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docx" ContentType="application/vnd.openxmlformats-officedocument.wordprocessingml.document"/>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9" r:id="rId2"/>
    <p:sldId id="335" r:id="rId3"/>
    <p:sldId id="339" r:id="rId4"/>
    <p:sldId id="342" r:id="rId5"/>
    <p:sldId id="318" r:id="rId6"/>
    <p:sldId id="319" r:id="rId7"/>
    <p:sldId id="322" r:id="rId8"/>
    <p:sldId id="343" r:id="rId9"/>
    <p:sldId id="336" r:id="rId10"/>
    <p:sldId id="333" r:id="rId11"/>
    <p:sldId id="327" r:id="rId12"/>
    <p:sldId id="326" r:id="rId13"/>
    <p:sldId id="337" r:id="rId14"/>
    <p:sldId id="324" r:id="rId15"/>
    <p:sldId id="328" r:id="rId16"/>
    <p:sldId id="338" r:id="rId17"/>
    <p:sldId id="330" r:id="rId18"/>
    <p:sldId id="329" r:id="rId19"/>
    <p:sldId id="334" r:id="rId20"/>
    <p:sldId id="340" r:id="rId21"/>
  </p:sldIdLst>
  <p:sldSz cx="9144000" cy="6858000" type="screen4x3"/>
  <p:notesSz cx="9144000" cy="6858000"/>
  <p:defaultTextStyle>
    <a:defPPr>
      <a:defRPr lang="es-E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FFF"/>
    <a:srgbClr val="CCFF66"/>
    <a:srgbClr val="80FF00"/>
    <a:srgbClr val="804000"/>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506" y="-14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s-ES"/>
          </a:p>
        </p:txBody>
      </p:sp>
      <p:sp>
        <p:nvSpPr>
          <p:cNvPr id="3" name="Marcador de fecha 2"/>
          <p:cNvSpPr>
            <a:spLocks noGrp="1"/>
          </p:cNvSpPr>
          <p:nvPr>
            <p:ph type="dt" sz="quarter"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675A85BC-AA6E-4575-B38C-0E5717A04CE2}" type="datetime1">
              <a:rPr lang="es-ES"/>
              <a:pPr>
                <a:defRPr/>
              </a:pPr>
              <a:t>21/07/2015</a:t>
            </a:fld>
            <a:endParaRPr lang="es-ES"/>
          </a:p>
        </p:txBody>
      </p:sp>
      <p:sp>
        <p:nvSpPr>
          <p:cNvPr id="4" name="Marcador de pie de página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s-ES"/>
          </a:p>
        </p:txBody>
      </p:sp>
      <p:sp>
        <p:nvSpPr>
          <p:cNvPr id="5" name="Marcador de número de diapositiva 4"/>
          <p:cNvSpPr>
            <a:spLocks noGrp="1"/>
          </p:cNvSpPr>
          <p:nvPr>
            <p:ph type="sldNum" sz="quarter" idx="3"/>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592728CD-F86D-4999-BF01-76D39D893E1F}" type="slidenum">
              <a:rPr lang="es-ES"/>
              <a:pPr>
                <a:defRPr/>
              </a:pPr>
              <a:t>‹Nº›</a:t>
            </a:fld>
            <a:endParaRPr 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Arial" charset="0"/>
                <a:ea typeface="ＭＳ Ｐゴシック" charset="0"/>
                <a:cs typeface="+mn-cs"/>
              </a:defRPr>
            </a:lvl1pPr>
          </a:lstStyle>
          <a:p>
            <a:pPr>
              <a:defRPr/>
            </a:pPr>
            <a:endParaRPr lang="es-ES"/>
          </a:p>
        </p:txBody>
      </p:sp>
      <p:sp>
        <p:nvSpPr>
          <p:cNvPr id="3" name="Marcador de fecha 2"/>
          <p:cNvSpPr>
            <a:spLocks noGrp="1"/>
          </p:cNvSpPr>
          <p:nvPr>
            <p:ph type="dt"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7D235046-79DC-4B15-85CC-E227F3000327}" type="datetime1">
              <a:rPr lang="es-ES"/>
              <a:pPr>
                <a:defRPr/>
              </a:pPr>
              <a:t>21/07/2015</a:t>
            </a:fld>
            <a:endParaRPr lang="es-ES"/>
          </a:p>
        </p:txBody>
      </p:sp>
      <p:sp>
        <p:nvSpPr>
          <p:cNvPr id="4" name="Marcador de imagen de diapositiva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Marcador de notas 4"/>
          <p:cNvSpPr>
            <a:spLocks noGrp="1"/>
          </p:cNvSpPr>
          <p:nvPr>
            <p:ph type="body" sz="quarter" idx="3"/>
          </p:nvPr>
        </p:nvSpPr>
        <p:spPr>
          <a:xfrm>
            <a:off x="914400" y="3257550"/>
            <a:ext cx="7315200" cy="3086100"/>
          </a:xfrm>
          <a:prstGeom prst="rect">
            <a:avLst/>
          </a:prstGeom>
        </p:spPr>
        <p:txBody>
          <a:bodyPr vert="horz" wrap="square" lIns="91440" tIns="45720" rIns="91440" bIns="45720" numCol="1" anchor="t" anchorCtr="0" compatLnSpc="1">
            <a:prstTxWarp prst="textNoShape">
              <a:avLst/>
            </a:prstTxWarp>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endParaRPr lang="es-ES" noProof="0" smtClean="0"/>
          </a:p>
        </p:txBody>
      </p:sp>
      <p:sp>
        <p:nvSpPr>
          <p:cNvPr id="6" name="Marcador de pie de página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atin typeface="Arial" charset="0"/>
                <a:ea typeface="ＭＳ Ｐゴシック" charset="0"/>
                <a:cs typeface="+mn-cs"/>
              </a:defRPr>
            </a:lvl1pPr>
          </a:lstStyle>
          <a:p>
            <a:pPr>
              <a:defRPr/>
            </a:pPr>
            <a:endParaRPr lang="es-ES"/>
          </a:p>
        </p:txBody>
      </p:sp>
      <p:sp>
        <p:nvSpPr>
          <p:cNvPr id="7" name="Marcador de número de diapositiva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177962BC-5B8F-4D63-A0CF-558D11ED0ABC}"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Marcador de imagen de diapositiva 1"/>
          <p:cNvSpPr>
            <a:spLocks noGrp="1" noRot="1" noChangeAspect="1" noTextEdit="1"/>
          </p:cNvSpPr>
          <p:nvPr>
            <p:ph type="sldImg"/>
          </p:nvPr>
        </p:nvSpPr>
        <p:spPr bwMode="auto">
          <a:noFill/>
          <a:ln>
            <a:solidFill>
              <a:srgbClr val="000000"/>
            </a:solidFill>
            <a:miter lim="800000"/>
            <a:headEnd/>
            <a:tailEnd/>
          </a:ln>
        </p:spPr>
      </p:sp>
      <p:sp>
        <p:nvSpPr>
          <p:cNvPr id="24579" name="Marcador de notas 2"/>
          <p:cNvSpPr>
            <a:spLocks noGrp="1"/>
          </p:cNvSpPr>
          <p:nvPr>
            <p:ph type="body" idx="1"/>
          </p:nvPr>
        </p:nvSpPr>
        <p:spPr bwMode="auto">
          <a:noFill/>
        </p:spPr>
        <p:txBody>
          <a:bodyPr/>
          <a:lstStyle/>
          <a:p>
            <a:r>
              <a:rPr lang="en-GB" smtClean="0">
                <a:ea typeface="ＭＳ Ｐゴシック" pitchFamily="34" charset="-128"/>
              </a:rPr>
              <a:t>1. </a:t>
            </a:r>
            <a:r>
              <a:rPr lang="es-ES" smtClean="0">
                <a:ea typeface="ＭＳ Ｐゴシック" pitchFamily="34" charset="-128"/>
              </a:rPr>
              <a:t>There has been an increasing demand for fresh water supply owing to population boom, global warming and the geography of our planet[1].</a:t>
            </a:r>
            <a:endParaRPr lang="en-GB" smtClean="0">
              <a:ea typeface="ＭＳ Ｐゴシック" pitchFamily="34" charset="-128"/>
            </a:endParaRPr>
          </a:p>
          <a:p>
            <a:endParaRPr lang="en-GB" smtClean="0">
              <a:ea typeface="ＭＳ Ｐゴシック" pitchFamily="34" charset="-128"/>
            </a:endParaRPr>
          </a:p>
          <a:p>
            <a:r>
              <a:rPr lang="en-GB" smtClean="0">
                <a:ea typeface="ＭＳ Ｐゴシック" pitchFamily="34" charset="-128"/>
              </a:rPr>
              <a:t>2. One of the technical solutions to solve water scarcity is by using membrane technology, which allows obtaining fresh water from the major water sources. RO is the most widely used desalination technology globally [1] (60% of the global capacity installed) and aromatic polyamide-based (PA) composite membranes currently account for over 95% of existing RO desalination plants [2]. </a:t>
            </a:r>
            <a:endParaRPr lang="es-ES" smtClean="0">
              <a:ea typeface="ＭＳ Ｐゴシック" pitchFamily="34" charset="-128"/>
            </a:endParaRPr>
          </a:p>
          <a:p>
            <a:endParaRPr lang="es-ES" smtClean="0">
              <a:ea typeface="ＭＳ Ｐゴシック" pitchFamily="34" charset="-128"/>
            </a:endParaRPr>
          </a:p>
        </p:txBody>
      </p:sp>
      <p:sp>
        <p:nvSpPr>
          <p:cNvPr id="24580" name="Marcador de número de diapositiva 3"/>
          <p:cNvSpPr>
            <a:spLocks noGrp="1"/>
          </p:cNvSpPr>
          <p:nvPr>
            <p:ph type="sldNum" sz="quarter" idx="5"/>
          </p:nvPr>
        </p:nvSpPr>
        <p:spPr bwMode="auto">
          <a:noFill/>
          <a:ln>
            <a:miter lim="800000"/>
            <a:headEnd/>
            <a:tailEnd/>
          </a:ln>
        </p:spPr>
        <p:txBody>
          <a:bodyPr/>
          <a:lstStyle/>
          <a:p>
            <a:fld id="{DE5560D4-04C1-42E3-81A1-1608C211ACDD}" type="slidenum">
              <a:rPr lang="es-ES"/>
              <a:pPr/>
              <a:t>2</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Marcador de imagen de diapositiva 1"/>
          <p:cNvSpPr>
            <a:spLocks noGrp="1" noRot="1" noChangeAspect="1" noTextEdit="1"/>
          </p:cNvSpPr>
          <p:nvPr>
            <p:ph type="sldImg"/>
          </p:nvPr>
        </p:nvSpPr>
        <p:spPr bwMode="auto">
          <a:noFill/>
          <a:ln>
            <a:solidFill>
              <a:srgbClr val="000000"/>
            </a:solidFill>
            <a:miter lim="800000"/>
            <a:headEnd/>
            <a:tailEnd/>
          </a:ln>
        </p:spPr>
      </p:sp>
      <p:sp>
        <p:nvSpPr>
          <p:cNvPr id="33795" name="Marcador de notas 2"/>
          <p:cNvSpPr>
            <a:spLocks noGrp="1"/>
          </p:cNvSpPr>
          <p:nvPr>
            <p:ph type="body" idx="1"/>
          </p:nvPr>
        </p:nvSpPr>
        <p:spPr bwMode="auto">
          <a:noFill/>
        </p:spPr>
        <p:txBody>
          <a:bodyPr/>
          <a:lstStyle/>
          <a:p>
            <a:r>
              <a:rPr lang="en-US" smtClean="0">
                <a:ea typeface="ＭＳ Ｐゴシック" pitchFamily="34" charset="-128"/>
              </a:rPr>
              <a:t>The present study, as part of the LIFE+ ENV/ES/000751 TRANSFOMEM European project, investigates the transformation of end-of-life membranes to be recycled as nanofiltration (NF) and ultrafiltration (UF) membranes. Such process is a simple, low energy, surface modification technique, based on polyamide chemical attack. </a:t>
            </a:r>
            <a:endParaRPr lang="es-ES" smtClean="0">
              <a:ea typeface="ＭＳ Ｐゴシック" pitchFamily="34" charset="-128"/>
            </a:endParaRPr>
          </a:p>
        </p:txBody>
      </p:sp>
      <p:sp>
        <p:nvSpPr>
          <p:cNvPr id="33796" name="Marcador de número de diapositiva 3"/>
          <p:cNvSpPr>
            <a:spLocks noGrp="1"/>
          </p:cNvSpPr>
          <p:nvPr>
            <p:ph type="sldNum" sz="quarter" idx="5"/>
          </p:nvPr>
        </p:nvSpPr>
        <p:spPr bwMode="auto">
          <a:noFill/>
          <a:ln>
            <a:miter lim="800000"/>
            <a:headEnd/>
            <a:tailEnd/>
          </a:ln>
        </p:spPr>
        <p:txBody>
          <a:bodyPr/>
          <a:lstStyle/>
          <a:p>
            <a:fld id="{3E4DEA2D-A1FC-4587-84A6-9FD980AFDEC6}" type="slidenum">
              <a:rPr lang="es-ES"/>
              <a:pPr/>
              <a:t>13</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Marcador de imagen de diapositiva 1"/>
          <p:cNvSpPr>
            <a:spLocks noGrp="1" noRot="1" noChangeAspect="1" noTextEdit="1"/>
          </p:cNvSpPr>
          <p:nvPr>
            <p:ph type="sldImg"/>
          </p:nvPr>
        </p:nvSpPr>
        <p:spPr bwMode="auto">
          <a:noFill/>
          <a:ln>
            <a:solidFill>
              <a:srgbClr val="000000"/>
            </a:solidFill>
            <a:miter lim="800000"/>
            <a:headEnd/>
            <a:tailEnd/>
          </a:ln>
        </p:spPr>
      </p:sp>
      <p:sp>
        <p:nvSpPr>
          <p:cNvPr id="34819" name="Marcador de notas 2"/>
          <p:cNvSpPr>
            <a:spLocks noGrp="1"/>
          </p:cNvSpPr>
          <p:nvPr>
            <p:ph type="body" idx="1"/>
          </p:nvPr>
        </p:nvSpPr>
        <p:spPr bwMode="auto">
          <a:noFill/>
        </p:spPr>
        <p:txBody>
          <a:bodyPr/>
          <a:lstStyle/>
          <a:p>
            <a:r>
              <a:rPr lang="en-US" smtClean="0">
                <a:ea typeface="ＭＳ Ｐゴシック" pitchFamily="34" charset="-128"/>
              </a:rPr>
              <a:t>The present study, as part of the LIFE+ ENV/ES/000751 TRANSFOMEM European project, investigates the transformation of end-of-life membranes to be recycled as nanofiltration (NF) and ultrafiltration (UF) membranes. Such process is a simple, low energy, surface modification technique, based on polyamide chemical attack. </a:t>
            </a:r>
            <a:endParaRPr lang="es-ES" smtClean="0">
              <a:ea typeface="ＭＳ Ｐゴシック" pitchFamily="34" charset="-128"/>
            </a:endParaRPr>
          </a:p>
        </p:txBody>
      </p:sp>
      <p:sp>
        <p:nvSpPr>
          <p:cNvPr id="34820" name="Marcador de número de diapositiva 3"/>
          <p:cNvSpPr>
            <a:spLocks noGrp="1"/>
          </p:cNvSpPr>
          <p:nvPr>
            <p:ph type="sldNum" sz="quarter" idx="5"/>
          </p:nvPr>
        </p:nvSpPr>
        <p:spPr bwMode="auto">
          <a:noFill/>
          <a:ln>
            <a:miter lim="800000"/>
            <a:headEnd/>
            <a:tailEnd/>
          </a:ln>
        </p:spPr>
        <p:txBody>
          <a:bodyPr/>
          <a:lstStyle/>
          <a:p>
            <a:fld id="{F5D14665-0428-4BA9-A627-D240CE53D119}" type="slidenum">
              <a:rPr lang="es-ES"/>
              <a:pPr/>
              <a:t>16</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Marcador de imagen de diapositiva 1"/>
          <p:cNvSpPr>
            <a:spLocks noGrp="1" noRot="1" noChangeAspect="1" noTextEdit="1"/>
          </p:cNvSpPr>
          <p:nvPr>
            <p:ph type="sldImg"/>
          </p:nvPr>
        </p:nvSpPr>
        <p:spPr bwMode="auto">
          <a:noFill/>
          <a:ln>
            <a:solidFill>
              <a:srgbClr val="000000"/>
            </a:solidFill>
            <a:miter lim="800000"/>
            <a:headEnd/>
            <a:tailEnd/>
          </a:ln>
        </p:spPr>
      </p:sp>
      <p:sp>
        <p:nvSpPr>
          <p:cNvPr id="35843" name="Marcador de notas 2"/>
          <p:cNvSpPr>
            <a:spLocks noGrp="1"/>
          </p:cNvSpPr>
          <p:nvPr>
            <p:ph type="body" idx="1"/>
          </p:nvPr>
        </p:nvSpPr>
        <p:spPr bwMode="auto">
          <a:noFill/>
        </p:spPr>
        <p:txBody>
          <a:bodyPr/>
          <a:lstStyle/>
          <a:p>
            <a:endParaRPr lang="es-ES" smtClean="0">
              <a:ea typeface="ＭＳ Ｐゴシック" pitchFamily="34" charset="-128"/>
            </a:endParaRPr>
          </a:p>
        </p:txBody>
      </p:sp>
      <p:sp>
        <p:nvSpPr>
          <p:cNvPr id="35844" name="Marcador de número de diapositiva 3"/>
          <p:cNvSpPr>
            <a:spLocks noGrp="1"/>
          </p:cNvSpPr>
          <p:nvPr>
            <p:ph type="sldNum" sz="quarter" idx="5"/>
          </p:nvPr>
        </p:nvSpPr>
        <p:spPr bwMode="auto">
          <a:noFill/>
          <a:ln>
            <a:miter lim="800000"/>
            <a:headEnd/>
            <a:tailEnd/>
          </a:ln>
        </p:spPr>
        <p:txBody>
          <a:bodyPr/>
          <a:lstStyle/>
          <a:p>
            <a:fld id="{A5D022BF-B545-4A64-BDB8-5F426E54162E}" type="slidenum">
              <a:rPr lang="es-ES"/>
              <a:pPr/>
              <a:t>17</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Marcador de imagen de diapositiva 1"/>
          <p:cNvSpPr>
            <a:spLocks noGrp="1" noRot="1" noChangeAspect="1" noTextEdit="1"/>
          </p:cNvSpPr>
          <p:nvPr>
            <p:ph type="sldImg"/>
          </p:nvPr>
        </p:nvSpPr>
        <p:spPr bwMode="auto">
          <a:noFill/>
          <a:ln>
            <a:solidFill>
              <a:srgbClr val="000000"/>
            </a:solidFill>
            <a:miter lim="800000"/>
            <a:headEnd/>
            <a:tailEnd/>
          </a:ln>
        </p:spPr>
      </p:sp>
      <p:sp>
        <p:nvSpPr>
          <p:cNvPr id="36867" name="Marcador de notas 2"/>
          <p:cNvSpPr>
            <a:spLocks noGrp="1"/>
          </p:cNvSpPr>
          <p:nvPr>
            <p:ph type="body" idx="1"/>
          </p:nvPr>
        </p:nvSpPr>
        <p:spPr bwMode="auto">
          <a:noFill/>
        </p:spPr>
        <p:txBody>
          <a:bodyPr/>
          <a:lstStyle/>
          <a:p>
            <a:r>
              <a:rPr lang="en-US" smtClean="0">
                <a:ea typeface="ＭＳ Ｐゴシック" pitchFamily="34" charset="-128"/>
              </a:rPr>
              <a:t>The present study, as part of the LIFE+ ENV/ES/000751 TRANSFOMEM European project, investigates the transformation of end-of-life membranes to be recycled as nanofiltration (NF) and ultrafiltration (UF) membranes. Such process is a simple, low energy, surface modification technique, based on polyamide chemical attack. </a:t>
            </a:r>
            <a:endParaRPr lang="es-ES" smtClean="0">
              <a:ea typeface="ＭＳ Ｐゴシック" pitchFamily="34" charset="-128"/>
            </a:endParaRPr>
          </a:p>
        </p:txBody>
      </p:sp>
      <p:sp>
        <p:nvSpPr>
          <p:cNvPr id="36868" name="Marcador de número de diapositiva 3"/>
          <p:cNvSpPr>
            <a:spLocks noGrp="1"/>
          </p:cNvSpPr>
          <p:nvPr>
            <p:ph type="sldNum" sz="quarter" idx="5"/>
          </p:nvPr>
        </p:nvSpPr>
        <p:spPr bwMode="auto">
          <a:noFill/>
          <a:ln>
            <a:miter lim="800000"/>
            <a:headEnd/>
            <a:tailEnd/>
          </a:ln>
        </p:spPr>
        <p:txBody>
          <a:bodyPr/>
          <a:lstStyle/>
          <a:p>
            <a:fld id="{8E228D28-C96B-4480-85BD-58FC8B29FD54}" type="slidenum">
              <a:rPr lang="es-ES"/>
              <a:pPr/>
              <a:t>20</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Marcador de imagen de diapositiva 1"/>
          <p:cNvSpPr>
            <a:spLocks noGrp="1" noRot="1" noChangeAspect="1" noTextEdit="1"/>
          </p:cNvSpPr>
          <p:nvPr>
            <p:ph type="sldImg"/>
          </p:nvPr>
        </p:nvSpPr>
        <p:spPr bwMode="auto">
          <a:noFill/>
          <a:ln>
            <a:solidFill>
              <a:srgbClr val="000000"/>
            </a:solidFill>
            <a:miter lim="800000"/>
            <a:headEnd/>
            <a:tailEnd/>
          </a:ln>
        </p:spPr>
      </p:sp>
      <p:sp>
        <p:nvSpPr>
          <p:cNvPr id="25603" name="Marcador de notas 2"/>
          <p:cNvSpPr>
            <a:spLocks noGrp="1"/>
          </p:cNvSpPr>
          <p:nvPr>
            <p:ph type="body" idx="1"/>
          </p:nvPr>
        </p:nvSpPr>
        <p:spPr bwMode="auto">
          <a:noFill/>
        </p:spPr>
        <p:txBody>
          <a:bodyPr/>
          <a:lstStyle/>
          <a:p>
            <a:r>
              <a:rPr lang="en-GB" smtClean="0">
                <a:ea typeface="ＭＳ Ｐゴシック" pitchFamily="34" charset="-128"/>
              </a:rPr>
              <a:t>In recent decades, the installed capacity of reverse osmosis RO water treatment plants has increased considerably world-wide </a:t>
            </a:r>
          </a:p>
          <a:p>
            <a:endParaRPr lang="en-GB" smtClean="0">
              <a:ea typeface="ＭＳ Ｐゴシック" pitchFamily="34" charset="-128"/>
            </a:endParaRPr>
          </a:p>
          <a:p>
            <a:r>
              <a:rPr lang="en-GB" smtClean="0">
                <a:ea typeface="ＭＳ Ｐゴシック" pitchFamily="34" charset="-128"/>
              </a:rPr>
              <a:t>Currently, fouled membranes used in RO desalination are generally disposed via landfill </a:t>
            </a:r>
            <a:endParaRPr lang="es-ES" smtClean="0">
              <a:ea typeface="ＭＳ Ｐゴシック" pitchFamily="34" charset="-128"/>
            </a:endParaRPr>
          </a:p>
          <a:p>
            <a:endParaRPr lang="es-ES" smtClean="0">
              <a:ea typeface="ＭＳ Ｐゴシック" pitchFamily="34" charset="-128"/>
            </a:endParaRPr>
          </a:p>
          <a:p>
            <a:endParaRPr lang="es-ES" smtClean="0">
              <a:ea typeface="ＭＳ Ｐゴシック" pitchFamily="34" charset="-128"/>
            </a:endParaRPr>
          </a:p>
        </p:txBody>
      </p:sp>
      <p:sp>
        <p:nvSpPr>
          <p:cNvPr id="25604" name="Marcador de número de diapositiva 3"/>
          <p:cNvSpPr>
            <a:spLocks noGrp="1"/>
          </p:cNvSpPr>
          <p:nvPr>
            <p:ph type="sldNum" sz="quarter" idx="5"/>
          </p:nvPr>
        </p:nvSpPr>
        <p:spPr bwMode="auto">
          <a:noFill/>
          <a:ln>
            <a:miter lim="800000"/>
            <a:headEnd/>
            <a:tailEnd/>
          </a:ln>
        </p:spPr>
        <p:txBody>
          <a:bodyPr/>
          <a:lstStyle/>
          <a:p>
            <a:fld id="{23C02309-222C-447B-9CDA-F350FB8563D6}" type="slidenum">
              <a:rPr lang="es-ES"/>
              <a:pPr/>
              <a:t>3</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p:spPr>
      </p:sp>
      <p:sp>
        <p:nvSpPr>
          <p:cNvPr id="26627" name="Marcador de notas 2"/>
          <p:cNvSpPr>
            <a:spLocks noGrp="1"/>
          </p:cNvSpPr>
          <p:nvPr>
            <p:ph type="body" idx="1"/>
          </p:nvPr>
        </p:nvSpPr>
        <p:spPr bwMode="auto">
          <a:noFill/>
        </p:spPr>
        <p:txBody>
          <a:bodyPr/>
          <a:lstStyle/>
          <a:p>
            <a:endParaRPr lang="en-GB" smtClean="0">
              <a:ea typeface="ＭＳ Ｐゴシック" pitchFamily="34" charset="-128"/>
            </a:endParaRPr>
          </a:p>
          <a:p>
            <a:endParaRPr lang="en-GB" smtClean="0">
              <a:ea typeface="ＭＳ Ｐゴシック" pitchFamily="34" charset="-128"/>
            </a:endParaRPr>
          </a:p>
          <a:p>
            <a:r>
              <a:rPr lang="en-GB" smtClean="0">
                <a:ea typeface="ＭＳ Ｐゴシック" pitchFamily="34" charset="-128"/>
              </a:rPr>
              <a:t>2. One of the technical solutions to solve water scarcity is by using membrane technology, which allows obtaining fresh water from the major water sources. RO is the most widely used desalination technology globally [1] (60% of the global capacity installed) and aromatic polyamide-based (PA) composite membranes currently account for over 95% of existing RO desalination plants [2]. </a:t>
            </a:r>
            <a:endParaRPr lang="es-ES" smtClean="0">
              <a:ea typeface="ＭＳ Ｐゴシック" pitchFamily="34" charset="-128"/>
            </a:endParaRPr>
          </a:p>
          <a:p>
            <a:endParaRPr lang="es-ES" smtClean="0">
              <a:ea typeface="ＭＳ Ｐゴシック" pitchFamily="34" charset="-128"/>
            </a:endParaRPr>
          </a:p>
        </p:txBody>
      </p:sp>
      <p:sp>
        <p:nvSpPr>
          <p:cNvPr id="26628" name="Marcador de número de diapositiva 3"/>
          <p:cNvSpPr>
            <a:spLocks noGrp="1"/>
          </p:cNvSpPr>
          <p:nvPr>
            <p:ph type="sldNum" sz="quarter" idx="5"/>
          </p:nvPr>
        </p:nvSpPr>
        <p:spPr bwMode="auto">
          <a:noFill/>
          <a:ln>
            <a:miter lim="800000"/>
            <a:headEnd/>
            <a:tailEnd/>
          </a:ln>
        </p:spPr>
        <p:txBody>
          <a:bodyPr/>
          <a:lstStyle/>
          <a:p>
            <a:fld id="{4478D560-D003-44A1-A057-2D4CF7A0E4DD}" type="slidenum">
              <a:rPr lang="es-ES"/>
              <a:pPr/>
              <a:t>4</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Marcador de imagen de diapositiva 1"/>
          <p:cNvSpPr>
            <a:spLocks noGrp="1" noRot="1" noChangeAspect="1" noTextEdit="1"/>
          </p:cNvSpPr>
          <p:nvPr>
            <p:ph type="sldImg"/>
          </p:nvPr>
        </p:nvSpPr>
        <p:spPr bwMode="auto">
          <a:noFill/>
          <a:ln>
            <a:solidFill>
              <a:srgbClr val="000000"/>
            </a:solidFill>
            <a:miter lim="800000"/>
            <a:headEnd/>
            <a:tailEnd/>
          </a:ln>
        </p:spPr>
      </p:sp>
      <p:sp>
        <p:nvSpPr>
          <p:cNvPr id="27651" name="Marcador de notas 2"/>
          <p:cNvSpPr>
            <a:spLocks noGrp="1"/>
          </p:cNvSpPr>
          <p:nvPr>
            <p:ph type="body" idx="1"/>
          </p:nvPr>
        </p:nvSpPr>
        <p:spPr bwMode="auto">
          <a:noFill/>
        </p:spPr>
        <p:txBody>
          <a:bodyPr/>
          <a:lstStyle/>
          <a:p>
            <a:r>
              <a:rPr lang="en-GB" smtClean="0">
                <a:ea typeface="ＭＳ Ｐゴシック" pitchFamily="34" charset="-128"/>
              </a:rPr>
              <a:t>The selectivity of PA based RO membrane, i.e. solute passage relative to water passage can be altered by  halogen (e.g., Cl and Br) due reactivity towards functional groups of the PA layer (4 de Ettori et al., 2012)</a:t>
            </a:r>
            <a:endParaRPr lang="es-ES_tradnl" smtClean="0">
              <a:ea typeface="ＭＳ Ｐゴシック" pitchFamily="34" charset="-128"/>
            </a:endParaRPr>
          </a:p>
          <a:p>
            <a:r>
              <a:rPr lang="en-GB" smtClean="0">
                <a:ea typeface="ＭＳ Ｐゴシック" pitchFamily="34" charset="-128"/>
              </a:rPr>
              <a:t> </a:t>
            </a:r>
            <a:endParaRPr lang="es-ES_tradnl" smtClean="0">
              <a:ea typeface="ＭＳ Ｐゴシック" pitchFamily="34" charset="-128"/>
            </a:endParaRPr>
          </a:p>
          <a:p>
            <a:r>
              <a:rPr lang="en-GB" smtClean="0">
                <a:ea typeface="ＭＳ Ｐゴシック" pitchFamily="34" charset="-128"/>
              </a:rPr>
              <a:t>Chlorine is commonly used for oxidation of organic and inorganic compounds and for disinfection (Ettori et al., 2012).</a:t>
            </a:r>
            <a:endParaRPr lang="es-ES_tradnl" smtClean="0">
              <a:ea typeface="ＭＳ Ｐゴシック" pitchFamily="34" charset="-128"/>
            </a:endParaRPr>
          </a:p>
          <a:p>
            <a:endParaRPr lang="es-ES" smtClean="0">
              <a:ea typeface="ＭＳ Ｐゴシック" pitchFamily="34" charset="-128"/>
            </a:endParaRPr>
          </a:p>
        </p:txBody>
      </p:sp>
      <p:sp>
        <p:nvSpPr>
          <p:cNvPr id="27652" name="Marcador de número de diapositiva 3"/>
          <p:cNvSpPr>
            <a:spLocks noGrp="1"/>
          </p:cNvSpPr>
          <p:nvPr>
            <p:ph type="sldNum" sz="quarter" idx="5"/>
          </p:nvPr>
        </p:nvSpPr>
        <p:spPr bwMode="auto">
          <a:noFill/>
          <a:ln>
            <a:miter lim="800000"/>
            <a:headEnd/>
            <a:tailEnd/>
          </a:ln>
        </p:spPr>
        <p:txBody>
          <a:bodyPr/>
          <a:lstStyle/>
          <a:p>
            <a:fld id="{EC0871F7-1288-4590-B9FC-194E235F4FCE}" type="slidenum">
              <a:rPr lang="es-ES"/>
              <a:pPr/>
              <a:t>5</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Marcador de imagen de diapositiva 1"/>
          <p:cNvSpPr>
            <a:spLocks noGrp="1" noRot="1" noChangeAspect="1" noTextEdit="1"/>
          </p:cNvSpPr>
          <p:nvPr>
            <p:ph type="sldImg"/>
          </p:nvPr>
        </p:nvSpPr>
        <p:spPr bwMode="auto">
          <a:noFill/>
          <a:ln>
            <a:solidFill>
              <a:srgbClr val="000000"/>
            </a:solidFill>
            <a:miter lim="800000"/>
            <a:headEnd/>
            <a:tailEnd/>
          </a:ln>
        </p:spPr>
      </p:sp>
      <p:sp>
        <p:nvSpPr>
          <p:cNvPr id="28675" name="Marcador de notas 2"/>
          <p:cNvSpPr>
            <a:spLocks noGrp="1"/>
          </p:cNvSpPr>
          <p:nvPr>
            <p:ph type="body" idx="1"/>
          </p:nvPr>
        </p:nvSpPr>
        <p:spPr bwMode="auto">
          <a:noFill/>
        </p:spPr>
        <p:txBody>
          <a:bodyPr/>
          <a:lstStyle/>
          <a:p>
            <a:r>
              <a:rPr lang="en-US" smtClean="0">
                <a:ea typeface="ＭＳ Ｐゴシック" pitchFamily="34" charset="-128"/>
              </a:rPr>
              <a:t>The present study, as part of the LIFE+ ENV/ES/000751 TRANSFOMEM European project, investigates the transformation of end-of-life membranes to be recycled as nanofiltration (NF) and ultrafiltration (UF) membranes. Such process is a simple, low energy, surface modification technique, based on polyamide chemical attack. </a:t>
            </a:r>
          </a:p>
          <a:p>
            <a:endParaRPr lang="en-US" smtClean="0">
              <a:ea typeface="ＭＳ Ｐゴシック" pitchFamily="34" charset="-128"/>
            </a:endParaRPr>
          </a:p>
          <a:p>
            <a:r>
              <a:rPr lang="en-US" smtClean="0">
                <a:ea typeface="ＭＳ Ｐゴシック" pitchFamily="34" charset="-128"/>
              </a:rPr>
              <a:t>As </a:t>
            </a:r>
            <a:endParaRPr lang="es-ES" smtClean="0">
              <a:ea typeface="ＭＳ Ｐゴシック" pitchFamily="34" charset="-128"/>
            </a:endParaRPr>
          </a:p>
        </p:txBody>
      </p:sp>
      <p:sp>
        <p:nvSpPr>
          <p:cNvPr id="28676" name="Marcador de número de diapositiva 3"/>
          <p:cNvSpPr>
            <a:spLocks noGrp="1"/>
          </p:cNvSpPr>
          <p:nvPr>
            <p:ph type="sldNum" sz="quarter" idx="5"/>
          </p:nvPr>
        </p:nvSpPr>
        <p:spPr bwMode="auto">
          <a:noFill/>
          <a:ln>
            <a:miter lim="800000"/>
            <a:headEnd/>
            <a:tailEnd/>
          </a:ln>
        </p:spPr>
        <p:txBody>
          <a:bodyPr/>
          <a:lstStyle/>
          <a:p>
            <a:fld id="{26C6F7D2-02D9-4656-A3B2-6454C15A86D3}" type="slidenum">
              <a:rPr lang="es-ES"/>
              <a:pPr/>
              <a:t>6</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Marcador de imagen de diapositiva 1"/>
          <p:cNvSpPr>
            <a:spLocks noGrp="1" noRot="1" noChangeAspect="1" noTextEdit="1"/>
          </p:cNvSpPr>
          <p:nvPr>
            <p:ph type="sldImg"/>
          </p:nvPr>
        </p:nvSpPr>
        <p:spPr bwMode="auto">
          <a:noFill/>
          <a:ln>
            <a:solidFill>
              <a:srgbClr val="000000"/>
            </a:solidFill>
            <a:miter lim="800000"/>
            <a:headEnd/>
            <a:tailEnd/>
          </a:ln>
        </p:spPr>
      </p:sp>
      <p:sp>
        <p:nvSpPr>
          <p:cNvPr id="29699" name="Marcador de notas 2"/>
          <p:cNvSpPr>
            <a:spLocks noGrp="1"/>
          </p:cNvSpPr>
          <p:nvPr>
            <p:ph type="body" idx="1"/>
          </p:nvPr>
        </p:nvSpPr>
        <p:spPr bwMode="auto">
          <a:noFill/>
        </p:spPr>
        <p:txBody>
          <a:bodyPr/>
          <a:lstStyle/>
          <a:p>
            <a:r>
              <a:rPr lang="en-GB" smtClean="0">
                <a:ea typeface="ＭＳ Ｐゴシック" pitchFamily="34" charset="-128"/>
              </a:rPr>
              <a:t>Membrane transformation protocolo</a:t>
            </a:r>
          </a:p>
          <a:p>
            <a:r>
              <a:rPr lang="en-GB" smtClean="0">
                <a:ea typeface="ＭＳ Ｐゴシック" pitchFamily="34" charset="-128"/>
              </a:rPr>
              <a:t>Membrane coupons of 216 cm</a:t>
            </a:r>
            <a:r>
              <a:rPr lang="en-GB" baseline="30000" smtClean="0">
                <a:ea typeface="ＭＳ Ｐゴシック" pitchFamily="34" charset="-128"/>
              </a:rPr>
              <a:t>2</a:t>
            </a:r>
            <a:r>
              <a:rPr lang="en-GB" smtClean="0">
                <a:ea typeface="ＭＳ Ｐゴシック" pitchFamily="34" charset="-128"/>
              </a:rPr>
              <a:t> were cut from the TM720-400 end-of-life RO membrane in different places and hydrated in Milli-Q water for 24 h. </a:t>
            </a:r>
          </a:p>
          <a:p>
            <a:r>
              <a:rPr lang="en-GB" smtClean="0">
                <a:ea typeface="ＭＳ Ｐゴシック" pitchFamily="34" charset="-128"/>
              </a:rPr>
              <a:t>Membrane were caracterized initially and then, membranes were immersed (passive immersion) in solutions of either NaOCl. After the oxidant exposition membrane were rinsed with MQ water and characterized again. The exposure level evaluated were 2. One to achieve NF properties and other to achieve UF properties. And the cases studies were 4 for both NF and UF properties. </a:t>
            </a:r>
          </a:p>
          <a:p>
            <a:endParaRPr lang="en-GB" smtClean="0">
              <a:ea typeface="ＭＳ Ｐゴシック" pitchFamily="34" charset="-128"/>
            </a:endParaRPr>
          </a:p>
          <a:p>
            <a:r>
              <a:rPr lang="en-GB" smtClean="0">
                <a:ea typeface="ＭＳ Ｐゴシック" pitchFamily="34" charset="-128"/>
              </a:rPr>
              <a:t>Cases studies consisted in increasing the NaOCl concentration and decreasing the exposure time in order to achieve 6200 ppm·h (NF) and 30000 ppm·h UF.  Therefore, case A is the case with lowest concentration of NaOCL and the highest exposure time while case D is the case with highest concentration and lowest exposure time.</a:t>
            </a:r>
          </a:p>
          <a:p>
            <a:endParaRPr lang="en-GB" smtClean="0">
              <a:ea typeface="ＭＳ Ｐゴシック" pitchFamily="34" charset="-128"/>
            </a:endParaRPr>
          </a:p>
          <a:p>
            <a:r>
              <a:rPr lang="en-GB" smtClean="0">
                <a:ea typeface="ＭＳ Ｐゴシック" pitchFamily="34" charset="-128"/>
              </a:rPr>
              <a:t>4 different membrane were tested. Two membrane were treating BW and other two SW so the fouling over each surface is differente and the operating condition during their life-span was also different</a:t>
            </a:r>
          </a:p>
          <a:p>
            <a:endParaRPr lang="en-GB" smtClean="0">
              <a:ea typeface="ＭＳ Ｐゴシック" pitchFamily="34" charset="-128"/>
            </a:endParaRPr>
          </a:p>
          <a:p>
            <a:endParaRPr lang="es-ES" smtClean="0">
              <a:ea typeface="ＭＳ Ｐゴシック" pitchFamily="34" charset="-128"/>
            </a:endParaRPr>
          </a:p>
        </p:txBody>
      </p:sp>
      <p:sp>
        <p:nvSpPr>
          <p:cNvPr id="29700" name="Marcador de número de diapositiva 3"/>
          <p:cNvSpPr>
            <a:spLocks noGrp="1"/>
          </p:cNvSpPr>
          <p:nvPr>
            <p:ph type="sldNum" sz="quarter" idx="5"/>
          </p:nvPr>
        </p:nvSpPr>
        <p:spPr bwMode="auto">
          <a:noFill/>
          <a:ln>
            <a:miter lim="800000"/>
            <a:headEnd/>
            <a:tailEnd/>
          </a:ln>
        </p:spPr>
        <p:txBody>
          <a:bodyPr/>
          <a:lstStyle/>
          <a:p>
            <a:fld id="{D8B83F8A-E1A2-468C-A5BC-660E22FA901A}" type="slidenum">
              <a:rPr lang="es-ES"/>
              <a:pPr/>
              <a:t>7</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Marcador de imagen de diapositiva 1"/>
          <p:cNvSpPr>
            <a:spLocks noGrp="1" noRot="1" noChangeAspect="1" noTextEdit="1"/>
          </p:cNvSpPr>
          <p:nvPr>
            <p:ph type="sldImg"/>
          </p:nvPr>
        </p:nvSpPr>
        <p:spPr bwMode="auto">
          <a:noFill/>
          <a:ln>
            <a:solidFill>
              <a:srgbClr val="000000"/>
            </a:solidFill>
            <a:miter lim="800000"/>
            <a:headEnd/>
            <a:tailEnd/>
          </a:ln>
        </p:spPr>
      </p:sp>
      <p:sp>
        <p:nvSpPr>
          <p:cNvPr id="30723" name="Marcador de notas 2"/>
          <p:cNvSpPr>
            <a:spLocks noGrp="1"/>
          </p:cNvSpPr>
          <p:nvPr>
            <p:ph type="body" idx="1"/>
          </p:nvPr>
        </p:nvSpPr>
        <p:spPr bwMode="auto">
          <a:noFill/>
        </p:spPr>
        <p:txBody>
          <a:bodyPr/>
          <a:lstStyle/>
          <a:p>
            <a:r>
              <a:rPr lang="en-GB" smtClean="0">
                <a:ea typeface="ＭＳ Ｐゴシック" pitchFamily="34" charset="-128"/>
              </a:rPr>
              <a:t>Membrane transformation protocolo</a:t>
            </a:r>
          </a:p>
          <a:p>
            <a:r>
              <a:rPr lang="en-GB" smtClean="0">
                <a:ea typeface="ＭＳ Ｐゴシック" pitchFamily="34" charset="-128"/>
              </a:rPr>
              <a:t>Membrane coupons of 216 cm</a:t>
            </a:r>
            <a:r>
              <a:rPr lang="en-GB" baseline="30000" smtClean="0">
                <a:ea typeface="ＭＳ Ｐゴシック" pitchFamily="34" charset="-128"/>
              </a:rPr>
              <a:t>2</a:t>
            </a:r>
            <a:r>
              <a:rPr lang="en-GB" smtClean="0">
                <a:ea typeface="ＭＳ Ｐゴシック" pitchFamily="34" charset="-128"/>
              </a:rPr>
              <a:t> were cut from the TM720-400 end-of-life RO membrane in different places and hydrated in Milli-Q water for 24 h. </a:t>
            </a:r>
          </a:p>
          <a:p>
            <a:r>
              <a:rPr lang="en-GB" smtClean="0">
                <a:ea typeface="ＭＳ Ｐゴシック" pitchFamily="34" charset="-128"/>
              </a:rPr>
              <a:t>Membrane were caracterized initially and then, membranes were immersed (passive immersion) in solutions of either NaOCl. After the oxidant exposition membrane were rinsed with MQ water and characterized again. The exposure level evaluated were 2. One to achieve NF properties and other to achieve UF properties. And the cases studies were 4 for both NF and UF properties. </a:t>
            </a:r>
          </a:p>
          <a:p>
            <a:endParaRPr lang="en-GB" smtClean="0">
              <a:ea typeface="ＭＳ Ｐゴシック" pitchFamily="34" charset="-128"/>
            </a:endParaRPr>
          </a:p>
          <a:p>
            <a:r>
              <a:rPr lang="en-GB" smtClean="0">
                <a:ea typeface="ＭＳ Ｐゴシック" pitchFamily="34" charset="-128"/>
              </a:rPr>
              <a:t>Cases studies consisted in increasing the NaOCl concentration and decreasing the exposure time in order to achieve 6200 ppm·h (NF) and 30000 ppm·h UF.  Therefore, case A is the case with lowest concentration of NaOCL and the highest exposure time while case D is the case with highest concentration and lowest exposure time.</a:t>
            </a:r>
          </a:p>
          <a:p>
            <a:endParaRPr lang="en-GB" smtClean="0">
              <a:ea typeface="ＭＳ Ｐゴシック" pitchFamily="34" charset="-128"/>
            </a:endParaRPr>
          </a:p>
          <a:p>
            <a:r>
              <a:rPr lang="en-GB" smtClean="0">
                <a:ea typeface="ＭＳ Ｐゴシック" pitchFamily="34" charset="-128"/>
              </a:rPr>
              <a:t>4 different membrane were tested. Two membrane were treating BW and other two SW so the fouling over each surface is differente and the operating condition during their life-span was also different</a:t>
            </a:r>
          </a:p>
          <a:p>
            <a:endParaRPr lang="en-GB" smtClean="0">
              <a:ea typeface="ＭＳ Ｐゴシック" pitchFamily="34" charset="-128"/>
            </a:endParaRPr>
          </a:p>
          <a:p>
            <a:endParaRPr lang="es-ES" smtClean="0">
              <a:ea typeface="ＭＳ Ｐゴシック" pitchFamily="34" charset="-128"/>
            </a:endParaRPr>
          </a:p>
        </p:txBody>
      </p:sp>
      <p:sp>
        <p:nvSpPr>
          <p:cNvPr id="30724" name="Marcador de número de diapositiva 3"/>
          <p:cNvSpPr>
            <a:spLocks noGrp="1"/>
          </p:cNvSpPr>
          <p:nvPr>
            <p:ph type="sldNum" sz="quarter" idx="5"/>
          </p:nvPr>
        </p:nvSpPr>
        <p:spPr bwMode="auto">
          <a:noFill/>
          <a:ln>
            <a:miter lim="800000"/>
            <a:headEnd/>
            <a:tailEnd/>
          </a:ln>
        </p:spPr>
        <p:txBody>
          <a:bodyPr/>
          <a:lstStyle/>
          <a:p>
            <a:fld id="{ADC646C1-BCA8-4653-B5EA-57192E8B666C}" type="slidenum">
              <a:rPr lang="es-ES"/>
              <a:pPr/>
              <a:t>8</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Marcador de imagen de diapositiva 1"/>
          <p:cNvSpPr>
            <a:spLocks noGrp="1" noRot="1" noChangeAspect="1" noTextEdit="1"/>
          </p:cNvSpPr>
          <p:nvPr>
            <p:ph type="sldImg"/>
          </p:nvPr>
        </p:nvSpPr>
        <p:spPr bwMode="auto">
          <a:noFill/>
          <a:ln>
            <a:solidFill>
              <a:srgbClr val="000000"/>
            </a:solidFill>
            <a:miter lim="800000"/>
            <a:headEnd/>
            <a:tailEnd/>
          </a:ln>
        </p:spPr>
      </p:sp>
      <p:sp>
        <p:nvSpPr>
          <p:cNvPr id="31747" name="Marcador de notas 2"/>
          <p:cNvSpPr>
            <a:spLocks noGrp="1"/>
          </p:cNvSpPr>
          <p:nvPr>
            <p:ph type="body" idx="1"/>
          </p:nvPr>
        </p:nvSpPr>
        <p:spPr bwMode="auto">
          <a:noFill/>
        </p:spPr>
        <p:txBody>
          <a:bodyPr/>
          <a:lstStyle/>
          <a:p>
            <a:r>
              <a:rPr lang="en-US" smtClean="0">
                <a:ea typeface="ＭＳ Ｐゴシック" pitchFamily="34" charset="-128"/>
              </a:rPr>
              <a:t>The present study, as part of the LIFE+ ENV/ES/000751 TRANSFOMEM European project, investigates the transformation of end-of-life membranes to be recycled as nanofiltration (NF) and ultrafiltration (UF) membranes. Such process is a simple, low energy, surface modification technique, based on polyamide chemical attack. </a:t>
            </a:r>
            <a:endParaRPr lang="es-ES" smtClean="0">
              <a:ea typeface="ＭＳ Ｐゴシック" pitchFamily="34" charset="-128"/>
            </a:endParaRPr>
          </a:p>
        </p:txBody>
      </p:sp>
      <p:sp>
        <p:nvSpPr>
          <p:cNvPr id="31748" name="Marcador de número de diapositiva 3"/>
          <p:cNvSpPr>
            <a:spLocks noGrp="1"/>
          </p:cNvSpPr>
          <p:nvPr>
            <p:ph type="sldNum" sz="quarter" idx="5"/>
          </p:nvPr>
        </p:nvSpPr>
        <p:spPr bwMode="auto">
          <a:noFill/>
          <a:ln>
            <a:miter lim="800000"/>
            <a:headEnd/>
            <a:tailEnd/>
          </a:ln>
        </p:spPr>
        <p:txBody>
          <a:bodyPr/>
          <a:lstStyle/>
          <a:p>
            <a:fld id="{2330AFA2-0011-44A3-BD6C-DAD9A0C9E2C6}" type="slidenum">
              <a:rPr lang="es-ES"/>
              <a:pPr/>
              <a:t>9</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Marcador de imagen de diapositiva 1"/>
          <p:cNvSpPr>
            <a:spLocks noGrp="1" noRot="1" noChangeAspect="1" noTextEdit="1"/>
          </p:cNvSpPr>
          <p:nvPr>
            <p:ph type="sldImg"/>
          </p:nvPr>
        </p:nvSpPr>
        <p:spPr bwMode="auto">
          <a:noFill/>
          <a:ln>
            <a:solidFill>
              <a:srgbClr val="000000"/>
            </a:solidFill>
            <a:miter lim="800000"/>
            <a:headEnd/>
            <a:tailEnd/>
          </a:ln>
        </p:spPr>
      </p:sp>
      <p:sp>
        <p:nvSpPr>
          <p:cNvPr id="32771" name="Marcador de notas 2"/>
          <p:cNvSpPr>
            <a:spLocks noGrp="1"/>
          </p:cNvSpPr>
          <p:nvPr>
            <p:ph type="body" idx="1"/>
          </p:nvPr>
        </p:nvSpPr>
        <p:spPr bwMode="auto">
          <a:noFill/>
        </p:spPr>
        <p:txBody>
          <a:bodyPr/>
          <a:lstStyle/>
          <a:p>
            <a:r>
              <a:rPr lang="es-ES" smtClean="0">
                <a:ea typeface="ＭＳ Ｐゴシック" pitchFamily="34" charset="-128"/>
              </a:rPr>
              <a:t>This is an end-of-life RO membrane that arrived to IMDEA institute. In </a:t>
            </a:r>
          </a:p>
        </p:txBody>
      </p:sp>
      <p:sp>
        <p:nvSpPr>
          <p:cNvPr id="32772" name="Marcador de número de diapositiva 3"/>
          <p:cNvSpPr>
            <a:spLocks noGrp="1"/>
          </p:cNvSpPr>
          <p:nvPr>
            <p:ph type="sldNum" sz="quarter" idx="5"/>
          </p:nvPr>
        </p:nvSpPr>
        <p:spPr bwMode="auto">
          <a:noFill/>
          <a:ln>
            <a:miter lim="800000"/>
            <a:headEnd/>
            <a:tailEnd/>
          </a:ln>
        </p:spPr>
        <p:txBody>
          <a:bodyPr/>
          <a:lstStyle/>
          <a:p>
            <a:fld id="{9F66C6AA-08BE-4A4F-B830-369547868DBF}" type="slidenum">
              <a:rPr lang="es-ES"/>
              <a:pPr/>
              <a:t>10</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155497F-B669-4D09-A59A-4EAEF041DD2E}"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7F88213-DCFB-4CCB-90DC-45401244DA5E}"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31DFAFE-DB9B-4C06-80A7-E155D29AAD09}"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E3CA463-BDFC-488F-B1F3-F3015FF5B66B}"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1D1638B-EDF8-455A-A55C-989D18ABB4E1}"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296FF5B7-3631-41C7-A6A4-09FE29D3E85C}"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6254F361-6571-4CC2-93B9-BDC6B2181B7F}"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F493853F-2C47-42B7-A319-85C3869B3155}"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2223D6EB-32F8-44DD-AD2F-1593A435327B}"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493CCE5-CB85-47ED-96E8-0615A014268B}"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ED10D5B-E131-4F35-910A-138BD627514B}"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mn-cs"/>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F41DC3C3-9ED9-4019-8E87-9ED00A2091FB}"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mailto:raquel.pacheco@imdea.org"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22.jpeg"/><Relationship Id="rId4" Type="http://schemas.openxmlformats.org/officeDocument/2006/relationships/image" Target="../media/image6.jpe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jpe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package" Target="../embeddings/Documento_de_Microsoft_Office_Word2.docx"/><Relationship Id="rId4" Type="http://schemas.openxmlformats.org/officeDocument/2006/relationships/image" Target="../media/image1.jpe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31.jpeg"/><Relationship Id="rId5" Type="http://schemas.openxmlformats.org/officeDocument/2006/relationships/image" Target="../media/image7.png"/><Relationship Id="rId10" Type="http://schemas.openxmlformats.org/officeDocument/2006/relationships/image" Target="../media/image30.jpeg"/><Relationship Id="rId4" Type="http://schemas.openxmlformats.org/officeDocument/2006/relationships/image" Target="../media/image6.jpeg"/><Relationship Id="rId9" Type="http://schemas.openxmlformats.org/officeDocument/2006/relationships/image" Target="../media/image29.jpe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37.png"/><Relationship Id="rId5" Type="http://schemas.openxmlformats.org/officeDocument/2006/relationships/image" Target="../media/image1.jpeg"/><Relationship Id="rId10"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jpe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7.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jpe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png"/><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package" Target="../embeddings/Documento_de_Microsoft_Office_Word1.docx"/><Relationship Id="rId4" Type="http://schemas.openxmlformats.org/officeDocument/2006/relationships/image" Target="../media/image1.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6.jpe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e Placeholder 3"/>
          <p:cNvSpPr>
            <a:spLocks noGrp="1"/>
          </p:cNvSpPr>
          <p:nvPr>
            <p:ph type="dt" sz="quarter" idx="10"/>
          </p:nvPr>
        </p:nvSpPr>
        <p:spPr>
          <a:xfrm>
            <a:off x="457200" y="6324600"/>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sp>
        <p:nvSpPr>
          <p:cNvPr id="4099" name="Date Placeholder 3"/>
          <p:cNvSpPr txBox="1">
            <a:spLocks/>
          </p:cNvSpPr>
          <p:nvPr/>
        </p:nvSpPr>
        <p:spPr bwMode="auto">
          <a:xfrm>
            <a:off x="3770313" y="6308725"/>
            <a:ext cx="3754437" cy="288925"/>
          </a:xfrm>
          <a:prstGeom prst="rect">
            <a:avLst/>
          </a:prstGeom>
          <a:noFill/>
          <a:ln w="9525">
            <a:noFill/>
            <a:miter lim="800000"/>
            <a:headEnd/>
            <a:tailEnd/>
          </a:ln>
        </p:spPr>
        <p:txBody>
          <a:bodyPr/>
          <a:lstStyle/>
          <a:p>
            <a:endParaRPr lang="en-GB" sz="1200">
              <a:solidFill>
                <a:srgbClr val="336699"/>
              </a:solidFill>
              <a:latin typeface="Trebuchet MS" pitchFamily="34" charset="0"/>
            </a:endParaRPr>
          </a:p>
          <a:p>
            <a:endParaRPr lang="en-GB" sz="1200">
              <a:latin typeface="Trebuchet MS" pitchFamily="34" charset="0"/>
            </a:endParaRPr>
          </a:p>
        </p:txBody>
      </p:sp>
      <p:cxnSp>
        <p:nvCxnSpPr>
          <p:cNvPr id="8" name="Conector recto 7"/>
          <p:cNvCxnSpPr/>
          <p:nvPr/>
        </p:nvCxnSpPr>
        <p:spPr>
          <a:xfrm flipV="1">
            <a:off x="179388" y="6165850"/>
            <a:ext cx="8713787" cy="71438"/>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101" name="CuadroTexto 8"/>
          <p:cNvSpPr txBox="1">
            <a:spLocks noChangeArrowheads="1"/>
          </p:cNvSpPr>
          <p:nvPr/>
        </p:nvSpPr>
        <p:spPr bwMode="auto">
          <a:xfrm>
            <a:off x="323850" y="836613"/>
            <a:ext cx="8064500" cy="923925"/>
          </a:xfrm>
          <a:prstGeom prst="rect">
            <a:avLst/>
          </a:prstGeom>
          <a:noFill/>
          <a:ln w="9525">
            <a:noFill/>
            <a:miter lim="800000"/>
            <a:headEnd/>
            <a:tailEnd/>
          </a:ln>
        </p:spPr>
        <p:txBody>
          <a:bodyPr>
            <a:spAutoFit/>
          </a:bodyPr>
          <a:lstStyle/>
          <a:p>
            <a:pPr algn="ctr"/>
            <a:endParaRPr lang="es-ES" sz="1800"/>
          </a:p>
          <a:p>
            <a:pPr eaLnBrk="0" hangingPunct="0"/>
            <a:r>
              <a:rPr lang="en-GB" sz="1800" b="1"/>
              <a:t>Evaluation of the ppm·h concept for end-of-life RO membrane into recycled NF and UF membranes</a:t>
            </a:r>
            <a:endParaRPr lang="es-ES_tradnl" sz="1800" b="1"/>
          </a:p>
        </p:txBody>
      </p:sp>
      <p:pic>
        <p:nvPicPr>
          <p:cNvPr id="4102" name="Imagen 7" descr="logo con fractal_ingles2b.jpg"/>
          <p:cNvPicPr>
            <a:picLocks noChangeAspect="1"/>
          </p:cNvPicPr>
          <p:nvPr/>
        </p:nvPicPr>
        <p:blipFill>
          <a:blip r:embed="rId2"/>
          <a:srcRect/>
          <a:stretch>
            <a:fillRect/>
          </a:stretch>
        </p:blipFill>
        <p:spPr bwMode="auto">
          <a:xfrm>
            <a:off x="5940425" y="6308725"/>
            <a:ext cx="800100" cy="433388"/>
          </a:xfrm>
          <a:prstGeom prst="rect">
            <a:avLst/>
          </a:prstGeom>
          <a:noFill/>
          <a:ln w="9525">
            <a:noFill/>
            <a:miter lim="800000"/>
            <a:headEnd/>
            <a:tailEnd/>
          </a:ln>
        </p:spPr>
      </p:pic>
      <p:pic>
        <p:nvPicPr>
          <p:cNvPr id="4103" name="Imagen 8" descr="sadyt.jpg"/>
          <p:cNvPicPr>
            <a:picLocks noChangeAspect="1"/>
          </p:cNvPicPr>
          <p:nvPr/>
        </p:nvPicPr>
        <p:blipFill>
          <a:blip r:embed="rId3"/>
          <a:srcRect/>
          <a:stretch>
            <a:fillRect/>
          </a:stretch>
        </p:blipFill>
        <p:spPr bwMode="auto">
          <a:xfrm>
            <a:off x="6788150" y="6308725"/>
            <a:ext cx="1168400" cy="428625"/>
          </a:xfrm>
          <a:prstGeom prst="rect">
            <a:avLst/>
          </a:prstGeom>
          <a:noFill/>
          <a:ln w="9525">
            <a:noFill/>
            <a:miter lim="800000"/>
            <a:headEnd/>
            <a:tailEnd/>
          </a:ln>
        </p:spPr>
      </p:pic>
      <p:pic>
        <p:nvPicPr>
          <p:cNvPr id="4104" name="Imagen 3" descr="Imagen 17.png"/>
          <p:cNvPicPr>
            <a:picLocks noChangeAspect="1"/>
          </p:cNvPicPr>
          <p:nvPr/>
        </p:nvPicPr>
        <p:blipFill>
          <a:blip r:embed="rId4"/>
          <a:srcRect/>
          <a:stretch>
            <a:fillRect/>
          </a:stretch>
        </p:blipFill>
        <p:spPr bwMode="auto">
          <a:xfrm>
            <a:off x="1619250" y="3716338"/>
            <a:ext cx="5548313" cy="1905000"/>
          </a:xfrm>
          <a:prstGeom prst="rect">
            <a:avLst/>
          </a:prstGeom>
          <a:noFill/>
          <a:ln w="9525">
            <a:noFill/>
            <a:miter lim="800000"/>
            <a:headEnd/>
            <a:tailEnd/>
          </a:ln>
        </p:spPr>
      </p:pic>
      <p:pic>
        <p:nvPicPr>
          <p:cNvPr id="4105" name="Imagen 9" descr="VALORIZA_AGUA300.gif"/>
          <p:cNvPicPr>
            <a:picLocks noChangeAspect="1" noChangeArrowheads="1"/>
          </p:cNvPicPr>
          <p:nvPr/>
        </p:nvPicPr>
        <p:blipFill>
          <a:blip r:embed="rId5"/>
          <a:srcRect/>
          <a:stretch>
            <a:fillRect/>
          </a:stretch>
        </p:blipFill>
        <p:spPr bwMode="auto">
          <a:xfrm>
            <a:off x="7740650" y="6308725"/>
            <a:ext cx="1187450" cy="433388"/>
          </a:xfrm>
          <a:prstGeom prst="rect">
            <a:avLst/>
          </a:prstGeom>
          <a:noFill/>
          <a:ln w="9525">
            <a:noFill/>
            <a:miter lim="800000"/>
            <a:headEnd/>
            <a:tailEnd/>
          </a:ln>
        </p:spPr>
      </p:pic>
      <p:sp>
        <p:nvSpPr>
          <p:cNvPr id="4106" name="CuadroTexto 8"/>
          <p:cNvSpPr txBox="1">
            <a:spLocks noChangeArrowheads="1"/>
          </p:cNvSpPr>
          <p:nvPr/>
        </p:nvSpPr>
        <p:spPr bwMode="auto">
          <a:xfrm>
            <a:off x="395288" y="2636838"/>
            <a:ext cx="2520950" cy="1231900"/>
          </a:xfrm>
          <a:prstGeom prst="rect">
            <a:avLst/>
          </a:prstGeom>
          <a:noFill/>
          <a:ln w="9525">
            <a:noFill/>
            <a:miter lim="800000"/>
            <a:headEnd/>
            <a:tailEnd/>
          </a:ln>
        </p:spPr>
        <p:txBody>
          <a:bodyPr>
            <a:spAutoFit/>
          </a:bodyPr>
          <a:lstStyle/>
          <a:p>
            <a:r>
              <a:rPr lang="es-ES_tradnl" sz="1400"/>
              <a:t>Raquel García Pacheco</a:t>
            </a:r>
          </a:p>
          <a:p>
            <a:r>
              <a:rPr lang="es-ES_tradnl" sz="1400"/>
              <a:t>PhD researcher</a:t>
            </a:r>
          </a:p>
          <a:p>
            <a:r>
              <a:rPr lang="es-ES_tradnl" sz="1400">
                <a:hlinkClick r:id="rId6"/>
              </a:rPr>
              <a:t>raquel.pacheco@imdea.org</a:t>
            </a:r>
            <a:endParaRPr lang="es-ES_tradnl" sz="1400"/>
          </a:p>
          <a:p>
            <a:endParaRPr lang="es-ES_tradnl" sz="1400"/>
          </a:p>
          <a:p>
            <a:pPr algn="ctr"/>
            <a:endParaRPr lang="es-ES_tradnl" sz="1800" b="1"/>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n 5" descr="logo con fractal_ingles2b.jpg"/>
          <p:cNvPicPr>
            <a:picLocks noChangeAspect="1"/>
          </p:cNvPicPr>
          <p:nvPr/>
        </p:nvPicPr>
        <p:blipFill>
          <a:blip r:embed="rId3"/>
          <a:srcRect/>
          <a:stretch>
            <a:fillRect/>
          </a:stretch>
        </p:blipFill>
        <p:spPr bwMode="auto">
          <a:xfrm>
            <a:off x="6178550" y="6308725"/>
            <a:ext cx="800100" cy="433388"/>
          </a:xfrm>
          <a:prstGeom prst="rect">
            <a:avLst/>
          </a:prstGeom>
          <a:noFill/>
          <a:ln w="9525">
            <a:noFill/>
            <a:miter lim="800000"/>
            <a:headEnd/>
            <a:tailEnd/>
          </a:ln>
        </p:spPr>
      </p:pic>
      <p:pic>
        <p:nvPicPr>
          <p:cNvPr id="12291" name="Imagen 6" descr="sadyt.jpg"/>
          <p:cNvPicPr>
            <a:picLocks noChangeAspect="1"/>
          </p:cNvPicPr>
          <p:nvPr/>
        </p:nvPicPr>
        <p:blipFill>
          <a:blip r:embed="rId4"/>
          <a:srcRect/>
          <a:stretch>
            <a:fillRect/>
          </a:stretch>
        </p:blipFill>
        <p:spPr bwMode="auto">
          <a:xfrm>
            <a:off x="7026275" y="6308725"/>
            <a:ext cx="866775" cy="428625"/>
          </a:xfrm>
          <a:prstGeom prst="rect">
            <a:avLst/>
          </a:prstGeom>
          <a:noFill/>
          <a:ln w="9525">
            <a:noFill/>
            <a:miter lim="800000"/>
            <a:headEnd/>
            <a:tailEnd/>
          </a:ln>
        </p:spPr>
      </p:pic>
      <p:pic>
        <p:nvPicPr>
          <p:cNvPr id="12292" name="Imagen 9"/>
          <p:cNvPicPr>
            <a:picLocks noChangeAspect="1"/>
          </p:cNvPicPr>
          <p:nvPr/>
        </p:nvPicPr>
        <p:blipFill>
          <a:blip r:embed="rId5"/>
          <a:srcRect/>
          <a:stretch>
            <a:fillRect/>
          </a:stretch>
        </p:blipFill>
        <p:spPr bwMode="auto">
          <a:xfrm>
            <a:off x="3933825" y="6381750"/>
            <a:ext cx="522288" cy="379413"/>
          </a:xfrm>
          <a:prstGeom prst="rect">
            <a:avLst/>
          </a:prstGeom>
          <a:noFill/>
          <a:ln w="9525">
            <a:noFill/>
            <a:miter lim="800000"/>
            <a:headEnd/>
            <a:tailEnd/>
          </a:ln>
        </p:spPr>
      </p:pic>
      <p:pic>
        <p:nvPicPr>
          <p:cNvPr id="12293" name="Imagen 8" descr="Imagen 17.png"/>
          <p:cNvPicPr>
            <a:picLocks noChangeAspect="1"/>
          </p:cNvPicPr>
          <p:nvPr/>
        </p:nvPicPr>
        <p:blipFill>
          <a:blip r:embed="rId6"/>
          <a:srcRect/>
          <a:stretch>
            <a:fillRect/>
          </a:stretch>
        </p:blipFill>
        <p:spPr bwMode="auto">
          <a:xfrm>
            <a:off x="4583113" y="6273800"/>
            <a:ext cx="1573212" cy="539750"/>
          </a:xfrm>
          <a:prstGeom prst="rect">
            <a:avLst/>
          </a:prstGeom>
          <a:noFill/>
          <a:ln w="9525">
            <a:noFill/>
            <a:miter lim="800000"/>
            <a:headEnd/>
            <a:tailEnd/>
          </a:ln>
        </p:spPr>
      </p:pic>
      <p:pic>
        <p:nvPicPr>
          <p:cNvPr id="12294" name="Imagen 7" descr="VALORIZA_AGUA300.gif"/>
          <p:cNvPicPr>
            <a:picLocks noChangeAspect="1" noChangeArrowheads="1"/>
          </p:cNvPicPr>
          <p:nvPr/>
        </p:nvPicPr>
        <p:blipFill>
          <a:blip r:embed="rId7"/>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sp>
        <p:nvSpPr>
          <p:cNvPr id="12297" name="Rectángulo 3"/>
          <p:cNvSpPr>
            <a:spLocks noChangeArrowheads="1"/>
          </p:cNvSpPr>
          <p:nvPr/>
        </p:nvSpPr>
        <p:spPr bwMode="auto">
          <a:xfrm>
            <a:off x="250825" y="981075"/>
            <a:ext cx="8642350" cy="2124075"/>
          </a:xfrm>
          <a:prstGeom prst="rect">
            <a:avLst/>
          </a:prstGeom>
          <a:noFill/>
          <a:ln w="9525">
            <a:noFill/>
            <a:miter lim="800000"/>
            <a:headEnd/>
            <a:tailEnd/>
          </a:ln>
        </p:spPr>
        <p:txBody>
          <a:bodyPr>
            <a:spAutoFit/>
          </a:bodyPr>
          <a:lstStyle/>
          <a:p>
            <a:pPr lvl="1" algn="ctr"/>
            <a:r>
              <a:rPr lang="en-US" sz="2000"/>
              <a:t>Lets see an individual case of end-of-life membrane</a:t>
            </a:r>
          </a:p>
          <a:p>
            <a:pPr lvl="1" algn="ctr"/>
            <a:r>
              <a:rPr lang="en-US">
                <a:solidFill>
                  <a:srgbClr val="000000"/>
                </a:solidFill>
              </a:rPr>
              <a:t>TM 720-400 BRACKISH WATER</a:t>
            </a:r>
          </a:p>
          <a:p>
            <a:pPr lvl="1"/>
            <a:endParaRPr lang="en-US">
              <a:solidFill>
                <a:srgbClr val="000000"/>
              </a:solidFill>
            </a:endParaRPr>
          </a:p>
          <a:p>
            <a:pPr lvl="1"/>
            <a:endParaRPr lang="en-US">
              <a:solidFill>
                <a:srgbClr val="000000"/>
              </a:solidFill>
            </a:endParaRPr>
          </a:p>
          <a:p>
            <a:pPr lvl="1"/>
            <a:r>
              <a:rPr lang="en-US" sz="4000">
                <a:solidFill>
                  <a:srgbClr val="000000"/>
                </a:solidFill>
              </a:rPr>
              <a:t>		</a:t>
            </a:r>
          </a:p>
        </p:txBody>
      </p:sp>
      <p:pic>
        <p:nvPicPr>
          <p:cNvPr id="12298" name="Picture 7"/>
          <p:cNvPicPr>
            <a:picLocks noChangeAspect="1" noChangeArrowheads="1"/>
          </p:cNvPicPr>
          <p:nvPr/>
        </p:nvPicPr>
        <p:blipFill>
          <a:blip r:embed="rId8"/>
          <a:srcRect/>
          <a:stretch>
            <a:fillRect/>
          </a:stretch>
        </p:blipFill>
        <p:spPr bwMode="auto">
          <a:xfrm>
            <a:off x="900113" y="2370138"/>
            <a:ext cx="3917950" cy="3003550"/>
          </a:xfrm>
          <a:prstGeom prst="rect">
            <a:avLst/>
          </a:prstGeom>
          <a:noFill/>
          <a:ln w="9525">
            <a:noFill/>
            <a:miter lim="800000"/>
            <a:headEnd/>
            <a:tailEnd/>
          </a:ln>
        </p:spPr>
      </p:pic>
      <p:sp>
        <p:nvSpPr>
          <p:cNvPr id="12299" name="CuadroTexto 1"/>
          <p:cNvSpPr txBox="1">
            <a:spLocks noChangeArrowheads="1"/>
          </p:cNvSpPr>
          <p:nvPr/>
        </p:nvSpPr>
        <p:spPr bwMode="auto">
          <a:xfrm>
            <a:off x="7485063" y="115888"/>
            <a:ext cx="925512" cy="339725"/>
          </a:xfrm>
          <a:prstGeom prst="rect">
            <a:avLst/>
          </a:prstGeom>
          <a:noFill/>
          <a:ln w="9525">
            <a:noFill/>
            <a:miter lim="800000"/>
            <a:headEnd/>
            <a:tailEnd/>
          </a:ln>
        </p:spPr>
        <p:txBody>
          <a:bodyPr wrap="none">
            <a:spAutoFit/>
          </a:bodyPr>
          <a:lstStyle/>
          <a:p>
            <a:r>
              <a:rPr lang="en-US" sz="1600" b="1">
                <a:solidFill>
                  <a:srgbClr val="4597A0"/>
                </a:solidFill>
              </a:rPr>
              <a:t>Results</a:t>
            </a:r>
          </a:p>
        </p:txBody>
      </p:sp>
      <p:pic>
        <p:nvPicPr>
          <p:cNvPr id="12300" name="Imagen 1" descr="IMG_1468.JPG"/>
          <p:cNvPicPr>
            <a:picLocks noChangeAspect="1"/>
          </p:cNvPicPr>
          <p:nvPr/>
        </p:nvPicPr>
        <p:blipFill>
          <a:blip r:embed="rId9"/>
          <a:srcRect/>
          <a:stretch>
            <a:fillRect/>
          </a:stretch>
        </p:blipFill>
        <p:spPr bwMode="auto">
          <a:xfrm>
            <a:off x="5178425" y="1844675"/>
            <a:ext cx="3024188" cy="2016125"/>
          </a:xfrm>
          <a:prstGeom prst="rect">
            <a:avLst/>
          </a:prstGeom>
          <a:noFill/>
          <a:ln w="9525">
            <a:noFill/>
            <a:miter lim="800000"/>
            <a:headEnd/>
            <a:tailEnd/>
          </a:ln>
        </p:spPr>
      </p:pic>
      <p:pic>
        <p:nvPicPr>
          <p:cNvPr id="12301" name="Imagen 126" descr="P1280187.JPG"/>
          <p:cNvPicPr>
            <a:picLocks noChangeAspect="1" noChangeArrowheads="1"/>
          </p:cNvPicPr>
          <p:nvPr/>
        </p:nvPicPr>
        <p:blipFill>
          <a:blip r:embed="rId10"/>
          <a:srcRect/>
          <a:stretch>
            <a:fillRect/>
          </a:stretch>
        </p:blipFill>
        <p:spPr bwMode="auto">
          <a:xfrm>
            <a:off x="5178425" y="4005263"/>
            <a:ext cx="3024188" cy="2125662"/>
          </a:xfrm>
          <a:prstGeom prst="rect">
            <a:avLst/>
          </a:prstGeom>
          <a:noFill/>
          <a:ln w="9525">
            <a:noFill/>
            <a:miter lim="800000"/>
            <a:headEnd/>
            <a:tailEnd/>
          </a:ln>
        </p:spPr>
      </p:pic>
      <p:sp>
        <p:nvSpPr>
          <p:cNvPr id="12302"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n 3" descr="Captura de pantalla 2015-07-01 a la(s) 13.58.39.png"/>
          <p:cNvPicPr>
            <a:picLocks noChangeAspect="1"/>
          </p:cNvPicPr>
          <p:nvPr/>
        </p:nvPicPr>
        <p:blipFill>
          <a:blip r:embed="rId2"/>
          <a:srcRect l="5917"/>
          <a:stretch>
            <a:fillRect/>
          </a:stretch>
        </p:blipFill>
        <p:spPr bwMode="auto">
          <a:xfrm>
            <a:off x="381000" y="1125538"/>
            <a:ext cx="4348163" cy="4391025"/>
          </a:xfrm>
          <a:prstGeom prst="rect">
            <a:avLst/>
          </a:prstGeom>
          <a:noFill/>
          <a:ln w="9525">
            <a:noFill/>
            <a:miter lim="800000"/>
            <a:headEnd/>
            <a:tailEnd/>
          </a:ln>
        </p:spPr>
      </p:pic>
      <p:pic>
        <p:nvPicPr>
          <p:cNvPr id="13315" name="Imagen 5" descr="logo con fractal_ingles2b.jpg"/>
          <p:cNvPicPr>
            <a:picLocks noChangeAspect="1"/>
          </p:cNvPicPr>
          <p:nvPr/>
        </p:nvPicPr>
        <p:blipFill>
          <a:blip r:embed="rId3"/>
          <a:srcRect/>
          <a:stretch>
            <a:fillRect/>
          </a:stretch>
        </p:blipFill>
        <p:spPr bwMode="auto">
          <a:xfrm>
            <a:off x="6178550" y="6308725"/>
            <a:ext cx="800100" cy="433388"/>
          </a:xfrm>
          <a:prstGeom prst="rect">
            <a:avLst/>
          </a:prstGeom>
          <a:noFill/>
          <a:ln w="9525">
            <a:noFill/>
            <a:miter lim="800000"/>
            <a:headEnd/>
            <a:tailEnd/>
          </a:ln>
        </p:spPr>
      </p:pic>
      <p:pic>
        <p:nvPicPr>
          <p:cNvPr id="13316" name="Imagen 6" descr="sadyt.jpg"/>
          <p:cNvPicPr>
            <a:picLocks noChangeAspect="1"/>
          </p:cNvPicPr>
          <p:nvPr/>
        </p:nvPicPr>
        <p:blipFill>
          <a:blip r:embed="rId4"/>
          <a:srcRect/>
          <a:stretch>
            <a:fillRect/>
          </a:stretch>
        </p:blipFill>
        <p:spPr bwMode="auto">
          <a:xfrm>
            <a:off x="7026275" y="6308725"/>
            <a:ext cx="866775" cy="428625"/>
          </a:xfrm>
          <a:prstGeom prst="rect">
            <a:avLst/>
          </a:prstGeom>
          <a:noFill/>
          <a:ln w="9525">
            <a:noFill/>
            <a:miter lim="800000"/>
            <a:headEnd/>
            <a:tailEnd/>
          </a:ln>
        </p:spPr>
      </p:pic>
      <p:pic>
        <p:nvPicPr>
          <p:cNvPr id="13317" name="Imagen 9"/>
          <p:cNvPicPr>
            <a:picLocks noChangeAspect="1"/>
          </p:cNvPicPr>
          <p:nvPr/>
        </p:nvPicPr>
        <p:blipFill>
          <a:blip r:embed="rId5"/>
          <a:srcRect/>
          <a:stretch>
            <a:fillRect/>
          </a:stretch>
        </p:blipFill>
        <p:spPr bwMode="auto">
          <a:xfrm>
            <a:off x="3933825" y="6381750"/>
            <a:ext cx="522288" cy="379413"/>
          </a:xfrm>
          <a:prstGeom prst="rect">
            <a:avLst/>
          </a:prstGeom>
          <a:noFill/>
          <a:ln w="9525">
            <a:noFill/>
            <a:miter lim="800000"/>
            <a:headEnd/>
            <a:tailEnd/>
          </a:ln>
        </p:spPr>
      </p:pic>
      <p:pic>
        <p:nvPicPr>
          <p:cNvPr id="13318" name="Imagen 8" descr="Imagen 17.png"/>
          <p:cNvPicPr>
            <a:picLocks noChangeAspect="1"/>
          </p:cNvPicPr>
          <p:nvPr/>
        </p:nvPicPr>
        <p:blipFill>
          <a:blip r:embed="rId6"/>
          <a:srcRect/>
          <a:stretch>
            <a:fillRect/>
          </a:stretch>
        </p:blipFill>
        <p:spPr bwMode="auto">
          <a:xfrm>
            <a:off x="4583113" y="6273800"/>
            <a:ext cx="1573212" cy="539750"/>
          </a:xfrm>
          <a:prstGeom prst="rect">
            <a:avLst/>
          </a:prstGeom>
          <a:noFill/>
          <a:ln w="9525">
            <a:noFill/>
            <a:miter lim="800000"/>
            <a:headEnd/>
            <a:tailEnd/>
          </a:ln>
        </p:spPr>
      </p:pic>
      <p:pic>
        <p:nvPicPr>
          <p:cNvPr id="13319" name="Imagen 7" descr="VALORIZA_AGUA300.gif"/>
          <p:cNvPicPr>
            <a:picLocks noChangeAspect="1" noChangeArrowheads="1"/>
          </p:cNvPicPr>
          <p:nvPr/>
        </p:nvPicPr>
        <p:blipFill>
          <a:blip r:embed="rId7"/>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sp>
        <p:nvSpPr>
          <p:cNvPr id="13322" name="CuadroTexto 1"/>
          <p:cNvSpPr txBox="1">
            <a:spLocks noChangeArrowheads="1"/>
          </p:cNvSpPr>
          <p:nvPr/>
        </p:nvSpPr>
        <p:spPr bwMode="auto">
          <a:xfrm>
            <a:off x="7485063" y="115888"/>
            <a:ext cx="925512" cy="339725"/>
          </a:xfrm>
          <a:prstGeom prst="rect">
            <a:avLst/>
          </a:prstGeom>
          <a:noFill/>
          <a:ln w="9525">
            <a:noFill/>
            <a:miter lim="800000"/>
            <a:headEnd/>
            <a:tailEnd/>
          </a:ln>
        </p:spPr>
        <p:txBody>
          <a:bodyPr wrap="none">
            <a:spAutoFit/>
          </a:bodyPr>
          <a:lstStyle/>
          <a:p>
            <a:r>
              <a:rPr lang="en-US" sz="1600" b="1">
                <a:solidFill>
                  <a:srgbClr val="4597A0"/>
                </a:solidFill>
              </a:rPr>
              <a:t>Results</a:t>
            </a:r>
          </a:p>
        </p:txBody>
      </p:sp>
      <p:sp>
        <p:nvSpPr>
          <p:cNvPr id="13323" name="CuadroTexto 130"/>
          <p:cNvSpPr txBox="1">
            <a:spLocks noChangeArrowheads="1"/>
          </p:cNvSpPr>
          <p:nvPr/>
        </p:nvSpPr>
        <p:spPr bwMode="auto">
          <a:xfrm>
            <a:off x="179388" y="692150"/>
            <a:ext cx="8785225" cy="307975"/>
          </a:xfrm>
          <a:prstGeom prst="rect">
            <a:avLst/>
          </a:prstGeom>
          <a:noFill/>
          <a:ln w="9525">
            <a:noFill/>
            <a:miter lim="800000"/>
            <a:headEnd/>
            <a:tailEnd/>
          </a:ln>
        </p:spPr>
        <p:txBody>
          <a:bodyPr>
            <a:spAutoFit/>
          </a:bodyPr>
          <a:lstStyle/>
          <a:p>
            <a:r>
              <a:rPr lang="en-US" sz="1400" b="1"/>
              <a:t>Filtering test: evaluation of membrane permeability</a:t>
            </a:r>
            <a:endParaRPr lang="en-US" sz="1400"/>
          </a:p>
        </p:txBody>
      </p:sp>
      <p:sp>
        <p:nvSpPr>
          <p:cNvPr id="13324" name="CuadroTexto 16391"/>
          <p:cNvSpPr txBox="1">
            <a:spLocks noChangeArrowheads="1"/>
          </p:cNvSpPr>
          <p:nvPr/>
        </p:nvSpPr>
        <p:spPr bwMode="auto">
          <a:xfrm>
            <a:off x="6156325" y="3500438"/>
            <a:ext cx="2736850" cy="1169987"/>
          </a:xfrm>
          <a:prstGeom prst="rect">
            <a:avLst/>
          </a:prstGeom>
          <a:noFill/>
          <a:ln w="9525">
            <a:noFill/>
            <a:miter lim="800000"/>
            <a:headEnd/>
            <a:tailEnd/>
          </a:ln>
        </p:spPr>
        <p:txBody>
          <a:bodyPr>
            <a:spAutoFit/>
          </a:bodyPr>
          <a:lstStyle/>
          <a:p>
            <a:r>
              <a:rPr lang="en-US" sz="1400"/>
              <a:t>Membranes rejection are reproducible for transformation in </a:t>
            </a:r>
            <a:r>
              <a:rPr lang="en-US" sz="1400" b="1"/>
              <a:t>NF</a:t>
            </a:r>
            <a:r>
              <a:rPr lang="en-US" sz="1400"/>
              <a:t> recycled membrane. </a:t>
            </a:r>
            <a:r>
              <a:rPr lang="en-US" sz="1400" b="1"/>
              <a:t>Permeability achieve is similar</a:t>
            </a:r>
          </a:p>
        </p:txBody>
      </p:sp>
      <p:pic>
        <p:nvPicPr>
          <p:cNvPr id="13325" name="Imagen 4" descr="Captura de pantalla 2015-07-01 a la(s) 13.21.05.png"/>
          <p:cNvPicPr>
            <a:picLocks noChangeAspect="1"/>
          </p:cNvPicPr>
          <p:nvPr/>
        </p:nvPicPr>
        <p:blipFill>
          <a:blip r:embed="rId8"/>
          <a:srcRect/>
          <a:stretch>
            <a:fillRect/>
          </a:stretch>
        </p:blipFill>
        <p:spPr bwMode="auto">
          <a:xfrm>
            <a:off x="5003800" y="3284538"/>
            <a:ext cx="1008063" cy="928687"/>
          </a:xfrm>
          <a:prstGeom prst="rect">
            <a:avLst/>
          </a:prstGeom>
          <a:noFill/>
          <a:ln w="9525">
            <a:noFill/>
            <a:miter lim="800000"/>
            <a:headEnd/>
            <a:tailEnd/>
          </a:ln>
        </p:spPr>
      </p:pic>
      <p:sp>
        <p:nvSpPr>
          <p:cNvPr id="13326" name="CuadroTexto 16391"/>
          <p:cNvSpPr txBox="1">
            <a:spLocks noChangeArrowheads="1"/>
          </p:cNvSpPr>
          <p:nvPr/>
        </p:nvSpPr>
        <p:spPr bwMode="auto">
          <a:xfrm>
            <a:off x="5148263" y="4868863"/>
            <a:ext cx="3816350" cy="523875"/>
          </a:xfrm>
          <a:prstGeom prst="rect">
            <a:avLst/>
          </a:prstGeom>
          <a:noFill/>
          <a:ln w="9525">
            <a:noFill/>
            <a:miter lim="800000"/>
            <a:headEnd/>
            <a:tailEnd/>
          </a:ln>
        </p:spPr>
        <p:txBody>
          <a:bodyPr>
            <a:spAutoFit/>
          </a:bodyPr>
          <a:lstStyle/>
          <a:p>
            <a:r>
              <a:rPr lang="en-US" sz="1400"/>
              <a:t>For transformation into </a:t>
            </a:r>
            <a:r>
              <a:rPr lang="en-US" sz="1400" b="1"/>
              <a:t>UF</a:t>
            </a:r>
            <a:r>
              <a:rPr lang="en-US" sz="1400"/>
              <a:t> recycled membrane permeability is variable</a:t>
            </a:r>
          </a:p>
        </p:txBody>
      </p:sp>
      <p:sp>
        <p:nvSpPr>
          <p:cNvPr id="13327" name="CuadroTexto 7"/>
          <p:cNvSpPr txBox="1">
            <a:spLocks noChangeArrowheads="1"/>
          </p:cNvSpPr>
          <p:nvPr/>
        </p:nvSpPr>
        <p:spPr bwMode="auto">
          <a:xfrm>
            <a:off x="5076825" y="1484313"/>
            <a:ext cx="3902075" cy="1200150"/>
          </a:xfrm>
          <a:prstGeom prst="rect">
            <a:avLst/>
          </a:prstGeom>
          <a:solidFill>
            <a:srgbClr val="FFFFFF"/>
          </a:solidFill>
          <a:ln w="9525">
            <a:noFill/>
            <a:miter lim="800000"/>
            <a:headEnd/>
            <a:tailEnd/>
          </a:ln>
        </p:spPr>
        <p:txBody>
          <a:bodyPr wrap="none">
            <a:spAutoFit/>
          </a:bodyPr>
          <a:lstStyle/>
          <a:p>
            <a:r>
              <a:rPr lang="en-US" sz="1200" b="1"/>
              <a:t>End-of-life</a:t>
            </a:r>
            <a:endParaRPr lang="en-US" sz="1200" b="1" baseline="30000">
              <a:solidFill>
                <a:srgbClr val="000000"/>
              </a:solidFill>
            </a:endParaRPr>
          </a:p>
          <a:p>
            <a:r>
              <a:rPr lang="en-US" sz="1200" b="1">
                <a:solidFill>
                  <a:srgbClr val="000000"/>
                </a:solidFill>
              </a:rPr>
              <a:t>Case study: A        </a:t>
            </a:r>
            <a:r>
              <a:rPr lang="en-US" sz="1000" b="1">
                <a:solidFill>
                  <a:srgbClr val="000000"/>
                </a:solidFill>
              </a:rPr>
              <a:t>X Concentration  · Y Exposure time</a:t>
            </a:r>
          </a:p>
          <a:p>
            <a:r>
              <a:rPr lang="en-US" sz="1200" b="1">
                <a:solidFill>
                  <a:srgbClr val="000000"/>
                </a:solidFill>
              </a:rPr>
              <a:t>Case study: B  </a:t>
            </a:r>
            <a:r>
              <a:rPr lang="en-US" sz="1000" b="1">
                <a:solidFill>
                  <a:srgbClr val="000000"/>
                </a:solidFill>
              </a:rPr>
              <a:t>10   X Concentration  · Y/10 Exposure time</a:t>
            </a:r>
          </a:p>
          <a:p>
            <a:r>
              <a:rPr lang="en-US" sz="1200" b="1">
                <a:solidFill>
                  <a:srgbClr val="000000"/>
                </a:solidFill>
              </a:rPr>
              <a:t>Case study: C  </a:t>
            </a:r>
            <a:r>
              <a:rPr lang="en-US" sz="1000" b="1">
                <a:solidFill>
                  <a:srgbClr val="000000"/>
                </a:solidFill>
              </a:rPr>
              <a:t>50   X Concentration  · Y/50 Exposure time</a:t>
            </a:r>
          </a:p>
          <a:p>
            <a:r>
              <a:rPr lang="en-US" sz="1200" b="1">
                <a:solidFill>
                  <a:srgbClr val="000000"/>
                </a:solidFill>
              </a:rPr>
              <a:t>Case study: D  </a:t>
            </a:r>
            <a:r>
              <a:rPr lang="en-US" sz="1000" b="1">
                <a:solidFill>
                  <a:srgbClr val="000000"/>
                </a:solidFill>
              </a:rPr>
              <a:t>100 X Concentration  · Y/100 Exposure time</a:t>
            </a:r>
          </a:p>
          <a:p>
            <a:r>
              <a:rPr lang="en-US" sz="1200" b="1">
                <a:solidFill>
                  <a:srgbClr val="000000"/>
                </a:solidFill>
              </a:rPr>
              <a:t> </a:t>
            </a:r>
            <a:endParaRPr lang="es-ES" sz="1200" b="1" baseline="30000">
              <a:solidFill>
                <a:srgbClr val="000000"/>
              </a:solidFill>
            </a:endParaRPr>
          </a:p>
        </p:txBody>
      </p:sp>
      <p:sp>
        <p:nvSpPr>
          <p:cNvPr id="13328" name="CuadroTexto 10"/>
          <p:cNvSpPr txBox="1">
            <a:spLocks noChangeArrowheads="1"/>
          </p:cNvSpPr>
          <p:nvPr/>
        </p:nvSpPr>
        <p:spPr bwMode="auto">
          <a:xfrm rot="-5400000">
            <a:off x="-772319" y="3013869"/>
            <a:ext cx="2068513" cy="307975"/>
          </a:xfrm>
          <a:prstGeom prst="rect">
            <a:avLst/>
          </a:prstGeom>
          <a:noFill/>
          <a:ln w="9525">
            <a:noFill/>
            <a:miter lim="800000"/>
            <a:headEnd/>
            <a:tailEnd/>
          </a:ln>
        </p:spPr>
        <p:txBody>
          <a:bodyPr wrap="none">
            <a:spAutoFit/>
          </a:bodyPr>
          <a:lstStyle/>
          <a:p>
            <a:r>
              <a:rPr lang="es-ES" sz="1400"/>
              <a:t>Permeability L/h·m</a:t>
            </a:r>
            <a:r>
              <a:rPr lang="es-ES" sz="1400" baseline="30000"/>
              <a:t>2</a:t>
            </a:r>
            <a:r>
              <a:rPr lang="es-ES" sz="1400"/>
              <a:t>·bar</a:t>
            </a:r>
          </a:p>
        </p:txBody>
      </p:sp>
      <p:sp>
        <p:nvSpPr>
          <p:cNvPr id="13329" name="CuadroTexto 121"/>
          <p:cNvSpPr txBox="1">
            <a:spLocks noChangeArrowheads="1"/>
          </p:cNvSpPr>
          <p:nvPr/>
        </p:nvSpPr>
        <p:spPr bwMode="auto">
          <a:xfrm>
            <a:off x="1619250" y="5876925"/>
            <a:ext cx="2039938" cy="307975"/>
          </a:xfrm>
          <a:prstGeom prst="rect">
            <a:avLst/>
          </a:prstGeom>
          <a:noFill/>
          <a:ln w="9525">
            <a:noFill/>
            <a:miter lim="800000"/>
            <a:headEnd/>
            <a:tailEnd/>
          </a:ln>
        </p:spPr>
        <p:txBody>
          <a:bodyPr wrap="none">
            <a:spAutoFit/>
          </a:bodyPr>
          <a:lstStyle/>
          <a:p>
            <a:r>
              <a:rPr lang="en-US" sz="1400"/>
              <a:t>Exposure level (ppm·h)</a:t>
            </a:r>
          </a:p>
        </p:txBody>
      </p:sp>
      <p:sp>
        <p:nvSpPr>
          <p:cNvPr id="123" name="CuadroTexto 122"/>
          <p:cNvSpPr txBox="1"/>
          <p:nvPr/>
        </p:nvSpPr>
        <p:spPr bwMode="auto">
          <a:xfrm>
            <a:off x="2292350" y="5578475"/>
            <a:ext cx="908050" cy="261938"/>
          </a:xfrm>
          <a:prstGeom prst="rect">
            <a:avLst/>
          </a:prstGeom>
          <a:noFill/>
        </p:spPr>
        <p:style>
          <a:lnRef idx="0">
            <a:scrgbClr r="0" g="0" b="0"/>
          </a:lnRef>
          <a:fillRef idx="0">
            <a:scrgbClr r="0" g="0" b="0"/>
          </a:fillRef>
          <a:effectRef idx="0">
            <a:scrgbClr r="0" g="0" b="0"/>
          </a:effectRef>
          <a:fontRef idx="minor">
            <a:schemeClr val="tx1"/>
          </a:fontRef>
        </p:style>
        <p:txBody>
          <a:bodyPr wrap="none"/>
          <a:lstStyle/>
          <a:p>
            <a:pPr>
              <a:defRPr/>
            </a:pPr>
            <a:r>
              <a:rPr lang="es-ES" sz="1100"/>
              <a:t>6,200 ppm·h</a:t>
            </a:r>
          </a:p>
        </p:txBody>
      </p:sp>
      <p:cxnSp>
        <p:nvCxnSpPr>
          <p:cNvPr id="124" name="Conector recto de flecha 123"/>
          <p:cNvCxnSpPr/>
          <p:nvPr/>
        </p:nvCxnSpPr>
        <p:spPr bwMode="auto">
          <a:xfrm>
            <a:off x="3409950" y="5519738"/>
            <a:ext cx="782638"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25" name="CuadroTexto 124"/>
          <p:cNvSpPr txBox="1"/>
          <p:nvPr/>
        </p:nvSpPr>
        <p:spPr bwMode="auto">
          <a:xfrm>
            <a:off x="3359150" y="5573713"/>
            <a:ext cx="979488" cy="261937"/>
          </a:xfrm>
          <a:prstGeom prst="rect">
            <a:avLst/>
          </a:prstGeom>
          <a:noFill/>
        </p:spPr>
        <p:style>
          <a:lnRef idx="0">
            <a:scrgbClr r="0" g="0" b="0"/>
          </a:lnRef>
          <a:fillRef idx="0">
            <a:scrgbClr r="0" g="0" b="0"/>
          </a:fillRef>
          <a:effectRef idx="0">
            <a:scrgbClr r="0" g="0" b="0"/>
          </a:effectRef>
          <a:fontRef idx="minor">
            <a:schemeClr val="tx1"/>
          </a:fontRef>
        </p:style>
        <p:txBody>
          <a:bodyPr wrap="none"/>
          <a:lstStyle/>
          <a:p>
            <a:pPr>
              <a:defRPr/>
            </a:pPr>
            <a:r>
              <a:rPr lang="es-ES" sz="1100"/>
              <a:t>30,000 ppm·h</a:t>
            </a:r>
          </a:p>
        </p:txBody>
      </p:sp>
      <p:cxnSp>
        <p:nvCxnSpPr>
          <p:cNvPr id="126" name="Conector recto de flecha 125"/>
          <p:cNvCxnSpPr/>
          <p:nvPr/>
        </p:nvCxnSpPr>
        <p:spPr bwMode="auto">
          <a:xfrm>
            <a:off x="2343150" y="5527675"/>
            <a:ext cx="782638"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27" name="Conector recto 126"/>
          <p:cNvCxnSpPr/>
          <p:nvPr/>
        </p:nvCxnSpPr>
        <p:spPr>
          <a:xfrm>
            <a:off x="827088" y="1268413"/>
            <a:ext cx="3816350"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28" name="CuadroTexto 127"/>
          <p:cNvSpPr txBox="1"/>
          <p:nvPr/>
        </p:nvSpPr>
        <p:spPr bwMode="auto">
          <a:xfrm>
            <a:off x="844550" y="981075"/>
            <a:ext cx="1274763" cy="261938"/>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GB" sz="1000" dirty="0" smtClean="0">
                <a:latin typeface="Times New Roman"/>
                <a:cs typeface="Times New Roman"/>
              </a:rPr>
              <a:t>Microfiltration</a:t>
            </a:r>
            <a:endParaRPr lang="en-GB" sz="1000" dirty="0">
              <a:latin typeface="Times New Roman"/>
              <a:cs typeface="Times New Roman"/>
            </a:endParaRPr>
          </a:p>
        </p:txBody>
      </p:sp>
      <p:sp>
        <p:nvSpPr>
          <p:cNvPr id="130" name="CuadroTexto 129"/>
          <p:cNvSpPr txBox="1"/>
          <p:nvPr/>
        </p:nvSpPr>
        <p:spPr bwMode="auto">
          <a:xfrm>
            <a:off x="900113" y="3887788"/>
            <a:ext cx="1273175" cy="261937"/>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s-ES" sz="1000" dirty="0" err="1">
                <a:latin typeface="Times New Roman"/>
                <a:cs typeface="Times New Roman"/>
              </a:rPr>
              <a:t>Ultrafiltration</a:t>
            </a:r>
            <a:endParaRPr lang="es-ES" sz="1000" dirty="0">
              <a:latin typeface="Times New Roman"/>
              <a:cs typeface="Times New Roman"/>
            </a:endParaRPr>
          </a:p>
        </p:txBody>
      </p:sp>
      <p:sp>
        <p:nvSpPr>
          <p:cNvPr id="132" name="CuadroTexto 131"/>
          <p:cNvSpPr txBox="1"/>
          <p:nvPr/>
        </p:nvSpPr>
        <p:spPr bwMode="auto">
          <a:xfrm>
            <a:off x="1352550" y="5164138"/>
            <a:ext cx="1274763" cy="261937"/>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s-ES" sz="1000" dirty="0">
                <a:latin typeface="Times New Roman"/>
                <a:cs typeface="Times New Roman"/>
              </a:rPr>
              <a:t>Reverse osmosis</a:t>
            </a:r>
          </a:p>
        </p:txBody>
      </p:sp>
      <p:sp>
        <p:nvSpPr>
          <p:cNvPr id="13" name="Rectángulo 12"/>
          <p:cNvSpPr/>
          <p:nvPr/>
        </p:nvSpPr>
        <p:spPr>
          <a:xfrm>
            <a:off x="4716463" y="1628775"/>
            <a:ext cx="360362" cy="71438"/>
          </a:xfrm>
          <a:prstGeom prst="rect">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37" name="Rectángulo 136"/>
          <p:cNvSpPr/>
          <p:nvPr/>
        </p:nvSpPr>
        <p:spPr>
          <a:xfrm>
            <a:off x="4716463" y="1773238"/>
            <a:ext cx="360362" cy="71437"/>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38" name="Rectángulo 137"/>
          <p:cNvSpPr/>
          <p:nvPr/>
        </p:nvSpPr>
        <p:spPr>
          <a:xfrm>
            <a:off x="4716463" y="1916113"/>
            <a:ext cx="360362" cy="73025"/>
          </a:xfrm>
          <a:prstGeom prst="rect">
            <a:avLst/>
          </a:prstGeom>
          <a:solidFill>
            <a:srgbClr val="CCFF66"/>
          </a:solidFill>
          <a:ln>
            <a:solidFill>
              <a:srgbClr val="CCFF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39" name="Rectángulo 138"/>
          <p:cNvSpPr/>
          <p:nvPr/>
        </p:nvSpPr>
        <p:spPr>
          <a:xfrm>
            <a:off x="4716463" y="2133600"/>
            <a:ext cx="360362" cy="71438"/>
          </a:xfrm>
          <a:prstGeom prst="rect">
            <a:avLst/>
          </a:prstGeom>
          <a:solidFill>
            <a:schemeClr val="accent2">
              <a:lumMod val="40000"/>
              <a:lumOff val="60000"/>
            </a:schemeClr>
          </a:solidFill>
          <a:ln>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40" name="Rectángulo 139"/>
          <p:cNvSpPr/>
          <p:nvPr/>
        </p:nvSpPr>
        <p:spPr>
          <a:xfrm>
            <a:off x="4716463" y="2349500"/>
            <a:ext cx="360362" cy="71438"/>
          </a:xfrm>
          <a:prstGeom prst="rect">
            <a:avLst/>
          </a:prstGeom>
          <a:solidFill>
            <a:srgbClr val="00FFFF"/>
          </a:solidFill>
          <a:ln>
            <a:solidFill>
              <a:srgbClr val="00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cxnSp>
        <p:nvCxnSpPr>
          <p:cNvPr id="141" name="Conector recto 140"/>
          <p:cNvCxnSpPr/>
          <p:nvPr/>
        </p:nvCxnSpPr>
        <p:spPr>
          <a:xfrm>
            <a:off x="827088" y="4148138"/>
            <a:ext cx="3816350" cy="1587"/>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2" name="Conector recto 141"/>
          <p:cNvCxnSpPr/>
          <p:nvPr/>
        </p:nvCxnSpPr>
        <p:spPr>
          <a:xfrm>
            <a:off x="827088" y="5229225"/>
            <a:ext cx="3816350"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 name="Conector recto de flecha 16"/>
          <p:cNvCxnSpPr/>
          <p:nvPr/>
        </p:nvCxnSpPr>
        <p:spPr>
          <a:xfrm flipV="1">
            <a:off x="1116013" y="1989138"/>
            <a:ext cx="2519362" cy="28797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346"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sp>
        <p:nvSpPr>
          <p:cNvPr id="13347" name="Rectángulo 1"/>
          <p:cNvSpPr>
            <a:spLocks noChangeArrowheads="1"/>
          </p:cNvSpPr>
          <p:nvPr/>
        </p:nvSpPr>
        <p:spPr bwMode="auto">
          <a:xfrm>
            <a:off x="5364163" y="765175"/>
            <a:ext cx="2933700" cy="276225"/>
          </a:xfrm>
          <a:prstGeom prst="rect">
            <a:avLst/>
          </a:prstGeom>
          <a:noFill/>
          <a:ln w="9525">
            <a:noFill/>
            <a:miter lim="800000"/>
            <a:headEnd/>
            <a:tailEnd/>
          </a:ln>
        </p:spPr>
        <p:txBody>
          <a:bodyPr>
            <a:spAutoFit/>
          </a:bodyPr>
          <a:lstStyle/>
          <a:p>
            <a:pPr lvl="1" algn="ctr"/>
            <a:r>
              <a:rPr lang="en-US" sz="1200" b="1">
                <a:solidFill>
                  <a:srgbClr val="000000"/>
                </a:solidFill>
              </a:rPr>
              <a:t>TM 720-400 BRACKISH WATER</a:t>
            </a:r>
          </a:p>
        </p:txBody>
      </p:sp>
      <p:sp>
        <p:nvSpPr>
          <p:cNvPr id="36" name="CuadroTexto 35"/>
          <p:cNvSpPr txBox="1"/>
          <p:nvPr/>
        </p:nvSpPr>
        <p:spPr bwMode="auto">
          <a:xfrm>
            <a:off x="755650" y="5589588"/>
            <a:ext cx="908050" cy="261937"/>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s-ES" dirty="0" err="1" smtClean="0"/>
              <a:t>End</a:t>
            </a:r>
            <a:r>
              <a:rPr lang="es-ES" dirty="0" smtClean="0"/>
              <a:t>-of-</a:t>
            </a:r>
            <a:r>
              <a:rPr lang="es-ES" dirty="0" err="1" smtClean="0"/>
              <a:t>life</a:t>
            </a:r>
            <a:endParaRPr lang="es-ES" dirty="0"/>
          </a:p>
        </p:txBody>
      </p:sp>
      <p:sp>
        <p:nvSpPr>
          <p:cNvPr id="37" name="CuadroTexto 36"/>
          <p:cNvSpPr txBox="1"/>
          <p:nvPr/>
        </p:nvSpPr>
        <p:spPr bwMode="auto">
          <a:xfrm>
            <a:off x="1258888" y="4724400"/>
            <a:ext cx="1273175" cy="261938"/>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s-ES" sz="1000" dirty="0" smtClean="0">
                <a:latin typeface="Times New Roman"/>
                <a:cs typeface="Times New Roman"/>
              </a:rPr>
              <a:t>Nanofiltration</a:t>
            </a:r>
            <a:endParaRPr lang="es-ES" sz="1000" dirty="0">
              <a:latin typeface="Times New Roman"/>
              <a:cs typeface="Times New Roman"/>
            </a:endParaRPr>
          </a:p>
        </p:txBody>
      </p:sp>
      <p:sp>
        <p:nvSpPr>
          <p:cNvPr id="38" name="CuadroTexto 127"/>
          <p:cNvSpPr txBox="1"/>
          <p:nvPr/>
        </p:nvSpPr>
        <p:spPr bwMode="auto">
          <a:xfrm>
            <a:off x="2123728" y="3599110"/>
            <a:ext cx="1274763" cy="261938"/>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GB" sz="1000" b="1" dirty="0" smtClean="0">
                <a:latin typeface="+mj-lt"/>
                <a:cs typeface="Times New Roman"/>
              </a:rPr>
              <a:t>NF recycled membrane</a:t>
            </a:r>
            <a:endParaRPr lang="en-GB" sz="1000" b="1" dirty="0">
              <a:latin typeface="+mj-lt"/>
              <a:cs typeface="Times New Roman"/>
            </a:endParaRPr>
          </a:p>
        </p:txBody>
      </p:sp>
      <p:sp>
        <p:nvSpPr>
          <p:cNvPr id="40" name="CuadroTexto 127"/>
          <p:cNvSpPr txBox="1"/>
          <p:nvPr/>
        </p:nvSpPr>
        <p:spPr bwMode="auto">
          <a:xfrm>
            <a:off x="3275856" y="1412776"/>
            <a:ext cx="1274763" cy="261938"/>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GB" sz="1000" b="1" dirty="0" smtClean="0">
                <a:latin typeface="+mj-lt"/>
                <a:cs typeface="Times New Roman"/>
              </a:rPr>
              <a:t>UF recycled membrane</a:t>
            </a:r>
            <a:endParaRPr lang="en-GB" sz="1000" b="1" dirty="0">
              <a:latin typeface="+mj-lt"/>
              <a:cs typeface="Times New Roman"/>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n 5" descr="logo con fractal_ingles2b.jpg"/>
          <p:cNvPicPr>
            <a:picLocks noChangeAspect="1"/>
          </p:cNvPicPr>
          <p:nvPr/>
        </p:nvPicPr>
        <p:blipFill>
          <a:blip r:embed="rId2"/>
          <a:srcRect/>
          <a:stretch>
            <a:fillRect/>
          </a:stretch>
        </p:blipFill>
        <p:spPr bwMode="auto">
          <a:xfrm>
            <a:off x="6178550" y="6308725"/>
            <a:ext cx="800100" cy="433388"/>
          </a:xfrm>
          <a:prstGeom prst="rect">
            <a:avLst/>
          </a:prstGeom>
          <a:noFill/>
          <a:ln w="9525">
            <a:noFill/>
            <a:miter lim="800000"/>
            <a:headEnd/>
            <a:tailEnd/>
          </a:ln>
        </p:spPr>
      </p:pic>
      <p:pic>
        <p:nvPicPr>
          <p:cNvPr id="14339" name="Imagen 6" descr="sadyt.jpg"/>
          <p:cNvPicPr>
            <a:picLocks noChangeAspect="1"/>
          </p:cNvPicPr>
          <p:nvPr/>
        </p:nvPicPr>
        <p:blipFill>
          <a:blip r:embed="rId3"/>
          <a:srcRect/>
          <a:stretch>
            <a:fillRect/>
          </a:stretch>
        </p:blipFill>
        <p:spPr bwMode="auto">
          <a:xfrm>
            <a:off x="7026275" y="6308725"/>
            <a:ext cx="866775" cy="428625"/>
          </a:xfrm>
          <a:prstGeom prst="rect">
            <a:avLst/>
          </a:prstGeom>
          <a:noFill/>
          <a:ln w="9525">
            <a:noFill/>
            <a:miter lim="800000"/>
            <a:headEnd/>
            <a:tailEnd/>
          </a:ln>
        </p:spPr>
      </p:pic>
      <p:pic>
        <p:nvPicPr>
          <p:cNvPr id="14340" name="Imagen 9"/>
          <p:cNvPicPr>
            <a:picLocks noChangeAspect="1"/>
          </p:cNvPicPr>
          <p:nvPr/>
        </p:nvPicPr>
        <p:blipFill>
          <a:blip r:embed="rId4"/>
          <a:srcRect/>
          <a:stretch>
            <a:fillRect/>
          </a:stretch>
        </p:blipFill>
        <p:spPr bwMode="auto">
          <a:xfrm>
            <a:off x="3933825" y="6381750"/>
            <a:ext cx="522288" cy="379413"/>
          </a:xfrm>
          <a:prstGeom prst="rect">
            <a:avLst/>
          </a:prstGeom>
          <a:noFill/>
          <a:ln w="9525">
            <a:noFill/>
            <a:miter lim="800000"/>
            <a:headEnd/>
            <a:tailEnd/>
          </a:ln>
        </p:spPr>
      </p:pic>
      <p:pic>
        <p:nvPicPr>
          <p:cNvPr id="14341" name="Imagen 8" descr="Imagen 17.png"/>
          <p:cNvPicPr>
            <a:picLocks noChangeAspect="1"/>
          </p:cNvPicPr>
          <p:nvPr/>
        </p:nvPicPr>
        <p:blipFill>
          <a:blip r:embed="rId5"/>
          <a:srcRect/>
          <a:stretch>
            <a:fillRect/>
          </a:stretch>
        </p:blipFill>
        <p:spPr bwMode="auto">
          <a:xfrm>
            <a:off x="4583113" y="6273800"/>
            <a:ext cx="1573212" cy="539750"/>
          </a:xfrm>
          <a:prstGeom prst="rect">
            <a:avLst/>
          </a:prstGeom>
          <a:noFill/>
          <a:ln w="9525">
            <a:noFill/>
            <a:miter lim="800000"/>
            <a:headEnd/>
            <a:tailEnd/>
          </a:ln>
        </p:spPr>
      </p:pic>
      <p:pic>
        <p:nvPicPr>
          <p:cNvPr id="14342" name="Imagen 7" descr="VALORIZA_AGUA300.gif"/>
          <p:cNvPicPr>
            <a:picLocks noChangeAspect="1" noChangeArrowheads="1"/>
          </p:cNvPicPr>
          <p:nvPr/>
        </p:nvPicPr>
        <p:blipFill>
          <a:blip r:embed="rId6"/>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sp>
        <p:nvSpPr>
          <p:cNvPr id="14345" name="CuadroTexto 1"/>
          <p:cNvSpPr txBox="1">
            <a:spLocks noChangeArrowheads="1"/>
          </p:cNvSpPr>
          <p:nvPr/>
        </p:nvSpPr>
        <p:spPr bwMode="auto">
          <a:xfrm>
            <a:off x="7485063" y="115888"/>
            <a:ext cx="925512" cy="339725"/>
          </a:xfrm>
          <a:prstGeom prst="rect">
            <a:avLst/>
          </a:prstGeom>
          <a:noFill/>
          <a:ln w="9525">
            <a:noFill/>
            <a:miter lim="800000"/>
            <a:headEnd/>
            <a:tailEnd/>
          </a:ln>
        </p:spPr>
        <p:txBody>
          <a:bodyPr wrap="none">
            <a:spAutoFit/>
          </a:bodyPr>
          <a:lstStyle/>
          <a:p>
            <a:r>
              <a:rPr lang="en-US" sz="1600" b="1">
                <a:solidFill>
                  <a:srgbClr val="4597A0"/>
                </a:solidFill>
              </a:rPr>
              <a:t>Results</a:t>
            </a:r>
          </a:p>
        </p:txBody>
      </p:sp>
      <p:sp>
        <p:nvSpPr>
          <p:cNvPr id="14346" name="CuadroTexto 130"/>
          <p:cNvSpPr txBox="1">
            <a:spLocks noChangeArrowheads="1"/>
          </p:cNvSpPr>
          <p:nvPr/>
        </p:nvSpPr>
        <p:spPr bwMode="auto">
          <a:xfrm>
            <a:off x="179388" y="692150"/>
            <a:ext cx="8785225" cy="307975"/>
          </a:xfrm>
          <a:prstGeom prst="rect">
            <a:avLst/>
          </a:prstGeom>
          <a:noFill/>
          <a:ln w="9525">
            <a:noFill/>
            <a:miter lim="800000"/>
            <a:headEnd/>
            <a:tailEnd/>
          </a:ln>
        </p:spPr>
        <p:txBody>
          <a:bodyPr>
            <a:spAutoFit/>
          </a:bodyPr>
          <a:lstStyle/>
          <a:p>
            <a:r>
              <a:rPr lang="en-US" sz="1400" b="1"/>
              <a:t>Filtering test: evaluation of ionic and dextrose rejection</a:t>
            </a:r>
            <a:endParaRPr lang="en-US" sz="1400"/>
          </a:p>
        </p:txBody>
      </p:sp>
      <p:sp>
        <p:nvSpPr>
          <p:cNvPr id="14347" name="CuadroTexto 16391"/>
          <p:cNvSpPr txBox="1">
            <a:spLocks noChangeArrowheads="1"/>
          </p:cNvSpPr>
          <p:nvPr/>
        </p:nvSpPr>
        <p:spPr bwMode="auto">
          <a:xfrm>
            <a:off x="2051050" y="5445125"/>
            <a:ext cx="2736850" cy="523875"/>
          </a:xfrm>
          <a:prstGeom prst="rect">
            <a:avLst/>
          </a:prstGeom>
          <a:noFill/>
          <a:ln w="9525">
            <a:noFill/>
            <a:miter lim="800000"/>
            <a:headEnd/>
            <a:tailEnd/>
          </a:ln>
        </p:spPr>
        <p:txBody>
          <a:bodyPr>
            <a:spAutoFit/>
          </a:bodyPr>
          <a:lstStyle/>
          <a:p>
            <a:r>
              <a:rPr lang="en-US" sz="1400"/>
              <a:t>Membranes rejection are reproducible</a:t>
            </a:r>
          </a:p>
        </p:txBody>
      </p:sp>
      <p:pic>
        <p:nvPicPr>
          <p:cNvPr id="14348" name="Imagen 2" descr="Captura de pantalla 2015-06-30 a la(s) 13.28.27.png"/>
          <p:cNvPicPr>
            <a:picLocks noChangeAspect="1"/>
          </p:cNvPicPr>
          <p:nvPr/>
        </p:nvPicPr>
        <p:blipFill>
          <a:blip r:embed="rId7"/>
          <a:srcRect/>
          <a:stretch>
            <a:fillRect/>
          </a:stretch>
        </p:blipFill>
        <p:spPr bwMode="auto">
          <a:xfrm>
            <a:off x="144463" y="1130300"/>
            <a:ext cx="8459787" cy="4402138"/>
          </a:xfrm>
          <a:prstGeom prst="rect">
            <a:avLst/>
          </a:prstGeom>
          <a:noFill/>
          <a:ln w="9525">
            <a:noFill/>
            <a:miter lim="800000"/>
            <a:headEnd/>
            <a:tailEnd/>
          </a:ln>
        </p:spPr>
      </p:pic>
      <p:pic>
        <p:nvPicPr>
          <p:cNvPr id="14349" name="Imagen 4" descr="Captura de pantalla 2015-07-01 a la(s) 13.21.05.png"/>
          <p:cNvPicPr>
            <a:picLocks noChangeAspect="1"/>
          </p:cNvPicPr>
          <p:nvPr/>
        </p:nvPicPr>
        <p:blipFill>
          <a:blip r:embed="rId8"/>
          <a:srcRect/>
          <a:stretch>
            <a:fillRect/>
          </a:stretch>
        </p:blipFill>
        <p:spPr bwMode="auto">
          <a:xfrm>
            <a:off x="1042988" y="5157788"/>
            <a:ext cx="1008062" cy="927100"/>
          </a:xfrm>
          <a:prstGeom prst="rect">
            <a:avLst/>
          </a:prstGeom>
          <a:noFill/>
          <a:ln w="9525">
            <a:noFill/>
            <a:miter lim="800000"/>
            <a:headEnd/>
            <a:tailEnd/>
          </a:ln>
        </p:spPr>
      </p:pic>
      <p:sp>
        <p:nvSpPr>
          <p:cNvPr id="14350" name="CuadroTexto 5"/>
          <p:cNvSpPr txBox="1">
            <a:spLocks noChangeArrowheads="1"/>
          </p:cNvSpPr>
          <p:nvPr/>
        </p:nvSpPr>
        <p:spPr bwMode="auto">
          <a:xfrm>
            <a:off x="4211638" y="5229225"/>
            <a:ext cx="363537" cy="862013"/>
          </a:xfrm>
          <a:prstGeom prst="rect">
            <a:avLst/>
          </a:prstGeom>
          <a:noFill/>
          <a:ln w="9525">
            <a:noFill/>
            <a:miter lim="800000"/>
            <a:headEnd/>
            <a:tailEnd/>
          </a:ln>
        </p:spPr>
        <p:txBody>
          <a:bodyPr wrap="none">
            <a:spAutoFit/>
          </a:bodyPr>
          <a:lstStyle/>
          <a:p>
            <a:r>
              <a:rPr lang="es-ES" sz="5000"/>
              <a:t>!</a:t>
            </a:r>
          </a:p>
        </p:txBody>
      </p:sp>
      <p:sp>
        <p:nvSpPr>
          <p:cNvPr id="14351" name="CuadroTexto 6"/>
          <p:cNvSpPr txBox="1">
            <a:spLocks noChangeArrowheads="1"/>
          </p:cNvSpPr>
          <p:nvPr/>
        </p:nvSpPr>
        <p:spPr bwMode="auto">
          <a:xfrm rot="-5400000">
            <a:off x="-393699" y="2909887"/>
            <a:ext cx="1143000" cy="307975"/>
          </a:xfrm>
          <a:prstGeom prst="rect">
            <a:avLst/>
          </a:prstGeom>
          <a:noFill/>
          <a:ln w="9525">
            <a:noFill/>
            <a:miter lim="800000"/>
            <a:headEnd/>
            <a:tailEnd/>
          </a:ln>
        </p:spPr>
        <p:txBody>
          <a:bodyPr wrap="none">
            <a:spAutoFit/>
          </a:bodyPr>
          <a:lstStyle/>
          <a:p>
            <a:r>
              <a:rPr lang="en-US" sz="1400"/>
              <a:t>% Rejection</a:t>
            </a:r>
          </a:p>
        </p:txBody>
      </p:sp>
      <p:sp>
        <p:nvSpPr>
          <p:cNvPr id="14352" name="CuadroTexto 16391"/>
          <p:cNvSpPr txBox="1">
            <a:spLocks noChangeArrowheads="1"/>
          </p:cNvSpPr>
          <p:nvPr/>
        </p:nvSpPr>
        <p:spPr bwMode="auto">
          <a:xfrm>
            <a:off x="5148263" y="5373688"/>
            <a:ext cx="3816350" cy="738187"/>
          </a:xfrm>
          <a:prstGeom prst="rect">
            <a:avLst/>
          </a:prstGeom>
          <a:noFill/>
          <a:ln w="9525">
            <a:noFill/>
            <a:miter lim="800000"/>
            <a:headEnd/>
            <a:tailEnd/>
          </a:ln>
        </p:spPr>
        <p:txBody>
          <a:bodyPr>
            <a:spAutoFit/>
          </a:bodyPr>
          <a:lstStyle/>
          <a:p>
            <a:r>
              <a:rPr lang="en-US" sz="1400"/>
              <a:t>Transformation into UF recycled membrane is dependent from concentration and exposure time to NaOCl</a:t>
            </a:r>
          </a:p>
        </p:txBody>
      </p:sp>
      <p:sp>
        <p:nvSpPr>
          <p:cNvPr id="14353" name="CuadroTexto 118"/>
          <p:cNvSpPr txBox="1">
            <a:spLocks noChangeArrowheads="1"/>
          </p:cNvSpPr>
          <p:nvPr/>
        </p:nvSpPr>
        <p:spPr bwMode="auto">
          <a:xfrm>
            <a:off x="8785225" y="5157788"/>
            <a:ext cx="361950" cy="860425"/>
          </a:xfrm>
          <a:prstGeom prst="rect">
            <a:avLst/>
          </a:prstGeom>
          <a:noFill/>
          <a:ln w="9525">
            <a:noFill/>
            <a:miter lim="800000"/>
            <a:headEnd/>
            <a:tailEnd/>
          </a:ln>
        </p:spPr>
        <p:txBody>
          <a:bodyPr wrap="none">
            <a:spAutoFit/>
          </a:bodyPr>
          <a:lstStyle/>
          <a:p>
            <a:r>
              <a:rPr lang="es-ES" sz="5000"/>
              <a:t>!</a:t>
            </a:r>
          </a:p>
        </p:txBody>
      </p:sp>
      <p:sp>
        <p:nvSpPr>
          <p:cNvPr id="8" name="CuadroTexto 7"/>
          <p:cNvSpPr txBox="1"/>
          <p:nvPr/>
        </p:nvSpPr>
        <p:spPr>
          <a:xfrm>
            <a:off x="7740650" y="3068638"/>
            <a:ext cx="1403350" cy="1323975"/>
          </a:xfrm>
          <a:prstGeom prst="rect">
            <a:avLst/>
          </a:prstGeom>
          <a:solidFill>
            <a:srgbClr val="FFFFFF"/>
          </a:solidFill>
        </p:spPr>
        <p:txBody>
          <a:bodyPr wrap="none">
            <a:spAutoFit/>
          </a:bodyPr>
          <a:lstStyle/>
          <a:p>
            <a:pPr marL="342900" indent="-342900">
              <a:buFontTx/>
              <a:buChar char="-"/>
              <a:defRPr/>
            </a:pPr>
            <a:r>
              <a:rPr lang="es-ES" sz="1600" b="1" dirty="0">
                <a:solidFill>
                  <a:srgbClr val="0000FF"/>
                </a:solidFill>
                <a:latin typeface="Arial" charset="0"/>
                <a:ea typeface="ＭＳ Ｐゴシック" charset="0"/>
                <a:cs typeface="ＭＳ Ｐゴシック" charset="0"/>
              </a:rPr>
              <a:t>SO</a:t>
            </a:r>
            <a:r>
              <a:rPr lang="es-ES" sz="1600" b="1" baseline="-25000" dirty="0">
                <a:solidFill>
                  <a:srgbClr val="0000FF"/>
                </a:solidFill>
                <a:latin typeface="Arial" charset="0"/>
                <a:ea typeface="ＭＳ Ｐゴシック" charset="0"/>
                <a:cs typeface="ＭＳ Ｐゴシック" charset="0"/>
              </a:rPr>
              <a:t>4</a:t>
            </a:r>
            <a:r>
              <a:rPr lang="es-ES" sz="1600" b="1" baseline="30000" dirty="0">
                <a:solidFill>
                  <a:srgbClr val="0000FF"/>
                </a:solidFill>
                <a:latin typeface="Arial" charset="0"/>
                <a:ea typeface="ＭＳ Ｐゴシック" charset="0"/>
                <a:cs typeface="ＭＳ Ｐゴシック" charset="0"/>
              </a:rPr>
              <a:t>-2</a:t>
            </a:r>
          </a:p>
          <a:p>
            <a:pPr marL="342900" indent="-342900">
              <a:buFontTx/>
              <a:buChar char="-"/>
              <a:defRPr/>
            </a:pPr>
            <a:r>
              <a:rPr lang="es-ES" sz="1600" b="1" dirty="0">
                <a:solidFill>
                  <a:schemeClr val="accent5">
                    <a:lumMod val="75000"/>
                  </a:schemeClr>
                </a:solidFill>
                <a:latin typeface="Arial" charset="0"/>
                <a:ea typeface="ＭＳ Ｐゴシック" charset="0"/>
                <a:cs typeface="ＭＳ Ｐゴシック" charset="0"/>
              </a:rPr>
              <a:t>Mg</a:t>
            </a:r>
            <a:r>
              <a:rPr lang="es-ES" sz="1600" b="1" baseline="30000" dirty="0">
                <a:solidFill>
                  <a:schemeClr val="accent5">
                    <a:lumMod val="75000"/>
                  </a:schemeClr>
                </a:solidFill>
                <a:latin typeface="Arial" charset="0"/>
                <a:ea typeface="ＭＳ Ｐゴシック" charset="0"/>
                <a:cs typeface="ＭＳ Ｐゴシック" charset="0"/>
              </a:rPr>
              <a:t>+2</a:t>
            </a:r>
            <a:endParaRPr lang="es-ES" sz="1600" b="1" dirty="0">
              <a:solidFill>
                <a:schemeClr val="accent5">
                  <a:lumMod val="75000"/>
                </a:schemeClr>
              </a:solidFill>
              <a:latin typeface="Arial" charset="0"/>
              <a:ea typeface="ＭＳ Ｐゴシック" charset="0"/>
              <a:cs typeface="ＭＳ Ｐゴシック" charset="0"/>
            </a:endParaRPr>
          </a:p>
          <a:p>
            <a:pPr marL="342900" indent="-342900">
              <a:buFontTx/>
              <a:buChar char="-"/>
              <a:defRPr/>
            </a:pPr>
            <a:r>
              <a:rPr lang="es-ES" sz="1600" b="1" dirty="0" err="1">
                <a:solidFill>
                  <a:srgbClr val="FF0000"/>
                </a:solidFill>
                <a:latin typeface="Arial" charset="0"/>
                <a:ea typeface="ＭＳ Ｐゴシック" charset="0"/>
                <a:cs typeface="ＭＳ Ｐゴシック" charset="0"/>
              </a:rPr>
              <a:t>Dextrose</a:t>
            </a:r>
            <a:endParaRPr lang="es-ES" sz="1600" b="1" dirty="0">
              <a:solidFill>
                <a:srgbClr val="FF0000"/>
              </a:solidFill>
              <a:latin typeface="Arial" charset="0"/>
              <a:ea typeface="ＭＳ Ｐゴシック" charset="0"/>
              <a:cs typeface="ＭＳ Ｐゴシック" charset="0"/>
            </a:endParaRPr>
          </a:p>
          <a:p>
            <a:pPr marL="342900" indent="-342900">
              <a:buFontTx/>
              <a:buChar char="-"/>
              <a:defRPr/>
            </a:pPr>
            <a:r>
              <a:rPr lang="es-ES" sz="1600" b="1" dirty="0" err="1">
                <a:solidFill>
                  <a:srgbClr val="80FF00"/>
                </a:solidFill>
                <a:latin typeface="Arial" charset="0"/>
                <a:ea typeface="ＭＳ Ｐゴシック" charset="0"/>
                <a:cs typeface="ＭＳ Ｐゴシック" charset="0"/>
              </a:rPr>
              <a:t>Na</a:t>
            </a:r>
            <a:r>
              <a:rPr lang="es-ES" sz="1600" b="1" baseline="30000" dirty="0">
                <a:solidFill>
                  <a:srgbClr val="80FF00"/>
                </a:solidFill>
                <a:latin typeface="Arial" charset="0"/>
                <a:ea typeface="ＭＳ Ｐゴシック" charset="0"/>
                <a:cs typeface="ＭＳ Ｐゴシック" charset="0"/>
              </a:rPr>
              <a:t>+</a:t>
            </a:r>
            <a:endParaRPr lang="es-ES" sz="1600" b="1" dirty="0">
              <a:solidFill>
                <a:srgbClr val="80FF00"/>
              </a:solidFill>
              <a:latin typeface="Arial" charset="0"/>
              <a:ea typeface="ＭＳ Ｐゴシック" charset="0"/>
              <a:cs typeface="ＭＳ Ｐゴシック" charset="0"/>
            </a:endParaRPr>
          </a:p>
          <a:p>
            <a:pPr marL="342900" indent="-342900">
              <a:buFontTx/>
              <a:buChar char="-"/>
              <a:defRPr/>
            </a:pPr>
            <a:r>
              <a:rPr lang="es-ES" sz="1600" b="1" dirty="0">
                <a:solidFill>
                  <a:srgbClr val="008000"/>
                </a:solidFill>
                <a:latin typeface="Arial" charset="0"/>
                <a:ea typeface="ＭＳ Ｐゴシック" charset="0"/>
                <a:cs typeface="ＭＳ Ｐゴシック" charset="0"/>
              </a:rPr>
              <a:t>Cl</a:t>
            </a:r>
            <a:r>
              <a:rPr lang="es-ES" sz="1600" b="1" baseline="30000" dirty="0">
                <a:solidFill>
                  <a:srgbClr val="008000"/>
                </a:solidFill>
                <a:latin typeface="Arial" charset="0"/>
                <a:ea typeface="ＭＳ Ｐゴシック" charset="0"/>
                <a:cs typeface="ＭＳ Ｐゴシック" charset="0"/>
              </a:rPr>
              <a:t>-</a:t>
            </a:r>
          </a:p>
        </p:txBody>
      </p:sp>
      <p:sp>
        <p:nvSpPr>
          <p:cNvPr id="14355" name="CuadroTexto 121"/>
          <p:cNvSpPr txBox="1">
            <a:spLocks noChangeArrowheads="1"/>
          </p:cNvSpPr>
          <p:nvPr/>
        </p:nvSpPr>
        <p:spPr bwMode="auto">
          <a:xfrm>
            <a:off x="5241925" y="1724025"/>
            <a:ext cx="3902075" cy="1200150"/>
          </a:xfrm>
          <a:prstGeom prst="rect">
            <a:avLst/>
          </a:prstGeom>
          <a:solidFill>
            <a:srgbClr val="FFFFFF"/>
          </a:solidFill>
          <a:ln w="9525">
            <a:noFill/>
            <a:miter lim="800000"/>
            <a:headEnd/>
            <a:tailEnd/>
          </a:ln>
        </p:spPr>
        <p:txBody>
          <a:bodyPr wrap="none">
            <a:spAutoFit/>
          </a:bodyPr>
          <a:lstStyle/>
          <a:p>
            <a:r>
              <a:rPr lang="en-US" sz="1200" b="1"/>
              <a:t>End-of-life</a:t>
            </a:r>
            <a:endParaRPr lang="en-US" sz="1200" b="1" baseline="30000">
              <a:solidFill>
                <a:srgbClr val="000000"/>
              </a:solidFill>
            </a:endParaRPr>
          </a:p>
          <a:p>
            <a:r>
              <a:rPr lang="en-US" sz="1200" b="1">
                <a:solidFill>
                  <a:srgbClr val="000000"/>
                </a:solidFill>
              </a:rPr>
              <a:t>Case study: A        </a:t>
            </a:r>
            <a:r>
              <a:rPr lang="en-US" sz="1000" b="1">
                <a:solidFill>
                  <a:srgbClr val="000000"/>
                </a:solidFill>
              </a:rPr>
              <a:t>X Concentration  · Y Exposure time</a:t>
            </a:r>
          </a:p>
          <a:p>
            <a:r>
              <a:rPr lang="en-US" sz="1200" b="1">
                <a:solidFill>
                  <a:srgbClr val="000000"/>
                </a:solidFill>
              </a:rPr>
              <a:t>Case study: B  </a:t>
            </a:r>
            <a:r>
              <a:rPr lang="en-US" sz="1000" b="1">
                <a:solidFill>
                  <a:srgbClr val="000000"/>
                </a:solidFill>
              </a:rPr>
              <a:t>10   X Concentration  · Y/10 Exposure time</a:t>
            </a:r>
          </a:p>
          <a:p>
            <a:r>
              <a:rPr lang="en-US" sz="1200" b="1">
                <a:solidFill>
                  <a:srgbClr val="000000"/>
                </a:solidFill>
              </a:rPr>
              <a:t>Case study: C  </a:t>
            </a:r>
            <a:r>
              <a:rPr lang="en-US" sz="1000" b="1">
                <a:solidFill>
                  <a:srgbClr val="000000"/>
                </a:solidFill>
              </a:rPr>
              <a:t>50   X Concentration  · Y/50 Exposure time</a:t>
            </a:r>
          </a:p>
          <a:p>
            <a:r>
              <a:rPr lang="en-US" sz="1200" b="1">
                <a:solidFill>
                  <a:srgbClr val="000000"/>
                </a:solidFill>
              </a:rPr>
              <a:t>Case study: D  </a:t>
            </a:r>
            <a:r>
              <a:rPr lang="en-US" sz="1000" b="1">
                <a:solidFill>
                  <a:srgbClr val="000000"/>
                </a:solidFill>
              </a:rPr>
              <a:t>100 X Concentration  · Y/100 Exposure time</a:t>
            </a:r>
          </a:p>
          <a:p>
            <a:r>
              <a:rPr lang="en-US" sz="1200" b="1">
                <a:solidFill>
                  <a:srgbClr val="000000"/>
                </a:solidFill>
              </a:rPr>
              <a:t> </a:t>
            </a:r>
            <a:endParaRPr lang="es-ES" sz="1200" b="1" baseline="30000">
              <a:solidFill>
                <a:srgbClr val="000000"/>
              </a:solidFill>
            </a:endParaRPr>
          </a:p>
        </p:txBody>
      </p:sp>
      <p:sp>
        <p:nvSpPr>
          <p:cNvPr id="14356"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sp>
        <p:nvSpPr>
          <p:cNvPr id="14357" name="Rectángulo 1"/>
          <p:cNvSpPr>
            <a:spLocks noChangeArrowheads="1"/>
          </p:cNvSpPr>
          <p:nvPr/>
        </p:nvSpPr>
        <p:spPr bwMode="auto">
          <a:xfrm>
            <a:off x="5364163" y="765175"/>
            <a:ext cx="2933700" cy="276225"/>
          </a:xfrm>
          <a:prstGeom prst="rect">
            <a:avLst/>
          </a:prstGeom>
          <a:noFill/>
          <a:ln w="9525">
            <a:noFill/>
            <a:miter lim="800000"/>
            <a:headEnd/>
            <a:tailEnd/>
          </a:ln>
        </p:spPr>
        <p:txBody>
          <a:bodyPr>
            <a:spAutoFit/>
          </a:bodyPr>
          <a:lstStyle/>
          <a:p>
            <a:pPr lvl="1" algn="ctr"/>
            <a:r>
              <a:rPr lang="en-US" sz="1200" b="1">
                <a:solidFill>
                  <a:srgbClr val="000000"/>
                </a:solidFill>
              </a:rPr>
              <a:t>TM 720-400 BRACKISH WATER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Imagen 5" descr="logo con fractal_ingles2b.jpg"/>
          <p:cNvPicPr>
            <a:picLocks noChangeAspect="1"/>
          </p:cNvPicPr>
          <p:nvPr/>
        </p:nvPicPr>
        <p:blipFill>
          <a:blip r:embed="rId4"/>
          <a:srcRect/>
          <a:stretch>
            <a:fillRect/>
          </a:stretch>
        </p:blipFill>
        <p:spPr bwMode="auto">
          <a:xfrm>
            <a:off x="6178550" y="6308725"/>
            <a:ext cx="800100" cy="433388"/>
          </a:xfrm>
          <a:prstGeom prst="rect">
            <a:avLst/>
          </a:prstGeom>
          <a:noFill/>
          <a:ln w="9525">
            <a:noFill/>
            <a:miter lim="800000"/>
            <a:headEnd/>
            <a:tailEnd/>
          </a:ln>
        </p:spPr>
      </p:pic>
      <p:pic>
        <p:nvPicPr>
          <p:cNvPr id="2052" name="Imagen 6" descr="sadyt.jpg"/>
          <p:cNvPicPr>
            <a:picLocks noChangeAspect="1"/>
          </p:cNvPicPr>
          <p:nvPr/>
        </p:nvPicPr>
        <p:blipFill>
          <a:blip r:embed="rId5"/>
          <a:srcRect/>
          <a:stretch>
            <a:fillRect/>
          </a:stretch>
        </p:blipFill>
        <p:spPr bwMode="auto">
          <a:xfrm>
            <a:off x="7026275" y="6308725"/>
            <a:ext cx="866775" cy="428625"/>
          </a:xfrm>
          <a:prstGeom prst="rect">
            <a:avLst/>
          </a:prstGeom>
          <a:noFill/>
          <a:ln w="9525">
            <a:noFill/>
            <a:miter lim="800000"/>
            <a:headEnd/>
            <a:tailEnd/>
          </a:ln>
        </p:spPr>
      </p:pic>
      <p:pic>
        <p:nvPicPr>
          <p:cNvPr id="2053" name="Imagen 9"/>
          <p:cNvPicPr>
            <a:picLocks noChangeAspect="1"/>
          </p:cNvPicPr>
          <p:nvPr/>
        </p:nvPicPr>
        <p:blipFill>
          <a:blip r:embed="rId6"/>
          <a:srcRect/>
          <a:stretch>
            <a:fillRect/>
          </a:stretch>
        </p:blipFill>
        <p:spPr bwMode="auto">
          <a:xfrm>
            <a:off x="3933825" y="6381750"/>
            <a:ext cx="522288" cy="379413"/>
          </a:xfrm>
          <a:prstGeom prst="rect">
            <a:avLst/>
          </a:prstGeom>
          <a:noFill/>
          <a:ln w="9525">
            <a:noFill/>
            <a:miter lim="800000"/>
            <a:headEnd/>
            <a:tailEnd/>
          </a:ln>
        </p:spPr>
      </p:pic>
      <p:pic>
        <p:nvPicPr>
          <p:cNvPr id="2054" name="Imagen 8" descr="Imagen 17.png"/>
          <p:cNvPicPr>
            <a:picLocks noChangeAspect="1"/>
          </p:cNvPicPr>
          <p:nvPr/>
        </p:nvPicPr>
        <p:blipFill>
          <a:blip r:embed="rId7"/>
          <a:srcRect/>
          <a:stretch>
            <a:fillRect/>
          </a:stretch>
        </p:blipFill>
        <p:spPr bwMode="auto">
          <a:xfrm>
            <a:off x="4583113" y="6273800"/>
            <a:ext cx="1573212" cy="539750"/>
          </a:xfrm>
          <a:prstGeom prst="rect">
            <a:avLst/>
          </a:prstGeom>
          <a:noFill/>
          <a:ln w="9525">
            <a:noFill/>
            <a:miter lim="800000"/>
            <a:headEnd/>
            <a:tailEnd/>
          </a:ln>
        </p:spPr>
      </p:pic>
      <p:pic>
        <p:nvPicPr>
          <p:cNvPr id="2055" name="Imagen 7" descr="VALORIZA_AGUA300.gif"/>
          <p:cNvPicPr>
            <a:picLocks noChangeAspect="1" noChangeArrowheads="1"/>
          </p:cNvPicPr>
          <p:nvPr/>
        </p:nvPicPr>
        <p:blipFill>
          <a:blip r:embed="rId8"/>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pic>
        <p:nvPicPr>
          <p:cNvPr id="2058" name="Imagen 5" descr="Captura de pantalla 2015-07-02 a la(s) 16.32.00.png"/>
          <p:cNvPicPr>
            <a:picLocks noChangeAspect="1"/>
          </p:cNvPicPr>
          <p:nvPr/>
        </p:nvPicPr>
        <p:blipFill>
          <a:blip r:embed="rId9"/>
          <a:srcRect/>
          <a:stretch>
            <a:fillRect/>
          </a:stretch>
        </p:blipFill>
        <p:spPr bwMode="auto">
          <a:xfrm>
            <a:off x="1042988" y="2349500"/>
            <a:ext cx="665162" cy="1023938"/>
          </a:xfrm>
          <a:prstGeom prst="rect">
            <a:avLst/>
          </a:prstGeom>
          <a:noFill/>
          <a:ln w="9525">
            <a:noFill/>
            <a:miter lim="800000"/>
            <a:headEnd/>
            <a:tailEnd/>
          </a:ln>
        </p:spPr>
      </p:pic>
      <p:sp>
        <p:nvSpPr>
          <p:cNvPr id="2059" name="Rectángulo 6"/>
          <p:cNvSpPr>
            <a:spLocks noChangeArrowheads="1"/>
          </p:cNvSpPr>
          <p:nvPr/>
        </p:nvSpPr>
        <p:spPr bwMode="auto">
          <a:xfrm>
            <a:off x="2555875" y="2492375"/>
            <a:ext cx="5761038" cy="522288"/>
          </a:xfrm>
          <a:prstGeom prst="rect">
            <a:avLst/>
          </a:prstGeom>
          <a:noFill/>
          <a:ln w="9525">
            <a:noFill/>
            <a:miter lim="800000"/>
            <a:headEnd/>
            <a:tailEnd/>
          </a:ln>
        </p:spPr>
        <p:txBody>
          <a:bodyPr>
            <a:spAutoFit/>
          </a:bodyPr>
          <a:lstStyle/>
          <a:p>
            <a:pPr lvl="1"/>
            <a:r>
              <a:rPr lang="en-US" sz="1400"/>
              <a:t>When </a:t>
            </a:r>
            <a:r>
              <a:rPr lang="en-US" sz="1400" b="1"/>
              <a:t>transformed membranes </a:t>
            </a:r>
            <a:r>
              <a:rPr lang="en-US" sz="1400"/>
              <a:t>achieve UF performance, do the membranes </a:t>
            </a:r>
            <a:r>
              <a:rPr lang="en-US" sz="1400" b="1" u="sng"/>
              <a:t>surfaces </a:t>
            </a:r>
            <a:r>
              <a:rPr lang="en-US" sz="1400" b="1"/>
              <a:t>have identical properties</a:t>
            </a:r>
            <a:r>
              <a:rPr lang="en-US" sz="1400">
                <a:solidFill>
                  <a:srgbClr val="000000"/>
                </a:solidFill>
              </a:rPr>
              <a:t>? </a:t>
            </a:r>
          </a:p>
        </p:txBody>
      </p:sp>
      <p:sp>
        <p:nvSpPr>
          <p:cNvPr id="2060" name="CuadroTexto 1"/>
          <p:cNvSpPr txBox="1">
            <a:spLocks noChangeArrowheads="1"/>
          </p:cNvSpPr>
          <p:nvPr/>
        </p:nvSpPr>
        <p:spPr bwMode="auto">
          <a:xfrm>
            <a:off x="7485063" y="115888"/>
            <a:ext cx="925512" cy="339725"/>
          </a:xfrm>
          <a:prstGeom prst="rect">
            <a:avLst/>
          </a:prstGeom>
          <a:noFill/>
          <a:ln w="9525">
            <a:noFill/>
            <a:miter lim="800000"/>
            <a:headEnd/>
            <a:tailEnd/>
          </a:ln>
        </p:spPr>
        <p:txBody>
          <a:bodyPr wrap="none">
            <a:spAutoFit/>
          </a:bodyPr>
          <a:lstStyle/>
          <a:p>
            <a:r>
              <a:rPr lang="en-US" sz="1600" b="1">
                <a:solidFill>
                  <a:srgbClr val="4597A0"/>
                </a:solidFill>
              </a:rPr>
              <a:t>Results</a:t>
            </a:r>
          </a:p>
        </p:txBody>
      </p:sp>
      <p:sp>
        <p:nvSpPr>
          <p:cNvPr id="2061"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graphicFrame>
        <p:nvGraphicFramePr>
          <p:cNvPr id="2050" name="Objeto 114"/>
          <p:cNvGraphicFramePr>
            <a:graphicFrameLocks noChangeAspect="1"/>
          </p:cNvGraphicFramePr>
          <p:nvPr/>
        </p:nvGraphicFramePr>
        <p:xfrm>
          <a:off x="2843213" y="3860800"/>
          <a:ext cx="4537075" cy="1676400"/>
        </p:xfrm>
        <a:graphic>
          <a:graphicData uri="http://schemas.openxmlformats.org/presentationml/2006/ole">
            <p:oleObj spid="_x0000_s2050" name="Documento" r:id="rId10" imgW="5562395" imgH="1676338" progId="Word.Document.12">
              <p:embed/>
            </p:oleObj>
          </a:graphicData>
        </a:graphic>
      </p:graphicFrame>
      <p:sp>
        <p:nvSpPr>
          <p:cNvPr id="2" name="Elipse 1"/>
          <p:cNvSpPr>
            <a:spLocks noChangeArrowheads="1"/>
          </p:cNvSpPr>
          <p:nvPr/>
        </p:nvSpPr>
        <p:spPr bwMode="auto">
          <a:xfrm>
            <a:off x="2843213" y="3789363"/>
            <a:ext cx="4105275" cy="863600"/>
          </a:xfrm>
          <a:prstGeom prst="ellipse">
            <a:avLst/>
          </a:prstGeom>
          <a:noFill/>
          <a:ln w="9525">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n 5" descr="logo con fractal_ingles2b.jpg"/>
          <p:cNvPicPr>
            <a:picLocks noChangeAspect="1"/>
          </p:cNvPicPr>
          <p:nvPr/>
        </p:nvPicPr>
        <p:blipFill>
          <a:blip r:embed="rId2"/>
          <a:srcRect/>
          <a:stretch>
            <a:fillRect/>
          </a:stretch>
        </p:blipFill>
        <p:spPr bwMode="auto">
          <a:xfrm>
            <a:off x="6178550" y="6308725"/>
            <a:ext cx="800100" cy="433388"/>
          </a:xfrm>
          <a:prstGeom prst="rect">
            <a:avLst/>
          </a:prstGeom>
          <a:noFill/>
          <a:ln w="9525">
            <a:noFill/>
            <a:miter lim="800000"/>
            <a:headEnd/>
            <a:tailEnd/>
          </a:ln>
        </p:spPr>
      </p:pic>
      <p:pic>
        <p:nvPicPr>
          <p:cNvPr id="15363" name="Imagen 6" descr="sadyt.jpg"/>
          <p:cNvPicPr>
            <a:picLocks noChangeAspect="1"/>
          </p:cNvPicPr>
          <p:nvPr/>
        </p:nvPicPr>
        <p:blipFill>
          <a:blip r:embed="rId3"/>
          <a:srcRect/>
          <a:stretch>
            <a:fillRect/>
          </a:stretch>
        </p:blipFill>
        <p:spPr bwMode="auto">
          <a:xfrm>
            <a:off x="7026275" y="6308725"/>
            <a:ext cx="866775" cy="428625"/>
          </a:xfrm>
          <a:prstGeom prst="rect">
            <a:avLst/>
          </a:prstGeom>
          <a:noFill/>
          <a:ln w="9525">
            <a:noFill/>
            <a:miter lim="800000"/>
            <a:headEnd/>
            <a:tailEnd/>
          </a:ln>
        </p:spPr>
      </p:pic>
      <p:pic>
        <p:nvPicPr>
          <p:cNvPr id="15364" name="Imagen 9"/>
          <p:cNvPicPr>
            <a:picLocks noChangeAspect="1"/>
          </p:cNvPicPr>
          <p:nvPr/>
        </p:nvPicPr>
        <p:blipFill>
          <a:blip r:embed="rId4"/>
          <a:srcRect/>
          <a:stretch>
            <a:fillRect/>
          </a:stretch>
        </p:blipFill>
        <p:spPr bwMode="auto">
          <a:xfrm>
            <a:off x="3933825" y="6381750"/>
            <a:ext cx="522288" cy="379413"/>
          </a:xfrm>
          <a:prstGeom prst="rect">
            <a:avLst/>
          </a:prstGeom>
          <a:noFill/>
          <a:ln w="9525">
            <a:noFill/>
            <a:miter lim="800000"/>
            <a:headEnd/>
            <a:tailEnd/>
          </a:ln>
        </p:spPr>
      </p:pic>
      <p:pic>
        <p:nvPicPr>
          <p:cNvPr id="15365" name="Imagen 8" descr="Imagen 17.png"/>
          <p:cNvPicPr>
            <a:picLocks noChangeAspect="1"/>
          </p:cNvPicPr>
          <p:nvPr/>
        </p:nvPicPr>
        <p:blipFill>
          <a:blip r:embed="rId5"/>
          <a:srcRect/>
          <a:stretch>
            <a:fillRect/>
          </a:stretch>
        </p:blipFill>
        <p:spPr bwMode="auto">
          <a:xfrm>
            <a:off x="4583113" y="6273800"/>
            <a:ext cx="1573212" cy="539750"/>
          </a:xfrm>
          <a:prstGeom prst="rect">
            <a:avLst/>
          </a:prstGeom>
          <a:noFill/>
          <a:ln w="9525">
            <a:noFill/>
            <a:miter lim="800000"/>
            <a:headEnd/>
            <a:tailEnd/>
          </a:ln>
        </p:spPr>
      </p:pic>
      <p:pic>
        <p:nvPicPr>
          <p:cNvPr id="15366" name="Imagen 7" descr="VALORIZA_AGUA300.gif"/>
          <p:cNvPicPr>
            <a:picLocks noChangeAspect="1" noChangeArrowheads="1"/>
          </p:cNvPicPr>
          <p:nvPr/>
        </p:nvPicPr>
        <p:blipFill>
          <a:blip r:embed="rId6"/>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sp>
        <p:nvSpPr>
          <p:cNvPr id="15369" name="CuadroTexto 1"/>
          <p:cNvSpPr txBox="1">
            <a:spLocks noChangeArrowheads="1"/>
          </p:cNvSpPr>
          <p:nvPr/>
        </p:nvSpPr>
        <p:spPr bwMode="auto">
          <a:xfrm>
            <a:off x="7485063" y="115888"/>
            <a:ext cx="925512" cy="339725"/>
          </a:xfrm>
          <a:prstGeom prst="rect">
            <a:avLst/>
          </a:prstGeom>
          <a:noFill/>
          <a:ln w="9525">
            <a:noFill/>
            <a:miter lim="800000"/>
            <a:headEnd/>
            <a:tailEnd/>
          </a:ln>
        </p:spPr>
        <p:txBody>
          <a:bodyPr wrap="none">
            <a:spAutoFit/>
          </a:bodyPr>
          <a:lstStyle/>
          <a:p>
            <a:r>
              <a:rPr lang="en-US" sz="1600" b="1">
                <a:solidFill>
                  <a:srgbClr val="4597A0"/>
                </a:solidFill>
              </a:rPr>
              <a:t>Results</a:t>
            </a:r>
          </a:p>
        </p:txBody>
      </p:sp>
      <p:sp>
        <p:nvSpPr>
          <p:cNvPr id="15370" name="CuadroTexto 130"/>
          <p:cNvSpPr txBox="1">
            <a:spLocks noChangeArrowheads="1"/>
          </p:cNvSpPr>
          <p:nvPr/>
        </p:nvSpPr>
        <p:spPr bwMode="auto">
          <a:xfrm>
            <a:off x="179388" y="692150"/>
            <a:ext cx="8785225" cy="307975"/>
          </a:xfrm>
          <a:prstGeom prst="rect">
            <a:avLst/>
          </a:prstGeom>
          <a:noFill/>
          <a:ln w="9525">
            <a:noFill/>
            <a:miter lim="800000"/>
            <a:headEnd/>
            <a:tailEnd/>
          </a:ln>
        </p:spPr>
        <p:txBody>
          <a:bodyPr>
            <a:spAutoFit/>
          </a:bodyPr>
          <a:lstStyle/>
          <a:p>
            <a:r>
              <a:rPr lang="en-US" sz="1400" b="1" dirty="0"/>
              <a:t>Surface characterization in case of UF recycled membrane</a:t>
            </a:r>
            <a:r>
              <a:rPr lang="en-US" sz="1400" b="1" dirty="0" smtClean="0"/>
              <a:t>:</a:t>
            </a:r>
            <a:endParaRPr lang="en-US" sz="1400" dirty="0"/>
          </a:p>
        </p:txBody>
      </p:sp>
      <p:pic>
        <p:nvPicPr>
          <p:cNvPr id="15371" name="Imagen 2" descr="TM720400CONGRESO.TIF"/>
          <p:cNvPicPr>
            <a:picLocks noChangeAspect="1"/>
          </p:cNvPicPr>
          <p:nvPr/>
        </p:nvPicPr>
        <p:blipFill>
          <a:blip r:embed="rId7"/>
          <a:srcRect l="8820" t="7458" r="11252" b="4712"/>
          <a:stretch>
            <a:fillRect/>
          </a:stretch>
        </p:blipFill>
        <p:spPr bwMode="auto">
          <a:xfrm>
            <a:off x="1403350" y="1196975"/>
            <a:ext cx="6429375" cy="4933950"/>
          </a:xfrm>
          <a:prstGeom prst="rect">
            <a:avLst/>
          </a:prstGeom>
          <a:noFill/>
          <a:ln w="9525">
            <a:noFill/>
            <a:miter lim="800000"/>
            <a:headEnd/>
            <a:tailEnd/>
          </a:ln>
        </p:spPr>
      </p:pic>
      <p:sp>
        <p:nvSpPr>
          <p:cNvPr id="15372"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sp>
        <p:nvSpPr>
          <p:cNvPr id="15373" name="CuadroTexto 1"/>
          <p:cNvSpPr txBox="1">
            <a:spLocks noChangeArrowheads="1"/>
          </p:cNvSpPr>
          <p:nvPr/>
        </p:nvSpPr>
        <p:spPr bwMode="auto">
          <a:xfrm>
            <a:off x="3563938" y="1628775"/>
            <a:ext cx="2519362" cy="307975"/>
          </a:xfrm>
          <a:prstGeom prst="rect">
            <a:avLst/>
          </a:prstGeom>
          <a:noFill/>
          <a:ln w="9525">
            <a:noFill/>
            <a:miter lim="800000"/>
            <a:headEnd/>
            <a:tailEnd/>
          </a:ln>
        </p:spPr>
        <p:txBody>
          <a:bodyPr wrap="none">
            <a:spAutoFit/>
          </a:bodyPr>
          <a:lstStyle/>
          <a:p>
            <a:r>
              <a:rPr lang="es-ES" sz="1400"/>
              <a:t>Exposure level 30,000 ppm·h</a:t>
            </a:r>
          </a:p>
        </p:txBody>
      </p:sp>
      <p:sp>
        <p:nvSpPr>
          <p:cNvPr id="14" name="13 Rectángulo"/>
          <p:cNvSpPr/>
          <p:nvPr/>
        </p:nvSpPr>
        <p:spPr>
          <a:xfrm>
            <a:off x="2339752" y="908720"/>
            <a:ext cx="6336704" cy="415498"/>
          </a:xfrm>
          <a:prstGeom prst="rect">
            <a:avLst/>
          </a:prstGeom>
        </p:spPr>
        <p:txBody>
          <a:bodyPr wrap="square">
            <a:spAutoFit/>
          </a:bodyPr>
          <a:lstStyle/>
          <a:p>
            <a:pPr>
              <a:lnSpc>
                <a:spcPct val="150000"/>
              </a:lnSpc>
            </a:pPr>
            <a:r>
              <a:rPr lang="en-US" sz="1400" dirty="0" smtClean="0"/>
              <a:t>Attenuated total reflectance –Fourier transform infrared (ATR-FTIR)</a:t>
            </a:r>
            <a:endParaRPr lang="en-US" sz="1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n 1" descr="LTM-242h_i001.jpg"/>
          <p:cNvPicPr>
            <a:picLocks noChangeAspect="1"/>
          </p:cNvPicPr>
          <p:nvPr/>
        </p:nvPicPr>
        <p:blipFill>
          <a:blip r:embed="rId2"/>
          <a:srcRect/>
          <a:stretch>
            <a:fillRect/>
          </a:stretch>
        </p:blipFill>
        <p:spPr bwMode="auto">
          <a:xfrm>
            <a:off x="6156325" y="981075"/>
            <a:ext cx="2879725" cy="2160588"/>
          </a:xfrm>
          <a:prstGeom prst="rect">
            <a:avLst/>
          </a:prstGeom>
          <a:noFill/>
          <a:ln w="9525">
            <a:noFill/>
            <a:miter lim="800000"/>
            <a:headEnd/>
            <a:tailEnd/>
          </a:ln>
        </p:spPr>
      </p:pic>
      <p:pic>
        <p:nvPicPr>
          <p:cNvPr id="16387" name="Imagen 5" descr="logo con fractal_ingles2b.jpg"/>
          <p:cNvPicPr>
            <a:picLocks noChangeAspect="1"/>
          </p:cNvPicPr>
          <p:nvPr/>
        </p:nvPicPr>
        <p:blipFill>
          <a:blip r:embed="rId3"/>
          <a:srcRect/>
          <a:stretch>
            <a:fillRect/>
          </a:stretch>
        </p:blipFill>
        <p:spPr bwMode="auto">
          <a:xfrm>
            <a:off x="6178550" y="6308725"/>
            <a:ext cx="800100" cy="433388"/>
          </a:xfrm>
          <a:prstGeom prst="rect">
            <a:avLst/>
          </a:prstGeom>
          <a:noFill/>
          <a:ln w="9525">
            <a:noFill/>
            <a:miter lim="800000"/>
            <a:headEnd/>
            <a:tailEnd/>
          </a:ln>
        </p:spPr>
      </p:pic>
      <p:pic>
        <p:nvPicPr>
          <p:cNvPr id="16388" name="Imagen 6" descr="sadyt.jpg"/>
          <p:cNvPicPr>
            <a:picLocks noChangeAspect="1"/>
          </p:cNvPicPr>
          <p:nvPr/>
        </p:nvPicPr>
        <p:blipFill>
          <a:blip r:embed="rId4"/>
          <a:srcRect/>
          <a:stretch>
            <a:fillRect/>
          </a:stretch>
        </p:blipFill>
        <p:spPr bwMode="auto">
          <a:xfrm>
            <a:off x="7026275" y="6308725"/>
            <a:ext cx="866775" cy="428625"/>
          </a:xfrm>
          <a:prstGeom prst="rect">
            <a:avLst/>
          </a:prstGeom>
          <a:noFill/>
          <a:ln w="9525">
            <a:noFill/>
            <a:miter lim="800000"/>
            <a:headEnd/>
            <a:tailEnd/>
          </a:ln>
        </p:spPr>
      </p:pic>
      <p:pic>
        <p:nvPicPr>
          <p:cNvPr id="16389" name="Imagen 9"/>
          <p:cNvPicPr>
            <a:picLocks noChangeAspect="1"/>
          </p:cNvPicPr>
          <p:nvPr/>
        </p:nvPicPr>
        <p:blipFill>
          <a:blip r:embed="rId5"/>
          <a:srcRect/>
          <a:stretch>
            <a:fillRect/>
          </a:stretch>
        </p:blipFill>
        <p:spPr bwMode="auto">
          <a:xfrm>
            <a:off x="3933825" y="6381750"/>
            <a:ext cx="522288" cy="379413"/>
          </a:xfrm>
          <a:prstGeom prst="rect">
            <a:avLst/>
          </a:prstGeom>
          <a:noFill/>
          <a:ln w="9525">
            <a:noFill/>
            <a:miter lim="800000"/>
            <a:headEnd/>
            <a:tailEnd/>
          </a:ln>
        </p:spPr>
      </p:pic>
      <p:pic>
        <p:nvPicPr>
          <p:cNvPr id="16390" name="Imagen 8" descr="Imagen 17.png"/>
          <p:cNvPicPr>
            <a:picLocks noChangeAspect="1"/>
          </p:cNvPicPr>
          <p:nvPr/>
        </p:nvPicPr>
        <p:blipFill>
          <a:blip r:embed="rId6"/>
          <a:srcRect/>
          <a:stretch>
            <a:fillRect/>
          </a:stretch>
        </p:blipFill>
        <p:spPr bwMode="auto">
          <a:xfrm>
            <a:off x="4583113" y="6273800"/>
            <a:ext cx="1573212" cy="539750"/>
          </a:xfrm>
          <a:prstGeom prst="rect">
            <a:avLst/>
          </a:prstGeom>
          <a:noFill/>
          <a:ln w="9525">
            <a:noFill/>
            <a:miter lim="800000"/>
            <a:headEnd/>
            <a:tailEnd/>
          </a:ln>
        </p:spPr>
      </p:pic>
      <p:pic>
        <p:nvPicPr>
          <p:cNvPr id="16391" name="Imagen 7" descr="VALORIZA_AGUA300.gif"/>
          <p:cNvPicPr>
            <a:picLocks noChangeAspect="1" noChangeArrowheads="1"/>
          </p:cNvPicPr>
          <p:nvPr/>
        </p:nvPicPr>
        <p:blipFill>
          <a:blip r:embed="rId7"/>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sp>
        <p:nvSpPr>
          <p:cNvPr id="16394" name="CuadroTexto 1"/>
          <p:cNvSpPr txBox="1">
            <a:spLocks noChangeArrowheads="1"/>
          </p:cNvSpPr>
          <p:nvPr/>
        </p:nvSpPr>
        <p:spPr bwMode="auto">
          <a:xfrm>
            <a:off x="7485063" y="115888"/>
            <a:ext cx="925512" cy="338137"/>
          </a:xfrm>
          <a:prstGeom prst="rect">
            <a:avLst/>
          </a:prstGeom>
          <a:noFill/>
          <a:ln w="9525">
            <a:noFill/>
            <a:miter lim="800000"/>
            <a:headEnd/>
            <a:tailEnd/>
          </a:ln>
        </p:spPr>
        <p:txBody>
          <a:bodyPr wrap="none">
            <a:spAutoFit/>
          </a:bodyPr>
          <a:lstStyle/>
          <a:p>
            <a:r>
              <a:rPr lang="en-US" sz="1600" b="1">
                <a:solidFill>
                  <a:srgbClr val="4597A0"/>
                </a:solidFill>
              </a:rPr>
              <a:t>Results</a:t>
            </a:r>
          </a:p>
        </p:txBody>
      </p:sp>
      <p:sp>
        <p:nvSpPr>
          <p:cNvPr id="16395" name="CuadroTexto 13"/>
          <p:cNvSpPr txBox="1">
            <a:spLocks noChangeArrowheads="1"/>
          </p:cNvSpPr>
          <p:nvPr/>
        </p:nvSpPr>
        <p:spPr bwMode="auto">
          <a:xfrm>
            <a:off x="6229350" y="1052513"/>
            <a:ext cx="1376363" cy="246062"/>
          </a:xfrm>
          <a:prstGeom prst="rect">
            <a:avLst/>
          </a:prstGeom>
          <a:noFill/>
          <a:ln w="9525">
            <a:noFill/>
            <a:miter lim="800000"/>
            <a:headEnd/>
            <a:tailEnd/>
          </a:ln>
        </p:spPr>
        <p:txBody>
          <a:bodyPr wrap="none">
            <a:spAutoFit/>
          </a:bodyPr>
          <a:lstStyle/>
          <a:p>
            <a:r>
              <a:rPr lang="es-ES" sz="1000">
                <a:solidFill>
                  <a:schemeClr val="bg1"/>
                </a:solidFill>
              </a:rPr>
              <a:t>TM 720-400 CASE A</a:t>
            </a:r>
          </a:p>
        </p:txBody>
      </p:sp>
      <p:sp>
        <p:nvSpPr>
          <p:cNvPr id="16396" name="CuadroTexto 19"/>
          <p:cNvSpPr txBox="1">
            <a:spLocks noChangeArrowheads="1"/>
          </p:cNvSpPr>
          <p:nvPr/>
        </p:nvSpPr>
        <p:spPr bwMode="auto">
          <a:xfrm>
            <a:off x="4140200" y="3616325"/>
            <a:ext cx="1203325" cy="246063"/>
          </a:xfrm>
          <a:prstGeom prst="rect">
            <a:avLst/>
          </a:prstGeom>
          <a:noFill/>
          <a:ln w="9525">
            <a:noFill/>
            <a:miter lim="800000"/>
            <a:headEnd/>
            <a:tailEnd/>
          </a:ln>
        </p:spPr>
        <p:txBody>
          <a:bodyPr wrap="none">
            <a:spAutoFit/>
          </a:bodyPr>
          <a:lstStyle/>
          <a:p>
            <a:r>
              <a:rPr lang="es-ES" sz="1000">
                <a:solidFill>
                  <a:schemeClr val="bg1"/>
                </a:solidFill>
              </a:rPr>
              <a:t>HRLE-440i  242 h</a:t>
            </a:r>
          </a:p>
        </p:txBody>
      </p:sp>
      <p:pic>
        <p:nvPicPr>
          <p:cNvPr id="16397" name="Imagen 2" descr="TM24-2h_i002.jpg"/>
          <p:cNvPicPr>
            <a:picLocks noChangeAspect="1"/>
          </p:cNvPicPr>
          <p:nvPr/>
        </p:nvPicPr>
        <p:blipFill>
          <a:blip r:embed="rId8"/>
          <a:srcRect/>
          <a:stretch>
            <a:fillRect/>
          </a:stretch>
        </p:blipFill>
        <p:spPr bwMode="auto">
          <a:xfrm>
            <a:off x="107950" y="3644900"/>
            <a:ext cx="2879725" cy="2160588"/>
          </a:xfrm>
          <a:prstGeom prst="rect">
            <a:avLst/>
          </a:prstGeom>
          <a:noFill/>
          <a:ln w="9525">
            <a:noFill/>
            <a:miter lim="800000"/>
            <a:headEnd/>
            <a:tailEnd/>
          </a:ln>
        </p:spPr>
      </p:pic>
      <p:sp>
        <p:nvSpPr>
          <p:cNvPr id="16398" name="CuadroTexto 13"/>
          <p:cNvSpPr txBox="1">
            <a:spLocks noChangeArrowheads="1"/>
          </p:cNvSpPr>
          <p:nvPr/>
        </p:nvSpPr>
        <p:spPr bwMode="auto">
          <a:xfrm>
            <a:off x="107950" y="3716338"/>
            <a:ext cx="1381125" cy="247650"/>
          </a:xfrm>
          <a:prstGeom prst="rect">
            <a:avLst/>
          </a:prstGeom>
          <a:noFill/>
          <a:ln w="9525">
            <a:noFill/>
            <a:miter lim="800000"/>
            <a:headEnd/>
            <a:tailEnd/>
          </a:ln>
        </p:spPr>
        <p:txBody>
          <a:bodyPr wrap="none">
            <a:spAutoFit/>
          </a:bodyPr>
          <a:lstStyle/>
          <a:p>
            <a:r>
              <a:rPr lang="es-ES" sz="1000">
                <a:solidFill>
                  <a:schemeClr val="bg1"/>
                </a:solidFill>
              </a:rPr>
              <a:t>TM 720-400 CASE B</a:t>
            </a:r>
          </a:p>
        </p:txBody>
      </p:sp>
      <p:pic>
        <p:nvPicPr>
          <p:cNvPr id="16399" name="Imagen 3" descr="TM4-48h_i004.jpg"/>
          <p:cNvPicPr>
            <a:picLocks noChangeAspect="1"/>
          </p:cNvPicPr>
          <p:nvPr/>
        </p:nvPicPr>
        <p:blipFill>
          <a:blip r:embed="rId9"/>
          <a:srcRect/>
          <a:stretch>
            <a:fillRect/>
          </a:stretch>
        </p:blipFill>
        <p:spPr bwMode="auto">
          <a:xfrm>
            <a:off x="3132138" y="3644900"/>
            <a:ext cx="2879725" cy="2160588"/>
          </a:xfrm>
          <a:prstGeom prst="rect">
            <a:avLst/>
          </a:prstGeom>
          <a:noFill/>
          <a:ln w="9525">
            <a:noFill/>
            <a:miter lim="800000"/>
            <a:headEnd/>
            <a:tailEnd/>
          </a:ln>
        </p:spPr>
      </p:pic>
      <p:sp>
        <p:nvSpPr>
          <p:cNvPr id="16400" name="CuadroTexto 13"/>
          <p:cNvSpPr txBox="1">
            <a:spLocks noChangeArrowheads="1"/>
          </p:cNvSpPr>
          <p:nvPr/>
        </p:nvSpPr>
        <p:spPr bwMode="auto">
          <a:xfrm>
            <a:off x="3276600" y="3716338"/>
            <a:ext cx="1381125" cy="247650"/>
          </a:xfrm>
          <a:prstGeom prst="rect">
            <a:avLst/>
          </a:prstGeom>
          <a:noFill/>
          <a:ln w="9525">
            <a:noFill/>
            <a:miter lim="800000"/>
            <a:headEnd/>
            <a:tailEnd/>
          </a:ln>
        </p:spPr>
        <p:txBody>
          <a:bodyPr wrap="none">
            <a:spAutoFit/>
          </a:bodyPr>
          <a:lstStyle/>
          <a:p>
            <a:r>
              <a:rPr lang="es-ES" sz="1000">
                <a:solidFill>
                  <a:schemeClr val="bg1"/>
                </a:solidFill>
              </a:rPr>
              <a:t>TM 720-400 CASE C</a:t>
            </a:r>
          </a:p>
        </p:txBody>
      </p:sp>
      <p:pic>
        <p:nvPicPr>
          <p:cNvPr id="16401" name="Imagen 4" descr="TM2-42h_i001.jpg"/>
          <p:cNvPicPr>
            <a:picLocks noChangeAspect="1"/>
          </p:cNvPicPr>
          <p:nvPr/>
        </p:nvPicPr>
        <p:blipFill>
          <a:blip r:embed="rId10"/>
          <a:srcRect/>
          <a:stretch>
            <a:fillRect/>
          </a:stretch>
        </p:blipFill>
        <p:spPr bwMode="auto">
          <a:xfrm>
            <a:off x="6156325" y="3644900"/>
            <a:ext cx="2879725" cy="2160588"/>
          </a:xfrm>
          <a:prstGeom prst="rect">
            <a:avLst/>
          </a:prstGeom>
          <a:noFill/>
          <a:ln w="9525">
            <a:noFill/>
            <a:miter lim="800000"/>
            <a:headEnd/>
            <a:tailEnd/>
          </a:ln>
        </p:spPr>
      </p:pic>
      <p:sp>
        <p:nvSpPr>
          <p:cNvPr id="16402" name="CuadroTexto 13"/>
          <p:cNvSpPr txBox="1">
            <a:spLocks noChangeArrowheads="1"/>
          </p:cNvSpPr>
          <p:nvPr/>
        </p:nvSpPr>
        <p:spPr bwMode="auto">
          <a:xfrm>
            <a:off x="6300788" y="3716338"/>
            <a:ext cx="1381125" cy="247650"/>
          </a:xfrm>
          <a:prstGeom prst="rect">
            <a:avLst/>
          </a:prstGeom>
          <a:noFill/>
          <a:ln w="9525">
            <a:noFill/>
            <a:miter lim="800000"/>
            <a:headEnd/>
            <a:tailEnd/>
          </a:ln>
        </p:spPr>
        <p:txBody>
          <a:bodyPr wrap="none">
            <a:spAutoFit/>
          </a:bodyPr>
          <a:lstStyle/>
          <a:p>
            <a:r>
              <a:rPr lang="es-ES" sz="1000">
                <a:solidFill>
                  <a:schemeClr val="bg1"/>
                </a:solidFill>
              </a:rPr>
              <a:t>TM 720-400 CASE D</a:t>
            </a:r>
          </a:p>
        </p:txBody>
      </p:sp>
      <p:pic>
        <p:nvPicPr>
          <p:cNvPr id="16403" name="Imagen 5" descr="TMSUC_i003.jpg"/>
          <p:cNvPicPr>
            <a:picLocks noChangeAspect="1"/>
          </p:cNvPicPr>
          <p:nvPr/>
        </p:nvPicPr>
        <p:blipFill>
          <a:blip r:embed="rId11"/>
          <a:srcRect/>
          <a:stretch>
            <a:fillRect/>
          </a:stretch>
        </p:blipFill>
        <p:spPr bwMode="auto">
          <a:xfrm>
            <a:off x="107950" y="981075"/>
            <a:ext cx="2879725" cy="2159000"/>
          </a:xfrm>
          <a:prstGeom prst="rect">
            <a:avLst/>
          </a:prstGeom>
          <a:noFill/>
          <a:ln w="9525">
            <a:noFill/>
            <a:miter lim="800000"/>
            <a:headEnd/>
            <a:tailEnd/>
          </a:ln>
        </p:spPr>
      </p:pic>
      <p:sp>
        <p:nvSpPr>
          <p:cNvPr id="16404" name="CuadroTexto 13"/>
          <p:cNvSpPr txBox="1">
            <a:spLocks noChangeArrowheads="1"/>
          </p:cNvSpPr>
          <p:nvPr/>
        </p:nvSpPr>
        <p:spPr bwMode="auto">
          <a:xfrm>
            <a:off x="179388" y="1052513"/>
            <a:ext cx="1717675" cy="246062"/>
          </a:xfrm>
          <a:prstGeom prst="rect">
            <a:avLst/>
          </a:prstGeom>
          <a:noFill/>
          <a:ln w="9525">
            <a:noFill/>
            <a:miter lim="800000"/>
            <a:headEnd/>
            <a:tailEnd/>
          </a:ln>
        </p:spPr>
        <p:txBody>
          <a:bodyPr wrap="none">
            <a:spAutoFit/>
          </a:bodyPr>
          <a:lstStyle/>
          <a:p>
            <a:r>
              <a:rPr lang="es-ES" sz="1000">
                <a:solidFill>
                  <a:schemeClr val="bg1"/>
                </a:solidFill>
              </a:rPr>
              <a:t>TM 720-400 END-OF-LIFE</a:t>
            </a:r>
          </a:p>
        </p:txBody>
      </p:sp>
      <p:pic>
        <p:nvPicPr>
          <p:cNvPr id="16405" name="Imagen 6" descr="TMnueva_i001.jpg"/>
          <p:cNvPicPr>
            <a:picLocks noChangeAspect="1"/>
          </p:cNvPicPr>
          <p:nvPr/>
        </p:nvPicPr>
        <p:blipFill>
          <a:blip r:embed="rId12"/>
          <a:srcRect/>
          <a:stretch>
            <a:fillRect/>
          </a:stretch>
        </p:blipFill>
        <p:spPr bwMode="auto">
          <a:xfrm>
            <a:off x="3132138" y="981075"/>
            <a:ext cx="2879725" cy="2159000"/>
          </a:xfrm>
          <a:prstGeom prst="rect">
            <a:avLst/>
          </a:prstGeom>
          <a:noFill/>
          <a:ln w="9525">
            <a:noFill/>
            <a:miter lim="800000"/>
            <a:headEnd/>
            <a:tailEnd/>
          </a:ln>
        </p:spPr>
      </p:pic>
      <p:sp>
        <p:nvSpPr>
          <p:cNvPr id="16406" name="CuadroTexto 13"/>
          <p:cNvSpPr txBox="1">
            <a:spLocks noChangeArrowheads="1"/>
          </p:cNvSpPr>
          <p:nvPr/>
        </p:nvSpPr>
        <p:spPr bwMode="auto">
          <a:xfrm>
            <a:off x="3203575" y="1052513"/>
            <a:ext cx="1503363" cy="246062"/>
          </a:xfrm>
          <a:prstGeom prst="rect">
            <a:avLst/>
          </a:prstGeom>
          <a:noFill/>
          <a:ln w="9525">
            <a:noFill/>
            <a:miter lim="800000"/>
            <a:headEnd/>
            <a:tailEnd/>
          </a:ln>
        </p:spPr>
        <p:txBody>
          <a:bodyPr wrap="none">
            <a:spAutoFit/>
          </a:bodyPr>
          <a:lstStyle/>
          <a:p>
            <a:r>
              <a:rPr lang="es-ES" sz="1000">
                <a:solidFill>
                  <a:schemeClr val="bg1"/>
                </a:solidFill>
              </a:rPr>
              <a:t>TM 720-400 PRISTINE</a:t>
            </a:r>
          </a:p>
        </p:txBody>
      </p:sp>
      <p:sp>
        <p:nvSpPr>
          <p:cNvPr id="16407" name="CuadroTexto 7"/>
          <p:cNvSpPr txBox="1">
            <a:spLocks noChangeArrowheads="1"/>
          </p:cNvSpPr>
          <p:nvPr/>
        </p:nvSpPr>
        <p:spPr bwMode="auto">
          <a:xfrm>
            <a:off x="6300788" y="2349500"/>
            <a:ext cx="1262062" cy="460375"/>
          </a:xfrm>
          <a:prstGeom prst="rect">
            <a:avLst/>
          </a:prstGeom>
          <a:solidFill>
            <a:schemeClr val="bg1"/>
          </a:solidFill>
          <a:ln w="9525">
            <a:noFill/>
            <a:miter lim="800000"/>
            <a:headEnd/>
            <a:tailEnd/>
          </a:ln>
        </p:spPr>
        <p:txBody>
          <a:bodyPr wrap="none">
            <a:spAutoFit/>
          </a:bodyPr>
          <a:lstStyle/>
          <a:p>
            <a:r>
              <a:rPr lang="es-ES">
                <a:solidFill>
                  <a:srgbClr val="FF0000"/>
                </a:solidFill>
              </a:rPr>
              <a:t>PORES</a:t>
            </a:r>
          </a:p>
        </p:txBody>
      </p:sp>
      <p:sp>
        <p:nvSpPr>
          <p:cNvPr id="16408" name="CuadroTexto 10"/>
          <p:cNvSpPr txBox="1">
            <a:spLocks noChangeArrowheads="1"/>
          </p:cNvSpPr>
          <p:nvPr/>
        </p:nvSpPr>
        <p:spPr bwMode="auto">
          <a:xfrm>
            <a:off x="2843213" y="3213100"/>
            <a:ext cx="3789362" cy="307975"/>
          </a:xfrm>
          <a:prstGeom prst="rect">
            <a:avLst/>
          </a:prstGeom>
          <a:noFill/>
          <a:ln w="9525">
            <a:noFill/>
            <a:miter lim="800000"/>
            <a:headEnd/>
            <a:tailEnd/>
          </a:ln>
        </p:spPr>
        <p:txBody>
          <a:bodyPr wrap="none">
            <a:spAutoFit/>
          </a:bodyPr>
          <a:lstStyle/>
          <a:p>
            <a:r>
              <a:rPr lang="es-ES" sz="1400" b="1"/>
              <a:t>In all cases excepting </a:t>
            </a:r>
            <a:r>
              <a:rPr lang="es-ES" altLang="es-ES" sz="1400" b="1"/>
              <a:t>“</a:t>
            </a:r>
            <a:r>
              <a:rPr lang="es-ES" sz="1400" b="1"/>
              <a:t>A</a:t>
            </a:r>
            <a:r>
              <a:rPr lang="es-ES" altLang="es-ES" sz="1400" b="1"/>
              <a:t>”</a:t>
            </a:r>
            <a:r>
              <a:rPr lang="es-ES" sz="1400" b="1"/>
              <a:t> exist polyamide</a:t>
            </a:r>
          </a:p>
        </p:txBody>
      </p:sp>
      <p:pic>
        <p:nvPicPr>
          <p:cNvPr id="16409" name="Imagen 1" descr="Captura de pantalla 2015-07-02 a la(s) 16.42.16.png"/>
          <p:cNvPicPr>
            <a:picLocks noChangeAspect="1"/>
          </p:cNvPicPr>
          <p:nvPr/>
        </p:nvPicPr>
        <p:blipFill>
          <a:blip r:embed="rId13"/>
          <a:srcRect/>
          <a:stretch>
            <a:fillRect/>
          </a:stretch>
        </p:blipFill>
        <p:spPr bwMode="auto">
          <a:xfrm>
            <a:off x="7596188" y="1268413"/>
            <a:ext cx="1395412" cy="936625"/>
          </a:xfrm>
          <a:prstGeom prst="rect">
            <a:avLst/>
          </a:prstGeom>
          <a:noFill/>
          <a:ln w="9525">
            <a:noFill/>
            <a:miter lim="800000"/>
            <a:headEnd/>
            <a:tailEnd/>
          </a:ln>
        </p:spPr>
      </p:pic>
      <p:sp>
        <p:nvSpPr>
          <p:cNvPr id="3" name="Rectángulo 2"/>
          <p:cNvSpPr>
            <a:spLocks noChangeArrowheads="1"/>
          </p:cNvSpPr>
          <p:nvPr/>
        </p:nvSpPr>
        <p:spPr bwMode="auto">
          <a:xfrm>
            <a:off x="7596188" y="1268413"/>
            <a:ext cx="1368425" cy="936625"/>
          </a:xfrm>
          <a:prstGeom prst="rect">
            <a:avLst/>
          </a:prstGeom>
          <a:noFill/>
          <a:ln w="952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cxnSp>
        <p:nvCxnSpPr>
          <p:cNvPr id="6" name="Conector recto 5"/>
          <p:cNvCxnSpPr>
            <a:cxnSpLocks noChangeShapeType="1"/>
          </p:cNvCxnSpPr>
          <p:nvPr/>
        </p:nvCxnSpPr>
        <p:spPr bwMode="auto">
          <a:xfrm>
            <a:off x="8459788" y="2205038"/>
            <a:ext cx="0" cy="287337"/>
          </a:xfrm>
          <a:prstGeom prst="line">
            <a:avLst/>
          </a:prstGeom>
          <a:noFill/>
          <a:ln w="25400">
            <a:solidFill>
              <a:srgbClr val="FF0000"/>
            </a:solidFill>
            <a:round/>
            <a:headEnd/>
            <a:tailEnd/>
          </a:ln>
          <a:effectLst>
            <a:outerShdw dist="20000" dir="5400000" rotWithShape="0">
              <a:srgbClr val="808080">
                <a:alpha val="37999"/>
              </a:srgbClr>
            </a:outerShdw>
          </a:effectLst>
        </p:spPr>
      </p:cxnSp>
      <p:sp>
        <p:nvSpPr>
          <p:cNvPr id="16412"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sp>
        <p:nvSpPr>
          <p:cNvPr id="29" name="28 Rectángulo"/>
          <p:cNvSpPr/>
          <p:nvPr/>
        </p:nvSpPr>
        <p:spPr>
          <a:xfrm>
            <a:off x="179512" y="548680"/>
            <a:ext cx="8712968" cy="375552"/>
          </a:xfrm>
          <a:prstGeom prst="rect">
            <a:avLst/>
          </a:prstGeom>
        </p:spPr>
        <p:txBody>
          <a:bodyPr wrap="square">
            <a:spAutoFit/>
          </a:bodyPr>
          <a:lstStyle/>
          <a:p>
            <a:pPr>
              <a:lnSpc>
                <a:spcPct val="150000"/>
              </a:lnSpc>
              <a:buFontTx/>
              <a:buChar char="-"/>
            </a:pPr>
            <a:r>
              <a:rPr lang="en-US" sz="1400" b="1" dirty="0" smtClean="0"/>
              <a:t>Scanning electron microscopy (SEM) using  S-800 MODEL (HITACHI)</a:t>
            </a:r>
            <a:endParaRPr lang="en-US" sz="14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n 5" descr="logo con fractal_ingles2b.jpg"/>
          <p:cNvPicPr>
            <a:picLocks noChangeAspect="1"/>
          </p:cNvPicPr>
          <p:nvPr/>
        </p:nvPicPr>
        <p:blipFill>
          <a:blip r:embed="rId3"/>
          <a:srcRect/>
          <a:stretch>
            <a:fillRect/>
          </a:stretch>
        </p:blipFill>
        <p:spPr bwMode="auto">
          <a:xfrm>
            <a:off x="6178550" y="6308725"/>
            <a:ext cx="800100" cy="433388"/>
          </a:xfrm>
          <a:prstGeom prst="rect">
            <a:avLst/>
          </a:prstGeom>
          <a:noFill/>
          <a:ln w="9525">
            <a:noFill/>
            <a:miter lim="800000"/>
            <a:headEnd/>
            <a:tailEnd/>
          </a:ln>
        </p:spPr>
      </p:pic>
      <p:pic>
        <p:nvPicPr>
          <p:cNvPr id="17411" name="Imagen 6" descr="sadyt.jpg"/>
          <p:cNvPicPr>
            <a:picLocks noChangeAspect="1"/>
          </p:cNvPicPr>
          <p:nvPr/>
        </p:nvPicPr>
        <p:blipFill>
          <a:blip r:embed="rId4"/>
          <a:srcRect/>
          <a:stretch>
            <a:fillRect/>
          </a:stretch>
        </p:blipFill>
        <p:spPr bwMode="auto">
          <a:xfrm>
            <a:off x="7026275" y="6308725"/>
            <a:ext cx="866775" cy="428625"/>
          </a:xfrm>
          <a:prstGeom prst="rect">
            <a:avLst/>
          </a:prstGeom>
          <a:noFill/>
          <a:ln w="9525">
            <a:noFill/>
            <a:miter lim="800000"/>
            <a:headEnd/>
            <a:tailEnd/>
          </a:ln>
        </p:spPr>
      </p:pic>
      <p:pic>
        <p:nvPicPr>
          <p:cNvPr id="17412" name="Imagen 9"/>
          <p:cNvPicPr>
            <a:picLocks noChangeAspect="1"/>
          </p:cNvPicPr>
          <p:nvPr/>
        </p:nvPicPr>
        <p:blipFill>
          <a:blip r:embed="rId5"/>
          <a:srcRect/>
          <a:stretch>
            <a:fillRect/>
          </a:stretch>
        </p:blipFill>
        <p:spPr bwMode="auto">
          <a:xfrm>
            <a:off x="3933825" y="6381750"/>
            <a:ext cx="522288" cy="379413"/>
          </a:xfrm>
          <a:prstGeom prst="rect">
            <a:avLst/>
          </a:prstGeom>
          <a:noFill/>
          <a:ln w="9525">
            <a:noFill/>
            <a:miter lim="800000"/>
            <a:headEnd/>
            <a:tailEnd/>
          </a:ln>
        </p:spPr>
      </p:pic>
      <p:pic>
        <p:nvPicPr>
          <p:cNvPr id="17413" name="Imagen 8" descr="Imagen 17.png"/>
          <p:cNvPicPr>
            <a:picLocks noChangeAspect="1"/>
          </p:cNvPicPr>
          <p:nvPr/>
        </p:nvPicPr>
        <p:blipFill>
          <a:blip r:embed="rId6"/>
          <a:srcRect/>
          <a:stretch>
            <a:fillRect/>
          </a:stretch>
        </p:blipFill>
        <p:spPr bwMode="auto">
          <a:xfrm>
            <a:off x="4583113" y="6273800"/>
            <a:ext cx="1573212" cy="539750"/>
          </a:xfrm>
          <a:prstGeom prst="rect">
            <a:avLst/>
          </a:prstGeom>
          <a:noFill/>
          <a:ln w="9525">
            <a:noFill/>
            <a:miter lim="800000"/>
            <a:headEnd/>
            <a:tailEnd/>
          </a:ln>
        </p:spPr>
      </p:pic>
      <p:pic>
        <p:nvPicPr>
          <p:cNvPr id="17414" name="Imagen 7" descr="VALORIZA_AGUA300.gif"/>
          <p:cNvPicPr>
            <a:picLocks noChangeAspect="1" noChangeArrowheads="1"/>
          </p:cNvPicPr>
          <p:nvPr/>
        </p:nvPicPr>
        <p:blipFill>
          <a:blip r:embed="rId7"/>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pic>
        <p:nvPicPr>
          <p:cNvPr id="17417" name="Imagen 3" descr="Captura de pantalla 2015-07-02 a la(s) 16.29.18.png"/>
          <p:cNvPicPr>
            <a:picLocks noChangeAspect="1"/>
          </p:cNvPicPr>
          <p:nvPr/>
        </p:nvPicPr>
        <p:blipFill>
          <a:blip r:embed="rId8"/>
          <a:srcRect/>
          <a:stretch>
            <a:fillRect/>
          </a:stretch>
        </p:blipFill>
        <p:spPr bwMode="auto">
          <a:xfrm>
            <a:off x="1547813" y="5084763"/>
            <a:ext cx="1233487" cy="1096962"/>
          </a:xfrm>
          <a:prstGeom prst="rect">
            <a:avLst/>
          </a:prstGeom>
          <a:noFill/>
          <a:ln w="9525">
            <a:noFill/>
            <a:miter lim="800000"/>
            <a:headEnd/>
            <a:tailEnd/>
          </a:ln>
        </p:spPr>
      </p:pic>
      <p:sp>
        <p:nvSpPr>
          <p:cNvPr id="17418" name="Rectángulo 7"/>
          <p:cNvSpPr>
            <a:spLocks noChangeArrowheads="1"/>
          </p:cNvSpPr>
          <p:nvPr/>
        </p:nvSpPr>
        <p:spPr bwMode="auto">
          <a:xfrm>
            <a:off x="3276600" y="5229225"/>
            <a:ext cx="5040313" cy="738188"/>
          </a:xfrm>
          <a:prstGeom prst="rect">
            <a:avLst/>
          </a:prstGeom>
          <a:noFill/>
          <a:ln w="9525">
            <a:noFill/>
            <a:miter lim="800000"/>
            <a:headEnd/>
            <a:tailEnd/>
          </a:ln>
        </p:spPr>
        <p:txBody>
          <a:bodyPr>
            <a:spAutoFit/>
          </a:bodyPr>
          <a:lstStyle/>
          <a:p>
            <a:pPr lvl="1"/>
            <a:r>
              <a:rPr lang="en-US" sz="1400"/>
              <a:t>Is Exposure level (ppm·h) </a:t>
            </a:r>
            <a:r>
              <a:rPr lang="en-US" sz="1400" b="1"/>
              <a:t>reproducible</a:t>
            </a:r>
            <a:r>
              <a:rPr lang="en-US" sz="1400"/>
              <a:t> in </a:t>
            </a:r>
            <a:r>
              <a:rPr lang="en-US" sz="1400" b="1"/>
              <a:t>different </a:t>
            </a:r>
            <a:r>
              <a:rPr lang="en-US" sz="1400"/>
              <a:t>end-of-life </a:t>
            </a:r>
            <a:r>
              <a:rPr lang="en-US" sz="1400" b="1"/>
              <a:t>membranes brands</a:t>
            </a:r>
            <a:r>
              <a:rPr lang="en-US" sz="1400"/>
              <a:t> to achieve NF range and UF range</a:t>
            </a:r>
            <a:r>
              <a:rPr lang="en-US" sz="1400">
                <a:solidFill>
                  <a:srgbClr val="000000"/>
                </a:solidFill>
              </a:rPr>
              <a:t>?  </a:t>
            </a:r>
          </a:p>
        </p:txBody>
      </p:sp>
      <p:sp>
        <p:nvSpPr>
          <p:cNvPr id="17419" name="CuadroTexto 1"/>
          <p:cNvSpPr txBox="1">
            <a:spLocks noChangeArrowheads="1"/>
          </p:cNvSpPr>
          <p:nvPr/>
        </p:nvSpPr>
        <p:spPr bwMode="auto">
          <a:xfrm>
            <a:off x="7485063" y="115888"/>
            <a:ext cx="925512" cy="339725"/>
          </a:xfrm>
          <a:prstGeom prst="rect">
            <a:avLst/>
          </a:prstGeom>
          <a:noFill/>
          <a:ln w="9525">
            <a:noFill/>
            <a:miter lim="800000"/>
            <a:headEnd/>
            <a:tailEnd/>
          </a:ln>
        </p:spPr>
        <p:txBody>
          <a:bodyPr wrap="none">
            <a:spAutoFit/>
          </a:bodyPr>
          <a:lstStyle/>
          <a:p>
            <a:r>
              <a:rPr lang="en-US" sz="1600" b="1">
                <a:solidFill>
                  <a:srgbClr val="4597A0"/>
                </a:solidFill>
              </a:rPr>
              <a:t>Results</a:t>
            </a:r>
          </a:p>
        </p:txBody>
      </p:sp>
      <p:sp>
        <p:nvSpPr>
          <p:cNvPr id="17420"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n 15" descr="Captura de pantalla 2015-07-01 a la(s) 17.56.07.png"/>
          <p:cNvPicPr>
            <a:picLocks noChangeAspect="1"/>
          </p:cNvPicPr>
          <p:nvPr/>
        </p:nvPicPr>
        <p:blipFill>
          <a:blip r:embed="rId3"/>
          <a:srcRect/>
          <a:stretch>
            <a:fillRect/>
          </a:stretch>
        </p:blipFill>
        <p:spPr bwMode="auto">
          <a:xfrm>
            <a:off x="3132138" y="981075"/>
            <a:ext cx="2779712" cy="2519363"/>
          </a:xfrm>
          <a:prstGeom prst="rect">
            <a:avLst/>
          </a:prstGeom>
          <a:noFill/>
          <a:ln w="9525">
            <a:noFill/>
            <a:miter lim="800000"/>
            <a:headEnd/>
            <a:tailEnd/>
          </a:ln>
        </p:spPr>
      </p:pic>
      <p:pic>
        <p:nvPicPr>
          <p:cNvPr id="18435" name="Imagen 18" descr="Captura de pantalla 2015-07-01 a la(s) 18.01.47.png"/>
          <p:cNvPicPr>
            <a:picLocks noChangeAspect="1"/>
          </p:cNvPicPr>
          <p:nvPr/>
        </p:nvPicPr>
        <p:blipFill>
          <a:blip r:embed="rId4"/>
          <a:srcRect/>
          <a:stretch>
            <a:fillRect/>
          </a:stretch>
        </p:blipFill>
        <p:spPr bwMode="auto">
          <a:xfrm>
            <a:off x="323850" y="981075"/>
            <a:ext cx="2697163" cy="2519363"/>
          </a:xfrm>
          <a:prstGeom prst="rect">
            <a:avLst/>
          </a:prstGeom>
          <a:noFill/>
          <a:ln w="9525">
            <a:noFill/>
            <a:miter lim="800000"/>
            <a:headEnd/>
            <a:tailEnd/>
          </a:ln>
        </p:spPr>
      </p:pic>
      <p:pic>
        <p:nvPicPr>
          <p:cNvPr id="18436" name="Imagen 5" descr="logo con fractal_ingles2b.jpg"/>
          <p:cNvPicPr>
            <a:picLocks noChangeAspect="1"/>
          </p:cNvPicPr>
          <p:nvPr/>
        </p:nvPicPr>
        <p:blipFill>
          <a:blip r:embed="rId5"/>
          <a:srcRect/>
          <a:stretch>
            <a:fillRect/>
          </a:stretch>
        </p:blipFill>
        <p:spPr bwMode="auto">
          <a:xfrm>
            <a:off x="6178550" y="6308725"/>
            <a:ext cx="800100" cy="433388"/>
          </a:xfrm>
          <a:prstGeom prst="rect">
            <a:avLst/>
          </a:prstGeom>
          <a:noFill/>
          <a:ln w="9525">
            <a:noFill/>
            <a:miter lim="800000"/>
            <a:headEnd/>
            <a:tailEnd/>
          </a:ln>
        </p:spPr>
      </p:pic>
      <p:pic>
        <p:nvPicPr>
          <p:cNvPr id="18437" name="Imagen 6" descr="sadyt.jpg"/>
          <p:cNvPicPr>
            <a:picLocks noChangeAspect="1"/>
          </p:cNvPicPr>
          <p:nvPr/>
        </p:nvPicPr>
        <p:blipFill>
          <a:blip r:embed="rId6"/>
          <a:srcRect/>
          <a:stretch>
            <a:fillRect/>
          </a:stretch>
        </p:blipFill>
        <p:spPr bwMode="auto">
          <a:xfrm>
            <a:off x="7026275" y="6308725"/>
            <a:ext cx="866775" cy="428625"/>
          </a:xfrm>
          <a:prstGeom prst="rect">
            <a:avLst/>
          </a:prstGeom>
          <a:noFill/>
          <a:ln w="9525">
            <a:noFill/>
            <a:miter lim="800000"/>
            <a:headEnd/>
            <a:tailEnd/>
          </a:ln>
        </p:spPr>
      </p:pic>
      <p:pic>
        <p:nvPicPr>
          <p:cNvPr id="18438" name="Imagen 9"/>
          <p:cNvPicPr>
            <a:picLocks noChangeAspect="1"/>
          </p:cNvPicPr>
          <p:nvPr/>
        </p:nvPicPr>
        <p:blipFill>
          <a:blip r:embed="rId7"/>
          <a:srcRect/>
          <a:stretch>
            <a:fillRect/>
          </a:stretch>
        </p:blipFill>
        <p:spPr bwMode="auto">
          <a:xfrm>
            <a:off x="3933825" y="6381750"/>
            <a:ext cx="522288" cy="379413"/>
          </a:xfrm>
          <a:prstGeom prst="rect">
            <a:avLst/>
          </a:prstGeom>
          <a:noFill/>
          <a:ln w="9525">
            <a:noFill/>
            <a:miter lim="800000"/>
            <a:headEnd/>
            <a:tailEnd/>
          </a:ln>
        </p:spPr>
      </p:pic>
      <p:pic>
        <p:nvPicPr>
          <p:cNvPr id="18439" name="Imagen 8" descr="Imagen 17.png"/>
          <p:cNvPicPr>
            <a:picLocks noChangeAspect="1"/>
          </p:cNvPicPr>
          <p:nvPr/>
        </p:nvPicPr>
        <p:blipFill>
          <a:blip r:embed="rId8"/>
          <a:srcRect/>
          <a:stretch>
            <a:fillRect/>
          </a:stretch>
        </p:blipFill>
        <p:spPr bwMode="auto">
          <a:xfrm>
            <a:off x="4583113" y="6273800"/>
            <a:ext cx="1573212" cy="539750"/>
          </a:xfrm>
          <a:prstGeom prst="rect">
            <a:avLst/>
          </a:prstGeom>
          <a:noFill/>
          <a:ln w="9525">
            <a:noFill/>
            <a:miter lim="800000"/>
            <a:headEnd/>
            <a:tailEnd/>
          </a:ln>
        </p:spPr>
      </p:pic>
      <p:pic>
        <p:nvPicPr>
          <p:cNvPr id="18440" name="Imagen 7" descr="VALORIZA_AGUA300.gif"/>
          <p:cNvPicPr>
            <a:picLocks noChangeAspect="1" noChangeArrowheads="1"/>
          </p:cNvPicPr>
          <p:nvPr/>
        </p:nvPicPr>
        <p:blipFill>
          <a:blip r:embed="rId9"/>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sp>
        <p:nvSpPr>
          <p:cNvPr id="18443" name="CuadroTexto 1"/>
          <p:cNvSpPr txBox="1">
            <a:spLocks noChangeArrowheads="1"/>
          </p:cNvSpPr>
          <p:nvPr/>
        </p:nvSpPr>
        <p:spPr bwMode="auto">
          <a:xfrm>
            <a:off x="7485063" y="115888"/>
            <a:ext cx="925512" cy="339725"/>
          </a:xfrm>
          <a:prstGeom prst="rect">
            <a:avLst/>
          </a:prstGeom>
          <a:noFill/>
          <a:ln w="9525">
            <a:noFill/>
            <a:miter lim="800000"/>
            <a:headEnd/>
            <a:tailEnd/>
          </a:ln>
        </p:spPr>
        <p:txBody>
          <a:bodyPr wrap="none">
            <a:spAutoFit/>
          </a:bodyPr>
          <a:lstStyle/>
          <a:p>
            <a:r>
              <a:rPr lang="en-US" sz="1600" b="1">
                <a:solidFill>
                  <a:srgbClr val="4597A0"/>
                </a:solidFill>
              </a:rPr>
              <a:t>Results</a:t>
            </a:r>
          </a:p>
        </p:txBody>
      </p:sp>
      <p:sp>
        <p:nvSpPr>
          <p:cNvPr id="18444" name="CuadroTexto 130"/>
          <p:cNvSpPr txBox="1">
            <a:spLocks noChangeArrowheads="1"/>
          </p:cNvSpPr>
          <p:nvPr/>
        </p:nvSpPr>
        <p:spPr bwMode="auto">
          <a:xfrm>
            <a:off x="179388" y="692150"/>
            <a:ext cx="4679950" cy="307975"/>
          </a:xfrm>
          <a:prstGeom prst="rect">
            <a:avLst/>
          </a:prstGeom>
          <a:noFill/>
          <a:ln w="9525">
            <a:noFill/>
            <a:miter lim="800000"/>
            <a:headEnd/>
            <a:tailEnd/>
          </a:ln>
        </p:spPr>
        <p:txBody>
          <a:bodyPr>
            <a:spAutoFit/>
          </a:bodyPr>
          <a:lstStyle/>
          <a:p>
            <a:r>
              <a:rPr lang="en-US" sz="1400" b="1"/>
              <a:t>Filtering test: evaluation of membrane permeability</a:t>
            </a:r>
            <a:endParaRPr lang="en-US" sz="1400"/>
          </a:p>
        </p:txBody>
      </p:sp>
      <p:grpSp>
        <p:nvGrpSpPr>
          <p:cNvPr id="18445" name="Agrupar 20"/>
          <p:cNvGrpSpPr>
            <a:grpSpLocks/>
          </p:cNvGrpSpPr>
          <p:nvPr/>
        </p:nvGrpSpPr>
        <p:grpSpPr bwMode="auto">
          <a:xfrm>
            <a:off x="5745163" y="3429000"/>
            <a:ext cx="3409950" cy="892175"/>
            <a:chOff x="5724128" y="548680"/>
            <a:chExt cx="3408784" cy="892552"/>
          </a:xfrm>
        </p:grpSpPr>
        <p:sp>
          <p:nvSpPr>
            <p:cNvPr id="18477" name="CuadroTexto 7"/>
            <p:cNvSpPr txBox="1">
              <a:spLocks noChangeArrowheads="1"/>
            </p:cNvSpPr>
            <p:nvPr/>
          </p:nvSpPr>
          <p:spPr bwMode="auto">
            <a:xfrm>
              <a:off x="6088489" y="548680"/>
              <a:ext cx="3044423" cy="892552"/>
            </a:xfrm>
            <a:prstGeom prst="rect">
              <a:avLst/>
            </a:prstGeom>
            <a:solidFill>
              <a:srgbClr val="FFFFFF"/>
            </a:solidFill>
            <a:ln w="9525">
              <a:noFill/>
              <a:miter lim="800000"/>
              <a:headEnd/>
              <a:tailEnd/>
            </a:ln>
          </p:spPr>
          <p:txBody>
            <a:bodyPr wrap="none">
              <a:spAutoFit/>
            </a:bodyPr>
            <a:lstStyle/>
            <a:p>
              <a:r>
                <a:rPr lang="en-US" sz="800" b="1"/>
                <a:t>End-of-life</a:t>
              </a:r>
              <a:endParaRPr lang="en-US" sz="800" b="1" baseline="30000">
                <a:solidFill>
                  <a:srgbClr val="000000"/>
                </a:solidFill>
              </a:endParaRPr>
            </a:p>
            <a:p>
              <a:r>
                <a:rPr lang="en-US" sz="800" b="1">
                  <a:solidFill>
                    <a:srgbClr val="000000"/>
                  </a:solidFill>
                </a:rPr>
                <a:t>Case study: A         X Concentration  · Y Exposure time</a:t>
              </a:r>
            </a:p>
            <a:p>
              <a:r>
                <a:rPr lang="en-US" sz="800" b="1">
                  <a:solidFill>
                    <a:srgbClr val="000000"/>
                  </a:solidFill>
                </a:rPr>
                <a:t>Case study: B  10   X Concentration  · Y/10 Exposure time</a:t>
              </a:r>
            </a:p>
            <a:p>
              <a:r>
                <a:rPr lang="en-US" sz="800" b="1">
                  <a:solidFill>
                    <a:srgbClr val="000000"/>
                  </a:solidFill>
                </a:rPr>
                <a:t>Case study: C  50   X Concentration  · Y/50 Exposure time</a:t>
              </a:r>
            </a:p>
            <a:p>
              <a:r>
                <a:rPr lang="en-US" sz="800" b="1">
                  <a:solidFill>
                    <a:srgbClr val="000000"/>
                  </a:solidFill>
                </a:rPr>
                <a:t>Case study: D  100 X Concentration  · Y/100 Exposure time</a:t>
              </a:r>
            </a:p>
            <a:p>
              <a:r>
                <a:rPr lang="en-US" sz="1200" b="1">
                  <a:solidFill>
                    <a:srgbClr val="000000"/>
                  </a:solidFill>
                </a:rPr>
                <a:t> </a:t>
              </a:r>
              <a:endParaRPr lang="es-ES" sz="1200" b="1" baseline="30000">
                <a:solidFill>
                  <a:srgbClr val="000000"/>
                </a:solidFill>
              </a:endParaRPr>
            </a:p>
          </p:txBody>
        </p:sp>
        <p:sp>
          <p:nvSpPr>
            <p:cNvPr id="13" name="Rectángulo 12"/>
            <p:cNvSpPr/>
            <p:nvPr/>
          </p:nvSpPr>
          <p:spPr>
            <a:xfrm>
              <a:off x="5724128" y="620148"/>
              <a:ext cx="360239" cy="36527"/>
            </a:xfrm>
            <a:prstGeom prst="rect">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37" name="Rectángulo 136"/>
            <p:cNvSpPr/>
            <p:nvPr/>
          </p:nvSpPr>
          <p:spPr>
            <a:xfrm>
              <a:off x="5724128" y="764671"/>
              <a:ext cx="360239" cy="36528"/>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38" name="Rectángulo 137"/>
            <p:cNvSpPr/>
            <p:nvPr/>
          </p:nvSpPr>
          <p:spPr>
            <a:xfrm>
              <a:off x="5724128" y="872667"/>
              <a:ext cx="360239" cy="36528"/>
            </a:xfrm>
            <a:prstGeom prst="rect">
              <a:avLst/>
            </a:prstGeom>
            <a:solidFill>
              <a:srgbClr val="CCFF66"/>
            </a:solidFill>
            <a:ln>
              <a:solidFill>
                <a:srgbClr val="CCFF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39" name="Rectángulo 138"/>
            <p:cNvSpPr/>
            <p:nvPr/>
          </p:nvSpPr>
          <p:spPr>
            <a:xfrm>
              <a:off x="5724128" y="1017191"/>
              <a:ext cx="360239" cy="34940"/>
            </a:xfrm>
            <a:prstGeom prst="rect">
              <a:avLst/>
            </a:prstGeom>
            <a:solidFill>
              <a:schemeClr val="accent2">
                <a:lumMod val="40000"/>
                <a:lumOff val="60000"/>
              </a:schemeClr>
            </a:solidFill>
            <a:ln>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40" name="Rectángulo 139"/>
            <p:cNvSpPr/>
            <p:nvPr/>
          </p:nvSpPr>
          <p:spPr>
            <a:xfrm>
              <a:off x="5724128" y="1125187"/>
              <a:ext cx="360239" cy="34940"/>
            </a:xfrm>
            <a:prstGeom prst="rect">
              <a:avLst/>
            </a:prstGeom>
            <a:solidFill>
              <a:srgbClr val="00FFFF"/>
            </a:solidFill>
            <a:ln>
              <a:solidFill>
                <a:srgbClr val="00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grpSp>
      <p:pic>
        <p:nvPicPr>
          <p:cNvPr id="18446" name="Imagen 13" descr="Captura de pantalla 2015-07-01 a la(s) 17.52.07.png"/>
          <p:cNvPicPr>
            <a:picLocks noChangeAspect="1"/>
          </p:cNvPicPr>
          <p:nvPr/>
        </p:nvPicPr>
        <p:blipFill>
          <a:blip r:embed="rId10"/>
          <a:srcRect/>
          <a:stretch>
            <a:fillRect/>
          </a:stretch>
        </p:blipFill>
        <p:spPr bwMode="auto">
          <a:xfrm>
            <a:off x="3203575" y="3429000"/>
            <a:ext cx="2670175" cy="2519363"/>
          </a:xfrm>
          <a:prstGeom prst="rect">
            <a:avLst/>
          </a:prstGeom>
          <a:noFill/>
          <a:ln w="9525">
            <a:noFill/>
            <a:miter lim="800000"/>
            <a:headEnd/>
            <a:tailEnd/>
          </a:ln>
        </p:spPr>
      </p:pic>
      <p:pic>
        <p:nvPicPr>
          <p:cNvPr id="18447" name="Imagen 14" descr="Captura de pantalla 2015-07-01 a la(s) 17.54.29.png"/>
          <p:cNvPicPr>
            <a:picLocks noChangeAspect="1"/>
          </p:cNvPicPr>
          <p:nvPr/>
        </p:nvPicPr>
        <p:blipFill>
          <a:blip r:embed="rId11"/>
          <a:srcRect/>
          <a:stretch>
            <a:fillRect/>
          </a:stretch>
        </p:blipFill>
        <p:spPr bwMode="auto">
          <a:xfrm>
            <a:off x="323850" y="3500438"/>
            <a:ext cx="2732088" cy="2520950"/>
          </a:xfrm>
          <a:prstGeom prst="rect">
            <a:avLst/>
          </a:prstGeom>
          <a:noFill/>
          <a:ln w="9525">
            <a:noFill/>
            <a:miter lim="800000"/>
            <a:headEnd/>
            <a:tailEnd/>
          </a:ln>
        </p:spPr>
      </p:pic>
      <p:cxnSp>
        <p:nvCxnSpPr>
          <p:cNvPr id="127" name="Conector recto 126"/>
          <p:cNvCxnSpPr/>
          <p:nvPr/>
        </p:nvCxnSpPr>
        <p:spPr>
          <a:xfrm>
            <a:off x="539750" y="2781300"/>
            <a:ext cx="2232025"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3" name="Conector recto 42"/>
          <p:cNvCxnSpPr/>
          <p:nvPr/>
        </p:nvCxnSpPr>
        <p:spPr>
          <a:xfrm>
            <a:off x="3492500" y="2781300"/>
            <a:ext cx="2232025"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Conector recto 43"/>
          <p:cNvCxnSpPr/>
          <p:nvPr/>
        </p:nvCxnSpPr>
        <p:spPr>
          <a:xfrm>
            <a:off x="539750" y="1268413"/>
            <a:ext cx="2232025"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5" name="Conector recto 44"/>
          <p:cNvCxnSpPr/>
          <p:nvPr/>
        </p:nvCxnSpPr>
        <p:spPr>
          <a:xfrm>
            <a:off x="3419475" y="1268413"/>
            <a:ext cx="2232025"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6" name="Conector recto 45"/>
          <p:cNvCxnSpPr/>
          <p:nvPr/>
        </p:nvCxnSpPr>
        <p:spPr>
          <a:xfrm>
            <a:off x="539750" y="3789363"/>
            <a:ext cx="2232025"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7" name="Conector recto 46"/>
          <p:cNvCxnSpPr/>
          <p:nvPr/>
        </p:nvCxnSpPr>
        <p:spPr>
          <a:xfrm>
            <a:off x="3492500" y="3789363"/>
            <a:ext cx="2232025"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Conector recto 48"/>
          <p:cNvCxnSpPr/>
          <p:nvPr/>
        </p:nvCxnSpPr>
        <p:spPr>
          <a:xfrm>
            <a:off x="539750" y="5300663"/>
            <a:ext cx="2232025"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0" name="Conector recto 49"/>
          <p:cNvCxnSpPr/>
          <p:nvPr/>
        </p:nvCxnSpPr>
        <p:spPr>
          <a:xfrm>
            <a:off x="3419475" y="5300663"/>
            <a:ext cx="2232025"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8456" name="CuadroTexto 19"/>
          <p:cNvSpPr txBox="1">
            <a:spLocks noChangeArrowheads="1"/>
          </p:cNvSpPr>
          <p:nvPr/>
        </p:nvSpPr>
        <p:spPr bwMode="auto">
          <a:xfrm>
            <a:off x="2051050" y="1341438"/>
            <a:ext cx="608013" cy="368300"/>
          </a:xfrm>
          <a:prstGeom prst="rect">
            <a:avLst/>
          </a:prstGeom>
          <a:noFill/>
          <a:ln w="9525">
            <a:noFill/>
            <a:miter lim="800000"/>
            <a:headEnd/>
            <a:tailEnd/>
          </a:ln>
        </p:spPr>
        <p:txBody>
          <a:bodyPr wrap="none">
            <a:spAutoFit/>
          </a:bodyPr>
          <a:lstStyle/>
          <a:p>
            <a:r>
              <a:rPr lang="es-ES" sz="1800" b="1">
                <a:solidFill>
                  <a:srgbClr val="008000"/>
                </a:solidFill>
                <a:latin typeface="Zapf Dingbats" charset="2"/>
                <a:sym typeface="Zapf Dingbats" charset="2"/>
              </a:rPr>
              <a:t>✓</a:t>
            </a:r>
            <a:r>
              <a:rPr lang="es-ES" sz="1400" b="1"/>
              <a:t>UF</a:t>
            </a:r>
          </a:p>
        </p:txBody>
      </p:sp>
      <p:sp>
        <p:nvSpPr>
          <p:cNvPr id="18457" name="CuadroTexto 51"/>
          <p:cNvSpPr txBox="1">
            <a:spLocks noChangeArrowheads="1"/>
          </p:cNvSpPr>
          <p:nvPr/>
        </p:nvSpPr>
        <p:spPr bwMode="auto">
          <a:xfrm>
            <a:off x="2339975" y="3860800"/>
            <a:ext cx="608013" cy="369888"/>
          </a:xfrm>
          <a:prstGeom prst="rect">
            <a:avLst/>
          </a:prstGeom>
          <a:noFill/>
          <a:ln w="9525">
            <a:noFill/>
            <a:miter lim="800000"/>
            <a:headEnd/>
            <a:tailEnd/>
          </a:ln>
        </p:spPr>
        <p:txBody>
          <a:bodyPr wrap="none">
            <a:spAutoFit/>
          </a:bodyPr>
          <a:lstStyle/>
          <a:p>
            <a:r>
              <a:rPr lang="es-ES" sz="1800" b="1">
                <a:solidFill>
                  <a:srgbClr val="008000"/>
                </a:solidFill>
                <a:latin typeface="Zapf Dingbats" charset="2"/>
                <a:sym typeface="Zapf Dingbats" charset="2"/>
              </a:rPr>
              <a:t>✓</a:t>
            </a:r>
            <a:r>
              <a:rPr lang="es-ES" sz="1400" b="1"/>
              <a:t>UF</a:t>
            </a:r>
          </a:p>
        </p:txBody>
      </p:sp>
      <p:sp>
        <p:nvSpPr>
          <p:cNvPr id="18458" name="CuadroTexto 52"/>
          <p:cNvSpPr txBox="1">
            <a:spLocks noChangeArrowheads="1"/>
          </p:cNvSpPr>
          <p:nvPr/>
        </p:nvSpPr>
        <p:spPr bwMode="auto">
          <a:xfrm>
            <a:off x="5076825" y="4005263"/>
            <a:ext cx="606425" cy="369887"/>
          </a:xfrm>
          <a:prstGeom prst="rect">
            <a:avLst/>
          </a:prstGeom>
          <a:noFill/>
          <a:ln w="9525">
            <a:noFill/>
            <a:miter lim="800000"/>
            <a:headEnd/>
            <a:tailEnd/>
          </a:ln>
        </p:spPr>
        <p:txBody>
          <a:bodyPr wrap="none">
            <a:spAutoFit/>
          </a:bodyPr>
          <a:lstStyle/>
          <a:p>
            <a:r>
              <a:rPr lang="es-ES" sz="1800" b="1">
                <a:solidFill>
                  <a:srgbClr val="008000"/>
                </a:solidFill>
                <a:latin typeface="Zapf Dingbats" charset="2"/>
                <a:sym typeface="Zapf Dingbats" charset="2"/>
              </a:rPr>
              <a:t>✓</a:t>
            </a:r>
            <a:r>
              <a:rPr lang="es-ES" sz="1400" b="1"/>
              <a:t>UF</a:t>
            </a:r>
          </a:p>
        </p:txBody>
      </p:sp>
      <p:sp>
        <p:nvSpPr>
          <p:cNvPr id="18459" name="CuadroTexto 53"/>
          <p:cNvSpPr txBox="1">
            <a:spLocks noChangeArrowheads="1"/>
          </p:cNvSpPr>
          <p:nvPr/>
        </p:nvSpPr>
        <p:spPr bwMode="auto">
          <a:xfrm>
            <a:off x="1042988" y="2781300"/>
            <a:ext cx="608012" cy="368300"/>
          </a:xfrm>
          <a:prstGeom prst="rect">
            <a:avLst/>
          </a:prstGeom>
          <a:noFill/>
          <a:ln w="9525">
            <a:noFill/>
            <a:miter lim="800000"/>
            <a:headEnd/>
            <a:tailEnd/>
          </a:ln>
        </p:spPr>
        <p:txBody>
          <a:bodyPr wrap="none">
            <a:spAutoFit/>
          </a:bodyPr>
          <a:lstStyle/>
          <a:p>
            <a:r>
              <a:rPr lang="es-ES" sz="1800" b="1">
                <a:solidFill>
                  <a:srgbClr val="008000"/>
                </a:solidFill>
                <a:latin typeface="Zapf Dingbats" charset="2"/>
                <a:sym typeface="Zapf Dingbats" charset="2"/>
              </a:rPr>
              <a:t>✓</a:t>
            </a:r>
            <a:r>
              <a:rPr lang="es-ES" sz="1400" b="1">
                <a:sym typeface="Zapf Dingbats" charset="2"/>
              </a:rPr>
              <a:t>N</a:t>
            </a:r>
            <a:r>
              <a:rPr lang="es-ES" sz="1400" b="1"/>
              <a:t>F</a:t>
            </a:r>
          </a:p>
        </p:txBody>
      </p:sp>
      <p:sp>
        <p:nvSpPr>
          <p:cNvPr id="18460" name="CuadroTexto 54"/>
          <p:cNvSpPr txBox="1">
            <a:spLocks noChangeArrowheads="1"/>
          </p:cNvSpPr>
          <p:nvPr/>
        </p:nvSpPr>
        <p:spPr bwMode="auto">
          <a:xfrm>
            <a:off x="1476375" y="5300663"/>
            <a:ext cx="606425" cy="369887"/>
          </a:xfrm>
          <a:prstGeom prst="rect">
            <a:avLst/>
          </a:prstGeom>
          <a:noFill/>
          <a:ln w="9525">
            <a:noFill/>
            <a:miter lim="800000"/>
            <a:headEnd/>
            <a:tailEnd/>
          </a:ln>
        </p:spPr>
        <p:txBody>
          <a:bodyPr wrap="none">
            <a:spAutoFit/>
          </a:bodyPr>
          <a:lstStyle/>
          <a:p>
            <a:r>
              <a:rPr lang="es-ES" sz="1800" b="1">
                <a:solidFill>
                  <a:srgbClr val="008000"/>
                </a:solidFill>
                <a:latin typeface="Zapf Dingbats" charset="2"/>
                <a:sym typeface="Zapf Dingbats" charset="2"/>
              </a:rPr>
              <a:t>✓</a:t>
            </a:r>
            <a:r>
              <a:rPr lang="es-ES" sz="1400" b="1">
                <a:sym typeface="Zapf Dingbats" charset="2"/>
              </a:rPr>
              <a:t>N</a:t>
            </a:r>
            <a:r>
              <a:rPr lang="es-ES" sz="1400" b="1"/>
              <a:t>F</a:t>
            </a:r>
          </a:p>
        </p:txBody>
      </p:sp>
      <p:sp>
        <p:nvSpPr>
          <p:cNvPr id="18461" name="CuadroTexto 55"/>
          <p:cNvSpPr txBox="1">
            <a:spLocks noChangeArrowheads="1"/>
          </p:cNvSpPr>
          <p:nvPr/>
        </p:nvSpPr>
        <p:spPr bwMode="auto">
          <a:xfrm>
            <a:off x="4356100" y="2781300"/>
            <a:ext cx="608013" cy="368300"/>
          </a:xfrm>
          <a:prstGeom prst="rect">
            <a:avLst/>
          </a:prstGeom>
          <a:noFill/>
          <a:ln w="9525">
            <a:noFill/>
            <a:miter lim="800000"/>
            <a:headEnd/>
            <a:tailEnd/>
          </a:ln>
        </p:spPr>
        <p:txBody>
          <a:bodyPr wrap="none">
            <a:spAutoFit/>
          </a:bodyPr>
          <a:lstStyle/>
          <a:p>
            <a:r>
              <a:rPr lang="es-ES" sz="1800" b="1">
                <a:solidFill>
                  <a:srgbClr val="008000"/>
                </a:solidFill>
                <a:latin typeface="Zapf Dingbats" charset="2"/>
                <a:sym typeface="Zapf Dingbats" charset="2"/>
              </a:rPr>
              <a:t>✓</a:t>
            </a:r>
            <a:r>
              <a:rPr lang="es-ES" sz="1400" b="1">
                <a:sym typeface="Zapf Dingbats" charset="2"/>
              </a:rPr>
              <a:t>N</a:t>
            </a:r>
            <a:r>
              <a:rPr lang="es-ES" sz="1400" b="1"/>
              <a:t>F</a:t>
            </a:r>
          </a:p>
        </p:txBody>
      </p:sp>
      <p:sp>
        <p:nvSpPr>
          <p:cNvPr id="18462" name="CuadroTexto 56"/>
          <p:cNvSpPr txBox="1">
            <a:spLocks noChangeArrowheads="1"/>
          </p:cNvSpPr>
          <p:nvPr/>
        </p:nvSpPr>
        <p:spPr bwMode="auto">
          <a:xfrm>
            <a:off x="4356100" y="5373688"/>
            <a:ext cx="608013" cy="368300"/>
          </a:xfrm>
          <a:prstGeom prst="rect">
            <a:avLst/>
          </a:prstGeom>
          <a:noFill/>
          <a:ln w="9525">
            <a:noFill/>
            <a:miter lim="800000"/>
            <a:headEnd/>
            <a:tailEnd/>
          </a:ln>
        </p:spPr>
        <p:txBody>
          <a:bodyPr wrap="none">
            <a:spAutoFit/>
          </a:bodyPr>
          <a:lstStyle/>
          <a:p>
            <a:r>
              <a:rPr lang="es-ES" sz="1800" b="1">
                <a:solidFill>
                  <a:srgbClr val="008000"/>
                </a:solidFill>
                <a:latin typeface="Zapf Dingbats" charset="2"/>
                <a:sym typeface="Zapf Dingbats" charset="2"/>
              </a:rPr>
              <a:t>✓</a:t>
            </a:r>
            <a:r>
              <a:rPr lang="es-ES" sz="1400" b="1">
                <a:sym typeface="Zapf Dingbats" charset="2"/>
              </a:rPr>
              <a:t>N</a:t>
            </a:r>
            <a:r>
              <a:rPr lang="es-ES" sz="1400" b="1"/>
              <a:t>F</a:t>
            </a:r>
          </a:p>
        </p:txBody>
      </p:sp>
      <p:sp>
        <p:nvSpPr>
          <p:cNvPr id="18463" name="CuadroTexto 57"/>
          <p:cNvSpPr txBox="1">
            <a:spLocks noChangeArrowheads="1"/>
          </p:cNvSpPr>
          <p:nvPr/>
        </p:nvSpPr>
        <p:spPr bwMode="auto">
          <a:xfrm rot="-5400000">
            <a:off x="-916782" y="3013869"/>
            <a:ext cx="2068513" cy="307976"/>
          </a:xfrm>
          <a:prstGeom prst="rect">
            <a:avLst/>
          </a:prstGeom>
          <a:noFill/>
          <a:ln w="9525">
            <a:noFill/>
            <a:miter lim="800000"/>
            <a:headEnd/>
            <a:tailEnd/>
          </a:ln>
        </p:spPr>
        <p:txBody>
          <a:bodyPr wrap="none">
            <a:spAutoFit/>
          </a:bodyPr>
          <a:lstStyle/>
          <a:p>
            <a:r>
              <a:rPr lang="es-ES" sz="1400"/>
              <a:t>Permeability L/h·m</a:t>
            </a:r>
            <a:r>
              <a:rPr lang="es-ES" sz="1400" baseline="30000"/>
              <a:t>2</a:t>
            </a:r>
            <a:r>
              <a:rPr lang="es-ES" sz="1400"/>
              <a:t>·bar</a:t>
            </a:r>
          </a:p>
        </p:txBody>
      </p:sp>
      <p:sp>
        <p:nvSpPr>
          <p:cNvPr id="59" name="CuadroTexto 58"/>
          <p:cNvSpPr txBox="1"/>
          <p:nvPr/>
        </p:nvSpPr>
        <p:spPr bwMode="auto">
          <a:xfrm>
            <a:off x="1331913" y="5949950"/>
            <a:ext cx="908050" cy="260350"/>
          </a:xfrm>
          <a:prstGeom prst="rect">
            <a:avLst/>
          </a:prstGeom>
          <a:noFill/>
        </p:spPr>
        <p:style>
          <a:lnRef idx="0">
            <a:scrgbClr r="0" g="0" b="0"/>
          </a:lnRef>
          <a:fillRef idx="0">
            <a:scrgbClr r="0" g="0" b="0"/>
          </a:fillRef>
          <a:effectRef idx="0">
            <a:scrgbClr r="0" g="0" b="0"/>
          </a:effectRef>
          <a:fontRef idx="minor">
            <a:schemeClr val="tx1"/>
          </a:fontRef>
        </p:style>
        <p:txBody>
          <a:bodyPr wrap="none"/>
          <a:lstStyle/>
          <a:p>
            <a:pPr>
              <a:defRPr/>
            </a:pPr>
            <a:r>
              <a:rPr lang="es-ES" sz="1100"/>
              <a:t>6,200 ppm·h</a:t>
            </a:r>
          </a:p>
        </p:txBody>
      </p:sp>
      <p:cxnSp>
        <p:nvCxnSpPr>
          <p:cNvPr id="60" name="Conector recto de flecha 59"/>
          <p:cNvCxnSpPr/>
          <p:nvPr/>
        </p:nvCxnSpPr>
        <p:spPr bwMode="auto">
          <a:xfrm>
            <a:off x="2246313" y="5949950"/>
            <a:ext cx="782637"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1" name="CuadroTexto 60"/>
          <p:cNvSpPr txBox="1"/>
          <p:nvPr/>
        </p:nvSpPr>
        <p:spPr bwMode="auto">
          <a:xfrm>
            <a:off x="2195513" y="5949950"/>
            <a:ext cx="979487" cy="260350"/>
          </a:xfrm>
          <a:prstGeom prst="rect">
            <a:avLst/>
          </a:prstGeom>
          <a:noFill/>
          <a:ln w="12700"/>
        </p:spPr>
        <p:style>
          <a:lnRef idx="0">
            <a:scrgbClr r="0" g="0" b="0"/>
          </a:lnRef>
          <a:fillRef idx="0">
            <a:scrgbClr r="0" g="0" b="0"/>
          </a:fillRef>
          <a:effectRef idx="0">
            <a:scrgbClr r="0" g="0" b="0"/>
          </a:effectRef>
          <a:fontRef idx="minor">
            <a:schemeClr val="tx1"/>
          </a:fontRef>
        </p:style>
        <p:txBody>
          <a:bodyPr wrap="none"/>
          <a:lstStyle/>
          <a:p>
            <a:pPr>
              <a:defRPr/>
            </a:pPr>
            <a:r>
              <a:rPr lang="es-ES" sz="1100"/>
              <a:t>30,000 ppm·h</a:t>
            </a:r>
          </a:p>
        </p:txBody>
      </p:sp>
      <p:cxnSp>
        <p:nvCxnSpPr>
          <p:cNvPr id="62" name="Conector recto de flecha 61"/>
          <p:cNvCxnSpPr/>
          <p:nvPr/>
        </p:nvCxnSpPr>
        <p:spPr bwMode="auto">
          <a:xfrm>
            <a:off x="1382713" y="5949950"/>
            <a:ext cx="782637"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3" name="CuadroTexto 62"/>
          <p:cNvSpPr txBox="1"/>
          <p:nvPr/>
        </p:nvSpPr>
        <p:spPr bwMode="auto">
          <a:xfrm>
            <a:off x="395288" y="5949950"/>
            <a:ext cx="908050" cy="260350"/>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s-ES" dirty="0" err="1" smtClean="0"/>
              <a:t>End</a:t>
            </a:r>
            <a:r>
              <a:rPr lang="es-ES" dirty="0" smtClean="0"/>
              <a:t>-of-</a:t>
            </a:r>
            <a:r>
              <a:rPr lang="es-ES" dirty="0" err="1" smtClean="0"/>
              <a:t>life</a:t>
            </a:r>
            <a:endParaRPr lang="es-ES" dirty="0"/>
          </a:p>
        </p:txBody>
      </p:sp>
      <p:sp>
        <p:nvSpPr>
          <p:cNvPr id="64" name="CuadroTexto 63"/>
          <p:cNvSpPr txBox="1"/>
          <p:nvPr/>
        </p:nvSpPr>
        <p:spPr bwMode="auto">
          <a:xfrm>
            <a:off x="4140200" y="5949950"/>
            <a:ext cx="908050" cy="260350"/>
          </a:xfrm>
          <a:prstGeom prst="rect">
            <a:avLst/>
          </a:prstGeom>
          <a:noFill/>
        </p:spPr>
        <p:style>
          <a:lnRef idx="0">
            <a:scrgbClr r="0" g="0" b="0"/>
          </a:lnRef>
          <a:fillRef idx="0">
            <a:scrgbClr r="0" g="0" b="0"/>
          </a:fillRef>
          <a:effectRef idx="0">
            <a:scrgbClr r="0" g="0" b="0"/>
          </a:effectRef>
          <a:fontRef idx="minor">
            <a:schemeClr val="tx1"/>
          </a:fontRef>
        </p:style>
        <p:txBody>
          <a:bodyPr wrap="none"/>
          <a:lstStyle/>
          <a:p>
            <a:pPr>
              <a:defRPr/>
            </a:pPr>
            <a:r>
              <a:rPr lang="es-ES" sz="1100"/>
              <a:t>6,200 ppm·h</a:t>
            </a:r>
          </a:p>
        </p:txBody>
      </p:sp>
      <p:cxnSp>
        <p:nvCxnSpPr>
          <p:cNvPr id="65" name="Conector recto de flecha 64"/>
          <p:cNvCxnSpPr/>
          <p:nvPr/>
        </p:nvCxnSpPr>
        <p:spPr bwMode="auto">
          <a:xfrm>
            <a:off x="5054600" y="5949950"/>
            <a:ext cx="782638"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6" name="CuadroTexto 65"/>
          <p:cNvSpPr txBox="1"/>
          <p:nvPr/>
        </p:nvSpPr>
        <p:spPr bwMode="auto">
          <a:xfrm>
            <a:off x="5003800" y="5949950"/>
            <a:ext cx="979488" cy="260350"/>
          </a:xfrm>
          <a:prstGeom prst="rect">
            <a:avLst/>
          </a:prstGeom>
          <a:noFill/>
          <a:ln w="12700"/>
        </p:spPr>
        <p:style>
          <a:lnRef idx="0">
            <a:scrgbClr r="0" g="0" b="0"/>
          </a:lnRef>
          <a:fillRef idx="0">
            <a:scrgbClr r="0" g="0" b="0"/>
          </a:fillRef>
          <a:effectRef idx="0">
            <a:scrgbClr r="0" g="0" b="0"/>
          </a:effectRef>
          <a:fontRef idx="minor">
            <a:schemeClr val="tx1"/>
          </a:fontRef>
        </p:style>
        <p:txBody>
          <a:bodyPr wrap="none"/>
          <a:lstStyle/>
          <a:p>
            <a:pPr>
              <a:defRPr/>
            </a:pPr>
            <a:r>
              <a:rPr lang="es-ES" sz="1100"/>
              <a:t>30,000 ppm·h</a:t>
            </a:r>
          </a:p>
        </p:txBody>
      </p:sp>
      <p:cxnSp>
        <p:nvCxnSpPr>
          <p:cNvPr id="67" name="Conector recto de flecha 66"/>
          <p:cNvCxnSpPr/>
          <p:nvPr/>
        </p:nvCxnSpPr>
        <p:spPr bwMode="auto">
          <a:xfrm>
            <a:off x="4191000" y="5949950"/>
            <a:ext cx="782638"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8" name="CuadroTexto 67"/>
          <p:cNvSpPr txBox="1"/>
          <p:nvPr/>
        </p:nvSpPr>
        <p:spPr bwMode="auto">
          <a:xfrm>
            <a:off x="3419475" y="5949950"/>
            <a:ext cx="908050" cy="260350"/>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s-ES" dirty="0" err="1" smtClean="0"/>
              <a:t>End</a:t>
            </a:r>
            <a:r>
              <a:rPr lang="es-ES" dirty="0" smtClean="0"/>
              <a:t>-of-</a:t>
            </a:r>
            <a:r>
              <a:rPr lang="es-ES" dirty="0" err="1" smtClean="0"/>
              <a:t>life</a:t>
            </a:r>
            <a:endParaRPr lang="es-ES" dirty="0"/>
          </a:p>
        </p:txBody>
      </p:sp>
      <p:sp>
        <p:nvSpPr>
          <p:cNvPr id="18474" name="CuadroTexto 68"/>
          <p:cNvSpPr txBox="1">
            <a:spLocks noChangeArrowheads="1"/>
          </p:cNvSpPr>
          <p:nvPr/>
        </p:nvSpPr>
        <p:spPr bwMode="auto">
          <a:xfrm>
            <a:off x="5076825" y="2257425"/>
            <a:ext cx="1171575" cy="307975"/>
          </a:xfrm>
          <a:prstGeom prst="rect">
            <a:avLst/>
          </a:prstGeom>
          <a:noFill/>
          <a:ln w="9525">
            <a:noFill/>
            <a:miter lim="800000"/>
            <a:headEnd/>
            <a:tailEnd/>
          </a:ln>
        </p:spPr>
        <p:txBody>
          <a:bodyPr wrap="none">
            <a:spAutoFit/>
          </a:bodyPr>
          <a:lstStyle/>
          <a:p>
            <a:r>
              <a:rPr lang="es-ES" sz="1400" b="1"/>
              <a:t>NF - low UF</a:t>
            </a:r>
          </a:p>
        </p:txBody>
      </p:sp>
      <p:sp>
        <p:nvSpPr>
          <p:cNvPr id="18475"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sp>
        <p:nvSpPr>
          <p:cNvPr id="2" name="Rectángulo 1"/>
          <p:cNvSpPr>
            <a:spLocks noChangeArrowheads="1"/>
          </p:cNvSpPr>
          <p:nvPr/>
        </p:nvSpPr>
        <p:spPr bwMode="auto">
          <a:xfrm>
            <a:off x="323850" y="981075"/>
            <a:ext cx="2808288" cy="2519363"/>
          </a:xfrm>
          <a:prstGeom prst="rect">
            <a:avLst/>
          </a:prstGeom>
          <a:no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51" name="50 CuadroTexto"/>
          <p:cNvSpPr txBox="1"/>
          <p:nvPr/>
        </p:nvSpPr>
        <p:spPr>
          <a:xfrm>
            <a:off x="611560" y="1340768"/>
            <a:ext cx="441146" cy="276999"/>
          </a:xfrm>
          <a:prstGeom prst="rect">
            <a:avLst/>
          </a:prstGeom>
          <a:noFill/>
        </p:spPr>
        <p:txBody>
          <a:bodyPr wrap="none" rtlCol="0">
            <a:spAutoFit/>
          </a:bodyPr>
          <a:lstStyle/>
          <a:p>
            <a:r>
              <a:rPr lang="es-ES" sz="1200" b="1" dirty="0" smtClean="0"/>
              <a:t>BW</a:t>
            </a:r>
            <a:endParaRPr lang="es-ES" sz="1200" b="1" dirty="0"/>
          </a:p>
        </p:txBody>
      </p:sp>
      <p:sp>
        <p:nvSpPr>
          <p:cNvPr id="52" name="51 CuadroTexto"/>
          <p:cNvSpPr txBox="1"/>
          <p:nvPr/>
        </p:nvSpPr>
        <p:spPr>
          <a:xfrm>
            <a:off x="611560" y="3861048"/>
            <a:ext cx="441146" cy="276999"/>
          </a:xfrm>
          <a:prstGeom prst="rect">
            <a:avLst/>
          </a:prstGeom>
          <a:noFill/>
        </p:spPr>
        <p:txBody>
          <a:bodyPr wrap="none" rtlCol="0">
            <a:spAutoFit/>
          </a:bodyPr>
          <a:lstStyle/>
          <a:p>
            <a:r>
              <a:rPr lang="es-ES" sz="1200" b="1" dirty="0" smtClean="0"/>
              <a:t>BW</a:t>
            </a:r>
            <a:endParaRPr lang="es-ES" sz="1200" b="1" dirty="0"/>
          </a:p>
        </p:txBody>
      </p:sp>
      <p:sp>
        <p:nvSpPr>
          <p:cNvPr id="53" name="52 CuadroTexto"/>
          <p:cNvSpPr txBox="1"/>
          <p:nvPr/>
        </p:nvSpPr>
        <p:spPr>
          <a:xfrm>
            <a:off x="3563888" y="1340768"/>
            <a:ext cx="433132" cy="276999"/>
          </a:xfrm>
          <a:prstGeom prst="rect">
            <a:avLst/>
          </a:prstGeom>
          <a:noFill/>
        </p:spPr>
        <p:txBody>
          <a:bodyPr wrap="none" rtlCol="0">
            <a:spAutoFit/>
          </a:bodyPr>
          <a:lstStyle/>
          <a:p>
            <a:r>
              <a:rPr lang="es-ES" sz="1200" b="1" dirty="0"/>
              <a:t>S</a:t>
            </a:r>
            <a:r>
              <a:rPr lang="es-ES" sz="1200" b="1" dirty="0" smtClean="0"/>
              <a:t>W</a:t>
            </a:r>
            <a:endParaRPr lang="es-ES" sz="1200" b="1" dirty="0"/>
          </a:p>
        </p:txBody>
      </p:sp>
      <p:sp>
        <p:nvSpPr>
          <p:cNvPr id="54" name="53 CuadroTexto"/>
          <p:cNvSpPr txBox="1"/>
          <p:nvPr/>
        </p:nvSpPr>
        <p:spPr>
          <a:xfrm>
            <a:off x="3563888" y="3861048"/>
            <a:ext cx="433132" cy="276999"/>
          </a:xfrm>
          <a:prstGeom prst="rect">
            <a:avLst/>
          </a:prstGeom>
          <a:noFill/>
        </p:spPr>
        <p:txBody>
          <a:bodyPr wrap="none" rtlCol="0">
            <a:spAutoFit/>
          </a:bodyPr>
          <a:lstStyle/>
          <a:p>
            <a:r>
              <a:rPr lang="es-ES" sz="1200" b="1" dirty="0"/>
              <a:t>S</a:t>
            </a:r>
            <a:r>
              <a:rPr lang="es-ES" sz="1200" b="1" dirty="0" smtClean="0"/>
              <a:t>W</a:t>
            </a:r>
            <a:endParaRPr lang="es-ES" sz="12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n 5" descr="logo con fractal_ingles2b.jpg"/>
          <p:cNvPicPr>
            <a:picLocks noChangeAspect="1"/>
          </p:cNvPicPr>
          <p:nvPr/>
        </p:nvPicPr>
        <p:blipFill>
          <a:blip r:embed="rId2"/>
          <a:srcRect/>
          <a:stretch>
            <a:fillRect/>
          </a:stretch>
        </p:blipFill>
        <p:spPr bwMode="auto">
          <a:xfrm>
            <a:off x="6178550" y="6308725"/>
            <a:ext cx="800100" cy="433388"/>
          </a:xfrm>
          <a:prstGeom prst="rect">
            <a:avLst/>
          </a:prstGeom>
          <a:noFill/>
          <a:ln w="9525">
            <a:noFill/>
            <a:miter lim="800000"/>
            <a:headEnd/>
            <a:tailEnd/>
          </a:ln>
        </p:spPr>
      </p:pic>
      <p:pic>
        <p:nvPicPr>
          <p:cNvPr id="19459" name="Imagen 6" descr="sadyt.jpg"/>
          <p:cNvPicPr>
            <a:picLocks noChangeAspect="1"/>
          </p:cNvPicPr>
          <p:nvPr/>
        </p:nvPicPr>
        <p:blipFill>
          <a:blip r:embed="rId3"/>
          <a:srcRect/>
          <a:stretch>
            <a:fillRect/>
          </a:stretch>
        </p:blipFill>
        <p:spPr bwMode="auto">
          <a:xfrm>
            <a:off x="7026275" y="6308725"/>
            <a:ext cx="866775" cy="428625"/>
          </a:xfrm>
          <a:prstGeom prst="rect">
            <a:avLst/>
          </a:prstGeom>
          <a:noFill/>
          <a:ln w="9525">
            <a:noFill/>
            <a:miter lim="800000"/>
            <a:headEnd/>
            <a:tailEnd/>
          </a:ln>
        </p:spPr>
      </p:pic>
      <p:pic>
        <p:nvPicPr>
          <p:cNvPr id="19460" name="Imagen 9"/>
          <p:cNvPicPr>
            <a:picLocks noChangeAspect="1"/>
          </p:cNvPicPr>
          <p:nvPr/>
        </p:nvPicPr>
        <p:blipFill>
          <a:blip r:embed="rId4"/>
          <a:srcRect/>
          <a:stretch>
            <a:fillRect/>
          </a:stretch>
        </p:blipFill>
        <p:spPr bwMode="auto">
          <a:xfrm>
            <a:off x="3933825" y="6381750"/>
            <a:ext cx="522288" cy="379413"/>
          </a:xfrm>
          <a:prstGeom prst="rect">
            <a:avLst/>
          </a:prstGeom>
          <a:noFill/>
          <a:ln w="9525">
            <a:noFill/>
            <a:miter lim="800000"/>
            <a:headEnd/>
            <a:tailEnd/>
          </a:ln>
        </p:spPr>
      </p:pic>
      <p:pic>
        <p:nvPicPr>
          <p:cNvPr id="19461" name="Imagen 8" descr="Imagen 17.png"/>
          <p:cNvPicPr>
            <a:picLocks noChangeAspect="1"/>
          </p:cNvPicPr>
          <p:nvPr/>
        </p:nvPicPr>
        <p:blipFill>
          <a:blip r:embed="rId5"/>
          <a:srcRect/>
          <a:stretch>
            <a:fillRect/>
          </a:stretch>
        </p:blipFill>
        <p:spPr bwMode="auto">
          <a:xfrm>
            <a:off x="4583113" y="6273800"/>
            <a:ext cx="1573212" cy="539750"/>
          </a:xfrm>
          <a:prstGeom prst="rect">
            <a:avLst/>
          </a:prstGeom>
          <a:noFill/>
          <a:ln w="9525">
            <a:noFill/>
            <a:miter lim="800000"/>
            <a:headEnd/>
            <a:tailEnd/>
          </a:ln>
        </p:spPr>
      </p:pic>
      <p:pic>
        <p:nvPicPr>
          <p:cNvPr id="19462" name="Imagen 7" descr="VALORIZA_AGUA300.gif"/>
          <p:cNvPicPr>
            <a:picLocks noChangeAspect="1" noChangeArrowheads="1"/>
          </p:cNvPicPr>
          <p:nvPr/>
        </p:nvPicPr>
        <p:blipFill>
          <a:blip r:embed="rId6"/>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sp>
        <p:nvSpPr>
          <p:cNvPr id="19465" name="CuadroTexto 1"/>
          <p:cNvSpPr txBox="1">
            <a:spLocks noChangeArrowheads="1"/>
          </p:cNvSpPr>
          <p:nvPr/>
        </p:nvSpPr>
        <p:spPr bwMode="auto">
          <a:xfrm>
            <a:off x="7485063" y="115888"/>
            <a:ext cx="925512" cy="339725"/>
          </a:xfrm>
          <a:prstGeom prst="rect">
            <a:avLst/>
          </a:prstGeom>
          <a:noFill/>
          <a:ln w="9525">
            <a:noFill/>
            <a:miter lim="800000"/>
            <a:headEnd/>
            <a:tailEnd/>
          </a:ln>
        </p:spPr>
        <p:txBody>
          <a:bodyPr wrap="none">
            <a:spAutoFit/>
          </a:bodyPr>
          <a:lstStyle/>
          <a:p>
            <a:r>
              <a:rPr lang="en-US" sz="1600" b="1">
                <a:solidFill>
                  <a:srgbClr val="4597A0"/>
                </a:solidFill>
              </a:rPr>
              <a:t>Results</a:t>
            </a:r>
          </a:p>
        </p:txBody>
      </p:sp>
      <p:sp>
        <p:nvSpPr>
          <p:cNvPr id="19466" name="CuadroTexto 130"/>
          <p:cNvSpPr txBox="1">
            <a:spLocks noChangeArrowheads="1"/>
          </p:cNvSpPr>
          <p:nvPr/>
        </p:nvSpPr>
        <p:spPr bwMode="auto">
          <a:xfrm>
            <a:off x="179388" y="692150"/>
            <a:ext cx="8785225" cy="307975"/>
          </a:xfrm>
          <a:prstGeom prst="rect">
            <a:avLst/>
          </a:prstGeom>
          <a:noFill/>
          <a:ln w="9525">
            <a:noFill/>
            <a:miter lim="800000"/>
            <a:headEnd/>
            <a:tailEnd/>
          </a:ln>
        </p:spPr>
        <p:txBody>
          <a:bodyPr>
            <a:spAutoFit/>
          </a:bodyPr>
          <a:lstStyle/>
          <a:p>
            <a:r>
              <a:rPr lang="en-US" sz="1400" b="1"/>
              <a:t>Filtering test: evaluation of ionic and dextrose rejection</a:t>
            </a:r>
            <a:endParaRPr lang="en-US" sz="1400"/>
          </a:p>
        </p:txBody>
      </p:sp>
      <p:sp>
        <p:nvSpPr>
          <p:cNvPr id="19467" name="CuadroTexto 6"/>
          <p:cNvSpPr txBox="1">
            <a:spLocks noChangeArrowheads="1"/>
          </p:cNvSpPr>
          <p:nvPr/>
        </p:nvSpPr>
        <p:spPr bwMode="auto">
          <a:xfrm rot="-5400000">
            <a:off x="-393699" y="2909887"/>
            <a:ext cx="1143000" cy="307975"/>
          </a:xfrm>
          <a:prstGeom prst="rect">
            <a:avLst/>
          </a:prstGeom>
          <a:noFill/>
          <a:ln w="9525">
            <a:noFill/>
            <a:miter lim="800000"/>
            <a:headEnd/>
            <a:tailEnd/>
          </a:ln>
        </p:spPr>
        <p:txBody>
          <a:bodyPr wrap="none">
            <a:spAutoFit/>
          </a:bodyPr>
          <a:lstStyle/>
          <a:p>
            <a:r>
              <a:rPr lang="en-US" sz="1400"/>
              <a:t>% Rejection</a:t>
            </a:r>
          </a:p>
        </p:txBody>
      </p:sp>
      <p:sp>
        <p:nvSpPr>
          <p:cNvPr id="19468" name="CuadroTexto 118"/>
          <p:cNvSpPr txBox="1">
            <a:spLocks noChangeArrowheads="1"/>
          </p:cNvSpPr>
          <p:nvPr/>
        </p:nvSpPr>
        <p:spPr bwMode="auto">
          <a:xfrm>
            <a:off x="8785225" y="5157788"/>
            <a:ext cx="361950" cy="860425"/>
          </a:xfrm>
          <a:prstGeom prst="rect">
            <a:avLst/>
          </a:prstGeom>
          <a:noFill/>
          <a:ln w="9525">
            <a:noFill/>
            <a:miter lim="800000"/>
            <a:headEnd/>
            <a:tailEnd/>
          </a:ln>
        </p:spPr>
        <p:txBody>
          <a:bodyPr wrap="none">
            <a:spAutoFit/>
          </a:bodyPr>
          <a:lstStyle/>
          <a:p>
            <a:r>
              <a:rPr lang="es-ES" sz="5000"/>
              <a:t>!</a:t>
            </a:r>
          </a:p>
        </p:txBody>
      </p:sp>
      <p:sp>
        <p:nvSpPr>
          <p:cNvPr id="19469" name="CuadroTexto 121"/>
          <p:cNvSpPr txBox="1">
            <a:spLocks noChangeArrowheads="1"/>
          </p:cNvSpPr>
          <p:nvPr/>
        </p:nvSpPr>
        <p:spPr bwMode="auto">
          <a:xfrm>
            <a:off x="5240338" y="33338"/>
            <a:ext cx="3902075" cy="1200150"/>
          </a:xfrm>
          <a:prstGeom prst="rect">
            <a:avLst/>
          </a:prstGeom>
          <a:solidFill>
            <a:srgbClr val="FFFFFF"/>
          </a:solidFill>
          <a:ln w="9525">
            <a:noFill/>
            <a:miter lim="800000"/>
            <a:headEnd/>
            <a:tailEnd/>
          </a:ln>
        </p:spPr>
        <p:txBody>
          <a:bodyPr wrap="none">
            <a:spAutoFit/>
          </a:bodyPr>
          <a:lstStyle/>
          <a:p>
            <a:r>
              <a:rPr lang="en-US" sz="1200" b="1"/>
              <a:t>End-of-life</a:t>
            </a:r>
            <a:endParaRPr lang="en-US" sz="1200" b="1" baseline="30000">
              <a:solidFill>
                <a:srgbClr val="000000"/>
              </a:solidFill>
            </a:endParaRPr>
          </a:p>
          <a:p>
            <a:r>
              <a:rPr lang="en-US" sz="1200" b="1">
                <a:solidFill>
                  <a:srgbClr val="000000"/>
                </a:solidFill>
              </a:rPr>
              <a:t>Case study: A        </a:t>
            </a:r>
            <a:r>
              <a:rPr lang="en-US" sz="1000" b="1">
                <a:solidFill>
                  <a:srgbClr val="000000"/>
                </a:solidFill>
              </a:rPr>
              <a:t>X Concentration  · Y Exposure time</a:t>
            </a:r>
          </a:p>
          <a:p>
            <a:r>
              <a:rPr lang="en-US" sz="1200" b="1">
                <a:solidFill>
                  <a:srgbClr val="000000"/>
                </a:solidFill>
              </a:rPr>
              <a:t>Case study: B  </a:t>
            </a:r>
            <a:r>
              <a:rPr lang="en-US" sz="1000" b="1">
                <a:solidFill>
                  <a:srgbClr val="000000"/>
                </a:solidFill>
              </a:rPr>
              <a:t>10   X Concentration  · Y/10 Exposure time</a:t>
            </a:r>
          </a:p>
          <a:p>
            <a:r>
              <a:rPr lang="en-US" sz="1200" b="1">
                <a:solidFill>
                  <a:srgbClr val="000000"/>
                </a:solidFill>
              </a:rPr>
              <a:t>Case study: C  </a:t>
            </a:r>
            <a:r>
              <a:rPr lang="en-US" sz="1000" b="1">
                <a:solidFill>
                  <a:srgbClr val="000000"/>
                </a:solidFill>
              </a:rPr>
              <a:t>50   X Concentration  · Y/50 Exposure time</a:t>
            </a:r>
          </a:p>
          <a:p>
            <a:r>
              <a:rPr lang="en-US" sz="1200" b="1">
                <a:solidFill>
                  <a:srgbClr val="000000"/>
                </a:solidFill>
              </a:rPr>
              <a:t>Case study: D  </a:t>
            </a:r>
            <a:r>
              <a:rPr lang="en-US" sz="1000" b="1">
                <a:solidFill>
                  <a:srgbClr val="000000"/>
                </a:solidFill>
              </a:rPr>
              <a:t>100 X Concentration  · Y/100 Exposure time</a:t>
            </a:r>
          </a:p>
          <a:p>
            <a:r>
              <a:rPr lang="en-US" sz="1200" b="1">
                <a:solidFill>
                  <a:srgbClr val="000000"/>
                </a:solidFill>
              </a:rPr>
              <a:t> </a:t>
            </a:r>
            <a:endParaRPr lang="es-ES" sz="1200" b="1" baseline="30000">
              <a:solidFill>
                <a:srgbClr val="000000"/>
              </a:solidFill>
            </a:endParaRPr>
          </a:p>
        </p:txBody>
      </p:sp>
      <p:pic>
        <p:nvPicPr>
          <p:cNvPr id="19470" name="Imagen 2" descr="Captura de pantalla 2015-06-30 a la(s) 13.28.27.png"/>
          <p:cNvPicPr>
            <a:picLocks noChangeAspect="1"/>
          </p:cNvPicPr>
          <p:nvPr/>
        </p:nvPicPr>
        <p:blipFill>
          <a:blip r:embed="rId7"/>
          <a:srcRect/>
          <a:stretch>
            <a:fillRect/>
          </a:stretch>
        </p:blipFill>
        <p:spPr bwMode="auto">
          <a:xfrm>
            <a:off x="323850" y="1341438"/>
            <a:ext cx="4151313" cy="2159000"/>
          </a:xfrm>
          <a:prstGeom prst="rect">
            <a:avLst/>
          </a:prstGeom>
          <a:noFill/>
          <a:ln w="9525">
            <a:noFill/>
            <a:miter lim="800000"/>
            <a:headEnd/>
            <a:tailEnd/>
          </a:ln>
        </p:spPr>
      </p:pic>
      <p:pic>
        <p:nvPicPr>
          <p:cNvPr id="19471" name="Imagen 2" descr="Captura de pantalla 2015-07-01 a la(s) 15.21.58.png"/>
          <p:cNvPicPr>
            <a:picLocks noChangeAspect="1"/>
          </p:cNvPicPr>
          <p:nvPr/>
        </p:nvPicPr>
        <p:blipFill>
          <a:blip r:embed="rId8"/>
          <a:srcRect/>
          <a:stretch>
            <a:fillRect/>
          </a:stretch>
        </p:blipFill>
        <p:spPr bwMode="auto">
          <a:xfrm>
            <a:off x="395288" y="3860800"/>
            <a:ext cx="4154487" cy="2160588"/>
          </a:xfrm>
          <a:prstGeom prst="rect">
            <a:avLst/>
          </a:prstGeom>
          <a:noFill/>
          <a:ln w="9525">
            <a:noFill/>
            <a:miter lim="800000"/>
            <a:headEnd/>
            <a:tailEnd/>
          </a:ln>
        </p:spPr>
      </p:pic>
      <p:pic>
        <p:nvPicPr>
          <p:cNvPr id="19472" name="Imagen 3" descr="Captura de pantalla 2015-07-01 a la(s) 15.26.55.png"/>
          <p:cNvPicPr>
            <a:picLocks noChangeAspect="1"/>
          </p:cNvPicPr>
          <p:nvPr/>
        </p:nvPicPr>
        <p:blipFill>
          <a:blip r:embed="rId9"/>
          <a:srcRect/>
          <a:stretch>
            <a:fillRect/>
          </a:stretch>
        </p:blipFill>
        <p:spPr bwMode="auto">
          <a:xfrm>
            <a:off x="5149850" y="4005263"/>
            <a:ext cx="3990975" cy="2160587"/>
          </a:xfrm>
          <a:prstGeom prst="rect">
            <a:avLst/>
          </a:prstGeom>
          <a:noFill/>
          <a:ln w="9525">
            <a:noFill/>
            <a:miter lim="800000"/>
            <a:headEnd/>
            <a:tailEnd/>
          </a:ln>
        </p:spPr>
      </p:pic>
      <p:pic>
        <p:nvPicPr>
          <p:cNvPr id="19473" name="Imagen 10" descr="Captura de pantalla 2015-07-01 a la(s) 15.39.48.png"/>
          <p:cNvPicPr>
            <a:picLocks noChangeAspect="1"/>
          </p:cNvPicPr>
          <p:nvPr/>
        </p:nvPicPr>
        <p:blipFill>
          <a:blip r:embed="rId10"/>
          <a:srcRect/>
          <a:stretch>
            <a:fillRect/>
          </a:stretch>
        </p:blipFill>
        <p:spPr bwMode="auto">
          <a:xfrm>
            <a:off x="5094288" y="1196975"/>
            <a:ext cx="4049712" cy="2159000"/>
          </a:xfrm>
          <a:prstGeom prst="rect">
            <a:avLst/>
          </a:prstGeom>
          <a:noFill/>
          <a:ln w="9525">
            <a:noFill/>
            <a:miter lim="800000"/>
            <a:headEnd/>
            <a:tailEnd/>
          </a:ln>
        </p:spPr>
      </p:pic>
      <p:sp>
        <p:nvSpPr>
          <p:cNvPr id="19474" name="CuadroTexto 1"/>
          <p:cNvSpPr txBox="1">
            <a:spLocks noChangeArrowheads="1"/>
          </p:cNvSpPr>
          <p:nvPr/>
        </p:nvSpPr>
        <p:spPr bwMode="auto">
          <a:xfrm>
            <a:off x="2195513" y="1125538"/>
            <a:ext cx="876300" cy="246062"/>
          </a:xfrm>
          <a:prstGeom prst="rect">
            <a:avLst/>
          </a:prstGeom>
          <a:noFill/>
          <a:ln w="9525">
            <a:noFill/>
            <a:miter lim="800000"/>
            <a:headEnd/>
            <a:tailEnd/>
          </a:ln>
        </p:spPr>
        <p:txBody>
          <a:bodyPr wrap="none">
            <a:spAutoFit/>
          </a:bodyPr>
          <a:lstStyle/>
          <a:p>
            <a:r>
              <a:rPr lang="es-ES" sz="1000" b="1"/>
              <a:t>TM 720-400</a:t>
            </a:r>
          </a:p>
        </p:txBody>
      </p:sp>
      <p:sp>
        <p:nvSpPr>
          <p:cNvPr id="19475"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sp>
        <p:nvSpPr>
          <p:cNvPr id="120" name="Rectángulo 119"/>
          <p:cNvSpPr>
            <a:spLocks noChangeArrowheads="1"/>
          </p:cNvSpPr>
          <p:nvPr/>
        </p:nvSpPr>
        <p:spPr bwMode="auto">
          <a:xfrm>
            <a:off x="323850" y="981075"/>
            <a:ext cx="4319588" cy="2519363"/>
          </a:xfrm>
          <a:prstGeom prst="rect">
            <a:avLst/>
          </a:prstGeom>
          <a:no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121" name="CuadroTexto 120"/>
          <p:cNvSpPr txBox="1"/>
          <p:nvPr/>
        </p:nvSpPr>
        <p:spPr bwMode="auto">
          <a:xfrm>
            <a:off x="1260475" y="5876925"/>
            <a:ext cx="908050" cy="260350"/>
          </a:xfrm>
          <a:prstGeom prst="rect">
            <a:avLst/>
          </a:prstGeom>
          <a:noFill/>
        </p:spPr>
        <p:style>
          <a:lnRef idx="0">
            <a:scrgbClr r="0" g="0" b="0"/>
          </a:lnRef>
          <a:fillRef idx="0">
            <a:scrgbClr r="0" g="0" b="0"/>
          </a:fillRef>
          <a:effectRef idx="0">
            <a:scrgbClr r="0" g="0" b="0"/>
          </a:effectRef>
          <a:fontRef idx="minor">
            <a:schemeClr val="tx1"/>
          </a:fontRef>
        </p:style>
        <p:txBody>
          <a:bodyPr wrap="none"/>
          <a:lstStyle/>
          <a:p>
            <a:pPr>
              <a:defRPr/>
            </a:pPr>
            <a:r>
              <a:rPr lang="es-ES" sz="1100"/>
              <a:t>6,200 ppm·h</a:t>
            </a:r>
          </a:p>
        </p:txBody>
      </p:sp>
      <p:cxnSp>
        <p:nvCxnSpPr>
          <p:cNvPr id="122" name="Conector recto de flecha 121"/>
          <p:cNvCxnSpPr/>
          <p:nvPr/>
        </p:nvCxnSpPr>
        <p:spPr bwMode="auto">
          <a:xfrm>
            <a:off x="3038475" y="5876925"/>
            <a:ext cx="782638"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23" name="CuadroTexto 122"/>
          <p:cNvSpPr txBox="1"/>
          <p:nvPr/>
        </p:nvSpPr>
        <p:spPr bwMode="auto">
          <a:xfrm>
            <a:off x="2843213" y="5876925"/>
            <a:ext cx="1223962" cy="260350"/>
          </a:xfrm>
          <a:prstGeom prst="rect">
            <a:avLst/>
          </a:prstGeom>
          <a:noFill/>
          <a:ln w="12700"/>
        </p:spPr>
        <p:style>
          <a:lnRef idx="0">
            <a:scrgbClr r="0" g="0" b="0"/>
          </a:lnRef>
          <a:fillRef idx="0">
            <a:scrgbClr r="0" g="0" b="0"/>
          </a:fillRef>
          <a:effectRef idx="0">
            <a:scrgbClr r="0" g="0" b="0"/>
          </a:effectRef>
          <a:fontRef idx="minor">
            <a:schemeClr val="tx1"/>
          </a:fontRef>
        </p:style>
        <p:txBody>
          <a:bodyPr wrap="none"/>
          <a:lstStyle/>
          <a:p>
            <a:pPr>
              <a:defRPr/>
            </a:pPr>
            <a:r>
              <a:rPr lang="es-ES" sz="1100"/>
              <a:t>30,000 ppm·h</a:t>
            </a:r>
          </a:p>
        </p:txBody>
      </p:sp>
      <p:cxnSp>
        <p:nvCxnSpPr>
          <p:cNvPr id="124" name="Conector recto de flecha 123"/>
          <p:cNvCxnSpPr/>
          <p:nvPr/>
        </p:nvCxnSpPr>
        <p:spPr bwMode="auto">
          <a:xfrm>
            <a:off x="1311275" y="5876925"/>
            <a:ext cx="1100138"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26" name="CuadroTexto 125"/>
          <p:cNvSpPr txBox="1"/>
          <p:nvPr/>
        </p:nvSpPr>
        <p:spPr bwMode="auto">
          <a:xfrm>
            <a:off x="6011863" y="5805488"/>
            <a:ext cx="908050" cy="260350"/>
          </a:xfrm>
          <a:prstGeom prst="rect">
            <a:avLst/>
          </a:prstGeom>
          <a:noFill/>
        </p:spPr>
        <p:style>
          <a:lnRef idx="0">
            <a:scrgbClr r="0" g="0" b="0"/>
          </a:lnRef>
          <a:fillRef idx="0">
            <a:scrgbClr r="0" g="0" b="0"/>
          </a:fillRef>
          <a:effectRef idx="0">
            <a:scrgbClr r="0" g="0" b="0"/>
          </a:effectRef>
          <a:fontRef idx="minor">
            <a:schemeClr val="tx1"/>
          </a:fontRef>
        </p:style>
        <p:txBody>
          <a:bodyPr wrap="none"/>
          <a:lstStyle/>
          <a:p>
            <a:pPr>
              <a:defRPr/>
            </a:pPr>
            <a:r>
              <a:rPr lang="es-ES" sz="1100"/>
              <a:t>6,200 ppm·h</a:t>
            </a:r>
          </a:p>
        </p:txBody>
      </p:sp>
      <p:cxnSp>
        <p:nvCxnSpPr>
          <p:cNvPr id="127" name="Conector recto de flecha 126"/>
          <p:cNvCxnSpPr/>
          <p:nvPr/>
        </p:nvCxnSpPr>
        <p:spPr bwMode="auto">
          <a:xfrm>
            <a:off x="7791450" y="5805488"/>
            <a:ext cx="782638"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28" name="CuadroTexto 127"/>
          <p:cNvSpPr txBox="1"/>
          <p:nvPr/>
        </p:nvSpPr>
        <p:spPr bwMode="auto">
          <a:xfrm>
            <a:off x="7596188" y="5805488"/>
            <a:ext cx="1223962" cy="260350"/>
          </a:xfrm>
          <a:prstGeom prst="rect">
            <a:avLst/>
          </a:prstGeom>
          <a:noFill/>
          <a:ln w="12700"/>
        </p:spPr>
        <p:style>
          <a:lnRef idx="0">
            <a:scrgbClr r="0" g="0" b="0"/>
          </a:lnRef>
          <a:fillRef idx="0">
            <a:scrgbClr r="0" g="0" b="0"/>
          </a:fillRef>
          <a:effectRef idx="0">
            <a:scrgbClr r="0" g="0" b="0"/>
          </a:effectRef>
          <a:fontRef idx="minor">
            <a:schemeClr val="tx1"/>
          </a:fontRef>
        </p:style>
        <p:txBody>
          <a:bodyPr wrap="none"/>
          <a:lstStyle/>
          <a:p>
            <a:pPr>
              <a:defRPr/>
            </a:pPr>
            <a:r>
              <a:rPr lang="es-ES" sz="1100"/>
              <a:t>30,000 ppm·h</a:t>
            </a:r>
          </a:p>
        </p:txBody>
      </p:sp>
      <p:cxnSp>
        <p:nvCxnSpPr>
          <p:cNvPr id="129" name="Conector recto de flecha 128"/>
          <p:cNvCxnSpPr/>
          <p:nvPr/>
        </p:nvCxnSpPr>
        <p:spPr bwMode="auto">
          <a:xfrm>
            <a:off x="6062663" y="5805488"/>
            <a:ext cx="1101725"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30" name="CuadroTexto 129"/>
          <p:cNvSpPr txBox="1"/>
          <p:nvPr/>
        </p:nvSpPr>
        <p:spPr bwMode="auto">
          <a:xfrm>
            <a:off x="6011863" y="3284538"/>
            <a:ext cx="908050" cy="260350"/>
          </a:xfrm>
          <a:prstGeom prst="rect">
            <a:avLst/>
          </a:prstGeom>
          <a:noFill/>
        </p:spPr>
        <p:style>
          <a:lnRef idx="0">
            <a:scrgbClr r="0" g="0" b="0"/>
          </a:lnRef>
          <a:fillRef idx="0">
            <a:scrgbClr r="0" g="0" b="0"/>
          </a:fillRef>
          <a:effectRef idx="0">
            <a:scrgbClr r="0" g="0" b="0"/>
          </a:effectRef>
          <a:fontRef idx="minor">
            <a:schemeClr val="tx1"/>
          </a:fontRef>
        </p:style>
        <p:txBody>
          <a:bodyPr wrap="none"/>
          <a:lstStyle/>
          <a:p>
            <a:pPr>
              <a:defRPr/>
            </a:pPr>
            <a:r>
              <a:rPr lang="es-ES" sz="1100"/>
              <a:t>6,200 ppm·h</a:t>
            </a:r>
          </a:p>
        </p:txBody>
      </p:sp>
      <p:cxnSp>
        <p:nvCxnSpPr>
          <p:cNvPr id="131" name="Conector recto de flecha 130"/>
          <p:cNvCxnSpPr/>
          <p:nvPr/>
        </p:nvCxnSpPr>
        <p:spPr bwMode="auto">
          <a:xfrm>
            <a:off x="7791450" y="3284538"/>
            <a:ext cx="782638"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32" name="CuadroTexto 131"/>
          <p:cNvSpPr txBox="1"/>
          <p:nvPr/>
        </p:nvSpPr>
        <p:spPr bwMode="auto">
          <a:xfrm>
            <a:off x="7596188" y="3284538"/>
            <a:ext cx="1223962" cy="260350"/>
          </a:xfrm>
          <a:prstGeom prst="rect">
            <a:avLst/>
          </a:prstGeom>
          <a:noFill/>
          <a:ln w="12700"/>
        </p:spPr>
        <p:style>
          <a:lnRef idx="0">
            <a:scrgbClr r="0" g="0" b="0"/>
          </a:lnRef>
          <a:fillRef idx="0">
            <a:scrgbClr r="0" g="0" b="0"/>
          </a:fillRef>
          <a:effectRef idx="0">
            <a:scrgbClr r="0" g="0" b="0"/>
          </a:effectRef>
          <a:fontRef idx="minor">
            <a:schemeClr val="tx1"/>
          </a:fontRef>
        </p:style>
        <p:txBody>
          <a:bodyPr wrap="none"/>
          <a:lstStyle/>
          <a:p>
            <a:pPr>
              <a:defRPr/>
            </a:pPr>
            <a:r>
              <a:rPr lang="es-ES" sz="1100"/>
              <a:t>30,000 ppm·h</a:t>
            </a:r>
          </a:p>
        </p:txBody>
      </p:sp>
      <p:cxnSp>
        <p:nvCxnSpPr>
          <p:cNvPr id="133" name="Conector recto de flecha 132"/>
          <p:cNvCxnSpPr/>
          <p:nvPr/>
        </p:nvCxnSpPr>
        <p:spPr bwMode="auto">
          <a:xfrm>
            <a:off x="6062663" y="3284538"/>
            <a:ext cx="1101725"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3" name="32 CuadroTexto"/>
          <p:cNvSpPr txBox="1"/>
          <p:nvPr/>
        </p:nvSpPr>
        <p:spPr>
          <a:xfrm>
            <a:off x="4067944" y="1268760"/>
            <a:ext cx="441146" cy="276999"/>
          </a:xfrm>
          <a:prstGeom prst="rect">
            <a:avLst/>
          </a:prstGeom>
          <a:noFill/>
        </p:spPr>
        <p:txBody>
          <a:bodyPr wrap="none" rtlCol="0">
            <a:spAutoFit/>
          </a:bodyPr>
          <a:lstStyle/>
          <a:p>
            <a:r>
              <a:rPr lang="es-ES" sz="1200" b="1" dirty="0" smtClean="0"/>
              <a:t>BW</a:t>
            </a:r>
            <a:endParaRPr lang="es-ES" sz="1200" b="1" dirty="0"/>
          </a:p>
        </p:txBody>
      </p:sp>
      <p:sp>
        <p:nvSpPr>
          <p:cNvPr id="34" name="33 CuadroTexto"/>
          <p:cNvSpPr txBox="1"/>
          <p:nvPr/>
        </p:nvSpPr>
        <p:spPr>
          <a:xfrm>
            <a:off x="4067944" y="3789040"/>
            <a:ext cx="441146" cy="276999"/>
          </a:xfrm>
          <a:prstGeom prst="rect">
            <a:avLst/>
          </a:prstGeom>
          <a:noFill/>
        </p:spPr>
        <p:txBody>
          <a:bodyPr wrap="none" rtlCol="0">
            <a:spAutoFit/>
          </a:bodyPr>
          <a:lstStyle/>
          <a:p>
            <a:r>
              <a:rPr lang="es-ES" sz="1200" b="1" dirty="0" smtClean="0"/>
              <a:t>BW</a:t>
            </a:r>
            <a:endParaRPr lang="es-ES" sz="1200" b="1" dirty="0"/>
          </a:p>
        </p:txBody>
      </p:sp>
      <p:sp>
        <p:nvSpPr>
          <p:cNvPr id="35" name="34 CuadroTexto"/>
          <p:cNvSpPr txBox="1"/>
          <p:nvPr/>
        </p:nvSpPr>
        <p:spPr>
          <a:xfrm>
            <a:off x="8100392" y="1268760"/>
            <a:ext cx="433132" cy="276999"/>
          </a:xfrm>
          <a:prstGeom prst="rect">
            <a:avLst/>
          </a:prstGeom>
          <a:noFill/>
        </p:spPr>
        <p:txBody>
          <a:bodyPr wrap="none" rtlCol="0">
            <a:spAutoFit/>
          </a:bodyPr>
          <a:lstStyle/>
          <a:p>
            <a:r>
              <a:rPr lang="es-ES" sz="1200" b="1" dirty="0"/>
              <a:t>S</a:t>
            </a:r>
            <a:r>
              <a:rPr lang="es-ES" sz="1200" b="1" dirty="0" smtClean="0"/>
              <a:t>W</a:t>
            </a:r>
            <a:endParaRPr lang="es-ES" sz="1200" b="1" dirty="0"/>
          </a:p>
        </p:txBody>
      </p:sp>
      <p:sp>
        <p:nvSpPr>
          <p:cNvPr id="36" name="35 CuadroTexto"/>
          <p:cNvSpPr txBox="1"/>
          <p:nvPr/>
        </p:nvSpPr>
        <p:spPr>
          <a:xfrm>
            <a:off x="8100392" y="3789040"/>
            <a:ext cx="433132" cy="276999"/>
          </a:xfrm>
          <a:prstGeom prst="rect">
            <a:avLst/>
          </a:prstGeom>
          <a:noFill/>
        </p:spPr>
        <p:txBody>
          <a:bodyPr wrap="none" rtlCol="0">
            <a:spAutoFit/>
          </a:bodyPr>
          <a:lstStyle/>
          <a:p>
            <a:r>
              <a:rPr lang="es-ES" sz="1200" b="1" dirty="0"/>
              <a:t>S</a:t>
            </a:r>
            <a:r>
              <a:rPr lang="es-ES" sz="1200" b="1" dirty="0" smtClean="0"/>
              <a:t>W</a:t>
            </a:r>
            <a:endParaRPr lang="es-ES" sz="12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n 5" descr="logo con fractal_ingles2b.jpg"/>
          <p:cNvPicPr>
            <a:picLocks noChangeAspect="1"/>
          </p:cNvPicPr>
          <p:nvPr/>
        </p:nvPicPr>
        <p:blipFill>
          <a:blip r:embed="rId2"/>
          <a:srcRect/>
          <a:stretch>
            <a:fillRect/>
          </a:stretch>
        </p:blipFill>
        <p:spPr bwMode="auto">
          <a:xfrm>
            <a:off x="6178550" y="6308725"/>
            <a:ext cx="800100" cy="433388"/>
          </a:xfrm>
          <a:prstGeom prst="rect">
            <a:avLst/>
          </a:prstGeom>
          <a:noFill/>
          <a:ln w="9525">
            <a:noFill/>
            <a:miter lim="800000"/>
            <a:headEnd/>
            <a:tailEnd/>
          </a:ln>
        </p:spPr>
      </p:pic>
      <p:pic>
        <p:nvPicPr>
          <p:cNvPr id="20483" name="Imagen 6" descr="sadyt.jpg"/>
          <p:cNvPicPr>
            <a:picLocks noChangeAspect="1"/>
          </p:cNvPicPr>
          <p:nvPr/>
        </p:nvPicPr>
        <p:blipFill>
          <a:blip r:embed="rId3"/>
          <a:srcRect/>
          <a:stretch>
            <a:fillRect/>
          </a:stretch>
        </p:blipFill>
        <p:spPr bwMode="auto">
          <a:xfrm>
            <a:off x="7026275" y="6308725"/>
            <a:ext cx="866775" cy="428625"/>
          </a:xfrm>
          <a:prstGeom prst="rect">
            <a:avLst/>
          </a:prstGeom>
          <a:noFill/>
          <a:ln w="9525">
            <a:noFill/>
            <a:miter lim="800000"/>
            <a:headEnd/>
            <a:tailEnd/>
          </a:ln>
        </p:spPr>
      </p:pic>
      <p:pic>
        <p:nvPicPr>
          <p:cNvPr id="20484" name="Imagen 9"/>
          <p:cNvPicPr>
            <a:picLocks noChangeAspect="1"/>
          </p:cNvPicPr>
          <p:nvPr/>
        </p:nvPicPr>
        <p:blipFill>
          <a:blip r:embed="rId4"/>
          <a:srcRect/>
          <a:stretch>
            <a:fillRect/>
          </a:stretch>
        </p:blipFill>
        <p:spPr bwMode="auto">
          <a:xfrm>
            <a:off x="3933825" y="6381750"/>
            <a:ext cx="522288" cy="379413"/>
          </a:xfrm>
          <a:prstGeom prst="rect">
            <a:avLst/>
          </a:prstGeom>
          <a:noFill/>
          <a:ln w="9525">
            <a:noFill/>
            <a:miter lim="800000"/>
            <a:headEnd/>
            <a:tailEnd/>
          </a:ln>
        </p:spPr>
      </p:pic>
      <p:pic>
        <p:nvPicPr>
          <p:cNvPr id="20485" name="Imagen 8" descr="Imagen 17.png"/>
          <p:cNvPicPr>
            <a:picLocks noChangeAspect="1"/>
          </p:cNvPicPr>
          <p:nvPr/>
        </p:nvPicPr>
        <p:blipFill>
          <a:blip r:embed="rId5"/>
          <a:srcRect/>
          <a:stretch>
            <a:fillRect/>
          </a:stretch>
        </p:blipFill>
        <p:spPr bwMode="auto">
          <a:xfrm>
            <a:off x="4583113" y="6273800"/>
            <a:ext cx="1573212" cy="539750"/>
          </a:xfrm>
          <a:prstGeom prst="rect">
            <a:avLst/>
          </a:prstGeom>
          <a:noFill/>
          <a:ln w="9525">
            <a:noFill/>
            <a:miter lim="800000"/>
            <a:headEnd/>
            <a:tailEnd/>
          </a:ln>
        </p:spPr>
      </p:pic>
      <p:pic>
        <p:nvPicPr>
          <p:cNvPr id="20486" name="Imagen 7" descr="VALORIZA_AGUA300.gif"/>
          <p:cNvPicPr>
            <a:picLocks noChangeAspect="1" noChangeArrowheads="1"/>
          </p:cNvPicPr>
          <p:nvPr/>
        </p:nvPicPr>
        <p:blipFill>
          <a:blip r:embed="rId6"/>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sp>
        <p:nvSpPr>
          <p:cNvPr id="20489" name="CuadroTexto 1"/>
          <p:cNvSpPr txBox="1">
            <a:spLocks noChangeArrowheads="1"/>
          </p:cNvSpPr>
          <p:nvPr/>
        </p:nvSpPr>
        <p:spPr bwMode="auto">
          <a:xfrm>
            <a:off x="7485063" y="115888"/>
            <a:ext cx="1301750" cy="338137"/>
          </a:xfrm>
          <a:prstGeom prst="rect">
            <a:avLst/>
          </a:prstGeom>
          <a:noFill/>
          <a:ln w="9525">
            <a:noFill/>
            <a:miter lim="800000"/>
            <a:headEnd/>
            <a:tailEnd/>
          </a:ln>
        </p:spPr>
        <p:txBody>
          <a:bodyPr wrap="none">
            <a:spAutoFit/>
          </a:bodyPr>
          <a:lstStyle/>
          <a:p>
            <a:r>
              <a:rPr lang="en-US" sz="1600" b="1">
                <a:solidFill>
                  <a:srgbClr val="4597A0"/>
                </a:solidFill>
              </a:rPr>
              <a:t>Conclusion</a:t>
            </a:r>
          </a:p>
        </p:txBody>
      </p:sp>
      <p:sp>
        <p:nvSpPr>
          <p:cNvPr id="20490" name="Rectángulo 3"/>
          <p:cNvSpPr>
            <a:spLocks noChangeArrowheads="1"/>
          </p:cNvSpPr>
          <p:nvPr/>
        </p:nvSpPr>
        <p:spPr bwMode="auto">
          <a:xfrm>
            <a:off x="684213" y="1484313"/>
            <a:ext cx="7777162" cy="523875"/>
          </a:xfrm>
          <a:prstGeom prst="rect">
            <a:avLst/>
          </a:prstGeom>
          <a:noFill/>
          <a:ln w="9525">
            <a:noFill/>
            <a:miter lim="800000"/>
            <a:headEnd/>
            <a:tailEnd/>
          </a:ln>
        </p:spPr>
        <p:txBody>
          <a:bodyPr>
            <a:spAutoFit/>
          </a:bodyPr>
          <a:lstStyle/>
          <a:p>
            <a:pPr lvl="1" algn="just"/>
            <a:r>
              <a:rPr lang="en-US" sz="1400"/>
              <a:t>¿Is there </a:t>
            </a:r>
            <a:r>
              <a:rPr lang="en-US" sz="1400" b="1"/>
              <a:t>any difference on the transformation process if </a:t>
            </a:r>
            <a:r>
              <a:rPr lang="en-US" sz="1400" b="1">
                <a:solidFill>
                  <a:srgbClr val="000000"/>
                </a:solidFill>
              </a:rPr>
              <a:t>concentration</a:t>
            </a:r>
            <a:r>
              <a:rPr lang="en-US" sz="1400">
                <a:solidFill>
                  <a:srgbClr val="000000"/>
                </a:solidFill>
              </a:rPr>
              <a:t> of NaOCl and  the </a:t>
            </a:r>
            <a:r>
              <a:rPr lang="en-US" sz="1400" b="1">
                <a:solidFill>
                  <a:srgbClr val="000000"/>
                </a:solidFill>
              </a:rPr>
              <a:t>exposure time are variable </a:t>
            </a:r>
            <a:r>
              <a:rPr lang="en-US" sz="1400">
                <a:solidFill>
                  <a:srgbClr val="000000"/>
                </a:solidFill>
              </a:rPr>
              <a:t>but the </a:t>
            </a:r>
            <a:r>
              <a:rPr lang="en-US" sz="1400" b="1">
                <a:solidFill>
                  <a:srgbClr val="000000"/>
                </a:solidFill>
              </a:rPr>
              <a:t>product of them is constant</a:t>
            </a:r>
            <a:r>
              <a:rPr lang="en-US" sz="1400">
                <a:solidFill>
                  <a:srgbClr val="000000"/>
                </a:solidFill>
              </a:rPr>
              <a:t>?  </a:t>
            </a:r>
          </a:p>
        </p:txBody>
      </p:sp>
      <p:pic>
        <p:nvPicPr>
          <p:cNvPr id="20491" name="Imagen 2" descr="Captura de pantalla 2015-07-02 a la(s) 16.29.57.png"/>
          <p:cNvPicPr>
            <a:picLocks noChangeAspect="1"/>
          </p:cNvPicPr>
          <p:nvPr/>
        </p:nvPicPr>
        <p:blipFill>
          <a:blip r:embed="rId7"/>
          <a:srcRect/>
          <a:stretch>
            <a:fillRect/>
          </a:stretch>
        </p:blipFill>
        <p:spPr bwMode="auto">
          <a:xfrm>
            <a:off x="179388" y="1484313"/>
            <a:ext cx="896937" cy="971550"/>
          </a:xfrm>
          <a:prstGeom prst="rect">
            <a:avLst/>
          </a:prstGeom>
          <a:noFill/>
          <a:ln w="9525">
            <a:noFill/>
            <a:miter lim="800000"/>
            <a:headEnd/>
            <a:tailEnd/>
          </a:ln>
        </p:spPr>
      </p:pic>
      <p:pic>
        <p:nvPicPr>
          <p:cNvPr id="20492" name="Imagen 3" descr="Captura de pantalla 2015-07-02 a la(s) 16.29.18.png"/>
          <p:cNvPicPr>
            <a:picLocks noChangeAspect="1"/>
          </p:cNvPicPr>
          <p:nvPr/>
        </p:nvPicPr>
        <p:blipFill>
          <a:blip r:embed="rId8"/>
          <a:srcRect/>
          <a:stretch>
            <a:fillRect/>
          </a:stretch>
        </p:blipFill>
        <p:spPr bwMode="auto">
          <a:xfrm>
            <a:off x="179388" y="4941888"/>
            <a:ext cx="1233487" cy="1096962"/>
          </a:xfrm>
          <a:prstGeom prst="rect">
            <a:avLst/>
          </a:prstGeom>
          <a:noFill/>
          <a:ln w="9525">
            <a:noFill/>
            <a:miter lim="800000"/>
            <a:headEnd/>
            <a:tailEnd/>
          </a:ln>
        </p:spPr>
      </p:pic>
      <p:pic>
        <p:nvPicPr>
          <p:cNvPr id="20493" name="Imagen 5" descr="Captura de pantalla 2015-07-02 a la(s) 16.32.00.png"/>
          <p:cNvPicPr>
            <a:picLocks noChangeAspect="1"/>
          </p:cNvPicPr>
          <p:nvPr/>
        </p:nvPicPr>
        <p:blipFill>
          <a:blip r:embed="rId9"/>
          <a:srcRect/>
          <a:stretch>
            <a:fillRect/>
          </a:stretch>
        </p:blipFill>
        <p:spPr bwMode="auto">
          <a:xfrm>
            <a:off x="250825" y="3357563"/>
            <a:ext cx="665163" cy="1023937"/>
          </a:xfrm>
          <a:prstGeom prst="rect">
            <a:avLst/>
          </a:prstGeom>
          <a:noFill/>
          <a:ln w="9525">
            <a:noFill/>
            <a:miter lim="800000"/>
            <a:headEnd/>
            <a:tailEnd/>
          </a:ln>
        </p:spPr>
      </p:pic>
      <p:sp>
        <p:nvSpPr>
          <p:cNvPr id="20494" name="Rectángulo 6"/>
          <p:cNvSpPr>
            <a:spLocks noChangeArrowheads="1"/>
          </p:cNvSpPr>
          <p:nvPr/>
        </p:nvSpPr>
        <p:spPr bwMode="auto">
          <a:xfrm>
            <a:off x="684213" y="3284538"/>
            <a:ext cx="7559675" cy="523875"/>
          </a:xfrm>
          <a:prstGeom prst="rect">
            <a:avLst/>
          </a:prstGeom>
          <a:noFill/>
          <a:ln w="9525">
            <a:noFill/>
            <a:miter lim="800000"/>
            <a:headEnd/>
            <a:tailEnd/>
          </a:ln>
        </p:spPr>
        <p:txBody>
          <a:bodyPr>
            <a:spAutoFit/>
          </a:bodyPr>
          <a:lstStyle/>
          <a:p>
            <a:pPr lvl="1" algn="just"/>
            <a:r>
              <a:rPr lang="en-US" sz="1400"/>
              <a:t>When </a:t>
            </a:r>
            <a:r>
              <a:rPr lang="en-US" sz="1400" b="1"/>
              <a:t>transformed membranes </a:t>
            </a:r>
            <a:r>
              <a:rPr lang="en-US" sz="1400"/>
              <a:t>achieve NF and UF performances, do the membranes </a:t>
            </a:r>
            <a:r>
              <a:rPr lang="en-US" sz="1400" b="1"/>
              <a:t>surfaces have identic properties</a:t>
            </a:r>
            <a:r>
              <a:rPr lang="en-US" sz="1400">
                <a:solidFill>
                  <a:srgbClr val="000000"/>
                </a:solidFill>
              </a:rPr>
              <a:t>? </a:t>
            </a:r>
          </a:p>
        </p:txBody>
      </p:sp>
      <p:sp>
        <p:nvSpPr>
          <p:cNvPr id="20495" name="Rectángulo 7"/>
          <p:cNvSpPr>
            <a:spLocks noChangeArrowheads="1"/>
          </p:cNvSpPr>
          <p:nvPr/>
        </p:nvSpPr>
        <p:spPr bwMode="auto">
          <a:xfrm>
            <a:off x="684213" y="4797425"/>
            <a:ext cx="7704137" cy="522288"/>
          </a:xfrm>
          <a:prstGeom prst="rect">
            <a:avLst/>
          </a:prstGeom>
          <a:noFill/>
          <a:ln w="9525">
            <a:noFill/>
            <a:miter lim="800000"/>
            <a:headEnd/>
            <a:tailEnd/>
          </a:ln>
        </p:spPr>
        <p:txBody>
          <a:bodyPr>
            <a:spAutoFit/>
          </a:bodyPr>
          <a:lstStyle/>
          <a:p>
            <a:pPr lvl="1" algn="just"/>
            <a:r>
              <a:rPr lang="en-US" sz="1400"/>
              <a:t>Is Exposure level (ppm·h) </a:t>
            </a:r>
            <a:r>
              <a:rPr lang="en-US" sz="1400" b="1"/>
              <a:t>reproducible</a:t>
            </a:r>
            <a:r>
              <a:rPr lang="en-US" sz="1400"/>
              <a:t> in </a:t>
            </a:r>
            <a:r>
              <a:rPr lang="en-US" sz="1400" b="1"/>
              <a:t>different </a:t>
            </a:r>
            <a:r>
              <a:rPr lang="en-US" sz="1400"/>
              <a:t>end-of-life </a:t>
            </a:r>
            <a:r>
              <a:rPr lang="en-US" sz="1400" b="1"/>
              <a:t>membranes brands</a:t>
            </a:r>
            <a:r>
              <a:rPr lang="en-US" sz="1400"/>
              <a:t> to achieve NF range and UF range</a:t>
            </a:r>
            <a:r>
              <a:rPr lang="en-US" sz="1400">
                <a:solidFill>
                  <a:srgbClr val="000000"/>
                </a:solidFill>
              </a:rPr>
              <a:t>?  </a:t>
            </a:r>
          </a:p>
        </p:txBody>
      </p:sp>
      <p:sp>
        <p:nvSpPr>
          <p:cNvPr id="20496" name="Rectángulo 3"/>
          <p:cNvSpPr>
            <a:spLocks noChangeArrowheads="1"/>
          </p:cNvSpPr>
          <p:nvPr/>
        </p:nvSpPr>
        <p:spPr bwMode="auto">
          <a:xfrm>
            <a:off x="250825" y="836613"/>
            <a:ext cx="6985000" cy="307975"/>
          </a:xfrm>
          <a:prstGeom prst="rect">
            <a:avLst/>
          </a:prstGeom>
          <a:noFill/>
          <a:ln w="9525">
            <a:noFill/>
            <a:miter lim="800000"/>
            <a:headEnd/>
            <a:tailEnd/>
          </a:ln>
        </p:spPr>
        <p:txBody>
          <a:bodyPr>
            <a:spAutoFit/>
          </a:bodyPr>
          <a:lstStyle/>
          <a:p>
            <a:pPr lvl="1" algn="just"/>
            <a:endParaRPr lang="en-US" sz="1400">
              <a:solidFill>
                <a:srgbClr val="000000"/>
              </a:solidFill>
            </a:endParaRPr>
          </a:p>
        </p:txBody>
      </p:sp>
      <p:sp>
        <p:nvSpPr>
          <p:cNvPr id="20497" name="Rectángulo 1"/>
          <p:cNvSpPr>
            <a:spLocks noChangeArrowheads="1"/>
          </p:cNvSpPr>
          <p:nvPr/>
        </p:nvSpPr>
        <p:spPr bwMode="auto">
          <a:xfrm>
            <a:off x="323850" y="692150"/>
            <a:ext cx="8351838" cy="523875"/>
          </a:xfrm>
          <a:prstGeom prst="rect">
            <a:avLst/>
          </a:prstGeom>
          <a:noFill/>
          <a:ln w="9525">
            <a:noFill/>
            <a:miter lim="800000"/>
            <a:headEnd/>
            <a:tailEnd/>
          </a:ln>
        </p:spPr>
        <p:txBody>
          <a:bodyPr>
            <a:spAutoFit/>
          </a:bodyPr>
          <a:lstStyle/>
          <a:p>
            <a:pPr algn="ctr"/>
            <a:r>
              <a:rPr lang="en-US" sz="1400" b="1">
                <a:cs typeface="Arial" pitchFamily="34" charset="0"/>
              </a:rPr>
              <a:t>End-of-life RO membranes were efficiently transformed into NF and UF membranes by exposing to NaOCl solution (passive inmersion) </a:t>
            </a:r>
          </a:p>
        </p:txBody>
      </p:sp>
      <p:sp>
        <p:nvSpPr>
          <p:cNvPr id="4" name="CuadroTexto 3"/>
          <p:cNvSpPr txBox="1"/>
          <p:nvPr/>
        </p:nvSpPr>
        <p:spPr>
          <a:xfrm>
            <a:off x="1476375" y="1989138"/>
            <a:ext cx="6767513" cy="1016000"/>
          </a:xfrm>
          <a:prstGeom prst="rect">
            <a:avLst/>
          </a:prstGeom>
          <a:noFill/>
        </p:spPr>
        <p:txBody>
          <a:bodyPr>
            <a:spAutoFit/>
          </a:bodyPr>
          <a:lstStyle/>
          <a:p>
            <a:pPr marL="285750" indent="-285750">
              <a:buFontTx/>
              <a:buChar char="-"/>
              <a:defRPr/>
            </a:pPr>
            <a:r>
              <a:rPr lang="en-US" sz="1200" b="1" dirty="0">
                <a:latin typeface="Arial" charset="0"/>
                <a:ea typeface="ＭＳ Ｐゴシック" charset="0"/>
                <a:cs typeface="ＭＳ Ｐゴシック" charset="0"/>
              </a:rPr>
              <a:t>NF Transformed </a:t>
            </a:r>
            <a:r>
              <a:rPr lang="en-US" sz="1200" dirty="0">
                <a:latin typeface="Arial" charset="0"/>
                <a:ea typeface="ＭＳ Ｐゴシック" charset="0"/>
                <a:cs typeface="ＭＳ Ｐゴシック" charset="0"/>
              </a:rPr>
              <a:t>membranes achieved </a:t>
            </a:r>
            <a:r>
              <a:rPr lang="en-US" sz="1200" b="1" dirty="0">
                <a:latin typeface="Arial" charset="0"/>
                <a:ea typeface="ＭＳ Ｐゴシック" charset="0"/>
                <a:cs typeface="ＭＳ Ｐゴシック" charset="0"/>
              </a:rPr>
              <a:t>same permeability and rejection.</a:t>
            </a:r>
          </a:p>
          <a:p>
            <a:pPr marL="285750" indent="-285750">
              <a:buFontTx/>
              <a:buChar char="-"/>
              <a:defRPr/>
            </a:pPr>
            <a:endParaRPr lang="en-US" sz="1200" dirty="0">
              <a:latin typeface="Arial" charset="0"/>
              <a:ea typeface="ＭＳ Ｐゴシック" charset="0"/>
              <a:cs typeface="ＭＳ Ｐゴシック" charset="0"/>
            </a:endParaRPr>
          </a:p>
          <a:p>
            <a:pPr marL="285750" indent="-285750">
              <a:buFontTx/>
              <a:buChar char="-"/>
              <a:defRPr/>
            </a:pPr>
            <a:r>
              <a:rPr lang="en-US" sz="1200" b="1" dirty="0">
                <a:latin typeface="Arial" charset="0"/>
                <a:ea typeface="ＭＳ Ｐゴシック" charset="0"/>
                <a:cs typeface="ＭＳ Ｐゴシック" charset="0"/>
              </a:rPr>
              <a:t>UF Transformed </a:t>
            </a:r>
            <a:r>
              <a:rPr lang="en-US" sz="1200" dirty="0">
                <a:latin typeface="Arial" charset="0"/>
                <a:ea typeface="ＭＳ Ｐゴシック" charset="0"/>
                <a:cs typeface="ＭＳ Ｐゴシック" charset="0"/>
              </a:rPr>
              <a:t>membranes performances are </a:t>
            </a:r>
            <a:r>
              <a:rPr lang="en-US" sz="1200" b="1" dirty="0">
                <a:latin typeface="Arial" charset="0"/>
                <a:ea typeface="ＭＳ Ｐゴシック" charset="0"/>
                <a:cs typeface="ＭＳ Ｐゴシック" charset="0"/>
              </a:rPr>
              <a:t>significant differences</a:t>
            </a:r>
            <a:r>
              <a:rPr lang="en-US" sz="1200" dirty="0">
                <a:latin typeface="Arial" charset="0"/>
                <a:ea typeface="ＭＳ Ｐゴシック" charset="0"/>
                <a:cs typeface="ＭＳ Ｐゴシック" charset="0"/>
              </a:rPr>
              <a:t>. </a:t>
            </a:r>
          </a:p>
          <a:p>
            <a:pPr algn="ctr">
              <a:defRPr/>
            </a:pPr>
            <a:r>
              <a:rPr lang="en-US" sz="1200" dirty="0">
                <a:latin typeface="Arial" charset="0"/>
                <a:ea typeface="ＭＳ Ｐゴシック" charset="0"/>
                <a:cs typeface="ＭＳ Ｐゴシック" charset="0"/>
              </a:rPr>
              <a:t>The most similar results were found in case A (lowest concentration, highest time)</a:t>
            </a:r>
          </a:p>
          <a:p>
            <a:pPr algn="ctr">
              <a:defRPr/>
            </a:pPr>
            <a:r>
              <a:rPr lang="en-US" sz="1200" dirty="0">
                <a:latin typeface="Arial" charset="0"/>
                <a:ea typeface="ＭＳ Ｐゴシック" charset="0"/>
                <a:cs typeface="ＭＳ Ｐゴシック" charset="0"/>
              </a:rPr>
              <a:t>and case C (50X concentration and Y/50 exposure time)</a:t>
            </a:r>
          </a:p>
        </p:txBody>
      </p:sp>
      <p:sp>
        <p:nvSpPr>
          <p:cNvPr id="21" name="CuadroTexto 20"/>
          <p:cNvSpPr txBox="1"/>
          <p:nvPr/>
        </p:nvSpPr>
        <p:spPr>
          <a:xfrm>
            <a:off x="1547813" y="3860800"/>
            <a:ext cx="6769100" cy="1046163"/>
          </a:xfrm>
          <a:prstGeom prst="rect">
            <a:avLst/>
          </a:prstGeom>
          <a:noFill/>
        </p:spPr>
        <p:txBody>
          <a:bodyPr>
            <a:spAutoFit/>
          </a:bodyPr>
          <a:lstStyle/>
          <a:p>
            <a:pPr marL="285750" indent="-285750">
              <a:buFontTx/>
              <a:buChar char="-"/>
              <a:defRPr/>
            </a:pPr>
            <a:r>
              <a:rPr lang="en-US" sz="1200" b="1" dirty="0">
                <a:latin typeface="Arial" charset="0"/>
                <a:ea typeface="ＭＳ Ｐゴシック" charset="0"/>
                <a:cs typeface="ＭＳ Ｐゴシック" charset="0"/>
              </a:rPr>
              <a:t>No, UF Transformed </a:t>
            </a:r>
            <a:r>
              <a:rPr lang="en-US" sz="1200" dirty="0">
                <a:latin typeface="Arial" charset="0"/>
                <a:ea typeface="ＭＳ Ｐゴシック" charset="0"/>
                <a:cs typeface="ＭＳ Ｐゴシック" charset="0"/>
              </a:rPr>
              <a:t>surface have </a:t>
            </a:r>
            <a:r>
              <a:rPr lang="en-US" sz="1200" b="1" dirty="0">
                <a:latin typeface="Arial" charset="0"/>
                <a:ea typeface="ＭＳ Ｐゴシック" charset="0"/>
                <a:cs typeface="ＭＳ Ｐゴシック" charset="0"/>
              </a:rPr>
              <a:t>significant differences</a:t>
            </a:r>
            <a:r>
              <a:rPr lang="en-US" sz="1200" dirty="0">
                <a:latin typeface="Arial" charset="0"/>
                <a:ea typeface="ＭＳ Ｐゴシック" charset="0"/>
                <a:cs typeface="ＭＳ Ｐゴシック" charset="0"/>
              </a:rPr>
              <a:t>. </a:t>
            </a:r>
          </a:p>
          <a:p>
            <a:pPr>
              <a:defRPr/>
            </a:pPr>
            <a:r>
              <a:rPr lang="en-US" sz="1200" dirty="0">
                <a:latin typeface="Arial" charset="0"/>
                <a:ea typeface="ＭＳ Ｐゴシック" charset="0"/>
                <a:cs typeface="ＭＳ Ｐゴシック" charset="0"/>
              </a:rPr>
              <a:t>Polysulfone pores were only found in case A (lowest concentration, highest time), in the rest of cases rest of polyamide polymer are still present. Same occurred with ATR-FTIR analysis. Only in case A exist polyamide polymer.</a:t>
            </a:r>
          </a:p>
          <a:p>
            <a:pPr>
              <a:defRPr/>
            </a:pPr>
            <a:endParaRPr lang="en-US" sz="1400" dirty="0">
              <a:latin typeface="Arial" charset="0"/>
              <a:ea typeface="ＭＳ Ｐゴシック" charset="0"/>
              <a:cs typeface="ＭＳ Ｐゴシック" charset="0"/>
            </a:endParaRPr>
          </a:p>
        </p:txBody>
      </p:sp>
      <p:sp>
        <p:nvSpPr>
          <p:cNvPr id="20500" name="CuadroTexto 21"/>
          <p:cNvSpPr txBox="1">
            <a:spLocks noChangeArrowheads="1"/>
          </p:cNvSpPr>
          <p:nvPr/>
        </p:nvSpPr>
        <p:spPr bwMode="auto">
          <a:xfrm>
            <a:off x="1547813" y="5375275"/>
            <a:ext cx="7345362" cy="461963"/>
          </a:xfrm>
          <a:prstGeom prst="rect">
            <a:avLst/>
          </a:prstGeom>
          <a:noFill/>
          <a:ln w="9525">
            <a:noFill/>
            <a:miter lim="800000"/>
            <a:headEnd/>
            <a:tailEnd/>
          </a:ln>
        </p:spPr>
        <p:txBody>
          <a:bodyPr>
            <a:spAutoFit/>
          </a:bodyPr>
          <a:lstStyle/>
          <a:p>
            <a:pPr marL="285750" indent="-285750">
              <a:buFontTx/>
              <a:buChar char="-"/>
            </a:pPr>
            <a:r>
              <a:rPr lang="en-US" sz="1200" b="1"/>
              <a:t>All membrane achieve NF and UF range performances</a:t>
            </a:r>
            <a:endParaRPr lang="en-US" sz="1400"/>
          </a:p>
          <a:p>
            <a:pPr marL="285750" indent="-285750">
              <a:buFontTx/>
              <a:buChar char="-"/>
            </a:pPr>
            <a:r>
              <a:rPr lang="en-US" sz="1200" b="1"/>
              <a:t>The main factor for a sucsseful transformation is previous membrane fouling</a:t>
            </a:r>
          </a:p>
        </p:txBody>
      </p:sp>
      <p:sp>
        <p:nvSpPr>
          <p:cNvPr id="20501"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Imagen 5" descr="logo con fractal_ingles2b.jpg"/>
          <p:cNvPicPr>
            <a:picLocks noChangeAspect="1"/>
          </p:cNvPicPr>
          <p:nvPr/>
        </p:nvPicPr>
        <p:blipFill>
          <a:blip r:embed="rId4"/>
          <a:srcRect/>
          <a:stretch>
            <a:fillRect/>
          </a:stretch>
        </p:blipFill>
        <p:spPr bwMode="auto">
          <a:xfrm>
            <a:off x="6178550" y="6308725"/>
            <a:ext cx="800100" cy="433388"/>
          </a:xfrm>
          <a:prstGeom prst="rect">
            <a:avLst/>
          </a:prstGeom>
          <a:noFill/>
          <a:ln w="9525">
            <a:noFill/>
            <a:miter lim="800000"/>
            <a:headEnd/>
            <a:tailEnd/>
          </a:ln>
        </p:spPr>
      </p:pic>
      <p:pic>
        <p:nvPicPr>
          <p:cNvPr id="1028" name="Imagen 6" descr="sadyt.jpg"/>
          <p:cNvPicPr>
            <a:picLocks noChangeAspect="1"/>
          </p:cNvPicPr>
          <p:nvPr/>
        </p:nvPicPr>
        <p:blipFill>
          <a:blip r:embed="rId5"/>
          <a:srcRect/>
          <a:stretch>
            <a:fillRect/>
          </a:stretch>
        </p:blipFill>
        <p:spPr bwMode="auto">
          <a:xfrm>
            <a:off x="7026275" y="6308725"/>
            <a:ext cx="866775" cy="428625"/>
          </a:xfrm>
          <a:prstGeom prst="rect">
            <a:avLst/>
          </a:prstGeom>
          <a:noFill/>
          <a:ln w="9525">
            <a:noFill/>
            <a:miter lim="800000"/>
            <a:headEnd/>
            <a:tailEnd/>
          </a:ln>
        </p:spPr>
      </p:pic>
      <p:pic>
        <p:nvPicPr>
          <p:cNvPr id="1029" name="Imagen 9"/>
          <p:cNvPicPr>
            <a:picLocks noChangeAspect="1"/>
          </p:cNvPicPr>
          <p:nvPr/>
        </p:nvPicPr>
        <p:blipFill>
          <a:blip r:embed="rId6"/>
          <a:srcRect/>
          <a:stretch>
            <a:fillRect/>
          </a:stretch>
        </p:blipFill>
        <p:spPr bwMode="auto">
          <a:xfrm>
            <a:off x="3933825" y="6381750"/>
            <a:ext cx="522288" cy="379413"/>
          </a:xfrm>
          <a:prstGeom prst="rect">
            <a:avLst/>
          </a:prstGeom>
          <a:noFill/>
          <a:ln w="9525">
            <a:noFill/>
            <a:miter lim="800000"/>
            <a:headEnd/>
            <a:tailEnd/>
          </a:ln>
        </p:spPr>
      </p:pic>
      <p:pic>
        <p:nvPicPr>
          <p:cNvPr id="1030" name="Imagen 8" descr="Imagen 17.png"/>
          <p:cNvPicPr>
            <a:picLocks noChangeAspect="1"/>
          </p:cNvPicPr>
          <p:nvPr/>
        </p:nvPicPr>
        <p:blipFill>
          <a:blip r:embed="rId7"/>
          <a:srcRect/>
          <a:stretch>
            <a:fillRect/>
          </a:stretch>
        </p:blipFill>
        <p:spPr bwMode="auto">
          <a:xfrm>
            <a:off x="4583113" y="6273800"/>
            <a:ext cx="1573212" cy="539750"/>
          </a:xfrm>
          <a:prstGeom prst="rect">
            <a:avLst/>
          </a:prstGeom>
          <a:noFill/>
          <a:ln w="9525">
            <a:noFill/>
            <a:miter lim="800000"/>
            <a:headEnd/>
            <a:tailEnd/>
          </a:ln>
        </p:spPr>
      </p:pic>
      <p:pic>
        <p:nvPicPr>
          <p:cNvPr id="1031" name="Imagen 7" descr="VALORIZA_AGUA300.gif"/>
          <p:cNvPicPr>
            <a:picLocks noChangeAspect="1" noChangeArrowheads="1"/>
          </p:cNvPicPr>
          <p:nvPr/>
        </p:nvPicPr>
        <p:blipFill>
          <a:blip r:embed="rId8"/>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CuadroTexto 1"/>
          <p:cNvSpPr txBox="1"/>
          <p:nvPr/>
        </p:nvSpPr>
        <p:spPr>
          <a:xfrm>
            <a:off x="7596188" y="115888"/>
            <a:ext cx="1381125" cy="339725"/>
          </a:xfrm>
          <a:prstGeom prst="rect">
            <a:avLst/>
          </a:prstGeom>
          <a:noFill/>
        </p:spPr>
        <p:txBody>
          <a:bodyPr wrap="none">
            <a:spAutoFit/>
          </a:bodyPr>
          <a:lstStyle/>
          <a:p>
            <a:pPr>
              <a:defRPr/>
            </a:pPr>
            <a:r>
              <a:rPr lang="en-AU" sz="1600" b="1" dirty="0">
                <a:solidFill>
                  <a:schemeClr val="accent5">
                    <a:lumMod val="50000"/>
                  </a:schemeClr>
                </a:solidFill>
                <a:latin typeface="Arial" charset="0"/>
                <a:ea typeface="ＭＳ Ｐゴシック" charset="0"/>
                <a:cs typeface="ＭＳ Ｐゴシック" charset="0"/>
              </a:rPr>
              <a:t>Introduction</a:t>
            </a:r>
          </a:p>
        </p:txBody>
      </p:sp>
      <p:grpSp>
        <p:nvGrpSpPr>
          <p:cNvPr id="1035" name="Agrupar 16"/>
          <p:cNvGrpSpPr>
            <a:grpSpLocks/>
          </p:cNvGrpSpPr>
          <p:nvPr/>
        </p:nvGrpSpPr>
        <p:grpSpPr bwMode="auto">
          <a:xfrm>
            <a:off x="20091400" y="17880013"/>
            <a:ext cx="12096750" cy="6216650"/>
            <a:chOff x="18842730" y="23409150"/>
            <a:chExt cx="12096750" cy="6216710"/>
          </a:xfrm>
        </p:grpSpPr>
        <p:sp>
          <p:nvSpPr>
            <p:cNvPr id="18" name="15 Redondear rectángulo de esquina diagonal"/>
            <p:cNvSpPr>
              <a:spLocks/>
            </p:cNvSpPr>
            <p:nvPr/>
          </p:nvSpPr>
          <p:spPr bwMode="auto">
            <a:xfrm>
              <a:off x="18842730" y="23409150"/>
              <a:ext cx="12096750" cy="6216710"/>
            </a:xfrm>
            <a:custGeom>
              <a:avLst/>
              <a:gdLst>
                <a:gd name="T0" fmla="*/ 1036139 w 12096750"/>
                <a:gd name="T1" fmla="*/ 0 h 6216710"/>
                <a:gd name="T2" fmla="*/ 12096750 w 12096750"/>
                <a:gd name="T3" fmla="*/ 0 h 6216710"/>
                <a:gd name="T4" fmla="*/ 12096750 w 12096750"/>
                <a:gd name="T5" fmla="*/ 0 h 6216710"/>
                <a:gd name="T6" fmla="*/ 12096750 w 12096750"/>
                <a:gd name="T7" fmla="*/ 5180571 h 6216710"/>
                <a:gd name="T8" fmla="*/ 11060611 w 12096750"/>
                <a:gd name="T9" fmla="*/ 6216710 h 6216710"/>
                <a:gd name="T10" fmla="*/ 0 w 12096750"/>
                <a:gd name="T11" fmla="*/ 6216710 h 6216710"/>
                <a:gd name="T12" fmla="*/ 0 w 12096750"/>
                <a:gd name="T13" fmla="*/ 6216710 h 6216710"/>
                <a:gd name="T14" fmla="*/ 0 w 12096750"/>
                <a:gd name="T15" fmla="*/ 1036139 h 6216710"/>
                <a:gd name="T16" fmla="*/ 1036139 w 12096750"/>
                <a:gd name="T17" fmla="*/ 0 h 62167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096750" h="6216710">
                  <a:moveTo>
                    <a:pt x="1036139" y="0"/>
                  </a:moveTo>
                  <a:lnTo>
                    <a:pt x="12096750" y="0"/>
                  </a:lnTo>
                  <a:lnTo>
                    <a:pt x="12096750" y="5180571"/>
                  </a:lnTo>
                  <a:cubicBezTo>
                    <a:pt x="12096750" y="5752815"/>
                    <a:pt x="11632855" y="6216710"/>
                    <a:pt x="11060611" y="6216710"/>
                  </a:cubicBezTo>
                  <a:lnTo>
                    <a:pt x="0" y="6216710"/>
                  </a:lnTo>
                  <a:lnTo>
                    <a:pt x="0" y="1036139"/>
                  </a:lnTo>
                  <a:cubicBezTo>
                    <a:pt x="0" y="463895"/>
                    <a:pt x="463895" y="0"/>
                    <a:pt x="1036139" y="0"/>
                  </a:cubicBezTo>
                  <a:close/>
                </a:path>
              </a:pathLst>
            </a:custGeom>
            <a:pattFill prst="divot">
              <a:fgClr>
                <a:srgbClr val="CECEEF"/>
              </a:fgClr>
              <a:bgClr>
                <a:schemeClr val="bg1"/>
              </a:bgClr>
            </a:pattFill>
            <a:ln w="9525" cap="flat" cmpd="sng">
              <a:solidFill>
                <a:srgbClr val="F2F2F2"/>
              </a:solidFill>
              <a:prstDash val="solid"/>
              <a:round/>
              <a:headEnd/>
              <a:tailEnd/>
            </a:ln>
            <a:effectLst>
              <a:outerShdw dist="23000" dir="5400000" rotWithShape="0">
                <a:srgbClr val="000000">
                  <a:alpha val="34999"/>
                </a:srgbClr>
              </a:outerShdw>
            </a:effectLst>
          </p:spPr>
          <p:txBody>
            <a:bodyPr anchor="ctr"/>
            <a:lstStyle/>
            <a:p>
              <a:pPr>
                <a:defRPr/>
              </a:pPr>
              <a:endParaRPr lang="es-ES"/>
            </a:p>
          </p:txBody>
        </p:sp>
        <p:sp>
          <p:nvSpPr>
            <p:cNvPr id="19" name="22 Rectángulo"/>
            <p:cNvSpPr>
              <a:spLocks noChangeArrowheads="1"/>
            </p:cNvSpPr>
            <p:nvPr/>
          </p:nvSpPr>
          <p:spPr bwMode="auto">
            <a:xfrm>
              <a:off x="22001855" y="24579148"/>
              <a:ext cx="5619750" cy="117476"/>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20" name="137 Rectángulo"/>
            <p:cNvSpPr>
              <a:spLocks noChangeArrowheads="1"/>
            </p:cNvSpPr>
            <p:nvPr/>
          </p:nvSpPr>
          <p:spPr bwMode="auto">
            <a:xfrm>
              <a:off x="22001855" y="25566583"/>
              <a:ext cx="5619750" cy="117476"/>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21" name="138 Rectángulo"/>
            <p:cNvSpPr>
              <a:spLocks noChangeArrowheads="1"/>
            </p:cNvSpPr>
            <p:nvPr/>
          </p:nvSpPr>
          <p:spPr bwMode="auto">
            <a:xfrm>
              <a:off x="22001855" y="26638156"/>
              <a:ext cx="5619750" cy="117476"/>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22" name="139 Rectángulo"/>
            <p:cNvSpPr>
              <a:spLocks noChangeArrowheads="1"/>
            </p:cNvSpPr>
            <p:nvPr/>
          </p:nvSpPr>
          <p:spPr bwMode="auto">
            <a:xfrm>
              <a:off x="22001855" y="27801804"/>
              <a:ext cx="5619750" cy="119064"/>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23" name="26 Flecha derecha"/>
            <p:cNvSpPr>
              <a:spLocks noChangeArrowheads="1"/>
            </p:cNvSpPr>
            <p:nvPr/>
          </p:nvSpPr>
          <p:spPr bwMode="auto">
            <a:xfrm rot="4455016">
              <a:off x="20530220" y="26141264"/>
              <a:ext cx="4724446" cy="149225"/>
            </a:xfrm>
            <a:prstGeom prst="rightArrow">
              <a:avLst>
                <a:gd name="adj1" fmla="val 50000"/>
                <a:gd name="adj2" fmla="val 49982"/>
              </a:avLst>
            </a:prstGeom>
            <a:gradFill rotWithShape="1">
              <a:gsLst>
                <a:gs pos="0">
                  <a:srgbClr val="E1FFFF"/>
                </a:gs>
                <a:gs pos="100000">
                  <a:srgbClr val="D7F0F2"/>
                </a:gs>
              </a:gsLst>
              <a:lin ang="5400000"/>
            </a:gradFill>
            <a:ln w="9525">
              <a:solidFill>
                <a:srgbClr val="D5E8EA"/>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grpSp>
          <p:nvGrpSpPr>
            <p:cNvPr id="1053" name="141 Grupo"/>
            <p:cNvGrpSpPr>
              <a:grpSpLocks/>
            </p:cNvGrpSpPr>
            <p:nvPr/>
          </p:nvGrpSpPr>
          <p:grpSpPr bwMode="auto">
            <a:xfrm>
              <a:off x="23110032" y="23862228"/>
              <a:ext cx="1466850" cy="3924580"/>
              <a:chOff x="22402800" y="13541177"/>
              <a:chExt cx="1466850" cy="3924580"/>
            </a:xfrm>
          </p:grpSpPr>
          <p:cxnSp>
            <p:nvCxnSpPr>
              <p:cNvPr id="43" name="33 Conector recto"/>
              <p:cNvCxnSpPr>
                <a:cxnSpLocks noChangeShapeType="1"/>
              </p:cNvCxnSpPr>
              <p:nvPr/>
            </p:nvCxnSpPr>
            <p:spPr bwMode="auto">
              <a:xfrm>
                <a:off x="22402698" y="13540540"/>
                <a:ext cx="1155700" cy="3925926"/>
              </a:xfrm>
              <a:prstGeom prst="line">
                <a:avLst/>
              </a:prstGeom>
              <a:noFill/>
              <a:ln w="57150">
                <a:solidFill>
                  <a:srgbClr val="FFFFFF"/>
                </a:solidFill>
                <a:round/>
                <a:headEnd/>
                <a:tailEnd/>
              </a:ln>
              <a:effectLst>
                <a:outerShdw dist="20000" dir="5400000" rotWithShape="0">
                  <a:srgbClr val="808080">
                    <a:alpha val="37999"/>
                  </a:srgbClr>
                </a:outerShdw>
              </a:effectLst>
            </p:spPr>
          </p:cxnSp>
          <p:cxnSp>
            <p:nvCxnSpPr>
              <p:cNvPr id="44" name="51 Conector recto de flecha"/>
              <p:cNvCxnSpPr>
                <a:cxnSpLocks noChangeShapeType="1"/>
              </p:cNvCxnSpPr>
              <p:nvPr/>
            </p:nvCxnSpPr>
            <p:spPr bwMode="auto">
              <a:xfrm flipV="1">
                <a:off x="23558398" y="16764784"/>
                <a:ext cx="311150" cy="701682"/>
              </a:xfrm>
              <a:prstGeom prst="straightConnector1">
                <a:avLst/>
              </a:prstGeom>
              <a:noFill/>
              <a:ln w="50800">
                <a:solidFill>
                  <a:srgbClr val="FFFFFF"/>
                </a:solidFill>
                <a:round/>
                <a:headEnd/>
                <a:tailEnd type="arrow" w="med" len="med"/>
              </a:ln>
              <a:effectLst>
                <a:outerShdw dist="20000" dir="5400000" rotWithShape="0">
                  <a:srgbClr val="808080">
                    <a:alpha val="37999"/>
                  </a:srgbClr>
                </a:outerShdw>
              </a:effectLst>
            </p:spPr>
          </p:cxnSp>
        </p:grpSp>
        <p:grpSp>
          <p:nvGrpSpPr>
            <p:cNvPr id="1054" name="142 Grupo"/>
            <p:cNvGrpSpPr>
              <a:grpSpLocks/>
            </p:cNvGrpSpPr>
            <p:nvPr/>
          </p:nvGrpSpPr>
          <p:grpSpPr bwMode="auto">
            <a:xfrm>
              <a:off x="23986645" y="23862228"/>
              <a:ext cx="1224737" cy="2736712"/>
              <a:chOff x="22644913" y="14729045"/>
              <a:chExt cx="1224737" cy="2736712"/>
            </a:xfrm>
          </p:grpSpPr>
          <p:cxnSp>
            <p:nvCxnSpPr>
              <p:cNvPr id="41" name="143 Conector recto"/>
              <p:cNvCxnSpPr>
                <a:cxnSpLocks noChangeShapeType="1"/>
              </p:cNvCxnSpPr>
              <p:nvPr/>
            </p:nvCxnSpPr>
            <p:spPr bwMode="auto">
              <a:xfrm>
                <a:off x="22644498" y="14728408"/>
                <a:ext cx="914400" cy="2736876"/>
              </a:xfrm>
              <a:prstGeom prst="line">
                <a:avLst/>
              </a:prstGeom>
              <a:noFill/>
              <a:ln w="57150">
                <a:solidFill>
                  <a:srgbClr val="FFFFFF"/>
                </a:solidFill>
                <a:round/>
                <a:headEnd/>
                <a:tailEnd/>
              </a:ln>
              <a:effectLst>
                <a:outerShdw dist="20000" dir="5400000" rotWithShape="0">
                  <a:srgbClr val="808080">
                    <a:alpha val="37999"/>
                  </a:srgbClr>
                </a:outerShdw>
              </a:effectLst>
            </p:spPr>
          </p:cxnSp>
          <p:cxnSp>
            <p:nvCxnSpPr>
              <p:cNvPr id="42" name="144 Conector recto de flecha"/>
              <p:cNvCxnSpPr>
                <a:cxnSpLocks noChangeShapeType="1"/>
              </p:cNvCxnSpPr>
              <p:nvPr/>
            </p:nvCxnSpPr>
            <p:spPr bwMode="auto">
              <a:xfrm flipV="1">
                <a:off x="23558898" y="16763602"/>
                <a:ext cx="311150" cy="701682"/>
              </a:xfrm>
              <a:prstGeom prst="straightConnector1">
                <a:avLst/>
              </a:prstGeom>
              <a:noFill/>
              <a:ln w="50800">
                <a:solidFill>
                  <a:srgbClr val="FFFFFF"/>
                </a:solidFill>
                <a:round/>
                <a:headEnd/>
                <a:tailEnd type="arrow" w="med" len="med"/>
              </a:ln>
              <a:effectLst>
                <a:outerShdw dist="20000" dir="5400000" rotWithShape="0">
                  <a:srgbClr val="808080">
                    <a:alpha val="37999"/>
                  </a:srgbClr>
                </a:outerShdw>
              </a:effectLst>
            </p:spPr>
          </p:cxnSp>
        </p:grpSp>
        <p:grpSp>
          <p:nvGrpSpPr>
            <p:cNvPr id="1055" name="146 Grupo"/>
            <p:cNvGrpSpPr>
              <a:grpSpLocks/>
            </p:cNvGrpSpPr>
            <p:nvPr/>
          </p:nvGrpSpPr>
          <p:grpSpPr bwMode="auto">
            <a:xfrm>
              <a:off x="24926676" y="23836671"/>
              <a:ext cx="874943" cy="1744792"/>
              <a:chOff x="22994707" y="15720965"/>
              <a:chExt cx="874943" cy="1744792"/>
            </a:xfrm>
          </p:grpSpPr>
          <p:cxnSp>
            <p:nvCxnSpPr>
              <p:cNvPr id="39" name="147 Conector recto"/>
              <p:cNvCxnSpPr>
                <a:cxnSpLocks noChangeShapeType="1"/>
              </p:cNvCxnSpPr>
              <p:nvPr/>
            </p:nvCxnSpPr>
            <p:spPr bwMode="auto">
              <a:xfrm>
                <a:off x="22994061" y="15720485"/>
                <a:ext cx="565150" cy="1744680"/>
              </a:xfrm>
              <a:prstGeom prst="line">
                <a:avLst/>
              </a:prstGeom>
              <a:noFill/>
              <a:ln w="57150">
                <a:solidFill>
                  <a:srgbClr val="FFFFFF"/>
                </a:solidFill>
                <a:round/>
                <a:headEnd/>
                <a:tailEnd/>
              </a:ln>
              <a:effectLst>
                <a:outerShdw dist="20000" dir="5400000" rotWithShape="0">
                  <a:srgbClr val="808080">
                    <a:alpha val="37999"/>
                  </a:srgbClr>
                </a:outerShdw>
              </a:effectLst>
            </p:spPr>
          </p:cxnSp>
          <p:cxnSp>
            <p:nvCxnSpPr>
              <p:cNvPr id="40" name="148 Conector recto de flecha"/>
              <p:cNvCxnSpPr>
                <a:cxnSpLocks noChangeShapeType="1"/>
              </p:cNvCxnSpPr>
              <p:nvPr/>
            </p:nvCxnSpPr>
            <p:spPr bwMode="auto">
              <a:xfrm flipV="1">
                <a:off x="23559211" y="16763483"/>
                <a:ext cx="311150" cy="701682"/>
              </a:xfrm>
              <a:prstGeom prst="straightConnector1">
                <a:avLst/>
              </a:prstGeom>
              <a:noFill/>
              <a:ln w="50800">
                <a:solidFill>
                  <a:srgbClr val="FFFFFF"/>
                </a:solidFill>
                <a:round/>
                <a:headEnd/>
                <a:tailEnd type="arrow" w="med" len="med"/>
              </a:ln>
              <a:effectLst>
                <a:outerShdw dist="20000" dir="5400000" rotWithShape="0">
                  <a:srgbClr val="808080">
                    <a:alpha val="37999"/>
                  </a:srgbClr>
                </a:outerShdw>
              </a:effectLst>
            </p:spPr>
          </p:cxnSp>
        </p:grpSp>
        <p:grpSp>
          <p:nvGrpSpPr>
            <p:cNvPr id="1056" name="149 Grupo"/>
            <p:cNvGrpSpPr>
              <a:grpSpLocks/>
            </p:cNvGrpSpPr>
            <p:nvPr/>
          </p:nvGrpSpPr>
          <p:grpSpPr bwMode="auto">
            <a:xfrm>
              <a:off x="25923363" y="23836671"/>
              <a:ext cx="499785" cy="701757"/>
              <a:chOff x="23369865" y="16764000"/>
              <a:chExt cx="499785" cy="701757"/>
            </a:xfrm>
          </p:grpSpPr>
          <p:cxnSp>
            <p:nvCxnSpPr>
              <p:cNvPr id="37" name="150 Conector recto"/>
              <p:cNvCxnSpPr>
                <a:cxnSpLocks noChangeShapeType="1"/>
              </p:cNvCxnSpPr>
              <p:nvPr/>
            </p:nvCxnSpPr>
            <p:spPr bwMode="auto">
              <a:xfrm>
                <a:off x="23369482" y="16763520"/>
                <a:ext cx="188913" cy="701682"/>
              </a:xfrm>
              <a:prstGeom prst="line">
                <a:avLst/>
              </a:prstGeom>
              <a:noFill/>
              <a:ln w="57150">
                <a:solidFill>
                  <a:srgbClr val="FFFFFF"/>
                </a:solidFill>
                <a:round/>
                <a:headEnd/>
                <a:tailEnd/>
              </a:ln>
              <a:effectLst>
                <a:outerShdw dist="20000" dir="5400000" rotWithShape="0">
                  <a:srgbClr val="808080">
                    <a:alpha val="37999"/>
                  </a:srgbClr>
                </a:outerShdw>
              </a:effectLst>
            </p:spPr>
          </p:cxnSp>
          <p:cxnSp>
            <p:nvCxnSpPr>
              <p:cNvPr id="38" name="151 Conector recto de flecha"/>
              <p:cNvCxnSpPr>
                <a:cxnSpLocks noChangeShapeType="1"/>
              </p:cNvCxnSpPr>
              <p:nvPr/>
            </p:nvCxnSpPr>
            <p:spPr bwMode="auto">
              <a:xfrm flipV="1">
                <a:off x="23558395" y="16763520"/>
                <a:ext cx="311150" cy="701682"/>
              </a:xfrm>
              <a:prstGeom prst="straightConnector1">
                <a:avLst/>
              </a:prstGeom>
              <a:noFill/>
              <a:ln w="50800">
                <a:solidFill>
                  <a:srgbClr val="FFFFFF"/>
                </a:solidFill>
                <a:round/>
                <a:headEnd/>
                <a:tailEnd type="arrow" w="med" len="med"/>
              </a:ln>
              <a:effectLst>
                <a:outerShdw dist="20000" dir="5400000" rotWithShape="0">
                  <a:srgbClr val="808080">
                    <a:alpha val="37999"/>
                  </a:srgbClr>
                </a:outerShdw>
              </a:effectLst>
            </p:spPr>
          </p:cxnSp>
        </p:grpSp>
        <p:sp>
          <p:nvSpPr>
            <p:cNvPr id="28" name="154 CuadroTexto"/>
            <p:cNvSpPr txBox="1">
              <a:spLocks noChangeArrowheads="1"/>
            </p:cNvSpPr>
            <p:nvPr/>
          </p:nvSpPr>
          <p:spPr bwMode="auto">
            <a:xfrm>
              <a:off x="19025293" y="24299746"/>
              <a:ext cx="2419350" cy="477843"/>
            </a:xfrm>
            <a:prstGeom prst="rect">
              <a:avLst/>
            </a:prstGeom>
            <a:gradFill rotWithShape="1">
              <a:gsLst>
                <a:gs pos="0">
                  <a:srgbClr val="E9E9F7"/>
                </a:gs>
                <a:gs pos="64999">
                  <a:srgbClr val="C5C5E9"/>
                </a:gs>
                <a:gs pos="100000">
                  <a:srgbClr val="ACACE1"/>
                </a:gs>
              </a:gsLst>
              <a:lin ang="5400000" scaled="1"/>
            </a:gradFill>
            <a:ln w="9525">
              <a:solidFill>
                <a:srgbClr val="292989"/>
              </a:solidFill>
              <a:miter lim="800000"/>
              <a:headEnd/>
              <a:tailEnd/>
            </a:ln>
            <a:effectLst>
              <a:outerShdw dist="20000" dir="5400000" rotWithShape="0">
                <a:srgbClr val="808080">
                  <a:alpha val="37999"/>
                </a:srgbClr>
              </a:outerShdw>
            </a:effectLst>
          </p:spPr>
          <p:txBody>
            <a:bodyPr>
              <a:spAutoFit/>
            </a:bodyPr>
            <a:lstStyle/>
            <a:p>
              <a:pPr algn="ctr">
                <a:defRPr/>
              </a:pPr>
              <a:r>
                <a:rPr lang="es-ES" sz="2500" b="1" dirty="0" err="1">
                  <a:solidFill>
                    <a:schemeClr val="dk1"/>
                  </a:solidFill>
                  <a:latin typeface="+mn-lt"/>
                  <a:ea typeface="+mn-ea"/>
                </a:rPr>
                <a:t>Microfiltration</a:t>
              </a:r>
              <a:endParaRPr lang="es-ES" sz="2500" b="1" dirty="0">
                <a:solidFill>
                  <a:schemeClr val="dk1"/>
                </a:solidFill>
                <a:latin typeface="+mn-lt"/>
                <a:ea typeface="+mn-ea"/>
              </a:endParaRPr>
            </a:p>
          </p:txBody>
        </p:sp>
        <p:sp>
          <p:nvSpPr>
            <p:cNvPr id="29" name="155 CuadroTexto"/>
            <p:cNvSpPr txBox="1">
              <a:spLocks noChangeArrowheads="1"/>
            </p:cNvSpPr>
            <p:nvPr/>
          </p:nvSpPr>
          <p:spPr bwMode="auto">
            <a:xfrm>
              <a:off x="19025293" y="25445932"/>
              <a:ext cx="2419350" cy="477843"/>
            </a:xfrm>
            <a:prstGeom prst="rect">
              <a:avLst/>
            </a:prstGeom>
            <a:gradFill rotWithShape="1">
              <a:gsLst>
                <a:gs pos="0">
                  <a:srgbClr val="E9E9F7"/>
                </a:gs>
                <a:gs pos="64999">
                  <a:srgbClr val="C5C5E9"/>
                </a:gs>
                <a:gs pos="100000">
                  <a:srgbClr val="ACACE1"/>
                </a:gs>
              </a:gsLst>
              <a:lin ang="5400000" scaled="1"/>
            </a:gradFill>
            <a:ln w="9525">
              <a:solidFill>
                <a:srgbClr val="292989"/>
              </a:solidFill>
              <a:miter lim="800000"/>
              <a:headEnd/>
              <a:tailEnd/>
            </a:ln>
            <a:effectLst>
              <a:outerShdw dist="20000" dir="5400000" rotWithShape="0">
                <a:srgbClr val="808080">
                  <a:alpha val="37999"/>
                </a:srgbClr>
              </a:outerShdw>
            </a:effectLst>
          </p:spPr>
          <p:txBody>
            <a:bodyPr>
              <a:spAutoFit/>
            </a:bodyPr>
            <a:lstStyle>
              <a:defPPr>
                <a:defRPr lang="es-ES_tradnl"/>
              </a:defPPr>
              <a:lvl1pPr algn="ctr">
                <a:defRPr sz="2500" b="1"/>
              </a:lvl1pPr>
            </a:lstStyle>
            <a:p>
              <a:pPr>
                <a:defRPr/>
              </a:pPr>
              <a:r>
                <a:rPr lang="es-ES" dirty="0" err="1" smtClean="0">
                  <a:solidFill>
                    <a:schemeClr val="dk1"/>
                  </a:solidFill>
                  <a:latin typeface="+mn-lt"/>
                  <a:ea typeface="+mn-ea"/>
                </a:rPr>
                <a:t>Ultrafiltration</a:t>
              </a:r>
              <a:endParaRPr lang="es-ES" dirty="0">
                <a:solidFill>
                  <a:schemeClr val="dk1"/>
                </a:solidFill>
                <a:latin typeface="+mn-lt"/>
                <a:ea typeface="+mn-ea"/>
              </a:endParaRPr>
            </a:p>
          </p:txBody>
        </p:sp>
        <p:sp>
          <p:nvSpPr>
            <p:cNvPr id="30" name="156 CuadroTexto"/>
            <p:cNvSpPr txBox="1">
              <a:spLocks noChangeArrowheads="1"/>
            </p:cNvSpPr>
            <p:nvPr/>
          </p:nvSpPr>
          <p:spPr bwMode="auto">
            <a:xfrm>
              <a:off x="19025293" y="26517505"/>
              <a:ext cx="2419350" cy="477842"/>
            </a:xfrm>
            <a:prstGeom prst="rect">
              <a:avLst/>
            </a:prstGeom>
            <a:gradFill rotWithShape="1">
              <a:gsLst>
                <a:gs pos="0">
                  <a:srgbClr val="E9E9F7"/>
                </a:gs>
                <a:gs pos="64999">
                  <a:srgbClr val="C5C5E9"/>
                </a:gs>
                <a:gs pos="100000">
                  <a:srgbClr val="ACACE1"/>
                </a:gs>
              </a:gsLst>
              <a:lin ang="5400000" scaled="1"/>
            </a:gradFill>
            <a:ln w="9525">
              <a:solidFill>
                <a:srgbClr val="292989"/>
              </a:solidFill>
              <a:miter lim="800000"/>
              <a:headEnd/>
              <a:tailEnd/>
            </a:ln>
            <a:effectLst>
              <a:outerShdw dist="20000" dir="5400000" rotWithShape="0">
                <a:srgbClr val="808080">
                  <a:alpha val="37999"/>
                </a:srgbClr>
              </a:outerShdw>
            </a:effectLst>
          </p:spPr>
          <p:txBody>
            <a:bodyPr>
              <a:spAutoFit/>
            </a:bodyPr>
            <a:lstStyle/>
            <a:p>
              <a:pPr algn="ctr">
                <a:defRPr/>
              </a:pPr>
              <a:r>
                <a:rPr lang="es-ES" sz="2500" b="1" dirty="0" err="1">
                  <a:solidFill>
                    <a:schemeClr val="dk1"/>
                  </a:solidFill>
                  <a:latin typeface="+mn-lt"/>
                  <a:ea typeface="+mn-ea"/>
                </a:rPr>
                <a:t>Nanofiltration</a:t>
              </a:r>
              <a:endParaRPr lang="es-ES" sz="2500" b="1" dirty="0">
                <a:solidFill>
                  <a:schemeClr val="dk1"/>
                </a:solidFill>
                <a:latin typeface="+mn-lt"/>
                <a:ea typeface="+mn-ea"/>
              </a:endParaRPr>
            </a:p>
          </p:txBody>
        </p:sp>
        <p:sp>
          <p:nvSpPr>
            <p:cNvPr id="31" name="157 CuadroTexto"/>
            <p:cNvSpPr txBox="1">
              <a:spLocks noChangeArrowheads="1"/>
            </p:cNvSpPr>
            <p:nvPr/>
          </p:nvSpPr>
          <p:spPr bwMode="auto">
            <a:xfrm>
              <a:off x="19025293" y="27563677"/>
              <a:ext cx="2419350" cy="477843"/>
            </a:xfrm>
            <a:prstGeom prst="rect">
              <a:avLst/>
            </a:prstGeom>
            <a:gradFill rotWithShape="1">
              <a:gsLst>
                <a:gs pos="0">
                  <a:srgbClr val="E9E9F7"/>
                </a:gs>
                <a:gs pos="64999">
                  <a:srgbClr val="C5C5E9"/>
                </a:gs>
                <a:gs pos="100000">
                  <a:srgbClr val="ACACE1"/>
                </a:gs>
              </a:gsLst>
              <a:lin ang="5400000" scaled="1"/>
            </a:gradFill>
            <a:ln w="9525">
              <a:solidFill>
                <a:srgbClr val="292989"/>
              </a:solidFill>
              <a:miter lim="800000"/>
              <a:headEnd/>
              <a:tailEnd/>
            </a:ln>
            <a:effectLst>
              <a:outerShdw dist="20000" dir="5400000" rotWithShape="0">
                <a:srgbClr val="808080">
                  <a:alpha val="37999"/>
                </a:srgbClr>
              </a:outerShdw>
            </a:effectLst>
          </p:spPr>
          <p:txBody>
            <a:bodyPr>
              <a:spAutoFit/>
            </a:bodyPr>
            <a:lstStyle/>
            <a:p>
              <a:pPr algn="ctr">
                <a:defRPr/>
              </a:pPr>
              <a:r>
                <a:rPr lang="es-ES" sz="2500" b="1" dirty="0">
                  <a:solidFill>
                    <a:schemeClr val="dk1"/>
                  </a:solidFill>
                  <a:latin typeface="+mn-lt"/>
                  <a:ea typeface="+mn-ea"/>
                </a:rPr>
                <a:t>Reverse osmosis</a:t>
              </a:r>
            </a:p>
          </p:txBody>
        </p:sp>
        <p:sp>
          <p:nvSpPr>
            <p:cNvPr id="32" name="158 CuadroTexto"/>
            <p:cNvSpPr txBox="1"/>
            <p:nvPr/>
          </p:nvSpPr>
          <p:spPr>
            <a:xfrm>
              <a:off x="23194379" y="28648488"/>
              <a:ext cx="1382503" cy="477054"/>
            </a:xfrm>
            <a:prstGeom prst="rect">
              <a:avLst/>
            </a:prstGeom>
            <a:ln/>
          </p:spPr>
          <p:style>
            <a:lnRef idx="0">
              <a:schemeClr val="accent5"/>
            </a:lnRef>
            <a:fillRef idx="3">
              <a:schemeClr val="accent5"/>
            </a:fillRef>
            <a:effectRef idx="3">
              <a:schemeClr val="accent5"/>
            </a:effectRef>
            <a:fontRef idx="minor">
              <a:schemeClr val="lt1"/>
            </a:fontRef>
          </p:style>
          <p:txBody>
            <a:bodyPr>
              <a:spAutoFit/>
            </a:bodyPr>
            <a:lstStyle/>
            <a:p>
              <a:pPr algn="ctr">
                <a:defRPr/>
              </a:pPr>
              <a:r>
                <a:rPr lang="en-US" sz="2500" b="1" dirty="0">
                  <a:solidFill>
                    <a:schemeClr val="tx1"/>
                  </a:solidFill>
                </a:rPr>
                <a:t>Water</a:t>
              </a:r>
            </a:p>
          </p:txBody>
        </p:sp>
        <p:sp>
          <p:nvSpPr>
            <p:cNvPr id="33" name="159 CuadroTexto"/>
            <p:cNvSpPr txBox="1"/>
            <p:nvPr/>
          </p:nvSpPr>
          <p:spPr>
            <a:xfrm>
              <a:off x="26751733" y="23949022"/>
              <a:ext cx="3490105" cy="477054"/>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path path="circle">
                <a:fillToRect l="50000" t="50000" r="50000" b="50000"/>
              </a:path>
              <a:tileRect/>
            </a:grad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500" b="1" dirty="0"/>
                <a:t>Suspended particles</a:t>
              </a:r>
            </a:p>
          </p:txBody>
        </p:sp>
        <p:sp>
          <p:nvSpPr>
            <p:cNvPr id="34" name="160 CuadroTexto"/>
            <p:cNvSpPr txBox="1"/>
            <p:nvPr/>
          </p:nvSpPr>
          <p:spPr>
            <a:xfrm>
              <a:off x="26267584" y="24969249"/>
              <a:ext cx="2794042" cy="477054"/>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path path="circle">
                <a:fillToRect l="50000" t="50000" r="50000" b="50000"/>
              </a:path>
              <a:tileRect/>
            </a:grad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500" b="1" dirty="0"/>
                <a:t>Macromolecules</a:t>
              </a:r>
            </a:p>
          </p:txBody>
        </p:sp>
        <p:sp>
          <p:nvSpPr>
            <p:cNvPr id="35" name="161 CuadroTexto"/>
            <p:cNvSpPr txBox="1"/>
            <p:nvPr/>
          </p:nvSpPr>
          <p:spPr>
            <a:xfrm>
              <a:off x="25684995" y="25997866"/>
              <a:ext cx="2959855" cy="477054"/>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path path="circle">
                <a:fillToRect l="50000" t="50000" r="50000" b="50000"/>
              </a:path>
              <a:tileRect/>
            </a:grad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500" b="1" dirty="0"/>
                <a:t>Divalent salts</a:t>
              </a:r>
            </a:p>
          </p:txBody>
        </p:sp>
        <p:sp>
          <p:nvSpPr>
            <p:cNvPr id="36" name="162 CuadroTexto"/>
            <p:cNvSpPr txBox="1"/>
            <p:nvPr/>
          </p:nvSpPr>
          <p:spPr>
            <a:xfrm>
              <a:off x="24925275" y="27165994"/>
              <a:ext cx="2959855" cy="477054"/>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path path="circle">
                <a:fillToRect l="50000" t="50000" r="50000" b="50000"/>
              </a:path>
              <a:tileRect/>
            </a:grad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500" b="1" dirty="0"/>
                <a:t>Monovalent salts</a:t>
              </a:r>
            </a:p>
          </p:txBody>
        </p:sp>
      </p:grpSp>
      <p:sp>
        <p:nvSpPr>
          <p:cNvPr id="1036" name="Rectángulo 44"/>
          <p:cNvSpPr>
            <a:spLocks noChangeArrowheads="1"/>
          </p:cNvSpPr>
          <p:nvPr/>
        </p:nvSpPr>
        <p:spPr bwMode="auto">
          <a:xfrm rot="10800000" flipV="1">
            <a:off x="20459700" y="14905038"/>
            <a:ext cx="10647363" cy="2786062"/>
          </a:xfrm>
          <a:prstGeom prst="rect">
            <a:avLst/>
          </a:prstGeom>
          <a:noFill/>
          <a:ln w="9525">
            <a:noFill/>
            <a:miter lim="800000"/>
            <a:headEnd/>
            <a:tailEnd/>
          </a:ln>
        </p:spPr>
        <p:txBody>
          <a:bodyPr>
            <a:spAutoFit/>
          </a:bodyPr>
          <a:lstStyle/>
          <a:p>
            <a:pPr algn="just"/>
            <a:r>
              <a:rPr lang="en-US" sz="3500">
                <a:cs typeface="Arial" pitchFamily="34" charset="0"/>
              </a:rPr>
              <a:t>Depending on the pore size, permeability and retention capacity, polymeric membranes can be classified in: </a:t>
            </a:r>
            <a:r>
              <a:rPr lang="en-US" sz="3500" b="1">
                <a:cs typeface="Arial" pitchFamily="34" charset="0"/>
              </a:rPr>
              <a:t>microfiltration, ultrafiltration, nanofiltration and reverse osmosis</a:t>
            </a:r>
            <a:r>
              <a:rPr lang="en-US" sz="3500">
                <a:cs typeface="Arial" pitchFamily="34" charset="0"/>
              </a:rPr>
              <a:t>.</a:t>
            </a:r>
          </a:p>
          <a:p>
            <a:pPr algn="just"/>
            <a:endParaRPr lang="es-ES_tradnl" sz="3500">
              <a:cs typeface="Arial" pitchFamily="34" charset="0"/>
            </a:endParaRPr>
          </a:p>
        </p:txBody>
      </p:sp>
      <p:sp>
        <p:nvSpPr>
          <p:cNvPr id="61" name="Rectángulo 60"/>
          <p:cNvSpPr/>
          <p:nvPr/>
        </p:nvSpPr>
        <p:spPr>
          <a:xfrm>
            <a:off x="179388" y="620713"/>
            <a:ext cx="6696075" cy="307975"/>
          </a:xfrm>
          <a:prstGeom prst="rect">
            <a:avLst/>
          </a:prstGeom>
        </p:spPr>
        <p:txBody>
          <a:bodyPr>
            <a:spAutoFit/>
          </a:bodyPr>
          <a:lstStyle/>
          <a:p>
            <a:pPr>
              <a:defRPr/>
            </a:pPr>
            <a:r>
              <a:rPr lang="en-GB" sz="1400" b="1" dirty="0">
                <a:latin typeface="+mj-lt"/>
                <a:ea typeface="ＭＳ Ｐゴシック" charset="0"/>
                <a:cs typeface="ＭＳ Ｐゴシック" charset="0"/>
              </a:rPr>
              <a:t>What is a reverse osmosis membrane?</a:t>
            </a:r>
          </a:p>
        </p:txBody>
      </p:sp>
      <p:pic>
        <p:nvPicPr>
          <p:cNvPr id="1038" name="Imagen 12" descr="Captura de pantalla 2015-07-08 a la(s) 08.26.43.png"/>
          <p:cNvPicPr>
            <a:picLocks noChangeAspect="1"/>
          </p:cNvPicPr>
          <p:nvPr/>
        </p:nvPicPr>
        <p:blipFill>
          <a:blip r:embed="rId9"/>
          <a:srcRect/>
          <a:stretch>
            <a:fillRect/>
          </a:stretch>
        </p:blipFill>
        <p:spPr bwMode="auto">
          <a:xfrm>
            <a:off x="179388" y="3429000"/>
            <a:ext cx="2797175" cy="1300163"/>
          </a:xfrm>
          <a:prstGeom prst="rect">
            <a:avLst/>
          </a:prstGeom>
          <a:noFill/>
          <a:ln w="9525">
            <a:noFill/>
            <a:miter lim="800000"/>
            <a:headEnd/>
            <a:tailEnd/>
          </a:ln>
        </p:spPr>
      </p:pic>
      <p:sp>
        <p:nvSpPr>
          <p:cNvPr id="1039" name="CuadroTexto 57"/>
          <p:cNvSpPr txBox="1">
            <a:spLocks noChangeArrowheads="1"/>
          </p:cNvSpPr>
          <p:nvPr/>
        </p:nvSpPr>
        <p:spPr bwMode="auto">
          <a:xfrm>
            <a:off x="250825" y="5445125"/>
            <a:ext cx="5761038" cy="646113"/>
          </a:xfrm>
          <a:prstGeom prst="rect">
            <a:avLst/>
          </a:prstGeom>
          <a:noFill/>
          <a:ln w="9525">
            <a:noFill/>
            <a:miter lim="800000"/>
            <a:headEnd/>
            <a:tailEnd/>
          </a:ln>
        </p:spPr>
        <p:txBody>
          <a:bodyPr>
            <a:spAutoFit/>
          </a:bodyPr>
          <a:lstStyle/>
          <a:p>
            <a:r>
              <a:rPr lang="en-US" sz="1200"/>
              <a:t>Commercial spiral wound modules. </a:t>
            </a:r>
          </a:p>
          <a:p>
            <a:r>
              <a:rPr lang="en-US" sz="1200"/>
              <a:t>Selective polymer: </a:t>
            </a:r>
            <a:r>
              <a:rPr lang="en-US" sz="1200" b="1"/>
              <a:t>Thin film composite of polyamide </a:t>
            </a:r>
            <a:r>
              <a:rPr lang="en-US" sz="1200">
                <a:sym typeface="Wingdings" pitchFamily="2" charset="2"/>
              </a:rPr>
              <a:t> </a:t>
            </a:r>
            <a:r>
              <a:rPr lang="en-GB" sz="1200"/>
              <a:t>for over </a:t>
            </a:r>
            <a:r>
              <a:rPr lang="en-GB" sz="1200" b="1"/>
              <a:t>95% </a:t>
            </a:r>
            <a:r>
              <a:rPr lang="en-GB" sz="1200"/>
              <a:t>of existing RO desalination plants </a:t>
            </a:r>
            <a:r>
              <a:rPr lang="en-US" sz="1200"/>
              <a:t>   </a:t>
            </a:r>
          </a:p>
        </p:txBody>
      </p:sp>
      <p:sp>
        <p:nvSpPr>
          <p:cNvPr id="1040"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graphicFrame>
        <p:nvGraphicFramePr>
          <p:cNvPr id="1026" name="Objeto 2"/>
          <p:cNvGraphicFramePr>
            <a:graphicFrameLocks noChangeAspect="1"/>
          </p:cNvGraphicFramePr>
          <p:nvPr/>
        </p:nvGraphicFramePr>
        <p:xfrm>
          <a:off x="11113" y="1052513"/>
          <a:ext cx="4537075" cy="1676400"/>
        </p:xfrm>
        <a:graphic>
          <a:graphicData uri="http://schemas.openxmlformats.org/presentationml/2006/ole">
            <p:oleObj spid="_x0000_s1026" name="Documento" r:id="rId10" imgW="5562395" imgH="1676338" progId="Word.Document.12">
              <p:embed/>
            </p:oleObj>
          </a:graphicData>
        </a:graphic>
      </p:graphicFrame>
      <p:pic>
        <p:nvPicPr>
          <p:cNvPr id="1041" name="Imagen 5" descr="foto bastidores.JPG"/>
          <p:cNvPicPr>
            <a:picLocks noChangeAspect="1"/>
          </p:cNvPicPr>
          <p:nvPr/>
        </p:nvPicPr>
        <p:blipFill>
          <a:blip r:embed="rId11"/>
          <a:srcRect l="7060" t="14226" b="20734"/>
          <a:stretch>
            <a:fillRect/>
          </a:stretch>
        </p:blipFill>
        <p:spPr bwMode="auto">
          <a:xfrm>
            <a:off x="4572000" y="3789363"/>
            <a:ext cx="3719513" cy="1727200"/>
          </a:xfrm>
          <a:prstGeom prst="rect">
            <a:avLst/>
          </a:prstGeom>
          <a:noFill/>
          <a:ln w="9525">
            <a:noFill/>
            <a:miter lim="800000"/>
            <a:headEnd/>
            <a:tailEnd/>
          </a:ln>
        </p:spPr>
      </p:pic>
      <p:grpSp>
        <p:nvGrpSpPr>
          <p:cNvPr id="1042" name="Agrupar 5"/>
          <p:cNvGrpSpPr>
            <a:grpSpLocks/>
          </p:cNvGrpSpPr>
          <p:nvPr/>
        </p:nvGrpSpPr>
        <p:grpSpPr bwMode="auto">
          <a:xfrm>
            <a:off x="4246563" y="836613"/>
            <a:ext cx="4897437" cy="2159000"/>
            <a:chOff x="3923928" y="1196752"/>
            <a:chExt cx="4897854" cy="2159635"/>
          </a:xfrm>
        </p:grpSpPr>
        <p:pic>
          <p:nvPicPr>
            <p:cNvPr id="1045" name="Imagen 56" descr="Captura de pantalla 2015-03-02 a la(s) 10.21.00.png"/>
            <p:cNvPicPr>
              <a:picLocks noChangeAspect="1" noChangeArrowheads="1"/>
            </p:cNvPicPr>
            <p:nvPr/>
          </p:nvPicPr>
          <p:blipFill>
            <a:blip r:embed="rId12"/>
            <a:srcRect/>
            <a:stretch>
              <a:fillRect/>
            </a:stretch>
          </p:blipFill>
          <p:spPr bwMode="auto">
            <a:xfrm>
              <a:off x="3923928" y="1196752"/>
              <a:ext cx="3823970" cy="2159635"/>
            </a:xfrm>
            <a:prstGeom prst="rect">
              <a:avLst/>
            </a:prstGeom>
            <a:noFill/>
            <a:ln w="9525">
              <a:noFill/>
              <a:miter lim="800000"/>
              <a:headEnd/>
              <a:tailEnd/>
            </a:ln>
          </p:spPr>
        </p:pic>
        <p:sp>
          <p:nvSpPr>
            <p:cNvPr id="1046" name="CuadroTexto 4"/>
            <p:cNvSpPr txBox="1">
              <a:spLocks noChangeArrowheads="1"/>
            </p:cNvSpPr>
            <p:nvPr/>
          </p:nvSpPr>
          <p:spPr bwMode="auto">
            <a:xfrm>
              <a:off x="6444208" y="1196752"/>
              <a:ext cx="2377574" cy="276999"/>
            </a:xfrm>
            <a:prstGeom prst="rect">
              <a:avLst/>
            </a:prstGeom>
            <a:solidFill>
              <a:srgbClr val="FFFFFF"/>
            </a:solidFill>
            <a:ln w="9525">
              <a:noFill/>
              <a:miter lim="800000"/>
              <a:headEnd/>
              <a:tailEnd/>
            </a:ln>
          </p:spPr>
          <p:txBody>
            <a:bodyPr wrap="none">
              <a:spAutoFit/>
            </a:bodyPr>
            <a:lstStyle/>
            <a:p>
              <a:r>
                <a:rPr lang="es-ES" sz="1200">
                  <a:latin typeface="Calibri" pitchFamily="34" charset="0"/>
                </a:rPr>
                <a:t>Nanofiltration and reverse osmosis</a:t>
              </a:r>
            </a:p>
          </p:txBody>
        </p:sp>
      </p:grpSp>
      <p:cxnSp>
        <p:nvCxnSpPr>
          <p:cNvPr id="14" name="Conector recto de flecha 13"/>
          <p:cNvCxnSpPr>
            <a:cxnSpLocks noChangeShapeType="1"/>
          </p:cNvCxnSpPr>
          <p:nvPr/>
        </p:nvCxnSpPr>
        <p:spPr bwMode="auto">
          <a:xfrm>
            <a:off x="1258888" y="2708275"/>
            <a:ext cx="0" cy="649288"/>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6" name="Conector recto de flecha 15"/>
          <p:cNvCxnSpPr>
            <a:cxnSpLocks noChangeShapeType="1"/>
          </p:cNvCxnSpPr>
          <p:nvPr/>
        </p:nvCxnSpPr>
        <p:spPr bwMode="auto">
          <a:xfrm>
            <a:off x="2339975" y="5013325"/>
            <a:ext cx="2016125" cy="0"/>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pic>
        <p:nvPicPr>
          <p:cNvPr id="22532" name="3 Imagen" descr="SADYT300.gif"/>
          <p:cNvPicPr>
            <a:picLocks noChangeAspect="1"/>
          </p:cNvPicPr>
          <p:nvPr/>
        </p:nvPicPr>
        <p:blipFill>
          <a:blip r:embed="rId3"/>
          <a:srcRect/>
          <a:stretch>
            <a:fillRect/>
          </a:stretch>
        </p:blipFill>
        <p:spPr bwMode="auto">
          <a:xfrm>
            <a:off x="7235825" y="5334000"/>
            <a:ext cx="1622425" cy="646113"/>
          </a:xfrm>
          <a:prstGeom prst="rect">
            <a:avLst/>
          </a:prstGeom>
          <a:noFill/>
          <a:ln w="9525">
            <a:noFill/>
            <a:miter lim="800000"/>
            <a:headEnd/>
            <a:tailEnd/>
          </a:ln>
        </p:spPr>
      </p:pic>
      <p:pic>
        <p:nvPicPr>
          <p:cNvPr id="22533" name="6 Imagen" descr="VALORIZA_AGUA300.gif"/>
          <p:cNvPicPr>
            <a:picLocks noChangeAspect="1"/>
          </p:cNvPicPr>
          <p:nvPr/>
        </p:nvPicPr>
        <p:blipFill>
          <a:blip r:embed="rId4"/>
          <a:srcRect/>
          <a:stretch>
            <a:fillRect/>
          </a:stretch>
        </p:blipFill>
        <p:spPr bwMode="auto">
          <a:xfrm>
            <a:off x="5486400" y="5334000"/>
            <a:ext cx="1622425" cy="646113"/>
          </a:xfrm>
          <a:prstGeom prst="rect">
            <a:avLst/>
          </a:prstGeom>
          <a:noFill/>
          <a:ln w="9525">
            <a:noFill/>
            <a:miter lim="800000"/>
            <a:headEnd/>
            <a:tailEnd/>
          </a:ln>
        </p:spPr>
      </p:pic>
      <p:pic>
        <p:nvPicPr>
          <p:cNvPr id="22534" name="Imagen 13" descr="transfomem pequeño.jpg"/>
          <p:cNvPicPr>
            <a:picLocks noChangeAspect="1"/>
          </p:cNvPicPr>
          <p:nvPr/>
        </p:nvPicPr>
        <p:blipFill>
          <a:blip r:embed="rId5"/>
          <a:srcRect l="19048"/>
          <a:stretch>
            <a:fillRect/>
          </a:stretch>
        </p:blipFill>
        <p:spPr bwMode="auto">
          <a:xfrm>
            <a:off x="2124075" y="5297488"/>
            <a:ext cx="1943100" cy="698500"/>
          </a:xfrm>
          <a:prstGeom prst="rect">
            <a:avLst/>
          </a:prstGeom>
          <a:noFill/>
          <a:ln w="9525">
            <a:noFill/>
            <a:miter lim="800000"/>
            <a:headEnd/>
            <a:tailEnd/>
          </a:ln>
        </p:spPr>
      </p:pic>
      <p:pic>
        <p:nvPicPr>
          <p:cNvPr id="22535" name="Imagen 14" descr="PastedGraphic-3.tiff"/>
          <p:cNvPicPr>
            <a:picLocks noChangeAspect="1"/>
          </p:cNvPicPr>
          <p:nvPr/>
        </p:nvPicPr>
        <p:blipFill>
          <a:blip r:embed="rId6"/>
          <a:srcRect/>
          <a:stretch>
            <a:fillRect/>
          </a:stretch>
        </p:blipFill>
        <p:spPr bwMode="auto">
          <a:xfrm>
            <a:off x="4067175" y="5319713"/>
            <a:ext cx="1346200" cy="673100"/>
          </a:xfrm>
          <a:prstGeom prst="rect">
            <a:avLst/>
          </a:prstGeom>
          <a:noFill/>
          <a:ln w="9525">
            <a:noFill/>
            <a:miter lim="800000"/>
            <a:headEnd/>
            <a:tailEnd/>
          </a:ln>
        </p:spPr>
      </p:pic>
      <p:sp>
        <p:nvSpPr>
          <p:cNvPr id="16" name="14 Título"/>
          <p:cNvSpPr txBox="1">
            <a:spLocks/>
          </p:cNvSpPr>
          <p:nvPr/>
        </p:nvSpPr>
        <p:spPr>
          <a:xfrm>
            <a:off x="611188" y="692150"/>
            <a:ext cx="8229600" cy="857250"/>
          </a:xfrm>
          <a:prstGeom prst="rect">
            <a:avLst/>
          </a:prstGeom>
        </p:spPr>
        <p:txBody>
          <a:bodyP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smtClean="0">
                <a:solidFill>
                  <a:srgbClr val="000000"/>
                </a:solidFill>
              </a:rPr>
              <a:t>Thank you so much for your attention</a:t>
            </a:r>
            <a:endParaRPr lang="en-US" dirty="0">
              <a:solidFill>
                <a:srgbClr val="000000"/>
              </a:solidFill>
            </a:endParaRPr>
          </a:p>
        </p:txBody>
      </p:sp>
      <p:pic>
        <p:nvPicPr>
          <p:cNvPr id="22537" name="Imagen 16" descr="Captura de pantalla 2015-07-20 a la(s) 12.55.15.png"/>
          <p:cNvPicPr>
            <a:picLocks noChangeAspect="1"/>
          </p:cNvPicPr>
          <p:nvPr/>
        </p:nvPicPr>
        <p:blipFill>
          <a:blip r:embed="rId7"/>
          <a:srcRect/>
          <a:stretch>
            <a:fillRect/>
          </a:stretch>
        </p:blipFill>
        <p:spPr bwMode="auto">
          <a:xfrm>
            <a:off x="611188" y="5297488"/>
            <a:ext cx="1035050" cy="795337"/>
          </a:xfrm>
          <a:prstGeom prst="rect">
            <a:avLst/>
          </a:prstGeom>
          <a:noFill/>
          <a:ln w="9525">
            <a:noFill/>
            <a:miter lim="800000"/>
            <a:headEnd/>
            <a:tailEnd/>
          </a:ln>
        </p:spPr>
      </p:pic>
      <p:pic>
        <p:nvPicPr>
          <p:cNvPr id="22538" name="Imagen 17" descr="Captura de pantalla 2015-07-20 a la(s) 12.54.59.png"/>
          <p:cNvPicPr>
            <a:picLocks noChangeAspect="1"/>
          </p:cNvPicPr>
          <p:nvPr/>
        </p:nvPicPr>
        <p:blipFill>
          <a:blip r:embed="rId8"/>
          <a:srcRect/>
          <a:stretch>
            <a:fillRect/>
          </a:stretch>
        </p:blipFill>
        <p:spPr bwMode="auto">
          <a:xfrm>
            <a:off x="827088" y="1341438"/>
            <a:ext cx="7453312" cy="1885950"/>
          </a:xfrm>
          <a:prstGeom prst="rect">
            <a:avLst/>
          </a:prstGeom>
          <a:noFill/>
          <a:ln w="9525">
            <a:noFill/>
            <a:miter lim="800000"/>
            <a:headEnd/>
            <a:tailEnd/>
          </a:ln>
        </p:spPr>
      </p:pic>
      <p:sp>
        <p:nvSpPr>
          <p:cNvPr id="22539"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sp>
        <p:nvSpPr>
          <p:cNvPr id="22540" name="Rectángulo 1"/>
          <p:cNvSpPr>
            <a:spLocks noChangeArrowheads="1"/>
          </p:cNvSpPr>
          <p:nvPr/>
        </p:nvSpPr>
        <p:spPr bwMode="auto">
          <a:xfrm>
            <a:off x="971550" y="3429000"/>
            <a:ext cx="7561263" cy="954088"/>
          </a:xfrm>
          <a:prstGeom prst="rect">
            <a:avLst/>
          </a:prstGeom>
          <a:noFill/>
          <a:ln w="9525">
            <a:noFill/>
            <a:miter lim="800000"/>
            <a:headEnd/>
            <a:tailEnd/>
          </a:ln>
        </p:spPr>
        <p:txBody>
          <a:bodyPr>
            <a:spAutoFit/>
          </a:bodyPr>
          <a:lstStyle/>
          <a:p>
            <a:r>
              <a:rPr lang="es-ES" sz="1400"/>
              <a:t>Email: raquel.pacheco@imdea.org</a:t>
            </a:r>
          </a:p>
          <a:p>
            <a:r>
              <a:rPr lang="es-ES" sz="1400"/>
              <a:t>Website: </a:t>
            </a:r>
            <a:r>
              <a:rPr lang="es-ES" sz="1400" u="sng"/>
              <a:t>http://www.life-transfomem.eu/</a:t>
            </a:r>
          </a:p>
          <a:p>
            <a:r>
              <a:rPr lang="es-ES" sz="1400"/>
              <a:t>Facebook:</a:t>
            </a:r>
            <a:r>
              <a:rPr lang="es-ES" sz="1400" u="sng"/>
              <a:t>https://www.facebook.com/pages/Life-Transfomem/759314547449284?ref=hl</a:t>
            </a:r>
          </a:p>
          <a:p>
            <a:r>
              <a:rPr lang="es-ES" sz="1400"/>
              <a:t>Twitter: </a:t>
            </a:r>
            <a:r>
              <a:rPr lang="es-ES" sz="1400" u="sng"/>
              <a:t>https://twitter.com/transfomem</a:t>
            </a:r>
            <a:endParaRPr lang="es-ES" sz="14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3" name="Conector angular 82"/>
          <p:cNvCxnSpPr/>
          <p:nvPr/>
        </p:nvCxnSpPr>
        <p:spPr bwMode="auto">
          <a:xfrm rot="10800000" flipV="1">
            <a:off x="3635375" y="4292600"/>
            <a:ext cx="1512888" cy="744538"/>
          </a:xfrm>
          <a:prstGeom prst="bentConnector3">
            <a:avLst>
              <a:gd name="adj1" fmla="val 50000"/>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5123" name="Imagen 5" descr="logo con fractal_ingles2b.jpg"/>
          <p:cNvPicPr>
            <a:picLocks noChangeAspect="1"/>
          </p:cNvPicPr>
          <p:nvPr/>
        </p:nvPicPr>
        <p:blipFill>
          <a:blip r:embed="rId3"/>
          <a:srcRect/>
          <a:stretch>
            <a:fillRect/>
          </a:stretch>
        </p:blipFill>
        <p:spPr bwMode="auto">
          <a:xfrm>
            <a:off x="6178550" y="6308725"/>
            <a:ext cx="800100" cy="433388"/>
          </a:xfrm>
          <a:prstGeom prst="rect">
            <a:avLst/>
          </a:prstGeom>
          <a:noFill/>
          <a:ln w="9525">
            <a:noFill/>
            <a:miter lim="800000"/>
            <a:headEnd/>
            <a:tailEnd/>
          </a:ln>
        </p:spPr>
      </p:pic>
      <p:pic>
        <p:nvPicPr>
          <p:cNvPr id="5124" name="Imagen 6" descr="sadyt.jpg"/>
          <p:cNvPicPr>
            <a:picLocks noChangeAspect="1"/>
          </p:cNvPicPr>
          <p:nvPr/>
        </p:nvPicPr>
        <p:blipFill>
          <a:blip r:embed="rId4"/>
          <a:srcRect/>
          <a:stretch>
            <a:fillRect/>
          </a:stretch>
        </p:blipFill>
        <p:spPr bwMode="auto">
          <a:xfrm>
            <a:off x="7026275" y="6308725"/>
            <a:ext cx="866775" cy="428625"/>
          </a:xfrm>
          <a:prstGeom prst="rect">
            <a:avLst/>
          </a:prstGeom>
          <a:noFill/>
          <a:ln w="9525">
            <a:noFill/>
            <a:miter lim="800000"/>
            <a:headEnd/>
            <a:tailEnd/>
          </a:ln>
        </p:spPr>
      </p:pic>
      <p:pic>
        <p:nvPicPr>
          <p:cNvPr id="5125" name="Imagen 9"/>
          <p:cNvPicPr>
            <a:picLocks noChangeAspect="1"/>
          </p:cNvPicPr>
          <p:nvPr/>
        </p:nvPicPr>
        <p:blipFill>
          <a:blip r:embed="rId5"/>
          <a:srcRect/>
          <a:stretch>
            <a:fillRect/>
          </a:stretch>
        </p:blipFill>
        <p:spPr bwMode="auto">
          <a:xfrm>
            <a:off x="3933825" y="6381750"/>
            <a:ext cx="522288" cy="379413"/>
          </a:xfrm>
          <a:prstGeom prst="rect">
            <a:avLst/>
          </a:prstGeom>
          <a:noFill/>
          <a:ln w="9525">
            <a:noFill/>
            <a:miter lim="800000"/>
            <a:headEnd/>
            <a:tailEnd/>
          </a:ln>
        </p:spPr>
      </p:pic>
      <p:pic>
        <p:nvPicPr>
          <p:cNvPr id="5126" name="Imagen 8" descr="Imagen 17.png"/>
          <p:cNvPicPr>
            <a:picLocks noChangeAspect="1"/>
          </p:cNvPicPr>
          <p:nvPr/>
        </p:nvPicPr>
        <p:blipFill>
          <a:blip r:embed="rId6"/>
          <a:srcRect/>
          <a:stretch>
            <a:fillRect/>
          </a:stretch>
        </p:blipFill>
        <p:spPr bwMode="auto">
          <a:xfrm>
            <a:off x="4583113" y="6273800"/>
            <a:ext cx="1573212" cy="539750"/>
          </a:xfrm>
          <a:prstGeom prst="rect">
            <a:avLst/>
          </a:prstGeom>
          <a:noFill/>
          <a:ln w="9525">
            <a:noFill/>
            <a:miter lim="800000"/>
            <a:headEnd/>
            <a:tailEnd/>
          </a:ln>
        </p:spPr>
      </p:pic>
      <p:pic>
        <p:nvPicPr>
          <p:cNvPr id="5127" name="Imagen 7" descr="VALORIZA_AGUA300.gif"/>
          <p:cNvPicPr>
            <a:picLocks noChangeAspect="1" noChangeArrowheads="1"/>
          </p:cNvPicPr>
          <p:nvPr/>
        </p:nvPicPr>
        <p:blipFill>
          <a:blip r:embed="rId7"/>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CuadroTexto 1"/>
          <p:cNvSpPr txBox="1"/>
          <p:nvPr/>
        </p:nvSpPr>
        <p:spPr>
          <a:xfrm>
            <a:off x="7596188" y="115888"/>
            <a:ext cx="1381125" cy="339725"/>
          </a:xfrm>
          <a:prstGeom prst="rect">
            <a:avLst/>
          </a:prstGeom>
          <a:noFill/>
        </p:spPr>
        <p:txBody>
          <a:bodyPr wrap="none">
            <a:spAutoFit/>
          </a:bodyPr>
          <a:lstStyle/>
          <a:p>
            <a:pPr>
              <a:defRPr/>
            </a:pPr>
            <a:r>
              <a:rPr lang="en-AU" sz="1600" b="1" dirty="0">
                <a:solidFill>
                  <a:schemeClr val="accent5">
                    <a:lumMod val="50000"/>
                  </a:schemeClr>
                </a:solidFill>
                <a:latin typeface="Arial" charset="0"/>
                <a:ea typeface="ＭＳ Ｐゴシック" charset="0"/>
                <a:cs typeface="ＭＳ Ｐゴシック" charset="0"/>
              </a:rPr>
              <a:t>Introduction</a:t>
            </a:r>
          </a:p>
        </p:txBody>
      </p:sp>
      <p:grpSp>
        <p:nvGrpSpPr>
          <p:cNvPr id="5131" name="Agrupar 16"/>
          <p:cNvGrpSpPr>
            <a:grpSpLocks/>
          </p:cNvGrpSpPr>
          <p:nvPr/>
        </p:nvGrpSpPr>
        <p:grpSpPr bwMode="auto">
          <a:xfrm>
            <a:off x="20091400" y="17880013"/>
            <a:ext cx="12096750" cy="6216650"/>
            <a:chOff x="18842730" y="23409150"/>
            <a:chExt cx="12096750" cy="6216710"/>
          </a:xfrm>
        </p:grpSpPr>
        <p:sp>
          <p:nvSpPr>
            <p:cNvPr id="18" name="15 Redondear rectángulo de esquina diagonal"/>
            <p:cNvSpPr>
              <a:spLocks/>
            </p:cNvSpPr>
            <p:nvPr/>
          </p:nvSpPr>
          <p:spPr bwMode="auto">
            <a:xfrm>
              <a:off x="18842730" y="23409150"/>
              <a:ext cx="12096750" cy="6216710"/>
            </a:xfrm>
            <a:custGeom>
              <a:avLst/>
              <a:gdLst>
                <a:gd name="T0" fmla="*/ 1036139 w 12096750"/>
                <a:gd name="T1" fmla="*/ 0 h 6216710"/>
                <a:gd name="T2" fmla="*/ 12096750 w 12096750"/>
                <a:gd name="T3" fmla="*/ 0 h 6216710"/>
                <a:gd name="T4" fmla="*/ 12096750 w 12096750"/>
                <a:gd name="T5" fmla="*/ 0 h 6216710"/>
                <a:gd name="T6" fmla="*/ 12096750 w 12096750"/>
                <a:gd name="T7" fmla="*/ 5180571 h 6216710"/>
                <a:gd name="T8" fmla="*/ 11060611 w 12096750"/>
                <a:gd name="T9" fmla="*/ 6216710 h 6216710"/>
                <a:gd name="T10" fmla="*/ 0 w 12096750"/>
                <a:gd name="T11" fmla="*/ 6216710 h 6216710"/>
                <a:gd name="T12" fmla="*/ 0 w 12096750"/>
                <a:gd name="T13" fmla="*/ 6216710 h 6216710"/>
                <a:gd name="T14" fmla="*/ 0 w 12096750"/>
                <a:gd name="T15" fmla="*/ 1036139 h 6216710"/>
                <a:gd name="T16" fmla="*/ 1036139 w 12096750"/>
                <a:gd name="T17" fmla="*/ 0 h 62167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096750" h="6216710">
                  <a:moveTo>
                    <a:pt x="1036139" y="0"/>
                  </a:moveTo>
                  <a:lnTo>
                    <a:pt x="12096750" y="0"/>
                  </a:lnTo>
                  <a:lnTo>
                    <a:pt x="12096750" y="5180571"/>
                  </a:lnTo>
                  <a:cubicBezTo>
                    <a:pt x="12096750" y="5752815"/>
                    <a:pt x="11632855" y="6216710"/>
                    <a:pt x="11060611" y="6216710"/>
                  </a:cubicBezTo>
                  <a:lnTo>
                    <a:pt x="0" y="6216710"/>
                  </a:lnTo>
                  <a:lnTo>
                    <a:pt x="0" y="1036139"/>
                  </a:lnTo>
                  <a:cubicBezTo>
                    <a:pt x="0" y="463895"/>
                    <a:pt x="463895" y="0"/>
                    <a:pt x="1036139" y="0"/>
                  </a:cubicBezTo>
                  <a:close/>
                </a:path>
              </a:pathLst>
            </a:custGeom>
            <a:pattFill prst="divot">
              <a:fgClr>
                <a:srgbClr val="CECEEF"/>
              </a:fgClr>
              <a:bgClr>
                <a:schemeClr val="bg1"/>
              </a:bgClr>
            </a:pattFill>
            <a:ln w="9525" cap="flat" cmpd="sng">
              <a:solidFill>
                <a:srgbClr val="F2F2F2"/>
              </a:solidFill>
              <a:prstDash val="solid"/>
              <a:round/>
              <a:headEnd/>
              <a:tailEnd/>
            </a:ln>
            <a:effectLst>
              <a:outerShdw dist="23000" dir="5400000" rotWithShape="0">
                <a:srgbClr val="000000">
                  <a:alpha val="34999"/>
                </a:srgbClr>
              </a:outerShdw>
            </a:effectLst>
          </p:spPr>
          <p:txBody>
            <a:bodyPr anchor="ctr"/>
            <a:lstStyle/>
            <a:p>
              <a:pPr>
                <a:defRPr/>
              </a:pPr>
              <a:endParaRPr lang="es-ES"/>
            </a:p>
          </p:txBody>
        </p:sp>
        <p:sp>
          <p:nvSpPr>
            <p:cNvPr id="19" name="22 Rectángulo"/>
            <p:cNvSpPr>
              <a:spLocks noChangeArrowheads="1"/>
            </p:cNvSpPr>
            <p:nvPr/>
          </p:nvSpPr>
          <p:spPr bwMode="auto">
            <a:xfrm>
              <a:off x="22001855" y="24579148"/>
              <a:ext cx="5619750" cy="117476"/>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20" name="137 Rectángulo"/>
            <p:cNvSpPr>
              <a:spLocks noChangeArrowheads="1"/>
            </p:cNvSpPr>
            <p:nvPr/>
          </p:nvSpPr>
          <p:spPr bwMode="auto">
            <a:xfrm>
              <a:off x="22001855" y="25566583"/>
              <a:ext cx="5619750" cy="117476"/>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21" name="138 Rectángulo"/>
            <p:cNvSpPr>
              <a:spLocks noChangeArrowheads="1"/>
            </p:cNvSpPr>
            <p:nvPr/>
          </p:nvSpPr>
          <p:spPr bwMode="auto">
            <a:xfrm>
              <a:off x="22001855" y="26638156"/>
              <a:ext cx="5619750" cy="117476"/>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22" name="139 Rectángulo"/>
            <p:cNvSpPr>
              <a:spLocks noChangeArrowheads="1"/>
            </p:cNvSpPr>
            <p:nvPr/>
          </p:nvSpPr>
          <p:spPr bwMode="auto">
            <a:xfrm>
              <a:off x="22001855" y="27801804"/>
              <a:ext cx="5619750" cy="119064"/>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23" name="26 Flecha derecha"/>
            <p:cNvSpPr>
              <a:spLocks noChangeArrowheads="1"/>
            </p:cNvSpPr>
            <p:nvPr/>
          </p:nvSpPr>
          <p:spPr bwMode="auto">
            <a:xfrm rot="4455016">
              <a:off x="20530220" y="26141264"/>
              <a:ext cx="4724446" cy="149225"/>
            </a:xfrm>
            <a:prstGeom prst="rightArrow">
              <a:avLst>
                <a:gd name="adj1" fmla="val 50000"/>
                <a:gd name="adj2" fmla="val 49982"/>
              </a:avLst>
            </a:prstGeom>
            <a:gradFill rotWithShape="1">
              <a:gsLst>
                <a:gs pos="0">
                  <a:srgbClr val="E1FFFF"/>
                </a:gs>
                <a:gs pos="100000">
                  <a:srgbClr val="D7F0F2"/>
                </a:gs>
              </a:gsLst>
              <a:lin ang="5400000"/>
            </a:gradFill>
            <a:ln w="9525">
              <a:solidFill>
                <a:srgbClr val="D5E8EA"/>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grpSp>
          <p:nvGrpSpPr>
            <p:cNvPr id="5182" name="141 Grupo"/>
            <p:cNvGrpSpPr>
              <a:grpSpLocks/>
            </p:cNvGrpSpPr>
            <p:nvPr/>
          </p:nvGrpSpPr>
          <p:grpSpPr bwMode="auto">
            <a:xfrm>
              <a:off x="23110032" y="23862228"/>
              <a:ext cx="1466850" cy="3924580"/>
              <a:chOff x="22402800" y="13541177"/>
              <a:chExt cx="1466850" cy="3924580"/>
            </a:xfrm>
          </p:grpSpPr>
          <p:cxnSp>
            <p:nvCxnSpPr>
              <p:cNvPr id="43" name="33 Conector recto"/>
              <p:cNvCxnSpPr>
                <a:cxnSpLocks noChangeShapeType="1"/>
              </p:cNvCxnSpPr>
              <p:nvPr/>
            </p:nvCxnSpPr>
            <p:spPr bwMode="auto">
              <a:xfrm>
                <a:off x="22402698" y="13540540"/>
                <a:ext cx="1155700" cy="3925926"/>
              </a:xfrm>
              <a:prstGeom prst="line">
                <a:avLst/>
              </a:prstGeom>
              <a:noFill/>
              <a:ln w="57150">
                <a:solidFill>
                  <a:srgbClr val="FFFFFF"/>
                </a:solidFill>
                <a:round/>
                <a:headEnd/>
                <a:tailEnd/>
              </a:ln>
              <a:effectLst>
                <a:outerShdw dist="20000" dir="5400000" rotWithShape="0">
                  <a:srgbClr val="808080">
                    <a:alpha val="37999"/>
                  </a:srgbClr>
                </a:outerShdw>
              </a:effectLst>
            </p:spPr>
          </p:cxnSp>
          <p:cxnSp>
            <p:nvCxnSpPr>
              <p:cNvPr id="44" name="51 Conector recto de flecha"/>
              <p:cNvCxnSpPr>
                <a:cxnSpLocks noChangeShapeType="1"/>
              </p:cNvCxnSpPr>
              <p:nvPr/>
            </p:nvCxnSpPr>
            <p:spPr bwMode="auto">
              <a:xfrm flipV="1">
                <a:off x="23558398" y="16764784"/>
                <a:ext cx="311150" cy="701682"/>
              </a:xfrm>
              <a:prstGeom prst="straightConnector1">
                <a:avLst/>
              </a:prstGeom>
              <a:noFill/>
              <a:ln w="50800">
                <a:solidFill>
                  <a:srgbClr val="FFFFFF"/>
                </a:solidFill>
                <a:round/>
                <a:headEnd/>
                <a:tailEnd type="arrow" w="med" len="med"/>
              </a:ln>
              <a:effectLst>
                <a:outerShdw dist="20000" dir="5400000" rotWithShape="0">
                  <a:srgbClr val="808080">
                    <a:alpha val="37999"/>
                  </a:srgbClr>
                </a:outerShdw>
              </a:effectLst>
            </p:spPr>
          </p:cxnSp>
        </p:grpSp>
        <p:grpSp>
          <p:nvGrpSpPr>
            <p:cNvPr id="5183" name="142 Grupo"/>
            <p:cNvGrpSpPr>
              <a:grpSpLocks/>
            </p:cNvGrpSpPr>
            <p:nvPr/>
          </p:nvGrpSpPr>
          <p:grpSpPr bwMode="auto">
            <a:xfrm>
              <a:off x="23986645" y="23862228"/>
              <a:ext cx="1224737" cy="2736712"/>
              <a:chOff x="22644913" y="14729045"/>
              <a:chExt cx="1224737" cy="2736712"/>
            </a:xfrm>
          </p:grpSpPr>
          <p:cxnSp>
            <p:nvCxnSpPr>
              <p:cNvPr id="41" name="143 Conector recto"/>
              <p:cNvCxnSpPr>
                <a:cxnSpLocks noChangeShapeType="1"/>
              </p:cNvCxnSpPr>
              <p:nvPr/>
            </p:nvCxnSpPr>
            <p:spPr bwMode="auto">
              <a:xfrm>
                <a:off x="22644498" y="14728408"/>
                <a:ext cx="914400" cy="2736876"/>
              </a:xfrm>
              <a:prstGeom prst="line">
                <a:avLst/>
              </a:prstGeom>
              <a:noFill/>
              <a:ln w="57150">
                <a:solidFill>
                  <a:srgbClr val="FFFFFF"/>
                </a:solidFill>
                <a:round/>
                <a:headEnd/>
                <a:tailEnd/>
              </a:ln>
              <a:effectLst>
                <a:outerShdw dist="20000" dir="5400000" rotWithShape="0">
                  <a:srgbClr val="808080">
                    <a:alpha val="37999"/>
                  </a:srgbClr>
                </a:outerShdw>
              </a:effectLst>
            </p:spPr>
          </p:cxnSp>
          <p:cxnSp>
            <p:nvCxnSpPr>
              <p:cNvPr id="42" name="144 Conector recto de flecha"/>
              <p:cNvCxnSpPr>
                <a:cxnSpLocks noChangeShapeType="1"/>
              </p:cNvCxnSpPr>
              <p:nvPr/>
            </p:nvCxnSpPr>
            <p:spPr bwMode="auto">
              <a:xfrm flipV="1">
                <a:off x="23558898" y="16763602"/>
                <a:ext cx="311150" cy="701682"/>
              </a:xfrm>
              <a:prstGeom prst="straightConnector1">
                <a:avLst/>
              </a:prstGeom>
              <a:noFill/>
              <a:ln w="50800">
                <a:solidFill>
                  <a:srgbClr val="FFFFFF"/>
                </a:solidFill>
                <a:round/>
                <a:headEnd/>
                <a:tailEnd type="arrow" w="med" len="med"/>
              </a:ln>
              <a:effectLst>
                <a:outerShdw dist="20000" dir="5400000" rotWithShape="0">
                  <a:srgbClr val="808080">
                    <a:alpha val="37999"/>
                  </a:srgbClr>
                </a:outerShdw>
              </a:effectLst>
            </p:spPr>
          </p:cxnSp>
        </p:grpSp>
        <p:grpSp>
          <p:nvGrpSpPr>
            <p:cNvPr id="5184" name="146 Grupo"/>
            <p:cNvGrpSpPr>
              <a:grpSpLocks/>
            </p:cNvGrpSpPr>
            <p:nvPr/>
          </p:nvGrpSpPr>
          <p:grpSpPr bwMode="auto">
            <a:xfrm>
              <a:off x="24926676" y="23836671"/>
              <a:ext cx="874943" cy="1744792"/>
              <a:chOff x="22994707" y="15720965"/>
              <a:chExt cx="874943" cy="1744792"/>
            </a:xfrm>
          </p:grpSpPr>
          <p:cxnSp>
            <p:nvCxnSpPr>
              <p:cNvPr id="39" name="147 Conector recto"/>
              <p:cNvCxnSpPr>
                <a:cxnSpLocks noChangeShapeType="1"/>
              </p:cNvCxnSpPr>
              <p:nvPr/>
            </p:nvCxnSpPr>
            <p:spPr bwMode="auto">
              <a:xfrm>
                <a:off x="22994061" y="15720485"/>
                <a:ext cx="565150" cy="1744680"/>
              </a:xfrm>
              <a:prstGeom prst="line">
                <a:avLst/>
              </a:prstGeom>
              <a:noFill/>
              <a:ln w="57150">
                <a:solidFill>
                  <a:srgbClr val="FFFFFF"/>
                </a:solidFill>
                <a:round/>
                <a:headEnd/>
                <a:tailEnd/>
              </a:ln>
              <a:effectLst>
                <a:outerShdw dist="20000" dir="5400000" rotWithShape="0">
                  <a:srgbClr val="808080">
                    <a:alpha val="37999"/>
                  </a:srgbClr>
                </a:outerShdw>
              </a:effectLst>
            </p:spPr>
          </p:cxnSp>
          <p:cxnSp>
            <p:nvCxnSpPr>
              <p:cNvPr id="40" name="148 Conector recto de flecha"/>
              <p:cNvCxnSpPr>
                <a:cxnSpLocks noChangeShapeType="1"/>
              </p:cNvCxnSpPr>
              <p:nvPr/>
            </p:nvCxnSpPr>
            <p:spPr bwMode="auto">
              <a:xfrm flipV="1">
                <a:off x="23559211" y="16763483"/>
                <a:ext cx="311150" cy="701682"/>
              </a:xfrm>
              <a:prstGeom prst="straightConnector1">
                <a:avLst/>
              </a:prstGeom>
              <a:noFill/>
              <a:ln w="50800">
                <a:solidFill>
                  <a:srgbClr val="FFFFFF"/>
                </a:solidFill>
                <a:round/>
                <a:headEnd/>
                <a:tailEnd type="arrow" w="med" len="med"/>
              </a:ln>
              <a:effectLst>
                <a:outerShdw dist="20000" dir="5400000" rotWithShape="0">
                  <a:srgbClr val="808080">
                    <a:alpha val="37999"/>
                  </a:srgbClr>
                </a:outerShdw>
              </a:effectLst>
            </p:spPr>
          </p:cxnSp>
        </p:grpSp>
        <p:grpSp>
          <p:nvGrpSpPr>
            <p:cNvPr id="5185" name="149 Grupo"/>
            <p:cNvGrpSpPr>
              <a:grpSpLocks/>
            </p:cNvGrpSpPr>
            <p:nvPr/>
          </p:nvGrpSpPr>
          <p:grpSpPr bwMode="auto">
            <a:xfrm>
              <a:off x="25923363" y="23836671"/>
              <a:ext cx="499785" cy="701757"/>
              <a:chOff x="23369865" y="16764000"/>
              <a:chExt cx="499785" cy="701757"/>
            </a:xfrm>
          </p:grpSpPr>
          <p:cxnSp>
            <p:nvCxnSpPr>
              <p:cNvPr id="37" name="150 Conector recto"/>
              <p:cNvCxnSpPr>
                <a:cxnSpLocks noChangeShapeType="1"/>
              </p:cNvCxnSpPr>
              <p:nvPr/>
            </p:nvCxnSpPr>
            <p:spPr bwMode="auto">
              <a:xfrm>
                <a:off x="23369482" y="16763520"/>
                <a:ext cx="188913" cy="701682"/>
              </a:xfrm>
              <a:prstGeom prst="line">
                <a:avLst/>
              </a:prstGeom>
              <a:noFill/>
              <a:ln w="57150">
                <a:solidFill>
                  <a:srgbClr val="FFFFFF"/>
                </a:solidFill>
                <a:round/>
                <a:headEnd/>
                <a:tailEnd/>
              </a:ln>
              <a:effectLst>
                <a:outerShdw dist="20000" dir="5400000" rotWithShape="0">
                  <a:srgbClr val="808080">
                    <a:alpha val="37999"/>
                  </a:srgbClr>
                </a:outerShdw>
              </a:effectLst>
            </p:spPr>
          </p:cxnSp>
          <p:cxnSp>
            <p:nvCxnSpPr>
              <p:cNvPr id="38" name="151 Conector recto de flecha"/>
              <p:cNvCxnSpPr>
                <a:cxnSpLocks noChangeShapeType="1"/>
              </p:cNvCxnSpPr>
              <p:nvPr/>
            </p:nvCxnSpPr>
            <p:spPr bwMode="auto">
              <a:xfrm flipV="1">
                <a:off x="23558395" y="16763520"/>
                <a:ext cx="311150" cy="701682"/>
              </a:xfrm>
              <a:prstGeom prst="straightConnector1">
                <a:avLst/>
              </a:prstGeom>
              <a:noFill/>
              <a:ln w="50800">
                <a:solidFill>
                  <a:srgbClr val="FFFFFF"/>
                </a:solidFill>
                <a:round/>
                <a:headEnd/>
                <a:tailEnd type="arrow" w="med" len="med"/>
              </a:ln>
              <a:effectLst>
                <a:outerShdw dist="20000" dir="5400000" rotWithShape="0">
                  <a:srgbClr val="808080">
                    <a:alpha val="37999"/>
                  </a:srgbClr>
                </a:outerShdw>
              </a:effectLst>
            </p:spPr>
          </p:cxnSp>
        </p:grpSp>
        <p:sp>
          <p:nvSpPr>
            <p:cNvPr id="28" name="154 CuadroTexto"/>
            <p:cNvSpPr txBox="1">
              <a:spLocks noChangeArrowheads="1"/>
            </p:cNvSpPr>
            <p:nvPr/>
          </p:nvSpPr>
          <p:spPr bwMode="auto">
            <a:xfrm>
              <a:off x="19025293" y="24299746"/>
              <a:ext cx="2419350" cy="477843"/>
            </a:xfrm>
            <a:prstGeom prst="rect">
              <a:avLst/>
            </a:prstGeom>
            <a:gradFill rotWithShape="1">
              <a:gsLst>
                <a:gs pos="0">
                  <a:srgbClr val="E9E9F7"/>
                </a:gs>
                <a:gs pos="64999">
                  <a:srgbClr val="C5C5E9"/>
                </a:gs>
                <a:gs pos="100000">
                  <a:srgbClr val="ACACE1"/>
                </a:gs>
              </a:gsLst>
              <a:lin ang="5400000" scaled="1"/>
            </a:gradFill>
            <a:ln w="9525">
              <a:solidFill>
                <a:srgbClr val="292989"/>
              </a:solidFill>
              <a:miter lim="800000"/>
              <a:headEnd/>
              <a:tailEnd/>
            </a:ln>
            <a:effectLst>
              <a:outerShdw dist="20000" dir="5400000" rotWithShape="0">
                <a:srgbClr val="808080">
                  <a:alpha val="37999"/>
                </a:srgbClr>
              </a:outerShdw>
            </a:effectLst>
          </p:spPr>
          <p:txBody>
            <a:bodyPr>
              <a:spAutoFit/>
            </a:bodyPr>
            <a:lstStyle/>
            <a:p>
              <a:pPr algn="ctr">
                <a:defRPr/>
              </a:pPr>
              <a:r>
                <a:rPr lang="es-ES" sz="2500" b="1" dirty="0" err="1">
                  <a:solidFill>
                    <a:schemeClr val="dk1"/>
                  </a:solidFill>
                  <a:latin typeface="+mn-lt"/>
                  <a:ea typeface="+mn-ea"/>
                </a:rPr>
                <a:t>Microfiltration</a:t>
              </a:r>
              <a:endParaRPr lang="es-ES" sz="2500" b="1" dirty="0">
                <a:solidFill>
                  <a:schemeClr val="dk1"/>
                </a:solidFill>
                <a:latin typeface="+mn-lt"/>
                <a:ea typeface="+mn-ea"/>
              </a:endParaRPr>
            </a:p>
          </p:txBody>
        </p:sp>
        <p:sp>
          <p:nvSpPr>
            <p:cNvPr id="29" name="155 CuadroTexto"/>
            <p:cNvSpPr txBox="1">
              <a:spLocks noChangeArrowheads="1"/>
            </p:cNvSpPr>
            <p:nvPr/>
          </p:nvSpPr>
          <p:spPr bwMode="auto">
            <a:xfrm>
              <a:off x="19025293" y="25445932"/>
              <a:ext cx="2419350" cy="477843"/>
            </a:xfrm>
            <a:prstGeom prst="rect">
              <a:avLst/>
            </a:prstGeom>
            <a:gradFill rotWithShape="1">
              <a:gsLst>
                <a:gs pos="0">
                  <a:srgbClr val="E9E9F7"/>
                </a:gs>
                <a:gs pos="64999">
                  <a:srgbClr val="C5C5E9"/>
                </a:gs>
                <a:gs pos="100000">
                  <a:srgbClr val="ACACE1"/>
                </a:gs>
              </a:gsLst>
              <a:lin ang="5400000" scaled="1"/>
            </a:gradFill>
            <a:ln w="9525">
              <a:solidFill>
                <a:srgbClr val="292989"/>
              </a:solidFill>
              <a:miter lim="800000"/>
              <a:headEnd/>
              <a:tailEnd/>
            </a:ln>
            <a:effectLst>
              <a:outerShdw dist="20000" dir="5400000" rotWithShape="0">
                <a:srgbClr val="808080">
                  <a:alpha val="37999"/>
                </a:srgbClr>
              </a:outerShdw>
            </a:effectLst>
          </p:spPr>
          <p:txBody>
            <a:bodyPr>
              <a:spAutoFit/>
            </a:bodyPr>
            <a:lstStyle>
              <a:defPPr>
                <a:defRPr lang="es-ES_tradnl"/>
              </a:defPPr>
              <a:lvl1pPr algn="ctr">
                <a:defRPr sz="2500" b="1"/>
              </a:lvl1pPr>
            </a:lstStyle>
            <a:p>
              <a:pPr>
                <a:defRPr/>
              </a:pPr>
              <a:r>
                <a:rPr lang="es-ES" dirty="0" err="1" smtClean="0">
                  <a:solidFill>
                    <a:schemeClr val="dk1"/>
                  </a:solidFill>
                  <a:latin typeface="+mn-lt"/>
                  <a:ea typeface="+mn-ea"/>
                </a:rPr>
                <a:t>Ultrafiltration</a:t>
              </a:r>
              <a:endParaRPr lang="es-ES" dirty="0">
                <a:solidFill>
                  <a:schemeClr val="dk1"/>
                </a:solidFill>
                <a:latin typeface="+mn-lt"/>
                <a:ea typeface="+mn-ea"/>
              </a:endParaRPr>
            </a:p>
          </p:txBody>
        </p:sp>
        <p:sp>
          <p:nvSpPr>
            <p:cNvPr id="30" name="156 CuadroTexto"/>
            <p:cNvSpPr txBox="1">
              <a:spLocks noChangeArrowheads="1"/>
            </p:cNvSpPr>
            <p:nvPr/>
          </p:nvSpPr>
          <p:spPr bwMode="auto">
            <a:xfrm>
              <a:off x="19025293" y="26517505"/>
              <a:ext cx="2419350" cy="477842"/>
            </a:xfrm>
            <a:prstGeom prst="rect">
              <a:avLst/>
            </a:prstGeom>
            <a:gradFill rotWithShape="1">
              <a:gsLst>
                <a:gs pos="0">
                  <a:srgbClr val="E9E9F7"/>
                </a:gs>
                <a:gs pos="64999">
                  <a:srgbClr val="C5C5E9"/>
                </a:gs>
                <a:gs pos="100000">
                  <a:srgbClr val="ACACE1"/>
                </a:gs>
              </a:gsLst>
              <a:lin ang="5400000" scaled="1"/>
            </a:gradFill>
            <a:ln w="9525">
              <a:solidFill>
                <a:srgbClr val="292989"/>
              </a:solidFill>
              <a:miter lim="800000"/>
              <a:headEnd/>
              <a:tailEnd/>
            </a:ln>
            <a:effectLst>
              <a:outerShdw dist="20000" dir="5400000" rotWithShape="0">
                <a:srgbClr val="808080">
                  <a:alpha val="37999"/>
                </a:srgbClr>
              </a:outerShdw>
            </a:effectLst>
          </p:spPr>
          <p:txBody>
            <a:bodyPr>
              <a:spAutoFit/>
            </a:bodyPr>
            <a:lstStyle/>
            <a:p>
              <a:pPr algn="ctr">
                <a:defRPr/>
              </a:pPr>
              <a:r>
                <a:rPr lang="es-ES" sz="2500" b="1" dirty="0" err="1">
                  <a:solidFill>
                    <a:schemeClr val="dk1"/>
                  </a:solidFill>
                  <a:latin typeface="+mn-lt"/>
                  <a:ea typeface="+mn-ea"/>
                </a:rPr>
                <a:t>Nanofiltration</a:t>
              </a:r>
              <a:endParaRPr lang="es-ES" sz="2500" b="1" dirty="0">
                <a:solidFill>
                  <a:schemeClr val="dk1"/>
                </a:solidFill>
                <a:latin typeface="+mn-lt"/>
                <a:ea typeface="+mn-ea"/>
              </a:endParaRPr>
            </a:p>
          </p:txBody>
        </p:sp>
        <p:sp>
          <p:nvSpPr>
            <p:cNvPr id="31" name="157 CuadroTexto"/>
            <p:cNvSpPr txBox="1">
              <a:spLocks noChangeArrowheads="1"/>
            </p:cNvSpPr>
            <p:nvPr/>
          </p:nvSpPr>
          <p:spPr bwMode="auto">
            <a:xfrm>
              <a:off x="19025293" y="27563677"/>
              <a:ext cx="2419350" cy="477843"/>
            </a:xfrm>
            <a:prstGeom prst="rect">
              <a:avLst/>
            </a:prstGeom>
            <a:gradFill rotWithShape="1">
              <a:gsLst>
                <a:gs pos="0">
                  <a:srgbClr val="E9E9F7"/>
                </a:gs>
                <a:gs pos="64999">
                  <a:srgbClr val="C5C5E9"/>
                </a:gs>
                <a:gs pos="100000">
                  <a:srgbClr val="ACACE1"/>
                </a:gs>
              </a:gsLst>
              <a:lin ang="5400000" scaled="1"/>
            </a:gradFill>
            <a:ln w="9525">
              <a:solidFill>
                <a:srgbClr val="292989"/>
              </a:solidFill>
              <a:miter lim="800000"/>
              <a:headEnd/>
              <a:tailEnd/>
            </a:ln>
            <a:effectLst>
              <a:outerShdw dist="20000" dir="5400000" rotWithShape="0">
                <a:srgbClr val="808080">
                  <a:alpha val="37999"/>
                </a:srgbClr>
              </a:outerShdw>
            </a:effectLst>
          </p:spPr>
          <p:txBody>
            <a:bodyPr>
              <a:spAutoFit/>
            </a:bodyPr>
            <a:lstStyle/>
            <a:p>
              <a:pPr algn="ctr">
                <a:defRPr/>
              </a:pPr>
              <a:r>
                <a:rPr lang="es-ES" sz="2500" b="1" dirty="0">
                  <a:solidFill>
                    <a:schemeClr val="dk1"/>
                  </a:solidFill>
                  <a:latin typeface="+mn-lt"/>
                  <a:ea typeface="+mn-ea"/>
                </a:rPr>
                <a:t>Reverse osmosis</a:t>
              </a:r>
            </a:p>
          </p:txBody>
        </p:sp>
        <p:sp>
          <p:nvSpPr>
            <p:cNvPr id="32" name="158 CuadroTexto"/>
            <p:cNvSpPr txBox="1"/>
            <p:nvPr/>
          </p:nvSpPr>
          <p:spPr>
            <a:xfrm>
              <a:off x="23194379" y="28648488"/>
              <a:ext cx="1382503" cy="477054"/>
            </a:xfrm>
            <a:prstGeom prst="rect">
              <a:avLst/>
            </a:prstGeom>
            <a:ln/>
          </p:spPr>
          <p:style>
            <a:lnRef idx="0">
              <a:schemeClr val="accent5"/>
            </a:lnRef>
            <a:fillRef idx="3">
              <a:schemeClr val="accent5"/>
            </a:fillRef>
            <a:effectRef idx="3">
              <a:schemeClr val="accent5"/>
            </a:effectRef>
            <a:fontRef idx="minor">
              <a:schemeClr val="lt1"/>
            </a:fontRef>
          </p:style>
          <p:txBody>
            <a:bodyPr>
              <a:spAutoFit/>
            </a:bodyPr>
            <a:lstStyle/>
            <a:p>
              <a:pPr algn="ctr">
                <a:defRPr/>
              </a:pPr>
              <a:r>
                <a:rPr lang="en-US" sz="2500" b="1" dirty="0">
                  <a:solidFill>
                    <a:schemeClr val="tx1"/>
                  </a:solidFill>
                </a:rPr>
                <a:t>Water</a:t>
              </a:r>
            </a:p>
          </p:txBody>
        </p:sp>
        <p:sp>
          <p:nvSpPr>
            <p:cNvPr id="33" name="159 CuadroTexto"/>
            <p:cNvSpPr txBox="1"/>
            <p:nvPr/>
          </p:nvSpPr>
          <p:spPr>
            <a:xfrm>
              <a:off x="26751733" y="23949022"/>
              <a:ext cx="3490105" cy="477054"/>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path path="circle">
                <a:fillToRect l="50000" t="50000" r="50000" b="50000"/>
              </a:path>
              <a:tileRect/>
            </a:grad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500" b="1" dirty="0"/>
                <a:t>Suspended particles</a:t>
              </a:r>
            </a:p>
          </p:txBody>
        </p:sp>
        <p:sp>
          <p:nvSpPr>
            <p:cNvPr id="34" name="160 CuadroTexto"/>
            <p:cNvSpPr txBox="1"/>
            <p:nvPr/>
          </p:nvSpPr>
          <p:spPr>
            <a:xfrm>
              <a:off x="26267584" y="24969249"/>
              <a:ext cx="2794042" cy="477054"/>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path path="circle">
                <a:fillToRect l="50000" t="50000" r="50000" b="50000"/>
              </a:path>
              <a:tileRect/>
            </a:grad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500" b="1" dirty="0"/>
                <a:t>Macromolecules</a:t>
              </a:r>
            </a:p>
          </p:txBody>
        </p:sp>
        <p:sp>
          <p:nvSpPr>
            <p:cNvPr id="35" name="161 CuadroTexto"/>
            <p:cNvSpPr txBox="1"/>
            <p:nvPr/>
          </p:nvSpPr>
          <p:spPr>
            <a:xfrm>
              <a:off x="25684995" y="25997866"/>
              <a:ext cx="2959855" cy="477054"/>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path path="circle">
                <a:fillToRect l="50000" t="50000" r="50000" b="50000"/>
              </a:path>
              <a:tileRect/>
            </a:grad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500" b="1" dirty="0"/>
                <a:t>Divalent salts</a:t>
              </a:r>
            </a:p>
          </p:txBody>
        </p:sp>
        <p:sp>
          <p:nvSpPr>
            <p:cNvPr id="36" name="162 CuadroTexto"/>
            <p:cNvSpPr txBox="1"/>
            <p:nvPr/>
          </p:nvSpPr>
          <p:spPr>
            <a:xfrm>
              <a:off x="24925275" y="27165994"/>
              <a:ext cx="2959855" cy="477054"/>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path path="circle">
                <a:fillToRect l="50000" t="50000" r="50000" b="50000"/>
              </a:path>
              <a:tileRect/>
            </a:grad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500" b="1" dirty="0"/>
                <a:t>Monovalent salts</a:t>
              </a:r>
            </a:p>
          </p:txBody>
        </p:sp>
      </p:grpSp>
      <p:sp>
        <p:nvSpPr>
          <p:cNvPr id="5132" name="Rectángulo 44"/>
          <p:cNvSpPr>
            <a:spLocks noChangeArrowheads="1"/>
          </p:cNvSpPr>
          <p:nvPr/>
        </p:nvSpPr>
        <p:spPr bwMode="auto">
          <a:xfrm rot="10800000" flipV="1">
            <a:off x="20459700" y="14905038"/>
            <a:ext cx="10647363" cy="2786062"/>
          </a:xfrm>
          <a:prstGeom prst="rect">
            <a:avLst/>
          </a:prstGeom>
          <a:noFill/>
          <a:ln w="9525">
            <a:noFill/>
            <a:miter lim="800000"/>
            <a:headEnd/>
            <a:tailEnd/>
          </a:ln>
        </p:spPr>
        <p:txBody>
          <a:bodyPr>
            <a:spAutoFit/>
          </a:bodyPr>
          <a:lstStyle/>
          <a:p>
            <a:pPr algn="just"/>
            <a:r>
              <a:rPr lang="en-US" sz="3500">
                <a:cs typeface="Arial" pitchFamily="34" charset="0"/>
              </a:rPr>
              <a:t>Depending on the pore size, permeability and retention capacity, polymeric membranes can be classified in: </a:t>
            </a:r>
            <a:r>
              <a:rPr lang="en-US" sz="3500" b="1">
                <a:cs typeface="Arial" pitchFamily="34" charset="0"/>
              </a:rPr>
              <a:t>microfiltration, ultrafiltration, nanofiltration and reverse osmosis</a:t>
            </a:r>
            <a:r>
              <a:rPr lang="en-US" sz="3500">
                <a:cs typeface="Arial" pitchFamily="34" charset="0"/>
              </a:rPr>
              <a:t>.</a:t>
            </a:r>
          </a:p>
          <a:p>
            <a:pPr algn="just"/>
            <a:endParaRPr lang="es-ES_tradnl" sz="3500">
              <a:cs typeface="Arial" pitchFamily="34" charset="0"/>
            </a:endParaRPr>
          </a:p>
        </p:txBody>
      </p:sp>
      <p:sp>
        <p:nvSpPr>
          <p:cNvPr id="5133" name="CuadroTexto 12"/>
          <p:cNvSpPr txBox="1">
            <a:spLocks noChangeArrowheads="1"/>
          </p:cNvSpPr>
          <p:nvPr/>
        </p:nvSpPr>
        <p:spPr bwMode="auto">
          <a:xfrm>
            <a:off x="250825" y="908050"/>
            <a:ext cx="7058025" cy="369888"/>
          </a:xfrm>
          <a:prstGeom prst="rect">
            <a:avLst/>
          </a:prstGeom>
          <a:noFill/>
          <a:ln w="9525">
            <a:noFill/>
            <a:miter lim="800000"/>
            <a:headEnd/>
            <a:tailEnd/>
          </a:ln>
        </p:spPr>
        <p:txBody>
          <a:bodyPr>
            <a:spAutoFit/>
          </a:bodyPr>
          <a:lstStyle/>
          <a:p>
            <a:r>
              <a:rPr lang="en-US" sz="1800" b="1"/>
              <a:t>Some numbers regarding Reverse Osmosis Membrane</a:t>
            </a:r>
          </a:p>
        </p:txBody>
      </p:sp>
      <p:graphicFrame>
        <p:nvGraphicFramePr>
          <p:cNvPr id="3" name="Tabla 2"/>
          <p:cNvGraphicFramePr>
            <a:graphicFrameLocks noGrp="1"/>
          </p:cNvGraphicFramePr>
          <p:nvPr/>
        </p:nvGraphicFramePr>
        <p:xfrm>
          <a:off x="323850" y="1412875"/>
          <a:ext cx="8369300" cy="2840385"/>
        </p:xfrm>
        <a:graphic>
          <a:graphicData uri="http://schemas.openxmlformats.org/drawingml/2006/table">
            <a:tbl>
              <a:tblPr/>
              <a:tblGrid>
                <a:gridCol w="3235325"/>
                <a:gridCol w="2093913"/>
                <a:gridCol w="1357312"/>
                <a:gridCol w="1682750"/>
              </a:tblGrid>
              <a:tr h="762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Arial" pitchFamily="34" charset="0"/>
                        <a:ea typeface="ＭＳ Ｐゴシック" pitchFamily="34" charset="-128"/>
                      </a:endParaRP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rPr>
                        <a:t>Worldwide</a:t>
                      </a:r>
                    </a:p>
                    <a:p>
                      <a:pPr marL="0" marR="0" lvl="0" indent="0" algn="ctr" defTabSz="4572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rPr>
                        <a:t>&gt;150 countries</a:t>
                      </a:r>
                    </a:p>
                    <a:p>
                      <a:pPr marL="0" marR="0" lvl="0" indent="0" algn="ctr" defTabSz="457200" rtl="0" eaLnBrk="1" fontAlgn="base" latinLnBrk="0" hangingPunct="1">
                        <a:lnSpc>
                          <a:spcPct val="100000"/>
                        </a:lnSpc>
                        <a:spcBef>
                          <a:spcPct val="0"/>
                        </a:spcBef>
                        <a:spcAft>
                          <a:spcPct val="0"/>
                        </a:spcAft>
                        <a:buClrTx/>
                        <a:buSzTx/>
                        <a:buFont typeface="Wingdings" pitchFamily="2" charset="2"/>
                        <a:buNone/>
                        <a:tabLst/>
                      </a:pPr>
                      <a:r>
                        <a:rPr kumimoji="0" lang="en-US" sz="1200" b="0" i="0" u="none" strike="noStrike" cap="none" normalizeH="0" baseline="0" smtClean="0">
                          <a:ln>
                            <a:noFill/>
                          </a:ln>
                          <a:solidFill>
                            <a:schemeClr val="tx1"/>
                          </a:solidFill>
                          <a:effectLst/>
                          <a:latin typeface="Arial" pitchFamily="34" charset="0"/>
                          <a:ea typeface="ＭＳ Ｐゴシック" pitchFamily="34" charset="-128"/>
                        </a:rPr>
                        <a:t>(data from IDA 2013)</a:t>
                      </a:r>
                      <a:endParaRPr kumimoji="0" lang="en-US" sz="1600" b="1" i="0" u="none" strike="noStrike" cap="none" normalizeH="0" baseline="0" smtClean="0">
                        <a:ln>
                          <a:noFill/>
                        </a:ln>
                        <a:solidFill>
                          <a:schemeClr val="tx1"/>
                        </a:solidFill>
                        <a:effectLst/>
                        <a:latin typeface="Arial" pitchFamily="34" charset="0"/>
                        <a:ea typeface="ＭＳ Ｐゴシック" pitchFamily="34" charset="-128"/>
                      </a:endParaRP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rPr>
                        <a:t>Spain</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a typeface="ＭＳ Ｐゴシック"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ＭＳ Ｐゴシック" pitchFamily="34" charset="-128"/>
                        </a:rPr>
                        <a:t>(data from AEDYR)</a:t>
                      </a: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s-ES"/>
                    </a:p>
                  </a:txBody>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34" charset="-128"/>
                        </a:rPr>
                        <a:t>Total number of desalination plants</a:t>
                      </a: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34" charset="-128"/>
                        </a:rPr>
                        <a:t>&gt;17,000</a:t>
                      </a: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34" charset="-128"/>
                        </a:rPr>
                        <a:t>&gt;700</a:t>
                      </a: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ＭＳ Ｐゴシック" pitchFamily="34" charset="-128"/>
                        </a:rPr>
                        <a:t>≈ 4% of total plants</a:t>
                      </a: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175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34" charset="-128"/>
                        </a:rPr>
                        <a:t>Global capacity of commissioned desalination plants (as of 2013)</a:t>
                      </a: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34" charset="-128"/>
                        </a:rPr>
                        <a:t>&gt; 80 Hm</a:t>
                      </a:r>
                      <a:r>
                        <a:rPr kumimoji="0" lang="en-US" sz="1400" b="0" i="0" u="none" strike="noStrike" cap="none" normalizeH="0" baseline="30000" smtClean="0">
                          <a:ln>
                            <a:noFill/>
                          </a:ln>
                          <a:solidFill>
                            <a:srgbClr val="000000"/>
                          </a:solidFill>
                          <a:effectLst/>
                          <a:latin typeface="Arial" pitchFamily="34" charset="0"/>
                          <a:ea typeface="ＭＳ Ｐゴシック" pitchFamily="34" charset="-128"/>
                        </a:rPr>
                        <a:t>3</a:t>
                      </a:r>
                      <a:r>
                        <a:rPr kumimoji="0" lang="en-US" sz="1400" b="0" i="0" u="none" strike="noStrike" cap="none" normalizeH="0" baseline="0" smtClean="0">
                          <a:ln>
                            <a:noFill/>
                          </a:ln>
                          <a:solidFill>
                            <a:srgbClr val="000000"/>
                          </a:solidFill>
                          <a:effectLst/>
                          <a:latin typeface="Arial" pitchFamily="34" charset="0"/>
                          <a:ea typeface="ＭＳ Ｐゴシック" pitchFamily="34" charset="-128"/>
                        </a:rPr>
                        <a:t>/day</a:t>
                      </a: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34" charset="-128"/>
                        </a:rPr>
                        <a:t>&gt; 5.4 Hm</a:t>
                      </a:r>
                      <a:r>
                        <a:rPr kumimoji="0" lang="en-US" sz="1400" b="0" i="0" u="none" strike="noStrike" cap="none" normalizeH="0" baseline="30000" smtClean="0">
                          <a:ln>
                            <a:noFill/>
                          </a:ln>
                          <a:solidFill>
                            <a:srgbClr val="000000"/>
                          </a:solidFill>
                          <a:effectLst/>
                          <a:latin typeface="Arial" pitchFamily="34" charset="0"/>
                          <a:ea typeface="ＭＳ Ｐゴシック" pitchFamily="34" charset="-128"/>
                        </a:rPr>
                        <a:t>3</a:t>
                      </a:r>
                      <a:r>
                        <a:rPr kumimoji="0" lang="en-US" sz="1400" b="0" i="0" u="none" strike="noStrike" cap="none" normalizeH="0" baseline="0" smtClean="0">
                          <a:ln>
                            <a:noFill/>
                          </a:ln>
                          <a:solidFill>
                            <a:srgbClr val="000000"/>
                          </a:solidFill>
                          <a:effectLst/>
                          <a:latin typeface="Arial" pitchFamily="34" charset="0"/>
                          <a:ea typeface="ＭＳ Ｐゴシック" pitchFamily="34" charset="-128"/>
                        </a:rPr>
                        <a:t>/day</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000000"/>
                        </a:solidFill>
                        <a:effectLst/>
                        <a:latin typeface="Arial" pitchFamily="34" charset="0"/>
                        <a:ea typeface="ＭＳ Ｐゴシック" pitchFamily="34" charset="-128"/>
                      </a:endParaRP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ＭＳ Ｐゴシック" pitchFamily="34" charset="-128"/>
                        </a:rPr>
                        <a:t>≈ 6.75% of global capacity</a:t>
                      </a: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5175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ea typeface="ＭＳ Ｐゴシック" pitchFamily="34" charset="-128"/>
                        </a:rPr>
                        <a:t>Estimated end-of-life membrane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ea typeface="ＭＳ Ｐゴシック" pitchFamily="34" charset="-128"/>
                        </a:rPr>
                        <a:t>per year </a:t>
                      </a: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ea typeface="ＭＳ Ｐゴシック" pitchFamily="34" charset="-128"/>
                        </a:rPr>
                        <a:t>960,000</a:t>
                      </a: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ea typeface="ＭＳ Ｐゴシック" pitchFamily="34" charset="-128"/>
                        </a:rPr>
                        <a:t>64,800</a:t>
                      </a: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ＭＳ Ｐゴシック" pitchFamily="34" charset="-128"/>
                        </a:rPr>
                        <a:t>Considering 100 modules to produce 1000 m</a:t>
                      </a:r>
                      <a:r>
                        <a:rPr kumimoji="0" lang="en-US" sz="1200" b="0" i="0" u="none" strike="noStrike" cap="none" normalizeH="0" baseline="30000" smtClean="0">
                          <a:ln>
                            <a:noFill/>
                          </a:ln>
                          <a:solidFill>
                            <a:srgbClr val="000000"/>
                          </a:solidFill>
                          <a:effectLst/>
                          <a:latin typeface="Arial" pitchFamily="34" charset="0"/>
                          <a:ea typeface="ＭＳ Ｐゴシック" pitchFamily="34" charset="-128"/>
                        </a:rPr>
                        <a:t>3</a:t>
                      </a:r>
                      <a:r>
                        <a:rPr kumimoji="0" lang="en-US" sz="1200" b="0" i="0" u="none" strike="noStrike" cap="none" normalizeH="0" baseline="0" smtClean="0">
                          <a:ln>
                            <a:noFill/>
                          </a:ln>
                          <a:solidFill>
                            <a:srgbClr val="000000"/>
                          </a:solidFill>
                          <a:effectLst/>
                          <a:latin typeface="Arial" pitchFamily="34" charset="0"/>
                          <a:ea typeface="ＭＳ Ｐゴシック" pitchFamily="34" charset="-128"/>
                        </a:rPr>
                        <a:t> and a 12%  annual membranes replacement rate</a:t>
                      </a:r>
                      <a:endParaRPr kumimoji="0" lang="en-US" sz="1200" b="0" i="0" u="none" strike="noStrike" cap="none" normalizeH="0" baseline="30000" smtClean="0">
                        <a:ln>
                          <a:noFill/>
                        </a:ln>
                        <a:solidFill>
                          <a:srgbClr val="000000"/>
                        </a:solidFill>
                        <a:effectLst/>
                        <a:latin typeface="Arial" pitchFamily="34" charset="0"/>
                        <a:ea typeface="ＭＳ Ｐゴシック"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Arial" pitchFamily="34" charset="0"/>
                        <a:ea typeface="ＭＳ Ｐゴシック" pitchFamily="34" charset="-128"/>
                      </a:endParaRP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6699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34" charset="-128"/>
                        </a:rPr>
                        <a:t>Tonnes of end-of-life membranes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34" charset="-128"/>
                        </a:rPr>
                        <a:t>per year</a:t>
                      </a: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34" charset="-128"/>
                        </a:rPr>
                        <a:t>&gt;12.900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000000"/>
                        </a:solidFill>
                        <a:effectLst/>
                        <a:latin typeface="Arial" pitchFamily="34" charset="0"/>
                        <a:ea typeface="ＭＳ Ｐゴシック" pitchFamily="34" charset="-128"/>
                      </a:endParaRP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34" charset="-128"/>
                        </a:rPr>
                        <a:t>&gt; 800</a:t>
                      </a:r>
                    </a:p>
                  </a:txBody>
                  <a:tcPr marL="91441" marR="91441"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vMerge="1">
                  <a:txBody>
                    <a:bodyPr/>
                    <a:lstStyle/>
                    <a:p>
                      <a:endParaRPr lang="es-ES"/>
                    </a:p>
                  </a:txBody>
                  <a:tcPr/>
                </a:tc>
              </a:tr>
            </a:tbl>
          </a:graphicData>
        </a:graphic>
      </p:graphicFrame>
      <p:cxnSp>
        <p:nvCxnSpPr>
          <p:cNvPr id="14" name="Conector recto 13"/>
          <p:cNvCxnSpPr/>
          <p:nvPr/>
        </p:nvCxnSpPr>
        <p:spPr>
          <a:xfrm>
            <a:off x="3563938" y="1484313"/>
            <a:ext cx="0" cy="2665412"/>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Conector recto 61"/>
          <p:cNvCxnSpPr/>
          <p:nvPr/>
        </p:nvCxnSpPr>
        <p:spPr>
          <a:xfrm>
            <a:off x="5651500" y="1484313"/>
            <a:ext cx="0" cy="2665412"/>
          </a:xfrm>
          <a:prstGeom prst="line">
            <a:avLst/>
          </a:prstGeom>
          <a:ln>
            <a:solidFill>
              <a:srgbClr val="72BFC5"/>
            </a:solidFill>
          </a:ln>
          <a:effectLst/>
        </p:spPr>
        <p:style>
          <a:lnRef idx="2">
            <a:schemeClr val="accent1"/>
          </a:lnRef>
          <a:fillRef idx="0">
            <a:schemeClr val="accent1"/>
          </a:fillRef>
          <a:effectRef idx="1">
            <a:schemeClr val="accent1"/>
          </a:effectRef>
          <a:fontRef idx="minor">
            <a:schemeClr val="tx1"/>
          </a:fontRef>
        </p:style>
      </p:cxnSp>
      <p:cxnSp>
        <p:nvCxnSpPr>
          <p:cNvPr id="63" name="Conector recto 62"/>
          <p:cNvCxnSpPr/>
          <p:nvPr/>
        </p:nvCxnSpPr>
        <p:spPr>
          <a:xfrm flipH="1">
            <a:off x="395288" y="2133600"/>
            <a:ext cx="8280400" cy="0"/>
          </a:xfrm>
          <a:prstGeom prst="line">
            <a:avLst/>
          </a:prstGeom>
          <a:ln>
            <a:solidFill>
              <a:srgbClr val="72BFC5"/>
            </a:solidFill>
          </a:ln>
          <a:effectLst/>
        </p:spPr>
        <p:style>
          <a:lnRef idx="2">
            <a:schemeClr val="accent1"/>
          </a:lnRef>
          <a:fillRef idx="0">
            <a:schemeClr val="accent1"/>
          </a:fillRef>
          <a:effectRef idx="1">
            <a:schemeClr val="accent1"/>
          </a:effectRef>
          <a:fontRef idx="minor">
            <a:schemeClr val="tx1"/>
          </a:fontRef>
        </p:style>
      </p:cxnSp>
      <p:pic>
        <p:nvPicPr>
          <p:cNvPr id="5167" name="Imagen 48" descr="Captura de pantalla 2015-03-26 a la(s) 14.06.34.png"/>
          <p:cNvPicPr>
            <a:picLocks noChangeAspect="1"/>
          </p:cNvPicPr>
          <p:nvPr/>
        </p:nvPicPr>
        <p:blipFill>
          <a:blip r:embed="rId8"/>
          <a:srcRect/>
          <a:stretch>
            <a:fillRect/>
          </a:stretch>
        </p:blipFill>
        <p:spPr bwMode="auto">
          <a:xfrm>
            <a:off x="755650" y="5084763"/>
            <a:ext cx="3592513" cy="1106487"/>
          </a:xfrm>
          <a:prstGeom prst="rect">
            <a:avLst/>
          </a:prstGeom>
          <a:noFill/>
          <a:ln w="9525">
            <a:noFill/>
            <a:miter lim="800000"/>
            <a:headEnd/>
            <a:tailEnd/>
          </a:ln>
        </p:spPr>
      </p:pic>
      <p:grpSp>
        <p:nvGrpSpPr>
          <p:cNvPr id="11" name="Agrupar 73"/>
          <p:cNvGrpSpPr>
            <a:grpSpLocks/>
          </p:cNvGrpSpPr>
          <p:nvPr/>
        </p:nvGrpSpPr>
        <p:grpSpPr bwMode="auto">
          <a:xfrm>
            <a:off x="5148263" y="4292600"/>
            <a:ext cx="3983037" cy="1784350"/>
            <a:chOff x="5132468" y="4724741"/>
            <a:chExt cx="3983432" cy="1782831"/>
          </a:xfrm>
        </p:grpSpPr>
        <p:sp>
          <p:nvSpPr>
            <p:cNvPr id="5172" name="Rectángulo 55"/>
            <p:cNvSpPr>
              <a:spLocks noChangeArrowheads="1"/>
            </p:cNvSpPr>
            <p:nvPr/>
          </p:nvSpPr>
          <p:spPr bwMode="auto">
            <a:xfrm>
              <a:off x="6950241" y="5775273"/>
              <a:ext cx="2165659" cy="677108"/>
            </a:xfrm>
            <a:prstGeom prst="rect">
              <a:avLst/>
            </a:prstGeom>
            <a:noFill/>
            <a:ln w="9525">
              <a:noFill/>
              <a:miter lim="800000"/>
              <a:headEnd/>
              <a:tailEnd/>
            </a:ln>
          </p:spPr>
          <p:txBody>
            <a:bodyPr>
              <a:spAutoFit/>
            </a:bodyPr>
            <a:lstStyle/>
            <a:p>
              <a:r>
                <a:rPr lang="en-GB" sz="1200"/>
                <a:t>Could </a:t>
              </a:r>
              <a:r>
                <a:rPr lang="en-GB" sz="1400"/>
                <a:t>be</a:t>
              </a:r>
              <a:r>
                <a:rPr lang="en-GB" sz="1200"/>
                <a:t> recycling membranes an alternative solution?</a:t>
              </a:r>
              <a:endParaRPr lang="es-ES" sz="1200"/>
            </a:p>
          </p:txBody>
        </p:sp>
        <p:cxnSp>
          <p:nvCxnSpPr>
            <p:cNvPr id="79" name="Conector angular 78"/>
            <p:cNvCxnSpPr/>
            <p:nvPr/>
          </p:nvCxnSpPr>
          <p:spPr>
            <a:xfrm>
              <a:off x="5132468" y="4724741"/>
              <a:ext cx="757312" cy="742318"/>
            </a:xfrm>
            <a:prstGeom prst="bentConnector3">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pic>
          <p:nvPicPr>
            <p:cNvPr id="5174" name="Imagen 5" descr="Captura de pantalla 2015-06-30 a la(s) 09.17.56.png"/>
            <p:cNvPicPr>
              <a:picLocks noChangeAspect="1"/>
            </p:cNvPicPr>
            <p:nvPr/>
          </p:nvPicPr>
          <p:blipFill>
            <a:blip r:embed="rId9"/>
            <a:srcRect/>
            <a:stretch>
              <a:fillRect/>
            </a:stretch>
          </p:blipFill>
          <p:spPr bwMode="auto">
            <a:xfrm>
              <a:off x="5924497" y="4796728"/>
              <a:ext cx="1021133" cy="1710844"/>
            </a:xfrm>
            <a:prstGeom prst="rect">
              <a:avLst/>
            </a:prstGeom>
            <a:noFill/>
            <a:ln w="9525">
              <a:noFill/>
              <a:miter lim="800000"/>
              <a:headEnd/>
              <a:tailEnd/>
            </a:ln>
          </p:spPr>
        </p:pic>
        <p:pic>
          <p:nvPicPr>
            <p:cNvPr id="5175" name="Imagen 53" descr="Captura de pantalla 2015-03-26 a la(s) 14.29.44.png"/>
            <p:cNvPicPr>
              <a:picLocks noChangeAspect="1"/>
            </p:cNvPicPr>
            <p:nvPr/>
          </p:nvPicPr>
          <p:blipFill>
            <a:blip r:embed="rId10"/>
            <a:srcRect/>
            <a:stretch>
              <a:fillRect/>
            </a:stretch>
          </p:blipFill>
          <p:spPr bwMode="auto">
            <a:xfrm>
              <a:off x="7043243" y="5300621"/>
              <a:ext cx="465311" cy="403855"/>
            </a:xfrm>
            <a:prstGeom prst="rect">
              <a:avLst/>
            </a:prstGeom>
            <a:noFill/>
            <a:ln w="9525">
              <a:noFill/>
              <a:miter lim="800000"/>
              <a:headEnd/>
              <a:tailEnd/>
            </a:ln>
          </p:spPr>
        </p:pic>
      </p:grpSp>
      <p:sp>
        <p:nvSpPr>
          <p:cNvPr id="17" name="Rectángulo 16"/>
          <p:cNvSpPr/>
          <p:nvPr/>
        </p:nvSpPr>
        <p:spPr>
          <a:xfrm>
            <a:off x="3563938" y="2924175"/>
            <a:ext cx="3384550" cy="504825"/>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cxnSp>
        <p:nvCxnSpPr>
          <p:cNvPr id="85" name="Conector recto 84"/>
          <p:cNvCxnSpPr/>
          <p:nvPr/>
        </p:nvCxnSpPr>
        <p:spPr>
          <a:xfrm>
            <a:off x="5148263" y="3429000"/>
            <a:ext cx="0" cy="8636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171"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n 5" descr="logo con fractal_ingles2b.jpg"/>
          <p:cNvPicPr>
            <a:picLocks noChangeAspect="1"/>
          </p:cNvPicPr>
          <p:nvPr/>
        </p:nvPicPr>
        <p:blipFill>
          <a:blip r:embed="rId3"/>
          <a:srcRect/>
          <a:stretch>
            <a:fillRect/>
          </a:stretch>
        </p:blipFill>
        <p:spPr bwMode="auto">
          <a:xfrm>
            <a:off x="6178550" y="6308725"/>
            <a:ext cx="800100" cy="433388"/>
          </a:xfrm>
          <a:prstGeom prst="rect">
            <a:avLst/>
          </a:prstGeom>
          <a:noFill/>
          <a:ln w="9525">
            <a:noFill/>
            <a:miter lim="800000"/>
            <a:headEnd/>
            <a:tailEnd/>
          </a:ln>
        </p:spPr>
      </p:pic>
      <p:pic>
        <p:nvPicPr>
          <p:cNvPr id="6147" name="Imagen 6" descr="sadyt.jpg"/>
          <p:cNvPicPr>
            <a:picLocks noChangeAspect="1"/>
          </p:cNvPicPr>
          <p:nvPr/>
        </p:nvPicPr>
        <p:blipFill>
          <a:blip r:embed="rId4"/>
          <a:srcRect/>
          <a:stretch>
            <a:fillRect/>
          </a:stretch>
        </p:blipFill>
        <p:spPr bwMode="auto">
          <a:xfrm>
            <a:off x="7026275" y="6308725"/>
            <a:ext cx="866775" cy="428625"/>
          </a:xfrm>
          <a:prstGeom prst="rect">
            <a:avLst/>
          </a:prstGeom>
          <a:noFill/>
          <a:ln w="9525">
            <a:noFill/>
            <a:miter lim="800000"/>
            <a:headEnd/>
            <a:tailEnd/>
          </a:ln>
        </p:spPr>
      </p:pic>
      <p:pic>
        <p:nvPicPr>
          <p:cNvPr id="6148" name="Imagen 9"/>
          <p:cNvPicPr>
            <a:picLocks noChangeAspect="1"/>
          </p:cNvPicPr>
          <p:nvPr/>
        </p:nvPicPr>
        <p:blipFill>
          <a:blip r:embed="rId5"/>
          <a:srcRect/>
          <a:stretch>
            <a:fillRect/>
          </a:stretch>
        </p:blipFill>
        <p:spPr bwMode="auto">
          <a:xfrm>
            <a:off x="3933825" y="6381750"/>
            <a:ext cx="522288" cy="379413"/>
          </a:xfrm>
          <a:prstGeom prst="rect">
            <a:avLst/>
          </a:prstGeom>
          <a:noFill/>
          <a:ln w="9525">
            <a:noFill/>
            <a:miter lim="800000"/>
            <a:headEnd/>
            <a:tailEnd/>
          </a:ln>
        </p:spPr>
      </p:pic>
      <p:pic>
        <p:nvPicPr>
          <p:cNvPr id="6149" name="Imagen 8" descr="Imagen 17.png"/>
          <p:cNvPicPr>
            <a:picLocks noChangeAspect="1"/>
          </p:cNvPicPr>
          <p:nvPr/>
        </p:nvPicPr>
        <p:blipFill>
          <a:blip r:embed="rId6"/>
          <a:srcRect/>
          <a:stretch>
            <a:fillRect/>
          </a:stretch>
        </p:blipFill>
        <p:spPr bwMode="auto">
          <a:xfrm>
            <a:off x="4583113" y="6273800"/>
            <a:ext cx="1573212" cy="539750"/>
          </a:xfrm>
          <a:prstGeom prst="rect">
            <a:avLst/>
          </a:prstGeom>
          <a:noFill/>
          <a:ln w="9525">
            <a:noFill/>
            <a:miter lim="800000"/>
            <a:headEnd/>
            <a:tailEnd/>
          </a:ln>
        </p:spPr>
      </p:pic>
      <p:pic>
        <p:nvPicPr>
          <p:cNvPr id="6150" name="Imagen 7" descr="VALORIZA_AGUA300.gif"/>
          <p:cNvPicPr>
            <a:picLocks noChangeAspect="1" noChangeArrowheads="1"/>
          </p:cNvPicPr>
          <p:nvPr/>
        </p:nvPicPr>
        <p:blipFill>
          <a:blip r:embed="rId7"/>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CuadroTexto 1"/>
          <p:cNvSpPr txBox="1"/>
          <p:nvPr/>
        </p:nvSpPr>
        <p:spPr>
          <a:xfrm>
            <a:off x="7596188" y="115888"/>
            <a:ext cx="1381125" cy="339725"/>
          </a:xfrm>
          <a:prstGeom prst="rect">
            <a:avLst/>
          </a:prstGeom>
          <a:noFill/>
        </p:spPr>
        <p:txBody>
          <a:bodyPr wrap="none">
            <a:spAutoFit/>
          </a:bodyPr>
          <a:lstStyle/>
          <a:p>
            <a:pPr>
              <a:defRPr/>
            </a:pPr>
            <a:r>
              <a:rPr lang="en-AU" sz="1600" b="1" dirty="0">
                <a:solidFill>
                  <a:schemeClr val="accent5">
                    <a:lumMod val="50000"/>
                  </a:schemeClr>
                </a:solidFill>
                <a:latin typeface="Arial" charset="0"/>
                <a:ea typeface="ＭＳ Ｐゴシック" charset="0"/>
                <a:cs typeface="ＭＳ Ｐゴシック" charset="0"/>
              </a:rPr>
              <a:t>Introduction</a:t>
            </a:r>
          </a:p>
        </p:txBody>
      </p:sp>
      <p:grpSp>
        <p:nvGrpSpPr>
          <p:cNvPr id="6154" name="Agrupar 16"/>
          <p:cNvGrpSpPr>
            <a:grpSpLocks/>
          </p:cNvGrpSpPr>
          <p:nvPr/>
        </p:nvGrpSpPr>
        <p:grpSpPr bwMode="auto">
          <a:xfrm>
            <a:off x="20091400" y="17880013"/>
            <a:ext cx="12096750" cy="6216650"/>
            <a:chOff x="18842730" y="23409150"/>
            <a:chExt cx="12096750" cy="6216710"/>
          </a:xfrm>
        </p:grpSpPr>
        <p:sp>
          <p:nvSpPr>
            <p:cNvPr id="18" name="15 Redondear rectángulo de esquina diagonal"/>
            <p:cNvSpPr>
              <a:spLocks/>
            </p:cNvSpPr>
            <p:nvPr/>
          </p:nvSpPr>
          <p:spPr bwMode="auto">
            <a:xfrm>
              <a:off x="18842730" y="23409150"/>
              <a:ext cx="12096750" cy="6216710"/>
            </a:xfrm>
            <a:custGeom>
              <a:avLst/>
              <a:gdLst>
                <a:gd name="T0" fmla="*/ 1036139 w 12096750"/>
                <a:gd name="T1" fmla="*/ 0 h 6216710"/>
                <a:gd name="T2" fmla="*/ 12096750 w 12096750"/>
                <a:gd name="T3" fmla="*/ 0 h 6216710"/>
                <a:gd name="T4" fmla="*/ 12096750 w 12096750"/>
                <a:gd name="T5" fmla="*/ 0 h 6216710"/>
                <a:gd name="T6" fmla="*/ 12096750 w 12096750"/>
                <a:gd name="T7" fmla="*/ 5180571 h 6216710"/>
                <a:gd name="T8" fmla="*/ 11060611 w 12096750"/>
                <a:gd name="T9" fmla="*/ 6216710 h 6216710"/>
                <a:gd name="T10" fmla="*/ 0 w 12096750"/>
                <a:gd name="T11" fmla="*/ 6216710 h 6216710"/>
                <a:gd name="T12" fmla="*/ 0 w 12096750"/>
                <a:gd name="T13" fmla="*/ 6216710 h 6216710"/>
                <a:gd name="T14" fmla="*/ 0 w 12096750"/>
                <a:gd name="T15" fmla="*/ 1036139 h 6216710"/>
                <a:gd name="T16" fmla="*/ 1036139 w 12096750"/>
                <a:gd name="T17" fmla="*/ 0 h 62167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096750" h="6216710">
                  <a:moveTo>
                    <a:pt x="1036139" y="0"/>
                  </a:moveTo>
                  <a:lnTo>
                    <a:pt x="12096750" y="0"/>
                  </a:lnTo>
                  <a:lnTo>
                    <a:pt x="12096750" y="5180571"/>
                  </a:lnTo>
                  <a:cubicBezTo>
                    <a:pt x="12096750" y="5752815"/>
                    <a:pt x="11632855" y="6216710"/>
                    <a:pt x="11060611" y="6216710"/>
                  </a:cubicBezTo>
                  <a:lnTo>
                    <a:pt x="0" y="6216710"/>
                  </a:lnTo>
                  <a:lnTo>
                    <a:pt x="0" y="1036139"/>
                  </a:lnTo>
                  <a:cubicBezTo>
                    <a:pt x="0" y="463895"/>
                    <a:pt x="463895" y="0"/>
                    <a:pt x="1036139" y="0"/>
                  </a:cubicBezTo>
                  <a:close/>
                </a:path>
              </a:pathLst>
            </a:custGeom>
            <a:pattFill prst="divot">
              <a:fgClr>
                <a:srgbClr val="CECEEF"/>
              </a:fgClr>
              <a:bgClr>
                <a:schemeClr val="bg1"/>
              </a:bgClr>
            </a:pattFill>
            <a:ln w="9525" cap="flat" cmpd="sng">
              <a:solidFill>
                <a:srgbClr val="F2F2F2"/>
              </a:solidFill>
              <a:prstDash val="solid"/>
              <a:round/>
              <a:headEnd/>
              <a:tailEnd/>
            </a:ln>
            <a:effectLst>
              <a:outerShdw dist="23000" dir="5400000" rotWithShape="0">
                <a:srgbClr val="000000">
                  <a:alpha val="34999"/>
                </a:srgbClr>
              </a:outerShdw>
            </a:effectLst>
          </p:spPr>
          <p:txBody>
            <a:bodyPr anchor="ctr"/>
            <a:lstStyle/>
            <a:p>
              <a:pPr>
                <a:defRPr/>
              </a:pPr>
              <a:endParaRPr lang="es-ES"/>
            </a:p>
          </p:txBody>
        </p:sp>
        <p:sp>
          <p:nvSpPr>
            <p:cNvPr id="19" name="22 Rectángulo"/>
            <p:cNvSpPr>
              <a:spLocks noChangeArrowheads="1"/>
            </p:cNvSpPr>
            <p:nvPr/>
          </p:nvSpPr>
          <p:spPr bwMode="auto">
            <a:xfrm>
              <a:off x="22001855" y="24579148"/>
              <a:ext cx="5619750" cy="117476"/>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20" name="137 Rectángulo"/>
            <p:cNvSpPr>
              <a:spLocks noChangeArrowheads="1"/>
            </p:cNvSpPr>
            <p:nvPr/>
          </p:nvSpPr>
          <p:spPr bwMode="auto">
            <a:xfrm>
              <a:off x="22001855" y="25566583"/>
              <a:ext cx="5619750" cy="117476"/>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21" name="138 Rectángulo"/>
            <p:cNvSpPr>
              <a:spLocks noChangeArrowheads="1"/>
            </p:cNvSpPr>
            <p:nvPr/>
          </p:nvSpPr>
          <p:spPr bwMode="auto">
            <a:xfrm>
              <a:off x="22001855" y="26638156"/>
              <a:ext cx="5619750" cy="117476"/>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22" name="139 Rectángulo"/>
            <p:cNvSpPr>
              <a:spLocks noChangeArrowheads="1"/>
            </p:cNvSpPr>
            <p:nvPr/>
          </p:nvSpPr>
          <p:spPr bwMode="auto">
            <a:xfrm>
              <a:off x="22001855" y="27801804"/>
              <a:ext cx="5619750" cy="119064"/>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23" name="26 Flecha derecha"/>
            <p:cNvSpPr>
              <a:spLocks noChangeArrowheads="1"/>
            </p:cNvSpPr>
            <p:nvPr/>
          </p:nvSpPr>
          <p:spPr bwMode="auto">
            <a:xfrm rot="4455016">
              <a:off x="20530220" y="26141264"/>
              <a:ext cx="4724446" cy="149225"/>
            </a:xfrm>
            <a:prstGeom prst="rightArrow">
              <a:avLst>
                <a:gd name="adj1" fmla="val 50000"/>
                <a:gd name="adj2" fmla="val 49982"/>
              </a:avLst>
            </a:prstGeom>
            <a:gradFill rotWithShape="1">
              <a:gsLst>
                <a:gs pos="0">
                  <a:srgbClr val="E1FFFF"/>
                </a:gs>
                <a:gs pos="100000">
                  <a:srgbClr val="D7F0F2"/>
                </a:gs>
              </a:gsLst>
              <a:lin ang="5400000"/>
            </a:gradFill>
            <a:ln w="9525">
              <a:solidFill>
                <a:srgbClr val="D5E8EA"/>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grpSp>
          <p:nvGrpSpPr>
            <p:cNvPr id="6170" name="141 Grupo"/>
            <p:cNvGrpSpPr>
              <a:grpSpLocks/>
            </p:cNvGrpSpPr>
            <p:nvPr/>
          </p:nvGrpSpPr>
          <p:grpSpPr bwMode="auto">
            <a:xfrm>
              <a:off x="23110032" y="23862228"/>
              <a:ext cx="1466850" cy="3924580"/>
              <a:chOff x="22402800" y="13541177"/>
              <a:chExt cx="1466850" cy="3924580"/>
            </a:xfrm>
          </p:grpSpPr>
          <p:cxnSp>
            <p:nvCxnSpPr>
              <p:cNvPr id="43" name="33 Conector recto"/>
              <p:cNvCxnSpPr>
                <a:cxnSpLocks noChangeShapeType="1"/>
              </p:cNvCxnSpPr>
              <p:nvPr/>
            </p:nvCxnSpPr>
            <p:spPr bwMode="auto">
              <a:xfrm>
                <a:off x="22402698" y="13540540"/>
                <a:ext cx="1155700" cy="3925926"/>
              </a:xfrm>
              <a:prstGeom prst="line">
                <a:avLst/>
              </a:prstGeom>
              <a:noFill/>
              <a:ln w="57150">
                <a:solidFill>
                  <a:srgbClr val="FFFFFF"/>
                </a:solidFill>
                <a:round/>
                <a:headEnd/>
                <a:tailEnd/>
              </a:ln>
              <a:effectLst>
                <a:outerShdw dist="20000" dir="5400000" rotWithShape="0">
                  <a:srgbClr val="808080">
                    <a:alpha val="37999"/>
                  </a:srgbClr>
                </a:outerShdw>
              </a:effectLst>
            </p:spPr>
          </p:cxnSp>
          <p:cxnSp>
            <p:nvCxnSpPr>
              <p:cNvPr id="44" name="51 Conector recto de flecha"/>
              <p:cNvCxnSpPr>
                <a:cxnSpLocks noChangeShapeType="1"/>
              </p:cNvCxnSpPr>
              <p:nvPr/>
            </p:nvCxnSpPr>
            <p:spPr bwMode="auto">
              <a:xfrm flipV="1">
                <a:off x="23558398" y="16764784"/>
                <a:ext cx="311150" cy="701682"/>
              </a:xfrm>
              <a:prstGeom prst="straightConnector1">
                <a:avLst/>
              </a:prstGeom>
              <a:noFill/>
              <a:ln w="50800">
                <a:solidFill>
                  <a:srgbClr val="FFFFFF"/>
                </a:solidFill>
                <a:round/>
                <a:headEnd/>
                <a:tailEnd type="arrow" w="med" len="med"/>
              </a:ln>
              <a:effectLst>
                <a:outerShdw dist="20000" dir="5400000" rotWithShape="0">
                  <a:srgbClr val="808080">
                    <a:alpha val="37999"/>
                  </a:srgbClr>
                </a:outerShdw>
              </a:effectLst>
            </p:spPr>
          </p:cxnSp>
        </p:grpSp>
        <p:grpSp>
          <p:nvGrpSpPr>
            <p:cNvPr id="6171" name="142 Grupo"/>
            <p:cNvGrpSpPr>
              <a:grpSpLocks/>
            </p:cNvGrpSpPr>
            <p:nvPr/>
          </p:nvGrpSpPr>
          <p:grpSpPr bwMode="auto">
            <a:xfrm>
              <a:off x="23986645" y="23862228"/>
              <a:ext cx="1224737" cy="2736712"/>
              <a:chOff x="22644913" y="14729045"/>
              <a:chExt cx="1224737" cy="2736712"/>
            </a:xfrm>
          </p:grpSpPr>
          <p:cxnSp>
            <p:nvCxnSpPr>
              <p:cNvPr id="41" name="143 Conector recto"/>
              <p:cNvCxnSpPr>
                <a:cxnSpLocks noChangeShapeType="1"/>
              </p:cNvCxnSpPr>
              <p:nvPr/>
            </p:nvCxnSpPr>
            <p:spPr bwMode="auto">
              <a:xfrm>
                <a:off x="22644498" y="14728408"/>
                <a:ext cx="914400" cy="2736876"/>
              </a:xfrm>
              <a:prstGeom prst="line">
                <a:avLst/>
              </a:prstGeom>
              <a:noFill/>
              <a:ln w="57150">
                <a:solidFill>
                  <a:srgbClr val="FFFFFF"/>
                </a:solidFill>
                <a:round/>
                <a:headEnd/>
                <a:tailEnd/>
              </a:ln>
              <a:effectLst>
                <a:outerShdw dist="20000" dir="5400000" rotWithShape="0">
                  <a:srgbClr val="808080">
                    <a:alpha val="37999"/>
                  </a:srgbClr>
                </a:outerShdw>
              </a:effectLst>
            </p:spPr>
          </p:cxnSp>
          <p:cxnSp>
            <p:nvCxnSpPr>
              <p:cNvPr id="42" name="144 Conector recto de flecha"/>
              <p:cNvCxnSpPr>
                <a:cxnSpLocks noChangeShapeType="1"/>
              </p:cNvCxnSpPr>
              <p:nvPr/>
            </p:nvCxnSpPr>
            <p:spPr bwMode="auto">
              <a:xfrm flipV="1">
                <a:off x="23558898" y="16763602"/>
                <a:ext cx="311150" cy="701682"/>
              </a:xfrm>
              <a:prstGeom prst="straightConnector1">
                <a:avLst/>
              </a:prstGeom>
              <a:noFill/>
              <a:ln w="50800">
                <a:solidFill>
                  <a:srgbClr val="FFFFFF"/>
                </a:solidFill>
                <a:round/>
                <a:headEnd/>
                <a:tailEnd type="arrow" w="med" len="med"/>
              </a:ln>
              <a:effectLst>
                <a:outerShdw dist="20000" dir="5400000" rotWithShape="0">
                  <a:srgbClr val="808080">
                    <a:alpha val="37999"/>
                  </a:srgbClr>
                </a:outerShdw>
              </a:effectLst>
            </p:spPr>
          </p:cxnSp>
        </p:grpSp>
        <p:grpSp>
          <p:nvGrpSpPr>
            <p:cNvPr id="6172" name="146 Grupo"/>
            <p:cNvGrpSpPr>
              <a:grpSpLocks/>
            </p:cNvGrpSpPr>
            <p:nvPr/>
          </p:nvGrpSpPr>
          <p:grpSpPr bwMode="auto">
            <a:xfrm>
              <a:off x="24926676" y="23836671"/>
              <a:ext cx="874943" cy="1744792"/>
              <a:chOff x="22994707" y="15720965"/>
              <a:chExt cx="874943" cy="1744792"/>
            </a:xfrm>
          </p:grpSpPr>
          <p:cxnSp>
            <p:nvCxnSpPr>
              <p:cNvPr id="39" name="147 Conector recto"/>
              <p:cNvCxnSpPr>
                <a:cxnSpLocks noChangeShapeType="1"/>
              </p:cNvCxnSpPr>
              <p:nvPr/>
            </p:nvCxnSpPr>
            <p:spPr bwMode="auto">
              <a:xfrm>
                <a:off x="22994061" y="15720485"/>
                <a:ext cx="565150" cy="1744680"/>
              </a:xfrm>
              <a:prstGeom prst="line">
                <a:avLst/>
              </a:prstGeom>
              <a:noFill/>
              <a:ln w="57150">
                <a:solidFill>
                  <a:srgbClr val="FFFFFF"/>
                </a:solidFill>
                <a:round/>
                <a:headEnd/>
                <a:tailEnd/>
              </a:ln>
              <a:effectLst>
                <a:outerShdw dist="20000" dir="5400000" rotWithShape="0">
                  <a:srgbClr val="808080">
                    <a:alpha val="37999"/>
                  </a:srgbClr>
                </a:outerShdw>
              </a:effectLst>
            </p:spPr>
          </p:cxnSp>
          <p:cxnSp>
            <p:nvCxnSpPr>
              <p:cNvPr id="40" name="148 Conector recto de flecha"/>
              <p:cNvCxnSpPr>
                <a:cxnSpLocks noChangeShapeType="1"/>
              </p:cNvCxnSpPr>
              <p:nvPr/>
            </p:nvCxnSpPr>
            <p:spPr bwMode="auto">
              <a:xfrm flipV="1">
                <a:off x="23559211" y="16763483"/>
                <a:ext cx="311150" cy="701682"/>
              </a:xfrm>
              <a:prstGeom prst="straightConnector1">
                <a:avLst/>
              </a:prstGeom>
              <a:noFill/>
              <a:ln w="50800">
                <a:solidFill>
                  <a:srgbClr val="FFFFFF"/>
                </a:solidFill>
                <a:round/>
                <a:headEnd/>
                <a:tailEnd type="arrow" w="med" len="med"/>
              </a:ln>
              <a:effectLst>
                <a:outerShdw dist="20000" dir="5400000" rotWithShape="0">
                  <a:srgbClr val="808080">
                    <a:alpha val="37999"/>
                  </a:srgbClr>
                </a:outerShdw>
              </a:effectLst>
            </p:spPr>
          </p:cxnSp>
        </p:grpSp>
        <p:grpSp>
          <p:nvGrpSpPr>
            <p:cNvPr id="6173" name="149 Grupo"/>
            <p:cNvGrpSpPr>
              <a:grpSpLocks/>
            </p:cNvGrpSpPr>
            <p:nvPr/>
          </p:nvGrpSpPr>
          <p:grpSpPr bwMode="auto">
            <a:xfrm>
              <a:off x="25923363" y="23836671"/>
              <a:ext cx="499785" cy="701757"/>
              <a:chOff x="23369865" y="16764000"/>
              <a:chExt cx="499785" cy="701757"/>
            </a:xfrm>
          </p:grpSpPr>
          <p:cxnSp>
            <p:nvCxnSpPr>
              <p:cNvPr id="37" name="150 Conector recto"/>
              <p:cNvCxnSpPr>
                <a:cxnSpLocks noChangeShapeType="1"/>
              </p:cNvCxnSpPr>
              <p:nvPr/>
            </p:nvCxnSpPr>
            <p:spPr bwMode="auto">
              <a:xfrm>
                <a:off x="23369482" y="16763520"/>
                <a:ext cx="188913" cy="701682"/>
              </a:xfrm>
              <a:prstGeom prst="line">
                <a:avLst/>
              </a:prstGeom>
              <a:noFill/>
              <a:ln w="57150">
                <a:solidFill>
                  <a:srgbClr val="FFFFFF"/>
                </a:solidFill>
                <a:round/>
                <a:headEnd/>
                <a:tailEnd/>
              </a:ln>
              <a:effectLst>
                <a:outerShdw dist="20000" dir="5400000" rotWithShape="0">
                  <a:srgbClr val="808080">
                    <a:alpha val="37999"/>
                  </a:srgbClr>
                </a:outerShdw>
              </a:effectLst>
            </p:spPr>
          </p:cxnSp>
          <p:cxnSp>
            <p:nvCxnSpPr>
              <p:cNvPr id="38" name="151 Conector recto de flecha"/>
              <p:cNvCxnSpPr>
                <a:cxnSpLocks noChangeShapeType="1"/>
              </p:cNvCxnSpPr>
              <p:nvPr/>
            </p:nvCxnSpPr>
            <p:spPr bwMode="auto">
              <a:xfrm flipV="1">
                <a:off x="23558395" y="16763520"/>
                <a:ext cx="311150" cy="701682"/>
              </a:xfrm>
              <a:prstGeom prst="straightConnector1">
                <a:avLst/>
              </a:prstGeom>
              <a:noFill/>
              <a:ln w="50800">
                <a:solidFill>
                  <a:srgbClr val="FFFFFF"/>
                </a:solidFill>
                <a:round/>
                <a:headEnd/>
                <a:tailEnd type="arrow" w="med" len="med"/>
              </a:ln>
              <a:effectLst>
                <a:outerShdw dist="20000" dir="5400000" rotWithShape="0">
                  <a:srgbClr val="808080">
                    <a:alpha val="37999"/>
                  </a:srgbClr>
                </a:outerShdw>
              </a:effectLst>
            </p:spPr>
          </p:cxnSp>
        </p:grpSp>
        <p:sp>
          <p:nvSpPr>
            <p:cNvPr id="28" name="154 CuadroTexto"/>
            <p:cNvSpPr txBox="1">
              <a:spLocks noChangeArrowheads="1"/>
            </p:cNvSpPr>
            <p:nvPr/>
          </p:nvSpPr>
          <p:spPr bwMode="auto">
            <a:xfrm>
              <a:off x="19025293" y="24299746"/>
              <a:ext cx="2419350" cy="477843"/>
            </a:xfrm>
            <a:prstGeom prst="rect">
              <a:avLst/>
            </a:prstGeom>
            <a:gradFill rotWithShape="1">
              <a:gsLst>
                <a:gs pos="0">
                  <a:srgbClr val="E9E9F7"/>
                </a:gs>
                <a:gs pos="64999">
                  <a:srgbClr val="C5C5E9"/>
                </a:gs>
                <a:gs pos="100000">
                  <a:srgbClr val="ACACE1"/>
                </a:gs>
              </a:gsLst>
              <a:lin ang="5400000" scaled="1"/>
            </a:gradFill>
            <a:ln w="9525">
              <a:solidFill>
                <a:srgbClr val="292989"/>
              </a:solidFill>
              <a:miter lim="800000"/>
              <a:headEnd/>
              <a:tailEnd/>
            </a:ln>
            <a:effectLst>
              <a:outerShdw dist="20000" dir="5400000" rotWithShape="0">
                <a:srgbClr val="808080">
                  <a:alpha val="37999"/>
                </a:srgbClr>
              </a:outerShdw>
            </a:effectLst>
          </p:spPr>
          <p:txBody>
            <a:bodyPr>
              <a:spAutoFit/>
            </a:bodyPr>
            <a:lstStyle/>
            <a:p>
              <a:pPr algn="ctr">
                <a:defRPr/>
              </a:pPr>
              <a:r>
                <a:rPr lang="es-ES" sz="2500" b="1" dirty="0" err="1">
                  <a:solidFill>
                    <a:schemeClr val="dk1"/>
                  </a:solidFill>
                  <a:latin typeface="+mn-lt"/>
                  <a:ea typeface="+mn-ea"/>
                </a:rPr>
                <a:t>Microfiltration</a:t>
              </a:r>
              <a:endParaRPr lang="es-ES" sz="2500" b="1" dirty="0">
                <a:solidFill>
                  <a:schemeClr val="dk1"/>
                </a:solidFill>
                <a:latin typeface="+mn-lt"/>
                <a:ea typeface="+mn-ea"/>
              </a:endParaRPr>
            </a:p>
          </p:txBody>
        </p:sp>
        <p:sp>
          <p:nvSpPr>
            <p:cNvPr id="29" name="155 CuadroTexto"/>
            <p:cNvSpPr txBox="1">
              <a:spLocks noChangeArrowheads="1"/>
            </p:cNvSpPr>
            <p:nvPr/>
          </p:nvSpPr>
          <p:spPr bwMode="auto">
            <a:xfrm>
              <a:off x="19025293" y="25445932"/>
              <a:ext cx="2419350" cy="477843"/>
            </a:xfrm>
            <a:prstGeom prst="rect">
              <a:avLst/>
            </a:prstGeom>
            <a:gradFill rotWithShape="1">
              <a:gsLst>
                <a:gs pos="0">
                  <a:srgbClr val="E9E9F7"/>
                </a:gs>
                <a:gs pos="64999">
                  <a:srgbClr val="C5C5E9"/>
                </a:gs>
                <a:gs pos="100000">
                  <a:srgbClr val="ACACE1"/>
                </a:gs>
              </a:gsLst>
              <a:lin ang="5400000" scaled="1"/>
            </a:gradFill>
            <a:ln w="9525">
              <a:solidFill>
                <a:srgbClr val="292989"/>
              </a:solidFill>
              <a:miter lim="800000"/>
              <a:headEnd/>
              <a:tailEnd/>
            </a:ln>
            <a:effectLst>
              <a:outerShdw dist="20000" dir="5400000" rotWithShape="0">
                <a:srgbClr val="808080">
                  <a:alpha val="37999"/>
                </a:srgbClr>
              </a:outerShdw>
            </a:effectLst>
          </p:spPr>
          <p:txBody>
            <a:bodyPr>
              <a:spAutoFit/>
            </a:bodyPr>
            <a:lstStyle>
              <a:defPPr>
                <a:defRPr lang="es-ES_tradnl"/>
              </a:defPPr>
              <a:lvl1pPr algn="ctr">
                <a:defRPr sz="2500" b="1"/>
              </a:lvl1pPr>
            </a:lstStyle>
            <a:p>
              <a:pPr>
                <a:defRPr/>
              </a:pPr>
              <a:r>
                <a:rPr lang="es-ES" dirty="0" err="1" smtClean="0">
                  <a:solidFill>
                    <a:schemeClr val="dk1"/>
                  </a:solidFill>
                  <a:latin typeface="+mn-lt"/>
                  <a:ea typeface="+mn-ea"/>
                </a:rPr>
                <a:t>Ultrafiltration</a:t>
              </a:r>
              <a:endParaRPr lang="es-ES" dirty="0">
                <a:solidFill>
                  <a:schemeClr val="dk1"/>
                </a:solidFill>
                <a:latin typeface="+mn-lt"/>
                <a:ea typeface="+mn-ea"/>
              </a:endParaRPr>
            </a:p>
          </p:txBody>
        </p:sp>
        <p:sp>
          <p:nvSpPr>
            <p:cNvPr id="30" name="156 CuadroTexto"/>
            <p:cNvSpPr txBox="1">
              <a:spLocks noChangeArrowheads="1"/>
            </p:cNvSpPr>
            <p:nvPr/>
          </p:nvSpPr>
          <p:spPr bwMode="auto">
            <a:xfrm>
              <a:off x="19025293" y="26517505"/>
              <a:ext cx="2419350" cy="477842"/>
            </a:xfrm>
            <a:prstGeom prst="rect">
              <a:avLst/>
            </a:prstGeom>
            <a:gradFill rotWithShape="1">
              <a:gsLst>
                <a:gs pos="0">
                  <a:srgbClr val="E9E9F7"/>
                </a:gs>
                <a:gs pos="64999">
                  <a:srgbClr val="C5C5E9"/>
                </a:gs>
                <a:gs pos="100000">
                  <a:srgbClr val="ACACE1"/>
                </a:gs>
              </a:gsLst>
              <a:lin ang="5400000" scaled="1"/>
            </a:gradFill>
            <a:ln w="9525">
              <a:solidFill>
                <a:srgbClr val="292989"/>
              </a:solidFill>
              <a:miter lim="800000"/>
              <a:headEnd/>
              <a:tailEnd/>
            </a:ln>
            <a:effectLst>
              <a:outerShdw dist="20000" dir="5400000" rotWithShape="0">
                <a:srgbClr val="808080">
                  <a:alpha val="37999"/>
                </a:srgbClr>
              </a:outerShdw>
            </a:effectLst>
          </p:spPr>
          <p:txBody>
            <a:bodyPr>
              <a:spAutoFit/>
            </a:bodyPr>
            <a:lstStyle/>
            <a:p>
              <a:pPr algn="ctr">
                <a:defRPr/>
              </a:pPr>
              <a:r>
                <a:rPr lang="es-ES" sz="2500" b="1" dirty="0" err="1">
                  <a:solidFill>
                    <a:schemeClr val="dk1"/>
                  </a:solidFill>
                  <a:latin typeface="+mn-lt"/>
                  <a:ea typeface="+mn-ea"/>
                </a:rPr>
                <a:t>Nanofiltration</a:t>
              </a:r>
              <a:endParaRPr lang="es-ES" sz="2500" b="1" dirty="0">
                <a:solidFill>
                  <a:schemeClr val="dk1"/>
                </a:solidFill>
                <a:latin typeface="+mn-lt"/>
                <a:ea typeface="+mn-ea"/>
              </a:endParaRPr>
            </a:p>
          </p:txBody>
        </p:sp>
        <p:sp>
          <p:nvSpPr>
            <p:cNvPr id="31" name="157 CuadroTexto"/>
            <p:cNvSpPr txBox="1">
              <a:spLocks noChangeArrowheads="1"/>
            </p:cNvSpPr>
            <p:nvPr/>
          </p:nvSpPr>
          <p:spPr bwMode="auto">
            <a:xfrm>
              <a:off x="19025293" y="27563677"/>
              <a:ext cx="2419350" cy="477843"/>
            </a:xfrm>
            <a:prstGeom prst="rect">
              <a:avLst/>
            </a:prstGeom>
            <a:gradFill rotWithShape="1">
              <a:gsLst>
                <a:gs pos="0">
                  <a:srgbClr val="E9E9F7"/>
                </a:gs>
                <a:gs pos="64999">
                  <a:srgbClr val="C5C5E9"/>
                </a:gs>
                <a:gs pos="100000">
                  <a:srgbClr val="ACACE1"/>
                </a:gs>
              </a:gsLst>
              <a:lin ang="5400000" scaled="1"/>
            </a:gradFill>
            <a:ln w="9525">
              <a:solidFill>
                <a:srgbClr val="292989"/>
              </a:solidFill>
              <a:miter lim="800000"/>
              <a:headEnd/>
              <a:tailEnd/>
            </a:ln>
            <a:effectLst>
              <a:outerShdw dist="20000" dir="5400000" rotWithShape="0">
                <a:srgbClr val="808080">
                  <a:alpha val="37999"/>
                </a:srgbClr>
              </a:outerShdw>
            </a:effectLst>
          </p:spPr>
          <p:txBody>
            <a:bodyPr>
              <a:spAutoFit/>
            </a:bodyPr>
            <a:lstStyle/>
            <a:p>
              <a:pPr algn="ctr">
                <a:defRPr/>
              </a:pPr>
              <a:r>
                <a:rPr lang="es-ES" sz="2500" b="1" dirty="0">
                  <a:solidFill>
                    <a:schemeClr val="dk1"/>
                  </a:solidFill>
                  <a:latin typeface="+mn-lt"/>
                  <a:ea typeface="+mn-ea"/>
                </a:rPr>
                <a:t>Reverse osmosis</a:t>
              </a:r>
            </a:p>
          </p:txBody>
        </p:sp>
        <p:sp>
          <p:nvSpPr>
            <p:cNvPr id="32" name="158 CuadroTexto"/>
            <p:cNvSpPr txBox="1"/>
            <p:nvPr/>
          </p:nvSpPr>
          <p:spPr>
            <a:xfrm>
              <a:off x="23194379" y="28648488"/>
              <a:ext cx="1382503" cy="477054"/>
            </a:xfrm>
            <a:prstGeom prst="rect">
              <a:avLst/>
            </a:prstGeom>
            <a:ln/>
          </p:spPr>
          <p:style>
            <a:lnRef idx="0">
              <a:schemeClr val="accent5"/>
            </a:lnRef>
            <a:fillRef idx="3">
              <a:schemeClr val="accent5"/>
            </a:fillRef>
            <a:effectRef idx="3">
              <a:schemeClr val="accent5"/>
            </a:effectRef>
            <a:fontRef idx="minor">
              <a:schemeClr val="lt1"/>
            </a:fontRef>
          </p:style>
          <p:txBody>
            <a:bodyPr>
              <a:spAutoFit/>
            </a:bodyPr>
            <a:lstStyle/>
            <a:p>
              <a:pPr algn="ctr">
                <a:defRPr/>
              </a:pPr>
              <a:r>
                <a:rPr lang="en-US" sz="2500" b="1" dirty="0">
                  <a:solidFill>
                    <a:schemeClr val="tx1"/>
                  </a:solidFill>
                </a:rPr>
                <a:t>Water</a:t>
              </a:r>
            </a:p>
          </p:txBody>
        </p:sp>
        <p:sp>
          <p:nvSpPr>
            <p:cNvPr id="33" name="159 CuadroTexto"/>
            <p:cNvSpPr txBox="1"/>
            <p:nvPr/>
          </p:nvSpPr>
          <p:spPr>
            <a:xfrm>
              <a:off x="26751733" y="23949022"/>
              <a:ext cx="3490105" cy="477054"/>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path path="circle">
                <a:fillToRect l="50000" t="50000" r="50000" b="50000"/>
              </a:path>
              <a:tileRect/>
            </a:grad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500" b="1" dirty="0"/>
                <a:t>Suspended particles</a:t>
              </a:r>
            </a:p>
          </p:txBody>
        </p:sp>
        <p:sp>
          <p:nvSpPr>
            <p:cNvPr id="34" name="160 CuadroTexto"/>
            <p:cNvSpPr txBox="1"/>
            <p:nvPr/>
          </p:nvSpPr>
          <p:spPr>
            <a:xfrm>
              <a:off x="26267584" y="24969249"/>
              <a:ext cx="2794042" cy="477054"/>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path path="circle">
                <a:fillToRect l="50000" t="50000" r="50000" b="50000"/>
              </a:path>
              <a:tileRect/>
            </a:grad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500" b="1" dirty="0"/>
                <a:t>Macromolecules</a:t>
              </a:r>
            </a:p>
          </p:txBody>
        </p:sp>
        <p:sp>
          <p:nvSpPr>
            <p:cNvPr id="35" name="161 CuadroTexto"/>
            <p:cNvSpPr txBox="1"/>
            <p:nvPr/>
          </p:nvSpPr>
          <p:spPr>
            <a:xfrm>
              <a:off x="25684995" y="25997866"/>
              <a:ext cx="2959855" cy="477054"/>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path path="circle">
                <a:fillToRect l="50000" t="50000" r="50000" b="50000"/>
              </a:path>
              <a:tileRect/>
            </a:grad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500" b="1" dirty="0"/>
                <a:t>Divalent salts</a:t>
              </a:r>
            </a:p>
          </p:txBody>
        </p:sp>
        <p:sp>
          <p:nvSpPr>
            <p:cNvPr id="36" name="162 CuadroTexto"/>
            <p:cNvSpPr txBox="1"/>
            <p:nvPr/>
          </p:nvSpPr>
          <p:spPr>
            <a:xfrm>
              <a:off x="24925275" y="27165994"/>
              <a:ext cx="2959855" cy="477054"/>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path path="circle">
                <a:fillToRect l="50000" t="50000" r="50000" b="50000"/>
              </a:path>
              <a:tileRect/>
            </a:grad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500" b="1" dirty="0"/>
                <a:t>Monovalent salts</a:t>
              </a:r>
            </a:p>
          </p:txBody>
        </p:sp>
      </p:grpSp>
      <p:sp>
        <p:nvSpPr>
          <p:cNvPr id="6155" name="Rectángulo 44"/>
          <p:cNvSpPr>
            <a:spLocks noChangeArrowheads="1"/>
          </p:cNvSpPr>
          <p:nvPr/>
        </p:nvSpPr>
        <p:spPr bwMode="auto">
          <a:xfrm rot="10800000" flipV="1">
            <a:off x="20459700" y="14905038"/>
            <a:ext cx="10647363" cy="2786062"/>
          </a:xfrm>
          <a:prstGeom prst="rect">
            <a:avLst/>
          </a:prstGeom>
          <a:noFill/>
          <a:ln w="9525">
            <a:noFill/>
            <a:miter lim="800000"/>
            <a:headEnd/>
            <a:tailEnd/>
          </a:ln>
        </p:spPr>
        <p:txBody>
          <a:bodyPr>
            <a:spAutoFit/>
          </a:bodyPr>
          <a:lstStyle/>
          <a:p>
            <a:pPr algn="just"/>
            <a:r>
              <a:rPr lang="en-US" sz="3500">
                <a:cs typeface="Arial" pitchFamily="34" charset="0"/>
              </a:rPr>
              <a:t>Depending on the pore size, permeability and retention capacity, polymeric membranes can be classified in: </a:t>
            </a:r>
            <a:r>
              <a:rPr lang="en-US" sz="3500" b="1">
                <a:cs typeface="Arial" pitchFamily="34" charset="0"/>
              </a:rPr>
              <a:t>microfiltration, ultrafiltration, nanofiltration and reverse osmosis</a:t>
            </a:r>
            <a:r>
              <a:rPr lang="en-US" sz="3500">
                <a:cs typeface="Arial" pitchFamily="34" charset="0"/>
              </a:rPr>
              <a:t>.</a:t>
            </a:r>
          </a:p>
          <a:p>
            <a:pPr algn="just"/>
            <a:endParaRPr lang="es-ES_tradnl" sz="3500">
              <a:cs typeface="Arial" pitchFamily="34" charset="0"/>
            </a:endParaRPr>
          </a:p>
        </p:txBody>
      </p:sp>
      <p:sp>
        <p:nvSpPr>
          <p:cNvPr id="61" name="Rectángulo 60"/>
          <p:cNvSpPr/>
          <p:nvPr/>
        </p:nvSpPr>
        <p:spPr>
          <a:xfrm>
            <a:off x="179388" y="620713"/>
            <a:ext cx="6696075" cy="307975"/>
          </a:xfrm>
          <a:prstGeom prst="rect">
            <a:avLst/>
          </a:prstGeom>
        </p:spPr>
        <p:txBody>
          <a:bodyPr>
            <a:spAutoFit/>
          </a:bodyPr>
          <a:lstStyle/>
          <a:p>
            <a:pPr>
              <a:defRPr/>
            </a:pPr>
            <a:r>
              <a:rPr lang="en-GB" sz="1400" b="1" dirty="0">
                <a:latin typeface="+mj-lt"/>
                <a:ea typeface="ＭＳ Ｐゴシック" charset="0"/>
                <a:cs typeface="ＭＳ Ｐゴシック" charset="0"/>
              </a:rPr>
              <a:t>Reverse osmosis membranes recycling and reuse experiences</a:t>
            </a:r>
            <a:endParaRPr lang="en-GB" sz="1400" b="1" dirty="0">
              <a:latin typeface="+mj-lt"/>
              <a:ea typeface="ＭＳ Ｐゴシック" charset="0"/>
              <a:cs typeface="ＭＳ Ｐゴシック" charset="0"/>
            </a:endParaRPr>
          </a:p>
        </p:txBody>
      </p:sp>
      <p:sp>
        <p:nvSpPr>
          <p:cNvPr id="6157" name="CuadroTexto 57"/>
          <p:cNvSpPr txBox="1">
            <a:spLocks noChangeArrowheads="1"/>
          </p:cNvSpPr>
          <p:nvPr/>
        </p:nvSpPr>
        <p:spPr bwMode="auto">
          <a:xfrm>
            <a:off x="4787900" y="981075"/>
            <a:ext cx="4032250" cy="1600200"/>
          </a:xfrm>
          <a:prstGeom prst="rect">
            <a:avLst/>
          </a:prstGeom>
          <a:noFill/>
          <a:ln w="9525">
            <a:noFill/>
            <a:miter lim="800000"/>
            <a:headEnd/>
            <a:tailEnd/>
          </a:ln>
        </p:spPr>
        <p:txBody>
          <a:bodyPr>
            <a:spAutoFit/>
          </a:bodyPr>
          <a:lstStyle/>
          <a:p>
            <a:pPr algn="just"/>
            <a:r>
              <a:rPr lang="en-US" sz="1400" b="1"/>
              <a:t>Reuse:  do not damage the polyamide layer</a:t>
            </a:r>
          </a:p>
          <a:p>
            <a:pPr algn="just"/>
            <a:r>
              <a:rPr lang="en-US" sz="1400" b="1"/>
              <a:t>- </a:t>
            </a:r>
            <a:r>
              <a:rPr lang="en-US" sz="1400"/>
              <a:t>Desalination plant experiences, used membrane in the same desalination plant (changing positiion</a:t>
            </a:r>
          </a:p>
          <a:p>
            <a:pPr algn="just"/>
            <a:endParaRPr lang="en-US" sz="1400"/>
          </a:p>
          <a:p>
            <a:pPr algn="just"/>
            <a:r>
              <a:rPr lang="en-US" sz="1400"/>
              <a:t>- Life Remembrane (cleaning and prepearing for reuse)</a:t>
            </a:r>
          </a:p>
        </p:txBody>
      </p:sp>
      <p:sp>
        <p:nvSpPr>
          <p:cNvPr id="6158"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pic>
        <p:nvPicPr>
          <p:cNvPr id="6159" name="Picture 3"/>
          <p:cNvPicPr>
            <a:picLocks noChangeAspect="1" noChangeArrowheads="1"/>
          </p:cNvPicPr>
          <p:nvPr/>
        </p:nvPicPr>
        <p:blipFill>
          <a:blip r:embed="rId8"/>
          <a:srcRect/>
          <a:stretch>
            <a:fillRect/>
          </a:stretch>
        </p:blipFill>
        <p:spPr bwMode="auto">
          <a:xfrm>
            <a:off x="0" y="2060575"/>
            <a:ext cx="4408488" cy="2881313"/>
          </a:xfrm>
          <a:prstGeom prst="rect">
            <a:avLst/>
          </a:prstGeom>
          <a:noFill/>
          <a:ln w="9525">
            <a:noFill/>
            <a:miter lim="800000"/>
            <a:headEnd/>
            <a:tailEnd/>
          </a:ln>
        </p:spPr>
      </p:pic>
      <p:sp>
        <p:nvSpPr>
          <p:cNvPr id="6160" name="CuadroTexto 57"/>
          <p:cNvSpPr txBox="1">
            <a:spLocks noChangeArrowheads="1"/>
          </p:cNvSpPr>
          <p:nvPr/>
        </p:nvSpPr>
        <p:spPr bwMode="auto">
          <a:xfrm>
            <a:off x="3995738" y="3051175"/>
            <a:ext cx="4752975" cy="2247900"/>
          </a:xfrm>
          <a:prstGeom prst="rect">
            <a:avLst/>
          </a:prstGeom>
          <a:noFill/>
          <a:ln w="9525">
            <a:noFill/>
            <a:miter lim="800000"/>
            <a:headEnd/>
            <a:tailEnd/>
          </a:ln>
        </p:spPr>
        <p:txBody>
          <a:bodyPr>
            <a:spAutoFit/>
          </a:bodyPr>
          <a:lstStyle/>
          <a:p>
            <a:pPr algn="just"/>
            <a:r>
              <a:rPr lang="en-US" sz="1400" b="1"/>
              <a:t>Recycling: polyamide oxidation</a:t>
            </a:r>
          </a:p>
          <a:p>
            <a:pPr algn="just"/>
            <a:endParaRPr lang="en-US" sz="1400" b="1"/>
          </a:p>
          <a:p>
            <a:pPr algn="just">
              <a:buFontTx/>
              <a:buChar char="-"/>
            </a:pPr>
            <a:r>
              <a:rPr lang="en-US" sz="1400" b="1"/>
              <a:t>Direct recycling: do not interfere in the module structure</a:t>
            </a:r>
            <a:r>
              <a:rPr lang="en-US" sz="1400"/>
              <a:t>. </a:t>
            </a:r>
          </a:p>
          <a:p>
            <a:pPr algn="just"/>
            <a:r>
              <a:rPr lang="en-US" sz="1400"/>
              <a:t>Use K7MnO4 , NaOCl: Veza et al., 2002; Lawler et al., 2013</a:t>
            </a:r>
          </a:p>
          <a:p>
            <a:pPr algn="just"/>
            <a:endParaRPr lang="en-US" sz="1400" b="1"/>
          </a:p>
          <a:p>
            <a:pPr algn="just">
              <a:buFontTx/>
              <a:buChar char="-"/>
            </a:pPr>
            <a:r>
              <a:rPr lang="en-US" sz="1400" b="1"/>
              <a:t>Not direct recycling: involve the deconstruction of the module</a:t>
            </a:r>
          </a:p>
          <a:p>
            <a:pPr algn="just"/>
            <a:r>
              <a:rPr lang="en-US" sz="1400"/>
              <a:t>Geotextile, fabric and decoration for clothing</a:t>
            </a:r>
          </a:p>
        </p:txBody>
      </p:sp>
      <p:sp>
        <p:nvSpPr>
          <p:cNvPr id="53" name="52 Elipse"/>
          <p:cNvSpPr/>
          <p:nvPr/>
        </p:nvSpPr>
        <p:spPr>
          <a:xfrm>
            <a:off x="1547813" y="4005263"/>
            <a:ext cx="1871662" cy="93662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6162" name="53 CuadroTexto"/>
          <p:cNvSpPr txBox="1">
            <a:spLocks noChangeArrowheads="1"/>
          </p:cNvSpPr>
          <p:nvPr/>
        </p:nvSpPr>
        <p:spPr bwMode="auto">
          <a:xfrm>
            <a:off x="1042988" y="1412875"/>
            <a:ext cx="2954337" cy="307975"/>
          </a:xfrm>
          <a:prstGeom prst="rect">
            <a:avLst/>
          </a:prstGeom>
          <a:noFill/>
          <a:ln w="9525">
            <a:noFill/>
            <a:miter lim="800000"/>
            <a:headEnd/>
            <a:tailEnd/>
          </a:ln>
        </p:spPr>
        <p:txBody>
          <a:bodyPr wrap="none">
            <a:spAutoFit/>
          </a:bodyPr>
          <a:lstStyle/>
          <a:p>
            <a:r>
              <a:rPr lang="es-ES" sz="1400" b="1"/>
              <a:t>DIRECTIVE 2008/98/EC on waste</a:t>
            </a:r>
          </a:p>
        </p:txBody>
      </p:sp>
      <p:sp>
        <p:nvSpPr>
          <p:cNvPr id="6163" name="54 Rectángulo"/>
          <p:cNvSpPr>
            <a:spLocks noChangeArrowheads="1"/>
          </p:cNvSpPr>
          <p:nvPr/>
        </p:nvSpPr>
        <p:spPr bwMode="auto">
          <a:xfrm>
            <a:off x="755650" y="5300663"/>
            <a:ext cx="3203575" cy="461962"/>
          </a:xfrm>
          <a:prstGeom prst="rect">
            <a:avLst/>
          </a:prstGeom>
          <a:noFill/>
          <a:ln w="9525">
            <a:noFill/>
            <a:miter lim="800000"/>
            <a:headEnd/>
            <a:tailEnd/>
          </a:ln>
        </p:spPr>
        <p:txBody>
          <a:bodyPr>
            <a:spAutoFit/>
          </a:bodyPr>
          <a:lstStyle/>
          <a:p>
            <a:pPr algn="ctr"/>
            <a:r>
              <a:rPr lang="en-US" sz="1200"/>
              <a:t> Waste management hierarchy from most to least preferred options.</a:t>
            </a:r>
            <a:endParaRPr lang="es-ES" sz="12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n 5" descr="logo con fractal_ingles2b.jpg"/>
          <p:cNvPicPr>
            <a:picLocks noChangeAspect="1"/>
          </p:cNvPicPr>
          <p:nvPr/>
        </p:nvPicPr>
        <p:blipFill>
          <a:blip r:embed="rId3"/>
          <a:srcRect/>
          <a:stretch>
            <a:fillRect/>
          </a:stretch>
        </p:blipFill>
        <p:spPr bwMode="auto">
          <a:xfrm>
            <a:off x="6178550" y="6308725"/>
            <a:ext cx="800100" cy="433388"/>
          </a:xfrm>
          <a:prstGeom prst="rect">
            <a:avLst/>
          </a:prstGeom>
          <a:noFill/>
          <a:ln w="9525">
            <a:noFill/>
            <a:miter lim="800000"/>
            <a:headEnd/>
            <a:tailEnd/>
          </a:ln>
        </p:spPr>
      </p:pic>
      <p:pic>
        <p:nvPicPr>
          <p:cNvPr id="7171" name="Imagen 6" descr="sadyt.jpg"/>
          <p:cNvPicPr>
            <a:picLocks noChangeAspect="1"/>
          </p:cNvPicPr>
          <p:nvPr/>
        </p:nvPicPr>
        <p:blipFill>
          <a:blip r:embed="rId4"/>
          <a:srcRect/>
          <a:stretch>
            <a:fillRect/>
          </a:stretch>
        </p:blipFill>
        <p:spPr bwMode="auto">
          <a:xfrm>
            <a:off x="7026275" y="6308725"/>
            <a:ext cx="866775" cy="428625"/>
          </a:xfrm>
          <a:prstGeom prst="rect">
            <a:avLst/>
          </a:prstGeom>
          <a:noFill/>
          <a:ln w="9525">
            <a:noFill/>
            <a:miter lim="800000"/>
            <a:headEnd/>
            <a:tailEnd/>
          </a:ln>
        </p:spPr>
      </p:pic>
      <p:pic>
        <p:nvPicPr>
          <p:cNvPr id="7172" name="Imagen 9"/>
          <p:cNvPicPr>
            <a:picLocks noChangeAspect="1"/>
          </p:cNvPicPr>
          <p:nvPr/>
        </p:nvPicPr>
        <p:blipFill>
          <a:blip r:embed="rId5"/>
          <a:srcRect/>
          <a:stretch>
            <a:fillRect/>
          </a:stretch>
        </p:blipFill>
        <p:spPr bwMode="auto">
          <a:xfrm>
            <a:off x="3933825" y="6381750"/>
            <a:ext cx="522288" cy="379413"/>
          </a:xfrm>
          <a:prstGeom prst="rect">
            <a:avLst/>
          </a:prstGeom>
          <a:noFill/>
          <a:ln w="9525">
            <a:noFill/>
            <a:miter lim="800000"/>
            <a:headEnd/>
            <a:tailEnd/>
          </a:ln>
        </p:spPr>
      </p:pic>
      <p:pic>
        <p:nvPicPr>
          <p:cNvPr id="7173" name="Imagen 8" descr="Imagen 17.png"/>
          <p:cNvPicPr>
            <a:picLocks noChangeAspect="1"/>
          </p:cNvPicPr>
          <p:nvPr/>
        </p:nvPicPr>
        <p:blipFill>
          <a:blip r:embed="rId6"/>
          <a:srcRect/>
          <a:stretch>
            <a:fillRect/>
          </a:stretch>
        </p:blipFill>
        <p:spPr bwMode="auto">
          <a:xfrm>
            <a:off x="4583113" y="6273800"/>
            <a:ext cx="1573212" cy="539750"/>
          </a:xfrm>
          <a:prstGeom prst="rect">
            <a:avLst/>
          </a:prstGeom>
          <a:noFill/>
          <a:ln w="9525">
            <a:noFill/>
            <a:miter lim="800000"/>
            <a:headEnd/>
            <a:tailEnd/>
          </a:ln>
        </p:spPr>
      </p:pic>
      <p:pic>
        <p:nvPicPr>
          <p:cNvPr id="7174" name="Imagen 7" descr="VALORIZA_AGUA300.gif"/>
          <p:cNvPicPr>
            <a:picLocks noChangeAspect="1" noChangeArrowheads="1"/>
          </p:cNvPicPr>
          <p:nvPr/>
        </p:nvPicPr>
        <p:blipFill>
          <a:blip r:embed="rId7"/>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sp>
        <p:nvSpPr>
          <p:cNvPr id="7177" name="CuadroTexto 1"/>
          <p:cNvSpPr txBox="1">
            <a:spLocks noChangeArrowheads="1"/>
          </p:cNvSpPr>
          <p:nvPr/>
        </p:nvSpPr>
        <p:spPr bwMode="auto">
          <a:xfrm>
            <a:off x="7596188" y="115888"/>
            <a:ext cx="1381125" cy="339725"/>
          </a:xfrm>
          <a:prstGeom prst="rect">
            <a:avLst/>
          </a:prstGeom>
          <a:noFill/>
          <a:ln w="9525">
            <a:noFill/>
            <a:miter lim="800000"/>
            <a:headEnd/>
            <a:tailEnd/>
          </a:ln>
        </p:spPr>
        <p:txBody>
          <a:bodyPr wrap="none">
            <a:spAutoFit/>
          </a:bodyPr>
          <a:lstStyle/>
          <a:p>
            <a:r>
              <a:rPr lang="en-AU" sz="1600" b="1">
                <a:solidFill>
                  <a:srgbClr val="4597A0"/>
                </a:solidFill>
              </a:rPr>
              <a:t>Introduction</a:t>
            </a:r>
          </a:p>
        </p:txBody>
      </p:sp>
      <p:sp>
        <p:nvSpPr>
          <p:cNvPr id="7178" name="CuadroTexto 10"/>
          <p:cNvSpPr txBox="1">
            <a:spLocks noChangeArrowheads="1"/>
          </p:cNvSpPr>
          <p:nvPr/>
        </p:nvSpPr>
        <p:spPr bwMode="auto">
          <a:xfrm>
            <a:off x="179388" y="692150"/>
            <a:ext cx="7056437" cy="369888"/>
          </a:xfrm>
          <a:prstGeom prst="rect">
            <a:avLst/>
          </a:prstGeom>
          <a:noFill/>
          <a:ln w="9525">
            <a:noFill/>
            <a:miter lim="800000"/>
            <a:headEnd/>
            <a:tailEnd/>
          </a:ln>
        </p:spPr>
        <p:txBody>
          <a:bodyPr>
            <a:spAutoFit/>
          </a:bodyPr>
          <a:lstStyle/>
          <a:p>
            <a:r>
              <a:rPr lang="es-ES" sz="1800" b="1"/>
              <a:t>Aim of LIFE-TRANSFOMEM european project</a:t>
            </a:r>
          </a:p>
        </p:txBody>
      </p:sp>
      <p:grpSp>
        <p:nvGrpSpPr>
          <p:cNvPr id="7179" name="Agrupar 13"/>
          <p:cNvGrpSpPr>
            <a:grpSpLocks/>
          </p:cNvGrpSpPr>
          <p:nvPr/>
        </p:nvGrpSpPr>
        <p:grpSpPr bwMode="auto">
          <a:xfrm>
            <a:off x="676275" y="9128125"/>
            <a:ext cx="30656213" cy="4405313"/>
            <a:chOff x="675702" y="9127424"/>
            <a:chExt cx="30656505" cy="4405911"/>
          </a:xfrm>
        </p:grpSpPr>
        <p:sp>
          <p:nvSpPr>
            <p:cNvPr id="15" name="Rayo 14"/>
            <p:cNvSpPr>
              <a:spLocks noChangeArrowheads="1"/>
            </p:cNvSpPr>
            <p:nvPr/>
          </p:nvSpPr>
          <p:spPr bwMode="auto">
            <a:xfrm>
              <a:off x="17882779" y="11210507"/>
              <a:ext cx="1544652" cy="1951303"/>
            </a:xfrm>
            <a:prstGeom prst="lightningBolt">
              <a:avLst/>
            </a:prstGeom>
            <a:solidFill>
              <a:srgbClr val="FF0000">
                <a:alpha val="7059"/>
              </a:srgbClr>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7287" name="46 Rectángulo"/>
            <p:cNvSpPr>
              <a:spLocks noChangeArrowheads="1"/>
            </p:cNvSpPr>
            <p:nvPr/>
          </p:nvSpPr>
          <p:spPr bwMode="auto">
            <a:xfrm>
              <a:off x="675702" y="9127424"/>
              <a:ext cx="9953481" cy="1169551"/>
            </a:xfrm>
            <a:prstGeom prst="rect">
              <a:avLst/>
            </a:prstGeom>
            <a:noFill/>
            <a:ln w="9525">
              <a:solidFill>
                <a:schemeClr val="tx1"/>
              </a:solidFill>
              <a:miter lim="800000"/>
              <a:headEnd/>
              <a:tailEnd/>
            </a:ln>
          </p:spPr>
          <p:txBody>
            <a:bodyPr>
              <a:spAutoFit/>
            </a:bodyPr>
            <a:lstStyle/>
            <a:p>
              <a:pPr algn="ctr"/>
              <a:r>
                <a:rPr lang="en-US" sz="3500">
                  <a:cs typeface="Arial" pitchFamily="34" charset="0"/>
                </a:rPr>
                <a:t>End-of-life membranes used in high pressure filtration process: reverse osmosis</a:t>
              </a:r>
            </a:p>
          </p:txBody>
        </p:sp>
        <p:sp>
          <p:nvSpPr>
            <p:cNvPr id="7288" name="50 Rectángulo"/>
            <p:cNvSpPr>
              <a:spLocks noChangeArrowheads="1"/>
            </p:cNvSpPr>
            <p:nvPr/>
          </p:nvSpPr>
          <p:spPr bwMode="auto">
            <a:xfrm>
              <a:off x="21053375" y="9127424"/>
              <a:ext cx="10278832" cy="1169551"/>
            </a:xfrm>
            <a:prstGeom prst="rect">
              <a:avLst/>
            </a:prstGeom>
            <a:noFill/>
            <a:ln w="9525">
              <a:solidFill>
                <a:schemeClr val="tx1"/>
              </a:solidFill>
              <a:miter lim="800000"/>
              <a:headEnd/>
              <a:tailEnd/>
            </a:ln>
          </p:spPr>
          <p:txBody>
            <a:bodyPr>
              <a:spAutoFit/>
            </a:bodyPr>
            <a:lstStyle/>
            <a:p>
              <a:pPr algn="ctr"/>
              <a:r>
                <a:rPr lang="en-US" sz="3500">
                  <a:cs typeface="Arial" pitchFamily="34" charset="0"/>
                </a:rPr>
                <a:t>Recycled membranes to be used at low pressure filtration process</a:t>
              </a:r>
              <a:endParaRPr lang="en-US" sz="3500" b="1">
                <a:cs typeface="Arial" pitchFamily="34" charset="0"/>
              </a:endParaRPr>
            </a:p>
          </p:txBody>
        </p:sp>
        <p:sp>
          <p:nvSpPr>
            <p:cNvPr id="18" name="6 Pentágono"/>
            <p:cNvSpPr>
              <a:spLocks noChangeArrowheads="1"/>
            </p:cNvSpPr>
            <p:nvPr/>
          </p:nvSpPr>
          <p:spPr bwMode="auto">
            <a:xfrm>
              <a:off x="12356638" y="9129012"/>
              <a:ext cx="7583560" cy="1643285"/>
            </a:xfrm>
            <a:prstGeom prst="homePlate">
              <a:avLst>
                <a:gd name="adj" fmla="val 49995"/>
              </a:avLst>
            </a:prstGeom>
            <a:noFill/>
            <a:ln w="952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s-ES">
                <a:solidFill>
                  <a:srgbClr val="FF0000"/>
                </a:solidFill>
                <a:latin typeface="+mn-lt"/>
                <a:ea typeface="+mn-ea"/>
              </a:endParaRPr>
            </a:p>
          </p:txBody>
        </p:sp>
        <p:sp>
          <p:nvSpPr>
            <p:cNvPr id="7290" name="CuadroTexto 18"/>
            <p:cNvSpPr txBox="1">
              <a:spLocks noChangeArrowheads="1"/>
            </p:cNvSpPr>
            <p:nvPr/>
          </p:nvSpPr>
          <p:spPr bwMode="auto">
            <a:xfrm>
              <a:off x="4970330" y="128515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p>
          </p:txBody>
        </p:sp>
        <p:sp>
          <p:nvSpPr>
            <p:cNvPr id="7291" name="Rectángulo 19"/>
            <p:cNvSpPr>
              <a:spLocks noChangeArrowheads="1"/>
            </p:cNvSpPr>
            <p:nvPr/>
          </p:nvSpPr>
          <p:spPr bwMode="auto">
            <a:xfrm>
              <a:off x="4985981" y="11588687"/>
              <a:ext cx="2281394" cy="630942"/>
            </a:xfrm>
            <a:prstGeom prst="rect">
              <a:avLst/>
            </a:prstGeom>
            <a:noFill/>
            <a:ln w="9525">
              <a:noFill/>
              <a:miter lim="800000"/>
              <a:headEnd/>
              <a:tailEnd/>
            </a:ln>
          </p:spPr>
          <p:txBody>
            <a:bodyPr wrap="none">
              <a:spAutoFit/>
            </a:bodyPr>
            <a:lstStyle/>
            <a:p>
              <a:r>
                <a:rPr lang="es-ES" sz="3500">
                  <a:solidFill>
                    <a:srgbClr val="FF0000"/>
                  </a:solidFill>
                  <a:cs typeface="Arial" pitchFamily="34" charset="0"/>
                </a:rPr>
                <a:t>Polyamide</a:t>
              </a:r>
            </a:p>
          </p:txBody>
        </p:sp>
        <p:cxnSp>
          <p:nvCxnSpPr>
            <p:cNvPr id="21" name="Conector recto 20"/>
            <p:cNvCxnSpPr/>
            <p:nvPr/>
          </p:nvCxnSpPr>
          <p:spPr>
            <a:xfrm>
              <a:off x="20878419" y="12310794"/>
              <a:ext cx="4803821" cy="0"/>
            </a:xfrm>
            <a:prstGeom prst="line">
              <a:avLst/>
            </a:prstGeom>
            <a:ln w="127000">
              <a:solidFill>
                <a:srgbClr val="FF0000"/>
              </a:solidFill>
              <a:prstDash val="lgDashDotDot"/>
            </a:ln>
            <a:effectLst/>
          </p:spPr>
          <p:style>
            <a:lnRef idx="2">
              <a:schemeClr val="accent1"/>
            </a:lnRef>
            <a:fillRef idx="0">
              <a:schemeClr val="accent1"/>
            </a:fillRef>
            <a:effectRef idx="1">
              <a:schemeClr val="accent1"/>
            </a:effectRef>
            <a:fontRef idx="minor">
              <a:schemeClr val="tx1"/>
            </a:fontRef>
          </p:style>
        </p:cxnSp>
        <p:sp>
          <p:nvSpPr>
            <p:cNvPr id="7293" name="CuadroTexto 21"/>
            <p:cNvSpPr txBox="1">
              <a:spLocks noChangeArrowheads="1"/>
            </p:cNvSpPr>
            <p:nvPr/>
          </p:nvSpPr>
          <p:spPr bwMode="auto">
            <a:xfrm>
              <a:off x="20775976" y="129023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endParaRPr lang="es-ES" sz="3000">
                <a:cs typeface="Arial" pitchFamily="34" charset="0"/>
              </a:endParaRPr>
            </a:p>
          </p:txBody>
        </p:sp>
        <p:sp>
          <p:nvSpPr>
            <p:cNvPr id="7294" name="Rectángulo 22"/>
            <p:cNvSpPr>
              <a:spLocks noChangeArrowheads="1"/>
            </p:cNvSpPr>
            <p:nvPr/>
          </p:nvSpPr>
          <p:spPr bwMode="auto">
            <a:xfrm>
              <a:off x="20775976" y="11670075"/>
              <a:ext cx="2281394" cy="630942"/>
            </a:xfrm>
            <a:prstGeom prst="rect">
              <a:avLst/>
            </a:prstGeom>
            <a:noFill/>
            <a:ln w="9525">
              <a:noFill/>
              <a:miter lim="800000"/>
              <a:headEnd/>
              <a:tailEnd/>
            </a:ln>
          </p:spPr>
          <p:txBody>
            <a:bodyPr wrap="none">
              <a:spAutoFit/>
            </a:bodyPr>
            <a:lstStyle/>
            <a:p>
              <a:r>
                <a:rPr lang="es-ES" sz="3500">
                  <a:solidFill>
                    <a:srgbClr val="FF0000"/>
                  </a:solidFill>
                  <a:cs typeface="Arial" pitchFamily="34" charset="0"/>
                </a:rPr>
                <a:t>Polyamide</a:t>
              </a:r>
            </a:p>
          </p:txBody>
        </p:sp>
        <p:sp>
          <p:nvSpPr>
            <p:cNvPr id="7295" name="50 Rectángulo"/>
            <p:cNvSpPr>
              <a:spLocks noChangeArrowheads="1"/>
            </p:cNvSpPr>
            <p:nvPr/>
          </p:nvSpPr>
          <p:spPr bwMode="auto">
            <a:xfrm>
              <a:off x="20877701" y="10927267"/>
              <a:ext cx="4805211" cy="630942"/>
            </a:xfrm>
            <a:prstGeom prst="rect">
              <a:avLst/>
            </a:prstGeom>
            <a:noFill/>
            <a:ln w="9525">
              <a:noFill/>
              <a:miter lim="800000"/>
              <a:headEnd/>
              <a:tailEnd/>
            </a:ln>
          </p:spPr>
          <p:txBody>
            <a:bodyPr>
              <a:spAutoFit/>
            </a:bodyPr>
            <a:lstStyle/>
            <a:p>
              <a:pPr algn="ctr"/>
              <a:r>
                <a:rPr lang="es-ES_tradnl" sz="3500" b="1">
                  <a:cs typeface="Arial" pitchFamily="34" charset="0"/>
                </a:rPr>
                <a:t>Nanofiltration</a:t>
              </a:r>
            </a:p>
          </p:txBody>
        </p:sp>
        <p:sp>
          <p:nvSpPr>
            <p:cNvPr id="7296" name="CuadroTexto 24"/>
            <p:cNvSpPr txBox="1">
              <a:spLocks noChangeArrowheads="1"/>
            </p:cNvSpPr>
            <p:nvPr/>
          </p:nvSpPr>
          <p:spPr bwMode="auto">
            <a:xfrm>
              <a:off x="26334242" y="129023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p>
          </p:txBody>
        </p:sp>
        <p:sp>
          <p:nvSpPr>
            <p:cNvPr id="7297" name="50 Rectángulo"/>
            <p:cNvSpPr>
              <a:spLocks noChangeArrowheads="1"/>
            </p:cNvSpPr>
            <p:nvPr/>
          </p:nvSpPr>
          <p:spPr bwMode="auto">
            <a:xfrm>
              <a:off x="26302272" y="10925723"/>
              <a:ext cx="4805211" cy="630942"/>
            </a:xfrm>
            <a:prstGeom prst="rect">
              <a:avLst/>
            </a:prstGeom>
            <a:noFill/>
            <a:ln w="9525">
              <a:noFill/>
              <a:miter lim="800000"/>
              <a:headEnd/>
              <a:tailEnd/>
            </a:ln>
          </p:spPr>
          <p:txBody>
            <a:bodyPr>
              <a:spAutoFit/>
            </a:bodyPr>
            <a:lstStyle/>
            <a:p>
              <a:pPr algn="ctr"/>
              <a:r>
                <a:rPr lang="es-ES_tradnl" sz="3500" b="1">
                  <a:cs typeface="Arial" pitchFamily="34" charset="0"/>
                </a:rPr>
                <a:t>Ultrafiltration</a:t>
              </a:r>
            </a:p>
          </p:txBody>
        </p:sp>
        <p:sp>
          <p:nvSpPr>
            <p:cNvPr id="7298" name="CuadroTexto 26"/>
            <p:cNvSpPr txBox="1">
              <a:spLocks noChangeArrowheads="1"/>
            </p:cNvSpPr>
            <p:nvPr/>
          </p:nvSpPr>
          <p:spPr bwMode="auto">
            <a:xfrm>
              <a:off x="15005521" y="9528501"/>
              <a:ext cx="3616888" cy="707886"/>
            </a:xfrm>
            <a:prstGeom prst="rect">
              <a:avLst/>
            </a:prstGeom>
            <a:noFill/>
            <a:ln w="9525">
              <a:noFill/>
              <a:miter lim="800000"/>
              <a:headEnd/>
              <a:tailEnd/>
            </a:ln>
          </p:spPr>
          <p:txBody>
            <a:bodyPr wrap="none">
              <a:spAutoFit/>
            </a:bodyPr>
            <a:lstStyle/>
            <a:p>
              <a:r>
                <a:rPr lang="en-US" sz="4000">
                  <a:cs typeface="Arial" pitchFamily="34" charset="0"/>
                </a:rPr>
                <a:t>Transformation</a:t>
              </a:r>
            </a:p>
          </p:txBody>
        </p:sp>
        <p:sp>
          <p:nvSpPr>
            <p:cNvPr id="28" name="Pentágono regular 27"/>
            <p:cNvSpPr>
              <a:spLocks noChangeArrowheads="1"/>
            </p:cNvSpPr>
            <p:nvPr/>
          </p:nvSpPr>
          <p:spPr bwMode="auto">
            <a:xfrm>
              <a:off x="7524242" y="11748743"/>
              <a:ext cx="619131" cy="473139"/>
            </a:xfrm>
            <a:prstGeom prst="pentagon">
              <a:avLst/>
            </a:prstGeom>
            <a:noFill/>
            <a:ln w="9525">
              <a:solidFill>
                <a:srgbClr val="161645"/>
              </a:solidFill>
              <a:miter lim="800000"/>
              <a:headEnd/>
              <a:tailEnd/>
            </a:ln>
            <a:effectLst>
              <a:outerShdw dist="23000" dir="5400000" rotWithShape="0">
                <a:srgbClr val="808080">
                  <a:alpha val="34999"/>
                </a:srgbClr>
              </a:outerShdw>
            </a:effectLst>
          </p:spPr>
          <p:txBody>
            <a:bodyPr anchor="ctr"/>
            <a:lstStyle/>
            <a:p>
              <a:pPr algn="ctr">
                <a:defRPr/>
              </a:pPr>
              <a:endParaRPr lang="es-ES">
                <a:solidFill>
                  <a:srgbClr val="984807"/>
                </a:solidFill>
                <a:latin typeface="+mn-lt"/>
                <a:ea typeface="+mn-ea"/>
              </a:endParaRPr>
            </a:p>
          </p:txBody>
        </p:sp>
        <p:sp>
          <p:nvSpPr>
            <p:cNvPr id="29" name="Elipse 28"/>
            <p:cNvSpPr>
              <a:spLocks noChangeArrowheads="1"/>
            </p:cNvSpPr>
            <p:nvPr/>
          </p:nvSpPr>
          <p:spPr bwMode="auto">
            <a:xfrm>
              <a:off x="8330700" y="11721751"/>
              <a:ext cx="571505" cy="498543"/>
            </a:xfrm>
            <a:prstGeom prst="ellipse">
              <a:avLst/>
            </a:prstGeom>
            <a:noFill/>
            <a:ln w="9525">
              <a:solidFill>
                <a:srgbClr val="161645"/>
              </a:solidFill>
              <a:round/>
              <a:headEnd/>
              <a:tailEnd/>
            </a:ln>
            <a:effectLst>
              <a:outerShdw dist="23000" dir="5400000" rotWithShape="0">
                <a:srgbClr val="808080">
                  <a:alpha val="34999"/>
                </a:srgbClr>
              </a:outerShdw>
            </a:effectLst>
          </p:spPr>
          <p:txBody>
            <a:bodyPr anchor="ctr"/>
            <a:lstStyle/>
            <a:p>
              <a:pPr algn="ctr">
                <a:defRPr/>
              </a:pPr>
              <a:endParaRPr lang="es-ES">
                <a:solidFill>
                  <a:srgbClr val="984807"/>
                </a:solidFill>
                <a:latin typeface="+mn-lt"/>
                <a:ea typeface="+mn-ea"/>
              </a:endParaRPr>
            </a:p>
          </p:txBody>
        </p:sp>
        <p:sp>
          <p:nvSpPr>
            <p:cNvPr id="30" name="Rectángulo 29"/>
            <p:cNvSpPr/>
            <p:nvPr/>
          </p:nvSpPr>
          <p:spPr>
            <a:xfrm>
              <a:off x="9075245" y="11394682"/>
              <a:ext cx="1657366" cy="631911"/>
            </a:xfrm>
            <a:prstGeom prst="rect">
              <a:avLst/>
            </a:prstGeom>
          </p:spPr>
          <p:txBody>
            <a:bodyPr wrap="none">
              <a:spAutoFit/>
            </a:bodyPr>
            <a:lstStyle/>
            <a:p>
              <a:pPr>
                <a:defRPr/>
              </a:pPr>
              <a:r>
                <a:rPr lang="es-ES" sz="3500" dirty="0" err="1">
                  <a:solidFill>
                    <a:schemeClr val="accent6">
                      <a:lumMod val="50000"/>
                    </a:schemeClr>
                  </a:solidFill>
                  <a:latin typeface="Arial"/>
                  <a:ea typeface="ＭＳ Ｐゴシック" charset="0"/>
                  <a:cs typeface="Arial"/>
                </a:rPr>
                <a:t>Fouling</a:t>
              </a:r>
              <a:endParaRPr lang="es-ES" sz="3500" dirty="0">
                <a:solidFill>
                  <a:schemeClr val="accent6">
                    <a:lumMod val="50000"/>
                  </a:schemeClr>
                </a:solidFill>
                <a:latin typeface="Arial"/>
                <a:ea typeface="ＭＳ Ｐゴシック" charset="0"/>
                <a:cs typeface="Arial"/>
              </a:endParaRPr>
            </a:p>
          </p:txBody>
        </p:sp>
        <p:sp>
          <p:nvSpPr>
            <p:cNvPr id="7302" name="Rectángulo 30"/>
            <p:cNvSpPr>
              <a:spLocks noChangeArrowheads="1"/>
            </p:cNvSpPr>
            <p:nvPr/>
          </p:nvSpPr>
          <p:spPr bwMode="auto">
            <a:xfrm>
              <a:off x="12270720" y="11677497"/>
              <a:ext cx="6144567" cy="1169551"/>
            </a:xfrm>
            <a:prstGeom prst="rect">
              <a:avLst/>
            </a:prstGeom>
            <a:noFill/>
            <a:ln w="9525">
              <a:noFill/>
              <a:miter lim="800000"/>
              <a:headEnd/>
              <a:tailEnd/>
            </a:ln>
          </p:spPr>
          <p:txBody>
            <a:bodyPr wrap="none">
              <a:spAutoFit/>
            </a:bodyPr>
            <a:lstStyle/>
            <a:p>
              <a:r>
                <a:rPr lang="en-US" sz="3500">
                  <a:solidFill>
                    <a:srgbClr val="FF0000"/>
                  </a:solidFill>
                  <a:cs typeface="Arial" pitchFamily="34" charset="0"/>
                </a:rPr>
                <a:t>It suffers sodium hypochlorite </a:t>
              </a:r>
            </a:p>
            <a:p>
              <a:r>
                <a:rPr lang="en-US" sz="3500">
                  <a:solidFill>
                    <a:srgbClr val="FF0000"/>
                  </a:solidFill>
                  <a:cs typeface="Arial" pitchFamily="34" charset="0"/>
                </a:rPr>
                <a:t>chemical attack</a:t>
              </a:r>
            </a:p>
          </p:txBody>
        </p:sp>
        <p:grpSp>
          <p:nvGrpSpPr>
            <p:cNvPr id="7303" name="58 Grupo"/>
            <p:cNvGrpSpPr>
              <a:grpSpLocks/>
            </p:cNvGrpSpPr>
            <p:nvPr/>
          </p:nvGrpSpPr>
          <p:grpSpPr bwMode="auto">
            <a:xfrm>
              <a:off x="12744466" y="9312154"/>
              <a:ext cx="1683831" cy="1376251"/>
              <a:chOff x="6534984" y="10741652"/>
              <a:chExt cx="2617689" cy="2729593"/>
            </a:xfrm>
          </p:grpSpPr>
          <p:sp>
            <p:nvSpPr>
              <p:cNvPr id="36" name="59 Flecha curvada hacia la izquierda"/>
              <p:cNvSpPr/>
              <p:nvPr/>
            </p:nvSpPr>
            <p:spPr>
              <a:xfrm rot="1301358">
                <a:off x="8101863" y="12118301"/>
                <a:ext cx="1050810" cy="1352944"/>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7" name="61 Flecha curvada hacia la izquierda"/>
              <p:cNvSpPr/>
              <p:nvPr/>
            </p:nvSpPr>
            <p:spPr>
              <a:xfrm rot="9674980">
                <a:off x="6534984" y="12053185"/>
                <a:ext cx="1050810" cy="1319834"/>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a:solidFill>
                    <a:schemeClr val="tx1"/>
                  </a:solidFill>
                </a:endParaRPr>
              </a:p>
            </p:txBody>
          </p:sp>
          <p:sp>
            <p:nvSpPr>
              <p:cNvPr id="38" name="62 Flecha curvada hacia la izquierda"/>
              <p:cNvSpPr/>
              <p:nvPr/>
            </p:nvSpPr>
            <p:spPr>
              <a:xfrm rot="16200000">
                <a:off x="7283057" y="10562655"/>
                <a:ext cx="1050811" cy="1408805"/>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a:solidFill>
                    <a:schemeClr val="tx1"/>
                  </a:solidFill>
                </a:endParaRPr>
              </a:p>
            </p:txBody>
          </p:sp>
        </p:grpSp>
        <p:sp>
          <p:nvSpPr>
            <p:cNvPr id="33" name="Rectángulo 32"/>
            <p:cNvSpPr/>
            <p:nvPr/>
          </p:nvSpPr>
          <p:spPr>
            <a:xfrm>
              <a:off x="20876832" y="12404469"/>
              <a:ext cx="4805408" cy="590630"/>
            </a:xfrm>
            <a:prstGeom prst="rect">
              <a:avLst/>
            </a:prstGeom>
            <a:pattFill prst="pct5">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34" name="Rectángulo 33"/>
            <p:cNvSpPr/>
            <p:nvPr/>
          </p:nvSpPr>
          <p:spPr>
            <a:xfrm>
              <a:off x="26337884" y="12404469"/>
              <a:ext cx="4805408" cy="590630"/>
            </a:xfrm>
            <a:prstGeom prst="rect">
              <a:avLst/>
            </a:prstGeom>
            <a:pattFill prst="pct5">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7306" name="Rectángulo 34"/>
            <p:cNvSpPr>
              <a:spLocks noChangeArrowheads="1"/>
            </p:cNvSpPr>
            <p:nvPr/>
          </p:nvSpPr>
          <p:spPr bwMode="auto">
            <a:xfrm>
              <a:off x="690989" y="11584057"/>
              <a:ext cx="4279342" cy="1708160"/>
            </a:xfrm>
            <a:prstGeom prst="rect">
              <a:avLst/>
            </a:prstGeom>
            <a:noFill/>
            <a:ln w="9525">
              <a:noFill/>
              <a:miter lim="800000"/>
              <a:headEnd/>
              <a:tailEnd/>
            </a:ln>
          </p:spPr>
          <p:txBody>
            <a:bodyPr>
              <a:spAutoFit/>
            </a:bodyPr>
            <a:lstStyle/>
            <a:p>
              <a:r>
                <a:rPr lang="es-ES" sz="3500">
                  <a:solidFill>
                    <a:srgbClr val="FF0000"/>
                  </a:solidFill>
                  <a:cs typeface="Arial" pitchFamily="34" charset="0"/>
                </a:rPr>
                <a:t>Selective polymer 0.1% of membrane thickness</a:t>
              </a:r>
            </a:p>
          </p:txBody>
        </p:sp>
      </p:grpSp>
      <p:grpSp>
        <p:nvGrpSpPr>
          <p:cNvPr id="7180" name="Agrupar 38"/>
          <p:cNvGrpSpPr>
            <a:grpSpLocks/>
          </p:cNvGrpSpPr>
          <p:nvPr/>
        </p:nvGrpSpPr>
        <p:grpSpPr bwMode="auto">
          <a:xfrm>
            <a:off x="828675" y="9280525"/>
            <a:ext cx="30656213" cy="4405313"/>
            <a:chOff x="675702" y="9127424"/>
            <a:chExt cx="30656505" cy="4405911"/>
          </a:xfrm>
        </p:grpSpPr>
        <p:sp>
          <p:nvSpPr>
            <p:cNvPr id="40" name="Rayo 39"/>
            <p:cNvSpPr>
              <a:spLocks noChangeArrowheads="1"/>
            </p:cNvSpPr>
            <p:nvPr/>
          </p:nvSpPr>
          <p:spPr bwMode="auto">
            <a:xfrm>
              <a:off x="17882779" y="11210507"/>
              <a:ext cx="1544652" cy="1951303"/>
            </a:xfrm>
            <a:prstGeom prst="lightningBolt">
              <a:avLst/>
            </a:prstGeom>
            <a:solidFill>
              <a:srgbClr val="FF0000">
                <a:alpha val="7059"/>
              </a:srgbClr>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7257" name="46 Rectángulo"/>
            <p:cNvSpPr>
              <a:spLocks noChangeArrowheads="1"/>
            </p:cNvSpPr>
            <p:nvPr/>
          </p:nvSpPr>
          <p:spPr bwMode="auto">
            <a:xfrm>
              <a:off x="675702" y="9127424"/>
              <a:ext cx="9953481" cy="1169551"/>
            </a:xfrm>
            <a:prstGeom prst="rect">
              <a:avLst/>
            </a:prstGeom>
            <a:noFill/>
            <a:ln w="9525">
              <a:solidFill>
                <a:schemeClr val="tx1"/>
              </a:solidFill>
              <a:miter lim="800000"/>
              <a:headEnd/>
              <a:tailEnd/>
            </a:ln>
          </p:spPr>
          <p:txBody>
            <a:bodyPr>
              <a:spAutoFit/>
            </a:bodyPr>
            <a:lstStyle/>
            <a:p>
              <a:pPr algn="ctr"/>
              <a:r>
                <a:rPr lang="en-US" sz="3500">
                  <a:cs typeface="Arial" pitchFamily="34" charset="0"/>
                </a:rPr>
                <a:t>End-of-life membranes used in high pressure filtration process: reverse osmosis</a:t>
              </a:r>
            </a:p>
          </p:txBody>
        </p:sp>
        <p:sp>
          <p:nvSpPr>
            <p:cNvPr id="7258" name="50 Rectángulo"/>
            <p:cNvSpPr>
              <a:spLocks noChangeArrowheads="1"/>
            </p:cNvSpPr>
            <p:nvPr/>
          </p:nvSpPr>
          <p:spPr bwMode="auto">
            <a:xfrm>
              <a:off x="21053375" y="9127424"/>
              <a:ext cx="10278832" cy="1169551"/>
            </a:xfrm>
            <a:prstGeom prst="rect">
              <a:avLst/>
            </a:prstGeom>
            <a:noFill/>
            <a:ln w="9525">
              <a:solidFill>
                <a:schemeClr val="tx1"/>
              </a:solidFill>
              <a:miter lim="800000"/>
              <a:headEnd/>
              <a:tailEnd/>
            </a:ln>
          </p:spPr>
          <p:txBody>
            <a:bodyPr>
              <a:spAutoFit/>
            </a:bodyPr>
            <a:lstStyle/>
            <a:p>
              <a:pPr algn="ctr"/>
              <a:r>
                <a:rPr lang="en-US" sz="3500">
                  <a:cs typeface="Arial" pitchFamily="34" charset="0"/>
                </a:rPr>
                <a:t>Recycled membranes to be used at low pressure filtration process</a:t>
              </a:r>
              <a:endParaRPr lang="en-US" sz="3500" b="1">
                <a:cs typeface="Arial" pitchFamily="34" charset="0"/>
              </a:endParaRPr>
            </a:p>
          </p:txBody>
        </p:sp>
        <p:sp>
          <p:nvSpPr>
            <p:cNvPr id="43" name="6 Pentágono"/>
            <p:cNvSpPr>
              <a:spLocks noChangeArrowheads="1"/>
            </p:cNvSpPr>
            <p:nvPr/>
          </p:nvSpPr>
          <p:spPr bwMode="auto">
            <a:xfrm>
              <a:off x="12356638" y="9129012"/>
              <a:ext cx="7583560" cy="1643285"/>
            </a:xfrm>
            <a:prstGeom prst="homePlate">
              <a:avLst>
                <a:gd name="adj" fmla="val 49995"/>
              </a:avLst>
            </a:prstGeom>
            <a:noFill/>
            <a:ln w="952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s-ES">
                <a:solidFill>
                  <a:srgbClr val="FF0000"/>
                </a:solidFill>
                <a:latin typeface="+mn-lt"/>
                <a:ea typeface="+mn-ea"/>
              </a:endParaRPr>
            </a:p>
          </p:txBody>
        </p:sp>
        <p:sp>
          <p:nvSpPr>
            <p:cNvPr id="7260" name="CuadroTexto 43"/>
            <p:cNvSpPr txBox="1">
              <a:spLocks noChangeArrowheads="1"/>
            </p:cNvSpPr>
            <p:nvPr/>
          </p:nvSpPr>
          <p:spPr bwMode="auto">
            <a:xfrm>
              <a:off x="4970330" y="128515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p>
          </p:txBody>
        </p:sp>
        <p:sp>
          <p:nvSpPr>
            <p:cNvPr id="7261" name="Rectángulo 44"/>
            <p:cNvSpPr>
              <a:spLocks noChangeArrowheads="1"/>
            </p:cNvSpPr>
            <p:nvPr/>
          </p:nvSpPr>
          <p:spPr bwMode="auto">
            <a:xfrm>
              <a:off x="4985981" y="11588687"/>
              <a:ext cx="2281394" cy="630942"/>
            </a:xfrm>
            <a:prstGeom prst="rect">
              <a:avLst/>
            </a:prstGeom>
            <a:noFill/>
            <a:ln w="9525">
              <a:noFill/>
              <a:miter lim="800000"/>
              <a:headEnd/>
              <a:tailEnd/>
            </a:ln>
          </p:spPr>
          <p:txBody>
            <a:bodyPr wrap="none">
              <a:spAutoFit/>
            </a:bodyPr>
            <a:lstStyle/>
            <a:p>
              <a:r>
                <a:rPr lang="es-ES" sz="3500">
                  <a:solidFill>
                    <a:srgbClr val="FF0000"/>
                  </a:solidFill>
                  <a:cs typeface="Arial" pitchFamily="34" charset="0"/>
                </a:rPr>
                <a:t>Polyamide</a:t>
              </a:r>
            </a:p>
          </p:txBody>
        </p:sp>
        <p:cxnSp>
          <p:nvCxnSpPr>
            <p:cNvPr id="46" name="Conector recto 45"/>
            <p:cNvCxnSpPr/>
            <p:nvPr/>
          </p:nvCxnSpPr>
          <p:spPr>
            <a:xfrm>
              <a:off x="20878419" y="12310794"/>
              <a:ext cx="4803821" cy="0"/>
            </a:xfrm>
            <a:prstGeom prst="line">
              <a:avLst/>
            </a:prstGeom>
            <a:ln w="127000">
              <a:solidFill>
                <a:srgbClr val="FF0000"/>
              </a:solidFill>
              <a:prstDash val="lgDashDotDot"/>
            </a:ln>
            <a:effectLst/>
          </p:spPr>
          <p:style>
            <a:lnRef idx="2">
              <a:schemeClr val="accent1"/>
            </a:lnRef>
            <a:fillRef idx="0">
              <a:schemeClr val="accent1"/>
            </a:fillRef>
            <a:effectRef idx="1">
              <a:schemeClr val="accent1"/>
            </a:effectRef>
            <a:fontRef idx="minor">
              <a:schemeClr val="tx1"/>
            </a:fontRef>
          </p:style>
        </p:cxnSp>
        <p:sp>
          <p:nvSpPr>
            <p:cNvPr id="7263" name="CuadroTexto 46"/>
            <p:cNvSpPr txBox="1">
              <a:spLocks noChangeArrowheads="1"/>
            </p:cNvSpPr>
            <p:nvPr/>
          </p:nvSpPr>
          <p:spPr bwMode="auto">
            <a:xfrm>
              <a:off x="20775976" y="129023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endParaRPr lang="es-ES" sz="3000">
                <a:cs typeface="Arial" pitchFamily="34" charset="0"/>
              </a:endParaRPr>
            </a:p>
          </p:txBody>
        </p:sp>
        <p:sp>
          <p:nvSpPr>
            <p:cNvPr id="7264" name="Rectángulo 47"/>
            <p:cNvSpPr>
              <a:spLocks noChangeArrowheads="1"/>
            </p:cNvSpPr>
            <p:nvPr/>
          </p:nvSpPr>
          <p:spPr bwMode="auto">
            <a:xfrm>
              <a:off x="20775976" y="11670075"/>
              <a:ext cx="2281394" cy="630942"/>
            </a:xfrm>
            <a:prstGeom prst="rect">
              <a:avLst/>
            </a:prstGeom>
            <a:noFill/>
            <a:ln w="9525">
              <a:noFill/>
              <a:miter lim="800000"/>
              <a:headEnd/>
              <a:tailEnd/>
            </a:ln>
          </p:spPr>
          <p:txBody>
            <a:bodyPr wrap="none">
              <a:spAutoFit/>
            </a:bodyPr>
            <a:lstStyle/>
            <a:p>
              <a:r>
                <a:rPr lang="es-ES" sz="3500">
                  <a:solidFill>
                    <a:srgbClr val="FF0000"/>
                  </a:solidFill>
                  <a:cs typeface="Arial" pitchFamily="34" charset="0"/>
                </a:rPr>
                <a:t>Polyamide</a:t>
              </a:r>
            </a:p>
          </p:txBody>
        </p:sp>
        <p:sp>
          <p:nvSpPr>
            <p:cNvPr id="7265" name="50 Rectángulo"/>
            <p:cNvSpPr>
              <a:spLocks noChangeArrowheads="1"/>
            </p:cNvSpPr>
            <p:nvPr/>
          </p:nvSpPr>
          <p:spPr bwMode="auto">
            <a:xfrm>
              <a:off x="20877701" y="10927267"/>
              <a:ext cx="4805211" cy="630942"/>
            </a:xfrm>
            <a:prstGeom prst="rect">
              <a:avLst/>
            </a:prstGeom>
            <a:noFill/>
            <a:ln w="9525">
              <a:noFill/>
              <a:miter lim="800000"/>
              <a:headEnd/>
              <a:tailEnd/>
            </a:ln>
          </p:spPr>
          <p:txBody>
            <a:bodyPr>
              <a:spAutoFit/>
            </a:bodyPr>
            <a:lstStyle/>
            <a:p>
              <a:pPr algn="ctr"/>
              <a:r>
                <a:rPr lang="es-ES_tradnl" sz="3500" b="1">
                  <a:cs typeface="Arial" pitchFamily="34" charset="0"/>
                </a:rPr>
                <a:t>Nanofiltration</a:t>
              </a:r>
            </a:p>
          </p:txBody>
        </p:sp>
        <p:sp>
          <p:nvSpPr>
            <p:cNvPr id="7266" name="CuadroTexto 49"/>
            <p:cNvSpPr txBox="1">
              <a:spLocks noChangeArrowheads="1"/>
            </p:cNvSpPr>
            <p:nvPr/>
          </p:nvSpPr>
          <p:spPr bwMode="auto">
            <a:xfrm>
              <a:off x="26334242" y="129023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p>
          </p:txBody>
        </p:sp>
        <p:sp>
          <p:nvSpPr>
            <p:cNvPr id="7267" name="50 Rectángulo"/>
            <p:cNvSpPr>
              <a:spLocks noChangeArrowheads="1"/>
            </p:cNvSpPr>
            <p:nvPr/>
          </p:nvSpPr>
          <p:spPr bwMode="auto">
            <a:xfrm>
              <a:off x="26302272" y="10925723"/>
              <a:ext cx="4805211" cy="630942"/>
            </a:xfrm>
            <a:prstGeom prst="rect">
              <a:avLst/>
            </a:prstGeom>
            <a:noFill/>
            <a:ln w="9525">
              <a:noFill/>
              <a:miter lim="800000"/>
              <a:headEnd/>
              <a:tailEnd/>
            </a:ln>
          </p:spPr>
          <p:txBody>
            <a:bodyPr>
              <a:spAutoFit/>
            </a:bodyPr>
            <a:lstStyle/>
            <a:p>
              <a:pPr algn="ctr"/>
              <a:r>
                <a:rPr lang="es-ES_tradnl" sz="3500" b="1">
                  <a:cs typeface="Arial" pitchFamily="34" charset="0"/>
                </a:rPr>
                <a:t>Ultrafiltration</a:t>
              </a:r>
            </a:p>
          </p:txBody>
        </p:sp>
        <p:sp>
          <p:nvSpPr>
            <p:cNvPr id="7268" name="CuadroTexto 51"/>
            <p:cNvSpPr txBox="1">
              <a:spLocks noChangeArrowheads="1"/>
            </p:cNvSpPr>
            <p:nvPr/>
          </p:nvSpPr>
          <p:spPr bwMode="auto">
            <a:xfrm>
              <a:off x="15005521" y="9528501"/>
              <a:ext cx="3616888" cy="707886"/>
            </a:xfrm>
            <a:prstGeom prst="rect">
              <a:avLst/>
            </a:prstGeom>
            <a:noFill/>
            <a:ln w="9525">
              <a:noFill/>
              <a:miter lim="800000"/>
              <a:headEnd/>
              <a:tailEnd/>
            </a:ln>
          </p:spPr>
          <p:txBody>
            <a:bodyPr wrap="none">
              <a:spAutoFit/>
            </a:bodyPr>
            <a:lstStyle/>
            <a:p>
              <a:r>
                <a:rPr lang="en-US" sz="4000">
                  <a:cs typeface="Arial" pitchFamily="34" charset="0"/>
                </a:rPr>
                <a:t>Transformation</a:t>
              </a:r>
            </a:p>
          </p:txBody>
        </p:sp>
        <p:sp>
          <p:nvSpPr>
            <p:cNvPr id="53" name="Pentágono regular 52"/>
            <p:cNvSpPr>
              <a:spLocks noChangeArrowheads="1"/>
            </p:cNvSpPr>
            <p:nvPr/>
          </p:nvSpPr>
          <p:spPr bwMode="auto">
            <a:xfrm>
              <a:off x="7524242" y="11748743"/>
              <a:ext cx="619131" cy="473139"/>
            </a:xfrm>
            <a:prstGeom prst="pentagon">
              <a:avLst/>
            </a:prstGeom>
            <a:noFill/>
            <a:ln w="9525">
              <a:solidFill>
                <a:srgbClr val="161645"/>
              </a:solidFill>
              <a:miter lim="800000"/>
              <a:headEnd/>
              <a:tailEnd/>
            </a:ln>
            <a:effectLst>
              <a:outerShdw dist="23000" dir="5400000" rotWithShape="0">
                <a:srgbClr val="808080">
                  <a:alpha val="34999"/>
                </a:srgbClr>
              </a:outerShdw>
            </a:effectLst>
          </p:spPr>
          <p:txBody>
            <a:bodyPr anchor="ctr"/>
            <a:lstStyle/>
            <a:p>
              <a:pPr algn="ctr">
                <a:defRPr/>
              </a:pPr>
              <a:endParaRPr lang="es-ES">
                <a:solidFill>
                  <a:srgbClr val="984807"/>
                </a:solidFill>
                <a:latin typeface="+mn-lt"/>
                <a:ea typeface="+mn-ea"/>
              </a:endParaRPr>
            </a:p>
          </p:txBody>
        </p:sp>
        <p:sp>
          <p:nvSpPr>
            <p:cNvPr id="54" name="Elipse 53"/>
            <p:cNvSpPr>
              <a:spLocks noChangeArrowheads="1"/>
            </p:cNvSpPr>
            <p:nvPr/>
          </p:nvSpPr>
          <p:spPr bwMode="auto">
            <a:xfrm>
              <a:off x="8330700" y="11721751"/>
              <a:ext cx="571505" cy="498543"/>
            </a:xfrm>
            <a:prstGeom prst="ellipse">
              <a:avLst/>
            </a:prstGeom>
            <a:noFill/>
            <a:ln w="9525">
              <a:solidFill>
                <a:srgbClr val="161645"/>
              </a:solidFill>
              <a:round/>
              <a:headEnd/>
              <a:tailEnd/>
            </a:ln>
            <a:effectLst>
              <a:outerShdw dist="23000" dir="5400000" rotWithShape="0">
                <a:srgbClr val="808080">
                  <a:alpha val="34999"/>
                </a:srgbClr>
              </a:outerShdw>
            </a:effectLst>
          </p:spPr>
          <p:txBody>
            <a:bodyPr anchor="ctr"/>
            <a:lstStyle/>
            <a:p>
              <a:pPr algn="ctr">
                <a:defRPr/>
              </a:pPr>
              <a:endParaRPr lang="es-ES">
                <a:solidFill>
                  <a:srgbClr val="984807"/>
                </a:solidFill>
                <a:latin typeface="+mn-lt"/>
                <a:ea typeface="+mn-ea"/>
              </a:endParaRPr>
            </a:p>
          </p:txBody>
        </p:sp>
        <p:sp>
          <p:nvSpPr>
            <p:cNvPr id="55" name="Rectángulo 54"/>
            <p:cNvSpPr/>
            <p:nvPr/>
          </p:nvSpPr>
          <p:spPr>
            <a:xfrm>
              <a:off x="9075245" y="11394682"/>
              <a:ext cx="1657366" cy="631911"/>
            </a:xfrm>
            <a:prstGeom prst="rect">
              <a:avLst/>
            </a:prstGeom>
          </p:spPr>
          <p:txBody>
            <a:bodyPr wrap="none">
              <a:spAutoFit/>
            </a:bodyPr>
            <a:lstStyle/>
            <a:p>
              <a:pPr>
                <a:defRPr/>
              </a:pPr>
              <a:r>
                <a:rPr lang="es-ES" sz="3500" dirty="0" err="1">
                  <a:solidFill>
                    <a:schemeClr val="accent6">
                      <a:lumMod val="50000"/>
                    </a:schemeClr>
                  </a:solidFill>
                  <a:latin typeface="Arial"/>
                  <a:ea typeface="ＭＳ Ｐゴシック" charset="0"/>
                  <a:cs typeface="Arial"/>
                </a:rPr>
                <a:t>Fouling</a:t>
              </a:r>
              <a:endParaRPr lang="es-ES" sz="3500" dirty="0">
                <a:solidFill>
                  <a:schemeClr val="accent6">
                    <a:lumMod val="50000"/>
                  </a:schemeClr>
                </a:solidFill>
                <a:latin typeface="Arial"/>
                <a:ea typeface="ＭＳ Ｐゴシック" charset="0"/>
                <a:cs typeface="Arial"/>
              </a:endParaRPr>
            </a:p>
          </p:txBody>
        </p:sp>
        <p:sp>
          <p:nvSpPr>
            <p:cNvPr id="7272" name="Rectángulo 55"/>
            <p:cNvSpPr>
              <a:spLocks noChangeArrowheads="1"/>
            </p:cNvSpPr>
            <p:nvPr/>
          </p:nvSpPr>
          <p:spPr bwMode="auto">
            <a:xfrm>
              <a:off x="12270720" y="11677497"/>
              <a:ext cx="6144567" cy="1169551"/>
            </a:xfrm>
            <a:prstGeom prst="rect">
              <a:avLst/>
            </a:prstGeom>
            <a:noFill/>
            <a:ln w="9525">
              <a:noFill/>
              <a:miter lim="800000"/>
              <a:headEnd/>
              <a:tailEnd/>
            </a:ln>
          </p:spPr>
          <p:txBody>
            <a:bodyPr wrap="none">
              <a:spAutoFit/>
            </a:bodyPr>
            <a:lstStyle/>
            <a:p>
              <a:r>
                <a:rPr lang="en-US" sz="3500">
                  <a:solidFill>
                    <a:srgbClr val="FF0000"/>
                  </a:solidFill>
                  <a:cs typeface="Arial" pitchFamily="34" charset="0"/>
                </a:rPr>
                <a:t>It suffers sodium hypochlorite </a:t>
              </a:r>
            </a:p>
            <a:p>
              <a:r>
                <a:rPr lang="en-US" sz="3500">
                  <a:solidFill>
                    <a:srgbClr val="FF0000"/>
                  </a:solidFill>
                  <a:cs typeface="Arial" pitchFamily="34" charset="0"/>
                </a:rPr>
                <a:t>chemical attack</a:t>
              </a:r>
            </a:p>
          </p:txBody>
        </p:sp>
        <p:grpSp>
          <p:nvGrpSpPr>
            <p:cNvPr id="7273" name="58 Grupo"/>
            <p:cNvGrpSpPr>
              <a:grpSpLocks/>
            </p:cNvGrpSpPr>
            <p:nvPr/>
          </p:nvGrpSpPr>
          <p:grpSpPr bwMode="auto">
            <a:xfrm>
              <a:off x="12744466" y="9312154"/>
              <a:ext cx="1683831" cy="1376251"/>
              <a:chOff x="6534984" y="10741652"/>
              <a:chExt cx="2617689" cy="2729593"/>
            </a:xfrm>
          </p:grpSpPr>
          <p:sp>
            <p:nvSpPr>
              <p:cNvPr id="61" name="59 Flecha curvada hacia la izquierda"/>
              <p:cNvSpPr/>
              <p:nvPr/>
            </p:nvSpPr>
            <p:spPr>
              <a:xfrm rot="1301358">
                <a:off x="8101863" y="12118301"/>
                <a:ext cx="1050810" cy="1352944"/>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2" name="61 Flecha curvada hacia la izquierda"/>
              <p:cNvSpPr/>
              <p:nvPr/>
            </p:nvSpPr>
            <p:spPr>
              <a:xfrm rot="9674980">
                <a:off x="6534984" y="12053185"/>
                <a:ext cx="1050810" cy="1319834"/>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a:solidFill>
                    <a:schemeClr val="tx1"/>
                  </a:solidFill>
                </a:endParaRPr>
              </a:p>
            </p:txBody>
          </p:sp>
          <p:sp>
            <p:nvSpPr>
              <p:cNvPr id="63" name="62 Flecha curvada hacia la izquierda"/>
              <p:cNvSpPr/>
              <p:nvPr/>
            </p:nvSpPr>
            <p:spPr>
              <a:xfrm rot="16200000">
                <a:off x="7283057" y="10562655"/>
                <a:ext cx="1050811" cy="1408805"/>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a:solidFill>
                    <a:schemeClr val="tx1"/>
                  </a:solidFill>
                </a:endParaRPr>
              </a:p>
            </p:txBody>
          </p:sp>
        </p:grpSp>
        <p:sp>
          <p:nvSpPr>
            <p:cNvPr id="58" name="Rectángulo 57"/>
            <p:cNvSpPr/>
            <p:nvPr/>
          </p:nvSpPr>
          <p:spPr>
            <a:xfrm>
              <a:off x="20876832" y="12404469"/>
              <a:ext cx="4805408" cy="590630"/>
            </a:xfrm>
            <a:prstGeom prst="rect">
              <a:avLst/>
            </a:prstGeom>
            <a:pattFill prst="pct5">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59" name="Rectángulo 58"/>
            <p:cNvSpPr/>
            <p:nvPr/>
          </p:nvSpPr>
          <p:spPr>
            <a:xfrm>
              <a:off x="26337884" y="12404469"/>
              <a:ext cx="4805408" cy="590630"/>
            </a:xfrm>
            <a:prstGeom prst="rect">
              <a:avLst/>
            </a:prstGeom>
            <a:pattFill prst="pct5">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7276" name="Rectángulo 59"/>
            <p:cNvSpPr>
              <a:spLocks noChangeArrowheads="1"/>
            </p:cNvSpPr>
            <p:nvPr/>
          </p:nvSpPr>
          <p:spPr bwMode="auto">
            <a:xfrm>
              <a:off x="690989" y="11584057"/>
              <a:ext cx="4279342" cy="1708160"/>
            </a:xfrm>
            <a:prstGeom prst="rect">
              <a:avLst/>
            </a:prstGeom>
            <a:noFill/>
            <a:ln w="9525">
              <a:noFill/>
              <a:miter lim="800000"/>
              <a:headEnd/>
              <a:tailEnd/>
            </a:ln>
          </p:spPr>
          <p:txBody>
            <a:bodyPr>
              <a:spAutoFit/>
            </a:bodyPr>
            <a:lstStyle/>
            <a:p>
              <a:r>
                <a:rPr lang="es-ES" sz="3500">
                  <a:solidFill>
                    <a:srgbClr val="FF0000"/>
                  </a:solidFill>
                  <a:cs typeface="Arial" pitchFamily="34" charset="0"/>
                </a:rPr>
                <a:t>Selective polymer 0.1% of membrane thickness</a:t>
              </a:r>
            </a:p>
          </p:txBody>
        </p:sp>
      </p:grpSp>
      <p:grpSp>
        <p:nvGrpSpPr>
          <p:cNvPr id="7181" name="Agrupar 63"/>
          <p:cNvGrpSpPr>
            <a:grpSpLocks/>
          </p:cNvGrpSpPr>
          <p:nvPr/>
        </p:nvGrpSpPr>
        <p:grpSpPr bwMode="auto">
          <a:xfrm>
            <a:off x="981075" y="9432925"/>
            <a:ext cx="30656213" cy="4405313"/>
            <a:chOff x="675702" y="9127424"/>
            <a:chExt cx="30656505" cy="4405911"/>
          </a:xfrm>
        </p:grpSpPr>
        <p:sp>
          <p:nvSpPr>
            <p:cNvPr id="65" name="Rayo 64"/>
            <p:cNvSpPr>
              <a:spLocks noChangeArrowheads="1"/>
            </p:cNvSpPr>
            <p:nvPr/>
          </p:nvSpPr>
          <p:spPr bwMode="auto">
            <a:xfrm>
              <a:off x="17882779" y="11210507"/>
              <a:ext cx="1544652" cy="1951303"/>
            </a:xfrm>
            <a:prstGeom prst="lightningBolt">
              <a:avLst/>
            </a:prstGeom>
            <a:solidFill>
              <a:srgbClr val="FF0000">
                <a:alpha val="7059"/>
              </a:srgbClr>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7227" name="46 Rectángulo"/>
            <p:cNvSpPr>
              <a:spLocks noChangeArrowheads="1"/>
            </p:cNvSpPr>
            <p:nvPr/>
          </p:nvSpPr>
          <p:spPr bwMode="auto">
            <a:xfrm>
              <a:off x="675702" y="9127424"/>
              <a:ext cx="9953481" cy="1169551"/>
            </a:xfrm>
            <a:prstGeom prst="rect">
              <a:avLst/>
            </a:prstGeom>
            <a:noFill/>
            <a:ln w="9525">
              <a:solidFill>
                <a:schemeClr val="tx1"/>
              </a:solidFill>
              <a:miter lim="800000"/>
              <a:headEnd/>
              <a:tailEnd/>
            </a:ln>
          </p:spPr>
          <p:txBody>
            <a:bodyPr>
              <a:spAutoFit/>
            </a:bodyPr>
            <a:lstStyle/>
            <a:p>
              <a:pPr algn="ctr"/>
              <a:r>
                <a:rPr lang="en-US" sz="3500">
                  <a:cs typeface="Arial" pitchFamily="34" charset="0"/>
                </a:rPr>
                <a:t>End-of-life membranes used in high pressure filtration process: reverse osmosis</a:t>
              </a:r>
            </a:p>
          </p:txBody>
        </p:sp>
        <p:sp>
          <p:nvSpPr>
            <p:cNvPr id="7228" name="50 Rectángulo"/>
            <p:cNvSpPr>
              <a:spLocks noChangeArrowheads="1"/>
            </p:cNvSpPr>
            <p:nvPr/>
          </p:nvSpPr>
          <p:spPr bwMode="auto">
            <a:xfrm>
              <a:off x="21053375" y="9127424"/>
              <a:ext cx="10278832" cy="1169551"/>
            </a:xfrm>
            <a:prstGeom prst="rect">
              <a:avLst/>
            </a:prstGeom>
            <a:noFill/>
            <a:ln w="9525">
              <a:solidFill>
                <a:schemeClr val="tx1"/>
              </a:solidFill>
              <a:miter lim="800000"/>
              <a:headEnd/>
              <a:tailEnd/>
            </a:ln>
          </p:spPr>
          <p:txBody>
            <a:bodyPr>
              <a:spAutoFit/>
            </a:bodyPr>
            <a:lstStyle/>
            <a:p>
              <a:pPr algn="ctr"/>
              <a:r>
                <a:rPr lang="en-US" sz="3500">
                  <a:cs typeface="Arial" pitchFamily="34" charset="0"/>
                </a:rPr>
                <a:t>Recycled membranes to be used at low pressure filtration process</a:t>
              </a:r>
              <a:endParaRPr lang="en-US" sz="3500" b="1">
                <a:cs typeface="Arial" pitchFamily="34" charset="0"/>
              </a:endParaRPr>
            </a:p>
          </p:txBody>
        </p:sp>
        <p:sp>
          <p:nvSpPr>
            <p:cNvPr id="68" name="6 Pentágono"/>
            <p:cNvSpPr>
              <a:spLocks noChangeArrowheads="1"/>
            </p:cNvSpPr>
            <p:nvPr/>
          </p:nvSpPr>
          <p:spPr bwMode="auto">
            <a:xfrm>
              <a:off x="12356638" y="9129012"/>
              <a:ext cx="7583560" cy="1643285"/>
            </a:xfrm>
            <a:prstGeom prst="homePlate">
              <a:avLst>
                <a:gd name="adj" fmla="val 49995"/>
              </a:avLst>
            </a:prstGeom>
            <a:noFill/>
            <a:ln w="952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s-ES">
                <a:solidFill>
                  <a:srgbClr val="FF0000"/>
                </a:solidFill>
                <a:latin typeface="+mn-lt"/>
                <a:ea typeface="+mn-ea"/>
              </a:endParaRPr>
            </a:p>
          </p:txBody>
        </p:sp>
        <p:sp>
          <p:nvSpPr>
            <p:cNvPr id="7230" name="CuadroTexto 68"/>
            <p:cNvSpPr txBox="1">
              <a:spLocks noChangeArrowheads="1"/>
            </p:cNvSpPr>
            <p:nvPr/>
          </p:nvSpPr>
          <p:spPr bwMode="auto">
            <a:xfrm>
              <a:off x="4970330" y="128515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p>
          </p:txBody>
        </p:sp>
        <p:sp>
          <p:nvSpPr>
            <p:cNvPr id="7231" name="Rectángulo 69"/>
            <p:cNvSpPr>
              <a:spLocks noChangeArrowheads="1"/>
            </p:cNvSpPr>
            <p:nvPr/>
          </p:nvSpPr>
          <p:spPr bwMode="auto">
            <a:xfrm>
              <a:off x="4985981" y="11588687"/>
              <a:ext cx="2281394" cy="630942"/>
            </a:xfrm>
            <a:prstGeom prst="rect">
              <a:avLst/>
            </a:prstGeom>
            <a:noFill/>
            <a:ln w="9525">
              <a:noFill/>
              <a:miter lim="800000"/>
              <a:headEnd/>
              <a:tailEnd/>
            </a:ln>
          </p:spPr>
          <p:txBody>
            <a:bodyPr wrap="none">
              <a:spAutoFit/>
            </a:bodyPr>
            <a:lstStyle/>
            <a:p>
              <a:r>
                <a:rPr lang="es-ES" sz="3500">
                  <a:solidFill>
                    <a:srgbClr val="FF0000"/>
                  </a:solidFill>
                  <a:cs typeface="Arial" pitchFamily="34" charset="0"/>
                </a:rPr>
                <a:t>Polyamide</a:t>
              </a:r>
            </a:p>
          </p:txBody>
        </p:sp>
        <p:cxnSp>
          <p:nvCxnSpPr>
            <p:cNvPr id="71" name="Conector recto 70"/>
            <p:cNvCxnSpPr/>
            <p:nvPr/>
          </p:nvCxnSpPr>
          <p:spPr>
            <a:xfrm>
              <a:off x="20878419" y="12310794"/>
              <a:ext cx="4803821" cy="0"/>
            </a:xfrm>
            <a:prstGeom prst="line">
              <a:avLst/>
            </a:prstGeom>
            <a:ln w="127000">
              <a:solidFill>
                <a:srgbClr val="FF0000"/>
              </a:solidFill>
              <a:prstDash val="lgDashDotDot"/>
            </a:ln>
            <a:effectLst/>
          </p:spPr>
          <p:style>
            <a:lnRef idx="2">
              <a:schemeClr val="accent1"/>
            </a:lnRef>
            <a:fillRef idx="0">
              <a:schemeClr val="accent1"/>
            </a:fillRef>
            <a:effectRef idx="1">
              <a:schemeClr val="accent1"/>
            </a:effectRef>
            <a:fontRef idx="minor">
              <a:schemeClr val="tx1"/>
            </a:fontRef>
          </p:style>
        </p:cxnSp>
        <p:sp>
          <p:nvSpPr>
            <p:cNvPr id="7233" name="CuadroTexto 71"/>
            <p:cNvSpPr txBox="1">
              <a:spLocks noChangeArrowheads="1"/>
            </p:cNvSpPr>
            <p:nvPr/>
          </p:nvSpPr>
          <p:spPr bwMode="auto">
            <a:xfrm>
              <a:off x="20775976" y="129023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endParaRPr lang="es-ES" sz="3000">
                <a:cs typeface="Arial" pitchFamily="34" charset="0"/>
              </a:endParaRPr>
            </a:p>
          </p:txBody>
        </p:sp>
        <p:sp>
          <p:nvSpPr>
            <p:cNvPr id="7234" name="Rectángulo 72"/>
            <p:cNvSpPr>
              <a:spLocks noChangeArrowheads="1"/>
            </p:cNvSpPr>
            <p:nvPr/>
          </p:nvSpPr>
          <p:spPr bwMode="auto">
            <a:xfrm>
              <a:off x="20775976" y="11670075"/>
              <a:ext cx="2281394" cy="630942"/>
            </a:xfrm>
            <a:prstGeom prst="rect">
              <a:avLst/>
            </a:prstGeom>
            <a:noFill/>
            <a:ln w="9525">
              <a:noFill/>
              <a:miter lim="800000"/>
              <a:headEnd/>
              <a:tailEnd/>
            </a:ln>
          </p:spPr>
          <p:txBody>
            <a:bodyPr wrap="none">
              <a:spAutoFit/>
            </a:bodyPr>
            <a:lstStyle/>
            <a:p>
              <a:r>
                <a:rPr lang="es-ES" sz="3500">
                  <a:solidFill>
                    <a:srgbClr val="FF0000"/>
                  </a:solidFill>
                  <a:cs typeface="Arial" pitchFamily="34" charset="0"/>
                </a:rPr>
                <a:t>Polyamide</a:t>
              </a:r>
            </a:p>
          </p:txBody>
        </p:sp>
        <p:sp>
          <p:nvSpPr>
            <p:cNvPr id="7235" name="50 Rectángulo"/>
            <p:cNvSpPr>
              <a:spLocks noChangeArrowheads="1"/>
            </p:cNvSpPr>
            <p:nvPr/>
          </p:nvSpPr>
          <p:spPr bwMode="auto">
            <a:xfrm>
              <a:off x="20877701" y="10927267"/>
              <a:ext cx="4805211" cy="630942"/>
            </a:xfrm>
            <a:prstGeom prst="rect">
              <a:avLst/>
            </a:prstGeom>
            <a:noFill/>
            <a:ln w="9525">
              <a:noFill/>
              <a:miter lim="800000"/>
              <a:headEnd/>
              <a:tailEnd/>
            </a:ln>
          </p:spPr>
          <p:txBody>
            <a:bodyPr>
              <a:spAutoFit/>
            </a:bodyPr>
            <a:lstStyle/>
            <a:p>
              <a:pPr algn="ctr"/>
              <a:r>
                <a:rPr lang="es-ES_tradnl" sz="3500" b="1">
                  <a:cs typeface="Arial" pitchFamily="34" charset="0"/>
                </a:rPr>
                <a:t>Nanofiltration</a:t>
              </a:r>
            </a:p>
          </p:txBody>
        </p:sp>
        <p:sp>
          <p:nvSpPr>
            <p:cNvPr id="7236" name="CuadroTexto 74"/>
            <p:cNvSpPr txBox="1">
              <a:spLocks noChangeArrowheads="1"/>
            </p:cNvSpPr>
            <p:nvPr/>
          </p:nvSpPr>
          <p:spPr bwMode="auto">
            <a:xfrm>
              <a:off x="26334242" y="129023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p>
          </p:txBody>
        </p:sp>
        <p:sp>
          <p:nvSpPr>
            <p:cNvPr id="7237" name="50 Rectángulo"/>
            <p:cNvSpPr>
              <a:spLocks noChangeArrowheads="1"/>
            </p:cNvSpPr>
            <p:nvPr/>
          </p:nvSpPr>
          <p:spPr bwMode="auto">
            <a:xfrm>
              <a:off x="26302272" y="10925723"/>
              <a:ext cx="4805211" cy="630942"/>
            </a:xfrm>
            <a:prstGeom prst="rect">
              <a:avLst/>
            </a:prstGeom>
            <a:noFill/>
            <a:ln w="9525">
              <a:noFill/>
              <a:miter lim="800000"/>
              <a:headEnd/>
              <a:tailEnd/>
            </a:ln>
          </p:spPr>
          <p:txBody>
            <a:bodyPr>
              <a:spAutoFit/>
            </a:bodyPr>
            <a:lstStyle/>
            <a:p>
              <a:pPr algn="ctr"/>
              <a:r>
                <a:rPr lang="es-ES_tradnl" sz="3500" b="1">
                  <a:cs typeface="Arial" pitchFamily="34" charset="0"/>
                </a:rPr>
                <a:t>Ultrafiltration</a:t>
              </a:r>
            </a:p>
          </p:txBody>
        </p:sp>
        <p:sp>
          <p:nvSpPr>
            <p:cNvPr id="7238" name="CuadroTexto 76"/>
            <p:cNvSpPr txBox="1">
              <a:spLocks noChangeArrowheads="1"/>
            </p:cNvSpPr>
            <p:nvPr/>
          </p:nvSpPr>
          <p:spPr bwMode="auto">
            <a:xfrm>
              <a:off x="15005521" y="9528501"/>
              <a:ext cx="3616888" cy="707886"/>
            </a:xfrm>
            <a:prstGeom prst="rect">
              <a:avLst/>
            </a:prstGeom>
            <a:noFill/>
            <a:ln w="9525">
              <a:noFill/>
              <a:miter lim="800000"/>
              <a:headEnd/>
              <a:tailEnd/>
            </a:ln>
          </p:spPr>
          <p:txBody>
            <a:bodyPr wrap="none">
              <a:spAutoFit/>
            </a:bodyPr>
            <a:lstStyle/>
            <a:p>
              <a:r>
                <a:rPr lang="en-US" sz="4000">
                  <a:cs typeface="Arial" pitchFamily="34" charset="0"/>
                </a:rPr>
                <a:t>Transformation</a:t>
              </a:r>
            </a:p>
          </p:txBody>
        </p:sp>
        <p:sp>
          <p:nvSpPr>
            <p:cNvPr id="78" name="Pentágono regular 77"/>
            <p:cNvSpPr>
              <a:spLocks noChangeArrowheads="1"/>
            </p:cNvSpPr>
            <p:nvPr/>
          </p:nvSpPr>
          <p:spPr bwMode="auto">
            <a:xfrm>
              <a:off x="7524242" y="11748743"/>
              <a:ext cx="619131" cy="473139"/>
            </a:xfrm>
            <a:prstGeom prst="pentagon">
              <a:avLst/>
            </a:prstGeom>
            <a:noFill/>
            <a:ln w="9525">
              <a:solidFill>
                <a:srgbClr val="161645"/>
              </a:solidFill>
              <a:miter lim="800000"/>
              <a:headEnd/>
              <a:tailEnd/>
            </a:ln>
            <a:effectLst>
              <a:outerShdw dist="23000" dir="5400000" rotWithShape="0">
                <a:srgbClr val="808080">
                  <a:alpha val="34999"/>
                </a:srgbClr>
              </a:outerShdw>
            </a:effectLst>
          </p:spPr>
          <p:txBody>
            <a:bodyPr anchor="ctr"/>
            <a:lstStyle/>
            <a:p>
              <a:pPr algn="ctr">
                <a:defRPr/>
              </a:pPr>
              <a:endParaRPr lang="es-ES">
                <a:solidFill>
                  <a:srgbClr val="984807"/>
                </a:solidFill>
                <a:latin typeface="+mn-lt"/>
                <a:ea typeface="+mn-ea"/>
              </a:endParaRPr>
            </a:p>
          </p:txBody>
        </p:sp>
        <p:sp>
          <p:nvSpPr>
            <p:cNvPr id="79" name="Elipse 78"/>
            <p:cNvSpPr>
              <a:spLocks noChangeArrowheads="1"/>
            </p:cNvSpPr>
            <p:nvPr/>
          </p:nvSpPr>
          <p:spPr bwMode="auto">
            <a:xfrm>
              <a:off x="8330700" y="11721751"/>
              <a:ext cx="571505" cy="498543"/>
            </a:xfrm>
            <a:prstGeom prst="ellipse">
              <a:avLst/>
            </a:prstGeom>
            <a:noFill/>
            <a:ln w="9525">
              <a:solidFill>
                <a:srgbClr val="161645"/>
              </a:solidFill>
              <a:round/>
              <a:headEnd/>
              <a:tailEnd/>
            </a:ln>
            <a:effectLst>
              <a:outerShdw dist="23000" dir="5400000" rotWithShape="0">
                <a:srgbClr val="808080">
                  <a:alpha val="34999"/>
                </a:srgbClr>
              </a:outerShdw>
            </a:effectLst>
          </p:spPr>
          <p:txBody>
            <a:bodyPr anchor="ctr"/>
            <a:lstStyle/>
            <a:p>
              <a:pPr algn="ctr">
                <a:defRPr/>
              </a:pPr>
              <a:endParaRPr lang="es-ES">
                <a:solidFill>
                  <a:srgbClr val="984807"/>
                </a:solidFill>
                <a:latin typeface="+mn-lt"/>
                <a:ea typeface="+mn-ea"/>
              </a:endParaRPr>
            </a:p>
          </p:txBody>
        </p:sp>
        <p:sp>
          <p:nvSpPr>
            <p:cNvPr id="80" name="Rectángulo 79"/>
            <p:cNvSpPr/>
            <p:nvPr/>
          </p:nvSpPr>
          <p:spPr>
            <a:xfrm>
              <a:off x="9075245" y="11394682"/>
              <a:ext cx="1657366" cy="631911"/>
            </a:xfrm>
            <a:prstGeom prst="rect">
              <a:avLst/>
            </a:prstGeom>
          </p:spPr>
          <p:txBody>
            <a:bodyPr wrap="none">
              <a:spAutoFit/>
            </a:bodyPr>
            <a:lstStyle/>
            <a:p>
              <a:pPr>
                <a:defRPr/>
              </a:pPr>
              <a:r>
                <a:rPr lang="es-ES" sz="3500" dirty="0" err="1">
                  <a:solidFill>
                    <a:schemeClr val="accent6">
                      <a:lumMod val="50000"/>
                    </a:schemeClr>
                  </a:solidFill>
                  <a:latin typeface="Arial"/>
                  <a:ea typeface="ＭＳ Ｐゴシック" charset="0"/>
                  <a:cs typeface="Arial"/>
                </a:rPr>
                <a:t>Fouling</a:t>
              </a:r>
              <a:endParaRPr lang="es-ES" sz="3500" dirty="0">
                <a:solidFill>
                  <a:schemeClr val="accent6">
                    <a:lumMod val="50000"/>
                  </a:schemeClr>
                </a:solidFill>
                <a:latin typeface="Arial"/>
                <a:ea typeface="ＭＳ Ｐゴシック" charset="0"/>
                <a:cs typeface="Arial"/>
              </a:endParaRPr>
            </a:p>
          </p:txBody>
        </p:sp>
        <p:sp>
          <p:nvSpPr>
            <p:cNvPr id="7242" name="Rectángulo 80"/>
            <p:cNvSpPr>
              <a:spLocks noChangeArrowheads="1"/>
            </p:cNvSpPr>
            <p:nvPr/>
          </p:nvSpPr>
          <p:spPr bwMode="auto">
            <a:xfrm>
              <a:off x="12270720" y="11677497"/>
              <a:ext cx="6144567" cy="1169551"/>
            </a:xfrm>
            <a:prstGeom prst="rect">
              <a:avLst/>
            </a:prstGeom>
            <a:noFill/>
            <a:ln w="9525">
              <a:noFill/>
              <a:miter lim="800000"/>
              <a:headEnd/>
              <a:tailEnd/>
            </a:ln>
          </p:spPr>
          <p:txBody>
            <a:bodyPr wrap="none">
              <a:spAutoFit/>
            </a:bodyPr>
            <a:lstStyle/>
            <a:p>
              <a:r>
                <a:rPr lang="en-US" sz="3500">
                  <a:solidFill>
                    <a:srgbClr val="FF0000"/>
                  </a:solidFill>
                  <a:cs typeface="Arial" pitchFamily="34" charset="0"/>
                </a:rPr>
                <a:t>It suffers sodium hypochlorite </a:t>
              </a:r>
            </a:p>
            <a:p>
              <a:r>
                <a:rPr lang="en-US" sz="3500">
                  <a:solidFill>
                    <a:srgbClr val="FF0000"/>
                  </a:solidFill>
                  <a:cs typeface="Arial" pitchFamily="34" charset="0"/>
                </a:rPr>
                <a:t>chemical attack</a:t>
              </a:r>
            </a:p>
          </p:txBody>
        </p:sp>
        <p:grpSp>
          <p:nvGrpSpPr>
            <p:cNvPr id="7243" name="58 Grupo"/>
            <p:cNvGrpSpPr>
              <a:grpSpLocks/>
            </p:cNvGrpSpPr>
            <p:nvPr/>
          </p:nvGrpSpPr>
          <p:grpSpPr bwMode="auto">
            <a:xfrm>
              <a:off x="12744466" y="9312154"/>
              <a:ext cx="1683831" cy="1376251"/>
              <a:chOff x="6534984" y="10741652"/>
              <a:chExt cx="2617689" cy="2729593"/>
            </a:xfrm>
          </p:grpSpPr>
          <p:sp>
            <p:nvSpPr>
              <p:cNvPr id="86" name="59 Flecha curvada hacia la izquierda"/>
              <p:cNvSpPr/>
              <p:nvPr/>
            </p:nvSpPr>
            <p:spPr>
              <a:xfrm rot="1301358">
                <a:off x="8101863" y="12118301"/>
                <a:ext cx="1050810" cy="1352944"/>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7" name="61 Flecha curvada hacia la izquierda"/>
              <p:cNvSpPr/>
              <p:nvPr/>
            </p:nvSpPr>
            <p:spPr>
              <a:xfrm rot="9674980">
                <a:off x="6534984" y="12053185"/>
                <a:ext cx="1050810" cy="1319834"/>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a:solidFill>
                    <a:schemeClr val="tx1"/>
                  </a:solidFill>
                </a:endParaRPr>
              </a:p>
            </p:txBody>
          </p:sp>
          <p:sp>
            <p:nvSpPr>
              <p:cNvPr id="88" name="62 Flecha curvada hacia la izquierda"/>
              <p:cNvSpPr/>
              <p:nvPr/>
            </p:nvSpPr>
            <p:spPr>
              <a:xfrm rot="16200000">
                <a:off x="7283057" y="10562655"/>
                <a:ext cx="1050811" cy="1408805"/>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a:solidFill>
                    <a:schemeClr val="tx1"/>
                  </a:solidFill>
                </a:endParaRPr>
              </a:p>
            </p:txBody>
          </p:sp>
        </p:grpSp>
        <p:sp>
          <p:nvSpPr>
            <p:cNvPr id="83" name="Rectángulo 82"/>
            <p:cNvSpPr/>
            <p:nvPr/>
          </p:nvSpPr>
          <p:spPr>
            <a:xfrm>
              <a:off x="20876832" y="12404469"/>
              <a:ext cx="4805408" cy="590630"/>
            </a:xfrm>
            <a:prstGeom prst="rect">
              <a:avLst/>
            </a:prstGeom>
            <a:pattFill prst="pct5">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84" name="Rectángulo 83"/>
            <p:cNvSpPr/>
            <p:nvPr/>
          </p:nvSpPr>
          <p:spPr>
            <a:xfrm>
              <a:off x="26337884" y="12404469"/>
              <a:ext cx="4805408" cy="590630"/>
            </a:xfrm>
            <a:prstGeom prst="rect">
              <a:avLst/>
            </a:prstGeom>
            <a:pattFill prst="pct5">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7246" name="Rectángulo 84"/>
            <p:cNvSpPr>
              <a:spLocks noChangeArrowheads="1"/>
            </p:cNvSpPr>
            <p:nvPr/>
          </p:nvSpPr>
          <p:spPr bwMode="auto">
            <a:xfrm>
              <a:off x="690989" y="11584057"/>
              <a:ext cx="4279342" cy="1708160"/>
            </a:xfrm>
            <a:prstGeom prst="rect">
              <a:avLst/>
            </a:prstGeom>
            <a:noFill/>
            <a:ln w="9525">
              <a:noFill/>
              <a:miter lim="800000"/>
              <a:headEnd/>
              <a:tailEnd/>
            </a:ln>
          </p:spPr>
          <p:txBody>
            <a:bodyPr>
              <a:spAutoFit/>
            </a:bodyPr>
            <a:lstStyle/>
            <a:p>
              <a:r>
                <a:rPr lang="es-ES" sz="3500">
                  <a:solidFill>
                    <a:srgbClr val="FF0000"/>
                  </a:solidFill>
                  <a:cs typeface="Arial" pitchFamily="34" charset="0"/>
                </a:rPr>
                <a:t>Selective polymer 0.1% of membrane thickness</a:t>
              </a:r>
            </a:p>
          </p:txBody>
        </p:sp>
      </p:grpSp>
      <p:grpSp>
        <p:nvGrpSpPr>
          <p:cNvPr id="7182" name="Agrupar 88"/>
          <p:cNvGrpSpPr>
            <a:grpSpLocks/>
          </p:cNvGrpSpPr>
          <p:nvPr/>
        </p:nvGrpSpPr>
        <p:grpSpPr bwMode="auto">
          <a:xfrm>
            <a:off x="1133475" y="9585325"/>
            <a:ext cx="30656213" cy="4405313"/>
            <a:chOff x="675702" y="9127424"/>
            <a:chExt cx="30656505" cy="4405911"/>
          </a:xfrm>
        </p:grpSpPr>
        <p:sp>
          <p:nvSpPr>
            <p:cNvPr id="90" name="Rayo 89"/>
            <p:cNvSpPr>
              <a:spLocks noChangeArrowheads="1"/>
            </p:cNvSpPr>
            <p:nvPr/>
          </p:nvSpPr>
          <p:spPr bwMode="auto">
            <a:xfrm>
              <a:off x="17882779" y="11210507"/>
              <a:ext cx="1544652" cy="1951303"/>
            </a:xfrm>
            <a:prstGeom prst="lightningBolt">
              <a:avLst/>
            </a:prstGeom>
            <a:solidFill>
              <a:srgbClr val="FF0000">
                <a:alpha val="7059"/>
              </a:srgbClr>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7197" name="46 Rectángulo"/>
            <p:cNvSpPr>
              <a:spLocks noChangeArrowheads="1"/>
            </p:cNvSpPr>
            <p:nvPr/>
          </p:nvSpPr>
          <p:spPr bwMode="auto">
            <a:xfrm>
              <a:off x="675702" y="9127424"/>
              <a:ext cx="9953481" cy="1169551"/>
            </a:xfrm>
            <a:prstGeom prst="rect">
              <a:avLst/>
            </a:prstGeom>
            <a:noFill/>
            <a:ln w="9525">
              <a:solidFill>
                <a:schemeClr val="tx1"/>
              </a:solidFill>
              <a:miter lim="800000"/>
              <a:headEnd/>
              <a:tailEnd/>
            </a:ln>
          </p:spPr>
          <p:txBody>
            <a:bodyPr>
              <a:spAutoFit/>
            </a:bodyPr>
            <a:lstStyle/>
            <a:p>
              <a:pPr algn="ctr"/>
              <a:r>
                <a:rPr lang="en-US" sz="3500">
                  <a:cs typeface="Arial" pitchFamily="34" charset="0"/>
                </a:rPr>
                <a:t>End-of-life membranes used in high pressure filtration process: reverse osmosis</a:t>
              </a:r>
            </a:p>
          </p:txBody>
        </p:sp>
        <p:sp>
          <p:nvSpPr>
            <p:cNvPr id="7198" name="50 Rectángulo"/>
            <p:cNvSpPr>
              <a:spLocks noChangeArrowheads="1"/>
            </p:cNvSpPr>
            <p:nvPr/>
          </p:nvSpPr>
          <p:spPr bwMode="auto">
            <a:xfrm>
              <a:off x="21053375" y="9127424"/>
              <a:ext cx="10278832" cy="1169551"/>
            </a:xfrm>
            <a:prstGeom prst="rect">
              <a:avLst/>
            </a:prstGeom>
            <a:noFill/>
            <a:ln w="9525">
              <a:solidFill>
                <a:schemeClr val="tx1"/>
              </a:solidFill>
              <a:miter lim="800000"/>
              <a:headEnd/>
              <a:tailEnd/>
            </a:ln>
          </p:spPr>
          <p:txBody>
            <a:bodyPr>
              <a:spAutoFit/>
            </a:bodyPr>
            <a:lstStyle/>
            <a:p>
              <a:pPr algn="ctr"/>
              <a:r>
                <a:rPr lang="en-US" sz="3500">
                  <a:cs typeface="Arial" pitchFamily="34" charset="0"/>
                </a:rPr>
                <a:t>Recycled membranes to be used at low pressure filtration process</a:t>
              </a:r>
              <a:endParaRPr lang="en-US" sz="3500" b="1">
                <a:cs typeface="Arial" pitchFamily="34" charset="0"/>
              </a:endParaRPr>
            </a:p>
          </p:txBody>
        </p:sp>
        <p:sp>
          <p:nvSpPr>
            <p:cNvPr id="93" name="6 Pentágono"/>
            <p:cNvSpPr>
              <a:spLocks noChangeArrowheads="1"/>
            </p:cNvSpPr>
            <p:nvPr/>
          </p:nvSpPr>
          <p:spPr bwMode="auto">
            <a:xfrm>
              <a:off x="12356638" y="9129012"/>
              <a:ext cx="7583560" cy="1643285"/>
            </a:xfrm>
            <a:prstGeom prst="homePlate">
              <a:avLst>
                <a:gd name="adj" fmla="val 49995"/>
              </a:avLst>
            </a:prstGeom>
            <a:noFill/>
            <a:ln w="952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s-ES">
                <a:solidFill>
                  <a:srgbClr val="FF0000"/>
                </a:solidFill>
                <a:latin typeface="+mn-lt"/>
                <a:ea typeface="+mn-ea"/>
              </a:endParaRPr>
            </a:p>
          </p:txBody>
        </p:sp>
        <p:sp>
          <p:nvSpPr>
            <p:cNvPr id="7200" name="CuadroTexto 93"/>
            <p:cNvSpPr txBox="1">
              <a:spLocks noChangeArrowheads="1"/>
            </p:cNvSpPr>
            <p:nvPr/>
          </p:nvSpPr>
          <p:spPr bwMode="auto">
            <a:xfrm>
              <a:off x="4970330" y="128515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p>
          </p:txBody>
        </p:sp>
        <p:sp>
          <p:nvSpPr>
            <p:cNvPr id="7201" name="Rectángulo 94"/>
            <p:cNvSpPr>
              <a:spLocks noChangeArrowheads="1"/>
            </p:cNvSpPr>
            <p:nvPr/>
          </p:nvSpPr>
          <p:spPr bwMode="auto">
            <a:xfrm>
              <a:off x="4985981" y="11588687"/>
              <a:ext cx="2281394" cy="630942"/>
            </a:xfrm>
            <a:prstGeom prst="rect">
              <a:avLst/>
            </a:prstGeom>
            <a:noFill/>
            <a:ln w="9525">
              <a:noFill/>
              <a:miter lim="800000"/>
              <a:headEnd/>
              <a:tailEnd/>
            </a:ln>
          </p:spPr>
          <p:txBody>
            <a:bodyPr wrap="none">
              <a:spAutoFit/>
            </a:bodyPr>
            <a:lstStyle/>
            <a:p>
              <a:r>
                <a:rPr lang="es-ES" sz="3500">
                  <a:solidFill>
                    <a:srgbClr val="FF0000"/>
                  </a:solidFill>
                  <a:cs typeface="Arial" pitchFamily="34" charset="0"/>
                </a:rPr>
                <a:t>Polyamide</a:t>
              </a:r>
            </a:p>
          </p:txBody>
        </p:sp>
        <p:cxnSp>
          <p:nvCxnSpPr>
            <p:cNvPr id="96" name="Conector recto 95"/>
            <p:cNvCxnSpPr/>
            <p:nvPr/>
          </p:nvCxnSpPr>
          <p:spPr>
            <a:xfrm>
              <a:off x="20878419" y="12310794"/>
              <a:ext cx="4803821" cy="0"/>
            </a:xfrm>
            <a:prstGeom prst="line">
              <a:avLst/>
            </a:prstGeom>
            <a:ln w="127000">
              <a:solidFill>
                <a:srgbClr val="FF0000"/>
              </a:solidFill>
              <a:prstDash val="lgDashDotDot"/>
            </a:ln>
            <a:effectLst/>
          </p:spPr>
          <p:style>
            <a:lnRef idx="2">
              <a:schemeClr val="accent1"/>
            </a:lnRef>
            <a:fillRef idx="0">
              <a:schemeClr val="accent1"/>
            </a:fillRef>
            <a:effectRef idx="1">
              <a:schemeClr val="accent1"/>
            </a:effectRef>
            <a:fontRef idx="minor">
              <a:schemeClr val="tx1"/>
            </a:fontRef>
          </p:style>
        </p:cxnSp>
        <p:sp>
          <p:nvSpPr>
            <p:cNvPr id="7203" name="CuadroTexto 96"/>
            <p:cNvSpPr txBox="1">
              <a:spLocks noChangeArrowheads="1"/>
            </p:cNvSpPr>
            <p:nvPr/>
          </p:nvSpPr>
          <p:spPr bwMode="auto">
            <a:xfrm>
              <a:off x="20775976" y="129023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endParaRPr lang="es-ES" sz="3000">
                <a:cs typeface="Arial" pitchFamily="34" charset="0"/>
              </a:endParaRPr>
            </a:p>
          </p:txBody>
        </p:sp>
        <p:sp>
          <p:nvSpPr>
            <p:cNvPr id="7204" name="Rectángulo 97"/>
            <p:cNvSpPr>
              <a:spLocks noChangeArrowheads="1"/>
            </p:cNvSpPr>
            <p:nvPr/>
          </p:nvSpPr>
          <p:spPr bwMode="auto">
            <a:xfrm>
              <a:off x="20775976" y="11670075"/>
              <a:ext cx="2281394" cy="630942"/>
            </a:xfrm>
            <a:prstGeom prst="rect">
              <a:avLst/>
            </a:prstGeom>
            <a:noFill/>
            <a:ln w="9525">
              <a:noFill/>
              <a:miter lim="800000"/>
              <a:headEnd/>
              <a:tailEnd/>
            </a:ln>
          </p:spPr>
          <p:txBody>
            <a:bodyPr wrap="none">
              <a:spAutoFit/>
            </a:bodyPr>
            <a:lstStyle/>
            <a:p>
              <a:r>
                <a:rPr lang="es-ES" sz="3500">
                  <a:solidFill>
                    <a:srgbClr val="FF0000"/>
                  </a:solidFill>
                  <a:cs typeface="Arial" pitchFamily="34" charset="0"/>
                </a:rPr>
                <a:t>Polyamide</a:t>
              </a:r>
            </a:p>
          </p:txBody>
        </p:sp>
        <p:sp>
          <p:nvSpPr>
            <p:cNvPr id="7205" name="50 Rectángulo"/>
            <p:cNvSpPr>
              <a:spLocks noChangeArrowheads="1"/>
            </p:cNvSpPr>
            <p:nvPr/>
          </p:nvSpPr>
          <p:spPr bwMode="auto">
            <a:xfrm>
              <a:off x="20877701" y="10927267"/>
              <a:ext cx="4805211" cy="630942"/>
            </a:xfrm>
            <a:prstGeom prst="rect">
              <a:avLst/>
            </a:prstGeom>
            <a:noFill/>
            <a:ln w="9525">
              <a:noFill/>
              <a:miter lim="800000"/>
              <a:headEnd/>
              <a:tailEnd/>
            </a:ln>
          </p:spPr>
          <p:txBody>
            <a:bodyPr>
              <a:spAutoFit/>
            </a:bodyPr>
            <a:lstStyle/>
            <a:p>
              <a:pPr algn="ctr"/>
              <a:r>
                <a:rPr lang="es-ES_tradnl" sz="3500" b="1">
                  <a:cs typeface="Arial" pitchFamily="34" charset="0"/>
                </a:rPr>
                <a:t>Nanofiltration</a:t>
              </a:r>
            </a:p>
          </p:txBody>
        </p:sp>
        <p:sp>
          <p:nvSpPr>
            <p:cNvPr id="7206" name="CuadroTexto 99"/>
            <p:cNvSpPr txBox="1">
              <a:spLocks noChangeArrowheads="1"/>
            </p:cNvSpPr>
            <p:nvPr/>
          </p:nvSpPr>
          <p:spPr bwMode="auto">
            <a:xfrm>
              <a:off x="26334242" y="129023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p>
          </p:txBody>
        </p:sp>
        <p:sp>
          <p:nvSpPr>
            <p:cNvPr id="7207" name="50 Rectángulo"/>
            <p:cNvSpPr>
              <a:spLocks noChangeArrowheads="1"/>
            </p:cNvSpPr>
            <p:nvPr/>
          </p:nvSpPr>
          <p:spPr bwMode="auto">
            <a:xfrm>
              <a:off x="26302272" y="10925723"/>
              <a:ext cx="4805211" cy="630942"/>
            </a:xfrm>
            <a:prstGeom prst="rect">
              <a:avLst/>
            </a:prstGeom>
            <a:noFill/>
            <a:ln w="9525">
              <a:noFill/>
              <a:miter lim="800000"/>
              <a:headEnd/>
              <a:tailEnd/>
            </a:ln>
          </p:spPr>
          <p:txBody>
            <a:bodyPr>
              <a:spAutoFit/>
            </a:bodyPr>
            <a:lstStyle/>
            <a:p>
              <a:pPr algn="ctr"/>
              <a:r>
                <a:rPr lang="es-ES_tradnl" sz="3500" b="1">
                  <a:cs typeface="Arial" pitchFamily="34" charset="0"/>
                </a:rPr>
                <a:t>Ultrafiltration</a:t>
              </a:r>
            </a:p>
          </p:txBody>
        </p:sp>
        <p:sp>
          <p:nvSpPr>
            <p:cNvPr id="7208" name="CuadroTexto 101"/>
            <p:cNvSpPr txBox="1">
              <a:spLocks noChangeArrowheads="1"/>
            </p:cNvSpPr>
            <p:nvPr/>
          </p:nvSpPr>
          <p:spPr bwMode="auto">
            <a:xfrm>
              <a:off x="15005521" y="9528501"/>
              <a:ext cx="3616888" cy="707886"/>
            </a:xfrm>
            <a:prstGeom prst="rect">
              <a:avLst/>
            </a:prstGeom>
            <a:noFill/>
            <a:ln w="9525">
              <a:noFill/>
              <a:miter lim="800000"/>
              <a:headEnd/>
              <a:tailEnd/>
            </a:ln>
          </p:spPr>
          <p:txBody>
            <a:bodyPr wrap="none">
              <a:spAutoFit/>
            </a:bodyPr>
            <a:lstStyle/>
            <a:p>
              <a:r>
                <a:rPr lang="en-US" sz="4000">
                  <a:cs typeface="Arial" pitchFamily="34" charset="0"/>
                </a:rPr>
                <a:t>Transformation</a:t>
              </a:r>
            </a:p>
          </p:txBody>
        </p:sp>
        <p:sp>
          <p:nvSpPr>
            <p:cNvPr id="103" name="Pentágono regular 102"/>
            <p:cNvSpPr>
              <a:spLocks noChangeArrowheads="1"/>
            </p:cNvSpPr>
            <p:nvPr/>
          </p:nvSpPr>
          <p:spPr bwMode="auto">
            <a:xfrm>
              <a:off x="7524242" y="11748743"/>
              <a:ext cx="619131" cy="473139"/>
            </a:xfrm>
            <a:prstGeom prst="pentagon">
              <a:avLst/>
            </a:prstGeom>
            <a:noFill/>
            <a:ln w="9525">
              <a:solidFill>
                <a:srgbClr val="161645"/>
              </a:solidFill>
              <a:miter lim="800000"/>
              <a:headEnd/>
              <a:tailEnd/>
            </a:ln>
            <a:effectLst>
              <a:outerShdw dist="23000" dir="5400000" rotWithShape="0">
                <a:srgbClr val="808080">
                  <a:alpha val="34999"/>
                </a:srgbClr>
              </a:outerShdw>
            </a:effectLst>
          </p:spPr>
          <p:txBody>
            <a:bodyPr anchor="ctr"/>
            <a:lstStyle/>
            <a:p>
              <a:pPr algn="ctr">
                <a:defRPr/>
              </a:pPr>
              <a:endParaRPr lang="es-ES">
                <a:solidFill>
                  <a:srgbClr val="984807"/>
                </a:solidFill>
                <a:latin typeface="+mn-lt"/>
                <a:ea typeface="+mn-ea"/>
              </a:endParaRPr>
            </a:p>
          </p:txBody>
        </p:sp>
        <p:sp>
          <p:nvSpPr>
            <p:cNvPr id="104" name="Elipse 103"/>
            <p:cNvSpPr>
              <a:spLocks noChangeArrowheads="1"/>
            </p:cNvSpPr>
            <p:nvPr/>
          </p:nvSpPr>
          <p:spPr bwMode="auto">
            <a:xfrm>
              <a:off x="8330700" y="11721751"/>
              <a:ext cx="571505" cy="498543"/>
            </a:xfrm>
            <a:prstGeom prst="ellipse">
              <a:avLst/>
            </a:prstGeom>
            <a:noFill/>
            <a:ln w="9525">
              <a:solidFill>
                <a:srgbClr val="161645"/>
              </a:solidFill>
              <a:round/>
              <a:headEnd/>
              <a:tailEnd/>
            </a:ln>
            <a:effectLst>
              <a:outerShdw dist="23000" dir="5400000" rotWithShape="0">
                <a:srgbClr val="808080">
                  <a:alpha val="34999"/>
                </a:srgbClr>
              </a:outerShdw>
            </a:effectLst>
          </p:spPr>
          <p:txBody>
            <a:bodyPr anchor="ctr"/>
            <a:lstStyle/>
            <a:p>
              <a:pPr algn="ctr">
                <a:defRPr/>
              </a:pPr>
              <a:endParaRPr lang="es-ES">
                <a:solidFill>
                  <a:srgbClr val="984807"/>
                </a:solidFill>
                <a:latin typeface="+mn-lt"/>
                <a:ea typeface="+mn-ea"/>
              </a:endParaRPr>
            </a:p>
          </p:txBody>
        </p:sp>
        <p:sp>
          <p:nvSpPr>
            <p:cNvPr id="105" name="Rectángulo 104"/>
            <p:cNvSpPr/>
            <p:nvPr/>
          </p:nvSpPr>
          <p:spPr>
            <a:xfrm>
              <a:off x="9075245" y="11394682"/>
              <a:ext cx="1657366" cy="631911"/>
            </a:xfrm>
            <a:prstGeom prst="rect">
              <a:avLst/>
            </a:prstGeom>
          </p:spPr>
          <p:txBody>
            <a:bodyPr wrap="none">
              <a:spAutoFit/>
            </a:bodyPr>
            <a:lstStyle/>
            <a:p>
              <a:pPr>
                <a:defRPr/>
              </a:pPr>
              <a:r>
                <a:rPr lang="es-ES" sz="3500" dirty="0" err="1">
                  <a:solidFill>
                    <a:schemeClr val="accent6">
                      <a:lumMod val="50000"/>
                    </a:schemeClr>
                  </a:solidFill>
                  <a:latin typeface="Arial"/>
                  <a:ea typeface="ＭＳ Ｐゴシック" charset="0"/>
                  <a:cs typeface="Arial"/>
                </a:rPr>
                <a:t>Fouling</a:t>
              </a:r>
              <a:endParaRPr lang="es-ES" sz="3500" dirty="0">
                <a:solidFill>
                  <a:schemeClr val="accent6">
                    <a:lumMod val="50000"/>
                  </a:schemeClr>
                </a:solidFill>
                <a:latin typeface="Arial"/>
                <a:ea typeface="ＭＳ Ｐゴシック" charset="0"/>
                <a:cs typeface="Arial"/>
              </a:endParaRPr>
            </a:p>
          </p:txBody>
        </p:sp>
        <p:sp>
          <p:nvSpPr>
            <p:cNvPr id="7212" name="Rectángulo 105"/>
            <p:cNvSpPr>
              <a:spLocks noChangeArrowheads="1"/>
            </p:cNvSpPr>
            <p:nvPr/>
          </p:nvSpPr>
          <p:spPr bwMode="auto">
            <a:xfrm>
              <a:off x="12270720" y="11677497"/>
              <a:ext cx="6144567" cy="1169551"/>
            </a:xfrm>
            <a:prstGeom prst="rect">
              <a:avLst/>
            </a:prstGeom>
            <a:noFill/>
            <a:ln w="9525">
              <a:noFill/>
              <a:miter lim="800000"/>
              <a:headEnd/>
              <a:tailEnd/>
            </a:ln>
          </p:spPr>
          <p:txBody>
            <a:bodyPr wrap="none">
              <a:spAutoFit/>
            </a:bodyPr>
            <a:lstStyle/>
            <a:p>
              <a:r>
                <a:rPr lang="en-US" sz="3500">
                  <a:solidFill>
                    <a:srgbClr val="FF0000"/>
                  </a:solidFill>
                  <a:cs typeface="Arial" pitchFamily="34" charset="0"/>
                </a:rPr>
                <a:t>It suffers sodium hypochlorite </a:t>
              </a:r>
            </a:p>
            <a:p>
              <a:r>
                <a:rPr lang="en-US" sz="3500">
                  <a:solidFill>
                    <a:srgbClr val="FF0000"/>
                  </a:solidFill>
                  <a:cs typeface="Arial" pitchFamily="34" charset="0"/>
                </a:rPr>
                <a:t>chemical attack</a:t>
              </a:r>
            </a:p>
          </p:txBody>
        </p:sp>
        <p:grpSp>
          <p:nvGrpSpPr>
            <p:cNvPr id="7213" name="58 Grupo"/>
            <p:cNvGrpSpPr>
              <a:grpSpLocks/>
            </p:cNvGrpSpPr>
            <p:nvPr/>
          </p:nvGrpSpPr>
          <p:grpSpPr bwMode="auto">
            <a:xfrm>
              <a:off x="12744466" y="9312154"/>
              <a:ext cx="1683831" cy="1376251"/>
              <a:chOff x="6534984" y="10741652"/>
              <a:chExt cx="2617689" cy="2729593"/>
            </a:xfrm>
          </p:grpSpPr>
          <p:sp>
            <p:nvSpPr>
              <p:cNvPr id="111" name="59 Flecha curvada hacia la izquierda"/>
              <p:cNvSpPr/>
              <p:nvPr/>
            </p:nvSpPr>
            <p:spPr>
              <a:xfrm rot="1301358">
                <a:off x="8101863" y="12118301"/>
                <a:ext cx="1050810" cy="1352944"/>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2" name="61 Flecha curvada hacia la izquierda"/>
              <p:cNvSpPr/>
              <p:nvPr/>
            </p:nvSpPr>
            <p:spPr>
              <a:xfrm rot="9674980">
                <a:off x="6534984" y="12053185"/>
                <a:ext cx="1050810" cy="1319834"/>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a:solidFill>
                    <a:schemeClr val="tx1"/>
                  </a:solidFill>
                </a:endParaRPr>
              </a:p>
            </p:txBody>
          </p:sp>
          <p:sp>
            <p:nvSpPr>
              <p:cNvPr id="113" name="62 Flecha curvada hacia la izquierda"/>
              <p:cNvSpPr/>
              <p:nvPr/>
            </p:nvSpPr>
            <p:spPr>
              <a:xfrm rot="16200000">
                <a:off x="7283057" y="10562655"/>
                <a:ext cx="1050811" cy="1408805"/>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a:solidFill>
                    <a:schemeClr val="tx1"/>
                  </a:solidFill>
                </a:endParaRPr>
              </a:p>
            </p:txBody>
          </p:sp>
        </p:grpSp>
        <p:sp>
          <p:nvSpPr>
            <p:cNvPr id="108" name="Rectángulo 107"/>
            <p:cNvSpPr/>
            <p:nvPr/>
          </p:nvSpPr>
          <p:spPr>
            <a:xfrm>
              <a:off x="20876832" y="12404469"/>
              <a:ext cx="4805408" cy="590630"/>
            </a:xfrm>
            <a:prstGeom prst="rect">
              <a:avLst/>
            </a:prstGeom>
            <a:pattFill prst="pct5">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09" name="Rectángulo 108"/>
            <p:cNvSpPr/>
            <p:nvPr/>
          </p:nvSpPr>
          <p:spPr>
            <a:xfrm>
              <a:off x="26337884" y="12404469"/>
              <a:ext cx="4805408" cy="590630"/>
            </a:xfrm>
            <a:prstGeom prst="rect">
              <a:avLst/>
            </a:prstGeom>
            <a:pattFill prst="pct5">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7216" name="Rectángulo 109"/>
            <p:cNvSpPr>
              <a:spLocks noChangeArrowheads="1"/>
            </p:cNvSpPr>
            <p:nvPr/>
          </p:nvSpPr>
          <p:spPr bwMode="auto">
            <a:xfrm>
              <a:off x="690989" y="11584057"/>
              <a:ext cx="4279342" cy="1708160"/>
            </a:xfrm>
            <a:prstGeom prst="rect">
              <a:avLst/>
            </a:prstGeom>
            <a:noFill/>
            <a:ln w="9525">
              <a:noFill/>
              <a:miter lim="800000"/>
              <a:headEnd/>
              <a:tailEnd/>
            </a:ln>
          </p:spPr>
          <p:txBody>
            <a:bodyPr>
              <a:spAutoFit/>
            </a:bodyPr>
            <a:lstStyle/>
            <a:p>
              <a:r>
                <a:rPr lang="es-ES" sz="3500">
                  <a:solidFill>
                    <a:srgbClr val="FF0000"/>
                  </a:solidFill>
                  <a:cs typeface="Arial" pitchFamily="34" charset="0"/>
                </a:rPr>
                <a:t>Selective polymer 0.1% of membrane thickness</a:t>
              </a:r>
            </a:p>
          </p:txBody>
        </p:sp>
      </p:grpSp>
      <p:pic>
        <p:nvPicPr>
          <p:cNvPr id="7183" name="Imagen 2" descr="Captura de pantalla 2015-06-30 a la(s) 08.55.44.png"/>
          <p:cNvPicPr>
            <a:picLocks noChangeAspect="1"/>
          </p:cNvPicPr>
          <p:nvPr/>
        </p:nvPicPr>
        <p:blipFill>
          <a:blip r:embed="rId8"/>
          <a:srcRect/>
          <a:stretch>
            <a:fillRect/>
          </a:stretch>
        </p:blipFill>
        <p:spPr bwMode="auto">
          <a:xfrm>
            <a:off x="25400" y="1341438"/>
            <a:ext cx="9144000" cy="1354137"/>
          </a:xfrm>
          <a:prstGeom prst="rect">
            <a:avLst/>
          </a:prstGeom>
          <a:noFill/>
          <a:ln w="9525">
            <a:noFill/>
            <a:miter lim="800000"/>
            <a:headEnd/>
            <a:tailEnd/>
          </a:ln>
        </p:spPr>
      </p:pic>
      <p:sp>
        <p:nvSpPr>
          <p:cNvPr id="7184" name="CuadroTexto 2"/>
          <p:cNvSpPr txBox="1">
            <a:spLocks noChangeArrowheads="1"/>
          </p:cNvSpPr>
          <p:nvPr/>
        </p:nvSpPr>
        <p:spPr bwMode="auto">
          <a:xfrm>
            <a:off x="4500563" y="3573463"/>
            <a:ext cx="3168650" cy="646112"/>
          </a:xfrm>
          <a:prstGeom prst="rect">
            <a:avLst/>
          </a:prstGeom>
          <a:noFill/>
          <a:ln w="9525">
            <a:noFill/>
            <a:miter lim="800000"/>
            <a:headEnd/>
            <a:tailEnd/>
          </a:ln>
        </p:spPr>
        <p:txBody>
          <a:bodyPr>
            <a:spAutoFit/>
          </a:bodyPr>
          <a:lstStyle/>
          <a:p>
            <a:r>
              <a:rPr lang="en-US" sz="1200" b="1"/>
              <a:t>Reuse of the recycled NF membranes </a:t>
            </a:r>
          </a:p>
          <a:p>
            <a:r>
              <a:rPr lang="en-US" sz="1200"/>
              <a:t>- Brackish water</a:t>
            </a:r>
          </a:p>
          <a:p>
            <a:r>
              <a:rPr lang="en-US" sz="1200"/>
              <a:t>- Sacrifice membranes in RO process</a:t>
            </a:r>
          </a:p>
        </p:txBody>
      </p:sp>
      <p:sp>
        <p:nvSpPr>
          <p:cNvPr id="116" name="CuadroTexto 115"/>
          <p:cNvSpPr txBox="1"/>
          <p:nvPr/>
        </p:nvSpPr>
        <p:spPr>
          <a:xfrm>
            <a:off x="5724525" y="5013325"/>
            <a:ext cx="3240088" cy="647700"/>
          </a:xfrm>
          <a:prstGeom prst="rect">
            <a:avLst/>
          </a:prstGeom>
          <a:noFill/>
        </p:spPr>
        <p:txBody>
          <a:bodyPr>
            <a:spAutoFit/>
          </a:bodyPr>
          <a:lstStyle/>
          <a:p>
            <a:pPr>
              <a:defRPr/>
            </a:pPr>
            <a:r>
              <a:rPr lang="en-US" sz="1200" b="1" dirty="0">
                <a:latin typeface="Arial" charset="0"/>
                <a:ea typeface="ＭＳ Ｐゴシック" charset="0"/>
                <a:cs typeface="ＭＳ Ｐゴシック" charset="0"/>
              </a:rPr>
              <a:t>Reuse of the recycled UF membranes</a:t>
            </a:r>
          </a:p>
          <a:p>
            <a:pPr marL="171450" indent="-171450">
              <a:buFontTx/>
              <a:buChar char="-"/>
              <a:defRPr/>
            </a:pPr>
            <a:r>
              <a:rPr lang="en-US" sz="1200" dirty="0">
                <a:latin typeface="Arial" charset="0"/>
                <a:ea typeface="ＭＳ Ｐゴシック" charset="0"/>
                <a:cs typeface="ＭＳ Ｐゴシック" charset="0"/>
              </a:rPr>
              <a:t>Pretreatment of RO process</a:t>
            </a:r>
          </a:p>
          <a:p>
            <a:pPr marL="171450" indent="-171450">
              <a:buFontTx/>
              <a:buChar char="-"/>
              <a:defRPr/>
            </a:pPr>
            <a:r>
              <a:rPr lang="en-US" sz="1200" dirty="0">
                <a:latin typeface="Arial" charset="0"/>
                <a:ea typeface="ＭＳ Ｐゴシック" charset="0"/>
                <a:cs typeface="ＭＳ Ｐゴシック" charset="0"/>
              </a:rPr>
              <a:t>Reclaim wastewater as tertiary treatment.</a:t>
            </a:r>
          </a:p>
        </p:txBody>
      </p:sp>
      <p:sp>
        <p:nvSpPr>
          <p:cNvPr id="4" name="Rectángulo 3"/>
          <p:cNvSpPr>
            <a:spLocks noChangeArrowheads="1"/>
          </p:cNvSpPr>
          <p:nvPr/>
        </p:nvSpPr>
        <p:spPr bwMode="auto">
          <a:xfrm>
            <a:off x="5867400" y="1844675"/>
            <a:ext cx="1441450" cy="1152525"/>
          </a:xfrm>
          <a:prstGeom prst="rect">
            <a:avLst/>
          </a:prstGeom>
          <a:noFill/>
          <a:ln w="9525">
            <a:solidFill>
              <a:srgbClr val="0000FF"/>
            </a:solidFill>
            <a:miter lim="800000"/>
            <a:headEnd/>
            <a:tailEnd/>
          </a:ln>
          <a:effectLst>
            <a:outerShdw dist="23000" dir="5400000" rotWithShape="0">
              <a:srgbClr val="808080">
                <a:alpha val="34999"/>
              </a:srgbClr>
            </a:outerShdw>
          </a:effectLst>
        </p:spPr>
        <p:txBody>
          <a:bodyPr anchor="ctr"/>
          <a:lstStyle/>
          <a:p>
            <a:pPr algn="ctr">
              <a:defRPr/>
            </a:pPr>
            <a:endParaRPr lang="es-ES">
              <a:ln>
                <a:solidFill>
                  <a:srgbClr val="3366FF"/>
                </a:solidFill>
              </a:ln>
              <a:solidFill>
                <a:schemeClr val="lt1"/>
              </a:solidFill>
              <a:latin typeface="+mn-lt"/>
              <a:ea typeface="+mn-ea"/>
            </a:endParaRPr>
          </a:p>
        </p:txBody>
      </p:sp>
      <p:sp>
        <p:nvSpPr>
          <p:cNvPr id="118" name="Rectángulo 117"/>
          <p:cNvSpPr>
            <a:spLocks noChangeArrowheads="1"/>
          </p:cNvSpPr>
          <p:nvPr/>
        </p:nvSpPr>
        <p:spPr bwMode="auto">
          <a:xfrm>
            <a:off x="4500563" y="3500438"/>
            <a:ext cx="2879725" cy="792162"/>
          </a:xfrm>
          <a:prstGeom prst="rect">
            <a:avLst/>
          </a:prstGeom>
          <a:noFill/>
          <a:ln w="9525">
            <a:solidFill>
              <a:srgbClr val="0000FF"/>
            </a:solidFill>
            <a:miter lim="800000"/>
            <a:headEnd/>
            <a:tailEnd/>
          </a:ln>
          <a:effectLst>
            <a:outerShdw dist="23000" dir="5400000" rotWithShape="0">
              <a:srgbClr val="808080">
                <a:alpha val="34999"/>
              </a:srgbClr>
            </a:outerShdw>
          </a:effectLst>
        </p:spPr>
        <p:txBody>
          <a:bodyPr anchor="ctr"/>
          <a:lstStyle/>
          <a:p>
            <a:pPr algn="ctr">
              <a:defRPr/>
            </a:pPr>
            <a:endParaRPr lang="es-ES">
              <a:ln>
                <a:solidFill>
                  <a:srgbClr val="3366FF"/>
                </a:solidFill>
              </a:ln>
              <a:solidFill>
                <a:schemeClr val="lt1"/>
              </a:solidFill>
              <a:latin typeface="+mn-lt"/>
              <a:ea typeface="+mn-ea"/>
            </a:endParaRPr>
          </a:p>
        </p:txBody>
      </p:sp>
      <p:cxnSp>
        <p:nvCxnSpPr>
          <p:cNvPr id="6" name="Conector angular 5"/>
          <p:cNvCxnSpPr>
            <a:cxnSpLocks noChangeShapeType="1"/>
            <a:stCxn id="4" idx="2"/>
            <a:endCxn id="118" idx="0"/>
          </p:cNvCxnSpPr>
          <p:nvPr/>
        </p:nvCxnSpPr>
        <p:spPr bwMode="auto">
          <a:xfrm rot="5400000">
            <a:off x="6012656" y="2924969"/>
            <a:ext cx="503238" cy="647700"/>
          </a:xfrm>
          <a:prstGeom prst="bentConnector3">
            <a:avLst>
              <a:gd name="adj1" fmla="val 50000"/>
            </a:avLst>
          </a:prstGeom>
          <a:noFill/>
          <a:ln w="25400">
            <a:solidFill>
              <a:srgbClr val="0000FF"/>
            </a:solidFill>
            <a:miter lim="800000"/>
            <a:headEnd/>
            <a:tailEnd type="arrow" w="med" len="med"/>
          </a:ln>
          <a:effectLst>
            <a:outerShdw dist="20000" dir="5400000" rotWithShape="0">
              <a:srgbClr val="808080">
                <a:alpha val="37999"/>
              </a:srgbClr>
            </a:outerShdw>
          </a:effectLst>
        </p:spPr>
      </p:cxnSp>
      <p:sp>
        <p:nvSpPr>
          <p:cNvPr id="121" name="Rectángulo 120"/>
          <p:cNvSpPr>
            <a:spLocks noChangeArrowheads="1"/>
          </p:cNvSpPr>
          <p:nvPr/>
        </p:nvSpPr>
        <p:spPr bwMode="auto">
          <a:xfrm>
            <a:off x="7380288" y="1844675"/>
            <a:ext cx="1584325" cy="1152525"/>
          </a:xfrm>
          <a:prstGeom prst="rect">
            <a:avLst/>
          </a:prstGeom>
          <a:noFill/>
          <a:ln w="9525">
            <a:solidFill>
              <a:srgbClr val="008000"/>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125" name="Rectángulo 124"/>
          <p:cNvSpPr>
            <a:spLocks noChangeArrowheads="1"/>
          </p:cNvSpPr>
          <p:nvPr/>
        </p:nvSpPr>
        <p:spPr bwMode="auto">
          <a:xfrm>
            <a:off x="5651500" y="5013325"/>
            <a:ext cx="3240088" cy="649288"/>
          </a:xfrm>
          <a:prstGeom prst="rect">
            <a:avLst/>
          </a:prstGeom>
          <a:noFill/>
          <a:ln w="9525">
            <a:solidFill>
              <a:srgbClr val="008000"/>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cxnSp>
        <p:nvCxnSpPr>
          <p:cNvPr id="13" name="Conector angular 12"/>
          <p:cNvCxnSpPr>
            <a:cxnSpLocks noChangeShapeType="1"/>
          </p:cNvCxnSpPr>
          <p:nvPr/>
        </p:nvCxnSpPr>
        <p:spPr bwMode="auto">
          <a:xfrm rot="16200000" flipH="1">
            <a:off x="7489031" y="4040982"/>
            <a:ext cx="2087563" cy="0"/>
          </a:xfrm>
          <a:prstGeom prst="bentConnector3">
            <a:avLst>
              <a:gd name="adj1" fmla="val 50000"/>
            </a:avLst>
          </a:prstGeom>
          <a:noFill/>
          <a:ln w="25400">
            <a:solidFill>
              <a:srgbClr val="008000"/>
            </a:solidFill>
            <a:miter lim="800000"/>
            <a:headEnd/>
            <a:tailEnd type="arrow" w="med" len="med"/>
          </a:ln>
          <a:effectLst>
            <a:outerShdw dist="20000" dir="5400000" rotWithShape="0">
              <a:srgbClr val="808080">
                <a:alpha val="37999"/>
              </a:srgbClr>
            </a:outerShdw>
          </a:effectLst>
        </p:spPr>
      </p:cxnSp>
      <p:sp>
        <p:nvSpPr>
          <p:cNvPr id="122" name="Rectángulo 121"/>
          <p:cNvSpPr>
            <a:spLocks noChangeArrowheads="1"/>
          </p:cNvSpPr>
          <p:nvPr/>
        </p:nvSpPr>
        <p:spPr bwMode="auto">
          <a:xfrm>
            <a:off x="1331913" y="1916113"/>
            <a:ext cx="1727200" cy="1152525"/>
          </a:xfrm>
          <a:prstGeom prst="rect">
            <a:avLst/>
          </a:prstGeom>
          <a:no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s-ES">
              <a:ln>
                <a:solidFill>
                  <a:srgbClr val="3366FF"/>
                </a:solidFill>
              </a:ln>
              <a:solidFill>
                <a:schemeClr val="lt1"/>
              </a:solidFill>
              <a:latin typeface="+mn-lt"/>
              <a:ea typeface="+mn-ea"/>
            </a:endParaRPr>
          </a:p>
        </p:txBody>
      </p:sp>
      <p:sp>
        <p:nvSpPr>
          <p:cNvPr id="7193" name="CuadroTexto 2"/>
          <p:cNvSpPr txBox="1">
            <a:spLocks noChangeArrowheads="1"/>
          </p:cNvSpPr>
          <p:nvPr/>
        </p:nvSpPr>
        <p:spPr bwMode="auto">
          <a:xfrm>
            <a:off x="1331913" y="2781300"/>
            <a:ext cx="1944687" cy="246063"/>
          </a:xfrm>
          <a:prstGeom prst="rect">
            <a:avLst/>
          </a:prstGeom>
          <a:noFill/>
          <a:ln w="9525">
            <a:noFill/>
            <a:miter lim="800000"/>
            <a:headEnd/>
            <a:tailEnd/>
          </a:ln>
        </p:spPr>
        <p:txBody>
          <a:bodyPr>
            <a:spAutoFit/>
          </a:bodyPr>
          <a:lstStyle/>
          <a:p>
            <a:r>
              <a:rPr lang="en-US" sz="1000" b="1"/>
              <a:t>End-of-life RO membrane</a:t>
            </a:r>
          </a:p>
        </p:txBody>
      </p:sp>
      <p:sp>
        <p:nvSpPr>
          <p:cNvPr id="7194"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sp>
        <p:nvSpPr>
          <p:cNvPr id="7195" name="CuadroTexto 15"/>
          <p:cNvSpPr txBox="1">
            <a:spLocks noChangeArrowheads="1"/>
          </p:cNvSpPr>
          <p:nvPr/>
        </p:nvSpPr>
        <p:spPr bwMode="auto">
          <a:xfrm>
            <a:off x="179388" y="3429000"/>
            <a:ext cx="4248150" cy="3354388"/>
          </a:xfrm>
          <a:prstGeom prst="rect">
            <a:avLst/>
          </a:prstGeom>
          <a:noFill/>
          <a:ln w="9525">
            <a:noFill/>
            <a:miter lim="800000"/>
            <a:headEnd/>
            <a:tailEnd/>
          </a:ln>
        </p:spPr>
        <p:txBody>
          <a:bodyPr>
            <a:spAutoFit/>
          </a:bodyPr>
          <a:lstStyle/>
          <a:p>
            <a:r>
              <a:rPr lang="en-US" sz="1200" b="1"/>
              <a:t>Up to date results of the Life Transfomem</a:t>
            </a:r>
          </a:p>
          <a:p>
            <a:endParaRPr lang="en-US" sz="1200"/>
          </a:p>
          <a:p>
            <a:pPr>
              <a:buFontTx/>
              <a:buChar char="-"/>
            </a:pPr>
            <a:r>
              <a:rPr lang="en-US" sz="1200"/>
              <a:t>It was identify the transformation condition at passive method to achieve nanofiltration and ultrafiltration performances.</a:t>
            </a:r>
          </a:p>
          <a:p>
            <a:pPr>
              <a:buFontTx/>
              <a:buChar char="-"/>
            </a:pPr>
            <a:endParaRPr lang="en-US" sz="1200"/>
          </a:p>
          <a:p>
            <a:pPr>
              <a:buFontTx/>
              <a:buChar char="-"/>
            </a:pPr>
            <a:r>
              <a:rPr lang="en-US" sz="1200"/>
              <a:t>It was identified that concentration of NaOCl and exposure time are the main factor (at basic pH) affecting the transformation process.</a:t>
            </a:r>
          </a:p>
          <a:p>
            <a:pPr>
              <a:buFontTx/>
              <a:buChar char="-"/>
            </a:pPr>
            <a:endParaRPr lang="en-US" sz="1200"/>
          </a:p>
          <a:p>
            <a:pPr>
              <a:buFontTx/>
              <a:buChar char="-"/>
            </a:pPr>
            <a:r>
              <a:rPr lang="en-US" sz="1200" b="1"/>
              <a:t>Optimal ppm·h exposure level were identified</a:t>
            </a:r>
          </a:p>
          <a:p>
            <a:r>
              <a:rPr lang="en-US" sz="1200"/>
              <a:t>          6,200 ppm·h to achieve NF performances</a:t>
            </a:r>
          </a:p>
          <a:p>
            <a:r>
              <a:rPr lang="en-US" sz="1200"/>
              <a:t>          30,000 ppm·h to achieve UF performances</a:t>
            </a:r>
          </a:p>
          <a:p>
            <a:pPr>
              <a:buFontTx/>
              <a:buChar char="-"/>
            </a:pPr>
            <a:endParaRPr lang="en-US" sz="1400"/>
          </a:p>
          <a:p>
            <a:pPr marL="742950" lvl="1" indent="-285750">
              <a:buFontTx/>
              <a:buChar char="-"/>
            </a:pPr>
            <a:endParaRPr lang="en-US" sz="1400"/>
          </a:p>
          <a:p>
            <a:pPr>
              <a:buFontTx/>
              <a:buChar char="-"/>
            </a:pPr>
            <a:endParaRPr lang="en-US" sz="1400"/>
          </a:p>
          <a:p>
            <a:pPr>
              <a:buFontTx/>
              <a:buChar char="-"/>
            </a:pPr>
            <a:endParaRPr lang="en-US" sz="14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n 5" descr="logo con fractal_ingles2b.jpg"/>
          <p:cNvPicPr>
            <a:picLocks noChangeAspect="1"/>
          </p:cNvPicPr>
          <p:nvPr/>
        </p:nvPicPr>
        <p:blipFill>
          <a:blip r:embed="rId3"/>
          <a:srcRect/>
          <a:stretch>
            <a:fillRect/>
          </a:stretch>
        </p:blipFill>
        <p:spPr bwMode="auto">
          <a:xfrm>
            <a:off x="6178550" y="6308725"/>
            <a:ext cx="800100" cy="433388"/>
          </a:xfrm>
          <a:prstGeom prst="rect">
            <a:avLst/>
          </a:prstGeom>
          <a:noFill/>
          <a:ln w="9525">
            <a:noFill/>
            <a:miter lim="800000"/>
            <a:headEnd/>
            <a:tailEnd/>
          </a:ln>
        </p:spPr>
      </p:pic>
      <p:pic>
        <p:nvPicPr>
          <p:cNvPr id="8195" name="Imagen 6" descr="sadyt.jpg"/>
          <p:cNvPicPr>
            <a:picLocks noChangeAspect="1"/>
          </p:cNvPicPr>
          <p:nvPr/>
        </p:nvPicPr>
        <p:blipFill>
          <a:blip r:embed="rId4"/>
          <a:srcRect/>
          <a:stretch>
            <a:fillRect/>
          </a:stretch>
        </p:blipFill>
        <p:spPr bwMode="auto">
          <a:xfrm>
            <a:off x="7026275" y="6308725"/>
            <a:ext cx="866775" cy="428625"/>
          </a:xfrm>
          <a:prstGeom prst="rect">
            <a:avLst/>
          </a:prstGeom>
          <a:noFill/>
          <a:ln w="9525">
            <a:noFill/>
            <a:miter lim="800000"/>
            <a:headEnd/>
            <a:tailEnd/>
          </a:ln>
        </p:spPr>
      </p:pic>
      <p:pic>
        <p:nvPicPr>
          <p:cNvPr id="8196" name="Imagen 9"/>
          <p:cNvPicPr>
            <a:picLocks noChangeAspect="1"/>
          </p:cNvPicPr>
          <p:nvPr/>
        </p:nvPicPr>
        <p:blipFill>
          <a:blip r:embed="rId5"/>
          <a:srcRect/>
          <a:stretch>
            <a:fillRect/>
          </a:stretch>
        </p:blipFill>
        <p:spPr bwMode="auto">
          <a:xfrm>
            <a:off x="3933825" y="6381750"/>
            <a:ext cx="522288" cy="379413"/>
          </a:xfrm>
          <a:prstGeom prst="rect">
            <a:avLst/>
          </a:prstGeom>
          <a:noFill/>
          <a:ln w="9525">
            <a:noFill/>
            <a:miter lim="800000"/>
            <a:headEnd/>
            <a:tailEnd/>
          </a:ln>
        </p:spPr>
      </p:pic>
      <p:pic>
        <p:nvPicPr>
          <p:cNvPr id="8197" name="Imagen 8" descr="Imagen 17.png"/>
          <p:cNvPicPr>
            <a:picLocks noChangeAspect="1"/>
          </p:cNvPicPr>
          <p:nvPr/>
        </p:nvPicPr>
        <p:blipFill>
          <a:blip r:embed="rId6"/>
          <a:srcRect/>
          <a:stretch>
            <a:fillRect/>
          </a:stretch>
        </p:blipFill>
        <p:spPr bwMode="auto">
          <a:xfrm>
            <a:off x="4583113" y="6273800"/>
            <a:ext cx="1573212" cy="539750"/>
          </a:xfrm>
          <a:prstGeom prst="rect">
            <a:avLst/>
          </a:prstGeom>
          <a:noFill/>
          <a:ln w="9525">
            <a:noFill/>
            <a:miter lim="800000"/>
            <a:headEnd/>
            <a:tailEnd/>
          </a:ln>
        </p:spPr>
      </p:pic>
      <p:pic>
        <p:nvPicPr>
          <p:cNvPr id="8198" name="Imagen 7" descr="VALORIZA_AGUA300.gif"/>
          <p:cNvPicPr>
            <a:picLocks noChangeAspect="1" noChangeArrowheads="1"/>
          </p:cNvPicPr>
          <p:nvPr/>
        </p:nvPicPr>
        <p:blipFill>
          <a:blip r:embed="rId7"/>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sp>
        <p:nvSpPr>
          <p:cNvPr id="8201" name="CuadroTexto 1"/>
          <p:cNvSpPr txBox="1">
            <a:spLocks noChangeArrowheads="1"/>
          </p:cNvSpPr>
          <p:nvPr/>
        </p:nvSpPr>
        <p:spPr bwMode="auto">
          <a:xfrm>
            <a:off x="7596188" y="115888"/>
            <a:ext cx="993775" cy="339725"/>
          </a:xfrm>
          <a:prstGeom prst="rect">
            <a:avLst/>
          </a:prstGeom>
          <a:noFill/>
          <a:ln w="9525">
            <a:noFill/>
            <a:miter lim="800000"/>
            <a:headEnd/>
            <a:tailEnd/>
          </a:ln>
        </p:spPr>
        <p:txBody>
          <a:bodyPr wrap="none">
            <a:spAutoFit/>
          </a:bodyPr>
          <a:lstStyle/>
          <a:p>
            <a:r>
              <a:rPr lang="en-US" sz="1600" b="1">
                <a:solidFill>
                  <a:srgbClr val="4597A0"/>
                </a:solidFill>
              </a:rPr>
              <a:t>Objetive</a:t>
            </a:r>
          </a:p>
        </p:txBody>
      </p:sp>
      <p:sp>
        <p:nvSpPr>
          <p:cNvPr id="8202" name="CuadroTexto 10"/>
          <p:cNvSpPr txBox="1">
            <a:spLocks noChangeArrowheads="1"/>
          </p:cNvSpPr>
          <p:nvPr/>
        </p:nvSpPr>
        <p:spPr bwMode="auto">
          <a:xfrm>
            <a:off x="179388" y="692150"/>
            <a:ext cx="8785225" cy="2462213"/>
          </a:xfrm>
          <a:prstGeom prst="rect">
            <a:avLst/>
          </a:prstGeom>
          <a:noFill/>
          <a:ln w="9525">
            <a:noFill/>
            <a:miter lim="800000"/>
            <a:headEnd/>
            <a:tailEnd/>
          </a:ln>
        </p:spPr>
        <p:txBody>
          <a:bodyPr>
            <a:spAutoFit/>
          </a:bodyPr>
          <a:lstStyle/>
          <a:p>
            <a:r>
              <a:rPr lang="en-US" sz="1400" b="1"/>
              <a:t>Main Objective of this work</a:t>
            </a:r>
          </a:p>
          <a:p>
            <a:endParaRPr lang="en-US" sz="1400"/>
          </a:p>
          <a:p>
            <a:pPr>
              <a:buFontTx/>
              <a:buChar char="-"/>
            </a:pPr>
            <a:r>
              <a:rPr lang="en-US" sz="1400"/>
              <a:t>To transform end-of-life membranes into </a:t>
            </a:r>
            <a:r>
              <a:rPr lang="en-US" sz="1400" b="1"/>
              <a:t>NF</a:t>
            </a:r>
            <a:r>
              <a:rPr lang="en-US" sz="1400"/>
              <a:t> and </a:t>
            </a:r>
            <a:r>
              <a:rPr lang="en-US" sz="1400" b="1"/>
              <a:t>UF recycled membranes </a:t>
            </a:r>
            <a:r>
              <a:rPr lang="en-US" sz="1400"/>
              <a:t>at lab scale.</a:t>
            </a:r>
          </a:p>
          <a:p>
            <a:endParaRPr lang="en-US" sz="1400"/>
          </a:p>
          <a:p>
            <a:pPr>
              <a:buFontTx/>
              <a:buChar char="-"/>
            </a:pPr>
            <a:r>
              <a:rPr lang="en-US" sz="1400"/>
              <a:t>To optimize the concentration and exposure time of the transformation process to further scale it up to pilot systems. </a:t>
            </a:r>
          </a:p>
          <a:p>
            <a:pPr>
              <a:buFontTx/>
              <a:buChar char="-"/>
            </a:pPr>
            <a:endParaRPr lang="en-US" sz="1400"/>
          </a:p>
          <a:p>
            <a:r>
              <a:rPr lang="en-US" sz="1400" b="1"/>
              <a:t>Specific Objective</a:t>
            </a:r>
          </a:p>
          <a:p>
            <a:endParaRPr lang="en-US" sz="1400" b="1"/>
          </a:p>
          <a:p>
            <a:pPr>
              <a:buFontTx/>
              <a:buChar char="-"/>
            </a:pPr>
            <a:r>
              <a:rPr lang="en-US" sz="1400"/>
              <a:t>Evaluation of the exposure level ppm· h (concentration x time) for end-of-life RO transformation</a:t>
            </a:r>
          </a:p>
          <a:p>
            <a:pPr>
              <a:buFontTx/>
              <a:buChar char="-"/>
            </a:pPr>
            <a:endParaRPr lang="en-US" sz="1400"/>
          </a:p>
        </p:txBody>
      </p:sp>
      <p:sp>
        <p:nvSpPr>
          <p:cNvPr id="8203" name="Rectángulo 3"/>
          <p:cNvSpPr>
            <a:spLocks noChangeArrowheads="1"/>
          </p:cNvSpPr>
          <p:nvPr/>
        </p:nvSpPr>
        <p:spPr bwMode="auto">
          <a:xfrm>
            <a:off x="1331913" y="3194050"/>
            <a:ext cx="6985000" cy="522288"/>
          </a:xfrm>
          <a:prstGeom prst="rect">
            <a:avLst/>
          </a:prstGeom>
          <a:noFill/>
          <a:ln w="9525">
            <a:noFill/>
            <a:miter lim="800000"/>
            <a:headEnd/>
            <a:tailEnd/>
          </a:ln>
        </p:spPr>
        <p:txBody>
          <a:bodyPr>
            <a:spAutoFit/>
          </a:bodyPr>
          <a:lstStyle/>
          <a:p>
            <a:pPr lvl="1" algn="just"/>
            <a:r>
              <a:rPr lang="en-US" sz="1400" b="1"/>
              <a:t>Does the ppm·h exposure level remain optimal </a:t>
            </a:r>
            <a:r>
              <a:rPr lang="en-US" sz="1400"/>
              <a:t>when concentration and exposure time change?</a:t>
            </a:r>
            <a:endParaRPr lang="en-US" sz="1400">
              <a:solidFill>
                <a:srgbClr val="000000"/>
              </a:solidFill>
            </a:endParaRPr>
          </a:p>
        </p:txBody>
      </p:sp>
      <p:pic>
        <p:nvPicPr>
          <p:cNvPr id="8204" name="Imagen 2" descr="Captura de pantalla 2015-07-02 a la(s) 16.29.57.png"/>
          <p:cNvPicPr>
            <a:picLocks noChangeAspect="1"/>
          </p:cNvPicPr>
          <p:nvPr/>
        </p:nvPicPr>
        <p:blipFill>
          <a:blip r:embed="rId8"/>
          <a:srcRect/>
          <a:stretch>
            <a:fillRect/>
          </a:stretch>
        </p:blipFill>
        <p:spPr bwMode="auto">
          <a:xfrm>
            <a:off x="455613" y="3068638"/>
            <a:ext cx="731837" cy="792162"/>
          </a:xfrm>
          <a:prstGeom prst="rect">
            <a:avLst/>
          </a:prstGeom>
          <a:noFill/>
          <a:ln w="9525">
            <a:noFill/>
            <a:miter lim="800000"/>
            <a:headEnd/>
            <a:tailEnd/>
          </a:ln>
        </p:spPr>
      </p:pic>
      <p:pic>
        <p:nvPicPr>
          <p:cNvPr id="8205" name="Imagen 3" descr="Captura de pantalla 2015-07-02 a la(s) 16.29.18.png"/>
          <p:cNvPicPr>
            <a:picLocks noChangeAspect="1"/>
          </p:cNvPicPr>
          <p:nvPr/>
        </p:nvPicPr>
        <p:blipFill>
          <a:blip r:embed="rId9"/>
          <a:srcRect/>
          <a:stretch>
            <a:fillRect/>
          </a:stretch>
        </p:blipFill>
        <p:spPr bwMode="auto">
          <a:xfrm>
            <a:off x="1547813" y="5084763"/>
            <a:ext cx="1233487" cy="1096962"/>
          </a:xfrm>
          <a:prstGeom prst="rect">
            <a:avLst/>
          </a:prstGeom>
          <a:noFill/>
          <a:ln w="9525">
            <a:noFill/>
            <a:miter lim="800000"/>
            <a:headEnd/>
            <a:tailEnd/>
          </a:ln>
        </p:spPr>
      </p:pic>
      <p:pic>
        <p:nvPicPr>
          <p:cNvPr id="8206" name="Imagen 5" descr="Captura de pantalla 2015-07-02 a la(s) 16.32.00.png"/>
          <p:cNvPicPr>
            <a:picLocks noChangeAspect="1"/>
          </p:cNvPicPr>
          <p:nvPr/>
        </p:nvPicPr>
        <p:blipFill>
          <a:blip r:embed="rId10"/>
          <a:srcRect/>
          <a:stretch>
            <a:fillRect/>
          </a:stretch>
        </p:blipFill>
        <p:spPr bwMode="auto">
          <a:xfrm>
            <a:off x="1042988" y="3933825"/>
            <a:ext cx="665162" cy="1023938"/>
          </a:xfrm>
          <a:prstGeom prst="rect">
            <a:avLst/>
          </a:prstGeom>
          <a:noFill/>
          <a:ln w="9525">
            <a:noFill/>
            <a:miter lim="800000"/>
            <a:headEnd/>
            <a:tailEnd/>
          </a:ln>
        </p:spPr>
      </p:pic>
      <p:sp>
        <p:nvSpPr>
          <p:cNvPr id="8207" name="Rectángulo 6"/>
          <p:cNvSpPr>
            <a:spLocks noChangeArrowheads="1"/>
          </p:cNvSpPr>
          <p:nvPr/>
        </p:nvSpPr>
        <p:spPr bwMode="auto">
          <a:xfrm>
            <a:off x="2555875" y="3933825"/>
            <a:ext cx="5761038" cy="523875"/>
          </a:xfrm>
          <a:prstGeom prst="rect">
            <a:avLst/>
          </a:prstGeom>
          <a:noFill/>
          <a:ln w="9525">
            <a:noFill/>
            <a:miter lim="800000"/>
            <a:headEnd/>
            <a:tailEnd/>
          </a:ln>
        </p:spPr>
        <p:txBody>
          <a:bodyPr>
            <a:spAutoFit/>
          </a:bodyPr>
          <a:lstStyle/>
          <a:p>
            <a:pPr lvl="1"/>
            <a:r>
              <a:rPr lang="en-US" sz="1400"/>
              <a:t>When </a:t>
            </a:r>
            <a:r>
              <a:rPr lang="en-US" sz="1400" b="1"/>
              <a:t>transformed membranes </a:t>
            </a:r>
            <a:r>
              <a:rPr lang="en-US" sz="1400"/>
              <a:t>achieve UF performance, do the membranes </a:t>
            </a:r>
            <a:r>
              <a:rPr lang="en-US" sz="1400" b="1" u="sng"/>
              <a:t>surfaces </a:t>
            </a:r>
            <a:r>
              <a:rPr lang="en-US" sz="1400" b="1"/>
              <a:t>have identical properties</a:t>
            </a:r>
            <a:r>
              <a:rPr lang="en-US" sz="1400">
                <a:solidFill>
                  <a:srgbClr val="000000"/>
                </a:solidFill>
              </a:rPr>
              <a:t>? </a:t>
            </a:r>
          </a:p>
        </p:txBody>
      </p:sp>
      <p:sp>
        <p:nvSpPr>
          <p:cNvPr id="8208" name="Rectángulo 7"/>
          <p:cNvSpPr>
            <a:spLocks noChangeArrowheads="1"/>
          </p:cNvSpPr>
          <p:nvPr/>
        </p:nvSpPr>
        <p:spPr bwMode="auto">
          <a:xfrm>
            <a:off x="3276600" y="5229225"/>
            <a:ext cx="5040313" cy="738188"/>
          </a:xfrm>
          <a:prstGeom prst="rect">
            <a:avLst/>
          </a:prstGeom>
          <a:noFill/>
          <a:ln w="9525">
            <a:noFill/>
            <a:miter lim="800000"/>
            <a:headEnd/>
            <a:tailEnd/>
          </a:ln>
        </p:spPr>
        <p:txBody>
          <a:bodyPr>
            <a:spAutoFit/>
          </a:bodyPr>
          <a:lstStyle/>
          <a:p>
            <a:pPr lvl="1" algn="just"/>
            <a:r>
              <a:rPr lang="en-US" sz="1400"/>
              <a:t>Is exposure level (ppm·h) </a:t>
            </a:r>
            <a:r>
              <a:rPr lang="en-US" sz="1400" b="1"/>
              <a:t>reproducible</a:t>
            </a:r>
            <a:r>
              <a:rPr lang="en-US" sz="1400"/>
              <a:t> in </a:t>
            </a:r>
            <a:r>
              <a:rPr lang="en-US" sz="1400" b="1"/>
              <a:t>different </a:t>
            </a:r>
            <a:r>
              <a:rPr lang="en-US" sz="1400"/>
              <a:t>end-of-life </a:t>
            </a:r>
            <a:r>
              <a:rPr lang="en-US" sz="1400" b="1"/>
              <a:t>membranes brands</a:t>
            </a:r>
            <a:r>
              <a:rPr lang="en-US" sz="1400"/>
              <a:t> to achieve NF range and UF range</a:t>
            </a:r>
            <a:r>
              <a:rPr lang="en-US" sz="1400">
                <a:solidFill>
                  <a:srgbClr val="000000"/>
                </a:solidFill>
              </a:rPr>
              <a:t>?  </a:t>
            </a:r>
          </a:p>
        </p:txBody>
      </p:sp>
      <p:sp>
        <p:nvSpPr>
          <p:cNvPr id="8209"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n 5" descr="logo con fractal_ingles2b.jpg"/>
          <p:cNvPicPr>
            <a:picLocks noChangeAspect="1"/>
          </p:cNvPicPr>
          <p:nvPr/>
        </p:nvPicPr>
        <p:blipFill>
          <a:blip r:embed="rId3"/>
          <a:srcRect/>
          <a:stretch>
            <a:fillRect/>
          </a:stretch>
        </p:blipFill>
        <p:spPr bwMode="auto">
          <a:xfrm>
            <a:off x="6178550" y="6308725"/>
            <a:ext cx="800100" cy="433388"/>
          </a:xfrm>
          <a:prstGeom prst="rect">
            <a:avLst/>
          </a:prstGeom>
          <a:noFill/>
          <a:ln w="9525">
            <a:noFill/>
            <a:miter lim="800000"/>
            <a:headEnd/>
            <a:tailEnd/>
          </a:ln>
        </p:spPr>
      </p:pic>
      <p:pic>
        <p:nvPicPr>
          <p:cNvPr id="9219" name="Imagen 6" descr="sadyt.jpg"/>
          <p:cNvPicPr>
            <a:picLocks noChangeAspect="1"/>
          </p:cNvPicPr>
          <p:nvPr/>
        </p:nvPicPr>
        <p:blipFill>
          <a:blip r:embed="rId4"/>
          <a:srcRect/>
          <a:stretch>
            <a:fillRect/>
          </a:stretch>
        </p:blipFill>
        <p:spPr bwMode="auto">
          <a:xfrm>
            <a:off x="7026275" y="6308725"/>
            <a:ext cx="866775" cy="428625"/>
          </a:xfrm>
          <a:prstGeom prst="rect">
            <a:avLst/>
          </a:prstGeom>
          <a:noFill/>
          <a:ln w="9525">
            <a:noFill/>
            <a:miter lim="800000"/>
            <a:headEnd/>
            <a:tailEnd/>
          </a:ln>
        </p:spPr>
      </p:pic>
      <p:pic>
        <p:nvPicPr>
          <p:cNvPr id="9220" name="Imagen 9"/>
          <p:cNvPicPr>
            <a:picLocks noChangeAspect="1"/>
          </p:cNvPicPr>
          <p:nvPr/>
        </p:nvPicPr>
        <p:blipFill>
          <a:blip r:embed="rId5"/>
          <a:srcRect/>
          <a:stretch>
            <a:fillRect/>
          </a:stretch>
        </p:blipFill>
        <p:spPr bwMode="auto">
          <a:xfrm>
            <a:off x="3933825" y="6381750"/>
            <a:ext cx="522288" cy="379413"/>
          </a:xfrm>
          <a:prstGeom prst="rect">
            <a:avLst/>
          </a:prstGeom>
          <a:noFill/>
          <a:ln w="9525">
            <a:noFill/>
            <a:miter lim="800000"/>
            <a:headEnd/>
            <a:tailEnd/>
          </a:ln>
        </p:spPr>
      </p:pic>
      <p:pic>
        <p:nvPicPr>
          <p:cNvPr id="9221" name="Imagen 8" descr="Imagen 17.png"/>
          <p:cNvPicPr>
            <a:picLocks noChangeAspect="1"/>
          </p:cNvPicPr>
          <p:nvPr/>
        </p:nvPicPr>
        <p:blipFill>
          <a:blip r:embed="rId6"/>
          <a:srcRect/>
          <a:stretch>
            <a:fillRect/>
          </a:stretch>
        </p:blipFill>
        <p:spPr bwMode="auto">
          <a:xfrm>
            <a:off x="4583113" y="6273800"/>
            <a:ext cx="1573212" cy="539750"/>
          </a:xfrm>
          <a:prstGeom prst="rect">
            <a:avLst/>
          </a:prstGeom>
          <a:noFill/>
          <a:ln w="9525">
            <a:noFill/>
            <a:miter lim="800000"/>
            <a:headEnd/>
            <a:tailEnd/>
          </a:ln>
        </p:spPr>
      </p:pic>
      <p:pic>
        <p:nvPicPr>
          <p:cNvPr id="9222" name="Imagen 7" descr="VALORIZA_AGUA300.gif"/>
          <p:cNvPicPr>
            <a:picLocks noChangeAspect="1" noChangeArrowheads="1"/>
          </p:cNvPicPr>
          <p:nvPr/>
        </p:nvPicPr>
        <p:blipFill>
          <a:blip r:embed="rId7"/>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sp>
        <p:nvSpPr>
          <p:cNvPr id="9225" name="CuadroTexto 1"/>
          <p:cNvSpPr txBox="1">
            <a:spLocks noChangeArrowheads="1"/>
          </p:cNvSpPr>
          <p:nvPr/>
        </p:nvSpPr>
        <p:spPr bwMode="auto">
          <a:xfrm>
            <a:off x="7485063" y="115888"/>
            <a:ext cx="1479550" cy="339725"/>
          </a:xfrm>
          <a:prstGeom prst="rect">
            <a:avLst/>
          </a:prstGeom>
          <a:noFill/>
          <a:ln w="9525">
            <a:noFill/>
            <a:miter lim="800000"/>
            <a:headEnd/>
            <a:tailEnd/>
          </a:ln>
        </p:spPr>
        <p:txBody>
          <a:bodyPr wrap="none">
            <a:spAutoFit/>
          </a:bodyPr>
          <a:lstStyle/>
          <a:p>
            <a:r>
              <a:rPr lang="en-US" sz="1600" b="1">
                <a:solidFill>
                  <a:srgbClr val="4597A0"/>
                </a:solidFill>
              </a:rPr>
              <a:t>Methodology</a:t>
            </a:r>
          </a:p>
        </p:txBody>
      </p:sp>
      <p:sp>
        <p:nvSpPr>
          <p:cNvPr id="9226" name="CuadroTexto 10"/>
          <p:cNvSpPr txBox="1">
            <a:spLocks noChangeArrowheads="1"/>
          </p:cNvSpPr>
          <p:nvPr/>
        </p:nvSpPr>
        <p:spPr bwMode="auto">
          <a:xfrm>
            <a:off x="179388" y="692150"/>
            <a:ext cx="8785225" cy="2247900"/>
          </a:xfrm>
          <a:prstGeom prst="rect">
            <a:avLst/>
          </a:prstGeom>
          <a:noFill/>
          <a:ln w="9525">
            <a:noFill/>
            <a:miter lim="800000"/>
            <a:headEnd/>
            <a:tailEnd/>
          </a:ln>
        </p:spPr>
        <p:txBody>
          <a:bodyPr>
            <a:spAutoFit/>
          </a:bodyPr>
          <a:lstStyle/>
          <a:p>
            <a:r>
              <a:rPr lang="en-US" sz="1400" b="1"/>
              <a:t>Membrane transformation protocol and filtration test</a:t>
            </a:r>
          </a:p>
          <a:p>
            <a:pPr>
              <a:lnSpc>
                <a:spcPct val="150000"/>
              </a:lnSpc>
            </a:pPr>
            <a:endParaRPr lang="en-US" sz="1400"/>
          </a:p>
          <a:p>
            <a:pPr>
              <a:lnSpc>
                <a:spcPct val="150000"/>
              </a:lnSpc>
            </a:pPr>
            <a:endParaRPr lang="en-US" sz="1400"/>
          </a:p>
          <a:p>
            <a:pPr>
              <a:lnSpc>
                <a:spcPct val="150000"/>
              </a:lnSpc>
            </a:pPr>
            <a:endParaRPr lang="en-US" sz="1400"/>
          </a:p>
          <a:p>
            <a:pPr>
              <a:lnSpc>
                <a:spcPct val="150000"/>
              </a:lnSpc>
            </a:pPr>
            <a:endParaRPr lang="en-US" sz="1400"/>
          </a:p>
          <a:p>
            <a:endParaRPr lang="en-US" sz="1400" b="1"/>
          </a:p>
          <a:p>
            <a:endParaRPr lang="en-US" sz="1400" b="1"/>
          </a:p>
          <a:p>
            <a:r>
              <a:rPr lang="en-US" sz="1400" b="1"/>
              <a:t>Two exposure level were evaluated</a:t>
            </a:r>
            <a:endParaRPr lang="en-US" sz="1400"/>
          </a:p>
        </p:txBody>
      </p:sp>
      <p:grpSp>
        <p:nvGrpSpPr>
          <p:cNvPr id="9227" name="Agrupar 13"/>
          <p:cNvGrpSpPr>
            <a:grpSpLocks/>
          </p:cNvGrpSpPr>
          <p:nvPr/>
        </p:nvGrpSpPr>
        <p:grpSpPr bwMode="auto">
          <a:xfrm>
            <a:off x="676275" y="9128125"/>
            <a:ext cx="30656213" cy="4405313"/>
            <a:chOff x="675702" y="9127424"/>
            <a:chExt cx="30656505" cy="4405911"/>
          </a:xfrm>
        </p:grpSpPr>
        <p:sp>
          <p:nvSpPr>
            <p:cNvPr id="15" name="Rayo 14"/>
            <p:cNvSpPr>
              <a:spLocks noChangeArrowheads="1"/>
            </p:cNvSpPr>
            <p:nvPr/>
          </p:nvSpPr>
          <p:spPr bwMode="auto">
            <a:xfrm>
              <a:off x="17882779" y="11210507"/>
              <a:ext cx="1544652" cy="1951303"/>
            </a:xfrm>
            <a:prstGeom prst="lightningBolt">
              <a:avLst/>
            </a:prstGeom>
            <a:solidFill>
              <a:srgbClr val="FF0000">
                <a:alpha val="7059"/>
              </a:srgbClr>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9339" name="46 Rectángulo"/>
            <p:cNvSpPr>
              <a:spLocks noChangeArrowheads="1"/>
            </p:cNvSpPr>
            <p:nvPr/>
          </p:nvSpPr>
          <p:spPr bwMode="auto">
            <a:xfrm>
              <a:off x="675702" y="9127424"/>
              <a:ext cx="9953481" cy="1169551"/>
            </a:xfrm>
            <a:prstGeom prst="rect">
              <a:avLst/>
            </a:prstGeom>
            <a:noFill/>
            <a:ln w="9525">
              <a:solidFill>
                <a:schemeClr val="tx1"/>
              </a:solidFill>
              <a:miter lim="800000"/>
              <a:headEnd/>
              <a:tailEnd/>
            </a:ln>
          </p:spPr>
          <p:txBody>
            <a:bodyPr>
              <a:spAutoFit/>
            </a:bodyPr>
            <a:lstStyle/>
            <a:p>
              <a:pPr algn="ctr"/>
              <a:r>
                <a:rPr lang="en-US" sz="3500">
                  <a:cs typeface="Arial" pitchFamily="34" charset="0"/>
                </a:rPr>
                <a:t>End-of-life membranes used in high pressure filtration process: reverse osmosis</a:t>
              </a:r>
            </a:p>
          </p:txBody>
        </p:sp>
        <p:sp>
          <p:nvSpPr>
            <p:cNvPr id="9340" name="50 Rectángulo"/>
            <p:cNvSpPr>
              <a:spLocks noChangeArrowheads="1"/>
            </p:cNvSpPr>
            <p:nvPr/>
          </p:nvSpPr>
          <p:spPr bwMode="auto">
            <a:xfrm>
              <a:off x="21053375" y="9127424"/>
              <a:ext cx="10278832" cy="1169551"/>
            </a:xfrm>
            <a:prstGeom prst="rect">
              <a:avLst/>
            </a:prstGeom>
            <a:noFill/>
            <a:ln w="9525">
              <a:solidFill>
                <a:schemeClr val="tx1"/>
              </a:solidFill>
              <a:miter lim="800000"/>
              <a:headEnd/>
              <a:tailEnd/>
            </a:ln>
          </p:spPr>
          <p:txBody>
            <a:bodyPr>
              <a:spAutoFit/>
            </a:bodyPr>
            <a:lstStyle/>
            <a:p>
              <a:pPr algn="ctr"/>
              <a:r>
                <a:rPr lang="en-US" sz="3500">
                  <a:cs typeface="Arial" pitchFamily="34" charset="0"/>
                </a:rPr>
                <a:t>Recycled membranes to be used at low pressure filtration process</a:t>
              </a:r>
              <a:endParaRPr lang="en-US" sz="3500" b="1">
                <a:cs typeface="Arial" pitchFamily="34" charset="0"/>
              </a:endParaRPr>
            </a:p>
          </p:txBody>
        </p:sp>
        <p:sp>
          <p:nvSpPr>
            <p:cNvPr id="18" name="6 Pentágono"/>
            <p:cNvSpPr>
              <a:spLocks noChangeArrowheads="1"/>
            </p:cNvSpPr>
            <p:nvPr/>
          </p:nvSpPr>
          <p:spPr bwMode="auto">
            <a:xfrm>
              <a:off x="12356638" y="9129012"/>
              <a:ext cx="7583560" cy="1643285"/>
            </a:xfrm>
            <a:prstGeom prst="homePlate">
              <a:avLst>
                <a:gd name="adj" fmla="val 49995"/>
              </a:avLst>
            </a:prstGeom>
            <a:noFill/>
            <a:ln w="952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s-ES">
                <a:solidFill>
                  <a:srgbClr val="FF0000"/>
                </a:solidFill>
                <a:latin typeface="+mn-lt"/>
                <a:ea typeface="+mn-ea"/>
              </a:endParaRPr>
            </a:p>
          </p:txBody>
        </p:sp>
        <p:sp>
          <p:nvSpPr>
            <p:cNvPr id="9342" name="CuadroTexto 18"/>
            <p:cNvSpPr txBox="1">
              <a:spLocks noChangeArrowheads="1"/>
            </p:cNvSpPr>
            <p:nvPr/>
          </p:nvSpPr>
          <p:spPr bwMode="auto">
            <a:xfrm>
              <a:off x="4970330" y="128515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p>
          </p:txBody>
        </p:sp>
        <p:sp>
          <p:nvSpPr>
            <p:cNvPr id="9343" name="Rectángulo 19"/>
            <p:cNvSpPr>
              <a:spLocks noChangeArrowheads="1"/>
            </p:cNvSpPr>
            <p:nvPr/>
          </p:nvSpPr>
          <p:spPr bwMode="auto">
            <a:xfrm>
              <a:off x="4985981" y="11588687"/>
              <a:ext cx="2281394" cy="630942"/>
            </a:xfrm>
            <a:prstGeom prst="rect">
              <a:avLst/>
            </a:prstGeom>
            <a:noFill/>
            <a:ln w="9525">
              <a:noFill/>
              <a:miter lim="800000"/>
              <a:headEnd/>
              <a:tailEnd/>
            </a:ln>
          </p:spPr>
          <p:txBody>
            <a:bodyPr wrap="none">
              <a:spAutoFit/>
            </a:bodyPr>
            <a:lstStyle/>
            <a:p>
              <a:r>
                <a:rPr lang="es-ES" sz="3500">
                  <a:solidFill>
                    <a:srgbClr val="FF0000"/>
                  </a:solidFill>
                  <a:cs typeface="Arial" pitchFamily="34" charset="0"/>
                </a:rPr>
                <a:t>Polyamide</a:t>
              </a:r>
            </a:p>
          </p:txBody>
        </p:sp>
        <p:cxnSp>
          <p:nvCxnSpPr>
            <p:cNvPr id="21" name="Conector recto 20"/>
            <p:cNvCxnSpPr/>
            <p:nvPr/>
          </p:nvCxnSpPr>
          <p:spPr>
            <a:xfrm>
              <a:off x="20878419" y="12310794"/>
              <a:ext cx="4803821" cy="0"/>
            </a:xfrm>
            <a:prstGeom prst="line">
              <a:avLst/>
            </a:prstGeom>
            <a:ln w="127000">
              <a:solidFill>
                <a:srgbClr val="FF0000"/>
              </a:solidFill>
              <a:prstDash val="lgDashDotDot"/>
            </a:ln>
            <a:effectLst/>
          </p:spPr>
          <p:style>
            <a:lnRef idx="2">
              <a:schemeClr val="accent1"/>
            </a:lnRef>
            <a:fillRef idx="0">
              <a:schemeClr val="accent1"/>
            </a:fillRef>
            <a:effectRef idx="1">
              <a:schemeClr val="accent1"/>
            </a:effectRef>
            <a:fontRef idx="minor">
              <a:schemeClr val="tx1"/>
            </a:fontRef>
          </p:style>
        </p:cxnSp>
        <p:sp>
          <p:nvSpPr>
            <p:cNvPr id="9345" name="CuadroTexto 21"/>
            <p:cNvSpPr txBox="1">
              <a:spLocks noChangeArrowheads="1"/>
            </p:cNvSpPr>
            <p:nvPr/>
          </p:nvSpPr>
          <p:spPr bwMode="auto">
            <a:xfrm>
              <a:off x="20775976" y="129023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endParaRPr lang="es-ES" sz="3000">
                <a:cs typeface="Arial" pitchFamily="34" charset="0"/>
              </a:endParaRPr>
            </a:p>
          </p:txBody>
        </p:sp>
        <p:sp>
          <p:nvSpPr>
            <p:cNvPr id="9346" name="Rectángulo 22"/>
            <p:cNvSpPr>
              <a:spLocks noChangeArrowheads="1"/>
            </p:cNvSpPr>
            <p:nvPr/>
          </p:nvSpPr>
          <p:spPr bwMode="auto">
            <a:xfrm>
              <a:off x="20775976" y="11670075"/>
              <a:ext cx="2281394" cy="630942"/>
            </a:xfrm>
            <a:prstGeom prst="rect">
              <a:avLst/>
            </a:prstGeom>
            <a:noFill/>
            <a:ln w="9525">
              <a:noFill/>
              <a:miter lim="800000"/>
              <a:headEnd/>
              <a:tailEnd/>
            </a:ln>
          </p:spPr>
          <p:txBody>
            <a:bodyPr wrap="none">
              <a:spAutoFit/>
            </a:bodyPr>
            <a:lstStyle/>
            <a:p>
              <a:r>
                <a:rPr lang="es-ES" sz="3500">
                  <a:solidFill>
                    <a:srgbClr val="FF0000"/>
                  </a:solidFill>
                  <a:cs typeface="Arial" pitchFamily="34" charset="0"/>
                </a:rPr>
                <a:t>Polyamide</a:t>
              </a:r>
            </a:p>
          </p:txBody>
        </p:sp>
        <p:sp>
          <p:nvSpPr>
            <p:cNvPr id="9347" name="50 Rectángulo"/>
            <p:cNvSpPr>
              <a:spLocks noChangeArrowheads="1"/>
            </p:cNvSpPr>
            <p:nvPr/>
          </p:nvSpPr>
          <p:spPr bwMode="auto">
            <a:xfrm>
              <a:off x="20877701" y="10927267"/>
              <a:ext cx="4805211" cy="630942"/>
            </a:xfrm>
            <a:prstGeom prst="rect">
              <a:avLst/>
            </a:prstGeom>
            <a:noFill/>
            <a:ln w="9525">
              <a:noFill/>
              <a:miter lim="800000"/>
              <a:headEnd/>
              <a:tailEnd/>
            </a:ln>
          </p:spPr>
          <p:txBody>
            <a:bodyPr>
              <a:spAutoFit/>
            </a:bodyPr>
            <a:lstStyle/>
            <a:p>
              <a:pPr algn="ctr"/>
              <a:r>
                <a:rPr lang="es-ES_tradnl" sz="3500" b="1">
                  <a:cs typeface="Arial" pitchFamily="34" charset="0"/>
                </a:rPr>
                <a:t>Nanofiltration</a:t>
              </a:r>
            </a:p>
          </p:txBody>
        </p:sp>
        <p:sp>
          <p:nvSpPr>
            <p:cNvPr id="9348" name="CuadroTexto 24"/>
            <p:cNvSpPr txBox="1">
              <a:spLocks noChangeArrowheads="1"/>
            </p:cNvSpPr>
            <p:nvPr/>
          </p:nvSpPr>
          <p:spPr bwMode="auto">
            <a:xfrm>
              <a:off x="26334242" y="129023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p>
          </p:txBody>
        </p:sp>
        <p:sp>
          <p:nvSpPr>
            <p:cNvPr id="9349" name="50 Rectángulo"/>
            <p:cNvSpPr>
              <a:spLocks noChangeArrowheads="1"/>
            </p:cNvSpPr>
            <p:nvPr/>
          </p:nvSpPr>
          <p:spPr bwMode="auto">
            <a:xfrm>
              <a:off x="26302272" y="10925723"/>
              <a:ext cx="4805211" cy="630942"/>
            </a:xfrm>
            <a:prstGeom prst="rect">
              <a:avLst/>
            </a:prstGeom>
            <a:noFill/>
            <a:ln w="9525">
              <a:noFill/>
              <a:miter lim="800000"/>
              <a:headEnd/>
              <a:tailEnd/>
            </a:ln>
          </p:spPr>
          <p:txBody>
            <a:bodyPr>
              <a:spAutoFit/>
            </a:bodyPr>
            <a:lstStyle/>
            <a:p>
              <a:pPr algn="ctr"/>
              <a:r>
                <a:rPr lang="es-ES_tradnl" sz="3500" b="1">
                  <a:cs typeface="Arial" pitchFamily="34" charset="0"/>
                </a:rPr>
                <a:t>Ultrafiltration</a:t>
              </a:r>
            </a:p>
          </p:txBody>
        </p:sp>
        <p:sp>
          <p:nvSpPr>
            <p:cNvPr id="9350" name="CuadroTexto 26"/>
            <p:cNvSpPr txBox="1">
              <a:spLocks noChangeArrowheads="1"/>
            </p:cNvSpPr>
            <p:nvPr/>
          </p:nvSpPr>
          <p:spPr bwMode="auto">
            <a:xfrm>
              <a:off x="15005521" y="9528501"/>
              <a:ext cx="3616888" cy="707886"/>
            </a:xfrm>
            <a:prstGeom prst="rect">
              <a:avLst/>
            </a:prstGeom>
            <a:noFill/>
            <a:ln w="9525">
              <a:noFill/>
              <a:miter lim="800000"/>
              <a:headEnd/>
              <a:tailEnd/>
            </a:ln>
          </p:spPr>
          <p:txBody>
            <a:bodyPr wrap="none">
              <a:spAutoFit/>
            </a:bodyPr>
            <a:lstStyle/>
            <a:p>
              <a:r>
                <a:rPr lang="en-US" sz="4000">
                  <a:cs typeface="Arial" pitchFamily="34" charset="0"/>
                </a:rPr>
                <a:t>Transformation</a:t>
              </a:r>
            </a:p>
          </p:txBody>
        </p:sp>
        <p:sp>
          <p:nvSpPr>
            <p:cNvPr id="28" name="Pentágono regular 27"/>
            <p:cNvSpPr>
              <a:spLocks noChangeArrowheads="1"/>
            </p:cNvSpPr>
            <p:nvPr/>
          </p:nvSpPr>
          <p:spPr bwMode="auto">
            <a:xfrm>
              <a:off x="7524242" y="11748743"/>
              <a:ext cx="619131" cy="473139"/>
            </a:xfrm>
            <a:prstGeom prst="pentagon">
              <a:avLst/>
            </a:prstGeom>
            <a:noFill/>
            <a:ln w="9525">
              <a:solidFill>
                <a:srgbClr val="161645"/>
              </a:solidFill>
              <a:miter lim="800000"/>
              <a:headEnd/>
              <a:tailEnd/>
            </a:ln>
            <a:effectLst>
              <a:outerShdw dist="23000" dir="5400000" rotWithShape="0">
                <a:srgbClr val="808080">
                  <a:alpha val="34999"/>
                </a:srgbClr>
              </a:outerShdw>
            </a:effectLst>
          </p:spPr>
          <p:txBody>
            <a:bodyPr anchor="ctr"/>
            <a:lstStyle/>
            <a:p>
              <a:pPr algn="ctr">
                <a:defRPr/>
              </a:pPr>
              <a:endParaRPr lang="es-ES">
                <a:solidFill>
                  <a:srgbClr val="984807"/>
                </a:solidFill>
                <a:latin typeface="+mn-lt"/>
                <a:ea typeface="+mn-ea"/>
              </a:endParaRPr>
            </a:p>
          </p:txBody>
        </p:sp>
        <p:sp>
          <p:nvSpPr>
            <p:cNvPr id="29" name="Elipse 28"/>
            <p:cNvSpPr>
              <a:spLocks noChangeArrowheads="1"/>
            </p:cNvSpPr>
            <p:nvPr/>
          </p:nvSpPr>
          <p:spPr bwMode="auto">
            <a:xfrm>
              <a:off x="8330700" y="11721751"/>
              <a:ext cx="571505" cy="498543"/>
            </a:xfrm>
            <a:prstGeom prst="ellipse">
              <a:avLst/>
            </a:prstGeom>
            <a:noFill/>
            <a:ln w="9525">
              <a:solidFill>
                <a:srgbClr val="161645"/>
              </a:solidFill>
              <a:round/>
              <a:headEnd/>
              <a:tailEnd/>
            </a:ln>
            <a:effectLst>
              <a:outerShdw dist="23000" dir="5400000" rotWithShape="0">
                <a:srgbClr val="808080">
                  <a:alpha val="34999"/>
                </a:srgbClr>
              </a:outerShdw>
            </a:effectLst>
          </p:spPr>
          <p:txBody>
            <a:bodyPr anchor="ctr"/>
            <a:lstStyle/>
            <a:p>
              <a:pPr algn="ctr">
                <a:defRPr/>
              </a:pPr>
              <a:endParaRPr lang="es-ES">
                <a:solidFill>
                  <a:srgbClr val="984807"/>
                </a:solidFill>
                <a:latin typeface="+mn-lt"/>
                <a:ea typeface="+mn-ea"/>
              </a:endParaRPr>
            </a:p>
          </p:txBody>
        </p:sp>
        <p:sp>
          <p:nvSpPr>
            <p:cNvPr id="30" name="Rectángulo 29"/>
            <p:cNvSpPr/>
            <p:nvPr/>
          </p:nvSpPr>
          <p:spPr>
            <a:xfrm>
              <a:off x="9075245" y="11394682"/>
              <a:ext cx="1657366" cy="631911"/>
            </a:xfrm>
            <a:prstGeom prst="rect">
              <a:avLst/>
            </a:prstGeom>
          </p:spPr>
          <p:txBody>
            <a:bodyPr wrap="none">
              <a:spAutoFit/>
            </a:bodyPr>
            <a:lstStyle/>
            <a:p>
              <a:pPr>
                <a:defRPr/>
              </a:pPr>
              <a:r>
                <a:rPr lang="es-ES" sz="3500" dirty="0" err="1">
                  <a:solidFill>
                    <a:schemeClr val="accent6">
                      <a:lumMod val="50000"/>
                    </a:schemeClr>
                  </a:solidFill>
                  <a:latin typeface="Arial"/>
                  <a:ea typeface="ＭＳ Ｐゴシック" charset="0"/>
                  <a:cs typeface="Arial"/>
                </a:rPr>
                <a:t>Fouling</a:t>
              </a:r>
              <a:endParaRPr lang="es-ES" sz="3500" dirty="0">
                <a:solidFill>
                  <a:schemeClr val="accent6">
                    <a:lumMod val="50000"/>
                  </a:schemeClr>
                </a:solidFill>
                <a:latin typeface="Arial"/>
                <a:ea typeface="ＭＳ Ｐゴシック" charset="0"/>
                <a:cs typeface="Arial"/>
              </a:endParaRPr>
            </a:p>
          </p:txBody>
        </p:sp>
        <p:sp>
          <p:nvSpPr>
            <p:cNvPr id="9354" name="Rectángulo 30"/>
            <p:cNvSpPr>
              <a:spLocks noChangeArrowheads="1"/>
            </p:cNvSpPr>
            <p:nvPr/>
          </p:nvSpPr>
          <p:spPr bwMode="auto">
            <a:xfrm>
              <a:off x="12270720" y="11677497"/>
              <a:ext cx="6144567" cy="1169551"/>
            </a:xfrm>
            <a:prstGeom prst="rect">
              <a:avLst/>
            </a:prstGeom>
            <a:noFill/>
            <a:ln w="9525">
              <a:noFill/>
              <a:miter lim="800000"/>
              <a:headEnd/>
              <a:tailEnd/>
            </a:ln>
          </p:spPr>
          <p:txBody>
            <a:bodyPr wrap="none">
              <a:spAutoFit/>
            </a:bodyPr>
            <a:lstStyle/>
            <a:p>
              <a:r>
                <a:rPr lang="en-US" sz="3500">
                  <a:solidFill>
                    <a:srgbClr val="FF0000"/>
                  </a:solidFill>
                  <a:cs typeface="Arial" pitchFamily="34" charset="0"/>
                </a:rPr>
                <a:t>It suffers sodium hypochlorite </a:t>
              </a:r>
            </a:p>
            <a:p>
              <a:r>
                <a:rPr lang="en-US" sz="3500">
                  <a:solidFill>
                    <a:srgbClr val="FF0000"/>
                  </a:solidFill>
                  <a:cs typeface="Arial" pitchFamily="34" charset="0"/>
                </a:rPr>
                <a:t>chemical attack</a:t>
              </a:r>
            </a:p>
          </p:txBody>
        </p:sp>
        <p:grpSp>
          <p:nvGrpSpPr>
            <p:cNvPr id="9355" name="58 Grupo"/>
            <p:cNvGrpSpPr>
              <a:grpSpLocks/>
            </p:cNvGrpSpPr>
            <p:nvPr/>
          </p:nvGrpSpPr>
          <p:grpSpPr bwMode="auto">
            <a:xfrm>
              <a:off x="12744466" y="9312154"/>
              <a:ext cx="1683831" cy="1376251"/>
              <a:chOff x="6534984" y="10741652"/>
              <a:chExt cx="2617689" cy="2729593"/>
            </a:xfrm>
          </p:grpSpPr>
          <p:sp>
            <p:nvSpPr>
              <p:cNvPr id="36" name="59 Flecha curvada hacia la izquierda"/>
              <p:cNvSpPr/>
              <p:nvPr/>
            </p:nvSpPr>
            <p:spPr>
              <a:xfrm rot="1301358">
                <a:off x="8101863" y="12118301"/>
                <a:ext cx="1050810" cy="1352944"/>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7" name="61 Flecha curvada hacia la izquierda"/>
              <p:cNvSpPr/>
              <p:nvPr/>
            </p:nvSpPr>
            <p:spPr>
              <a:xfrm rot="9674980">
                <a:off x="6534984" y="12053185"/>
                <a:ext cx="1050810" cy="1319834"/>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a:solidFill>
                    <a:schemeClr val="tx1"/>
                  </a:solidFill>
                </a:endParaRPr>
              </a:p>
            </p:txBody>
          </p:sp>
          <p:sp>
            <p:nvSpPr>
              <p:cNvPr id="38" name="62 Flecha curvada hacia la izquierda"/>
              <p:cNvSpPr/>
              <p:nvPr/>
            </p:nvSpPr>
            <p:spPr>
              <a:xfrm rot="16200000">
                <a:off x="7283057" y="10562655"/>
                <a:ext cx="1050811" cy="1408805"/>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a:solidFill>
                    <a:schemeClr val="tx1"/>
                  </a:solidFill>
                </a:endParaRPr>
              </a:p>
            </p:txBody>
          </p:sp>
        </p:grpSp>
        <p:sp>
          <p:nvSpPr>
            <p:cNvPr id="33" name="Rectángulo 32"/>
            <p:cNvSpPr/>
            <p:nvPr/>
          </p:nvSpPr>
          <p:spPr>
            <a:xfrm>
              <a:off x="20876832" y="12404469"/>
              <a:ext cx="4805408" cy="590630"/>
            </a:xfrm>
            <a:prstGeom prst="rect">
              <a:avLst/>
            </a:prstGeom>
            <a:pattFill prst="pct5">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34" name="Rectángulo 33"/>
            <p:cNvSpPr/>
            <p:nvPr/>
          </p:nvSpPr>
          <p:spPr>
            <a:xfrm>
              <a:off x="26337884" y="12404469"/>
              <a:ext cx="4805408" cy="590630"/>
            </a:xfrm>
            <a:prstGeom prst="rect">
              <a:avLst/>
            </a:prstGeom>
            <a:pattFill prst="pct5">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9358" name="Rectángulo 34"/>
            <p:cNvSpPr>
              <a:spLocks noChangeArrowheads="1"/>
            </p:cNvSpPr>
            <p:nvPr/>
          </p:nvSpPr>
          <p:spPr bwMode="auto">
            <a:xfrm>
              <a:off x="690989" y="11584057"/>
              <a:ext cx="4279342" cy="1708160"/>
            </a:xfrm>
            <a:prstGeom prst="rect">
              <a:avLst/>
            </a:prstGeom>
            <a:noFill/>
            <a:ln w="9525">
              <a:noFill/>
              <a:miter lim="800000"/>
              <a:headEnd/>
              <a:tailEnd/>
            </a:ln>
          </p:spPr>
          <p:txBody>
            <a:bodyPr>
              <a:spAutoFit/>
            </a:bodyPr>
            <a:lstStyle/>
            <a:p>
              <a:r>
                <a:rPr lang="es-ES" sz="3500">
                  <a:solidFill>
                    <a:srgbClr val="FF0000"/>
                  </a:solidFill>
                  <a:cs typeface="Arial" pitchFamily="34" charset="0"/>
                </a:rPr>
                <a:t>Selective polymer 0.1% of membrane thickness</a:t>
              </a:r>
            </a:p>
          </p:txBody>
        </p:sp>
      </p:grpSp>
      <p:grpSp>
        <p:nvGrpSpPr>
          <p:cNvPr id="9228" name="Agrupar 38"/>
          <p:cNvGrpSpPr>
            <a:grpSpLocks/>
          </p:cNvGrpSpPr>
          <p:nvPr/>
        </p:nvGrpSpPr>
        <p:grpSpPr bwMode="auto">
          <a:xfrm>
            <a:off x="828675" y="9280525"/>
            <a:ext cx="30656213" cy="4405313"/>
            <a:chOff x="675702" y="9127424"/>
            <a:chExt cx="30656505" cy="4405911"/>
          </a:xfrm>
        </p:grpSpPr>
        <p:sp>
          <p:nvSpPr>
            <p:cNvPr id="40" name="Rayo 39"/>
            <p:cNvSpPr>
              <a:spLocks noChangeArrowheads="1"/>
            </p:cNvSpPr>
            <p:nvPr/>
          </p:nvSpPr>
          <p:spPr bwMode="auto">
            <a:xfrm>
              <a:off x="17882779" y="11210507"/>
              <a:ext cx="1544652" cy="1951303"/>
            </a:xfrm>
            <a:prstGeom prst="lightningBolt">
              <a:avLst/>
            </a:prstGeom>
            <a:solidFill>
              <a:srgbClr val="FF0000">
                <a:alpha val="7059"/>
              </a:srgbClr>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9309" name="46 Rectángulo"/>
            <p:cNvSpPr>
              <a:spLocks noChangeArrowheads="1"/>
            </p:cNvSpPr>
            <p:nvPr/>
          </p:nvSpPr>
          <p:spPr bwMode="auto">
            <a:xfrm>
              <a:off x="675702" y="9127424"/>
              <a:ext cx="9953481" cy="1169551"/>
            </a:xfrm>
            <a:prstGeom prst="rect">
              <a:avLst/>
            </a:prstGeom>
            <a:noFill/>
            <a:ln w="9525">
              <a:solidFill>
                <a:schemeClr val="tx1"/>
              </a:solidFill>
              <a:miter lim="800000"/>
              <a:headEnd/>
              <a:tailEnd/>
            </a:ln>
          </p:spPr>
          <p:txBody>
            <a:bodyPr>
              <a:spAutoFit/>
            </a:bodyPr>
            <a:lstStyle/>
            <a:p>
              <a:pPr algn="ctr"/>
              <a:r>
                <a:rPr lang="en-US" sz="3500">
                  <a:cs typeface="Arial" pitchFamily="34" charset="0"/>
                </a:rPr>
                <a:t>End-of-life membranes used in high pressure filtration process: reverse osmosis</a:t>
              </a:r>
            </a:p>
          </p:txBody>
        </p:sp>
        <p:sp>
          <p:nvSpPr>
            <p:cNvPr id="9310" name="50 Rectángulo"/>
            <p:cNvSpPr>
              <a:spLocks noChangeArrowheads="1"/>
            </p:cNvSpPr>
            <p:nvPr/>
          </p:nvSpPr>
          <p:spPr bwMode="auto">
            <a:xfrm>
              <a:off x="21053375" y="9127424"/>
              <a:ext cx="10278832" cy="1169551"/>
            </a:xfrm>
            <a:prstGeom prst="rect">
              <a:avLst/>
            </a:prstGeom>
            <a:noFill/>
            <a:ln w="9525">
              <a:solidFill>
                <a:schemeClr val="tx1"/>
              </a:solidFill>
              <a:miter lim="800000"/>
              <a:headEnd/>
              <a:tailEnd/>
            </a:ln>
          </p:spPr>
          <p:txBody>
            <a:bodyPr>
              <a:spAutoFit/>
            </a:bodyPr>
            <a:lstStyle/>
            <a:p>
              <a:pPr algn="ctr"/>
              <a:r>
                <a:rPr lang="en-US" sz="3500">
                  <a:cs typeface="Arial" pitchFamily="34" charset="0"/>
                </a:rPr>
                <a:t>Recycled membranes to be used at low pressure filtration process</a:t>
              </a:r>
              <a:endParaRPr lang="en-US" sz="3500" b="1">
                <a:cs typeface="Arial" pitchFamily="34" charset="0"/>
              </a:endParaRPr>
            </a:p>
          </p:txBody>
        </p:sp>
        <p:sp>
          <p:nvSpPr>
            <p:cNvPr id="43" name="6 Pentágono"/>
            <p:cNvSpPr>
              <a:spLocks noChangeArrowheads="1"/>
            </p:cNvSpPr>
            <p:nvPr/>
          </p:nvSpPr>
          <p:spPr bwMode="auto">
            <a:xfrm>
              <a:off x="12356638" y="9129012"/>
              <a:ext cx="7583560" cy="1643285"/>
            </a:xfrm>
            <a:prstGeom prst="homePlate">
              <a:avLst>
                <a:gd name="adj" fmla="val 49995"/>
              </a:avLst>
            </a:prstGeom>
            <a:noFill/>
            <a:ln w="952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s-ES">
                <a:solidFill>
                  <a:srgbClr val="FF0000"/>
                </a:solidFill>
                <a:latin typeface="+mn-lt"/>
                <a:ea typeface="+mn-ea"/>
              </a:endParaRPr>
            </a:p>
          </p:txBody>
        </p:sp>
        <p:sp>
          <p:nvSpPr>
            <p:cNvPr id="9312" name="CuadroTexto 43"/>
            <p:cNvSpPr txBox="1">
              <a:spLocks noChangeArrowheads="1"/>
            </p:cNvSpPr>
            <p:nvPr/>
          </p:nvSpPr>
          <p:spPr bwMode="auto">
            <a:xfrm>
              <a:off x="4970330" y="128515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p>
          </p:txBody>
        </p:sp>
        <p:sp>
          <p:nvSpPr>
            <p:cNvPr id="9313" name="Rectángulo 44"/>
            <p:cNvSpPr>
              <a:spLocks noChangeArrowheads="1"/>
            </p:cNvSpPr>
            <p:nvPr/>
          </p:nvSpPr>
          <p:spPr bwMode="auto">
            <a:xfrm>
              <a:off x="4985981" y="11588687"/>
              <a:ext cx="2281394" cy="630942"/>
            </a:xfrm>
            <a:prstGeom prst="rect">
              <a:avLst/>
            </a:prstGeom>
            <a:noFill/>
            <a:ln w="9525">
              <a:noFill/>
              <a:miter lim="800000"/>
              <a:headEnd/>
              <a:tailEnd/>
            </a:ln>
          </p:spPr>
          <p:txBody>
            <a:bodyPr wrap="none">
              <a:spAutoFit/>
            </a:bodyPr>
            <a:lstStyle/>
            <a:p>
              <a:r>
                <a:rPr lang="es-ES" sz="3500">
                  <a:solidFill>
                    <a:srgbClr val="FF0000"/>
                  </a:solidFill>
                  <a:cs typeface="Arial" pitchFamily="34" charset="0"/>
                </a:rPr>
                <a:t>Polyamide</a:t>
              </a:r>
            </a:p>
          </p:txBody>
        </p:sp>
        <p:cxnSp>
          <p:nvCxnSpPr>
            <p:cNvPr id="46" name="Conector recto 45"/>
            <p:cNvCxnSpPr/>
            <p:nvPr/>
          </p:nvCxnSpPr>
          <p:spPr>
            <a:xfrm>
              <a:off x="20878419" y="12310794"/>
              <a:ext cx="4803821" cy="0"/>
            </a:xfrm>
            <a:prstGeom prst="line">
              <a:avLst/>
            </a:prstGeom>
            <a:ln w="127000">
              <a:solidFill>
                <a:srgbClr val="FF0000"/>
              </a:solidFill>
              <a:prstDash val="lgDashDotDot"/>
            </a:ln>
            <a:effectLst/>
          </p:spPr>
          <p:style>
            <a:lnRef idx="2">
              <a:schemeClr val="accent1"/>
            </a:lnRef>
            <a:fillRef idx="0">
              <a:schemeClr val="accent1"/>
            </a:fillRef>
            <a:effectRef idx="1">
              <a:schemeClr val="accent1"/>
            </a:effectRef>
            <a:fontRef idx="minor">
              <a:schemeClr val="tx1"/>
            </a:fontRef>
          </p:style>
        </p:cxnSp>
        <p:sp>
          <p:nvSpPr>
            <p:cNvPr id="9315" name="CuadroTexto 46"/>
            <p:cNvSpPr txBox="1">
              <a:spLocks noChangeArrowheads="1"/>
            </p:cNvSpPr>
            <p:nvPr/>
          </p:nvSpPr>
          <p:spPr bwMode="auto">
            <a:xfrm>
              <a:off x="20775976" y="129023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endParaRPr lang="es-ES" sz="3000">
                <a:cs typeface="Arial" pitchFamily="34" charset="0"/>
              </a:endParaRPr>
            </a:p>
          </p:txBody>
        </p:sp>
        <p:sp>
          <p:nvSpPr>
            <p:cNvPr id="9316" name="Rectángulo 47"/>
            <p:cNvSpPr>
              <a:spLocks noChangeArrowheads="1"/>
            </p:cNvSpPr>
            <p:nvPr/>
          </p:nvSpPr>
          <p:spPr bwMode="auto">
            <a:xfrm>
              <a:off x="20775976" y="11670075"/>
              <a:ext cx="2281394" cy="630942"/>
            </a:xfrm>
            <a:prstGeom prst="rect">
              <a:avLst/>
            </a:prstGeom>
            <a:noFill/>
            <a:ln w="9525">
              <a:noFill/>
              <a:miter lim="800000"/>
              <a:headEnd/>
              <a:tailEnd/>
            </a:ln>
          </p:spPr>
          <p:txBody>
            <a:bodyPr wrap="none">
              <a:spAutoFit/>
            </a:bodyPr>
            <a:lstStyle/>
            <a:p>
              <a:r>
                <a:rPr lang="es-ES" sz="3500">
                  <a:solidFill>
                    <a:srgbClr val="FF0000"/>
                  </a:solidFill>
                  <a:cs typeface="Arial" pitchFamily="34" charset="0"/>
                </a:rPr>
                <a:t>Polyamide</a:t>
              </a:r>
            </a:p>
          </p:txBody>
        </p:sp>
        <p:sp>
          <p:nvSpPr>
            <p:cNvPr id="9317" name="50 Rectángulo"/>
            <p:cNvSpPr>
              <a:spLocks noChangeArrowheads="1"/>
            </p:cNvSpPr>
            <p:nvPr/>
          </p:nvSpPr>
          <p:spPr bwMode="auto">
            <a:xfrm>
              <a:off x="20877701" y="10927267"/>
              <a:ext cx="4805211" cy="630942"/>
            </a:xfrm>
            <a:prstGeom prst="rect">
              <a:avLst/>
            </a:prstGeom>
            <a:noFill/>
            <a:ln w="9525">
              <a:noFill/>
              <a:miter lim="800000"/>
              <a:headEnd/>
              <a:tailEnd/>
            </a:ln>
          </p:spPr>
          <p:txBody>
            <a:bodyPr>
              <a:spAutoFit/>
            </a:bodyPr>
            <a:lstStyle/>
            <a:p>
              <a:pPr algn="ctr"/>
              <a:r>
                <a:rPr lang="es-ES_tradnl" sz="3500" b="1">
                  <a:cs typeface="Arial" pitchFamily="34" charset="0"/>
                </a:rPr>
                <a:t>Nanofiltration</a:t>
              </a:r>
            </a:p>
          </p:txBody>
        </p:sp>
        <p:sp>
          <p:nvSpPr>
            <p:cNvPr id="9318" name="CuadroTexto 49"/>
            <p:cNvSpPr txBox="1">
              <a:spLocks noChangeArrowheads="1"/>
            </p:cNvSpPr>
            <p:nvPr/>
          </p:nvSpPr>
          <p:spPr bwMode="auto">
            <a:xfrm>
              <a:off x="26334242" y="129023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p>
          </p:txBody>
        </p:sp>
        <p:sp>
          <p:nvSpPr>
            <p:cNvPr id="9319" name="50 Rectángulo"/>
            <p:cNvSpPr>
              <a:spLocks noChangeArrowheads="1"/>
            </p:cNvSpPr>
            <p:nvPr/>
          </p:nvSpPr>
          <p:spPr bwMode="auto">
            <a:xfrm>
              <a:off x="26302272" y="10925723"/>
              <a:ext cx="4805211" cy="630942"/>
            </a:xfrm>
            <a:prstGeom prst="rect">
              <a:avLst/>
            </a:prstGeom>
            <a:noFill/>
            <a:ln w="9525">
              <a:noFill/>
              <a:miter lim="800000"/>
              <a:headEnd/>
              <a:tailEnd/>
            </a:ln>
          </p:spPr>
          <p:txBody>
            <a:bodyPr>
              <a:spAutoFit/>
            </a:bodyPr>
            <a:lstStyle/>
            <a:p>
              <a:pPr algn="ctr"/>
              <a:r>
                <a:rPr lang="es-ES_tradnl" sz="3500" b="1">
                  <a:cs typeface="Arial" pitchFamily="34" charset="0"/>
                </a:rPr>
                <a:t>Ultrafiltration</a:t>
              </a:r>
            </a:p>
          </p:txBody>
        </p:sp>
        <p:sp>
          <p:nvSpPr>
            <p:cNvPr id="9320" name="CuadroTexto 51"/>
            <p:cNvSpPr txBox="1">
              <a:spLocks noChangeArrowheads="1"/>
            </p:cNvSpPr>
            <p:nvPr/>
          </p:nvSpPr>
          <p:spPr bwMode="auto">
            <a:xfrm>
              <a:off x="15005521" y="9528501"/>
              <a:ext cx="3616888" cy="707886"/>
            </a:xfrm>
            <a:prstGeom prst="rect">
              <a:avLst/>
            </a:prstGeom>
            <a:noFill/>
            <a:ln w="9525">
              <a:noFill/>
              <a:miter lim="800000"/>
              <a:headEnd/>
              <a:tailEnd/>
            </a:ln>
          </p:spPr>
          <p:txBody>
            <a:bodyPr wrap="none">
              <a:spAutoFit/>
            </a:bodyPr>
            <a:lstStyle/>
            <a:p>
              <a:r>
                <a:rPr lang="en-US" sz="4000">
                  <a:cs typeface="Arial" pitchFamily="34" charset="0"/>
                </a:rPr>
                <a:t>Transformation</a:t>
              </a:r>
            </a:p>
          </p:txBody>
        </p:sp>
        <p:sp>
          <p:nvSpPr>
            <p:cNvPr id="53" name="Pentágono regular 52"/>
            <p:cNvSpPr>
              <a:spLocks noChangeArrowheads="1"/>
            </p:cNvSpPr>
            <p:nvPr/>
          </p:nvSpPr>
          <p:spPr bwMode="auto">
            <a:xfrm>
              <a:off x="7524242" y="11748743"/>
              <a:ext cx="619131" cy="473139"/>
            </a:xfrm>
            <a:prstGeom prst="pentagon">
              <a:avLst/>
            </a:prstGeom>
            <a:noFill/>
            <a:ln w="9525">
              <a:solidFill>
                <a:srgbClr val="161645"/>
              </a:solidFill>
              <a:miter lim="800000"/>
              <a:headEnd/>
              <a:tailEnd/>
            </a:ln>
            <a:effectLst>
              <a:outerShdw dist="23000" dir="5400000" rotWithShape="0">
                <a:srgbClr val="808080">
                  <a:alpha val="34999"/>
                </a:srgbClr>
              </a:outerShdw>
            </a:effectLst>
          </p:spPr>
          <p:txBody>
            <a:bodyPr anchor="ctr"/>
            <a:lstStyle/>
            <a:p>
              <a:pPr algn="ctr">
                <a:defRPr/>
              </a:pPr>
              <a:endParaRPr lang="es-ES">
                <a:solidFill>
                  <a:srgbClr val="984807"/>
                </a:solidFill>
                <a:latin typeface="+mn-lt"/>
                <a:ea typeface="+mn-ea"/>
              </a:endParaRPr>
            </a:p>
          </p:txBody>
        </p:sp>
        <p:sp>
          <p:nvSpPr>
            <p:cNvPr id="54" name="Elipse 53"/>
            <p:cNvSpPr>
              <a:spLocks noChangeArrowheads="1"/>
            </p:cNvSpPr>
            <p:nvPr/>
          </p:nvSpPr>
          <p:spPr bwMode="auto">
            <a:xfrm>
              <a:off x="8330700" y="11721751"/>
              <a:ext cx="571505" cy="498543"/>
            </a:xfrm>
            <a:prstGeom prst="ellipse">
              <a:avLst/>
            </a:prstGeom>
            <a:noFill/>
            <a:ln w="9525">
              <a:solidFill>
                <a:srgbClr val="161645"/>
              </a:solidFill>
              <a:round/>
              <a:headEnd/>
              <a:tailEnd/>
            </a:ln>
            <a:effectLst>
              <a:outerShdw dist="23000" dir="5400000" rotWithShape="0">
                <a:srgbClr val="808080">
                  <a:alpha val="34999"/>
                </a:srgbClr>
              </a:outerShdw>
            </a:effectLst>
          </p:spPr>
          <p:txBody>
            <a:bodyPr anchor="ctr"/>
            <a:lstStyle/>
            <a:p>
              <a:pPr algn="ctr">
                <a:defRPr/>
              </a:pPr>
              <a:endParaRPr lang="es-ES">
                <a:solidFill>
                  <a:srgbClr val="984807"/>
                </a:solidFill>
                <a:latin typeface="+mn-lt"/>
                <a:ea typeface="+mn-ea"/>
              </a:endParaRPr>
            </a:p>
          </p:txBody>
        </p:sp>
        <p:sp>
          <p:nvSpPr>
            <p:cNvPr id="55" name="Rectángulo 54"/>
            <p:cNvSpPr/>
            <p:nvPr/>
          </p:nvSpPr>
          <p:spPr>
            <a:xfrm>
              <a:off x="9075245" y="11394682"/>
              <a:ext cx="1657366" cy="631911"/>
            </a:xfrm>
            <a:prstGeom prst="rect">
              <a:avLst/>
            </a:prstGeom>
          </p:spPr>
          <p:txBody>
            <a:bodyPr wrap="none">
              <a:spAutoFit/>
            </a:bodyPr>
            <a:lstStyle/>
            <a:p>
              <a:pPr>
                <a:defRPr/>
              </a:pPr>
              <a:r>
                <a:rPr lang="es-ES" sz="3500" dirty="0" err="1">
                  <a:solidFill>
                    <a:schemeClr val="accent6">
                      <a:lumMod val="50000"/>
                    </a:schemeClr>
                  </a:solidFill>
                  <a:latin typeface="Arial"/>
                  <a:ea typeface="ＭＳ Ｐゴシック" charset="0"/>
                  <a:cs typeface="Arial"/>
                </a:rPr>
                <a:t>Fouling</a:t>
              </a:r>
              <a:endParaRPr lang="es-ES" sz="3500" dirty="0">
                <a:solidFill>
                  <a:schemeClr val="accent6">
                    <a:lumMod val="50000"/>
                  </a:schemeClr>
                </a:solidFill>
                <a:latin typeface="Arial"/>
                <a:ea typeface="ＭＳ Ｐゴシック" charset="0"/>
                <a:cs typeface="Arial"/>
              </a:endParaRPr>
            </a:p>
          </p:txBody>
        </p:sp>
        <p:sp>
          <p:nvSpPr>
            <p:cNvPr id="9324" name="Rectángulo 55"/>
            <p:cNvSpPr>
              <a:spLocks noChangeArrowheads="1"/>
            </p:cNvSpPr>
            <p:nvPr/>
          </p:nvSpPr>
          <p:spPr bwMode="auto">
            <a:xfrm>
              <a:off x="12270720" y="11677497"/>
              <a:ext cx="6144567" cy="1169551"/>
            </a:xfrm>
            <a:prstGeom prst="rect">
              <a:avLst/>
            </a:prstGeom>
            <a:noFill/>
            <a:ln w="9525">
              <a:noFill/>
              <a:miter lim="800000"/>
              <a:headEnd/>
              <a:tailEnd/>
            </a:ln>
          </p:spPr>
          <p:txBody>
            <a:bodyPr wrap="none">
              <a:spAutoFit/>
            </a:bodyPr>
            <a:lstStyle/>
            <a:p>
              <a:r>
                <a:rPr lang="en-US" sz="3500">
                  <a:solidFill>
                    <a:srgbClr val="FF0000"/>
                  </a:solidFill>
                  <a:cs typeface="Arial" pitchFamily="34" charset="0"/>
                </a:rPr>
                <a:t>It suffers sodium hypochlorite </a:t>
              </a:r>
            </a:p>
            <a:p>
              <a:r>
                <a:rPr lang="en-US" sz="3500">
                  <a:solidFill>
                    <a:srgbClr val="FF0000"/>
                  </a:solidFill>
                  <a:cs typeface="Arial" pitchFamily="34" charset="0"/>
                </a:rPr>
                <a:t>chemical attack</a:t>
              </a:r>
            </a:p>
          </p:txBody>
        </p:sp>
        <p:grpSp>
          <p:nvGrpSpPr>
            <p:cNvPr id="9325" name="58 Grupo"/>
            <p:cNvGrpSpPr>
              <a:grpSpLocks/>
            </p:cNvGrpSpPr>
            <p:nvPr/>
          </p:nvGrpSpPr>
          <p:grpSpPr bwMode="auto">
            <a:xfrm>
              <a:off x="12744466" y="9312154"/>
              <a:ext cx="1683831" cy="1376251"/>
              <a:chOff x="6534984" y="10741652"/>
              <a:chExt cx="2617689" cy="2729593"/>
            </a:xfrm>
          </p:grpSpPr>
          <p:sp>
            <p:nvSpPr>
              <p:cNvPr id="61" name="59 Flecha curvada hacia la izquierda"/>
              <p:cNvSpPr/>
              <p:nvPr/>
            </p:nvSpPr>
            <p:spPr>
              <a:xfrm rot="1301358">
                <a:off x="8101863" y="12118301"/>
                <a:ext cx="1050810" cy="1352944"/>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2" name="61 Flecha curvada hacia la izquierda"/>
              <p:cNvSpPr/>
              <p:nvPr/>
            </p:nvSpPr>
            <p:spPr>
              <a:xfrm rot="9674980">
                <a:off x="6534984" y="12053185"/>
                <a:ext cx="1050810" cy="1319834"/>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a:solidFill>
                    <a:schemeClr val="tx1"/>
                  </a:solidFill>
                </a:endParaRPr>
              </a:p>
            </p:txBody>
          </p:sp>
          <p:sp>
            <p:nvSpPr>
              <p:cNvPr id="63" name="62 Flecha curvada hacia la izquierda"/>
              <p:cNvSpPr/>
              <p:nvPr/>
            </p:nvSpPr>
            <p:spPr>
              <a:xfrm rot="16200000">
                <a:off x="7283057" y="10562655"/>
                <a:ext cx="1050811" cy="1408805"/>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a:solidFill>
                    <a:schemeClr val="tx1"/>
                  </a:solidFill>
                </a:endParaRPr>
              </a:p>
            </p:txBody>
          </p:sp>
        </p:grpSp>
        <p:sp>
          <p:nvSpPr>
            <p:cNvPr id="58" name="Rectángulo 57"/>
            <p:cNvSpPr/>
            <p:nvPr/>
          </p:nvSpPr>
          <p:spPr>
            <a:xfrm>
              <a:off x="20876832" y="12404469"/>
              <a:ext cx="4805408" cy="590630"/>
            </a:xfrm>
            <a:prstGeom prst="rect">
              <a:avLst/>
            </a:prstGeom>
            <a:pattFill prst="pct5">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59" name="Rectángulo 58"/>
            <p:cNvSpPr/>
            <p:nvPr/>
          </p:nvSpPr>
          <p:spPr>
            <a:xfrm>
              <a:off x="26337884" y="12404469"/>
              <a:ext cx="4805408" cy="590630"/>
            </a:xfrm>
            <a:prstGeom prst="rect">
              <a:avLst/>
            </a:prstGeom>
            <a:pattFill prst="pct5">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9328" name="Rectángulo 59"/>
            <p:cNvSpPr>
              <a:spLocks noChangeArrowheads="1"/>
            </p:cNvSpPr>
            <p:nvPr/>
          </p:nvSpPr>
          <p:spPr bwMode="auto">
            <a:xfrm>
              <a:off x="690989" y="11584057"/>
              <a:ext cx="4279342" cy="1708160"/>
            </a:xfrm>
            <a:prstGeom prst="rect">
              <a:avLst/>
            </a:prstGeom>
            <a:noFill/>
            <a:ln w="9525">
              <a:noFill/>
              <a:miter lim="800000"/>
              <a:headEnd/>
              <a:tailEnd/>
            </a:ln>
          </p:spPr>
          <p:txBody>
            <a:bodyPr>
              <a:spAutoFit/>
            </a:bodyPr>
            <a:lstStyle/>
            <a:p>
              <a:r>
                <a:rPr lang="es-ES" sz="3500">
                  <a:solidFill>
                    <a:srgbClr val="FF0000"/>
                  </a:solidFill>
                  <a:cs typeface="Arial" pitchFamily="34" charset="0"/>
                </a:rPr>
                <a:t>Selective polymer 0.1% of membrane thickness</a:t>
              </a:r>
            </a:p>
          </p:txBody>
        </p:sp>
      </p:grpSp>
      <p:grpSp>
        <p:nvGrpSpPr>
          <p:cNvPr id="9229" name="Agrupar 63"/>
          <p:cNvGrpSpPr>
            <a:grpSpLocks/>
          </p:cNvGrpSpPr>
          <p:nvPr/>
        </p:nvGrpSpPr>
        <p:grpSpPr bwMode="auto">
          <a:xfrm>
            <a:off x="981075" y="9432925"/>
            <a:ext cx="30656213" cy="4405313"/>
            <a:chOff x="675702" y="9127424"/>
            <a:chExt cx="30656505" cy="4405911"/>
          </a:xfrm>
        </p:grpSpPr>
        <p:sp>
          <p:nvSpPr>
            <p:cNvPr id="65" name="Rayo 64"/>
            <p:cNvSpPr>
              <a:spLocks noChangeArrowheads="1"/>
            </p:cNvSpPr>
            <p:nvPr/>
          </p:nvSpPr>
          <p:spPr bwMode="auto">
            <a:xfrm>
              <a:off x="17882779" y="11210507"/>
              <a:ext cx="1544652" cy="1951303"/>
            </a:xfrm>
            <a:prstGeom prst="lightningBolt">
              <a:avLst/>
            </a:prstGeom>
            <a:solidFill>
              <a:srgbClr val="FF0000">
                <a:alpha val="7059"/>
              </a:srgbClr>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9279" name="46 Rectángulo"/>
            <p:cNvSpPr>
              <a:spLocks noChangeArrowheads="1"/>
            </p:cNvSpPr>
            <p:nvPr/>
          </p:nvSpPr>
          <p:spPr bwMode="auto">
            <a:xfrm>
              <a:off x="675702" y="9127424"/>
              <a:ext cx="9953481" cy="1169551"/>
            </a:xfrm>
            <a:prstGeom prst="rect">
              <a:avLst/>
            </a:prstGeom>
            <a:noFill/>
            <a:ln w="9525">
              <a:solidFill>
                <a:schemeClr val="tx1"/>
              </a:solidFill>
              <a:miter lim="800000"/>
              <a:headEnd/>
              <a:tailEnd/>
            </a:ln>
          </p:spPr>
          <p:txBody>
            <a:bodyPr>
              <a:spAutoFit/>
            </a:bodyPr>
            <a:lstStyle/>
            <a:p>
              <a:pPr algn="ctr"/>
              <a:r>
                <a:rPr lang="en-US" sz="3500">
                  <a:cs typeface="Arial" pitchFamily="34" charset="0"/>
                </a:rPr>
                <a:t>End-of-life membranes used in high pressure filtration process: reverse osmosis</a:t>
              </a:r>
            </a:p>
          </p:txBody>
        </p:sp>
        <p:sp>
          <p:nvSpPr>
            <p:cNvPr id="9280" name="50 Rectángulo"/>
            <p:cNvSpPr>
              <a:spLocks noChangeArrowheads="1"/>
            </p:cNvSpPr>
            <p:nvPr/>
          </p:nvSpPr>
          <p:spPr bwMode="auto">
            <a:xfrm>
              <a:off x="21053375" y="9127424"/>
              <a:ext cx="10278832" cy="1169551"/>
            </a:xfrm>
            <a:prstGeom prst="rect">
              <a:avLst/>
            </a:prstGeom>
            <a:noFill/>
            <a:ln w="9525">
              <a:solidFill>
                <a:schemeClr val="tx1"/>
              </a:solidFill>
              <a:miter lim="800000"/>
              <a:headEnd/>
              <a:tailEnd/>
            </a:ln>
          </p:spPr>
          <p:txBody>
            <a:bodyPr>
              <a:spAutoFit/>
            </a:bodyPr>
            <a:lstStyle/>
            <a:p>
              <a:pPr algn="ctr"/>
              <a:r>
                <a:rPr lang="en-US" sz="3500">
                  <a:cs typeface="Arial" pitchFamily="34" charset="0"/>
                </a:rPr>
                <a:t>Recycled membranes to be used at low pressure filtration process</a:t>
              </a:r>
              <a:endParaRPr lang="en-US" sz="3500" b="1">
                <a:cs typeface="Arial" pitchFamily="34" charset="0"/>
              </a:endParaRPr>
            </a:p>
          </p:txBody>
        </p:sp>
        <p:sp>
          <p:nvSpPr>
            <p:cNvPr id="68" name="6 Pentágono"/>
            <p:cNvSpPr>
              <a:spLocks noChangeArrowheads="1"/>
            </p:cNvSpPr>
            <p:nvPr/>
          </p:nvSpPr>
          <p:spPr bwMode="auto">
            <a:xfrm>
              <a:off x="12356638" y="9129012"/>
              <a:ext cx="7583560" cy="1643285"/>
            </a:xfrm>
            <a:prstGeom prst="homePlate">
              <a:avLst>
                <a:gd name="adj" fmla="val 49995"/>
              </a:avLst>
            </a:prstGeom>
            <a:noFill/>
            <a:ln w="952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s-ES">
                <a:solidFill>
                  <a:srgbClr val="FF0000"/>
                </a:solidFill>
                <a:latin typeface="+mn-lt"/>
                <a:ea typeface="+mn-ea"/>
              </a:endParaRPr>
            </a:p>
          </p:txBody>
        </p:sp>
        <p:sp>
          <p:nvSpPr>
            <p:cNvPr id="9282" name="CuadroTexto 68"/>
            <p:cNvSpPr txBox="1">
              <a:spLocks noChangeArrowheads="1"/>
            </p:cNvSpPr>
            <p:nvPr/>
          </p:nvSpPr>
          <p:spPr bwMode="auto">
            <a:xfrm>
              <a:off x="4970330" y="128515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p>
          </p:txBody>
        </p:sp>
        <p:sp>
          <p:nvSpPr>
            <p:cNvPr id="9283" name="Rectángulo 69"/>
            <p:cNvSpPr>
              <a:spLocks noChangeArrowheads="1"/>
            </p:cNvSpPr>
            <p:nvPr/>
          </p:nvSpPr>
          <p:spPr bwMode="auto">
            <a:xfrm>
              <a:off x="4985981" y="11588687"/>
              <a:ext cx="2281394" cy="630942"/>
            </a:xfrm>
            <a:prstGeom prst="rect">
              <a:avLst/>
            </a:prstGeom>
            <a:noFill/>
            <a:ln w="9525">
              <a:noFill/>
              <a:miter lim="800000"/>
              <a:headEnd/>
              <a:tailEnd/>
            </a:ln>
          </p:spPr>
          <p:txBody>
            <a:bodyPr wrap="none">
              <a:spAutoFit/>
            </a:bodyPr>
            <a:lstStyle/>
            <a:p>
              <a:r>
                <a:rPr lang="es-ES" sz="3500">
                  <a:solidFill>
                    <a:srgbClr val="FF0000"/>
                  </a:solidFill>
                  <a:cs typeface="Arial" pitchFamily="34" charset="0"/>
                </a:rPr>
                <a:t>Polyamide</a:t>
              </a:r>
            </a:p>
          </p:txBody>
        </p:sp>
        <p:cxnSp>
          <p:nvCxnSpPr>
            <p:cNvPr id="71" name="Conector recto 70"/>
            <p:cNvCxnSpPr/>
            <p:nvPr/>
          </p:nvCxnSpPr>
          <p:spPr>
            <a:xfrm>
              <a:off x="20878419" y="12310794"/>
              <a:ext cx="4803821" cy="0"/>
            </a:xfrm>
            <a:prstGeom prst="line">
              <a:avLst/>
            </a:prstGeom>
            <a:ln w="127000">
              <a:solidFill>
                <a:srgbClr val="FF0000"/>
              </a:solidFill>
              <a:prstDash val="lgDashDotDot"/>
            </a:ln>
            <a:effectLst/>
          </p:spPr>
          <p:style>
            <a:lnRef idx="2">
              <a:schemeClr val="accent1"/>
            </a:lnRef>
            <a:fillRef idx="0">
              <a:schemeClr val="accent1"/>
            </a:fillRef>
            <a:effectRef idx="1">
              <a:schemeClr val="accent1"/>
            </a:effectRef>
            <a:fontRef idx="minor">
              <a:schemeClr val="tx1"/>
            </a:fontRef>
          </p:style>
        </p:cxnSp>
        <p:sp>
          <p:nvSpPr>
            <p:cNvPr id="9285" name="CuadroTexto 71"/>
            <p:cNvSpPr txBox="1">
              <a:spLocks noChangeArrowheads="1"/>
            </p:cNvSpPr>
            <p:nvPr/>
          </p:nvSpPr>
          <p:spPr bwMode="auto">
            <a:xfrm>
              <a:off x="20775976" y="129023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endParaRPr lang="es-ES" sz="3000">
                <a:cs typeface="Arial" pitchFamily="34" charset="0"/>
              </a:endParaRPr>
            </a:p>
          </p:txBody>
        </p:sp>
        <p:sp>
          <p:nvSpPr>
            <p:cNvPr id="9286" name="Rectángulo 72"/>
            <p:cNvSpPr>
              <a:spLocks noChangeArrowheads="1"/>
            </p:cNvSpPr>
            <p:nvPr/>
          </p:nvSpPr>
          <p:spPr bwMode="auto">
            <a:xfrm>
              <a:off x="20775976" y="11670075"/>
              <a:ext cx="2281394" cy="630942"/>
            </a:xfrm>
            <a:prstGeom prst="rect">
              <a:avLst/>
            </a:prstGeom>
            <a:noFill/>
            <a:ln w="9525">
              <a:noFill/>
              <a:miter lim="800000"/>
              <a:headEnd/>
              <a:tailEnd/>
            </a:ln>
          </p:spPr>
          <p:txBody>
            <a:bodyPr wrap="none">
              <a:spAutoFit/>
            </a:bodyPr>
            <a:lstStyle/>
            <a:p>
              <a:r>
                <a:rPr lang="es-ES" sz="3500">
                  <a:solidFill>
                    <a:srgbClr val="FF0000"/>
                  </a:solidFill>
                  <a:cs typeface="Arial" pitchFamily="34" charset="0"/>
                </a:rPr>
                <a:t>Polyamide</a:t>
              </a:r>
            </a:p>
          </p:txBody>
        </p:sp>
        <p:sp>
          <p:nvSpPr>
            <p:cNvPr id="9287" name="50 Rectángulo"/>
            <p:cNvSpPr>
              <a:spLocks noChangeArrowheads="1"/>
            </p:cNvSpPr>
            <p:nvPr/>
          </p:nvSpPr>
          <p:spPr bwMode="auto">
            <a:xfrm>
              <a:off x="20877701" y="10927267"/>
              <a:ext cx="4805211" cy="630942"/>
            </a:xfrm>
            <a:prstGeom prst="rect">
              <a:avLst/>
            </a:prstGeom>
            <a:noFill/>
            <a:ln w="9525">
              <a:noFill/>
              <a:miter lim="800000"/>
              <a:headEnd/>
              <a:tailEnd/>
            </a:ln>
          </p:spPr>
          <p:txBody>
            <a:bodyPr>
              <a:spAutoFit/>
            </a:bodyPr>
            <a:lstStyle/>
            <a:p>
              <a:pPr algn="ctr"/>
              <a:r>
                <a:rPr lang="es-ES_tradnl" sz="3500" b="1">
                  <a:cs typeface="Arial" pitchFamily="34" charset="0"/>
                </a:rPr>
                <a:t>Nanofiltration</a:t>
              </a:r>
            </a:p>
          </p:txBody>
        </p:sp>
        <p:sp>
          <p:nvSpPr>
            <p:cNvPr id="9288" name="CuadroTexto 74"/>
            <p:cNvSpPr txBox="1">
              <a:spLocks noChangeArrowheads="1"/>
            </p:cNvSpPr>
            <p:nvPr/>
          </p:nvSpPr>
          <p:spPr bwMode="auto">
            <a:xfrm>
              <a:off x="26334242" y="129023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p>
          </p:txBody>
        </p:sp>
        <p:sp>
          <p:nvSpPr>
            <p:cNvPr id="9289" name="50 Rectángulo"/>
            <p:cNvSpPr>
              <a:spLocks noChangeArrowheads="1"/>
            </p:cNvSpPr>
            <p:nvPr/>
          </p:nvSpPr>
          <p:spPr bwMode="auto">
            <a:xfrm>
              <a:off x="26302272" y="10925723"/>
              <a:ext cx="4805211" cy="630942"/>
            </a:xfrm>
            <a:prstGeom prst="rect">
              <a:avLst/>
            </a:prstGeom>
            <a:noFill/>
            <a:ln w="9525">
              <a:noFill/>
              <a:miter lim="800000"/>
              <a:headEnd/>
              <a:tailEnd/>
            </a:ln>
          </p:spPr>
          <p:txBody>
            <a:bodyPr>
              <a:spAutoFit/>
            </a:bodyPr>
            <a:lstStyle/>
            <a:p>
              <a:pPr algn="ctr"/>
              <a:r>
                <a:rPr lang="es-ES_tradnl" sz="3500" b="1">
                  <a:cs typeface="Arial" pitchFamily="34" charset="0"/>
                </a:rPr>
                <a:t>Ultrafiltration</a:t>
              </a:r>
            </a:p>
          </p:txBody>
        </p:sp>
        <p:sp>
          <p:nvSpPr>
            <p:cNvPr id="9290" name="CuadroTexto 76"/>
            <p:cNvSpPr txBox="1">
              <a:spLocks noChangeArrowheads="1"/>
            </p:cNvSpPr>
            <p:nvPr/>
          </p:nvSpPr>
          <p:spPr bwMode="auto">
            <a:xfrm>
              <a:off x="15005521" y="9528501"/>
              <a:ext cx="3616888" cy="707886"/>
            </a:xfrm>
            <a:prstGeom prst="rect">
              <a:avLst/>
            </a:prstGeom>
            <a:noFill/>
            <a:ln w="9525">
              <a:noFill/>
              <a:miter lim="800000"/>
              <a:headEnd/>
              <a:tailEnd/>
            </a:ln>
          </p:spPr>
          <p:txBody>
            <a:bodyPr wrap="none">
              <a:spAutoFit/>
            </a:bodyPr>
            <a:lstStyle/>
            <a:p>
              <a:r>
                <a:rPr lang="en-US" sz="4000">
                  <a:cs typeface="Arial" pitchFamily="34" charset="0"/>
                </a:rPr>
                <a:t>Transformation</a:t>
              </a:r>
            </a:p>
          </p:txBody>
        </p:sp>
        <p:sp>
          <p:nvSpPr>
            <p:cNvPr id="78" name="Pentágono regular 77"/>
            <p:cNvSpPr>
              <a:spLocks noChangeArrowheads="1"/>
            </p:cNvSpPr>
            <p:nvPr/>
          </p:nvSpPr>
          <p:spPr bwMode="auto">
            <a:xfrm>
              <a:off x="7524242" y="11748743"/>
              <a:ext cx="619131" cy="473139"/>
            </a:xfrm>
            <a:prstGeom prst="pentagon">
              <a:avLst/>
            </a:prstGeom>
            <a:noFill/>
            <a:ln w="9525">
              <a:solidFill>
                <a:srgbClr val="161645"/>
              </a:solidFill>
              <a:miter lim="800000"/>
              <a:headEnd/>
              <a:tailEnd/>
            </a:ln>
            <a:effectLst>
              <a:outerShdw dist="23000" dir="5400000" rotWithShape="0">
                <a:srgbClr val="808080">
                  <a:alpha val="34999"/>
                </a:srgbClr>
              </a:outerShdw>
            </a:effectLst>
          </p:spPr>
          <p:txBody>
            <a:bodyPr anchor="ctr"/>
            <a:lstStyle/>
            <a:p>
              <a:pPr algn="ctr">
                <a:defRPr/>
              </a:pPr>
              <a:endParaRPr lang="es-ES">
                <a:solidFill>
                  <a:srgbClr val="984807"/>
                </a:solidFill>
                <a:latin typeface="+mn-lt"/>
                <a:ea typeface="+mn-ea"/>
              </a:endParaRPr>
            </a:p>
          </p:txBody>
        </p:sp>
        <p:sp>
          <p:nvSpPr>
            <p:cNvPr id="79" name="Elipse 78"/>
            <p:cNvSpPr>
              <a:spLocks noChangeArrowheads="1"/>
            </p:cNvSpPr>
            <p:nvPr/>
          </p:nvSpPr>
          <p:spPr bwMode="auto">
            <a:xfrm>
              <a:off x="8330700" y="11721751"/>
              <a:ext cx="571505" cy="498543"/>
            </a:xfrm>
            <a:prstGeom prst="ellipse">
              <a:avLst/>
            </a:prstGeom>
            <a:noFill/>
            <a:ln w="9525">
              <a:solidFill>
                <a:srgbClr val="161645"/>
              </a:solidFill>
              <a:round/>
              <a:headEnd/>
              <a:tailEnd/>
            </a:ln>
            <a:effectLst>
              <a:outerShdw dist="23000" dir="5400000" rotWithShape="0">
                <a:srgbClr val="808080">
                  <a:alpha val="34999"/>
                </a:srgbClr>
              </a:outerShdw>
            </a:effectLst>
          </p:spPr>
          <p:txBody>
            <a:bodyPr anchor="ctr"/>
            <a:lstStyle/>
            <a:p>
              <a:pPr algn="ctr">
                <a:defRPr/>
              </a:pPr>
              <a:endParaRPr lang="es-ES">
                <a:solidFill>
                  <a:srgbClr val="984807"/>
                </a:solidFill>
                <a:latin typeface="+mn-lt"/>
                <a:ea typeface="+mn-ea"/>
              </a:endParaRPr>
            </a:p>
          </p:txBody>
        </p:sp>
        <p:sp>
          <p:nvSpPr>
            <p:cNvPr id="80" name="Rectángulo 79"/>
            <p:cNvSpPr/>
            <p:nvPr/>
          </p:nvSpPr>
          <p:spPr>
            <a:xfrm>
              <a:off x="9075245" y="11394682"/>
              <a:ext cx="1657366" cy="631911"/>
            </a:xfrm>
            <a:prstGeom prst="rect">
              <a:avLst/>
            </a:prstGeom>
          </p:spPr>
          <p:txBody>
            <a:bodyPr wrap="none">
              <a:spAutoFit/>
            </a:bodyPr>
            <a:lstStyle/>
            <a:p>
              <a:pPr>
                <a:defRPr/>
              </a:pPr>
              <a:r>
                <a:rPr lang="es-ES" sz="3500" dirty="0" err="1">
                  <a:solidFill>
                    <a:schemeClr val="accent6">
                      <a:lumMod val="50000"/>
                    </a:schemeClr>
                  </a:solidFill>
                  <a:latin typeface="Arial"/>
                  <a:ea typeface="ＭＳ Ｐゴシック" charset="0"/>
                  <a:cs typeface="Arial"/>
                </a:rPr>
                <a:t>Fouling</a:t>
              </a:r>
              <a:endParaRPr lang="es-ES" sz="3500" dirty="0">
                <a:solidFill>
                  <a:schemeClr val="accent6">
                    <a:lumMod val="50000"/>
                  </a:schemeClr>
                </a:solidFill>
                <a:latin typeface="Arial"/>
                <a:ea typeface="ＭＳ Ｐゴシック" charset="0"/>
                <a:cs typeface="Arial"/>
              </a:endParaRPr>
            </a:p>
          </p:txBody>
        </p:sp>
        <p:sp>
          <p:nvSpPr>
            <p:cNvPr id="9294" name="Rectángulo 80"/>
            <p:cNvSpPr>
              <a:spLocks noChangeArrowheads="1"/>
            </p:cNvSpPr>
            <p:nvPr/>
          </p:nvSpPr>
          <p:spPr bwMode="auto">
            <a:xfrm>
              <a:off x="12270720" y="11677497"/>
              <a:ext cx="6144567" cy="1169551"/>
            </a:xfrm>
            <a:prstGeom prst="rect">
              <a:avLst/>
            </a:prstGeom>
            <a:noFill/>
            <a:ln w="9525">
              <a:noFill/>
              <a:miter lim="800000"/>
              <a:headEnd/>
              <a:tailEnd/>
            </a:ln>
          </p:spPr>
          <p:txBody>
            <a:bodyPr wrap="none">
              <a:spAutoFit/>
            </a:bodyPr>
            <a:lstStyle/>
            <a:p>
              <a:r>
                <a:rPr lang="en-US" sz="3500">
                  <a:solidFill>
                    <a:srgbClr val="FF0000"/>
                  </a:solidFill>
                  <a:cs typeface="Arial" pitchFamily="34" charset="0"/>
                </a:rPr>
                <a:t>It suffers sodium hypochlorite </a:t>
              </a:r>
            </a:p>
            <a:p>
              <a:r>
                <a:rPr lang="en-US" sz="3500">
                  <a:solidFill>
                    <a:srgbClr val="FF0000"/>
                  </a:solidFill>
                  <a:cs typeface="Arial" pitchFamily="34" charset="0"/>
                </a:rPr>
                <a:t>chemical attack</a:t>
              </a:r>
            </a:p>
          </p:txBody>
        </p:sp>
        <p:grpSp>
          <p:nvGrpSpPr>
            <p:cNvPr id="9295" name="58 Grupo"/>
            <p:cNvGrpSpPr>
              <a:grpSpLocks/>
            </p:cNvGrpSpPr>
            <p:nvPr/>
          </p:nvGrpSpPr>
          <p:grpSpPr bwMode="auto">
            <a:xfrm>
              <a:off x="12744466" y="9312154"/>
              <a:ext cx="1683831" cy="1376251"/>
              <a:chOff x="6534984" y="10741652"/>
              <a:chExt cx="2617689" cy="2729593"/>
            </a:xfrm>
          </p:grpSpPr>
          <p:sp>
            <p:nvSpPr>
              <p:cNvPr id="86" name="59 Flecha curvada hacia la izquierda"/>
              <p:cNvSpPr/>
              <p:nvPr/>
            </p:nvSpPr>
            <p:spPr>
              <a:xfrm rot="1301358">
                <a:off x="8101863" y="12118301"/>
                <a:ext cx="1050810" cy="1352944"/>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7" name="61 Flecha curvada hacia la izquierda"/>
              <p:cNvSpPr/>
              <p:nvPr/>
            </p:nvSpPr>
            <p:spPr>
              <a:xfrm rot="9674980">
                <a:off x="6534984" y="12053185"/>
                <a:ext cx="1050810" cy="1319834"/>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a:solidFill>
                    <a:schemeClr val="tx1"/>
                  </a:solidFill>
                </a:endParaRPr>
              </a:p>
            </p:txBody>
          </p:sp>
          <p:sp>
            <p:nvSpPr>
              <p:cNvPr id="88" name="62 Flecha curvada hacia la izquierda"/>
              <p:cNvSpPr/>
              <p:nvPr/>
            </p:nvSpPr>
            <p:spPr>
              <a:xfrm rot="16200000">
                <a:off x="7283057" y="10562655"/>
                <a:ext cx="1050811" cy="1408805"/>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a:solidFill>
                    <a:schemeClr val="tx1"/>
                  </a:solidFill>
                </a:endParaRPr>
              </a:p>
            </p:txBody>
          </p:sp>
        </p:grpSp>
        <p:sp>
          <p:nvSpPr>
            <p:cNvPr id="83" name="Rectángulo 82"/>
            <p:cNvSpPr/>
            <p:nvPr/>
          </p:nvSpPr>
          <p:spPr>
            <a:xfrm>
              <a:off x="20876832" y="12404469"/>
              <a:ext cx="4805408" cy="590630"/>
            </a:xfrm>
            <a:prstGeom prst="rect">
              <a:avLst/>
            </a:prstGeom>
            <a:pattFill prst="pct5">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84" name="Rectángulo 83"/>
            <p:cNvSpPr/>
            <p:nvPr/>
          </p:nvSpPr>
          <p:spPr>
            <a:xfrm>
              <a:off x="26337884" y="12404469"/>
              <a:ext cx="4805408" cy="590630"/>
            </a:xfrm>
            <a:prstGeom prst="rect">
              <a:avLst/>
            </a:prstGeom>
            <a:pattFill prst="pct5">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9298" name="Rectángulo 84"/>
            <p:cNvSpPr>
              <a:spLocks noChangeArrowheads="1"/>
            </p:cNvSpPr>
            <p:nvPr/>
          </p:nvSpPr>
          <p:spPr bwMode="auto">
            <a:xfrm>
              <a:off x="690989" y="11584057"/>
              <a:ext cx="4279342" cy="1708160"/>
            </a:xfrm>
            <a:prstGeom prst="rect">
              <a:avLst/>
            </a:prstGeom>
            <a:noFill/>
            <a:ln w="9525">
              <a:noFill/>
              <a:miter lim="800000"/>
              <a:headEnd/>
              <a:tailEnd/>
            </a:ln>
          </p:spPr>
          <p:txBody>
            <a:bodyPr>
              <a:spAutoFit/>
            </a:bodyPr>
            <a:lstStyle/>
            <a:p>
              <a:r>
                <a:rPr lang="es-ES" sz="3500">
                  <a:solidFill>
                    <a:srgbClr val="FF0000"/>
                  </a:solidFill>
                  <a:cs typeface="Arial" pitchFamily="34" charset="0"/>
                </a:rPr>
                <a:t>Selective polymer 0.1% of membrane thickness</a:t>
              </a:r>
            </a:p>
          </p:txBody>
        </p:sp>
      </p:grpSp>
      <p:grpSp>
        <p:nvGrpSpPr>
          <p:cNvPr id="9230" name="Agrupar 88"/>
          <p:cNvGrpSpPr>
            <a:grpSpLocks/>
          </p:cNvGrpSpPr>
          <p:nvPr/>
        </p:nvGrpSpPr>
        <p:grpSpPr bwMode="auto">
          <a:xfrm>
            <a:off x="1133475" y="9585325"/>
            <a:ext cx="30656213" cy="4405313"/>
            <a:chOff x="675702" y="9127424"/>
            <a:chExt cx="30656505" cy="4405911"/>
          </a:xfrm>
        </p:grpSpPr>
        <p:sp>
          <p:nvSpPr>
            <p:cNvPr id="90" name="Rayo 89"/>
            <p:cNvSpPr>
              <a:spLocks noChangeArrowheads="1"/>
            </p:cNvSpPr>
            <p:nvPr/>
          </p:nvSpPr>
          <p:spPr bwMode="auto">
            <a:xfrm>
              <a:off x="17882779" y="11210507"/>
              <a:ext cx="1544652" cy="1951303"/>
            </a:xfrm>
            <a:prstGeom prst="lightningBolt">
              <a:avLst/>
            </a:prstGeom>
            <a:solidFill>
              <a:srgbClr val="FF0000">
                <a:alpha val="7059"/>
              </a:srgbClr>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9249" name="46 Rectángulo"/>
            <p:cNvSpPr>
              <a:spLocks noChangeArrowheads="1"/>
            </p:cNvSpPr>
            <p:nvPr/>
          </p:nvSpPr>
          <p:spPr bwMode="auto">
            <a:xfrm>
              <a:off x="675702" y="9127424"/>
              <a:ext cx="9953481" cy="1169551"/>
            </a:xfrm>
            <a:prstGeom prst="rect">
              <a:avLst/>
            </a:prstGeom>
            <a:noFill/>
            <a:ln w="9525">
              <a:solidFill>
                <a:schemeClr val="tx1"/>
              </a:solidFill>
              <a:miter lim="800000"/>
              <a:headEnd/>
              <a:tailEnd/>
            </a:ln>
          </p:spPr>
          <p:txBody>
            <a:bodyPr>
              <a:spAutoFit/>
            </a:bodyPr>
            <a:lstStyle/>
            <a:p>
              <a:pPr algn="ctr"/>
              <a:r>
                <a:rPr lang="en-US" sz="3500">
                  <a:cs typeface="Arial" pitchFamily="34" charset="0"/>
                </a:rPr>
                <a:t>End-of-life membranes used in high pressure filtration process: reverse osmosis</a:t>
              </a:r>
            </a:p>
          </p:txBody>
        </p:sp>
        <p:sp>
          <p:nvSpPr>
            <p:cNvPr id="9250" name="50 Rectángulo"/>
            <p:cNvSpPr>
              <a:spLocks noChangeArrowheads="1"/>
            </p:cNvSpPr>
            <p:nvPr/>
          </p:nvSpPr>
          <p:spPr bwMode="auto">
            <a:xfrm>
              <a:off x="21053375" y="9127424"/>
              <a:ext cx="10278832" cy="1169551"/>
            </a:xfrm>
            <a:prstGeom prst="rect">
              <a:avLst/>
            </a:prstGeom>
            <a:noFill/>
            <a:ln w="9525">
              <a:solidFill>
                <a:schemeClr val="tx1"/>
              </a:solidFill>
              <a:miter lim="800000"/>
              <a:headEnd/>
              <a:tailEnd/>
            </a:ln>
          </p:spPr>
          <p:txBody>
            <a:bodyPr>
              <a:spAutoFit/>
            </a:bodyPr>
            <a:lstStyle/>
            <a:p>
              <a:pPr algn="ctr"/>
              <a:r>
                <a:rPr lang="en-US" sz="3500">
                  <a:cs typeface="Arial" pitchFamily="34" charset="0"/>
                </a:rPr>
                <a:t>Recycled membranes to be used at low pressure filtration process</a:t>
              </a:r>
              <a:endParaRPr lang="en-US" sz="3500" b="1">
                <a:cs typeface="Arial" pitchFamily="34" charset="0"/>
              </a:endParaRPr>
            </a:p>
          </p:txBody>
        </p:sp>
        <p:sp>
          <p:nvSpPr>
            <p:cNvPr id="93" name="6 Pentágono"/>
            <p:cNvSpPr>
              <a:spLocks noChangeArrowheads="1"/>
            </p:cNvSpPr>
            <p:nvPr/>
          </p:nvSpPr>
          <p:spPr bwMode="auto">
            <a:xfrm>
              <a:off x="12356638" y="9129012"/>
              <a:ext cx="7583560" cy="1643285"/>
            </a:xfrm>
            <a:prstGeom prst="homePlate">
              <a:avLst>
                <a:gd name="adj" fmla="val 49995"/>
              </a:avLst>
            </a:prstGeom>
            <a:noFill/>
            <a:ln w="952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s-ES">
                <a:solidFill>
                  <a:srgbClr val="FF0000"/>
                </a:solidFill>
                <a:latin typeface="+mn-lt"/>
                <a:ea typeface="+mn-ea"/>
              </a:endParaRPr>
            </a:p>
          </p:txBody>
        </p:sp>
        <p:sp>
          <p:nvSpPr>
            <p:cNvPr id="9252" name="CuadroTexto 93"/>
            <p:cNvSpPr txBox="1">
              <a:spLocks noChangeArrowheads="1"/>
            </p:cNvSpPr>
            <p:nvPr/>
          </p:nvSpPr>
          <p:spPr bwMode="auto">
            <a:xfrm>
              <a:off x="4970330" y="128515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p>
          </p:txBody>
        </p:sp>
        <p:sp>
          <p:nvSpPr>
            <p:cNvPr id="9253" name="Rectángulo 94"/>
            <p:cNvSpPr>
              <a:spLocks noChangeArrowheads="1"/>
            </p:cNvSpPr>
            <p:nvPr/>
          </p:nvSpPr>
          <p:spPr bwMode="auto">
            <a:xfrm>
              <a:off x="4985981" y="11588687"/>
              <a:ext cx="2281394" cy="630942"/>
            </a:xfrm>
            <a:prstGeom prst="rect">
              <a:avLst/>
            </a:prstGeom>
            <a:noFill/>
            <a:ln w="9525">
              <a:noFill/>
              <a:miter lim="800000"/>
              <a:headEnd/>
              <a:tailEnd/>
            </a:ln>
          </p:spPr>
          <p:txBody>
            <a:bodyPr wrap="none">
              <a:spAutoFit/>
            </a:bodyPr>
            <a:lstStyle/>
            <a:p>
              <a:r>
                <a:rPr lang="es-ES" sz="3500">
                  <a:solidFill>
                    <a:srgbClr val="FF0000"/>
                  </a:solidFill>
                  <a:cs typeface="Arial" pitchFamily="34" charset="0"/>
                </a:rPr>
                <a:t>Polyamide</a:t>
              </a:r>
            </a:p>
          </p:txBody>
        </p:sp>
        <p:cxnSp>
          <p:nvCxnSpPr>
            <p:cNvPr id="96" name="Conector recto 95"/>
            <p:cNvCxnSpPr/>
            <p:nvPr/>
          </p:nvCxnSpPr>
          <p:spPr>
            <a:xfrm>
              <a:off x="20878419" y="12310794"/>
              <a:ext cx="4803821" cy="0"/>
            </a:xfrm>
            <a:prstGeom prst="line">
              <a:avLst/>
            </a:prstGeom>
            <a:ln w="127000">
              <a:solidFill>
                <a:srgbClr val="FF0000"/>
              </a:solidFill>
              <a:prstDash val="lgDashDotDot"/>
            </a:ln>
            <a:effectLst/>
          </p:spPr>
          <p:style>
            <a:lnRef idx="2">
              <a:schemeClr val="accent1"/>
            </a:lnRef>
            <a:fillRef idx="0">
              <a:schemeClr val="accent1"/>
            </a:fillRef>
            <a:effectRef idx="1">
              <a:schemeClr val="accent1"/>
            </a:effectRef>
            <a:fontRef idx="minor">
              <a:schemeClr val="tx1"/>
            </a:fontRef>
          </p:style>
        </p:cxnSp>
        <p:sp>
          <p:nvSpPr>
            <p:cNvPr id="9255" name="CuadroTexto 96"/>
            <p:cNvSpPr txBox="1">
              <a:spLocks noChangeArrowheads="1"/>
            </p:cNvSpPr>
            <p:nvPr/>
          </p:nvSpPr>
          <p:spPr bwMode="auto">
            <a:xfrm>
              <a:off x="20775976" y="129023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endParaRPr lang="es-ES" sz="3000">
                <a:cs typeface="Arial" pitchFamily="34" charset="0"/>
              </a:endParaRPr>
            </a:p>
          </p:txBody>
        </p:sp>
        <p:sp>
          <p:nvSpPr>
            <p:cNvPr id="9256" name="Rectángulo 97"/>
            <p:cNvSpPr>
              <a:spLocks noChangeArrowheads="1"/>
            </p:cNvSpPr>
            <p:nvPr/>
          </p:nvSpPr>
          <p:spPr bwMode="auto">
            <a:xfrm>
              <a:off x="20775976" y="11670075"/>
              <a:ext cx="2281394" cy="630942"/>
            </a:xfrm>
            <a:prstGeom prst="rect">
              <a:avLst/>
            </a:prstGeom>
            <a:noFill/>
            <a:ln w="9525">
              <a:noFill/>
              <a:miter lim="800000"/>
              <a:headEnd/>
              <a:tailEnd/>
            </a:ln>
          </p:spPr>
          <p:txBody>
            <a:bodyPr wrap="none">
              <a:spAutoFit/>
            </a:bodyPr>
            <a:lstStyle/>
            <a:p>
              <a:r>
                <a:rPr lang="es-ES" sz="3500">
                  <a:solidFill>
                    <a:srgbClr val="FF0000"/>
                  </a:solidFill>
                  <a:cs typeface="Arial" pitchFamily="34" charset="0"/>
                </a:rPr>
                <a:t>Polyamide</a:t>
              </a:r>
            </a:p>
          </p:txBody>
        </p:sp>
        <p:sp>
          <p:nvSpPr>
            <p:cNvPr id="9257" name="50 Rectángulo"/>
            <p:cNvSpPr>
              <a:spLocks noChangeArrowheads="1"/>
            </p:cNvSpPr>
            <p:nvPr/>
          </p:nvSpPr>
          <p:spPr bwMode="auto">
            <a:xfrm>
              <a:off x="20877701" y="10927267"/>
              <a:ext cx="4805211" cy="630942"/>
            </a:xfrm>
            <a:prstGeom prst="rect">
              <a:avLst/>
            </a:prstGeom>
            <a:noFill/>
            <a:ln w="9525">
              <a:noFill/>
              <a:miter lim="800000"/>
              <a:headEnd/>
              <a:tailEnd/>
            </a:ln>
          </p:spPr>
          <p:txBody>
            <a:bodyPr>
              <a:spAutoFit/>
            </a:bodyPr>
            <a:lstStyle/>
            <a:p>
              <a:pPr algn="ctr"/>
              <a:r>
                <a:rPr lang="es-ES_tradnl" sz="3500" b="1">
                  <a:cs typeface="Arial" pitchFamily="34" charset="0"/>
                </a:rPr>
                <a:t>Nanofiltration</a:t>
              </a:r>
            </a:p>
          </p:txBody>
        </p:sp>
        <p:sp>
          <p:nvSpPr>
            <p:cNvPr id="9258" name="CuadroTexto 99"/>
            <p:cNvSpPr txBox="1">
              <a:spLocks noChangeArrowheads="1"/>
            </p:cNvSpPr>
            <p:nvPr/>
          </p:nvSpPr>
          <p:spPr bwMode="auto">
            <a:xfrm>
              <a:off x="26334242" y="12902393"/>
              <a:ext cx="2507418" cy="630942"/>
            </a:xfrm>
            <a:prstGeom prst="rect">
              <a:avLst/>
            </a:prstGeom>
            <a:noFill/>
            <a:ln w="9525">
              <a:noFill/>
              <a:miter lim="800000"/>
              <a:headEnd/>
              <a:tailEnd/>
            </a:ln>
          </p:spPr>
          <p:txBody>
            <a:bodyPr wrap="none">
              <a:spAutoFit/>
            </a:bodyPr>
            <a:lstStyle/>
            <a:p>
              <a:r>
                <a:rPr lang="es-ES" sz="3500">
                  <a:cs typeface="Arial" pitchFamily="34" charset="0"/>
                </a:rPr>
                <a:t>Polysulfone</a:t>
              </a:r>
            </a:p>
          </p:txBody>
        </p:sp>
        <p:sp>
          <p:nvSpPr>
            <p:cNvPr id="9259" name="50 Rectángulo"/>
            <p:cNvSpPr>
              <a:spLocks noChangeArrowheads="1"/>
            </p:cNvSpPr>
            <p:nvPr/>
          </p:nvSpPr>
          <p:spPr bwMode="auto">
            <a:xfrm>
              <a:off x="26302272" y="10925723"/>
              <a:ext cx="4805211" cy="630942"/>
            </a:xfrm>
            <a:prstGeom prst="rect">
              <a:avLst/>
            </a:prstGeom>
            <a:noFill/>
            <a:ln w="9525">
              <a:noFill/>
              <a:miter lim="800000"/>
              <a:headEnd/>
              <a:tailEnd/>
            </a:ln>
          </p:spPr>
          <p:txBody>
            <a:bodyPr>
              <a:spAutoFit/>
            </a:bodyPr>
            <a:lstStyle/>
            <a:p>
              <a:pPr algn="ctr"/>
              <a:r>
                <a:rPr lang="es-ES_tradnl" sz="3500" b="1">
                  <a:cs typeface="Arial" pitchFamily="34" charset="0"/>
                </a:rPr>
                <a:t>Ultrafiltration</a:t>
              </a:r>
            </a:p>
          </p:txBody>
        </p:sp>
        <p:sp>
          <p:nvSpPr>
            <p:cNvPr id="9260" name="CuadroTexto 101"/>
            <p:cNvSpPr txBox="1">
              <a:spLocks noChangeArrowheads="1"/>
            </p:cNvSpPr>
            <p:nvPr/>
          </p:nvSpPr>
          <p:spPr bwMode="auto">
            <a:xfrm>
              <a:off x="15005521" y="9528501"/>
              <a:ext cx="3616888" cy="707886"/>
            </a:xfrm>
            <a:prstGeom prst="rect">
              <a:avLst/>
            </a:prstGeom>
            <a:noFill/>
            <a:ln w="9525">
              <a:noFill/>
              <a:miter lim="800000"/>
              <a:headEnd/>
              <a:tailEnd/>
            </a:ln>
          </p:spPr>
          <p:txBody>
            <a:bodyPr wrap="none">
              <a:spAutoFit/>
            </a:bodyPr>
            <a:lstStyle/>
            <a:p>
              <a:r>
                <a:rPr lang="en-US" sz="4000">
                  <a:cs typeface="Arial" pitchFamily="34" charset="0"/>
                </a:rPr>
                <a:t>Transformation</a:t>
              </a:r>
            </a:p>
          </p:txBody>
        </p:sp>
        <p:sp>
          <p:nvSpPr>
            <p:cNvPr id="103" name="Pentágono regular 102"/>
            <p:cNvSpPr>
              <a:spLocks noChangeArrowheads="1"/>
            </p:cNvSpPr>
            <p:nvPr/>
          </p:nvSpPr>
          <p:spPr bwMode="auto">
            <a:xfrm>
              <a:off x="7524242" y="11748743"/>
              <a:ext cx="619131" cy="473139"/>
            </a:xfrm>
            <a:prstGeom prst="pentagon">
              <a:avLst/>
            </a:prstGeom>
            <a:noFill/>
            <a:ln w="9525">
              <a:solidFill>
                <a:srgbClr val="161645"/>
              </a:solidFill>
              <a:miter lim="800000"/>
              <a:headEnd/>
              <a:tailEnd/>
            </a:ln>
            <a:effectLst>
              <a:outerShdw dist="23000" dir="5400000" rotWithShape="0">
                <a:srgbClr val="808080">
                  <a:alpha val="34999"/>
                </a:srgbClr>
              </a:outerShdw>
            </a:effectLst>
          </p:spPr>
          <p:txBody>
            <a:bodyPr anchor="ctr"/>
            <a:lstStyle/>
            <a:p>
              <a:pPr algn="ctr">
                <a:defRPr/>
              </a:pPr>
              <a:endParaRPr lang="es-ES">
                <a:solidFill>
                  <a:srgbClr val="984807"/>
                </a:solidFill>
                <a:latin typeface="+mn-lt"/>
                <a:ea typeface="+mn-ea"/>
              </a:endParaRPr>
            </a:p>
          </p:txBody>
        </p:sp>
        <p:sp>
          <p:nvSpPr>
            <p:cNvPr id="104" name="Elipse 103"/>
            <p:cNvSpPr>
              <a:spLocks noChangeArrowheads="1"/>
            </p:cNvSpPr>
            <p:nvPr/>
          </p:nvSpPr>
          <p:spPr bwMode="auto">
            <a:xfrm>
              <a:off x="8330700" y="11721751"/>
              <a:ext cx="571505" cy="498543"/>
            </a:xfrm>
            <a:prstGeom prst="ellipse">
              <a:avLst/>
            </a:prstGeom>
            <a:noFill/>
            <a:ln w="9525">
              <a:solidFill>
                <a:srgbClr val="161645"/>
              </a:solidFill>
              <a:round/>
              <a:headEnd/>
              <a:tailEnd/>
            </a:ln>
            <a:effectLst>
              <a:outerShdw dist="23000" dir="5400000" rotWithShape="0">
                <a:srgbClr val="808080">
                  <a:alpha val="34999"/>
                </a:srgbClr>
              </a:outerShdw>
            </a:effectLst>
          </p:spPr>
          <p:txBody>
            <a:bodyPr anchor="ctr"/>
            <a:lstStyle/>
            <a:p>
              <a:pPr algn="ctr">
                <a:defRPr/>
              </a:pPr>
              <a:endParaRPr lang="es-ES">
                <a:solidFill>
                  <a:srgbClr val="984807"/>
                </a:solidFill>
                <a:latin typeface="+mn-lt"/>
                <a:ea typeface="+mn-ea"/>
              </a:endParaRPr>
            </a:p>
          </p:txBody>
        </p:sp>
        <p:sp>
          <p:nvSpPr>
            <p:cNvPr id="105" name="Rectángulo 104"/>
            <p:cNvSpPr/>
            <p:nvPr/>
          </p:nvSpPr>
          <p:spPr>
            <a:xfrm>
              <a:off x="9075245" y="11394682"/>
              <a:ext cx="1657366" cy="631911"/>
            </a:xfrm>
            <a:prstGeom prst="rect">
              <a:avLst/>
            </a:prstGeom>
          </p:spPr>
          <p:txBody>
            <a:bodyPr wrap="none">
              <a:spAutoFit/>
            </a:bodyPr>
            <a:lstStyle/>
            <a:p>
              <a:pPr>
                <a:defRPr/>
              </a:pPr>
              <a:r>
                <a:rPr lang="es-ES" sz="3500" dirty="0" err="1">
                  <a:solidFill>
                    <a:schemeClr val="accent6">
                      <a:lumMod val="50000"/>
                    </a:schemeClr>
                  </a:solidFill>
                  <a:latin typeface="Arial"/>
                  <a:ea typeface="ＭＳ Ｐゴシック" charset="0"/>
                  <a:cs typeface="Arial"/>
                </a:rPr>
                <a:t>Fouling</a:t>
              </a:r>
              <a:endParaRPr lang="es-ES" sz="3500" dirty="0">
                <a:solidFill>
                  <a:schemeClr val="accent6">
                    <a:lumMod val="50000"/>
                  </a:schemeClr>
                </a:solidFill>
                <a:latin typeface="Arial"/>
                <a:ea typeface="ＭＳ Ｐゴシック" charset="0"/>
                <a:cs typeface="Arial"/>
              </a:endParaRPr>
            </a:p>
          </p:txBody>
        </p:sp>
        <p:sp>
          <p:nvSpPr>
            <p:cNvPr id="9264" name="Rectángulo 105"/>
            <p:cNvSpPr>
              <a:spLocks noChangeArrowheads="1"/>
            </p:cNvSpPr>
            <p:nvPr/>
          </p:nvSpPr>
          <p:spPr bwMode="auto">
            <a:xfrm>
              <a:off x="12270720" y="11677497"/>
              <a:ext cx="6144567" cy="1169551"/>
            </a:xfrm>
            <a:prstGeom prst="rect">
              <a:avLst/>
            </a:prstGeom>
            <a:noFill/>
            <a:ln w="9525">
              <a:noFill/>
              <a:miter lim="800000"/>
              <a:headEnd/>
              <a:tailEnd/>
            </a:ln>
          </p:spPr>
          <p:txBody>
            <a:bodyPr wrap="none">
              <a:spAutoFit/>
            </a:bodyPr>
            <a:lstStyle/>
            <a:p>
              <a:r>
                <a:rPr lang="en-US" sz="3500">
                  <a:solidFill>
                    <a:srgbClr val="FF0000"/>
                  </a:solidFill>
                  <a:cs typeface="Arial" pitchFamily="34" charset="0"/>
                </a:rPr>
                <a:t>It suffers sodium hypochlorite </a:t>
              </a:r>
            </a:p>
            <a:p>
              <a:r>
                <a:rPr lang="en-US" sz="3500">
                  <a:solidFill>
                    <a:srgbClr val="FF0000"/>
                  </a:solidFill>
                  <a:cs typeface="Arial" pitchFamily="34" charset="0"/>
                </a:rPr>
                <a:t>chemical attack</a:t>
              </a:r>
            </a:p>
          </p:txBody>
        </p:sp>
        <p:grpSp>
          <p:nvGrpSpPr>
            <p:cNvPr id="9265" name="58 Grupo"/>
            <p:cNvGrpSpPr>
              <a:grpSpLocks/>
            </p:cNvGrpSpPr>
            <p:nvPr/>
          </p:nvGrpSpPr>
          <p:grpSpPr bwMode="auto">
            <a:xfrm>
              <a:off x="12744466" y="9312154"/>
              <a:ext cx="1683831" cy="1376251"/>
              <a:chOff x="6534984" y="10741652"/>
              <a:chExt cx="2617689" cy="2729593"/>
            </a:xfrm>
          </p:grpSpPr>
          <p:sp>
            <p:nvSpPr>
              <p:cNvPr id="111" name="59 Flecha curvada hacia la izquierda"/>
              <p:cNvSpPr/>
              <p:nvPr/>
            </p:nvSpPr>
            <p:spPr>
              <a:xfrm rot="1301358">
                <a:off x="8101863" y="12118301"/>
                <a:ext cx="1050810" cy="1352944"/>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2" name="61 Flecha curvada hacia la izquierda"/>
              <p:cNvSpPr/>
              <p:nvPr/>
            </p:nvSpPr>
            <p:spPr>
              <a:xfrm rot="9674980">
                <a:off x="6534984" y="12053185"/>
                <a:ext cx="1050810" cy="1319834"/>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a:solidFill>
                    <a:schemeClr val="tx1"/>
                  </a:solidFill>
                </a:endParaRPr>
              </a:p>
            </p:txBody>
          </p:sp>
          <p:sp>
            <p:nvSpPr>
              <p:cNvPr id="113" name="62 Flecha curvada hacia la izquierda"/>
              <p:cNvSpPr/>
              <p:nvPr/>
            </p:nvSpPr>
            <p:spPr>
              <a:xfrm rot="16200000">
                <a:off x="7283057" y="10562655"/>
                <a:ext cx="1050811" cy="1408805"/>
              </a:xfrm>
              <a:prstGeom prst="curvedLeftArrow">
                <a:avLst/>
              </a:prstGeom>
              <a:gradFill flip="none" rotWithShape="1">
                <a:gsLst>
                  <a:gs pos="0">
                    <a:schemeClr val="accent3">
                      <a:tint val="100000"/>
                      <a:shade val="100000"/>
                      <a:satMod val="130000"/>
                    </a:schemeClr>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S">
                  <a:solidFill>
                    <a:schemeClr val="tx1"/>
                  </a:solidFill>
                </a:endParaRPr>
              </a:p>
            </p:txBody>
          </p:sp>
        </p:grpSp>
        <p:sp>
          <p:nvSpPr>
            <p:cNvPr id="108" name="Rectángulo 107"/>
            <p:cNvSpPr/>
            <p:nvPr/>
          </p:nvSpPr>
          <p:spPr>
            <a:xfrm>
              <a:off x="20876832" y="12404469"/>
              <a:ext cx="4805408" cy="590630"/>
            </a:xfrm>
            <a:prstGeom prst="rect">
              <a:avLst/>
            </a:prstGeom>
            <a:pattFill prst="pct5">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09" name="Rectángulo 108"/>
            <p:cNvSpPr/>
            <p:nvPr/>
          </p:nvSpPr>
          <p:spPr>
            <a:xfrm>
              <a:off x="26337884" y="12404469"/>
              <a:ext cx="4805408" cy="590630"/>
            </a:xfrm>
            <a:prstGeom prst="rect">
              <a:avLst/>
            </a:prstGeom>
            <a:pattFill prst="pct5">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9268" name="Rectángulo 109"/>
            <p:cNvSpPr>
              <a:spLocks noChangeArrowheads="1"/>
            </p:cNvSpPr>
            <p:nvPr/>
          </p:nvSpPr>
          <p:spPr bwMode="auto">
            <a:xfrm>
              <a:off x="690989" y="11584057"/>
              <a:ext cx="4279342" cy="1708160"/>
            </a:xfrm>
            <a:prstGeom prst="rect">
              <a:avLst/>
            </a:prstGeom>
            <a:noFill/>
            <a:ln w="9525">
              <a:noFill/>
              <a:miter lim="800000"/>
              <a:headEnd/>
              <a:tailEnd/>
            </a:ln>
          </p:spPr>
          <p:txBody>
            <a:bodyPr>
              <a:spAutoFit/>
            </a:bodyPr>
            <a:lstStyle/>
            <a:p>
              <a:r>
                <a:rPr lang="es-ES" sz="3500">
                  <a:solidFill>
                    <a:srgbClr val="FF0000"/>
                  </a:solidFill>
                  <a:cs typeface="Arial" pitchFamily="34" charset="0"/>
                </a:rPr>
                <a:t>Selective polymer 0.1% of membrane thickness</a:t>
              </a:r>
            </a:p>
          </p:txBody>
        </p:sp>
      </p:grpSp>
      <p:sp>
        <p:nvSpPr>
          <p:cNvPr id="9231" name="CuadroTexto 7"/>
          <p:cNvSpPr txBox="1">
            <a:spLocks noChangeArrowheads="1"/>
          </p:cNvSpPr>
          <p:nvPr/>
        </p:nvSpPr>
        <p:spPr bwMode="auto">
          <a:xfrm>
            <a:off x="323850" y="1843088"/>
            <a:ext cx="2160588" cy="277812"/>
          </a:xfrm>
          <a:prstGeom prst="rect">
            <a:avLst/>
          </a:prstGeom>
          <a:noFill/>
          <a:ln w="9525">
            <a:noFill/>
            <a:miter lim="800000"/>
            <a:headEnd/>
            <a:tailEnd/>
          </a:ln>
        </p:spPr>
        <p:txBody>
          <a:bodyPr>
            <a:spAutoFit/>
          </a:bodyPr>
          <a:lstStyle/>
          <a:p>
            <a:r>
              <a:rPr lang="es-ES" sz="1200" b="1"/>
              <a:t>End-of-life membrane</a:t>
            </a:r>
          </a:p>
        </p:txBody>
      </p:sp>
      <p:sp>
        <p:nvSpPr>
          <p:cNvPr id="9232" name="CuadroTexto 120"/>
          <p:cNvSpPr txBox="1">
            <a:spLocks noChangeArrowheads="1"/>
          </p:cNvSpPr>
          <p:nvPr/>
        </p:nvSpPr>
        <p:spPr bwMode="auto">
          <a:xfrm>
            <a:off x="323850" y="1165225"/>
            <a:ext cx="935038" cy="461963"/>
          </a:xfrm>
          <a:prstGeom prst="rect">
            <a:avLst/>
          </a:prstGeom>
          <a:noFill/>
          <a:ln w="9525">
            <a:noFill/>
            <a:miter lim="800000"/>
            <a:headEnd/>
            <a:tailEnd/>
          </a:ln>
        </p:spPr>
        <p:txBody>
          <a:bodyPr>
            <a:spAutoFit/>
          </a:bodyPr>
          <a:lstStyle/>
          <a:p>
            <a:r>
              <a:rPr lang="en-US" sz="1200"/>
              <a:t>Coupons</a:t>
            </a:r>
          </a:p>
          <a:p>
            <a:r>
              <a:rPr lang="en-US" sz="1200" b="1"/>
              <a:t>Extration</a:t>
            </a:r>
          </a:p>
        </p:txBody>
      </p:sp>
      <p:sp>
        <p:nvSpPr>
          <p:cNvPr id="9233" name="CuadroTexto 121"/>
          <p:cNvSpPr txBox="1">
            <a:spLocks noChangeArrowheads="1"/>
          </p:cNvSpPr>
          <p:nvPr/>
        </p:nvSpPr>
        <p:spPr bwMode="auto">
          <a:xfrm>
            <a:off x="1403350" y="1123950"/>
            <a:ext cx="1223963" cy="646113"/>
          </a:xfrm>
          <a:prstGeom prst="rect">
            <a:avLst/>
          </a:prstGeom>
          <a:noFill/>
          <a:ln w="9525">
            <a:noFill/>
            <a:miter lim="800000"/>
            <a:headEnd/>
            <a:tailEnd/>
          </a:ln>
        </p:spPr>
        <p:txBody>
          <a:bodyPr>
            <a:spAutoFit/>
          </a:bodyPr>
          <a:lstStyle/>
          <a:p>
            <a:r>
              <a:rPr lang="en-US" sz="1200"/>
              <a:t>Membrane </a:t>
            </a:r>
            <a:r>
              <a:rPr lang="en-US" sz="1200" b="1"/>
              <a:t>performance</a:t>
            </a:r>
          </a:p>
          <a:p>
            <a:r>
              <a:rPr lang="en-US" sz="1200"/>
              <a:t>Mix solution</a:t>
            </a:r>
          </a:p>
        </p:txBody>
      </p:sp>
      <p:sp>
        <p:nvSpPr>
          <p:cNvPr id="9234" name="CuadroTexto 122"/>
          <p:cNvSpPr txBox="1">
            <a:spLocks noChangeArrowheads="1"/>
          </p:cNvSpPr>
          <p:nvPr/>
        </p:nvSpPr>
        <p:spPr bwMode="auto">
          <a:xfrm>
            <a:off x="2555875" y="1771650"/>
            <a:ext cx="2016125" cy="277813"/>
          </a:xfrm>
          <a:prstGeom prst="rect">
            <a:avLst/>
          </a:prstGeom>
          <a:noFill/>
          <a:ln w="9525">
            <a:noFill/>
            <a:miter lim="800000"/>
            <a:headEnd/>
            <a:tailEnd/>
          </a:ln>
        </p:spPr>
        <p:txBody>
          <a:bodyPr>
            <a:spAutoFit/>
          </a:bodyPr>
          <a:lstStyle/>
          <a:p>
            <a:r>
              <a:rPr lang="en-US" sz="1200" b="1"/>
              <a:t>Transformation solution</a:t>
            </a:r>
          </a:p>
        </p:txBody>
      </p:sp>
      <p:sp>
        <p:nvSpPr>
          <p:cNvPr id="9235" name="CuadroTexto 124"/>
          <p:cNvSpPr txBox="1">
            <a:spLocks noChangeArrowheads="1"/>
          </p:cNvSpPr>
          <p:nvPr/>
        </p:nvSpPr>
        <p:spPr bwMode="auto">
          <a:xfrm>
            <a:off x="4643438" y="1123950"/>
            <a:ext cx="1223962" cy="646113"/>
          </a:xfrm>
          <a:prstGeom prst="rect">
            <a:avLst/>
          </a:prstGeom>
          <a:noFill/>
          <a:ln w="9525">
            <a:noFill/>
            <a:miter lim="800000"/>
            <a:headEnd/>
            <a:tailEnd/>
          </a:ln>
        </p:spPr>
        <p:txBody>
          <a:bodyPr>
            <a:spAutoFit/>
          </a:bodyPr>
          <a:lstStyle/>
          <a:p>
            <a:r>
              <a:rPr lang="en-US" sz="1200"/>
              <a:t>Membrane </a:t>
            </a:r>
            <a:r>
              <a:rPr lang="en-US" sz="1200" b="1"/>
              <a:t>performance</a:t>
            </a:r>
          </a:p>
          <a:p>
            <a:r>
              <a:rPr lang="en-US" sz="1200"/>
              <a:t>Mix solution</a:t>
            </a:r>
          </a:p>
        </p:txBody>
      </p:sp>
      <p:sp>
        <p:nvSpPr>
          <p:cNvPr id="9236" name="CuadroTexto 12"/>
          <p:cNvSpPr txBox="1">
            <a:spLocks noChangeArrowheads="1"/>
          </p:cNvSpPr>
          <p:nvPr/>
        </p:nvSpPr>
        <p:spPr bwMode="auto">
          <a:xfrm>
            <a:off x="7235825" y="1771650"/>
            <a:ext cx="792163" cy="307975"/>
          </a:xfrm>
          <a:prstGeom prst="rect">
            <a:avLst/>
          </a:prstGeom>
          <a:noFill/>
          <a:ln w="9525">
            <a:noFill/>
            <a:miter lim="800000"/>
            <a:headEnd/>
            <a:tailEnd/>
          </a:ln>
        </p:spPr>
        <p:txBody>
          <a:bodyPr>
            <a:spAutoFit/>
          </a:bodyPr>
          <a:lstStyle/>
          <a:p>
            <a:r>
              <a:rPr lang="es-ES" sz="1400"/>
              <a:t>Time</a:t>
            </a:r>
          </a:p>
        </p:txBody>
      </p:sp>
      <p:sp>
        <p:nvSpPr>
          <p:cNvPr id="9237" name="CuadroTexto 128"/>
          <p:cNvSpPr txBox="1">
            <a:spLocks noChangeArrowheads="1"/>
          </p:cNvSpPr>
          <p:nvPr/>
        </p:nvSpPr>
        <p:spPr bwMode="auto">
          <a:xfrm>
            <a:off x="6156325" y="1123950"/>
            <a:ext cx="2303463" cy="461963"/>
          </a:xfrm>
          <a:prstGeom prst="rect">
            <a:avLst/>
          </a:prstGeom>
          <a:noFill/>
          <a:ln w="9525">
            <a:noFill/>
            <a:miter lim="800000"/>
            <a:headEnd/>
            <a:tailEnd/>
          </a:ln>
        </p:spPr>
        <p:txBody>
          <a:bodyPr>
            <a:spAutoFit/>
          </a:bodyPr>
          <a:lstStyle/>
          <a:p>
            <a:r>
              <a:rPr lang="en-US" sz="1200"/>
              <a:t>In case of UF performance. </a:t>
            </a:r>
            <a:r>
              <a:rPr lang="en-US" sz="1200" b="1"/>
              <a:t>Surface characterizat</a:t>
            </a:r>
            <a:r>
              <a:rPr lang="en-US" sz="1200"/>
              <a:t>ion</a:t>
            </a:r>
          </a:p>
        </p:txBody>
      </p:sp>
      <p:grpSp>
        <p:nvGrpSpPr>
          <p:cNvPr id="9238" name="Agrupar 16386"/>
          <p:cNvGrpSpPr>
            <a:grpSpLocks/>
          </p:cNvGrpSpPr>
          <p:nvPr/>
        </p:nvGrpSpPr>
        <p:grpSpPr bwMode="auto">
          <a:xfrm>
            <a:off x="323850" y="1627188"/>
            <a:ext cx="8135938" cy="649287"/>
            <a:chOff x="323528" y="2132856"/>
            <a:chExt cx="8136904" cy="648072"/>
          </a:xfrm>
        </p:grpSpPr>
        <p:sp>
          <p:nvSpPr>
            <p:cNvPr id="3" name="Flecha derecha 2"/>
            <p:cNvSpPr>
              <a:spLocks noChangeArrowheads="1"/>
            </p:cNvSpPr>
            <p:nvPr/>
          </p:nvSpPr>
          <p:spPr bwMode="auto">
            <a:xfrm>
              <a:off x="323528" y="2132856"/>
              <a:ext cx="8136904" cy="648072"/>
            </a:xfrm>
            <a:prstGeom prst="rightArrow">
              <a:avLst>
                <a:gd name="adj1" fmla="val 50000"/>
                <a:gd name="adj2" fmla="val 49990"/>
              </a:avLst>
            </a:prstGeom>
            <a:solidFill>
              <a:srgbClr val="008000">
                <a:alpha val="14117"/>
              </a:srgbClr>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9245" name="CuadroTexto 125"/>
            <p:cNvSpPr txBox="1">
              <a:spLocks noChangeArrowheads="1"/>
            </p:cNvSpPr>
            <p:nvPr/>
          </p:nvSpPr>
          <p:spPr bwMode="auto">
            <a:xfrm>
              <a:off x="4499992" y="2348880"/>
              <a:ext cx="2160240" cy="276999"/>
            </a:xfrm>
            <a:prstGeom prst="rect">
              <a:avLst/>
            </a:prstGeom>
            <a:noFill/>
            <a:ln w="9525">
              <a:noFill/>
              <a:miter lim="800000"/>
              <a:headEnd/>
              <a:tailEnd/>
            </a:ln>
          </p:spPr>
          <p:txBody>
            <a:bodyPr>
              <a:spAutoFit/>
            </a:bodyPr>
            <a:lstStyle/>
            <a:p>
              <a:r>
                <a:rPr lang="es-ES" sz="1200" b="1"/>
                <a:t>Recycled membrane</a:t>
              </a:r>
            </a:p>
          </p:txBody>
        </p:sp>
        <p:sp>
          <p:nvSpPr>
            <p:cNvPr id="12" name="Rectángulo 11"/>
            <p:cNvSpPr>
              <a:spLocks noChangeArrowheads="1"/>
            </p:cNvSpPr>
            <p:nvPr/>
          </p:nvSpPr>
          <p:spPr bwMode="auto">
            <a:xfrm>
              <a:off x="2555818" y="2277048"/>
              <a:ext cx="1871885" cy="359689"/>
            </a:xfrm>
            <a:prstGeom prst="rect">
              <a:avLst/>
            </a:prstGeom>
            <a:solidFill>
              <a:srgbClr val="FF0000">
                <a:alpha val="23921"/>
              </a:srgbClr>
            </a:solidFill>
            <a:ln w="952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130" name="Rectángulo 129"/>
            <p:cNvSpPr>
              <a:spLocks noChangeArrowheads="1"/>
            </p:cNvSpPr>
            <p:nvPr/>
          </p:nvSpPr>
          <p:spPr bwMode="auto">
            <a:xfrm>
              <a:off x="323528" y="2277048"/>
              <a:ext cx="2232290" cy="359689"/>
            </a:xfrm>
            <a:prstGeom prst="rect">
              <a:avLst/>
            </a:prstGeom>
            <a:solidFill>
              <a:srgbClr val="FF6600">
                <a:alpha val="23921"/>
              </a:srgbClr>
            </a:solidFill>
            <a:ln w="9525">
              <a:solidFill>
                <a:srgbClr val="804000"/>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grpSp>
      <p:sp>
        <p:nvSpPr>
          <p:cNvPr id="9239" name="Rectángulo 5"/>
          <p:cNvSpPr>
            <a:spLocks noChangeArrowheads="1"/>
          </p:cNvSpPr>
          <p:nvPr/>
        </p:nvSpPr>
        <p:spPr bwMode="auto">
          <a:xfrm>
            <a:off x="3348038" y="2492375"/>
            <a:ext cx="5688012" cy="523875"/>
          </a:xfrm>
          <a:prstGeom prst="rect">
            <a:avLst/>
          </a:prstGeom>
          <a:noFill/>
          <a:ln w="9525">
            <a:noFill/>
            <a:miter lim="800000"/>
            <a:headEnd/>
            <a:tailEnd/>
          </a:ln>
        </p:spPr>
        <p:txBody>
          <a:bodyPr>
            <a:spAutoFit/>
          </a:bodyPr>
          <a:lstStyle/>
          <a:p>
            <a:r>
              <a:rPr lang="en-US" sz="1400" dirty="0"/>
              <a:t> </a:t>
            </a:r>
            <a:r>
              <a:rPr lang="en-US" sz="1400" b="1" dirty="0"/>
              <a:t>- 6,200 </a:t>
            </a:r>
            <a:r>
              <a:rPr lang="en-US" sz="1400" b="1" dirty="0" err="1"/>
              <a:t>ppm</a:t>
            </a:r>
            <a:r>
              <a:rPr lang="en-US" sz="1400" b="1" dirty="0"/>
              <a:t> · h  </a:t>
            </a:r>
            <a:r>
              <a:rPr lang="en-US" sz="1400" b="1" dirty="0">
                <a:sym typeface="Wingdings" pitchFamily="2" charset="2"/>
              </a:rPr>
              <a:t> </a:t>
            </a:r>
            <a:r>
              <a:rPr lang="en-US" sz="1400" dirty="0">
                <a:sym typeface="Wingdings" pitchFamily="2" charset="2"/>
              </a:rPr>
              <a:t>To transform into</a:t>
            </a:r>
            <a:r>
              <a:rPr lang="en-US" sz="1400" b="1" dirty="0">
                <a:sym typeface="Wingdings" pitchFamily="2" charset="2"/>
              </a:rPr>
              <a:t> NF </a:t>
            </a:r>
            <a:r>
              <a:rPr lang="en-US" sz="1400" dirty="0">
                <a:sym typeface="Wingdings" pitchFamily="2" charset="2"/>
              </a:rPr>
              <a:t>recycled membrane</a:t>
            </a:r>
          </a:p>
          <a:p>
            <a:r>
              <a:rPr lang="en-US" sz="1400" dirty="0">
                <a:sym typeface="Wingdings" pitchFamily="2" charset="2"/>
              </a:rPr>
              <a:t> </a:t>
            </a:r>
            <a:r>
              <a:rPr lang="en-US" sz="1400" b="1" dirty="0">
                <a:sym typeface="Wingdings" pitchFamily="2" charset="2"/>
              </a:rPr>
              <a:t>- 30,000 </a:t>
            </a:r>
            <a:r>
              <a:rPr lang="en-US" sz="1400" b="1" dirty="0" err="1">
                <a:sym typeface="Wingdings" pitchFamily="2" charset="2"/>
              </a:rPr>
              <a:t>ppm·h</a:t>
            </a:r>
            <a:r>
              <a:rPr lang="en-US" sz="1400" b="1" dirty="0">
                <a:sym typeface="Wingdings" pitchFamily="2" charset="2"/>
              </a:rPr>
              <a:t>  </a:t>
            </a:r>
            <a:r>
              <a:rPr lang="en-US" sz="1400" dirty="0">
                <a:sym typeface="Wingdings" pitchFamily="2" charset="2"/>
              </a:rPr>
              <a:t> To transform into </a:t>
            </a:r>
            <a:r>
              <a:rPr lang="en-US" sz="1400" b="1" dirty="0">
                <a:sym typeface="Wingdings" pitchFamily="2" charset="2"/>
              </a:rPr>
              <a:t>UF</a:t>
            </a:r>
            <a:r>
              <a:rPr lang="en-US" sz="1400" dirty="0">
                <a:sym typeface="Wingdings" pitchFamily="2" charset="2"/>
              </a:rPr>
              <a:t> recycled membrane</a:t>
            </a:r>
            <a:endParaRPr lang="en-US" sz="1400" dirty="0"/>
          </a:p>
        </p:txBody>
      </p:sp>
      <p:sp>
        <p:nvSpPr>
          <p:cNvPr id="9240"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sp>
        <p:nvSpPr>
          <p:cNvPr id="9241" name="CuadroTexto 120"/>
          <p:cNvSpPr txBox="1">
            <a:spLocks noChangeArrowheads="1"/>
          </p:cNvSpPr>
          <p:nvPr/>
        </p:nvSpPr>
        <p:spPr bwMode="auto">
          <a:xfrm>
            <a:off x="2700338" y="1268413"/>
            <a:ext cx="1584325" cy="276225"/>
          </a:xfrm>
          <a:prstGeom prst="rect">
            <a:avLst/>
          </a:prstGeom>
          <a:noFill/>
          <a:ln w="9525">
            <a:noFill/>
            <a:miter lim="800000"/>
            <a:headEnd/>
            <a:tailEnd/>
          </a:ln>
        </p:spPr>
        <p:txBody>
          <a:bodyPr>
            <a:spAutoFit/>
          </a:bodyPr>
          <a:lstStyle/>
          <a:p>
            <a:r>
              <a:rPr lang="en-US" sz="1200"/>
              <a:t>Passive method</a:t>
            </a:r>
            <a:endParaRPr lang="en-US" sz="1200" b="1"/>
          </a:p>
        </p:txBody>
      </p:sp>
      <p:pic>
        <p:nvPicPr>
          <p:cNvPr id="9242" name="Imagen 6" descr="sin  iberlact2.jpg"/>
          <p:cNvPicPr>
            <a:picLocks noChangeAspect="1"/>
          </p:cNvPicPr>
          <p:nvPr/>
        </p:nvPicPr>
        <p:blipFill>
          <a:blip r:embed="rId8"/>
          <a:srcRect/>
          <a:stretch>
            <a:fillRect/>
          </a:stretch>
        </p:blipFill>
        <p:spPr bwMode="auto">
          <a:xfrm>
            <a:off x="250825" y="3573463"/>
            <a:ext cx="3746500" cy="2487612"/>
          </a:xfrm>
          <a:prstGeom prst="rect">
            <a:avLst/>
          </a:prstGeom>
          <a:noFill/>
          <a:ln w="9525">
            <a:noFill/>
            <a:miter lim="800000"/>
            <a:headEnd/>
            <a:tailEnd/>
          </a:ln>
        </p:spPr>
      </p:pic>
      <p:sp>
        <p:nvSpPr>
          <p:cNvPr id="9243" name="Rectángulo 5"/>
          <p:cNvSpPr>
            <a:spLocks noChangeArrowheads="1"/>
          </p:cNvSpPr>
          <p:nvPr/>
        </p:nvSpPr>
        <p:spPr bwMode="auto">
          <a:xfrm>
            <a:off x="4211638" y="3789363"/>
            <a:ext cx="4248150" cy="1600200"/>
          </a:xfrm>
          <a:prstGeom prst="rect">
            <a:avLst/>
          </a:prstGeom>
          <a:noFill/>
          <a:ln w="9525">
            <a:noFill/>
            <a:miter lim="800000"/>
            <a:headEnd/>
            <a:tailEnd/>
          </a:ln>
        </p:spPr>
        <p:txBody>
          <a:bodyPr>
            <a:spAutoFit/>
          </a:bodyPr>
          <a:lstStyle/>
          <a:p>
            <a:r>
              <a:rPr lang="en-US" sz="1400"/>
              <a:t>Using a total recycling system and a mix solution (MgSO4, NaCl and dextrose) membranes performances were evaluated by </a:t>
            </a:r>
          </a:p>
          <a:p>
            <a:endParaRPr lang="en-US" sz="1400"/>
          </a:p>
          <a:p>
            <a:pPr>
              <a:buFontTx/>
              <a:buChar char="-"/>
            </a:pPr>
            <a:r>
              <a:rPr lang="en-US" sz="1400"/>
              <a:t>Permeability L / (h·m2·bar)</a:t>
            </a:r>
          </a:p>
          <a:p>
            <a:pPr>
              <a:buFontTx/>
              <a:buChar char="-"/>
            </a:pPr>
            <a:endParaRPr lang="en-US" sz="1400"/>
          </a:p>
          <a:p>
            <a:pPr>
              <a:buFontTx/>
              <a:buChar char="-"/>
            </a:pPr>
            <a:r>
              <a:rPr lang="en-US" sz="1400"/>
              <a:t>% Rejection [(C0-Cp)/C0*100]</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n 5" descr="logo con fractal_ingles2b.jpg"/>
          <p:cNvPicPr>
            <a:picLocks noChangeAspect="1"/>
          </p:cNvPicPr>
          <p:nvPr/>
        </p:nvPicPr>
        <p:blipFill>
          <a:blip r:embed="rId3"/>
          <a:srcRect/>
          <a:stretch>
            <a:fillRect/>
          </a:stretch>
        </p:blipFill>
        <p:spPr bwMode="auto">
          <a:xfrm>
            <a:off x="6178550" y="6308725"/>
            <a:ext cx="800100" cy="433388"/>
          </a:xfrm>
          <a:prstGeom prst="rect">
            <a:avLst/>
          </a:prstGeom>
          <a:noFill/>
          <a:ln w="9525">
            <a:noFill/>
            <a:miter lim="800000"/>
            <a:headEnd/>
            <a:tailEnd/>
          </a:ln>
        </p:spPr>
      </p:pic>
      <p:pic>
        <p:nvPicPr>
          <p:cNvPr id="10243" name="Imagen 6" descr="sadyt.jpg"/>
          <p:cNvPicPr>
            <a:picLocks noChangeAspect="1"/>
          </p:cNvPicPr>
          <p:nvPr/>
        </p:nvPicPr>
        <p:blipFill>
          <a:blip r:embed="rId4"/>
          <a:srcRect/>
          <a:stretch>
            <a:fillRect/>
          </a:stretch>
        </p:blipFill>
        <p:spPr bwMode="auto">
          <a:xfrm>
            <a:off x="7026275" y="6308725"/>
            <a:ext cx="866775" cy="428625"/>
          </a:xfrm>
          <a:prstGeom prst="rect">
            <a:avLst/>
          </a:prstGeom>
          <a:noFill/>
          <a:ln w="9525">
            <a:noFill/>
            <a:miter lim="800000"/>
            <a:headEnd/>
            <a:tailEnd/>
          </a:ln>
        </p:spPr>
      </p:pic>
      <p:pic>
        <p:nvPicPr>
          <p:cNvPr id="10244" name="Imagen 9"/>
          <p:cNvPicPr>
            <a:picLocks noChangeAspect="1"/>
          </p:cNvPicPr>
          <p:nvPr/>
        </p:nvPicPr>
        <p:blipFill>
          <a:blip r:embed="rId5"/>
          <a:srcRect/>
          <a:stretch>
            <a:fillRect/>
          </a:stretch>
        </p:blipFill>
        <p:spPr bwMode="auto">
          <a:xfrm>
            <a:off x="3933825" y="6381750"/>
            <a:ext cx="522288" cy="379413"/>
          </a:xfrm>
          <a:prstGeom prst="rect">
            <a:avLst/>
          </a:prstGeom>
          <a:noFill/>
          <a:ln w="9525">
            <a:noFill/>
            <a:miter lim="800000"/>
            <a:headEnd/>
            <a:tailEnd/>
          </a:ln>
        </p:spPr>
      </p:pic>
      <p:pic>
        <p:nvPicPr>
          <p:cNvPr id="10245" name="Imagen 8" descr="Imagen 17.png"/>
          <p:cNvPicPr>
            <a:picLocks noChangeAspect="1"/>
          </p:cNvPicPr>
          <p:nvPr/>
        </p:nvPicPr>
        <p:blipFill>
          <a:blip r:embed="rId6"/>
          <a:srcRect/>
          <a:stretch>
            <a:fillRect/>
          </a:stretch>
        </p:blipFill>
        <p:spPr bwMode="auto">
          <a:xfrm>
            <a:off x="4583113" y="6273800"/>
            <a:ext cx="1573212" cy="539750"/>
          </a:xfrm>
          <a:prstGeom prst="rect">
            <a:avLst/>
          </a:prstGeom>
          <a:noFill/>
          <a:ln w="9525">
            <a:noFill/>
            <a:miter lim="800000"/>
            <a:headEnd/>
            <a:tailEnd/>
          </a:ln>
        </p:spPr>
      </p:pic>
      <p:pic>
        <p:nvPicPr>
          <p:cNvPr id="10246" name="Imagen 7" descr="VALORIZA_AGUA300.gif"/>
          <p:cNvPicPr>
            <a:picLocks noChangeAspect="1" noChangeArrowheads="1"/>
          </p:cNvPicPr>
          <p:nvPr/>
        </p:nvPicPr>
        <p:blipFill>
          <a:blip r:embed="rId7"/>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sp>
        <p:nvSpPr>
          <p:cNvPr id="10249" name="CuadroTexto 1"/>
          <p:cNvSpPr txBox="1">
            <a:spLocks noChangeArrowheads="1"/>
          </p:cNvSpPr>
          <p:nvPr/>
        </p:nvSpPr>
        <p:spPr bwMode="auto">
          <a:xfrm>
            <a:off x="7485063" y="115888"/>
            <a:ext cx="1479550" cy="339725"/>
          </a:xfrm>
          <a:prstGeom prst="rect">
            <a:avLst/>
          </a:prstGeom>
          <a:noFill/>
          <a:ln w="9525">
            <a:noFill/>
            <a:miter lim="800000"/>
            <a:headEnd/>
            <a:tailEnd/>
          </a:ln>
        </p:spPr>
        <p:txBody>
          <a:bodyPr wrap="none">
            <a:spAutoFit/>
          </a:bodyPr>
          <a:lstStyle/>
          <a:p>
            <a:r>
              <a:rPr lang="en-US" sz="1600" b="1">
                <a:solidFill>
                  <a:srgbClr val="4597A0"/>
                </a:solidFill>
              </a:rPr>
              <a:t>Methodology</a:t>
            </a:r>
          </a:p>
        </p:txBody>
      </p:sp>
      <p:sp>
        <p:nvSpPr>
          <p:cNvPr id="10250" name="Rectángulo 16383"/>
          <p:cNvSpPr>
            <a:spLocks noChangeArrowheads="1"/>
          </p:cNvSpPr>
          <p:nvPr/>
        </p:nvSpPr>
        <p:spPr bwMode="auto">
          <a:xfrm>
            <a:off x="179388" y="4724400"/>
            <a:ext cx="7993062" cy="954088"/>
          </a:xfrm>
          <a:prstGeom prst="rect">
            <a:avLst/>
          </a:prstGeom>
          <a:noFill/>
          <a:ln w="9525">
            <a:noFill/>
            <a:miter lim="800000"/>
            <a:headEnd/>
            <a:tailEnd/>
          </a:ln>
        </p:spPr>
        <p:txBody>
          <a:bodyPr>
            <a:spAutoFit/>
          </a:bodyPr>
          <a:lstStyle/>
          <a:p>
            <a:r>
              <a:rPr lang="en-US" sz="1400" b="1" dirty="0"/>
              <a:t>Surface characterization in case of UF recycled membrane</a:t>
            </a:r>
          </a:p>
          <a:p>
            <a:pPr>
              <a:lnSpc>
                <a:spcPct val="150000"/>
              </a:lnSpc>
              <a:buFontTx/>
              <a:buChar char="-"/>
            </a:pPr>
            <a:r>
              <a:rPr lang="en-US" sz="1400" dirty="0"/>
              <a:t>Scanning electron microscopy (SEM) using  S-800 MODEL (HITACHI)</a:t>
            </a:r>
          </a:p>
          <a:p>
            <a:pPr>
              <a:lnSpc>
                <a:spcPct val="150000"/>
              </a:lnSpc>
              <a:buFontTx/>
              <a:buChar char="-"/>
            </a:pPr>
            <a:r>
              <a:rPr lang="en-US" sz="1400" dirty="0"/>
              <a:t>Attenuated total reflectance –Fourier transform infrared (ATR-FTIR)</a:t>
            </a:r>
          </a:p>
        </p:txBody>
      </p:sp>
      <p:sp>
        <p:nvSpPr>
          <p:cNvPr id="10251"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sp>
        <p:nvSpPr>
          <p:cNvPr id="10252" name="Rectángulo 3"/>
          <p:cNvSpPr>
            <a:spLocks noChangeArrowheads="1"/>
          </p:cNvSpPr>
          <p:nvPr/>
        </p:nvSpPr>
        <p:spPr bwMode="auto">
          <a:xfrm>
            <a:off x="179388" y="908050"/>
            <a:ext cx="8569325" cy="2032000"/>
          </a:xfrm>
          <a:prstGeom prst="rect">
            <a:avLst/>
          </a:prstGeom>
          <a:noFill/>
          <a:ln w="9525">
            <a:noFill/>
            <a:miter lim="800000"/>
            <a:headEnd/>
            <a:tailEnd/>
          </a:ln>
        </p:spPr>
        <p:txBody>
          <a:bodyPr>
            <a:spAutoFit/>
          </a:bodyPr>
          <a:lstStyle/>
          <a:p>
            <a:r>
              <a:rPr lang="en-US" sz="1400" b="1"/>
              <a:t>Cases studies of concentration and exposure time were evaluated</a:t>
            </a:r>
          </a:p>
          <a:p>
            <a:endParaRPr lang="en-US" sz="1400"/>
          </a:p>
          <a:p>
            <a:r>
              <a:rPr lang="en-US" sz="1400"/>
              <a:t>        A </a:t>
            </a:r>
            <a:r>
              <a:rPr lang="en-US" sz="1400">
                <a:sym typeface="Wingdings" pitchFamily="2" charset="2"/>
              </a:rPr>
              <a:t>   X  Concentration                     Y Exposure time</a:t>
            </a:r>
          </a:p>
          <a:p>
            <a:endParaRPr lang="en-US" sz="1400">
              <a:sym typeface="Wingdings" pitchFamily="2" charset="2"/>
            </a:endParaRPr>
          </a:p>
          <a:p>
            <a:r>
              <a:rPr lang="en-US" sz="1400">
                <a:sym typeface="Wingdings" pitchFamily="2" charset="2"/>
              </a:rPr>
              <a:t>        B   10X Concentration                   Y/10 Exposure time</a:t>
            </a:r>
          </a:p>
          <a:p>
            <a:endParaRPr lang="en-US" sz="1400">
              <a:sym typeface="Wingdings" pitchFamily="2" charset="2"/>
            </a:endParaRPr>
          </a:p>
          <a:p>
            <a:r>
              <a:rPr lang="en-US" sz="1400">
                <a:sym typeface="Wingdings" pitchFamily="2" charset="2"/>
              </a:rPr>
              <a:t>        C   50X   Concentration                 Y/50 Exposure time</a:t>
            </a:r>
          </a:p>
          <a:p>
            <a:endParaRPr lang="en-US" sz="1400">
              <a:sym typeface="Wingdings" pitchFamily="2" charset="2"/>
            </a:endParaRPr>
          </a:p>
          <a:p>
            <a:r>
              <a:rPr lang="en-US" sz="1400">
                <a:sym typeface="Wingdings" pitchFamily="2" charset="2"/>
              </a:rPr>
              <a:t>        D   100X Concentration                 100Y Exposure time</a:t>
            </a:r>
            <a:endParaRPr lang="en-US" sz="1400"/>
          </a:p>
        </p:txBody>
      </p:sp>
      <p:sp>
        <p:nvSpPr>
          <p:cNvPr id="133" name="Rectángulo 1"/>
          <p:cNvSpPr>
            <a:spLocks noChangeArrowheads="1"/>
          </p:cNvSpPr>
          <p:nvPr/>
        </p:nvSpPr>
        <p:spPr bwMode="auto">
          <a:xfrm>
            <a:off x="468313" y="1716088"/>
            <a:ext cx="4608512" cy="849312"/>
          </a:xfrm>
          <a:prstGeom prst="rect">
            <a:avLst/>
          </a:prstGeom>
          <a:noFill/>
          <a:ln w="952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s-ES">
              <a:solidFill>
                <a:schemeClr val="lt1"/>
              </a:solidFill>
              <a:latin typeface="+mn-lt"/>
              <a:ea typeface="+mn-ea"/>
            </a:endParaRPr>
          </a:p>
        </p:txBody>
      </p:sp>
      <p:sp>
        <p:nvSpPr>
          <p:cNvPr id="10254" name="CuadroTexto 3"/>
          <p:cNvSpPr txBox="1">
            <a:spLocks noChangeArrowheads="1"/>
          </p:cNvSpPr>
          <p:nvPr/>
        </p:nvSpPr>
        <p:spPr bwMode="auto">
          <a:xfrm>
            <a:off x="5076825" y="2205038"/>
            <a:ext cx="1466850" cy="276225"/>
          </a:xfrm>
          <a:prstGeom prst="rect">
            <a:avLst/>
          </a:prstGeom>
          <a:noFill/>
          <a:ln w="9525">
            <a:noFill/>
            <a:miter lim="800000"/>
            <a:headEnd/>
            <a:tailEnd/>
          </a:ln>
        </p:spPr>
        <p:txBody>
          <a:bodyPr wrap="none">
            <a:spAutoFit/>
          </a:bodyPr>
          <a:lstStyle/>
          <a:p>
            <a:r>
              <a:rPr lang="en-GB" sz="1200"/>
              <a:t>Ideal for pilot scale</a:t>
            </a:r>
          </a:p>
        </p:txBody>
      </p:sp>
      <p:sp>
        <p:nvSpPr>
          <p:cNvPr id="10255" name="Rectángulo 4"/>
          <p:cNvSpPr>
            <a:spLocks noChangeArrowheads="1"/>
          </p:cNvSpPr>
          <p:nvPr/>
        </p:nvSpPr>
        <p:spPr bwMode="auto">
          <a:xfrm>
            <a:off x="5508625" y="1773238"/>
            <a:ext cx="446088" cy="461962"/>
          </a:xfrm>
          <a:prstGeom prst="rect">
            <a:avLst/>
          </a:prstGeom>
          <a:noFill/>
          <a:ln w="9525">
            <a:noFill/>
            <a:miter lim="800000"/>
            <a:headEnd/>
            <a:tailEnd/>
          </a:ln>
        </p:spPr>
        <p:txBody>
          <a:bodyPr wrap="none">
            <a:spAutoFit/>
          </a:bodyPr>
          <a:lstStyle/>
          <a:p>
            <a:r>
              <a:rPr lang="es-ES" b="1">
                <a:solidFill>
                  <a:srgbClr val="008000"/>
                </a:solidFill>
                <a:latin typeface="Zapf Dingbats" charset="2"/>
              </a:rPr>
              <a:t>✔</a:t>
            </a:r>
            <a:endParaRPr lang="es-ES" b="1">
              <a:solidFill>
                <a:srgbClr val="008000"/>
              </a:solidFill>
            </a:endParaRPr>
          </a:p>
        </p:txBody>
      </p:sp>
      <p:sp>
        <p:nvSpPr>
          <p:cNvPr id="10256" name="CuadroTexto 3"/>
          <p:cNvSpPr txBox="1">
            <a:spLocks noChangeArrowheads="1"/>
          </p:cNvSpPr>
          <p:nvPr/>
        </p:nvSpPr>
        <p:spPr bwMode="auto">
          <a:xfrm>
            <a:off x="323850" y="3213100"/>
            <a:ext cx="8496622" cy="738664"/>
          </a:xfrm>
          <a:prstGeom prst="rect">
            <a:avLst/>
          </a:prstGeom>
          <a:noFill/>
          <a:ln w="9525">
            <a:noFill/>
            <a:miter lim="800000"/>
            <a:headEnd/>
            <a:tailEnd/>
          </a:ln>
        </p:spPr>
        <p:txBody>
          <a:bodyPr wrap="square">
            <a:spAutoFit/>
          </a:bodyPr>
          <a:lstStyle/>
          <a:p>
            <a:r>
              <a:rPr lang="en-GB" sz="1400" dirty="0"/>
              <a:t>4 membrane coupons for 4 different brands ( BW, </a:t>
            </a:r>
            <a:r>
              <a:rPr lang="en-GB" sz="1400" dirty="0" smtClean="0"/>
              <a:t>SW) employed to conduct the 2 exposure level</a:t>
            </a:r>
            <a:endParaRPr lang="en-GB" sz="1400" dirty="0"/>
          </a:p>
          <a:p>
            <a:endParaRPr lang="en-GB" sz="1400" dirty="0"/>
          </a:p>
          <a:p>
            <a:r>
              <a:rPr lang="en-GB" sz="1400" dirty="0"/>
              <a:t>A Total of 32 experiments</a:t>
            </a:r>
          </a:p>
        </p:txBody>
      </p:sp>
      <p:sp>
        <p:nvSpPr>
          <p:cNvPr id="17" name="Rectángulo 5"/>
          <p:cNvSpPr>
            <a:spLocks noChangeArrowheads="1"/>
          </p:cNvSpPr>
          <p:nvPr/>
        </p:nvSpPr>
        <p:spPr bwMode="auto">
          <a:xfrm>
            <a:off x="6911926" y="1988840"/>
            <a:ext cx="2232074" cy="523875"/>
          </a:xfrm>
          <a:prstGeom prst="rect">
            <a:avLst/>
          </a:prstGeom>
          <a:noFill/>
          <a:ln w="9525">
            <a:noFill/>
            <a:miter lim="800000"/>
            <a:headEnd/>
            <a:tailEnd/>
          </a:ln>
        </p:spPr>
        <p:txBody>
          <a:bodyPr wrap="square">
            <a:spAutoFit/>
          </a:bodyPr>
          <a:lstStyle/>
          <a:p>
            <a:r>
              <a:rPr lang="en-US" sz="1400" dirty="0"/>
              <a:t> </a:t>
            </a:r>
            <a:r>
              <a:rPr lang="en-US" sz="1400" b="1" dirty="0"/>
              <a:t>- 6,200 </a:t>
            </a:r>
            <a:r>
              <a:rPr lang="en-US" sz="1400" b="1" dirty="0" err="1"/>
              <a:t>ppm</a:t>
            </a:r>
            <a:r>
              <a:rPr lang="en-US" sz="1400" b="1" dirty="0"/>
              <a:t> · h  </a:t>
            </a:r>
            <a:r>
              <a:rPr lang="en-US" sz="1400" b="1" dirty="0" smtClean="0">
                <a:sym typeface="Wingdings" pitchFamily="2" charset="2"/>
              </a:rPr>
              <a:t> NF</a:t>
            </a:r>
            <a:endParaRPr lang="en-US" sz="1400" dirty="0">
              <a:sym typeface="Wingdings" pitchFamily="2" charset="2"/>
            </a:endParaRPr>
          </a:p>
          <a:p>
            <a:r>
              <a:rPr lang="en-US" sz="1400" dirty="0">
                <a:sym typeface="Wingdings" pitchFamily="2" charset="2"/>
              </a:rPr>
              <a:t> </a:t>
            </a:r>
            <a:r>
              <a:rPr lang="en-US" sz="1400" b="1" dirty="0">
                <a:sym typeface="Wingdings" pitchFamily="2" charset="2"/>
              </a:rPr>
              <a:t>- 30,000 </a:t>
            </a:r>
            <a:r>
              <a:rPr lang="en-US" sz="1400" b="1" dirty="0" err="1">
                <a:sym typeface="Wingdings" pitchFamily="2" charset="2"/>
              </a:rPr>
              <a:t>ppm·h</a:t>
            </a:r>
            <a:r>
              <a:rPr lang="en-US" sz="1400" b="1" dirty="0">
                <a:sym typeface="Wingdings" pitchFamily="2" charset="2"/>
              </a:rPr>
              <a:t>  </a:t>
            </a:r>
            <a:r>
              <a:rPr lang="en-US" sz="1400" dirty="0">
                <a:sym typeface="Wingdings" pitchFamily="2" charset="2"/>
              </a:rPr>
              <a:t> </a:t>
            </a:r>
            <a:r>
              <a:rPr lang="en-US" sz="1400" b="1" dirty="0" smtClean="0">
                <a:sym typeface="Wingdings" pitchFamily="2" charset="2"/>
              </a:rPr>
              <a:t>UF</a:t>
            </a:r>
            <a:r>
              <a:rPr lang="en-US" sz="1400" dirty="0" smtClean="0">
                <a:sym typeface="Wingdings" pitchFamily="2" charset="2"/>
              </a:rPr>
              <a:t> </a:t>
            </a:r>
            <a:endParaRPr lang="en-US"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n 5" descr="logo con fractal_ingles2b.jpg"/>
          <p:cNvPicPr>
            <a:picLocks noChangeAspect="1"/>
          </p:cNvPicPr>
          <p:nvPr/>
        </p:nvPicPr>
        <p:blipFill>
          <a:blip r:embed="rId3"/>
          <a:srcRect/>
          <a:stretch>
            <a:fillRect/>
          </a:stretch>
        </p:blipFill>
        <p:spPr bwMode="auto">
          <a:xfrm>
            <a:off x="6178550" y="6308725"/>
            <a:ext cx="800100" cy="433388"/>
          </a:xfrm>
          <a:prstGeom prst="rect">
            <a:avLst/>
          </a:prstGeom>
          <a:noFill/>
          <a:ln w="9525">
            <a:noFill/>
            <a:miter lim="800000"/>
            <a:headEnd/>
            <a:tailEnd/>
          </a:ln>
        </p:spPr>
      </p:pic>
      <p:pic>
        <p:nvPicPr>
          <p:cNvPr id="11267" name="Imagen 6" descr="sadyt.jpg"/>
          <p:cNvPicPr>
            <a:picLocks noChangeAspect="1"/>
          </p:cNvPicPr>
          <p:nvPr/>
        </p:nvPicPr>
        <p:blipFill>
          <a:blip r:embed="rId4"/>
          <a:srcRect/>
          <a:stretch>
            <a:fillRect/>
          </a:stretch>
        </p:blipFill>
        <p:spPr bwMode="auto">
          <a:xfrm>
            <a:off x="7026275" y="6308725"/>
            <a:ext cx="866775" cy="428625"/>
          </a:xfrm>
          <a:prstGeom prst="rect">
            <a:avLst/>
          </a:prstGeom>
          <a:noFill/>
          <a:ln w="9525">
            <a:noFill/>
            <a:miter lim="800000"/>
            <a:headEnd/>
            <a:tailEnd/>
          </a:ln>
        </p:spPr>
      </p:pic>
      <p:pic>
        <p:nvPicPr>
          <p:cNvPr id="11268" name="Imagen 9"/>
          <p:cNvPicPr>
            <a:picLocks noChangeAspect="1"/>
          </p:cNvPicPr>
          <p:nvPr/>
        </p:nvPicPr>
        <p:blipFill>
          <a:blip r:embed="rId5"/>
          <a:srcRect/>
          <a:stretch>
            <a:fillRect/>
          </a:stretch>
        </p:blipFill>
        <p:spPr bwMode="auto">
          <a:xfrm>
            <a:off x="3933825" y="6381750"/>
            <a:ext cx="522288" cy="379413"/>
          </a:xfrm>
          <a:prstGeom prst="rect">
            <a:avLst/>
          </a:prstGeom>
          <a:noFill/>
          <a:ln w="9525">
            <a:noFill/>
            <a:miter lim="800000"/>
            <a:headEnd/>
            <a:tailEnd/>
          </a:ln>
        </p:spPr>
      </p:pic>
      <p:pic>
        <p:nvPicPr>
          <p:cNvPr id="11269" name="Imagen 8" descr="Imagen 17.png"/>
          <p:cNvPicPr>
            <a:picLocks noChangeAspect="1"/>
          </p:cNvPicPr>
          <p:nvPr/>
        </p:nvPicPr>
        <p:blipFill>
          <a:blip r:embed="rId6"/>
          <a:srcRect/>
          <a:stretch>
            <a:fillRect/>
          </a:stretch>
        </p:blipFill>
        <p:spPr bwMode="auto">
          <a:xfrm>
            <a:off x="4583113" y="6273800"/>
            <a:ext cx="1573212" cy="539750"/>
          </a:xfrm>
          <a:prstGeom prst="rect">
            <a:avLst/>
          </a:prstGeom>
          <a:noFill/>
          <a:ln w="9525">
            <a:noFill/>
            <a:miter lim="800000"/>
            <a:headEnd/>
            <a:tailEnd/>
          </a:ln>
        </p:spPr>
      </p:pic>
      <p:pic>
        <p:nvPicPr>
          <p:cNvPr id="11270" name="Imagen 7" descr="VALORIZA_AGUA300.gif"/>
          <p:cNvPicPr>
            <a:picLocks noChangeAspect="1" noChangeArrowheads="1"/>
          </p:cNvPicPr>
          <p:nvPr/>
        </p:nvPicPr>
        <p:blipFill>
          <a:blip r:embed="rId7"/>
          <a:srcRect/>
          <a:stretch>
            <a:fillRect/>
          </a:stretch>
        </p:blipFill>
        <p:spPr bwMode="auto">
          <a:xfrm>
            <a:off x="7920038" y="6308725"/>
            <a:ext cx="1189037" cy="433388"/>
          </a:xfrm>
          <a:prstGeom prst="rect">
            <a:avLst/>
          </a:prstGeom>
          <a:noFill/>
          <a:ln w="9525">
            <a:noFill/>
            <a:miter lim="800000"/>
            <a:headEnd/>
            <a:tailEnd/>
          </a:ln>
        </p:spPr>
      </p:pic>
      <p:cxnSp>
        <p:nvCxnSpPr>
          <p:cNvPr id="9" name="Conector recto 8"/>
          <p:cNvCxnSpPr/>
          <p:nvPr/>
        </p:nvCxnSpPr>
        <p:spPr>
          <a:xfrm flipV="1">
            <a:off x="179388" y="61658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179388" y="476250"/>
            <a:ext cx="8713787" cy="71438"/>
          </a:xfrm>
          <a:prstGeom prst="line">
            <a:avLst/>
          </a:prstGeom>
          <a:ln>
            <a:solidFill>
              <a:srgbClr val="4597A0"/>
            </a:solidFill>
          </a:ln>
          <a:effectLst/>
        </p:spPr>
        <p:style>
          <a:lnRef idx="2">
            <a:schemeClr val="accent1"/>
          </a:lnRef>
          <a:fillRef idx="0">
            <a:schemeClr val="accent1"/>
          </a:fillRef>
          <a:effectRef idx="1">
            <a:schemeClr val="accent1"/>
          </a:effectRef>
          <a:fontRef idx="minor">
            <a:schemeClr val="tx1"/>
          </a:fontRef>
        </p:style>
      </p:cxnSp>
      <p:sp>
        <p:nvSpPr>
          <p:cNvPr id="11273" name="Rectángulo 3"/>
          <p:cNvSpPr>
            <a:spLocks noChangeArrowheads="1"/>
          </p:cNvSpPr>
          <p:nvPr/>
        </p:nvSpPr>
        <p:spPr bwMode="auto">
          <a:xfrm>
            <a:off x="1331913" y="2708275"/>
            <a:ext cx="6985000" cy="523875"/>
          </a:xfrm>
          <a:prstGeom prst="rect">
            <a:avLst/>
          </a:prstGeom>
          <a:noFill/>
          <a:ln w="9525">
            <a:noFill/>
            <a:miter lim="800000"/>
            <a:headEnd/>
            <a:tailEnd/>
          </a:ln>
        </p:spPr>
        <p:txBody>
          <a:bodyPr>
            <a:spAutoFit/>
          </a:bodyPr>
          <a:lstStyle/>
          <a:p>
            <a:pPr lvl="1" algn="just"/>
            <a:r>
              <a:rPr lang="en-US" sz="1400" b="1"/>
              <a:t>Does the ppm·h exposure level remain optimal </a:t>
            </a:r>
            <a:r>
              <a:rPr lang="en-US" sz="1400"/>
              <a:t>when concentration and exposure time change?</a:t>
            </a:r>
            <a:endParaRPr lang="en-US" sz="1400">
              <a:solidFill>
                <a:srgbClr val="000000"/>
              </a:solidFill>
            </a:endParaRPr>
          </a:p>
        </p:txBody>
      </p:sp>
      <p:pic>
        <p:nvPicPr>
          <p:cNvPr id="11274" name="Imagen 2" descr="Captura de pantalla 2015-07-02 a la(s) 16.29.57.png"/>
          <p:cNvPicPr>
            <a:picLocks noChangeAspect="1"/>
          </p:cNvPicPr>
          <p:nvPr/>
        </p:nvPicPr>
        <p:blipFill>
          <a:blip r:embed="rId8"/>
          <a:srcRect/>
          <a:stretch>
            <a:fillRect/>
          </a:stretch>
        </p:blipFill>
        <p:spPr bwMode="auto">
          <a:xfrm>
            <a:off x="395288" y="2708275"/>
            <a:ext cx="896937" cy="971550"/>
          </a:xfrm>
          <a:prstGeom prst="rect">
            <a:avLst/>
          </a:prstGeom>
          <a:noFill/>
          <a:ln w="9525">
            <a:noFill/>
            <a:miter lim="800000"/>
            <a:headEnd/>
            <a:tailEnd/>
          </a:ln>
        </p:spPr>
      </p:pic>
      <p:sp>
        <p:nvSpPr>
          <p:cNvPr id="11275" name="CuadroTexto 1"/>
          <p:cNvSpPr txBox="1">
            <a:spLocks noChangeArrowheads="1"/>
          </p:cNvSpPr>
          <p:nvPr/>
        </p:nvSpPr>
        <p:spPr bwMode="auto">
          <a:xfrm>
            <a:off x="7485063" y="115888"/>
            <a:ext cx="925512" cy="339725"/>
          </a:xfrm>
          <a:prstGeom prst="rect">
            <a:avLst/>
          </a:prstGeom>
          <a:noFill/>
          <a:ln w="9525">
            <a:noFill/>
            <a:miter lim="800000"/>
            <a:headEnd/>
            <a:tailEnd/>
          </a:ln>
        </p:spPr>
        <p:txBody>
          <a:bodyPr wrap="none">
            <a:spAutoFit/>
          </a:bodyPr>
          <a:lstStyle/>
          <a:p>
            <a:r>
              <a:rPr lang="en-US" sz="1600" b="1">
                <a:solidFill>
                  <a:srgbClr val="4597A0"/>
                </a:solidFill>
              </a:rPr>
              <a:t>Results</a:t>
            </a:r>
          </a:p>
        </p:txBody>
      </p:sp>
      <p:sp>
        <p:nvSpPr>
          <p:cNvPr id="11276" name="Date Placeholder 3"/>
          <p:cNvSpPr>
            <a:spLocks noGrp="1"/>
          </p:cNvSpPr>
          <p:nvPr>
            <p:ph type="dt" sz="quarter" idx="10"/>
          </p:nvPr>
        </p:nvSpPr>
        <p:spPr>
          <a:xfrm>
            <a:off x="0" y="6453188"/>
            <a:ext cx="5267325" cy="288925"/>
          </a:xfrm>
          <a:noFill/>
          <a:ln>
            <a:miter lim="800000"/>
            <a:headEnd/>
            <a:tailEnd/>
          </a:ln>
        </p:spPr>
        <p:txBody>
          <a:bodyPr/>
          <a:lstStyle/>
          <a:p>
            <a:r>
              <a:rPr lang="es-ES_tradnl" sz="1200" smtClean="0">
                <a:solidFill>
                  <a:srgbClr val="336699"/>
                </a:solidFill>
                <a:latin typeface="Arial" pitchFamily="34" charset="0"/>
                <a:ea typeface="ＭＳ Ｐゴシック" pitchFamily="34" charset="-128"/>
                <a:cs typeface="Arial" pitchFamily="34" charset="0"/>
              </a:rPr>
              <a:t>RECYCLING EXPO-2015, Barcelona 21 julio 2015</a:t>
            </a:r>
            <a:endParaRPr lang="en-GB" sz="1200" smtClean="0">
              <a:solidFill>
                <a:srgbClr val="336699"/>
              </a:solidFill>
              <a:latin typeface="Trebuchet MS" pitchFamily="34" charset="0"/>
              <a:ea typeface="ＭＳ Ｐゴシック" pitchFamily="34" charset="-128"/>
            </a:endParaRPr>
          </a:p>
          <a:p>
            <a:endParaRPr lang="en-GB" sz="1200" smtClean="0">
              <a:latin typeface="Trebuchet MS" pitchFamily="34" charset="0"/>
              <a:ea typeface="ＭＳ Ｐゴシック" pitchFamily="34"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4686</TotalTime>
  <Words>2682</Words>
  <Application>Microsoft Office PowerPoint</Application>
  <PresentationFormat>Presentación en pantalla (4:3)</PresentationFormat>
  <Paragraphs>476</Paragraphs>
  <Slides>20</Slides>
  <Notes>13</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20</vt:i4>
      </vt:variant>
    </vt:vector>
  </HeadingPairs>
  <TitlesOfParts>
    <vt:vector size="29" baseType="lpstr">
      <vt:lpstr>Arial</vt:lpstr>
      <vt:lpstr>ＭＳ Ｐゴシック</vt:lpstr>
      <vt:lpstr>Calibri</vt:lpstr>
      <vt:lpstr>Trebuchet MS</vt:lpstr>
      <vt:lpstr>Wingdings</vt:lpstr>
      <vt:lpstr>Zapf Dingbats</vt:lpstr>
      <vt:lpstr>Times New Roman</vt:lpstr>
      <vt:lpstr>Diseño predeterminado</vt:lpstr>
      <vt:lpstr>Documento de Microsoft Word</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UAH</dc:creator>
  <cp:lastModifiedBy>Windows User</cp:lastModifiedBy>
  <cp:revision>225</cp:revision>
  <cp:lastPrinted>2015-07-20T12:55:34Z</cp:lastPrinted>
  <dcterms:created xsi:type="dcterms:W3CDTF">2014-12-30T07:51:02Z</dcterms:created>
  <dcterms:modified xsi:type="dcterms:W3CDTF">2015-07-21T06:29:46Z</dcterms:modified>
</cp:coreProperties>
</file>