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0" r:id="rId3"/>
    <p:sldId id="258" r:id="rId4"/>
    <p:sldId id="259" r:id="rId5"/>
    <p:sldId id="291" r:id="rId6"/>
    <p:sldId id="295" r:id="rId7"/>
    <p:sldId id="283" r:id="rId8"/>
    <p:sldId id="287" r:id="rId9"/>
    <p:sldId id="285" r:id="rId10"/>
    <p:sldId id="280" r:id="rId11"/>
    <p:sldId id="263" r:id="rId12"/>
    <p:sldId id="262" r:id="rId13"/>
    <p:sldId id="272" r:id="rId14"/>
    <p:sldId id="274" r:id="rId15"/>
    <p:sldId id="261" r:id="rId16"/>
    <p:sldId id="293" r:id="rId17"/>
    <p:sldId id="288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9C2E-CFE6-4E3B-A123-65A608433596}" type="datetimeFigureOut">
              <a:rPr lang="en-IN" smtClean="0"/>
              <a:pPr/>
              <a:t>10/9/2014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B64C1-BBFB-4069-AC35-63F838722582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64C1-BBFB-4069-AC35-63F838722582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B64C1-BBFB-4069-AC35-63F838722582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84582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 smtClean="0">
                <a:solidFill>
                  <a:schemeClr val="tx1"/>
                </a:solidFill>
                <a:latin typeface="Baskerville Old Face" pitchFamily="18" charset="0"/>
              </a:rPr>
              <a:t>Geospatial Techniques for Identifying the Paddy Cultivated areas in Agro Climatic Region (ACR)-VI</a:t>
            </a:r>
            <a:endParaRPr lang="en-IN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47244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IN" b="1" dirty="0" smtClean="0">
                <a:solidFill>
                  <a:schemeClr val="tx1"/>
                </a:solidFill>
                <a:latin typeface="Baskerville Old Face" pitchFamily="18" charset="0"/>
              </a:rPr>
              <a:t>Dr. </a:t>
            </a:r>
            <a:r>
              <a:rPr lang="en-IN" b="1" dirty="0" err="1" smtClean="0">
                <a:solidFill>
                  <a:schemeClr val="tx1"/>
                </a:solidFill>
                <a:latin typeface="Baskerville Old Face" pitchFamily="18" charset="0"/>
              </a:rPr>
              <a:t>Ranu</a:t>
            </a:r>
            <a:r>
              <a:rPr lang="en-IN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IN" b="1" dirty="0" err="1" smtClean="0">
                <a:solidFill>
                  <a:schemeClr val="tx1"/>
                </a:solidFill>
                <a:latin typeface="Baskerville Old Face" pitchFamily="18" charset="0"/>
              </a:rPr>
              <a:t>Rani</a:t>
            </a:r>
            <a:r>
              <a:rPr lang="en-IN" b="1" dirty="0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n-IN" b="1" dirty="0" err="1" smtClean="0">
                <a:solidFill>
                  <a:schemeClr val="tx1"/>
                </a:solidFill>
                <a:latin typeface="Baskerville Old Face" pitchFamily="18" charset="0"/>
              </a:rPr>
              <a:t>Sethi</a:t>
            </a:r>
            <a:endParaRPr lang="en-IN" b="1" dirty="0" smtClean="0">
              <a:solidFill>
                <a:schemeClr val="tx1"/>
              </a:solidFill>
              <a:latin typeface="Baskerville Old Face" pitchFamily="18" charset="0"/>
            </a:endParaRPr>
          </a:p>
          <a:p>
            <a:r>
              <a:rPr lang="en-IN" dirty="0" smtClean="0">
                <a:solidFill>
                  <a:schemeClr val="tx1"/>
                </a:solidFill>
                <a:latin typeface="Baskerville Old Face" pitchFamily="18" charset="0"/>
              </a:rPr>
              <a:t>Senior Scientist</a:t>
            </a:r>
          </a:p>
          <a:p>
            <a:r>
              <a:rPr lang="en-IN" b="1" dirty="0" smtClean="0">
                <a:solidFill>
                  <a:schemeClr val="tx1"/>
                </a:solidFill>
                <a:latin typeface="Baskerville Old Face" pitchFamily="18" charset="0"/>
              </a:rPr>
              <a:t>Directorate of Water Management (ICAR) Bhubaneswar, ODISHA</a:t>
            </a:r>
            <a:endParaRPr lang="en-IN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21506" name="AutoShape 2" descr="Image result for ic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AutoShape 4" descr="Image result for icar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data:image/jpeg;base64,/9j/4AAQSkZJRgABAQAAAQABAAD/2wCEAAkGBxQTEhUTEhQWFhQWGRwaGBgYGBwYIBscIBwgHR4fICAYHCggGBslHCIcITEhJSkrLi4uHSAzODMsNygtLisBCgoKDg0OGxAQGywmICQ0Lyw4NCwsLCwsNDc0LCw0LzQsLCwsLCwsNDQ0LCwsLCwsLCwsLCwsLCwsLCwsLCwsLP/AABEIAPoAygMBEQACEQEDEQH/xAAcAAADAQEBAQEBAAAAAAAAAAAABgcFBAMCAQj/xABJEAACAAQDBAcFBQYDBQkBAAABAgADBBEFEiEGBzFBEyJRYXGBkRQycoKhI0JSYqIkM5KxwcJDc7I0U5PR0hUWJTVjdNPi8hf/xAAaAQEAAwEBAQAAAAAAAAAAAAAAAwQFAgEG/8QANxEAAgIBAgMFBgUEAwEBAQAAAAECAwQREiExQRMiUWHwBSNxgZGxMjNCodEUweHxNFJiJHIV/9oADAMBAAIRAxEAPwBpw2c1DjDyHY9BU6y7nQFiStuyzZkA7xFGLdd+1vgzOhJ05Li3wl6/wUiLxokw3p0rU9TTV8saghW+JDmW/wAS5ge5YoZacZRsRl50XCcbUUmiqVmy0mIbq6hlPcRcReTTWqNOMlJJoTt7eG9JRiaB1pLhuH3W6rD1Kn5Yq5kN1evgUs+vdVr4Glu6xLp6CSSbtLHRt8ug88mU+cSY091a+hLiWb6l5cDx3n0PS4fMIFzLKzB5Gx/SWjzKjuqfkc5sN1L8uJy7pKvPQZP91MdfI2f+4xzhy1r08DnAlrTp4DrFouhABABABABABABABABAEm3cfa4rUzuVprX72mC30vGdjcbpP4/cycPvZE5fH7lZjRNYmG1H7VjdPT8VlZcw5aXmt6rlEULe/kKPh/sy7/eZUYeH+ynxfNQm+9qqaY9NRS/emMGI7ycieVy3oIo5j1ca11M3Pk5ONS6lBoaVZUtJSe6ihR4AWEXYpJaI0IxUUkuhOt7+IFjIo5erMc5A5knIg8zm07hFHNlrpBGd7Qm3trXX0huoNkqZJUtGlIzKiqWI94gAE+fGLUaYJJaFyOPBRS0MTevhZenSpl3EynYG445SRc+TZT3AGIcuGsdy5ogzq24Ka5xGjZ3FBU00qePvqCR2MNGHkwIixXPfFSLVVisgpeJy7Z4T7VRzZQF3tmT4l1A8/d8zHN8N8GjjIr7StxMLdJivS0Zkk9aQ1vkbrL9cw8FEQ4c90NPAgwLN1e3wHDEaNZ0qZKb3Zisp8CLRalHcmmXJRUouL6k33Q1bS51TRzNGHWt2MpyP/b6RRw3tcoMzfZ8nGUq2UjEKUTZUyU3CYjIfBgRF6S1TRpSjui0+pNtzU8q9TIbQjK2XsIJVv7YoYT0coszfZzacoMqMaBqBABABABABABABABAHhXz+jlTH/AjN6AmPJPRanknomybblKf/AGmZ/lqP1E/2xQwV+JmZ7NX4n8CoRoGoTPdwPacQrKw6i5CeDtp5hFA84oY3ftlMzMP3l07CmRfNMmGzv7bjU6o4y5F8vMafZp69Z/GKFfvL3LojMp97kufRFPi+aZJ9mR/2hjEypOsqUSy9ll6krwP3/EGM6r3t7l0XpGTT77Jc+i9L+SsRomseVVTrMRpbi6upVh2gixHpHjSa0Z40mtGIG7Se1PPqcOmnWWxdL8xoD5FcjAd5initwlKt9DPwm4SlS+hRIumiS7DR7BjbyuEqp93kOucy28JgKDxjPj7rI06My4e5ynHpL1/gqMaBqEpxwexY5LncJc4qx5Cz/Zvfts3X8xGdZ7vIT8TKt91lKXR/6/yVaNE1SXYSns20ExOCzs9vnUTfTMLRnw7mS14/7MutdnmNeP8AsqMaBqBABABABABABABABAGHtvPyUFSe2Uy/xdX+sRXvSuXwIMl6VS+Bg7nqfLROx+/NYjwCqv8AMGIcJaV6+ZX9nx0q18WMW2Ff0FFUTL2IQhT+Zuqv6iImultrbLORPZXKRjbqcP6KgVjxmsz+Xujyst/OIsSO2v4kODDbSn48TY2wxT2ajnTQbMFsnxN1V9Cb+US3T2QbJsizs63Iwt0uF9FR9KR1pzFvlXqqP9R+aIcOG2vXxK+BXtq18TT3g4r7PQzWBs7jo05atobd4XMfKJMieytsly7Ozqb+Rm7qMJ6Gj6UizT2zfINFHhxb5o4xK9teviR4FWyrXxHWLRdCAJzvElGkq6bEUGgYJMA56H6shdb9yxRyVsnG1Gdlrs7I3L4MocmaGUMpurAEEcwdQYvJ6mgnqtUIO93DSZUqrl6PIYAkcgxGU+TgW+IxSzId1TXQoe0IParFzQ54FiIqKeVPX/EUEgcj94eTXHlFque+Kki7VNTgpLqJ2+LDM9NLngaynsfhfT/UE9TFbNhrDd4FL2jXrWpeA17L4l7RSSZ17lkGb4h1W/UDFiqe+CkW6Z761ISd4y9BiFDVcBcKx7kcE+qsR5RVye7bCZSy+5dCZSXYAEkgAcSYvGkK+K7f0Mi46XpWHKUM/wCrRPrFeeVXHrr8CrZmUw66/Ax/+/dXP/2PD3YHg73y/QBf1RH/AFM5fggQ/wBXZP8ALg/n6/ufv/js3/cU/wDCf/kh/wDTLwXr5nv/ANcvBevmfowDGW9+vlj4R/yliHZ5D5y9fQKnKfOa9fI/Ts3iw4YgvmD/ANJh2V//AHHYZP8A3PkYdjqaipkTB2WXX1lD+cNmSv1L18jzZlr9Sfr4H5/3gxiTrPoVmqP93qT/AAM/+mHa3x/FHX4DtsmH4oa/D0z3ot51OWyVEqbTvzzLmA9Ot+mPY5kOUk0dRz4a6TTXr10PneJjkmdhr9DNSYHeWvVYG3Wzajip6vOGTZGVT0Z5l2xlQ9r15Gxu6p8mHU45lS38TFh9CIkxlpUibEjtpiYu9+rPs8mnT350zh2heX8TJEWY+6orqQ+0JdxQXVjrhlIJMmXKXhLRUHkAItRjtSRdhHbFRXQQN7VU0x6ail+9MYMR3k5E8rlvQRTzHq41rqZ+fJycal1KDQ0qypaSk91FCjwAsIuxSitEaEYqKSXQme82e1VW09DLPAjNzsz9o/KnW8GMUMpudirRmZrdlsakU6mkLLRUQWVFCqOwAWA9IvpaLRGokktEesenoQBl7TYSKqlmyDxZeqexhqp/iA8rxHbDfBxIrq+0g4mBusxUzaQyX/eU7ZCDxy/dv2W1X5YhxJ7obXzRXwbN1e181wGjF6BZ8mZJbhMUrfsuND4g6+UWJx3RcX1LVkFOLi+okbpK5gk+jmaPIckDsBNmA8HF/miphyaTg+hSwJtKVb5odMcw8VFPNkn/ABEKjuNtD5Gx8otTjui4l2yG+Dj4iRuixO0ifImHL0LZ+tplVhqNeFmUk+MVcOfdcX0KPs+fccX0M3ePtJT1koyZBLmSekMwDq2uJZAvqfevfhoLExHk2wsjtj04keZfC2LjHpx/sd9JspUYiFn1dW3QOAySk5KRcX0yKw4XsxNuMdqmVvenLgSLHnf3py4PohtwjZOkp7GVITMPvt129WvbytFmFFcOSLdePXX+FG3EpMEAEAEAEAEAc1dQSpy5Z0tJi9jqG/nwjmUVLg0cyhGS0ktSV7zcAp6OWnQKUM57lcxI6itwvqPf7bcIz8qqFce71MrNphXFber9fc1mx+sw3Ik6n6SjVZao62uoCKupGl730YC5OhiV2zp4Nd0md1lHCUdY8DxqqtcQxekyXMqVLWbYixBt0guO/wCzEctq2+OnJcfX7HMpK7IjpyS19fsU2L5pkw2d/bcanVHGXIvl5jT7NPXrP4xQr95e5dEZlXvcpz6L1/kpc+cEVnY2VQST2AC5PpF5vRamk2ktWTDdvJNXX1FdMGik5b8me4AB/LLBXzEUMZdpY7GZeGnbbK1+vSKnGgaoQAQAQBOan9gxpX4SK0WPYHJF/PPlN+QmGKT91fr0kZz9zk69Jff19yjRdNEmmOD2HGpNQNJVT1X7Lmyt5A5HPnFGz3d6l0Zm2e5yVPpL1/DHfaHHpNHL6Sc1r+6o1Zz2Af14CLVlsa1rIu23RqjrIkdLKSfXZZitKk4gA1r6qWfMLZhY3moVBtazeUZySlZo+Cl6+5kxSnbo+Cn6+6KhP2YkpRTqanlhc8thfiS1jlLE6sbxfdMVBxijUdEVW4RXM4t1tZ0mHSxe5lsyH+LMB/CRHGJLWpeRHhS3Ury4DbFkthABABABABABABAEx3qATayhp+02I/zHVf7YoZfenCJmZ2krIQ9cymsoIIIuDxBi+aZI8Bw6fVGtqaNxKfpFWSR1eopzZBbRRlErlYgWNgYza4ynulDh4evoZFUJ2b51vTjw+HrQ1pO3k0U1TLqZZl1cmWdQLAkkIpt903YHTQi5GmkSrJe2SkuKJlmS2SU1pJGjulwvoqPpSOtPYt8q9VR/qPzR1hw216+JJgV7atfE9d6mK9DRFAbNPOQfDxfysMvzR7lz216eJ7nWbKtPHgdm7zCvZ6GUCLPM+0fxbh5hco8o7xobK19TvEr2VJePEZYnLIQAQAQAp7zMH6eiZl/eSPtFtxsPeH8Nz4qIr5Ve6vhzXEqZlW+ptc1xNPZDF/aqSVO+8Rlf410bwudfAiO6bN8FIlx7e0rUjD3rUiTKQAsBNUl5a82CqTMA7gl2PwiIsuKlDzIM6KlX58/5M3ZfAFxB1r6p+lXKqrKOoDoMrZhwy5gWCjjm1746qla+0lxI6aVe1bN6+R973KMqtPVy9GkvluBw+8p8Ay2+aPcyOiU10GfFpRsXRj5h9Ws2VLmr7sxVYeBF4uRluSaL8ZKUVJdRP3eL0VRiFLwEudnUfle9v0hfWK2P3ZTj5lTE7s5w8Hr9R4i0XQgAgAgAgAgAgAgCa4uOm2gkJx6JVv3ZVeYPqR6xRn3slLwM2zvZkV4L+Rz2ur+go6ibexEshT+Zuqv6iItXS2wbLt89lcpGdu1w/ocPlaWMy8w9+b3f0BYjxYba19SLDhtpXnxFzexN6SbTUksDpJpBY21tcrLBPErmLm3dEOY9XGC5sr573ONa5v0ju2X2laRUHDqtejynLTtwBTgik8DpYBufA68e6rdsuznw8Dum9wn2U+Hh/Yx9rP2/F5NINZcqwbs/HM8NAF8REV3vb1DoiG/32Sq+i9MqoEaBqhABABABAH4RfQ8IAm2y9WMNq6ykmEiSFafK56KuY2/Eej4/5ZijU1TOUHy5+vXQzaJKiydb5c169cj82SoZuJVTYhU3EpbrJl30IsQR3qATc/eYnkCIUxldPtJcugx4yvn20+XRHtu3Y0tVV4e591s8u/MaC/iUMs+Rj3G7k5Vs9w/d2Spfx9fsN+1WGe00k6SBdmQ5fiHWX9QEWbYb4OJcvr7StxMLdPiXS0IQnrSWKeR6y+WtvliHEnur08CvgT3VaeHA/AOhxw9lVT+rr/UKn1h+HI+KPfw5X/6Rq7YbUJQSldlLu5siA5b24kmxsBprY6kRJdcqlqyTIyI0x1YbNbW09YoyOEmnjKYgMD3D7w7x9DpCq+Fi4cxTkwtXB8fA34mLBH94m2U1qkyaaa8uXJNiZbFSzj3rka5RwtwuCddLZmTkS3bYvkY+ZlS37YPRLwHDdztUayUUmkdPK97lnXk1u3kbdx52i1jXdpHR80XMPI7WOkuaHCLJcFHbrbJaSXkksjVLGwX3so5lgDppoB2nsBitkZCrWi5lTKylVHRczW2Sxg1dJKnkAMwIYDhmUlTbuNrjxiWmzfBSJaLe0rUhT2ZXpccrZvES1KfMMifyVorVd7Ik/Aq097KnLw4HXvWnFpMilQ9eonKo7wP/ALMkdZb1ioLqzrOesYwXVjrTyQiKiiyqAoHcBYfSLSWi0LqWi0RNdnf23Gp1RxlyLheY0+zT167+MUa/eXuXRGbV73Jc+iGfb3BJE+nM2doZAz5hxKjVk+YaDsNj3GxkVxlHWXQtZVUJw1l04inukyvUVE+Yw6eYCVHMgteYw7s2UeRith6OTk+bKeBo5ym+b9MqcaBqhABABABABAEt3h4ihqROki82iKCbwsyOTp3qpsh/zbRn5M1u3R5x9eviZeXNb90ecdNfn6/couCiV7PK6AWk5F6Mfltpx1vbti9DTatvI0a9uxbeQkbwENJW0mIL7ubo5vhr6kyy4+URUyO5ZGz5FHL93bG1fBlDU3FxqDF00SdbLj2TGKqm4JPGdO8++AO4AzB8sUqu5fKPjxM6n3eTKHjx9fuau3H2dTh1T+Gf0R8Jgt9AGiS/hOEvPT6k2T3Zwn56fUxt9FIxSnmj3VZ0PiwUj/SfpEOdF6Jlf2lFuMZErU2NxoRqD2RnGSnoWbYrap6ihnZjeop0a55sMpKN46EHvF+catFznW9eaNvGyHZU9eaIzftjKMQ0MBxd6Sek+XxU6i9gynip7iPQ2PKO67HXLciSm11TUkV7eLj7SKENJYq88hVYaEKRmJHYbC1+VxGpk27a9V1NnMucKtY9SIxkGCXHdbJK4dLJ+8zsPDMR/S8a+ItKkb+CmqUZ26xc7V1Tx6WeQPIl/wC8Rxi8XKXiyPC4uc/F+vuelf8AtGOSU4rSyi7D8x//AFLPlHsu9kJeCPZd/KS/6rX1+ww7YYp7NRzpoNmC2T4m6q+hN/KJrp7INli+zs63Iwt02F9FRdIR1pzFvlHVUfzPzRFhw216+JBgV7atfE5t8GKZKdKdfenNcj8qWP1fL6GOc2ekFHxOPaFmkFBdTG2g2cfDpVJWSP3kgKs4cRckkn4SWZD3FYisqdKjOPTmQ3UOiMbI81z9fsU3CMRSoky50s9WYoI7u0HvBuD3iL8JqcVJGnXNTipLqdcdHYQAQAQBn7QYmKammzz9xSQDzbgo82IHnHFk9kXIjts7ODl4CRu82cE6kqJ1Rq9ZmXMeOW5u3cS92+VTFTGq3QcpfqKWJTurlKf6jv3XVzCVNopv72lcrb8pJ9bNm8isd4sno4PmjvCk9rrlzibu2eE+1Uc2UBd8uZPiXUDz93zMTXQ3waLGRX2lbicO7bFvaKGXc3eV9k3y2y/oK69t44xp7615cCPDs31Ly4GNvLX2eoo69fuOEe3MXzAea9IPOIsruyjYQ5ncnC3w4ev3NbebT9Jh0xhrkKOLfEAT/CTEuUtamS5q1penxFXA9t5NRTmkxK9mGXpeN+wta5VwbHNa3M251q8mM47LCrVmQsh2d31MCr2MOY+zVNNPT7tpyK3mCbA+fpELxuPcafzK8sN69ySfzGTdzszWU1UXnSssppbKxzowNyCB1WN9R/OJ8WmyE9ZLgWcPHtrnrJcNBO2zwE0dU8u32Z60o/kPAeK+75X5xVvq7OenQo5NPZWNdOh4bMYI1ZUJJW9jq7fhQe8fHkO8iOaq3ZLajmil2zUUUfeJsvVVc6QJCp0MtCBdguVidb31IyhOAPAxfyaZ2SW3kaeZj2Wyjt5Iw6PZChpjmxCslsw4yZbfzt1yPALESx64fmS+XriQxxaa+Nsl8PXE1Not48hJJk0KknLlV8uRZYtbqg6kgcBYAacbWju3Lio6Vkl2dCMdtX+jf3YUnR4dKNrFyznzYgfpAifFjpUizhR20o493f206ureImzsiH8i6j6FR8sc4/elKfizjE70p2eL+xnb2appr01DL96Y4YjvJyJ5XLekR5j3ONa6kWfJycal1KDQ0qypaSk91FCjwAsIuxSS0RoxiopJdCZ/7fjnbKpj9JZ+t5p8xFD83I8l6+5l/nZflH+3+Sl4hRrOlPKmC6OpU+BFvIxflFSWjNOUVKLi+ohbrqtpM2pw+aetKYsngDla3ceqw+ImKeJJxbrfQoYUnCUqX0KLF00QgAgAgCfb3qtjLp6VPenTL27ctgAfFmB+WKWZJ6KC6mf7Qk9sYLqx5w6jWTKlyl92WqqPAC0XIx2pJF6EVGKiugjbSfsOKyKwaSqgdFOPIHQXPYLZG+RoqW+7uU+j4Mo3e5vjZ0fBlBi4aBPdnv2LF6ilOkupHSS/HVrDsH7xflEUq/d3OHR8TPq91kSh0lxXr6jLtxhntFDPlgXYLnX4l6wA8bW84sXw31tFnJr31NGXs5N9twfo79cyXknn1lBVSe+2VvOI6n2lGnloRUvtcfTy0IlGQYR+QPDRwjG59MwaRNZNblb3U+KnQxJC2UH3WS13TresWVyRIkY1RS3mgq6kglDrLcWzAXB6rCxseRHMXjSShkVps2UoZdSb/wBHqsikwWlZxmYseJsXmNrZb2AAGvcBc6nj7pDHhqeqNeLW3/tkv2h2zqqskM5SWeEuWSot3ni/np3CM+zInProjKuy7LOui8hdiAqn6B2amB6X3FX9iwxrGxkyAin82UIv6iI2pvs6vgj6Gb7Kl+SPrYOg6Ggp05lM57bv1tfC9vKGPHbWke4sNlUUKOzv7bjU+p4y6e4Ts0+zXyPXfxitX7y9y6Ip0+9yZT6L1/I87T4p7NSzp3NV6vxHRf1ERbtnsg5F66zs63IVd0GF5Kd6hvenNYH8q3HqXzegivhQ0hufUqez69IOb6j9Fw0Ca7WD2TGKWpGizrK/ef3bE+Csh8oo3dy+MvEzb/d5MZ+PApUXjSCACACAJvtD9tj1LLPCWqm3eueb/RfSKNneyIrwM27vZcY+H+WUiLxpGDtvg3tVHMlgXcDPL+NdQB4i6/NEN9e+DRBk1dpW11PPYDGfaqKW5N3T7N/iXn4lbN5x5j2b60zzFt7SpN8+Rj70aVkWRXS/fppgv3qSLX7swA+cxHlJpKxdCHNi0o2r9LHSjqVmy0mIbq6hlPcRcfSLSaa1RdjJSSaEjYEezVlbQnRQ3Syx+U2/tMv0MVcfuTlX8yji9yydXzXr6CXvJwA01UzqPsp5LqeQY+8vrqO4jsMVMqrZPXoyjm07LNy5MUoqlIIAct2O0Qpqgy5htKnWFzwVx7p7gblT4gnQRbxLdktHyZewb+zntfJnVvhri1VLlfdly7/Mx1+gX6x1my1mkd+0ZtzUfAQ4pGcEAb+weFmorpK2uqN0j9yprr3Fsq+cT48N1i+pZxK99q8uJTt5J6RKakB1qZ6qfgXVj5EqY0MnilDxZq5feUa/FmxtbiXstFOmjQqmVPibqr6Eg+USXT2QbJr7OzrcjE3T4X0VF0hHWnMW+UdVR4aFvmiLEhtr18SDAr21a+Jl7261pjU9FL1eYwYjvJyIPAkt6CI8yWula6kWfJvbUuo/4ZRLJky5Ke7LUKPIWv4njFyMVFJI0IRUYqK6HTHR0T/fLTXpZUwcUm2v2BlP9QsU81dxPzM/2jH3afgx3w2p6WTLmfjRW/iAMWovVJl6Et0U/E6Y6OggAgCcUQzbRTj+FNP+Eg/qYox/5T9dEZ0eOY/h/ZFHi8aIQAgYL+w4vOpzpJqx0kvsDam3YPvi3ckU4e7ucej4lCv3WQ4dJcUOmLUCz5MyS3CYpW/ZcaHxB18otTjui4vqXLIKcXF9RW3W1zGnemmfvaWYyEcdCTb0bMvgoiviS7u180VcGb2OD5x4GfvAntRVtNXouYFTLmLwBA1Av2kE2P5BHGQ3XONi+BHlydVkbV8DSnbQYbiMgyps1UzW6swiWyNyKlurmHcSOWoJEduym6OjZK7qL4bW/rwZOsb2HqZJLSh7RK5TJXW9VW5B8LjvilZjTjy4ryM23DshxjxXkYknCZ7nKsiazdglsf6RCq5voyBU2Pgov6FA2N3dMrLPrRlCnMskG5JGoLkaW55Rx58wbtGI090/oaGNgtPfZ9BG2lxlqupmTyLBj1R2KNFHjbj3kxTts7SbkUL7XbNyMyIyE1cB2dqKtrSJZI5udEXxb+gue6Ja6Z2fhRPVjztfdX8Fn2X2dk4dIa7DMRebNayjTx91RrGrVVGqJt0Uwoh92LuDYoMRxcTUv0FLLboyebN1c1uWa5t3IOBiCE+1u1XJFauzt8jcuUT43r1LTXpaGWetMcMfM5E8rlz5Qy3uca11Gc3JxqXUoNHTLKlpLQWVFCqO4Cw+kXEklojQilFaImmyv7fi86rOsuTfJzH4JfqAz+MUKfe3ufRGZR77JlZ0RUY0DUCAFHeot8OmHsaWf1gf1itl/lMqZ35L+Rq7Gtehpf8AJQeigRJT+XH4EuP+VH4I2YlJggAgCbyDk2jcH/ETT/gqf7TFFcMp+f8ABmrhmPzX9ikReNIIATN52HsZCVUr97SuJgP5bi/oQreAMVcqL2qa5riU82DcFNc48RnwjEFqJEucnuzFDW7L8R4g3HlFiElKKkizXNTipLqJtV+x40j8JVauU9nSCw9c2T/iGKr93fr0kU5e6yU+kvv6+5s7xMM6egmgC7Sx0q+K6nzK5h5xLkw3Vv6k2XXvqa+ZBoxj549aWpeW2aW7I34kYqfUax6pOPFM6jKUXqnoO2zm8ufKIWp+2l9ugceB0DeB174t1Zko8JcV+5fp9oTjwnxX7lZw3EJc+Ws2SwdGGhH8j2EdhjSjJSWqNeE4zW6PIU8V3bUTu03NMkrqzBGUKOZPXU5R52HdFaeJW3ryKdmDVJ7uKEvEcTw2mYrSUoqHGnSzyzJfuQ6P42XuvFWU6YcIR1+JTnZj1vSuOr8+Rm1e3Fa+gndGvJZSqgHhYZvrEcsmx9SGWZc+unwMisxSfNFps6bMA5PMZx6MTEUpylzbIZWzktJNv5lX3QYZ0dK84jWc+nwpdR+rP9I0sKGkN3ia/s+vbXu8Tg2b/bcZn1PGXT3Cdl9Za+RAdvGOaveXuXgcU+9yZT6L1/I07fYt7NQzWBs7jo0+JtLjvC5m8osZE9lbZayrOzqb+RxbrsK6ChViOtOPSH4TonllAPzGOMSG2v48SPCr2VJ+PEb4slwIAT960y2HuPxOg/Vf+kVst+6ZTzn7l/I2dkEtQ0o/9GWfVQYlp/Lj8ETUflR+CNeJCYIAIAm+156DGaKf91wqE9+Yo3orrFG7u3xkZuR3MmEvHh6+pSIvGkEAedRJV1ZHF1YFWB5gixHpHjSa0Z40mtGJO7mc0iZU4dMPWkOWl35y2/pqrfPFXGe1yrfQpYj2OVL6fb19zt3m4YZtGZiXEynImqRxsPe9B1vlEdZUN0NVzXE7za3KvVc1xNvZ/EhVU0qdp9ogzDiA3Bh5NcRNXPfBSJ6pqyCl4kN2vwI0dS8qxyE5pZ7UPDzHunvHfGRfV2c9Ohg5NLqsa6dDFiErhADxuox0yan2dj9nP4DkJg4HuuLr3nL2Rcw7Nstr5M0MC7bPY+T+5rb4McYFKRCQpXpJlvvakKvgLEkfD2RJm2vhBE3tG5rStfEmMZ5khAHvQ0jTpiSpYu7sFXxJtr3czHUYuTSR3CDnJRXUu2Oz1oMOfo9OilCXL7cxART3m5ufONixqqrh0N+2SppenRGduqwvoaEOR1pzF/l91fKwzfNEeJDbXr4keDXtq18eJibxphq66moEOgIL25FuPmssFvmiLJ95ZGtEGY+1tjUilypYUBVFgAAB2AcIvmmlofUAEATvfJPvKp5C6tMmlgO3KuX+biKWa+6o+LM72i9Yxj4v19x/pZIRFQcFUKPIWi4lotDQS0Wh6x6ehABACJvew4vSJOX3pDg35hW6pt82T0ipmR1huXQo+0Ia17l0GvZ7EhU00qeLddATbk3Bh5MCPKLFc98VItVT3wUvE0I7JAgBD26U0lXS4ivug9FPt+E3sbDjpm8wkVL+5ONnyZQyfd2RuXwY8uodSDYqwseYIP8AS0W+Ze5k72DxEUdTPw2c1gJhMlmPG9rDuLLlYDtzcyIo48uzm6n8jOxZ9lOVMvkOG0uz0qtldHNFiNUce8h7u0HmOB8gRatqjYtGXLqY2x0kRfaXZCooyS655XKamq/NzQ+OnYTGVbjzr58jEvxZ1c+K8TAiArHtQrMMxBJDGbmGQKLnMDcW846jrqtvM7gpOS28xs3rke3DUFuiTOB91tdPSx84s5n5nyLftD835CbFQohAFU3V7KMh9snrYkWkqRqAeL91xoO4k8xGjiUNd+Rr4OM4+8l8j13qT2nTKWglnrTXDN3XORT4auT8MdZb3ONa6nWc3JxqXUfpaJJlACyy5aW7gqj+gEXOEUX0lFeSJ1u1lGqrKrEHB4lUvyLa28VQKvg0UcVb5ysZnYadlkrWUyL5phABAE1xM+2Y7KljWXSgFuy69cn+Mop8Ioy95kJdEZs/e5SXSJSovGkEAEAEAc+IUazpTyn92YpU+BFvWPJRUk0zmUVKLi+ohbsa1pE2fh042eWxZO/8QF+R0cdxJiniycW6n0KGFJwlKmXQosXTRCAM3aLCxVU02Qfvroexhqp8mAMcWQ3xcSO2tWQcfExt2+KGbSCXM0m05MpwePV936aeKmIsae6Gj5rgQ4djlXo+a4CpvkwmzyqoDRx0b/ELlfMjMPlEVs2HFT+RT9o18VP5CTR7Q1Uq3R1E5QOAzsR6E2+kVI3TjybKMci2PKTGHDt5dYmk3o5y88yhTbxSw9QYnjmWLnxLMPaFq/FxNvDcZweqYdPTJTzD2jKhPxJYebARNCyif4loyxC7Ftfeik/XUoGH4RIkqfZ5cuXmHvIouew3+926xcjCMfwrQvwrhFd1aEVxDY3EBMbPJmTGJN3BzhvzZr31462PbGVLHt14rUxJ4l+7itT3pN3tYwLTVSQg1LTXUAD5b287R7HEsfPgdRwbXxlwXmauEphFEwabONXOX8KEoD3D3WPeWPlEsFRW9W9WTVrGpere5/sbmIb1qcKehlTXblmyovqCT9IllmwXJE0/aNaXdTZk7uukrcQmVk85jLXTkAzXVQB+ELm+h46xHja2WOcuhFh7rrnZLoNG9LFehoWQHrTj0Y+Hi/llGX5hFjLntr08eBazrNlTXjwNLYfCfZqKVLIs5Gd/ibUg94Fl8o7ohsrSJcavs6kjeiYnCAM7aDFVpaeZPb7i6DtY6KPM2EcWTUIuTI7bFXByfQU91GFsJU2sm6zKhjYnjlBJJ+Z7nyEVsSD0c3zZUwK3tdkuch9i4XwgAgAgAgCfbycJeU8vEqbSZJI6S3McmNuI+63cRyEUsqDTVseaM/MrlFq6HNDhs/jCVchJ8vgw1HNWHFT3g+uh5xarsU47kXKrVZFSRox2SBACG/7DjAPCTXrY8gJoP8yxHnNMVPy7/KX39fcoflZHlL7+vuNG02ECqppkg8WHVPYw1U+tr914nthvi4lq6tWQcT+eJ0pkZkcEMpKsDyINiPIxiNNPRnzbTT0Z8R4eBAFF3T7SOs0UcxiZbgmVfXKwFyo7FIubdo7zF7DueuxmngZD3dm/kUPabHpdFJM2ZryRBxZuQ7hzJ5D0i9baq46s0rro1R3Mh20W0k+sfNOfqg9WWNFXwHM951jItulY+Jg3ZE7X3uXgZEREAQBcd2OF9DQoxHWnHpD4HRfLKAfMxr4sNta8+Jv4VeypefEX9ox7djMmm4yqfV+Y5O/keonjENvvb1Hoivd77JUOi9fwU2L5phABAEx2qqWxOuSgkk9DJOaa47Rox+W+UfmY8tYoXPtrFWuS5mZe3kWqqPJcylU8hURUQBVUBVA5ACwHpF5JJaI0kkloj0j09CACACACAPmZLDAqwBUggg6gg8Qe0Q5hrXgyXsJmCVdwGagnnxyn/rX9S940z+OPP/yzL44ln/h+vXiU2lqFmIry2DIwurDUERfTTWqNNNNao9Y9PRX3i4SZ9GzJfpZJ6VCOPV42trfLe3eBFfJhuhw5riVcuvfW9Oa4mjsrjS1dNLnKRmsBMA+64HWHd2juIiSqxWRUkSUWq2CkhI3o7IsxNZIUnT7ZRqdPvgc9NDbsB7TFTLob78fmUc7Gb95H5kvjOMkIA7cDxE09RKngX6NgxHC45juuLx3XPZJSJarOzmpeA273MQ6SokqPcWSHAPa5N/oFizmy1kl5Fz2jPWaXkIsUzOCANDZ/C2qaiVIW/XaxI5LxY+S3iSqG+SiS01uyaif0HXVKU8h5hFklITYdijgP5RtSajHXwPo5SUIt9EI+6ahZxUVsz35zkA25XzOR3Fzb5IqYcddbH1KGBBvda+bKHF00QgBJ2+2qaVajpbtVTbL1eKA/ycjh2DXTS9XIu07kObKWVkbfdw/E/wBjT2H2YWhkZTYznsZjDt5KPyr9Tc87R3RT2cdOpJjY6php16jHE5ZCACACACACACAOXE8Plz5TSpqhkYWIP8x2EcQY5lFSWjOZwU47ZcicSp1Rgk3I4adQO3VYcVJ+iv3aBuIsb2o6yxno+MTNTniS0fGD9evEo+G4hLny1myXDo3Aj+R5g9x1EXoyUlqjShOM1ui+B1ER0dEIxWZOwuvnLTuUGa6jirIesoIOjWBy37QbWjIm5UWPaYNjnjXNQY0YVvY0AqZHi0o/2udP4onhnf8AZfQtV+0l+tfQ/cQ/7GrzmE0U846lrdFc/mzDo27yDfvj2X9Pb10f0PZ/0t3HXR/T/Blz91089aRPkzUPBiSt/QMPrEbwpfpaZC/Z0/0yTOvBN1k3pFaqeX0YIJVCzFu65ACg9ovHVeE9dZPgd1ezpbtZvgJ21OMe11Mydayk5UHYi6L6jXxJirdZvm2Usi3tbHIyYiID7kSWdgiKWZjYKouSe4DjHqTb0R1GLk9EWrd5sh7GhmTre0TBY21yLxyg8zfUkaaADhc6uNR2a1fNm5h43ZR1lzZwb1saXoRRyzmnTWXMo4hb3APYWbLYdl45y7O7sXNkedatvZrmxwwDDRTU8qQLfZqASObcWPm1z5xZrhsiolyqChBRXQ0I7JBJ2w216NvZaIdLVMcvVGYIf5M47OA4nhY1bsjTuQ4spZGVteyvjL7HRsRsf7LefPPSVUy5Zic2S/EAnix5t5cOPtFGzvS5nWNjdn3pcZMboslsIAIAIAIAIAIAIAIA8qqmSYjJMUMjCxVhcER40mtGeNJrRk8r9lqrD5jVGGMXlnV5DXbTw/xAOXBxyJuYpSpnU91XLw9f7M6WPZQ99PLw9f7NzZvb2nqbS5n2E/gUc2BPCysdCb8jY90S1ZMJ8HwZPTmQs4Pg/MwN8mE3WVVKNV+zfwOqnwBzD5hEObDgplf2jVqlNfAlkZxkBAGhguNz6V88iYU7V4q3ip0Pjx7IkrtlB6xZLVdOt6xZZ9itsJdchUgJPQXdL6EcMy9q35cRe3YTqUXq1eZt42TG5eYtYrupzTWaRPCIxJCMl8t+QIOo7NOHbxiCeFq9YsrWezk5axeiEvGMMpaZjL6dqhxoRKUS1U8wXYtmPcF8xFWcK4PTXV+RSsrqrem7V+XD9+J8UG082nv7KkqSTxcJncjvaaW9BYd0eRvcfwJL15nkcmUPwJL7/uelVtrXzBZql7flCofVFBj15Nr6iWXc/wBR37s8LNRXK7arKvNYnW7fd17cxzfKY7xYb7NX04kmFXvt3PpxLHi2LSaZM8+YqLyvxPcANWPcI1JzjBayZtTsjBayegg1W0VZibGTh6NJkXs85tDbxHu/Ct24agXim7bLnpXwXiUHfbkPbUtF4jVsnsjIoV6gzzSLNNI1PcB9xe7wuTaLFNEa1w5lqjGhSuHPxGGJiwEAEAEAEAEAEAEAEAEAEAEAYO0WyNNWazUtM/3idVvPkw8QYhsohZzRBdjV2/iXEW6fY2sQPSvUCdRTEZetxRgLobNcgBguitbuEQrHmtYN6xZWji2LWDlrF+kSafJZGZHFmUlWHYQbEesZjTT0ZjNNPRnxHh4EAduC4k1NPlz04owPiPvDwIuPOO65uElJElVjrmpIr+9HG2p6QJLOV5zZLjQhbXYjv4L80aeXY4Q4dTazrXXXoubInGSYIQAQBTdlMJrJWHLMowon1MwFma3UkhWCnracdeB0fhGjTXZGrWHN/Y1seq2FOtfOT/Y1sL3dqz9NiE5qmaeIuco7rnrMByHVHdEkMXV7rHqyWGEm91r1f7DvIkqihEUKqiwVQAAO4DQRaSS4IvJJLRHpHp6EAEAEAEAEAEAEAEAEAEAEAEAEAEAS7ejsi2Zq2Qtwf3yjlYe+B2W97s49pGfl0frj8zKzsZ/mR+f8kyjPMoIA/DAFD3q1ZnScPnEZeklu+XsLCUbRezJbowfroaefLdGEvH/BPYomYEAbGymBNWVKSRfL70xvwoOPmeA7yIlpqdktCfHpds1Hof0HJlBVCqAFUAADgANAPSNtLQ+iS0WiPuB6EAEAEAEAEAEAEAEAEAEAEAEAEAEAEAEAEAIO1G7SVOJmUrCS51KEdQnutqnlcd0U7cSMuMeD/Yz78CM+MOD/AGFA7tK7NbLLt+LpNP5X+kVf6OzyKf8A/Pt16DHgO6tVYNVzQ9v8OXcA+LGxI7gB4xYrwkuM2WavZyT1m9Rc3p4k0ytMm2VKcBVHxAMT3X0Hgoivlzbs2+BWz7HKzb0QnRVKJpYFgM+rfJIQt2sdFX4m5eHHsBiSuqVj0iiaqidr0ii4bJbNS6GTkTrO1jMe1ix/oo1sPHmTGvTSq46I3aKI0x0RuRKThABABABABABABABABABABABABABABABABABABABAHNiZfoZvRsFfI2RiLgNlNie0A6xzLXR6HM9dr05iDsPWpiizFrpMubNlBbTCgBKtfQ5bWIIPCw14dtOiSuTU1q0UMWayE1Yk2hpk7G0Km4pZR+IZvo14sqitfpRaWNUv0o25MpUUKihVHAAAAeAHCJEtORMklwR9x6ehABABABABABABABABABABABABABABAH4YAQcf2vr6Mhqikk9GWyhkmEhja9h94aX4rFOy+yv8UeHxKF2TbVxlFafE0NpdpqiTISrkS5TUzS5bkuWD3c6Cw0tYr9Y7tulGO+K4El184Q7SKWnAwZ28CsWmSqMiR0Uxyi9Z73F73F+GhiF5U1BT0WhXebYq1ZtWjNilxzEnkpPEqjWW6hgWmMuh1F78DE0bLXFS0X1J423SipaLR+ZmV23NbKqEpmk0xmTCgUq7FeubLrfhEcsmyM1FpcSKeXbGag0tX5m7h+J4hMcDLRMoYCZkmsxUX107bX0MTRlY30+pYjO1v9P1MGp2gaXVzKTCKOTnUnpWyhbldDoCoAUm1yeJIA7YHa1NwpiitK5xsddEVr1NLBdrKqqlTFlyZa1Uhws1HLKuWzajmGDLbKb+MSV3zmnouKJasiyyL0S3LmcOze2ldWlxIk090AJzM443ta1+yOKsiyzXRI4pyrbtdqXA2p1biqqzGTSWUEnrzOAF+yJnK5dETuV6Wui+rFil3jVcyVOnLIkZJOTPcvfrtlWwvrrFZZc3Fy0XAqRzrJRclFcDok7d1rUr1YkU/RS3CN1nvclRoL8OsI6WTY4Oei0OlmWOt2bVohh2Jx2qrF6abLlLJIYKVLZswYDUHS1s30ieiydi3NLQsY1s7VuaWg0xOWggAgAgAgAgAgAgAgAgAgAgAgCJbf7SVM4+zVMhZRlvmFrknQganRlIPEDWMrJunLuyWmhiZl85dyS00PrF5eJjD16Yr7HklZQOjvl6uTgM34YTV3Zd78PAWLIVPe/Dw8DzxL/yWl/9w/8AfHk/+PH4/wAnk/8Aix+P8nrjEnpGwqVPcpTNIli/AAkkPqdAbZBc8Lgx1YtXWpctEdWrc6oyfd0RybQ4VTScSSQmtPmlZxmLWBIzi69bhyGuscWwhG1RXLgcXV1wvUVy4DBhApVxenGGE9GUYTbFytrMeL6/hPZfLzieGxXLsvmWK1WsiKp5dRrxLFZTT5lFTTBIrTa0zoQ3ITGuSLG6348++LMpxcnCL0l8C3OyLk64PSXw+Yl7E4nVS/alk0onzi5afMM5U/FbRrX62c3Hby0ipROa3JR1fXiUsayyO5Rjq9eL1MrYusnyaaumU37xUlG9gbLmOYgHTQa68rxHRKUYTcefAhxpTjCcoc+B34FiuKVyzhLqlCy0u+dVFwb6DLLPYeyOq53266S9fQkqsybk9JcvXgZezclnoMSCAk5ac2HYswsT5AE+UR1JuqenkRUJumxLy+56UeLylwedTlvtpk8FVHHKOjOY9g6pHj5x7GcVQ49W/wCD2NkVjOHVv+Ci7qv/AC5Pjf8A1GL2J+UjRwfyV8xviyXAgAgAgAgAgAgAgAgAgAgAgAgDG2l2akVqBZwIK+662DL2gEgix5gj62MRW0xsWkiG6iFq0kZ+0WykyolJTy6noqdUVTLMpZl8h6pzFgRwGg7I4tpc47VLRfAjux5WRUFLRfDUxJm7aa0hKc115SMWVfZxoxvc36S54niYheJJx27uHwK7wJOChv4Ly/yZ23FHUUdFIkErUS1ZvtGkKOjUKoRedr9c5jqeHjzfGddajz+RxkxsqqUfxL4cvAU5FVILSpzVMyXNl5CAlJLyoym4sFmgMA3MrrzEVk4tqTlx+H+SopQbUnLRr/yv5KvsDUUs2UXpkAdbJNmdEkou1gSbISACTe3ARo47hKOsftoa2LKuUdYL9tDK2k2MqmrTWUU5EdgL5yQVOTIbWVgQV7Yjtx5uzfBkN2LY7e0rejOjANiZ1NTusupEuomsDMmCWJgygHqAORfUk5tD3R7XjyhFpS4s6qxZVwaUtG+ump97JbDTKGbnWqzIws6dCBnABt1i5K2JvpxtHtOM6nru/Y9x8SVMtVLh8D82nmUlLeVKqJdDMm9ZytP0mdOstiALDUn69sLXCHBPa35C51192MlFvy1EGViS4cC1BXLOaYQHU05UAC9jdyeZtYdsU1JU/ly118igpqjjVPXXyHcYTUYnRSmeaKZZi/aSxIBzlXJV7khlBAU2vFrZO6tcdNfIu9nPIqTb2681obmx+z0yiltKao6WXxRejCZTcltQxLXuOPC0TU1OtaN6/Inx6ZVR2uWq+GgwRMWAgAgAgAgAgAgAgAgAgAgAgAgDPxDHKeQwSdOly2IzAMwBtci+vK4PpHErIx4NkcrYQekmkeEnaijZgq1MksxAADi5JNgB33jxXVvgmjxX1t6KSNCsrZcpc810lr+J2Cj1MdykorVs7lJRWsnoYczbqgU2NSvkrkeoW0QvJqX6iB5dK4bjuXaSkMvpRUSujuAWzjQngD2HQ6GO+1hprqiTtq9N25aGjTz1dVdCGVgCpGoIPAjujtNNaokTTWqPKvxCVJUNOmJLUmwLsFBPG2vOwPpHkpKPFs8lOMVrJ6H3R1aTUDynV0N7MpBBsbHUd8epprVHsZKS1R7R6einV7wqKW7y3Z8yMVb7MnUGx+sV3lVp6NlSWZTFtN/seX/9JoPxP/wzHn9XV4nn9dT4/sdFJvBoJjBemyk8M6so82IsPMx6sqp8NTqOZTJ6ajQDFgtH7ABABABABABABABABABABABABACPvTwaS1LNqmS8+WstVfM2i9KNLA5T7zcRzipl1xcHLr/ko51UXW5tcVp9xV3VYRInNPmz0zGQZToczDKbuSbKQD7o434RXw4Rk2300KmBVCTcpLloYJmz8UrVDN1prHKCbrLTjYDsCjzI7TEOsr7NH1K+s8m3Rvn+xUaHdvQogV5bTW5szsCfJCAI0I4lSXFamrHBpS0a1FPbzYFZCrOo1mMC2VpQBmEXBNwR1raa3vxGsVsjFUVrAqZWEordXr8Ci7JyytFTKwKkSUBBFiDlGhB4GL1S0gtfA0qFpXFPwRLtq66bitYZVKM8uSrlAODZfef5jZV+Xhcxn3SlfPbDkjKyJSybNsOSOjdNtF0U00sw9Saby78pnZ8w+oHbHuHbo9j6nXs+/bLs3yZX40zYJRvhoJUs07S5aIzmaXKqFLHqG7EDrG5PHtMZ2bFLRpeJk+0YRjtaXPX+xxbH43hsqmCVclXm5mNzJVzY8NSI5ospjDSa4/A4xrqIw0muPwMLaKZJqqr9gkMqsABLVbEsL3IVbhRa3peILdtk/dor3ONtnuolw2dpHk0siVM99JaK3OxAAt324Rr1xcYJM3aouMFF9EaMdkgQAQAQAQAQAQAQAQAQAQAQAQAg71doJSSHoyH6WYkt1NhlsJt9Te9+oeXZFPLtSi4dX/Jn590VB19Xp9/8Cnuzx6TTvNkzQ5NSZUtcoBsbspvciw6w4X5xWxbYxbi+uhUwbowbi+uhmUhm4XXqZiEmUxuOAdCCt17QRqO8a8DEa1ot49CKO7Gu49PsVSVvCw8rcz8vcZcy49FN/K8aP9VV4mss2jT8X3OCo2+6ZxIw2U06abdZ1Ky1HMnUNbxtx58Dw8nc9ta1f7EbzN720rV/sYu2O8ANIellZhPuZc18oVbDR8nXY9YiwvyJ5xFfld1wXMgyc3uuEefIy9hdk/a5TTJdVNkupyuFWw7RYhwWFrcQNfWI8ejfHVSaI8TG7SO5SaFzaOhFLVPKSaztLIu5GQ5uNxZj3G8QWx2T0TKt8OzsaT5Fh2I2tWuTLlYTZar0mgykm4utjextexGl406L1YvNGzjZKuXmhC3pbQyqmYkqWHDU7zUfMAATdV0sTcXU8bcop5dqm0l01M/OvjY1FdNTy2ZFLVUy0DIy1TO7S5oVbKQpYXN8xUgEEW7Oy48q2WQVb5nlHZ2wVTXe48Ti2exqfhdU6TFOW+WdL7exl77G4PAg+Y5rslRNpnFN08axxfzK9s1tHKrUd5IcBGynOANbX0sTpGlVbGxao2Kb42rWJsxKTBABABABABABABABABABABABAHPUUEqYc0yWjm1rsoY27NRw4x44p80cuMXzR5phUgEESZQINwQiix9I82R8Bsj4I+Maopc2Uwmy0cAEgOoax7RcaGPJxTXFHlkYyXFakZm0kv2tVyJlvwyi3paM1xj2iWhjuEe1S0LThVHLlS1EqWiAgEhFCi9uOg4xpxikuCNiEVFaJaA2FSCSTJlEnUky1/5Q2R8D3ZHwR7U1KksES0VAeOVQt/SPUkuR6opcjym4ZJYlmky2Y8SUUk+ZEeOMX0PHCL6HpTUUuXfo5aJfjlULf0EeqKXI9UUuSOSbs/SMxZqWQzMSSTKQkk6kkldSTzjl1QfFpfQ4dNberivoj6psDppbB5dPJRxwZZSKRpbQgXGmkFXBPVJCNUIvVRX0PuswinmtmmyJUxrWzPLVjbsuwvbjHsoRlxaR7KuEnrJJ/I9KLD5UkESZUuWCbkIgQE9pygXMIxUeSPYwjH8K0OmOjoIAIAIAIAI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http://egranth.ac.in/images/icar-logo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dwm.res.in/dwm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609600"/>
            <a:ext cx="5791200" cy="533400"/>
          </a:xfrm>
        </p:spPr>
        <p:txBody>
          <a:bodyPr>
            <a:noAutofit/>
          </a:bodyPr>
          <a:lstStyle/>
          <a:p>
            <a:r>
              <a:rPr lang="en-IN" sz="4000" b="1" dirty="0" smtClean="0">
                <a:latin typeface="Arial" pitchFamily="34" charset="0"/>
                <a:cs typeface="Arial" pitchFamily="34" charset="0"/>
              </a:rPr>
              <a:t>Methodology</a:t>
            </a:r>
            <a:endParaRPr lang="en-IN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447800"/>
          <a:ext cx="7620000" cy="4881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819400"/>
                <a:gridCol w="2895600"/>
              </a:tblGrid>
              <a:tr h="767196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Software</a:t>
                      </a:r>
                      <a:endParaRPr lang="en-IN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Raster</a:t>
                      </a:r>
                      <a:r>
                        <a:rPr lang="en-IN" sz="24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Analysis</a:t>
                      </a:r>
                      <a:endParaRPr lang="en-IN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Vector Analysis</a:t>
                      </a:r>
                      <a:endParaRPr lang="en-IN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61804"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Arc GIS</a:t>
                      </a:r>
                      <a:r>
                        <a:rPr lang="en-IN" sz="2400" baseline="0" dirty="0" smtClean="0">
                          <a:latin typeface="Arial" pitchFamily="34" charset="0"/>
                          <a:cs typeface="Arial" pitchFamily="34" charset="0"/>
                        </a:rPr>
                        <a:t> 10.0</a:t>
                      </a:r>
                      <a:endParaRPr lang="en-IN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Mosaic</a:t>
                      </a:r>
                    </a:p>
                    <a:p>
                      <a:pPr algn="just"/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Composing bands Supervised Classification</a:t>
                      </a:r>
                    </a:p>
                    <a:p>
                      <a:endParaRPr lang="en-IN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24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24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IN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Data used: Landsat ETM+</a:t>
                      </a:r>
                      <a:r>
                        <a:rPr lang="en-IN" sz="2400" b="1" baseline="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images</a:t>
                      </a:r>
                      <a:endParaRPr lang="en-IN" sz="2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Digitization</a:t>
                      </a:r>
                    </a:p>
                    <a:p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Overlay </a:t>
                      </a:r>
                    </a:p>
                    <a:p>
                      <a:pPr algn="just"/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Clipping</a:t>
                      </a:r>
                    </a:p>
                    <a:p>
                      <a:pPr algn="just"/>
                      <a:r>
                        <a:rPr lang="en-IN" sz="2400" dirty="0" err="1" smtClean="0">
                          <a:latin typeface="Arial" pitchFamily="34" charset="0"/>
                          <a:cs typeface="Arial" pitchFamily="34" charset="0"/>
                        </a:rPr>
                        <a:t>Krigging</a:t>
                      </a:r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en-IN" sz="2400" dirty="0" smtClean="0">
                          <a:latin typeface="Arial" pitchFamily="34" charset="0"/>
                          <a:cs typeface="Arial" pitchFamily="34" charset="0"/>
                        </a:rPr>
                        <a:t>Thematic mapping</a:t>
                      </a:r>
                    </a:p>
                    <a:p>
                      <a:endParaRPr lang="en-IN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2400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IN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Data used : </a:t>
                      </a:r>
                      <a:r>
                        <a:rPr lang="en-IN" sz="2400" b="1" dirty="0" err="1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Analog</a:t>
                      </a:r>
                      <a:r>
                        <a:rPr lang="en-IN" sz="2400" b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Maps, Numerical values in Excel Sheet</a:t>
                      </a:r>
                      <a:endParaRPr lang="en-IN" sz="2400" b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66801" y="1201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19457" name="Picture 2" descr="Flow 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12099"/>
            <a:ext cx="8067153" cy="6017301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Process for Image Classification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164162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46" y="1143000"/>
            <a:ext cx="845725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00600" y="594360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i="1" dirty="0" smtClean="0"/>
              <a:t>Source Site: http://glcf.umd.edu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28600"/>
            <a:ext cx="7315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Details of Landsat data</a:t>
            </a:r>
          </a:p>
          <a:p>
            <a:pPr algn="ctr"/>
            <a:endParaRPr lang="en-IN" sz="24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867400" cy="868362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Satellite Image of ACR VI</a:t>
            </a:r>
            <a:endParaRPr lang="en-IN" sz="3600" b="1" dirty="0"/>
          </a:p>
        </p:txBody>
      </p:sp>
      <p:pic>
        <p:nvPicPr>
          <p:cNvPr id="4" name="Content Placeholder 3" descr="Edited - Study Are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00610"/>
            <a:ext cx="5507125" cy="5047790"/>
          </a:xfrm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jor Cropping Pattern ACR VI (Revised)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90600"/>
            <a:ext cx="60198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Major Cropping Pattern</a:t>
            </a:r>
            <a:endParaRPr lang="en-IN" sz="2400" b="1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685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IN" sz="2800" b="1" dirty="0" smtClean="0">
                <a:latin typeface="Arial" pitchFamily="34" charset="0"/>
                <a:cs typeface="Arial" pitchFamily="34" charset="0"/>
              </a:rPr>
              <a:t>Paddy Cultivated Area (Geo spatial analysis)</a:t>
            </a:r>
          </a:p>
        </p:txBody>
      </p:sp>
      <p:pic>
        <p:nvPicPr>
          <p:cNvPr id="6147" name="Content Placeholder 3" descr="ACR VI Paddy Area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47240" y="1219200"/>
            <a:ext cx="6620560" cy="541020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282761"/>
          <a:ext cx="1981200" cy="243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0224"/>
                <a:gridCol w="950976"/>
              </a:tblGrid>
              <a:tr h="594732">
                <a:tc gridSpan="2"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Geographical Area  </a:t>
                      </a:r>
                      <a:r>
                        <a:rPr lang="en-IN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(‘000 ha)</a:t>
                      </a:r>
                      <a:endParaRPr lang="en-IN" sz="14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5522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ACR</a:t>
                      </a:r>
                      <a:r>
                        <a:rPr lang="en-IN" sz="1400" b="1" baseline="0" dirty="0" smtClean="0">
                          <a:latin typeface="Arial" pitchFamily="34" charset="0"/>
                          <a:cs typeface="Arial" pitchFamily="34" charset="0"/>
                        </a:rPr>
                        <a:t> VI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11410.3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6049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Punjab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4969.3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6049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Haryana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4380.8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46049">
                <a:tc>
                  <a:txBody>
                    <a:bodyPr/>
                    <a:lstStyle/>
                    <a:p>
                      <a:r>
                        <a:rPr lang="en-IN" sz="1400" b="1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  <a:endParaRPr lang="en-IN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itchFamily="34" charset="0"/>
                          <a:cs typeface="Arial" pitchFamily="34" charset="0"/>
                        </a:rPr>
                        <a:t>2060.2</a:t>
                      </a:r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4572000"/>
          <a:ext cx="1905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250"/>
                <a:gridCol w="793750"/>
              </a:tblGrid>
              <a:tr h="914400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Paddy Area Remote Sensing analysis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(‘000 ha) </a:t>
                      </a:r>
                      <a:endParaRPr lang="en-IN" sz="160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CD4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Punjab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CD4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2626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CD44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IN" sz="1600" b="1" dirty="0" smtClean="0">
                          <a:latin typeface="Arial" pitchFamily="34" charset="0"/>
                          <a:cs typeface="Arial" pitchFamily="34" charset="0"/>
                        </a:rPr>
                        <a:t>Haryana</a:t>
                      </a:r>
                      <a:endParaRPr lang="en-IN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CD44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1051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2CD448"/>
                    </a:solidFill>
                  </a:tcPr>
                </a:tc>
              </a:tr>
            </a:tbl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 rot="16200000" flipH="1">
            <a:off x="-3236639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 smtClean="0"/>
              <a:t>Comparison of cropped area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2133600"/>
          <a:ext cx="8077200" cy="352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1645356"/>
                <a:gridCol w="2243667"/>
                <a:gridCol w="2168877"/>
              </a:tblGrid>
              <a:tr h="2053590">
                <a:tc>
                  <a:txBody>
                    <a:bodyPr/>
                    <a:lstStyle/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State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No. of Districts in ACR VI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Area under Rice (Published reports) </a:t>
                      </a:r>
                    </a:p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'000 ha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Area under Rice (Image Classification Analysis) </a:t>
                      </a:r>
                    </a:p>
                    <a:p>
                      <a:r>
                        <a:rPr kumimoji="0" lang="en-IN" sz="24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'000 ha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Punjab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23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2611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2626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Haryana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1049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1051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895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Rajasthan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Nil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04088"/>
            <a:ext cx="48768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8153400" cy="3962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National Fund for Basic, Strategic and Frontier Application Research in Agriculture (NFBSFARA), ICAR, New Delhi</a:t>
            </a:r>
          </a:p>
          <a:p>
            <a:pPr algn="just"/>
            <a:r>
              <a:rPr lang="en-US" dirty="0" smtClean="0"/>
              <a:t>Dr </a:t>
            </a:r>
            <a:r>
              <a:rPr lang="en-US" dirty="0" err="1" smtClean="0"/>
              <a:t>A.Sarangi</a:t>
            </a:r>
            <a:r>
              <a:rPr lang="en-US" dirty="0" smtClean="0"/>
              <a:t>, P.I. of DSSEWP project, WTC, New Delhi</a:t>
            </a:r>
          </a:p>
          <a:p>
            <a:pPr algn="just"/>
            <a:r>
              <a:rPr lang="en-US" dirty="0" smtClean="0"/>
              <a:t>DSS Project associates: Dr </a:t>
            </a:r>
            <a:r>
              <a:rPr lang="en-US" dirty="0" err="1" smtClean="0"/>
              <a:t>M.J.Kaledhonkar</a:t>
            </a:r>
            <a:r>
              <a:rPr lang="en-US" dirty="0" smtClean="0"/>
              <a:t>, Dr. K.G. </a:t>
            </a:r>
            <a:r>
              <a:rPr lang="en-US" dirty="0" err="1" smtClean="0"/>
              <a:t>Mandal</a:t>
            </a:r>
            <a:r>
              <a:rPr lang="en-US" dirty="0" smtClean="0"/>
              <a:t>, Dr. </a:t>
            </a:r>
            <a:r>
              <a:rPr lang="en-US" dirty="0" err="1" smtClean="0"/>
              <a:t>Bandopadhyay</a:t>
            </a:r>
            <a:r>
              <a:rPr lang="en-US" dirty="0" smtClean="0"/>
              <a:t>,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Amiya</a:t>
            </a:r>
            <a:r>
              <a:rPr lang="en-US" dirty="0" smtClean="0"/>
              <a:t> </a:t>
            </a:r>
            <a:r>
              <a:rPr lang="en-US" dirty="0" err="1" smtClean="0"/>
              <a:t>Sagar</a:t>
            </a:r>
            <a:r>
              <a:rPr lang="en-US" dirty="0" smtClean="0"/>
              <a:t> </a:t>
            </a:r>
            <a:r>
              <a:rPr lang="en-US" dirty="0" err="1" smtClean="0"/>
              <a:t>Sahu</a:t>
            </a:r>
            <a:endParaRPr lang="en-US" dirty="0" smtClean="0"/>
          </a:p>
          <a:p>
            <a:pPr algn="just"/>
            <a:r>
              <a:rPr lang="en-US" dirty="0" smtClean="0"/>
              <a:t>Dr </a:t>
            </a:r>
            <a:r>
              <a:rPr lang="en-US" dirty="0" err="1" smtClean="0"/>
              <a:t>Ashwani</a:t>
            </a:r>
            <a:r>
              <a:rPr lang="en-US" dirty="0" smtClean="0"/>
              <a:t> Kumar, Director, DWM</a:t>
            </a:r>
          </a:p>
          <a:p>
            <a:pPr algn="just"/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4495800"/>
            <a:ext cx="4322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3429000" cy="515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4648199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Paddy occupies largest area (45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with production of 134 million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tonne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Wheat area 27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with production of 75.6 Million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tonne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Rice-wheat cropping system covers about 10.5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Mha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Indo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Gangetic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Planes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Judicious water management technologies needed to enhance water productivity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84239" y="3236639"/>
            <a:ext cx="67056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 - Copy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3867"/>
            <a:ext cx="8077200" cy="6824133"/>
          </a:xfrm>
          <a:prstGeom prst="rect">
            <a:avLst/>
          </a:prstGeom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609600"/>
            <a:ext cx="5715000" cy="533400"/>
          </a:xfrm>
        </p:spPr>
        <p:txBody>
          <a:bodyPr>
            <a:noAutofit/>
          </a:bodyPr>
          <a:lstStyle/>
          <a:p>
            <a:r>
              <a:rPr lang="en-IN" sz="3600" dirty="0" smtClean="0">
                <a:latin typeface="Arial" pitchFamily="34" charset="0"/>
                <a:cs typeface="Arial" pitchFamily="34" charset="0"/>
              </a:rPr>
              <a:t>Agro Climatic Region-VI</a:t>
            </a:r>
            <a:endParaRPr lang="en-IN" sz="3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7822" y="304800"/>
            <a:ext cx="8873778" cy="6324600"/>
            <a:chOff x="0" y="318977"/>
            <a:chExt cx="9025467" cy="6533707"/>
          </a:xfrm>
        </p:grpSpPr>
        <p:pic>
          <p:nvPicPr>
            <p:cNvPr id="12" name="Picture 11" descr="Map 2 Aug 2014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34044" y="1435396"/>
              <a:ext cx="6691423" cy="5417288"/>
            </a:xfrm>
            <a:prstGeom prst="rect">
              <a:avLst/>
            </a:prstGeom>
          </p:spPr>
        </p:pic>
        <p:pic>
          <p:nvPicPr>
            <p:cNvPr id="5" name="Picture 4" descr="Study Area 1.t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8977"/>
              <a:ext cx="2269787" cy="2392326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1007533" y="956930"/>
              <a:ext cx="4375313" cy="24321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 Box 9"/>
          <p:cNvSpPr txBox="1">
            <a:spLocks noChangeArrowheads="1"/>
          </p:cNvSpPr>
          <p:nvPr/>
        </p:nvSpPr>
        <p:spPr bwMode="auto">
          <a:xfrm rot="16200000" flipH="1">
            <a:off x="-3236639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304800"/>
            <a:ext cx="4495800" cy="457200"/>
          </a:xfrm>
        </p:spPr>
        <p:txBody>
          <a:bodyPr>
            <a:noAutofit/>
          </a:bodyPr>
          <a:lstStyle/>
          <a:p>
            <a:r>
              <a:rPr lang="en-IN" sz="3200" b="1" dirty="0" smtClean="0"/>
              <a:t>Crop Period</a:t>
            </a:r>
            <a:endParaRPr lang="en-IN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143000"/>
          <a:ext cx="8229600" cy="49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447800"/>
                <a:gridCol w="1909313"/>
                <a:gridCol w="1552755"/>
                <a:gridCol w="1164566"/>
                <a:gridCol w="1164566"/>
              </a:tblGrid>
              <a:tr h="440337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State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Crop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Season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From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Period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412263">
                <a:tc rowSpan="5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Punjab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Rice/Paddy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Arial" pitchFamily="34" charset="0"/>
                          <a:cs typeface="Arial" pitchFamily="34" charset="0"/>
                        </a:rPr>
                        <a:t>Kharif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May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July</a:t>
                      </a:r>
                      <a:r>
                        <a:rPr lang="en-IN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68344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September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October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Harvesting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84057"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Rabi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January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January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Wheat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Rabi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October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November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4320"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April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May 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Harvesting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51628">
                <a:tc rowSpan="5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Haryana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Rice/Paddy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err="1">
                          <a:latin typeface="Arial" pitchFamily="34" charset="0"/>
                          <a:cs typeface="Arial" pitchFamily="34" charset="0"/>
                        </a:rPr>
                        <a:t>Kharif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January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December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</a:tr>
              <a:tr h="317604"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 err="1" smtClean="0">
                          <a:latin typeface="Arial" pitchFamily="34" charset="0"/>
                          <a:cs typeface="Arial" pitchFamily="34" charset="0"/>
                        </a:rPr>
                        <a:t>Kharif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June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July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</a:tr>
              <a:tr h="551628"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October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November 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Harvesting</a:t>
                      </a:r>
                    </a:p>
                  </a:txBody>
                  <a:tcPr marL="38100" marR="38100" marT="38100" marB="38100" anchor="ctr">
                    <a:solidFill>
                      <a:srgbClr val="92D050"/>
                    </a:solidFill>
                  </a:tcPr>
                </a:tc>
              </a:tr>
              <a:tr h="568344"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Wheat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latin typeface="Arial" pitchFamily="34" charset="0"/>
                          <a:cs typeface="Arial" pitchFamily="34" charset="0"/>
                        </a:rPr>
                        <a:t>Rabi</a:t>
                      </a:r>
                      <a:endParaRPr lang="en-IN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October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December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Sowing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34320">
                <a:tc vMerge="1">
                  <a:txBody>
                    <a:bodyPr/>
                    <a:lstStyle/>
                    <a:p>
                      <a:pPr algn="ctr"/>
                      <a:endParaRPr lang="en-IN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N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April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April 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latin typeface="Arial" pitchFamily="34" charset="0"/>
                          <a:cs typeface="Arial" pitchFamily="34" charset="0"/>
                        </a:rPr>
                        <a:t>Harvesting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2590800" cy="1143000"/>
          </a:xfrm>
        </p:spPr>
        <p:txBody>
          <a:bodyPr/>
          <a:lstStyle/>
          <a:p>
            <a:r>
              <a:rPr lang="en-US" b="1" dirty="0" smtClean="0"/>
              <a:t>Strength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38912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Rainfall varies from 190 mm to 1,150 mm</a:t>
            </a:r>
          </a:p>
          <a:p>
            <a:pPr algn="just">
              <a:buFont typeface="Wingdings" pitchFamily="2" charset="2"/>
              <a:buChar char="Ø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Important sources for irrigation: Beas, Ravi, Sutlej, Yamuna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Ghaggar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rivers</a:t>
            </a:r>
          </a:p>
          <a:p>
            <a:pPr algn="just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Phenomenal increase in agricultural productivity referred as Green Revolution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236639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896112"/>
          </a:xfrm>
        </p:spPr>
        <p:txBody>
          <a:bodyPr/>
          <a:lstStyle/>
          <a:p>
            <a:r>
              <a:rPr lang="en-IN" b="1" dirty="0" smtClean="0"/>
              <a:t>Emerging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1"/>
            <a:ext cx="7162800" cy="2438400"/>
          </a:xfrm>
        </p:spPr>
        <p:txBody>
          <a:bodyPr/>
          <a:lstStyle/>
          <a:p>
            <a:pPr marL="571500" indent="-571500">
              <a:buFont typeface="+mj-lt"/>
              <a:buAutoNum type="romanLcPeriod"/>
            </a:pPr>
            <a:r>
              <a:rPr lang="en-IN" dirty="0" smtClean="0"/>
              <a:t>Declining Soil health</a:t>
            </a:r>
          </a:p>
          <a:p>
            <a:pPr marL="571500" indent="-571500">
              <a:buFont typeface="+mj-lt"/>
              <a:buAutoNum type="romanLcPeriod"/>
            </a:pPr>
            <a:r>
              <a:rPr lang="en-IN" dirty="0" smtClean="0"/>
              <a:t>Over exploitation of ground water resources</a:t>
            </a:r>
          </a:p>
          <a:p>
            <a:pPr marL="571500" indent="-571500">
              <a:buFont typeface="+mj-lt"/>
              <a:buAutoNum type="romanLcPeriod"/>
            </a:pPr>
            <a:r>
              <a:rPr lang="en-IN" dirty="0" smtClean="0"/>
              <a:t>Variability in climatic parameters</a:t>
            </a:r>
          </a:p>
          <a:p>
            <a:pPr marL="571500" indent="-571500">
              <a:buFont typeface="+mj-lt"/>
              <a:buAutoNum type="romanLcPeriod"/>
            </a:pPr>
            <a:r>
              <a:rPr lang="en-IN" dirty="0" smtClean="0"/>
              <a:t>Falling diversity in the cropping pattern</a:t>
            </a:r>
          </a:p>
          <a:p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2819400" cy="838200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8153400" cy="25908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To find out uniformity of information related to crop coverage.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To provide support to the field research and to assist in the decision making process</a:t>
            </a:r>
            <a:endParaRPr 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0"/>
            <a:ext cx="7467600" cy="780288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Geospatial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48600" cy="1905000"/>
          </a:xfrm>
        </p:spPr>
        <p:txBody>
          <a:bodyPr/>
          <a:lstStyle/>
          <a:p>
            <a:pPr algn="just">
              <a:buNone/>
            </a:pP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“A powerful set of tools for storing, retrieving, transforming and displaying spatial data from the real  world for a particular set of purposes”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 rot="16200000" flipH="1">
            <a:off x="-3090446" y="3236639"/>
            <a:ext cx="6858001" cy="3847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Aft>
                <a:spcPct val="100000"/>
              </a:spcAft>
              <a:defRPr/>
            </a:pPr>
            <a:r>
              <a:rPr lang="en-GB" sz="1900" dirty="0" smtClean="0">
                <a:effectDag name="">
                  <a:cont type="tree" name="">
                    <a:effect ref="fillLine"/>
                    <a:outerShdw dist="38100" dir="13500000" algn="br">
                      <a:srgbClr val="E1E1E1"/>
                    </a:outerShdw>
                  </a:cont>
                  <a:cont type="tree" name="">
                    <a:effect ref="fillLine"/>
                    <a:outerShdw dist="38100" dir="2700000" algn="tl">
                      <a:srgbClr val="5A5A5A"/>
                    </a:outerShdw>
                  </a:cont>
                  <a:effect ref="fillLine"/>
                </a:effectDag>
                <a:latin typeface="Tahoma" pitchFamily="34" charset="0"/>
              </a:rPr>
              <a:t>Directorate of Water Management Bhubaneswar, Odisha</a:t>
            </a:r>
            <a:endParaRPr lang="en-GB" sz="19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1814</TotalTime>
  <Words>566</Words>
  <Application>Microsoft Office PowerPoint</Application>
  <PresentationFormat>On-screen Show (4:3)</PresentationFormat>
  <Paragraphs>162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Geospatial Techniques for Identifying the Paddy Cultivated areas in Agro Climatic Region (ACR)-VI</vt:lpstr>
      <vt:lpstr>Introduction</vt:lpstr>
      <vt:lpstr>Slide 3</vt:lpstr>
      <vt:lpstr>Agro Climatic Region-VI</vt:lpstr>
      <vt:lpstr>Crop Period</vt:lpstr>
      <vt:lpstr>Strength</vt:lpstr>
      <vt:lpstr>Emerging Issues</vt:lpstr>
      <vt:lpstr>Objectives</vt:lpstr>
      <vt:lpstr>Geospatial Analysis</vt:lpstr>
      <vt:lpstr>Methodology</vt:lpstr>
      <vt:lpstr>Slide 11</vt:lpstr>
      <vt:lpstr>Slide 12</vt:lpstr>
      <vt:lpstr>Satellite Image of ACR VI</vt:lpstr>
      <vt:lpstr>Slide 14</vt:lpstr>
      <vt:lpstr>Paddy Cultivated Area (Geo spatial analysis)</vt:lpstr>
      <vt:lpstr>Comparison of cropped area</vt:lpstr>
      <vt:lpstr>Acknowledgements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Geospatial Techniques for identifying the paddy cultivated areas in agro climatic region VI</dc:title>
  <dc:creator>DWM</dc:creator>
  <cp:lastModifiedBy>trtyr</cp:lastModifiedBy>
  <cp:revision>208</cp:revision>
  <dcterms:created xsi:type="dcterms:W3CDTF">2006-08-16T00:00:00Z</dcterms:created>
  <dcterms:modified xsi:type="dcterms:W3CDTF">2014-10-09T07:18:38Z</dcterms:modified>
</cp:coreProperties>
</file>