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3"/>
  </p:notesMasterIdLst>
  <p:sldIdLst>
    <p:sldId id="256" r:id="rId2"/>
    <p:sldId id="309" r:id="rId3"/>
    <p:sldId id="387" r:id="rId4"/>
    <p:sldId id="388" r:id="rId5"/>
    <p:sldId id="391" r:id="rId6"/>
    <p:sldId id="390" r:id="rId7"/>
    <p:sldId id="392" r:id="rId8"/>
    <p:sldId id="383" r:id="rId9"/>
    <p:sldId id="384" r:id="rId10"/>
    <p:sldId id="364" r:id="rId11"/>
    <p:sldId id="358" r:id="rId12"/>
    <p:sldId id="366" r:id="rId13"/>
    <p:sldId id="369" r:id="rId14"/>
    <p:sldId id="262" r:id="rId15"/>
    <p:sldId id="368" r:id="rId16"/>
    <p:sldId id="381" r:id="rId17"/>
    <p:sldId id="376" r:id="rId18"/>
    <p:sldId id="377" r:id="rId19"/>
    <p:sldId id="378" r:id="rId20"/>
    <p:sldId id="318" r:id="rId21"/>
    <p:sldId id="380" r:id="rId22"/>
    <p:sldId id="374" r:id="rId23"/>
    <p:sldId id="379" r:id="rId24"/>
    <p:sldId id="370" r:id="rId25"/>
    <p:sldId id="371" r:id="rId26"/>
    <p:sldId id="372" r:id="rId27"/>
    <p:sldId id="328" r:id="rId28"/>
    <p:sldId id="272" r:id="rId29"/>
    <p:sldId id="382" r:id="rId30"/>
    <p:sldId id="385" r:id="rId31"/>
    <p:sldId id="3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santha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80808"/>
    <a:srgbClr val="FFFF00"/>
    <a:srgbClr val="3366CC"/>
    <a:srgbClr val="D2533C"/>
    <a:srgbClr val="CCCC64"/>
    <a:srgbClr val="CCCC00"/>
    <a:srgbClr val="6C8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71" autoAdjust="0"/>
  </p:normalViewPr>
  <p:slideViewPr>
    <p:cSldViewPr>
      <p:cViewPr>
        <p:scale>
          <a:sx n="90" d="100"/>
          <a:sy n="90" d="100"/>
        </p:scale>
        <p:origin x="-72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8A437-DCE3-4524-A1B6-3E435DAF12B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7965B-AB48-4C16-87D7-D5F147EEF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1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7965B-AB48-4C16-87D7-D5F147EEFF4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A1817E8-436B-4C0C-9CD2-16D8D792D2EF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839437A-6654-4793-B297-9577CF715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34425714000959" TargetMode="External"/><Relationship Id="rId2" Type="http://schemas.openxmlformats.org/officeDocument/2006/relationships/hyperlink" Target="http://www.sciencedirect.com/science/article/pii/S027277141400411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wasanthkula@yahoo.com" TargetMode="External"/><Relationship Id="rId2" Type="http://schemas.openxmlformats.org/officeDocument/2006/relationships/hyperlink" Target="http://www.jsums.edu/biology/dr-kulawardhana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030" y="3886200"/>
            <a:ext cx="9069614" cy="274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Ranjani W. </a:t>
            </a:r>
            <a:r>
              <a:rPr lang="en-US" sz="2800" dirty="0" smtClean="0">
                <a:solidFill>
                  <a:srgbClr val="0000FF"/>
                </a:solidFill>
              </a:rPr>
              <a:t>Kulawardhana</a:t>
            </a:r>
            <a:r>
              <a:rPr lang="en-US" sz="2800" baseline="30000" dirty="0" smtClean="0">
                <a:solidFill>
                  <a:srgbClr val="0000FF"/>
                </a:solidFill>
              </a:rPr>
              <a:t>1,2</a:t>
            </a:r>
            <a:r>
              <a:rPr lang="en-US" sz="2800" dirty="0" smtClean="0">
                <a:solidFill>
                  <a:srgbClr val="080808"/>
                </a:solidFill>
              </a:rPr>
              <a:t>, </a:t>
            </a:r>
            <a:r>
              <a:rPr lang="en-US" sz="2800" dirty="0">
                <a:solidFill>
                  <a:srgbClr val="080808"/>
                </a:solidFill>
              </a:rPr>
              <a:t>Rusty A. Feagin</a:t>
            </a:r>
            <a:r>
              <a:rPr lang="en-US" sz="2800" baseline="30000" dirty="0">
                <a:solidFill>
                  <a:srgbClr val="080808"/>
                </a:solidFill>
              </a:rPr>
              <a:t>2</a:t>
            </a:r>
            <a:r>
              <a:rPr lang="en-US" sz="2800" dirty="0">
                <a:solidFill>
                  <a:srgbClr val="080808"/>
                </a:solidFill>
              </a:rPr>
              <a:t>, </a:t>
            </a:r>
            <a:r>
              <a:rPr lang="en-US" sz="2800" dirty="0" err="1">
                <a:solidFill>
                  <a:srgbClr val="080808"/>
                </a:solidFill>
              </a:rPr>
              <a:t>Sorin</a:t>
            </a:r>
            <a:r>
              <a:rPr lang="en-US" sz="2800" dirty="0">
                <a:solidFill>
                  <a:srgbClr val="080808"/>
                </a:solidFill>
              </a:rPr>
              <a:t> C. </a:t>
            </a:r>
            <a:r>
              <a:rPr lang="en-US" sz="2800" dirty="0" smtClean="0">
                <a:solidFill>
                  <a:srgbClr val="080808"/>
                </a:solidFill>
              </a:rPr>
              <a:t>Popescu</a:t>
            </a:r>
            <a:r>
              <a:rPr lang="en-US" sz="2800" baseline="30000" dirty="0" smtClean="0">
                <a:solidFill>
                  <a:srgbClr val="080808"/>
                </a:solidFill>
              </a:rPr>
              <a:t>2</a:t>
            </a:r>
            <a:r>
              <a:rPr lang="en-US" sz="2800" dirty="0" smtClean="0">
                <a:solidFill>
                  <a:srgbClr val="080808"/>
                </a:solidFill>
              </a:rPr>
              <a:t>,</a:t>
            </a:r>
            <a:r>
              <a:rPr lang="en-US" sz="2800" dirty="0" smtClean="0">
                <a:solidFill>
                  <a:srgbClr val="080808"/>
                </a:solidFill>
              </a:rPr>
              <a:t> </a:t>
            </a:r>
            <a:r>
              <a:rPr lang="en-US" sz="2800" dirty="0">
                <a:solidFill>
                  <a:srgbClr val="080808"/>
                </a:solidFill>
              </a:rPr>
              <a:t>Tomas W. </a:t>
            </a:r>
            <a:r>
              <a:rPr lang="en-US" sz="2800" dirty="0" smtClean="0">
                <a:solidFill>
                  <a:srgbClr val="080808"/>
                </a:solidFill>
              </a:rPr>
              <a:t>Boutton</a:t>
            </a:r>
            <a:r>
              <a:rPr lang="en-US" sz="2800" baseline="30000" dirty="0" smtClean="0">
                <a:solidFill>
                  <a:srgbClr val="080808"/>
                </a:solidFill>
              </a:rPr>
              <a:t>2 </a:t>
            </a:r>
            <a:r>
              <a:rPr lang="en-US" sz="2800" dirty="0" smtClean="0">
                <a:solidFill>
                  <a:srgbClr val="080808"/>
                </a:solidFill>
              </a:rPr>
              <a:t>&amp; Paul B. Tchounwou</a:t>
            </a:r>
            <a:r>
              <a:rPr lang="en-US" sz="2800" baseline="30000" dirty="0" smtClean="0">
                <a:solidFill>
                  <a:srgbClr val="080808"/>
                </a:solidFill>
              </a:rPr>
              <a:t>1</a:t>
            </a:r>
            <a:endParaRPr lang="en-US" sz="2800" baseline="30000" dirty="0" smtClean="0">
              <a:solidFill>
                <a:srgbClr val="080808"/>
              </a:solidFill>
            </a:endParaRPr>
          </a:p>
          <a:p>
            <a:pPr algn="ctr"/>
            <a:r>
              <a:rPr lang="en-US" sz="2000" baseline="30000" dirty="0" smtClean="0">
                <a:solidFill>
                  <a:srgbClr val="080808"/>
                </a:solidFill>
              </a:rPr>
              <a:t>1</a:t>
            </a:r>
            <a:r>
              <a:rPr lang="en-US" sz="2000" dirty="0" smtClean="0">
                <a:solidFill>
                  <a:srgbClr val="080808"/>
                </a:solidFill>
              </a:rPr>
              <a:t>Department </a:t>
            </a:r>
            <a:r>
              <a:rPr lang="en-US" sz="2000" dirty="0">
                <a:solidFill>
                  <a:srgbClr val="080808"/>
                </a:solidFill>
              </a:rPr>
              <a:t>of Biology/ Environmental Science Program, Jackson State University, </a:t>
            </a:r>
            <a:r>
              <a:rPr lang="en-US" sz="2000" dirty="0" smtClean="0">
                <a:solidFill>
                  <a:srgbClr val="080808"/>
                </a:solidFill>
              </a:rPr>
              <a:t>MS, USA</a:t>
            </a:r>
            <a:endParaRPr lang="en-US" sz="2000" dirty="0">
              <a:solidFill>
                <a:srgbClr val="080808"/>
              </a:solidFill>
            </a:endParaRPr>
          </a:p>
          <a:p>
            <a:pPr algn="ctr"/>
            <a:r>
              <a:rPr lang="en-US" sz="2000" baseline="30000" dirty="0">
                <a:solidFill>
                  <a:srgbClr val="080808"/>
                </a:solidFill>
              </a:rPr>
              <a:t>2</a:t>
            </a:r>
            <a:r>
              <a:rPr lang="en-US" sz="2000" dirty="0">
                <a:solidFill>
                  <a:srgbClr val="080808"/>
                </a:solidFill>
              </a:rPr>
              <a:t>Department of Ecosystem Science and Management, Texas A&amp;M, College Station, </a:t>
            </a:r>
            <a:r>
              <a:rPr lang="en-US" sz="2000" dirty="0" smtClean="0">
                <a:solidFill>
                  <a:srgbClr val="080808"/>
                </a:solidFill>
              </a:rPr>
              <a:t>Texas, USA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3124200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4000" cap="none" dirty="0" smtClean="0"/>
              <a:t>Role </a:t>
            </a:r>
            <a:r>
              <a:rPr lang="en-US" sz="4000" cap="none" dirty="0"/>
              <a:t>of elevation, relative sea level history </a:t>
            </a:r>
            <a:r>
              <a:rPr lang="en-US" sz="4000" cap="none" dirty="0" smtClean="0"/>
              <a:t>&amp; land </a:t>
            </a:r>
            <a:r>
              <a:rPr lang="en-US" sz="4000" cap="none" dirty="0"/>
              <a:t>cover conversions in determining </a:t>
            </a:r>
            <a:r>
              <a:rPr lang="en-US" sz="4000" cap="none" dirty="0" smtClean="0"/>
              <a:t>carbon distributions </a:t>
            </a:r>
            <a:r>
              <a:rPr lang="en-US" sz="4000" cap="none" dirty="0"/>
              <a:t>in </a:t>
            </a:r>
            <a:r>
              <a:rPr lang="en-US" sz="4000" i="1" cap="none" dirty="0" err="1"/>
              <a:t>Spartina</a:t>
            </a:r>
            <a:r>
              <a:rPr lang="en-US" sz="4000" i="1" cap="none" dirty="0"/>
              <a:t> </a:t>
            </a:r>
            <a:r>
              <a:rPr lang="en-US" sz="4000" i="1" cap="none" dirty="0" err="1"/>
              <a:t>alterniflora</a:t>
            </a:r>
            <a:r>
              <a:rPr lang="en-US" sz="4000" i="1" cap="none" dirty="0"/>
              <a:t> </a:t>
            </a:r>
            <a:r>
              <a:rPr lang="en-US" sz="4000" cap="none" dirty="0"/>
              <a:t>dominated salt marshes in Galveston, Texas</a:t>
            </a:r>
          </a:p>
        </p:txBody>
      </p:sp>
    </p:spTree>
    <p:extLst>
      <p:ext uri="{BB962C8B-B14F-4D97-AF65-F5344CB8AC3E}">
        <p14:creationId xmlns:p14="http://schemas.microsoft.com/office/powerpoint/2010/main" val="22363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59226"/>
            <a:ext cx="9129486" cy="710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Coastal salt marshes of Galveston, Texas - Location</a:t>
            </a: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0600" y="990600"/>
            <a:ext cx="6070600" cy="5600370"/>
            <a:chOff x="990600" y="990600"/>
            <a:chExt cx="6070600" cy="56003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" t="1693" r="56589" b="46667"/>
            <a:stretch/>
          </p:blipFill>
          <p:spPr>
            <a:xfrm>
              <a:off x="990600" y="990600"/>
              <a:ext cx="6070600" cy="56003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38816" y="5522688"/>
              <a:ext cx="26905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/>
                <a:t>Galveston Island State </a:t>
              </a:r>
              <a:r>
                <a:rPr lang="en-US" sz="1600" b="1" dirty="0"/>
                <a:t>P</a:t>
              </a:r>
              <a:r>
                <a:rPr lang="en-US" sz="1600" b="1" dirty="0" smtClean="0"/>
                <a:t>ark</a:t>
              </a:r>
              <a:endParaRPr lang="en-US" sz="16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45291" r="11381" b="8572"/>
          <a:stretch/>
        </p:blipFill>
        <p:spPr>
          <a:xfrm>
            <a:off x="881742" y="1001090"/>
            <a:ext cx="7576458" cy="58569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4515" y="369332"/>
            <a:ext cx="9129486" cy="77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Galveston Island State Park, Texas – May 2012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4515" y="369332"/>
            <a:ext cx="9129486" cy="77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Galveston Island State Park, Texas – May 2012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14935" r="3527" b="5344"/>
          <a:stretch/>
        </p:blipFill>
        <p:spPr bwMode="auto">
          <a:xfrm>
            <a:off x="123375" y="1579265"/>
            <a:ext cx="8831684" cy="503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4515" y="369332"/>
            <a:ext cx="9129486" cy="77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Galveston Island State Park, Texas – May 2012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14935" r="3527" b="5344"/>
          <a:stretch/>
        </p:blipFill>
        <p:spPr bwMode="auto">
          <a:xfrm>
            <a:off x="123375" y="1579265"/>
            <a:ext cx="8831684" cy="503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98508" y="4569767"/>
            <a:ext cx="1537665" cy="461665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>
            <a:spAutoFit/>
          </a:bodyPr>
          <a:lstStyle/>
          <a:p>
            <a:r>
              <a:rPr lang="en-US" sz="2400" b="1" dirty="0" smtClean="0"/>
              <a:t>High marsh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35918" y="3276600"/>
            <a:ext cx="1568699" cy="461665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>
            <a:spAutoFit/>
          </a:bodyPr>
          <a:lstStyle/>
          <a:p>
            <a:r>
              <a:rPr lang="en-US" sz="2400" b="1" dirty="0" smtClean="0"/>
              <a:t>Salt </a:t>
            </a:r>
            <a:r>
              <a:rPr lang="en-US" sz="2400" b="1" dirty="0" err="1" smtClean="0"/>
              <a:t>pannes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85783" y="3657600"/>
            <a:ext cx="2557617" cy="958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179925" y="4191000"/>
            <a:ext cx="718583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343400" y="3507432"/>
            <a:ext cx="1578004" cy="49195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43400" y="2514600"/>
            <a:ext cx="1578004" cy="9928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85783" y="3753408"/>
            <a:ext cx="152400" cy="22663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8342" y="3482032"/>
            <a:ext cx="1480983" cy="461665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rtlCol="0">
            <a:spAutoFit/>
          </a:bodyPr>
          <a:lstStyle/>
          <a:p>
            <a:r>
              <a:rPr lang="en-US" sz="2400" b="1" dirty="0" smtClean="0"/>
              <a:t>Low marsh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38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10-Research\Wetland Research\Data\Field\Field_data_June 4 to 7 2012\Pictures\Others\M141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28" y="1099458"/>
            <a:ext cx="7543800" cy="565785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4515" y="369332"/>
            <a:ext cx="9129486" cy="77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Galveston Island State Park, Texas – May 2012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b="11183"/>
          <a:stretch/>
        </p:blipFill>
        <p:spPr>
          <a:xfrm>
            <a:off x="766013" y="1175657"/>
            <a:ext cx="8061009" cy="52396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4515" y="369332"/>
            <a:ext cx="9129486" cy="77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Galveston Island State Park, Texas – May 2012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939183" y="647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Study area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1055910"/>
            <a:ext cx="9105357" cy="542109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dirty="0" smtClean="0">
                <a:solidFill>
                  <a:schemeClr val="tx1"/>
                </a:solidFill>
              </a:rPr>
              <a:t>1. Variations in the above ground environment – plant characteristics, biomass and Carbon storage</a:t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2. Variations in the soil profile – across different depths</a:t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3. Sea level history, land </a:t>
            </a:r>
            <a:r>
              <a:rPr lang="en-US" sz="3100" dirty="0">
                <a:solidFill>
                  <a:schemeClr val="tx1"/>
                </a:solidFill>
              </a:rPr>
              <a:t>cover </a:t>
            </a:r>
            <a:r>
              <a:rPr lang="en-US" sz="3100" dirty="0" smtClean="0">
                <a:solidFill>
                  <a:schemeClr val="tx1"/>
                </a:solidFill>
              </a:rPr>
              <a:t>change and the changes in the soil profile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900" y="979722"/>
            <a:ext cx="9105357" cy="7148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400"/>
              </a:spcBef>
            </a:pPr>
            <a:r>
              <a:rPr lang="en-US" sz="3600" b="1" dirty="0" smtClean="0">
                <a:solidFill>
                  <a:srgbClr val="D2533C"/>
                </a:solidFill>
              </a:rPr>
              <a:t>Data, Methods &amp; Results</a:t>
            </a:r>
            <a:endParaRPr lang="en-US" sz="3600" dirty="0" smtClean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1" y="457200"/>
            <a:ext cx="896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D2533C"/>
                </a:solidFill>
              </a:rPr>
              <a:t>Data, data processing and analyses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1143000"/>
            <a:ext cx="5693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427" y="1143000"/>
            <a:ext cx="127477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177145" y="1497366"/>
            <a:ext cx="2623454" cy="2209716"/>
            <a:chOff x="2177145" y="1497366"/>
            <a:chExt cx="2623454" cy="2209716"/>
          </a:xfrm>
        </p:grpSpPr>
        <p:grpSp>
          <p:nvGrpSpPr>
            <p:cNvPr id="15" name="Group 14"/>
            <p:cNvGrpSpPr/>
            <p:nvPr/>
          </p:nvGrpSpPr>
          <p:grpSpPr>
            <a:xfrm>
              <a:off x="2177145" y="1778726"/>
              <a:ext cx="2249809" cy="1928356"/>
              <a:chOff x="2177145" y="1778726"/>
              <a:chExt cx="2249809" cy="19283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603994" y="2268244"/>
                <a:ext cx="822960" cy="305395"/>
                <a:chOff x="3603994" y="2268244"/>
                <a:chExt cx="822960" cy="305395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3603994" y="2566509"/>
                  <a:ext cx="822960" cy="1"/>
                </a:xfrm>
                <a:prstGeom prst="line">
                  <a:avLst/>
                </a:prstGeom>
                <a:ln w="2222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4419600" y="2268244"/>
                  <a:ext cx="0" cy="305395"/>
                </a:xfrm>
                <a:prstGeom prst="straightConnector1">
                  <a:avLst/>
                </a:prstGeom>
                <a:ln w="22225"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2177145" y="1778726"/>
                <a:ext cx="1480455" cy="1928356"/>
                <a:chOff x="2177145" y="1778726"/>
                <a:chExt cx="1480455" cy="19283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177145" y="2057400"/>
                  <a:ext cx="1480455" cy="1649682"/>
                  <a:chOff x="2177145" y="2057400"/>
                  <a:chExt cx="1480455" cy="1649682"/>
                </a:xfrm>
                <a:solidFill>
                  <a:schemeClr val="bg1"/>
                </a:solidFill>
              </p:grpSpPr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2177145" y="2057400"/>
                    <a:ext cx="1480455" cy="1649682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  <a:prstDash val="sysDash"/>
                  </a:ln>
                </p:spPr>
                <p:txBody>
                  <a:bodyPr wrap="square" tIns="9144" bIns="9144" rtlCol="0">
                    <a:spAutoFit/>
                  </a:bodyPr>
                  <a:lstStyle/>
                  <a:p>
                    <a:pPr algn="r"/>
                    <a:endParaRPr lang="en-US" dirty="0" smtClean="0"/>
                  </a:p>
                  <a:p>
                    <a:pPr algn="r"/>
                    <a:endParaRPr lang="en-US" dirty="0" smtClean="0"/>
                  </a:p>
                  <a:p>
                    <a:pPr algn="ctr"/>
                    <a:endParaRPr lang="en-US" sz="800" dirty="0" smtClean="0"/>
                  </a:p>
                  <a:p>
                    <a:pPr algn="ctr"/>
                    <a:endParaRPr lang="en-US" sz="800" dirty="0" smtClean="0"/>
                  </a:p>
                  <a:p>
                    <a:pPr algn="r"/>
                    <a:r>
                      <a:rPr lang="en-US" dirty="0" smtClean="0"/>
                      <a:t>&lt;30cm</a:t>
                    </a:r>
                  </a:p>
                  <a:p>
                    <a:pPr algn="r"/>
                    <a:r>
                      <a:rPr lang="en-US" dirty="0" smtClean="0"/>
                      <a:t>30-40cm</a:t>
                    </a:r>
                  </a:p>
                  <a:p>
                    <a:pPr algn="r"/>
                    <a:r>
                      <a:rPr lang="en-US" dirty="0" smtClean="0"/>
                      <a:t>&gt;40cm</a:t>
                    </a:r>
                    <a:endParaRPr lang="en-US" dirty="0"/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235926" y="2133600"/>
                    <a:ext cx="1347037" cy="646331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elevation zones (3)</a:t>
                    </a:r>
                  </a:p>
                </p:txBody>
              </p:sp>
            </p:grpSp>
            <p:cxnSp>
              <p:nvCxnSpPr>
                <p:cNvPr id="145" name="Straight Arrow Connector 144"/>
                <p:cNvCxnSpPr/>
                <p:nvPr/>
              </p:nvCxnSpPr>
              <p:spPr>
                <a:xfrm>
                  <a:off x="2895600" y="1778726"/>
                  <a:ext cx="0" cy="292608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4114800" y="1497366"/>
              <a:ext cx="685799" cy="776966"/>
              <a:chOff x="4114800" y="1497366"/>
              <a:chExt cx="685799" cy="776966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4114800" y="1905000"/>
                <a:ext cx="68579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lidar</a:t>
                </a:r>
                <a:endParaRPr lang="en-US" dirty="0" smtClean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419600" y="1497366"/>
                <a:ext cx="0" cy="41148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/>
          <p:cNvSpPr txBox="1"/>
          <p:nvPr/>
        </p:nvSpPr>
        <p:spPr>
          <a:xfrm>
            <a:off x="4114800" y="1143000"/>
            <a:ext cx="23647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data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312126" y="1143000"/>
            <a:ext cx="113364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Elevation</a:t>
            </a:r>
          </a:p>
          <a:p>
            <a:pPr algn="ctr"/>
            <a:r>
              <a:rPr lang="en-US" dirty="0" smtClean="0"/>
              <a:t>(GPS)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7322" y="1321525"/>
            <a:ext cx="1504515" cy="4088675"/>
            <a:chOff x="147322" y="1321525"/>
            <a:chExt cx="1504515" cy="4088675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251958"/>
              <a:ext cx="1347037" cy="1158242"/>
              <a:chOff x="304800" y="4251958"/>
              <a:chExt cx="1347037" cy="115824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04800" y="4763869"/>
                <a:ext cx="134703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carbon</a:t>
                </a:r>
              </a:p>
              <a:p>
                <a:r>
                  <a:rPr lang="en-US" dirty="0" smtClean="0"/>
                  <a:t>(live, dead)</a:t>
                </a:r>
                <a:endParaRPr lang="en-US" dirty="0"/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914400" y="4251958"/>
                <a:ext cx="0" cy="511911"/>
              </a:xfrm>
              <a:prstGeom prst="straightConnector1">
                <a:avLst/>
              </a:prstGeom>
              <a:ln w="25400"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47322" y="1321525"/>
              <a:ext cx="1504515" cy="2930433"/>
              <a:chOff x="147322" y="1321525"/>
              <a:chExt cx="1504515" cy="29304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7322" y="1321525"/>
                <a:ext cx="388256" cy="2608225"/>
                <a:chOff x="147322" y="1321525"/>
                <a:chExt cx="388256" cy="2608225"/>
              </a:xfrm>
            </p:grpSpPr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152400" y="3124200"/>
                  <a:ext cx="274320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/>
                <p:cNvCxnSpPr/>
                <p:nvPr/>
              </p:nvCxnSpPr>
              <p:spPr>
                <a:xfrm flipV="1">
                  <a:off x="150222" y="3929750"/>
                  <a:ext cx="164592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39"/>
                <p:cNvGrpSpPr/>
                <p:nvPr/>
              </p:nvGrpSpPr>
              <p:grpSpPr>
                <a:xfrm>
                  <a:off x="147322" y="1321525"/>
                  <a:ext cx="388256" cy="2606040"/>
                  <a:chOff x="54428" y="1320409"/>
                  <a:chExt cx="388256" cy="260604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4428" y="1327666"/>
                    <a:ext cx="18288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60324" y="1320409"/>
                    <a:ext cx="0" cy="260604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Arrow Connector 132"/>
                  <p:cNvCxnSpPr/>
                  <p:nvPr/>
                </p:nvCxnSpPr>
                <p:spPr>
                  <a:xfrm flipV="1">
                    <a:off x="76924" y="2437284"/>
                    <a:ext cx="36576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 flipV="1">
                    <a:off x="54428" y="1954848"/>
                    <a:ext cx="365760" cy="1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04800" y="1752600"/>
                <a:ext cx="1347037" cy="2499358"/>
                <a:chOff x="304800" y="1752600"/>
                <a:chExt cx="1347037" cy="2499358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501497" y="17526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height</a:t>
                  </a:r>
                  <a:endParaRPr lang="en-US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04800" y="3605627"/>
                  <a:ext cx="1347037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dirty="0" smtClean="0"/>
                    <a:t>iomass</a:t>
                  </a:r>
                </a:p>
                <a:p>
                  <a:r>
                    <a:rPr lang="en-US" dirty="0" smtClean="0"/>
                    <a:t>(live, dead)</a:t>
                  </a:r>
                  <a:endParaRPr lang="en-US" dirty="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527623" y="22860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cover</a:t>
                  </a:r>
                  <a:endParaRPr lang="en-US" dirty="0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20189" y="2788918"/>
                  <a:ext cx="99060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 smtClean="0"/>
                    <a:t>Stem</a:t>
                  </a:r>
                </a:p>
                <a:p>
                  <a:pPr algn="r"/>
                  <a:r>
                    <a:rPr lang="en-US" dirty="0" smtClean="0"/>
                    <a:t>density</a:t>
                  </a:r>
                  <a:endParaRPr lang="en-US" dirty="0"/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195218" y="3714985"/>
            <a:ext cx="3408776" cy="3057017"/>
            <a:chOff x="195218" y="3714985"/>
            <a:chExt cx="3408776" cy="3057017"/>
          </a:xfrm>
        </p:grpSpPr>
        <p:sp>
          <p:nvSpPr>
            <p:cNvPr id="50" name="Rectangle 49"/>
            <p:cNvSpPr/>
            <p:nvPr/>
          </p:nvSpPr>
          <p:spPr>
            <a:xfrm>
              <a:off x="299739" y="6402670"/>
              <a:ext cx="3304255" cy="369332"/>
            </a:xfrm>
            <a:prstGeom prst="rect">
              <a:avLst/>
            </a:prstGeom>
            <a:ln>
              <a:solidFill>
                <a:schemeClr val="accent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Wilcoxon </a:t>
              </a:r>
              <a:r>
                <a:rPr lang="en-US" dirty="0" err="1" smtClean="0"/>
                <a:t>Kruskal</a:t>
              </a:r>
              <a:r>
                <a:rPr lang="en-US" dirty="0" smtClean="0"/>
                <a:t>-Wallis Test</a:t>
              </a:r>
              <a:endParaRPr lang="en-US" dirty="0"/>
            </a:p>
          </p:txBody>
        </p:sp>
        <p:sp>
          <p:nvSpPr>
            <p:cNvPr id="3" name="Right Brace 2"/>
            <p:cNvSpPr/>
            <p:nvPr/>
          </p:nvSpPr>
          <p:spPr>
            <a:xfrm rot="5400000">
              <a:off x="824612" y="4877550"/>
              <a:ext cx="363909" cy="162269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006566" y="3714985"/>
              <a:ext cx="1910806" cy="2687685"/>
              <a:chOff x="1006566" y="3714985"/>
              <a:chExt cx="1910806" cy="2687685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>
                <a:off x="2909444" y="3714985"/>
                <a:ext cx="0" cy="238101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1006566" y="6096001"/>
                <a:ext cx="1910806" cy="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1021080" y="5914395"/>
                <a:ext cx="0" cy="182880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1961969" y="6097275"/>
                <a:ext cx="0" cy="30539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TextBox 101"/>
          <p:cNvSpPr txBox="1"/>
          <p:nvPr/>
        </p:nvSpPr>
        <p:spPr>
          <a:xfrm>
            <a:off x="7318481" y="-22554"/>
            <a:ext cx="182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Data &amp; methods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38" y="381000"/>
            <a:ext cx="8994062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Spatial variations along the elevation gradient – Spatial patterns of </a:t>
            </a:r>
            <a:r>
              <a:rPr lang="en-US" dirty="0">
                <a:solidFill>
                  <a:srgbClr val="D2533C"/>
                </a:solidFill>
              </a:rPr>
              <a:t>vegetation characteristics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90182"/>
              </p:ext>
            </p:extLst>
          </p:nvPr>
        </p:nvGraphicFramePr>
        <p:xfrm>
          <a:off x="228600" y="1600200"/>
          <a:ext cx="7476449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649"/>
                <a:gridCol w="1219200"/>
                <a:gridCol w="1219200"/>
                <a:gridCol w="1219200"/>
                <a:gridCol w="1219200"/>
              </a:tblGrid>
              <a:tr h="38703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Elevation (cm)</a:t>
                      </a:r>
                      <a:endParaRPr lang="en-US" sz="2000" dirty="0" smtClean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Pr&gt;</a:t>
                      </a:r>
                      <a:r>
                        <a:rPr lang="el-G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χ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 baseline="30000" dirty="0" smtClean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387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&lt;30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30-40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&gt;40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Plant height mean (cm)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0.008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Culm height mean (cm)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&lt;0.0001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 Cover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0.009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Stem density (#/m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 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360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631488"/>
            <a:ext cx="7467600" cy="131315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33800" y="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Variations along the elevation gradient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38" y="381000"/>
            <a:ext cx="8994062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Spatial variations </a:t>
            </a:r>
            <a:r>
              <a:rPr lang="en-US" dirty="0">
                <a:solidFill>
                  <a:srgbClr val="D2533C"/>
                </a:solidFill>
              </a:rPr>
              <a:t>along the elevation </a:t>
            </a:r>
            <a:r>
              <a:rPr lang="en-US" dirty="0" smtClean="0">
                <a:solidFill>
                  <a:srgbClr val="D2533C"/>
                </a:solidFill>
              </a:rPr>
              <a:t>gradient – Distribution of above-ground C quantities</a:t>
            </a:r>
            <a:endParaRPr lang="en-US" dirty="0">
              <a:solidFill>
                <a:srgbClr val="D2533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7678"/>
              </p:ext>
            </p:extLst>
          </p:nvPr>
        </p:nvGraphicFramePr>
        <p:xfrm>
          <a:off x="228600" y="1600200"/>
          <a:ext cx="7476449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649"/>
                <a:gridCol w="1219200"/>
                <a:gridCol w="1219200"/>
                <a:gridCol w="1219200"/>
                <a:gridCol w="1219200"/>
              </a:tblGrid>
              <a:tr h="387033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Above-ground C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(g/m</a:t>
                      </a:r>
                      <a:r>
                        <a:rPr lang="en-US" sz="2400" baseline="30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Elevation (cm)</a:t>
                      </a:r>
                      <a:endParaRPr lang="en-US" sz="2000" dirty="0" smtClean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Pr&gt;</a:t>
                      </a:r>
                      <a:r>
                        <a:rPr lang="el-G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χ</a:t>
                      </a:r>
                      <a:r>
                        <a:rPr lang="en-US" sz="2000" baseline="30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 baseline="30000" dirty="0" smtClean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387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&lt;30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30-40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&gt;40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Live</a:t>
                      </a: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Dead</a:t>
                      </a: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0.0004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367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0.18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43" marR="63543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2619828"/>
            <a:ext cx="7467600" cy="8382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Variations along the elevation gradient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1055910"/>
            <a:ext cx="9105357" cy="71483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008000"/>
                </a:solidFill>
              </a:rPr>
              <a:t>Coastal Salt marshes</a:t>
            </a:r>
            <a:endParaRPr lang="en-US" sz="3100" dirty="0" smtClean="0">
              <a:solidFill>
                <a:srgbClr val="008000"/>
              </a:solidFill>
            </a:endParaRPr>
          </a:p>
        </p:txBody>
      </p:sp>
      <p:pic>
        <p:nvPicPr>
          <p:cNvPr id="6" name="Picture 5" descr="saltmarsh.jpg"/>
          <p:cNvPicPr>
            <a:picLocks noChangeAspect="1"/>
          </p:cNvPicPr>
          <p:nvPr/>
        </p:nvPicPr>
        <p:blipFill>
          <a:blip r:embed="rId2" cstate="print"/>
          <a:srcRect t="36794" r="2040" b="24490"/>
          <a:stretch>
            <a:fillRect/>
          </a:stretch>
        </p:blipFill>
        <p:spPr>
          <a:xfrm>
            <a:off x="14514" y="4147417"/>
            <a:ext cx="9105357" cy="26974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080617"/>
          </a:xfrm>
        </p:spPr>
        <p:txBody>
          <a:bodyPr>
            <a:normAutofit/>
          </a:bodyPr>
          <a:lstStyle/>
          <a:p>
            <a:pPr marL="465138" indent="-349250">
              <a:spcBef>
                <a:spcPts val="1800"/>
              </a:spcBef>
            </a:pPr>
            <a:r>
              <a:rPr lang="en-US" dirty="0" smtClean="0"/>
              <a:t>Cover less </a:t>
            </a:r>
            <a:r>
              <a:rPr lang="en-US" dirty="0"/>
              <a:t>than 1% of the Earth's </a:t>
            </a:r>
            <a:r>
              <a:rPr lang="en-US" dirty="0" smtClean="0"/>
              <a:t>surface, </a:t>
            </a:r>
            <a:r>
              <a:rPr lang="en-US" dirty="0"/>
              <a:t>yet comprise </a:t>
            </a:r>
            <a:r>
              <a:rPr lang="en-US" dirty="0" smtClean="0"/>
              <a:t>~ </a:t>
            </a:r>
            <a:r>
              <a:rPr lang="en-US" dirty="0"/>
              <a:t>25% of </a:t>
            </a:r>
            <a:r>
              <a:rPr lang="en-US" dirty="0" smtClean="0"/>
              <a:t>the global </a:t>
            </a:r>
            <a:r>
              <a:rPr lang="en-US" dirty="0"/>
              <a:t>soil carbon sink</a:t>
            </a:r>
          </a:p>
          <a:p>
            <a:pPr marL="465138" indent="-349250">
              <a:spcBef>
                <a:spcPts val="1800"/>
              </a:spcBef>
            </a:pPr>
            <a:r>
              <a:rPr lang="en-US" dirty="0" smtClean="0"/>
              <a:t>Rates of carbon </a:t>
            </a:r>
            <a:r>
              <a:rPr lang="en-US" dirty="0"/>
              <a:t>sequestration are an order of magnitude higher than that </a:t>
            </a:r>
            <a:r>
              <a:rPr lang="en-US" dirty="0" smtClean="0"/>
              <a:t>of comparably-sized rainforests</a:t>
            </a:r>
          </a:p>
          <a:p>
            <a:pPr marL="465138" indent="-349250">
              <a:spcBef>
                <a:spcPts val="1800"/>
              </a:spcBef>
            </a:pPr>
            <a:r>
              <a:rPr lang="en-US" dirty="0" smtClean="0"/>
              <a:t>Serve as major </a:t>
            </a:r>
            <a:r>
              <a:rPr lang="en-US" dirty="0"/>
              <a:t>terrestrial carbon </a:t>
            </a:r>
            <a:r>
              <a:rPr lang="en-US" dirty="0" smtClean="0"/>
              <a:t>sinks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243" y="264888"/>
            <a:ext cx="9105357" cy="7148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400"/>
              </a:spcBef>
            </a:pPr>
            <a:r>
              <a:rPr lang="en-US" sz="3100" b="1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1" y="457200"/>
            <a:ext cx="896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D2533C"/>
                </a:solidFill>
              </a:rPr>
              <a:t>Data, data processing and analyses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1143000"/>
            <a:ext cx="5693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427" y="1143000"/>
            <a:ext cx="127477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177145" y="1497366"/>
            <a:ext cx="2623454" cy="2209716"/>
            <a:chOff x="2177145" y="1497366"/>
            <a:chExt cx="2623454" cy="2209716"/>
          </a:xfrm>
        </p:grpSpPr>
        <p:grpSp>
          <p:nvGrpSpPr>
            <p:cNvPr id="15" name="Group 14"/>
            <p:cNvGrpSpPr/>
            <p:nvPr/>
          </p:nvGrpSpPr>
          <p:grpSpPr>
            <a:xfrm>
              <a:off x="2177145" y="1778726"/>
              <a:ext cx="2249809" cy="1928356"/>
              <a:chOff x="2177145" y="1778726"/>
              <a:chExt cx="2249809" cy="19283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603994" y="2268244"/>
                <a:ext cx="822960" cy="305395"/>
                <a:chOff x="3603994" y="2268244"/>
                <a:chExt cx="822960" cy="305395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3603994" y="2566509"/>
                  <a:ext cx="822960" cy="1"/>
                </a:xfrm>
                <a:prstGeom prst="line">
                  <a:avLst/>
                </a:prstGeom>
                <a:ln w="2222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4419600" y="2268244"/>
                  <a:ext cx="0" cy="305395"/>
                </a:xfrm>
                <a:prstGeom prst="straightConnector1">
                  <a:avLst/>
                </a:prstGeom>
                <a:ln w="22225"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2177145" y="1778726"/>
                <a:ext cx="1480455" cy="1928356"/>
                <a:chOff x="2177145" y="1778726"/>
                <a:chExt cx="1480455" cy="19283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177145" y="2057400"/>
                  <a:ext cx="1480455" cy="1649682"/>
                  <a:chOff x="2177145" y="2057400"/>
                  <a:chExt cx="1480455" cy="1649682"/>
                </a:xfrm>
                <a:solidFill>
                  <a:schemeClr val="bg1"/>
                </a:solidFill>
              </p:grpSpPr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2177145" y="2057400"/>
                    <a:ext cx="1480455" cy="1649682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  <a:prstDash val="sysDash"/>
                  </a:ln>
                </p:spPr>
                <p:txBody>
                  <a:bodyPr wrap="square" tIns="9144" bIns="9144" rtlCol="0">
                    <a:spAutoFit/>
                  </a:bodyPr>
                  <a:lstStyle/>
                  <a:p>
                    <a:pPr algn="r"/>
                    <a:endParaRPr lang="en-US" dirty="0" smtClean="0"/>
                  </a:p>
                  <a:p>
                    <a:pPr algn="r"/>
                    <a:endParaRPr lang="en-US" dirty="0" smtClean="0"/>
                  </a:p>
                  <a:p>
                    <a:pPr algn="ctr"/>
                    <a:endParaRPr lang="en-US" sz="800" dirty="0" smtClean="0"/>
                  </a:p>
                  <a:p>
                    <a:pPr algn="ctr"/>
                    <a:endParaRPr lang="en-US" sz="800" dirty="0" smtClean="0"/>
                  </a:p>
                  <a:p>
                    <a:pPr algn="r"/>
                    <a:r>
                      <a:rPr lang="en-US" dirty="0" smtClean="0"/>
                      <a:t>&lt;30cm</a:t>
                    </a:r>
                  </a:p>
                  <a:p>
                    <a:pPr algn="r"/>
                    <a:r>
                      <a:rPr lang="en-US" dirty="0" smtClean="0"/>
                      <a:t>30-40cm</a:t>
                    </a:r>
                  </a:p>
                  <a:p>
                    <a:pPr algn="r"/>
                    <a:r>
                      <a:rPr lang="en-US" dirty="0" smtClean="0"/>
                      <a:t>&gt;40cm</a:t>
                    </a:r>
                    <a:endParaRPr lang="en-US" dirty="0"/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235926" y="2133600"/>
                    <a:ext cx="1347037" cy="646331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elevation zones (3)</a:t>
                    </a:r>
                  </a:p>
                </p:txBody>
              </p:sp>
            </p:grpSp>
            <p:cxnSp>
              <p:nvCxnSpPr>
                <p:cNvPr id="145" name="Straight Arrow Connector 144"/>
                <p:cNvCxnSpPr/>
                <p:nvPr/>
              </p:nvCxnSpPr>
              <p:spPr>
                <a:xfrm>
                  <a:off x="2895600" y="1778726"/>
                  <a:ext cx="0" cy="292608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4114800" y="1497366"/>
              <a:ext cx="685799" cy="776966"/>
              <a:chOff x="4114800" y="1497366"/>
              <a:chExt cx="685799" cy="776966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4114800" y="1905000"/>
                <a:ext cx="68579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lidar</a:t>
                </a:r>
                <a:endParaRPr lang="en-US" dirty="0" smtClean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419600" y="1497366"/>
                <a:ext cx="0" cy="41148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/>
          <p:cNvSpPr txBox="1"/>
          <p:nvPr/>
        </p:nvSpPr>
        <p:spPr>
          <a:xfrm>
            <a:off x="4114800" y="1143000"/>
            <a:ext cx="23647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data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312126" y="1143000"/>
            <a:ext cx="113364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Elevation</a:t>
            </a:r>
          </a:p>
          <a:p>
            <a:pPr algn="ctr"/>
            <a:r>
              <a:rPr lang="en-US" dirty="0" smtClean="0"/>
              <a:t>(GPS)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7322" y="1321525"/>
            <a:ext cx="1504515" cy="4088675"/>
            <a:chOff x="147322" y="1321525"/>
            <a:chExt cx="1504515" cy="4088675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251958"/>
              <a:ext cx="1347037" cy="1158242"/>
              <a:chOff x="304800" y="4251958"/>
              <a:chExt cx="1347037" cy="115824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04800" y="4763869"/>
                <a:ext cx="134703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carbon</a:t>
                </a:r>
              </a:p>
              <a:p>
                <a:r>
                  <a:rPr lang="en-US" dirty="0" smtClean="0"/>
                  <a:t>(live, dead)</a:t>
                </a:r>
                <a:endParaRPr lang="en-US" dirty="0"/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914400" y="4251958"/>
                <a:ext cx="0" cy="511911"/>
              </a:xfrm>
              <a:prstGeom prst="straightConnector1">
                <a:avLst/>
              </a:prstGeom>
              <a:ln w="25400"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47322" y="1321525"/>
              <a:ext cx="1504515" cy="2930433"/>
              <a:chOff x="147322" y="1321525"/>
              <a:chExt cx="1504515" cy="29304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7322" y="1321525"/>
                <a:ext cx="388256" cy="2608225"/>
                <a:chOff x="147322" y="1321525"/>
                <a:chExt cx="388256" cy="2608225"/>
              </a:xfrm>
            </p:grpSpPr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152400" y="3124200"/>
                  <a:ext cx="274320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/>
                <p:cNvCxnSpPr/>
                <p:nvPr/>
              </p:nvCxnSpPr>
              <p:spPr>
                <a:xfrm flipV="1">
                  <a:off x="150222" y="3929750"/>
                  <a:ext cx="164592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39"/>
                <p:cNvGrpSpPr/>
                <p:nvPr/>
              </p:nvGrpSpPr>
              <p:grpSpPr>
                <a:xfrm>
                  <a:off x="147322" y="1321525"/>
                  <a:ext cx="388256" cy="2606040"/>
                  <a:chOff x="54428" y="1320409"/>
                  <a:chExt cx="388256" cy="260604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4428" y="1327666"/>
                    <a:ext cx="18288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60324" y="1320409"/>
                    <a:ext cx="0" cy="260604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Arrow Connector 132"/>
                  <p:cNvCxnSpPr/>
                  <p:nvPr/>
                </p:nvCxnSpPr>
                <p:spPr>
                  <a:xfrm flipV="1">
                    <a:off x="76924" y="2437284"/>
                    <a:ext cx="36576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 flipV="1">
                    <a:off x="54428" y="1954848"/>
                    <a:ext cx="365760" cy="1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04800" y="1752600"/>
                <a:ext cx="1347037" cy="2499358"/>
                <a:chOff x="304800" y="1752600"/>
                <a:chExt cx="1347037" cy="2499358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501497" y="17526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height</a:t>
                  </a:r>
                  <a:endParaRPr lang="en-US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04800" y="3605627"/>
                  <a:ext cx="1347037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dirty="0" smtClean="0"/>
                    <a:t>iomass</a:t>
                  </a:r>
                </a:p>
                <a:p>
                  <a:r>
                    <a:rPr lang="en-US" dirty="0" smtClean="0"/>
                    <a:t>(live, dead)</a:t>
                  </a:r>
                  <a:endParaRPr lang="en-US" dirty="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527623" y="22860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cover</a:t>
                  </a:r>
                  <a:endParaRPr lang="en-US" dirty="0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20189" y="2788918"/>
                  <a:ext cx="99060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 smtClean="0"/>
                    <a:t>Stem</a:t>
                  </a:r>
                </a:p>
                <a:p>
                  <a:pPr algn="r"/>
                  <a:r>
                    <a:rPr lang="en-US" dirty="0" smtClean="0"/>
                    <a:t>density</a:t>
                  </a:r>
                  <a:endParaRPr lang="en-US" dirty="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6549935" y="1295400"/>
            <a:ext cx="2484812" cy="3692737"/>
            <a:chOff x="6549935" y="1995705"/>
            <a:chExt cx="2484812" cy="3692737"/>
          </a:xfrm>
        </p:grpSpPr>
        <p:grpSp>
          <p:nvGrpSpPr>
            <p:cNvPr id="18" name="Group 17"/>
            <p:cNvGrpSpPr/>
            <p:nvPr/>
          </p:nvGrpSpPr>
          <p:grpSpPr>
            <a:xfrm>
              <a:off x="7041219" y="1995705"/>
              <a:ext cx="1741374" cy="2029832"/>
              <a:chOff x="7041219" y="1995705"/>
              <a:chExt cx="1741374" cy="20298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7239000" y="3656205"/>
                <a:ext cx="12192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% carbon</a:t>
                </a:r>
                <a:endParaRPr lang="en-US" dirty="0"/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8466907" y="3836126"/>
                <a:ext cx="292608" cy="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7041219" y="1995705"/>
                <a:ext cx="1741374" cy="1860015"/>
                <a:chOff x="7041219" y="1995705"/>
                <a:chExt cx="1741374" cy="1860015"/>
              </a:xfrm>
            </p:grpSpPr>
            <p:grpSp>
              <p:nvGrpSpPr>
                <p:cNvPr id="151" name="Group 39"/>
                <p:cNvGrpSpPr/>
                <p:nvPr/>
              </p:nvGrpSpPr>
              <p:grpSpPr>
                <a:xfrm>
                  <a:off x="8416833" y="1995705"/>
                  <a:ext cx="365760" cy="1860015"/>
                  <a:chOff x="-166916" y="2020714"/>
                  <a:chExt cx="365760" cy="1860015"/>
                </a:xfrm>
              </p:grpSpPr>
              <p:cxnSp>
                <p:nvCxnSpPr>
                  <p:cNvPr id="152" name="Straight Connector 151"/>
                  <p:cNvCxnSpPr/>
                  <p:nvPr/>
                </p:nvCxnSpPr>
                <p:spPr>
                  <a:xfrm flipH="1">
                    <a:off x="-166916" y="2020714"/>
                    <a:ext cx="36576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177891" y="2020714"/>
                    <a:ext cx="0" cy="1860015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Arrow Connector 153"/>
                  <p:cNvCxnSpPr/>
                  <p:nvPr/>
                </p:nvCxnSpPr>
                <p:spPr>
                  <a:xfrm flipV="1">
                    <a:off x="-99423" y="2742083"/>
                    <a:ext cx="27432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TextBox 121"/>
                <p:cNvSpPr txBox="1"/>
                <p:nvPr/>
              </p:nvSpPr>
              <p:spPr>
                <a:xfrm>
                  <a:off x="7041219" y="2526268"/>
                  <a:ext cx="1447801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bulk density</a:t>
                  </a:r>
                  <a:endParaRPr lang="en-US" dirty="0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6848906" y="2620884"/>
              <a:ext cx="1647006" cy="2348694"/>
              <a:chOff x="6848906" y="2620884"/>
              <a:chExt cx="1647006" cy="2348694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6858000" y="2620884"/>
                <a:ext cx="0" cy="201168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276712" y="4323247"/>
                <a:ext cx="12192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carbon (g/m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) </a:t>
                </a:r>
                <a:endParaRPr lang="en-US" dirty="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6870674" y="2633560"/>
                <a:ext cx="1828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6848906" y="3840871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6870674" y="4631897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6549935" y="4649538"/>
              <a:ext cx="2484812" cy="1038904"/>
              <a:chOff x="6515063" y="4649538"/>
              <a:chExt cx="2484812" cy="103890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515063" y="5319110"/>
                <a:ext cx="248481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variation across depth </a:t>
                </a:r>
                <a:endParaRPr lang="en-US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7041219" y="4649538"/>
                <a:ext cx="0" cy="684462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195218" y="3714985"/>
            <a:ext cx="3408776" cy="3057017"/>
            <a:chOff x="195218" y="3714985"/>
            <a:chExt cx="3408776" cy="3057017"/>
          </a:xfrm>
        </p:grpSpPr>
        <p:sp>
          <p:nvSpPr>
            <p:cNvPr id="50" name="Rectangle 49"/>
            <p:cNvSpPr/>
            <p:nvPr/>
          </p:nvSpPr>
          <p:spPr>
            <a:xfrm>
              <a:off x="299739" y="6402670"/>
              <a:ext cx="3304255" cy="369332"/>
            </a:xfrm>
            <a:prstGeom prst="rect">
              <a:avLst/>
            </a:prstGeom>
            <a:ln>
              <a:solidFill>
                <a:schemeClr val="accent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Wilcoxon </a:t>
              </a:r>
              <a:r>
                <a:rPr lang="en-US" dirty="0" err="1" smtClean="0"/>
                <a:t>Kruskal</a:t>
              </a:r>
              <a:r>
                <a:rPr lang="en-US" dirty="0" smtClean="0"/>
                <a:t>-Wallis Test</a:t>
              </a:r>
              <a:endParaRPr lang="en-US" dirty="0"/>
            </a:p>
          </p:txBody>
        </p:sp>
        <p:sp>
          <p:nvSpPr>
            <p:cNvPr id="3" name="Right Brace 2"/>
            <p:cNvSpPr/>
            <p:nvPr/>
          </p:nvSpPr>
          <p:spPr>
            <a:xfrm rot="5400000">
              <a:off x="824612" y="4877550"/>
              <a:ext cx="363909" cy="162269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006566" y="3714985"/>
              <a:ext cx="1910806" cy="2687685"/>
              <a:chOff x="1006566" y="3714985"/>
              <a:chExt cx="1910806" cy="2687685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>
                <a:off x="2909444" y="3714985"/>
                <a:ext cx="0" cy="238101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1006566" y="6096001"/>
                <a:ext cx="1910806" cy="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1021080" y="5914395"/>
                <a:ext cx="0" cy="182880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1961969" y="6097275"/>
                <a:ext cx="0" cy="30539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TextBox 101"/>
          <p:cNvSpPr txBox="1"/>
          <p:nvPr/>
        </p:nvSpPr>
        <p:spPr>
          <a:xfrm>
            <a:off x="6248401" y="-2255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Data &amp; methods contd.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663"/>
          <a:stretch/>
        </p:blipFill>
        <p:spPr bwMode="auto">
          <a:xfrm>
            <a:off x="304800" y="1143000"/>
            <a:ext cx="7620000" cy="51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Temporal changes: Soil carbon storage</a:t>
            </a:r>
            <a:endParaRPr lang="en-US" dirty="0">
              <a:solidFill>
                <a:srgbClr val="D2533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3298" y="1967556"/>
            <a:ext cx="6641902" cy="799906"/>
            <a:chOff x="673298" y="1967556"/>
            <a:chExt cx="6641902" cy="799906"/>
          </a:xfrm>
        </p:grpSpPr>
        <p:sp>
          <p:nvSpPr>
            <p:cNvPr id="24" name="Rounded Rectangle 23"/>
            <p:cNvSpPr/>
            <p:nvPr/>
          </p:nvSpPr>
          <p:spPr>
            <a:xfrm>
              <a:off x="673298" y="2005462"/>
              <a:ext cx="2438400" cy="7620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267200" y="1967556"/>
              <a:ext cx="3048000" cy="7620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914400" y="4674468"/>
            <a:ext cx="2895600" cy="7620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876800" y="4906698"/>
            <a:ext cx="2209800" cy="45720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11698" y="0"/>
            <a:ext cx="603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Variations across different depths of the soil profile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" y="6096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Vegetation transition over a marsh cross section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1" y="-2255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Data &amp; methods contd.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116" r="5536" b="3551"/>
          <a:stretch/>
        </p:blipFill>
        <p:spPr>
          <a:xfrm>
            <a:off x="667656" y="1785257"/>
            <a:ext cx="7924801" cy="415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1" y="457200"/>
            <a:ext cx="896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D2533C"/>
                </a:solidFill>
              </a:rPr>
              <a:t>Data, data processing and analyses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1143000"/>
            <a:ext cx="5693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427" y="1143000"/>
            <a:ext cx="127477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177145" y="1497366"/>
            <a:ext cx="2623454" cy="2209716"/>
            <a:chOff x="2177145" y="1497366"/>
            <a:chExt cx="2623454" cy="2209716"/>
          </a:xfrm>
        </p:grpSpPr>
        <p:grpSp>
          <p:nvGrpSpPr>
            <p:cNvPr id="15" name="Group 14"/>
            <p:cNvGrpSpPr/>
            <p:nvPr/>
          </p:nvGrpSpPr>
          <p:grpSpPr>
            <a:xfrm>
              <a:off x="2177145" y="1778726"/>
              <a:ext cx="2249809" cy="1928356"/>
              <a:chOff x="2177145" y="1778726"/>
              <a:chExt cx="2249809" cy="19283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603994" y="2268244"/>
                <a:ext cx="822960" cy="305395"/>
                <a:chOff x="3603994" y="2268244"/>
                <a:chExt cx="822960" cy="305395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3603994" y="2566509"/>
                  <a:ext cx="822960" cy="1"/>
                </a:xfrm>
                <a:prstGeom prst="line">
                  <a:avLst/>
                </a:prstGeom>
                <a:ln w="2222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4419600" y="2268244"/>
                  <a:ext cx="0" cy="305395"/>
                </a:xfrm>
                <a:prstGeom prst="straightConnector1">
                  <a:avLst/>
                </a:prstGeom>
                <a:ln w="22225"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2177145" y="1778726"/>
                <a:ext cx="1480455" cy="1928356"/>
                <a:chOff x="2177145" y="1778726"/>
                <a:chExt cx="1480455" cy="19283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177145" y="2057400"/>
                  <a:ext cx="1480455" cy="1649682"/>
                  <a:chOff x="2177145" y="2057400"/>
                  <a:chExt cx="1480455" cy="1649682"/>
                </a:xfrm>
                <a:solidFill>
                  <a:schemeClr val="bg1"/>
                </a:solidFill>
              </p:grpSpPr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2177145" y="2057400"/>
                    <a:ext cx="1480455" cy="1649682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  <a:prstDash val="sysDash"/>
                  </a:ln>
                </p:spPr>
                <p:txBody>
                  <a:bodyPr wrap="square" tIns="9144" bIns="9144" rtlCol="0">
                    <a:spAutoFit/>
                  </a:bodyPr>
                  <a:lstStyle/>
                  <a:p>
                    <a:pPr algn="r"/>
                    <a:endParaRPr lang="en-US" dirty="0" smtClean="0"/>
                  </a:p>
                  <a:p>
                    <a:pPr algn="r"/>
                    <a:endParaRPr lang="en-US" dirty="0" smtClean="0"/>
                  </a:p>
                  <a:p>
                    <a:pPr algn="ctr"/>
                    <a:endParaRPr lang="en-US" sz="800" dirty="0" smtClean="0"/>
                  </a:p>
                  <a:p>
                    <a:pPr algn="ctr"/>
                    <a:endParaRPr lang="en-US" sz="800" dirty="0" smtClean="0"/>
                  </a:p>
                  <a:p>
                    <a:pPr algn="r"/>
                    <a:r>
                      <a:rPr lang="en-US" dirty="0" smtClean="0"/>
                      <a:t>&lt;30cm</a:t>
                    </a:r>
                  </a:p>
                  <a:p>
                    <a:pPr algn="r"/>
                    <a:r>
                      <a:rPr lang="en-US" dirty="0" smtClean="0"/>
                      <a:t>30-40cm</a:t>
                    </a:r>
                  </a:p>
                  <a:p>
                    <a:pPr algn="r"/>
                    <a:r>
                      <a:rPr lang="en-US" dirty="0" smtClean="0"/>
                      <a:t>&gt;40cm</a:t>
                    </a:r>
                    <a:endParaRPr lang="en-US" dirty="0"/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235926" y="2133600"/>
                    <a:ext cx="1347037" cy="646331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elevation zones (3)</a:t>
                    </a:r>
                  </a:p>
                </p:txBody>
              </p:sp>
            </p:grpSp>
            <p:cxnSp>
              <p:nvCxnSpPr>
                <p:cNvPr id="145" name="Straight Arrow Connector 144"/>
                <p:cNvCxnSpPr/>
                <p:nvPr/>
              </p:nvCxnSpPr>
              <p:spPr>
                <a:xfrm>
                  <a:off x="2895600" y="1778726"/>
                  <a:ext cx="0" cy="292608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4114800" y="1497366"/>
              <a:ext cx="685799" cy="776966"/>
              <a:chOff x="4114800" y="1497366"/>
              <a:chExt cx="685799" cy="776966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4114800" y="1905000"/>
                <a:ext cx="68579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</a:t>
                </a:r>
                <a:r>
                  <a:rPr lang="en-US" dirty="0" smtClean="0"/>
                  <a:t>idar</a:t>
                </a: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419600" y="1497366"/>
                <a:ext cx="0" cy="41148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942115" y="1509946"/>
            <a:ext cx="1652447" cy="1168318"/>
            <a:chOff x="4942115" y="1509946"/>
            <a:chExt cx="1652447" cy="1168318"/>
          </a:xfrm>
        </p:grpSpPr>
        <p:grpSp>
          <p:nvGrpSpPr>
            <p:cNvPr id="115" name="Group 114"/>
            <p:cNvGrpSpPr/>
            <p:nvPr/>
          </p:nvGrpSpPr>
          <p:grpSpPr>
            <a:xfrm>
              <a:off x="4942115" y="1828801"/>
              <a:ext cx="1652447" cy="849463"/>
              <a:chOff x="5956668" y="1828801"/>
              <a:chExt cx="1652447" cy="849463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6003065" y="1905000"/>
                <a:ext cx="157624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Aerial images</a:t>
                </a:r>
                <a:endParaRPr lang="en-US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956668" y="1828801"/>
                <a:ext cx="1652447" cy="849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txBody>
              <a:bodyPr wrap="square" tIns="9144" bIns="9144" rtlCol="0">
                <a:spAutoFit/>
              </a:bodyPr>
              <a:lstStyle/>
              <a:p>
                <a:pPr algn="r"/>
                <a:endParaRPr lang="en-US" dirty="0" smtClean="0"/>
              </a:p>
              <a:p>
                <a:pPr algn="r"/>
                <a:endParaRPr lang="en-US" dirty="0" smtClean="0"/>
              </a:p>
              <a:p>
                <a:pPr algn="ctr"/>
                <a:r>
                  <a:rPr lang="en-US" dirty="0" smtClean="0"/>
                  <a:t>1954, 2012</a:t>
                </a:r>
                <a:endParaRPr lang="en-US" dirty="0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>
              <a:off x="5638800" y="1509946"/>
              <a:ext cx="0" cy="320040"/>
            </a:xfrm>
            <a:prstGeom prst="straightConnector1">
              <a:avLst/>
            </a:prstGeom>
            <a:ln w="222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114800" y="1143000"/>
            <a:ext cx="23647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data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312126" y="1143000"/>
            <a:ext cx="113364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Elevation</a:t>
            </a:r>
          </a:p>
          <a:p>
            <a:pPr algn="ctr"/>
            <a:r>
              <a:rPr lang="en-US" dirty="0" smtClean="0"/>
              <a:t>(GPS)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7322" y="1321525"/>
            <a:ext cx="1504515" cy="4088675"/>
            <a:chOff x="147322" y="1321525"/>
            <a:chExt cx="1504515" cy="4088675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251958"/>
              <a:ext cx="1347037" cy="1158242"/>
              <a:chOff x="304800" y="4251958"/>
              <a:chExt cx="1347037" cy="115824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04800" y="4763869"/>
                <a:ext cx="134703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carbon</a:t>
                </a:r>
              </a:p>
              <a:p>
                <a:r>
                  <a:rPr lang="en-US" dirty="0" smtClean="0"/>
                  <a:t>(live, dead)</a:t>
                </a:r>
                <a:endParaRPr lang="en-US" dirty="0"/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914400" y="4251958"/>
                <a:ext cx="0" cy="511911"/>
              </a:xfrm>
              <a:prstGeom prst="straightConnector1">
                <a:avLst/>
              </a:prstGeom>
              <a:ln w="25400"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47322" y="1321525"/>
              <a:ext cx="1504515" cy="2930433"/>
              <a:chOff x="147322" y="1321525"/>
              <a:chExt cx="1504515" cy="29304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7322" y="1321525"/>
                <a:ext cx="388256" cy="2608225"/>
                <a:chOff x="147322" y="1321525"/>
                <a:chExt cx="388256" cy="2608225"/>
              </a:xfrm>
            </p:grpSpPr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152400" y="3124200"/>
                  <a:ext cx="274320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/>
                <p:cNvCxnSpPr/>
                <p:nvPr/>
              </p:nvCxnSpPr>
              <p:spPr>
                <a:xfrm flipV="1">
                  <a:off x="150222" y="3929750"/>
                  <a:ext cx="164592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39"/>
                <p:cNvGrpSpPr/>
                <p:nvPr/>
              </p:nvGrpSpPr>
              <p:grpSpPr>
                <a:xfrm>
                  <a:off x="147322" y="1321525"/>
                  <a:ext cx="388256" cy="2606040"/>
                  <a:chOff x="54428" y="1320409"/>
                  <a:chExt cx="388256" cy="260604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4428" y="1327666"/>
                    <a:ext cx="18288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60324" y="1320409"/>
                    <a:ext cx="0" cy="260604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Arrow Connector 132"/>
                  <p:cNvCxnSpPr/>
                  <p:nvPr/>
                </p:nvCxnSpPr>
                <p:spPr>
                  <a:xfrm flipV="1">
                    <a:off x="76924" y="2437284"/>
                    <a:ext cx="36576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 flipV="1">
                    <a:off x="54428" y="1954848"/>
                    <a:ext cx="365760" cy="1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04800" y="1752600"/>
                <a:ext cx="1347037" cy="2499358"/>
                <a:chOff x="304800" y="1752600"/>
                <a:chExt cx="1347037" cy="2499358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501497" y="17526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height</a:t>
                  </a:r>
                  <a:endParaRPr lang="en-US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04800" y="3605627"/>
                  <a:ext cx="1347037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dirty="0" smtClean="0"/>
                    <a:t>iomass</a:t>
                  </a:r>
                </a:p>
                <a:p>
                  <a:r>
                    <a:rPr lang="en-US" dirty="0" smtClean="0"/>
                    <a:t>(live, dead)</a:t>
                  </a:r>
                  <a:endParaRPr lang="en-US" dirty="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527623" y="22860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cover</a:t>
                  </a:r>
                  <a:endParaRPr lang="en-US" dirty="0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20189" y="2788918"/>
                  <a:ext cx="99060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 smtClean="0"/>
                    <a:t>Stem</a:t>
                  </a:r>
                </a:p>
                <a:p>
                  <a:pPr algn="r"/>
                  <a:r>
                    <a:rPr lang="en-US" dirty="0" smtClean="0"/>
                    <a:t>density</a:t>
                  </a:r>
                  <a:endParaRPr lang="en-US" dirty="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6549935" y="1295400"/>
            <a:ext cx="2484812" cy="3692737"/>
            <a:chOff x="6549935" y="1995705"/>
            <a:chExt cx="2484812" cy="3692737"/>
          </a:xfrm>
        </p:grpSpPr>
        <p:grpSp>
          <p:nvGrpSpPr>
            <p:cNvPr id="18" name="Group 17"/>
            <p:cNvGrpSpPr/>
            <p:nvPr/>
          </p:nvGrpSpPr>
          <p:grpSpPr>
            <a:xfrm>
              <a:off x="7041219" y="1995705"/>
              <a:ext cx="1741374" cy="2029832"/>
              <a:chOff x="7041219" y="1995705"/>
              <a:chExt cx="1741374" cy="20298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7239000" y="3656205"/>
                <a:ext cx="12192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% carbon</a:t>
                </a:r>
                <a:endParaRPr lang="en-US" dirty="0"/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8466907" y="3836126"/>
                <a:ext cx="292608" cy="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7041219" y="1995705"/>
                <a:ext cx="1741374" cy="1860015"/>
                <a:chOff x="7041219" y="1995705"/>
                <a:chExt cx="1741374" cy="1860015"/>
              </a:xfrm>
            </p:grpSpPr>
            <p:grpSp>
              <p:nvGrpSpPr>
                <p:cNvPr id="151" name="Group 39"/>
                <p:cNvGrpSpPr/>
                <p:nvPr/>
              </p:nvGrpSpPr>
              <p:grpSpPr>
                <a:xfrm>
                  <a:off x="8416833" y="1995705"/>
                  <a:ext cx="365760" cy="1860015"/>
                  <a:chOff x="-166916" y="2020714"/>
                  <a:chExt cx="365760" cy="1860015"/>
                </a:xfrm>
              </p:grpSpPr>
              <p:cxnSp>
                <p:nvCxnSpPr>
                  <p:cNvPr id="152" name="Straight Connector 151"/>
                  <p:cNvCxnSpPr/>
                  <p:nvPr/>
                </p:nvCxnSpPr>
                <p:spPr>
                  <a:xfrm flipH="1">
                    <a:off x="-166916" y="2020714"/>
                    <a:ext cx="36576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177891" y="2020714"/>
                    <a:ext cx="0" cy="1860015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Arrow Connector 153"/>
                  <p:cNvCxnSpPr/>
                  <p:nvPr/>
                </p:nvCxnSpPr>
                <p:spPr>
                  <a:xfrm flipV="1">
                    <a:off x="-99423" y="2742083"/>
                    <a:ext cx="27432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TextBox 121"/>
                <p:cNvSpPr txBox="1"/>
                <p:nvPr/>
              </p:nvSpPr>
              <p:spPr>
                <a:xfrm>
                  <a:off x="7041219" y="2526268"/>
                  <a:ext cx="1447801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bulk density</a:t>
                  </a:r>
                  <a:endParaRPr lang="en-US" dirty="0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6848906" y="2620884"/>
              <a:ext cx="1647006" cy="2348694"/>
              <a:chOff x="6848906" y="2620884"/>
              <a:chExt cx="1647006" cy="2348694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6858000" y="2620884"/>
                <a:ext cx="0" cy="201168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276712" y="4323247"/>
                <a:ext cx="12192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carbon (g/m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) </a:t>
                </a:r>
                <a:endParaRPr lang="en-US" dirty="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6870674" y="2633560"/>
                <a:ext cx="1828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6848906" y="3840871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6870674" y="4631897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6549935" y="4649538"/>
              <a:ext cx="2484812" cy="1038904"/>
              <a:chOff x="6515063" y="4649538"/>
              <a:chExt cx="2484812" cy="103890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515063" y="5319110"/>
                <a:ext cx="248481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variation across depth </a:t>
                </a:r>
                <a:endParaRPr lang="en-US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7041219" y="4649538"/>
                <a:ext cx="0" cy="684462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195218" y="3714985"/>
            <a:ext cx="3408776" cy="3057017"/>
            <a:chOff x="195218" y="3714985"/>
            <a:chExt cx="3408776" cy="3057017"/>
          </a:xfrm>
        </p:grpSpPr>
        <p:sp>
          <p:nvSpPr>
            <p:cNvPr id="50" name="Rectangle 49"/>
            <p:cNvSpPr/>
            <p:nvPr/>
          </p:nvSpPr>
          <p:spPr>
            <a:xfrm>
              <a:off x="299739" y="6402670"/>
              <a:ext cx="3304255" cy="369332"/>
            </a:xfrm>
            <a:prstGeom prst="rect">
              <a:avLst/>
            </a:prstGeom>
            <a:ln>
              <a:solidFill>
                <a:schemeClr val="accent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Wilcoxon </a:t>
              </a:r>
              <a:r>
                <a:rPr lang="en-US" dirty="0" err="1" smtClean="0"/>
                <a:t>Kruskal</a:t>
              </a:r>
              <a:r>
                <a:rPr lang="en-US" dirty="0" smtClean="0"/>
                <a:t>-Wallis Test</a:t>
              </a:r>
              <a:endParaRPr lang="en-US" dirty="0"/>
            </a:p>
          </p:txBody>
        </p:sp>
        <p:sp>
          <p:nvSpPr>
            <p:cNvPr id="3" name="Right Brace 2"/>
            <p:cNvSpPr/>
            <p:nvPr/>
          </p:nvSpPr>
          <p:spPr>
            <a:xfrm rot="5400000">
              <a:off x="824612" y="4877550"/>
              <a:ext cx="363909" cy="162269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006566" y="3714985"/>
              <a:ext cx="1910806" cy="2687685"/>
              <a:chOff x="1006566" y="3714985"/>
              <a:chExt cx="1910806" cy="2687685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>
                <a:off x="2909444" y="3714985"/>
                <a:ext cx="0" cy="238101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1006566" y="6096001"/>
                <a:ext cx="1910806" cy="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1021080" y="5914395"/>
                <a:ext cx="0" cy="182880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1961969" y="6097275"/>
                <a:ext cx="0" cy="30539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TextBox 101"/>
          <p:cNvSpPr txBox="1"/>
          <p:nvPr/>
        </p:nvSpPr>
        <p:spPr>
          <a:xfrm>
            <a:off x="6324601" y="-2255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Data &amp; methods contd.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" y="6096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Temporal changes: Relative sea level history and vegetation transition</a:t>
            </a:r>
            <a:endParaRPr lang="en-US" dirty="0">
              <a:solidFill>
                <a:srgbClr val="D2533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3979" y="1205111"/>
            <a:ext cx="8189021" cy="5576689"/>
            <a:chOff x="573979" y="1205111"/>
            <a:chExt cx="8189021" cy="557668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6" t="12071" r="16491" b="3905"/>
            <a:stretch/>
          </p:blipFill>
          <p:spPr bwMode="auto">
            <a:xfrm>
              <a:off x="573979" y="1205111"/>
              <a:ext cx="8189021" cy="557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50017" y="1266372"/>
              <a:ext cx="114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3600" b="1" dirty="0" smtClean="0"/>
                <a:t>2012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3974" y="1219199"/>
            <a:ext cx="8189026" cy="5559102"/>
            <a:chOff x="5364062" y="-1948544"/>
            <a:chExt cx="8189026" cy="55591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7" t="12338" r="17529" b="3903"/>
            <a:stretch/>
          </p:blipFill>
          <p:spPr bwMode="auto">
            <a:xfrm>
              <a:off x="5364062" y="-1948544"/>
              <a:ext cx="8189026" cy="5559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440105" y="-1888292"/>
              <a:ext cx="1219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3600" b="1" dirty="0" smtClean="0"/>
                <a:t>1954</a:t>
              </a:r>
              <a:endParaRPr lang="en-US" sz="36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19400" y="-22554"/>
            <a:ext cx="632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Vegetation transition &amp; relative sea level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12604" r="16506" b="4211"/>
          <a:stretch/>
        </p:blipFill>
        <p:spPr bwMode="auto">
          <a:xfrm>
            <a:off x="1472226" y="1295395"/>
            <a:ext cx="6681171" cy="54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64" y="6096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Temporal changes: Relative sea level history and vegetation transition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686" y="1295399"/>
            <a:ext cx="113659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b="1" dirty="0" smtClean="0"/>
              <a:t>2012</a:t>
            </a:r>
            <a:endParaRPr lang="en-US" sz="36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2400" y="1235440"/>
            <a:ext cx="8000998" cy="5463671"/>
            <a:chOff x="5860419" y="2004150"/>
            <a:chExt cx="6287178" cy="4293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0" t="12693" r="16513" b="4230"/>
            <a:stretch/>
          </p:blipFill>
          <p:spPr bwMode="auto">
            <a:xfrm>
              <a:off x="6900490" y="2051266"/>
              <a:ext cx="5247107" cy="4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60419" y="2004150"/>
              <a:ext cx="866373" cy="507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3600" b="1" dirty="0" smtClean="0"/>
                <a:t>1954</a:t>
              </a:r>
              <a:endParaRPr lang="en-US" sz="36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19400" y="-22554"/>
            <a:ext cx="632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Vegetation transition &amp; relative sea level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1" y="457200"/>
            <a:ext cx="896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D2533C"/>
                </a:solidFill>
              </a:rPr>
              <a:t>Data, data processing and analyses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1143000"/>
            <a:ext cx="56938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427" y="1143000"/>
            <a:ext cx="127477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177145" y="1497366"/>
            <a:ext cx="2623454" cy="2209716"/>
            <a:chOff x="2177145" y="1497366"/>
            <a:chExt cx="2623454" cy="2209716"/>
          </a:xfrm>
        </p:grpSpPr>
        <p:grpSp>
          <p:nvGrpSpPr>
            <p:cNvPr id="15" name="Group 14"/>
            <p:cNvGrpSpPr/>
            <p:nvPr/>
          </p:nvGrpSpPr>
          <p:grpSpPr>
            <a:xfrm>
              <a:off x="2177145" y="1778726"/>
              <a:ext cx="2249809" cy="1928356"/>
              <a:chOff x="2177145" y="1778726"/>
              <a:chExt cx="2249809" cy="19283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603994" y="2268244"/>
                <a:ext cx="822960" cy="305395"/>
                <a:chOff x="3603994" y="2268244"/>
                <a:chExt cx="822960" cy="305395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3603994" y="2566509"/>
                  <a:ext cx="822960" cy="1"/>
                </a:xfrm>
                <a:prstGeom prst="line">
                  <a:avLst/>
                </a:prstGeom>
                <a:ln w="2222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4419600" y="2268244"/>
                  <a:ext cx="0" cy="305395"/>
                </a:xfrm>
                <a:prstGeom prst="straightConnector1">
                  <a:avLst/>
                </a:prstGeom>
                <a:ln w="22225"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2177145" y="1778726"/>
                <a:ext cx="1480455" cy="1928356"/>
                <a:chOff x="2177145" y="1778726"/>
                <a:chExt cx="1480455" cy="192835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177145" y="2057400"/>
                  <a:ext cx="1480455" cy="1649682"/>
                  <a:chOff x="2177145" y="2057400"/>
                  <a:chExt cx="1480455" cy="1649682"/>
                </a:xfrm>
                <a:solidFill>
                  <a:schemeClr val="bg1"/>
                </a:solidFill>
              </p:grpSpPr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2177145" y="2057400"/>
                    <a:ext cx="1480455" cy="1649682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  <a:prstDash val="sysDash"/>
                  </a:ln>
                </p:spPr>
                <p:txBody>
                  <a:bodyPr wrap="square" tIns="9144" bIns="9144" rtlCol="0">
                    <a:spAutoFit/>
                  </a:bodyPr>
                  <a:lstStyle/>
                  <a:p>
                    <a:pPr algn="r"/>
                    <a:endParaRPr lang="en-US" dirty="0" smtClean="0"/>
                  </a:p>
                  <a:p>
                    <a:pPr algn="r"/>
                    <a:endParaRPr lang="en-US" dirty="0" smtClean="0"/>
                  </a:p>
                  <a:p>
                    <a:pPr algn="ctr"/>
                    <a:endParaRPr lang="en-US" sz="800" dirty="0" smtClean="0"/>
                  </a:p>
                  <a:p>
                    <a:pPr algn="ctr"/>
                    <a:endParaRPr lang="en-US" sz="800" dirty="0" smtClean="0"/>
                  </a:p>
                  <a:p>
                    <a:pPr algn="r"/>
                    <a:r>
                      <a:rPr lang="en-US" dirty="0" smtClean="0"/>
                      <a:t>&lt;30cm</a:t>
                    </a:r>
                  </a:p>
                  <a:p>
                    <a:pPr algn="r"/>
                    <a:r>
                      <a:rPr lang="en-US" dirty="0" smtClean="0"/>
                      <a:t>30-40cm</a:t>
                    </a:r>
                  </a:p>
                  <a:p>
                    <a:pPr algn="r"/>
                    <a:r>
                      <a:rPr lang="en-US" dirty="0" smtClean="0"/>
                      <a:t>&gt;40cm</a:t>
                    </a:r>
                    <a:endParaRPr lang="en-US" dirty="0"/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235926" y="2133600"/>
                    <a:ext cx="1347037" cy="646331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elevation zones (3)</a:t>
                    </a:r>
                  </a:p>
                </p:txBody>
              </p:sp>
            </p:grpSp>
            <p:cxnSp>
              <p:nvCxnSpPr>
                <p:cNvPr id="145" name="Straight Arrow Connector 144"/>
                <p:cNvCxnSpPr/>
                <p:nvPr/>
              </p:nvCxnSpPr>
              <p:spPr>
                <a:xfrm>
                  <a:off x="2895600" y="1778726"/>
                  <a:ext cx="0" cy="292608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4114800" y="1497366"/>
              <a:ext cx="685799" cy="776966"/>
              <a:chOff x="4114800" y="1497366"/>
              <a:chExt cx="685799" cy="776966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4114800" y="1905000"/>
                <a:ext cx="68579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lidar</a:t>
                </a:r>
                <a:endParaRPr lang="en-US" dirty="0" smtClean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419600" y="1497366"/>
                <a:ext cx="0" cy="41148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4953000" y="2693125"/>
            <a:ext cx="1676400" cy="1496387"/>
            <a:chOff x="4953000" y="2693125"/>
            <a:chExt cx="1676400" cy="1496387"/>
          </a:xfrm>
        </p:grpSpPr>
        <p:grpSp>
          <p:nvGrpSpPr>
            <p:cNvPr id="127" name="Group 126"/>
            <p:cNvGrpSpPr/>
            <p:nvPr/>
          </p:nvGrpSpPr>
          <p:grpSpPr>
            <a:xfrm>
              <a:off x="4953000" y="3093827"/>
              <a:ext cx="1676400" cy="1095685"/>
              <a:chOff x="4953000" y="2819400"/>
              <a:chExt cx="1676400" cy="1095685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5029200" y="2897778"/>
                <a:ext cx="15240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Land cover history (3)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4953000" y="2819400"/>
                <a:ext cx="1676400" cy="109568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txBody>
              <a:bodyPr wrap="square" tIns="9144" bIns="9144" rtlCol="0">
                <a:spAutoFit/>
              </a:bodyPr>
              <a:lstStyle/>
              <a:p>
                <a:pPr algn="r"/>
                <a:endParaRPr lang="en-US" dirty="0" smtClean="0"/>
              </a:p>
              <a:p>
                <a:pPr algn="r"/>
                <a:endParaRPr lang="en-US" dirty="0" smtClean="0"/>
              </a:p>
              <a:p>
                <a:pPr algn="ctr"/>
                <a:endParaRPr lang="en-US" sz="800" dirty="0" smtClean="0"/>
              </a:p>
              <a:p>
                <a:pPr algn="ctr"/>
                <a:endParaRPr lang="en-US" sz="800" dirty="0" smtClean="0"/>
              </a:p>
              <a:p>
                <a:pPr algn="ctr"/>
                <a:r>
                  <a:rPr lang="en-US" dirty="0" smtClean="0"/>
                  <a:t>LM, SP, HM</a:t>
                </a:r>
                <a:endParaRPr lang="en-US" dirty="0"/>
              </a:p>
            </p:txBody>
          </p:sp>
        </p:grpSp>
        <p:cxnSp>
          <p:nvCxnSpPr>
            <p:cNvPr id="150" name="Straight Arrow Connector 149"/>
            <p:cNvCxnSpPr/>
            <p:nvPr/>
          </p:nvCxnSpPr>
          <p:spPr>
            <a:xfrm>
              <a:off x="5715000" y="2693125"/>
              <a:ext cx="0" cy="411480"/>
            </a:xfrm>
            <a:prstGeom prst="straightConnector1">
              <a:avLst/>
            </a:prstGeom>
            <a:ln w="22225"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942115" y="1509946"/>
            <a:ext cx="1652447" cy="1168318"/>
            <a:chOff x="4942115" y="1509946"/>
            <a:chExt cx="1652447" cy="1168318"/>
          </a:xfrm>
        </p:grpSpPr>
        <p:grpSp>
          <p:nvGrpSpPr>
            <p:cNvPr id="115" name="Group 114"/>
            <p:cNvGrpSpPr/>
            <p:nvPr/>
          </p:nvGrpSpPr>
          <p:grpSpPr>
            <a:xfrm>
              <a:off x="4942115" y="1828801"/>
              <a:ext cx="1652447" cy="849463"/>
              <a:chOff x="5956668" y="1828801"/>
              <a:chExt cx="1652447" cy="849463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6003065" y="1905000"/>
                <a:ext cx="157624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Aerial images</a:t>
                </a:r>
                <a:endParaRPr lang="en-US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956668" y="1828801"/>
                <a:ext cx="1652447" cy="8494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txBody>
              <a:bodyPr wrap="square" tIns="9144" bIns="9144" rtlCol="0">
                <a:spAutoFit/>
              </a:bodyPr>
              <a:lstStyle/>
              <a:p>
                <a:pPr algn="r"/>
                <a:endParaRPr lang="en-US" dirty="0" smtClean="0"/>
              </a:p>
              <a:p>
                <a:pPr algn="r"/>
                <a:endParaRPr lang="en-US" dirty="0" smtClean="0"/>
              </a:p>
              <a:p>
                <a:pPr algn="ctr"/>
                <a:r>
                  <a:rPr lang="en-US" dirty="0" smtClean="0"/>
                  <a:t>1954, 2012</a:t>
                </a:r>
                <a:endParaRPr lang="en-US" dirty="0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>
              <a:off x="5638800" y="1509946"/>
              <a:ext cx="0" cy="320040"/>
            </a:xfrm>
            <a:prstGeom prst="straightConnector1">
              <a:avLst/>
            </a:prstGeom>
            <a:ln w="222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114800" y="1143000"/>
            <a:ext cx="23647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Remote sensing data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312126" y="1143000"/>
            <a:ext cx="113364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Elevation</a:t>
            </a:r>
          </a:p>
          <a:p>
            <a:pPr algn="ctr"/>
            <a:r>
              <a:rPr lang="en-US" dirty="0" smtClean="0"/>
              <a:t>(GPS)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7322" y="1321525"/>
            <a:ext cx="1504515" cy="4088675"/>
            <a:chOff x="147322" y="1321525"/>
            <a:chExt cx="1504515" cy="4088675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251958"/>
              <a:ext cx="1347037" cy="1158242"/>
              <a:chOff x="304800" y="4251958"/>
              <a:chExt cx="1347037" cy="115824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04800" y="4763869"/>
                <a:ext cx="134703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carbon</a:t>
                </a:r>
              </a:p>
              <a:p>
                <a:r>
                  <a:rPr lang="en-US" dirty="0" smtClean="0"/>
                  <a:t>(live, dead)</a:t>
                </a:r>
                <a:endParaRPr lang="en-US" dirty="0"/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914400" y="4251958"/>
                <a:ext cx="0" cy="511911"/>
              </a:xfrm>
              <a:prstGeom prst="straightConnector1">
                <a:avLst/>
              </a:prstGeom>
              <a:ln w="25400"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47322" y="1321525"/>
              <a:ext cx="1504515" cy="2930433"/>
              <a:chOff x="147322" y="1321525"/>
              <a:chExt cx="1504515" cy="29304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7322" y="1321525"/>
                <a:ext cx="388256" cy="2608225"/>
                <a:chOff x="147322" y="1321525"/>
                <a:chExt cx="388256" cy="2608225"/>
              </a:xfrm>
            </p:grpSpPr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152400" y="3124200"/>
                  <a:ext cx="274320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/>
                <p:cNvCxnSpPr/>
                <p:nvPr/>
              </p:nvCxnSpPr>
              <p:spPr>
                <a:xfrm flipV="1">
                  <a:off x="150222" y="3929750"/>
                  <a:ext cx="164592" cy="0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39"/>
                <p:cNvGrpSpPr/>
                <p:nvPr/>
              </p:nvGrpSpPr>
              <p:grpSpPr>
                <a:xfrm>
                  <a:off x="147322" y="1321525"/>
                  <a:ext cx="388256" cy="2606040"/>
                  <a:chOff x="54428" y="1320409"/>
                  <a:chExt cx="388256" cy="2606040"/>
                </a:xfrm>
              </p:grpSpPr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4428" y="1327666"/>
                    <a:ext cx="18288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60324" y="1320409"/>
                    <a:ext cx="0" cy="260604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Arrow Connector 132"/>
                  <p:cNvCxnSpPr/>
                  <p:nvPr/>
                </p:nvCxnSpPr>
                <p:spPr>
                  <a:xfrm flipV="1">
                    <a:off x="76924" y="2437284"/>
                    <a:ext cx="36576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 flipV="1">
                    <a:off x="54428" y="1954848"/>
                    <a:ext cx="365760" cy="1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" name="Group 48"/>
              <p:cNvGrpSpPr/>
              <p:nvPr/>
            </p:nvGrpSpPr>
            <p:grpSpPr>
              <a:xfrm>
                <a:off x="304800" y="1752600"/>
                <a:ext cx="1347037" cy="2499358"/>
                <a:chOff x="304800" y="1752600"/>
                <a:chExt cx="1347037" cy="2499358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501497" y="17526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height</a:t>
                  </a:r>
                  <a:endParaRPr lang="en-US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04800" y="3605627"/>
                  <a:ext cx="1347037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dirty="0" smtClean="0"/>
                    <a:t>iomass</a:t>
                  </a:r>
                </a:p>
                <a:p>
                  <a:r>
                    <a:rPr lang="en-US" dirty="0" smtClean="0"/>
                    <a:t>(live, dead)</a:t>
                  </a:r>
                  <a:endParaRPr lang="en-US" dirty="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527623" y="2286000"/>
                  <a:ext cx="8701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cover</a:t>
                  </a:r>
                  <a:endParaRPr lang="en-US" dirty="0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420189" y="2788918"/>
                  <a:ext cx="990600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 smtClean="0"/>
                    <a:t>Stem</a:t>
                  </a:r>
                </a:p>
                <a:p>
                  <a:pPr algn="r"/>
                  <a:r>
                    <a:rPr lang="en-US" dirty="0" smtClean="0"/>
                    <a:t>density</a:t>
                  </a:r>
                  <a:endParaRPr lang="en-US" dirty="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6549935" y="1295400"/>
            <a:ext cx="2484812" cy="3692737"/>
            <a:chOff x="6549935" y="1995705"/>
            <a:chExt cx="2484812" cy="3692737"/>
          </a:xfrm>
        </p:grpSpPr>
        <p:grpSp>
          <p:nvGrpSpPr>
            <p:cNvPr id="18" name="Group 17"/>
            <p:cNvGrpSpPr/>
            <p:nvPr/>
          </p:nvGrpSpPr>
          <p:grpSpPr>
            <a:xfrm>
              <a:off x="7041219" y="1995705"/>
              <a:ext cx="1741374" cy="2029832"/>
              <a:chOff x="7041219" y="1995705"/>
              <a:chExt cx="1741374" cy="2029832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7239000" y="3656205"/>
                <a:ext cx="12192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% carbon</a:t>
                </a:r>
                <a:endParaRPr lang="en-US" dirty="0"/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8466907" y="3836126"/>
                <a:ext cx="292608" cy="0"/>
              </a:xfrm>
              <a:prstGeom prst="straightConnector1">
                <a:avLst/>
              </a:prstGeom>
              <a:ln w="22225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7041219" y="1995705"/>
                <a:ext cx="1741374" cy="1860015"/>
                <a:chOff x="7041219" y="1995705"/>
                <a:chExt cx="1741374" cy="1860015"/>
              </a:xfrm>
            </p:grpSpPr>
            <p:grpSp>
              <p:nvGrpSpPr>
                <p:cNvPr id="151" name="Group 39"/>
                <p:cNvGrpSpPr/>
                <p:nvPr/>
              </p:nvGrpSpPr>
              <p:grpSpPr>
                <a:xfrm>
                  <a:off x="8416833" y="1995705"/>
                  <a:ext cx="365760" cy="1860015"/>
                  <a:chOff x="-166916" y="2020714"/>
                  <a:chExt cx="365760" cy="1860015"/>
                </a:xfrm>
              </p:grpSpPr>
              <p:cxnSp>
                <p:nvCxnSpPr>
                  <p:cNvPr id="152" name="Straight Connector 151"/>
                  <p:cNvCxnSpPr/>
                  <p:nvPr/>
                </p:nvCxnSpPr>
                <p:spPr>
                  <a:xfrm flipH="1">
                    <a:off x="-166916" y="2020714"/>
                    <a:ext cx="365760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177891" y="2020714"/>
                    <a:ext cx="0" cy="1860015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Arrow Connector 153"/>
                  <p:cNvCxnSpPr/>
                  <p:nvPr/>
                </p:nvCxnSpPr>
                <p:spPr>
                  <a:xfrm flipV="1">
                    <a:off x="-99423" y="2742083"/>
                    <a:ext cx="274320" cy="0"/>
                  </a:xfrm>
                  <a:prstGeom prst="straightConnector1">
                    <a:avLst/>
                  </a:prstGeom>
                  <a:ln w="22225"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TextBox 121"/>
                <p:cNvSpPr txBox="1"/>
                <p:nvPr/>
              </p:nvSpPr>
              <p:spPr>
                <a:xfrm>
                  <a:off x="7041219" y="2526268"/>
                  <a:ext cx="1447801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bulk density</a:t>
                  </a:r>
                  <a:endParaRPr lang="en-US" dirty="0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6848906" y="2620884"/>
              <a:ext cx="1647006" cy="2348694"/>
              <a:chOff x="6848906" y="2620884"/>
              <a:chExt cx="1647006" cy="2348694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6858000" y="2620884"/>
                <a:ext cx="0" cy="201168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276712" y="4323247"/>
                <a:ext cx="12192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carbon (g/m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) </a:t>
                </a:r>
                <a:endParaRPr lang="en-US" dirty="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6870674" y="2633560"/>
                <a:ext cx="1828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6848906" y="3840871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6870674" y="4631897"/>
                <a:ext cx="411480" cy="1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6549935" y="4649538"/>
              <a:ext cx="2484812" cy="1038904"/>
              <a:chOff x="6515063" y="4649538"/>
              <a:chExt cx="2484812" cy="103890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515063" y="5319110"/>
                <a:ext cx="248481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variation across depth </a:t>
                </a:r>
                <a:endParaRPr lang="en-US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7041219" y="4649538"/>
                <a:ext cx="0" cy="684462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195218" y="3714985"/>
            <a:ext cx="3408776" cy="3057017"/>
            <a:chOff x="195218" y="3714985"/>
            <a:chExt cx="3408776" cy="3057017"/>
          </a:xfrm>
        </p:grpSpPr>
        <p:sp>
          <p:nvSpPr>
            <p:cNvPr id="50" name="Rectangle 49"/>
            <p:cNvSpPr/>
            <p:nvPr/>
          </p:nvSpPr>
          <p:spPr>
            <a:xfrm>
              <a:off x="299739" y="6402670"/>
              <a:ext cx="3304255" cy="369332"/>
            </a:xfrm>
            <a:prstGeom prst="rect">
              <a:avLst/>
            </a:prstGeom>
            <a:ln>
              <a:solidFill>
                <a:schemeClr val="accent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Wilcoxon </a:t>
              </a:r>
              <a:r>
                <a:rPr lang="en-US" dirty="0" err="1" smtClean="0"/>
                <a:t>Kruskal</a:t>
              </a:r>
              <a:r>
                <a:rPr lang="en-US" dirty="0" smtClean="0"/>
                <a:t>-Wallis Test</a:t>
              </a:r>
              <a:endParaRPr lang="en-US" dirty="0"/>
            </a:p>
          </p:txBody>
        </p:sp>
        <p:sp>
          <p:nvSpPr>
            <p:cNvPr id="3" name="Right Brace 2"/>
            <p:cNvSpPr/>
            <p:nvPr/>
          </p:nvSpPr>
          <p:spPr>
            <a:xfrm rot="5400000">
              <a:off x="824612" y="4877550"/>
              <a:ext cx="363909" cy="162269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006566" y="3714985"/>
              <a:ext cx="1910806" cy="2687685"/>
              <a:chOff x="1006566" y="3714985"/>
              <a:chExt cx="1910806" cy="2687685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>
                <a:off x="2909444" y="3714985"/>
                <a:ext cx="0" cy="238101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1006566" y="6096001"/>
                <a:ext cx="1910806" cy="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1021080" y="5914395"/>
                <a:ext cx="0" cy="182880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1961969" y="6097275"/>
                <a:ext cx="0" cy="305395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4724762" y="4213432"/>
            <a:ext cx="3304255" cy="2042079"/>
            <a:chOff x="4714914" y="4206321"/>
            <a:chExt cx="3304255" cy="2042079"/>
          </a:xfrm>
        </p:grpSpPr>
        <p:grpSp>
          <p:nvGrpSpPr>
            <p:cNvPr id="32" name="Group 31"/>
            <p:cNvGrpSpPr/>
            <p:nvPr/>
          </p:nvGrpSpPr>
          <p:grpSpPr>
            <a:xfrm>
              <a:off x="5700486" y="4206321"/>
              <a:ext cx="823686" cy="627086"/>
              <a:chOff x="5700486" y="4206321"/>
              <a:chExt cx="823686" cy="627086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>
                <a:off x="5700486" y="4206321"/>
                <a:ext cx="4666" cy="627086"/>
              </a:xfrm>
              <a:prstGeom prst="straightConnector1">
                <a:avLst/>
              </a:prstGeom>
              <a:ln w="22225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H="1">
                <a:off x="5701212" y="4833407"/>
                <a:ext cx="822960" cy="0"/>
              </a:xfrm>
              <a:prstGeom prst="line">
                <a:avLst/>
              </a:prstGeom>
              <a:ln w="222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Rectangle 97"/>
            <p:cNvSpPr/>
            <p:nvPr/>
          </p:nvSpPr>
          <p:spPr>
            <a:xfrm>
              <a:off x="4714914" y="5879068"/>
              <a:ext cx="3304255" cy="369332"/>
            </a:xfrm>
            <a:prstGeom prst="rect">
              <a:avLst/>
            </a:prstGeom>
            <a:ln>
              <a:solidFill>
                <a:schemeClr val="accent1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Wilcoxon </a:t>
              </a:r>
              <a:r>
                <a:rPr lang="en-US" dirty="0" err="1" smtClean="0"/>
                <a:t>Kruskal</a:t>
              </a:r>
              <a:r>
                <a:rPr lang="en-US" dirty="0" smtClean="0"/>
                <a:t>-Wallis Test</a:t>
              </a:r>
              <a:endParaRPr lang="en-US" dirty="0"/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>
              <a:off x="6367041" y="4825388"/>
              <a:ext cx="10103" cy="1083387"/>
            </a:xfrm>
            <a:prstGeom prst="straightConnector1">
              <a:avLst/>
            </a:prstGeom>
            <a:ln w="22225"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6324601" y="-2255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Data &amp; methods contd.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52329" r="22194"/>
          <a:stretch/>
        </p:blipFill>
        <p:spPr bwMode="auto">
          <a:xfrm>
            <a:off x="228600" y="4447180"/>
            <a:ext cx="3878943" cy="24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3" b="50184"/>
          <a:stretch/>
        </p:blipFill>
        <p:spPr bwMode="auto">
          <a:xfrm>
            <a:off x="4740968" y="1689991"/>
            <a:ext cx="3769605" cy="27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 b="50184"/>
          <a:stretch/>
        </p:blipFill>
        <p:spPr bwMode="auto">
          <a:xfrm>
            <a:off x="233192" y="1664732"/>
            <a:ext cx="3557016" cy="27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Temporal changes: Relative sea level history, vegetation transition and soil carbon storage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91884" y="1676400"/>
            <a:ext cx="3237076" cy="7620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91884" y="2467428"/>
            <a:ext cx="3237076" cy="157117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945743" y="1705434"/>
            <a:ext cx="2660469" cy="732966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4945743" y="2481942"/>
            <a:ext cx="3407229" cy="155665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57200" y="4447180"/>
            <a:ext cx="3200400" cy="72203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43400" y="4803123"/>
            <a:ext cx="4800601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1" indent="-342900">
              <a:buClr>
                <a:schemeClr val="accent5"/>
              </a:buClr>
              <a:buFont typeface="Arial" pitchFamily="34" charset="0"/>
              <a:buChar char="−"/>
            </a:pPr>
            <a:r>
              <a:rPr lang="en-US" sz="2400" dirty="0"/>
              <a:t>A</a:t>
            </a:r>
            <a:r>
              <a:rPr lang="en-US" sz="2400" dirty="0" smtClean="0"/>
              <a:t>verage accretion rates for </a:t>
            </a:r>
            <a:r>
              <a:rPr lang="en-US" sz="2400" dirty="0"/>
              <a:t>this </a:t>
            </a:r>
            <a:r>
              <a:rPr lang="en-US" sz="2400" dirty="0" smtClean="0"/>
              <a:t>area - 0.25cm/ </a:t>
            </a:r>
            <a:r>
              <a:rPr lang="en-US" sz="2400" dirty="0"/>
              <a:t>year</a:t>
            </a:r>
          </a:p>
          <a:p>
            <a:pPr marL="342900" indent="-342900">
              <a:spcBef>
                <a:spcPts val="1200"/>
              </a:spcBef>
              <a:buClr>
                <a:schemeClr val="accent5"/>
              </a:buClr>
              <a:buFont typeface="Arial" pitchFamily="34" charset="0"/>
              <a:buChar char="−"/>
            </a:pPr>
            <a:r>
              <a:rPr lang="en-US" sz="2400" dirty="0" smtClean="0"/>
              <a:t>Corresponds to the marsh build up over 58 year period</a:t>
            </a:r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819401" y="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Results – Variations in the soil profile vs. vegetation transitions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0" grpId="0" animBg="1"/>
      <p:bldP spid="4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Terrain characteristics (i.e. elevation gradient) play a key role in determining the vegetation distribution and thus carbon storage in the above ground environment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Variations in soil properties along the soil depth were linked to the temporal changes in sediment deposition on the marsh surface, relative sea level history, and resulting vegetation transitions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Amounts of soil carbon stored in recently established marshes were significantly lower than those that have remained in situ for a longer period of time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tatus of the salt marsh as a carbon sink varies as a function of both </a:t>
            </a:r>
            <a:r>
              <a:rPr lang="en-US" b="1" dirty="0" smtClean="0"/>
              <a:t>space and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Conclusions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Fellowships &amp; Grants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Schlumberger </a:t>
            </a:r>
            <a:r>
              <a:rPr lang="en-US" sz="2400" dirty="0">
                <a:solidFill>
                  <a:srgbClr val="0000FF"/>
                </a:solidFill>
              </a:rPr>
              <a:t>Faculty for Future Fellowship </a:t>
            </a:r>
            <a:r>
              <a:rPr lang="en-US" sz="2400" dirty="0"/>
              <a:t>– Schlumberger </a:t>
            </a:r>
            <a:r>
              <a:rPr lang="en-US" sz="2400" dirty="0" smtClean="0"/>
              <a:t>Inc.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Tom </a:t>
            </a:r>
            <a:r>
              <a:rPr lang="en-US" sz="2400" dirty="0">
                <a:solidFill>
                  <a:srgbClr val="0000FF"/>
                </a:solidFill>
              </a:rPr>
              <a:t>Slick Senior Graduate Fellowship</a:t>
            </a:r>
            <a:r>
              <a:rPr lang="en-US" sz="2400" dirty="0"/>
              <a:t> - College of Agriculture and Life Sciences, Texas </a:t>
            </a:r>
            <a:r>
              <a:rPr lang="en-US" sz="2400" dirty="0" smtClean="0"/>
              <a:t>A&amp;M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NASA </a:t>
            </a:r>
            <a:r>
              <a:rPr lang="en-US" sz="2400" dirty="0">
                <a:solidFill>
                  <a:srgbClr val="0000FF"/>
                </a:solidFill>
              </a:rPr>
              <a:t>New Investigator grant </a:t>
            </a:r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 smtClean="0"/>
              <a:t>NNX08AR12G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Department of Ecosystem Science and Management (ESSM), Texas A&amp;M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it-IT" dirty="0" smtClean="0"/>
              <a:t>Dr. Ricardo Colon-Rivera &amp; </a:t>
            </a:r>
            <a:r>
              <a:rPr lang="it-IT" dirty="0"/>
              <a:t>Trevor </a:t>
            </a:r>
            <a:r>
              <a:rPr lang="it-IT" dirty="0" smtClean="0"/>
              <a:t>Pattillo</a:t>
            </a: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Jackson State University (JSU)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NOAA Environmental Corporative Science Center (</a:t>
            </a:r>
            <a:r>
              <a:rPr lang="en-US" dirty="0" smtClean="0">
                <a:solidFill>
                  <a:srgbClr val="0000FF"/>
                </a:solidFill>
              </a:rPr>
              <a:t>NOAA ECSC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Research </a:t>
            </a:r>
            <a:r>
              <a:rPr lang="en-US" dirty="0" smtClean="0"/>
              <a:t>Centers </a:t>
            </a:r>
            <a:r>
              <a:rPr lang="en-US" dirty="0"/>
              <a:t>for Minority Institutions (RCMI)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Department of Biology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248400" y="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Acknowledgement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264888"/>
            <a:ext cx="9105357" cy="714834"/>
          </a:xfrm>
          <a:noFill/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431" y="6475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2286000"/>
          </a:xfrm>
          <a:solidFill>
            <a:schemeClr val="bg1"/>
          </a:solidFill>
        </p:spPr>
        <p:txBody>
          <a:bodyPr lIns="182880" tIns="182880" rIns="182880" bIns="182880">
            <a:normAutofit lnSpcReduction="10000"/>
          </a:bodyPr>
          <a:lstStyle/>
          <a:p>
            <a:r>
              <a:rPr lang="en-US" dirty="0" smtClean="0"/>
              <a:t>Global warming and rising sea levels create </a:t>
            </a:r>
            <a:r>
              <a:rPr lang="en-US" u="sng" dirty="0" smtClean="0"/>
              <a:t>increasing threats </a:t>
            </a:r>
            <a:r>
              <a:rPr lang="en-US" dirty="0" smtClean="0"/>
              <a:t>for the wetland ecosystems</a:t>
            </a:r>
          </a:p>
          <a:p>
            <a:r>
              <a:rPr lang="en-US" dirty="0" smtClean="0"/>
              <a:t>They are </a:t>
            </a:r>
            <a:r>
              <a:rPr lang="en-US" u="sng" dirty="0" smtClean="0"/>
              <a:t>highly productive</a:t>
            </a:r>
            <a:r>
              <a:rPr lang="en-US" dirty="0" smtClean="0"/>
              <a:t> and must be preserved as future carbon sinks</a:t>
            </a:r>
          </a:p>
          <a:p>
            <a:pPr lvl="1"/>
            <a:r>
              <a:rPr lang="en-US" sz="1600" dirty="0" smtClean="0"/>
              <a:t>“Estuarine </a:t>
            </a:r>
            <a:r>
              <a:rPr lang="en-US" sz="1600" dirty="0"/>
              <a:t>wetlands sequester carbon at a rate </a:t>
            </a:r>
            <a:r>
              <a:rPr lang="en-US" sz="1600" dirty="0" smtClean="0"/>
              <a:t>of about </a:t>
            </a:r>
            <a:r>
              <a:rPr lang="en-US" sz="1600" dirty="0"/>
              <a:t>10-fold higher on an area basis than any other wetland </a:t>
            </a:r>
            <a:r>
              <a:rPr lang="en-US" sz="1600" dirty="0" smtClean="0"/>
              <a:t>ecosystem” - </a:t>
            </a:r>
            <a:r>
              <a:rPr lang="en-US" sz="1600" dirty="0"/>
              <a:t>Brigham et al. (2006</a:t>
            </a:r>
            <a:r>
              <a:rPr lang="en-US" sz="1600" dirty="0" smtClean="0"/>
              <a:t>)”</a:t>
            </a:r>
          </a:p>
        </p:txBody>
      </p:sp>
      <p:pic>
        <p:nvPicPr>
          <p:cNvPr id="9" name="Picture 2" descr="http://www1.ncdc.noaa.gov/pub/data/cmb/images/indicators/sea-level-ri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5029200" cy="31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14950" y="3505200"/>
            <a:ext cx="36309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Annual averages of global sea </a:t>
            </a:r>
            <a:r>
              <a:rPr lang="en-US" b="1" dirty="0" smtClean="0"/>
              <a:t>level (</a:t>
            </a:r>
            <a:r>
              <a:rPr lang="en-US" dirty="0" smtClean="0"/>
              <a:t>Red</a:t>
            </a:r>
            <a:r>
              <a:rPr lang="en-US" dirty="0"/>
              <a:t>: sea-level since 1870</a:t>
            </a:r>
            <a:r>
              <a:rPr lang="en-US" dirty="0" smtClean="0"/>
              <a:t>;</a:t>
            </a:r>
          </a:p>
          <a:p>
            <a:r>
              <a:rPr lang="en-US" dirty="0" smtClean="0"/>
              <a:t>Blue</a:t>
            </a:r>
            <a:r>
              <a:rPr lang="en-US" dirty="0"/>
              <a:t>: tide gauge data; </a:t>
            </a:r>
            <a:endParaRPr lang="en-US" dirty="0" smtClean="0"/>
          </a:p>
          <a:p>
            <a:r>
              <a:rPr lang="en-US" dirty="0" smtClean="0"/>
              <a:t>Black</a:t>
            </a:r>
            <a:r>
              <a:rPr lang="en-US" dirty="0"/>
              <a:t>: based on satellite observations.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inset shows global mean sea level rise since 1993 - a period over which sea level rise has </a:t>
            </a:r>
            <a:r>
              <a:rPr lang="en-US" dirty="0" smtClean="0"/>
              <a:t>accelerated)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Read for more information</a:t>
            </a:r>
          </a:p>
          <a:p>
            <a:pPr marL="0" lvl="0" indent="0">
              <a:buNone/>
            </a:pPr>
            <a:r>
              <a:rPr lang="en-US" b="1" dirty="0" smtClean="0"/>
              <a:t>Kulawardhana </a:t>
            </a:r>
            <a:r>
              <a:rPr lang="en-US" b="1" dirty="0"/>
              <a:t>R. W</a:t>
            </a:r>
            <a:r>
              <a:rPr lang="en-US" dirty="0"/>
              <a:t>., </a:t>
            </a:r>
            <a:r>
              <a:rPr lang="en-US" dirty="0" err="1" smtClean="0"/>
              <a:t>Feagin</a:t>
            </a:r>
            <a:r>
              <a:rPr lang="en-US" dirty="0" smtClean="0"/>
              <a:t> </a:t>
            </a:r>
            <a:r>
              <a:rPr lang="en-US" dirty="0"/>
              <a:t>R. A., </a:t>
            </a:r>
            <a:r>
              <a:rPr lang="en-US" dirty="0" smtClean="0"/>
              <a:t>Popescu </a:t>
            </a:r>
            <a:r>
              <a:rPr lang="en-US" dirty="0"/>
              <a:t>S. C., </a:t>
            </a:r>
            <a:r>
              <a:rPr lang="en-US" dirty="0" err="1" smtClean="0"/>
              <a:t>Boutton</a:t>
            </a:r>
            <a:r>
              <a:rPr lang="en-US" dirty="0" smtClean="0"/>
              <a:t> </a:t>
            </a:r>
            <a:r>
              <a:rPr lang="en-US" dirty="0"/>
              <a:t>T. W., </a:t>
            </a:r>
            <a:r>
              <a:rPr lang="en-US" dirty="0" smtClean="0"/>
              <a:t>Yeager </a:t>
            </a:r>
            <a:r>
              <a:rPr lang="en-US" dirty="0"/>
              <a:t>K. &amp; </a:t>
            </a:r>
            <a:r>
              <a:rPr lang="en-US" dirty="0" smtClean="0"/>
              <a:t>Bianchi </a:t>
            </a:r>
            <a:r>
              <a:rPr lang="en-US" dirty="0"/>
              <a:t>T. S. (</a:t>
            </a:r>
            <a:r>
              <a:rPr lang="en-US" b="1" dirty="0" smtClean="0"/>
              <a:t>2015</a:t>
            </a:r>
            <a:r>
              <a:rPr lang="en-US" dirty="0" smtClean="0"/>
              <a:t>)</a:t>
            </a:r>
          </a:p>
          <a:p>
            <a:pPr marL="0" lvl="0" indent="0">
              <a:buNone/>
            </a:pPr>
            <a:r>
              <a:rPr lang="en-US" dirty="0" smtClean="0"/>
              <a:t>– Estuarine </a:t>
            </a:r>
            <a:r>
              <a:rPr lang="en-US" dirty="0"/>
              <a:t>Coastal and Shelf Sciences </a:t>
            </a:r>
            <a:r>
              <a:rPr lang="en-US" i="1" dirty="0" smtClean="0">
                <a:hlinkClick r:id="rId2"/>
              </a:rPr>
              <a:t>http</a:t>
            </a:r>
            <a:r>
              <a:rPr lang="en-US" i="1" dirty="0">
                <a:hlinkClick r:id="rId2"/>
              </a:rPr>
              <a:t>://</a:t>
            </a:r>
            <a:r>
              <a:rPr lang="en-US" i="1" dirty="0" smtClean="0">
                <a:hlinkClick r:id="rId2"/>
              </a:rPr>
              <a:t>www.sciencedirect.com/science/article/pii/S0272771414004119</a:t>
            </a:r>
            <a:r>
              <a:rPr lang="en-US" i="1" dirty="0" smtClean="0"/>
              <a:t> 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 smtClean="0"/>
              <a:t>Kulawardhana </a:t>
            </a:r>
            <a:r>
              <a:rPr lang="en-US" b="1" dirty="0"/>
              <a:t>R. W</a:t>
            </a:r>
            <a:r>
              <a:rPr lang="en-US" dirty="0"/>
              <a:t>., </a:t>
            </a:r>
            <a:r>
              <a:rPr lang="en-US" dirty="0" smtClean="0"/>
              <a:t>Popescu </a:t>
            </a:r>
            <a:r>
              <a:rPr lang="en-US" dirty="0"/>
              <a:t>S. C. &amp; </a:t>
            </a:r>
            <a:r>
              <a:rPr lang="en-US" dirty="0" err="1" smtClean="0"/>
              <a:t>Feagin</a:t>
            </a:r>
            <a:r>
              <a:rPr lang="en-US" dirty="0" smtClean="0"/>
              <a:t> </a:t>
            </a:r>
            <a:r>
              <a:rPr lang="en-US" dirty="0"/>
              <a:t>R. A. (</a:t>
            </a:r>
            <a:r>
              <a:rPr lang="en-US" b="1" dirty="0" smtClean="0"/>
              <a:t>2014</a:t>
            </a:r>
            <a:r>
              <a:rPr lang="en-US" dirty="0" smtClean="0"/>
              <a:t>)</a:t>
            </a:r>
          </a:p>
          <a:p>
            <a:pPr marL="0" lvl="0" indent="0">
              <a:buNone/>
            </a:pPr>
            <a:r>
              <a:rPr lang="en-US" dirty="0" smtClean="0"/>
              <a:t>- Remote Sens. </a:t>
            </a:r>
            <a:r>
              <a:rPr lang="en-US" dirty="0"/>
              <a:t>of </a:t>
            </a:r>
            <a:r>
              <a:rPr lang="en-US" dirty="0" smtClean="0"/>
              <a:t>Environment (Special Issue)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://www.sciencedirect.com/science/article/pii/S0034425714000959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1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hlinkClick r:id="rId2"/>
              </a:rPr>
              <a:t>Profile: </a:t>
            </a:r>
          </a:p>
          <a:p>
            <a:pPr marL="0" indent="0">
              <a:buNone/>
            </a:pPr>
            <a:r>
              <a:rPr lang="en-US" b="1" dirty="0" smtClean="0">
                <a:hlinkClick r:id="rId2"/>
              </a:rPr>
              <a:t>http</a:t>
            </a:r>
            <a:r>
              <a:rPr lang="en-US" b="1" dirty="0">
                <a:hlinkClick r:id="rId2"/>
              </a:rPr>
              <a:t>://www.jsums.edu/biology/dr-kulawardhana</a:t>
            </a:r>
            <a:r>
              <a:rPr lang="en-US" b="1" dirty="0" smtClean="0">
                <a:hlinkClick r:id="rId2"/>
              </a:rPr>
              <a:t>/</a:t>
            </a:r>
            <a:r>
              <a:rPr lang="en-US" b="1" dirty="0" smtClean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>
                <a:hlinkClick r:id="rId3"/>
              </a:rPr>
              <a:t>E-mail me @ wasanthkula@yahoo.com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264888"/>
            <a:ext cx="9105357" cy="714834"/>
          </a:xfrm>
          <a:noFill/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431" y="6475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1066800"/>
          </a:xfrm>
          <a:solidFill>
            <a:schemeClr val="bg1"/>
          </a:solidFill>
        </p:spPr>
        <p:txBody>
          <a:bodyPr lIns="182880" tIns="182880" rIns="182880" bIns="182880">
            <a:normAutofit/>
          </a:bodyPr>
          <a:lstStyle/>
          <a:p>
            <a:r>
              <a:rPr lang="en-US" dirty="0" smtClean="0"/>
              <a:t>Local sea level rise rates for the study area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56007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48300"/>
            <a:ext cx="4933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264888"/>
            <a:ext cx="9105357" cy="714834"/>
          </a:xfrm>
          <a:noFill/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431" y="6475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0141" r="17442" b="9987"/>
          <a:stretch/>
        </p:blipFill>
        <p:spPr bwMode="auto">
          <a:xfrm>
            <a:off x="1392461" y="1752600"/>
            <a:ext cx="7063754" cy="50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746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588">
              <a:spcBef>
                <a:spcPts val="1800"/>
              </a:spcBef>
            </a:pPr>
            <a:r>
              <a:rPr lang="en-US" sz="2800" dirty="0" smtClean="0"/>
              <a:t>Current status &amp; future roles of coastal salt marshes as terrestrial C sinks</a:t>
            </a:r>
            <a:r>
              <a:rPr lang="en-US" sz="2800" dirty="0"/>
              <a:t>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41058" r="55556" b="45185"/>
          <a:stretch/>
        </p:blipFill>
        <p:spPr>
          <a:xfrm>
            <a:off x="94342" y="4894780"/>
            <a:ext cx="1275273" cy="15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264888"/>
            <a:ext cx="9105357" cy="714834"/>
          </a:xfrm>
          <a:noFill/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431" y="6475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0141" r="17442" b="9987"/>
          <a:stretch/>
        </p:blipFill>
        <p:spPr bwMode="auto">
          <a:xfrm>
            <a:off x="1392461" y="1752600"/>
            <a:ext cx="7063754" cy="50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746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588">
              <a:spcBef>
                <a:spcPts val="1800"/>
              </a:spcBef>
            </a:pPr>
            <a:r>
              <a:rPr lang="en-US" sz="2800" dirty="0" smtClean="0"/>
              <a:t>Current status &amp; future roles of coastal salt marshes as terrestrial C sinks</a:t>
            </a:r>
            <a:r>
              <a:rPr lang="en-US" sz="2800" dirty="0"/>
              <a:t>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41058" r="55556" b="45185"/>
          <a:stretch/>
        </p:blipFill>
        <p:spPr>
          <a:xfrm>
            <a:off x="94342" y="4894780"/>
            <a:ext cx="1275273" cy="15350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00200" y="2514600"/>
            <a:ext cx="6705600" cy="3581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3088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Their aerial </a:t>
            </a:r>
            <a:r>
              <a:rPr lang="en-US" sz="2800" dirty="0">
                <a:solidFill>
                  <a:schemeClr val="tx1"/>
                </a:solidFill>
              </a:rPr>
              <a:t>extents </a:t>
            </a:r>
            <a:r>
              <a:rPr lang="en-US" sz="2800" dirty="0" smtClean="0">
                <a:solidFill>
                  <a:schemeClr val="tx1"/>
                </a:solidFill>
              </a:rPr>
              <a:t>are rapidly </a:t>
            </a:r>
            <a:r>
              <a:rPr lang="en-US" sz="2800" dirty="0">
                <a:solidFill>
                  <a:schemeClr val="tx1"/>
                </a:solidFill>
              </a:rPr>
              <a:t>declining under changing climate </a:t>
            </a:r>
            <a:r>
              <a:rPr lang="en-US" sz="2800" dirty="0" smtClean="0">
                <a:solidFill>
                  <a:schemeClr val="tx1"/>
                </a:solidFill>
              </a:rPr>
              <a:t>scenarios (i.e. Global warming &amp; rising sea levels)</a:t>
            </a:r>
            <a:endParaRPr lang="en-US" sz="2800" dirty="0">
              <a:solidFill>
                <a:schemeClr val="tx1"/>
              </a:solidFill>
            </a:endParaRPr>
          </a:p>
          <a:p>
            <a:pPr marL="627063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Assumptions of static landscape predicts a loss of 20-60% of world’s coastal wetlands</a:t>
            </a:r>
          </a:p>
        </p:txBody>
      </p:sp>
    </p:spTree>
    <p:extLst>
      <p:ext uri="{BB962C8B-B14F-4D97-AF65-F5344CB8AC3E}">
        <p14:creationId xmlns:p14="http://schemas.microsoft.com/office/powerpoint/2010/main" val="6989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3" y="264888"/>
            <a:ext cx="9105357" cy="714834"/>
          </a:xfrm>
          <a:noFill/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3100" b="1" dirty="0" smtClean="0">
                <a:solidFill>
                  <a:srgbClr val="D2533C"/>
                </a:solidFill>
              </a:rPr>
              <a:t>Background</a:t>
            </a:r>
            <a:endParaRPr lang="en-US" sz="3100" dirty="0" smtClean="0">
              <a:solidFill>
                <a:srgbClr val="D2533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431" y="6475"/>
            <a:ext cx="137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746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588">
              <a:spcBef>
                <a:spcPts val="1800"/>
              </a:spcBef>
            </a:pPr>
            <a:r>
              <a:rPr lang="en-US" sz="2800" dirty="0" smtClean="0"/>
              <a:t>Current status &amp; future roles of coastal salt marshes as terrestrial C sinks</a:t>
            </a:r>
            <a:r>
              <a:rPr lang="en-US" sz="2800" dirty="0"/>
              <a:t>??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116" r="5536" b="3551"/>
          <a:stretch/>
        </p:blipFill>
        <p:spPr>
          <a:xfrm>
            <a:off x="609599" y="1905000"/>
            <a:ext cx="7924801" cy="41510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637" y="6245822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Vegetation transition over a marsh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4308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356100"/>
            <a:ext cx="8748486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Objectives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930544" y="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Objectives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9142" y="1143000"/>
            <a:ext cx="8287658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To understand variations in vegetation characteristics and biomass distribution along the elevation gradient</a:t>
            </a:r>
          </a:p>
          <a:p>
            <a:pPr marL="73152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2800" dirty="0" smtClean="0"/>
          </a:p>
          <a:p>
            <a:pPr marL="73152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 To understand variations in soil carbon storage across different depths of the soil profile</a:t>
            </a:r>
          </a:p>
          <a:p>
            <a:pPr marL="73152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2800" dirty="0" smtClean="0"/>
          </a:p>
          <a:p>
            <a:pPr marL="731520" lvl="1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To evaluate possible linkages between the changes in above ground environment (i.e. vegetation transition as affected by relative sea level history) to the changes in soil carbon storage </a:t>
            </a:r>
          </a:p>
        </p:txBody>
      </p:sp>
    </p:spTree>
    <p:extLst>
      <p:ext uri="{BB962C8B-B14F-4D97-AF65-F5344CB8AC3E}">
        <p14:creationId xmlns:p14="http://schemas.microsoft.com/office/powerpoint/2010/main" val="17813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447800"/>
            <a:ext cx="9105357" cy="39732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400"/>
              </a:spcBef>
            </a:pPr>
            <a:r>
              <a:rPr lang="en-US" sz="3600" b="1" dirty="0" smtClean="0">
                <a:solidFill>
                  <a:srgbClr val="D2533C"/>
                </a:solidFill>
              </a:rPr>
              <a:t>Study Area</a:t>
            </a:r>
          </a:p>
          <a:p>
            <a:pPr algn="ctr">
              <a:spcBef>
                <a:spcPts val="2400"/>
              </a:spcBef>
            </a:pPr>
            <a:r>
              <a:rPr lang="en-US" sz="3600" b="1" i="1" dirty="0" smtClean="0">
                <a:solidFill>
                  <a:srgbClr val="008000"/>
                </a:solidFill>
              </a:rPr>
              <a:t>S. </a:t>
            </a:r>
            <a:r>
              <a:rPr lang="en-US" sz="3600" b="1" i="1" dirty="0" err="1" smtClean="0">
                <a:solidFill>
                  <a:srgbClr val="008000"/>
                </a:solidFill>
              </a:rPr>
              <a:t>alterniflora</a:t>
            </a:r>
            <a:r>
              <a:rPr lang="en-US" sz="3600" b="1" i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</a:rPr>
              <a:t>dominated coastal salt marshes of Galveston, Texas</a:t>
            </a:r>
            <a:endParaRPr lang="en-US" sz="36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10254</TotalTime>
  <Words>1270</Words>
  <Application>Microsoft Office PowerPoint</Application>
  <PresentationFormat>On-screen Show (4:3)</PresentationFormat>
  <Paragraphs>296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Role of elevation, relative sea level history &amp; land cover conversions in determining carbon distributions in Spartina alterniflora dominated salt marshes in Galveston, Texas</vt:lpstr>
      <vt:lpstr>Coastal Salt marshes</vt:lpstr>
      <vt:lpstr>Background</vt:lpstr>
      <vt:lpstr>Background</vt:lpstr>
      <vt:lpstr>Background</vt:lpstr>
      <vt:lpstr>Background</vt:lpstr>
      <vt:lpstr>Background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Variations in the above ground environment – plant characteristics, biomass and Carbon storage  2. Variations in the soil profile – across different depths  3. Sea level history, land cover change and the changes in the soil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  <vt:lpstr>Questions???</vt:lpstr>
      <vt:lpstr>Contacts</vt:lpstr>
    </vt:vector>
  </TitlesOfParts>
  <Company>TAMU ESSM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Lidar based vegetation height models to quantify carbon stocks in Galveston saltmarshes</dc:title>
  <dc:creator>Ranjani Wasantha Kulawardhana</dc:creator>
  <cp:lastModifiedBy>Kulawardhana, Wasantha</cp:lastModifiedBy>
  <cp:revision>555</cp:revision>
  <dcterms:created xsi:type="dcterms:W3CDTF">2012-11-29T17:13:30Z</dcterms:created>
  <dcterms:modified xsi:type="dcterms:W3CDTF">2015-06-22T14:03:23Z</dcterms:modified>
</cp:coreProperties>
</file>