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09" r:id="rId1"/>
  </p:sldMasterIdLst>
  <p:notesMasterIdLst>
    <p:notesMasterId r:id="rId29"/>
  </p:notesMasterIdLst>
  <p:handoutMasterIdLst>
    <p:handoutMasterId r:id="rId30"/>
  </p:handoutMasterIdLst>
  <p:sldIdLst>
    <p:sldId id="398" r:id="rId2"/>
    <p:sldId id="543" r:id="rId3"/>
    <p:sldId id="475" r:id="rId4"/>
    <p:sldId id="545" r:id="rId5"/>
    <p:sldId id="546" r:id="rId6"/>
    <p:sldId id="448" r:id="rId7"/>
    <p:sldId id="449" r:id="rId8"/>
    <p:sldId id="547" r:id="rId9"/>
    <p:sldId id="548" r:id="rId10"/>
    <p:sldId id="551" r:id="rId11"/>
    <p:sldId id="552" r:id="rId12"/>
    <p:sldId id="553" r:id="rId13"/>
    <p:sldId id="433" r:id="rId14"/>
    <p:sldId id="580" r:id="rId15"/>
    <p:sldId id="443" r:id="rId16"/>
    <p:sldId id="554" r:id="rId17"/>
    <p:sldId id="581" r:id="rId18"/>
    <p:sldId id="582" r:id="rId19"/>
    <p:sldId id="583" r:id="rId20"/>
    <p:sldId id="584" r:id="rId21"/>
    <p:sldId id="586" r:id="rId22"/>
    <p:sldId id="578" r:id="rId23"/>
    <p:sldId id="561" r:id="rId24"/>
    <p:sldId id="508" r:id="rId25"/>
    <p:sldId id="571" r:id="rId26"/>
    <p:sldId id="482" r:id="rId27"/>
    <p:sldId id="534" r:id="rId2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na.mccabe@gmail.com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E1B59"/>
    <a:srgbClr val="0033CC"/>
    <a:srgbClr val="53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2" autoAdjust="0"/>
    <p:restoredTop sz="90764" autoAdjust="0"/>
  </p:normalViewPr>
  <p:slideViewPr>
    <p:cSldViewPr>
      <p:cViewPr varScale="1">
        <p:scale>
          <a:sx n="55" d="100"/>
          <a:sy n="55" d="100"/>
        </p:scale>
        <p:origin x="9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6BEDD-CAE0-4A99-B4A8-27B9A0820CB0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B215F-80D5-46ED-BF5D-599E9E1C8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9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F05F2-B7D9-465C-98C8-731675BE30E6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86288-B20D-4B11-9222-00F1CD42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2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C0BEF-D255-4A96-B729-70FC772DD09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8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2D63-4229-4FF1-BE75-D6266FA1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2D63-4229-4FF1-BE75-D6266FA1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2D63-4229-4FF1-BE75-D6266FA1F2E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5216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2D63-4229-4FF1-BE75-D6266FA1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98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2D63-4229-4FF1-BE75-D6266FA1F2E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2855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2D63-4229-4FF1-BE75-D6266FA1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6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2D63-4229-4FF1-BE75-D6266FA1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16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2D63-4229-4FF1-BE75-D6266FA1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90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685800" y="1066800"/>
            <a:ext cx="5943600" cy="68580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77315851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2D63-4229-4FF1-BE75-D6266FA1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2D63-4229-4FF1-BE75-D6266FA1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2D63-4229-4FF1-BE75-D6266FA1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3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2D63-4229-4FF1-BE75-D6266FA1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6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80CA4-E674-47E1-824D-8276A52F297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2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02C93-B555-41C0-A38A-F0BC5A86A44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182347" y="6262898"/>
            <a:ext cx="585040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rgbClr val="96CCE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2D63-4229-4FF1-BE75-D6266FA1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3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2D63-4229-4FF1-BE75-D6266FA1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9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162D63-4229-4FF1-BE75-D6266FA1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7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675382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 Polio returns to Middle </a:t>
            </a:r>
            <a:r>
              <a:rPr lang="en-US" sz="4000" b="1" dirty="0" smtClean="0"/>
              <a:t>East: situation </a:t>
            </a:r>
            <a:r>
              <a:rPr lang="en-US" sz="4000" b="1" dirty="0"/>
              <a:t>analysis, strategies and way forward </a:t>
            </a:r>
          </a:p>
        </p:txBody>
      </p:sp>
      <p:sp>
        <p:nvSpPr>
          <p:cNvPr id="5" name="Rectangle 4"/>
          <p:cNvSpPr/>
          <p:nvPr/>
        </p:nvSpPr>
        <p:spPr>
          <a:xfrm>
            <a:off x="-152400" y="3657600"/>
            <a:ext cx="891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 smtClean="0"/>
              <a:t>Randa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Hamadeh</a:t>
            </a:r>
            <a:r>
              <a:rPr lang="en-GB" sz="2000" b="1" dirty="0" smtClean="0"/>
              <a:t>, MPH, PhD</a:t>
            </a:r>
          </a:p>
          <a:p>
            <a:pPr algn="ctr"/>
            <a:r>
              <a:rPr lang="en-GB" sz="2000" b="1" dirty="0" smtClean="0"/>
              <a:t>Ministry of Public Health, Lebanon</a:t>
            </a:r>
          </a:p>
          <a:p>
            <a:pPr algn="ctr"/>
            <a:endParaRPr lang="en-GB" sz="2000" b="1" dirty="0"/>
          </a:p>
          <a:p>
            <a:pPr algn="ctr"/>
            <a:r>
              <a:rPr lang="en-GB" b="1" dirty="0" smtClean="0"/>
              <a:t>Birmingham , Aug. 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36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6" y="76200"/>
            <a:ext cx="8610600" cy="1676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 &amp; children </a:t>
            </a:r>
            <a:r>
              <a:rPr lang="en-US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vaccinated</a:t>
            </a:r>
            <a:br>
              <a:rPr lang="en-US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Post-campaign 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(Recall)</a:t>
            </a:r>
            <a:b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2013 – April 2014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7338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52578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2057400"/>
            <a:ext cx="4572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Number of children vaccinated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2057400"/>
            <a:ext cx="3733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PCM result by recall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843885"/>
            <a:ext cx="1600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ND – Not Done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53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8001000" cy="1066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2400" b="1" dirty="0">
                <a:solidFill>
                  <a:srgbClr val="7030A0"/>
                </a:solidFill>
              </a:rPr>
              <a:t>Phase I plan </a:t>
            </a:r>
            <a:r>
              <a:rPr lang="en-GB" sz="2400" b="1" dirty="0" smtClean="0">
                <a:solidFill>
                  <a:srgbClr val="7030A0"/>
                </a:solidFill>
              </a:rPr>
              <a:t>impact on the outbreak</a:t>
            </a:r>
            <a:endParaRPr lang="en-US" sz="2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95447" y="6597934"/>
            <a:ext cx="1154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FF0000"/>
                </a:solidFill>
              </a:rPr>
              <a:t>* </a:t>
            </a:r>
            <a:r>
              <a:rPr lang="en-US" sz="1200" dirty="0"/>
              <a:t>a</a:t>
            </a:r>
            <a:r>
              <a:rPr lang="en-US" sz="1200" dirty="0" smtClean="0"/>
              <a:t>ll sources</a:t>
            </a:r>
            <a:endParaRPr lang="en-US" sz="1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78734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 smtClean="0"/>
              <a:t>The size of polio outbreak has been reduced to the minimum in Syria in 2014 (35 cases in 2013 and one case in 2014,</a:t>
            </a:r>
          </a:p>
          <a:p>
            <a:pPr marL="0" indent="0">
              <a:buNone/>
            </a:pPr>
            <a:r>
              <a:rPr lang="en-GB" b="1" i="1" dirty="0" smtClean="0"/>
              <a:t>BUT…</a:t>
            </a:r>
            <a:endParaRPr lang="en-GB" b="1" i="1" dirty="0"/>
          </a:p>
          <a:p>
            <a:r>
              <a:rPr lang="en-GB" b="1" i="1" dirty="0"/>
              <a:t>Unfortunately spread of WPV to </a:t>
            </a:r>
            <a:r>
              <a:rPr lang="en-GB" b="1" i="1" dirty="0" smtClean="0"/>
              <a:t>Iraq</a:t>
            </a:r>
            <a:endParaRPr lang="en-GB" b="1" i="1" dirty="0"/>
          </a:p>
          <a:p>
            <a:endParaRPr lang="en-GB" i="1" dirty="0" smtClean="0"/>
          </a:p>
          <a:p>
            <a:r>
              <a:rPr lang="en-GB" b="1" i="1" dirty="0" smtClean="0"/>
              <a:t>No WPV </a:t>
            </a:r>
            <a:r>
              <a:rPr lang="en-GB" i="1" dirty="0" smtClean="0"/>
              <a:t>detected</a:t>
            </a:r>
            <a:r>
              <a:rPr lang="en-GB" dirty="0" smtClean="0"/>
              <a:t> in Jordan, Lebanon, Egypt, Turkey</a:t>
            </a:r>
          </a:p>
          <a:p>
            <a:r>
              <a:rPr lang="en-GB" b="1" i="1" dirty="0" smtClean="0"/>
              <a:t>Absence of WPV in environmental samples</a:t>
            </a:r>
            <a:r>
              <a:rPr lang="en-GB" b="1" dirty="0" smtClean="0"/>
              <a:t> </a:t>
            </a:r>
            <a:br>
              <a:rPr lang="en-GB" b="1" dirty="0" smtClean="0"/>
            </a:br>
            <a:r>
              <a:rPr lang="en-GB" dirty="0" smtClean="0"/>
              <a:t>in Palestine </a:t>
            </a:r>
            <a:r>
              <a:rPr lang="en-GB" i="1" dirty="0" smtClean="0"/>
              <a:t>since March 2014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1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858776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181600" y="457200"/>
            <a:ext cx="3733800" cy="4800600"/>
          </a:xfrm>
          <a:prstGeom prst="rect">
            <a:avLst/>
          </a:prstGeom>
        </p:spPr>
        <p:txBody>
          <a:bodyPr lIns="80147" tIns="40074" rIns="80147" bIns="40074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i="1" dirty="0" smtClean="0"/>
              <a:t>The GOAL has been updated:</a:t>
            </a:r>
          </a:p>
          <a:p>
            <a:pPr marL="0" indent="0">
              <a:buNone/>
            </a:pPr>
            <a:endParaRPr lang="en-US" sz="4000" b="1" i="1" dirty="0"/>
          </a:p>
          <a:p>
            <a:pPr marL="0" indent="0">
              <a:buNone/>
            </a:pPr>
            <a:r>
              <a:rPr lang="en-US" sz="4000" b="1" i="1" dirty="0" smtClean="0">
                <a:solidFill>
                  <a:srgbClr val="FF0000"/>
                </a:solidFill>
              </a:rPr>
              <a:t>Interrupt polio virus transmission </a:t>
            </a:r>
            <a:r>
              <a:rPr lang="en-US" sz="4000" i="1" dirty="0" smtClean="0"/>
              <a:t>by August 2014</a:t>
            </a:r>
          </a:p>
        </p:txBody>
      </p:sp>
    </p:spTree>
    <p:extLst>
      <p:ext uri="{BB962C8B-B14F-4D97-AF65-F5344CB8AC3E}">
        <p14:creationId xmlns:p14="http://schemas.microsoft.com/office/powerpoint/2010/main" val="27002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0866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532476"/>
                </a:solidFill>
                <a:latin typeface="+mn-lt"/>
              </a:rPr>
              <a:t>Phase II Response: Objectives</a:t>
            </a:r>
            <a:endParaRPr lang="en-US" sz="3200" b="1" dirty="0">
              <a:solidFill>
                <a:srgbClr val="532476"/>
              </a:solidFill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>
          <a:xfrm>
            <a:off x="-381000" y="2057400"/>
            <a:ext cx="8839200" cy="6019800"/>
          </a:xfrm>
        </p:spPr>
        <p:txBody>
          <a:bodyPr lIns="80147" tIns="40074" rIns="80147" bIns="40074">
            <a:noAutofit/>
          </a:bodyPr>
          <a:lstStyle/>
          <a:p>
            <a:pPr marL="0" indent="0" algn="ctr">
              <a:buNone/>
            </a:pPr>
            <a:r>
              <a:rPr lang="en-US" sz="2400" b="1" i="1" dirty="0" smtClean="0"/>
              <a:t>The objectives remained as follows:</a:t>
            </a:r>
          </a:p>
          <a:p>
            <a:pPr marL="0" indent="0" algn="ctr">
              <a:buNone/>
            </a:pPr>
            <a:endParaRPr lang="en-US" sz="2400" b="1" i="1" dirty="0" smtClean="0"/>
          </a:p>
          <a:p>
            <a:pPr marL="1543050" lvl="3" indent="-285750"/>
            <a:r>
              <a:rPr lang="en-US" sz="2400" b="1" dirty="0" smtClean="0">
                <a:solidFill>
                  <a:srgbClr val="3E1B59"/>
                </a:solidFill>
              </a:rPr>
              <a:t>Detect-AFP</a:t>
            </a:r>
          </a:p>
          <a:p>
            <a:pPr marL="1543050" lvl="3" indent="-285750"/>
            <a:r>
              <a:rPr lang="en-US" sz="2400" b="1" dirty="0" smtClean="0">
                <a:solidFill>
                  <a:srgbClr val="3E1B59"/>
                </a:solidFill>
              </a:rPr>
              <a:t>Respond-SIAs </a:t>
            </a:r>
          </a:p>
          <a:p>
            <a:pPr marL="1543050" lvl="3" indent="-285750"/>
            <a:r>
              <a:rPr lang="en-US" sz="2400" b="1" dirty="0" smtClean="0">
                <a:solidFill>
                  <a:srgbClr val="3E1B59"/>
                </a:solidFill>
              </a:rPr>
              <a:t>Prevent-RI</a:t>
            </a:r>
          </a:p>
        </p:txBody>
      </p:sp>
    </p:spTree>
    <p:extLst>
      <p:ext uri="{BB962C8B-B14F-4D97-AF65-F5344CB8AC3E}">
        <p14:creationId xmlns:p14="http://schemas.microsoft.com/office/powerpoint/2010/main" val="38786993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0866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532476"/>
                </a:solidFill>
                <a:latin typeface="+mn-lt"/>
              </a:rPr>
              <a:t>Phase II Response: Objectives</a:t>
            </a:r>
            <a:endParaRPr lang="en-US" sz="3200" b="1" dirty="0">
              <a:solidFill>
                <a:srgbClr val="532476"/>
              </a:solidFill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>
          <a:xfrm>
            <a:off x="28832" y="2057400"/>
            <a:ext cx="8839200" cy="6019800"/>
          </a:xfrm>
        </p:spPr>
        <p:txBody>
          <a:bodyPr lIns="80147" tIns="40074" rIns="80147" bIns="40074"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3E1B59"/>
                </a:solidFill>
              </a:rPr>
              <a:t>Phase </a:t>
            </a:r>
            <a:r>
              <a:rPr lang="en-US" sz="2400" b="1" dirty="0">
                <a:solidFill>
                  <a:srgbClr val="3E1B59"/>
                </a:solidFill>
              </a:rPr>
              <a:t>II </a:t>
            </a:r>
            <a:r>
              <a:rPr lang="en-US" sz="2400" b="1" dirty="0" smtClean="0">
                <a:solidFill>
                  <a:srgbClr val="3E1B59"/>
                </a:solidFill>
              </a:rPr>
              <a:t>focus:</a:t>
            </a:r>
          </a:p>
          <a:p>
            <a:pPr marL="0" indent="0">
              <a:buNone/>
            </a:pPr>
            <a:endParaRPr lang="en-US" sz="2400" b="1" dirty="0">
              <a:solidFill>
                <a:srgbClr val="3E1B59"/>
              </a:solidFill>
            </a:endParaRPr>
          </a:p>
          <a:p>
            <a:pPr lvl="0"/>
            <a:r>
              <a:rPr lang="en-US" sz="2000" b="1" dirty="0"/>
              <a:t>Quality:</a:t>
            </a:r>
            <a:r>
              <a:rPr lang="en-US" sz="2000" dirty="0"/>
              <a:t> Improving the quality and intensity of key activities including SIAs, AFP Surveillance and Routine Immunization services, with emphasis on </a:t>
            </a:r>
            <a:r>
              <a:rPr lang="en-US" sz="2000" u="sng" dirty="0"/>
              <a:t>monitoring</a:t>
            </a:r>
            <a:r>
              <a:rPr lang="en-US" sz="2000" dirty="0"/>
              <a:t> during and after campaigns</a:t>
            </a:r>
          </a:p>
          <a:p>
            <a:pPr lvl="0"/>
            <a:r>
              <a:rPr lang="en-US" sz="2000" b="1" dirty="0"/>
              <a:t>Reach:</a:t>
            </a:r>
            <a:r>
              <a:rPr lang="en-US" sz="2000" dirty="0"/>
              <a:t> Systematic </a:t>
            </a:r>
            <a:r>
              <a:rPr lang="en-US" sz="2000" u="sng" dirty="0"/>
              <a:t>mapping</a:t>
            </a:r>
            <a:r>
              <a:rPr lang="en-US" sz="2000" dirty="0"/>
              <a:t> of hard to reach populations wherever they may be and specific targeting of these populations in subsequent SIAs, Routine Immunization and surveillance services </a:t>
            </a:r>
          </a:p>
        </p:txBody>
      </p:sp>
    </p:spTree>
    <p:extLst>
      <p:ext uri="{BB962C8B-B14F-4D97-AF65-F5344CB8AC3E}">
        <p14:creationId xmlns:p14="http://schemas.microsoft.com/office/powerpoint/2010/main" val="8909521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:\Users\epadmin\Desktop\ME maps\Output\revised intervention zones.b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6400800" cy="37703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Risk Assessment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800600" cy="5410200"/>
          </a:xfrm>
        </p:spPr>
        <p:txBody>
          <a:bodyPr/>
          <a:lstStyle/>
          <a:p>
            <a:pPr marL="457200" lvl="1" indent="0">
              <a:buNone/>
            </a:pPr>
            <a:r>
              <a:rPr lang="en-US" b="1" dirty="0" smtClean="0"/>
              <a:t>Zone </a:t>
            </a:r>
            <a:r>
              <a:rPr lang="en-US" b="1" dirty="0"/>
              <a:t>1:  </a:t>
            </a:r>
            <a:r>
              <a:rPr lang="en-US" b="1" i="1" dirty="0"/>
              <a:t>Primary Outbreak Intervention </a:t>
            </a:r>
            <a:r>
              <a:rPr lang="en-US" b="1" i="1" dirty="0" smtClean="0"/>
              <a:t>Zone</a:t>
            </a:r>
            <a:r>
              <a:rPr lang="en-US" b="1" dirty="0" smtClean="0"/>
              <a:t>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Syria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Iraq</a:t>
            </a:r>
          </a:p>
          <a:p>
            <a:pPr marL="457200" lvl="1" indent="0">
              <a:buNone/>
            </a:pPr>
            <a:r>
              <a:rPr lang="en-US" b="1" dirty="0" smtClean="0"/>
              <a:t>Zone </a:t>
            </a:r>
            <a:r>
              <a:rPr lang="en-US" b="1" dirty="0"/>
              <a:t>2: </a:t>
            </a:r>
            <a:r>
              <a:rPr lang="en-US" b="1" i="1" dirty="0"/>
              <a:t>Risk Reduction Zone</a:t>
            </a:r>
            <a:r>
              <a:rPr lang="en-US" b="1" dirty="0"/>
              <a:t>: </a:t>
            </a:r>
            <a:endParaRPr lang="en-US" b="1" dirty="0" smtClean="0"/>
          </a:p>
          <a:p>
            <a:pPr marL="1371600" lvl="2" indent="-457200">
              <a:buFont typeface="+mj-lt"/>
              <a:buAutoNum type="arabicPeriod" startAt="3"/>
            </a:pPr>
            <a:r>
              <a:rPr lang="en-US" dirty="0" smtClean="0"/>
              <a:t>Turkey</a:t>
            </a:r>
          </a:p>
          <a:p>
            <a:pPr marL="1371600" lvl="2" indent="-457200">
              <a:buFont typeface="+mj-lt"/>
              <a:buAutoNum type="arabicPeriod" startAt="3"/>
            </a:pPr>
            <a:r>
              <a:rPr lang="en-US" dirty="0" smtClean="0"/>
              <a:t>Lebanon</a:t>
            </a:r>
          </a:p>
          <a:p>
            <a:pPr marL="1371600" lvl="2" indent="-457200">
              <a:buFont typeface="+mj-lt"/>
              <a:buAutoNum type="arabicPeriod" startAt="3"/>
            </a:pPr>
            <a:r>
              <a:rPr lang="en-US" dirty="0" smtClean="0"/>
              <a:t>Jordan</a:t>
            </a:r>
          </a:p>
          <a:p>
            <a:pPr marL="1371600" lvl="2" indent="-457200">
              <a:buFont typeface="+mj-lt"/>
              <a:buAutoNum type="arabicPeriod" startAt="3"/>
            </a:pPr>
            <a:r>
              <a:rPr lang="en-US" dirty="0" smtClean="0"/>
              <a:t>Palestine</a:t>
            </a:r>
          </a:p>
          <a:p>
            <a:pPr marL="1371600" lvl="2" indent="-457200">
              <a:buFont typeface="+mj-lt"/>
              <a:buAutoNum type="arabicPeriod" startAt="3"/>
            </a:pPr>
            <a:r>
              <a:rPr lang="en-US" dirty="0" smtClean="0"/>
              <a:t>Egypt</a:t>
            </a:r>
          </a:p>
          <a:p>
            <a:pPr marL="1371600" lvl="2" indent="-457200">
              <a:buFont typeface="+mj-lt"/>
              <a:buAutoNum type="arabicPeriod" startAt="3"/>
            </a:pPr>
            <a:r>
              <a:rPr lang="en-US" u="sng" dirty="0" smtClean="0"/>
              <a:t>Iran</a:t>
            </a:r>
            <a:endParaRPr lang="en-US" u="sng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7067867" cy="9144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smtClean="0">
                <a:solidFill>
                  <a:srgbClr val="7030A0"/>
                </a:solidFill>
              </a:rPr>
              <a:t>Phase II Outbreak response Plan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May 2014  – Dec 2014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6" y="76200"/>
            <a:ext cx="8610600" cy="1676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 &amp; children </a:t>
            </a:r>
            <a:r>
              <a:rPr lang="en-US" sz="2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vaccinated</a:t>
            </a:r>
            <a:br>
              <a:rPr lang="en-US" sz="2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Post-campaign 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(Recall)</a:t>
            </a:r>
            <a:b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2014 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 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057400"/>
            <a:ext cx="4572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Number of children vaccinated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2057400"/>
            <a:ext cx="3733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PCM result by recall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8280" y="5846118"/>
            <a:ext cx="1676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ND – Not Done</a:t>
            </a:r>
            <a:endParaRPr lang="en-US" sz="1600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7" y="2519065"/>
            <a:ext cx="802386" cy="303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11476"/>
            <a:ext cx="4495800" cy="29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833812" cy="292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9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64" y="98612"/>
            <a:ext cx="6347714" cy="1320800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SIAs in Lebanon as a response to polio virus in the Middle East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9914" y="1600200"/>
          <a:ext cx="9025986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763"/>
                <a:gridCol w="435446"/>
                <a:gridCol w="435446"/>
                <a:gridCol w="421847"/>
                <a:gridCol w="446058"/>
                <a:gridCol w="476250"/>
                <a:gridCol w="463952"/>
                <a:gridCol w="429790"/>
                <a:gridCol w="451914"/>
                <a:gridCol w="485100"/>
                <a:gridCol w="449312"/>
                <a:gridCol w="498439"/>
                <a:gridCol w="436298"/>
                <a:gridCol w="390748"/>
                <a:gridCol w="468832"/>
                <a:gridCol w="454191"/>
                <a:gridCol w="446058"/>
                <a:gridCol w="442335"/>
                <a:gridCol w="49920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Jul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Aug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Oct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Feb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Apr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Jun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Jul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Aug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Oct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Dec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Iraq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5725" y="3038475"/>
          <a:ext cx="902598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763"/>
                <a:gridCol w="435446"/>
                <a:gridCol w="435446"/>
                <a:gridCol w="421847"/>
                <a:gridCol w="446058"/>
                <a:gridCol w="476250"/>
                <a:gridCol w="463952"/>
                <a:gridCol w="429790"/>
                <a:gridCol w="451914"/>
                <a:gridCol w="485100"/>
                <a:gridCol w="449312"/>
                <a:gridCol w="498439"/>
                <a:gridCol w="436298"/>
                <a:gridCol w="390748"/>
                <a:gridCol w="468832"/>
                <a:gridCol w="454191"/>
                <a:gridCol w="446058"/>
                <a:gridCol w="442335"/>
                <a:gridCol w="4992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Lebanon</a:t>
                      </a:r>
                    </a:p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19900" y="3387090"/>
            <a:ext cx="457200" cy="182880"/>
          </a:xfrm>
          <a:prstGeom prst="rect">
            <a:avLst/>
          </a:prstGeom>
          <a:solidFill>
            <a:srgbClr val="92D05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86625" y="3387090"/>
            <a:ext cx="438912" cy="182880"/>
          </a:xfrm>
          <a:prstGeom prst="rect">
            <a:avLst/>
          </a:prstGeom>
          <a:solidFill>
            <a:srgbClr val="92D05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10325" y="3388523"/>
            <a:ext cx="393192" cy="182880"/>
          </a:xfrm>
          <a:prstGeom prst="rect">
            <a:avLst/>
          </a:prstGeom>
          <a:solidFill>
            <a:srgbClr val="92D05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" y="4876800"/>
            <a:ext cx="457200" cy="304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1500" y="4878943"/>
            <a:ext cx="22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99"/>
                </a:solidFill>
              </a:rPr>
              <a:t>Polio confirmed case first and most recent</a:t>
            </a:r>
            <a:endParaRPr lang="en-US" sz="1400" b="1" dirty="0">
              <a:solidFill>
                <a:srgbClr val="0000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3844" y="4836557"/>
            <a:ext cx="457200" cy="36576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53200" y="4953000"/>
            <a:ext cx="365760" cy="1066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57719" y="4800600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99"/>
                </a:solidFill>
              </a:rPr>
              <a:t>National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sz="1400" b="1" dirty="0" smtClean="0">
                <a:solidFill>
                  <a:srgbClr val="000099"/>
                </a:solidFill>
              </a:rPr>
              <a:t>Campaign</a:t>
            </a:r>
            <a:endParaRPr lang="en-US" sz="1400" b="1" dirty="0">
              <a:solidFill>
                <a:srgbClr val="0000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5340" y="4800600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99"/>
                </a:solidFill>
              </a:rPr>
              <a:t>Sub-national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sz="1400" b="1" dirty="0" smtClean="0">
                <a:solidFill>
                  <a:srgbClr val="000099"/>
                </a:solidFill>
              </a:rPr>
              <a:t>Campaign</a:t>
            </a:r>
            <a:endParaRPr lang="en-US" sz="1400" b="1" dirty="0">
              <a:solidFill>
                <a:srgbClr val="000099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85725" y="3600450"/>
          <a:ext cx="9025986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763"/>
                <a:gridCol w="435446"/>
                <a:gridCol w="435446"/>
                <a:gridCol w="421847"/>
                <a:gridCol w="446058"/>
                <a:gridCol w="476250"/>
                <a:gridCol w="463952"/>
                <a:gridCol w="429790"/>
                <a:gridCol w="451914"/>
                <a:gridCol w="485100"/>
                <a:gridCol w="449312"/>
                <a:gridCol w="498439"/>
                <a:gridCol w="436298"/>
                <a:gridCol w="390748"/>
                <a:gridCol w="468832"/>
                <a:gridCol w="454191"/>
                <a:gridCol w="446058"/>
                <a:gridCol w="442335"/>
                <a:gridCol w="499207"/>
              </a:tblGrid>
              <a:tr h="11430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Vaccinated </a:t>
                      </a:r>
                      <a:r>
                        <a:rPr lang="en-US" sz="1400" dirty="0" smtClean="0"/>
                        <a:t>Children</a:t>
                      </a:r>
                    </a:p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580,770</a:t>
                      </a:r>
                      <a:endParaRPr lang="en-US" sz="2000" b="1" dirty="0"/>
                    </a:p>
                  </a:txBody>
                  <a:tcPr vert="vert2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589,054</a:t>
                      </a:r>
                      <a:endParaRPr lang="en-US" sz="2000" b="1" dirty="0"/>
                    </a:p>
                  </a:txBody>
                  <a:tcPr vert="vert2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492,706</a:t>
                      </a:r>
                      <a:endParaRPr lang="en-US" sz="2000" b="1" dirty="0"/>
                    </a:p>
                  </a:txBody>
                  <a:tcPr vert="vert2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549,768</a:t>
                      </a:r>
                      <a:endParaRPr lang="en-US" sz="2000" b="1" dirty="0"/>
                    </a:p>
                  </a:txBody>
                  <a:tcPr vert="vert2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120,142</a:t>
                      </a:r>
                      <a:endParaRPr lang="en-US" sz="2000" b="1" dirty="0"/>
                    </a:p>
                  </a:txBody>
                  <a:tcPr vert="vert2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115,424</a:t>
                      </a:r>
                      <a:endParaRPr lang="en-US" sz="2000" b="1" dirty="0"/>
                    </a:p>
                  </a:txBody>
                  <a:tcPr vert="vert2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126,780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516,967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556,814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80073" y="5540514"/>
            <a:ext cx="88924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</a:rPr>
              <a:t>2,6 Million OPV doses were administered</a:t>
            </a:r>
          </a:p>
          <a:p>
            <a:pPr algn="ctr"/>
            <a:r>
              <a:rPr lang="en-US" sz="2800" b="1" dirty="0" smtClean="0">
                <a:solidFill>
                  <a:srgbClr val="000099"/>
                </a:solidFill>
              </a:rPr>
              <a:t>Target of Lebanese and non-Lebanese is 0.5 Million </a:t>
            </a:r>
            <a:endParaRPr lang="en-US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Cross border, UNHCR centers and airport vaccination activities 2014, Lebanon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985" y="5160659"/>
            <a:ext cx="8933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80,000 OPV doses have been given at the Border</a:t>
            </a:r>
          </a:p>
          <a:p>
            <a:r>
              <a:rPr lang="en-US" sz="1600" b="1" dirty="0" smtClean="0">
                <a:solidFill>
                  <a:srgbClr val="000099"/>
                </a:solidFill>
              </a:rPr>
              <a:t>180,000 OPV doses have been given at UNHCR registration centers</a:t>
            </a:r>
          </a:p>
          <a:p>
            <a:r>
              <a:rPr lang="en-US" sz="1600" b="1" dirty="0" smtClean="0">
                <a:solidFill>
                  <a:srgbClr val="000099"/>
                </a:solidFill>
              </a:rPr>
              <a:t>53,000 OPV doses have been given at Airport for all ages coming from infected countries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077743"/>
              </p:ext>
            </p:extLst>
          </p:nvPr>
        </p:nvGraphicFramePr>
        <p:xfrm>
          <a:off x="228600" y="1524000"/>
          <a:ext cx="6248401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078"/>
                <a:gridCol w="1398896"/>
                <a:gridCol w="932597"/>
                <a:gridCol w="1025857"/>
                <a:gridCol w="1119116"/>
                <a:gridCol w="1025857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99"/>
                          </a:solidFill>
                        </a:rPr>
                        <a:t>Sites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0099"/>
                          </a:solidFill>
                        </a:rPr>
                        <a:t>Abboudieh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0099"/>
                          </a:solidFill>
                        </a:rPr>
                        <a:t>Aarida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rgbClr val="000099"/>
                          </a:solidFill>
                        </a:rPr>
                        <a:t>Bkayah</a:t>
                      </a:r>
                      <a:endParaRPr lang="en-US" sz="1600" dirty="0" smtClean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rgbClr val="000099"/>
                          </a:solidFill>
                        </a:rPr>
                        <a:t>Masnaa</a:t>
                      </a:r>
                      <a:endParaRPr lang="en-US" sz="1600" dirty="0" smtClean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99"/>
                          </a:solidFill>
                        </a:rPr>
                        <a:t>Airport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9"/>
                          </a:solidFill>
                        </a:rPr>
                        <a:t>OPV</a:t>
                      </a:r>
                      <a:endParaRPr lang="en-US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9"/>
                          </a:solidFill>
                        </a:rPr>
                        <a:t>16,217</a:t>
                      </a:r>
                      <a:endParaRPr lang="en-US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9"/>
                          </a:solidFill>
                        </a:rPr>
                        <a:t>12,873</a:t>
                      </a:r>
                      <a:endParaRPr lang="en-US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99"/>
                          </a:solidFill>
                        </a:rPr>
                        <a:t>8,917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99"/>
                          </a:solidFill>
                        </a:rPr>
                        <a:t>41,819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99"/>
                          </a:solidFill>
                        </a:rPr>
                        <a:t>53,623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571838"/>
              </p:ext>
            </p:extLst>
          </p:nvPr>
        </p:nvGraphicFramePr>
        <p:xfrm>
          <a:off x="194045" y="3991205"/>
          <a:ext cx="5181599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53"/>
                <a:gridCol w="1953718"/>
                <a:gridCol w="849443"/>
                <a:gridCol w="934387"/>
                <a:gridCol w="764498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99"/>
                          </a:solidFill>
                        </a:rPr>
                        <a:t>Sites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99"/>
                          </a:solidFill>
                        </a:rPr>
                        <a:t>Beirut/M Lebanon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99"/>
                          </a:solidFill>
                        </a:rPr>
                        <a:t>Tripoli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rgbClr val="000099"/>
                          </a:solidFill>
                        </a:rPr>
                        <a:t>Zahle</a:t>
                      </a:r>
                      <a:endParaRPr lang="en-US" sz="1600" dirty="0" smtClean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rgbClr val="000099"/>
                          </a:solidFill>
                        </a:rPr>
                        <a:t>Tyre</a:t>
                      </a:r>
                      <a:endParaRPr lang="en-US" sz="1600" dirty="0" smtClean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9"/>
                          </a:solidFill>
                        </a:rPr>
                        <a:t>OPV</a:t>
                      </a:r>
                      <a:endParaRPr lang="en-US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9"/>
                          </a:solidFill>
                        </a:rPr>
                        <a:t>11,110</a:t>
                      </a:r>
                      <a:endParaRPr lang="en-US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9"/>
                          </a:solidFill>
                        </a:rPr>
                        <a:t>58,110</a:t>
                      </a:r>
                      <a:endParaRPr lang="en-US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99"/>
                          </a:solidFill>
                        </a:rPr>
                        <a:t>87,908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99"/>
                          </a:solidFill>
                        </a:rPr>
                        <a:t>24,594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9331" y="339897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UNHCR Registration sites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143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Cross Border check points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9" name="Picture 8" descr="IMG_0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4870" y="2238618"/>
            <a:ext cx="2133600" cy="1600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33600" y="237008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UNHCR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11" name="Picture 10" descr="IMG-20150125-WA0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50" y="1327666"/>
            <a:ext cx="2114550" cy="2819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86600" y="3897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Border Teams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8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Vaccination team at airport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66675" y="1769818"/>
            <a:ext cx="8924925" cy="4326182"/>
            <a:chOff x="-457200" y="304800"/>
            <a:chExt cx="8924925" cy="432618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57200" y="304800"/>
              <a:ext cx="8924925" cy="4326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752600" y="1879599"/>
              <a:ext cx="320040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400" y="1676400"/>
            <a:ext cx="8915400" cy="4495801"/>
            <a:chOff x="1685925" y="1879599"/>
            <a:chExt cx="6455979" cy="2751383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4013" t="45397" r="4269"/>
            <a:stretch>
              <a:fillRect/>
            </a:stretch>
          </p:blipFill>
          <p:spPr bwMode="auto">
            <a:xfrm>
              <a:off x="1685925" y="1903727"/>
              <a:ext cx="6455979" cy="2727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752600" y="1879599"/>
              <a:ext cx="320040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0128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551557"/>
            <a:ext cx="8915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Outline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ME Outbreak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Current </a:t>
            </a:r>
            <a:r>
              <a:rPr lang="en-US" sz="4000" dirty="0"/>
              <a:t>status </a:t>
            </a:r>
            <a:r>
              <a:rPr lang="en-US" sz="4000" dirty="0" smtClean="0"/>
              <a:t>of </a:t>
            </a:r>
            <a:r>
              <a:rPr lang="en-US" sz="4000" dirty="0"/>
              <a:t>polio outbreak response in Middle </a:t>
            </a:r>
            <a:r>
              <a:rPr lang="en-US" sz="4000" dirty="0" smtClean="0"/>
              <a:t>East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Conclusions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00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200" y="1295400"/>
            <a:ext cx="2362200" cy="5105400"/>
            <a:chOff x="76200" y="457200"/>
            <a:chExt cx="2362200" cy="5105400"/>
          </a:xfrm>
        </p:grpSpPr>
        <p:pic>
          <p:nvPicPr>
            <p:cNvPr id="3" name="Picture 2" descr="Electronic message against OPV from Private physician.jpg"/>
            <p:cNvPicPr>
              <a:picLocks noChangeAspect="1"/>
            </p:cNvPicPr>
            <p:nvPr/>
          </p:nvPicPr>
          <p:blipFill>
            <a:blip r:embed="rId2" cstate="print"/>
            <a:srcRect l="5712" t="6250" r="5755" b="10000"/>
            <a:stretch>
              <a:fillRect/>
            </a:stretch>
          </p:blipFill>
          <p:spPr>
            <a:xfrm>
              <a:off x="76200" y="457200"/>
              <a:ext cx="2362200" cy="51054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68049" y="1092200"/>
              <a:ext cx="579652" cy="135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004536" y="1048608"/>
              <a:ext cx="289826" cy="2709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75" y="2743200"/>
            <a:ext cx="3410825" cy="15535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02" y="4090138"/>
            <a:ext cx="3873598" cy="21582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 any action, immediate reaction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743200" y="914400"/>
            <a:ext cx="28956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Facebook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Engagement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9144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WhatsApp</a:t>
            </a:r>
            <a:r>
              <a:rPr lang="en-US" dirty="0" smtClean="0">
                <a:solidFill>
                  <a:srgbClr val="FF0000"/>
                </a:solidFill>
              </a:rPr>
              <a:t> against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14478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Facebook page became the go-to platform for Lebanese to request information, interact with the campaign and encourage their peers to vaccinate their children.   </a:t>
            </a:r>
            <a:r>
              <a:rPr lang="en-US" sz="1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As usual, electronic platforms are also a source for misinformation – by being aware of this, however, we also have the opportunity to respond and correct. </a:t>
            </a:r>
            <a:endParaRPr lang="en-US" sz="16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087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0"/>
            <a:ext cx="4114800" cy="411162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Beyond Polio in ITS</a:t>
            </a:r>
          </a:p>
        </p:txBody>
      </p:sp>
      <p:pic>
        <p:nvPicPr>
          <p:cNvPr id="3" name="Picture 2" descr="IMG_45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3886200" cy="2590800"/>
          </a:xfrm>
          <a:prstGeom prst="rect">
            <a:avLst/>
          </a:prstGeom>
        </p:spPr>
      </p:pic>
      <p:pic>
        <p:nvPicPr>
          <p:cNvPr id="7" name="Picture 6" descr="IMG_4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1574800"/>
            <a:ext cx="3009900" cy="2006600"/>
          </a:xfrm>
          <a:prstGeom prst="rect">
            <a:avLst/>
          </a:prstGeom>
        </p:spPr>
      </p:pic>
      <p:pic>
        <p:nvPicPr>
          <p:cNvPr id="9" name="Picture 8" descr="Snow at Syrian campas.jpg"/>
          <p:cNvPicPr>
            <a:picLocks noChangeAspect="1"/>
          </p:cNvPicPr>
          <p:nvPr/>
        </p:nvPicPr>
        <p:blipFill>
          <a:blip r:embed="rId4" cstate="print"/>
          <a:srcRect t="13725"/>
          <a:stretch>
            <a:fillRect/>
          </a:stretch>
        </p:blipFill>
        <p:spPr>
          <a:xfrm>
            <a:off x="0" y="3100294"/>
            <a:ext cx="3200400" cy="3681506"/>
          </a:xfrm>
          <a:prstGeom prst="rect">
            <a:avLst/>
          </a:prstGeom>
        </p:spPr>
      </p:pic>
      <p:pic>
        <p:nvPicPr>
          <p:cNvPr id="8" name="Picture 7" descr="Delivery at syrian camp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75200" y="3581400"/>
            <a:ext cx="4368800" cy="327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0" y="2438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School Education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3441680"/>
            <a:ext cx="152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Difficult to access in the winter but succeeded to reach in time to attend the delivery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200400" y="5638800"/>
            <a:ext cx="1905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33800" y="2598003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Tent to tent OPV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1000"/>
            <a:ext cx="2438400" cy="1752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15200" y="1828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HealthEducation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84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26534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9216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  <a:latin typeface="+mn-lt"/>
              </a:rPr>
              <a:t>Total SIAs response</a:t>
            </a:r>
            <a:endParaRPr lang="en-US" sz="3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56 </a:t>
            </a:r>
            <a:r>
              <a:rPr lang="en-US" sz="4400" dirty="0" smtClean="0"/>
              <a:t>SIAs rounds conducted across the ME countries(in coordination with UNICEF, WHO,NGOs, </a:t>
            </a:r>
            <a:r>
              <a:rPr lang="en-US" sz="4400" smtClean="0"/>
              <a:t>Beyond,IRC,and</a:t>
            </a:r>
            <a:r>
              <a:rPr lang="en-US" sz="4400" dirty="0" smtClean="0"/>
              <a:t> </a:t>
            </a:r>
            <a:r>
              <a:rPr lang="en-US" sz="4400" dirty="0" smtClean="0"/>
              <a:t>Rotary in Lebanon)</a:t>
            </a:r>
          </a:p>
          <a:p>
            <a:pPr marL="0" indent="0">
              <a:buNone/>
            </a:pPr>
            <a:endParaRPr lang="en-US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 142,859,279 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/>
              <a:t>OPV doses administered</a:t>
            </a:r>
            <a:endParaRPr lang="en-US" sz="4400" dirty="0"/>
          </a:p>
          <a:p>
            <a:pPr marL="0" indent="0">
              <a:buNone/>
            </a:pPr>
            <a:endParaRPr lang="en-US" sz="4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5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63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713" y="152400"/>
            <a:ext cx="8918575" cy="685800"/>
          </a:xfrm>
        </p:spPr>
        <p:txBody>
          <a:bodyPr>
            <a:normAutofit/>
          </a:bodyPr>
          <a:lstStyle/>
          <a:p>
            <a:pPr algn="l"/>
            <a:r>
              <a:rPr lang="en-US" altLang="en-US" sz="2800" b="1" dirty="0" smtClean="0">
                <a:solidFill>
                  <a:srgbClr val="7030A0"/>
                </a:solidFill>
                <a:latin typeface="Calibri" pitchFamily="34" charset="0"/>
                <a:cs typeface="Times New  " charset="0"/>
              </a:rPr>
              <a:t>Impact of response on polio cases – Syria</a:t>
            </a:r>
          </a:p>
        </p:txBody>
      </p:sp>
    </p:spTree>
    <p:extLst>
      <p:ext uri="{BB962C8B-B14F-4D97-AF65-F5344CB8AC3E}">
        <p14:creationId xmlns:p14="http://schemas.microsoft.com/office/powerpoint/2010/main" val="24737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713" y="152400"/>
            <a:ext cx="8918575" cy="685800"/>
          </a:xfrm>
        </p:spPr>
        <p:txBody>
          <a:bodyPr/>
          <a:lstStyle/>
          <a:p>
            <a:pPr algn="l"/>
            <a:r>
              <a:rPr lang="en-US" altLang="en-US" sz="3600" b="1" dirty="0" smtClean="0">
                <a:solidFill>
                  <a:srgbClr val="7030A0"/>
                </a:solidFill>
                <a:latin typeface="Calibri" pitchFamily="34" charset="0"/>
                <a:cs typeface="Times New  " charset="0"/>
              </a:rPr>
              <a:t>Impact of response on polio cases – Iraq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877888"/>
            <a:ext cx="8918575" cy="567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9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2400"/>
            <a:ext cx="8686799" cy="762000"/>
          </a:xfrm>
        </p:spPr>
        <p:txBody>
          <a:bodyPr/>
          <a:lstStyle/>
          <a:p>
            <a:pPr algn="l"/>
            <a:r>
              <a:rPr lang="en-US" sz="4000" dirty="0" smtClean="0"/>
              <a:t>Sub-national AFP and adequacy rates</a:t>
            </a:r>
            <a:endParaRPr lang="en-US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71550"/>
            <a:ext cx="9143999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9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000099"/>
                </a:solidFill>
              </a:rPr>
              <a:t>Conclusions: </a:t>
            </a:r>
            <a:br>
              <a:rPr lang="en-US" sz="3600" dirty="0" smtClean="0">
                <a:solidFill>
                  <a:srgbClr val="000099"/>
                </a:solidFill>
              </a:rPr>
            </a:br>
            <a:r>
              <a:rPr lang="en-US" sz="3600" dirty="0" smtClean="0">
                <a:solidFill>
                  <a:srgbClr val="000099"/>
                </a:solidFill>
              </a:rPr>
              <a:t>Middle East Outbreak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752600"/>
            <a:ext cx="8915400" cy="56388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Phase I and II response completed successfully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Despite serious &amp; continuing conflict, SIAs &amp; surveillance activities have been implemented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Immunization status of children in all response countries has improved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AFP surveillance has improved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It seems that ME polio outbreak came under control, however we have to be cautiously optimistic </a:t>
            </a:r>
            <a:r>
              <a:rPr lang="en-US" dirty="0" smtClean="0">
                <a:solidFill>
                  <a:srgbClr val="0033CC"/>
                </a:solidFill>
              </a:rPr>
              <a:t>….</a:t>
            </a:r>
            <a:r>
              <a:rPr lang="en-US" b="1" dirty="0" smtClean="0">
                <a:solidFill>
                  <a:srgbClr val="FF0000"/>
                </a:solidFill>
              </a:rPr>
              <a:t>No complacency!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Major risks revolve around conflict, population movement, and changes in access</a:t>
            </a:r>
          </a:p>
        </p:txBody>
      </p:sp>
    </p:spTree>
    <p:extLst>
      <p:ext uri="{BB962C8B-B14F-4D97-AF65-F5344CB8AC3E}">
        <p14:creationId xmlns:p14="http://schemas.microsoft.com/office/powerpoint/2010/main" val="376525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6000" dirty="0" smtClean="0"/>
              <a:t>Thank you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0"/>
            <a:ext cx="91440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8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1"/>
            <a:ext cx="510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5943600" cy="685800"/>
          </a:xfrm>
        </p:spPr>
        <p:txBody>
          <a:bodyPr/>
          <a:lstStyle/>
          <a:p>
            <a:pPr algn="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Regional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context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6590639"/>
            <a:ext cx="36199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Source</a:t>
            </a:r>
            <a:r>
              <a:rPr lang="en-US" sz="1100" dirty="0">
                <a:solidFill>
                  <a:schemeClr val="bg1"/>
                </a:solidFill>
              </a:rPr>
              <a:t>: http://data.unhcr.org/syrianrefugees/regional.php#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1439882"/>
            <a:ext cx="403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Complex emergency</a:t>
            </a:r>
          </a:p>
          <a:p>
            <a:r>
              <a:rPr lang="en-US" sz="2800" b="1" dirty="0" smtClean="0"/>
              <a:t>In Syria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More than 3 million refugees in neighbouring countries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6</a:t>
            </a:r>
            <a:r>
              <a:rPr lang="en-US" sz="2800" dirty="0" smtClean="0"/>
              <a:t> million internally displaced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76200"/>
            <a:ext cx="50878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ME Outbreak overview</a:t>
            </a:r>
          </a:p>
        </p:txBody>
      </p:sp>
    </p:spTree>
    <p:extLst>
      <p:ext uri="{BB962C8B-B14F-4D97-AF65-F5344CB8AC3E}">
        <p14:creationId xmlns:p14="http://schemas.microsoft.com/office/powerpoint/2010/main" val="1475992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0" y="6590639"/>
            <a:ext cx="36199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Source</a:t>
            </a:r>
            <a:r>
              <a:rPr lang="en-US" sz="1100" dirty="0">
                <a:solidFill>
                  <a:schemeClr val="bg1"/>
                </a:solidFill>
              </a:rPr>
              <a:t>: http://data.unhcr.org/syrianrefugees/regional.php#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1246287"/>
            <a:ext cx="3886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Complex emergency in Iraq commencing mid-2014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0033CC"/>
                </a:solidFill>
              </a:rPr>
              <a:t>Significant internal displacement (more than 2 million people)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5334000" cy="51816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52600" y="685800"/>
            <a:ext cx="5943600" cy="685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3600" b="1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Regional context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76200"/>
            <a:ext cx="50878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ME Outbreak overview</a:t>
            </a:r>
          </a:p>
        </p:txBody>
      </p:sp>
    </p:spTree>
    <p:extLst>
      <p:ext uri="{BB962C8B-B14F-4D97-AF65-F5344CB8AC3E}">
        <p14:creationId xmlns:p14="http://schemas.microsoft.com/office/powerpoint/2010/main" val="6551831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914400"/>
            <a:ext cx="5678094" cy="5564516"/>
            <a:chOff x="-4480048" y="1268760"/>
            <a:chExt cx="4824536" cy="3697378"/>
          </a:xfrm>
        </p:grpSpPr>
        <p:pic>
          <p:nvPicPr>
            <p:cNvPr id="24" name="Picture 4" descr="K:\Docs\_DATA_WARE\VPD_DATAWARE\Application_and_Data\Polio_data_management\Data\Production\working_area\IACSG\Maps\Global_wild_virus_cases_RollingPeriod_10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9" t="15369" r="18484" b="4392"/>
            <a:stretch/>
          </p:blipFill>
          <p:spPr bwMode="auto">
            <a:xfrm>
              <a:off x="-4480048" y="1268760"/>
              <a:ext cx="4824536" cy="3697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Oval 2"/>
            <p:cNvSpPr>
              <a:spLocks noChangeArrowheads="1"/>
            </p:cNvSpPr>
            <p:nvPr/>
          </p:nvSpPr>
          <p:spPr bwMode="auto">
            <a:xfrm>
              <a:off x="-1507259" y="1617391"/>
              <a:ext cx="14462" cy="1434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843808" y="1335088"/>
            <a:ext cx="2525819" cy="581746"/>
            <a:chOff x="2720752" y="1983160"/>
            <a:chExt cx="2323282" cy="581746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720752" y="2062183"/>
              <a:ext cx="2323282" cy="502723"/>
              <a:chOff x="4741331" y="1484898"/>
              <a:chExt cx="2827087" cy="597936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5023881" y="1484898"/>
                <a:ext cx="144450" cy="215701"/>
              </a:xfrm>
              <a:prstGeom prst="triangle">
                <a:avLst/>
              </a:prstGeom>
              <a:solidFill>
                <a:srgbClr val="CC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" name="Group 15"/>
              <p:cNvGrpSpPr>
                <a:grpSpLocks/>
              </p:cNvGrpSpPr>
              <p:nvPr/>
            </p:nvGrpSpPr>
            <p:grpSpPr bwMode="auto">
              <a:xfrm>
                <a:off x="4741331" y="1659988"/>
                <a:ext cx="2827087" cy="422846"/>
                <a:chOff x="4880992" y="1599490"/>
                <a:chExt cx="2799236" cy="461358"/>
              </a:xfrm>
            </p:grpSpPr>
            <p:sp>
              <p:nvSpPr>
                <p:cNvPr id="12" name="Isosceles Triangle 11"/>
                <p:cNvSpPr/>
                <p:nvPr/>
              </p:nvSpPr>
              <p:spPr>
                <a:xfrm>
                  <a:off x="4880992" y="1844536"/>
                  <a:ext cx="143027" cy="216312"/>
                </a:xfrm>
                <a:prstGeom prst="triangle">
                  <a:avLst/>
                </a:prstGeom>
                <a:solidFill>
                  <a:srgbClr val="CC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rot="21300929" flipH="1">
                  <a:off x="5030306" y="1598807"/>
                  <a:ext cx="2649922" cy="230156"/>
                </a:xfrm>
                <a:custGeom>
                  <a:avLst/>
                  <a:gdLst>
                    <a:gd name="connsiteX0" fmla="*/ 0 w 2197100"/>
                    <a:gd name="connsiteY0" fmla="*/ 358615 h 1006315"/>
                    <a:gd name="connsiteX1" fmla="*/ 1143000 w 2197100"/>
                    <a:gd name="connsiteY1" fmla="*/ 28415 h 1006315"/>
                    <a:gd name="connsiteX2" fmla="*/ 2197100 w 2197100"/>
                    <a:gd name="connsiteY2" fmla="*/ 1006315 h 1006315"/>
                    <a:gd name="connsiteX3" fmla="*/ 2197100 w 2197100"/>
                    <a:gd name="connsiteY3" fmla="*/ 1006315 h 1006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97100" h="1006315">
                      <a:moveTo>
                        <a:pt x="0" y="358615"/>
                      </a:moveTo>
                      <a:cubicBezTo>
                        <a:pt x="388408" y="139540"/>
                        <a:pt x="776817" y="-79535"/>
                        <a:pt x="1143000" y="28415"/>
                      </a:cubicBezTo>
                      <a:cubicBezTo>
                        <a:pt x="1509183" y="136365"/>
                        <a:pt x="2197100" y="1006315"/>
                        <a:pt x="2197100" y="1006315"/>
                      </a:cubicBezTo>
                      <a:lnTo>
                        <a:pt x="2197100" y="1006315"/>
                      </a:lnTo>
                    </a:path>
                  </a:pathLst>
                </a:custGeom>
                <a:noFill/>
                <a:ln w="57150">
                  <a:solidFill>
                    <a:srgbClr val="C0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1" name="Freeform 10"/>
              <p:cNvSpPr/>
              <p:nvPr/>
            </p:nvSpPr>
            <p:spPr bwMode="auto">
              <a:xfrm rot="299071" flipH="1" flipV="1">
                <a:off x="5169918" y="1637157"/>
                <a:ext cx="765107" cy="111023"/>
              </a:xfrm>
              <a:custGeom>
                <a:avLst/>
                <a:gdLst>
                  <a:gd name="connsiteX0" fmla="*/ 0 w 2197100"/>
                  <a:gd name="connsiteY0" fmla="*/ 358615 h 1006315"/>
                  <a:gd name="connsiteX1" fmla="*/ 1143000 w 2197100"/>
                  <a:gd name="connsiteY1" fmla="*/ 28415 h 1006315"/>
                  <a:gd name="connsiteX2" fmla="*/ 2197100 w 2197100"/>
                  <a:gd name="connsiteY2" fmla="*/ 1006315 h 1006315"/>
                  <a:gd name="connsiteX3" fmla="*/ 2197100 w 2197100"/>
                  <a:gd name="connsiteY3" fmla="*/ 1006315 h 100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7100" h="1006315">
                    <a:moveTo>
                      <a:pt x="0" y="358615"/>
                    </a:moveTo>
                    <a:cubicBezTo>
                      <a:pt x="388408" y="139540"/>
                      <a:pt x="776817" y="-79535"/>
                      <a:pt x="1143000" y="28415"/>
                    </a:cubicBezTo>
                    <a:cubicBezTo>
                      <a:pt x="1509183" y="136365"/>
                      <a:pt x="2197100" y="1006315"/>
                      <a:pt x="2197100" y="1006315"/>
                    </a:cubicBezTo>
                    <a:lnTo>
                      <a:pt x="2197100" y="1006315"/>
                    </a:lnTo>
                  </a:path>
                </a:pathLst>
              </a:custGeom>
              <a:noFill/>
              <a:ln w="571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Freeform 26"/>
            <p:cNvSpPr/>
            <p:nvPr/>
          </p:nvSpPr>
          <p:spPr>
            <a:xfrm rot="2826955" flipH="1" flipV="1">
              <a:off x="3254477" y="1988809"/>
              <a:ext cx="277228" cy="265930"/>
            </a:xfrm>
            <a:custGeom>
              <a:avLst/>
              <a:gdLst>
                <a:gd name="connsiteX0" fmla="*/ 441435 w 441435"/>
                <a:gd name="connsiteY0" fmla="*/ 0 h 409904"/>
                <a:gd name="connsiteX1" fmla="*/ 204952 w 441435"/>
                <a:gd name="connsiteY1" fmla="*/ 331076 h 409904"/>
                <a:gd name="connsiteX2" fmla="*/ 0 w 441435"/>
                <a:gd name="connsiteY2" fmla="*/ 409904 h 409904"/>
                <a:gd name="connsiteX3" fmla="*/ 0 w 441435"/>
                <a:gd name="connsiteY3" fmla="*/ 409904 h 40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1435" h="409904">
                  <a:moveTo>
                    <a:pt x="441435" y="0"/>
                  </a:moveTo>
                  <a:cubicBezTo>
                    <a:pt x="359979" y="131379"/>
                    <a:pt x="278524" y="262759"/>
                    <a:pt x="204952" y="331076"/>
                  </a:cubicBezTo>
                  <a:cubicBezTo>
                    <a:pt x="131379" y="399393"/>
                    <a:pt x="0" y="409904"/>
                    <a:pt x="0" y="409904"/>
                  </a:cubicBezTo>
                  <a:lnTo>
                    <a:pt x="0" y="409904"/>
                  </a:lnTo>
                </a:path>
              </a:pathLst>
            </a:custGeom>
            <a:noFill/>
            <a:ln w="5715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5477229" y="1066800"/>
            <a:ext cx="4038599" cy="6096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polio virus caused the ME outbreak is closely linked to the polio virus circulating in Pakistan.</a:t>
            </a:r>
          </a:p>
          <a:p>
            <a:r>
              <a:rPr lang="en-US" sz="2400" dirty="0" smtClean="0"/>
              <a:t>Paralytic poliomyelitis cases and diseases transmission occurred within Syria (October 2013)</a:t>
            </a:r>
          </a:p>
          <a:p>
            <a:r>
              <a:rPr lang="en-US" sz="2400" dirty="0" smtClean="0"/>
              <a:t>Disease spread to Iraq (Feb 2014)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78025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The Middle East Polio Outbreak</a:t>
            </a:r>
            <a:endParaRPr lang="en-GB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612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zy9\Desktop\SYRIA\Maps\WPV_AFP distribution\Updated_WPV distributio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4724400" cy="386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587" y="1600200"/>
            <a:ext cx="48006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38 cases since October 2013</a:t>
            </a:r>
            <a:endParaRPr lang="en-US" sz="2000" dirty="0">
              <a:solidFill>
                <a:srgbClr val="0033C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</a:rPr>
              <a:t>36 Syria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</a:rPr>
              <a:t>2 Iraq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33CC"/>
              </a:solidFill>
            </a:endParaRPr>
          </a:p>
          <a:p>
            <a:r>
              <a:rPr lang="en-US" sz="2000" dirty="0" smtClean="0">
                <a:solidFill>
                  <a:srgbClr val="0033CC"/>
                </a:solidFill>
              </a:rPr>
              <a:t>Most recent Case in Syria: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</a:rPr>
              <a:t>onset 21 January 2014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</a:rPr>
              <a:t>Hama governorate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3CC"/>
              </a:solidFill>
            </a:endParaRPr>
          </a:p>
          <a:p>
            <a:r>
              <a:rPr lang="en-US" sz="2000" dirty="0">
                <a:solidFill>
                  <a:srgbClr val="0033CC"/>
                </a:solidFill>
              </a:rPr>
              <a:t>Most recent Case in </a:t>
            </a:r>
            <a:r>
              <a:rPr lang="en-US" sz="2000" dirty="0" smtClean="0">
                <a:solidFill>
                  <a:srgbClr val="0033CC"/>
                </a:solidFill>
              </a:rPr>
              <a:t>Iraq: </a:t>
            </a:r>
            <a:endParaRPr lang="en-US" sz="2000" dirty="0">
              <a:solidFill>
                <a:srgbClr val="0033C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CC"/>
                </a:solidFill>
              </a:rPr>
              <a:t>onset 7 April 2014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CC"/>
                </a:solidFill>
              </a:rPr>
              <a:t>Baghdad-</a:t>
            </a:r>
            <a:r>
              <a:rPr lang="en-US" sz="2000" dirty="0" err="1">
                <a:solidFill>
                  <a:srgbClr val="0033CC"/>
                </a:solidFill>
              </a:rPr>
              <a:t>Resafa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smtClean="0">
                <a:solidFill>
                  <a:srgbClr val="0033CC"/>
                </a:solidFill>
              </a:rPr>
              <a:t>governorate</a:t>
            </a:r>
            <a:endParaRPr lang="en-US" sz="2000" dirty="0">
              <a:solidFill>
                <a:srgbClr val="0033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rgbClr val="0033CC"/>
              </a:solidFill>
            </a:endParaRPr>
          </a:p>
          <a:p>
            <a:endParaRPr lang="en-US" sz="3100" dirty="0">
              <a:solidFill>
                <a:srgbClr val="0033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rgbClr val="0033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100" dirty="0">
              <a:solidFill>
                <a:srgbClr val="0033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100" dirty="0">
              <a:solidFill>
                <a:srgbClr val="0033CC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19600" y="1905000"/>
            <a:ext cx="2971800" cy="1781403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05800" y="3686403"/>
            <a:ext cx="560119" cy="504597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239000" y="3200400"/>
            <a:ext cx="990600" cy="6096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78025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The Middle East Polio Outbreak</a:t>
            </a:r>
            <a:endParaRPr lang="en-GB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sz="4000" b="1" dirty="0" smtClean="0">
                <a:solidFill>
                  <a:srgbClr val="7030A0"/>
                </a:solidFill>
                <a:latin typeface="Calibri"/>
                <a:ea typeface="+mj-ea"/>
                <a:cs typeface="Calibri"/>
              </a:rPr>
              <a:t>Response Overview</a:t>
            </a:r>
          </a:p>
        </p:txBody>
      </p:sp>
    </p:spTree>
    <p:extLst>
      <p:ext uri="{BB962C8B-B14F-4D97-AF65-F5344CB8AC3E}">
        <p14:creationId xmlns:p14="http://schemas.microsoft.com/office/powerpoint/2010/main" val="12443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Phase I </a:t>
            </a: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&amp; Strategic Approach</a:t>
            </a:r>
            <a:endParaRPr lang="en-US" sz="4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6007" y="1286762"/>
            <a:ext cx="5996558" cy="154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Interrupt polio in </a:t>
            </a:r>
            <a:r>
              <a:rPr lang="en-US" sz="2000" dirty="0">
                <a:solidFill>
                  <a:schemeClr val="accent2"/>
                </a:solidFill>
              </a:rPr>
              <a:t>Syria </a:t>
            </a:r>
            <a:r>
              <a:rPr lang="en-US" sz="2000" dirty="0" smtClean="0">
                <a:solidFill>
                  <a:schemeClr val="accent2"/>
                </a:solidFill>
              </a:rPr>
              <a:t>&amp; </a:t>
            </a:r>
            <a:r>
              <a:rPr lang="en-US" sz="2000" dirty="0">
                <a:solidFill>
                  <a:schemeClr val="accent2"/>
                </a:solidFill>
              </a:rPr>
              <a:t>surrounding countries </a:t>
            </a:r>
            <a:r>
              <a:rPr lang="en-US" sz="2000" dirty="0" smtClean="0">
                <a:solidFill>
                  <a:schemeClr val="accent2"/>
                </a:solidFill>
              </a:rPr>
              <a:t>by end-March 2014 by: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54" y="1456680"/>
            <a:ext cx="2791695" cy="42047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11171" y="3092277"/>
            <a:ext cx="5723145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1600" b="1" dirty="0" smtClean="0"/>
              <a:t>DETECT: </a:t>
            </a:r>
            <a:r>
              <a:rPr lang="en-US" sz="1600" dirty="0"/>
              <a:t>t</a:t>
            </a:r>
            <a:r>
              <a:rPr lang="en-US" sz="1600" dirty="0" smtClean="0"/>
              <a:t>o </a:t>
            </a:r>
            <a:r>
              <a:rPr lang="en-US" sz="1600" dirty="0"/>
              <a:t>enhance reporting </a:t>
            </a:r>
            <a:r>
              <a:rPr lang="en-US" sz="1600" dirty="0" smtClean="0"/>
              <a:t>&amp; </a:t>
            </a:r>
            <a:r>
              <a:rPr lang="en-US" sz="1600" dirty="0"/>
              <a:t>investigation of acute flaccid paralysis cases </a:t>
            </a:r>
            <a:r>
              <a:rPr lang="en-US" sz="1600" b="1" dirty="0"/>
              <a:t>(AFP) </a:t>
            </a:r>
            <a:r>
              <a:rPr lang="en-US" sz="1600" dirty="0"/>
              <a:t>to ensure rapid detection </a:t>
            </a:r>
            <a:r>
              <a:rPr lang="en-US" sz="1600" dirty="0" smtClean="0"/>
              <a:t>and tracking of polio virus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1600" b="1" dirty="0" smtClean="0"/>
              <a:t>RESPOND: </a:t>
            </a:r>
            <a:r>
              <a:rPr lang="en-US" sz="1600" dirty="0"/>
              <a:t>i</a:t>
            </a:r>
            <a:r>
              <a:rPr lang="en-US" sz="1600" dirty="0" smtClean="0"/>
              <a:t>mplement </a:t>
            </a:r>
            <a:r>
              <a:rPr lang="en-US" sz="1600" dirty="0"/>
              <a:t>large scale and repeated Supplementary Immunization Activities </a:t>
            </a:r>
            <a:r>
              <a:rPr lang="en-US" sz="1600" b="1" dirty="0"/>
              <a:t>(SIAs)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1600" b="1" dirty="0" smtClean="0"/>
              <a:t>PREVENT: </a:t>
            </a:r>
            <a:r>
              <a:rPr lang="en-US" sz="1600" dirty="0"/>
              <a:t>i</a:t>
            </a:r>
            <a:r>
              <a:rPr lang="en-US" sz="1600" dirty="0" smtClean="0"/>
              <a:t>mprove </a:t>
            </a:r>
            <a:r>
              <a:rPr lang="en-US" sz="1600" dirty="0"/>
              <a:t>routine immunization </a:t>
            </a:r>
            <a:r>
              <a:rPr lang="en-US" sz="1600" dirty="0" smtClean="0"/>
              <a:t>coverage</a:t>
            </a:r>
            <a:endParaRPr lang="en-US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186007" y="1484784"/>
            <a:ext cx="5848309" cy="115212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25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5067935" cy="43434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5144135" y="1739798"/>
            <a:ext cx="39998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Times New Roman" pitchFamily="18" charset="0"/>
              </a:rPr>
              <a:t>Zone </a:t>
            </a:r>
            <a:r>
              <a:rPr lang="en-US" b="1" dirty="0">
                <a:cs typeface="Times New Roman" pitchFamily="18" charset="0"/>
              </a:rPr>
              <a:t>1:</a:t>
            </a:r>
            <a:r>
              <a:rPr lang="en-US" dirty="0">
                <a:cs typeface="Times New Roman" pitchFamily="18" charset="0"/>
              </a:rPr>
              <a:t>  </a:t>
            </a:r>
            <a:r>
              <a:rPr lang="en-US" b="1" dirty="0">
                <a:cs typeface="Times New Roman" pitchFamily="18" charset="0"/>
              </a:rPr>
              <a:t>Primary Outbreak Intervention Zone:</a:t>
            </a:r>
            <a:r>
              <a:rPr lang="en-US" dirty="0">
                <a:cs typeface="Times New Roman" pitchFamily="18" charset="0"/>
              </a:rPr>
              <a:t> Syrian Arab </a:t>
            </a:r>
            <a:r>
              <a:rPr lang="en-US" dirty="0" smtClean="0">
                <a:cs typeface="Times New Roman" pitchFamily="18" charset="0"/>
              </a:rPr>
              <a:t>Republic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b="1" dirty="0" smtClean="0">
                <a:cs typeface="Times New Roman" pitchFamily="18" charset="0"/>
              </a:rPr>
              <a:t>Zone </a:t>
            </a:r>
            <a:r>
              <a:rPr lang="en-US" b="1" dirty="0">
                <a:cs typeface="Times New Roman" pitchFamily="18" charset="0"/>
              </a:rPr>
              <a:t>2: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b="1" dirty="0">
                <a:cs typeface="Times New Roman" pitchFamily="18" charset="0"/>
              </a:rPr>
              <a:t>Secondary Outbreak Intervention Zone: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Areas in surrounding countries (Iraq, Turkey, Lebanon and Jordan) at immediate risk.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b="1" dirty="0" smtClean="0">
                <a:cs typeface="Times New Roman" pitchFamily="18" charset="0"/>
              </a:rPr>
              <a:t>Zone 3: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b="1" dirty="0" smtClean="0">
                <a:cs typeface="Times New Roman" pitchFamily="18" charset="0"/>
              </a:rPr>
              <a:t>Risk Reduction Zone:</a:t>
            </a:r>
            <a:r>
              <a:rPr lang="en-US" dirty="0" smtClean="0">
                <a:cs typeface="Times New Roman" pitchFamily="18" charset="0"/>
              </a:rPr>
              <a:t> Rest of neighboring countries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696200" cy="118580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Middle East – </a:t>
            </a:r>
            <a:r>
              <a:rPr lang="en-US" sz="2000" b="1" dirty="0" smtClean="0">
                <a:solidFill>
                  <a:srgbClr val="7030A0"/>
                </a:solidFill>
              </a:rPr>
              <a:t>Actions Phase I Response</a:t>
            </a:r>
            <a:br>
              <a:rPr lang="en-US" sz="2000" b="1" dirty="0" smtClean="0">
                <a:solidFill>
                  <a:srgbClr val="7030A0"/>
                </a:solidFill>
              </a:rPr>
            </a:br>
            <a:r>
              <a:rPr lang="en-US" sz="2000" b="1" dirty="0" smtClean="0">
                <a:solidFill>
                  <a:srgbClr val="7030A0"/>
                </a:solidFill>
              </a:rPr>
              <a:t>Oct </a:t>
            </a:r>
            <a:r>
              <a:rPr lang="en-US" sz="2000" b="1" dirty="0">
                <a:solidFill>
                  <a:srgbClr val="7030A0"/>
                </a:solidFill>
              </a:rPr>
              <a:t>2013 </a:t>
            </a:r>
            <a:r>
              <a:rPr lang="en-US" sz="2000" b="1" dirty="0" smtClean="0">
                <a:solidFill>
                  <a:srgbClr val="7030A0"/>
                </a:solidFill>
              </a:rPr>
              <a:t> – April </a:t>
            </a:r>
            <a:r>
              <a:rPr lang="en-US" sz="2000" b="1" dirty="0">
                <a:solidFill>
                  <a:srgbClr val="7030A0"/>
                </a:solidFill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2132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12279</TotalTime>
  <Words>883</Words>
  <Application>Microsoft Office PowerPoint</Application>
  <PresentationFormat>On-screen Show (4:3)</PresentationFormat>
  <Paragraphs>195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Calibri</vt:lpstr>
      <vt:lpstr>Times New  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Regional context</vt:lpstr>
      <vt:lpstr>PowerPoint Presentation</vt:lpstr>
      <vt:lpstr>The Middle East Polio Outbreak</vt:lpstr>
      <vt:lpstr>The Middle East Polio Outbreak</vt:lpstr>
      <vt:lpstr>Response Overview</vt:lpstr>
      <vt:lpstr>Phase I  Goal &amp; Strategic Approach</vt:lpstr>
      <vt:lpstr>Middle East – Actions Phase I Response Oct 2013  – April 2014</vt:lpstr>
      <vt:lpstr>Implementation &amp; children vaccinated Post-campaign monitoring (Recall) November 2013 – April 2014</vt:lpstr>
      <vt:lpstr>PowerPoint Presentation</vt:lpstr>
      <vt:lpstr>PowerPoint Presentation</vt:lpstr>
      <vt:lpstr>Phase II Response: Objectives</vt:lpstr>
      <vt:lpstr>Phase II Response: Objectives</vt:lpstr>
      <vt:lpstr>Risk Assessment</vt:lpstr>
      <vt:lpstr>Implementation &amp; children vaccinated Post-campaign monitoring (Recall) May 2014 – December 2014</vt:lpstr>
      <vt:lpstr>SIAs in Lebanon as a response to polio virus in the Middle East</vt:lpstr>
      <vt:lpstr>Cross border, UNHCR centers and airport vaccination activities 2014, Lebanon</vt:lpstr>
      <vt:lpstr>Vaccination team at airport</vt:lpstr>
      <vt:lpstr>For any action, immediate reaction</vt:lpstr>
      <vt:lpstr>Beyond Polio in ITS</vt:lpstr>
      <vt:lpstr>Total SIAs response</vt:lpstr>
      <vt:lpstr>Impact of response on polio cases – Syria</vt:lpstr>
      <vt:lpstr>Impact of response on polio cases – Iraq</vt:lpstr>
      <vt:lpstr>Sub-national AFP and adequacy rates</vt:lpstr>
      <vt:lpstr>Conclusions:  Middle East Outbreak</vt:lpstr>
      <vt:lpstr>Thank you</vt:lpstr>
    </vt:vector>
  </TitlesOfParts>
  <Company>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Personnel</dc:title>
  <dc:creator>WHO</dc:creator>
  <cp:lastModifiedBy>Dr. Randa Hamadeh</cp:lastModifiedBy>
  <cp:revision>426</cp:revision>
  <cp:lastPrinted>2014-08-18T11:25:50Z</cp:lastPrinted>
  <dcterms:created xsi:type="dcterms:W3CDTF">2014-03-18T11:06:09Z</dcterms:created>
  <dcterms:modified xsi:type="dcterms:W3CDTF">2015-08-12T20:58:19Z</dcterms:modified>
</cp:coreProperties>
</file>