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</p:sldMasterIdLst>
  <p:notesMasterIdLst>
    <p:notesMasterId r:id="rId38"/>
  </p:notesMasterIdLst>
  <p:sldIdLst>
    <p:sldId id="347" r:id="rId3"/>
    <p:sldId id="352" r:id="rId4"/>
    <p:sldId id="332" r:id="rId5"/>
    <p:sldId id="325" r:id="rId6"/>
    <p:sldId id="333" r:id="rId7"/>
    <p:sldId id="314" r:id="rId8"/>
    <p:sldId id="316" r:id="rId9"/>
    <p:sldId id="289" r:id="rId10"/>
    <p:sldId id="334" r:id="rId11"/>
    <p:sldId id="366" r:id="rId12"/>
    <p:sldId id="337" r:id="rId13"/>
    <p:sldId id="339" r:id="rId14"/>
    <p:sldId id="340" r:id="rId15"/>
    <p:sldId id="368" r:id="rId16"/>
    <p:sldId id="361" r:id="rId17"/>
    <p:sldId id="303" r:id="rId18"/>
    <p:sldId id="312" r:id="rId19"/>
    <p:sldId id="265" r:id="rId20"/>
    <p:sldId id="369" r:id="rId21"/>
    <p:sldId id="370" r:id="rId22"/>
    <p:sldId id="267" r:id="rId23"/>
    <p:sldId id="343" r:id="rId24"/>
    <p:sldId id="283" r:id="rId25"/>
    <p:sldId id="280" r:id="rId26"/>
    <p:sldId id="346" r:id="rId27"/>
    <p:sldId id="326" r:id="rId28"/>
    <p:sldId id="367" r:id="rId29"/>
    <p:sldId id="282" r:id="rId30"/>
    <p:sldId id="302" r:id="rId31"/>
    <p:sldId id="356" r:id="rId32"/>
    <p:sldId id="357" r:id="rId33"/>
    <p:sldId id="358" r:id="rId34"/>
    <p:sldId id="359" r:id="rId35"/>
    <p:sldId id="360" r:id="rId36"/>
    <p:sldId id="290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986" autoAdjust="0"/>
  </p:normalViewPr>
  <p:slideViewPr>
    <p:cSldViewPr snapToGrid="0" snapToObjects="1">
      <p:cViewPr>
        <p:scale>
          <a:sx n="90" d="100"/>
          <a:sy n="90" d="100"/>
        </p:scale>
        <p:origin x="-1600" y="-1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8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A7CFBF-A04D-D448-B7FD-A0353C242C03}" type="datetimeFigureOut">
              <a:rPr lang="en-US" smtClean="0"/>
              <a:t>6/22/15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5ADD51-BF30-E14D-9FFF-C306A70B9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726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EEDB84-CAF6-E143-BF7D-E2BF89678749}" type="slidenum">
              <a:rPr lang="en-US"/>
              <a:pPr/>
              <a:t>26</a:t>
            </a:fld>
            <a:endParaRPr lang="en-US"/>
          </a:p>
        </p:txBody>
      </p:sp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1"/>
          <p:cNvGrpSpPr/>
          <p:nvPr/>
        </p:nvGrpSpPr>
        <p:grpSpPr>
          <a:xfrm>
            <a:off x="-1" y="3379694"/>
            <a:ext cx="7543801" cy="2604247"/>
            <a:chOff x="-1" y="3379694"/>
            <a:chExt cx="7543801" cy="2604247"/>
          </a:xfrm>
        </p:grpSpPr>
        <p:sp>
          <p:nvSpPr>
            <p:cNvPr id="15" name="Snip Single Corner Rectangle 14"/>
            <p:cNvSpPr/>
            <p:nvPr/>
          </p:nvSpPr>
          <p:spPr>
            <a:xfrm flipV="1">
              <a:off x="-1" y="3393141"/>
              <a:ext cx="7543800" cy="2590800"/>
            </a:xfrm>
            <a:prstGeom prst="snip1Rect">
              <a:avLst>
                <a:gd name="adj" fmla="val 7379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635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0" y="3379694"/>
              <a:ext cx="7543800" cy="2377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913281"/>
            <a:ext cx="5867400" cy="1470025"/>
          </a:xfrm>
        </p:spPr>
        <p:txBody>
          <a:bodyPr>
            <a:normAutofit/>
          </a:bodyPr>
          <a:lstStyle>
            <a:lvl1pPr algn="r">
              <a:defRPr sz="4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396753"/>
            <a:ext cx="5867400" cy="573741"/>
          </a:xfrm>
        </p:spPr>
        <p:txBody>
          <a:bodyPr>
            <a:normAutofit/>
          </a:bodyPr>
          <a:lstStyle>
            <a:lvl1pPr marL="0" indent="0" algn="r">
              <a:spcBef>
                <a:spcPct val="0"/>
              </a:spcBef>
              <a:buNone/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-734076" y="4503737"/>
            <a:ext cx="2057400" cy="365125"/>
          </a:xfrm>
        </p:spPr>
        <p:txBody>
          <a:bodyPr lIns="91440" tIns="0" bIns="0" anchor="b" anchorCtr="0"/>
          <a:lstStyle>
            <a:lvl1pPr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B1115196-1C6F-4784-83AC-30756D8F10B3}" type="datetimeFigureOut">
              <a:rPr lang="en-US" smtClean="0"/>
              <a:t>6/22/15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356811" y="4503737"/>
            <a:ext cx="2057397" cy="365125"/>
          </a:xfrm>
        </p:spPr>
        <p:txBody>
          <a:bodyPr lIns="91440" tIns="0" bIns="0" anchor="t" anchorCtr="0"/>
          <a:lstStyle>
            <a:lvl1pPr algn="l">
              <a:defRPr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0"/>
          <p:cNvGrpSpPr/>
          <p:nvPr/>
        </p:nvGrpSpPr>
        <p:grpSpPr>
          <a:xfrm>
            <a:off x="228600" y="228600"/>
            <a:ext cx="4251960" cy="6387352"/>
            <a:chOff x="228600" y="228600"/>
            <a:chExt cx="4251960" cy="6387352"/>
          </a:xfrm>
        </p:grpSpPr>
        <p:sp>
          <p:nvSpPr>
            <p:cNvPr id="12" name="Snip Diagonal Corner Rectangle 11"/>
            <p:cNvSpPr/>
            <p:nvPr/>
          </p:nvSpPr>
          <p:spPr>
            <a:xfrm flipV="1">
              <a:off x="228600" y="228600"/>
              <a:ext cx="4251960" cy="6387352"/>
            </a:xfrm>
            <a:prstGeom prst="snip2DiagRect">
              <a:avLst>
                <a:gd name="adj1" fmla="val 0"/>
                <a:gd name="adj2" fmla="val 3794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635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Teardrop 12"/>
            <p:cNvSpPr>
              <a:spLocks noChangeAspect="1"/>
            </p:cNvSpPr>
            <p:nvPr/>
          </p:nvSpPr>
          <p:spPr>
            <a:xfrm>
              <a:off x="3886200" y="432548"/>
              <a:ext cx="355002" cy="355002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2176272"/>
            <a:ext cx="3657600" cy="1161288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4654475" y="228600"/>
            <a:ext cx="4251960" cy="6391656"/>
          </a:xfrm>
          <a:prstGeom prst="snip2DiagRect">
            <a:avLst>
              <a:gd name="adj1" fmla="val 0"/>
              <a:gd name="adj2" fmla="val 4017"/>
            </a:avLst>
          </a:prstGeo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3342401"/>
            <a:ext cx="3657600" cy="2595282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58952" y="6300216"/>
            <a:ext cx="1298448" cy="365125"/>
          </a:xfrm>
        </p:spPr>
        <p:txBody>
          <a:bodyPr/>
          <a:lstStyle/>
          <a:p>
            <a:fld id="{B1115196-1C6F-4784-83AC-30756D8F10B3}" type="datetimeFigureOut">
              <a:rPr lang="en-US" smtClean="0"/>
              <a:t>6/22/15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57400" y="6300216"/>
            <a:ext cx="234086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01752" y="6300216"/>
            <a:ext cx="448056" cy="365125"/>
          </a:xfrm>
        </p:spPr>
        <p:txBody>
          <a:bodyPr/>
          <a:lstStyle>
            <a:lvl1pPr algn="l">
              <a:defRPr/>
            </a:lvl1pPr>
          </a:lstStyle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4648200"/>
            <a:ext cx="8686800" cy="1963271"/>
          </a:xfrm>
          <a:prstGeom prst="snip2DiagRect">
            <a:avLst>
              <a:gd name="adj1" fmla="val 0"/>
              <a:gd name="adj2" fmla="val 937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48200"/>
            <a:ext cx="8153400" cy="609600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6/22/15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257799"/>
            <a:ext cx="8156448" cy="820272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ct val="0"/>
              </a:spcBef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flipH="1">
            <a:off x="228600" y="228600"/>
            <a:ext cx="8677835" cy="4267200"/>
          </a:xfrm>
          <a:prstGeom prst="snip2DiagRect">
            <a:avLst>
              <a:gd name="adj1" fmla="val 0"/>
              <a:gd name="adj2" fmla="val 4332"/>
            </a:avLst>
          </a:prstGeo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6/22/15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6/22/15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nip Diagonal Corner Rectangle 7"/>
          <p:cNvSpPr/>
          <p:nvPr/>
        </p:nvSpPr>
        <p:spPr>
          <a:xfrm flipV="1">
            <a:off x="228600" y="228600"/>
            <a:ext cx="8686800" cy="6387352"/>
          </a:xfrm>
          <a:prstGeom prst="snip2DiagRect">
            <a:avLst>
              <a:gd name="adj1" fmla="val 0"/>
              <a:gd name="adj2" fmla="val 2529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7600" y="838201"/>
            <a:ext cx="1219200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838201"/>
            <a:ext cx="6307138" cy="51054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6/22/15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19188" y="2286000"/>
            <a:ext cx="7466012" cy="1905000"/>
          </a:xfrm>
        </p:spPr>
        <p:txBody>
          <a:bodyPr/>
          <a:lstStyle>
            <a:lvl1pPr>
              <a:defRPr sz="3200" b="1"/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19188" y="4876800"/>
            <a:ext cx="7466012" cy="1143000"/>
          </a:xfrm>
        </p:spPr>
        <p:txBody>
          <a:bodyPr rIns="180000"/>
          <a:lstStyle>
            <a:lvl1pPr marL="0" indent="0">
              <a:lnSpc>
                <a:spcPct val="100000"/>
              </a:lnSpc>
              <a:spcAft>
                <a:spcPct val="0"/>
              </a:spcAft>
              <a:buFont typeface="Wingdings" charset="0"/>
              <a:buNone/>
              <a:tabLst>
                <a:tab pos="476250" algn="l"/>
              </a:tabLst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 rot="16200000">
            <a:off x="8461375" y="5178425"/>
            <a:ext cx="113665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0" hangingPunct="0">
              <a:lnSpc>
                <a:spcPct val="100000"/>
              </a:lnSpc>
              <a:defRPr sz="1000" i="0">
                <a:solidFill>
                  <a:schemeClr val="bg1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FF"/>
                </a:solidFill>
                <a:latin typeface="Verdana"/>
                <a:ea typeface="ＭＳ Ｐゴシック" charset="0"/>
                <a:cs typeface="ＭＳ Ｐゴシック" charset="0"/>
              </a:rPr>
              <a:t>February 2009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3310C1-6B07-7A48-A789-1AAEB2C84BE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2543" name="Rectangle 15"/>
          <p:cNvSpPr>
            <a:spLocks noChangeArrowheads="1"/>
          </p:cNvSpPr>
          <p:nvPr/>
        </p:nvSpPr>
        <p:spPr bwMode="auto">
          <a:xfrm>
            <a:off x="1435100" y="169863"/>
            <a:ext cx="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013505" y="6361113"/>
            <a:ext cx="5646058" cy="381000"/>
          </a:xfrm>
        </p:spPr>
        <p:txBody>
          <a:bodyPr/>
          <a:lstStyle>
            <a:lvl1pPr>
              <a:defRPr sz="1200" b="0" i="0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 err="1" smtClean="0">
                <a:solidFill>
                  <a:srgbClr val="FFFFFF"/>
                </a:solidFill>
              </a:rPr>
              <a:t>Sem</a:t>
            </a:r>
            <a:r>
              <a:rPr lang="en-US" dirty="0" err="1" smtClean="0">
                <a:solidFill>
                  <a:srgbClr val="000000"/>
                </a:solidFill>
              </a:rPr>
              <a:t>Semiconductor</a:t>
            </a:r>
            <a:r>
              <a:rPr lang="en-US" dirty="0" smtClean="0">
                <a:solidFill>
                  <a:srgbClr val="000000"/>
                </a:solidFill>
              </a:rPr>
              <a:t> Device Modeling at Delft University of Technology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2552" name="Picture 2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85"/>
          <a:stretch>
            <a:fillRect/>
          </a:stretch>
        </p:blipFill>
        <p:spPr bwMode="auto">
          <a:xfrm>
            <a:off x="7078663" y="5872163"/>
            <a:ext cx="2065337" cy="98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2392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916BB54-3913-904C-88EF-3A896C64E015}" type="slidenum">
              <a:rPr lang="en-US">
                <a:solidFill>
                  <a:srgbClr val="10207C"/>
                </a:solidFill>
              </a:rPr>
              <a:pPr/>
              <a:t>‹#›</a:t>
            </a:fld>
            <a:endParaRPr lang="en-US">
              <a:solidFill>
                <a:srgbClr val="1020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0485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D8CF75F-5319-D54E-B90F-F58C54F128CA}" type="slidenum">
              <a:rPr lang="en-US">
                <a:solidFill>
                  <a:srgbClr val="10207C"/>
                </a:solidFill>
              </a:rPr>
              <a:pPr/>
              <a:t>‹#›</a:t>
            </a:fld>
            <a:endParaRPr lang="en-US">
              <a:solidFill>
                <a:srgbClr val="1020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9224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7038" y="1828800"/>
            <a:ext cx="3998912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8350" y="1828800"/>
            <a:ext cx="40005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592665F-5048-5B48-9765-00409451E36D}" type="slidenum">
              <a:rPr lang="en-US">
                <a:solidFill>
                  <a:srgbClr val="10207C"/>
                </a:solidFill>
              </a:rPr>
              <a:pPr/>
              <a:t>‹#›</a:t>
            </a:fld>
            <a:endParaRPr lang="en-US">
              <a:solidFill>
                <a:srgbClr val="1020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1657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8D1848C-3272-694B-8E18-CA24A0534459}" type="slidenum">
              <a:rPr lang="en-US">
                <a:solidFill>
                  <a:srgbClr val="10207C"/>
                </a:solidFill>
              </a:rPr>
              <a:pPr/>
              <a:t>‹#›</a:t>
            </a:fld>
            <a:endParaRPr lang="en-US">
              <a:solidFill>
                <a:srgbClr val="1020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584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6/22/15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9BAC4F0-D5F8-2247-B2F9-901C8765A2A7}" type="slidenum">
              <a:rPr lang="en-US">
                <a:solidFill>
                  <a:srgbClr val="10207C"/>
                </a:solidFill>
              </a:rPr>
              <a:pPr/>
              <a:t>‹#›</a:t>
            </a:fld>
            <a:endParaRPr lang="en-US">
              <a:solidFill>
                <a:srgbClr val="1020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3858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B30B86D-A06F-7F40-A0CF-144871DCACB0}" type="slidenum">
              <a:rPr lang="en-US">
                <a:solidFill>
                  <a:srgbClr val="10207C"/>
                </a:solidFill>
              </a:rPr>
              <a:pPr/>
              <a:t>‹#›</a:t>
            </a:fld>
            <a:endParaRPr lang="en-US">
              <a:solidFill>
                <a:srgbClr val="1020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767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4384140-6467-C64F-9639-197DE3AB001C}" type="slidenum">
              <a:rPr lang="en-US">
                <a:solidFill>
                  <a:srgbClr val="10207C"/>
                </a:solidFill>
              </a:rPr>
              <a:pPr/>
              <a:t>‹#›</a:t>
            </a:fld>
            <a:endParaRPr lang="en-US">
              <a:solidFill>
                <a:srgbClr val="1020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406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1E589D7-773E-B649-82CC-9D649F1A4314}" type="slidenum">
              <a:rPr lang="en-US">
                <a:solidFill>
                  <a:srgbClr val="10207C"/>
                </a:solidFill>
              </a:rPr>
              <a:pPr/>
              <a:t>‹#›</a:t>
            </a:fld>
            <a:endParaRPr lang="en-US">
              <a:solidFill>
                <a:srgbClr val="1020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1937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4E34268-276C-8540-9CE6-A6F910AA6B7C}" type="slidenum">
              <a:rPr lang="en-US">
                <a:solidFill>
                  <a:srgbClr val="10207C"/>
                </a:solidFill>
              </a:rPr>
              <a:pPr/>
              <a:t>‹#›</a:t>
            </a:fld>
            <a:endParaRPr lang="en-US">
              <a:solidFill>
                <a:srgbClr val="1020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1135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7175" y="228600"/>
            <a:ext cx="2058988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7038" y="228600"/>
            <a:ext cx="6027737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F82AC40-5BBA-2941-A653-A4EE14596F31}" type="slidenum">
              <a:rPr lang="en-US">
                <a:solidFill>
                  <a:srgbClr val="10207C"/>
                </a:solidFill>
              </a:rPr>
              <a:pPr/>
              <a:t>‹#›</a:t>
            </a:fld>
            <a:endParaRPr lang="en-US">
              <a:solidFill>
                <a:srgbClr val="1020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8794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9400" y="228600"/>
            <a:ext cx="7116763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27038" y="1828800"/>
            <a:ext cx="3998912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578350" y="1828800"/>
            <a:ext cx="4000500" cy="46482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366000" y="6477000"/>
            <a:ext cx="1219200" cy="381000"/>
          </a:xfrm>
        </p:spPr>
        <p:txBody>
          <a:bodyPr/>
          <a:lstStyle>
            <a:lvl1pPr>
              <a:defRPr/>
            </a:lvl1pPr>
          </a:lstStyle>
          <a:p>
            <a:fld id="{31CBF2D8-65FD-6644-BA58-3BCC4826D064}" type="slidenum">
              <a:rPr lang="en-US">
                <a:solidFill>
                  <a:srgbClr val="10207C"/>
                </a:solidFill>
              </a:rPr>
              <a:pPr/>
              <a:t>‹#›</a:t>
            </a:fld>
            <a:endParaRPr lang="en-US">
              <a:solidFill>
                <a:srgbClr val="1020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582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9400" y="228600"/>
            <a:ext cx="7116763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27038" y="1828800"/>
            <a:ext cx="3998912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8350" y="1828800"/>
            <a:ext cx="40005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366000" y="6477000"/>
            <a:ext cx="1219200" cy="381000"/>
          </a:xfrm>
        </p:spPr>
        <p:txBody>
          <a:bodyPr/>
          <a:lstStyle>
            <a:lvl1pPr>
              <a:defRPr/>
            </a:lvl1pPr>
          </a:lstStyle>
          <a:p>
            <a:fld id="{8E81567A-95F5-BD45-9423-D8E4387E7A91}" type="slidenum">
              <a:rPr lang="en-US">
                <a:solidFill>
                  <a:srgbClr val="10207C"/>
                </a:solidFill>
              </a:rPr>
              <a:pPr/>
              <a:t>‹#›</a:t>
            </a:fld>
            <a:endParaRPr lang="en-US">
              <a:solidFill>
                <a:srgbClr val="1020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168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58775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762000" y="1828800"/>
            <a:ext cx="7772400" cy="377825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271463" y="5815013"/>
            <a:ext cx="5729287" cy="304800"/>
          </a:xfrm>
          <a:prstGeom prst="rect">
            <a:avLst/>
          </a:prstGeom>
          <a:ln/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i="1">
                <a:solidFill>
                  <a:srgbClr val="FFFFFF"/>
                </a:solidFill>
                <a:latin typeface="Verdana" charset="0"/>
                <a:ea typeface="ＭＳ Ｐゴシック" charset="0"/>
                <a:cs typeface="ＭＳ Ｐゴシック" charset="0"/>
              </a:rPr>
              <a:t> Introduction to Mextram</a:t>
            </a:r>
            <a:r>
              <a:rPr lang="en-US" sz="1400" i="1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rPr>
              <a:t> </a:t>
            </a:r>
          </a:p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i="1">
              <a:solidFill>
                <a:srgbClr val="000000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9D3530-5784-2F45-8D7F-94D784B058D3}" type="slidenum">
              <a:rPr lang="en-US">
                <a:solidFill>
                  <a:srgbClr val="10207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020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7834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58775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62000" y="1828800"/>
            <a:ext cx="7772400" cy="377825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271463" y="5815013"/>
            <a:ext cx="5729287" cy="304800"/>
          </a:xfrm>
          <a:prstGeom prst="rect">
            <a:avLst/>
          </a:prstGeom>
          <a:ln/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i="1">
                <a:solidFill>
                  <a:srgbClr val="FFFFFF"/>
                </a:solidFill>
                <a:latin typeface="Verdana" charset="0"/>
                <a:ea typeface="ＭＳ Ｐゴシック" charset="0"/>
                <a:cs typeface="ＭＳ Ｐゴシック" charset="0"/>
              </a:rPr>
              <a:t> Introduction to Mextram</a:t>
            </a:r>
            <a:r>
              <a:rPr lang="en-US" sz="1400" i="1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rPr>
              <a:t> </a:t>
            </a:r>
          </a:p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i="1">
              <a:solidFill>
                <a:srgbClr val="000000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089C19-BEE6-144C-8E7A-0B925A48ACC8}" type="slidenum">
              <a:rPr lang="en-US">
                <a:solidFill>
                  <a:srgbClr val="10207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020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35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4"/>
          <p:cNvGrpSpPr/>
          <p:nvPr/>
        </p:nvGrpSpPr>
        <p:grpSpPr>
          <a:xfrm>
            <a:off x="-1" y="3379694"/>
            <a:ext cx="7543801" cy="2604247"/>
            <a:chOff x="-1" y="3379694"/>
            <a:chExt cx="7543801" cy="2604247"/>
          </a:xfrm>
        </p:grpSpPr>
        <p:grpSp>
          <p:nvGrpSpPr>
            <p:cNvPr id="9" name="Group 11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17" name="Snip Single Corner Rectangle 16"/>
              <p:cNvSpPr/>
              <p:nvPr/>
            </p:nvSpPr>
            <p:spPr>
              <a:xfrm flipV="1">
                <a:off x="-1" y="3393141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>
                <a:off x="0" y="3379694"/>
                <a:ext cx="7543800" cy="237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ardrop 15"/>
            <p:cNvSpPr/>
            <p:nvPr/>
          </p:nvSpPr>
          <p:spPr>
            <a:xfrm>
              <a:off x="6817659" y="3621741"/>
              <a:ext cx="394447" cy="39444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913281"/>
            <a:ext cx="5867400" cy="1470025"/>
          </a:xfrm>
        </p:spPr>
        <p:txBody>
          <a:bodyPr>
            <a:normAutofit/>
          </a:bodyPr>
          <a:lstStyle>
            <a:lvl1pPr algn="r">
              <a:defRPr sz="4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396753"/>
            <a:ext cx="5867400" cy="573741"/>
          </a:xfrm>
        </p:spPr>
        <p:txBody>
          <a:bodyPr>
            <a:normAutofit/>
          </a:bodyPr>
          <a:lstStyle>
            <a:lvl1pPr marL="0" indent="0" algn="r">
              <a:spcBef>
                <a:spcPct val="0"/>
              </a:spcBef>
              <a:buNone/>
              <a:defRPr sz="1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-734076" y="4503737"/>
            <a:ext cx="2057400" cy="365125"/>
          </a:xfrm>
        </p:spPr>
        <p:txBody>
          <a:bodyPr lIns="91440" tIns="0" bIns="0" anchor="b" anchorCtr="0"/>
          <a:lstStyle>
            <a:lvl1pPr>
              <a:defRPr sz="1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B1115196-1C6F-4784-83AC-30756D8F10B3}" type="datetimeFigureOut">
              <a:rPr lang="en-US" smtClean="0"/>
              <a:t>6/22/15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-356811" y="4503737"/>
            <a:ext cx="2057397" cy="365125"/>
          </a:xfrm>
        </p:spPr>
        <p:txBody>
          <a:bodyPr lIns="91440" tIns="0" bIns="0" anchor="t" anchorCtr="0"/>
          <a:lstStyle>
            <a:lvl1pPr algn="l">
              <a:defRPr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0" y="676835"/>
            <a:ext cx="7543800" cy="2587752"/>
          </a:xfrm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 flipH="1">
            <a:off x="1600199" y="2126877"/>
            <a:ext cx="7543801" cy="2604247"/>
            <a:chOff x="-1" y="3379694"/>
            <a:chExt cx="7543801" cy="2604247"/>
          </a:xfrm>
        </p:grpSpPr>
        <p:grpSp>
          <p:nvGrpSpPr>
            <p:cNvPr id="7" name="Group 11"/>
            <p:cNvGrpSpPr/>
            <p:nvPr/>
          </p:nvGrpSpPr>
          <p:grpSpPr>
            <a:xfrm>
              <a:off x="-1" y="3379694"/>
              <a:ext cx="7543801" cy="2604247"/>
              <a:chOff x="-1" y="3379694"/>
              <a:chExt cx="7543801" cy="2604247"/>
            </a:xfrm>
          </p:grpSpPr>
          <p:sp>
            <p:nvSpPr>
              <p:cNvPr id="10" name="Snip Single Corner Rectangle 9"/>
              <p:cNvSpPr/>
              <p:nvPr/>
            </p:nvSpPr>
            <p:spPr>
              <a:xfrm flipV="1">
                <a:off x="-1" y="3393141"/>
                <a:ext cx="7543800" cy="2590800"/>
              </a:xfrm>
              <a:prstGeom prst="snip1Rect">
                <a:avLst>
                  <a:gd name="adj" fmla="val 737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63500" dir="2700000" algn="tl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>
                <a:off x="0" y="3379694"/>
                <a:ext cx="7543800" cy="2377"/>
              </a:xfrm>
              <a:prstGeom prst="line">
                <a:avLst/>
              </a:prstGeom>
              <a:ln w="28575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ardrop 8"/>
            <p:cNvSpPr/>
            <p:nvPr/>
          </p:nvSpPr>
          <p:spPr>
            <a:xfrm flipH="1">
              <a:off x="228599" y="3621741"/>
              <a:ext cx="394447" cy="394447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6105" y="2653553"/>
            <a:ext cx="5870448" cy="1472184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6105" y="4134881"/>
            <a:ext cx="5870448" cy="57607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90000"/>
              <a:buFont typeface="Wingdings 2" pitchFamily="18" charset="2"/>
              <a:buNone/>
              <a:defRPr sz="14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8033590" y="3475037"/>
            <a:ext cx="1828801" cy="365125"/>
          </a:xfrm>
        </p:spPr>
        <p:txBody>
          <a:bodyPr vert="horz" lIns="91440" tIns="0" rIns="91440" bIns="0" rtlCol="0" anchor="t" anchorCtr="0"/>
          <a:lstStyle>
            <a:lvl1pPr marL="0" algn="l" defTabSz="914400" rtl="0" eaLnBrk="1" latinLnBrk="0" hangingPunct="1">
              <a:defRPr sz="1100" b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658009" y="3475037"/>
            <a:ext cx="1828800" cy="365125"/>
          </a:xfrm>
        </p:spPr>
        <p:txBody>
          <a:bodyPr vert="horz" lIns="91440" tIns="0" rIns="91440" bIns="0" rtlCol="0" anchor="b" anchorCtr="0"/>
          <a:lstStyle>
            <a:lvl1pPr marL="0" algn="l" defTabSz="914400" rtl="0" eaLnBrk="1" latinLnBrk="0" hangingPunct="1">
              <a:defRPr sz="1400" b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B1115196-1C6F-4784-83AC-30756D8F10B3}" type="datetimeFigureOut">
              <a:rPr lang="en-US" smtClean="0"/>
              <a:t>6/22/15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nip Diagonal Corner Rectangle 10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Snip Diagonal Corner Rectangle 11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1" y="1981201"/>
            <a:ext cx="365760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5351" y="1981201"/>
            <a:ext cx="365760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344488">
              <a:defRPr sz="1800"/>
            </a:lvl6pPr>
            <a:lvl7pPr marL="1946275" indent="-344488">
              <a:defRPr sz="1800"/>
            </a:lvl7pPr>
            <a:lvl8pPr marL="1946275" indent="-344488">
              <a:defRPr sz="1800"/>
            </a:lvl8pPr>
            <a:lvl9pPr marL="1946275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6/22/15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nip Diagonal Corner Rectangle 11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Snip Diagonal Corner Rectangle 12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52426"/>
            <a:ext cx="3657600" cy="868362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743200"/>
            <a:ext cx="3657600" cy="3213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1" y="1852426"/>
            <a:ext cx="3657600" cy="868362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ct val="0"/>
              </a:spcBef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1" y="2743200"/>
            <a:ext cx="3657600" cy="3213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6/22/15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 flipV="1">
            <a:off x="228600" y="1707776"/>
            <a:ext cx="8686800" cy="4908176"/>
          </a:xfrm>
          <a:prstGeom prst="snip2DiagRect">
            <a:avLst>
              <a:gd name="adj1" fmla="val 0"/>
              <a:gd name="adj2" fmla="val 4003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Snip Diagonal Corner Rectangle 9"/>
          <p:cNvSpPr/>
          <p:nvPr/>
        </p:nvSpPr>
        <p:spPr>
          <a:xfrm flipV="1">
            <a:off x="228600" y="228597"/>
            <a:ext cx="8686800" cy="1277473"/>
          </a:xfrm>
          <a:prstGeom prst="snip2DiagRect">
            <a:avLst>
              <a:gd name="adj1" fmla="val 0"/>
              <a:gd name="adj2" fmla="val 1167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6/22/15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Diagonal Corner Rectangle 5"/>
          <p:cNvSpPr/>
          <p:nvPr/>
        </p:nvSpPr>
        <p:spPr>
          <a:xfrm flipV="1">
            <a:off x="228600" y="228600"/>
            <a:ext cx="8686800" cy="6387352"/>
          </a:xfrm>
          <a:prstGeom prst="snip2DiagRect">
            <a:avLst>
              <a:gd name="adj1" fmla="val 0"/>
              <a:gd name="adj2" fmla="val 2529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96-1C6F-4784-83AC-30756D8F10B3}" type="datetimeFigureOut">
              <a:rPr lang="en-US" smtClean="0"/>
              <a:t>6/22/15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228600" y="228600"/>
            <a:ext cx="4251960" cy="6387352"/>
            <a:chOff x="228600" y="228600"/>
            <a:chExt cx="4251960" cy="6387352"/>
          </a:xfrm>
        </p:grpSpPr>
        <p:sp>
          <p:nvSpPr>
            <p:cNvPr id="13" name="Snip Diagonal Corner Rectangle 12"/>
            <p:cNvSpPr/>
            <p:nvPr/>
          </p:nvSpPr>
          <p:spPr>
            <a:xfrm flipV="1">
              <a:off x="228600" y="228600"/>
              <a:ext cx="4251960" cy="6387352"/>
            </a:xfrm>
            <a:prstGeom prst="snip2DiagRect">
              <a:avLst>
                <a:gd name="adj1" fmla="val 0"/>
                <a:gd name="adj2" fmla="val 3794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63500" dir="2700000" algn="tl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Teardrop 13"/>
            <p:cNvSpPr>
              <a:spLocks noChangeAspect="1"/>
            </p:cNvSpPr>
            <p:nvPr/>
          </p:nvSpPr>
          <p:spPr>
            <a:xfrm>
              <a:off x="3886200" y="432548"/>
              <a:ext cx="355002" cy="355002"/>
            </a:xfrm>
            <a:prstGeom prst="teardrop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5" name="Snip Diagonal Corner Rectangle 14"/>
          <p:cNvSpPr/>
          <p:nvPr/>
        </p:nvSpPr>
        <p:spPr>
          <a:xfrm flipV="1">
            <a:off x="4648200" y="228600"/>
            <a:ext cx="4251960" cy="6387352"/>
          </a:xfrm>
          <a:prstGeom prst="snip2DiagRect">
            <a:avLst>
              <a:gd name="adj1" fmla="val 0"/>
              <a:gd name="adj2" fmla="val 3794"/>
            </a:avLst>
          </a:prstGeom>
          <a:solidFill>
            <a:schemeClr val="bg1"/>
          </a:solidFill>
          <a:ln>
            <a:noFill/>
          </a:ln>
          <a:effectLst>
            <a:outerShdw blurRad="50800" dist="635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" y="2177303"/>
            <a:ext cx="3657600" cy="1162050"/>
          </a:xfrm>
        </p:spPr>
        <p:txBody>
          <a:bodyPr anchor="b">
            <a:normAutofit/>
          </a:bodyPr>
          <a:lstStyle>
            <a:lvl1pPr algn="l">
              <a:defRPr sz="3000" b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5380" y="609600"/>
            <a:ext cx="3657600" cy="53340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80" y="3352799"/>
            <a:ext cx="3657600" cy="259080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2000" y="6297706"/>
            <a:ext cx="1295400" cy="365125"/>
          </a:xfrm>
        </p:spPr>
        <p:txBody>
          <a:bodyPr/>
          <a:lstStyle/>
          <a:p>
            <a:fld id="{B1115196-1C6F-4784-83AC-30756D8F10B3}" type="datetimeFigureOut">
              <a:rPr lang="en-US" smtClean="0"/>
              <a:t>6/22/15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57400" y="6297706"/>
            <a:ext cx="233978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04800" y="6297706"/>
            <a:ext cx="443753" cy="365125"/>
          </a:xfrm>
        </p:spPr>
        <p:txBody>
          <a:bodyPr/>
          <a:lstStyle>
            <a:lvl1pPr algn="l">
              <a:defRPr/>
            </a:lvl1pPr>
          </a:lstStyle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29.xml"/><Relationship Id="rId16" Type="http://schemas.openxmlformats.org/officeDocument/2006/relationships/theme" Target="../theme/theme2.xml"/><Relationship Id="rId17" Type="http://schemas.openxmlformats.org/officeDocument/2006/relationships/image" Target="../media/image2.jpeg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583488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949824"/>
            <a:ext cx="7583488" cy="4007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24391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B1115196-1C6F-4784-83AC-30756D8F10B3}" type="datetimeFigureOut">
              <a:rPr lang="en-US" smtClean="0"/>
              <a:t>6/22/15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67400" y="6248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24840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9371D3E-5A18-49EB-AD2A-429AF165759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 2" pitchFamily="18" charset="2"/>
        <a:buChar char=""/>
        <a:defRPr sz="22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 2" pitchFamily="18" charset="2"/>
        <a:buChar char="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 smtClean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2" pitchFamily="18" charset="2"/>
        <a:buChar char=""/>
        <a:defRPr lang="en-US" sz="1800" kern="1200" dirty="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9400" y="228600"/>
            <a:ext cx="71167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18000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title </a:t>
            </a:r>
            <a:r>
              <a:rPr lang="en-US" dirty="0"/>
              <a:t>style</a:t>
            </a:r>
          </a:p>
        </p:txBody>
      </p:sp>
      <p:sp>
        <p:nvSpPr>
          <p:cNvPr id="1027" name="Rectangle 3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427038" y="1828800"/>
            <a:ext cx="8151812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4501" y="6477000"/>
            <a:ext cx="4876799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b="1" i="0">
                <a:solidFill>
                  <a:schemeClr val="tx2"/>
                </a:solidFill>
              </a:defRPr>
            </a:lvl1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10207C"/>
                </a:solidFill>
                <a:latin typeface="Verdana" charset="0"/>
                <a:ea typeface="ＭＳ Ｐゴシック" charset="0"/>
                <a:cs typeface="ＭＳ Ｐゴシック" charset="0"/>
              </a:rPr>
              <a:t>Semiconductor Device Modeling at Delft University of Technology</a:t>
            </a:r>
            <a:endParaRPr lang="en-US" dirty="0">
              <a:solidFill>
                <a:srgbClr val="10207C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66000" y="6477000"/>
            <a:ext cx="1219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defRPr sz="1000" i="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4AE9EBF-92F9-1040-B2CB-4E3204665AAD}" type="slidenum">
              <a:rPr lang="en-US">
                <a:solidFill>
                  <a:srgbClr val="10207C"/>
                </a:solidFill>
                <a:latin typeface="Verdana" charset="0"/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10207C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66" name="Picture 42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" b="23398"/>
          <a:stretch>
            <a:fillRect/>
          </a:stretch>
        </p:blipFill>
        <p:spPr bwMode="auto">
          <a:xfrm>
            <a:off x="7207250" y="6178550"/>
            <a:ext cx="193675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0032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tabLst>
          <a:tab pos="342900" algn="l"/>
        </a:tabLs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tabLst>
          <a:tab pos="342900" algn="l"/>
        </a:tabLst>
        <a:defRPr sz="2400">
          <a:solidFill>
            <a:schemeClr val="bg1"/>
          </a:solidFill>
          <a:latin typeface="Verdana" charset="0"/>
          <a:ea typeface="ＭＳ Ｐゴシック" charset="0"/>
          <a:cs typeface="ＭＳ Ｐゴシック" charset="0"/>
        </a:defRPr>
      </a:lvl9pPr>
    </p:titleStyle>
    <p:bodyStyle>
      <a:lvl1pPr marL="193675" indent="-193675" algn="l" rtl="0" fontAlgn="base">
        <a:lnSpc>
          <a:spcPct val="120000"/>
        </a:lnSpc>
        <a:spcBef>
          <a:spcPct val="0"/>
        </a:spcBef>
        <a:spcAft>
          <a:spcPct val="30000"/>
        </a:spcAft>
        <a:buClr>
          <a:srgbClr val="F17E1C"/>
        </a:buClr>
        <a:buFont typeface="Wingdings" charset="0"/>
        <a:buChar char="§"/>
        <a:defRPr sz="2000">
          <a:solidFill>
            <a:schemeClr val="tx2"/>
          </a:solidFill>
          <a:latin typeface="+mn-lt"/>
          <a:ea typeface="+mn-ea"/>
          <a:cs typeface="+mn-cs"/>
        </a:defRPr>
      </a:lvl1pPr>
      <a:lvl2pPr marL="765175" indent="-188913" algn="l" rtl="0" fontAlgn="base">
        <a:lnSpc>
          <a:spcPct val="120000"/>
        </a:lnSpc>
        <a:spcBef>
          <a:spcPct val="0"/>
        </a:spcBef>
        <a:spcAft>
          <a:spcPct val="30000"/>
        </a:spcAft>
        <a:buClr>
          <a:srgbClr val="F17E1C"/>
        </a:buClr>
        <a:buFont typeface="Wingdings" charset="0"/>
        <a:buChar char="§"/>
        <a:defRPr sz="2000">
          <a:solidFill>
            <a:schemeClr val="tx2"/>
          </a:solidFill>
          <a:latin typeface="+mn-lt"/>
          <a:ea typeface="+mn-ea"/>
        </a:defRPr>
      </a:lvl2pPr>
      <a:lvl3pPr marL="1338263" indent="-195263" algn="l" rtl="0" fontAlgn="base">
        <a:lnSpc>
          <a:spcPct val="120000"/>
        </a:lnSpc>
        <a:spcBef>
          <a:spcPct val="0"/>
        </a:spcBef>
        <a:spcAft>
          <a:spcPct val="30000"/>
        </a:spcAft>
        <a:buClr>
          <a:srgbClr val="F17E1C"/>
        </a:buClr>
        <a:buFont typeface="Wingdings" charset="0"/>
        <a:buChar char="§"/>
        <a:defRPr sz="2000">
          <a:solidFill>
            <a:schemeClr val="tx2"/>
          </a:solidFill>
          <a:latin typeface="+mn-lt"/>
          <a:ea typeface="+mn-ea"/>
        </a:defRPr>
      </a:lvl3pPr>
      <a:lvl4pPr marL="1909763" indent="-195263" algn="l" rtl="0" fontAlgn="base">
        <a:lnSpc>
          <a:spcPct val="120000"/>
        </a:lnSpc>
        <a:spcBef>
          <a:spcPct val="0"/>
        </a:spcBef>
        <a:spcAft>
          <a:spcPct val="30000"/>
        </a:spcAft>
        <a:buClr>
          <a:srgbClr val="F17E1C"/>
        </a:buClr>
        <a:buFont typeface="Wingdings" charset="0"/>
        <a:buChar char="§"/>
        <a:defRPr sz="2000">
          <a:solidFill>
            <a:schemeClr val="tx2"/>
          </a:solidFill>
          <a:latin typeface="+mn-lt"/>
          <a:ea typeface="+mn-ea"/>
        </a:defRPr>
      </a:lvl4pPr>
      <a:lvl5pPr marL="2471738" indent="-188913" algn="l" rtl="0" fontAlgn="base">
        <a:lnSpc>
          <a:spcPct val="120000"/>
        </a:lnSpc>
        <a:spcBef>
          <a:spcPct val="0"/>
        </a:spcBef>
        <a:spcAft>
          <a:spcPct val="30000"/>
        </a:spcAft>
        <a:buClr>
          <a:srgbClr val="F17E1C"/>
        </a:buClr>
        <a:buFont typeface="Wingdings" charset="0"/>
        <a:buChar char="§"/>
        <a:defRPr sz="2000">
          <a:solidFill>
            <a:schemeClr val="tx2"/>
          </a:solidFill>
          <a:latin typeface="+mn-lt"/>
          <a:ea typeface="+mn-ea"/>
        </a:defRPr>
      </a:lvl5pPr>
      <a:lvl6pPr marL="2928938" indent="-188913" algn="l" rtl="0" fontAlgn="base">
        <a:lnSpc>
          <a:spcPct val="120000"/>
        </a:lnSpc>
        <a:spcBef>
          <a:spcPct val="0"/>
        </a:spcBef>
        <a:spcAft>
          <a:spcPct val="30000"/>
        </a:spcAft>
        <a:buClr>
          <a:srgbClr val="F17E1C"/>
        </a:buClr>
        <a:buFont typeface="Wingdings" charset="0"/>
        <a:buChar char="§"/>
        <a:defRPr sz="2000">
          <a:solidFill>
            <a:schemeClr val="tx2"/>
          </a:solidFill>
          <a:latin typeface="+mn-lt"/>
          <a:ea typeface="+mn-ea"/>
        </a:defRPr>
      </a:lvl6pPr>
      <a:lvl7pPr marL="3386138" indent="-188913" algn="l" rtl="0" fontAlgn="base">
        <a:lnSpc>
          <a:spcPct val="120000"/>
        </a:lnSpc>
        <a:spcBef>
          <a:spcPct val="0"/>
        </a:spcBef>
        <a:spcAft>
          <a:spcPct val="30000"/>
        </a:spcAft>
        <a:buClr>
          <a:srgbClr val="F17E1C"/>
        </a:buClr>
        <a:buFont typeface="Wingdings" charset="0"/>
        <a:buChar char="§"/>
        <a:defRPr sz="2000">
          <a:solidFill>
            <a:schemeClr val="tx2"/>
          </a:solidFill>
          <a:latin typeface="+mn-lt"/>
          <a:ea typeface="+mn-ea"/>
        </a:defRPr>
      </a:lvl7pPr>
      <a:lvl8pPr marL="3843338" indent="-188913" algn="l" rtl="0" fontAlgn="base">
        <a:lnSpc>
          <a:spcPct val="120000"/>
        </a:lnSpc>
        <a:spcBef>
          <a:spcPct val="0"/>
        </a:spcBef>
        <a:spcAft>
          <a:spcPct val="30000"/>
        </a:spcAft>
        <a:buClr>
          <a:srgbClr val="F17E1C"/>
        </a:buClr>
        <a:buFont typeface="Wingdings" charset="0"/>
        <a:buChar char="§"/>
        <a:defRPr sz="2000">
          <a:solidFill>
            <a:schemeClr val="tx2"/>
          </a:solidFill>
          <a:latin typeface="+mn-lt"/>
          <a:ea typeface="+mn-ea"/>
        </a:defRPr>
      </a:lvl8pPr>
      <a:lvl9pPr marL="4300538" indent="-188913" algn="l" rtl="0" fontAlgn="base">
        <a:lnSpc>
          <a:spcPct val="120000"/>
        </a:lnSpc>
        <a:spcBef>
          <a:spcPct val="0"/>
        </a:spcBef>
        <a:spcAft>
          <a:spcPct val="30000"/>
        </a:spcAft>
        <a:buClr>
          <a:srgbClr val="F17E1C"/>
        </a:buClr>
        <a:buFont typeface="Wingdings" charset="0"/>
        <a:buChar char="§"/>
        <a:defRPr sz="20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3.wmv"/><Relationship Id="rId4" Type="http://schemas.openxmlformats.org/officeDocument/2006/relationships/video" Target="../media/media3.wmv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1" Type="http://schemas.microsoft.com/office/2007/relationships/media" Target="../media/media2.wmv"/><Relationship Id="rId2" Type="http://schemas.openxmlformats.org/officeDocument/2006/relationships/video" Target="../media/media2.wmv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5.wmv"/><Relationship Id="rId4" Type="http://schemas.openxmlformats.org/officeDocument/2006/relationships/video" Target="../media/media5.wmv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1" Type="http://schemas.microsoft.com/office/2007/relationships/media" Target="../media/media4.wmv"/><Relationship Id="rId2" Type="http://schemas.openxmlformats.org/officeDocument/2006/relationships/video" Target="../media/media4.wm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6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4" Type="http://schemas.openxmlformats.org/officeDocument/2006/relationships/image" Target="../media/image36.gif"/><Relationship Id="rId5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4" Type="http://schemas.openxmlformats.org/officeDocument/2006/relationships/image" Target="../media/image36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4" Type="http://schemas.openxmlformats.org/officeDocument/2006/relationships/image" Target="../media/image3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7" Type="http://schemas.openxmlformats.org/officeDocument/2006/relationships/image" Target="../media/image10.jpeg"/><Relationship Id="rId8" Type="http://schemas.openxmlformats.org/officeDocument/2006/relationships/image" Target="../media/image11.jpg"/><Relationship Id="rId9" Type="http://schemas.openxmlformats.org/officeDocument/2006/relationships/image" Target="../media/image12.jpg"/><Relationship Id="rId10" Type="http://schemas.openxmlformats.org/officeDocument/2006/relationships/image" Target="../media/image13.jp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4" Type="http://schemas.openxmlformats.org/officeDocument/2006/relationships/image" Target="../media/image35.gif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Relationship Id="rId3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Relationship Id="rId3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Relationship Id="rId3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5.jpg"/><Relationship Id="rId5" Type="http://schemas.openxmlformats.org/officeDocument/2006/relationships/image" Target="../media/image16.jpg"/><Relationship Id="rId6" Type="http://schemas.openxmlformats.org/officeDocument/2006/relationships/image" Target="../media/image17.jp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4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9.jpg"/><Relationship Id="rId3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gif"/><Relationship Id="rId3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Relationship Id="rId3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6.png"/><Relationship Id="rId5" Type="http://schemas.openxmlformats.org/officeDocument/2006/relationships/image" Target="../media/image4.jpg"/><Relationship Id="rId6" Type="http://schemas.openxmlformats.org/officeDocument/2006/relationships/image" Target="../media/image20.jpg"/><Relationship Id="rId7" Type="http://schemas.openxmlformats.org/officeDocument/2006/relationships/image" Target="../media/image27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8668" y="3471336"/>
            <a:ext cx="7013222" cy="1854862"/>
          </a:xfrm>
        </p:spPr>
        <p:txBody>
          <a:bodyPr>
            <a:normAutofit fontScale="90000"/>
          </a:bodyPr>
          <a:lstStyle/>
          <a:p>
            <a:pPr algn="just"/>
            <a:r>
              <a:rPr lang="nl-NL" dirty="0" smtClean="0"/>
              <a:t/>
            </a:r>
            <a:br>
              <a:rPr lang="nl-NL" dirty="0" smtClean="0"/>
            </a:br>
            <a:r>
              <a:rPr lang="nl-NL" dirty="0"/>
              <a:t/>
            </a:r>
            <a:br>
              <a:rPr lang="nl-NL" dirty="0"/>
            </a:br>
            <a:r>
              <a:rPr lang="nl-NL" sz="3100" dirty="0" smtClean="0"/>
              <a:t>Invariant Mathematical </a:t>
            </a:r>
            <a:r>
              <a:rPr lang="nl-NL" sz="3100" dirty="0" err="1" smtClean="0"/>
              <a:t>Structures</a:t>
            </a:r>
            <a:r>
              <a:rPr lang="nl-NL" sz="3100" dirty="0" smtClean="0"/>
              <a:t> &amp; </a:t>
            </a:r>
            <a:r>
              <a:rPr lang="nl-NL" sz="3100" dirty="0" err="1" smtClean="0"/>
              <a:t>Angular</a:t>
            </a:r>
            <a:r>
              <a:rPr lang="nl-NL" sz="3100" dirty="0" smtClean="0"/>
              <a:t> Momentum in Ocean Dynamics </a:t>
            </a:r>
            <a:r>
              <a:rPr lang="nl-NL" sz="3100" dirty="0" err="1" smtClean="0"/>
              <a:t>and</a:t>
            </a:r>
            <a:r>
              <a:rPr lang="nl-NL" sz="3100" dirty="0" smtClean="0"/>
              <a:t> </a:t>
            </a:r>
            <a:r>
              <a:rPr lang="nl-NL" sz="3100" dirty="0" err="1" smtClean="0"/>
              <a:t>Implied</a:t>
            </a:r>
            <a:r>
              <a:rPr lang="nl-NL" sz="3100" dirty="0" smtClean="0"/>
              <a:t> drift of </a:t>
            </a:r>
            <a:r>
              <a:rPr lang="nl-NL" sz="3100" dirty="0" err="1" smtClean="0"/>
              <a:t>Oceanic</a:t>
            </a:r>
            <a:r>
              <a:rPr lang="nl-NL" sz="3100" dirty="0" smtClean="0"/>
              <a:t> </a:t>
            </a:r>
            <a:r>
              <a:rPr lang="nl-NL" sz="3100" dirty="0" err="1" smtClean="0"/>
              <a:t>Monopolar</a:t>
            </a:r>
            <a:r>
              <a:rPr lang="nl-NL" sz="3100" dirty="0" smtClean="0"/>
              <a:t> </a:t>
            </a:r>
            <a:r>
              <a:rPr lang="nl-NL" sz="3100" dirty="0" err="1" smtClean="0"/>
              <a:t>Planetary</a:t>
            </a:r>
            <a:r>
              <a:rPr lang="nl-NL" sz="3100" dirty="0" smtClean="0"/>
              <a:t> </a:t>
            </a:r>
            <a:r>
              <a:rPr lang="nl-NL" sz="3100" dirty="0" err="1"/>
              <a:t>V</a:t>
            </a:r>
            <a:r>
              <a:rPr lang="nl-NL" sz="3100" dirty="0" err="1" smtClean="0"/>
              <a:t>ortices</a:t>
            </a:r>
            <a:endParaRPr lang="en-US" sz="31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52888" y="5326198"/>
            <a:ext cx="4586112" cy="573741"/>
          </a:xfrm>
        </p:spPr>
        <p:txBody>
          <a:bodyPr>
            <a:noAutofit/>
          </a:bodyPr>
          <a:lstStyle/>
          <a:p>
            <a:r>
              <a:rPr lang="en-US" sz="1600" b="1" dirty="0" smtClean="0">
                <a:latin typeface="+mj-lt"/>
              </a:rPr>
              <a:t>Ramses van der Toorn</a:t>
            </a:r>
          </a:p>
          <a:p>
            <a:r>
              <a:rPr lang="en-US" sz="1600" dirty="0" smtClean="0">
                <a:latin typeface="+mj-lt"/>
              </a:rPr>
              <a:t>Delft University of Technology</a:t>
            </a:r>
            <a:endParaRPr lang="en-US" sz="1600" dirty="0">
              <a:latin typeface="+mj-lt"/>
            </a:endParaRPr>
          </a:p>
        </p:txBody>
      </p:sp>
      <p:pic>
        <p:nvPicPr>
          <p:cNvPr id="5" name="Picture 4" descr="UltimateEarth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"/>
            <a:ext cx="2652889" cy="265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006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112" y="510686"/>
            <a:ext cx="8565444" cy="703713"/>
          </a:xfrm>
        </p:spPr>
        <p:txBody>
          <a:bodyPr/>
          <a:lstStyle/>
          <a:p>
            <a:r>
              <a:rPr lang="en-US" dirty="0"/>
              <a:t>Sc. </a:t>
            </a:r>
            <a:r>
              <a:rPr lang="en-US" dirty="0" smtClean="0"/>
              <a:t>Method: "</a:t>
            </a:r>
            <a:r>
              <a:rPr lang="en-US" sz="3600" dirty="0" smtClean="0"/>
              <a:t>Mathematical Structures 1"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6890" y="1947335"/>
            <a:ext cx="8035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u="sng" dirty="0" smtClean="0">
                <a:latin typeface="+mj-lt"/>
              </a:rPr>
              <a:t>Simple </a:t>
            </a:r>
            <a:r>
              <a:rPr lang="en-US" sz="2400" u="sng" dirty="0" smtClean="0">
                <a:latin typeface="+mj-lt"/>
              </a:rPr>
              <a:t>Mathematical </a:t>
            </a:r>
            <a:r>
              <a:rPr lang="en-US" sz="2400" u="sng" dirty="0">
                <a:latin typeface="+mj-lt"/>
              </a:rPr>
              <a:t>Structures in the Ocean </a:t>
            </a:r>
            <a:r>
              <a:rPr lang="en-US" sz="2400" u="sng" dirty="0" smtClean="0">
                <a:latin typeface="+mj-lt"/>
              </a:rPr>
              <a:t>Sciences: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14773" y="2596446"/>
            <a:ext cx="31268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latin typeface="+mj-lt"/>
              </a:rPr>
              <a:t>Directly observable:</a:t>
            </a:r>
          </a:p>
          <a:p>
            <a:endParaRPr lang="en-US" u="sng" dirty="0">
              <a:latin typeface="+mj-lt"/>
            </a:endParaRPr>
          </a:p>
          <a:p>
            <a:endParaRPr lang="en-US" u="sng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38153" y="2603607"/>
            <a:ext cx="3421744" cy="1323439"/>
          </a:xfrm>
          <a:prstGeom prst="rect">
            <a:avLst/>
          </a:prstGeom>
          <a:noFill/>
          <a:ln w="635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+mj-lt"/>
              </a:rPr>
              <a:t>scalar </a:t>
            </a:r>
            <a:r>
              <a:rPr lang="en-US" sz="2000" dirty="0">
                <a:latin typeface="+mj-lt"/>
              </a:rPr>
              <a:t>fields: </a:t>
            </a:r>
            <a:br>
              <a:rPr lang="en-US" sz="2000" dirty="0">
                <a:latin typeface="+mj-lt"/>
              </a:rPr>
            </a:br>
            <a:r>
              <a:rPr lang="en-US" sz="2000" dirty="0" smtClean="0">
                <a:latin typeface="+mj-lt"/>
              </a:rPr>
              <a:t> density distributions</a:t>
            </a:r>
            <a:endParaRPr lang="en-US" sz="2000" dirty="0">
              <a:latin typeface="+mj-lt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+mj-lt"/>
              </a:rPr>
              <a:t>vector </a:t>
            </a:r>
            <a:r>
              <a:rPr lang="en-US" sz="2000" dirty="0">
                <a:latin typeface="+mj-lt"/>
              </a:rPr>
              <a:t>fields: </a:t>
            </a:r>
            <a:br>
              <a:rPr lang="en-US" sz="2000" dirty="0">
                <a:latin typeface="+mj-lt"/>
              </a:rPr>
            </a:br>
            <a:r>
              <a:rPr lang="en-US" sz="2000" dirty="0" smtClean="0">
                <a:latin typeface="+mj-lt"/>
              </a:rPr>
              <a:t>  velocity </a:t>
            </a:r>
            <a:r>
              <a:rPr lang="en-US" sz="2000" dirty="0">
                <a:latin typeface="+mj-lt"/>
              </a:rPr>
              <a:t>distributions</a:t>
            </a:r>
          </a:p>
        </p:txBody>
      </p:sp>
      <p:pic>
        <p:nvPicPr>
          <p:cNvPr id="8" name="Picture 7" descr="GSacDen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219" y="3121698"/>
            <a:ext cx="2014539" cy="3467648"/>
          </a:xfrm>
          <a:prstGeom prst="rect">
            <a:avLst/>
          </a:prstGeom>
        </p:spPr>
      </p:pic>
      <p:pic>
        <p:nvPicPr>
          <p:cNvPr id="9" name="Picture 8" descr="GSachvStar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595" y="4072168"/>
            <a:ext cx="3294735" cy="251717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2779" y="4881216"/>
            <a:ext cx="17356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</a:t>
            </a:r>
            <a:r>
              <a:rPr lang="en-US" dirty="0" smtClean="0"/>
              <a:t>tructure of an Anti-Cyclonic Gulf Stream Ring (Joyce, JPO, 1984)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467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112" y="510686"/>
            <a:ext cx="8565444" cy="703713"/>
          </a:xfrm>
        </p:spPr>
        <p:txBody>
          <a:bodyPr/>
          <a:lstStyle/>
          <a:p>
            <a:r>
              <a:rPr lang="en-US" dirty="0"/>
              <a:t>Sc. </a:t>
            </a:r>
            <a:r>
              <a:rPr lang="en-US" dirty="0" smtClean="0"/>
              <a:t>Method: "</a:t>
            </a:r>
            <a:r>
              <a:rPr lang="en-US" sz="3600" dirty="0" smtClean="0"/>
              <a:t>Mathematical Structures 2"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38668" y="1947335"/>
            <a:ext cx="8770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u="sng" dirty="0" smtClean="0">
                <a:latin typeface="+mj-lt"/>
              </a:rPr>
              <a:t>Fundamental </a:t>
            </a:r>
            <a:r>
              <a:rPr lang="en-US" sz="2400" u="sng" dirty="0" smtClean="0">
                <a:latin typeface="+mj-lt"/>
              </a:rPr>
              <a:t>Mathematical </a:t>
            </a:r>
            <a:r>
              <a:rPr lang="en-US" sz="2400" u="sng" dirty="0">
                <a:latin typeface="+mj-lt"/>
              </a:rPr>
              <a:t>Structures in the Ocean </a:t>
            </a:r>
            <a:r>
              <a:rPr lang="en-US" sz="2400" u="sng" dirty="0" smtClean="0">
                <a:latin typeface="+mj-lt"/>
              </a:rPr>
              <a:t>Sciences: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14773" y="2596446"/>
            <a:ext cx="2785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latin typeface="+mj-lt"/>
              </a:rPr>
              <a:t>"Laws of Nature":</a:t>
            </a:r>
            <a:endParaRPr lang="en-US" sz="2400" b="1" u="sng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38152" y="2603607"/>
            <a:ext cx="3943847" cy="1015663"/>
          </a:xfrm>
          <a:prstGeom prst="rect">
            <a:avLst/>
          </a:prstGeom>
          <a:noFill/>
          <a:ln w="635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U</a:t>
            </a:r>
            <a:r>
              <a:rPr lang="en-US" sz="2000" dirty="0" smtClean="0">
                <a:latin typeface="+mj-lt"/>
              </a:rPr>
              <a:t>niversal, preserved, obeyed patterns in the apparently ever changing world</a:t>
            </a:r>
            <a:endParaRPr lang="en-US" sz="2000" dirty="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09931" y="4205112"/>
            <a:ext cx="4185761" cy="1323439"/>
          </a:xfrm>
          <a:prstGeom prst="rect">
            <a:avLst/>
          </a:prstGeom>
          <a:noFill/>
          <a:ln w="63500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+mj-lt"/>
              </a:rPr>
              <a:t>conservation laws: </a:t>
            </a:r>
          </a:p>
          <a:p>
            <a:pPr marL="1257300" lvl="2" indent="-342900">
              <a:buFont typeface="Arial"/>
              <a:buChar char="•"/>
            </a:pPr>
            <a:r>
              <a:rPr lang="en-US" sz="2000" dirty="0" smtClean="0">
                <a:latin typeface="+mj-lt"/>
              </a:rPr>
              <a:t>e.g. mass   </a:t>
            </a:r>
            <a:endParaRPr lang="en-US" sz="2000" dirty="0">
              <a:latin typeface="+mj-lt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latin typeface="+mj-lt"/>
              </a:rPr>
              <a:t>dynamics: </a:t>
            </a:r>
          </a:p>
          <a:p>
            <a:pPr marL="1257300" lvl="2" indent="-342900">
              <a:buFont typeface="Arial"/>
              <a:buChar char="•"/>
            </a:pPr>
            <a:r>
              <a:rPr lang="en-US" sz="2000" dirty="0" err="1" smtClean="0">
                <a:latin typeface="+mj-lt"/>
              </a:rPr>
              <a:t>e.g</a:t>
            </a:r>
            <a:r>
              <a:rPr lang="en-US" sz="2000" dirty="0" smtClean="0">
                <a:latin typeface="+mj-lt"/>
              </a:rPr>
              <a:t>: momentum balance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16844" y="4091001"/>
            <a:ext cx="3553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latin typeface="+mj-lt"/>
              </a:rPr>
              <a:t>Differential Equations : </a:t>
            </a:r>
            <a:endParaRPr lang="en-US" sz="2400" b="1" u="sng" dirty="0">
              <a:latin typeface="+mj-lt"/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2328333" y="3316111"/>
            <a:ext cx="484632" cy="653855"/>
          </a:xfrm>
          <a:prstGeom prst="downArrow">
            <a:avLst/>
          </a:prstGeom>
          <a:ln w="50800">
            <a:solidFill>
              <a:srgbClr val="00009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87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112" y="510686"/>
            <a:ext cx="8565444" cy="703713"/>
          </a:xfrm>
        </p:spPr>
        <p:txBody>
          <a:bodyPr/>
          <a:lstStyle/>
          <a:p>
            <a:r>
              <a:rPr lang="en-US" dirty="0"/>
              <a:t>Sc. </a:t>
            </a:r>
            <a:r>
              <a:rPr lang="en-US" dirty="0" smtClean="0"/>
              <a:t>Method: "</a:t>
            </a:r>
            <a:r>
              <a:rPr lang="en-US" i="1" dirty="0" smtClean="0"/>
              <a:t>Implications of the Laws</a:t>
            </a:r>
            <a:r>
              <a:rPr lang="en-US" dirty="0" smtClean="0"/>
              <a:t>"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38668" y="1947335"/>
            <a:ext cx="8770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u="sng" dirty="0">
                <a:solidFill>
                  <a:srgbClr val="103154"/>
                </a:solidFill>
                <a:latin typeface="Arial"/>
              </a:rPr>
              <a:t>Fundamental </a:t>
            </a:r>
            <a:r>
              <a:rPr lang="en-US" sz="2400" u="sng" dirty="0" smtClean="0">
                <a:latin typeface="+mj-lt"/>
              </a:rPr>
              <a:t>Mathematical </a:t>
            </a:r>
            <a:r>
              <a:rPr lang="en-US" sz="2400" u="sng" dirty="0">
                <a:latin typeface="+mj-lt"/>
              </a:rPr>
              <a:t>Structures in the Ocean </a:t>
            </a:r>
            <a:r>
              <a:rPr lang="en-US" sz="2400" u="sng" dirty="0" smtClean="0">
                <a:latin typeface="+mj-lt"/>
              </a:rPr>
              <a:t>Sciences: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14773" y="2596446"/>
            <a:ext cx="2785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latin typeface="+mj-lt"/>
              </a:rPr>
              <a:t>"Laws of Nature":</a:t>
            </a:r>
            <a:endParaRPr lang="en-US" sz="2400" b="1" u="sng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38152" y="2603607"/>
            <a:ext cx="3943847" cy="1015663"/>
          </a:xfrm>
          <a:prstGeom prst="rect">
            <a:avLst/>
          </a:prstGeom>
          <a:noFill/>
          <a:ln w="635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U</a:t>
            </a:r>
            <a:r>
              <a:rPr lang="en-US" sz="2000" dirty="0" smtClean="0">
                <a:latin typeface="+mj-lt"/>
              </a:rPr>
              <a:t>niversal, preserved, obeyed patterns in the apparently ever changing world</a:t>
            </a:r>
            <a:endParaRPr lang="en-US" sz="2000" dirty="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47937" y="4727219"/>
            <a:ext cx="5185619" cy="1631216"/>
          </a:xfrm>
          <a:prstGeom prst="rect">
            <a:avLst/>
          </a:prstGeom>
          <a:noFill/>
          <a:ln w="635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b="1" i="1" u="sng" dirty="0" smtClean="0">
                <a:latin typeface="+mj-lt"/>
              </a:rPr>
              <a:t>Mathematics of </a:t>
            </a:r>
            <a:r>
              <a:rPr lang="en-US" sz="2000" b="1" i="1" u="sng" dirty="0" smtClean="0">
                <a:solidFill>
                  <a:srgbClr val="008000"/>
                </a:solidFill>
                <a:latin typeface="+mj-lt"/>
              </a:rPr>
              <a:t>solving DE's</a:t>
            </a:r>
            <a:r>
              <a:rPr lang="en-US" sz="2000" b="1" i="1" u="sng" dirty="0" smtClean="0">
                <a:latin typeface="+mj-lt"/>
              </a:rPr>
              <a:t>: 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latin typeface="+mj-lt"/>
              </a:rPr>
              <a:t>study the implications of the Laws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latin typeface="+mj-lt"/>
              </a:rPr>
              <a:t>show observed </a:t>
            </a:r>
            <a:r>
              <a:rPr lang="en-US" sz="2000" b="1" i="1" u="sng" dirty="0" smtClean="0">
                <a:solidFill>
                  <a:srgbClr val="FF6600"/>
                </a:solidFill>
                <a:latin typeface="+mj-lt"/>
              </a:rPr>
              <a:t>functions</a:t>
            </a:r>
            <a:r>
              <a:rPr lang="en-US" sz="2000" dirty="0" smtClean="0">
                <a:solidFill>
                  <a:srgbClr val="FF6600"/>
                </a:solidFill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obeys them indeed (i.e. </a:t>
            </a:r>
            <a:r>
              <a:rPr lang="en-US" sz="2000" i="1" dirty="0" smtClean="0">
                <a:solidFill>
                  <a:srgbClr val="0000FF"/>
                </a:solidFill>
                <a:latin typeface="+mj-lt"/>
              </a:rPr>
              <a:t>test*</a:t>
            </a:r>
            <a:r>
              <a:rPr lang="en-US" sz="2000" dirty="0" smtClean="0">
                <a:latin typeface="+mj-lt"/>
              </a:rPr>
              <a:t> of our </a:t>
            </a:r>
            <a:r>
              <a:rPr lang="en-US" sz="2000" b="1" dirty="0" smtClean="0">
                <a:solidFill>
                  <a:srgbClr val="008000"/>
                </a:solidFill>
                <a:latin typeface="+mj-lt"/>
              </a:rPr>
              <a:t>knowledge</a:t>
            </a:r>
            <a:r>
              <a:rPr lang="en-US" sz="2000" dirty="0" smtClean="0">
                <a:latin typeface="+mj-lt"/>
              </a:rPr>
              <a:t> of the physical world)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16844" y="4091001"/>
            <a:ext cx="3553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solidFill>
                  <a:srgbClr val="008000"/>
                </a:solidFill>
                <a:latin typeface="+mj-lt"/>
              </a:rPr>
              <a:t>Differential Equations : </a:t>
            </a:r>
            <a:endParaRPr lang="en-US" sz="2400" b="1" u="sng" dirty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2328333" y="3316111"/>
            <a:ext cx="484632" cy="653855"/>
          </a:xfrm>
          <a:prstGeom prst="downArrow">
            <a:avLst/>
          </a:prstGeom>
          <a:ln w="50800">
            <a:solidFill>
              <a:srgbClr val="00009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Left-Right-Up Arrow 6"/>
          <p:cNvSpPr/>
          <p:nvPr/>
        </p:nvSpPr>
        <p:spPr>
          <a:xfrm rot="16200000">
            <a:off x="4192589" y="3780196"/>
            <a:ext cx="987210" cy="850392"/>
          </a:xfrm>
          <a:prstGeom prst="leftRightUpArrow">
            <a:avLst/>
          </a:prstGeom>
          <a:ln w="50800">
            <a:solidFill>
              <a:srgbClr val="00009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Picture 11" descr="Karl_Popp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97" y="4603013"/>
            <a:ext cx="1326443" cy="132365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5667" y="5940781"/>
            <a:ext cx="2604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*: "</a:t>
            </a:r>
            <a:r>
              <a:rPr lang="en-US" dirty="0" err="1" smtClean="0">
                <a:solidFill>
                  <a:srgbClr val="0000FF"/>
                </a:solidFill>
              </a:rPr>
              <a:t>Logik</a:t>
            </a:r>
            <a:r>
              <a:rPr lang="en-US" dirty="0" smtClean="0">
                <a:solidFill>
                  <a:srgbClr val="0000FF"/>
                </a:solidFill>
              </a:rPr>
              <a:t> der </a:t>
            </a:r>
            <a:r>
              <a:rPr lang="en-US" dirty="0" err="1" smtClean="0">
                <a:solidFill>
                  <a:srgbClr val="0000FF"/>
                </a:solidFill>
              </a:rPr>
              <a:t>Forschung</a:t>
            </a:r>
            <a:r>
              <a:rPr lang="en-US" dirty="0" smtClean="0">
                <a:solidFill>
                  <a:srgbClr val="0000FF"/>
                </a:solidFill>
              </a:rPr>
              <a:t>", 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Karl Popper (1935)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764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112" y="510686"/>
            <a:ext cx="8565444" cy="703713"/>
          </a:xfrm>
        </p:spPr>
        <p:txBody>
          <a:bodyPr/>
          <a:lstStyle/>
          <a:p>
            <a:r>
              <a:rPr lang="en-US" dirty="0" smtClean="0"/>
              <a:t>Mathematical Structures 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6890" y="1947335"/>
            <a:ext cx="7899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u="sng" dirty="0" smtClean="0">
                <a:solidFill>
                  <a:srgbClr val="103154"/>
                </a:solidFill>
                <a:latin typeface="Arial"/>
              </a:rPr>
              <a:t>Deeper </a:t>
            </a:r>
            <a:r>
              <a:rPr lang="en-US" sz="2400" u="sng" dirty="0" smtClean="0">
                <a:latin typeface="+mj-lt"/>
              </a:rPr>
              <a:t>Mathematical </a:t>
            </a:r>
            <a:r>
              <a:rPr lang="en-US" sz="2400" u="sng" dirty="0">
                <a:latin typeface="+mj-lt"/>
              </a:rPr>
              <a:t>Structures in the Ocean </a:t>
            </a:r>
            <a:r>
              <a:rPr lang="en-US" sz="2400" u="sng" dirty="0" smtClean="0">
                <a:latin typeface="+mj-lt"/>
              </a:rPr>
              <a:t>Sciences: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14773" y="2596446"/>
            <a:ext cx="2032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latin typeface="+mj-lt"/>
              </a:rPr>
              <a:t>"Invariants":</a:t>
            </a:r>
            <a:endParaRPr lang="en-US" sz="2400" b="1" u="sng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47751" y="2518941"/>
            <a:ext cx="5685805" cy="1631216"/>
          </a:xfrm>
          <a:prstGeom prst="rect">
            <a:avLst/>
          </a:prstGeom>
          <a:noFill/>
          <a:ln w="635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+mj-lt"/>
              </a:rPr>
              <a:t>Remark: </a:t>
            </a:r>
            <a:r>
              <a:rPr lang="en-US" sz="2000" b="1" i="1" dirty="0" smtClean="0">
                <a:solidFill>
                  <a:srgbClr val="FF0000"/>
                </a:solidFill>
                <a:latin typeface="+mj-lt"/>
              </a:rPr>
              <a:t>functions</a:t>
            </a: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describing observable fields </a:t>
            </a:r>
            <a:r>
              <a:rPr lang="en-US" sz="2000" b="1" i="1" dirty="0" smtClean="0">
                <a:solidFill>
                  <a:srgbClr val="FF0000"/>
                </a:solidFill>
                <a:latin typeface="+mj-lt"/>
              </a:rPr>
              <a:t>change</a:t>
            </a:r>
            <a:r>
              <a:rPr lang="en-US" sz="2000" dirty="0" smtClean="0">
                <a:latin typeface="+mj-lt"/>
              </a:rPr>
              <a:t> with change of coordinate system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+mj-lt"/>
              </a:rPr>
              <a:t>behind these different </a:t>
            </a:r>
            <a:r>
              <a:rPr lang="en-US" sz="2000" b="1" i="1" dirty="0" smtClean="0">
                <a:solidFill>
                  <a:srgbClr val="FF0000"/>
                </a:solidFill>
                <a:latin typeface="+mj-lt"/>
              </a:rPr>
              <a:t>descriptions</a:t>
            </a:r>
            <a:r>
              <a:rPr lang="en-US" sz="2000" i="1" dirty="0" smtClean="0">
                <a:latin typeface="+mj-lt"/>
              </a:rPr>
              <a:t>, </a:t>
            </a:r>
            <a:r>
              <a:rPr lang="en-US" sz="2000" dirty="0" smtClean="0">
                <a:latin typeface="+mj-lt"/>
              </a:rPr>
              <a:t>are the</a:t>
            </a:r>
            <a:r>
              <a:rPr lang="en-US" sz="2000" i="1" dirty="0" smtClean="0">
                <a:latin typeface="+mj-lt"/>
              </a:rPr>
              <a:t> </a:t>
            </a:r>
            <a:r>
              <a:rPr lang="en-US" sz="2000" b="1" i="1" dirty="0" smtClean="0">
                <a:solidFill>
                  <a:srgbClr val="008000"/>
                </a:solidFill>
                <a:latin typeface="+mj-lt"/>
              </a:rPr>
              <a:t>invariable, independently existing entities</a:t>
            </a:r>
            <a:r>
              <a:rPr lang="en-US" sz="2000" i="1" dirty="0" smtClean="0">
                <a:latin typeface="+mj-lt"/>
              </a:rPr>
              <a:t>.</a:t>
            </a:r>
            <a:endParaRPr lang="en-US" sz="2000" i="1" dirty="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47937" y="4727219"/>
            <a:ext cx="5185619" cy="1323439"/>
          </a:xfrm>
          <a:prstGeom prst="rect">
            <a:avLst/>
          </a:prstGeom>
          <a:noFill/>
          <a:ln w="635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b="1" i="1" u="sng" dirty="0" smtClean="0">
                <a:latin typeface="+mj-lt"/>
              </a:rPr>
              <a:t>branches of Mathematics: 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latin typeface="+mj-lt"/>
              </a:rPr>
              <a:t>general tensor calculus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latin typeface="+mj-lt"/>
              </a:rPr>
              <a:t>group theory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latin typeface="+mj-lt"/>
              </a:rPr>
              <a:t>..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16844" y="4091001"/>
            <a:ext cx="3366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latin typeface="+mj-lt"/>
              </a:rPr>
              <a:t>Geometrical Objects : </a:t>
            </a:r>
            <a:endParaRPr lang="en-US" sz="2400" b="1" u="sng" dirty="0">
              <a:latin typeface="+mj-lt"/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2328333" y="3316111"/>
            <a:ext cx="484632" cy="653855"/>
          </a:xfrm>
          <a:prstGeom prst="downArrow">
            <a:avLst/>
          </a:prstGeom>
          <a:ln w="50800">
            <a:solidFill>
              <a:srgbClr val="00009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Left-Right-Up Arrow 6"/>
          <p:cNvSpPr/>
          <p:nvPr/>
        </p:nvSpPr>
        <p:spPr>
          <a:xfrm rot="16200000">
            <a:off x="4311641" y="4068580"/>
            <a:ext cx="607996" cy="850392"/>
          </a:xfrm>
          <a:prstGeom prst="leftRightUpArrow">
            <a:avLst/>
          </a:prstGeom>
          <a:ln w="50800">
            <a:solidFill>
              <a:srgbClr val="00009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282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ovingCoordsmovie12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4029" y="2427111"/>
            <a:ext cx="4035777" cy="40357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112" y="510686"/>
            <a:ext cx="8565444" cy="703713"/>
          </a:xfrm>
        </p:spPr>
        <p:txBody>
          <a:bodyPr/>
          <a:lstStyle/>
          <a:p>
            <a:r>
              <a:rPr lang="en-US" dirty="0" smtClean="0"/>
              <a:t>Mathematical Structures 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6890" y="1947335"/>
            <a:ext cx="7899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u="sng" dirty="0" smtClean="0">
                <a:solidFill>
                  <a:srgbClr val="103154"/>
                </a:solidFill>
                <a:latin typeface="Arial"/>
              </a:rPr>
              <a:t>Deeper </a:t>
            </a:r>
            <a:r>
              <a:rPr lang="en-US" sz="2400" u="sng" dirty="0" smtClean="0">
                <a:latin typeface="+mj-lt"/>
              </a:rPr>
              <a:t>Mathematical </a:t>
            </a:r>
            <a:r>
              <a:rPr lang="en-US" sz="2400" u="sng" dirty="0">
                <a:latin typeface="+mj-lt"/>
              </a:rPr>
              <a:t>Structures in the Ocean </a:t>
            </a:r>
            <a:r>
              <a:rPr lang="en-US" sz="2400" u="sng" dirty="0" smtClean="0">
                <a:latin typeface="+mj-lt"/>
              </a:rPr>
              <a:t>Sciences:</a:t>
            </a:r>
          </a:p>
        </p:txBody>
      </p:sp>
      <p:pic>
        <p:nvPicPr>
          <p:cNvPr id="4" name="movingCoordsw1w2w3movie15s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69555" y="2447059"/>
            <a:ext cx="4134554" cy="41345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4557" y="6180668"/>
            <a:ext cx="8760106" cy="400110"/>
          </a:xfrm>
          <a:prstGeom prst="rect">
            <a:avLst/>
          </a:prstGeom>
          <a:noFill/>
          <a:ln w="63500"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j-lt"/>
              </a:rPr>
              <a:t>Game: change coordinates and construct objects that don't change along.</a:t>
            </a:r>
          </a:p>
        </p:txBody>
      </p:sp>
    </p:spTree>
    <p:extLst>
      <p:ext uri="{BB962C8B-B14F-4D97-AF65-F5344CB8AC3E}">
        <p14:creationId xmlns:p14="http://schemas.microsoft.com/office/powerpoint/2010/main" val="2524817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112" y="510686"/>
            <a:ext cx="8565444" cy="703713"/>
          </a:xfrm>
        </p:spPr>
        <p:txBody>
          <a:bodyPr/>
          <a:lstStyle/>
          <a:p>
            <a:r>
              <a:rPr lang="en-US"/>
              <a:t> </a:t>
            </a:r>
            <a:r>
              <a:rPr lang="en-US" smtClean="0"/>
              <a:t>Invariants</a:t>
            </a:r>
            <a:endParaRPr lang="en-US" dirty="0"/>
          </a:p>
        </p:txBody>
      </p:sp>
      <p:pic>
        <p:nvPicPr>
          <p:cNvPr id="4" name="r3movi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5779" y="1707447"/>
            <a:ext cx="3937000" cy="3937000"/>
          </a:xfrm>
          <a:prstGeom prst="rect">
            <a:avLst/>
          </a:prstGeom>
        </p:spPr>
      </p:pic>
      <p:pic>
        <p:nvPicPr>
          <p:cNvPr id="8" name="w3movie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78776" y="1735670"/>
            <a:ext cx="3725334" cy="37253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87773" y="6194780"/>
            <a:ext cx="7171004" cy="400110"/>
          </a:xfrm>
          <a:prstGeom prst="rect">
            <a:avLst/>
          </a:prstGeom>
          <a:noFill/>
          <a:ln w="63500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j-lt"/>
              </a:rPr>
              <a:t> Invariants: what lies </a:t>
            </a:r>
            <a:r>
              <a:rPr lang="en-US" sz="2000" i="1" dirty="0" smtClean="0">
                <a:latin typeface="+mj-lt"/>
              </a:rPr>
              <a:t>behind</a:t>
            </a:r>
            <a:r>
              <a:rPr lang="en-US" sz="2000" dirty="0" smtClean="0">
                <a:latin typeface="+mj-lt"/>
              </a:rPr>
              <a:t> the coordinate representations??</a:t>
            </a:r>
          </a:p>
        </p:txBody>
      </p:sp>
    </p:spTree>
    <p:extLst>
      <p:ext uri="{BB962C8B-B14F-4D97-AF65-F5344CB8AC3E}">
        <p14:creationId xmlns:p14="http://schemas.microsoft.com/office/powerpoint/2010/main" val="2499380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Symmetry of a Sphere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92890" y="3281281"/>
            <a:ext cx="3485445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Arial"/>
              </a:rPr>
              <a:t>S</a:t>
            </a:r>
            <a:r>
              <a:rPr lang="en-US" dirty="0" smtClean="0">
                <a:latin typeface="Arial"/>
                <a:cs typeface="Arial"/>
              </a:rPr>
              <a:t>hape is </a:t>
            </a:r>
            <a:r>
              <a:rPr lang="en-US" i="1" dirty="0" smtClean="0">
                <a:latin typeface="Arial"/>
                <a:cs typeface="Arial"/>
              </a:rPr>
              <a:t>invariant</a:t>
            </a:r>
            <a:r>
              <a:rPr lang="en-US" dirty="0" smtClean="0">
                <a:latin typeface="Arial"/>
                <a:cs typeface="Arial"/>
              </a:rPr>
              <a:t>, when we rotate it.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An infinite sea of possible rotations exists.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We can e.g. choose from an infinite amount of </a:t>
            </a:r>
            <a:r>
              <a:rPr lang="en-US" dirty="0">
                <a:latin typeface="Arial"/>
                <a:cs typeface="Arial"/>
              </a:rPr>
              <a:t>d</a:t>
            </a:r>
            <a:r>
              <a:rPr lang="en-US" dirty="0" smtClean="0">
                <a:latin typeface="Arial"/>
                <a:cs typeface="Arial"/>
              </a:rPr>
              <a:t>ifferent orientations of the axis of rotation.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5192890" y="2415560"/>
            <a:ext cx="315460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latin typeface="Arial"/>
                <a:cs typeface="Arial"/>
              </a:rPr>
              <a:t>A Sphere is symmetrical</a:t>
            </a:r>
          </a:p>
          <a:p>
            <a:endParaRPr lang="en-US" dirty="0"/>
          </a:p>
        </p:txBody>
      </p:sp>
      <p:pic>
        <p:nvPicPr>
          <p:cNvPr id="6" name="Lie_shor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8556" y="1806224"/>
            <a:ext cx="4176887" cy="417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472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Lie Group of Rotations</a:t>
            </a:r>
            <a:endParaRPr lang="en-US" dirty="0"/>
          </a:p>
        </p:txBody>
      </p:sp>
      <p:pic>
        <p:nvPicPr>
          <p:cNvPr id="8" name="Picture 7" descr="r3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778" y="1721061"/>
            <a:ext cx="3852334" cy="3852334"/>
          </a:xfrm>
          <a:prstGeom prst="rect">
            <a:avLst/>
          </a:prstGeom>
        </p:spPr>
      </p:pic>
      <p:pic>
        <p:nvPicPr>
          <p:cNvPr id="7" name="Picture 6" descr="r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669" y="1721055"/>
            <a:ext cx="3076222" cy="3076222"/>
          </a:xfrm>
          <a:prstGeom prst="rect">
            <a:avLst/>
          </a:prstGeom>
        </p:spPr>
      </p:pic>
      <p:pic>
        <p:nvPicPr>
          <p:cNvPr id="6" name="Picture 5" descr="r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99" y="1706944"/>
            <a:ext cx="1876276" cy="1876276"/>
          </a:xfrm>
          <a:prstGeom prst="rect">
            <a:avLst/>
          </a:prstGeom>
        </p:spPr>
      </p:pic>
      <p:pic>
        <p:nvPicPr>
          <p:cNvPr id="9" name="Picture 8" descr="Lie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10" y="4261556"/>
            <a:ext cx="1472429" cy="17910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9650" y="6135889"/>
            <a:ext cx="2841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err="1" smtClean="0">
                <a:latin typeface="Arial"/>
                <a:cs typeface="Arial"/>
              </a:rPr>
              <a:t>Sophus</a:t>
            </a:r>
            <a:r>
              <a:rPr lang="en-US" u="sng" dirty="0" smtClean="0">
                <a:latin typeface="Arial"/>
                <a:cs typeface="Arial"/>
              </a:rPr>
              <a:t> Lie (1842 – 1899)</a:t>
            </a:r>
            <a:endParaRPr lang="en-US" u="sng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56557" y="4998053"/>
            <a:ext cx="3305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Rotations form a</a:t>
            </a:r>
            <a:r>
              <a:rPr lang="en-US" sz="2000" b="1" dirty="0" smtClean="0">
                <a:latin typeface="Arial"/>
                <a:cs typeface="Arial"/>
              </a:rPr>
              <a:t> Lie group</a:t>
            </a:r>
          </a:p>
        </p:txBody>
      </p:sp>
    </p:spTree>
    <p:extLst>
      <p:ext uri="{BB962C8B-B14F-4D97-AF65-F5344CB8AC3E}">
        <p14:creationId xmlns:p14="http://schemas.microsoft.com/office/powerpoint/2010/main" val="2111175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Lie Group of Rotations</a:t>
            </a:r>
          </a:p>
        </p:txBody>
      </p:sp>
      <p:pic>
        <p:nvPicPr>
          <p:cNvPr id="8" name="Picture 7" descr="r3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778" y="1721061"/>
            <a:ext cx="3852334" cy="3852334"/>
          </a:xfrm>
          <a:prstGeom prst="rect">
            <a:avLst/>
          </a:prstGeom>
        </p:spPr>
      </p:pic>
      <p:pic>
        <p:nvPicPr>
          <p:cNvPr id="7" name="Picture 6" descr="r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669" y="1721055"/>
            <a:ext cx="3076222" cy="3076222"/>
          </a:xfrm>
          <a:prstGeom prst="rect">
            <a:avLst/>
          </a:prstGeom>
        </p:spPr>
      </p:pic>
      <p:pic>
        <p:nvPicPr>
          <p:cNvPr id="6" name="Picture 5" descr="r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99" y="1706944"/>
            <a:ext cx="1876276" cy="18762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0970" y="4488161"/>
            <a:ext cx="589275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Rotations:</a:t>
            </a:r>
            <a:r>
              <a:rPr lang="en-US" b="1" dirty="0" smtClean="0">
                <a:latin typeface="Arial"/>
                <a:cs typeface="Arial"/>
              </a:rPr>
              <a:t> Lie group </a:t>
            </a:r>
            <a:r>
              <a:rPr lang="en-US" dirty="0" smtClean="0">
                <a:latin typeface="Arial"/>
                <a:cs typeface="Arial"/>
              </a:rPr>
              <a:t>so(3):</a:t>
            </a:r>
          </a:p>
          <a:p>
            <a:pPr marL="342900" indent="-342900">
              <a:buFontTx/>
              <a:buChar char="-"/>
            </a:pPr>
            <a:r>
              <a:rPr lang="en-US" i="1" dirty="0">
                <a:latin typeface="Arial"/>
                <a:cs typeface="Arial"/>
              </a:rPr>
              <a:t>A</a:t>
            </a:r>
            <a:r>
              <a:rPr lang="en-US" i="1" dirty="0" smtClean="0">
                <a:latin typeface="Arial"/>
                <a:cs typeface="Arial"/>
              </a:rPr>
              <a:t>ll</a:t>
            </a:r>
            <a:r>
              <a:rPr lang="en-US" dirty="0" smtClean="0">
                <a:latin typeface="Arial"/>
                <a:cs typeface="Arial"/>
              </a:rPr>
              <a:t> rotations can be generated from a weighted sum of 3 basic generators </a:t>
            </a:r>
          </a:p>
          <a:p>
            <a:pPr marL="342900" indent="-342900">
              <a:buFontTx/>
              <a:buChar char="-"/>
            </a:pPr>
            <a:r>
              <a:rPr lang="en-US" dirty="0" smtClean="0">
                <a:latin typeface="Arial"/>
                <a:cs typeface="Arial"/>
              </a:rPr>
              <a:t>product</a:t>
            </a:r>
            <a:r>
              <a:rPr lang="en-US" b="1" dirty="0" smtClean="0">
                <a:latin typeface="Arial"/>
                <a:cs typeface="Arial"/>
              </a:rPr>
              <a:t> [.,.]:  [r</a:t>
            </a:r>
            <a:r>
              <a:rPr lang="en-US" b="1" baseline="-25000" dirty="0" smtClean="0">
                <a:latin typeface="Arial"/>
                <a:cs typeface="Arial"/>
              </a:rPr>
              <a:t>1</a:t>
            </a:r>
            <a:r>
              <a:rPr lang="en-US" b="1" dirty="0" smtClean="0">
                <a:latin typeface="Arial"/>
                <a:cs typeface="Arial"/>
              </a:rPr>
              <a:t>, r</a:t>
            </a:r>
            <a:r>
              <a:rPr lang="en-US" b="1" baseline="-25000" dirty="0" smtClean="0">
                <a:latin typeface="Arial"/>
                <a:cs typeface="Arial"/>
              </a:rPr>
              <a:t>2</a:t>
            </a:r>
            <a:r>
              <a:rPr lang="en-US" b="1" dirty="0" smtClean="0">
                <a:latin typeface="Arial"/>
                <a:cs typeface="Arial"/>
              </a:rPr>
              <a:t>] = -r</a:t>
            </a:r>
            <a:r>
              <a:rPr lang="en-US" b="1" baseline="-25000" dirty="0" smtClean="0">
                <a:latin typeface="Arial"/>
                <a:cs typeface="Arial"/>
              </a:rPr>
              <a:t>3       .....  </a:t>
            </a:r>
            <a:r>
              <a:rPr lang="en-US" dirty="0" smtClean="0">
                <a:latin typeface="Arial"/>
                <a:cs typeface="Arial"/>
              </a:rPr>
              <a:t>and cyclic</a:t>
            </a:r>
            <a:r>
              <a:rPr lang="en-US" b="1" dirty="0" smtClean="0">
                <a:latin typeface="Arial"/>
                <a:cs typeface="Arial"/>
              </a:rPr>
              <a:t/>
            </a:r>
            <a:br>
              <a:rPr lang="en-US" b="1" dirty="0" smtClean="0">
                <a:latin typeface="Arial"/>
                <a:cs typeface="Arial"/>
              </a:rPr>
            </a:br>
            <a:r>
              <a:rPr lang="en-US" b="1" dirty="0" smtClean="0">
                <a:latin typeface="Arial"/>
                <a:cs typeface="Arial"/>
              </a:rPr>
              <a:t>                                                    =&gt; “Lie Algebra”</a:t>
            </a:r>
            <a:endParaRPr lang="en-US" b="1" dirty="0">
              <a:latin typeface="Arial"/>
              <a:cs typeface="Arial"/>
            </a:endParaRPr>
          </a:p>
          <a:p>
            <a:pPr marL="342900" indent="-342900">
              <a:buFontTx/>
              <a:buChar char="-"/>
            </a:pPr>
            <a:r>
              <a:rPr lang="en-US" b="1" dirty="0" smtClean="0">
                <a:latin typeface="Arial"/>
                <a:cs typeface="Arial"/>
              </a:rPr>
              <a:t>=&gt; closed structure, under this sum and product,</a:t>
            </a:r>
            <a:br>
              <a:rPr lang="en-US" b="1" dirty="0" smtClean="0">
                <a:latin typeface="Arial"/>
                <a:cs typeface="Arial"/>
              </a:rPr>
            </a:br>
            <a:endParaRPr lang="en-US" b="1" dirty="0" smtClean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74279" y="3173783"/>
            <a:ext cx="393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</a:t>
            </a:r>
            <a:r>
              <a:rPr lang="en-US" sz="2400" b="1" baseline="-25000" dirty="0" smtClean="0"/>
              <a:t>1</a:t>
            </a:r>
            <a:endParaRPr lang="en-US" sz="2400" b="1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4453771" y="4158732"/>
            <a:ext cx="429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r</a:t>
            </a:r>
            <a:r>
              <a:rPr lang="en-US" sz="2800" b="1" baseline="-25000" dirty="0" smtClean="0"/>
              <a:t>2</a:t>
            </a:r>
            <a:endParaRPr lang="en-US" sz="2800" b="1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7879923" y="5016682"/>
            <a:ext cx="46158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r</a:t>
            </a:r>
            <a:r>
              <a:rPr lang="en-US" sz="3200" b="1" baseline="-25000" dirty="0" smtClean="0"/>
              <a:t>3</a:t>
            </a:r>
            <a:endParaRPr lang="en-US" sz="3200" b="1" baseline="-25000" dirty="0"/>
          </a:p>
        </p:txBody>
      </p:sp>
    </p:spTree>
    <p:extLst>
      <p:ext uri="{BB962C8B-B14F-4D97-AF65-F5344CB8AC3E}">
        <p14:creationId xmlns:p14="http://schemas.microsoft.com/office/powerpoint/2010/main" val="836155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3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049" y="1737227"/>
            <a:ext cx="2355825" cy="2355825"/>
          </a:xfrm>
          <a:prstGeom prst="rect">
            <a:avLst/>
          </a:prstGeom>
        </p:spPr>
      </p:pic>
      <p:pic>
        <p:nvPicPr>
          <p:cNvPr id="6" name="Picture 5" descr="r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45" y="1706944"/>
            <a:ext cx="1876276" cy="18762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Lie Group of Rotations</a:t>
            </a:r>
          </a:p>
        </p:txBody>
      </p:sp>
      <p:pic>
        <p:nvPicPr>
          <p:cNvPr id="7" name="Picture 6" descr="r2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492" y="2583659"/>
            <a:ext cx="2186721" cy="218672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6964" y="3583220"/>
            <a:ext cx="393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</a:t>
            </a:r>
            <a:r>
              <a:rPr lang="en-US" sz="2400" b="1" baseline="-25000" dirty="0" smtClean="0"/>
              <a:t>1</a:t>
            </a:r>
            <a:endParaRPr lang="en-US" sz="2400" b="1" baseline="-25000" dirty="0"/>
          </a:p>
        </p:txBody>
      </p:sp>
      <p:sp>
        <p:nvSpPr>
          <p:cNvPr id="13" name="TextBox 12"/>
          <p:cNvSpPr txBox="1"/>
          <p:nvPr/>
        </p:nvSpPr>
        <p:spPr>
          <a:xfrm flipH="1">
            <a:off x="3217335" y="4121275"/>
            <a:ext cx="550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r</a:t>
            </a:r>
            <a:r>
              <a:rPr lang="en-US" sz="2800" b="1" baseline="-25000" dirty="0" smtClean="0"/>
              <a:t>2</a:t>
            </a:r>
            <a:endParaRPr lang="en-US" sz="2800" b="1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4394478" y="3290832"/>
            <a:ext cx="46158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r</a:t>
            </a:r>
            <a:r>
              <a:rPr lang="en-US" sz="3200" b="1" baseline="-25000" dirty="0" smtClean="0"/>
              <a:t>3</a:t>
            </a:r>
            <a:endParaRPr lang="en-US" sz="3200" b="1" baseline="-250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6784618" y="1975558"/>
            <a:ext cx="2820" cy="1890891"/>
          </a:xfrm>
          <a:prstGeom prst="line">
            <a:avLst/>
          </a:prstGeom>
          <a:ln w="50800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6784619" y="3848290"/>
            <a:ext cx="1824998" cy="1227"/>
          </a:xfrm>
          <a:prstGeom prst="line">
            <a:avLst/>
          </a:prstGeom>
          <a:ln w="50800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5602111" y="3849517"/>
            <a:ext cx="1184344" cy="856723"/>
          </a:xfrm>
          <a:prstGeom prst="line">
            <a:avLst/>
          </a:prstGeom>
          <a:ln w="50800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6784618" y="2356556"/>
            <a:ext cx="1399826" cy="1491734"/>
          </a:xfrm>
          <a:prstGeom prst="straightConnector1">
            <a:avLst/>
          </a:prstGeom>
          <a:ln w="50800">
            <a:solidFill>
              <a:schemeClr val="tx1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183767" y="1771780"/>
            <a:ext cx="46158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r</a:t>
            </a:r>
            <a:r>
              <a:rPr lang="en-US" sz="3200" b="1" baseline="-25000" dirty="0" smtClean="0"/>
              <a:t>3</a:t>
            </a:r>
            <a:endParaRPr lang="en-US" sz="3200" b="1" baseline="-25000" dirty="0"/>
          </a:p>
        </p:txBody>
      </p:sp>
      <p:sp>
        <p:nvSpPr>
          <p:cNvPr id="30" name="TextBox 29"/>
          <p:cNvSpPr txBox="1"/>
          <p:nvPr/>
        </p:nvSpPr>
        <p:spPr>
          <a:xfrm>
            <a:off x="8362951" y="3278557"/>
            <a:ext cx="50359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r</a:t>
            </a:r>
            <a:r>
              <a:rPr lang="en-US" sz="3200" b="1" baseline="-25000" dirty="0"/>
              <a:t>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193874" y="4266328"/>
            <a:ext cx="50359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r</a:t>
            </a:r>
            <a:r>
              <a:rPr lang="en-US" sz="3200" b="1" baseline="-25000" dirty="0"/>
              <a:t>1</a:t>
            </a:r>
          </a:p>
        </p:txBody>
      </p:sp>
      <p:cxnSp>
        <p:nvCxnSpPr>
          <p:cNvPr id="33" name="Straight Connector 32"/>
          <p:cNvCxnSpPr/>
          <p:nvPr/>
        </p:nvCxnSpPr>
        <p:spPr>
          <a:xfrm flipH="1">
            <a:off x="7972778" y="2356556"/>
            <a:ext cx="211666" cy="2287939"/>
          </a:xfrm>
          <a:prstGeom prst="line">
            <a:avLst/>
          </a:prstGeom>
          <a:ln w="508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 flipV="1">
            <a:off x="5697471" y="4644495"/>
            <a:ext cx="2275309" cy="61745"/>
          </a:xfrm>
          <a:prstGeom prst="line">
            <a:avLst/>
          </a:prstGeom>
          <a:ln w="508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7972780" y="3875608"/>
            <a:ext cx="636837" cy="830632"/>
          </a:xfrm>
          <a:prstGeom prst="line">
            <a:avLst/>
          </a:prstGeom>
          <a:ln w="508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70970" y="4558716"/>
            <a:ext cx="733491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Rotations:</a:t>
            </a:r>
            <a:r>
              <a:rPr lang="en-US" b="1" dirty="0" smtClean="0">
                <a:latin typeface="Arial"/>
                <a:cs typeface="Arial"/>
              </a:rPr>
              <a:t> Lie group </a:t>
            </a:r>
            <a:r>
              <a:rPr lang="en-US" dirty="0" smtClean="0">
                <a:latin typeface="Arial"/>
                <a:cs typeface="Arial"/>
              </a:rPr>
              <a:t>so(3):</a:t>
            </a:r>
          </a:p>
          <a:p>
            <a:pPr marL="342900" indent="-342900">
              <a:buFontTx/>
              <a:buChar char="-"/>
            </a:pPr>
            <a:r>
              <a:rPr lang="en-US" i="1" dirty="0">
                <a:latin typeface="Arial"/>
                <a:cs typeface="Arial"/>
              </a:rPr>
              <a:t>A</a:t>
            </a:r>
            <a:r>
              <a:rPr lang="en-US" i="1" dirty="0" smtClean="0">
                <a:latin typeface="Arial"/>
                <a:cs typeface="Arial"/>
              </a:rPr>
              <a:t>ll</a:t>
            </a:r>
            <a:r>
              <a:rPr lang="en-US" dirty="0" smtClean="0">
                <a:latin typeface="Arial"/>
                <a:cs typeface="Arial"/>
              </a:rPr>
              <a:t> rotations can be generated from a weighted sum of 3 basic generators   (  =&gt; </a:t>
            </a:r>
            <a:r>
              <a:rPr lang="en-US" i="1" u="sng" dirty="0" smtClean="0">
                <a:latin typeface="Arial"/>
                <a:cs typeface="Arial"/>
              </a:rPr>
              <a:t>3-dimensional</a:t>
            </a:r>
            <a:r>
              <a:rPr lang="en-US" dirty="0" smtClean="0">
                <a:latin typeface="Arial"/>
                <a:cs typeface="Arial"/>
              </a:rPr>
              <a:t>)</a:t>
            </a:r>
          </a:p>
          <a:p>
            <a:pPr marL="342900" indent="-342900">
              <a:buFontTx/>
              <a:buChar char="-"/>
            </a:pPr>
            <a:r>
              <a:rPr lang="en-US" dirty="0" smtClean="0">
                <a:latin typeface="Arial"/>
                <a:cs typeface="Arial"/>
              </a:rPr>
              <a:t>Lie product</a:t>
            </a:r>
            <a:r>
              <a:rPr lang="en-US" b="1" dirty="0" smtClean="0">
                <a:latin typeface="Arial"/>
                <a:cs typeface="Arial"/>
              </a:rPr>
              <a:t> [.,.]:  [r</a:t>
            </a:r>
            <a:r>
              <a:rPr lang="en-US" b="1" baseline="-25000" dirty="0" smtClean="0">
                <a:latin typeface="Arial"/>
                <a:cs typeface="Arial"/>
              </a:rPr>
              <a:t>1</a:t>
            </a:r>
            <a:r>
              <a:rPr lang="en-US" b="1" dirty="0" smtClean="0">
                <a:latin typeface="Arial"/>
                <a:cs typeface="Arial"/>
              </a:rPr>
              <a:t>, r</a:t>
            </a:r>
            <a:r>
              <a:rPr lang="en-US" b="1" baseline="-25000" dirty="0" smtClean="0">
                <a:latin typeface="Arial"/>
                <a:cs typeface="Arial"/>
              </a:rPr>
              <a:t>2</a:t>
            </a:r>
            <a:r>
              <a:rPr lang="en-US" b="1" dirty="0" smtClean="0">
                <a:latin typeface="Arial"/>
                <a:cs typeface="Arial"/>
              </a:rPr>
              <a:t>] = -r</a:t>
            </a:r>
            <a:r>
              <a:rPr lang="en-US" b="1" baseline="-25000" dirty="0" smtClean="0">
                <a:latin typeface="Arial"/>
                <a:cs typeface="Arial"/>
              </a:rPr>
              <a:t>3       .....  </a:t>
            </a:r>
            <a:r>
              <a:rPr lang="en-US" dirty="0" smtClean="0">
                <a:latin typeface="Arial"/>
                <a:cs typeface="Arial"/>
              </a:rPr>
              <a:t>and cyclic       </a:t>
            </a:r>
            <a:r>
              <a:rPr lang="en-US" b="1" dirty="0" smtClean="0">
                <a:latin typeface="Arial"/>
                <a:cs typeface="Arial"/>
              </a:rPr>
              <a:t> =&gt; “Lie Algebra”</a:t>
            </a:r>
          </a:p>
          <a:p>
            <a:pPr marL="342900" indent="-342900">
              <a:buFontTx/>
              <a:buChar char="-"/>
            </a:pPr>
            <a:r>
              <a:rPr lang="en-US" dirty="0" smtClean="0">
                <a:latin typeface="Arial"/>
                <a:cs typeface="Arial"/>
              </a:rPr>
              <a:t>inner product:</a:t>
            </a:r>
            <a:r>
              <a:rPr lang="en-US" b="1" dirty="0" smtClean="0">
                <a:latin typeface="Arial"/>
                <a:cs typeface="Arial"/>
              </a:rPr>
              <a:t> &lt;</a:t>
            </a:r>
            <a:r>
              <a:rPr lang="en-US" b="1" dirty="0" err="1" smtClean="0">
                <a:latin typeface="Arial"/>
                <a:cs typeface="Arial"/>
              </a:rPr>
              <a:t>r</a:t>
            </a:r>
            <a:r>
              <a:rPr lang="en-US" b="1" baseline="-25000" dirty="0" err="1" smtClean="0">
                <a:latin typeface="Arial"/>
                <a:cs typeface="Arial"/>
              </a:rPr>
              <a:t>i</a:t>
            </a:r>
            <a:r>
              <a:rPr lang="en-US" b="1" dirty="0" smtClean="0">
                <a:latin typeface="Arial"/>
                <a:cs typeface="Arial"/>
              </a:rPr>
              <a:t>, </a:t>
            </a:r>
            <a:r>
              <a:rPr lang="en-US" b="1" dirty="0" err="1" smtClean="0">
                <a:latin typeface="Arial"/>
                <a:cs typeface="Arial"/>
              </a:rPr>
              <a:t>r</a:t>
            </a:r>
            <a:r>
              <a:rPr lang="en-US" b="1" baseline="-25000" dirty="0" err="1" smtClean="0">
                <a:latin typeface="Arial"/>
                <a:cs typeface="Arial"/>
              </a:rPr>
              <a:t>j</a:t>
            </a:r>
            <a:r>
              <a:rPr lang="en-US" b="1" dirty="0" smtClean="0">
                <a:latin typeface="Arial"/>
                <a:cs typeface="Arial"/>
              </a:rPr>
              <a:t>&gt; = </a:t>
            </a:r>
            <a:r>
              <a:rPr lang="en-US" b="1" dirty="0" err="1" smtClean="0">
                <a:latin typeface="Arial"/>
                <a:cs typeface="Arial"/>
              </a:rPr>
              <a:t>δ</a:t>
            </a:r>
            <a:r>
              <a:rPr lang="en-US" b="1" baseline="-25000" dirty="0" err="1" smtClean="0">
                <a:latin typeface="Arial"/>
                <a:cs typeface="Arial"/>
              </a:rPr>
              <a:t>ij</a:t>
            </a:r>
            <a:r>
              <a:rPr lang="en-US" b="1" baseline="-25000" dirty="0" smtClean="0">
                <a:latin typeface="Arial"/>
                <a:cs typeface="Arial"/>
              </a:rPr>
              <a:t>                     </a:t>
            </a:r>
            <a:r>
              <a:rPr lang="en-US" b="1" dirty="0" smtClean="0">
                <a:latin typeface="Arial"/>
                <a:cs typeface="Arial"/>
              </a:rPr>
              <a:t>=&gt; enables projection of fields</a:t>
            </a:r>
            <a:br>
              <a:rPr lang="en-US" b="1" dirty="0" smtClean="0">
                <a:latin typeface="Arial"/>
                <a:cs typeface="Arial"/>
              </a:rPr>
            </a:br>
            <a:r>
              <a:rPr lang="en-US" b="1" dirty="0" smtClean="0">
                <a:latin typeface="Arial"/>
                <a:cs typeface="Arial"/>
              </a:rPr>
              <a:t>                                                             onto the so(3) algebra ...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6787438" y="2356556"/>
            <a:ext cx="1397006" cy="0"/>
          </a:xfrm>
          <a:prstGeom prst="line">
            <a:avLst/>
          </a:prstGeom>
          <a:ln w="508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1745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26" y="144550"/>
            <a:ext cx="7116763" cy="462227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The Netherlands: water land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16BB54-3913-904C-88EF-3A896C64E015}" type="slidenum">
              <a:rPr lang="en-US" smtClean="0">
                <a:solidFill>
                  <a:srgbClr val="10207C"/>
                </a:solidFill>
              </a:rPr>
              <a:pPr/>
              <a:t>2</a:t>
            </a:fld>
            <a:endParaRPr lang="en-US">
              <a:solidFill>
                <a:srgbClr val="10207C"/>
              </a:solidFill>
            </a:endParaRPr>
          </a:p>
        </p:txBody>
      </p:sp>
      <p:pic>
        <p:nvPicPr>
          <p:cNvPr id="11" name="Picture 10" descr="netherlands_rel8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415" y="2553776"/>
            <a:ext cx="3041561" cy="34752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52921" y="1570885"/>
            <a:ext cx="184666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sz="2000" i="1" dirty="0">
              <a:solidFill>
                <a:srgbClr val="000000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5" descr="Oosterscheldeda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0" y="4063340"/>
            <a:ext cx="3777637" cy="2406937"/>
          </a:xfrm>
          <a:prstGeom prst="rect">
            <a:avLst/>
          </a:prstGeom>
        </p:spPr>
      </p:pic>
      <p:pic>
        <p:nvPicPr>
          <p:cNvPr id="8" name="Picture 7" descr="sepia2011-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466" y="5427231"/>
            <a:ext cx="1796114" cy="1196152"/>
          </a:xfrm>
          <a:prstGeom prst="rect">
            <a:avLst/>
          </a:prstGeom>
        </p:spPr>
      </p:pic>
      <p:sp>
        <p:nvSpPr>
          <p:cNvPr id="9" name="Donut 8"/>
          <p:cNvSpPr/>
          <p:nvPr/>
        </p:nvSpPr>
        <p:spPr bwMode="auto">
          <a:xfrm>
            <a:off x="3959025" y="4628445"/>
            <a:ext cx="697641" cy="529715"/>
          </a:xfrm>
          <a:prstGeom prst="donut">
            <a:avLst>
              <a:gd name="adj" fmla="val 4401"/>
            </a:avLst>
          </a:prstGeom>
          <a:solidFill>
            <a:srgbClr val="FF0000"/>
          </a:solidFill>
          <a:ln w="635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209" y="6397607"/>
            <a:ext cx="37859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i="1" u="sng" dirty="0" err="1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rPr>
              <a:t>Oosterscheldekering</a:t>
            </a:r>
            <a:r>
              <a:rPr lang="en-US" i="1" u="sng" dirty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r>
              <a:rPr lang="en-US" i="1" dirty="0" smtClean="0">
                <a:solidFill>
                  <a:srgbClr val="000000"/>
                </a:solidFill>
                <a:latin typeface="Verdana" charset="0"/>
                <a:ea typeface="ＭＳ Ｐゴシック" charset="0"/>
                <a:cs typeface="ＭＳ Ｐゴシック" charset="0"/>
              </a:rPr>
              <a:t>(1986)</a:t>
            </a:r>
            <a:endParaRPr lang="en-US" i="1" dirty="0">
              <a:solidFill>
                <a:srgbClr val="000000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" name="Picture 3" descr="pelagia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445" y="3575536"/>
            <a:ext cx="2269931" cy="162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Texel NIOZ webp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318" y="0"/>
            <a:ext cx="2990613" cy="286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2"/>
          <p:cNvSpPr txBox="1">
            <a:spLocks noChangeAspect="1" noChangeArrowheads="1"/>
          </p:cNvSpPr>
          <p:nvPr/>
        </p:nvSpPr>
        <p:spPr bwMode="auto">
          <a:xfrm>
            <a:off x="6759222" y="5242827"/>
            <a:ext cx="2360441" cy="923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93675" indent="-193675" algn="l" rtl="0" fontAlgn="base">
              <a:lnSpc>
                <a:spcPct val="120000"/>
              </a:lnSpc>
              <a:spcBef>
                <a:spcPct val="0"/>
              </a:spcBef>
              <a:spcAft>
                <a:spcPct val="30000"/>
              </a:spcAft>
              <a:buClr>
                <a:srgbClr val="F17E1C"/>
              </a:buClr>
              <a:buFont typeface="Wingdings" charset="0"/>
              <a:buChar char="§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65175" indent="-188913" algn="l" rtl="0" fontAlgn="base">
              <a:lnSpc>
                <a:spcPct val="120000"/>
              </a:lnSpc>
              <a:spcBef>
                <a:spcPct val="0"/>
              </a:spcBef>
              <a:spcAft>
                <a:spcPct val="30000"/>
              </a:spcAft>
              <a:buClr>
                <a:srgbClr val="F17E1C"/>
              </a:buClr>
              <a:buFont typeface="Wingdings" charset="0"/>
              <a:buChar char="§"/>
              <a:defRPr sz="2000">
                <a:solidFill>
                  <a:schemeClr val="tx2"/>
                </a:solidFill>
                <a:latin typeface="+mn-lt"/>
                <a:ea typeface="+mn-ea"/>
              </a:defRPr>
            </a:lvl2pPr>
            <a:lvl3pPr marL="1338263" indent="-195263" algn="l" rtl="0" fontAlgn="base">
              <a:lnSpc>
                <a:spcPct val="120000"/>
              </a:lnSpc>
              <a:spcBef>
                <a:spcPct val="0"/>
              </a:spcBef>
              <a:spcAft>
                <a:spcPct val="30000"/>
              </a:spcAft>
              <a:buClr>
                <a:srgbClr val="F17E1C"/>
              </a:buClr>
              <a:buFont typeface="Wingdings" charset="0"/>
              <a:buChar char="§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909763" indent="-195263" algn="l" rtl="0" fontAlgn="base">
              <a:lnSpc>
                <a:spcPct val="120000"/>
              </a:lnSpc>
              <a:spcBef>
                <a:spcPct val="0"/>
              </a:spcBef>
              <a:spcAft>
                <a:spcPct val="30000"/>
              </a:spcAft>
              <a:buClr>
                <a:srgbClr val="F17E1C"/>
              </a:buClr>
              <a:buFont typeface="Wingdings" charset="0"/>
              <a:buChar char="§"/>
              <a:defRPr sz="2000">
                <a:solidFill>
                  <a:schemeClr val="tx2"/>
                </a:solidFill>
                <a:latin typeface="+mn-lt"/>
                <a:ea typeface="+mn-ea"/>
              </a:defRPr>
            </a:lvl4pPr>
            <a:lvl5pPr marL="2471738" indent="-188913" algn="l" rtl="0" fontAlgn="base">
              <a:lnSpc>
                <a:spcPct val="120000"/>
              </a:lnSpc>
              <a:spcBef>
                <a:spcPct val="0"/>
              </a:spcBef>
              <a:spcAft>
                <a:spcPct val="30000"/>
              </a:spcAft>
              <a:buClr>
                <a:srgbClr val="F17E1C"/>
              </a:buClr>
              <a:buFont typeface="Wingdings" charset="0"/>
              <a:buChar char="§"/>
              <a:defRPr sz="2000">
                <a:solidFill>
                  <a:schemeClr val="tx2"/>
                </a:solidFill>
                <a:latin typeface="+mn-lt"/>
                <a:ea typeface="+mn-ea"/>
              </a:defRPr>
            </a:lvl5pPr>
            <a:lvl6pPr marL="2928938" indent="-188913" algn="l" rtl="0" fontAlgn="base">
              <a:lnSpc>
                <a:spcPct val="120000"/>
              </a:lnSpc>
              <a:spcBef>
                <a:spcPct val="0"/>
              </a:spcBef>
              <a:spcAft>
                <a:spcPct val="30000"/>
              </a:spcAft>
              <a:buClr>
                <a:srgbClr val="F17E1C"/>
              </a:buClr>
              <a:buFont typeface="Wingdings" charset="0"/>
              <a:buChar char="§"/>
              <a:defRPr sz="2000">
                <a:solidFill>
                  <a:schemeClr val="tx2"/>
                </a:solidFill>
                <a:latin typeface="+mn-lt"/>
                <a:ea typeface="+mn-ea"/>
              </a:defRPr>
            </a:lvl6pPr>
            <a:lvl7pPr marL="3386138" indent="-188913" algn="l" rtl="0" fontAlgn="base">
              <a:lnSpc>
                <a:spcPct val="120000"/>
              </a:lnSpc>
              <a:spcBef>
                <a:spcPct val="0"/>
              </a:spcBef>
              <a:spcAft>
                <a:spcPct val="30000"/>
              </a:spcAft>
              <a:buClr>
                <a:srgbClr val="F17E1C"/>
              </a:buClr>
              <a:buFont typeface="Wingdings" charset="0"/>
              <a:buChar char="§"/>
              <a:defRPr sz="2000">
                <a:solidFill>
                  <a:schemeClr val="tx2"/>
                </a:solidFill>
                <a:latin typeface="+mn-lt"/>
                <a:ea typeface="+mn-ea"/>
              </a:defRPr>
            </a:lvl7pPr>
            <a:lvl8pPr marL="3843338" indent="-188913" algn="l" rtl="0" fontAlgn="base">
              <a:lnSpc>
                <a:spcPct val="120000"/>
              </a:lnSpc>
              <a:spcBef>
                <a:spcPct val="0"/>
              </a:spcBef>
              <a:spcAft>
                <a:spcPct val="30000"/>
              </a:spcAft>
              <a:buClr>
                <a:srgbClr val="F17E1C"/>
              </a:buClr>
              <a:buFont typeface="Wingdings" charset="0"/>
              <a:buChar char="§"/>
              <a:defRPr sz="2000">
                <a:solidFill>
                  <a:schemeClr val="tx2"/>
                </a:solidFill>
                <a:latin typeface="+mn-lt"/>
                <a:ea typeface="+mn-ea"/>
              </a:defRPr>
            </a:lvl8pPr>
            <a:lvl9pPr marL="4300538" indent="-188913" algn="l" rtl="0" fontAlgn="base">
              <a:lnSpc>
                <a:spcPct val="120000"/>
              </a:lnSpc>
              <a:spcBef>
                <a:spcPct val="0"/>
              </a:spcBef>
              <a:spcAft>
                <a:spcPct val="30000"/>
              </a:spcAft>
              <a:buClr>
                <a:srgbClr val="F17E1C"/>
              </a:buClr>
              <a:buFont typeface="Wingdings" charset="0"/>
              <a:buChar char="§"/>
              <a:defRPr sz="2000">
                <a:solidFill>
                  <a:schemeClr val="tx2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800" dirty="0" smtClean="0"/>
              <a:t>Netherlands Institute for Sea Research</a:t>
            </a:r>
          </a:p>
        </p:txBody>
      </p:sp>
      <p:pic>
        <p:nvPicPr>
          <p:cNvPr id="16" name="Picture 4" descr="Nioz-by air kl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779" y="2181915"/>
            <a:ext cx="2144888" cy="1608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RotterdamHarbor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5" y="712867"/>
            <a:ext cx="3492500" cy="2324100"/>
          </a:xfrm>
          <a:prstGeom prst="rect">
            <a:avLst/>
          </a:prstGeom>
        </p:spPr>
      </p:pic>
      <p:pic>
        <p:nvPicPr>
          <p:cNvPr id="20" name="Picture 19" descr="ContainerShipRdam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19" y="2511787"/>
            <a:ext cx="1902404" cy="1424967"/>
          </a:xfrm>
          <a:prstGeom prst="rect">
            <a:avLst/>
          </a:prstGeom>
        </p:spPr>
      </p:pic>
      <p:pic>
        <p:nvPicPr>
          <p:cNvPr id="21" name="Picture 20" descr="OilDrillPlatform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557" y="708311"/>
            <a:ext cx="2454201" cy="1838282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 bwMode="auto">
          <a:xfrm flipH="1" flipV="1">
            <a:off x="3175000" y="3036967"/>
            <a:ext cx="1368778" cy="1393922"/>
          </a:xfrm>
          <a:prstGeom prst="straightConnector1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 flipV="1">
            <a:off x="4924778" y="2553776"/>
            <a:ext cx="1735667" cy="804668"/>
          </a:xfrm>
          <a:prstGeom prst="straightConnector1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034033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3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049" y="1737227"/>
            <a:ext cx="2355825" cy="2355825"/>
          </a:xfrm>
          <a:prstGeom prst="rect">
            <a:avLst/>
          </a:prstGeom>
        </p:spPr>
      </p:pic>
      <p:pic>
        <p:nvPicPr>
          <p:cNvPr id="6" name="Picture 5" descr="r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45" y="1706944"/>
            <a:ext cx="1876276" cy="18762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Lie Group of Rotations</a:t>
            </a:r>
          </a:p>
        </p:txBody>
      </p:sp>
      <p:pic>
        <p:nvPicPr>
          <p:cNvPr id="7" name="Picture 6" descr="r2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492" y="2583659"/>
            <a:ext cx="2186721" cy="218672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0970" y="4558716"/>
            <a:ext cx="73349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Rotations:</a:t>
            </a:r>
            <a:r>
              <a:rPr lang="en-US" b="1" dirty="0" smtClean="0">
                <a:latin typeface="Arial"/>
                <a:cs typeface="Arial"/>
              </a:rPr>
              <a:t> Lie group </a:t>
            </a:r>
            <a:r>
              <a:rPr lang="en-US" dirty="0" smtClean="0">
                <a:latin typeface="Arial"/>
                <a:cs typeface="Arial"/>
              </a:rPr>
              <a:t>so(3):</a:t>
            </a:r>
          </a:p>
          <a:p>
            <a:pPr marL="342900" indent="-342900">
              <a:buFontTx/>
              <a:buChar char="-"/>
            </a:pPr>
            <a:r>
              <a:rPr lang="en-US" dirty="0" smtClean="0">
                <a:latin typeface="Arial"/>
                <a:cs typeface="Arial"/>
              </a:rPr>
              <a:t>inner product:</a:t>
            </a:r>
            <a:r>
              <a:rPr lang="en-US" b="1" dirty="0" smtClean="0">
                <a:latin typeface="Arial"/>
                <a:cs typeface="Arial"/>
              </a:rPr>
              <a:t> &lt;</a:t>
            </a:r>
            <a:r>
              <a:rPr lang="en-US" b="1" dirty="0" err="1" smtClean="0">
                <a:latin typeface="Arial"/>
                <a:cs typeface="Arial"/>
              </a:rPr>
              <a:t>r</a:t>
            </a:r>
            <a:r>
              <a:rPr lang="en-US" b="1" baseline="-25000" dirty="0" err="1" smtClean="0">
                <a:latin typeface="Arial"/>
                <a:cs typeface="Arial"/>
              </a:rPr>
              <a:t>i</a:t>
            </a:r>
            <a:r>
              <a:rPr lang="en-US" b="1" dirty="0" smtClean="0">
                <a:latin typeface="Arial"/>
                <a:cs typeface="Arial"/>
              </a:rPr>
              <a:t>, </a:t>
            </a:r>
            <a:r>
              <a:rPr lang="en-US" b="1" dirty="0" err="1" smtClean="0">
                <a:latin typeface="Arial"/>
                <a:cs typeface="Arial"/>
              </a:rPr>
              <a:t>r</a:t>
            </a:r>
            <a:r>
              <a:rPr lang="en-US" b="1" baseline="-25000" dirty="0" err="1" smtClean="0">
                <a:latin typeface="Arial"/>
                <a:cs typeface="Arial"/>
              </a:rPr>
              <a:t>j</a:t>
            </a:r>
            <a:r>
              <a:rPr lang="en-US" b="1" dirty="0" smtClean="0">
                <a:latin typeface="Arial"/>
                <a:cs typeface="Arial"/>
              </a:rPr>
              <a:t>&gt; = </a:t>
            </a:r>
            <a:r>
              <a:rPr lang="en-US" b="1" dirty="0" err="1" smtClean="0">
                <a:latin typeface="Arial"/>
                <a:cs typeface="Arial"/>
              </a:rPr>
              <a:t>δ</a:t>
            </a:r>
            <a:r>
              <a:rPr lang="en-US" b="1" baseline="-25000" dirty="0" err="1" smtClean="0">
                <a:latin typeface="Arial"/>
                <a:cs typeface="Arial"/>
              </a:rPr>
              <a:t>ij</a:t>
            </a:r>
            <a:r>
              <a:rPr lang="en-US" b="1" baseline="-25000" dirty="0" smtClean="0">
                <a:latin typeface="Arial"/>
                <a:cs typeface="Arial"/>
              </a:rPr>
              <a:t>        </a:t>
            </a:r>
            <a:r>
              <a:rPr lang="en-US" b="1" dirty="0" smtClean="0">
                <a:latin typeface="Arial"/>
                <a:cs typeface="Arial"/>
              </a:rPr>
              <a:t>=&gt; enables </a:t>
            </a:r>
            <a:r>
              <a:rPr lang="en-US" b="1" i="1" dirty="0" smtClean="0">
                <a:latin typeface="Arial"/>
                <a:cs typeface="Arial"/>
              </a:rPr>
              <a:t>projection</a:t>
            </a:r>
            <a:r>
              <a:rPr lang="en-US" b="1" dirty="0" smtClean="0">
                <a:latin typeface="Arial"/>
                <a:cs typeface="Arial"/>
              </a:rPr>
              <a:t> of fields</a:t>
            </a:r>
            <a:br>
              <a:rPr lang="en-US" b="1" dirty="0" smtClean="0">
                <a:latin typeface="Arial"/>
                <a:cs typeface="Arial"/>
              </a:rPr>
            </a:br>
            <a:r>
              <a:rPr lang="en-US" b="1" dirty="0" smtClean="0">
                <a:latin typeface="Arial"/>
                <a:cs typeface="Arial"/>
              </a:rPr>
              <a:t>                                     </a:t>
            </a:r>
            <a:r>
              <a:rPr lang="en-US" b="1" dirty="0">
                <a:latin typeface="Arial"/>
                <a:cs typeface="Arial"/>
              </a:rPr>
              <a:t> </a:t>
            </a:r>
            <a:r>
              <a:rPr lang="en-US" b="1" dirty="0" smtClean="0">
                <a:latin typeface="Arial"/>
                <a:cs typeface="Arial"/>
              </a:rPr>
              <a:t>              onto the so(3) algebra ...</a:t>
            </a:r>
          </a:p>
          <a:p>
            <a:pPr marL="342900" indent="-342900">
              <a:buFontTx/>
              <a:buChar char="-"/>
            </a:pPr>
            <a:r>
              <a:rPr lang="en-US" b="1" dirty="0" smtClean="0">
                <a:latin typeface="Arial"/>
                <a:cs typeface="Arial"/>
              </a:rPr>
              <a:t>so </a:t>
            </a:r>
            <a:r>
              <a:rPr lang="en-US" b="1" i="1" dirty="0" smtClean="0">
                <a:latin typeface="Arial"/>
                <a:cs typeface="Arial"/>
              </a:rPr>
              <a:t>any</a:t>
            </a:r>
            <a:r>
              <a:rPr lang="en-US" b="1" dirty="0" smtClean="0">
                <a:latin typeface="Arial"/>
                <a:cs typeface="Arial"/>
              </a:rPr>
              <a:t> vector field has 3 independent so(3) components</a:t>
            </a:r>
          </a:p>
          <a:p>
            <a:pPr marL="342900" indent="-342900">
              <a:buFontTx/>
              <a:buChar char="-"/>
            </a:pPr>
            <a:r>
              <a:rPr lang="en-US" b="1" dirty="0" smtClean="0">
                <a:latin typeface="Arial"/>
                <a:cs typeface="Arial"/>
              </a:rPr>
              <a:t>one can construct the dynamics of these!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6964" y="3583220"/>
            <a:ext cx="393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</a:t>
            </a:r>
            <a:r>
              <a:rPr lang="en-US" sz="2400" b="1" baseline="-25000" dirty="0" smtClean="0"/>
              <a:t>1</a:t>
            </a:r>
            <a:endParaRPr lang="en-US" sz="2400" b="1" baseline="-25000" dirty="0"/>
          </a:p>
        </p:txBody>
      </p:sp>
      <p:sp>
        <p:nvSpPr>
          <p:cNvPr id="13" name="TextBox 12"/>
          <p:cNvSpPr txBox="1"/>
          <p:nvPr/>
        </p:nvSpPr>
        <p:spPr>
          <a:xfrm flipH="1">
            <a:off x="3217335" y="4121275"/>
            <a:ext cx="550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r</a:t>
            </a:r>
            <a:r>
              <a:rPr lang="en-US" sz="2800" b="1" baseline="-25000" dirty="0" smtClean="0"/>
              <a:t>2</a:t>
            </a:r>
            <a:endParaRPr lang="en-US" sz="2800" b="1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4394478" y="3290832"/>
            <a:ext cx="46158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r</a:t>
            </a:r>
            <a:r>
              <a:rPr lang="en-US" sz="3200" b="1" baseline="-25000" dirty="0" smtClean="0"/>
              <a:t>3</a:t>
            </a:r>
            <a:endParaRPr lang="en-US" sz="3200" b="1" baseline="-250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6784618" y="1975558"/>
            <a:ext cx="2820" cy="1890891"/>
          </a:xfrm>
          <a:prstGeom prst="line">
            <a:avLst/>
          </a:prstGeom>
          <a:ln w="50800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6784619" y="3848290"/>
            <a:ext cx="1824998" cy="1227"/>
          </a:xfrm>
          <a:prstGeom prst="line">
            <a:avLst/>
          </a:prstGeom>
          <a:ln w="50800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5602111" y="3849517"/>
            <a:ext cx="1184344" cy="856723"/>
          </a:xfrm>
          <a:prstGeom prst="line">
            <a:avLst/>
          </a:prstGeom>
          <a:ln w="50800">
            <a:solidFill>
              <a:schemeClr val="tx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183767" y="1771780"/>
            <a:ext cx="46158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r</a:t>
            </a:r>
            <a:r>
              <a:rPr lang="en-US" sz="3200" b="1" baseline="-25000" dirty="0" smtClean="0"/>
              <a:t>3</a:t>
            </a:r>
            <a:endParaRPr lang="en-US" sz="3200" b="1" baseline="-25000" dirty="0"/>
          </a:p>
        </p:txBody>
      </p:sp>
      <p:sp>
        <p:nvSpPr>
          <p:cNvPr id="30" name="TextBox 29"/>
          <p:cNvSpPr txBox="1"/>
          <p:nvPr/>
        </p:nvSpPr>
        <p:spPr>
          <a:xfrm>
            <a:off x="8362951" y="3278557"/>
            <a:ext cx="50359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r</a:t>
            </a:r>
            <a:r>
              <a:rPr lang="en-US" sz="3200" b="1" baseline="-25000" dirty="0"/>
              <a:t>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193874" y="4266328"/>
            <a:ext cx="50359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r</a:t>
            </a:r>
            <a:r>
              <a:rPr lang="en-US" sz="3200" b="1" baseline="-25000" dirty="0"/>
              <a:t>1</a:t>
            </a:r>
          </a:p>
        </p:txBody>
      </p:sp>
      <p:cxnSp>
        <p:nvCxnSpPr>
          <p:cNvPr id="33" name="Straight Connector 32"/>
          <p:cNvCxnSpPr/>
          <p:nvPr/>
        </p:nvCxnSpPr>
        <p:spPr>
          <a:xfrm flipH="1">
            <a:off x="7972778" y="2356556"/>
            <a:ext cx="2" cy="2287939"/>
          </a:xfrm>
          <a:prstGeom prst="line">
            <a:avLst/>
          </a:prstGeom>
          <a:ln w="508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 flipV="1">
            <a:off x="5697471" y="4644495"/>
            <a:ext cx="2275309" cy="61745"/>
          </a:xfrm>
          <a:prstGeom prst="line">
            <a:avLst/>
          </a:prstGeom>
          <a:ln w="508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7972780" y="3875608"/>
            <a:ext cx="636837" cy="830632"/>
          </a:xfrm>
          <a:prstGeom prst="line">
            <a:avLst/>
          </a:prstGeom>
          <a:ln w="508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triped Right Arrow 8"/>
          <p:cNvSpPr/>
          <p:nvPr/>
        </p:nvSpPr>
        <p:spPr>
          <a:xfrm rot="18505183">
            <a:off x="6446914" y="2872569"/>
            <a:ext cx="1909892" cy="488356"/>
          </a:xfrm>
          <a:prstGeom prst="stripedRightArrow">
            <a:avLst>
              <a:gd name="adj1" fmla="val 46137"/>
              <a:gd name="adj2" fmla="val 48639"/>
            </a:avLst>
          </a:prstGeom>
          <a:blipFill rotWithShape="1">
            <a:blip r:embed="rId5"/>
            <a:tile tx="0" ty="0" sx="100000" sy="100000" flip="none" algn="tl"/>
          </a:blipFill>
          <a:ln w="50800">
            <a:solidFill>
              <a:srgbClr val="00009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>
            <a:stCxn id="9" idx="3"/>
          </p:cNvCxnSpPr>
          <p:nvPr/>
        </p:nvCxnSpPr>
        <p:spPr>
          <a:xfrm flipH="1" flipV="1">
            <a:off x="6787438" y="2356556"/>
            <a:ext cx="1207842" cy="12010"/>
          </a:xfrm>
          <a:prstGeom prst="line">
            <a:avLst/>
          </a:prstGeom>
          <a:ln w="508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0738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xpl_GFD_J_eqn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91" y="1946457"/>
            <a:ext cx="4645161" cy="4365514"/>
          </a:xfrm>
          <a:prstGeom prst="rect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765393" y="6070555"/>
            <a:ext cx="2877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 smtClean="0">
                <a:latin typeface="+mj-lt"/>
              </a:rPr>
              <a:t>(</a:t>
            </a:r>
            <a:r>
              <a:rPr lang="en-US" sz="1200" u="sng" dirty="0" err="1" smtClean="0">
                <a:latin typeface="+mj-lt"/>
              </a:rPr>
              <a:t>v.d</a:t>
            </a:r>
            <a:r>
              <a:rPr lang="en-US" sz="1200" u="sng" dirty="0" smtClean="0">
                <a:latin typeface="+mj-lt"/>
              </a:rPr>
              <a:t> Toorn </a:t>
            </a:r>
            <a:r>
              <a:rPr lang="en-US" sz="1200" u="sng" dirty="0">
                <a:latin typeface="+mj-lt"/>
              </a:rPr>
              <a:t>&amp;</a:t>
            </a:r>
            <a:r>
              <a:rPr lang="en-US" sz="1200" u="sng" dirty="0" smtClean="0">
                <a:latin typeface="+mj-lt"/>
              </a:rPr>
              <a:t> Zimmerman; </a:t>
            </a:r>
            <a:r>
              <a:rPr lang="en-US" sz="1200" i="1" u="sng" dirty="0" smtClean="0">
                <a:latin typeface="+mj-lt"/>
              </a:rPr>
              <a:t>Journal of </a:t>
            </a:r>
            <a:r>
              <a:rPr lang="en-US" sz="1200" i="1" u="sng" dirty="0" err="1" smtClean="0">
                <a:latin typeface="+mj-lt"/>
              </a:rPr>
              <a:t>Mathematica</a:t>
            </a:r>
            <a:r>
              <a:rPr lang="en-US" sz="1200" i="1" u="sng" dirty="0" smtClean="0">
                <a:latin typeface="+mj-lt"/>
              </a:rPr>
              <a:t> Physics</a:t>
            </a:r>
            <a:r>
              <a:rPr lang="en-US" sz="1200" u="sng" dirty="0" smtClean="0">
                <a:latin typeface="+mj-lt"/>
              </a:rPr>
              <a:t>, August 2010)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80000" y="3252891"/>
            <a:ext cx="37535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+mj-lt"/>
              </a:rPr>
              <a:t>M</a:t>
            </a:r>
            <a:r>
              <a:rPr lang="en-US" dirty="0" smtClean="0">
                <a:latin typeface="+mj-lt"/>
              </a:rPr>
              <a:t>athematical formulation: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>
                <a:latin typeface="+mj-lt"/>
              </a:rPr>
              <a:t>3</a:t>
            </a:r>
            <a:r>
              <a:rPr lang="en-US" dirty="0" smtClean="0">
                <a:latin typeface="+mj-lt"/>
              </a:rPr>
              <a:t> equations (ODE): one for each basis element of the so(3) Lie algebra: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+mj-lt"/>
              </a:rPr>
              <a:t>momentum balance is </a:t>
            </a:r>
            <a:r>
              <a:rPr lang="en-US" i="1" dirty="0" smtClean="0">
                <a:latin typeface="+mj-lt"/>
              </a:rPr>
              <a:t>projected</a:t>
            </a:r>
            <a:r>
              <a:rPr lang="en-US" dirty="0" smtClean="0">
                <a:latin typeface="+mj-lt"/>
              </a:rPr>
              <a:t> on these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+mj-lt"/>
              </a:rPr>
              <a:t>Physics: Integral </a:t>
            </a:r>
            <a:r>
              <a:rPr lang="en-US" dirty="0">
                <a:latin typeface="+mj-lt"/>
              </a:rPr>
              <a:t>A</a:t>
            </a:r>
            <a:r>
              <a:rPr lang="en-US" dirty="0" smtClean="0">
                <a:latin typeface="+mj-lt"/>
              </a:rPr>
              <a:t>ngular </a:t>
            </a:r>
            <a:r>
              <a:rPr lang="en-US" dirty="0">
                <a:latin typeface="+mj-lt"/>
              </a:rPr>
              <a:t>M</a:t>
            </a:r>
            <a:r>
              <a:rPr lang="en-US" dirty="0" smtClean="0">
                <a:latin typeface="+mj-lt"/>
              </a:rPr>
              <a:t>omentum </a:t>
            </a:r>
            <a:r>
              <a:rPr lang="en-US" dirty="0">
                <a:latin typeface="+mj-lt"/>
              </a:rPr>
              <a:t>E</a:t>
            </a:r>
            <a:r>
              <a:rPr lang="en-US" dirty="0" smtClean="0">
                <a:latin typeface="+mj-lt"/>
              </a:rPr>
              <a:t>quations.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2807" y="98777"/>
            <a:ext cx="7202415" cy="265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210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xpl_GFD_J_eqn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91" y="1946457"/>
            <a:ext cx="4645161" cy="4365514"/>
          </a:xfrm>
          <a:prstGeom prst="rect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765393" y="6070555"/>
            <a:ext cx="2877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 smtClean="0">
                <a:latin typeface="+mj-lt"/>
              </a:rPr>
              <a:t>(</a:t>
            </a:r>
            <a:r>
              <a:rPr lang="en-US" sz="1200" u="sng" dirty="0" err="1" smtClean="0">
                <a:latin typeface="+mj-lt"/>
              </a:rPr>
              <a:t>v.d</a:t>
            </a:r>
            <a:r>
              <a:rPr lang="en-US" sz="1200" u="sng" dirty="0" smtClean="0">
                <a:latin typeface="+mj-lt"/>
              </a:rPr>
              <a:t> Toorn </a:t>
            </a:r>
            <a:r>
              <a:rPr lang="en-US" sz="1200" u="sng" dirty="0">
                <a:latin typeface="+mj-lt"/>
              </a:rPr>
              <a:t>&amp;</a:t>
            </a:r>
            <a:r>
              <a:rPr lang="en-US" sz="1200" u="sng" dirty="0" smtClean="0">
                <a:latin typeface="+mj-lt"/>
              </a:rPr>
              <a:t> Zimmerman; </a:t>
            </a:r>
            <a:r>
              <a:rPr lang="en-US" sz="1200" i="1" u="sng" dirty="0" smtClean="0">
                <a:latin typeface="+mj-lt"/>
              </a:rPr>
              <a:t>Journal of </a:t>
            </a:r>
            <a:r>
              <a:rPr lang="en-US" sz="1200" i="1" u="sng" dirty="0" err="1" smtClean="0">
                <a:latin typeface="+mj-lt"/>
              </a:rPr>
              <a:t>Mathematica</a:t>
            </a:r>
            <a:r>
              <a:rPr lang="en-US" sz="1200" i="1" u="sng" dirty="0" smtClean="0">
                <a:latin typeface="+mj-lt"/>
              </a:rPr>
              <a:t> Physics</a:t>
            </a:r>
            <a:r>
              <a:rPr lang="en-US" sz="1200" u="sng" dirty="0" smtClean="0">
                <a:latin typeface="+mj-lt"/>
              </a:rPr>
              <a:t>, August 2010)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80000" y="3252891"/>
            <a:ext cx="37535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+mj-lt"/>
              </a:rPr>
              <a:t>M</a:t>
            </a:r>
            <a:r>
              <a:rPr lang="en-US" dirty="0" smtClean="0">
                <a:latin typeface="+mj-lt"/>
              </a:rPr>
              <a:t>athematical formulation: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>
                <a:latin typeface="+mj-lt"/>
              </a:rPr>
              <a:t>3</a:t>
            </a:r>
            <a:r>
              <a:rPr lang="en-US" dirty="0" smtClean="0">
                <a:latin typeface="+mj-lt"/>
              </a:rPr>
              <a:t> equations (ODE): one for each basis element of the so(3) Lie algebra: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+mj-lt"/>
              </a:rPr>
              <a:t>momentum balance is </a:t>
            </a:r>
            <a:r>
              <a:rPr lang="en-US" i="1" dirty="0" smtClean="0">
                <a:latin typeface="+mj-lt"/>
              </a:rPr>
              <a:t>projected</a:t>
            </a:r>
            <a:r>
              <a:rPr lang="en-US" dirty="0" smtClean="0">
                <a:latin typeface="+mj-lt"/>
              </a:rPr>
              <a:t> on these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+mj-lt"/>
              </a:rPr>
              <a:t>Physics: Integral </a:t>
            </a:r>
            <a:r>
              <a:rPr lang="en-US" dirty="0">
                <a:latin typeface="+mj-lt"/>
              </a:rPr>
              <a:t>A</a:t>
            </a:r>
            <a:r>
              <a:rPr lang="en-US" dirty="0" smtClean="0">
                <a:latin typeface="+mj-lt"/>
              </a:rPr>
              <a:t>ngular </a:t>
            </a:r>
            <a:r>
              <a:rPr lang="en-US" dirty="0">
                <a:latin typeface="+mj-lt"/>
              </a:rPr>
              <a:t>M</a:t>
            </a:r>
            <a:r>
              <a:rPr lang="en-US" dirty="0" smtClean="0">
                <a:latin typeface="+mj-lt"/>
              </a:rPr>
              <a:t>omentum </a:t>
            </a:r>
            <a:r>
              <a:rPr lang="en-US" dirty="0">
                <a:latin typeface="+mj-lt"/>
              </a:rPr>
              <a:t>E</a:t>
            </a:r>
            <a:r>
              <a:rPr lang="en-US" dirty="0" smtClean="0">
                <a:latin typeface="+mj-lt"/>
              </a:rPr>
              <a:t>quations.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99688" y="295833"/>
            <a:ext cx="8054093" cy="1143000"/>
          </a:xfrm>
        </p:spPr>
        <p:txBody>
          <a:bodyPr/>
          <a:lstStyle/>
          <a:p>
            <a:r>
              <a:rPr lang="en-US" dirty="0" smtClean="0"/>
              <a:t>The Angular Momentum Balance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53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Velocities, Trajectories.</a:t>
            </a:r>
            <a:endParaRPr lang="en-US" dirty="0"/>
          </a:p>
        </p:txBody>
      </p:sp>
      <p:pic>
        <p:nvPicPr>
          <p:cNvPr id="3" name="Picture 2" descr="Vort_Drift_V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60" y="1943860"/>
            <a:ext cx="4030044" cy="3267389"/>
          </a:xfrm>
          <a:prstGeom prst="rect">
            <a:avLst/>
          </a:prstGeom>
        </p:spPr>
      </p:pic>
      <p:pic>
        <p:nvPicPr>
          <p:cNvPr id="4" name="Picture 3" descr="Vort_Trajects_caption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487" y="2252994"/>
            <a:ext cx="4097429" cy="39466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6066" y="5856520"/>
            <a:ext cx="2877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 smtClean="0">
                <a:latin typeface="+mj-lt"/>
              </a:rPr>
              <a:t>(</a:t>
            </a:r>
            <a:r>
              <a:rPr lang="en-US" sz="1200" u="sng" dirty="0" err="1" smtClean="0">
                <a:latin typeface="+mj-lt"/>
              </a:rPr>
              <a:t>v.d</a:t>
            </a:r>
            <a:r>
              <a:rPr lang="en-US" sz="1200" u="sng" dirty="0" smtClean="0">
                <a:latin typeface="+mj-lt"/>
              </a:rPr>
              <a:t> Toorn </a:t>
            </a:r>
            <a:r>
              <a:rPr lang="en-US" sz="1200" u="sng" dirty="0">
                <a:latin typeface="+mj-lt"/>
              </a:rPr>
              <a:t>&amp;</a:t>
            </a:r>
            <a:r>
              <a:rPr lang="en-US" sz="1200" u="sng" dirty="0" smtClean="0">
                <a:latin typeface="+mj-lt"/>
              </a:rPr>
              <a:t> Zimmerman; </a:t>
            </a:r>
            <a:r>
              <a:rPr lang="en-US" sz="1200" i="1" u="sng" dirty="0" smtClean="0">
                <a:latin typeface="+mj-lt"/>
              </a:rPr>
              <a:t>Journal of </a:t>
            </a:r>
            <a:r>
              <a:rPr lang="en-US" sz="1200" i="1" u="sng" dirty="0" err="1" smtClean="0">
                <a:latin typeface="+mj-lt"/>
              </a:rPr>
              <a:t>Mathematica</a:t>
            </a:r>
            <a:r>
              <a:rPr lang="en-US" sz="1200" i="1" u="sng" dirty="0" smtClean="0">
                <a:latin typeface="+mj-lt"/>
              </a:rPr>
              <a:t> Physics</a:t>
            </a:r>
            <a:r>
              <a:rPr lang="en-US" sz="1200" u="sng" dirty="0" smtClean="0">
                <a:latin typeface="+mj-lt"/>
              </a:rPr>
              <a:t>, August 2010) </a:t>
            </a:r>
          </a:p>
        </p:txBody>
      </p:sp>
    </p:spTree>
    <p:extLst>
      <p:ext uri="{BB962C8B-B14F-4D97-AF65-F5344CB8AC3E}">
        <p14:creationId xmlns:p14="http://schemas.microsoft.com/office/powerpoint/2010/main" val="2462712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Ocean Vortex Angular Momentum Balance</a:t>
            </a:r>
            <a:endParaRPr lang="en-US" dirty="0"/>
          </a:p>
        </p:txBody>
      </p:sp>
      <p:pic>
        <p:nvPicPr>
          <p:cNvPr id="6" name="Picture 5" descr="ACycl_Diag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104" y="1780882"/>
            <a:ext cx="3139846" cy="2752429"/>
          </a:xfrm>
          <a:prstGeom prst="rect">
            <a:avLst/>
          </a:prstGeom>
        </p:spPr>
      </p:pic>
      <p:pic>
        <p:nvPicPr>
          <p:cNvPr id="7" name="Picture 6" descr="Cycl_Diag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46" y="1848888"/>
            <a:ext cx="3174486" cy="47694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24751" y="4580334"/>
            <a:ext cx="4891083" cy="1754327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 Cyclones vs. Anti-Cyclones</a:t>
            </a:r>
          </a:p>
          <a:p>
            <a:pPr marL="285750" indent="-285750">
              <a:buFont typeface="Arial"/>
              <a:buChar char="•"/>
            </a:pPr>
            <a:r>
              <a:rPr lang="en-US" u="sng" dirty="0" smtClean="0">
                <a:latin typeface="+mj-lt"/>
              </a:rPr>
              <a:t>Opposite Orientation of Spin</a:t>
            </a:r>
          </a:p>
          <a:p>
            <a:pPr marL="285750" indent="-285750">
              <a:buFont typeface="Arial"/>
              <a:buChar char="•"/>
            </a:pPr>
            <a:r>
              <a:rPr lang="en-US" u="sng" dirty="0" smtClean="0">
                <a:latin typeface="+mj-lt"/>
              </a:rPr>
              <a:t>Opposite sign of (surplus) Mass</a:t>
            </a:r>
          </a:p>
          <a:p>
            <a:pPr marL="742950" lvl="1" indent="-285750">
              <a:buFont typeface="Arial"/>
              <a:buChar char="•"/>
            </a:pPr>
            <a:r>
              <a:rPr lang="en-US" u="sng" dirty="0" smtClean="0">
                <a:latin typeface="+mj-lt"/>
              </a:rPr>
              <a:t>Low Pressure vs. High pressure cores!</a:t>
            </a:r>
          </a:p>
          <a:p>
            <a:pPr marL="285750" indent="-285750">
              <a:buFont typeface="Symbol" charset="0"/>
              <a:buChar char=""/>
            </a:pPr>
            <a:r>
              <a:rPr lang="en-US" u="sng" dirty="0" smtClean="0">
                <a:latin typeface="+mj-lt"/>
              </a:rPr>
              <a:t>All go Westwards</a:t>
            </a:r>
          </a:p>
          <a:p>
            <a:pPr marL="285750" indent="-285750">
              <a:buFont typeface="Symbol" charset="0"/>
              <a:buChar char=""/>
            </a:pPr>
            <a:r>
              <a:rPr lang="en-US" u="sng" dirty="0" smtClean="0">
                <a:latin typeface="+mj-lt"/>
              </a:rPr>
              <a:t>(as opposed to the gyroscope)</a:t>
            </a:r>
            <a:endParaRPr lang="en-US" dirty="0" smtClean="0">
              <a:latin typeface="+mj-lt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3182383" y="4751551"/>
            <a:ext cx="442368" cy="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5703736" y="4323483"/>
            <a:ext cx="603951" cy="252281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8273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112" y="510686"/>
            <a:ext cx="8565444" cy="703713"/>
          </a:xfrm>
        </p:spPr>
        <p:txBody>
          <a:bodyPr/>
          <a:lstStyle/>
          <a:p>
            <a:r>
              <a:rPr lang="en-US" dirty="0" smtClean="0"/>
              <a:t>Inventory of Results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20889" y="1905004"/>
            <a:ext cx="8212667" cy="4401205"/>
          </a:xfrm>
          <a:prstGeom prst="rect">
            <a:avLst/>
          </a:prstGeom>
          <a:noFill/>
          <a:ln w="63500"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latin typeface="+mj-lt"/>
              </a:rPr>
              <a:t>Reproduced Intrinsic Westward Drift of Oceanic Monopoles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000" dirty="0" smtClean="0">
                <a:latin typeface="+mj-lt"/>
              </a:rPr>
              <a:t>right direction, correct speed, </a:t>
            </a:r>
            <a:br>
              <a:rPr lang="en-US" sz="2000" dirty="0" smtClean="0">
                <a:latin typeface="+mj-lt"/>
              </a:rPr>
            </a:br>
            <a:r>
              <a:rPr lang="en-US" sz="2000" dirty="0" smtClean="0">
                <a:latin typeface="+mj-lt"/>
              </a:rPr>
              <a:t>including well known integrals in GFD lit. for this speed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000" dirty="0" smtClean="0">
                <a:latin typeface="+mj-lt"/>
              </a:rPr>
              <a:t>global result: "westward" = along latitude circles</a:t>
            </a:r>
            <a:br>
              <a:rPr lang="en-US" sz="2000" dirty="0" smtClean="0">
                <a:latin typeface="+mj-lt"/>
              </a:rPr>
            </a:br>
            <a:endParaRPr lang="en-US" sz="2000" dirty="0" smtClean="0"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u="sng" dirty="0" smtClean="0">
                <a:latin typeface="+mj-lt"/>
              </a:rPr>
              <a:t>Demonstrated</a:t>
            </a:r>
            <a:r>
              <a:rPr lang="en-US" sz="2000" dirty="0" smtClean="0">
                <a:latin typeface="+mj-lt"/>
              </a:rPr>
              <a:t> that 1 is implied by Classical Fluid Mechanics,</a:t>
            </a:r>
            <a:br>
              <a:rPr lang="en-US" sz="2000" dirty="0" smtClean="0">
                <a:latin typeface="+mj-lt"/>
              </a:rPr>
            </a:br>
            <a:r>
              <a:rPr lang="en-US" sz="2000" dirty="0" smtClean="0">
                <a:latin typeface="+mj-lt"/>
              </a:rPr>
              <a:t>                                                       projected onto so(3).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latin typeface="+mj-lt"/>
              </a:rPr>
              <a:t>Results at a deeper level:</a:t>
            </a:r>
            <a:br>
              <a:rPr lang="en-US" sz="2000" dirty="0" smtClean="0">
                <a:latin typeface="+mj-lt"/>
              </a:rPr>
            </a:br>
            <a:endParaRPr lang="en-US" sz="2000" dirty="0" smtClean="0">
              <a:latin typeface="+mj-lt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>
                <a:latin typeface="+mj-lt"/>
              </a:rPr>
              <a:t>identified relevant </a:t>
            </a:r>
            <a:r>
              <a:rPr lang="en-US" sz="2000" i="1" dirty="0" smtClean="0">
                <a:solidFill>
                  <a:srgbClr val="008000"/>
                </a:solidFill>
                <a:latin typeface="+mj-lt"/>
              </a:rPr>
              <a:t>invariants</a:t>
            </a:r>
            <a:r>
              <a:rPr lang="en-US" sz="2000" dirty="0" smtClean="0">
                <a:solidFill>
                  <a:srgbClr val="008000"/>
                </a:solidFill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(</a:t>
            </a:r>
            <a:r>
              <a:rPr lang="en-US" sz="2000" dirty="0" smtClean="0">
                <a:solidFill>
                  <a:srgbClr val="008000"/>
                </a:solidFill>
                <a:latin typeface="+mj-lt"/>
              </a:rPr>
              <a:t>metric, </a:t>
            </a:r>
            <a:r>
              <a:rPr lang="en-US" sz="2000" dirty="0" err="1" smtClean="0">
                <a:solidFill>
                  <a:srgbClr val="008000"/>
                </a:solidFill>
                <a:latin typeface="+mj-lt"/>
              </a:rPr>
              <a:t>isometry</a:t>
            </a:r>
            <a:r>
              <a:rPr lang="en-US" sz="2000" dirty="0" smtClean="0">
                <a:solidFill>
                  <a:srgbClr val="008000"/>
                </a:solidFill>
                <a:latin typeface="+mj-lt"/>
              </a:rPr>
              <a:t> group</a:t>
            </a:r>
            <a:r>
              <a:rPr lang="en-US" sz="2000" dirty="0" smtClean="0">
                <a:latin typeface="+mj-lt"/>
              </a:rPr>
              <a:t>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>
                <a:latin typeface="+mj-lt"/>
              </a:rPr>
              <a:t>shown how these form building blocks for the "laws of nature"</a:t>
            </a:r>
            <a:endParaRPr lang="en-US" sz="2000" dirty="0" smtClean="0">
              <a:solidFill>
                <a:srgbClr val="008000"/>
              </a:solidFill>
              <a:latin typeface="+mj-lt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>
                <a:latin typeface="+mj-lt"/>
              </a:rPr>
              <a:t>show how all this </a:t>
            </a:r>
            <a:r>
              <a:rPr lang="en-US" sz="2000" i="1" dirty="0" smtClean="0">
                <a:latin typeface="+mj-lt"/>
              </a:rPr>
              <a:t>implies</a:t>
            </a:r>
            <a:r>
              <a:rPr lang="en-US" sz="2000" dirty="0" smtClean="0">
                <a:latin typeface="+mj-lt"/>
              </a:rPr>
              <a:t> vortex drift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>
                <a:solidFill>
                  <a:srgbClr val="008000"/>
                </a:solidFill>
                <a:latin typeface="+mj-lt"/>
              </a:rPr>
              <a:t>unified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i="1" dirty="0" smtClean="0">
                <a:latin typeface="+mj-lt"/>
              </a:rPr>
              <a:t>vortex drift</a:t>
            </a:r>
            <a:r>
              <a:rPr lang="en-US" sz="2000" dirty="0" smtClean="0">
                <a:latin typeface="+mj-lt"/>
              </a:rPr>
              <a:t> with </a:t>
            </a:r>
            <a:r>
              <a:rPr lang="en-US" sz="2000" i="1" dirty="0" smtClean="0">
                <a:latin typeface="+mj-lt"/>
              </a:rPr>
              <a:t>rigid body mechanics ("</a:t>
            </a:r>
            <a:r>
              <a:rPr lang="en-US" sz="2000" dirty="0" smtClean="0">
                <a:latin typeface="+mj-lt"/>
              </a:rPr>
              <a:t>spinning tops")</a:t>
            </a:r>
            <a:r>
              <a:rPr lang="en-US" sz="2000" dirty="0">
                <a:latin typeface="+mj-lt"/>
              </a:rPr>
              <a:t/>
            </a:r>
            <a:br>
              <a:rPr lang="en-US" sz="2000" dirty="0">
                <a:latin typeface="+mj-lt"/>
              </a:rPr>
            </a:br>
            <a:endParaRPr lang="en-US" sz="2000" dirty="0" smtClean="0">
              <a:latin typeface="+mj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022322" y="4670782"/>
            <a:ext cx="0" cy="1340551"/>
          </a:xfrm>
          <a:prstGeom prst="line">
            <a:avLst/>
          </a:prstGeom>
          <a:ln w="101600">
            <a:solidFill>
              <a:srgbClr val="008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7094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26F087-F06E-2948-BBE4-5F4578B5DCA7}" type="slidenum">
              <a:rPr lang="en-US"/>
              <a:pPr/>
              <a:t>26</a:t>
            </a:fld>
            <a:endParaRPr lang="en-US"/>
          </a:p>
        </p:txBody>
      </p:sp>
      <p:pic>
        <p:nvPicPr>
          <p:cNvPr id="412677" name="Picture 5" descr="sha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6350"/>
            <a:ext cx="8475663" cy="618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2676" name="Text Box 4"/>
          <p:cNvSpPr txBox="1">
            <a:spLocks noChangeArrowheads="1"/>
          </p:cNvSpPr>
          <p:nvPr/>
        </p:nvSpPr>
        <p:spPr bwMode="auto">
          <a:xfrm>
            <a:off x="3689350" y="5265738"/>
            <a:ext cx="3532188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Thank you.  Any questions?</a:t>
            </a:r>
          </a:p>
        </p:txBody>
      </p:sp>
    </p:spTree>
    <p:extLst>
      <p:ext uri="{BB962C8B-B14F-4D97-AF65-F5344CB8AC3E}">
        <p14:creationId xmlns:p14="http://schemas.microsoft.com/office/powerpoint/2010/main" val="1334591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112" y="510686"/>
            <a:ext cx="8678332" cy="703713"/>
          </a:xfrm>
        </p:spPr>
        <p:txBody>
          <a:bodyPr/>
          <a:lstStyle/>
          <a:p>
            <a:r>
              <a:rPr lang="en-US" dirty="0" smtClean="0"/>
              <a:t>"The Problem of Scientific </a:t>
            </a:r>
            <a:r>
              <a:rPr lang="en-US" dirty="0" smtClean="0">
                <a:solidFill>
                  <a:srgbClr val="008000"/>
                </a:solidFill>
              </a:rPr>
              <a:t>Knowledge*</a:t>
            </a:r>
            <a:r>
              <a:rPr lang="en-US" sz="3600" dirty="0" smtClean="0"/>
              <a:t>"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38668" y="1735670"/>
            <a:ext cx="6753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>
                <a:latin typeface="+mj-lt"/>
              </a:rPr>
              <a:t>Mathematical </a:t>
            </a:r>
            <a:r>
              <a:rPr lang="en-US" sz="2400" u="sng" dirty="0">
                <a:latin typeface="+mj-lt"/>
              </a:rPr>
              <a:t>Structures in the Ocean </a:t>
            </a:r>
            <a:r>
              <a:rPr lang="en-US" sz="2400" u="sng" dirty="0" smtClean="0">
                <a:latin typeface="+mj-lt"/>
              </a:rPr>
              <a:t>Sciences: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7445" y="2173116"/>
            <a:ext cx="391300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+mj-lt"/>
              </a:rPr>
              <a:t>Constant Quantities </a:t>
            </a:r>
          </a:p>
          <a:p>
            <a:r>
              <a:rPr lang="en-US" sz="2400" b="1" dirty="0">
                <a:latin typeface="+mj-lt"/>
              </a:rPr>
              <a:t> </a:t>
            </a:r>
            <a:r>
              <a:rPr lang="en-US" sz="2400" b="1" dirty="0" smtClean="0">
                <a:latin typeface="+mj-lt"/>
              </a:rPr>
              <a:t>                  and Qualities..</a:t>
            </a:r>
          </a:p>
          <a:p>
            <a:r>
              <a:rPr lang="en-US" sz="2400" b="1" dirty="0">
                <a:latin typeface="+mj-lt"/>
              </a:rPr>
              <a:t> </a:t>
            </a:r>
            <a:r>
              <a:rPr lang="en-US" sz="2400" b="1" dirty="0" smtClean="0">
                <a:latin typeface="+mj-lt"/>
              </a:rPr>
              <a:t>                  </a:t>
            </a:r>
            <a:endParaRPr lang="en-US" sz="2400" b="1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5547" y="4698619"/>
            <a:ext cx="2000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**: Pythagoras (</a:t>
            </a:r>
            <a:r>
              <a:rPr lang="en-US" sz="1600" dirty="0" err="1" smtClean="0"/>
              <a:t>Πυθ</a:t>
            </a:r>
            <a:r>
              <a:rPr lang="en-US" sz="1600" dirty="0" smtClean="0"/>
              <a:t>α</a:t>
            </a:r>
            <a:r>
              <a:rPr lang="en-US" sz="1600" dirty="0" err="1" smtClean="0"/>
              <a:t>γόρ</a:t>
            </a:r>
            <a:r>
              <a:rPr lang="en-US" sz="1600" dirty="0" smtClean="0"/>
              <a:t>α</a:t>
            </a:r>
            <a:r>
              <a:rPr lang="en-US" sz="1600" dirty="0" err="1" smtClean="0"/>
              <a:t>ς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 (572 </a:t>
            </a:r>
            <a:r>
              <a:rPr lang="en-US" sz="1600" dirty="0"/>
              <a:t>– </a:t>
            </a:r>
            <a:r>
              <a:rPr lang="en-US" sz="1600" dirty="0" smtClean="0"/>
              <a:t>500 BC)</a:t>
            </a:r>
            <a:endParaRPr lang="en-US" sz="1600" dirty="0"/>
          </a:p>
        </p:txBody>
      </p:sp>
      <p:pic>
        <p:nvPicPr>
          <p:cNvPr id="12" name="Picture 11" descr="Kapitolinischer_Pythagora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46" y="2693492"/>
            <a:ext cx="1503008" cy="2005127"/>
          </a:xfrm>
          <a:prstGeom prst="rect">
            <a:avLst/>
          </a:prstGeom>
          <a:ln w="101600">
            <a:noFill/>
          </a:ln>
        </p:spPr>
      </p:pic>
      <p:pic>
        <p:nvPicPr>
          <p:cNvPr id="14" name="Picture 13" descr="640px-Plato_Pio-Clemetino_Inv3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93" y="3031129"/>
            <a:ext cx="1442352" cy="218831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89803" y="5247583"/>
            <a:ext cx="12458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Plato (427 - 347 BC.) </a:t>
            </a:r>
            <a:endParaRPr lang="en-US" sz="10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1372" y="3386669"/>
            <a:ext cx="2522852" cy="20781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41372" y="5493804"/>
            <a:ext cx="2805071" cy="461665"/>
          </a:xfrm>
          <a:prstGeom prst="rect">
            <a:avLst/>
          </a:prstGeom>
          <a:noFill/>
          <a:ln w="63500"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Heraclitus </a:t>
            </a:r>
            <a:r>
              <a:rPr lang="en-US" sz="1200" dirty="0" smtClean="0"/>
              <a:t>(</a:t>
            </a:r>
            <a:r>
              <a:rPr lang="en-US" sz="1200" dirty="0"/>
              <a:t>Ephesus,535 – c. 475 BC</a:t>
            </a:r>
            <a:r>
              <a:rPr lang="en-US" sz="1200" dirty="0" smtClean="0"/>
              <a:t>),</a:t>
            </a:r>
          </a:p>
          <a:p>
            <a:r>
              <a:rPr lang="en-US" sz="1200" dirty="0" smtClean="0">
                <a:latin typeface="+mj-lt"/>
              </a:rPr>
              <a:t>by Johannes </a:t>
            </a:r>
            <a:r>
              <a:rPr lang="en-US" sz="1200" dirty="0" err="1" smtClean="0">
                <a:latin typeface="+mj-lt"/>
              </a:rPr>
              <a:t>Moreelse</a:t>
            </a:r>
            <a:r>
              <a:rPr lang="en-US" sz="1200" dirty="0" smtClean="0">
                <a:latin typeface="+mj-lt"/>
              </a:rPr>
              <a:t>(1603-1634)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79589" y="2537181"/>
            <a:ext cx="37588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+mj-lt"/>
              </a:rPr>
              <a:t>..in the real world, </a:t>
            </a:r>
          </a:p>
          <a:p>
            <a:r>
              <a:rPr lang="en-US" sz="2400" b="1" dirty="0">
                <a:latin typeface="+mj-lt"/>
              </a:rPr>
              <a:t> </a:t>
            </a:r>
            <a:r>
              <a:rPr lang="en-US" sz="2400" b="1" dirty="0" smtClean="0">
                <a:latin typeface="+mj-lt"/>
              </a:rPr>
              <a:t>              which is </a:t>
            </a:r>
            <a:r>
              <a:rPr lang="en-US" sz="2400" b="1" i="1" dirty="0" smtClean="0">
                <a:latin typeface="+mj-lt"/>
              </a:rPr>
              <a:t>in flux</a:t>
            </a:r>
            <a:r>
              <a:rPr lang="en-US" sz="2400" b="1" dirty="0" smtClean="0">
                <a:latin typeface="+mj-lt"/>
              </a:rPr>
              <a:t>.                   </a:t>
            </a:r>
            <a:endParaRPr lang="en-US" sz="2400" b="1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4557" y="6166557"/>
            <a:ext cx="5108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*</a:t>
            </a:r>
            <a:r>
              <a:rPr lang="en-US" dirty="0" err="1" smtClean="0">
                <a:solidFill>
                  <a:srgbClr val="008000"/>
                </a:solidFill>
              </a:rPr>
              <a:t>cf</a:t>
            </a:r>
            <a:r>
              <a:rPr lang="en-US" dirty="0" smtClean="0">
                <a:solidFill>
                  <a:srgbClr val="008000"/>
                </a:solidFill>
              </a:rPr>
              <a:t>, </a:t>
            </a:r>
            <a:r>
              <a:rPr lang="en-US" dirty="0" err="1" smtClean="0">
                <a:solidFill>
                  <a:srgbClr val="008000"/>
                </a:solidFill>
              </a:rPr>
              <a:t>eg</a:t>
            </a:r>
            <a:r>
              <a:rPr lang="en-US" dirty="0" smtClean="0">
                <a:solidFill>
                  <a:srgbClr val="008000"/>
                </a:solidFill>
              </a:rPr>
              <a:t>: "</a:t>
            </a:r>
            <a:r>
              <a:rPr lang="en-US" dirty="0" err="1" smtClean="0">
                <a:solidFill>
                  <a:srgbClr val="008000"/>
                </a:solidFill>
              </a:rPr>
              <a:t>Logik</a:t>
            </a:r>
            <a:r>
              <a:rPr lang="en-US" dirty="0" smtClean="0">
                <a:solidFill>
                  <a:srgbClr val="008000"/>
                </a:solidFill>
              </a:rPr>
              <a:t> der </a:t>
            </a:r>
            <a:r>
              <a:rPr lang="en-US" dirty="0" err="1" smtClean="0">
                <a:solidFill>
                  <a:srgbClr val="008000"/>
                </a:solidFill>
              </a:rPr>
              <a:t>Forschung</a:t>
            </a:r>
            <a:r>
              <a:rPr lang="en-US" dirty="0" smtClean="0">
                <a:solidFill>
                  <a:srgbClr val="008000"/>
                </a:solidFill>
              </a:rPr>
              <a:t>", Karl Popper (1935)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544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Full Picture: Vortex on a Rotating Sphere</a:t>
            </a:r>
            <a:endParaRPr lang="en-US" dirty="0"/>
          </a:p>
        </p:txBody>
      </p:sp>
      <p:pic>
        <p:nvPicPr>
          <p:cNvPr id="3" name="Picture 2" descr="fulldia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21" y="1965641"/>
            <a:ext cx="3858162" cy="4078862"/>
          </a:xfrm>
          <a:prstGeom prst="rect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495282" y="1969107"/>
            <a:ext cx="4326826" cy="1477328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i="1" dirty="0" smtClean="0">
                <a:latin typeface="+mj-lt"/>
              </a:rPr>
              <a:t>Broken </a:t>
            </a:r>
            <a:r>
              <a:rPr lang="en-US" u="sng" dirty="0" smtClean="0">
                <a:latin typeface="+mj-lt"/>
              </a:rPr>
              <a:t>Spherical Symmetry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+mj-lt"/>
              </a:rPr>
              <a:t>Due to spinning of planet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+mj-lt"/>
              </a:rPr>
              <a:t>=&gt; Angular Momentum Dynamics</a:t>
            </a:r>
          </a:p>
          <a:p>
            <a:pPr marL="742950" lvl="1" indent="-285750">
              <a:buFont typeface="Arial"/>
              <a:buChar char="•"/>
            </a:pPr>
            <a:r>
              <a:rPr lang="en-US" i="1" dirty="0" smtClean="0">
                <a:latin typeface="+mj-lt"/>
              </a:rPr>
              <a:t>Not</a:t>
            </a:r>
            <a:r>
              <a:rPr lang="en-US" dirty="0" smtClean="0">
                <a:latin typeface="+mj-lt"/>
              </a:rPr>
              <a:t> Constant Angular Momentum</a:t>
            </a:r>
          </a:p>
          <a:p>
            <a:pPr marL="742950" lvl="1" indent="-285750">
              <a:buFont typeface="Arial"/>
              <a:buChar char="•"/>
            </a:pPr>
            <a:r>
              <a:rPr lang="en-US" u="sng" dirty="0" smtClean="0">
                <a:latin typeface="+mj-lt"/>
              </a:rPr>
              <a:t>Yet</a:t>
            </a:r>
            <a:r>
              <a:rPr lang="en-US" dirty="0" smtClean="0">
                <a:latin typeface="+mj-lt"/>
              </a:rPr>
              <a:t> (Relatively) Simple </a:t>
            </a:r>
            <a:r>
              <a:rPr lang="en-US" dirty="0">
                <a:latin typeface="+mj-lt"/>
              </a:rPr>
              <a:t>D</a:t>
            </a:r>
            <a:r>
              <a:rPr lang="en-US" dirty="0" smtClean="0">
                <a:latin typeface="+mj-lt"/>
              </a:rPr>
              <a:t>ynamics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490701" y="3605483"/>
            <a:ext cx="4331407" cy="2031325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latin typeface="+mj-lt"/>
              </a:rPr>
              <a:t>Angular Momentum Dynamic Balance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+mj-lt"/>
              </a:rPr>
              <a:t>Rate of Change of Total Angular Momentum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+mj-lt"/>
              </a:rPr>
              <a:t>Horizontal Surplus/Deficit of Gravitation in Coordinate System, fixed to the Vortex, hence Rotating with Respect to the Planet.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38225" y="6032783"/>
            <a:ext cx="39331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 smtClean="0">
                <a:latin typeface="+mj-lt"/>
              </a:rPr>
              <a:t>(</a:t>
            </a:r>
            <a:r>
              <a:rPr lang="en-US" sz="1600" u="sng" dirty="0" err="1" smtClean="0">
                <a:latin typeface="+mj-lt"/>
              </a:rPr>
              <a:t>v.d</a:t>
            </a:r>
            <a:r>
              <a:rPr lang="en-US" sz="1600" u="sng" dirty="0" smtClean="0">
                <a:latin typeface="+mj-lt"/>
              </a:rPr>
              <a:t> Toorn </a:t>
            </a:r>
            <a:r>
              <a:rPr lang="en-US" sz="1600" u="sng" dirty="0">
                <a:latin typeface="+mj-lt"/>
              </a:rPr>
              <a:t>&amp;</a:t>
            </a:r>
            <a:r>
              <a:rPr lang="en-US" sz="1600" u="sng" dirty="0" smtClean="0">
                <a:latin typeface="+mj-lt"/>
              </a:rPr>
              <a:t> Zimmerman; </a:t>
            </a:r>
            <a:r>
              <a:rPr lang="en-US" sz="1600" i="1" u="sng" dirty="0" smtClean="0">
                <a:latin typeface="+mj-lt"/>
              </a:rPr>
              <a:t>Journal of </a:t>
            </a:r>
            <a:r>
              <a:rPr lang="en-US" sz="1600" i="1" u="sng" dirty="0" err="1" smtClean="0">
                <a:latin typeface="+mj-lt"/>
              </a:rPr>
              <a:t>Mathematica</a:t>
            </a:r>
            <a:r>
              <a:rPr lang="en-US" sz="1600" i="1" u="sng" dirty="0" smtClean="0">
                <a:latin typeface="+mj-lt"/>
              </a:rPr>
              <a:t> Physics</a:t>
            </a:r>
            <a:r>
              <a:rPr lang="en-US" sz="1600" u="sng" dirty="0" smtClean="0">
                <a:latin typeface="+mj-lt"/>
              </a:rPr>
              <a:t>, August 2010) </a:t>
            </a:r>
          </a:p>
        </p:txBody>
      </p:sp>
    </p:spTree>
    <p:extLst>
      <p:ext uri="{BB962C8B-B14F-4D97-AF65-F5344CB8AC3E}">
        <p14:creationId xmlns:p14="http://schemas.microsoft.com/office/powerpoint/2010/main" val="1479515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Dimension of Group of Rotations</a:t>
            </a:r>
            <a:endParaRPr lang="en-US" dirty="0"/>
          </a:p>
        </p:txBody>
      </p:sp>
      <p:grpSp>
        <p:nvGrpSpPr>
          <p:cNvPr id="35" name="Group 34"/>
          <p:cNvGrpSpPr/>
          <p:nvPr/>
        </p:nvGrpSpPr>
        <p:grpSpPr>
          <a:xfrm>
            <a:off x="973671" y="2229556"/>
            <a:ext cx="5124794" cy="3725333"/>
            <a:chOff x="409231" y="2681108"/>
            <a:chExt cx="5124794" cy="3725333"/>
          </a:xfrm>
        </p:grpSpPr>
        <p:cxnSp>
          <p:nvCxnSpPr>
            <p:cNvPr id="5" name="Straight Arrow Connector 4"/>
            <p:cNvCxnSpPr/>
            <p:nvPr/>
          </p:nvCxnSpPr>
          <p:spPr>
            <a:xfrm flipV="1">
              <a:off x="2398897" y="3259662"/>
              <a:ext cx="1778000" cy="2102556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2398897" y="2681108"/>
              <a:ext cx="0" cy="268111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409231" y="5362218"/>
              <a:ext cx="1989666" cy="1044223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398897" y="5362218"/>
              <a:ext cx="3104444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2398897" y="3259662"/>
              <a:ext cx="1778000" cy="0"/>
            </a:xfrm>
            <a:prstGeom prst="line">
              <a:avLst/>
            </a:prstGeom>
            <a:ln w="508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4176897" y="3259662"/>
              <a:ext cx="0" cy="2963335"/>
            </a:xfrm>
            <a:prstGeom prst="line">
              <a:avLst/>
            </a:prstGeom>
            <a:ln w="508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 flipV="1">
              <a:off x="1058341" y="6110108"/>
              <a:ext cx="3118556" cy="112889"/>
            </a:xfrm>
            <a:prstGeom prst="line">
              <a:avLst/>
            </a:prstGeom>
            <a:ln w="508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4176897" y="5475107"/>
              <a:ext cx="846667" cy="747890"/>
            </a:xfrm>
            <a:prstGeom prst="line">
              <a:avLst/>
            </a:prstGeom>
            <a:ln w="50800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409231" y="5884336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+mj-lt"/>
                </a:rPr>
                <a:t>x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221119" y="498122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+mj-lt"/>
                </a:rPr>
                <a:t>y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130777" y="2681108"/>
              <a:ext cx="1589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+mj-lt"/>
                </a:rPr>
                <a:t>z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 rot="18580549">
              <a:off x="2639877" y="4458818"/>
              <a:ext cx="14550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 dirty="0" smtClean="0">
                  <a:latin typeface="+mj-lt"/>
                </a:rPr>
                <a:t>axial vector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5233634" y="1850694"/>
            <a:ext cx="3129317" cy="2585323"/>
          </a:xfrm>
          <a:prstGeom prst="rect">
            <a:avLst/>
          </a:prstGeom>
          <a:noFill/>
          <a:ln w="635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i="1" dirty="0" smtClean="0">
                <a:latin typeface="+mj-lt"/>
              </a:rPr>
              <a:t>situation's dimension?</a:t>
            </a:r>
            <a:r>
              <a:rPr lang="en-US" dirty="0" smtClean="0">
                <a:latin typeface="+mj-lt"/>
              </a:rPr>
              <a:t>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+mj-lt"/>
              </a:rPr>
              <a:t>A: 1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+mj-lt"/>
              </a:rPr>
              <a:t>B: 2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>
                <a:latin typeface="+mj-lt"/>
              </a:rPr>
              <a:t>C: 3 is the number of variables (x, y, z) needed to fully characterize any rotation!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+mj-lt"/>
              </a:rPr>
              <a:t>D: infinite</a:t>
            </a:r>
          </a:p>
        </p:txBody>
      </p:sp>
    </p:spTree>
    <p:extLst>
      <p:ext uri="{BB962C8B-B14F-4D97-AF65-F5344CB8AC3E}">
        <p14:creationId xmlns:p14="http://schemas.microsoft.com/office/powerpoint/2010/main" val="4234725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ewi-buildin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0" y="706898"/>
            <a:ext cx="3092587" cy="2074991"/>
          </a:xfrm>
          <a:prstGeom prst="rect">
            <a:avLst/>
          </a:prstGeom>
        </p:spPr>
      </p:pic>
      <p:pic>
        <p:nvPicPr>
          <p:cNvPr id="5" name="Picture 4" descr="TUD_Campu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0" y="2376195"/>
            <a:ext cx="2951479" cy="44272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8885" y="172772"/>
            <a:ext cx="7116763" cy="91440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Delft University of Technology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16BB54-3913-904C-88EF-3A896C64E015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1" name="Picture 10" descr="netherlands_rel8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713" y="3915498"/>
            <a:ext cx="1874467" cy="2141732"/>
          </a:xfrm>
          <a:prstGeom prst="rect">
            <a:avLst/>
          </a:prstGeom>
        </p:spPr>
      </p:pic>
      <p:pic>
        <p:nvPicPr>
          <p:cNvPr id="7" name="Picture 6" descr="TU_Delft_Maritie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210" y="1048870"/>
            <a:ext cx="3406015" cy="2268406"/>
          </a:xfrm>
          <a:prstGeom prst="rect">
            <a:avLst/>
          </a:prstGeom>
        </p:spPr>
      </p:pic>
      <p:pic>
        <p:nvPicPr>
          <p:cNvPr id="9" name="Picture 8" descr="geotechnology_jeannedekkers140108_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983" y="3895904"/>
            <a:ext cx="3433594" cy="23133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31999" y="3353495"/>
            <a:ext cx="271375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Maritime Engineering</a:t>
            </a:r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3395289" y="6255395"/>
            <a:ext cx="334211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Geo- and Civil Engineering</a:t>
            </a:r>
            <a:endParaRPr lang="en-US" sz="1800" dirty="0"/>
          </a:p>
        </p:txBody>
      </p:sp>
      <p:sp>
        <p:nvSpPr>
          <p:cNvPr id="15" name="TextBox 14"/>
          <p:cNvSpPr txBox="1"/>
          <p:nvPr/>
        </p:nvSpPr>
        <p:spPr>
          <a:xfrm>
            <a:off x="557590" y="2788483"/>
            <a:ext cx="2753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/>
              <a:t>Math, Computer Sc. and E-Engineering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90441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/>
          <p:cNvCxnSpPr/>
          <p:nvPr/>
        </p:nvCxnSpPr>
        <p:spPr>
          <a:xfrm flipV="1">
            <a:off x="2905058" y="1795708"/>
            <a:ext cx="0" cy="4554968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onut 3"/>
          <p:cNvSpPr/>
          <p:nvPr/>
        </p:nvSpPr>
        <p:spPr>
          <a:xfrm>
            <a:off x="890498" y="2219087"/>
            <a:ext cx="4029126" cy="3737960"/>
          </a:xfrm>
          <a:prstGeom prst="donut">
            <a:avLst>
              <a:gd name="adj" fmla="val 7165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Spinning sphere: big centrifuge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409220" y="4099239"/>
            <a:ext cx="343844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+mj-lt"/>
              </a:rPr>
              <a:t>On a </a:t>
            </a:r>
            <a:r>
              <a:rPr lang="en-US" i="1" dirty="0" smtClean="0">
                <a:latin typeface="+mj-lt"/>
              </a:rPr>
              <a:t>spinning homogeneous sphere</a:t>
            </a:r>
            <a:r>
              <a:rPr lang="en-US" dirty="0" smtClean="0">
                <a:latin typeface="+mj-lt"/>
              </a:rPr>
              <a:t>, the size of the earth, the depth of the oceans would be: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+mj-lt"/>
              </a:rPr>
              <a:t>if 2 km at the poles</a:t>
            </a:r>
            <a:endParaRPr lang="en-US" dirty="0">
              <a:latin typeface="+mj-lt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+mj-lt"/>
              </a:rPr>
              <a:t>then </a:t>
            </a:r>
            <a:r>
              <a:rPr lang="en-US" b="1" dirty="0" smtClean="0">
                <a:solidFill>
                  <a:srgbClr val="FF0000"/>
                </a:solidFill>
                <a:latin typeface="+mj-lt"/>
              </a:rPr>
              <a:t>13 km at the equator</a:t>
            </a:r>
            <a:r>
              <a:rPr lang="en-US" dirty="0" smtClean="0">
                <a:latin typeface="+mj-lt"/>
              </a:rPr>
              <a:t>! </a:t>
            </a:r>
          </a:p>
        </p:txBody>
      </p:sp>
      <p:sp>
        <p:nvSpPr>
          <p:cNvPr id="12" name="Donut 11"/>
          <p:cNvSpPr/>
          <p:nvPr/>
        </p:nvSpPr>
        <p:spPr>
          <a:xfrm>
            <a:off x="423333" y="2202155"/>
            <a:ext cx="4971776" cy="3737960"/>
          </a:xfrm>
          <a:prstGeom prst="donut">
            <a:avLst>
              <a:gd name="adj" fmla="val 7165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Donut 12"/>
          <p:cNvSpPr/>
          <p:nvPr/>
        </p:nvSpPr>
        <p:spPr>
          <a:xfrm>
            <a:off x="649112" y="2202155"/>
            <a:ext cx="4529666" cy="3737960"/>
          </a:xfrm>
          <a:prstGeom prst="donut">
            <a:avLst>
              <a:gd name="adj" fmla="val 7165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Donut 17"/>
          <p:cNvSpPr/>
          <p:nvPr/>
        </p:nvSpPr>
        <p:spPr>
          <a:xfrm>
            <a:off x="225779" y="2199334"/>
            <a:ext cx="5362222" cy="3737960"/>
          </a:xfrm>
          <a:prstGeom prst="donut">
            <a:avLst>
              <a:gd name="adj" fmla="val 7165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18350" y="1850694"/>
            <a:ext cx="3129317" cy="1754327"/>
          </a:xfrm>
          <a:prstGeom prst="rect">
            <a:avLst/>
          </a:prstGeom>
          <a:noFill/>
          <a:ln w="635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i="1" dirty="0" smtClean="0">
                <a:latin typeface="+mj-lt"/>
              </a:rPr>
              <a:t>situation's dimension?</a:t>
            </a:r>
            <a:r>
              <a:rPr lang="en-US" dirty="0" smtClean="0">
                <a:latin typeface="+mj-lt"/>
              </a:rPr>
              <a:t> 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>
                <a:latin typeface="+mj-lt"/>
              </a:rPr>
              <a:t>A: 1 dominating      </a:t>
            </a:r>
            <a:br>
              <a:rPr lang="en-US" b="1" dirty="0" smtClean="0">
                <a:latin typeface="+mj-lt"/>
              </a:rPr>
            </a:br>
            <a:r>
              <a:rPr lang="en-US" b="1" dirty="0" smtClean="0">
                <a:latin typeface="+mj-lt"/>
              </a:rPr>
              <a:t>        axis of spin!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+mj-lt"/>
              </a:rPr>
              <a:t>B: 2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+mj-lt"/>
              </a:rPr>
              <a:t>C: 3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+mj-lt"/>
              </a:rPr>
              <a:t>D: infinite</a:t>
            </a:r>
          </a:p>
        </p:txBody>
      </p:sp>
      <p:sp>
        <p:nvSpPr>
          <p:cNvPr id="15" name="Curved Right Arrow 14"/>
          <p:cNvSpPr/>
          <p:nvPr/>
        </p:nvSpPr>
        <p:spPr>
          <a:xfrm>
            <a:off x="1884172" y="4650960"/>
            <a:ext cx="846701" cy="851170"/>
          </a:xfrm>
          <a:prstGeom prst="curvedRightArrow">
            <a:avLst>
              <a:gd name="adj1" fmla="val 25000"/>
              <a:gd name="adj2" fmla="val 50264"/>
              <a:gd name="adj3" fmla="val 25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Curved Right Arrow 15"/>
          <p:cNvSpPr/>
          <p:nvPr/>
        </p:nvSpPr>
        <p:spPr>
          <a:xfrm>
            <a:off x="1867240" y="3773257"/>
            <a:ext cx="846701" cy="851170"/>
          </a:xfrm>
          <a:prstGeom prst="curvedRightArrow">
            <a:avLst>
              <a:gd name="adj1" fmla="val 25000"/>
              <a:gd name="adj2" fmla="val 50264"/>
              <a:gd name="adj3" fmla="val 25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Curved Right Arrow 16"/>
          <p:cNvSpPr/>
          <p:nvPr/>
        </p:nvSpPr>
        <p:spPr>
          <a:xfrm>
            <a:off x="1923684" y="2827820"/>
            <a:ext cx="846701" cy="851170"/>
          </a:xfrm>
          <a:prstGeom prst="curvedRightArrow">
            <a:avLst>
              <a:gd name="adj1" fmla="val 25000"/>
              <a:gd name="adj2" fmla="val 50264"/>
              <a:gd name="adj3" fmla="val 25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377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rved Right Arrow 8"/>
          <p:cNvSpPr/>
          <p:nvPr/>
        </p:nvSpPr>
        <p:spPr>
          <a:xfrm>
            <a:off x="2335724" y="5737507"/>
            <a:ext cx="846701" cy="851170"/>
          </a:xfrm>
          <a:prstGeom prst="curvedRightArrow">
            <a:avLst>
              <a:gd name="adj1" fmla="val 25000"/>
              <a:gd name="adj2" fmla="val 50264"/>
              <a:gd name="adj3" fmla="val 25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905058" y="1795708"/>
            <a:ext cx="0" cy="4554968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onut 3"/>
          <p:cNvSpPr/>
          <p:nvPr/>
        </p:nvSpPr>
        <p:spPr>
          <a:xfrm>
            <a:off x="890498" y="2219087"/>
            <a:ext cx="4029126" cy="3737960"/>
          </a:xfrm>
          <a:prstGeom prst="donut">
            <a:avLst>
              <a:gd name="adj" fmla="val 7165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 </a:t>
            </a:r>
            <a:r>
              <a:rPr lang="en-US" dirty="0"/>
              <a:t>P</a:t>
            </a:r>
            <a:r>
              <a:rPr lang="en-US" dirty="0" smtClean="0"/>
              <a:t>lanet: Horizontal </a:t>
            </a:r>
            <a:r>
              <a:rPr lang="en-US" dirty="0"/>
              <a:t>Gravitation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23331" y="3788797"/>
            <a:ext cx="316751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+mj-lt"/>
              </a:rPr>
              <a:t>In reality, the oceans are approximately of constant depth all over the planet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+mj-lt"/>
              </a:rPr>
              <a:t>Centrifugal effect tends to make it considerably deeper at the equator that at poles,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+mj-lt"/>
              </a:rPr>
              <a:t>however, it is compensated...</a:t>
            </a:r>
          </a:p>
        </p:txBody>
      </p:sp>
      <p:sp>
        <p:nvSpPr>
          <p:cNvPr id="12" name="Donut 11"/>
          <p:cNvSpPr/>
          <p:nvPr/>
        </p:nvSpPr>
        <p:spPr>
          <a:xfrm>
            <a:off x="423333" y="2202155"/>
            <a:ext cx="4971776" cy="3737960"/>
          </a:xfrm>
          <a:prstGeom prst="donut">
            <a:avLst>
              <a:gd name="adj" fmla="val 7165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Donut 12"/>
          <p:cNvSpPr/>
          <p:nvPr/>
        </p:nvSpPr>
        <p:spPr>
          <a:xfrm>
            <a:off x="649112" y="2202155"/>
            <a:ext cx="4529666" cy="3737960"/>
          </a:xfrm>
          <a:prstGeom prst="donut">
            <a:avLst>
              <a:gd name="adj" fmla="val 7165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Donut 17"/>
          <p:cNvSpPr/>
          <p:nvPr/>
        </p:nvSpPr>
        <p:spPr>
          <a:xfrm>
            <a:off x="225779" y="2199334"/>
            <a:ext cx="5362222" cy="3737960"/>
          </a:xfrm>
          <a:prstGeom prst="donut">
            <a:avLst>
              <a:gd name="adj" fmla="val 7165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649112" y="1897924"/>
            <a:ext cx="4270512" cy="4452752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779464" y="1897923"/>
            <a:ext cx="4399314" cy="4198077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6644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rved Right Arrow 8"/>
          <p:cNvSpPr/>
          <p:nvPr/>
        </p:nvSpPr>
        <p:spPr>
          <a:xfrm>
            <a:off x="2335724" y="5737507"/>
            <a:ext cx="846701" cy="851170"/>
          </a:xfrm>
          <a:prstGeom prst="curvedRightArrow">
            <a:avLst>
              <a:gd name="adj1" fmla="val 25000"/>
              <a:gd name="adj2" fmla="val 50264"/>
              <a:gd name="adj3" fmla="val 25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905058" y="1795708"/>
            <a:ext cx="0" cy="4554968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onut 3"/>
          <p:cNvSpPr/>
          <p:nvPr/>
        </p:nvSpPr>
        <p:spPr>
          <a:xfrm>
            <a:off x="890498" y="2219087"/>
            <a:ext cx="4029126" cy="3737960"/>
          </a:xfrm>
          <a:prstGeom prst="donut">
            <a:avLst>
              <a:gd name="adj" fmla="val 7165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Horizontal Gravitation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627726" y="2219087"/>
            <a:ext cx="1503623" cy="1673561"/>
          </a:xfrm>
          <a:prstGeom prst="straightConnector1">
            <a:avLst/>
          </a:prstGeom>
          <a:ln w="63500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1211661" y="2817660"/>
            <a:ext cx="379556" cy="39418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50364" y="2934459"/>
            <a:ext cx="58748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+mj-lt"/>
              </a:rPr>
              <a:t>F</a:t>
            </a:r>
            <a:r>
              <a:rPr lang="en-US" sz="3200" b="1" baseline="-25000" dirty="0" smtClean="0">
                <a:latin typeface="+mj-lt"/>
              </a:rPr>
              <a:t>c</a:t>
            </a:r>
            <a:endParaRPr lang="en-US" sz="3200" b="1" dirty="0" smtClean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47262" y="1889741"/>
            <a:ext cx="60244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+mj-lt"/>
              </a:rPr>
              <a:t>F</a:t>
            </a:r>
            <a:r>
              <a:rPr lang="en-US" sz="3200" b="1" baseline="-25000" dirty="0" err="1" smtClean="0">
                <a:latin typeface="+mj-lt"/>
              </a:rPr>
              <a:t>g</a:t>
            </a:r>
            <a:endParaRPr lang="en-US" sz="3200" b="1" dirty="0" smtClean="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09220" y="1897923"/>
            <a:ext cx="316751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+mj-lt"/>
              </a:rPr>
              <a:t>Ocean is approximately of constant depth all over the planet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+mj-lt"/>
              </a:rPr>
              <a:t>Centrifugal effect tends to make it considerably deeper at the equator that at poles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+mj-lt"/>
              </a:rPr>
              <a:t>Hence centrifugal force must be balanced: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+mj-lt"/>
              </a:rPr>
              <a:t>By horizontal component of gravitation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+mj-lt"/>
              </a:rPr>
              <a:t>a</a:t>
            </a:r>
            <a:r>
              <a:rPr lang="en-US" dirty="0" smtClean="0">
                <a:latin typeface="+mj-lt"/>
              </a:rPr>
              <a:t>s induced by deformation of the solid planet.</a:t>
            </a:r>
          </a:p>
        </p:txBody>
      </p:sp>
    </p:spTree>
    <p:extLst>
      <p:ext uri="{BB962C8B-B14F-4D97-AF65-F5344CB8AC3E}">
        <p14:creationId xmlns:p14="http://schemas.microsoft.com/office/powerpoint/2010/main" val="2189005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rved Right Arrow 8"/>
          <p:cNvSpPr/>
          <p:nvPr/>
        </p:nvSpPr>
        <p:spPr>
          <a:xfrm>
            <a:off x="2335724" y="5737507"/>
            <a:ext cx="846701" cy="851170"/>
          </a:xfrm>
          <a:prstGeom prst="curvedRightArrow">
            <a:avLst>
              <a:gd name="adj1" fmla="val 25000"/>
              <a:gd name="adj2" fmla="val 50264"/>
              <a:gd name="adj3" fmla="val 25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905058" y="1795708"/>
            <a:ext cx="0" cy="4554968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onut 3"/>
          <p:cNvSpPr/>
          <p:nvPr/>
        </p:nvSpPr>
        <p:spPr>
          <a:xfrm>
            <a:off x="890498" y="2219087"/>
            <a:ext cx="4029126" cy="3737960"/>
          </a:xfrm>
          <a:prstGeom prst="donut">
            <a:avLst>
              <a:gd name="adj" fmla="val 7165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Horizontal Gravitation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627726" y="2219087"/>
            <a:ext cx="1503623" cy="1673561"/>
          </a:xfrm>
          <a:prstGeom prst="straightConnector1">
            <a:avLst/>
          </a:prstGeom>
          <a:ln w="63500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1211661" y="2817660"/>
            <a:ext cx="379556" cy="39418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50364" y="2934459"/>
            <a:ext cx="58748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+mj-lt"/>
              </a:rPr>
              <a:t>F</a:t>
            </a:r>
            <a:r>
              <a:rPr lang="en-US" sz="3200" b="1" baseline="-25000" dirty="0" smtClean="0">
                <a:latin typeface="+mj-lt"/>
              </a:rPr>
              <a:t>c</a:t>
            </a:r>
            <a:endParaRPr lang="en-US" sz="3200" b="1" dirty="0" smtClean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47262" y="1889741"/>
            <a:ext cx="60244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+mj-lt"/>
              </a:rPr>
              <a:t>F</a:t>
            </a:r>
            <a:r>
              <a:rPr lang="en-US" sz="3200" b="1" baseline="-25000" dirty="0" err="1" smtClean="0">
                <a:latin typeface="+mj-lt"/>
              </a:rPr>
              <a:t>g</a:t>
            </a:r>
            <a:endParaRPr lang="en-US" sz="3200" b="1" dirty="0" smtClean="0"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84590" y="2081366"/>
            <a:ext cx="348460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+mj-lt"/>
              </a:rPr>
              <a:t>C</a:t>
            </a:r>
            <a:r>
              <a:rPr lang="en-US" dirty="0" smtClean="0">
                <a:latin typeface="+mj-lt"/>
              </a:rPr>
              <a:t>entrifugal force is balanced: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+mj-lt"/>
              </a:rPr>
              <a:t>By </a:t>
            </a:r>
            <a:r>
              <a:rPr lang="en-US" i="1" dirty="0" smtClean="0">
                <a:latin typeface="+mj-lt"/>
              </a:rPr>
              <a:t>horizontal</a:t>
            </a:r>
            <a:r>
              <a:rPr lang="en-US" dirty="0" smtClean="0">
                <a:latin typeface="+mj-lt"/>
              </a:rPr>
              <a:t> component of gravitation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+mj-lt"/>
              </a:rPr>
              <a:t>a</a:t>
            </a:r>
            <a:r>
              <a:rPr lang="en-US" dirty="0" smtClean="0">
                <a:latin typeface="+mj-lt"/>
              </a:rPr>
              <a:t>s induced by a  </a:t>
            </a:r>
            <a:r>
              <a:rPr lang="en-US" i="1" dirty="0" smtClean="0">
                <a:latin typeface="+mj-lt"/>
              </a:rPr>
              <a:t>deformation</a:t>
            </a:r>
            <a:r>
              <a:rPr lang="en-US" dirty="0" smtClean="0">
                <a:latin typeface="+mj-lt"/>
              </a:rPr>
              <a:t> of the planet.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+mj-lt"/>
              </a:rPr>
              <a:t>only a </a:t>
            </a:r>
            <a:r>
              <a:rPr lang="en-US" i="1" dirty="0" smtClean="0">
                <a:latin typeface="+mj-lt"/>
              </a:rPr>
              <a:t>slight </a:t>
            </a:r>
            <a:r>
              <a:rPr lang="en-US" dirty="0" smtClean="0">
                <a:latin typeface="+mj-lt"/>
              </a:rPr>
              <a:t>deformation is sufficient: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latin typeface="+mj-lt"/>
              </a:rPr>
              <a:t>t</a:t>
            </a:r>
            <a:r>
              <a:rPr lang="en-US" dirty="0" smtClean="0">
                <a:latin typeface="+mj-lt"/>
              </a:rPr>
              <a:t>his deformation is </a:t>
            </a:r>
            <a:r>
              <a:rPr lang="en-US" i="1" dirty="0" smtClean="0">
                <a:latin typeface="+mj-lt"/>
              </a:rPr>
              <a:t>geometrically</a:t>
            </a:r>
            <a:r>
              <a:rPr lang="en-US" dirty="0" smtClean="0">
                <a:latin typeface="+mj-lt"/>
              </a:rPr>
              <a:t> negligible.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84589" y="5266500"/>
            <a:ext cx="34846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latin typeface="+mj-lt"/>
              </a:rPr>
              <a:t>(</a:t>
            </a:r>
            <a:r>
              <a:rPr lang="en-US" u="sng" dirty="0" err="1" smtClean="0">
                <a:latin typeface="+mj-lt"/>
              </a:rPr>
              <a:t>v.d.Toorn</a:t>
            </a:r>
            <a:r>
              <a:rPr lang="en-US" u="sng" dirty="0" smtClean="0">
                <a:latin typeface="+mj-lt"/>
              </a:rPr>
              <a:t> &amp; Zimmerman,</a:t>
            </a:r>
          </a:p>
          <a:p>
            <a:r>
              <a:rPr lang="en-US" u="sng" dirty="0" err="1" smtClean="0">
                <a:latin typeface="+mj-lt"/>
              </a:rPr>
              <a:t>J.Geophysical</a:t>
            </a:r>
            <a:r>
              <a:rPr lang="en-US" u="sng" dirty="0" smtClean="0">
                <a:latin typeface="+mj-lt"/>
              </a:rPr>
              <a:t> Astrophysical Fluid Dynamics, August  2008)</a:t>
            </a:r>
          </a:p>
        </p:txBody>
      </p:sp>
    </p:spTree>
    <p:extLst>
      <p:ext uri="{BB962C8B-B14F-4D97-AF65-F5344CB8AC3E}">
        <p14:creationId xmlns:p14="http://schemas.microsoft.com/office/powerpoint/2010/main" val="1992201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rved Right Arrow 8"/>
          <p:cNvSpPr/>
          <p:nvPr/>
        </p:nvSpPr>
        <p:spPr>
          <a:xfrm>
            <a:off x="2335724" y="5737507"/>
            <a:ext cx="846701" cy="851170"/>
          </a:xfrm>
          <a:prstGeom prst="curvedRightArrow">
            <a:avLst>
              <a:gd name="adj1" fmla="val 25000"/>
              <a:gd name="adj2" fmla="val 50264"/>
              <a:gd name="adj3" fmla="val 25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905058" y="1795708"/>
            <a:ext cx="0" cy="4554968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onut 3"/>
          <p:cNvSpPr/>
          <p:nvPr/>
        </p:nvSpPr>
        <p:spPr>
          <a:xfrm>
            <a:off x="890498" y="2219087"/>
            <a:ext cx="4029126" cy="3737960"/>
          </a:xfrm>
          <a:prstGeom prst="donut">
            <a:avLst>
              <a:gd name="adj" fmla="val 1133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shallow ocean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627726" y="2219087"/>
            <a:ext cx="1503623" cy="1673561"/>
          </a:xfrm>
          <a:prstGeom prst="straightConnector1">
            <a:avLst/>
          </a:prstGeom>
          <a:ln w="63500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1211661" y="2817660"/>
            <a:ext cx="379556" cy="39418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50364" y="2934459"/>
            <a:ext cx="58748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+mj-lt"/>
              </a:rPr>
              <a:t>F</a:t>
            </a:r>
            <a:r>
              <a:rPr lang="en-US" sz="3200" b="1" baseline="-25000" dirty="0" smtClean="0">
                <a:latin typeface="+mj-lt"/>
              </a:rPr>
              <a:t>c</a:t>
            </a:r>
            <a:endParaRPr lang="en-US" sz="3200" b="1" dirty="0" smtClean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47262" y="1889741"/>
            <a:ext cx="60244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+mj-lt"/>
              </a:rPr>
              <a:t>F</a:t>
            </a:r>
            <a:r>
              <a:rPr lang="en-US" sz="3200" b="1" baseline="-25000" dirty="0" err="1" smtClean="0">
                <a:latin typeface="+mj-lt"/>
              </a:rPr>
              <a:t>g</a:t>
            </a:r>
            <a:endParaRPr lang="en-US" sz="3200" b="1" dirty="0" smtClean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33634" y="1850694"/>
            <a:ext cx="3129317" cy="2031325"/>
          </a:xfrm>
          <a:prstGeom prst="rect">
            <a:avLst/>
          </a:prstGeom>
          <a:noFill/>
          <a:ln w="635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i="1" dirty="0" smtClean="0">
                <a:latin typeface="+mj-lt"/>
              </a:rPr>
              <a:t>situation's dimension?</a:t>
            </a:r>
            <a:r>
              <a:rPr lang="en-US" dirty="0" smtClean="0">
                <a:latin typeface="+mj-lt"/>
              </a:rPr>
              <a:t>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+mj-lt"/>
              </a:rPr>
              <a:t>A: 1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>
                <a:latin typeface="+mj-lt"/>
              </a:rPr>
              <a:t>B: 2</a:t>
            </a:r>
            <a:r>
              <a:rPr lang="en-US" dirty="0" smtClean="0">
                <a:latin typeface="+mj-lt"/>
              </a:rPr>
              <a:t>-dimensional sheet of fluid on a sphere!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+mj-lt"/>
              </a:rPr>
              <a:t>C: 3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>
                <a:latin typeface="+mj-lt"/>
              </a:rPr>
              <a:t>D: infinite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39888" y="4113350"/>
            <a:ext cx="31675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+mj-lt"/>
              </a:rPr>
              <a:t>Because the depth of the ocean (~4 km) is small compared to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+mj-lt"/>
              </a:rPr>
              <a:t>vortex size (&gt; 100 km)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+mj-lt"/>
              </a:rPr>
              <a:t>earth radius (~ 6360 km)</a:t>
            </a:r>
          </a:p>
        </p:txBody>
      </p:sp>
    </p:spTree>
    <p:extLst>
      <p:ext uri="{BB962C8B-B14F-4D97-AF65-F5344CB8AC3E}">
        <p14:creationId xmlns:p14="http://schemas.microsoft.com/office/powerpoint/2010/main" val="978519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lar_vortex_neptu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222" y="0"/>
            <a:ext cx="2003777" cy="2008181"/>
          </a:xfrm>
          <a:prstGeom prst="rect">
            <a:avLst/>
          </a:prstGeom>
        </p:spPr>
      </p:pic>
      <p:pic>
        <p:nvPicPr>
          <p:cNvPr id="3" name="Picture 2" descr="UltimateEarth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58452"/>
            <a:ext cx="2652889" cy="265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189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1265" y="481121"/>
            <a:ext cx="5548180" cy="703713"/>
          </a:xfrm>
        </p:spPr>
        <p:txBody>
          <a:bodyPr/>
          <a:lstStyle/>
          <a:p>
            <a:r>
              <a:rPr lang="en-US" dirty="0" smtClean="0"/>
              <a:t>Overall Research Theme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31446" y="2935112"/>
            <a:ext cx="4882444" cy="2185214"/>
          </a:xfrm>
          <a:prstGeom prst="rect">
            <a:avLst/>
          </a:prstGeom>
          <a:noFill/>
          <a:ln w="635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>
              <a:latin typeface="+mj-lt"/>
            </a:endParaRPr>
          </a:p>
          <a:p>
            <a:pPr algn="ctr"/>
            <a:r>
              <a:rPr lang="en-US" sz="2000" dirty="0" smtClean="0">
                <a:latin typeface="+mj-lt"/>
              </a:rPr>
              <a:t>Application / Applicability </a:t>
            </a:r>
            <a:r>
              <a:rPr lang="en-US" sz="2000" dirty="0">
                <a:latin typeface="+mj-lt"/>
              </a:rPr>
              <a:t>of </a:t>
            </a:r>
            <a:r>
              <a:rPr lang="en-US" sz="2000" dirty="0" smtClean="0">
                <a:latin typeface="+mj-lt"/>
              </a:rPr>
              <a:t>Math</a:t>
            </a:r>
          </a:p>
          <a:p>
            <a:pPr algn="ctr"/>
            <a:r>
              <a:rPr lang="en-US" sz="2000" dirty="0" smtClean="0">
                <a:latin typeface="+mj-lt"/>
              </a:rPr>
              <a:t> </a:t>
            </a:r>
            <a:r>
              <a:rPr lang="en-US" sz="2000" dirty="0">
                <a:latin typeface="+mj-lt"/>
              </a:rPr>
              <a:t>to </a:t>
            </a:r>
            <a:r>
              <a:rPr lang="en-US" sz="2000" dirty="0" smtClean="0">
                <a:latin typeface="+mj-lt"/>
              </a:rPr>
              <a:t> </a:t>
            </a:r>
          </a:p>
          <a:p>
            <a:pPr algn="ctr"/>
            <a:r>
              <a:rPr lang="en-US" sz="2000" dirty="0" smtClean="0">
                <a:latin typeface="+mj-lt"/>
              </a:rPr>
              <a:t>Conceptual Understanding </a:t>
            </a:r>
          </a:p>
          <a:p>
            <a:pPr algn="ctr"/>
            <a:r>
              <a:rPr lang="en-US" sz="2000" dirty="0" smtClean="0">
                <a:latin typeface="+mj-lt"/>
              </a:rPr>
              <a:t>of </a:t>
            </a:r>
          </a:p>
          <a:p>
            <a:pPr algn="ctr"/>
            <a:r>
              <a:rPr lang="en-US" sz="2000" dirty="0" smtClean="0">
                <a:latin typeface="+mj-lt"/>
              </a:rPr>
              <a:t>Processes </a:t>
            </a:r>
            <a:r>
              <a:rPr lang="en-US" sz="2000" dirty="0">
                <a:latin typeface="+mj-lt"/>
              </a:rPr>
              <a:t>in the </a:t>
            </a:r>
            <a:r>
              <a:rPr lang="en-US" sz="2000" dirty="0" smtClean="0">
                <a:latin typeface="+mj-lt"/>
              </a:rPr>
              <a:t>Oceans</a:t>
            </a:r>
          </a:p>
          <a:p>
            <a:pPr algn="ctr"/>
            <a:endParaRPr lang="en-US" dirty="0" smtClean="0">
              <a:latin typeface="+mj-lt"/>
            </a:endParaRPr>
          </a:p>
        </p:txBody>
      </p:sp>
      <p:pic>
        <p:nvPicPr>
          <p:cNvPr id="6" name="Picture 5" descr="ewi-buildin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0" y="706898"/>
            <a:ext cx="3092587" cy="2074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7590" y="2788483"/>
            <a:ext cx="2753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u="sng" dirty="0" smtClean="0"/>
              <a:t>Math</a:t>
            </a:r>
            <a:r>
              <a:rPr lang="en-US" sz="1800" dirty="0" smtClean="0"/>
              <a:t>, Computer Sc. and E-Engineering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69396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1265" y="481121"/>
            <a:ext cx="5548180" cy="703713"/>
          </a:xfrm>
        </p:spPr>
        <p:txBody>
          <a:bodyPr/>
          <a:lstStyle/>
          <a:p>
            <a:r>
              <a:rPr lang="en-US" dirty="0" smtClean="0"/>
              <a:t>This Presentation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31446" y="2935112"/>
            <a:ext cx="4882444" cy="2185214"/>
          </a:xfrm>
          <a:prstGeom prst="rect">
            <a:avLst/>
          </a:prstGeom>
          <a:noFill/>
          <a:ln w="635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>
              <a:latin typeface="+mj-lt"/>
            </a:endParaRPr>
          </a:p>
          <a:p>
            <a:pPr algn="ctr"/>
            <a:r>
              <a:rPr lang="en-US" sz="2000" dirty="0" smtClean="0">
                <a:latin typeface="+mj-lt"/>
              </a:rPr>
              <a:t>Application / Applicability </a:t>
            </a:r>
            <a:r>
              <a:rPr lang="en-US" sz="2000" dirty="0">
                <a:latin typeface="+mj-lt"/>
              </a:rPr>
              <a:t>of </a:t>
            </a:r>
            <a:r>
              <a:rPr lang="en-US" sz="2000" dirty="0" smtClean="0">
                <a:latin typeface="+mj-lt"/>
              </a:rPr>
              <a:t>Math</a:t>
            </a:r>
          </a:p>
          <a:p>
            <a:pPr algn="ctr"/>
            <a:r>
              <a:rPr lang="en-US" sz="2000" dirty="0" smtClean="0">
                <a:latin typeface="+mj-lt"/>
              </a:rPr>
              <a:t> </a:t>
            </a:r>
            <a:r>
              <a:rPr lang="en-US" sz="2000" dirty="0">
                <a:latin typeface="+mj-lt"/>
              </a:rPr>
              <a:t>to </a:t>
            </a:r>
            <a:r>
              <a:rPr lang="en-US" sz="2000" dirty="0" smtClean="0">
                <a:latin typeface="+mj-lt"/>
              </a:rPr>
              <a:t> </a:t>
            </a:r>
          </a:p>
          <a:p>
            <a:pPr algn="ctr"/>
            <a:r>
              <a:rPr lang="en-US" sz="2000" dirty="0" smtClean="0">
                <a:latin typeface="+mj-lt"/>
              </a:rPr>
              <a:t>Conceptual Understanding </a:t>
            </a:r>
          </a:p>
          <a:p>
            <a:pPr algn="ctr"/>
            <a:r>
              <a:rPr lang="en-US" sz="2000" dirty="0" smtClean="0">
                <a:latin typeface="+mj-lt"/>
              </a:rPr>
              <a:t>of </a:t>
            </a:r>
          </a:p>
          <a:p>
            <a:pPr algn="ctr"/>
            <a:r>
              <a:rPr lang="en-US" sz="2000" dirty="0" smtClean="0">
                <a:latin typeface="+mj-lt"/>
              </a:rPr>
              <a:t>Processes </a:t>
            </a:r>
            <a:r>
              <a:rPr lang="en-US" sz="2000" dirty="0">
                <a:latin typeface="+mj-lt"/>
              </a:rPr>
              <a:t>in the </a:t>
            </a:r>
            <a:r>
              <a:rPr lang="en-US" sz="2000" dirty="0" smtClean="0">
                <a:latin typeface="+mj-lt"/>
              </a:rPr>
              <a:t>Oceans</a:t>
            </a:r>
          </a:p>
          <a:p>
            <a:pPr algn="ctr"/>
            <a:endParaRPr lang="en-US" dirty="0" smtClean="0">
              <a:latin typeface="+mj-lt"/>
            </a:endParaRPr>
          </a:p>
        </p:txBody>
      </p:sp>
      <p:pic>
        <p:nvPicPr>
          <p:cNvPr id="6" name="Picture 5" descr="ewi-buildin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0" y="706898"/>
            <a:ext cx="3092587" cy="2074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7590" y="2788483"/>
            <a:ext cx="2753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/>
              <a:t>Math, Computer Sc. and E-Engineering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3383846" y="5585159"/>
            <a:ext cx="4882444" cy="369332"/>
          </a:xfrm>
          <a:prstGeom prst="rect">
            <a:avLst/>
          </a:prstGeom>
          <a:noFill/>
          <a:ln w="635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I</a:t>
            </a:r>
            <a:r>
              <a:rPr lang="en-US" dirty="0" smtClean="0">
                <a:latin typeface="+mj-lt"/>
              </a:rPr>
              <a:t>ntrinsic </a:t>
            </a:r>
            <a:r>
              <a:rPr lang="en-US" dirty="0">
                <a:latin typeface="+mj-lt"/>
              </a:rPr>
              <a:t>D</a:t>
            </a:r>
            <a:r>
              <a:rPr lang="en-US" dirty="0" smtClean="0">
                <a:latin typeface="+mj-lt"/>
              </a:rPr>
              <a:t>rift of </a:t>
            </a:r>
            <a:r>
              <a:rPr lang="en-US" dirty="0" err="1">
                <a:latin typeface="+mj-lt"/>
              </a:rPr>
              <a:t>M</a:t>
            </a:r>
            <a:r>
              <a:rPr lang="en-US" dirty="0" err="1" smtClean="0">
                <a:latin typeface="+mj-lt"/>
              </a:rPr>
              <a:t>onopolar</a:t>
            </a:r>
            <a:r>
              <a:rPr lang="en-US" dirty="0" smtClean="0">
                <a:latin typeface="+mj-lt"/>
              </a:rPr>
              <a:t> Vortices</a:t>
            </a:r>
          </a:p>
        </p:txBody>
      </p:sp>
      <p:sp>
        <p:nvSpPr>
          <p:cNvPr id="3" name="Right Arrow 2"/>
          <p:cNvSpPr/>
          <p:nvPr/>
        </p:nvSpPr>
        <p:spPr>
          <a:xfrm>
            <a:off x="2159001" y="5517446"/>
            <a:ext cx="978408" cy="484632"/>
          </a:xfrm>
          <a:prstGeom prst="rightArrow">
            <a:avLst/>
          </a:prstGeom>
          <a:blipFill rotWithShape="1">
            <a:blip r:embed="rId3"/>
            <a:tile tx="0" ty="0" sx="100000" sy="100000" flip="none" algn="tl"/>
          </a:blipFill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7405512" y="700202"/>
            <a:ext cx="978408" cy="484632"/>
          </a:xfrm>
          <a:prstGeom prst="rightArrow">
            <a:avLst/>
          </a:prstGeom>
          <a:blipFill rotWithShape="1">
            <a:blip r:embed="rId3"/>
            <a:tile tx="0" ty="0" sx="100000" sy="100000" flip="none" algn="tl"/>
          </a:blipFill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98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occurrents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" r="1698"/>
          <a:stretch>
            <a:fillRect/>
          </a:stretch>
        </p:blipFill>
        <p:spPr>
          <a:xfrm>
            <a:off x="410599" y="2121052"/>
            <a:ext cx="6457806" cy="3412398"/>
          </a:xfrm>
        </p:spPr>
      </p:pic>
      <p:sp>
        <p:nvSpPr>
          <p:cNvPr id="6" name="TextBox 5"/>
          <p:cNvSpPr txBox="1"/>
          <p:nvPr/>
        </p:nvSpPr>
        <p:spPr>
          <a:xfrm>
            <a:off x="4234164" y="5674719"/>
            <a:ext cx="4049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latin typeface="+mj-lt"/>
              </a:rPr>
              <a:t>Strong Western </a:t>
            </a:r>
            <a:r>
              <a:rPr lang="en-US" u="sng" dirty="0">
                <a:latin typeface="+mj-lt"/>
              </a:rPr>
              <a:t>B</a:t>
            </a:r>
            <a:r>
              <a:rPr lang="en-US" u="sng" dirty="0" smtClean="0">
                <a:latin typeface="+mj-lt"/>
              </a:rPr>
              <a:t>oundary </a:t>
            </a:r>
            <a:r>
              <a:rPr lang="en-US" u="sng" dirty="0">
                <a:latin typeface="+mj-lt"/>
              </a:rPr>
              <a:t>C</a:t>
            </a:r>
            <a:r>
              <a:rPr lang="en-US" u="sng" dirty="0" smtClean="0">
                <a:latin typeface="+mj-lt"/>
              </a:rPr>
              <a:t>urrents </a:t>
            </a:r>
            <a:r>
              <a:rPr lang="en-US" u="sng" dirty="0">
                <a:latin typeface="+mj-lt"/>
              </a:rPr>
              <a:t>S</a:t>
            </a:r>
            <a:r>
              <a:rPr lang="en-US" u="sng" dirty="0" smtClean="0">
                <a:latin typeface="+mj-lt"/>
              </a:rPr>
              <a:t>hed </a:t>
            </a:r>
            <a:r>
              <a:rPr lang="en-US" u="sng" dirty="0">
                <a:latin typeface="+mj-lt"/>
              </a:rPr>
              <a:t>S</a:t>
            </a:r>
            <a:r>
              <a:rPr lang="en-US" u="sng" dirty="0" smtClean="0">
                <a:latin typeface="+mj-lt"/>
              </a:rPr>
              <a:t>trong </a:t>
            </a:r>
            <a:r>
              <a:rPr lang="en-US" u="sng" dirty="0">
                <a:latin typeface="+mj-lt"/>
              </a:rPr>
              <a:t>O</a:t>
            </a:r>
            <a:r>
              <a:rPr lang="en-US" u="sng" dirty="0" smtClean="0">
                <a:latin typeface="+mj-lt"/>
              </a:rPr>
              <a:t>ceanic </a:t>
            </a:r>
            <a:r>
              <a:rPr lang="en-US" u="sng" dirty="0">
                <a:latin typeface="+mj-lt"/>
              </a:rPr>
              <a:t>V</a:t>
            </a:r>
            <a:r>
              <a:rPr lang="en-US" u="sng" dirty="0" smtClean="0">
                <a:latin typeface="+mj-lt"/>
              </a:rPr>
              <a:t>ortices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1272838" y="3358628"/>
            <a:ext cx="310446" cy="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gulhas_Ring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92" y="3876581"/>
            <a:ext cx="2176594" cy="18138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1" y="866399"/>
            <a:ext cx="1834444" cy="17060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1015" y="1954389"/>
            <a:ext cx="2779889" cy="18017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91109" y="3876581"/>
            <a:ext cx="23142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swirling phytoplankton where warm </a:t>
            </a:r>
            <a:r>
              <a:rPr lang="en-US" dirty="0" err="1" smtClean="0"/>
              <a:t>Kuroshio</a:t>
            </a:r>
            <a:r>
              <a:rPr lang="en-US" dirty="0" smtClean="0"/>
              <a:t> </a:t>
            </a:r>
            <a:r>
              <a:rPr lang="en-US" dirty="0"/>
              <a:t>Current </a:t>
            </a:r>
            <a:r>
              <a:rPr lang="en-US" dirty="0" smtClean="0"/>
              <a:t>collides </a:t>
            </a:r>
            <a:r>
              <a:rPr lang="en-US" dirty="0"/>
              <a:t>with the frigid </a:t>
            </a:r>
            <a:r>
              <a:rPr lang="en-US" dirty="0" err="1" smtClean="0"/>
              <a:t>Oyashio</a:t>
            </a:r>
            <a:r>
              <a:rPr lang="en-US" dirty="0" smtClean="0"/>
              <a:t> </a:t>
            </a:r>
            <a:r>
              <a:rPr lang="en-US" dirty="0"/>
              <a:t>Current</a:t>
            </a:r>
            <a:endParaRPr lang="en-US" u="sng" dirty="0" smtClean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0599" y="5785557"/>
            <a:ext cx="1814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latin typeface="+mj-lt"/>
              </a:rPr>
              <a:t>Ring shed from </a:t>
            </a:r>
          </a:p>
          <a:p>
            <a:r>
              <a:rPr lang="en-US" u="sng" dirty="0" smtClean="0">
                <a:latin typeface="+mj-lt"/>
              </a:rPr>
              <a:t>Agulhas current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10707" y="1728613"/>
            <a:ext cx="2262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latin typeface="+mj-lt"/>
              </a:rPr>
              <a:t>Gulf Stream Rings...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173103" y="507499"/>
            <a:ext cx="6404913" cy="60727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Mesoscale Oceanic Monopoles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32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1175" y="1855368"/>
            <a:ext cx="6278181" cy="45369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8112" y="1919117"/>
            <a:ext cx="22530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Observed zonal transport by </a:t>
            </a:r>
            <a:r>
              <a:rPr lang="en-US" dirty="0" err="1" smtClean="0">
                <a:latin typeface="+mj-lt"/>
              </a:rPr>
              <a:t>mesoscale</a:t>
            </a:r>
            <a:r>
              <a:rPr lang="en-US" dirty="0" smtClean="0">
                <a:latin typeface="+mj-lt"/>
              </a:rPr>
              <a:t> eddies in the oceans:</a:t>
            </a:r>
          </a:p>
          <a:p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"..magnitude comparable to large scale wind- and </a:t>
            </a:r>
            <a:r>
              <a:rPr lang="en-US" dirty="0" err="1" smtClean="0">
                <a:latin typeface="+mj-lt"/>
              </a:rPr>
              <a:t>thermohaline</a:t>
            </a:r>
            <a:r>
              <a:rPr lang="en-US" dirty="0" smtClean="0">
                <a:latin typeface="+mj-lt"/>
              </a:rPr>
              <a:t>-driven circulations."</a:t>
            </a:r>
            <a:r>
              <a:rPr lang="en-US" u="sng" dirty="0" smtClean="0">
                <a:latin typeface="+mj-lt"/>
              </a:rPr>
              <a:t> </a:t>
            </a:r>
          </a:p>
          <a:p>
            <a:endParaRPr lang="en-US" u="sng" dirty="0" smtClean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0889" y="5743214"/>
            <a:ext cx="161331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u="sng" dirty="0" smtClean="0">
                <a:latin typeface="+mj-lt"/>
              </a:rPr>
              <a:t>(Zhang &amp; </a:t>
            </a:r>
            <a:r>
              <a:rPr lang="en-US" sz="1200" u="sng" dirty="0" err="1" smtClean="0">
                <a:latin typeface="+mj-lt"/>
              </a:rPr>
              <a:t>Qiu</a:t>
            </a:r>
            <a:r>
              <a:rPr lang="en-US" sz="1200" u="sng" dirty="0" smtClean="0">
                <a:latin typeface="+mj-lt"/>
              </a:rPr>
              <a:t>,</a:t>
            </a:r>
          </a:p>
          <a:p>
            <a:r>
              <a:rPr lang="en-US" sz="1200" u="sng" dirty="0" smtClean="0">
                <a:latin typeface="+mj-lt"/>
              </a:rPr>
              <a:t>Science, June 2014</a:t>
            </a:r>
            <a:r>
              <a:rPr lang="en-US" u="sng" dirty="0" smtClean="0">
                <a:latin typeface="+mj-lt"/>
              </a:rPr>
              <a:t>)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173103" y="507499"/>
            <a:ext cx="6404913" cy="60727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Mesoscale Oceanic Monopoles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801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95833"/>
            <a:ext cx="7898870" cy="1143000"/>
          </a:xfrm>
        </p:spPr>
        <p:txBody>
          <a:bodyPr/>
          <a:lstStyle/>
          <a:p>
            <a:r>
              <a:rPr lang="en-US" dirty="0" smtClean="0"/>
              <a:t>Intrinsic Drift; Observations</a:t>
            </a:r>
            <a:endParaRPr lang="en-US" dirty="0"/>
          </a:p>
        </p:txBody>
      </p:sp>
      <p:pic>
        <p:nvPicPr>
          <p:cNvPr id="6" name="Picture 5" descr="WestAtl.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16" y="1907841"/>
            <a:ext cx="3342923" cy="44983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04641" y="4645400"/>
            <a:ext cx="2301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err="1" smtClean="0">
                <a:latin typeface="+mj-lt"/>
              </a:rPr>
              <a:t>Polymode</a:t>
            </a:r>
            <a:r>
              <a:rPr lang="en-US" u="sng" dirty="0" smtClean="0">
                <a:latin typeface="+mj-lt"/>
              </a:rPr>
              <a:t> (‘77 – </a:t>
            </a:r>
            <a:r>
              <a:rPr lang="fr-FR" u="sng" dirty="0" smtClean="0">
                <a:latin typeface="+mj-lt"/>
              </a:rPr>
              <a:t>’</a:t>
            </a:r>
            <a:r>
              <a:rPr lang="en-US" u="sng" dirty="0" smtClean="0">
                <a:latin typeface="+mj-lt"/>
              </a:rPr>
              <a:t>78)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89307" y="3444732"/>
            <a:ext cx="1485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latin typeface="+mj-lt"/>
              </a:rPr>
              <a:t>“Bob” (1977)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76419" y="5280400"/>
            <a:ext cx="1619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dirty="0" err="1" smtClean="0">
                <a:latin typeface="+mj-lt"/>
              </a:rPr>
              <a:t>Meddy</a:t>
            </a:r>
            <a:r>
              <a:rPr lang="en-US" u="sng" dirty="0" smtClean="0">
                <a:latin typeface="+mj-lt"/>
              </a:rPr>
              <a:t> (1976)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15948" y="5060073"/>
            <a:ext cx="3901714" cy="1200329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>
                <a:latin typeface="+mj-lt"/>
              </a:rPr>
              <a:t>The Soviet </a:t>
            </a:r>
            <a:r>
              <a:rPr lang="en-US" u="sng" dirty="0" err="1" smtClean="0">
                <a:latin typeface="+mj-lt"/>
              </a:rPr>
              <a:t>Polymode</a:t>
            </a:r>
            <a:r>
              <a:rPr lang="en-US" u="sng" dirty="0" smtClean="0">
                <a:latin typeface="+mj-lt"/>
              </a:rPr>
              <a:t> experiment (‘77 – </a:t>
            </a:r>
            <a:r>
              <a:rPr lang="fr-FR" u="sng" dirty="0" smtClean="0">
                <a:latin typeface="+mj-lt"/>
              </a:rPr>
              <a:t>’</a:t>
            </a:r>
            <a:r>
              <a:rPr lang="en-US" u="sng" dirty="0" smtClean="0">
                <a:latin typeface="+mj-lt"/>
              </a:rPr>
              <a:t>78) directly demonstrated </a:t>
            </a:r>
            <a:r>
              <a:rPr lang="en-US" b="1" i="1" u="sng" dirty="0" smtClean="0">
                <a:latin typeface="+mj-lt"/>
              </a:rPr>
              <a:t>intrinsic drift of oceanic vortices</a:t>
            </a:r>
            <a:r>
              <a:rPr lang="en-US" u="sng" dirty="0" smtClean="0">
                <a:latin typeface="+mj-lt"/>
              </a:rPr>
              <a:t>: </a:t>
            </a:r>
            <a:r>
              <a:rPr lang="en-US" b="1" i="1" u="sng" dirty="0" smtClean="0">
                <a:solidFill>
                  <a:srgbClr val="008000"/>
                </a:solidFill>
                <a:latin typeface="+mj-lt"/>
              </a:rPr>
              <a:t>1 .. 6 cm/s</a:t>
            </a:r>
            <a:r>
              <a:rPr lang="en-US" i="1" u="sng" dirty="0" smtClean="0">
                <a:latin typeface="+mj-lt"/>
              </a:rPr>
              <a:t>.</a:t>
            </a:r>
          </a:p>
        </p:txBody>
      </p:sp>
      <p:pic>
        <p:nvPicPr>
          <p:cNvPr id="3" name="Picture 2" descr="BobTrack-eps-converted-t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749" y="1700365"/>
            <a:ext cx="4095021" cy="318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696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035" y="510686"/>
            <a:ext cx="5548180" cy="703713"/>
          </a:xfrm>
        </p:spPr>
        <p:txBody>
          <a:bodyPr/>
          <a:lstStyle/>
          <a:p>
            <a:r>
              <a:rPr lang="en-US" i="1" dirty="0" smtClean="0"/>
              <a:t>Scientific Method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5230353" y="590774"/>
            <a:ext cx="2753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i="1" u="sng" dirty="0" smtClean="0"/>
              <a:t>Applied</a:t>
            </a:r>
            <a:r>
              <a:rPr lang="en-US" sz="1800" b="1" u="sng" dirty="0" smtClean="0"/>
              <a:t> Math / Mathematical Physics</a:t>
            </a:r>
            <a:endParaRPr lang="en-US" sz="1800" b="1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543479" y="1814889"/>
            <a:ext cx="3026632" cy="1323439"/>
          </a:xfrm>
          <a:prstGeom prst="rect">
            <a:avLst/>
          </a:prstGeom>
          <a:noFill/>
          <a:ln w="635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smtClean="0">
                <a:latin typeface="+mj-lt"/>
              </a:rPr>
              <a:t>Mathematics </a:t>
            </a:r>
          </a:p>
          <a:p>
            <a:pPr algn="ctr"/>
            <a:r>
              <a:rPr lang="en-US" sz="2000" smtClean="0">
                <a:latin typeface="+mj-lt"/>
              </a:rPr>
              <a:t>a </a:t>
            </a:r>
            <a:endParaRPr lang="en-US" sz="2000" dirty="0" smtClean="0">
              <a:latin typeface="+mj-lt"/>
            </a:endParaRPr>
          </a:p>
          <a:p>
            <a:pPr algn="ctr"/>
            <a:r>
              <a:rPr lang="en-US" sz="2000" dirty="0" smtClean="0">
                <a:latin typeface="+mj-lt"/>
              </a:rPr>
              <a:t>Science of </a:t>
            </a:r>
            <a:r>
              <a:rPr lang="en-US" sz="2000" b="1" i="1" dirty="0" smtClean="0">
                <a:latin typeface="+mj-lt"/>
              </a:rPr>
              <a:t>Structures</a:t>
            </a:r>
            <a:r>
              <a:rPr lang="en-US" sz="2000" i="1" dirty="0" smtClean="0">
                <a:latin typeface="+mj-lt"/>
              </a:rPr>
              <a:t>,</a:t>
            </a:r>
          </a:p>
          <a:p>
            <a:pPr algn="ctr"/>
            <a:r>
              <a:rPr lang="en-US" sz="2000" dirty="0" smtClean="0">
                <a:latin typeface="+mj-lt"/>
              </a:rPr>
              <a:t>as such</a:t>
            </a:r>
          </a:p>
        </p:txBody>
      </p:sp>
      <p:pic>
        <p:nvPicPr>
          <p:cNvPr id="9" name="Lie_shor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0338" y="3189113"/>
            <a:ext cx="2935108" cy="2935108"/>
          </a:xfrm>
          <a:prstGeom prst="rect">
            <a:avLst/>
          </a:prstGeom>
        </p:spPr>
      </p:pic>
      <p:pic>
        <p:nvPicPr>
          <p:cNvPr id="10" name="Picture 9" descr="UltimateEarth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602" y="4531574"/>
            <a:ext cx="1673194" cy="1673194"/>
          </a:xfrm>
          <a:prstGeom prst="rect">
            <a:avLst/>
          </a:prstGeom>
        </p:spPr>
      </p:pic>
      <p:pic>
        <p:nvPicPr>
          <p:cNvPr id="11" name="Picture 10" descr="Agulhas_Ring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356" y="4094609"/>
            <a:ext cx="1939529" cy="1616274"/>
          </a:xfrm>
          <a:prstGeom prst="rect">
            <a:avLst/>
          </a:prstGeom>
        </p:spPr>
      </p:pic>
      <p:sp>
        <p:nvSpPr>
          <p:cNvPr id="12" name="Curved Right Arrow 11"/>
          <p:cNvSpPr/>
          <p:nvPr/>
        </p:nvSpPr>
        <p:spPr>
          <a:xfrm>
            <a:off x="5748480" y="4427076"/>
            <a:ext cx="521258" cy="378328"/>
          </a:xfrm>
          <a:prstGeom prst="curvedRightArrow">
            <a:avLst>
              <a:gd name="adj1" fmla="val 12049"/>
              <a:gd name="adj2" fmla="val 41609"/>
              <a:gd name="adj3" fmla="val 2708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3" name="Picture 12" descr="GSachvStar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286" y="1768034"/>
            <a:ext cx="2724656" cy="2081637"/>
          </a:xfrm>
          <a:prstGeom prst="rect">
            <a:avLst/>
          </a:prstGeom>
        </p:spPr>
      </p:pic>
      <p:sp>
        <p:nvSpPr>
          <p:cNvPr id="14" name="Circular Arrow 13"/>
          <p:cNvSpPr/>
          <p:nvPr/>
        </p:nvSpPr>
        <p:spPr>
          <a:xfrm>
            <a:off x="5891738" y="1746870"/>
            <a:ext cx="1657118" cy="1652201"/>
          </a:xfrm>
          <a:prstGeom prst="circularArrow">
            <a:avLst>
              <a:gd name="adj1" fmla="val 12500"/>
              <a:gd name="adj2" fmla="val 1142316"/>
              <a:gd name="adj3" fmla="val 20457681"/>
              <a:gd name="adj4" fmla="val 10800000"/>
              <a:gd name="adj5" fmla="val 12500"/>
            </a:avLst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Left Brace 2"/>
          <p:cNvSpPr/>
          <p:nvPr/>
        </p:nvSpPr>
        <p:spPr>
          <a:xfrm>
            <a:off x="4783665" y="1732759"/>
            <a:ext cx="734065" cy="4603131"/>
          </a:xfrm>
          <a:prstGeom prst="leftBrace">
            <a:avLst/>
          </a:prstGeom>
          <a:ln w="50800">
            <a:solidFill>
              <a:srgbClr val="00009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e 14"/>
          <p:cNvSpPr/>
          <p:nvPr/>
        </p:nvSpPr>
        <p:spPr>
          <a:xfrm flipH="1" flipV="1">
            <a:off x="3327410" y="3671278"/>
            <a:ext cx="734065" cy="2238460"/>
          </a:xfrm>
          <a:prstGeom prst="leftBrace">
            <a:avLst/>
          </a:prstGeom>
          <a:ln w="50800">
            <a:solidFill>
              <a:srgbClr val="00009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-Right Arrow 3"/>
          <p:cNvSpPr/>
          <p:nvPr/>
        </p:nvSpPr>
        <p:spPr>
          <a:xfrm>
            <a:off x="3824109" y="4160113"/>
            <a:ext cx="1216152" cy="484632"/>
          </a:xfrm>
          <a:prstGeom prst="leftRightArrow">
            <a:avLst/>
          </a:prstGeom>
          <a:ln w="50800">
            <a:solidFill>
              <a:srgbClr val="00009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106335" y="3346725"/>
            <a:ext cx="6546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000090"/>
                </a:solidFill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80416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ixel">
  <a:themeElements>
    <a:clrScheme name="Pixel">
      <a:dk1>
        <a:srgbClr val="103154"/>
      </a:dk1>
      <a:lt1>
        <a:srgbClr val="FFFFFF"/>
      </a:lt1>
      <a:dk2>
        <a:srgbClr val="00BFC3"/>
      </a:dk2>
      <a:lt2>
        <a:srgbClr val="0096FF"/>
      </a:lt2>
      <a:accent1>
        <a:srgbClr val="FF7F01"/>
      </a:accent1>
      <a:accent2>
        <a:srgbClr val="F1B015"/>
      </a:accent2>
      <a:accent3>
        <a:srgbClr val="FBEC85"/>
      </a:accent3>
      <a:accent4>
        <a:srgbClr val="D2C2F1"/>
      </a:accent4>
      <a:accent5>
        <a:srgbClr val="DA5AF4"/>
      </a:accent5>
      <a:accent6>
        <a:srgbClr val="9D09D1"/>
      </a:accent6>
      <a:hlink>
        <a:srgbClr val="1286C9"/>
      </a:hlink>
      <a:folHlink>
        <a:srgbClr val="A8C2E7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ixel">
      <a:fillStyleLst>
        <a:solidFill>
          <a:schemeClr val="phClr"/>
        </a:solidFill>
        <a:solidFill>
          <a:schemeClr val="phClr">
            <a:satMod val="150000"/>
          </a:schemeClr>
        </a:solidFill>
        <a:solidFill>
          <a:schemeClr val="phClr">
            <a:shade val="80000"/>
            <a:lumMod val="9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63500" dir="2700000" sx="102000" sy="102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/>
          </a:scene3d>
          <a:sp3d>
            <a:bevelT w="0" h="0"/>
          </a:sp3d>
        </a:effectStyle>
        <a:effectStyle>
          <a:effectLst>
            <a:outerShdw blurRad="63500" dist="38100" dir="3600000" sx="103000" sy="103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5400000"/>
            </a:lightRig>
          </a:scene3d>
          <a:sp3d prstMaterial="softmetal">
            <a:bevelT w="635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5000"/>
                <a:satMod val="350000"/>
              </a:schemeClr>
            </a:gs>
            <a:gs pos="100000">
              <a:schemeClr val="phClr">
                <a:shade val="20000"/>
                <a:satMod val="15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satMod val="400000"/>
              </a:schemeClr>
              <a:schemeClr val="phClr">
                <a:tint val="50000"/>
                <a:satMod val="450000"/>
              </a:schemeClr>
            </a:duotone>
          </a:blip>
          <a:stretch/>
        </a:blipFill>
      </a:bgFillStyleLst>
    </a:fmtScheme>
  </a:themeElements>
  <a:objectDefaults>
    <a:spDef>
      <a:spPr>
        <a:ln w="50800">
          <a:solidFill>
            <a:srgbClr val="000090"/>
          </a:solidFill>
          <a:prstDash val="solid"/>
        </a:ln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spDef>
    <a:lnDef>
      <a:spPr>
        <a:ln w="50800">
          <a:solidFill>
            <a:schemeClr val="tx1"/>
          </a:solidFill>
          <a:prstDash val="dash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  <a:ln w="63500">
          <a:solidFill>
            <a:schemeClr val="bg2"/>
          </a:solidFill>
        </a:ln>
      </a:spPr>
      <a:bodyPr wrap="square" rtlCol="0">
        <a:spAutoFit/>
      </a:bodyPr>
      <a:lstStyle>
        <a:defPPr marL="342900" indent="-342900">
          <a:buFont typeface="Arial"/>
          <a:buChar char="•"/>
          <a:defRPr sz="2000" dirty="0" smtClean="0">
            <a:latin typeface="+mj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10207C"/>
      </a:dk2>
      <a:lt2>
        <a:srgbClr val="666666"/>
      </a:lt2>
      <a:accent1>
        <a:srgbClr val="0064FF"/>
      </a:accent1>
      <a:accent2>
        <a:srgbClr val="0096FF"/>
      </a:accent2>
      <a:accent3>
        <a:srgbClr val="FFFFFF"/>
      </a:accent3>
      <a:accent4>
        <a:srgbClr val="000000"/>
      </a:accent4>
      <a:accent5>
        <a:srgbClr val="AAB8FF"/>
      </a:accent5>
      <a:accent6>
        <a:srgbClr val="0087E7"/>
      </a:accent6>
      <a:hlink>
        <a:srgbClr val="00C9FF"/>
      </a:hlink>
      <a:folHlink>
        <a:srgbClr val="00FFFF"/>
      </a:folHlink>
    </a:clrScheme>
    <a:fontScheme name="Blank Presentation">
      <a:majorFont>
        <a:latin typeface="Verdana"/>
        <a:ea typeface="ＭＳ Ｐゴシック"/>
        <a:cs typeface="ＭＳ Ｐゴシック"/>
      </a:majorFont>
      <a:minorFont>
        <a:latin typeface="Verdan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0000"/>
        </a:solidFill>
        <a:ln w="63500" cap="flat" cmpd="sng" algn="ctr">
          <a:noFill/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0" tIns="0" rIns="0" bIns="0" numCol="1" rtlCol="0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Verdana" charset="0"/>
            <a:ea typeface="ＭＳ Ｐゴシック" charset="0"/>
            <a:cs typeface="ＭＳ Ｐゴシック" charset="0"/>
          </a:defRPr>
        </a:defPPr>
      </a:lstStyle>
    </a:spDef>
    <a:lnDef>
      <a:spPr bwMode="auto">
        <a:noFill/>
        <a:ln w="63500" cap="flat" cmpd="sng" algn="ctr">
          <a:solidFill>
            <a:srgbClr val="FF0000"/>
          </a:solidFill>
          <a:prstDash val="solid"/>
          <a:round/>
          <a:headEnd type="none" w="med" len="med"/>
          <a:tailEnd type="arrow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10207C"/>
        </a:dk2>
        <a:lt2>
          <a:srgbClr val="666666"/>
        </a:lt2>
        <a:accent1>
          <a:srgbClr val="0064FF"/>
        </a:accent1>
        <a:accent2>
          <a:srgbClr val="0096FF"/>
        </a:accent2>
        <a:accent3>
          <a:srgbClr val="FFFFFF"/>
        </a:accent3>
        <a:accent4>
          <a:srgbClr val="000000"/>
        </a:accent4>
        <a:accent5>
          <a:srgbClr val="AAB8FF"/>
        </a:accent5>
        <a:accent6>
          <a:srgbClr val="0087E7"/>
        </a:accent6>
        <a:hlink>
          <a:srgbClr val="00C9FF"/>
        </a:hlink>
        <a:folHlink>
          <a:srgbClr val="00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Pixel.thmx</Template>
  <TotalTime>4989</TotalTime>
  <Words>1364</Words>
  <Application>Microsoft Macintosh PowerPoint</Application>
  <PresentationFormat>On-screen Show (4:3)</PresentationFormat>
  <Paragraphs>239</Paragraphs>
  <Slides>35</Slides>
  <Notes>1</Notes>
  <HiddenSlides>0</HiddenSlides>
  <MMClips>6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37" baseType="lpstr">
      <vt:lpstr>Pixel</vt:lpstr>
      <vt:lpstr>Blank Presentation</vt:lpstr>
      <vt:lpstr>  Invariant Mathematical Structures &amp; Angular Momentum in Ocean Dynamics and Implied drift of Oceanic Monopolar Planetary Vortices</vt:lpstr>
      <vt:lpstr>The Netherlands: water land</vt:lpstr>
      <vt:lpstr>Delft University of Technology</vt:lpstr>
      <vt:lpstr>Overall Research Theme</vt:lpstr>
      <vt:lpstr>This Presentation</vt:lpstr>
      <vt:lpstr>PowerPoint Presentation</vt:lpstr>
      <vt:lpstr>PowerPoint Presentation</vt:lpstr>
      <vt:lpstr>Intrinsic Drift; Observations</vt:lpstr>
      <vt:lpstr>Scientific Method</vt:lpstr>
      <vt:lpstr>Sc. Method: "Mathematical Structures 1"</vt:lpstr>
      <vt:lpstr>Sc. Method: "Mathematical Structures 2"</vt:lpstr>
      <vt:lpstr>Sc. Method: "Implications of the Laws"</vt:lpstr>
      <vt:lpstr>Mathematical Structures 3</vt:lpstr>
      <vt:lpstr>Mathematical Structures 3</vt:lpstr>
      <vt:lpstr> Invariants</vt:lpstr>
      <vt:lpstr>Symmetry of a Sphere</vt:lpstr>
      <vt:lpstr>Lie Group of Rotations</vt:lpstr>
      <vt:lpstr>Lie Group of Rotations</vt:lpstr>
      <vt:lpstr>Lie Group of Rotations</vt:lpstr>
      <vt:lpstr>Lie Group of Rotations</vt:lpstr>
      <vt:lpstr>PowerPoint Presentation</vt:lpstr>
      <vt:lpstr>The Angular Momentum Balance</vt:lpstr>
      <vt:lpstr>Results: Velocities, Trajectories.</vt:lpstr>
      <vt:lpstr>Ocean Vortex Angular Momentum Balance</vt:lpstr>
      <vt:lpstr>Inventory of Results</vt:lpstr>
      <vt:lpstr>PowerPoint Presentation</vt:lpstr>
      <vt:lpstr>"The Problem of Scientific Knowledge*"</vt:lpstr>
      <vt:lpstr>The Full Picture: Vortex on a Rotating Sphere</vt:lpstr>
      <vt:lpstr>Dimension of Group of Rotations</vt:lpstr>
      <vt:lpstr>Spinning sphere: big centrifuge</vt:lpstr>
      <vt:lpstr>Real Planet: Horizontal Gravitation</vt:lpstr>
      <vt:lpstr>Horizontal Gravitation</vt:lpstr>
      <vt:lpstr>Horizontal Gravitation</vt:lpstr>
      <vt:lpstr>The shallow ocean</vt:lpstr>
      <vt:lpstr>PowerPoint Presentation</vt:lpstr>
    </vt:vector>
  </TitlesOfParts>
  <Company>Delft University of Technology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Over de bolvorm en het draaien van de aarde,  tollen en wervels in de oceanen</dc:title>
  <dc:creator>Ramses van der Toorn</dc:creator>
  <cp:lastModifiedBy>Ramses van der Toorn</cp:lastModifiedBy>
  <cp:revision>176</cp:revision>
  <dcterms:created xsi:type="dcterms:W3CDTF">2011-10-01T09:41:39Z</dcterms:created>
  <dcterms:modified xsi:type="dcterms:W3CDTF">2015-06-22T12:42:30Z</dcterms:modified>
</cp:coreProperties>
</file>