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8" r:id="rId4"/>
    <p:sldId id="264" r:id="rId5"/>
    <p:sldId id="283" r:id="rId6"/>
    <p:sldId id="295" r:id="rId7"/>
    <p:sldId id="277" r:id="rId8"/>
    <p:sldId id="304" r:id="rId9"/>
    <p:sldId id="278" r:id="rId10"/>
    <p:sldId id="305" r:id="rId11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DFF15"/>
    <a:srgbClr val="8DD412"/>
    <a:srgbClr val="14F9FF"/>
    <a:srgbClr val="0FBB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6935" autoAdjust="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77FC2-B50B-8F43-95A9-D497C256509D}" type="datetimeFigureOut">
              <a:rPr lang="es-ES_tradnl" smtClean="0"/>
              <a:pPr/>
              <a:t>24/6/14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F9DCC-78C6-EA4A-9570-06ACC07862C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EEC31E-CDDC-1543-9544-3CFFC25E3FF6}" type="slidenum">
              <a:rPr/>
              <a:pPr/>
              <a:t>6</a:t>
            </a:fld>
            <a:endParaRPr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8610-DBDC-F340-B87A-5841FF1FFE51}" type="datetimeFigureOut">
              <a:rPr lang="es-ES_tradnl" smtClean="0"/>
              <a:pPr/>
              <a:t>24/6/14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EDFD-3392-2F43-AF12-9F08B64C808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8610-DBDC-F340-B87A-5841FF1FFE51}" type="datetimeFigureOut">
              <a:rPr lang="es-ES_tradnl" smtClean="0"/>
              <a:pPr/>
              <a:t>24/6/14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EDFD-3392-2F43-AF12-9F08B64C808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8610-DBDC-F340-B87A-5841FF1FFE51}" type="datetimeFigureOut">
              <a:rPr lang="es-ES_tradnl" smtClean="0"/>
              <a:pPr/>
              <a:t>24/6/14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EDFD-3392-2F43-AF12-9F08B64C808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8610-DBDC-F340-B87A-5841FF1FFE51}" type="datetimeFigureOut">
              <a:rPr lang="es-ES_tradnl" smtClean="0"/>
              <a:pPr/>
              <a:t>24/6/14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EDFD-3392-2F43-AF12-9F08B64C808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8610-DBDC-F340-B87A-5841FF1FFE51}" type="datetimeFigureOut">
              <a:rPr lang="es-ES_tradnl" smtClean="0"/>
              <a:pPr/>
              <a:t>24/6/14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EDFD-3392-2F43-AF12-9F08B64C808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8610-DBDC-F340-B87A-5841FF1FFE51}" type="datetimeFigureOut">
              <a:rPr lang="es-ES_tradnl" smtClean="0"/>
              <a:pPr/>
              <a:t>24/6/14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EDFD-3392-2F43-AF12-9F08B64C808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8610-DBDC-F340-B87A-5841FF1FFE51}" type="datetimeFigureOut">
              <a:rPr lang="es-ES_tradnl" smtClean="0"/>
              <a:pPr/>
              <a:t>24/6/14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EDFD-3392-2F43-AF12-9F08B64C808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8610-DBDC-F340-B87A-5841FF1FFE51}" type="datetimeFigureOut">
              <a:rPr lang="es-ES_tradnl" smtClean="0"/>
              <a:pPr/>
              <a:t>24/6/14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EDFD-3392-2F43-AF12-9F08B64C808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8610-DBDC-F340-B87A-5841FF1FFE51}" type="datetimeFigureOut">
              <a:rPr lang="es-ES_tradnl" smtClean="0"/>
              <a:pPr/>
              <a:t>24/6/14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EDFD-3392-2F43-AF12-9F08B64C808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8610-DBDC-F340-B87A-5841FF1FFE51}" type="datetimeFigureOut">
              <a:rPr lang="es-ES_tradnl" smtClean="0"/>
              <a:pPr/>
              <a:t>24/6/14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EDFD-3392-2F43-AF12-9F08B64C808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8610-DBDC-F340-B87A-5841FF1FFE51}" type="datetimeFigureOut">
              <a:rPr lang="es-ES_tradnl" smtClean="0"/>
              <a:pPr/>
              <a:t>24/6/14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EDFD-3392-2F43-AF12-9F08B64C808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D8610-DBDC-F340-B87A-5841FF1FFE51}" type="datetimeFigureOut">
              <a:rPr lang="es-ES_tradnl" smtClean="0"/>
              <a:pPr/>
              <a:t>24/6/14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FEDFD-3392-2F43-AF12-9F08B64C808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d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360326" y="219484"/>
            <a:ext cx="441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solidFill>
                  <a:srgbClr val="FFFF00"/>
                </a:solidFill>
              </a:rPr>
              <a:t>5th World </a:t>
            </a:r>
            <a:r>
              <a:rPr lang="es-ES_tradnl" sz="1400" dirty="0" err="1" smtClean="0">
                <a:solidFill>
                  <a:srgbClr val="FFFF00"/>
                </a:solidFill>
              </a:rPr>
              <a:t>Congress</a:t>
            </a:r>
            <a:r>
              <a:rPr lang="es-ES_tradnl" sz="1400" dirty="0" smtClean="0">
                <a:solidFill>
                  <a:srgbClr val="FFFF00"/>
                </a:solidFill>
              </a:rPr>
              <a:t> </a:t>
            </a:r>
            <a:r>
              <a:rPr lang="es-ES_tradnl" sz="1400" dirty="0" err="1" smtClean="0">
                <a:solidFill>
                  <a:srgbClr val="FFFF00"/>
                </a:solidFill>
              </a:rPr>
              <a:t>on</a:t>
            </a:r>
            <a:r>
              <a:rPr lang="es-ES_tradnl" sz="1400" dirty="0" smtClean="0">
                <a:solidFill>
                  <a:srgbClr val="FFFF00"/>
                </a:solidFill>
              </a:rPr>
              <a:t> </a:t>
            </a:r>
            <a:r>
              <a:rPr lang="es-ES_tradnl" sz="1400" dirty="0" smtClean="0">
                <a:solidFill>
                  <a:srgbClr val="14F9FF"/>
                </a:solidFill>
              </a:rPr>
              <a:t>BIOTECHNOLOGY</a:t>
            </a:r>
          </a:p>
          <a:p>
            <a:r>
              <a:rPr lang="es-ES_tradnl" sz="1400" dirty="0" smtClean="0">
                <a:solidFill>
                  <a:srgbClr val="FFFF00"/>
                </a:solidFill>
              </a:rPr>
              <a:t>June 25-27, 2014, Valencia, </a:t>
            </a:r>
            <a:r>
              <a:rPr lang="es-ES_tradnl" sz="1400" dirty="0" err="1" smtClean="0">
                <a:solidFill>
                  <a:srgbClr val="FFFF00"/>
                </a:solidFill>
              </a:rPr>
              <a:t>Spain</a:t>
            </a:r>
            <a:endParaRPr lang="es-ES_tradnl" sz="1400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90552" y="912600"/>
            <a:ext cx="452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>
                <a:ln>
                  <a:solidFill>
                    <a:srgbClr val="8DD412"/>
                  </a:solidFill>
                </a:ln>
                <a:solidFill>
                  <a:srgbClr val="1DFF15"/>
                </a:solidFill>
              </a:rPr>
              <a:t>Track</a:t>
            </a:r>
            <a:r>
              <a:rPr lang="es-ES_tradnl" dirty="0" smtClean="0">
                <a:ln>
                  <a:solidFill>
                    <a:srgbClr val="8DD412"/>
                  </a:solidFill>
                </a:ln>
                <a:solidFill>
                  <a:srgbClr val="1DFF15"/>
                </a:solidFill>
              </a:rPr>
              <a:t> 2: </a:t>
            </a:r>
            <a:r>
              <a:rPr lang="es-ES_tradnl" dirty="0" err="1" smtClean="0">
                <a:ln>
                  <a:solidFill>
                    <a:srgbClr val="8DD412"/>
                  </a:solidFill>
                </a:ln>
                <a:solidFill>
                  <a:srgbClr val="1DFF15"/>
                </a:solidFill>
              </a:rPr>
              <a:t>Biotechnology</a:t>
            </a:r>
            <a:r>
              <a:rPr lang="es-ES_tradnl" dirty="0" smtClean="0">
                <a:ln>
                  <a:solidFill>
                    <a:srgbClr val="8DD412"/>
                  </a:solidFill>
                </a:ln>
                <a:solidFill>
                  <a:srgbClr val="1DFF15"/>
                </a:solidFill>
              </a:rPr>
              <a:t> in </a:t>
            </a:r>
            <a:r>
              <a:rPr lang="es-ES_tradnl" dirty="0" err="1" smtClean="0">
                <a:ln>
                  <a:solidFill>
                    <a:srgbClr val="8DD412"/>
                  </a:solidFill>
                </a:ln>
                <a:solidFill>
                  <a:srgbClr val="1DFF15"/>
                </a:solidFill>
              </a:rPr>
              <a:t>Agriculture</a:t>
            </a:r>
            <a:r>
              <a:rPr lang="es-ES_tradnl" dirty="0" smtClean="0">
                <a:ln>
                  <a:solidFill>
                    <a:srgbClr val="8DD412"/>
                  </a:solidFill>
                </a:ln>
                <a:solidFill>
                  <a:srgbClr val="1DFF15"/>
                </a:solidFill>
              </a:rPr>
              <a:t> (June 25)</a:t>
            </a:r>
            <a:endParaRPr lang="es-ES_tradnl" dirty="0">
              <a:ln>
                <a:solidFill>
                  <a:srgbClr val="8DD412"/>
                </a:solidFill>
              </a:ln>
              <a:solidFill>
                <a:srgbClr val="1DFF15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37219" y="1466598"/>
            <a:ext cx="88613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err="1" smtClean="0">
                <a:solidFill>
                  <a:srgbClr val="FFFF00"/>
                </a:solidFill>
              </a:rPr>
              <a:t>Symposium</a:t>
            </a:r>
            <a:r>
              <a:rPr lang="es-ES_tradnl" sz="1400" dirty="0" smtClean="0">
                <a:solidFill>
                  <a:srgbClr val="FFFF00"/>
                </a:solidFill>
              </a:rPr>
              <a:t> </a:t>
            </a:r>
            <a:r>
              <a:rPr lang="es-ES_tradnl" sz="1400" dirty="0" err="1" smtClean="0">
                <a:solidFill>
                  <a:srgbClr val="FFFF00"/>
                </a:solidFill>
              </a:rPr>
              <a:t>on</a:t>
            </a:r>
            <a:r>
              <a:rPr lang="es-ES_tradnl" dirty="0" smtClean="0">
                <a:solidFill>
                  <a:srgbClr val="FFFF00"/>
                </a:solidFill>
              </a:rPr>
              <a:t>: </a:t>
            </a:r>
          </a:p>
          <a:p>
            <a:r>
              <a:rPr lang="es-ES_tradnl" sz="2400" dirty="0" smtClean="0">
                <a:solidFill>
                  <a:srgbClr val="FFFF00"/>
                </a:solidFill>
              </a:rPr>
              <a:t>GM </a:t>
            </a:r>
            <a:r>
              <a:rPr lang="es-ES_tradnl" sz="2400" dirty="0" err="1" smtClean="0">
                <a:solidFill>
                  <a:srgbClr val="FFFF00"/>
                </a:solidFill>
              </a:rPr>
              <a:t>crops</a:t>
            </a:r>
            <a:r>
              <a:rPr lang="es-ES_tradnl" sz="2400" dirty="0" smtClean="0">
                <a:solidFill>
                  <a:srgbClr val="FFFF00"/>
                </a:solidFill>
              </a:rPr>
              <a:t> </a:t>
            </a:r>
            <a:r>
              <a:rPr lang="es-ES_tradnl" sz="2400" dirty="0" err="1" smtClean="0">
                <a:solidFill>
                  <a:srgbClr val="FFFF00"/>
                </a:solidFill>
              </a:rPr>
              <a:t>to</a:t>
            </a:r>
            <a:r>
              <a:rPr lang="es-ES_tradnl" sz="2400" dirty="0" smtClean="0">
                <a:solidFill>
                  <a:srgbClr val="FFFF00"/>
                </a:solidFill>
              </a:rPr>
              <a:t> </a:t>
            </a:r>
            <a:r>
              <a:rPr lang="es-ES_tradnl" sz="2400" dirty="0" err="1" smtClean="0">
                <a:solidFill>
                  <a:srgbClr val="FFFF00"/>
                </a:solidFill>
              </a:rPr>
              <a:t>feed</a:t>
            </a:r>
            <a:r>
              <a:rPr lang="es-ES_tradnl" sz="2400" dirty="0" smtClean="0">
                <a:solidFill>
                  <a:srgbClr val="FFFF00"/>
                </a:solidFill>
              </a:rPr>
              <a:t> </a:t>
            </a:r>
            <a:r>
              <a:rPr lang="es-ES_tradnl" sz="2400" dirty="0" err="1" smtClean="0">
                <a:solidFill>
                  <a:srgbClr val="FFFF00"/>
                </a:solidFill>
              </a:rPr>
              <a:t>the</a:t>
            </a:r>
            <a:r>
              <a:rPr lang="es-ES_tradnl" sz="2400" dirty="0" smtClean="0">
                <a:solidFill>
                  <a:srgbClr val="FFFF00"/>
                </a:solidFill>
              </a:rPr>
              <a:t> </a:t>
            </a:r>
            <a:r>
              <a:rPr lang="es-ES_tradnl" sz="2400" dirty="0" err="1" smtClean="0">
                <a:solidFill>
                  <a:srgbClr val="FFFF00"/>
                </a:solidFill>
              </a:rPr>
              <a:t>world</a:t>
            </a:r>
            <a:r>
              <a:rPr lang="es-ES_tradnl" sz="2400" dirty="0" smtClean="0">
                <a:solidFill>
                  <a:srgbClr val="FFFF00"/>
                </a:solidFill>
              </a:rPr>
              <a:t> in </a:t>
            </a:r>
            <a:r>
              <a:rPr lang="es-ES_tradnl" sz="2400" dirty="0" err="1" smtClean="0">
                <a:solidFill>
                  <a:srgbClr val="FFFF00"/>
                </a:solidFill>
              </a:rPr>
              <a:t>the</a:t>
            </a:r>
            <a:r>
              <a:rPr lang="es-ES_tradnl" sz="2400" dirty="0" smtClean="0">
                <a:solidFill>
                  <a:srgbClr val="FFFF00"/>
                </a:solidFill>
              </a:rPr>
              <a:t> XXI </a:t>
            </a:r>
            <a:r>
              <a:rPr lang="es-ES_tradnl" sz="2400" dirty="0" err="1" smtClean="0">
                <a:solidFill>
                  <a:srgbClr val="FFFF00"/>
                </a:solidFill>
              </a:rPr>
              <a:t>century</a:t>
            </a:r>
            <a:r>
              <a:rPr lang="es-ES_tradnl" sz="2400" dirty="0" smtClean="0">
                <a:solidFill>
                  <a:srgbClr val="FFFF00"/>
                </a:solidFill>
              </a:rPr>
              <a:t> </a:t>
            </a:r>
            <a:r>
              <a:rPr lang="es-ES_tradnl" sz="2400" dirty="0" err="1" smtClean="0">
                <a:solidFill>
                  <a:srgbClr val="FFFF00"/>
                </a:solidFill>
              </a:rPr>
              <a:t>and</a:t>
            </a:r>
            <a:r>
              <a:rPr lang="es-ES_tradnl" sz="2400" dirty="0" smtClean="0">
                <a:solidFill>
                  <a:srgbClr val="FFFF00"/>
                </a:solidFill>
              </a:rPr>
              <a:t> </a:t>
            </a:r>
            <a:r>
              <a:rPr lang="es-ES_tradnl" sz="2400" dirty="0" err="1" smtClean="0">
                <a:solidFill>
                  <a:srgbClr val="FFFF00"/>
                </a:solidFill>
              </a:rPr>
              <a:t>the</a:t>
            </a:r>
            <a:r>
              <a:rPr lang="es-ES_tradnl" sz="2400" dirty="0" smtClean="0">
                <a:solidFill>
                  <a:srgbClr val="FFFF00"/>
                </a:solidFill>
              </a:rPr>
              <a:t> </a:t>
            </a:r>
            <a:r>
              <a:rPr lang="es-ES_tradnl" sz="2400" dirty="0" err="1" smtClean="0">
                <a:solidFill>
                  <a:srgbClr val="FFFF00"/>
                </a:solidFill>
              </a:rPr>
              <a:t>risks</a:t>
            </a:r>
            <a:r>
              <a:rPr lang="es-ES_tradnl" sz="2400" dirty="0" smtClean="0">
                <a:solidFill>
                  <a:srgbClr val="FFFF00"/>
                </a:solidFill>
              </a:rPr>
              <a:t> </a:t>
            </a:r>
            <a:r>
              <a:rPr lang="es-ES_tradnl" sz="2400" dirty="0" err="1" smtClean="0">
                <a:solidFill>
                  <a:srgbClr val="FFFF00"/>
                </a:solidFill>
              </a:rPr>
              <a:t>posed</a:t>
            </a:r>
            <a:r>
              <a:rPr lang="es-ES_tradnl" sz="2400" dirty="0" smtClean="0">
                <a:solidFill>
                  <a:srgbClr val="FFFF00"/>
                </a:solidFill>
              </a:rPr>
              <a:t> by </a:t>
            </a:r>
            <a:r>
              <a:rPr lang="es-ES_tradnl" sz="2400" dirty="0" err="1" smtClean="0">
                <a:solidFill>
                  <a:srgbClr val="FFFF00"/>
                </a:solidFill>
              </a:rPr>
              <a:t>the</a:t>
            </a:r>
            <a:r>
              <a:rPr lang="es-ES_tradnl" sz="2400" dirty="0" smtClean="0">
                <a:solidFill>
                  <a:srgbClr val="FFFF00"/>
                </a:solidFill>
              </a:rPr>
              <a:t> </a:t>
            </a:r>
            <a:r>
              <a:rPr lang="es-ES_tradnl" sz="2400" dirty="0" err="1" smtClean="0">
                <a:solidFill>
                  <a:srgbClr val="FFFF00"/>
                </a:solidFill>
              </a:rPr>
              <a:t>irrational</a:t>
            </a:r>
            <a:r>
              <a:rPr lang="es-ES_tradnl" sz="2400" dirty="0" smtClean="0">
                <a:solidFill>
                  <a:srgbClr val="FFFF00"/>
                </a:solidFill>
              </a:rPr>
              <a:t> </a:t>
            </a:r>
            <a:r>
              <a:rPr lang="es-ES_tradnl" sz="2400" dirty="0" err="1" smtClean="0">
                <a:solidFill>
                  <a:srgbClr val="FFFF00"/>
                </a:solidFill>
              </a:rPr>
              <a:t>oposition</a:t>
            </a:r>
            <a:r>
              <a:rPr lang="es-ES_tradnl" sz="2400" dirty="0" smtClean="0">
                <a:solidFill>
                  <a:srgbClr val="FFFF00"/>
                </a:solidFill>
              </a:rPr>
              <a:t> </a:t>
            </a:r>
            <a:r>
              <a:rPr lang="es-ES_tradnl" sz="2400" dirty="0" err="1" smtClean="0">
                <a:solidFill>
                  <a:srgbClr val="FFFF00"/>
                </a:solidFill>
              </a:rPr>
              <a:t>of</a:t>
            </a:r>
            <a:r>
              <a:rPr lang="es-ES_tradnl" sz="2400" dirty="0" smtClean="0">
                <a:solidFill>
                  <a:srgbClr val="FFFF00"/>
                </a:solidFill>
              </a:rPr>
              <a:t> radical </a:t>
            </a:r>
            <a:r>
              <a:rPr lang="es-ES_tradnl" sz="2400" dirty="0" err="1" smtClean="0">
                <a:solidFill>
                  <a:srgbClr val="FFFF00"/>
                </a:solidFill>
              </a:rPr>
              <a:t>ecologists</a:t>
            </a:r>
            <a:r>
              <a:rPr lang="es-ES_tradnl" sz="2400" dirty="0" smtClean="0">
                <a:solidFill>
                  <a:srgbClr val="FFFF00"/>
                </a:solidFill>
              </a:rPr>
              <a:t> </a:t>
            </a:r>
            <a:r>
              <a:rPr lang="es-ES_tradnl" dirty="0" smtClean="0">
                <a:solidFill>
                  <a:srgbClr val="FFFF00"/>
                </a:solidFill>
              </a:rPr>
              <a:t>					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319405" y="35023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6" name="Rectángulo 5"/>
          <p:cNvSpPr/>
          <p:nvPr/>
        </p:nvSpPr>
        <p:spPr>
          <a:xfrm>
            <a:off x="1269934" y="3117646"/>
            <a:ext cx="6844065" cy="15081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Ramón Serrano</a:t>
            </a:r>
          </a:p>
          <a:p>
            <a:r>
              <a:rPr lang="en-GB" dirty="0" smtClean="0">
                <a:solidFill>
                  <a:srgbClr val="0000FF"/>
                </a:solidFill>
                <a:latin typeface="Comic Sans MS"/>
                <a:cs typeface="Comic Sans MS"/>
              </a:rPr>
              <a:t>Institute  of Plant Molecular and Cellular Biology (IBMCP)</a:t>
            </a:r>
          </a:p>
          <a:p>
            <a:r>
              <a:rPr lang="en-GB" dirty="0" smtClean="0">
                <a:solidFill>
                  <a:srgbClr val="0000FF"/>
                </a:solidFill>
                <a:latin typeface="Comic Sans MS"/>
                <a:cs typeface="Comic Sans MS"/>
              </a:rPr>
              <a:t>Polytechnic University of Valencia (UPV)-</a:t>
            </a:r>
          </a:p>
          <a:p>
            <a:r>
              <a:rPr lang="en-GB" dirty="0" smtClean="0">
                <a:solidFill>
                  <a:srgbClr val="0000FF"/>
                </a:solidFill>
                <a:latin typeface="Comic Sans MS"/>
                <a:cs typeface="Comic Sans MS"/>
              </a:rPr>
              <a:t>High Council for Scientific Research (CSIC)</a:t>
            </a:r>
          </a:p>
          <a:p>
            <a:r>
              <a:rPr lang="en-GB" dirty="0" smtClean="0">
                <a:solidFill>
                  <a:srgbClr val="0000FF"/>
                </a:solidFill>
                <a:latin typeface="Comic Sans MS"/>
                <a:cs typeface="Comic Sans MS"/>
              </a:rPr>
              <a:t>Valencia, Spain</a:t>
            </a:r>
            <a:endParaRPr lang="es-ES_tradnl" dirty="0"/>
          </a:p>
        </p:txBody>
      </p:sp>
      <p:grpSp>
        <p:nvGrpSpPr>
          <p:cNvPr id="14" name="Agrupar 13"/>
          <p:cNvGrpSpPr/>
          <p:nvPr/>
        </p:nvGrpSpPr>
        <p:grpSpPr>
          <a:xfrm>
            <a:off x="1269934" y="4949162"/>
            <a:ext cx="7728654" cy="1472078"/>
            <a:chOff x="1269934" y="4949162"/>
            <a:chExt cx="7728654" cy="1472078"/>
          </a:xfrm>
        </p:grpSpPr>
        <p:pic>
          <p:nvPicPr>
            <p:cNvPr id="7" name="Imagen 6" descr="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9934" y="5172147"/>
              <a:ext cx="1686182" cy="941316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4426588" y="6113463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  <a:latin typeface="Comic Sans MS"/>
                  <a:cs typeface="Comic Sans MS"/>
                </a:rPr>
                <a:t>≈ 3,000 researchers, 45 institutes, 25 M euro/year</a:t>
              </a:r>
              <a:endParaRPr lang="en-US" sz="1400" dirty="0">
                <a:solidFill>
                  <a:srgbClr val="FFFF00"/>
                </a:solidFill>
                <a:latin typeface="Comic Sans MS"/>
                <a:cs typeface="Comic Sans MS"/>
              </a:endParaRPr>
            </a:p>
          </p:txBody>
        </p:sp>
        <p:pic>
          <p:nvPicPr>
            <p:cNvPr id="13" name="Imagen 12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1895" y="4949162"/>
              <a:ext cx="3558544" cy="1036546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15549" y="610324"/>
            <a:ext cx="6800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ANOTHER URGENT DEVELOPMENTS MAY BE CROPS MORE </a:t>
            </a:r>
          </a:p>
          <a:p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TOLERANT TO DROUGHT STRESS, TO POOR SOILS, TO </a:t>
            </a:r>
          </a:p>
          <a:p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EXTREME TEMPERATURES …</a:t>
            </a:r>
          </a:p>
          <a:p>
            <a:r>
              <a:rPr lang="es-ES_tradnl" sz="1400" dirty="0" smtClean="0">
                <a:solidFill>
                  <a:srgbClr val="1DFF15"/>
                </a:solidFill>
                <a:latin typeface="Comic Sans MS"/>
                <a:cs typeface="Comic Sans MS"/>
              </a:rPr>
              <a:t>(TO ALLOW CULTIVATION OF MARGINAL LANDS)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endParaRPr lang="es-ES_tradnl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00699" y="2869720"/>
            <a:ext cx="63677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dirty="0" err="1" smtClean="0">
                <a:solidFill>
                  <a:srgbClr val="FFFF00"/>
                </a:solidFill>
              </a:rPr>
              <a:t>Symposium</a:t>
            </a:r>
            <a:r>
              <a:rPr lang="es-ES_tradnl" sz="1100" dirty="0" smtClean="0">
                <a:solidFill>
                  <a:srgbClr val="FFFF00"/>
                </a:solidFill>
              </a:rPr>
              <a:t> </a:t>
            </a:r>
            <a:r>
              <a:rPr lang="es-ES_tradnl" sz="1100" dirty="0" err="1" smtClean="0">
                <a:solidFill>
                  <a:srgbClr val="FFFF00"/>
                </a:solidFill>
              </a:rPr>
              <a:t>on</a:t>
            </a:r>
            <a:r>
              <a:rPr lang="es-ES_tradnl" dirty="0" smtClean="0">
                <a:solidFill>
                  <a:srgbClr val="FFFF00"/>
                </a:solidFill>
              </a:rPr>
              <a:t>: </a:t>
            </a:r>
          </a:p>
          <a:p>
            <a:r>
              <a:rPr lang="es-ES_tradnl" dirty="0" smtClean="0">
                <a:solidFill>
                  <a:srgbClr val="1DFF15"/>
                </a:solidFill>
              </a:rPr>
              <a:t>GM </a:t>
            </a:r>
            <a:r>
              <a:rPr lang="es-ES_tradnl" dirty="0" err="1" smtClean="0">
                <a:solidFill>
                  <a:srgbClr val="1DFF15"/>
                </a:solidFill>
              </a:rPr>
              <a:t>crops</a:t>
            </a:r>
            <a:r>
              <a:rPr lang="es-ES_tradnl" dirty="0" smtClean="0">
                <a:solidFill>
                  <a:srgbClr val="1DFF15"/>
                </a:solidFill>
              </a:rPr>
              <a:t> </a:t>
            </a:r>
            <a:r>
              <a:rPr lang="es-ES_tradnl" dirty="0" err="1" smtClean="0">
                <a:solidFill>
                  <a:srgbClr val="1DFF15"/>
                </a:solidFill>
              </a:rPr>
              <a:t>to</a:t>
            </a:r>
            <a:r>
              <a:rPr lang="es-ES_tradnl" dirty="0" smtClean="0">
                <a:solidFill>
                  <a:srgbClr val="1DFF15"/>
                </a:solidFill>
              </a:rPr>
              <a:t> </a:t>
            </a:r>
            <a:r>
              <a:rPr lang="es-ES_tradnl" dirty="0" err="1" smtClean="0">
                <a:solidFill>
                  <a:srgbClr val="1DFF15"/>
                </a:solidFill>
              </a:rPr>
              <a:t>feed</a:t>
            </a:r>
            <a:r>
              <a:rPr lang="es-ES_tradnl" dirty="0" smtClean="0">
                <a:solidFill>
                  <a:srgbClr val="1DFF15"/>
                </a:solidFill>
              </a:rPr>
              <a:t> </a:t>
            </a:r>
            <a:r>
              <a:rPr lang="es-ES_tradnl" dirty="0" err="1" smtClean="0">
                <a:solidFill>
                  <a:srgbClr val="1DFF15"/>
                </a:solidFill>
              </a:rPr>
              <a:t>the</a:t>
            </a:r>
            <a:r>
              <a:rPr lang="es-ES_tradnl" dirty="0" smtClean="0">
                <a:solidFill>
                  <a:srgbClr val="1DFF15"/>
                </a:solidFill>
              </a:rPr>
              <a:t> </a:t>
            </a:r>
            <a:r>
              <a:rPr lang="es-ES_tradnl" dirty="0" err="1" smtClean="0">
                <a:solidFill>
                  <a:srgbClr val="1DFF15"/>
                </a:solidFill>
              </a:rPr>
              <a:t>world</a:t>
            </a:r>
            <a:r>
              <a:rPr lang="es-ES_tradnl" dirty="0" smtClean="0">
                <a:solidFill>
                  <a:srgbClr val="1DFF15"/>
                </a:solidFill>
              </a:rPr>
              <a:t> in </a:t>
            </a:r>
            <a:r>
              <a:rPr lang="es-ES_tradnl" dirty="0" err="1" smtClean="0">
                <a:solidFill>
                  <a:srgbClr val="1DFF15"/>
                </a:solidFill>
              </a:rPr>
              <a:t>the</a:t>
            </a:r>
            <a:r>
              <a:rPr lang="es-ES_tradnl" dirty="0" smtClean="0">
                <a:solidFill>
                  <a:srgbClr val="1DFF15"/>
                </a:solidFill>
              </a:rPr>
              <a:t> XXI </a:t>
            </a:r>
            <a:r>
              <a:rPr lang="es-ES_tradnl" dirty="0" err="1" smtClean="0">
                <a:solidFill>
                  <a:srgbClr val="1DFF15"/>
                </a:solidFill>
              </a:rPr>
              <a:t>century</a:t>
            </a:r>
            <a:r>
              <a:rPr lang="es-ES_tradnl" dirty="0" smtClean="0">
                <a:solidFill>
                  <a:srgbClr val="1DFF15"/>
                </a:solidFill>
              </a:rPr>
              <a:t> </a:t>
            </a:r>
          </a:p>
          <a:p>
            <a:r>
              <a:rPr lang="es-ES_tradnl" dirty="0" err="1" smtClean="0">
                <a:solidFill>
                  <a:srgbClr val="FFFF00"/>
                </a:solidFill>
              </a:rPr>
              <a:t>and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the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risks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posed</a:t>
            </a:r>
            <a:r>
              <a:rPr lang="es-ES_tradnl" dirty="0" smtClean="0">
                <a:solidFill>
                  <a:srgbClr val="FFFF00"/>
                </a:solidFill>
              </a:rPr>
              <a:t> by </a:t>
            </a:r>
            <a:r>
              <a:rPr lang="es-ES_tradnl" dirty="0" err="1" smtClean="0">
                <a:solidFill>
                  <a:srgbClr val="FFFF00"/>
                </a:solidFill>
              </a:rPr>
              <a:t>the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irrational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oposition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of</a:t>
            </a:r>
            <a:r>
              <a:rPr lang="es-ES_tradnl" dirty="0" smtClean="0">
                <a:solidFill>
                  <a:srgbClr val="FFFF00"/>
                </a:solidFill>
              </a:rPr>
              <a:t> radical </a:t>
            </a:r>
            <a:r>
              <a:rPr lang="es-ES_tradnl" dirty="0" err="1" smtClean="0">
                <a:solidFill>
                  <a:srgbClr val="FFFF00"/>
                </a:solidFill>
              </a:rPr>
              <a:t>ecologists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</a:p>
          <a:p>
            <a:endParaRPr lang="es-ES_tradnl" dirty="0" smtClean="0">
              <a:solidFill>
                <a:srgbClr val="FFFF00"/>
              </a:solidFill>
            </a:endParaRPr>
          </a:p>
          <a:p>
            <a:r>
              <a:rPr lang="es-ES_tradnl" dirty="0" smtClean="0">
                <a:solidFill>
                  <a:srgbClr val="1DFF15"/>
                </a:solidFill>
              </a:rPr>
              <a:t>Oscar Vicente</a:t>
            </a:r>
          </a:p>
          <a:p>
            <a:r>
              <a:rPr lang="es-ES_tradnl" dirty="0" smtClean="0">
                <a:solidFill>
                  <a:srgbClr val="1DFF15"/>
                </a:solidFill>
              </a:rPr>
              <a:t>Alain </a:t>
            </a:r>
            <a:r>
              <a:rPr lang="es-ES_tradnl" dirty="0" err="1" smtClean="0">
                <a:solidFill>
                  <a:srgbClr val="1DFF15"/>
                </a:solidFill>
              </a:rPr>
              <a:t>Goossens</a:t>
            </a:r>
            <a:endParaRPr lang="es-ES_tradnl" dirty="0" smtClean="0">
              <a:solidFill>
                <a:srgbClr val="1DFF15"/>
              </a:solidFill>
            </a:endParaRPr>
          </a:p>
          <a:p>
            <a:r>
              <a:rPr lang="es-ES_tradnl" dirty="0" smtClean="0">
                <a:solidFill>
                  <a:srgbClr val="1DFF15"/>
                </a:solidFill>
              </a:rPr>
              <a:t>Eduardo </a:t>
            </a:r>
            <a:r>
              <a:rPr lang="es-ES_tradnl" dirty="0" err="1" smtClean="0">
                <a:solidFill>
                  <a:srgbClr val="1DFF15"/>
                </a:solidFill>
              </a:rPr>
              <a:t>Bueso</a:t>
            </a:r>
            <a:endParaRPr lang="es-ES_tradnl" dirty="0" smtClean="0">
              <a:solidFill>
                <a:srgbClr val="1DFF15"/>
              </a:solidFill>
            </a:endParaRPr>
          </a:p>
          <a:p>
            <a:r>
              <a:rPr lang="es-ES_tradnl" dirty="0" smtClean="0">
                <a:solidFill>
                  <a:srgbClr val="1DFF15"/>
                </a:solidFill>
              </a:rPr>
              <a:t>Roberto </a:t>
            </a:r>
            <a:r>
              <a:rPr lang="es-ES_tradnl" dirty="0" err="1" smtClean="0">
                <a:solidFill>
                  <a:srgbClr val="1DFF15"/>
                </a:solidFill>
              </a:rPr>
              <a:t>Gaxiola</a:t>
            </a:r>
            <a:endParaRPr lang="es-ES_tradnl" dirty="0" smtClean="0">
              <a:solidFill>
                <a:srgbClr val="1DFF15"/>
              </a:solidFill>
            </a:endParaRPr>
          </a:p>
          <a:p>
            <a:r>
              <a:rPr lang="es-ES_tradnl" dirty="0" smtClean="0">
                <a:solidFill>
                  <a:srgbClr val="FFFF00"/>
                </a:solidFill>
              </a:rPr>
              <a:t>	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0px-Thomas_Malth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905" y="1566896"/>
            <a:ext cx="1924566" cy="2537237"/>
          </a:xfrm>
          <a:prstGeom prst="rect">
            <a:avLst/>
          </a:prstGeom>
        </p:spPr>
      </p:pic>
      <p:pic>
        <p:nvPicPr>
          <p:cNvPr id="4" name="Imagen 3" descr="malthusbo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17" y="1406765"/>
            <a:ext cx="1819275" cy="2857500"/>
          </a:xfrm>
          <a:prstGeom prst="rect">
            <a:avLst/>
          </a:prstGeom>
        </p:spPr>
      </p:pic>
      <p:pic>
        <p:nvPicPr>
          <p:cNvPr id="5" name="Imagen 4" descr="malthustheor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184" y="1566896"/>
            <a:ext cx="3543300" cy="24638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64255" y="4552817"/>
            <a:ext cx="19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Thomas R. Malthus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1766-1834</a:t>
            </a:r>
            <a:endParaRPr lang="es-ES_tradn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31334" y="529204"/>
            <a:ext cx="805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14F9FF"/>
                </a:solidFill>
                <a:latin typeface="Comic Sans MS"/>
                <a:cs typeface="Comic Sans MS"/>
              </a:rPr>
              <a:t>EVOLUTION OF WORLD POPULATION AND AVAILABILITY OF LAND</a:t>
            </a:r>
            <a:endParaRPr lang="es-ES_tradnl" dirty="0">
              <a:solidFill>
                <a:srgbClr val="14F9FF"/>
              </a:solidFill>
              <a:latin typeface="Comic Sans MS"/>
              <a:cs typeface="Comic Sans MS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793803" y="2023916"/>
            <a:ext cx="2968268" cy="2246769"/>
            <a:chOff x="482381" y="2171680"/>
            <a:chExt cx="2968268" cy="2246769"/>
          </a:xfrm>
        </p:grpSpPr>
        <p:sp>
          <p:nvSpPr>
            <p:cNvPr id="7" name="CuadroTexto 6"/>
            <p:cNvSpPr txBox="1"/>
            <p:nvPr/>
          </p:nvSpPr>
          <p:spPr>
            <a:xfrm>
              <a:off x="482381" y="2171680"/>
              <a:ext cx="2968268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dirty="0" err="1" smtClean="0">
                  <a:solidFill>
                    <a:srgbClr val="FFFF00"/>
                  </a:solidFill>
                </a:rPr>
                <a:t>Year</a:t>
              </a:r>
              <a:r>
                <a:rPr lang="es-ES_tradnl" sz="1400" dirty="0" smtClean="0">
                  <a:solidFill>
                    <a:srgbClr val="FFFF00"/>
                  </a:solidFill>
                </a:rPr>
                <a:t>     		</a:t>
              </a:r>
              <a:r>
                <a:rPr lang="es-ES_tradnl" sz="1400" dirty="0" err="1" smtClean="0">
                  <a:solidFill>
                    <a:srgbClr val="FFFF00"/>
                  </a:solidFill>
                </a:rPr>
                <a:t>Million</a:t>
              </a:r>
              <a:r>
                <a:rPr lang="es-ES_tradnl" sz="1400" dirty="0" smtClean="0">
                  <a:solidFill>
                    <a:srgbClr val="FFFF00"/>
                  </a:solidFill>
                </a:rPr>
                <a:t> </a:t>
              </a:r>
              <a:r>
                <a:rPr lang="es-ES_tradnl" sz="1400" dirty="0" err="1" smtClean="0">
                  <a:solidFill>
                    <a:srgbClr val="FFFF00"/>
                  </a:solidFill>
                </a:rPr>
                <a:t>people</a:t>
              </a:r>
              <a:endParaRPr lang="es-ES_tradnl" sz="1400" dirty="0" smtClean="0">
                <a:solidFill>
                  <a:srgbClr val="FFFF00"/>
                </a:solidFill>
              </a:endParaRPr>
            </a:p>
            <a:p>
              <a:endParaRPr lang="es-ES_tradnl" sz="1400" dirty="0" smtClean="0">
                <a:solidFill>
                  <a:srgbClr val="14F9FF"/>
                </a:solidFill>
              </a:endParaRPr>
            </a:p>
            <a:p>
              <a:r>
                <a:rPr lang="es-ES_tradnl" sz="1400" dirty="0" smtClean="0">
                  <a:solidFill>
                    <a:srgbClr val="14F9FF"/>
                  </a:solidFill>
                </a:rPr>
                <a:t>10000   BC		0.1-1</a:t>
              </a:r>
            </a:p>
            <a:p>
              <a:r>
                <a:rPr lang="es-ES_tradnl" sz="1400" dirty="0" smtClean="0">
                  <a:solidFill>
                    <a:srgbClr val="14F9FF"/>
                  </a:solidFill>
                </a:rPr>
                <a:t>  1000   BC		    50</a:t>
              </a:r>
            </a:p>
            <a:p>
              <a:r>
                <a:rPr lang="es-ES_tradnl" sz="1400" dirty="0" smtClean="0">
                  <a:solidFill>
                    <a:srgbClr val="14F9FF"/>
                  </a:solidFill>
                </a:rPr>
                <a:t>        1    AD		 200</a:t>
              </a:r>
            </a:p>
            <a:p>
              <a:r>
                <a:rPr lang="es-ES_tradnl" sz="1400" dirty="0" smtClean="0">
                  <a:solidFill>
                    <a:srgbClr val="14F9FF"/>
                  </a:solidFill>
                </a:rPr>
                <a:t> 1000    AD		 300</a:t>
              </a:r>
            </a:p>
            <a:p>
              <a:r>
                <a:rPr lang="es-ES_tradnl" sz="1400" dirty="0" smtClean="0">
                  <a:solidFill>
                    <a:srgbClr val="14F9FF"/>
                  </a:solidFill>
                </a:rPr>
                <a:t> 1800    AD	          1,000</a:t>
              </a:r>
            </a:p>
            <a:p>
              <a:r>
                <a:rPr lang="es-ES_tradnl" sz="1400" dirty="0" smtClean="0">
                  <a:solidFill>
                    <a:srgbClr val="14F9FF"/>
                  </a:solidFill>
                </a:rPr>
                <a:t> 1900    AD	          1,500</a:t>
              </a:r>
            </a:p>
            <a:p>
              <a:r>
                <a:rPr lang="es-ES_tradnl" sz="1400" dirty="0" smtClean="0">
                  <a:solidFill>
                    <a:srgbClr val="14F9FF"/>
                  </a:solidFill>
                </a:rPr>
                <a:t> 2000    AD             7,000</a:t>
              </a:r>
            </a:p>
            <a:p>
              <a:r>
                <a:rPr lang="es-ES_tradnl" sz="1400" dirty="0" smtClean="0">
                  <a:solidFill>
                    <a:srgbClr val="14F9FF"/>
                  </a:solidFill>
                </a:rPr>
                <a:t> 2100    AD           10,000  </a:t>
              </a:r>
              <a:r>
                <a:rPr lang="es-ES_tradnl" sz="1400" dirty="0" smtClean="0">
                  <a:solidFill>
                    <a:srgbClr val="FF0000"/>
                  </a:solidFill>
                </a:rPr>
                <a:t>FINAL LEVEL?</a:t>
              </a:r>
              <a:r>
                <a:rPr lang="es-ES_tradnl" sz="1400" dirty="0" smtClean="0">
                  <a:solidFill>
                    <a:srgbClr val="14F9FF"/>
                  </a:solidFill>
                </a:rPr>
                <a:t> </a:t>
              </a:r>
              <a:endParaRPr lang="es-ES_tradnl" sz="1400" dirty="0">
                <a:solidFill>
                  <a:srgbClr val="14F9FF"/>
                </a:solidFill>
              </a:endParaRPr>
            </a:p>
          </p:txBody>
        </p:sp>
        <p:cxnSp>
          <p:nvCxnSpPr>
            <p:cNvPr id="9" name="Conector recto 8"/>
            <p:cNvCxnSpPr/>
            <p:nvPr/>
          </p:nvCxnSpPr>
          <p:spPr>
            <a:xfrm>
              <a:off x="482381" y="2559480"/>
              <a:ext cx="2474332" cy="96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uadroTexto 9"/>
          <p:cNvSpPr txBox="1"/>
          <p:nvPr/>
        </p:nvSpPr>
        <p:spPr>
          <a:xfrm>
            <a:off x="307887" y="486867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		 	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721047" y="2023916"/>
            <a:ext cx="33425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solidFill>
                  <a:srgbClr val="FFFF00"/>
                </a:solidFill>
              </a:rPr>
              <a:t>				</a:t>
            </a:r>
            <a:r>
              <a:rPr lang="es-ES_tradnl" sz="1400" dirty="0" err="1" smtClean="0">
                <a:solidFill>
                  <a:srgbClr val="14F9FF"/>
                </a:solidFill>
              </a:rPr>
              <a:t>Millions</a:t>
            </a:r>
            <a:r>
              <a:rPr lang="es-ES_tradnl" sz="1400" dirty="0" smtClean="0">
                <a:solidFill>
                  <a:srgbClr val="14F9FF"/>
                </a:solidFill>
              </a:rPr>
              <a:t> </a:t>
            </a:r>
            <a:r>
              <a:rPr lang="es-ES_tradnl" sz="1400" dirty="0" err="1" smtClean="0">
                <a:solidFill>
                  <a:srgbClr val="14F9FF"/>
                </a:solidFill>
              </a:rPr>
              <a:t>hectares</a:t>
            </a:r>
            <a:endParaRPr lang="es-ES_tradnl" sz="1400" dirty="0" smtClean="0">
              <a:solidFill>
                <a:srgbClr val="14F9FF"/>
              </a:solidFill>
            </a:endParaRPr>
          </a:p>
          <a:p>
            <a:endParaRPr lang="es-ES_tradnl" sz="1400" dirty="0" smtClean="0">
              <a:solidFill>
                <a:srgbClr val="FFFF00"/>
              </a:solidFill>
            </a:endParaRPr>
          </a:p>
          <a:p>
            <a:r>
              <a:rPr lang="es-ES_tradnl" sz="1400" dirty="0" err="1" smtClean="0">
                <a:solidFill>
                  <a:srgbClr val="FFFF00"/>
                </a:solidFill>
              </a:rPr>
              <a:t>Planet</a:t>
            </a:r>
            <a:r>
              <a:rPr lang="es-ES_tradnl" sz="1400" dirty="0" smtClean="0">
                <a:solidFill>
                  <a:srgbClr val="FFFF00"/>
                </a:solidFill>
              </a:rPr>
              <a:t> </a:t>
            </a:r>
            <a:r>
              <a:rPr lang="es-ES_tradnl" sz="1400" dirty="0" err="1" smtClean="0">
                <a:solidFill>
                  <a:srgbClr val="FFFF00"/>
                </a:solidFill>
              </a:rPr>
              <a:t>surface</a:t>
            </a:r>
            <a:r>
              <a:rPr lang="es-ES_tradnl" sz="1400" dirty="0" smtClean="0">
                <a:solidFill>
                  <a:srgbClr val="FFFF00"/>
                </a:solidFill>
              </a:rPr>
              <a:t>		51,000</a:t>
            </a:r>
          </a:p>
          <a:p>
            <a:endParaRPr lang="es-ES_tradnl" sz="1400" dirty="0" smtClean="0">
              <a:solidFill>
                <a:srgbClr val="FFFF00"/>
              </a:solidFill>
            </a:endParaRPr>
          </a:p>
          <a:p>
            <a:r>
              <a:rPr lang="es-ES_tradnl" sz="1400" dirty="0" smtClean="0">
                <a:solidFill>
                  <a:srgbClr val="FFFF00"/>
                </a:solidFill>
              </a:rPr>
              <a:t>Land </a:t>
            </a:r>
            <a:r>
              <a:rPr lang="es-ES_tradnl" sz="1400" dirty="0" err="1" smtClean="0">
                <a:solidFill>
                  <a:srgbClr val="FFFF00"/>
                </a:solidFill>
              </a:rPr>
              <a:t>surface</a:t>
            </a:r>
            <a:r>
              <a:rPr lang="es-ES_tradnl" sz="1400" dirty="0" smtClean="0">
                <a:solidFill>
                  <a:srgbClr val="FFFF00"/>
                </a:solidFill>
              </a:rPr>
              <a:t>			15,000</a:t>
            </a:r>
          </a:p>
          <a:p>
            <a:endParaRPr lang="es-ES_tradnl" sz="1400" dirty="0" smtClean="0">
              <a:solidFill>
                <a:srgbClr val="FFFF00"/>
              </a:solidFill>
            </a:endParaRPr>
          </a:p>
          <a:p>
            <a:r>
              <a:rPr lang="es-ES_tradnl" sz="1400" dirty="0" err="1" smtClean="0">
                <a:solidFill>
                  <a:srgbClr val="FFFF00"/>
                </a:solidFill>
              </a:rPr>
              <a:t>Conventional</a:t>
            </a:r>
            <a:r>
              <a:rPr lang="es-ES_tradnl" sz="1400" dirty="0" smtClean="0">
                <a:solidFill>
                  <a:srgbClr val="FFFF00"/>
                </a:solidFill>
              </a:rPr>
              <a:t> </a:t>
            </a:r>
            <a:r>
              <a:rPr lang="es-ES_tradnl" sz="1400" dirty="0" err="1" smtClean="0">
                <a:solidFill>
                  <a:srgbClr val="FFFF00"/>
                </a:solidFill>
              </a:rPr>
              <a:t>farming</a:t>
            </a:r>
            <a:r>
              <a:rPr lang="es-ES_tradnl" sz="1400" dirty="0" smtClean="0">
                <a:solidFill>
                  <a:srgbClr val="FFFF00"/>
                </a:solidFill>
              </a:rPr>
              <a:t> 	  1,400</a:t>
            </a:r>
          </a:p>
          <a:p>
            <a:endParaRPr lang="es-ES_tradnl" sz="1400" dirty="0" smtClean="0">
              <a:solidFill>
                <a:srgbClr val="FFFF00"/>
              </a:solidFill>
            </a:endParaRPr>
          </a:p>
          <a:p>
            <a:r>
              <a:rPr lang="es-ES_tradnl" sz="1400" dirty="0" err="1" smtClean="0">
                <a:solidFill>
                  <a:srgbClr val="FFFF00"/>
                </a:solidFill>
              </a:rPr>
              <a:t>Organic</a:t>
            </a:r>
            <a:r>
              <a:rPr lang="es-ES_tradnl" sz="1400" dirty="0" smtClean="0">
                <a:solidFill>
                  <a:srgbClr val="FFFF00"/>
                </a:solidFill>
              </a:rPr>
              <a:t> </a:t>
            </a:r>
            <a:r>
              <a:rPr lang="es-ES_tradnl" sz="1400" dirty="0" err="1" smtClean="0">
                <a:solidFill>
                  <a:srgbClr val="FFFF00"/>
                </a:solidFill>
              </a:rPr>
              <a:t>farming</a:t>
            </a:r>
            <a:r>
              <a:rPr lang="es-ES_tradnl" sz="1400" dirty="0" smtClean="0">
                <a:solidFill>
                  <a:srgbClr val="FFFF00"/>
                </a:solidFill>
              </a:rPr>
              <a:t>		       37</a:t>
            </a:r>
          </a:p>
          <a:p>
            <a:endParaRPr lang="es-ES_tradnl" sz="1400" dirty="0" smtClean="0">
              <a:solidFill>
                <a:srgbClr val="FFFF00"/>
              </a:solidFill>
            </a:endParaRPr>
          </a:p>
          <a:p>
            <a:r>
              <a:rPr lang="es-ES_tradnl" sz="1400" dirty="0" err="1" smtClean="0">
                <a:solidFill>
                  <a:srgbClr val="14F9FF"/>
                </a:solidFill>
              </a:rPr>
              <a:t>Forest</a:t>
            </a:r>
            <a:r>
              <a:rPr lang="es-ES_tradnl" sz="1400" dirty="0" smtClean="0">
                <a:solidFill>
                  <a:srgbClr val="14F9FF"/>
                </a:solidFill>
              </a:rPr>
              <a:t> </a:t>
            </a:r>
            <a:r>
              <a:rPr lang="es-ES_tradnl" sz="1400" dirty="0" err="1" smtClean="0">
                <a:solidFill>
                  <a:srgbClr val="14F9FF"/>
                </a:solidFill>
              </a:rPr>
              <a:t>and</a:t>
            </a:r>
            <a:r>
              <a:rPr lang="es-ES_tradnl" sz="1400" dirty="0" smtClean="0">
                <a:solidFill>
                  <a:srgbClr val="14F9FF"/>
                </a:solidFill>
              </a:rPr>
              <a:t> </a:t>
            </a:r>
            <a:r>
              <a:rPr lang="es-ES_tradnl" sz="1400" dirty="0" err="1" smtClean="0">
                <a:solidFill>
                  <a:srgbClr val="14F9FF"/>
                </a:solidFill>
              </a:rPr>
              <a:t>grasslands</a:t>
            </a:r>
            <a:r>
              <a:rPr lang="es-ES_tradnl" sz="1400" dirty="0" smtClean="0">
                <a:solidFill>
                  <a:srgbClr val="14F9FF"/>
                </a:solidFill>
              </a:rPr>
              <a:t>	  2,100</a:t>
            </a:r>
          </a:p>
          <a:p>
            <a:endParaRPr lang="es-ES_tradnl" sz="1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432593" y="365125"/>
            <a:ext cx="7913694" cy="5883275"/>
            <a:chOff x="381000" y="365125"/>
            <a:chExt cx="7913694" cy="5883275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669925" y="365125"/>
              <a:ext cx="6673622" cy="830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s-ES_tradnl" sz="2400" noProof="1" smtClean="0">
                  <a:solidFill>
                    <a:srgbClr val="FF070B"/>
                  </a:solidFill>
                  <a:effectLst/>
                  <a:latin typeface="Times" pitchFamily="-111" charset="0"/>
                </a:rPr>
                <a:t>Evolution of grain production during the second part</a:t>
              </a:r>
            </a:p>
            <a:p>
              <a:r>
                <a:rPr lang="es-ES_tradnl" sz="2400" noProof="1" smtClean="0">
                  <a:solidFill>
                    <a:srgbClr val="FF070B"/>
                  </a:solidFill>
                  <a:latin typeface="Times" pitchFamily="-111" charset="0"/>
                </a:rPr>
                <a:t>of XX century </a:t>
              </a:r>
              <a:r>
                <a:rPr sz="1600" noProof="1" smtClean="0">
                  <a:solidFill>
                    <a:srgbClr val="FF070B"/>
                  </a:solidFill>
                  <a:effectLst/>
                  <a:latin typeface="Times" pitchFamily="-111" charset="0"/>
                </a:rPr>
                <a:t>(</a:t>
              </a:r>
              <a:r>
                <a:rPr sz="1600" noProof="1">
                  <a:solidFill>
                    <a:srgbClr val="FF070B"/>
                  </a:solidFill>
                  <a:effectLst/>
                  <a:latin typeface="Times" pitchFamily="-111" charset="0"/>
                </a:rPr>
                <a:t>Mann, </a:t>
              </a:r>
              <a:r>
                <a:rPr sz="1600" noProof="1" smtClean="0">
                  <a:solidFill>
                    <a:srgbClr val="FF070B"/>
                  </a:solidFill>
                  <a:effectLst/>
                  <a:latin typeface="Times" pitchFamily="-111" charset="0"/>
                </a:rPr>
                <a:t>1999</a:t>
              </a:r>
              <a:r>
                <a:rPr lang="es-ES_tradnl" sz="1600" noProof="1" smtClean="0">
                  <a:solidFill>
                    <a:srgbClr val="FF070B"/>
                  </a:solidFill>
                  <a:effectLst/>
                  <a:latin typeface="Times" pitchFamily="-111" charset="0"/>
                </a:rPr>
                <a:t>, Science 283: 310-314</a:t>
              </a:r>
              <a:r>
                <a:rPr sz="1600" noProof="1" smtClean="0">
                  <a:solidFill>
                    <a:srgbClr val="FF070B"/>
                  </a:solidFill>
                  <a:effectLst/>
                  <a:latin typeface="Times" pitchFamily="-111" charset="0"/>
                </a:rPr>
                <a:t>)</a:t>
              </a:r>
              <a:endParaRPr sz="1600" noProof="1">
                <a:solidFill>
                  <a:srgbClr val="FF070B"/>
                </a:solidFill>
                <a:effectLst/>
                <a:latin typeface="Times" pitchFamily="-111" charset="0"/>
              </a:endParaRPr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209800" y="2590800"/>
              <a:ext cx="4114800" cy="289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905000" y="3048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905000" y="5029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203325" y="2803525"/>
              <a:ext cx="64135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sz="2400" noProof="1">
                  <a:solidFill>
                    <a:schemeClr val="tx1"/>
                  </a:solidFill>
                  <a:effectLst/>
                  <a:latin typeface="Times" pitchFamily="-111" charset="0"/>
                </a:rPr>
                <a:t>360</a:t>
              </a:r>
              <a:endParaRPr sz="2400" noProof="1">
                <a:solidFill>
                  <a:srgbClr val="0AFFF7"/>
                </a:solidFill>
                <a:effectLst/>
                <a:latin typeface="Times" pitchFamily="-111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279525" y="4860925"/>
              <a:ext cx="64135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sz="2400" noProof="1">
                  <a:solidFill>
                    <a:schemeClr val="tx1"/>
                  </a:solidFill>
                  <a:effectLst/>
                  <a:latin typeface="Times" pitchFamily="-111" charset="0"/>
                </a:rPr>
                <a:t>310</a:t>
              </a:r>
              <a:endParaRPr sz="2400" noProof="1">
                <a:solidFill>
                  <a:srgbClr val="0AFFF7"/>
                </a:solidFill>
                <a:effectLst/>
                <a:latin typeface="Times" pitchFamily="-111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590800" y="5486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657600" y="5486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4648200" y="5486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5638800" y="5486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286000" y="5791200"/>
              <a:ext cx="376555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sz="2400" noProof="1">
                  <a:solidFill>
                    <a:schemeClr val="tx1"/>
                  </a:solidFill>
                  <a:effectLst/>
                  <a:latin typeface="Times" pitchFamily="-111" charset="0"/>
                </a:rPr>
                <a:t>1965     1975      1985    1995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81000" y="1981200"/>
              <a:ext cx="2005176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sz="2400" noProof="1" smtClean="0">
                  <a:solidFill>
                    <a:schemeClr val="tx1"/>
                  </a:solidFill>
                  <a:effectLst/>
                  <a:latin typeface="Times" pitchFamily="-111" charset="0"/>
                </a:rPr>
                <a:t>Kg</a:t>
              </a:r>
              <a:r>
                <a:rPr lang="es-ES_tradnl" sz="2400" noProof="1" smtClean="0">
                  <a:solidFill>
                    <a:schemeClr val="tx1"/>
                  </a:solidFill>
                  <a:effectLst/>
                  <a:latin typeface="Times" pitchFamily="-111" charset="0"/>
                </a:rPr>
                <a:t>  per person</a:t>
              </a:r>
              <a:endParaRPr sz="2400" noProof="1">
                <a:solidFill>
                  <a:schemeClr val="tx1"/>
                </a:solidFill>
                <a:effectLst/>
                <a:latin typeface="Times" pitchFamily="-111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080125" y="1965325"/>
              <a:ext cx="2214569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s-ES_tradnl" sz="2400" noProof="1" smtClean="0">
                  <a:solidFill>
                    <a:srgbClr val="FF0000"/>
                  </a:solidFill>
                  <a:effectLst/>
                  <a:latin typeface="Times" pitchFamily="-111" charset="0"/>
                </a:rPr>
                <a:t>Total </a:t>
              </a:r>
              <a:r>
                <a:rPr sz="2400" noProof="1" smtClean="0">
                  <a:solidFill>
                    <a:srgbClr val="FF0000"/>
                  </a:solidFill>
                  <a:effectLst/>
                  <a:latin typeface="Times" pitchFamily="-111" charset="0"/>
                </a:rPr>
                <a:t>Kg (</a:t>
              </a:r>
              <a:r>
                <a:rPr sz="2400" noProof="1">
                  <a:solidFill>
                    <a:srgbClr val="FF0000"/>
                  </a:solidFill>
                  <a:effectLst/>
                  <a:latin typeface="Times" pitchFamily="-111" charset="0"/>
                </a:rPr>
                <a:t>x10</a:t>
              </a:r>
              <a:r>
                <a:rPr sz="2400" baseline="30000" noProof="1">
                  <a:solidFill>
                    <a:srgbClr val="FF0000"/>
                  </a:solidFill>
                  <a:effectLst/>
                  <a:latin typeface="Times" pitchFamily="-111" charset="0"/>
                </a:rPr>
                <a:t>12</a:t>
              </a:r>
              <a:r>
                <a:rPr sz="2400" noProof="1">
                  <a:solidFill>
                    <a:srgbClr val="FF0000"/>
                  </a:solidFill>
                  <a:effectLst/>
                  <a:latin typeface="Times" pitchFamily="-111" charset="0"/>
                </a:rPr>
                <a:t>)</a:t>
              </a: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6324600" y="5181600"/>
              <a:ext cx="381000" cy="0"/>
            </a:xfrm>
            <a:prstGeom prst="line">
              <a:avLst/>
            </a:prstGeom>
            <a:noFill/>
            <a:ln w="28575" cap="flat" cmpd="sng" algn="ctr">
              <a:solidFill>
                <a:srgbClr val="FFF81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6324600" y="3048000"/>
              <a:ext cx="304800" cy="0"/>
            </a:xfrm>
            <a:prstGeom prst="line">
              <a:avLst/>
            </a:prstGeom>
            <a:noFill/>
            <a:ln w="9525">
              <a:solidFill>
                <a:srgbClr val="FFF814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6324600" y="4114800"/>
              <a:ext cx="304800" cy="0"/>
            </a:xfrm>
            <a:prstGeom prst="line">
              <a:avLst/>
            </a:prstGeom>
            <a:noFill/>
            <a:ln w="9525">
              <a:solidFill>
                <a:srgbClr val="FFF814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6705600" y="2819400"/>
              <a:ext cx="336550" cy="26479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sz="2400" noProof="1">
                  <a:solidFill>
                    <a:srgbClr val="FF0000"/>
                  </a:solidFill>
                  <a:effectLst/>
                  <a:latin typeface="Times" pitchFamily="-111" charset="0"/>
                </a:rPr>
                <a:t>2</a:t>
              </a:r>
            </a:p>
            <a:p>
              <a:endParaRPr sz="2400" noProof="1">
                <a:solidFill>
                  <a:srgbClr val="FF0000"/>
                </a:solidFill>
                <a:effectLst/>
                <a:latin typeface="Times" pitchFamily="-111" charset="0"/>
              </a:endParaRPr>
            </a:p>
            <a:p>
              <a:endParaRPr sz="2400" noProof="1">
                <a:solidFill>
                  <a:srgbClr val="FF0000"/>
                </a:solidFill>
                <a:effectLst/>
                <a:latin typeface="Times" pitchFamily="-111" charset="0"/>
              </a:endParaRPr>
            </a:p>
            <a:p>
              <a:r>
                <a:rPr sz="2400" noProof="1">
                  <a:solidFill>
                    <a:srgbClr val="FF0000"/>
                  </a:solidFill>
                  <a:effectLst/>
                  <a:latin typeface="Times" pitchFamily="-111" charset="0"/>
                </a:rPr>
                <a:t>1</a:t>
              </a:r>
            </a:p>
            <a:p>
              <a:endParaRPr sz="2400" noProof="1">
                <a:solidFill>
                  <a:srgbClr val="FF0000"/>
                </a:solidFill>
                <a:effectLst/>
                <a:latin typeface="Times" pitchFamily="-111" charset="0"/>
              </a:endParaRPr>
            </a:p>
            <a:p>
              <a:endParaRPr sz="2400" noProof="1">
                <a:solidFill>
                  <a:srgbClr val="FF0000"/>
                </a:solidFill>
                <a:effectLst/>
                <a:latin typeface="Times" pitchFamily="-111" charset="0"/>
              </a:endParaRPr>
            </a:p>
            <a:p>
              <a:r>
                <a:rPr sz="2400" noProof="1">
                  <a:solidFill>
                    <a:srgbClr val="FF0000"/>
                  </a:solidFill>
                  <a:effectLst/>
                  <a:latin typeface="Times" pitchFamily="-111" charset="0"/>
                </a:rPr>
                <a:t>0</a:t>
              </a: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505075" y="3322638"/>
              <a:ext cx="3270250" cy="1774825"/>
            </a:xfrm>
            <a:custGeom>
              <a:avLst/>
              <a:gdLst/>
              <a:ahLst/>
              <a:cxnLst>
                <a:cxn ang="0">
                  <a:pos x="0" y="1118"/>
                </a:cxn>
                <a:cxn ang="0">
                  <a:pos x="22" y="1085"/>
                </a:cxn>
                <a:cxn ang="0">
                  <a:pos x="55" y="1063"/>
                </a:cxn>
                <a:cxn ang="0">
                  <a:pos x="208" y="844"/>
                </a:cxn>
                <a:cxn ang="0">
                  <a:pos x="384" y="581"/>
                </a:cxn>
                <a:cxn ang="0">
                  <a:pos x="548" y="394"/>
                </a:cxn>
                <a:cxn ang="0">
                  <a:pos x="636" y="318"/>
                </a:cxn>
                <a:cxn ang="0">
                  <a:pos x="668" y="296"/>
                </a:cxn>
                <a:cxn ang="0">
                  <a:pos x="701" y="274"/>
                </a:cxn>
                <a:cxn ang="0">
                  <a:pos x="756" y="219"/>
                </a:cxn>
                <a:cxn ang="0">
                  <a:pos x="778" y="186"/>
                </a:cxn>
                <a:cxn ang="0">
                  <a:pos x="811" y="175"/>
                </a:cxn>
                <a:cxn ang="0">
                  <a:pos x="877" y="131"/>
                </a:cxn>
                <a:cxn ang="0">
                  <a:pos x="1008" y="77"/>
                </a:cxn>
                <a:cxn ang="0">
                  <a:pos x="1173" y="0"/>
                </a:cxn>
                <a:cxn ang="0">
                  <a:pos x="1403" y="55"/>
                </a:cxn>
                <a:cxn ang="0">
                  <a:pos x="1468" y="77"/>
                </a:cxn>
                <a:cxn ang="0">
                  <a:pos x="1501" y="88"/>
                </a:cxn>
                <a:cxn ang="0">
                  <a:pos x="1666" y="186"/>
                </a:cxn>
                <a:cxn ang="0">
                  <a:pos x="1699" y="208"/>
                </a:cxn>
                <a:cxn ang="0">
                  <a:pos x="1797" y="252"/>
                </a:cxn>
                <a:cxn ang="0">
                  <a:pos x="1819" y="285"/>
                </a:cxn>
                <a:cxn ang="0">
                  <a:pos x="1852" y="296"/>
                </a:cxn>
                <a:cxn ang="0">
                  <a:pos x="1983" y="351"/>
                </a:cxn>
                <a:cxn ang="0">
                  <a:pos x="2060" y="372"/>
                </a:cxn>
              </a:cxnLst>
              <a:rect l="0" t="0" r="r" b="b"/>
              <a:pathLst>
                <a:path w="2060" h="1118">
                  <a:moveTo>
                    <a:pt x="0" y="1118"/>
                  </a:moveTo>
                  <a:cubicBezTo>
                    <a:pt x="7" y="1107"/>
                    <a:pt x="12" y="1094"/>
                    <a:pt x="22" y="1085"/>
                  </a:cubicBezTo>
                  <a:cubicBezTo>
                    <a:pt x="31" y="1075"/>
                    <a:pt x="46" y="1072"/>
                    <a:pt x="55" y="1063"/>
                  </a:cubicBezTo>
                  <a:cubicBezTo>
                    <a:pt x="110" y="999"/>
                    <a:pt x="139" y="889"/>
                    <a:pt x="208" y="844"/>
                  </a:cubicBezTo>
                  <a:cubicBezTo>
                    <a:pt x="240" y="745"/>
                    <a:pt x="321" y="662"/>
                    <a:pt x="384" y="581"/>
                  </a:cubicBezTo>
                  <a:cubicBezTo>
                    <a:pt x="438" y="509"/>
                    <a:pt x="470" y="445"/>
                    <a:pt x="548" y="394"/>
                  </a:cubicBezTo>
                  <a:cubicBezTo>
                    <a:pt x="585" y="338"/>
                    <a:pt x="557" y="369"/>
                    <a:pt x="636" y="318"/>
                  </a:cubicBezTo>
                  <a:cubicBezTo>
                    <a:pt x="646" y="310"/>
                    <a:pt x="657" y="303"/>
                    <a:pt x="668" y="296"/>
                  </a:cubicBezTo>
                  <a:cubicBezTo>
                    <a:pt x="678" y="288"/>
                    <a:pt x="701" y="274"/>
                    <a:pt x="701" y="274"/>
                  </a:cubicBezTo>
                  <a:cubicBezTo>
                    <a:pt x="759" y="186"/>
                    <a:pt x="682" y="292"/>
                    <a:pt x="756" y="219"/>
                  </a:cubicBezTo>
                  <a:cubicBezTo>
                    <a:pt x="765" y="209"/>
                    <a:pt x="767" y="194"/>
                    <a:pt x="778" y="186"/>
                  </a:cubicBezTo>
                  <a:cubicBezTo>
                    <a:pt x="787" y="178"/>
                    <a:pt x="800" y="180"/>
                    <a:pt x="811" y="175"/>
                  </a:cubicBezTo>
                  <a:cubicBezTo>
                    <a:pt x="834" y="162"/>
                    <a:pt x="851" y="139"/>
                    <a:pt x="877" y="131"/>
                  </a:cubicBezTo>
                  <a:cubicBezTo>
                    <a:pt x="921" y="115"/>
                    <a:pt x="967" y="99"/>
                    <a:pt x="1008" y="77"/>
                  </a:cubicBezTo>
                  <a:cubicBezTo>
                    <a:pt x="1099" y="26"/>
                    <a:pt x="1075" y="16"/>
                    <a:pt x="1173" y="0"/>
                  </a:cubicBezTo>
                  <a:cubicBezTo>
                    <a:pt x="1247" y="25"/>
                    <a:pt x="1327" y="29"/>
                    <a:pt x="1403" y="55"/>
                  </a:cubicBezTo>
                  <a:cubicBezTo>
                    <a:pt x="1424" y="62"/>
                    <a:pt x="1446" y="69"/>
                    <a:pt x="1468" y="77"/>
                  </a:cubicBezTo>
                  <a:cubicBezTo>
                    <a:pt x="1478" y="80"/>
                    <a:pt x="1501" y="88"/>
                    <a:pt x="1501" y="88"/>
                  </a:cubicBezTo>
                  <a:cubicBezTo>
                    <a:pt x="1551" y="136"/>
                    <a:pt x="1605" y="155"/>
                    <a:pt x="1666" y="186"/>
                  </a:cubicBezTo>
                  <a:cubicBezTo>
                    <a:pt x="1677" y="191"/>
                    <a:pt x="1686" y="202"/>
                    <a:pt x="1699" y="208"/>
                  </a:cubicBezTo>
                  <a:cubicBezTo>
                    <a:pt x="1815" y="260"/>
                    <a:pt x="1722" y="202"/>
                    <a:pt x="1797" y="252"/>
                  </a:cubicBezTo>
                  <a:cubicBezTo>
                    <a:pt x="1804" y="263"/>
                    <a:pt x="1808" y="276"/>
                    <a:pt x="1819" y="285"/>
                  </a:cubicBezTo>
                  <a:cubicBezTo>
                    <a:pt x="1828" y="292"/>
                    <a:pt x="1841" y="290"/>
                    <a:pt x="1852" y="296"/>
                  </a:cubicBezTo>
                  <a:cubicBezTo>
                    <a:pt x="1895" y="317"/>
                    <a:pt x="1936" y="336"/>
                    <a:pt x="1983" y="351"/>
                  </a:cubicBezTo>
                  <a:cubicBezTo>
                    <a:pt x="2052" y="373"/>
                    <a:pt x="2025" y="372"/>
                    <a:pt x="2060" y="372"/>
                  </a:cubicBezTo>
                </a:path>
              </a:pathLst>
            </a:custGeom>
            <a:solidFill>
              <a:schemeClr val="bg1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2438400" y="3200400"/>
              <a:ext cx="342900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</p:grpSp>
      <p:cxnSp>
        <p:nvCxnSpPr>
          <p:cNvPr id="23" name="Conector recto 22"/>
          <p:cNvCxnSpPr>
            <a:stCxn id="8" idx="3"/>
          </p:cNvCxnSpPr>
          <p:nvPr/>
        </p:nvCxnSpPr>
        <p:spPr>
          <a:xfrm>
            <a:off x="1972468" y="5089525"/>
            <a:ext cx="288925" cy="793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>
            <a:stCxn id="7" idx="3"/>
          </p:cNvCxnSpPr>
          <p:nvPr/>
        </p:nvCxnSpPr>
        <p:spPr>
          <a:xfrm>
            <a:off x="1896268" y="3032125"/>
            <a:ext cx="441325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6376193" y="3048000"/>
            <a:ext cx="3810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6376193" y="4123985"/>
            <a:ext cx="3810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rot="16200000" flipH="1">
            <a:off x="2834301" y="3193314"/>
            <a:ext cx="710145" cy="387766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2437769" y="2680256"/>
            <a:ext cx="181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>
                <a:solidFill>
                  <a:srgbClr val="3366FF"/>
                </a:solidFill>
              </a:rPr>
              <a:t>Green</a:t>
            </a:r>
            <a:r>
              <a:rPr lang="es-ES_tradnl" dirty="0" smtClean="0">
                <a:solidFill>
                  <a:srgbClr val="3366FF"/>
                </a:solidFill>
              </a:rPr>
              <a:t> </a:t>
            </a:r>
            <a:r>
              <a:rPr lang="es-ES_tradnl" dirty="0" err="1" smtClean="0">
                <a:solidFill>
                  <a:srgbClr val="3366FF"/>
                </a:solidFill>
              </a:rPr>
              <a:t>Revolution</a:t>
            </a:r>
            <a:endParaRPr lang="es-ES_tradnl" dirty="0">
              <a:solidFill>
                <a:srgbClr val="3366FF"/>
              </a:solidFill>
            </a:endParaRPr>
          </a:p>
        </p:txBody>
      </p:sp>
      <p:cxnSp>
        <p:nvCxnSpPr>
          <p:cNvPr id="41" name="Conector recto de flecha 40"/>
          <p:cNvCxnSpPr/>
          <p:nvPr/>
        </p:nvCxnSpPr>
        <p:spPr>
          <a:xfrm rot="5400000" flipH="1" flipV="1">
            <a:off x="5370458" y="4314275"/>
            <a:ext cx="639870" cy="158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uadroTexto 41"/>
          <p:cNvSpPr txBox="1"/>
          <p:nvPr/>
        </p:nvSpPr>
        <p:spPr>
          <a:xfrm>
            <a:off x="4639064" y="4706034"/>
            <a:ext cx="17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3366FF"/>
                </a:solidFill>
              </a:rPr>
              <a:t>A </a:t>
            </a:r>
            <a:r>
              <a:rPr lang="es-ES_tradnl" dirty="0" err="1" smtClean="0">
                <a:solidFill>
                  <a:srgbClr val="3366FF"/>
                </a:solidFill>
              </a:rPr>
              <a:t>new</a:t>
            </a:r>
            <a:r>
              <a:rPr lang="es-ES_tradnl" dirty="0" smtClean="0">
                <a:solidFill>
                  <a:srgbClr val="3366FF"/>
                </a:solidFill>
              </a:rPr>
              <a:t> </a:t>
            </a:r>
            <a:r>
              <a:rPr lang="es-ES_tradnl" dirty="0" err="1" smtClean="0">
                <a:solidFill>
                  <a:srgbClr val="3366FF"/>
                </a:solidFill>
              </a:rPr>
              <a:t>revolution</a:t>
            </a:r>
            <a:endParaRPr lang="es-ES_tradnl" dirty="0" smtClean="0">
              <a:solidFill>
                <a:srgbClr val="3366FF"/>
              </a:solidFill>
            </a:endParaRPr>
          </a:p>
          <a:p>
            <a:r>
              <a:rPr lang="es-ES_tradnl" dirty="0" err="1" smtClean="0">
                <a:solidFill>
                  <a:srgbClr val="3366FF"/>
                </a:solidFill>
              </a:rPr>
              <a:t>Is</a:t>
            </a:r>
            <a:r>
              <a:rPr lang="es-ES_tradnl" dirty="0" smtClean="0">
                <a:solidFill>
                  <a:srgbClr val="3366FF"/>
                </a:solidFill>
              </a:rPr>
              <a:t> </a:t>
            </a:r>
            <a:r>
              <a:rPr lang="es-ES_tradnl" dirty="0" err="1" smtClean="0">
                <a:solidFill>
                  <a:srgbClr val="3366FF"/>
                </a:solidFill>
              </a:rPr>
              <a:t>needed</a:t>
            </a:r>
            <a:endParaRPr lang="es-ES_tradnl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97760" y="4958079"/>
            <a:ext cx="416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rgbClr val="FFFF00"/>
                </a:solidFill>
              </a:rPr>
              <a:t>					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41520" y="572005"/>
            <a:ext cx="561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CRUDE REALITY OF THE END OF XXI CENTURY</a:t>
            </a:r>
            <a:endParaRPr lang="es-ES_tradnl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41520" y="1424704"/>
            <a:ext cx="39132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14F9FF"/>
              </a:solidFill>
              <a:latin typeface="Comic Sans MS"/>
              <a:cs typeface="Comic Sans MS"/>
            </a:endParaRPr>
          </a:p>
          <a:p>
            <a:endParaRPr lang="en-US" dirty="0" smtClean="0">
              <a:solidFill>
                <a:srgbClr val="14F9FF"/>
              </a:solidFill>
              <a:latin typeface="Comic Sans MS"/>
              <a:cs typeface="Comic Sans MS"/>
            </a:endParaRPr>
          </a:p>
          <a:p>
            <a:endParaRPr lang="en-US" dirty="0" smtClean="0">
              <a:solidFill>
                <a:srgbClr val="14F9FF"/>
              </a:solidFill>
              <a:latin typeface="Comic Sans MS"/>
              <a:cs typeface="Comic Sans MS"/>
            </a:endParaRPr>
          </a:p>
          <a:p>
            <a:endParaRPr lang="en-US" dirty="0" smtClean="0">
              <a:solidFill>
                <a:srgbClr val="14F9FF"/>
              </a:solidFill>
              <a:latin typeface="Comic Sans MS"/>
              <a:cs typeface="Comic Sans MS"/>
            </a:endParaRPr>
          </a:p>
          <a:p>
            <a:endParaRPr lang="en-US" dirty="0" smtClean="0">
              <a:solidFill>
                <a:srgbClr val="14F9FF"/>
              </a:solidFill>
              <a:latin typeface="Comic Sans MS"/>
              <a:cs typeface="Comic Sans MS"/>
            </a:endParaRPr>
          </a:p>
          <a:p>
            <a:endParaRPr lang="es-ES_tradnl" dirty="0" smtClean="0">
              <a:solidFill>
                <a:srgbClr val="14F9FF"/>
              </a:solidFill>
              <a:latin typeface="Comic Sans MS"/>
              <a:cs typeface="Comic Sans MS"/>
            </a:endParaRPr>
          </a:p>
          <a:p>
            <a:endParaRPr lang="es-ES_tradnl" dirty="0">
              <a:solidFill>
                <a:srgbClr val="14F9FF"/>
              </a:solidFill>
              <a:latin typeface="Comic Sans MS"/>
              <a:cs typeface="Comic Sans M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21141" y="2071035"/>
            <a:ext cx="4917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DFF15"/>
                </a:solidFill>
                <a:latin typeface="Comic Sans MS"/>
                <a:cs typeface="Comic Sans MS"/>
              </a:rPr>
              <a:t>With present yields of conventional farming </a:t>
            </a:r>
          </a:p>
          <a:p>
            <a:r>
              <a:rPr lang="en-US" dirty="0" smtClean="0">
                <a:solidFill>
                  <a:srgbClr val="1DFF15"/>
                </a:solidFill>
                <a:latin typeface="Comic Sans MS"/>
                <a:cs typeface="Comic Sans MS"/>
              </a:rPr>
              <a:t>it is possible but it implies almost complete </a:t>
            </a:r>
          </a:p>
          <a:p>
            <a:r>
              <a:rPr lang="en-US" dirty="0" smtClean="0">
                <a:solidFill>
                  <a:srgbClr val="1DFF15"/>
                </a:solidFill>
                <a:latin typeface="Comic Sans MS"/>
                <a:cs typeface="Comic Sans MS"/>
              </a:rPr>
              <a:t>destruction of forests and grasslands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209280" y="3271364"/>
            <a:ext cx="5297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With organic farming (yields less than 50%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of conventional), it would be impossible to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produce enough </a:t>
            </a:r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food for all population </a:t>
            </a:r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of Earth</a:t>
            </a:r>
            <a:endParaRPr lang="en-US" dirty="0" smtClean="0">
              <a:solidFill>
                <a:schemeClr val="bg1"/>
              </a:solidFill>
              <a:latin typeface="Comic Sans MS"/>
              <a:cs typeface="Comic Sans MS"/>
            </a:endParaRPr>
          </a:p>
          <a:p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1209280" y="4761493"/>
            <a:ext cx="5990980" cy="92333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With transgenic crops and modern technologies 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of water management, fertilizers and pesticides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forests could be preserved and enough food produced 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121141" y="1424704"/>
            <a:ext cx="3913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F9FF"/>
                </a:solidFill>
                <a:latin typeface="Comic Sans MS"/>
                <a:cs typeface="Comic Sans MS"/>
              </a:rPr>
              <a:t>Food production should be doubled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9128" y="1861795"/>
            <a:ext cx="5222799" cy="410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1066800" y="457200"/>
            <a:ext cx="747853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600" noProof="1" smtClean="0">
                <a:solidFill>
                  <a:srgbClr val="FF0800"/>
                </a:solidFill>
                <a:latin typeface="Comic Sans MS"/>
                <a:cs typeface="Comic Sans MS"/>
              </a:rPr>
              <a:t>But in 1997 a very powerful organization, Greenpeace, promoted the GM</a:t>
            </a:r>
          </a:p>
          <a:p>
            <a:r>
              <a:rPr lang="es-ES_tradnl" sz="1600" noProof="1" smtClean="0">
                <a:solidFill>
                  <a:srgbClr val="FF0800"/>
                </a:solidFill>
                <a:latin typeface="Comic Sans MS"/>
                <a:cs typeface="Comic Sans MS"/>
              </a:rPr>
              <a:t>issue to the top of campaign priorities.The strategy was to tell false stories</a:t>
            </a:r>
          </a:p>
          <a:p>
            <a:r>
              <a:rPr lang="es-ES_tradnl" sz="1600" noProof="1" smtClean="0">
                <a:solidFill>
                  <a:srgbClr val="FF0800"/>
                </a:solidFill>
                <a:latin typeface="Comic Sans MS"/>
                <a:cs typeface="Comic Sans MS"/>
              </a:rPr>
              <a:t>about GM plants.</a:t>
            </a:r>
            <a:endParaRPr sz="1600" noProof="1">
              <a:solidFill>
                <a:srgbClr val="FF0800"/>
              </a:solidFill>
              <a:latin typeface="Comic Sans MS"/>
              <a:cs typeface="Comic Sans M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662" y="2152290"/>
            <a:ext cx="370249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GM </a:t>
            </a:r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plants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are:</a:t>
            </a:r>
          </a:p>
          <a:p>
            <a:endParaRPr lang="es-ES_tradnl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14F9FF"/>
                </a:solidFill>
                <a:latin typeface="Comic Sans MS"/>
                <a:cs typeface="Comic Sans MS"/>
              </a:rPr>
              <a:t>Toxic to persons</a:t>
            </a:r>
          </a:p>
          <a:p>
            <a:r>
              <a:rPr lang="en-US" dirty="0" smtClean="0">
                <a:solidFill>
                  <a:srgbClr val="14F9FF"/>
                </a:solidFill>
                <a:latin typeface="Comic Sans MS"/>
                <a:cs typeface="Comic Sans MS"/>
              </a:rPr>
              <a:t>Damage environment</a:t>
            </a:r>
          </a:p>
          <a:p>
            <a:r>
              <a:rPr lang="en-US" dirty="0" smtClean="0">
                <a:solidFill>
                  <a:srgbClr val="14F9FF"/>
                </a:solidFill>
                <a:latin typeface="Comic Sans MS"/>
                <a:cs typeface="Comic Sans MS"/>
              </a:rPr>
              <a:t>Exploit farmers</a:t>
            </a:r>
          </a:p>
          <a:p>
            <a:r>
              <a:rPr lang="en-US" dirty="0" smtClean="0">
                <a:solidFill>
                  <a:srgbClr val="14F9FF"/>
                </a:solidFill>
                <a:latin typeface="Comic Sans MS"/>
                <a:cs typeface="Comic Sans MS"/>
              </a:rPr>
              <a:t>Only good for multinationals</a:t>
            </a:r>
          </a:p>
          <a:p>
            <a:r>
              <a:rPr lang="en-US" dirty="0" smtClean="0">
                <a:solidFill>
                  <a:srgbClr val="14F9FF"/>
                </a:solidFill>
                <a:latin typeface="Comic Sans MS"/>
                <a:cs typeface="Comic Sans MS"/>
              </a:rPr>
              <a:t>Etc.</a:t>
            </a:r>
          </a:p>
          <a:p>
            <a:endParaRPr lang="en-US" dirty="0" smtClean="0">
              <a:solidFill>
                <a:srgbClr val="14F9FF"/>
              </a:solidFill>
              <a:latin typeface="Comic Sans MS"/>
              <a:cs typeface="Comic Sans MS"/>
            </a:endParaRPr>
          </a:p>
          <a:p>
            <a:endParaRPr lang="en-US" dirty="0" smtClean="0">
              <a:solidFill>
                <a:srgbClr val="14F9FF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1DFF15"/>
                </a:solidFill>
                <a:latin typeface="Comic Sans MS"/>
                <a:cs typeface="Comic Sans MS"/>
              </a:rPr>
              <a:t>ALL IS FALSE!!!!!!</a:t>
            </a:r>
          </a:p>
          <a:p>
            <a:r>
              <a:rPr lang="en-US" dirty="0" smtClean="0">
                <a:solidFill>
                  <a:srgbClr val="1DFF15"/>
                </a:solidFill>
                <a:latin typeface="Comic Sans MS"/>
                <a:cs typeface="Comic Sans MS"/>
              </a:rPr>
              <a:t>(but they have succeeded in</a:t>
            </a:r>
          </a:p>
          <a:p>
            <a:r>
              <a:rPr lang="en-US" dirty="0" smtClean="0">
                <a:solidFill>
                  <a:srgbClr val="1DFF15"/>
                </a:solidFill>
                <a:latin typeface="Comic Sans MS"/>
                <a:cs typeface="Comic Sans MS"/>
              </a:rPr>
              <a:t>creating a rejection in society</a:t>
            </a:r>
          </a:p>
          <a:p>
            <a:r>
              <a:rPr lang="en-US" dirty="0" smtClean="0">
                <a:solidFill>
                  <a:srgbClr val="1DFF15"/>
                </a:solidFill>
                <a:latin typeface="Comic Sans MS"/>
                <a:cs typeface="Comic Sans MS"/>
              </a:rPr>
              <a:t>because of fear to </a:t>
            </a:r>
            <a:r>
              <a:rPr lang="en-US" dirty="0" err="1" smtClean="0">
                <a:solidFill>
                  <a:srgbClr val="1DFF15"/>
                </a:solidFill>
                <a:latin typeface="Comic Sans MS"/>
                <a:cs typeface="Comic Sans MS"/>
              </a:rPr>
              <a:t>transgenesis</a:t>
            </a:r>
            <a:r>
              <a:rPr lang="en-US" dirty="0" smtClean="0">
                <a:solidFill>
                  <a:srgbClr val="1DFF15"/>
                </a:solidFill>
                <a:latin typeface="Comic Sans MS"/>
                <a:cs typeface="Comic Sans MS"/>
              </a:rPr>
              <a:t>)</a:t>
            </a:r>
          </a:p>
          <a:p>
            <a:endParaRPr lang="es-ES_tradnl" dirty="0">
              <a:solidFill>
                <a:srgbClr val="14F9FF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7"/>
          <p:cNvGrpSpPr/>
          <p:nvPr/>
        </p:nvGrpSpPr>
        <p:grpSpPr>
          <a:xfrm>
            <a:off x="250536" y="2135336"/>
            <a:ext cx="6774786" cy="3099964"/>
            <a:chOff x="250536" y="356163"/>
            <a:chExt cx="6774786" cy="3099964"/>
          </a:xfrm>
        </p:grpSpPr>
        <p:pic>
          <p:nvPicPr>
            <p:cNvPr id="2" name="Imagen 1" descr="WorldFoodPrize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50536" y="356163"/>
              <a:ext cx="5541187" cy="3099964"/>
            </a:xfrm>
            <a:prstGeom prst="rect">
              <a:avLst/>
            </a:prstGeom>
          </p:spPr>
        </p:pic>
        <p:grpSp>
          <p:nvGrpSpPr>
            <p:cNvPr id="6" name="Agrupar 6"/>
            <p:cNvGrpSpPr/>
            <p:nvPr/>
          </p:nvGrpSpPr>
          <p:grpSpPr>
            <a:xfrm>
              <a:off x="5823877" y="1954994"/>
              <a:ext cx="1201445" cy="1501133"/>
              <a:chOff x="6384440" y="1548593"/>
              <a:chExt cx="1201445" cy="1501133"/>
            </a:xfrm>
          </p:grpSpPr>
          <p:pic>
            <p:nvPicPr>
              <p:cNvPr id="3" name="Imagen 2" descr="jeff-schell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4440" y="1548593"/>
                <a:ext cx="1201445" cy="916357"/>
              </a:xfrm>
              <a:prstGeom prst="rect">
                <a:avLst/>
              </a:prstGeom>
            </p:spPr>
          </p:pic>
          <p:sp>
            <p:nvSpPr>
              <p:cNvPr id="5" name="CuadroTexto 4"/>
              <p:cNvSpPr txBox="1"/>
              <p:nvPr/>
            </p:nvSpPr>
            <p:spPr>
              <a:xfrm>
                <a:off x="6384440" y="2464950"/>
                <a:ext cx="1201445" cy="5847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FF"/>
                    </a:solidFill>
                  </a:rPr>
                  <a:t>Jeff Schell </a:t>
                </a:r>
              </a:p>
              <a:p>
                <a:r>
                  <a:rPr lang="en-US" sz="1600" dirty="0" smtClean="0">
                    <a:solidFill>
                      <a:srgbClr val="0000FF"/>
                    </a:solidFill>
                  </a:rPr>
                  <a:t>(1935-2003)</a:t>
                </a:r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7" name="CuadroTexto 6"/>
          <p:cNvSpPr txBox="1"/>
          <p:nvPr/>
        </p:nvSpPr>
        <p:spPr>
          <a:xfrm>
            <a:off x="736755" y="397495"/>
            <a:ext cx="757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The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technology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to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make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transgenic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plants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was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developed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in 1983</a:t>
            </a:r>
          </a:p>
          <a:p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by </a:t>
            </a:r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the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scientists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who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received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the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World </a:t>
            </a:r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Food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Prize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30 </a:t>
            </a:r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years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latter</a:t>
            </a:r>
            <a:endParaRPr lang="es-ES_tradnl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14308" y="338403"/>
            <a:ext cx="7250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Rejection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in </a:t>
            </a:r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Europe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has </a:t>
            </a:r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practically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stop </a:t>
            </a:r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development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of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GM </a:t>
            </a:r>
            <a:r>
              <a:rPr lang="es-ES_tradnl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crops</a:t>
            </a:r>
            <a:r>
              <a:rPr lang="es-ES_tradnl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endParaRPr lang="es-ES_tradnl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43909" y="1101701"/>
            <a:ext cx="6477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>
                <a:solidFill>
                  <a:srgbClr val="14F9FF"/>
                </a:solidFill>
                <a:latin typeface="Comic Sans MS"/>
                <a:cs typeface="Comic Sans MS"/>
              </a:rPr>
              <a:t>Two</a:t>
            </a:r>
            <a:r>
              <a:rPr lang="es-ES_tradnl" dirty="0" smtClean="0">
                <a:solidFill>
                  <a:srgbClr val="14F9FF"/>
                </a:solidFill>
                <a:latin typeface="Comic Sans MS"/>
                <a:cs typeface="Comic Sans MS"/>
              </a:rPr>
              <a:t> genes (</a:t>
            </a:r>
            <a:r>
              <a:rPr lang="es-ES_tradnl" dirty="0" err="1" smtClean="0">
                <a:solidFill>
                  <a:srgbClr val="14F9FF"/>
                </a:solidFill>
                <a:latin typeface="Comic Sans MS"/>
                <a:cs typeface="Comic Sans MS"/>
              </a:rPr>
              <a:t>traits</a:t>
            </a:r>
            <a:r>
              <a:rPr lang="es-ES_tradnl" dirty="0" smtClean="0">
                <a:solidFill>
                  <a:srgbClr val="14F9FF"/>
                </a:solidFill>
                <a:latin typeface="Comic Sans MS"/>
                <a:cs typeface="Comic Sans MS"/>
              </a:rPr>
              <a:t>; </a:t>
            </a:r>
            <a:r>
              <a:rPr lang="es-ES_tradnl" dirty="0" err="1" smtClean="0">
                <a:solidFill>
                  <a:srgbClr val="14F9FF"/>
                </a:solidFill>
                <a:latin typeface="Comic Sans MS"/>
                <a:cs typeface="Comic Sans MS"/>
              </a:rPr>
              <a:t>insect</a:t>
            </a:r>
            <a:r>
              <a:rPr lang="es-ES_tradnl" dirty="0" smtClean="0">
                <a:solidFill>
                  <a:srgbClr val="14F9FF"/>
                </a:solidFill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solidFill>
                  <a:srgbClr val="14F9FF"/>
                </a:solidFill>
                <a:latin typeface="Comic Sans MS"/>
                <a:cs typeface="Comic Sans MS"/>
              </a:rPr>
              <a:t>resistance</a:t>
            </a:r>
            <a:r>
              <a:rPr lang="es-ES_tradnl" dirty="0" smtClean="0">
                <a:solidFill>
                  <a:srgbClr val="14F9FF"/>
                </a:solidFill>
                <a:latin typeface="Comic Sans MS"/>
                <a:cs typeface="Comic Sans MS"/>
              </a:rPr>
              <a:t>, </a:t>
            </a:r>
            <a:r>
              <a:rPr lang="es-ES_tradnl" dirty="0" err="1" smtClean="0">
                <a:solidFill>
                  <a:srgbClr val="14F9FF"/>
                </a:solidFill>
                <a:latin typeface="Comic Sans MS"/>
                <a:cs typeface="Comic Sans MS"/>
              </a:rPr>
              <a:t>herbicide</a:t>
            </a:r>
            <a:r>
              <a:rPr lang="es-ES_tradnl" dirty="0" smtClean="0">
                <a:solidFill>
                  <a:srgbClr val="14F9FF"/>
                </a:solidFill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solidFill>
                  <a:srgbClr val="14F9FF"/>
                </a:solidFill>
                <a:latin typeface="Comic Sans MS"/>
                <a:cs typeface="Comic Sans MS"/>
              </a:rPr>
              <a:t>resistance</a:t>
            </a:r>
            <a:r>
              <a:rPr lang="es-ES_tradnl" dirty="0" smtClean="0">
                <a:solidFill>
                  <a:srgbClr val="14F9FF"/>
                </a:solidFill>
                <a:latin typeface="Comic Sans MS"/>
                <a:cs typeface="Comic Sans MS"/>
              </a:rPr>
              <a:t>)</a:t>
            </a:r>
          </a:p>
          <a:p>
            <a:r>
              <a:rPr lang="es-ES_tradnl" dirty="0" err="1" smtClean="0">
                <a:solidFill>
                  <a:srgbClr val="14F9FF"/>
                </a:solidFill>
                <a:latin typeface="Comic Sans MS"/>
                <a:cs typeface="Comic Sans MS"/>
              </a:rPr>
              <a:t>Four</a:t>
            </a:r>
            <a:r>
              <a:rPr lang="es-ES_tradnl" dirty="0" smtClean="0">
                <a:solidFill>
                  <a:srgbClr val="14F9FF"/>
                </a:solidFill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solidFill>
                  <a:srgbClr val="14F9FF"/>
                </a:solidFill>
                <a:latin typeface="Comic Sans MS"/>
                <a:cs typeface="Comic Sans MS"/>
              </a:rPr>
              <a:t>crops</a:t>
            </a:r>
            <a:r>
              <a:rPr lang="es-ES_tradnl" dirty="0" smtClean="0">
                <a:solidFill>
                  <a:srgbClr val="14F9FF"/>
                </a:solidFill>
                <a:latin typeface="Comic Sans MS"/>
                <a:cs typeface="Comic Sans MS"/>
              </a:rPr>
              <a:t> (</a:t>
            </a:r>
            <a:r>
              <a:rPr lang="es-ES_tradnl" dirty="0" err="1" smtClean="0">
                <a:solidFill>
                  <a:srgbClr val="14F9FF"/>
                </a:solidFill>
                <a:latin typeface="Comic Sans MS"/>
                <a:cs typeface="Comic Sans MS"/>
              </a:rPr>
              <a:t>corn</a:t>
            </a:r>
            <a:r>
              <a:rPr lang="es-ES_tradnl" dirty="0" smtClean="0">
                <a:solidFill>
                  <a:srgbClr val="14F9FF"/>
                </a:solidFill>
                <a:latin typeface="Comic Sans MS"/>
                <a:cs typeface="Comic Sans MS"/>
              </a:rPr>
              <a:t>, soy, </a:t>
            </a:r>
            <a:r>
              <a:rPr lang="es-ES_tradnl" dirty="0" err="1" smtClean="0">
                <a:solidFill>
                  <a:srgbClr val="14F9FF"/>
                </a:solidFill>
                <a:latin typeface="Comic Sans MS"/>
                <a:cs typeface="Comic Sans MS"/>
              </a:rPr>
              <a:t>cotton</a:t>
            </a:r>
            <a:r>
              <a:rPr lang="es-ES_tradnl" dirty="0" smtClean="0">
                <a:solidFill>
                  <a:srgbClr val="14F9FF"/>
                </a:solidFill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solidFill>
                  <a:srgbClr val="14F9FF"/>
                </a:solidFill>
                <a:latin typeface="Comic Sans MS"/>
                <a:cs typeface="Comic Sans MS"/>
              </a:rPr>
              <a:t>and</a:t>
            </a:r>
            <a:r>
              <a:rPr lang="es-ES_tradnl" dirty="0" smtClean="0">
                <a:solidFill>
                  <a:srgbClr val="14F9FF"/>
                </a:solidFill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solidFill>
                  <a:srgbClr val="14F9FF"/>
                </a:solidFill>
                <a:latin typeface="Comic Sans MS"/>
                <a:cs typeface="Comic Sans MS"/>
              </a:rPr>
              <a:t>canola</a:t>
            </a:r>
            <a:r>
              <a:rPr lang="es-ES_tradnl" dirty="0" smtClean="0">
                <a:solidFill>
                  <a:srgbClr val="14F9FF"/>
                </a:solidFill>
                <a:latin typeface="Comic Sans MS"/>
                <a:cs typeface="Comic Sans MS"/>
              </a:rPr>
              <a:t>)</a:t>
            </a:r>
            <a:endParaRPr lang="es-ES_tradnl" dirty="0">
              <a:solidFill>
                <a:srgbClr val="14F9FF"/>
              </a:solidFill>
              <a:latin typeface="Comic Sans MS"/>
              <a:cs typeface="Comic Sans M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4308" y="3451420"/>
            <a:ext cx="7905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8DD412"/>
                </a:solidFill>
              </a:rPr>
              <a:t>BUT IT TOOK TWO CENTURIES FOR THE EUROPEANS TO EAT TOMATO AND POTATO</a:t>
            </a:r>
          </a:p>
          <a:p>
            <a:r>
              <a:rPr lang="es-ES_tradnl" dirty="0" smtClean="0">
                <a:solidFill>
                  <a:srgbClr val="8DD412"/>
                </a:solidFill>
              </a:rPr>
              <a:t>BROUGHT BY THE SPANISH IN THE XVI CENTURY</a:t>
            </a:r>
          </a:p>
          <a:p>
            <a:endParaRPr lang="es-ES_tradnl" dirty="0">
              <a:solidFill>
                <a:srgbClr val="8DD412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 smtClean="0"/>
              <a:t>Ramón Luis Nogales Rangel</a:t>
            </a:r>
            <a:endParaRPr lang="es-ES_tradnl" dirty="0"/>
          </a:p>
        </p:txBody>
      </p:sp>
      <p:pic>
        <p:nvPicPr>
          <p:cNvPr id="6" name="Picture 5" descr="225px-Pat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3376" y="4259037"/>
            <a:ext cx="26289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25px-Tomatoes-on-the-bu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9290" y="4097751"/>
            <a:ext cx="156686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ickmoo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41" y="4673521"/>
            <a:ext cx="1926397" cy="1853150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1499808" y="183898"/>
            <a:ext cx="5382373" cy="2738490"/>
            <a:chOff x="1294189" y="387048"/>
            <a:chExt cx="5382373" cy="2738490"/>
          </a:xfrm>
        </p:grpSpPr>
        <p:pic>
          <p:nvPicPr>
            <p:cNvPr id="2" name="Imagen 1" descr="Potryku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4189" y="913569"/>
              <a:ext cx="2008819" cy="2008819"/>
            </a:xfrm>
            <a:prstGeom prst="rect">
              <a:avLst/>
            </a:prstGeom>
          </p:spPr>
        </p:pic>
        <p:pic>
          <p:nvPicPr>
            <p:cNvPr id="3" name="Imagen 2" descr="131018_NEWSCI_GoldenRiceInventor.jpg.CROP.original-origina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7904" y="1070807"/>
              <a:ext cx="2878658" cy="2054731"/>
            </a:xfrm>
            <a:prstGeom prst="rect">
              <a:avLst/>
            </a:prstGeom>
          </p:spPr>
        </p:pic>
        <p:sp>
          <p:nvSpPr>
            <p:cNvPr id="5" name="CuadroTexto 4"/>
            <p:cNvSpPr txBox="1"/>
            <p:nvPr/>
          </p:nvSpPr>
          <p:spPr>
            <a:xfrm>
              <a:off x="2086151" y="387048"/>
              <a:ext cx="3685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err="1" smtClean="0">
                  <a:solidFill>
                    <a:srgbClr val="FFFF00"/>
                  </a:solidFill>
                </a:rPr>
                <a:t>Ingo</a:t>
              </a:r>
              <a:r>
                <a:rPr lang="es-ES_tradnl" dirty="0" smtClean="0">
                  <a:solidFill>
                    <a:srgbClr val="FFFF00"/>
                  </a:solidFill>
                </a:rPr>
                <a:t> </a:t>
              </a:r>
              <a:r>
                <a:rPr lang="es-ES_tradnl" dirty="0" err="1" smtClean="0">
                  <a:solidFill>
                    <a:srgbClr val="FFFF00"/>
                  </a:solidFill>
                </a:rPr>
                <a:t>Potrykus</a:t>
              </a:r>
              <a:r>
                <a:rPr lang="es-ES_tradnl" dirty="0" smtClean="0">
                  <a:solidFill>
                    <a:srgbClr val="FFFF00"/>
                  </a:solidFill>
                </a:rPr>
                <a:t>, inventor </a:t>
              </a:r>
              <a:r>
                <a:rPr lang="es-ES_tradnl" dirty="0" err="1" smtClean="0">
                  <a:solidFill>
                    <a:srgbClr val="FFFF00"/>
                  </a:solidFill>
                </a:rPr>
                <a:t>of</a:t>
              </a:r>
              <a:r>
                <a:rPr lang="es-ES_tradnl" dirty="0" smtClean="0">
                  <a:solidFill>
                    <a:srgbClr val="FFFF00"/>
                  </a:solidFill>
                </a:rPr>
                <a:t> </a:t>
              </a:r>
              <a:r>
                <a:rPr lang="es-ES_tradnl" dirty="0" err="1" smtClean="0">
                  <a:solidFill>
                    <a:srgbClr val="FFFF00"/>
                  </a:solidFill>
                </a:rPr>
                <a:t>golden</a:t>
              </a:r>
              <a:r>
                <a:rPr lang="es-ES_tradnl" dirty="0" smtClean="0">
                  <a:solidFill>
                    <a:srgbClr val="FFFF00"/>
                  </a:solidFill>
                </a:rPr>
                <a:t> rice</a:t>
              </a:r>
              <a:endParaRPr lang="es-ES_tradnl" dirty="0">
                <a:solidFill>
                  <a:srgbClr val="FFFF00"/>
                </a:solidFill>
              </a:endParaRPr>
            </a:p>
          </p:txBody>
        </p:sp>
      </p:grpSp>
      <p:sp>
        <p:nvSpPr>
          <p:cNvPr id="6" name="CuadroTexto 5"/>
          <p:cNvSpPr txBox="1"/>
          <p:nvPr/>
        </p:nvSpPr>
        <p:spPr>
          <a:xfrm flipH="1">
            <a:off x="1140060" y="3543905"/>
            <a:ext cx="4833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Patrick Moore, </a:t>
            </a:r>
            <a:r>
              <a:rPr lang="es-ES_tradnl" dirty="0" err="1" smtClean="0">
                <a:solidFill>
                  <a:srgbClr val="FFFF00"/>
                </a:solidFill>
              </a:rPr>
              <a:t>one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of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the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founders</a:t>
            </a:r>
            <a:r>
              <a:rPr lang="es-ES_tradnl" dirty="0" smtClean="0">
                <a:solidFill>
                  <a:srgbClr val="FFFF00"/>
                </a:solidFill>
              </a:rPr>
              <a:t>  </a:t>
            </a:r>
            <a:r>
              <a:rPr lang="es-ES_tradnl" dirty="0" err="1" smtClean="0">
                <a:solidFill>
                  <a:srgbClr val="FFFF00"/>
                </a:solidFill>
              </a:rPr>
              <a:t>of</a:t>
            </a:r>
            <a:r>
              <a:rPr lang="es-ES_tradnl" dirty="0" smtClean="0">
                <a:solidFill>
                  <a:srgbClr val="FFFF00"/>
                </a:solidFill>
              </a:rPr>
              <a:t> Greenpeace </a:t>
            </a:r>
            <a:r>
              <a:rPr lang="es-ES_tradnl" dirty="0" err="1" smtClean="0">
                <a:solidFill>
                  <a:srgbClr val="FFFF00"/>
                </a:solidFill>
              </a:rPr>
              <a:t>who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quit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the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organization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because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its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rejection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of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golden</a:t>
            </a:r>
            <a:r>
              <a:rPr lang="es-ES_tradnl" dirty="0" smtClean="0">
                <a:solidFill>
                  <a:srgbClr val="FFFF00"/>
                </a:solidFill>
              </a:rPr>
              <a:t> rice</a:t>
            </a:r>
            <a:endParaRPr lang="es-ES_tradn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584</Words>
  <Application>Microsoft Macintosh PowerPoint</Application>
  <PresentationFormat>Presentación en pantalla (4:3)</PresentationFormat>
  <Paragraphs>112</Paragraphs>
  <Slides>10</Slides>
  <Notes>1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IBMCP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Ramon Serrano</dc:creator>
  <cp:lastModifiedBy>Ramon Serrano</cp:lastModifiedBy>
  <cp:revision>23</cp:revision>
  <dcterms:created xsi:type="dcterms:W3CDTF">2014-06-24T07:31:36Z</dcterms:created>
  <dcterms:modified xsi:type="dcterms:W3CDTF">2014-06-24T08:54:00Z</dcterms:modified>
</cp:coreProperties>
</file>