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9" r:id="rId4"/>
    <p:sldId id="261" r:id="rId5"/>
    <p:sldId id="269" r:id="rId6"/>
    <p:sldId id="270" r:id="rId7"/>
    <p:sldId id="271" r:id="rId8"/>
    <p:sldId id="272" r:id="rId9"/>
    <p:sldId id="273" r:id="rId10"/>
    <p:sldId id="274" r:id="rId11"/>
    <p:sldId id="279" r:id="rId12"/>
    <p:sldId id="275" r:id="rId13"/>
    <p:sldId id="276" r:id="rId14"/>
    <p:sldId id="277" r:id="rId15"/>
    <p:sldId id="278" r:id="rId16"/>
    <p:sldId id="280" r:id="rId17"/>
    <p:sldId id="281"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8.1852588098618867E-2"/>
          <c:y val="0.12535906969962088"/>
          <c:w val="0.89722765801815962"/>
          <c:h val="0.65785469524643159"/>
        </c:manualLayout>
      </c:layout>
      <c:barChart>
        <c:barDir val="col"/>
        <c:grouping val="clustered"/>
        <c:ser>
          <c:idx val="0"/>
          <c:order val="0"/>
          <c:tx>
            <c:strRef>
              <c:f>Sheet1!$B$2</c:f>
              <c:strCache>
                <c:ptCount val="1"/>
                <c:pt idx="0">
                  <c:v>Post-Monsoon</c:v>
                </c:pt>
              </c:strCache>
            </c:strRef>
          </c:tx>
          <c:cat>
            <c:strRef>
              <c:f>Sheet1!$A$3:$A$47</c:f>
              <c:strCache>
                <c:ptCount val="45"/>
                <c:pt idx="0">
                  <c:v>GW1</c:v>
                </c:pt>
                <c:pt idx="1">
                  <c:v>GW2</c:v>
                </c:pt>
                <c:pt idx="2">
                  <c:v>GW3</c:v>
                </c:pt>
                <c:pt idx="3">
                  <c:v>GW4</c:v>
                </c:pt>
                <c:pt idx="4">
                  <c:v>GW5</c:v>
                </c:pt>
                <c:pt idx="5">
                  <c:v>GW6</c:v>
                </c:pt>
                <c:pt idx="6">
                  <c:v>GW7</c:v>
                </c:pt>
                <c:pt idx="7">
                  <c:v>GW8</c:v>
                </c:pt>
                <c:pt idx="8">
                  <c:v>GW9</c:v>
                </c:pt>
                <c:pt idx="9">
                  <c:v>GW10</c:v>
                </c:pt>
                <c:pt idx="10">
                  <c:v>GW11</c:v>
                </c:pt>
                <c:pt idx="11">
                  <c:v>GW12</c:v>
                </c:pt>
                <c:pt idx="12">
                  <c:v>GW13</c:v>
                </c:pt>
                <c:pt idx="13">
                  <c:v>GW14</c:v>
                </c:pt>
                <c:pt idx="14">
                  <c:v>GW15</c:v>
                </c:pt>
                <c:pt idx="15">
                  <c:v>GW16</c:v>
                </c:pt>
                <c:pt idx="16">
                  <c:v>GW17</c:v>
                </c:pt>
                <c:pt idx="17">
                  <c:v>GW18</c:v>
                </c:pt>
                <c:pt idx="18">
                  <c:v>GW19</c:v>
                </c:pt>
                <c:pt idx="19">
                  <c:v>GW20</c:v>
                </c:pt>
                <c:pt idx="20">
                  <c:v>GW21</c:v>
                </c:pt>
                <c:pt idx="21">
                  <c:v>GW22</c:v>
                </c:pt>
                <c:pt idx="22">
                  <c:v>GW23</c:v>
                </c:pt>
                <c:pt idx="23">
                  <c:v>GW24</c:v>
                </c:pt>
                <c:pt idx="24">
                  <c:v>GW25</c:v>
                </c:pt>
                <c:pt idx="25">
                  <c:v>GW26</c:v>
                </c:pt>
                <c:pt idx="26">
                  <c:v>GW27</c:v>
                </c:pt>
                <c:pt idx="27">
                  <c:v>GW28</c:v>
                </c:pt>
                <c:pt idx="28">
                  <c:v>GW29</c:v>
                </c:pt>
                <c:pt idx="29">
                  <c:v>GW30</c:v>
                </c:pt>
                <c:pt idx="30">
                  <c:v>GW31</c:v>
                </c:pt>
                <c:pt idx="31">
                  <c:v>GW32</c:v>
                </c:pt>
                <c:pt idx="32">
                  <c:v>GW33</c:v>
                </c:pt>
                <c:pt idx="33">
                  <c:v>GW34</c:v>
                </c:pt>
                <c:pt idx="34">
                  <c:v>GW35</c:v>
                </c:pt>
                <c:pt idx="35">
                  <c:v>GW36</c:v>
                </c:pt>
                <c:pt idx="36">
                  <c:v>GW37</c:v>
                </c:pt>
                <c:pt idx="37">
                  <c:v>GW38</c:v>
                </c:pt>
                <c:pt idx="38">
                  <c:v>GW39</c:v>
                </c:pt>
                <c:pt idx="39">
                  <c:v>GW40</c:v>
                </c:pt>
                <c:pt idx="40">
                  <c:v>GW41</c:v>
                </c:pt>
                <c:pt idx="41">
                  <c:v>GW42</c:v>
                </c:pt>
                <c:pt idx="42">
                  <c:v>GW43</c:v>
                </c:pt>
                <c:pt idx="43">
                  <c:v>GW44</c:v>
                </c:pt>
                <c:pt idx="44">
                  <c:v>GW45</c:v>
                </c:pt>
              </c:strCache>
            </c:strRef>
          </c:cat>
          <c:val>
            <c:numRef>
              <c:f>Sheet1!$B$3:$B$47</c:f>
              <c:numCache>
                <c:formatCode>General</c:formatCode>
                <c:ptCount val="45"/>
                <c:pt idx="0">
                  <c:v>8</c:v>
                </c:pt>
                <c:pt idx="1">
                  <c:v>8</c:v>
                </c:pt>
                <c:pt idx="2">
                  <c:v>8</c:v>
                </c:pt>
                <c:pt idx="3">
                  <c:v>10</c:v>
                </c:pt>
                <c:pt idx="4">
                  <c:v>8</c:v>
                </c:pt>
                <c:pt idx="5">
                  <c:v>9</c:v>
                </c:pt>
                <c:pt idx="6">
                  <c:v>11</c:v>
                </c:pt>
                <c:pt idx="7">
                  <c:v>10</c:v>
                </c:pt>
                <c:pt idx="8">
                  <c:v>7</c:v>
                </c:pt>
                <c:pt idx="9">
                  <c:v>7</c:v>
                </c:pt>
                <c:pt idx="10">
                  <c:v>8</c:v>
                </c:pt>
                <c:pt idx="11">
                  <c:v>8</c:v>
                </c:pt>
                <c:pt idx="12">
                  <c:v>11</c:v>
                </c:pt>
                <c:pt idx="13">
                  <c:v>8</c:v>
                </c:pt>
                <c:pt idx="14">
                  <c:v>9</c:v>
                </c:pt>
                <c:pt idx="15">
                  <c:v>9</c:v>
                </c:pt>
                <c:pt idx="16">
                  <c:v>10</c:v>
                </c:pt>
                <c:pt idx="17">
                  <c:v>9</c:v>
                </c:pt>
                <c:pt idx="18">
                  <c:v>7</c:v>
                </c:pt>
                <c:pt idx="19">
                  <c:v>8</c:v>
                </c:pt>
                <c:pt idx="20">
                  <c:v>9</c:v>
                </c:pt>
                <c:pt idx="21">
                  <c:v>8</c:v>
                </c:pt>
                <c:pt idx="22">
                  <c:v>10</c:v>
                </c:pt>
                <c:pt idx="23">
                  <c:v>5</c:v>
                </c:pt>
                <c:pt idx="24">
                  <c:v>8</c:v>
                </c:pt>
                <c:pt idx="25">
                  <c:v>9</c:v>
                </c:pt>
                <c:pt idx="26">
                  <c:v>9</c:v>
                </c:pt>
                <c:pt idx="27">
                  <c:v>9</c:v>
                </c:pt>
                <c:pt idx="28">
                  <c:v>7</c:v>
                </c:pt>
                <c:pt idx="29">
                  <c:v>7</c:v>
                </c:pt>
                <c:pt idx="30">
                  <c:v>8</c:v>
                </c:pt>
                <c:pt idx="31">
                  <c:v>6</c:v>
                </c:pt>
                <c:pt idx="32">
                  <c:v>7</c:v>
                </c:pt>
                <c:pt idx="33">
                  <c:v>8</c:v>
                </c:pt>
                <c:pt idx="34">
                  <c:v>11</c:v>
                </c:pt>
                <c:pt idx="35">
                  <c:v>9</c:v>
                </c:pt>
                <c:pt idx="36">
                  <c:v>7</c:v>
                </c:pt>
                <c:pt idx="37">
                  <c:v>7</c:v>
                </c:pt>
                <c:pt idx="38">
                  <c:v>8</c:v>
                </c:pt>
                <c:pt idx="39">
                  <c:v>8</c:v>
                </c:pt>
                <c:pt idx="40">
                  <c:v>7</c:v>
                </c:pt>
                <c:pt idx="41">
                  <c:v>9</c:v>
                </c:pt>
                <c:pt idx="42">
                  <c:v>8</c:v>
                </c:pt>
                <c:pt idx="43">
                  <c:v>6</c:v>
                </c:pt>
                <c:pt idx="44">
                  <c:v>8</c:v>
                </c:pt>
              </c:numCache>
            </c:numRef>
          </c:val>
        </c:ser>
        <c:ser>
          <c:idx val="1"/>
          <c:order val="1"/>
          <c:tx>
            <c:strRef>
              <c:f>Sheet1!$C$2</c:f>
              <c:strCache>
                <c:ptCount val="1"/>
                <c:pt idx="0">
                  <c:v>Winter</c:v>
                </c:pt>
              </c:strCache>
            </c:strRef>
          </c:tx>
          <c:cat>
            <c:strRef>
              <c:f>Sheet1!$A$3:$A$47</c:f>
              <c:strCache>
                <c:ptCount val="45"/>
                <c:pt idx="0">
                  <c:v>GW1</c:v>
                </c:pt>
                <c:pt idx="1">
                  <c:v>GW2</c:v>
                </c:pt>
                <c:pt idx="2">
                  <c:v>GW3</c:v>
                </c:pt>
                <c:pt idx="3">
                  <c:v>GW4</c:v>
                </c:pt>
                <c:pt idx="4">
                  <c:v>GW5</c:v>
                </c:pt>
                <c:pt idx="5">
                  <c:v>GW6</c:v>
                </c:pt>
                <c:pt idx="6">
                  <c:v>GW7</c:v>
                </c:pt>
                <c:pt idx="7">
                  <c:v>GW8</c:v>
                </c:pt>
                <c:pt idx="8">
                  <c:v>GW9</c:v>
                </c:pt>
                <c:pt idx="9">
                  <c:v>GW10</c:v>
                </c:pt>
                <c:pt idx="10">
                  <c:v>GW11</c:v>
                </c:pt>
                <c:pt idx="11">
                  <c:v>GW12</c:v>
                </c:pt>
                <c:pt idx="12">
                  <c:v>GW13</c:v>
                </c:pt>
                <c:pt idx="13">
                  <c:v>GW14</c:v>
                </c:pt>
                <c:pt idx="14">
                  <c:v>GW15</c:v>
                </c:pt>
                <c:pt idx="15">
                  <c:v>GW16</c:v>
                </c:pt>
                <c:pt idx="16">
                  <c:v>GW17</c:v>
                </c:pt>
                <c:pt idx="17">
                  <c:v>GW18</c:v>
                </c:pt>
                <c:pt idx="18">
                  <c:v>GW19</c:v>
                </c:pt>
                <c:pt idx="19">
                  <c:v>GW20</c:v>
                </c:pt>
                <c:pt idx="20">
                  <c:v>GW21</c:v>
                </c:pt>
                <c:pt idx="21">
                  <c:v>GW22</c:v>
                </c:pt>
                <c:pt idx="22">
                  <c:v>GW23</c:v>
                </c:pt>
                <c:pt idx="23">
                  <c:v>GW24</c:v>
                </c:pt>
                <c:pt idx="24">
                  <c:v>GW25</c:v>
                </c:pt>
                <c:pt idx="25">
                  <c:v>GW26</c:v>
                </c:pt>
                <c:pt idx="26">
                  <c:v>GW27</c:v>
                </c:pt>
                <c:pt idx="27">
                  <c:v>GW28</c:v>
                </c:pt>
                <c:pt idx="28">
                  <c:v>GW29</c:v>
                </c:pt>
                <c:pt idx="29">
                  <c:v>GW30</c:v>
                </c:pt>
                <c:pt idx="30">
                  <c:v>GW31</c:v>
                </c:pt>
                <c:pt idx="31">
                  <c:v>GW32</c:v>
                </c:pt>
                <c:pt idx="32">
                  <c:v>GW33</c:v>
                </c:pt>
                <c:pt idx="33">
                  <c:v>GW34</c:v>
                </c:pt>
                <c:pt idx="34">
                  <c:v>GW35</c:v>
                </c:pt>
                <c:pt idx="35">
                  <c:v>GW36</c:v>
                </c:pt>
                <c:pt idx="36">
                  <c:v>GW37</c:v>
                </c:pt>
                <c:pt idx="37">
                  <c:v>GW38</c:v>
                </c:pt>
                <c:pt idx="38">
                  <c:v>GW39</c:v>
                </c:pt>
                <c:pt idx="39">
                  <c:v>GW40</c:v>
                </c:pt>
                <c:pt idx="40">
                  <c:v>GW41</c:v>
                </c:pt>
                <c:pt idx="41">
                  <c:v>GW42</c:v>
                </c:pt>
                <c:pt idx="42">
                  <c:v>GW43</c:v>
                </c:pt>
                <c:pt idx="43">
                  <c:v>GW44</c:v>
                </c:pt>
                <c:pt idx="44">
                  <c:v>GW45</c:v>
                </c:pt>
              </c:strCache>
            </c:strRef>
          </c:cat>
          <c:val>
            <c:numRef>
              <c:f>Sheet1!$C$3:$C$47</c:f>
              <c:numCache>
                <c:formatCode>General</c:formatCode>
                <c:ptCount val="45"/>
                <c:pt idx="0">
                  <c:v>11</c:v>
                </c:pt>
                <c:pt idx="1">
                  <c:v>9</c:v>
                </c:pt>
                <c:pt idx="2">
                  <c:v>10</c:v>
                </c:pt>
                <c:pt idx="3">
                  <c:v>11</c:v>
                </c:pt>
                <c:pt idx="4">
                  <c:v>10</c:v>
                </c:pt>
                <c:pt idx="5">
                  <c:v>11</c:v>
                </c:pt>
                <c:pt idx="6">
                  <c:v>13</c:v>
                </c:pt>
                <c:pt idx="7">
                  <c:v>12</c:v>
                </c:pt>
                <c:pt idx="8">
                  <c:v>9</c:v>
                </c:pt>
                <c:pt idx="9">
                  <c:v>8</c:v>
                </c:pt>
                <c:pt idx="10">
                  <c:v>10</c:v>
                </c:pt>
                <c:pt idx="11">
                  <c:v>15</c:v>
                </c:pt>
                <c:pt idx="12">
                  <c:v>20</c:v>
                </c:pt>
                <c:pt idx="13">
                  <c:v>8</c:v>
                </c:pt>
                <c:pt idx="14">
                  <c:v>12</c:v>
                </c:pt>
                <c:pt idx="15">
                  <c:v>14</c:v>
                </c:pt>
                <c:pt idx="16">
                  <c:v>19</c:v>
                </c:pt>
                <c:pt idx="17">
                  <c:v>12</c:v>
                </c:pt>
                <c:pt idx="18">
                  <c:v>10</c:v>
                </c:pt>
                <c:pt idx="19">
                  <c:v>11</c:v>
                </c:pt>
                <c:pt idx="20">
                  <c:v>15</c:v>
                </c:pt>
                <c:pt idx="21">
                  <c:v>21</c:v>
                </c:pt>
                <c:pt idx="22">
                  <c:v>11</c:v>
                </c:pt>
                <c:pt idx="23">
                  <c:v>6</c:v>
                </c:pt>
                <c:pt idx="24">
                  <c:v>8</c:v>
                </c:pt>
                <c:pt idx="25">
                  <c:v>9</c:v>
                </c:pt>
                <c:pt idx="26">
                  <c:v>9</c:v>
                </c:pt>
                <c:pt idx="27">
                  <c:v>11</c:v>
                </c:pt>
                <c:pt idx="28">
                  <c:v>11</c:v>
                </c:pt>
                <c:pt idx="29">
                  <c:v>8</c:v>
                </c:pt>
                <c:pt idx="30">
                  <c:v>9</c:v>
                </c:pt>
                <c:pt idx="31">
                  <c:v>9</c:v>
                </c:pt>
                <c:pt idx="32">
                  <c:v>8</c:v>
                </c:pt>
                <c:pt idx="33">
                  <c:v>10</c:v>
                </c:pt>
                <c:pt idx="34">
                  <c:v>13</c:v>
                </c:pt>
                <c:pt idx="35">
                  <c:v>12</c:v>
                </c:pt>
                <c:pt idx="36">
                  <c:v>11</c:v>
                </c:pt>
                <c:pt idx="37">
                  <c:v>9</c:v>
                </c:pt>
                <c:pt idx="38">
                  <c:v>11</c:v>
                </c:pt>
                <c:pt idx="39">
                  <c:v>10</c:v>
                </c:pt>
                <c:pt idx="40">
                  <c:v>9</c:v>
                </c:pt>
                <c:pt idx="41">
                  <c:v>10</c:v>
                </c:pt>
                <c:pt idx="42">
                  <c:v>13</c:v>
                </c:pt>
                <c:pt idx="43">
                  <c:v>8</c:v>
                </c:pt>
                <c:pt idx="44">
                  <c:v>11</c:v>
                </c:pt>
              </c:numCache>
            </c:numRef>
          </c:val>
        </c:ser>
        <c:ser>
          <c:idx val="2"/>
          <c:order val="2"/>
          <c:tx>
            <c:strRef>
              <c:f>Sheet1!$D$2</c:f>
              <c:strCache>
                <c:ptCount val="1"/>
                <c:pt idx="0">
                  <c:v>Summer</c:v>
                </c:pt>
              </c:strCache>
            </c:strRef>
          </c:tx>
          <c:cat>
            <c:strRef>
              <c:f>Sheet1!$A$3:$A$47</c:f>
              <c:strCache>
                <c:ptCount val="45"/>
                <c:pt idx="0">
                  <c:v>GW1</c:v>
                </c:pt>
                <c:pt idx="1">
                  <c:v>GW2</c:v>
                </c:pt>
                <c:pt idx="2">
                  <c:v>GW3</c:v>
                </c:pt>
                <c:pt idx="3">
                  <c:v>GW4</c:v>
                </c:pt>
                <c:pt idx="4">
                  <c:v>GW5</c:v>
                </c:pt>
                <c:pt idx="5">
                  <c:v>GW6</c:v>
                </c:pt>
                <c:pt idx="6">
                  <c:v>GW7</c:v>
                </c:pt>
                <c:pt idx="7">
                  <c:v>GW8</c:v>
                </c:pt>
                <c:pt idx="8">
                  <c:v>GW9</c:v>
                </c:pt>
                <c:pt idx="9">
                  <c:v>GW10</c:v>
                </c:pt>
                <c:pt idx="10">
                  <c:v>GW11</c:v>
                </c:pt>
                <c:pt idx="11">
                  <c:v>GW12</c:v>
                </c:pt>
                <c:pt idx="12">
                  <c:v>GW13</c:v>
                </c:pt>
                <c:pt idx="13">
                  <c:v>GW14</c:v>
                </c:pt>
                <c:pt idx="14">
                  <c:v>GW15</c:v>
                </c:pt>
                <c:pt idx="15">
                  <c:v>GW16</c:v>
                </c:pt>
                <c:pt idx="16">
                  <c:v>GW17</c:v>
                </c:pt>
                <c:pt idx="17">
                  <c:v>GW18</c:v>
                </c:pt>
                <c:pt idx="18">
                  <c:v>GW19</c:v>
                </c:pt>
                <c:pt idx="19">
                  <c:v>GW20</c:v>
                </c:pt>
                <c:pt idx="20">
                  <c:v>GW21</c:v>
                </c:pt>
                <c:pt idx="21">
                  <c:v>GW22</c:v>
                </c:pt>
                <c:pt idx="22">
                  <c:v>GW23</c:v>
                </c:pt>
                <c:pt idx="23">
                  <c:v>GW24</c:v>
                </c:pt>
                <c:pt idx="24">
                  <c:v>GW25</c:v>
                </c:pt>
                <c:pt idx="25">
                  <c:v>GW26</c:v>
                </c:pt>
                <c:pt idx="26">
                  <c:v>GW27</c:v>
                </c:pt>
                <c:pt idx="27">
                  <c:v>GW28</c:v>
                </c:pt>
                <c:pt idx="28">
                  <c:v>GW29</c:v>
                </c:pt>
                <c:pt idx="29">
                  <c:v>GW30</c:v>
                </c:pt>
                <c:pt idx="30">
                  <c:v>GW31</c:v>
                </c:pt>
                <c:pt idx="31">
                  <c:v>GW32</c:v>
                </c:pt>
                <c:pt idx="32">
                  <c:v>GW33</c:v>
                </c:pt>
                <c:pt idx="33">
                  <c:v>GW34</c:v>
                </c:pt>
                <c:pt idx="34">
                  <c:v>GW35</c:v>
                </c:pt>
                <c:pt idx="35">
                  <c:v>GW36</c:v>
                </c:pt>
                <c:pt idx="36">
                  <c:v>GW37</c:v>
                </c:pt>
                <c:pt idx="37">
                  <c:v>GW38</c:v>
                </c:pt>
                <c:pt idx="38">
                  <c:v>GW39</c:v>
                </c:pt>
                <c:pt idx="39">
                  <c:v>GW40</c:v>
                </c:pt>
                <c:pt idx="40">
                  <c:v>GW41</c:v>
                </c:pt>
                <c:pt idx="41">
                  <c:v>GW42</c:v>
                </c:pt>
                <c:pt idx="42">
                  <c:v>GW43</c:v>
                </c:pt>
                <c:pt idx="43">
                  <c:v>GW44</c:v>
                </c:pt>
                <c:pt idx="44">
                  <c:v>GW45</c:v>
                </c:pt>
              </c:strCache>
            </c:strRef>
          </c:cat>
          <c:val>
            <c:numRef>
              <c:f>Sheet1!$D$3:$D$47</c:f>
              <c:numCache>
                <c:formatCode>General</c:formatCode>
                <c:ptCount val="45"/>
                <c:pt idx="0">
                  <c:v>10</c:v>
                </c:pt>
                <c:pt idx="1">
                  <c:v>8</c:v>
                </c:pt>
                <c:pt idx="2">
                  <c:v>8</c:v>
                </c:pt>
                <c:pt idx="3">
                  <c:v>11</c:v>
                </c:pt>
                <c:pt idx="4">
                  <c:v>9</c:v>
                </c:pt>
                <c:pt idx="5">
                  <c:v>10</c:v>
                </c:pt>
                <c:pt idx="6">
                  <c:v>0</c:v>
                </c:pt>
                <c:pt idx="7">
                  <c:v>11</c:v>
                </c:pt>
                <c:pt idx="8">
                  <c:v>8</c:v>
                </c:pt>
                <c:pt idx="9">
                  <c:v>8</c:v>
                </c:pt>
                <c:pt idx="10">
                  <c:v>9</c:v>
                </c:pt>
                <c:pt idx="11">
                  <c:v>8</c:v>
                </c:pt>
                <c:pt idx="12">
                  <c:v>12</c:v>
                </c:pt>
                <c:pt idx="13">
                  <c:v>8</c:v>
                </c:pt>
                <c:pt idx="14">
                  <c:v>10</c:v>
                </c:pt>
                <c:pt idx="15">
                  <c:v>10</c:v>
                </c:pt>
                <c:pt idx="16">
                  <c:v>0</c:v>
                </c:pt>
                <c:pt idx="17">
                  <c:v>9</c:v>
                </c:pt>
                <c:pt idx="18">
                  <c:v>8</c:v>
                </c:pt>
                <c:pt idx="19">
                  <c:v>8</c:v>
                </c:pt>
                <c:pt idx="20">
                  <c:v>0</c:v>
                </c:pt>
                <c:pt idx="21">
                  <c:v>0</c:v>
                </c:pt>
                <c:pt idx="22">
                  <c:v>11</c:v>
                </c:pt>
                <c:pt idx="23">
                  <c:v>9</c:v>
                </c:pt>
                <c:pt idx="24">
                  <c:v>9</c:v>
                </c:pt>
                <c:pt idx="25">
                  <c:v>11</c:v>
                </c:pt>
                <c:pt idx="26">
                  <c:v>10</c:v>
                </c:pt>
                <c:pt idx="27">
                  <c:v>10</c:v>
                </c:pt>
                <c:pt idx="28">
                  <c:v>8</c:v>
                </c:pt>
                <c:pt idx="29">
                  <c:v>9</c:v>
                </c:pt>
                <c:pt idx="30">
                  <c:v>10</c:v>
                </c:pt>
                <c:pt idx="31">
                  <c:v>8</c:v>
                </c:pt>
                <c:pt idx="32">
                  <c:v>8</c:v>
                </c:pt>
                <c:pt idx="33">
                  <c:v>9</c:v>
                </c:pt>
                <c:pt idx="34">
                  <c:v>11</c:v>
                </c:pt>
                <c:pt idx="35">
                  <c:v>9</c:v>
                </c:pt>
                <c:pt idx="36">
                  <c:v>8</c:v>
                </c:pt>
                <c:pt idx="37">
                  <c:v>8</c:v>
                </c:pt>
                <c:pt idx="38">
                  <c:v>9</c:v>
                </c:pt>
                <c:pt idx="39">
                  <c:v>8</c:v>
                </c:pt>
                <c:pt idx="40">
                  <c:v>8</c:v>
                </c:pt>
                <c:pt idx="41">
                  <c:v>9</c:v>
                </c:pt>
                <c:pt idx="42">
                  <c:v>9</c:v>
                </c:pt>
                <c:pt idx="43">
                  <c:v>7</c:v>
                </c:pt>
                <c:pt idx="44">
                  <c:v>9</c:v>
                </c:pt>
              </c:numCache>
            </c:numRef>
          </c:val>
        </c:ser>
        <c:ser>
          <c:idx val="3"/>
          <c:order val="3"/>
          <c:tx>
            <c:strRef>
              <c:f>Sheet1!$E$2</c:f>
              <c:strCache>
                <c:ptCount val="1"/>
                <c:pt idx="0">
                  <c:v>Monsoon</c:v>
                </c:pt>
              </c:strCache>
            </c:strRef>
          </c:tx>
          <c:cat>
            <c:strRef>
              <c:f>Sheet1!$A$3:$A$47</c:f>
              <c:strCache>
                <c:ptCount val="45"/>
                <c:pt idx="0">
                  <c:v>GW1</c:v>
                </c:pt>
                <c:pt idx="1">
                  <c:v>GW2</c:v>
                </c:pt>
                <c:pt idx="2">
                  <c:v>GW3</c:v>
                </c:pt>
                <c:pt idx="3">
                  <c:v>GW4</c:v>
                </c:pt>
                <c:pt idx="4">
                  <c:v>GW5</c:v>
                </c:pt>
                <c:pt idx="5">
                  <c:v>GW6</c:v>
                </c:pt>
                <c:pt idx="6">
                  <c:v>GW7</c:v>
                </c:pt>
                <c:pt idx="7">
                  <c:v>GW8</c:v>
                </c:pt>
                <c:pt idx="8">
                  <c:v>GW9</c:v>
                </c:pt>
                <c:pt idx="9">
                  <c:v>GW10</c:v>
                </c:pt>
                <c:pt idx="10">
                  <c:v>GW11</c:v>
                </c:pt>
                <c:pt idx="11">
                  <c:v>GW12</c:v>
                </c:pt>
                <c:pt idx="12">
                  <c:v>GW13</c:v>
                </c:pt>
                <c:pt idx="13">
                  <c:v>GW14</c:v>
                </c:pt>
                <c:pt idx="14">
                  <c:v>GW15</c:v>
                </c:pt>
                <c:pt idx="15">
                  <c:v>GW16</c:v>
                </c:pt>
                <c:pt idx="16">
                  <c:v>GW17</c:v>
                </c:pt>
                <c:pt idx="17">
                  <c:v>GW18</c:v>
                </c:pt>
                <c:pt idx="18">
                  <c:v>GW19</c:v>
                </c:pt>
                <c:pt idx="19">
                  <c:v>GW20</c:v>
                </c:pt>
                <c:pt idx="20">
                  <c:v>GW21</c:v>
                </c:pt>
                <c:pt idx="21">
                  <c:v>GW22</c:v>
                </c:pt>
                <c:pt idx="22">
                  <c:v>GW23</c:v>
                </c:pt>
                <c:pt idx="23">
                  <c:v>GW24</c:v>
                </c:pt>
                <c:pt idx="24">
                  <c:v>GW25</c:v>
                </c:pt>
                <c:pt idx="25">
                  <c:v>GW26</c:v>
                </c:pt>
                <c:pt idx="26">
                  <c:v>GW27</c:v>
                </c:pt>
                <c:pt idx="27">
                  <c:v>GW28</c:v>
                </c:pt>
                <c:pt idx="28">
                  <c:v>GW29</c:v>
                </c:pt>
                <c:pt idx="29">
                  <c:v>GW30</c:v>
                </c:pt>
                <c:pt idx="30">
                  <c:v>GW31</c:v>
                </c:pt>
                <c:pt idx="31">
                  <c:v>GW32</c:v>
                </c:pt>
                <c:pt idx="32">
                  <c:v>GW33</c:v>
                </c:pt>
                <c:pt idx="33">
                  <c:v>GW34</c:v>
                </c:pt>
                <c:pt idx="34">
                  <c:v>GW35</c:v>
                </c:pt>
                <c:pt idx="35">
                  <c:v>GW36</c:v>
                </c:pt>
                <c:pt idx="36">
                  <c:v>GW37</c:v>
                </c:pt>
                <c:pt idx="37">
                  <c:v>GW38</c:v>
                </c:pt>
                <c:pt idx="38">
                  <c:v>GW39</c:v>
                </c:pt>
                <c:pt idx="39">
                  <c:v>GW40</c:v>
                </c:pt>
                <c:pt idx="40">
                  <c:v>GW41</c:v>
                </c:pt>
                <c:pt idx="41">
                  <c:v>GW42</c:v>
                </c:pt>
                <c:pt idx="42">
                  <c:v>GW43</c:v>
                </c:pt>
                <c:pt idx="43">
                  <c:v>GW44</c:v>
                </c:pt>
                <c:pt idx="44">
                  <c:v>GW45</c:v>
                </c:pt>
              </c:strCache>
            </c:strRef>
          </c:cat>
          <c:val>
            <c:numRef>
              <c:f>Sheet1!$E$3:$E$47</c:f>
              <c:numCache>
                <c:formatCode>General</c:formatCode>
                <c:ptCount val="45"/>
                <c:pt idx="0">
                  <c:v>12</c:v>
                </c:pt>
                <c:pt idx="1">
                  <c:v>10</c:v>
                </c:pt>
                <c:pt idx="2">
                  <c:v>5</c:v>
                </c:pt>
                <c:pt idx="3">
                  <c:v>11</c:v>
                </c:pt>
                <c:pt idx="4">
                  <c:v>12</c:v>
                </c:pt>
                <c:pt idx="5">
                  <c:v>7</c:v>
                </c:pt>
                <c:pt idx="6">
                  <c:v>11</c:v>
                </c:pt>
                <c:pt idx="7">
                  <c:v>11</c:v>
                </c:pt>
                <c:pt idx="8">
                  <c:v>10</c:v>
                </c:pt>
                <c:pt idx="9">
                  <c:v>8</c:v>
                </c:pt>
                <c:pt idx="10">
                  <c:v>7</c:v>
                </c:pt>
                <c:pt idx="11">
                  <c:v>11</c:v>
                </c:pt>
                <c:pt idx="12">
                  <c:v>9</c:v>
                </c:pt>
                <c:pt idx="13">
                  <c:v>10</c:v>
                </c:pt>
                <c:pt idx="14">
                  <c:v>10</c:v>
                </c:pt>
                <c:pt idx="15">
                  <c:v>9</c:v>
                </c:pt>
                <c:pt idx="16">
                  <c:v>11</c:v>
                </c:pt>
                <c:pt idx="17">
                  <c:v>7</c:v>
                </c:pt>
                <c:pt idx="18">
                  <c:v>7</c:v>
                </c:pt>
                <c:pt idx="19">
                  <c:v>6</c:v>
                </c:pt>
                <c:pt idx="20">
                  <c:v>8</c:v>
                </c:pt>
                <c:pt idx="21">
                  <c:v>11</c:v>
                </c:pt>
                <c:pt idx="22">
                  <c:v>8</c:v>
                </c:pt>
                <c:pt idx="23">
                  <c:v>6</c:v>
                </c:pt>
                <c:pt idx="24">
                  <c:v>6</c:v>
                </c:pt>
                <c:pt idx="25">
                  <c:v>10</c:v>
                </c:pt>
                <c:pt idx="26">
                  <c:v>8</c:v>
                </c:pt>
                <c:pt idx="27">
                  <c:v>7</c:v>
                </c:pt>
                <c:pt idx="28">
                  <c:v>7</c:v>
                </c:pt>
                <c:pt idx="29">
                  <c:v>7</c:v>
                </c:pt>
                <c:pt idx="30">
                  <c:v>6</c:v>
                </c:pt>
                <c:pt idx="31">
                  <c:v>7</c:v>
                </c:pt>
                <c:pt idx="32">
                  <c:v>6</c:v>
                </c:pt>
                <c:pt idx="33">
                  <c:v>6</c:v>
                </c:pt>
                <c:pt idx="34">
                  <c:v>8</c:v>
                </c:pt>
                <c:pt idx="35">
                  <c:v>9</c:v>
                </c:pt>
                <c:pt idx="36">
                  <c:v>8</c:v>
                </c:pt>
                <c:pt idx="37">
                  <c:v>6</c:v>
                </c:pt>
                <c:pt idx="38">
                  <c:v>6</c:v>
                </c:pt>
                <c:pt idx="39">
                  <c:v>8</c:v>
                </c:pt>
                <c:pt idx="40">
                  <c:v>5</c:v>
                </c:pt>
                <c:pt idx="41">
                  <c:v>9</c:v>
                </c:pt>
                <c:pt idx="42">
                  <c:v>7</c:v>
                </c:pt>
                <c:pt idx="43">
                  <c:v>6</c:v>
                </c:pt>
                <c:pt idx="44">
                  <c:v>7</c:v>
                </c:pt>
              </c:numCache>
            </c:numRef>
          </c:val>
        </c:ser>
        <c:axId val="73143808"/>
        <c:axId val="73145728"/>
      </c:barChart>
      <c:catAx>
        <c:axId val="73143808"/>
        <c:scaling>
          <c:orientation val="minMax"/>
        </c:scaling>
        <c:axPos val="b"/>
        <c:title>
          <c:tx>
            <c:rich>
              <a:bodyPr/>
              <a:lstStyle/>
              <a:p>
                <a:pPr>
                  <a:defRPr lang="en-US"/>
                </a:pPr>
                <a:r>
                  <a:rPr lang="en-US"/>
                  <a:t>Samplin Stations</a:t>
                </a:r>
              </a:p>
            </c:rich>
          </c:tx>
          <c:layout>
            <c:manualLayout>
              <c:xMode val="edge"/>
              <c:yMode val="edge"/>
              <c:x val="0.43263525665849129"/>
              <c:y val="0.92960629921259863"/>
            </c:manualLayout>
          </c:layout>
        </c:title>
        <c:majorTickMark val="none"/>
        <c:tickLblPos val="nextTo"/>
        <c:txPr>
          <a:bodyPr/>
          <a:lstStyle/>
          <a:p>
            <a:pPr>
              <a:defRPr lang="en-US"/>
            </a:pPr>
            <a:endParaRPr lang="en-US"/>
          </a:p>
        </c:txPr>
        <c:crossAx val="73145728"/>
        <c:crosses val="autoZero"/>
        <c:auto val="1"/>
        <c:lblAlgn val="ctr"/>
        <c:lblOffset val="100"/>
      </c:catAx>
      <c:valAx>
        <c:axId val="73145728"/>
        <c:scaling>
          <c:orientation val="minMax"/>
        </c:scaling>
        <c:axPos val="l"/>
        <c:majorGridlines/>
        <c:title>
          <c:tx>
            <c:rich>
              <a:bodyPr/>
              <a:lstStyle/>
              <a:p>
                <a:pPr>
                  <a:defRPr lang="en-US"/>
                </a:pPr>
                <a:r>
                  <a:rPr lang="en-US"/>
                  <a:t>WQI values</a:t>
                </a:r>
              </a:p>
            </c:rich>
          </c:tx>
          <c:layout>
            <c:manualLayout>
              <c:xMode val="edge"/>
              <c:yMode val="edge"/>
              <c:x val="0"/>
              <c:y val="0.31836030912802843"/>
            </c:manualLayout>
          </c:layout>
        </c:title>
        <c:numFmt formatCode="General" sourceLinked="1"/>
        <c:tickLblPos val="nextTo"/>
        <c:txPr>
          <a:bodyPr/>
          <a:lstStyle/>
          <a:p>
            <a:pPr>
              <a:defRPr lang="en-US"/>
            </a:pPr>
            <a:endParaRPr lang="en-US"/>
          </a:p>
        </c:txPr>
        <c:crossAx val="73143808"/>
        <c:crosses val="autoZero"/>
        <c:crossBetween val="between"/>
      </c:valAx>
    </c:plotArea>
    <c:legend>
      <c:legendPos val="r"/>
      <c:layout>
        <c:manualLayout>
          <c:xMode val="edge"/>
          <c:yMode val="edge"/>
          <c:x val="3.9257863258896041E-2"/>
          <c:y val="3.8619130941965818E-3"/>
          <c:w val="0.96074213674110465"/>
          <c:h val="8.9498396033829974E-2"/>
        </c:manualLayout>
      </c:layout>
      <c:txPr>
        <a:bodyPr/>
        <a:lstStyle/>
        <a:p>
          <a:pPr>
            <a:defRPr lang="en-US"/>
          </a:pPr>
          <a:endParaRPr lang="en-US"/>
        </a:p>
      </c:txPr>
    </c:legend>
    <c:plotVisOnly val="1"/>
    <c:dispBlanksAs val="gap"/>
  </c:chart>
  <c:spPr>
    <a:solidFill>
      <a:schemeClr val="bg1"/>
    </a:solidFill>
    <a:ln>
      <a:solidFill>
        <a:schemeClr val="accent1"/>
      </a:solidFill>
    </a:ln>
  </c:spPr>
  <c:txPr>
    <a:bodyPr/>
    <a:lstStyle/>
    <a:p>
      <a:pPr>
        <a:defRPr sz="1000">
          <a:latin typeface="Times New Roman" pitchFamily="18" charset="0"/>
          <a:cs typeface="Times New Roman" pitchFamily="18"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32B15-18A7-47C3-BE21-C602D2CC9A11}" type="datetimeFigureOut">
              <a:rPr lang="en-GB" smtClean="0"/>
              <a:pPr/>
              <a:t>12/09/2014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1B9432-85FB-410E-8C78-48D0DAA5F76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32B15-18A7-47C3-BE21-C602D2CC9A11}" type="datetimeFigureOut">
              <a:rPr lang="en-GB" smtClean="0"/>
              <a:pPr/>
              <a:t>12/09/2014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B9432-85FB-410E-8C78-48D0DAA5F76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167" y="285728"/>
            <a:ext cx="8012513" cy="5724644"/>
          </a:xfrm>
          <a:prstGeom prst="rect">
            <a:avLst/>
          </a:prstGeom>
          <a:noFill/>
        </p:spPr>
        <p:txBody>
          <a:bodyPr wrap="none" rtlCol="0">
            <a:spAutoFit/>
          </a:bodyPr>
          <a:lstStyle/>
          <a:p>
            <a:pPr algn="ctr"/>
            <a:r>
              <a:rPr lang="en-US" dirty="0" smtClean="0"/>
              <a:t>A</a:t>
            </a:r>
          </a:p>
          <a:p>
            <a:pPr algn="ctr"/>
            <a:r>
              <a:rPr lang="en-US" dirty="0" smtClean="0">
                <a:solidFill>
                  <a:srgbClr val="C00000"/>
                </a:solidFill>
              </a:rPr>
              <a:t>International Conference on Hydrology and Meteorology</a:t>
            </a:r>
          </a:p>
          <a:p>
            <a:pPr algn="ctr"/>
            <a:endParaRPr lang="en-US" dirty="0" smtClean="0"/>
          </a:p>
          <a:p>
            <a:pPr algn="ctr"/>
            <a:r>
              <a:rPr lang="en-US" dirty="0" smtClean="0"/>
              <a:t>On</a:t>
            </a:r>
          </a:p>
          <a:p>
            <a:pPr algn="ctr"/>
            <a:endParaRPr lang="en-US" dirty="0" smtClean="0"/>
          </a:p>
          <a:p>
            <a:pPr algn="ctr"/>
            <a:r>
              <a:rPr lang="en-I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APPLICATION OF WATER QUALITY INDEX  FOR </a:t>
            </a:r>
          </a:p>
          <a:p>
            <a:pPr algn="ctr"/>
            <a:r>
              <a:rPr lang="en-I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GROUND WATER QUALITY ASSESSMENT </a:t>
            </a:r>
          </a:p>
          <a:p>
            <a:pPr algn="ctr"/>
            <a:r>
              <a:rPr lang="en-I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MINING TALUKAS OF GOA</a:t>
            </a:r>
          </a:p>
          <a:p>
            <a:pPr algn="ctr"/>
            <a:endParaRPr lang="en-IN" dirty="0" smtClean="0"/>
          </a:p>
          <a:p>
            <a:pPr algn="ctr"/>
            <a:r>
              <a:rPr lang="en-IN" dirty="0" smtClean="0"/>
              <a:t>Presented </a:t>
            </a:r>
          </a:p>
          <a:p>
            <a:pPr algn="ctr"/>
            <a:r>
              <a:rPr lang="en-IN" dirty="0" smtClean="0"/>
              <a:t>By</a:t>
            </a:r>
          </a:p>
          <a:p>
            <a:pPr algn="ctr"/>
            <a:endParaRPr lang="en-IN" dirty="0" smtClean="0"/>
          </a:p>
          <a:p>
            <a:pPr algn="ctr"/>
            <a:endParaRPr lang="en-IN" dirty="0" smtClean="0">
              <a:solidFill>
                <a:srgbClr val="0070C0"/>
              </a:solidFill>
            </a:endParaRPr>
          </a:p>
          <a:p>
            <a:pPr algn="ctr"/>
            <a:endParaRPr lang="en-IN" dirty="0" smtClean="0">
              <a:solidFill>
                <a:srgbClr val="0070C0"/>
              </a:solidFill>
            </a:endParaRPr>
          </a:p>
          <a:p>
            <a:pPr algn="ctr"/>
            <a:r>
              <a:rPr lang="en-IN" dirty="0" smtClean="0">
                <a:solidFill>
                  <a:srgbClr val="0070C0"/>
                </a:solidFill>
              </a:rPr>
              <a:t>(</a:t>
            </a:r>
            <a:r>
              <a:rPr lang="en-IN" dirty="0" smtClean="0">
                <a:solidFill>
                  <a:srgbClr val="0070C0"/>
                </a:solidFill>
              </a:rPr>
              <a:t>Research Scholar)</a:t>
            </a:r>
          </a:p>
          <a:p>
            <a:pPr algn="ctr"/>
            <a:r>
              <a:rPr lang="en-IN" dirty="0" smtClean="0">
                <a:solidFill>
                  <a:srgbClr val="0070C0"/>
                </a:solidFill>
              </a:rPr>
              <a:t>Department of Environmental Science &amp; Engineering</a:t>
            </a:r>
          </a:p>
          <a:p>
            <a:pPr algn="ctr"/>
            <a:r>
              <a:rPr lang="en-IN" dirty="0" smtClean="0">
                <a:solidFill>
                  <a:srgbClr val="0070C0"/>
                </a:solidFill>
              </a:rPr>
              <a:t>Indian School of Mines,</a:t>
            </a:r>
          </a:p>
          <a:p>
            <a:pPr algn="ctr"/>
            <a:r>
              <a:rPr lang="en-IN" dirty="0" err="1" smtClean="0">
                <a:solidFill>
                  <a:srgbClr val="0070C0"/>
                </a:solidFill>
              </a:rPr>
              <a:t>Dhanbad</a:t>
            </a:r>
            <a:r>
              <a:rPr lang="en-IN" dirty="0" smtClean="0">
                <a:solidFill>
                  <a:srgbClr val="0070C0"/>
                </a:solidFill>
              </a:rPr>
              <a:t>, Jharkhand </a:t>
            </a:r>
            <a:endParaRPr lang="en-IN" dirty="0">
              <a:solidFill>
                <a:srgbClr val="0070C0"/>
              </a:solidFill>
            </a:endParaRPr>
          </a:p>
        </p:txBody>
      </p:sp>
      <p:sp>
        <p:nvSpPr>
          <p:cNvPr id="3" name="Rectangle 2"/>
          <p:cNvSpPr/>
          <p:nvPr/>
        </p:nvSpPr>
        <p:spPr>
          <a:xfrm>
            <a:off x="1214414" y="3786190"/>
            <a:ext cx="649857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IN"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Rakesh</a:t>
            </a:r>
            <a:r>
              <a:rPr lang="en-I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Kant </a:t>
            </a:r>
            <a:r>
              <a:rPr lang="en-IN"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Kamal</a:t>
            </a:r>
            <a:endParaRPr lang="en-IN"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8926" y="142852"/>
            <a:ext cx="2322239" cy="584775"/>
          </a:xfrm>
          <a:prstGeom prst="rect">
            <a:avLst/>
          </a:prstGeom>
          <a:noFill/>
        </p:spPr>
        <p:txBody>
          <a:bodyPr wrap="none" rtlCol="0">
            <a:spAutoFit/>
          </a:bodyPr>
          <a:lstStyle/>
          <a:p>
            <a:r>
              <a:rPr lang="en-US" sz="3200" b="1" dirty="0" smtClean="0"/>
              <a:t>STUDY AREA</a:t>
            </a:r>
            <a:endParaRPr lang="en-IN" sz="3200" b="1" dirty="0"/>
          </a:p>
        </p:txBody>
      </p:sp>
      <p:pic>
        <p:nvPicPr>
          <p:cNvPr id="3" name="Picture 2" descr="E:\GIS DATA\NEW MAP WORK, JAN-2013\LOCATION MAP OF STUDY AREA.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2643174" y="2714620"/>
            <a:ext cx="4857784" cy="3678639"/>
          </a:xfrm>
          <a:prstGeom prst="rect">
            <a:avLst/>
          </a:prstGeom>
          <a:noFill/>
          <a:ln>
            <a:solidFill>
              <a:schemeClr val="accent1"/>
            </a:solidFill>
          </a:ln>
        </p:spPr>
      </p:pic>
      <p:sp>
        <p:nvSpPr>
          <p:cNvPr id="4" name="TextBox 3"/>
          <p:cNvSpPr txBox="1"/>
          <p:nvPr/>
        </p:nvSpPr>
        <p:spPr>
          <a:xfrm>
            <a:off x="285720" y="714356"/>
            <a:ext cx="8643998" cy="2308324"/>
          </a:xfrm>
          <a:prstGeom prst="rect">
            <a:avLst/>
          </a:prstGeom>
          <a:noFill/>
        </p:spPr>
        <p:txBody>
          <a:bodyPr wrap="square" rtlCol="0">
            <a:spAutoFit/>
          </a:bodyPr>
          <a:lstStyle/>
          <a:p>
            <a:pPr algn="just">
              <a:buFont typeface="Wingdings" pitchFamily="2" charset="2"/>
              <a:buChar char="v"/>
            </a:pPr>
            <a:r>
              <a:rPr lang="en-US" sz="2400" dirty="0" smtClean="0">
                <a:latin typeface="Times New Roman" pitchFamily="18" charset="0"/>
                <a:cs typeface="Times New Roman" pitchFamily="18" charset="0"/>
              </a:rPr>
              <a:t>The study area comprises of 5 mining </a:t>
            </a:r>
            <a:r>
              <a:rPr lang="en-US" sz="2400" dirty="0" err="1" smtClean="0">
                <a:latin typeface="Times New Roman" pitchFamily="18" charset="0"/>
                <a:cs typeface="Times New Roman" pitchFamily="18" charset="0"/>
              </a:rPr>
              <a:t>Talukas</a:t>
            </a:r>
            <a:r>
              <a:rPr lang="en-US" sz="2400" dirty="0" smtClean="0">
                <a:latin typeface="Times New Roman" pitchFamily="18" charset="0"/>
                <a:cs typeface="Times New Roman" pitchFamily="18" charset="0"/>
              </a:rPr>
              <a:t> namely </a:t>
            </a:r>
            <a:r>
              <a:rPr lang="en-US" sz="2400" dirty="0" err="1" smtClean="0">
                <a:latin typeface="Times New Roman" pitchFamily="18" charset="0"/>
                <a:cs typeface="Times New Roman" pitchFamily="18" charset="0"/>
              </a:rPr>
              <a:t>Bicholim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Sattari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Dharbandora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Quepem</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Sanguem</a:t>
            </a:r>
            <a:r>
              <a:rPr lang="en-US" sz="2400" dirty="0" smtClean="0">
                <a:latin typeface="Times New Roman" pitchFamily="18" charset="0"/>
                <a:cs typeface="Times New Roman" pitchFamily="18" charset="0"/>
              </a:rPr>
              <a:t> encompassing an area of 1513 km</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p>
          <a:p>
            <a:pPr algn="just">
              <a:buFont typeface="Wingdings" pitchFamily="2" charset="2"/>
              <a:buChar char="v"/>
            </a:pPr>
            <a:r>
              <a:rPr lang="en-US" sz="2400" dirty="0" smtClean="0">
                <a:latin typeface="Times New Roman" pitchFamily="18" charset="0"/>
                <a:cs typeface="Times New Roman" pitchFamily="18" charset="0"/>
              </a:rPr>
              <a:t>Study area entails all the areas wherein mining activities of Goa are encompassed along with a belt of five km from the lease boundary</a:t>
            </a:r>
            <a:endParaRPr lang="en-IN"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NEW MAP WORK, JAN-2013\NEW GROUND WATER MAPS\GROUND WATER LOCATION.jpg"/>
          <p:cNvPicPr/>
          <p:nvPr/>
        </p:nvPicPr>
        <p:blipFill>
          <a:blip r:embed="rId2" cstate="print"/>
          <a:srcRect/>
          <a:stretch>
            <a:fillRect/>
          </a:stretch>
        </p:blipFill>
        <p:spPr bwMode="auto">
          <a:xfrm>
            <a:off x="214282" y="142852"/>
            <a:ext cx="8429684" cy="639943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40" y="142852"/>
            <a:ext cx="3746154"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SAMPLING LOCATIONS</a:t>
            </a:r>
            <a:endParaRPr lang="en-IN" sz="2400" b="1" dirty="0">
              <a:latin typeface="Times New Roman" pitchFamily="18" charset="0"/>
              <a:cs typeface="Times New Roman" pitchFamily="18" charset="0"/>
            </a:endParaRPr>
          </a:p>
        </p:txBody>
      </p:sp>
      <p:sp>
        <p:nvSpPr>
          <p:cNvPr id="3" name="TextBox 2"/>
          <p:cNvSpPr txBox="1"/>
          <p:nvPr/>
        </p:nvSpPr>
        <p:spPr>
          <a:xfrm>
            <a:off x="357158" y="500042"/>
            <a:ext cx="8643998" cy="2308324"/>
          </a:xfrm>
          <a:prstGeom prst="rect">
            <a:avLst/>
          </a:prstGeom>
          <a:noFill/>
        </p:spPr>
        <p:txBody>
          <a:bodyPr wrap="square" rtlCol="0">
            <a:spAutoFit/>
          </a:bodyPr>
          <a:lstStyle/>
          <a:p>
            <a:pPr algn="just">
              <a:buFont typeface="Wingdings" pitchFamily="2" charset="2"/>
              <a:buChar char="v"/>
            </a:pPr>
            <a:r>
              <a:rPr lang="en-US" sz="2350" dirty="0" smtClean="0">
                <a:latin typeface="Times New Roman" pitchFamily="18" charset="0"/>
                <a:cs typeface="Times New Roman" pitchFamily="18" charset="0"/>
              </a:rPr>
              <a:t>The water samples were collected from forty five (45) different open and tube wells during Post-monsoon, winter, summer and monsoon seasons</a:t>
            </a:r>
          </a:p>
          <a:p>
            <a:pPr algn="just">
              <a:buFont typeface="Wingdings" pitchFamily="2" charset="2"/>
              <a:buChar char="v"/>
            </a:pPr>
            <a:r>
              <a:rPr lang="en-US" sz="2350" dirty="0" smtClean="0">
                <a:latin typeface="Times New Roman" pitchFamily="18" charset="0"/>
                <a:cs typeface="Times New Roman" pitchFamily="18" charset="0"/>
              </a:rPr>
              <a:t>The Ground water samples were collected in acid washed plastic container to avoid unpredictable changes in </a:t>
            </a:r>
            <a:r>
              <a:rPr lang="en-US" sz="2350" dirty="0" err="1" smtClean="0">
                <a:latin typeface="Times New Roman" pitchFamily="18" charset="0"/>
                <a:cs typeface="Times New Roman" pitchFamily="18" charset="0"/>
              </a:rPr>
              <a:t>charecteristics</a:t>
            </a:r>
            <a:r>
              <a:rPr lang="en-US" sz="2350" dirty="0" smtClean="0">
                <a:latin typeface="Times New Roman" pitchFamily="18" charset="0"/>
                <a:cs typeface="Times New Roman" pitchFamily="18" charset="0"/>
              </a:rPr>
              <a:t> as per American Public Health Association (APHA), 2005</a:t>
            </a:r>
            <a:endParaRPr lang="en-IN" sz="2350" dirty="0">
              <a:latin typeface="Times New Roman" pitchFamily="18" charset="0"/>
              <a:cs typeface="Times New Roman" pitchFamily="18" charset="0"/>
            </a:endParaRPr>
          </a:p>
        </p:txBody>
      </p:sp>
      <p:sp>
        <p:nvSpPr>
          <p:cNvPr id="4" name="TextBox 3"/>
          <p:cNvSpPr txBox="1"/>
          <p:nvPr/>
        </p:nvSpPr>
        <p:spPr>
          <a:xfrm>
            <a:off x="3071802" y="2643182"/>
            <a:ext cx="3801425"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Water Quality Index</a:t>
            </a:r>
            <a:endParaRPr lang="en-IN" sz="3200" dirty="0">
              <a:latin typeface="Times New Roman" pitchFamily="18" charset="0"/>
              <a:cs typeface="Times New Roman" pitchFamily="18" charset="0"/>
            </a:endParaRPr>
          </a:p>
        </p:txBody>
      </p:sp>
      <p:sp>
        <p:nvSpPr>
          <p:cNvPr id="5" name="TextBox 4"/>
          <p:cNvSpPr txBox="1"/>
          <p:nvPr/>
        </p:nvSpPr>
        <p:spPr>
          <a:xfrm>
            <a:off x="214283" y="3214686"/>
            <a:ext cx="8786873" cy="3708708"/>
          </a:xfrm>
          <a:prstGeom prst="rect">
            <a:avLst/>
          </a:prstGeom>
          <a:noFill/>
        </p:spPr>
        <p:txBody>
          <a:bodyPr wrap="square" rtlCol="0">
            <a:spAutoFit/>
          </a:bodyPr>
          <a:lstStyle/>
          <a:p>
            <a:pPr algn="just">
              <a:buFont typeface="Wingdings" pitchFamily="2" charset="2"/>
              <a:buChar char="v"/>
            </a:pPr>
            <a:r>
              <a:rPr lang="en-US" sz="2350" dirty="0" smtClean="0">
                <a:latin typeface="Times New Roman" pitchFamily="18" charset="0"/>
                <a:cs typeface="Times New Roman" pitchFamily="18" charset="0"/>
              </a:rPr>
              <a:t>Water quality index (WQI) is valuable and unique rating to depict the overall water quality status in a single term that is helpful for the selection of appropriate treatment technique to meet the concerned issues.</a:t>
            </a:r>
          </a:p>
          <a:p>
            <a:pPr algn="just">
              <a:buFont typeface="Wingdings" pitchFamily="2" charset="2"/>
              <a:buChar char="v"/>
            </a:pPr>
            <a:r>
              <a:rPr lang="en-US" sz="2350" dirty="0" smtClean="0">
                <a:latin typeface="Times New Roman" pitchFamily="18" charset="0"/>
                <a:cs typeface="Times New Roman" pitchFamily="18" charset="0"/>
              </a:rPr>
              <a:t>The WQI has been calculated by using the standards of drinking water quality recommended by the World Health Organization (WHO), Bureau of Indian Standards (BIS), and Indian Council for Medical Research (ICMR).The weighted Arithmetic index method (Brown et. al.) has been used for the calculation of WQI of the water body.</a:t>
            </a:r>
            <a:endParaRPr lang="en-IN" sz="235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642918"/>
            <a:ext cx="8001057" cy="1938992"/>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The overall water quality index was calculated by aggregating the quality rating with the unit weight linearly:</a:t>
            </a:r>
          </a:p>
          <a:p>
            <a:endParaRPr lang="en-US" dirty="0" smtClean="0"/>
          </a:p>
          <a:p>
            <a:endParaRPr lang="en-US" dirty="0" smtClean="0"/>
          </a:p>
          <a:p>
            <a:endParaRPr lang="en-IN" dirty="0" smtClean="0"/>
          </a:p>
          <a:p>
            <a:endParaRPr lang="en-IN" dirty="0"/>
          </a:p>
        </p:txBody>
      </p:sp>
      <p:pic>
        <p:nvPicPr>
          <p:cNvPr id="2050" name="Picture 2"/>
          <p:cNvPicPr>
            <a:picLocks noChangeAspect="1" noChangeArrowheads="1"/>
          </p:cNvPicPr>
          <p:nvPr/>
        </p:nvPicPr>
        <p:blipFill>
          <a:blip r:embed="rId2"/>
          <a:srcRect/>
          <a:stretch>
            <a:fillRect/>
          </a:stretch>
        </p:blipFill>
        <p:spPr bwMode="auto">
          <a:xfrm>
            <a:off x="1500166" y="1285860"/>
            <a:ext cx="5900739" cy="66833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785918" y="2071678"/>
            <a:ext cx="5757863" cy="55403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928662" y="4357694"/>
            <a:ext cx="5757863" cy="482601"/>
          </a:xfrm>
          <a:prstGeom prst="rect">
            <a:avLst/>
          </a:prstGeom>
          <a:noFill/>
          <a:ln w="9525">
            <a:noFill/>
            <a:miter lim="800000"/>
            <a:headEnd/>
            <a:tailEnd/>
          </a:ln>
          <a:effectLst/>
        </p:spPr>
      </p:pic>
      <p:sp>
        <p:nvSpPr>
          <p:cNvPr id="15" name="TextBox 14"/>
          <p:cNvSpPr txBox="1"/>
          <p:nvPr/>
        </p:nvSpPr>
        <p:spPr>
          <a:xfrm>
            <a:off x="1285852" y="2714620"/>
            <a:ext cx="184731" cy="369332"/>
          </a:xfrm>
          <a:prstGeom prst="rect">
            <a:avLst/>
          </a:prstGeom>
          <a:noFill/>
        </p:spPr>
        <p:txBody>
          <a:bodyPr wrap="none" rtlCol="0">
            <a:spAutoFit/>
          </a:bodyPr>
          <a:lstStyle/>
          <a:p>
            <a:endParaRPr lang="en-IN" dirty="0"/>
          </a:p>
        </p:txBody>
      </p:sp>
      <p:pic>
        <p:nvPicPr>
          <p:cNvPr id="2063" name="Picture 15"/>
          <p:cNvPicPr>
            <a:picLocks noChangeAspect="1" noChangeArrowheads="1"/>
          </p:cNvPicPr>
          <p:nvPr/>
        </p:nvPicPr>
        <p:blipFill>
          <a:blip r:embed="rId5"/>
          <a:srcRect/>
          <a:stretch>
            <a:fillRect/>
          </a:stretch>
        </p:blipFill>
        <p:spPr bwMode="auto">
          <a:xfrm>
            <a:off x="1071539" y="2627313"/>
            <a:ext cx="6378600" cy="1603375"/>
          </a:xfrm>
          <a:prstGeom prst="rect">
            <a:avLst/>
          </a:prstGeom>
          <a:noFill/>
          <a:ln w="9525">
            <a:noFill/>
            <a:miter lim="800000"/>
            <a:headEnd/>
            <a:tailEnd/>
          </a:ln>
          <a:effectLst/>
        </p:spPr>
      </p:pic>
      <p:sp>
        <p:nvSpPr>
          <p:cNvPr id="18" name="Rectangle 17"/>
          <p:cNvSpPr/>
          <p:nvPr/>
        </p:nvSpPr>
        <p:spPr>
          <a:xfrm>
            <a:off x="1500166" y="5000636"/>
            <a:ext cx="6643734" cy="923330"/>
          </a:xfrm>
          <a:prstGeom prst="rect">
            <a:avLst/>
          </a:prstGeom>
        </p:spPr>
        <p:txBody>
          <a:bodyPr wrap="square">
            <a:spAutoFit/>
          </a:bodyPr>
          <a:lstStyle/>
          <a:p>
            <a:pPr algn="just"/>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Unit weight for the </a:t>
            </a:r>
            <a:r>
              <a:rPr lang="en-US" i="1" dirty="0" smtClean="0">
                <a:latin typeface="Times New Roman" pitchFamily="18" charset="0"/>
                <a:cs typeface="Times New Roman" pitchFamily="18" charset="0"/>
              </a:rPr>
              <a:t>n</a:t>
            </a:r>
            <a:r>
              <a:rPr lang="en-US" i="1"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parameters, </a:t>
            </a:r>
          </a:p>
          <a:p>
            <a:pPr algn="just"/>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Standard value for </a:t>
            </a:r>
            <a:r>
              <a:rPr lang="en-US" i="1" dirty="0" smtClean="0">
                <a:latin typeface="Times New Roman" pitchFamily="18" charset="0"/>
                <a:cs typeface="Times New Roman" pitchFamily="18" charset="0"/>
              </a:rPr>
              <a:t>n</a:t>
            </a:r>
            <a:r>
              <a:rPr lang="en-US" i="1"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parameters, </a:t>
            </a:r>
          </a:p>
          <a:p>
            <a:pPr algn="just"/>
            <a:r>
              <a:rPr lang="en-US" dirty="0" smtClean="0">
                <a:latin typeface="Times New Roman" pitchFamily="18" charset="0"/>
                <a:cs typeface="Times New Roman" pitchFamily="18" charset="0"/>
              </a:rPr>
              <a:t>K = Constant for proportionality</a:t>
            </a:r>
            <a:endParaRPr lang="en-IN"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57290" y="1214422"/>
          <a:ext cx="7358114" cy="3772784"/>
        </p:xfrm>
        <a:graphic>
          <a:graphicData uri="http://schemas.openxmlformats.org/drawingml/2006/table">
            <a:tbl>
              <a:tblPr/>
              <a:tblGrid>
                <a:gridCol w="3679057"/>
                <a:gridCol w="3679057"/>
              </a:tblGrid>
              <a:tr h="1029584">
                <a:tc>
                  <a:txBody>
                    <a:bodyPr/>
                    <a:lstStyle/>
                    <a:p>
                      <a:pPr algn="l">
                        <a:lnSpc>
                          <a:spcPct val="150000"/>
                        </a:lnSpc>
                        <a:spcBef>
                          <a:spcPts val="1200"/>
                        </a:spcBef>
                        <a:spcAft>
                          <a:spcPts val="1000"/>
                        </a:spcAft>
                      </a:pPr>
                      <a:r>
                        <a:rPr lang="en-US" sz="2400" b="1" dirty="0">
                          <a:latin typeface="Times New Roman"/>
                          <a:ea typeface="Times New Roman"/>
                          <a:cs typeface="Times New Roman"/>
                        </a:rPr>
                        <a:t>Water Quality Index Level</a:t>
                      </a:r>
                      <a:endParaRPr lang="en-IN"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b="1" dirty="0" smtClean="0">
                          <a:latin typeface="Times New Roman"/>
                          <a:ea typeface="Times New Roman"/>
                          <a:cs typeface="Times New Roman"/>
                        </a:rPr>
                        <a:t>Water </a:t>
                      </a:r>
                      <a:r>
                        <a:rPr lang="en-US" sz="2400" b="1" dirty="0">
                          <a:latin typeface="Times New Roman"/>
                          <a:ea typeface="Times New Roman"/>
                          <a:cs typeface="Times New Roman"/>
                        </a:rPr>
                        <a:t>Quality Status</a:t>
                      </a:r>
                      <a:endParaRPr lang="en-IN"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172">
                <a:tc>
                  <a:txBody>
                    <a:bodyPr/>
                    <a:lstStyle/>
                    <a:p>
                      <a:pPr algn="l">
                        <a:lnSpc>
                          <a:spcPct val="150000"/>
                        </a:lnSpc>
                        <a:spcAft>
                          <a:spcPts val="0"/>
                        </a:spcAft>
                      </a:pPr>
                      <a:r>
                        <a:rPr lang="en-US" sz="2400" dirty="0">
                          <a:latin typeface="Times New Roman"/>
                          <a:ea typeface="Times New Roman"/>
                          <a:cs typeface="Times New Roman"/>
                        </a:rPr>
                        <a:t>0-25</a:t>
                      </a:r>
                      <a:endParaRPr lang="en-IN"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a:latin typeface="Times New Roman"/>
                          <a:ea typeface="Times New Roman"/>
                          <a:cs typeface="Times New Roman"/>
                        </a:rPr>
                        <a:t>Excellent Water Quality</a:t>
                      </a:r>
                      <a:endParaRPr lang="en-IN" sz="24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312">
                <a:tc>
                  <a:txBody>
                    <a:bodyPr/>
                    <a:lstStyle/>
                    <a:p>
                      <a:pPr algn="l">
                        <a:lnSpc>
                          <a:spcPct val="150000"/>
                        </a:lnSpc>
                        <a:spcAft>
                          <a:spcPts val="0"/>
                        </a:spcAft>
                      </a:pPr>
                      <a:r>
                        <a:rPr lang="en-US" sz="2400" dirty="0">
                          <a:latin typeface="Times New Roman"/>
                          <a:ea typeface="Times New Roman"/>
                          <a:cs typeface="Times New Roman"/>
                        </a:rPr>
                        <a:t>26-50</a:t>
                      </a:r>
                      <a:endParaRPr lang="en-IN"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a:latin typeface="Times New Roman"/>
                          <a:ea typeface="Times New Roman"/>
                          <a:cs typeface="Times New Roman"/>
                        </a:rPr>
                        <a:t>Good Water Quality</a:t>
                      </a:r>
                      <a:endParaRPr lang="en-IN" sz="24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172">
                <a:tc>
                  <a:txBody>
                    <a:bodyPr/>
                    <a:lstStyle/>
                    <a:p>
                      <a:pPr algn="l">
                        <a:lnSpc>
                          <a:spcPct val="150000"/>
                        </a:lnSpc>
                        <a:spcAft>
                          <a:spcPts val="0"/>
                        </a:spcAft>
                      </a:pPr>
                      <a:r>
                        <a:rPr lang="en-US" sz="2400" dirty="0">
                          <a:latin typeface="Times New Roman"/>
                          <a:ea typeface="Times New Roman"/>
                          <a:cs typeface="Times New Roman"/>
                        </a:rPr>
                        <a:t>51-75</a:t>
                      </a:r>
                      <a:endParaRPr lang="en-IN"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dirty="0">
                          <a:latin typeface="Times New Roman"/>
                          <a:ea typeface="Times New Roman"/>
                          <a:cs typeface="Times New Roman"/>
                        </a:rPr>
                        <a:t>Moderate Water Quality</a:t>
                      </a:r>
                      <a:endParaRPr lang="en-IN"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172">
                <a:tc>
                  <a:txBody>
                    <a:bodyPr/>
                    <a:lstStyle/>
                    <a:p>
                      <a:pPr algn="l">
                        <a:lnSpc>
                          <a:spcPct val="150000"/>
                        </a:lnSpc>
                        <a:spcAft>
                          <a:spcPts val="0"/>
                        </a:spcAft>
                      </a:pPr>
                      <a:r>
                        <a:rPr lang="en-US" sz="2400">
                          <a:latin typeface="Times New Roman"/>
                          <a:ea typeface="Times New Roman"/>
                          <a:cs typeface="Times New Roman"/>
                        </a:rPr>
                        <a:t>76-100</a:t>
                      </a:r>
                      <a:endParaRPr lang="en-IN" sz="24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dirty="0">
                          <a:latin typeface="Times New Roman"/>
                          <a:ea typeface="Times New Roman"/>
                          <a:cs typeface="Times New Roman"/>
                        </a:rPr>
                        <a:t>Poor Water Quality</a:t>
                      </a:r>
                      <a:endParaRPr lang="en-IN"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172">
                <a:tc>
                  <a:txBody>
                    <a:bodyPr/>
                    <a:lstStyle/>
                    <a:p>
                      <a:pPr algn="l">
                        <a:lnSpc>
                          <a:spcPct val="150000"/>
                        </a:lnSpc>
                        <a:spcAft>
                          <a:spcPts val="0"/>
                        </a:spcAft>
                      </a:pPr>
                      <a:r>
                        <a:rPr lang="en-US" sz="2400">
                          <a:latin typeface="Times New Roman"/>
                          <a:ea typeface="Times New Roman"/>
                          <a:cs typeface="Times New Roman"/>
                        </a:rPr>
                        <a:t>&gt;100</a:t>
                      </a:r>
                      <a:endParaRPr lang="en-IN" sz="24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dirty="0">
                          <a:latin typeface="Times New Roman"/>
                          <a:ea typeface="Times New Roman"/>
                          <a:cs typeface="Times New Roman"/>
                        </a:rPr>
                        <a:t>Unsuitable for Drinking</a:t>
                      </a:r>
                      <a:endParaRPr lang="en-IN"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071538" y="5214950"/>
            <a:ext cx="7615162" cy="646331"/>
          </a:xfrm>
          <a:prstGeom prst="rect">
            <a:avLst/>
          </a:prstGeom>
          <a:noFill/>
        </p:spPr>
        <p:txBody>
          <a:bodyPr wrap="none" rtlCol="0">
            <a:spAutoFit/>
          </a:bodyPr>
          <a:lstStyle/>
          <a:p>
            <a:r>
              <a:rPr lang="en-US" dirty="0" smtClean="0">
                <a:solidFill>
                  <a:srgbClr val="FF0000"/>
                </a:solidFill>
              </a:rPr>
              <a:t>(Source: </a:t>
            </a:r>
            <a:r>
              <a:rPr lang="en-US" dirty="0" err="1" smtClean="0">
                <a:solidFill>
                  <a:srgbClr val="FF0000"/>
                </a:solidFill>
              </a:rPr>
              <a:t>Rao</a:t>
            </a:r>
            <a:r>
              <a:rPr lang="en-US" dirty="0" smtClean="0">
                <a:solidFill>
                  <a:srgbClr val="FF0000"/>
                </a:solidFill>
              </a:rPr>
              <a:t> 1997; </a:t>
            </a:r>
            <a:r>
              <a:rPr lang="en-US" dirty="0" err="1" smtClean="0">
                <a:solidFill>
                  <a:srgbClr val="FF0000"/>
                </a:solidFill>
              </a:rPr>
              <a:t>Mishra</a:t>
            </a:r>
            <a:r>
              <a:rPr lang="en-US" dirty="0" smtClean="0">
                <a:solidFill>
                  <a:srgbClr val="FF0000"/>
                </a:solidFill>
              </a:rPr>
              <a:t> and Patel 2001; </a:t>
            </a:r>
            <a:r>
              <a:rPr lang="en-US" dirty="0" err="1" smtClean="0">
                <a:solidFill>
                  <a:srgbClr val="FF0000"/>
                </a:solidFill>
              </a:rPr>
              <a:t>Rao</a:t>
            </a:r>
            <a:r>
              <a:rPr lang="en-US" dirty="0" smtClean="0">
                <a:solidFill>
                  <a:srgbClr val="FF0000"/>
                </a:solidFill>
              </a:rPr>
              <a:t> </a:t>
            </a:r>
            <a:r>
              <a:rPr lang="en-US" i="1" dirty="0" smtClean="0">
                <a:solidFill>
                  <a:srgbClr val="FF0000"/>
                </a:solidFill>
              </a:rPr>
              <a:t>et al.</a:t>
            </a:r>
            <a:r>
              <a:rPr lang="en-US" dirty="0" smtClean="0">
                <a:solidFill>
                  <a:srgbClr val="FF0000"/>
                </a:solidFill>
              </a:rPr>
              <a:t> 2002; </a:t>
            </a:r>
            <a:r>
              <a:rPr lang="en-US" dirty="0" err="1" smtClean="0">
                <a:solidFill>
                  <a:srgbClr val="FF0000"/>
                </a:solidFill>
              </a:rPr>
              <a:t>Mahanta</a:t>
            </a:r>
            <a:r>
              <a:rPr lang="en-US" dirty="0" smtClean="0">
                <a:solidFill>
                  <a:srgbClr val="FF0000"/>
                </a:solidFill>
              </a:rPr>
              <a:t> </a:t>
            </a:r>
            <a:r>
              <a:rPr lang="en-US" i="1" dirty="0" smtClean="0">
                <a:solidFill>
                  <a:srgbClr val="FF0000"/>
                </a:solidFill>
              </a:rPr>
              <a:t>et al.</a:t>
            </a:r>
            <a:r>
              <a:rPr lang="en-US" dirty="0" smtClean="0">
                <a:solidFill>
                  <a:srgbClr val="FF0000"/>
                </a:solidFill>
              </a:rPr>
              <a:t> 2004)</a:t>
            </a:r>
            <a:endParaRPr lang="en-IN" dirty="0" smtClean="0">
              <a:solidFill>
                <a:srgbClr val="FF0000"/>
              </a:solidFill>
            </a:endParaRPr>
          </a:p>
          <a:p>
            <a:endParaRPr lang="en-IN" dirty="0"/>
          </a:p>
        </p:txBody>
      </p:sp>
      <p:sp>
        <p:nvSpPr>
          <p:cNvPr id="4" name="TextBox 3"/>
          <p:cNvSpPr txBox="1"/>
          <p:nvPr/>
        </p:nvSpPr>
        <p:spPr>
          <a:xfrm>
            <a:off x="2428860" y="357166"/>
            <a:ext cx="5380191"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WATER QUALITY RATING</a:t>
            </a:r>
            <a:endParaRPr lang="en-IN" sz="32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56" y="500042"/>
            <a:ext cx="5175969"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RESULT AND DISCUSSION</a:t>
            </a:r>
            <a:endParaRPr lang="en-IN" sz="3200" dirty="0">
              <a:latin typeface="Times New Roman" pitchFamily="18" charset="0"/>
              <a:cs typeface="Times New Roman" pitchFamily="18" charset="0"/>
            </a:endParaRPr>
          </a:p>
        </p:txBody>
      </p:sp>
      <p:graphicFrame>
        <p:nvGraphicFramePr>
          <p:cNvPr id="3" name="Chart 2"/>
          <p:cNvGraphicFramePr/>
          <p:nvPr/>
        </p:nvGraphicFramePr>
        <p:xfrm>
          <a:off x="1214414" y="1285860"/>
          <a:ext cx="7000924" cy="450059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643042" y="6000768"/>
            <a:ext cx="6079293"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Seasonal Variation in Water Quality of Ground Water</a:t>
            </a:r>
            <a:endParaRPr lang="en-IN" sz="20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785794"/>
            <a:ext cx="8072494" cy="5447645"/>
          </a:xfrm>
          <a:prstGeom prst="rect">
            <a:avLst/>
          </a:prstGeom>
          <a:noFill/>
        </p:spPr>
        <p:txBody>
          <a:bodyPr wrap="square" rtlCol="0">
            <a:spAutoFit/>
          </a:bodyPr>
          <a:lstStyle/>
          <a:p>
            <a:pPr algn="just">
              <a:buFont typeface="Wingdings" pitchFamily="2" charset="2"/>
              <a:buChar char="v"/>
            </a:pPr>
            <a:r>
              <a:rPr lang="en-US" sz="2400" dirty="0" smtClean="0">
                <a:latin typeface="Times New Roman" pitchFamily="18" charset="0"/>
                <a:cs typeface="Times New Roman" pitchFamily="18" charset="0"/>
              </a:rPr>
              <a:t>On the basis of descriptive categories of WQI values, all (100%) of samples were found in very good category. During post monsoon season, 98% of samples were found in very good category and only 2% of samples in good category</a:t>
            </a:r>
            <a:r>
              <a:rPr lang="en-US" sz="2400" dirty="0" smtClean="0">
                <a:latin typeface="Times New Roman" pitchFamily="18" charset="0"/>
                <a:cs typeface="Times New Roman" pitchFamily="18" charset="0"/>
              </a:rPr>
              <a:t>.</a:t>
            </a:r>
          </a:p>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 In the case of post-monsoon the water quality was lower as compare to monsoon season</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p>
          <a:p>
            <a:pPr algn="just">
              <a:buFont typeface="Wingdings" pitchFamily="2" charset="2"/>
              <a:buChar char="v"/>
            </a:pPr>
            <a:r>
              <a:rPr lang="en-US" sz="2400" dirty="0" smtClean="0">
                <a:latin typeface="Times New Roman" pitchFamily="18" charset="0"/>
                <a:cs typeface="Times New Roman" pitchFamily="18" charset="0"/>
              </a:rPr>
              <a:t>In summer season, the ground water is stagnant and the source of contamination was only the natural source </a:t>
            </a:r>
            <a:r>
              <a:rPr lang="en-US" sz="2400" dirty="0" err="1" smtClean="0">
                <a:latin typeface="Times New Roman" pitchFamily="18" charset="0"/>
                <a:cs typeface="Times New Roman" pitchFamily="18" charset="0"/>
              </a:rPr>
              <a:t>ofrock</a:t>
            </a:r>
            <a:r>
              <a:rPr lang="en-US" sz="2400" dirty="0" smtClean="0">
                <a:latin typeface="Times New Roman" pitchFamily="18" charset="0"/>
                <a:cs typeface="Times New Roman" pitchFamily="18" charset="0"/>
              </a:rPr>
              <a:t>-water interaction while anthropogenic activities </a:t>
            </a:r>
            <a:r>
              <a:rPr lang="en-US" sz="2400" dirty="0" err="1" smtClean="0">
                <a:latin typeface="Times New Roman" pitchFamily="18" charset="0"/>
                <a:cs typeface="Times New Roman" pitchFamily="18" charset="0"/>
              </a:rPr>
              <a:t>arealso</a:t>
            </a:r>
            <a:r>
              <a:rPr lang="en-US" sz="2400" dirty="0" smtClean="0">
                <a:latin typeface="Times New Roman" pitchFamily="18" charset="0"/>
                <a:cs typeface="Times New Roman" pitchFamily="18" charset="0"/>
              </a:rPr>
              <a:t>  contributing  the  pollution  load  on  ground  </a:t>
            </a:r>
            <a:r>
              <a:rPr lang="en-US" sz="2400" dirty="0" smtClean="0">
                <a:latin typeface="Times New Roman" pitchFamily="18" charset="0"/>
                <a:cs typeface="Times New Roman" pitchFamily="18" charset="0"/>
              </a:rPr>
              <a:t>water. </a:t>
            </a:r>
            <a:endParaRPr lang="en-IN" sz="2400" dirty="0" smtClean="0">
              <a:latin typeface="Times New Roman" pitchFamily="18" charset="0"/>
              <a:cs typeface="Times New Roman" pitchFamily="18" charset="0"/>
            </a:endParaRPr>
          </a:p>
          <a:p>
            <a:pPr algn="just">
              <a:buFont typeface="Wingdings" pitchFamily="2" charset="2"/>
              <a:buChar char="v"/>
            </a:pPr>
            <a:endParaRPr lang="en-US" sz="2400" dirty="0" smtClean="0">
              <a:latin typeface="Times New Roman" pitchFamily="18" charset="0"/>
              <a:cs typeface="Times New Roman" pitchFamily="18" charset="0"/>
            </a:endParaRPr>
          </a:p>
          <a:p>
            <a:endParaRPr lang="en-US" dirty="0" smtClean="0"/>
          </a:p>
          <a:p>
            <a:endParaRPr lang="en-IN"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612" y="428604"/>
            <a:ext cx="2967479"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CONCLUSION</a:t>
            </a:r>
            <a:endParaRPr lang="en-IN" sz="3200" dirty="0">
              <a:latin typeface="Times New Roman" pitchFamily="18" charset="0"/>
              <a:cs typeface="Times New Roman" pitchFamily="18" charset="0"/>
            </a:endParaRPr>
          </a:p>
        </p:txBody>
      </p:sp>
      <p:sp>
        <p:nvSpPr>
          <p:cNvPr id="3" name="TextBox 2"/>
          <p:cNvSpPr txBox="1"/>
          <p:nvPr/>
        </p:nvSpPr>
        <p:spPr>
          <a:xfrm>
            <a:off x="642910" y="1428736"/>
            <a:ext cx="7929618" cy="3416320"/>
          </a:xfrm>
          <a:prstGeom prst="rect">
            <a:avLst/>
          </a:prstGeom>
          <a:noFill/>
        </p:spPr>
        <p:txBody>
          <a:bodyPr wrap="square" rtlCol="0">
            <a:spAutoFit/>
          </a:bodyPr>
          <a:lstStyle/>
          <a:p>
            <a:pPr algn="just">
              <a:buFont typeface="Wingdings" pitchFamily="2" charset="2"/>
              <a:buChar char="v"/>
            </a:pPr>
            <a:r>
              <a:rPr lang="en-US" sz="2400" dirty="0" smtClean="0">
                <a:latin typeface="Times New Roman" pitchFamily="18" charset="0"/>
                <a:cs typeface="Times New Roman" pitchFamily="18" charset="0"/>
              </a:rPr>
              <a:t>The above study indicates that natural (ground water influenced by local litho logy, weathering moving and percolating) as well as anthropogenic sources are contaminating the groundwater in study area.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study reveals that the groundwater of a few locations needs some degree of treatment before consumption and it also needs to be protected from the perils of the prevailing contamination. </a:t>
            </a:r>
            <a:endParaRPr lang="en-IN"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i.huffpost.com/gadgets/slideshows/336210/slide_336210_3392678_free.jpg?1391616467268"/>
          <p:cNvPicPr>
            <a:picLocks noChangeAspect="1" noChangeArrowheads="1"/>
          </p:cNvPicPr>
          <p:nvPr/>
        </p:nvPicPr>
        <p:blipFill>
          <a:blip r:embed="rId2"/>
          <a:srcRect/>
          <a:stretch>
            <a:fillRect/>
          </a:stretch>
        </p:blipFill>
        <p:spPr bwMode="auto">
          <a:xfrm>
            <a:off x="-33" y="17474"/>
            <a:ext cx="9127737" cy="6840526"/>
          </a:xfrm>
          <a:prstGeom prst="rect">
            <a:avLst/>
          </a:prstGeom>
          <a:noFill/>
        </p:spPr>
      </p:pic>
      <p:sp>
        <p:nvSpPr>
          <p:cNvPr id="6" name="Oval 5"/>
          <p:cNvSpPr/>
          <p:nvPr/>
        </p:nvSpPr>
        <p:spPr>
          <a:xfrm>
            <a:off x="1000100" y="2143116"/>
            <a:ext cx="7000924"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solidFill>
                  <a:schemeClr val="bg1"/>
                </a:solidFill>
              </a:rPr>
              <a:t>THANK YOU</a:t>
            </a:r>
            <a:endParaRPr lang="en-IN" sz="72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3174" y="285728"/>
            <a:ext cx="2878865" cy="584775"/>
          </a:xfrm>
          <a:prstGeom prst="rect">
            <a:avLst/>
          </a:prstGeom>
          <a:noFill/>
        </p:spPr>
        <p:txBody>
          <a:bodyPr wrap="none" rtlCol="0">
            <a:spAutoFit/>
          </a:bodyPr>
          <a:lstStyle/>
          <a:p>
            <a:r>
              <a:rPr lang="en-US" sz="3200" b="1" dirty="0" smtClean="0"/>
              <a:t>INTRODUCTION</a:t>
            </a:r>
            <a:endParaRPr lang="en-IN" sz="3200" b="1" dirty="0"/>
          </a:p>
        </p:txBody>
      </p:sp>
      <p:sp>
        <p:nvSpPr>
          <p:cNvPr id="4" name="TextBox 3"/>
          <p:cNvSpPr txBox="1"/>
          <p:nvPr/>
        </p:nvSpPr>
        <p:spPr>
          <a:xfrm>
            <a:off x="642910" y="948690"/>
            <a:ext cx="8143932" cy="5909310"/>
          </a:xfrm>
          <a:prstGeom prst="rect">
            <a:avLst/>
          </a:prstGeom>
          <a:noFill/>
        </p:spPr>
        <p:txBody>
          <a:bodyPr wrap="square" rtlCol="0">
            <a:spAutoFit/>
          </a:bodyPr>
          <a:lstStyle/>
          <a:p>
            <a:pPr algn="just">
              <a:buFont typeface="Wingdings" pitchFamily="2" charset="2"/>
              <a:buChar char="v"/>
            </a:pPr>
            <a:r>
              <a:rPr lang="en-IN" sz="2400" dirty="0" smtClean="0">
                <a:latin typeface="Times New Roman" pitchFamily="18" charset="0"/>
                <a:cs typeface="Times New Roman" pitchFamily="18" charset="0"/>
              </a:rPr>
              <a:t>Groundwater comprises 97 percent of the world’s readily accessible freshwater and provides the rural, urban, industrial and irrigation water supply needs of 2 billion people around the world.</a:t>
            </a:r>
          </a:p>
          <a:p>
            <a:pPr algn="just"/>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In India almost 80% of the rural population depending on untreated ground water for potable water supplies (Reza et al., 2009).</a:t>
            </a:r>
          </a:p>
          <a:p>
            <a:pPr algn="just"/>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Groundwater pollution has become a major subject of public concern the world over.</a:t>
            </a:r>
          </a:p>
          <a:p>
            <a:pPr algn="just"/>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Mining is the major economic activity contributing about 20.4% of GSDP to the State’s economy.</a:t>
            </a:r>
          </a:p>
          <a:p>
            <a:pPr algn="just"/>
            <a:endParaRPr lang="en-IN" sz="2400" dirty="0" smtClean="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AutoShape 5"/>
          <p:cNvSpPr>
            <a:spLocks noChangeShapeType="1"/>
          </p:cNvSpPr>
          <p:nvPr/>
        </p:nvSpPr>
        <p:spPr bwMode="auto">
          <a:xfrm>
            <a:off x="3019425" y="569913"/>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9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0" y="228600"/>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b="1" dirty="0">
                <a:latin typeface="Times New Roman" pitchFamily="18" charset="0"/>
                <a:cs typeface="Times New Roman" pitchFamily="18" charset="0"/>
              </a:rPr>
              <a:t>PHYSIOGRAPHY</a:t>
            </a:r>
            <a:endParaRPr lang="en-US" sz="2000" dirty="0">
              <a:latin typeface="Times New Roman" pitchFamily="18" charset="0"/>
              <a:cs typeface="Times New Roman" pitchFamily="18" charset="0"/>
            </a:endParaRPr>
          </a:p>
        </p:txBody>
      </p:sp>
      <p:sp>
        <p:nvSpPr>
          <p:cNvPr id="5" name="Rectangle 4"/>
          <p:cNvSpPr/>
          <p:nvPr/>
        </p:nvSpPr>
        <p:spPr>
          <a:xfrm>
            <a:off x="0" y="685800"/>
            <a:ext cx="9067800" cy="2677656"/>
          </a:xfrm>
          <a:prstGeom prst="rect">
            <a:avLst/>
          </a:prstGeom>
        </p:spPr>
        <p:txBody>
          <a:bodyPr wrap="square">
            <a:spAutoFit/>
          </a:bodyPr>
          <a:lstStyle/>
          <a:p>
            <a:pPr marL="285750" indent="-285750">
              <a:buFont typeface="Wingdings" pitchFamily="2" charset="2"/>
              <a:buChar char="v"/>
            </a:pPr>
            <a:r>
              <a:rPr lang="en-US" sz="2400" dirty="0">
                <a:latin typeface="Times New Roman" pitchFamily="18" charset="0"/>
                <a:cs typeface="Times New Roman" pitchFamily="18" charset="0"/>
              </a:rPr>
              <a:t>Goa lies </a:t>
            </a:r>
            <a:r>
              <a:rPr lang="en-US" sz="2400" dirty="0" smtClean="0">
                <a:latin typeface="Times New Roman" pitchFamily="18" charset="0"/>
                <a:cs typeface="Times New Roman" pitchFamily="18" charset="0"/>
              </a:rPr>
              <a:t>- between </a:t>
            </a:r>
            <a:r>
              <a:rPr lang="en-US" sz="2400" dirty="0">
                <a:latin typeface="Times New Roman" pitchFamily="18" charset="0"/>
                <a:cs typeface="Times New Roman" pitchFamily="18" charset="0"/>
              </a:rPr>
              <a:t>N14° 53’ and N 15° 48’ </a:t>
            </a:r>
            <a:r>
              <a:rPr lang="en-US" sz="2400" dirty="0" smtClean="0">
                <a:latin typeface="Times New Roman" pitchFamily="18" charset="0"/>
                <a:cs typeface="Times New Roman" pitchFamily="18" charset="0"/>
              </a:rPr>
              <a:t> and  E 73</a:t>
            </a:r>
            <a:r>
              <a:rPr lang="en-US" sz="2400" dirty="0">
                <a:latin typeface="Times New Roman" pitchFamily="18" charset="0"/>
                <a:cs typeface="Times New Roman" pitchFamily="18" charset="0"/>
              </a:rPr>
              <a:t>° 39’ and </a:t>
            </a:r>
            <a:r>
              <a:rPr lang="en-US" sz="2400" dirty="0" smtClean="0">
                <a:latin typeface="Times New Roman" pitchFamily="18" charset="0"/>
                <a:cs typeface="Times New Roman" pitchFamily="18" charset="0"/>
              </a:rPr>
              <a:t>E 74</a:t>
            </a:r>
            <a:r>
              <a:rPr lang="en-US" sz="2400" dirty="0">
                <a:latin typeface="Times New Roman" pitchFamily="18" charset="0"/>
                <a:cs typeface="Times New Roman" pitchFamily="18" charset="0"/>
              </a:rPr>
              <a:t>° 20’ respectively. </a:t>
            </a:r>
            <a:endParaRPr lang="en-US" sz="2400" dirty="0" smtClean="0">
              <a:latin typeface="Times New Roman" pitchFamily="18" charset="0"/>
              <a:cs typeface="Times New Roman" pitchFamily="18" charset="0"/>
            </a:endParaRPr>
          </a:p>
          <a:p>
            <a:pPr marL="285750" indent="-285750">
              <a:buFont typeface="Wingdings" pitchFamily="2" charset="2"/>
              <a:buChar char="v"/>
            </a:pPr>
            <a:r>
              <a:rPr lang="en-US" sz="2400" dirty="0" smtClean="0">
                <a:latin typeface="Times New Roman" pitchFamily="18" charset="0"/>
                <a:cs typeface="Times New Roman" pitchFamily="18" charset="0"/>
              </a:rPr>
              <a:t>Classified </a:t>
            </a:r>
            <a:r>
              <a:rPr lang="en-US" sz="2400" dirty="0">
                <a:latin typeface="Times New Roman" pitchFamily="18" charset="0"/>
                <a:cs typeface="Times New Roman" pitchFamily="18" charset="0"/>
              </a:rPr>
              <a:t>in to three types of terrain grading </a:t>
            </a:r>
            <a:r>
              <a:rPr lang="en-US" sz="2400" dirty="0" smtClean="0">
                <a:latin typeface="Times New Roman" pitchFamily="18" charset="0"/>
                <a:cs typeface="Times New Roman" pitchFamily="18" charset="0"/>
              </a:rPr>
              <a:t>from:</a:t>
            </a:r>
          </a:p>
          <a:p>
            <a:pPr marL="800100" lvl="1" indent="-342900">
              <a:buFont typeface="+mj-lt"/>
              <a:buAutoNum type="arabicPeriod"/>
            </a:pPr>
            <a:r>
              <a:rPr lang="en-US" sz="2400" dirty="0">
                <a:latin typeface="Times New Roman" pitchFamily="18" charset="0"/>
                <a:cs typeface="Times New Roman" pitchFamily="18" charset="0"/>
              </a:rPr>
              <a:t>L</a:t>
            </a:r>
            <a:r>
              <a:rPr lang="en-US" sz="2400" dirty="0" smtClean="0">
                <a:latin typeface="Times New Roman" pitchFamily="18" charset="0"/>
                <a:cs typeface="Times New Roman" pitchFamily="18" charset="0"/>
              </a:rPr>
              <a:t>ow-lying </a:t>
            </a:r>
            <a:r>
              <a:rPr lang="en-US" sz="2400" dirty="0">
                <a:latin typeface="Times New Roman" pitchFamily="18" charset="0"/>
                <a:cs typeface="Times New Roman" pitchFamily="18" charset="0"/>
              </a:rPr>
              <a:t>coastal estuarine plains to the </a:t>
            </a:r>
            <a:r>
              <a:rPr lang="en-US" sz="2400" dirty="0" smtClean="0">
                <a:latin typeface="Times New Roman" pitchFamily="18" charset="0"/>
                <a:cs typeface="Times New Roman" pitchFamily="18" charset="0"/>
              </a:rPr>
              <a:t>west</a:t>
            </a:r>
          </a:p>
          <a:p>
            <a:pPr marL="800100" lvl="1" indent="-342900">
              <a:buFont typeface="+mj-lt"/>
              <a:buAutoNum type="arabicPeriod"/>
            </a:pPr>
            <a:r>
              <a:rPr lang="en-US" sz="2400" dirty="0">
                <a:latin typeface="Times New Roman" pitchFamily="18" charset="0"/>
                <a:cs typeface="Times New Roman" pitchFamily="18" charset="0"/>
              </a:rPr>
              <a:t>U</a:t>
            </a:r>
            <a:r>
              <a:rPr lang="en-US" sz="2400" dirty="0" smtClean="0">
                <a:latin typeface="Times New Roman" pitchFamily="18" charset="0"/>
                <a:cs typeface="Times New Roman" pitchFamily="18" charset="0"/>
              </a:rPr>
              <a:t>ndulating </a:t>
            </a:r>
            <a:r>
              <a:rPr lang="en-US" sz="2400" dirty="0">
                <a:latin typeface="Times New Roman" pitchFamily="18" charset="0"/>
                <a:cs typeface="Times New Roman" pitchFamily="18" charset="0"/>
              </a:rPr>
              <a:t>region in the central </a:t>
            </a:r>
            <a:r>
              <a:rPr lang="en-US" sz="2400" dirty="0" smtClean="0">
                <a:latin typeface="Times New Roman" pitchFamily="18" charset="0"/>
                <a:cs typeface="Times New Roman" pitchFamily="18" charset="0"/>
              </a:rPr>
              <a:t>part</a:t>
            </a:r>
          </a:p>
          <a:p>
            <a:pPr marL="800100" lvl="1" indent="-342900">
              <a:buFont typeface="+mj-lt"/>
              <a:buAutoNum type="arabicPeriod"/>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steep slopes of the Western Ghats on the eastern border of the state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9" name="Rectangle 8"/>
          <p:cNvSpPr/>
          <p:nvPr/>
        </p:nvSpPr>
        <p:spPr>
          <a:xfrm>
            <a:off x="0" y="3811012"/>
            <a:ext cx="9144000" cy="2677656"/>
          </a:xfrm>
          <a:prstGeom prst="rect">
            <a:avLst/>
          </a:prstGeom>
        </p:spPr>
        <p:txBody>
          <a:bodyPr wrap="square">
            <a:spAutoFit/>
          </a:bodyPr>
          <a:lstStyle/>
          <a:p>
            <a:pPr marL="285750" lvl="0" indent="-285750" fontAlgn="base">
              <a:spcBef>
                <a:spcPct val="0"/>
              </a:spcBef>
              <a:spcAft>
                <a:spcPct val="0"/>
              </a:spcAft>
              <a:buFont typeface="Wingdings" pitchFamily="2" charset="2"/>
              <a:buChar char="v"/>
            </a:pPr>
            <a:r>
              <a:rPr lang="en-US" sz="2400" dirty="0" smtClean="0">
                <a:latin typeface="Times New Roman" pitchFamily="18" charset="0"/>
                <a:ea typeface="Times New Roman" pitchFamily="18" charset="0"/>
                <a:cs typeface="Times New Roman" pitchFamily="18" charset="0"/>
              </a:rPr>
              <a:t>Goa group -folded and intruded by granite gneiss, felspathic gneiss, hornblende granite and porphyritic granite, followed by basic intrusives</a:t>
            </a:r>
            <a:r>
              <a:rPr lang="en-US" sz="2400" dirty="0" smtClean="0">
                <a:latin typeface="Times New Roman" pitchFamily="18" charset="0"/>
                <a:cs typeface="Times New Roman" pitchFamily="18" charset="0"/>
              </a:rPr>
              <a:t> </a:t>
            </a:r>
          </a:p>
          <a:p>
            <a:pPr marL="285750" lvl="0" indent="-285750" fontAlgn="base">
              <a:spcBef>
                <a:spcPct val="0"/>
              </a:spcBef>
              <a:spcAft>
                <a:spcPct val="0"/>
              </a:spcAft>
              <a:buFont typeface="Wingdings" pitchFamily="2" charset="2"/>
              <a:buChar char="v"/>
            </a:pPr>
            <a:r>
              <a:rPr lang="en-US" sz="2400" dirty="0" smtClean="0">
                <a:latin typeface="Times New Roman" pitchFamily="18" charset="0"/>
                <a:cs typeface="Times New Roman" pitchFamily="18" charset="0"/>
              </a:rPr>
              <a:t>Exhibit evidences of three cycles of folding  -resulted in green schist facies of metamorphic rocks</a:t>
            </a:r>
          </a:p>
          <a:p>
            <a:pPr marL="285750" lvl="0" indent="-285750" fontAlgn="base">
              <a:spcBef>
                <a:spcPct val="0"/>
              </a:spcBef>
              <a:spcAft>
                <a:spcPct val="0"/>
              </a:spcAft>
              <a:buFont typeface="Wingdings" pitchFamily="2" charset="2"/>
              <a:buChar char="v"/>
            </a:pPr>
            <a:r>
              <a:rPr lang="en-US" sz="2400" dirty="0" smtClean="0">
                <a:latin typeface="Times New Roman" pitchFamily="18" charset="0"/>
                <a:cs typeface="Times New Roman" pitchFamily="18" charset="0"/>
              </a:rPr>
              <a:t>Recent and sub-recent - rocks underwent laterisation resulting in Laterite cover of varying thickness.</a:t>
            </a:r>
            <a:endParaRPr lang="en-US" sz="2400" dirty="0">
              <a:latin typeface="Times New Roman" pitchFamily="18" charset="0"/>
              <a:cs typeface="Times New Roman" pitchFamily="18" charset="0"/>
            </a:endParaRPr>
          </a:p>
        </p:txBody>
      </p:sp>
      <p:sp>
        <p:nvSpPr>
          <p:cNvPr id="10" name="Rectangle 9"/>
          <p:cNvSpPr/>
          <p:nvPr/>
        </p:nvSpPr>
        <p:spPr>
          <a:xfrm>
            <a:off x="0" y="3352800"/>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b="1" dirty="0">
                <a:latin typeface="Times New Roman" pitchFamily="18" charset="0"/>
                <a:cs typeface="Times New Roman" pitchFamily="18" charset="0"/>
              </a:rPr>
              <a:t>STRUCTURAL </a:t>
            </a:r>
            <a:r>
              <a:rPr lang="en-US" sz="2000" b="1" dirty="0" smtClean="0">
                <a:latin typeface="Times New Roman" pitchFamily="18" charset="0"/>
                <a:cs typeface="Times New Roman" pitchFamily="18" charset="0"/>
              </a:rPr>
              <a:t> FEATURES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64284008"/>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1" dirty="0">
                <a:latin typeface="Times New Roman" pitchFamily="18" charset="0"/>
                <a:cs typeface="Times New Roman" pitchFamily="18" charset="0"/>
              </a:rPr>
              <a:t>IRON ORE RESERVES AND ITS CHARACTERISTICS</a:t>
            </a:r>
            <a:endParaRPr lang="en-US" sz="2400" dirty="0">
              <a:latin typeface="Times New Roman" pitchFamily="18" charset="0"/>
              <a:cs typeface="Times New Roman" pitchFamily="18" charset="0"/>
            </a:endParaRPr>
          </a:p>
        </p:txBody>
      </p:sp>
      <p:sp>
        <p:nvSpPr>
          <p:cNvPr id="6" name="Rectangle 5"/>
          <p:cNvSpPr/>
          <p:nvPr/>
        </p:nvSpPr>
        <p:spPr>
          <a:xfrm>
            <a:off x="457200" y="685800"/>
            <a:ext cx="2358338" cy="1200329"/>
          </a:xfrm>
          <a:prstGeom prst="rect">
            <a:avLst/>
          </a:prstGeom>
        </p:spPr>
        <p:txBody>
          <a:bodyPr wrap="none">
            <a:spAutoFit/>
          </a:bodyPr>
          <a:lstStyle/>
          <a:p>
            <a:r>
              <a:rPr lang="en-US" b="1" dirty="0" smtClean="0">
                <a:latin typeface="Times New Roman" pitchFamily="18" charset="0"/>
                <a:cs typeface="Times New Roman" pitchFamily="18" charset="0"/>
              </a:rPr>
              <a:t>Location</a:t>
            </a:r>
          </a:p>
          <a:p>
            <a:pPr marL="342900" indent="-342900">
              <a:buFont typeface="+mj-lt"/>
              <a:buAutoNum type="arabicPeriod"/>
            </a:pPr>
            <a:r>
              <a:rPr lang="en-US" dirty="0" smtClean="0">
                <a:latin typeface="Times New Roman" pitchFamily="18" charset="0"/>
                <a:cs typeface="Times New Roman" pitchFamily="18" charset="0"/>
              </a:rPr>
              <a:t>North </a:t>
            </a:r>
            <a:r>
              <a:rPr lang="en-US" dirty="0">
                <a:latin typeface="Times New Roman" pitchFamily="18" charset="0"/>
                <a:cs typeface="Times New Roman" pitchFamily="18" charset="0"/>
              </a:rPr>
              <a:t>Goa Sector </a:t>
            </a:r>
            <a:endParaRPr lang="en-US" dirty="0" smtClean="0">
              <a:latin typeface="Times New Roman" pitchFamily="18" charset="0"/>
              <a:cs typeface="Times New Roman" pitchFamily="18" charset="0"/>
            </a:endParaRPr>
          </a:p>
          <a:p>
            <a:pPr marL="342900" indent="-342900">
              <a:buFont typeface="+mj-lt"/>
              <a:buAutoNum type="arabicPeriod"/>
            </a:pPr>
            <a:r>
              <a:rPr lang="en-US" dirty="0">
                <a:latin typeface="Times New Roman" pitchFamily="18" charset="0"/>
                <a:cs typeface="Times New Roman" pitchFamily="18" charset="0"/>
              </a:rPr>
              <a:t>Central Goa Sector </a:t>
            </a:r>
            <a:endParaRPr lang="en-US" dirty="0" smtClean="0">
              <a:latin typeface="Times New Roman" pitchFamily="18" charset="0"/>
              <a:cs typeface="Times New Roman" pitchFamily="18" charset="0"/>
            </a:endParaRPr>
          </a:p>
          <a:p>
            <a:pPr marL="342900" indent="-342900">
              <a:buFont typeface="+mj-lt"/>
              <a:buAutoNum type="arabicPeriod"/>
            </a:pPr>
            <a:r>
              <a:rPr lang="en-US" dirty="0">
                <a:latin typeface="Times New Roman" pitchFamily="18" charset="0"/>
                <a:cs typeface="Times New Roman" pitchFamily="18" charset="0"/>
              </a:rPr>
              <a:t>South Goa Sector </a:t>
            </a:r>
          </a:p>
        </p:txBody>
      </p:sp>
      <p:sp>
        <p:nvSpPr>
          <p:cNvPr id="7" name="Rectangle 6"/>
          <p:cNvSpPr/>
          <p:nvPr/>
        </p:nvSpPr>
        <p:spPr>
          <a:xfrm>
            <a:off x="533400" y="1807078"/>
            <a:ext cx="8551070" cy="3139321"/>
          </a:xfrm>
          <a:prstGeom prst="rect">
            <a:avLst/>
          </a:prstGeom>
        </p:spPr>
        <p:txBody>
          <a:bodyPr wrap="square">
            <a:spAutoFit/>
          </a:bodyPr>
          <a:lstStyle/>
          <a:p>
            <a:r>
              <a:rPr lang="en-US" b="1" dirty="0" smtClean="0">
                <a:latin typeface="Times New Roman" pitchFamily="18" charset="0"/>
                <a:cs typeface="Times New Roman" pitchFamily="18" charset="0"/>
              </a:rPr>
              <a:t>Structure</a:t>
            </a:r>
            <a:endParaRPr lang="en-US" dirty="0" smtClean="0">
              <a:latin typeface="Times New Roman" pitchFamily="18" charset="0"/>
              <a:cs typeface="Times New Roman" pitchFamily="18" charset="0"/>
            </a:endParaRPr>
          </a:p>
          <a:p>
            <a:pPr marL="285750" indent="-285750">
              <a:buFont typeface="Arial" pitchFamily="34" charset="0"/>
              <a:buChar char="•"/>
            </a:pPr>
            <a:r>
              <a:rPr lang="en-US" dirty="0">
                <a:latin typeface="Times New Roman" pitchFamily="18" charset="0"/>
                <a:cs typeface="Times New Roman" pitchFamily="18" charset="0"/>
              </a:rPr>
              <a:t>The rocks trend -</a:t>
            </a:r>
            <a:r>
              <a:rPr lang="en-US" dirty="0" smtClean="0">
                <a:latin typeface="Times New Roman" pitchFamily="18" charset="0"/>
                <a:cs typeface="Times New Roman" pitchFamily="18" charset="0"/>
              </a:rPr>
              <a:t>NWSE </a:t>
            </a:r>
            <a:r>
              <a:rPr lang="en-US" dirty="0">
                <a:latin typeface="Times New Roman" pitchFamily="18" charset="0"/>
                <a:cs typeface="Times New Roman" pitchFamily="18" charset="0"/>
              </a:rPr>
              <a:t>to NNW-SSE in central Goa and the trends towards EW in South Goa </a:t>
            </a:r>
            <a:endParaRPr lang="en-US" dirty="0" smtClean="0">
              <a:latin typeface="Times New Roman" pitchFamily="18" charset="0"/>
              <a:cs typeface="Times New Roman" pitchFamily="18" charset="0"/>
            </a:endParaRPr>
          </a:p>
          <a:p>
            <a:pPr marL="285750" indent="-285750">
              <a:buFont typeface="Arial" pitchFamily="34" charset="0"/>
              <a:buChar char="•"/>
            </a:pPr>
            <a:r>
              <a:rPr lang="en-US" dirty="0">
                <a:latin typeface="Times New Roman" pitchFamily="18" charset="0"/>
                <a:cs typeface="Times New Roman" pitchFamily="18" charset="0"/>
              </a:rPr>
              <a:t>Litho </a:t>
            </a:r>
            <a:r>
              <a:rPr lang="en-US" dirty="0" smtClean="0">
                <a:latin typeface="Times New Roman" pitchFamily="18" charset="0"/>
                <a:cs typeface="Times New Roman" pitchFamily="18" charset="0"/>
              </a:rPr>
              <a:t>units- </a:t>
            </a:r>
            <a:r>
              <a:rPr lang="en-US" dirty="0">
                <a:latin typeface="Times New Roman" pitchFamily="18" charset="0"/>
                <a:cs typeface="Times New Roman" pitchFamily="18" charset="0"/>
              </a:rPr>
              <a:t>highly folded and the rocks </a:t>
            </a:r>
            <a:r>
              <a:rPr lang="en-US" dirty="0" smtClean="0">
                <a:latin typeface="Times New Roman" pitchFamily="18" charset="0"/>
                <a:cs typeface="Times New Roman" pitchFamily="18" charset="0"/>
              </a:rPr>
              <a:t>attained </a:t>
            </a:r>
            <a:r>
              <a:rPr lang="en-US" dirty="0">
                <a:latin typeface="Times New Roman" pitchFamily="18" charset="0"/>
                <a:cs typeface="Times New Roman" pitchFamily="18" charset="0"/>
              </a:rPr>
              <a:t>green schist facies grade of </a:t>
            </a:r>
            <a:r>
              <a:rPr lang="en-US" dirty="0" smtClean="0">
                <a:latin typeface="Times New Roman" pitchFamily="18" charset="0"/>
                <a:cs typeface="Times New Roman" pitchFamily="18" charset="0"/>
              </a:rPr>
              <a:t>metamorphism</a:t>
            </a:r>
          </a:p>
          <a:p>
            <a:r>
              <a:rPr lang="en-US" b="1" dirty="0" smtClean="0">
                <a:latin typeface="Times New Roman" pitchFamily="18" charset="0"/>
                <a:cs typeface="Times New Roman" pitchFamily="18" charset="0"/>
              </a:rPr>
              <a:t>Mineralization</a:t>
            </a:r>
          </a:p>
          <a:p>
            <a:pPr marL="285750" indent="-285750">
              <a:buFont typeface="Arial" pitchFamily="34" charset="0"/>
              <a:buChar char="•"/>
            </a:pPr>
            <a:r>
              <a:rPr lang="en-US" dirty="0" smtClean="0">
                <a:latin typeface="Times New Roman" pitchFamily="18" charset="0"/>
                <a:cs typeface="Times New Roman" pitchFamily="18" charset="0"/>
              </a:rPr>
              <a:t>Ore </a:t>
            </a:r>
            <a:r>
              <a:rPr lang="en-US" dirty="0">
                <a:latin typeface="Times New Roman" pitchFamily="18" charset="0"/>
                <a:cs typeface="Times New Roman" pitchFamily="18" charset="0"/>
              </a:rPr>
              <a:t>zones </a:t>
            </a:r>
            <a:r>
              <a:rPr lang="en-US" dirty="0" smtClean="0">
                <a:latin typeface="Times New Roman" pitchFamily="18" charset="0"/>
                <a:cs typeface="Times New Roman" pitchFamily="18" charset="0"/>
              </a:rPr>
              <a:t>-cumulative </a:t>
            </a:r>
            <a:r>
              <a:rPr lang="en-US" dirty="0">
                <a:latin typeface="Times New Roman" pitchFamily="18" charset="0"/>
                <a:cs typeface="Times New Roman" pitchFamily="18" charset="0"/>
              </a:rPr>
              <a:t>strike length of 46 Km &amp;</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width varying </a:t>
            </a:r>
            <a:r>
              <a:rPr lang="en-US" dirty="0" smtClean="0">
                <a:latin typeface="Times New Roman" pitchFamily="18" charset="0"/>
                <a:cs typeface="Times New Roman" pitchFamily="18" charset="0"/>
              </a:rPr>
              <a:t>10 </a:t>
            </a:r>
            <a:r>
              <a:rPr lang="en-US" dirty="0">
                <a:latin typeface="Times New Roman" pitchFamily="18" charset="0"/>
                <a:cs typeface="Times New Roman" pitchFamily="18" charset="0"/>
              </a:rPr>
              <a:t>m to </a:t>
            </a:r>
            <a:r>
              <a:rPr lang="en-US" dirty="0" smtClean="0">
                <a:latin typeface="Times New Roman" pitchFamily="18" charset="0"/>
                <a:cs typeface="Times New Roman" pitchFamily="18" charset="0"/>
              </a:rPr>
              <a:t>1Km</a:t>
            </a:r>
          </a:p>
          <a:p>
            <a:pPr marL="285750" indent="-285750">
              <a:buFont typeface="Arial" pitchFamily="34" charset="0"/>
              <a:buChar char="•"/>
            </a:pPr>
            <a:r>
              <a:rPr lang="en-US" dirty="0" smtClean="0">
                <a:latin typeface="Times New Roman" pitchFamily="18" charset="0"/>
                <a:cs typeface="Times New Roman" pitchFamily="18" charset="0"/>
              </a:rPr>
              <a:t>Minerals of iron ore -Hematite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Magnetite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Limonite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Goethite</a:t>
            </a:r>
          </a:p>
          <a:p>
            <a:r>
              <a:rPr lang="en-US" b="1" dirty="0">
                <a:latin typeface="Times New Roman" pitchFamily="18" charset="0"/>
                <a:cs typeface="Times New Roman" pitchFamily="18" charset="0"/>
              </a:rPr>
              <a:t>Mode of </a:t>
            </a:r>
            <a:r>
              <a:rPr lang="en-US" b="1" dirty="0" smtClean="0">
                <a:latin typeface="Times New Roman" pitchFamily="18" charset="0"/>
                <a:cs typeface="Times New Roman" pitchFamily="18" charset="0"/>
              </a:rPr>
              <a:t>occurrence</a:t>
            </a:r>
          </a:p>
          <a:p>
            <a:pPr marL="285750" indent="-285750">
              <a:buFont typeface="Arial" pitchFamily="34" charset="0"/>
              <a:buChar char="•"/>
            </a:pPr>
            <a:r>
              <a:rPr lang="en-US" dirty="0" smtClean="0">
                <a:latin typeface="Times New Roman" pitchFamily="18" charset="0"/>
                <a:cs typeface="Times New Roman" pitchFamily="18" charset="0"/>
              </a:rPr>
              <a:t>Deposits  </a:t>
            </a:r>
            <a:r>
              <a:rPr lang="en-US" dirty="0">
                <a:latin typeface="Times New Roman" pitchFamily="18" charset="0"/>
                <a:cs typeface="Times New Roman" pitchFamily="18" charset="0"/>
              </a:rPr>
              <a:t>confined to the pink phyllite horizon (Bicholim Formations) </a:t>
            </a:r>
            <a:endParaRPr lang="en-US"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Occurs </a:t>
            </a:r>
            <a:r>
              <a:rPr lang="en-US" dirty="0">
                <a:latin typeface="Times New Roman" pitchFamily="18" charset="0"/>
                <a:cs typeface="Times New Roman" pitchFamily="18" charset="0"/>
              </a:rPr>
              <a:t>as blanket and lensoid bodies of varying dimensions</a:t>
            </a:r>
            <a:endParaRPr lang="en-US" dirty="0" smtClean="0">
              <a:latin typeface="Times New Roman" pitchFamily="18" charset="0"/>
              <a:cs typeface="Times New Roman" pitchFamily="18" charset="0"/>
            </a:endParaRPr>
          </a:p>
        </p:txBody>
      </p:sp>
      <p:sp>
        <p:nvSpPr>
          <p:cNvPr id="2" name="Rectangle 1"/>
          <p:cNvSpPr/>
          <p:nvPr/>
        </p:nvSpPr>
        <p:spPr>
          <a:xfrm>
            <a:off x="381000" y="5181600"/>
            <a:ext cx="8458200" cy="2031325"/>
          </a:xfrm>
          <a:prstGeom prst="rect">
            <a:avLst/>
          </a:prstGeom>
        </p:spPr>
        <p:txBody>
          <a:bodyPr wrap="square">
            <a:spAutoFit/>
          </a:bodyPr>
          <a:lstStyle/>
          <a:p>
            <a:pPr marL="285750" indent="-285750">
              <a:buFont typeface="Arial" pitchFamily="34" charset="0"/>
              <a:buChar char="•"/>
            </a:pPr>
            <a:r>
              <a:rPr lang="en-US" dirty="0">
                <a:latin typeface="Times New Roman" pitchFamily="18" charset="0"/>
                <a:cs typeface="Times New Roman" pitchFamily="18" charset="0"/>
              </a:rPr>
              <a:t>Iron ore deposits- localised in a general NW-SE direction over a length of 95Km from Naibagha in the northwest on the Goa-Maharashtra border, to Saliguinim in the South east near Goa-Karnataka border</a:t>
            </a:r>
          </a:p>
          <a:p>
            <a:pPr marL="285750" indent="-285750">
              <a:buFont typeface="Arial" pitchFamily="34" charset="0"/>
              <a:buChar char="•"/>
            </a:pPr>
            <a:r>
              <a:rPr lang="en-US" dirty="0">
                <a:latin typeface="Times New Roman" pitchFamily="18" charset="0"/>
                <a:cs typeface="Times New Roman" pitchFamily="18" charset="0"/>
              </a:rPr>
              <a:t>Distinct decrease in iron concentration and increase in manganese concentration </a:t>
            </a:r>
          </a:p>
          <a:p>
            <a:pPr marL="285750" indent="-285750">
              <a:buFont typeface="Arial" pitchFamily="34" charset="0"/>
              <a:buChar char="•"/>
            </a:pPr>
            <a:r>
              <a:rPr lang="en-US" dirty="0">
                <a:latin typeface="Times New Roman" pitchFamily="18" charset="0"/>
                <a:cs typeface="Times New Roman" pitchFamily="18" charset="0"/>
              </a:rPr>
              <a:t>L</a:t>
            </a:r>
            <a:r>
              <a:rPr lang="en-US" dirty="0" smtClean="0">
                <a:latin typeface="Times New Roman" pitchFamily="18" charset="0"/>
                <a:cs typeface="Times New Roman" pitchFamily="18" charset="0"/>
              </a:rPr>
              <a:t>argest </a:t>
            </a:r>
            <a:r>
              <a:rPr lang="en-US" dirty="0">
                <a:latin typeface="Times New Roman" pitchFamily="18" charset="0"/>
                <a:cs typeface="Times New Roman" pitchFamily="18" charset="0"/>
              </a:rPr>
              <a:t>iron ore deposits - situated in north </a:t>
            </a:r>
            <a:r>
              <a:rPr lang="en-US" dirty="0" smtClean="0">
                <a:latin typeface="Times New Roman" pitchFamily="18" charset="0"/>
                <a:cs typeface="Times New Roman" pitchFamily="18" charset="0"/>
              </a:rPr>
              <a:t>Goa</a:t>
            </a:r>
          </a:p>
          <a:p>
            <a:endParaRPr lang="en-US" dirty="0">
              <a:solidFill>
                <a:srgbClr val="FF0000"/>
              </a:solidFill>
              <a:latin typeface="Times New Roman" pitchFamily="18" charset="0"/>
              <a:cs typeface="Times New Roman" pitchFamily="18" charset="0"/>
            </a:endParaRPr>
          </a:p>
          <a:p>
            <a:endParaRPr lang="en-US" b="1" dirty="0"/>
          </a:p>
        </p:txBody>
      </p:sp>
      <p:sp>
        <p:nvSpPr>
          <p:cNvPr id="5" name="Rectangle 4"/>
          <p:cNvSpPr/>
          <p:nvPr/>
        </p:nvSpPr>
        <p:spPr>
          <a:xfrm>
            <a:off x="609600" y="4876800"/>
            <a:ext cx="2078454" cy="369332"/>
          </a:xfrm>
          <a:prstGeom prst="rect">
            <a:avLst/>
          </a:prstGeom>
        </p:spPr>
        <p:txBody>
          <a:bodyPr wrap="none">
            <a:spAutoFit/>
          </a:bodyPr>
          <a:lstStyle/>
          <a:p>
            <a:r>
              <a:rPr lang="en-US" b="1" dirty="0">
                <a:latin typeface="Times New Roman" pitchFamily="18" charset="0"/>
                <a:cs typeface="Times New Roman" pitchFamily="18" charset="0"/>
              </a:rPr>
              <a:t>Distribution of Ore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528863990"/>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962614348"/>
              </p:ext>
            </p:extLst>
          </p:nvPr>
        </p:nvGraphicFramePr>
        <p:xfrm>
          <a:off x="228600" y="609601"/>
          <a:ext cx="8684394" cy="4570348"/>
        </p:xfrm>
        <a:graphic>
          <a:graphicData uri="http://schemas.openxmlformats.org/drawingml/2006/table">
            <a:tbl>
              <a:tblPr firstRow="1" bandRow="1">
                <a:tableStyleId>{5C22544A-7EE6-4342-B048-85BDC9FD1C3A}</a:tableStyleId>
              </a:tblPr>
              <a:tblGrid>
                <a:gridCol w="2967168"/>
                <a:gridCol w="2822428"/>
                <a:gridCol w="2894798"/>
              </a:tblGrid>
              <a:tr h="332040">
                <a:tc>
                  <a:txBody>
                    <a:bodyPr/>
                    <a:lstStyle/>
                    <a:p>
                      <a:pPr algn="ctr"/>
                      <a:r>
                        <a:rPr lang="en-IN" dirty="0" smtClean="0">
                          <a:latin typeface="Times New Roman" pitchFamily="18" charset="0"/>
                          <a:cs typeface="Times New Roman" pitchFamily="18" charset="0"/>
                        </a:rPr>
                        <a:t>PARTICULARS</a:t>
                      </a:r>
                      <a:endParaRPr lang="en-IN"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NORTH GOA</a:t>
                      </a:r>
                    </a:p>
                  </a:txBody>
                  <a:tcPr anchor="ctr"/>
                </a:tc>
                <a:tc>
                  <a:txBody>
                    <a:bodyPr/>
                    <a:lstStyle/>
                    <a:p>
                      <a:pPr algn="ctr"/>
                      <a:r>
                        <a:rPr lang="en-IN" dirty="0" smtClean="0">
                          <a:latin typeface="Times New Roman" pitchFamily="18" charset="0"/>
                          <a:cs typeface="Times New Roman" pitchFamily="18" charset="0"/>
                        </a:rPr>
                        <a:t>SOUTH GOA</a:t>
                      </a:r>
                      <a:endParaRPr lang="en-IN" dirty="0">
                        <a:latin typeface="Times New Roman" pitchFamily="18" charset="0"/>
                        <a:cs typeface="Times New Roman" pitchFamily="18" charset="0"/>
                      </a:endParaRPr>
                    </a:p>
                  </a:txBody>
                  <a:tcPr anchor="ctr"/>
                </a:tc>
              </a:tr>
              <a:tr h="581070">
                <a:tc>
                  <a:txBody>
                    <a:bodyPr/>
                    <a:lstStyle/>
                    <a:p>
                      <a:pPr algn="l"/>
                      <a:r>
                        <a:rPr lang="en-IN" dirty="0" smtClean="0">
                          <a:latin typeface="Times New Roman" pitchFamily="18" charset="0"/>
                          <a:cs typeface="Times New Roman" pitchFamily="18" charset="0"/>
                        </a:rPr>
                        <a:t>1. Major Water Bearing Formations</a:t>
                      </a:r>
                      <a:endParaRPr lang="en-IN" dirty="0">
                        <a:latin typeface="Times New Roman" pitchFamily="18" charset="0"/>
                        <a:cs typeface="Times New Roman" pitchFamily="18" charset="0"/>
                      </a:endParaRPr>
                    </a:p>
                  </a:txBody>
                  <a:tcPr anchor="ctr"/>
                </a:tc>
                <a:tc gridSpan="2">
                  <a:txBody>
                    <a:bodyPr/>
                    <a:lstStyle/>
                    <a:p>
                      <a:pPr algn="ctr"/>
                      <a:r>
                        <a:rPr lang="en-IN" sz="1800" b="0" i="0" u="none" strike="noStrike" kern="1200" baseline="0" dirty="0" smtClean="0">
                          <a:solidFill>
                            <a:schemeClr val="dk1"/>
                          </a:solidFill>
                          <a:latin typeface="Times New Roman" pitchFamily="18" charset="0"/>
                          <a:ea typeface="+mn-ea"/>
                          <a:cs typeface="Times New Roman" pitchFamily="18" charset="0"/>
                        </a:rPr>
                        <a:t>Laterite, Alluvium, Granite, Granite Gneiss, Meta Volcanics &amp; Meta Sedimentaries</a:t>
                      </a:r>
                      <a:endParaRPr lang="en-IN" dirty="0">
                        <a:latin typeface="Times New Roman" pitchFamily="18" charset="0"/>
                        <a:cs typeface="Times New Roman" pitchFamily="18" charset="0"/>
                      </a:endParaRPr>
                    </a:p>
                  </a:txBody>
                  <a:tcPr anchor="ctr"/>
                </a:tc>
                <a:tc hMerge="1">
                  <a:txBody>
                    <a:bodyPr/>
                    <a:lstStyle/>
                    <a:p>
                      <a:endParaRPr lang="en-IN"/>
                    </a:p>
                  </a:txBody>
                  <a:tcPr/>
                </a:tc>
              </a:tr>
              <a:tr h="830100">
                <a:tc>
                  <a:txBody>
                    <a:bodyPr/>
                    <a:lstStyle/>
                    <a:p>
                      <a:pPr algn="l"/>
                      <a:r>
                        <a:rPr lang="en-IN" dirty="0" smtClean="0">
                          <a:latin typeface="Times New Roman" pitchFamily="18" charset="0"/>
                          <a:cs typeface="Times New Roman" pitchFamily="18" charset="0"/>
                        </a:rPr>
                        <a:t>2. </a:t>
                      </a:r>
                      <a:r>
                        <a:rPr lang="en-IN" sz="1800" b="0" i="0" u="none" strike="noStrike" kern="1200" baseline="0" dirty="0" smtClean="0">
                          <a:solidFill>
                            <a:schemeClr val="dk1"/>
                          </a:solidFill>
                          <a:latin typeface="Times New Roman" pitchFamily="18" charset="0"/>
                          <a:ea typeface="+mn-ea"/>
                          <a:cs typeface="Times New Roman" pitchFamily="18" charset="0"/>
                        </a:rPr>
                        <a:t>Pre - monsoon depth to water level during May 2011 (in m bgl)</a:t>
                      </a:r>
                      <a:endParaRPr lang="en-IN" dirty="0">
                        <a:latin typeface="Times New Roman" pitchFamily="18" charset="0"/>
                        <a:cs typeface="Times New Roman" pitchFamily="18" charset="0"/>
                      </a:endParaRPr>
                    </a:p>
                  </a:txBody>
                  <a:tcPr anchor="ctr"/>
                </a:tc>
                <a:tc>
                  <a:txBody>
                    <a:bodyPr/>
                    <a:lstStyle/>
                    <a:p>
                      <a:pPr algn="ctr"/>
                      <a:r>
                        <a:rPr lang="en-IN" sz="1800" b="0" i="0" u="none" strike="noStrike" kern="1200" baseline="0" dirty="0" smtClean="0">
                          <a:solidFill>
                            <a:schemeClr val="dk1"/>
                          </a:solidFill>
                          <a:latin typeface="Times New Roman" pitchFamily="18" charset="0"/>
                          <a:ea typeface="+mn-ea"/>
                          <a:cs typeface="Times New Roman" pitchFamily="18" charset="0"/>
                        </a:rPr>
                        <a:t>2.17 to 19.23</a:t>
                      </a:r>
                      <a:endParaRPr lang="en-IN" dirty="0">
                        <a:latin typeface="Times New Roman" pitchFamily="18" charset="0"/>
                        <a:cs typeface="Times New Roman" pitchFamily="18" charset="0"/>
                      </a:endParaRPr>
                    </a:p>
                  </a:txBody>
                  <a:tcPr anchor="ctr"/>
                </a:tc>
                <a:tc>
                  <a:txBody>
                    <a:bodyPr/>
                    <a:lstStyle/>
                    <a:p>
                      <a:pPr algn="ctr"/>
                      <a:r>
                        <a:rPr lang="en-IN" sz="1800" b="0" i="0" u="none" strike="noStrike" kern="1200" baseline="0" dirty="0" smtClean="0">
                          <a:solidFill>
                            <a:schemeClr val="dk1"/>
                          </a:solidFill>
                          <a:latin typeface="Times New Roman" pitchFamily="18" charset="0"/>
                          <a:ea typeface="+mn-ea"/>
                          <a:cs typeface="Times New Roman" pitchFamily="18" charset="0"/>
                        </a:rPr>
                        <a:t>2.39 to 18.64</a:t>
                      </a:r>
                    </a:p>
                  </a:txBody>
                  <a:tcPr anchor="ctr"/>
                </a:tc>
              </a:tr>
              <a:tr h="830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3. </a:t>
                      </a:r>
                      <a:r>
                        <a:rPr lang="en-IN" sz="1800" b="0" i="0" u="none" strike="noStrike" kern="1200" baseline="0" dirty="0" smtClean="0">
                          <a:solidFill>
                            <a:schemeClr val="dk1"/>
                          </a:solidFill>
                          <a:latin typeface="Times New Roman" pitchFamily="18" charset="0"/>
                          <a:ea typeface="+mn-ea"/>
                          <a:cs typeface="Times New Roman" pitchFamily="18" charset="0"/>
                        </a:rPr>
                        <a:t>Post – monsoon depth to water level during November 2011 (in m bgl)</a:t>
                      </a:r>
                      <a:endParaRPr lang="en-IN"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Times New Roman" pitchFamily="18" charset="0"/>
                          <a:ea typeface="+mn-ea"/>
                          <a:cs typeface="Times New Roman" pitchFamily="18" charset="0"/>
                        </a:rPr>
                        <a:t>0.43 to 14.90</a:t>
                      </a:r>
                      <a:endParaRPr lang="en-IN"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Times New Roman" pitchFamily="18" charset="0"/>
                          <a:ea typeface="+mn-ea"/>
                          <a:cs typeface="Times New Roman" pitchFamily="18" charset="0"/>
                        </a:rPr>
                        <a:t>1.20 to 14.52</a:t>
                      </a:r>
                      <a:endParaRPr lang="en-IN" dirty="0" smtClean="0">
                        <a:latin typeface="Times New Roman" pitchFamily="18" charset="0"/>
                        <a:cs typeface="Times New Roman" pitchFamily="18" charset="0"/>
                      </a:endParaRPr>
                    </a:p>
                  </a:txBody>
                  <a:tcPr anchor="ctr"/>
                </a:tc>
              </a:tr>
              <a:tr h="45554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itchFamily="18" charset="0"/>
                          <a:ea typeface="+mn-ea"/>
                          <a:cs typeface="Times New Roman" pitchFamily="18" charset="0"/>
                        </a:rPr>
                        <a:t>Long term water level trend in 10 years (2001 – 2010) (in m/year)</a:t>
                      </a:r>
                      <a:endParaRPr lang="en-IN" b="1" dirty="0" smtClean="0">
                        <a:latin typeface="Times New Roman" pitchFamily="18" charset="0"/>
                        <a:cs typeface="Times New Roman" pitchFamily="18"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dirty="0" smtClean="0"/>
                    </a:p>
                  </a:txBody>
                  <a:tcPr anchor="ctr"/>
                </a:tc>
              </a:tr>
              <a:tr h="581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1. Pre - monsoon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Times New Roman" pitchFamily="18" charset="0"/>
                          <a:ea typeface="+mn-ea"/>
                          <a:cs typeface="Times New Roman" pitchFamily="18" charset="0"/>
                        </a:rPr>
                        <a:t>Range from a Decline of 8.43m to Rise of 2.72m</a:t>
                      </a:r>
                      <a:endParaRPr lang="en-IN"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Times New Roman" pitchFamily="18" charset="0"/>
                          <a:ea typeface="+mn-ea"/>
                          <a:cs typeface="Times New Roman" pitchFamily="18" charset="0"/>
                        </a:rPr>
                        <a:t>Range from a Decline of 0.03m to rise of 2.07m</a:t>
                      </a:r>
                      <a:endParaRPr lang="en-IN" dirty="0" smtClean="0">
                        <a:latin typeface="Times New Roman" pitchFamily="18" charset="0"/>
                        <a:cs typeface="Times New Roman" pitchFamily="18" charset="0"/>
                      </a:endParaRPr>
                    </a:p>
                  </a:txBody>
                  <a:tcPr anchor="ctr"/>
                </a:tc>
              </a:tr>
              <a:tr h="581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2. Post - monsoon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Times New Roman" pitchFamily="18" charset="0"/>
                          <a:ea typeface="+mn-ea"/>
                          <a:cs typeface="Times New Roman" pitchFamily="18" charset="0"/>
                        </a:rPr>
                        <a:t>Range from a Decline of 1.62m to Rise of 4.13m</a:t>
                      </a:r>
                      <a:endParaRPr lang="en-IN"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Times New Roman" pitchFamily="18" charset="0"/>
                          <a:ea typeface="+mn-ea"/>
                          <a:cs typeface="Times New Roman" pitchFamily="18" charset="0"/>
                        </a:rPr>
                        <a:t>Range from a Decline of 0.06m to Rise of 8.24m</a:t>
                      </a:r>
                      <a:endParaRPr lang="en-IN" dirty="0" smtClean="0">
                        <a:latin typeface="Times New Roman" pitchFamily="18" charset="0"/>
                        <a:cs typeface="Times New Roman" pitchFamily="18" charset="0"/>
                      </a:endParaRPr>
                    </a:p>
                  </a:txBody>
                  <a:tcPr anchor="ctr"/>
                </a:tc>
              </a:tr>
            </a:tbl>
          </a:graphicData>
        </a:graphic>
      </p:graphicFrame>
      <p:sp>
        <p:nvSpPr>
          <p:cNvPr id="6" name="TextBox 5"/>
          <p:cNvSpPr txBox="1"/>
          <p:nvPr/>
        </p:nvSpPr>
        <p:spPr>
          <a:xfrm>
            <a:off x="0" y="0"/>
            <a:ext cx="91440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N" sz="2000" b="1" dirty="0" smtClean="0">
                <a:latin typeface="Times New Roman" pitchFamily="18" charset="0"/>
                <a:cs typeface="Times New Roman" pitchFamily="18" charset="0"/>
              </a:rPr>
              <a:t>Hydrogeology</a:t>
            </a:r>
            <a:endParaRPr lang="en-IN" sz="2000" b="1" dirty="0">
              <a:latin typeface="Times New Roman" pitchFamily="18" charset="0"/>
              <a:cs typeface="Times New Roman" pitchFamily="18" charset="0"/>
            </a:endParaRPr>
          </a:p>
        </p:txBody>
      </p:sp>
      <p:sp>
        <p:nvSpPr>
          <p:cNvPr id="4" name="Rectangle 3"/>
          <p:cNvSpPr/>
          <p:nvPr/>
        </p:nvSpPr>
        <p:spPr>
          <a:xfrm>
            <a:off x="0" y="5334000"/>
            <a:ext cx="91440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IN" sz="2000" b="1" dirty="0" smtClean="0">
                <a:latin typeface="Times New Roman" pitchFamily="18" charset="0"/>
                <a:cs typeface="Times New Roman" pitchFamily="18" charset="0"/>
              </a:rPr>
              <a:t>Goa: Water Table  </a:t>
            </a:r>
            <a:endParaRPr lang="en-IN" sz="2000" b="1" dirty="0">
              <a:latin typeface="Times New Roman" pitchFamily="18" charset="0"/>
              <a:cs typeface="Times New Roman" pitchFamily="18" charset="0"/>
            </a:endParaRPr>
          </a:p>
        </p:txBody>
      </p:sp>
      <p:sp>
        <p:nvSpPr>
          <p:cNvPr id="7" name="Rectangle 6"/>
          <p:cNvSpPr/>
          <p:nvPr/>
        </p:nvSpPr>
        <p:spPr>
          <a:xfrm>
            <a:off x="0" y="5943600"/>
            <a:ext cx="9144000" cy="646331"/>
          </a:xfrm>
          <a:prstGeom prst="rect">
            <a:avLst/>
          </a:prstGeom>
        </p:spPr>
        <p:txBody>
          <a:bodyPr wrap="square">
            <a:spAutoFit/>
          </a:bodyPr>
          <a:lstStyle/>
          <a:p>
            <a:pPr algn="just">
              <a:buFont typeface="Arial" pitchFamily="34" charset="0"/>
              <a:buChar char="•"/>
            </a:pPr>
            <a:r>
              <a:rPr lang="en-US" dirty="0" smtClean="0"/>
              <a:t>On an average from the Surface, water table is encountered at the depth ranging between 10m to 40m </a:t>
            </a:r>
            <a:r>
              <a:rPr lang="en-US" dirty="0" err="1" smtClean="0"/>
              <a:t>bgl</a:t>
            </a:r>
            <a:r>
              <a:rPr lang="en-US" dirty="0" smtClean="0"/>
              <a:t> (Below Ground Level) and 40m to 10m with respect to MSL.</a:t>
            </a:r>
          </a:p>
        </p:txBody>
      </p:sp>
    </p:spTree>
    <p:extLst>
      <p:ext uri="{BB962C8B-B14F-4D97-AF65-F5344CB8AC3E}">
        <p14:creationId xmlns:p14="http://schemas.microsoft.com/office/powerpoint/2010/main" xmlns="" val="2938837711"/>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5" name="AutoShape 5"/>
          <p:cNvCxnSpPr>
            <a:cxnSpLocks noChangeShapeType="1"/>
          </p:cNvCxnSpPr>
          <p:nvPr/>
        </p:nvCxnSpPr>
        <p:spPr bwMode="auto">
          <a:xfrm>
            <a:off x="3019425" y="569913"/>
            <a:ext cx="0" cy="0"/>
          </a:xfrm>
          <a:prstGeom prst="straightConnector1">
            <a:avLst/>
          </a:prstGeom>
          <a:noFill/>
          <a:ln w="9525">
            <a:solidFill>
              <a:srgbClr val="000000"/>
            </a:solidFill>
            <a:round/>
            <a:headEnd/>
            <a:tailEnd/>
          </a:ln>
        </p:spPr>
      </p:cxnSp>
      <p:sp>
        <p:nvSpPr>
          <p:cNvPr id="5126"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solidFill>
                <a:prstClr val="black"/>
              </a:solidFill>
              <a:latin typeface="Book Antiqua" pitchFamily="18" charset="0"/>
            </a:endParaRPr>
          </a:p>
        </p:txBody>
      </p:sp>
      <p:sp>
        <p:nvSpPr>
          <p:cNvPr id="51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prstClr val="black"/>
              </a:solidFill>
            </a:endParaRPr>
          </a:p>
        </p:txBody>
      </p:sp>
      <p:sp>
        <p:nvSpPr>
          <p:cNvPr id="2" name="Rectangle 1"/>
          <p:cNvSpPr/>
          <p:nvPr/>
        </p:nvSpPr>
        <p:spPr>
          <a:xfrm>
            <a:off x="1219200" y="2228671"/>
            <a:ext cx="7924800" cy="1354217"/>
          </a:xfrm>
          <a:prstGeom prst="rect">
            <a:avLst/>
          </a:prstGeom>
        </p:spPr>
        <p:txBody>
          <a:bodyPr wrap="square">
            <a:spAutoFit/>
          </a:bodyPr>
          <a:lstStyle/>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sz="2800" b="1" dirty="0">
              <a:solidFill>
                <a:prstClr val="black"/>
              </a:solidFill>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3788629"/>
              </p:ext>
            </p:extLst>
          </p:nvPr>
        </p:nvGraphicFramePr>
        <p:xfrm>
          <a:off x="152400" y="914400"/>
          <a:ext cx="8686798" cy="5105401"/>
        </p:xfrm>
        <a:graphic>
          <a:graphicData uri="http://schemas.openxmlformats.org/drawingml/2006/table">
            <a:tbl>
              <a:tblPr>
                <a:tableStyleId>{3C2FFA5D-87B4-456A-9821-1D502468CF0F}</a:tableStyleId>
              </a:tblPr>
              <a:tblGrid>
                <a:gridCol w="2133600"/>
                <a:gridCol w="1093217"/>
                <a:gridCol w="1344509"/>
                <a:gridCol w="1882310"/>
                <a:gridCol w="2233162"/>
              </a:tblGrid>
              <a:tr h="925087">
                <a:tc>
                  <a:txBody>
                    <a:bodyPr/>
                    <a:lstStyle/>
                    <a:p>
                      <a:pPr marL="0" marR="0" algn="ctr">
                        <a:lnSpc>
                          <a:spcPct val="100000"/>
                        </a:lnSpc>
                        <a:spcBef>
                          <a:spcPts val="0"/>
                        </a:spcBef>
                        <a:spcAft>
                          <a:spcPts val="1000"/>
                        </a:spcAft>
                      </a:pPr>
                      <a:r>
                        <a:rPr lang="en-US" sz="1800" spc="-5" dirty="0"/>
                        <a:t>Formation</a:t>
                      </a:r>
                      <a:r>
                        <a:rPr lang="en-US" sz="1800" spc="-5" dirty="0" smtClean="0"/>
                        <a:t>/</a:t>
                      </a:r>
                    </a:p>
                    <a:p>
                      <a:pPr marL="0" marR="0" algn="ctr">
                        <a:lnSpc>
                          <a:spcPct val="100000"/>
                        </a:lnSpc>
                        <a:spcBef>
                          <a:spcPts val="0"/>
                        </a:spcBef>
                        <a:spcAft>
                          <a:spcPts val="1000"/>
                        </a:spcAft>
                      </a:pPr>
                      <a:r>
                        <a:rPr lang="en-US" sz="1800" spc="-5" dirty="0" smtClean="0"/>
                        <a:t>Aquifers</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1000"/>
                        </a:spcAft>
                      </a:pPr>
                      <a:r>
                        <a:rPr lang="en-US" sz="1800" spc="-5" dirty="0" smtClean="0"/>
                        <a:t>Yield</a:t>
                      </a:r>
                    </a:p>
                    <a:p>
                      <a:pPr marL="0" marR="0" algn="ctr">
                        <a:lnSpc>
                          <a:spcPct val="100000"/>
                        </a:lnSpc>
                        <a:spcBef>
                          <a:spcPts val="0"/>
                        </a:spcBef>
                        <a:spcAft>
                          <a:spcPts val="1000"/>
                        </a:spcAft>
                      </a:pPr>
                      <a:r>
                        <a:rPr lang="en-US" sz="1800" spc="-5" dirty="0" smtClean="0"/>
                        <a:t>(l/s</a:t>
                      </a:r>
                      <a:r>
                        <a:rPr lang="en-US" sz="1800" spc="-5" dirty="0"/>
                        <a:t>)</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1000"/>
                        </a:spcAft>
                      </a:pPr>
                      <a:r>
                        <a:rPr lang="en-US" sz="1800" spc="-5" dirty="0" smtClean="0"/>
                        <a:t>Drawdown</a:t>
                      </a:r>
                    </a:p>
                    <a:p>
                      <a:pPr marL="0" marR="0" algn="ctr">
                        <a:lnSpc>
                          <a:spcPct val="100000"/>
                        </a:lnSpc>
                        <a:spcBef>
                          <a:spcPts val="0"/>
                        </a:spcBef>
                        <a:spcAft>
                          <a:spcPts val="1000"/>
                        </a:spcAft>
                      </a:pPr>
                      <a:r>
                        <a:rPr lang="en-US" sz="1800" spc="-5" dirty="0" smtClean="0"/>
                        <a:t>(m</a:t>
                      </a:r>
                      <a:r>
                        <a:rPr lang="en-US" sz="1800" spc="-5" dirty="0"/>
                        <a:t>)</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1000"/>
                        </a:spcAft>
                      </a:pPr>
                      <a:r>
                        <a:rPr lang="en-US" sz="1800" spc="-5" dirty="0"/>
                        <a:t>Sp. </a:t>
                      </a:r>
                      <a:r>
                        <a:rPr lang="en-US" sz="1800" spc="-5" dirty="0" smtClean="0"/>
                        <a:t>Capacity</a:t>
                      </a:r>
                    </a:p>
                    <a:p>
                      <a:pPr marL="0" marR="0" algn="ctr">
                        <a:lnSpc>
                          <a:spcPct val="100000"/>
                        </a:lnSpc>
                        <a:spcBef>
                          <a:spcPts val="0"/>
                        </a:spcBef>
                        <a:spcAft>
                          <a:spcPts val="1000"/>
                        </a:spcAft>
                      </a:pPr>
                      <a:r>
                        <a:rPr lang="en-US" sz="1800" spc="-5" dirty="0" smtClean="0"/>
                        <a:t>(m</a:t>
                      </a:r>
                      <a:r>
                        <a:rPr lang="en-US" sz="1800" spc="-5" baseline="30000" dirty="0" smtClean="0"/>
                        <a:t>3</a:t>
                      </a:r>
                      <a:r>
                        <a:rPr lang="en-US" sz="1800" spc="-5" dirty="0" smtClean="0"/>
                        <a:t>/d/m</a:t>
                      </a:r>
                      <a:r>
                        <a:rPr lang="en-US" sz="1800" spc="-5" dirty="0"/>
                        <a:t>)</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1000"/>
                        </a:spcAft>
                      </a:pPr>
                      <a:r>
                        <a:rPr lang="en-US" sz="1800" spc="-5" dirty="0" err="1" smtClean="0"/>
                        <a:t>Transmissivity</a:t>
                      </a:r>
                      <a:endParaRPr lang="en-US" sz="1800" spc="-5" dirty="0" smtClean="0"/>
                    </a:p>
                    <a:p>
                      <a:pPr marL="0" marR="0" algn="ctr">
                        <a:lnSpc>
                          <a:spcPct val="100000"/>
                        </a:lnSpc>
                        <a:spcBef>
                          <a:spcPts val="0"/>
                        </a:spcBef>
                        <a:spcAft>
                          <a:spcPts val="1000"/>
                        </a:spcAft>
                      </a:pPr>
                      <a:r>
                        <a:rPr lang="en-US" sz="1800" spc="-5" dirty="0" smtClean="0"/>
                        <a:t>(m</a:t>
                      </a:r>
                      <a:r>
                        <a:rPr lang="en-US" sz="1800" spc="-5" baseline="30000" dirty="0" smtClean="0"/>
                        <a:t>2</a:t>
                      </a:r>
                      <a:r>
                        <a:rPr lang="en-US" sz="1800" spc="-5" dirty="0" smtClean="0"/>
                        <a:t>/day</a:t>
                      </a:r>
                      <a:r>
                        <a:rPr lang="en-US" sz="1800" spc="-5" dirty="0"/>
                        <a:t>)</a:t>
                      </a:r>
                      <a:endParaRPr lang="en-US" sz="1600" b="1" dirty="0">
                        <a:latin typeface="Times New Roman" pitchFamily="18" charset="0"/>
                        <a:ea typeface="Times New Roman"/>
                        <a:cs typeface="Times New Roman" pitchFamily="18" charset="0"/>
                      </a:endParaRPr>
                    </a:p>
                  </a:txBody>
                  <a:tcPr marL="68580" marR="68580" marT="0" marB="0"/>
                </a:tc>
              </a:tr>
              <a:tr h="975072">
                <a:tc>
                  <a:txBody>
                    <a:bodyPr/>
                    <a:lstStyle/>
                    <a:p>
                      <a:pPr marL="0" marR="0" algn="just">
                        <a:lnSpc>
                          <a:spcPct val="150000"/>
                        </a:lnSpc>
                        <a:spcBef>
                          <a:spcPts val="0"/>
                        </a:spcBef>
                        <a:spcAft>
                          <a:spcPts val="1000"/>
                        </a:spcAft>
                      </a:pPr>
                      <a:r>
                        <a:rPr lang="en-US" sz="1800" spc="-5" dirty="0"/>
                        <a:t>1. </a:t>
                      </a:r>
                      <a:r>
                        <a:rPr lang="en-US" sz="1800" spc="-5" dirty="0" smtClean="0"/>
                        <a:t>Granites &amp; Gneisses</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30" dirty="0" smtClean="0"/>
                        <a:t>0.34</a:t>
                      </a:r>
                      <a:r>
                        <a:rPr lang="en-US" sz="1800" spc="-5" dirty="0" smtClean="0"/>
                        <a:t>- </a:t>
                      </a:r>
                      <a:r>
                        <a:rPr lang="en-US" sz="1800" spc="-5" dirty="0"/>
                        <a:t>8.8</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50000"/>
                        </a:lnSpc>
                        <a:spcBef>
                          <a:spcPts val="0"/>
                        </a:spcBef>
                        <a:spcAft>
                          <a:spcPts val="1000"/>
                        </a:spcAft>
                      </a:pPr>
                      <a:r>
                        <a:rPr lang="en-US" sz="1800" spc="-30" dirty="0"/>
                        <a:t>17.68</a:t>
                      </a:r>
                      <a:r>
                        <a:rPr lang="en-US" sz="1800" spc="-5" dirty="0"/>
                        <a:t>- 34.61</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30" dirty="0"/>
                        <a:t>0.27</a:t>
                      </a:r>
                      <a:r>
                        <a:rPr lang="en-US" sz="1800" spc="-5" dirty="0"/>
                        <a:t>- 43.00</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dirty="0"/>
                        <a:t>0.2-30.6</a:t>
                      </a:r>
                      <a:endParaRPr lang="en-US" sz="1600" dirty="0">
                        <a:latin typeface="Times New Roman" pitchFamily="18" charset="0"/>
                        <a:ea typeface="Times New Roman"/>
                        <a:cs typeface="Times New Roman" pitchFamily="18" charset="0"/>
                      </a:endParaRPr>
                    </a:p>
                  </a:txBody>
                  <a:tcPr marL="68580" marR="68580" marT="0" marB="0"/>
                </a:tc>
              </a:tr>
              <a:tr h="909668">
                <a:tc>
                  <a:txBody>
                    <a:bodyPr/>
                    <a:lstStyle/>
                    <a:p>
                      <a:pPr marL="0" marR="0" algn="just">
                        <a:lnSpc>
                          <a:spcPct val="150000"/>
                        </a:lnSpc>
                        <a:spcBef>
                          <a:spcPts val="0"/>
                        </a:spcBef>
                        <a:spcAft>
                          <a:spcPts val="1000"/>
                        </a:spcAft>
                      </a:pPr>
                      <a:r>
                        <a:rPr lang="en-US" sz="1800" spc="-5" smtClean="0"/>
                        <a:t>2. Metabasalts</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30" dirty="0" smtClean="0"/>
                        <a:t>0.18</a:t>
                      </a:r>
                      <a:r>
                        <a:rPr lang="en-US" sz="1800" spc="-5" dirty="0" smtClean="0"/>
                        <a:t>- 9.9</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25" dirty="0" smtClean="0"/>
                        <a:t>1.9</a:t>
                      </a:r>
                      <a:r>
                        <a:rPr lang="en-US" sz="1800" spc="-5" dirty="0" smtClean="0"/>
                        <a:t>- 33.78</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30" dirty="0" smtClean="0"/>
                        <a:t>0.46</a:t>
                      </a:r>
                      <a:r>
                        <a:rPr lang="en-US" sz="1800" spc="-5" dirty="0" smtClean="0"/>
                        <a:t>- 141.20</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50"/>
                        </a:spcBef>
                        <a:spcAft>
                          <a:spcPts val="0"/>
                        </a:spcAft>
                        <a:tabLst>
                          <a:tab pos="3102610" algn="l"/>
                          <a:tab pos="3386455" algn="l"/>
                          <a:tab pos="3910965" algn="l"/>
                          <a:tab pos="4124325" algn="l"/>
                          <a:tab pos="4755515" algn="l"/>
                          <a:tab pos="5039360" algn="l"/>
                          <a:tab pos="5848985" algn="l"/>
                        </a:tabLst>
                      </a:pPr>
                      <a:r>
                        <a:rPr lang="en-US" sz="1800" spc="-5" dirty="0" smtClean="0"/>
                        <a:t>0.2 - 232</a:t>
                      </a:r>
                      <a:endParaRPr lang="en-US" sz="1600" dirty="0">
                        <a:latin typeface="Times New Roman" pitchFamily="18" charset="0"/>
                        <a:ea typeface="Times New Roman"/>
                        <a:cs typeface="Times New Roman" pitchFamily="18" charset="0"/>
                      </a:endParaRPr>
                    </a:p>
                  </a:txBody>
                  <a:tcPr marL="68580" marR="68580" marT="0" marB="0"/>
                </a:tc>
              </a:tr>
              <a:tr h="1462608">
                <a:tc>
                  <a:txBody>
                    <a:bodyPr/>
                    <a:lstStyle/>
                    <a:p>
                      <a:pPr marL="0" marR="0" algn="just">
                        <a:lnSpc>
                          <a:spcPct val="150000"/>
                        </a:lnSpc>
                        <a:spcBef>
                          <a:spcPts val="0"/>
                        </a:spcBef>
                        <a:spcAft>
                          <a:spcPts val="1000"/>
                        </a:spcAft>
                      </a:pPr>
                      <a:r>
                        <a:rPr lang="en-US" sz="1800" spc="-5" dirty="0"/>
                        <a:t>3. Metasedimentaries</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5" dirty="0"/>
                        <a:t>0.22 - 10</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30" dirty="0"/>
                        <a:t>1.32</a:t>
                      </a:r>
                      <a:r>
                        <a:rPr lang="en-US" sz="1800" spc="-5" dirty="0"/>
                        <a:t>- 34.40	</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30" dirty="0"/>
                        <a:t>0.47</a:t>
                      </a:r>
                      <a:r>
                        <a:rPr lang="en-US" sz="1800" spc="-5" dirty="0"/>
                        <a:t>- 159.60</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5" dirty="0"/>
                        <a:t>0.12 – 346</a:t>
                      </a:r>
                      <a:endParaRPr lang="en-US" sz="1600" dirty="0">
                        <a:latin typeface="Times New Roman" pitchFamily="18" charset="0"/>
                        <a:ea typeface="Times New Roman"/>
                        <a:cs typeface="Times New Roman" pitchFamily="18" charset="0"/>
                      </a:endParaRPr>
                    </a:p>
                  </a:txBody>
                  <a:tcPr marL="68580" marR="68580" marT="0" marB="0"/>
                </a:tc>
              </a:tr>
              <a:tr h="832966">
                <a:tc>
                  <a:txBody>
                    <a:bodyPr/>
                    <a:lstStyle/>
                    <a:p>
                      <a:pPr marL="0" marR="0" algn="just">
                        <a:lnSpc>
                          <a:spcPct val="150000"/>
                        </a:lnSpc>
                        <a:spcBef>
                          <a:spcPts val="0"/>
                        </a:spcBef>
                        <a:spcAft>
                          <a:spcPts val="1000"/>
                        </a:spcAft>
                      </a:pPr>
                      <a:r>
                        <a:rPr lang="en-US" sz="1800" spc="-5" dirty="0"/>
                        <a:t>4. Alluvium</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25" dirty="0"/>
                        <a:t>1.8</a:t>
                      </a:r>
                      <a:r>
                        <a:rPr lang="en-US" sz="1800" spc="-5" dirty="0"/>
                        <a:t>- 2.5</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30" dirty="0"/>
                        <a:t>0.87</a:t>
                      </a:r>
                      <a:r>
                        <a:rPr lang="en-US" sz="1800" spc="-5" dirty="0"/>
                        <a:t>- 9.1</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5" dirty="0"/>
                        <a:t>27 - 200</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50000"/>
                        </a:lnSpc>
                        <a:spcBef>
                          <a:spcPts val="0"/>
                        </a:spcBef>
                        <a:spcAft>
                          <a:spcPts val="1000"/>
                        </a:spcAft>
                      </a:pPr>
                      <a:r>
                        <a:rPr lang="en-US" sz="1800" spc="-5" dirty="0"/>
                        <a:t>21 – 1776</a:t>
                      </a:r>
                      <a:endParaRPr lang="en-US" sz="1600" dirty="0">
                        <a:latin typeface="Times New Roman" pitchFamily="18" charset="0"/>
                        <a:ea typeface="Times New Roman"/>
                        <a:cs typeface="Times New Roman" pitchFamily="18" charset="0"/>
                      </a:endParaRPr>
                    </a:p>
                  </a:txBody>
                  <a:tcPr marL="68580" marR="68580" marT="0" marB="0"/>
                </a:tc>
              </a:tr>
            </a:tbl>
          </a:graphicData>
        </a:graphic>
      </p:graphicFrame>
      <p:sp>
        <p:nvSpPr>
          <p:cNvPr id="10" name="Rectangle 9"/>
          <p:cNvSpPr/>
          <p:nvPr/>
        </p:nvSpPr>
        <p:spPr>
          <a:xfrm>
            <a:off x="0" y="228600"/>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smtClean="0">
                <a:solidFill>
                  <a:prstClr val="black"/>
                </a:solidFill>
                <a:latin typeface="Times New Roman" pitchFamily="18" charset="0"/>
                <a:cs typeface="Times New Roman" pitchFamily="18" charset="0"/>
              </a:rPr>
              <a:t>            </a:t>
            </a:r>
            <a:r>
              <a:rPr lang="en-US" sz="2000" b="1" dirty="0" smtClean="0">
                <a:solidFill>
                  <a:prstClr val="black"/>
                </a:solidFill>
                <a:latin typeface="Times New Roman" pitchFamily="18" charset="0"/>
                <a:cs typeface="Times New Roman" pitchFamily="18" charset="0"/>
              </a:rPr>
              <a:t>Aquifer Systems  Encountered In The Goa Region</a:t>
            </a:r>
            <a:endParaRPr lang="en-US" dirty="0">
              <a:solidFill>
                <a:prstClr val="black"/>
              </a:solidFill>
            </a:endParaRPr>
          </a:p>
        </p:txBody>
      </p:sp>
      <p:sp>
        <p:nvSpPr>
          <p:cNvPr id="11" name="TextBox 10"/>
          <p:cNvSpPr txBox="1"/>
          <p:nvPr/>
        </p:nvSpPr>
        <p:spPr>
          <a:xfrm>
            <a:off x="2057400" y="6248400"/>
            <a:ext cx="2217274"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Source</a:t>
            </a:r>
            <a:r>
              <a:rPr lang="en-US" dirty="0" smtClean="0">
                <a:latin typeface="Times New Roman" pitchFamily="18" charset="0"/>
                <a:cs typeface="Times New Roman" pitchFamily="18" charset="0"/>
              </a:rPr>
              <a:t>:  CGWB 2010</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xmlns="" val="4115055275"/>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324881568"/>
              </p:ext>
            </p:extLst>
          </p:nvPr>
        </p:nvGraphicFramePr>
        <p:xfrm>
          <a:off x="201588" y="1090836"/>
          <a:ext cx="8684394" cy="2935335"/>
        </p:xfrm>
        <a:graphic>
          <a:graphicData uri="http://schemas.openxmlformats.org/drawingml/2006/table">
            <a:tbl>
              <a:tblPr firstRow="1" bandRow="1">
                <a:tableStyleId>{5C22544A-7EE6-4342-B048-85BDC9FD1C3A}</a:tableStyleId>
              </a:tblPr>
              <a:tblGrid>
                <a:gridCol w="5306516"/>
                <a:gridCol w="1800200"/>
                <a:gridCol w="1577678"/>
              </a:tblGrid>
              <a:tr h="432048">
                <a:tc>
                  <a:txBody>
                    <a:bodyPr/>
                    <a:lstStyle/>
                    <a:p>
                      <a:pPr algn="ctr"/>
                      <a:r>
                        <a:rPr lang="en-IN" dirty="0" smtClean="0"/>
                        <a:t>PARTICULARS</a:t>
                      </a:r>
                      <a:endParaRPr lang="en-IN"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NORTH GOA</a:t>
                      </a:r>
                    </a:p>
                  </a:txBody>
                  <a:tcPr anchor="ctr"/>
                </a:tc>
                <a:tc>
                  <a:txBody>
                    <a:bodyPr/>
                    <a:lstStyle/>
                    <a:p>
                      <a:pPr algn="ctr"/>
                      <a:r>
                        <a:rPr lang="en-IN" dirty="0" smtClean="0"/>
                        <a:t>SOUTH GOA</a:t>
                      </a:r>
                      <a:endParaRPr lang="en-IN" dirty="0"/>
                    </a:p>
                  </a:txBody>
                  <a:tcPr anchor="ctr"/>
                </a:tc>
              </a:tr>
              <a:tr h="621069">
                <a:tc>
                  <a:txBody>
                    <a:bodyPr/>
                    <a:lstStyle/>
                    <a:p>
                      <a:pPr algn="l"/>
                      <a:r>
                        <a:rPr lang="en-IN" sz="1800" b="0" i="0" u="none" strike="noStrike" baseline="0" dirty="0" smtClean="0">
                          <a:latin typeface="+mj-lt"/>
                        </a:rPr>
                        <a:t>(1) Net ground water availability (ham)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7,802</a:t>
                      </a:r>
                    </a:p>
                  </a:txBody>
                  <a:tcPr anchor="ctr"/>
                </a:tc>
                <a:tc>
                  <a:txBody>
                    <a:bodyPr/>
                    <a:lstStyle/>
                    <a:p>
                      <a:pPr algn="ctr"/>
                      <a:r>
                        <a:rPr lang="en-IN" sz="1800" b="0" i="0" u="none" strike="noStrike" kern="1200" baseline="0" dirty="0" smtClean="0">
                          <a:solidFill>
                            <a:schemeClr val="dk1"/>
                          </a:solidFill>
                          <a:latin typeface="+mn-lt"/>
                          <a:ea typeface="+mn-ea"/>
                          <a:cs typeface="+mn-cs"/>
                        </a:rPr>
                        <a:t>5,473</a:t>
                      </a:r>
                    </a:p>
                  </a:txBody>
                  <a:tcPr anchor="ctr"/>
                </a:tc>
              </a:tr>
              <a:tr h="621069">
                <a:tc>
                  <a:txBody>
                    <a:bodyPr/>
                    <a:lstStyle/>
                    <a:p>
                      <a:pPr algn="l"/>
                      <a:r>
                        <a:rPr lang="en-IN" sz="1800" b="0" i="0" u="none" strike="noStrike" baseline="0" dirty="0" smtClean="0">
                          <a:latin typeface="+mj-lt"/>
                        </a:rPr>
                        <a:t>(2) Total Annual Ground Water Draft (ham)</a:t>
                      </a:r>
                      <a:endParaRPr lang="en-IN" sz="18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2,547</a:t>
                      </a:r>
                    </a:p>
                  </a:txBody>
                  <a:tcPr anchor="ctr"/>
                </a:tc>
                <a:tc>
                  <a:txBody>
                    <a:bodyPr/>
                    <a:lstStyle/>
                    <a:p>
                      <a:pPr algn="ctr"/>
                      <a:r>
                        <a:rPr lang="en-IN" sz="1800" b="0" i="0" u="none" strike="noStrike" kern="1200" baseline="0" dirty="0" smtClean="0">
                          <a:solidFill>
                            <a:schemeClr val="dk1"/>
                          </a:solidFill>
                          <a:latin typeface="+mn-lt"/>
                          <a:ea typeface="+mn-ea"/>
                          <a:cs typeface="+mn-cs"/>
                        </a:rPr>
                        <a:t>1,837</a:t>
                      </a:r>
                    </a:p>
                  </a:txBody>
                  <a:tcPr anchor="ctr"/>
                </a:tc>
              </a:tr>
              <a:tr h="621069">
                <a:tc>
                  <a:txBody>
                    <a:bodyPr/>
                    <a:lstStyle/>
                    <a:p>
                      <a:pPr algn="l"/>
                      <a:r>
                        <a:rPr lang="en-IN" sz="1800" b="0" i="0" u="none" strike="noStrike" baseline="0" dirty="0" smtClean="0">
                          <a:latin typeface="+mj-lt"/>
                        </a:rPr>
                        <a:t>(3) Projected demand for domestic &amp; industrial uses</a:t>
                      </a:r>
                    </a:p>
                    <a:p>
                      <a:pPr algn="l"/>
                      <a:r>
                        <a:rPr lang="en-IN" sz="1800" b="0" i="0" u="none" strike="noStrike" baseline="0" dirty="0" smtClean="0">
                          <a:latin typeface="+mj-lt"/>
                        </a:rPr>
                        <a:t>upto 2025 (ham)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2,110</a:t>
                      </a:r>
                    </a:p>
                  </a:txBody>
                  <a:tcPr anchor="ctr"/>
                </a:tc>
                <a:tc>
                  <a:txBody>
                    <a:bodyPr/>
                    <a:lstStyle/>
                    <a:p>
                      <a:pPr algn="ctr"/>
                      <a:r>
                        <a:rPr lang="en-IN" sz="1800" b="0" i="0" u="none" strike="noStrike" kern="1200" baseline="0" dirty="0" smtClean="0">
                          <a:solidFill>
                            <a:schemeClr val="dk1"/>
                          </a:solidFill>
                          <a:latin typeface="+mn-lt"/>
                          <a:ea typeface="+mn-ea"/>
                          <a:cs typeface="+mn-cs"/>
                        </a:rPr>
                        <a:t>1,639</a:t>
                      </a:r>
                    </a:p>
                  </a:txBody>
                  <a:tcPr anchor="ctr"/>
                </a:tc>
              </a:tr>
              <a:tr h="621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baseline="0" dirty="0" smtClean="0">
                          <a:latin typeface="+mj-lt"/>
                        </a:rPr>
                        <a:t>(4) Stage of Ground Water Development (%)</a:t>
                      </a:r>
                      <a:endParaRPr lang="en-IN" sz="18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mn-lt"/>
                          <a:ea typeface="+mn-ea"/>
                          <a:cs typeface="+mn-cs"/>
                        </a:rPr>
                        <a:t>33 % (SAFE)</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mn-lt"/>
                          <a:ea typeface="+mn-ea"/>
                          <a:cs typeface="+mn-cs"/>
                        </a:rPr>
                        <a:t>34 % (SAFE)</a:t>
                      </a:r>
                    </a:p>
                  </a:txBody>
                  <a:tcPr anchor="ctr">
                    <a:solidFill>
                      <a:srgbClr val="92D050"/>
                    </a:solidFill>
                  </a:tcPr>
                </a:tc>
              </a:tr>
            </a:tbl>
          </a:graphicData>
        </a:graphic>
      </p:graphicFrame>
      <p:sp>
        <p:nvSpPr>
          <p:cNvPr id="6" name="TextBox 5"/>
          <p:cNvSpPr txBox="1"/>
          <p:nvPr/>
        </p:nvSpPr>
        <p:spPr>
          <a:xfrm>
            <a:off x="208087" y="548680"/>
            <a:ext cx="8712968" cy="400110"/>
          </a:xfrm>
          <a:prstGeom prst="rect">
            <a:avLst/>
          </a:prstGeom>
          <a:noFill/>
        </p:spPr>
        <p:txBody>
          <a:bodyPr wrap="square" rtlCol="0">
            <a:spAutoFit/>
          </a:bodyPr>
          <a:lstStyle/>
          <a:p>
            <a:pPr algn="ctr"/>
            <a:r>
              <a:rPr lang="en-IN" sz="2000" b="1" dirty="0" smtClean="0">
                <a:latin typeface="Times New Roman" pitchFamily="18" charset="0"/>
                <a:cs typeface="Times New Roman" pitchFamily="18" charset="0"/>
              </a:rPr>
              <a:t>Dynamic Ground Water Resource (March 20</a:t>
            </a:r>
            <a:r>
              <a:rPr lang="en-IN" sz="2000" dirty="0" smtClean="0">
                <a:latin typeface="Times New Roman" pitchFamily="18" charset="0"/>
                <a:cs typeface="Times New Roman" pitchFamily="18" charset="0"/>
              </a:rPr>
              <a:t>09)</a:t>
            </a:r>
            <a:endParaRPr lang="en-IN" sz="20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746025158"/>
              </p:ext>
            </p:extLst>
          </p:nvPr>
        </p:nvGraphicFramePr>
        <p:xfrm>
          <a:off x="201588" y="4787575"/>
          <a:ext cx="8684394" cy="1717965"/>
        </p:xfrm>
        <a:graphic>
          <a:graphicData uri="http://schemas.openxmlformats.org/drawingml/2006/table">
            <a:tbl>
              <a:tblPr firstRow="1" bandRow="1">
                <a:tableStyleId>{5C22544A-7EE6-4342-B048-85BDC9FD1C3A}</a:tableStyleId>
              </a:tblPr>
              <a:tblGrid>
                <a:gridCol w="5306516"/>
                <a:gridCol w="1800200"/>
                <a:gridCol w="1577678"/>
              </a:tblGrid>
              <a:tr h="313555">
                <a:tc>
                  <a:txBody>
                    <a:bodyPr/>
                    <a:lstStyle/>
                    <a:p>
                      <a:pPr algn="ctr"/>
                      <a:r>
                        <a:rPr lang="en-IN" dirty="0" smtClean="0"/>
                        <a:t>PARTICULARS</a:t>
                      </a:r>
                      <a:endParaRPr lang="en-IN"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NORTH GOA</a:t>
                      </a:r>
                    </a:p>
                  </a:txBody>
                  <a:tcPr anchor="ctr"/>
                </a:tc>
                <a:tc>
                  <a:txBody>
                    <a:bodyPr/>
                    <a:lstStyle/>
                    <a:p>
                      <a:pPr algn="ctr"/>
                      <a:r>
                        <a:rPr lang="en-IN" dirty="0" smtClean="0"/>
                        <a:t>SOUTH GOA</a:t>
                      </a:r>
                      <a:endParaRPr lang="en-IN" dirty="0"/>
                    </a:p>
                  </a:txBody>
                  <a:tcPr anchor="ctr"/>
                </a:tc>
              </a:tr>
              <a:tr h="450735">
                <a:tc>
                  <a:txBody>
                    <a:bodyPr/>
                    <a:lstStyle/>
                    <a:p>
                      <a:pPr algn="l"/>
                      <a:r>
                        <a:rPr lang="en-IN" sz="1800" b="0" i="0" u="none" strike="noStrike" baseline="0" dirty="0" smtClean="0">
                          <a:latin typeface="+mj-lt"/>
                        </a:rPr>
                        <a:t>(1) Number of Over Exploited (OE) Blocks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smtClean="0">
                          <a:solidFill>
                            <a:schemeClr val="dk1"/>
                          </a:solidFill>
                          <a:latin typeface="+mn-lt"/>
                          <a:ea typeface="+mn-ea"/>
                          <a:cs typeface="+mn-cs"/>
                        </a:rPr>
                        <a:t>NIL</a:t>
                      </a:r>
                      <a:endParaRPr lang="en-IN" sz="1800" b="0" i="0" u="none" strike="noStrike" kern="1200" baseline="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smtClean="0">
                          <a:solidFill>
                            <a:schemeClr val="dk1"/>
                          </a:solidFill>
                          <a:latin typeface="+mn-lt"/>
                          <a:ea typeface="+mn-ea"/>
                          <a:cs typeface="+mn-cs"/>
                        </a:rPr>
                        <a:t>NIL</a:t>
                      </a:r>
                      <a:endParaRPr lang="en-IN" sz="1800" b="0" i="0" u="none" strike="noStrike" kern="1200" baseline="0" dirty="0" smtClean="0">
                        <a:solidFill>
                          <a:schemeClr val="dk1"/>
                        </a:solidFill>
                        <a:latin typeface="+mn-lt"/>
                        <a:ea typeface="+mn-ea"/>
                        <a:cs typeface="+mn-cs"/>
                      </a:endParaRPr>
                    </a:p>
                  </a:txBody>
                  <a:tcPr anchor="ctr"/>
                </a:tc>
              </a:tr>
              <a:tr h="450735">
                <a:tc>
                  <a:txBody>
                    <a:bodyPr/>
                    <a:lstStyle/>
                    <a:p>
                      <a:pPr algn="l"/>
                      <a:r>
                        <a:rPr lang="en-IN" sz="1800" b="0" i="0" u="none" strike="noStrike" baseline="0" dirty="0" smtClean="0">
                          <a:latin typeface="+mj-lt"/>
                        </a:rPr>
                        <a:t>(2) Number of Critical Blocks</a:t>
                      </a:r>
                      <a:endParaRPr lang="en-IN" sz="18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smtClean="0">
                          <a:solidFill>
                            <a:schemeClr val="dk1"/>
                          </a:solidFill>
                          <a:latin typeface="+mn-lt"/>
                          <a:ea typeface="+mn-ea"/>
                          <a:cs typeface="+mn-cs"/>
                        </a:rPr>
                        <a:t>NIL</a:t>
                      </a:r>
                      <a:endParaRPr lang="en-IN" sz="1800" b="0" i="0" u="none" strike="noStrike" kern="1200" baseline="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smtClean="0">
                          <a:solidFill>
                            <a:schemeClr val="dk1"/>
                          </a:solidFill>
                          <a:latin typeface="+mn-lt"/>
                          <a:ea typeface="+mn-ea"/>
                          <a:cs typeface="+mn-cs"/>
                        </a:rPr>
                        <a:t>NIL</a:t>
                      </a:r>
                      <a:endParaRPr lang="en-IN" sz="1800" b="0" i="0" u="none" strike="noStrike" kern="1200" baseline="0" dirty="0" smtClean="0">
                        <a:solidFill>
                          <a:schemeClr val="dk1"/>
                        </a:solidFill>
                        <a:latin typeface="+mn-lt"/>
                        <a:ea typeface="+mn-ea"/>
                        <a:cs typeface="+mn-cs"/>
                      </a:endParaRPr>
                    </a:p>
                  </a:txBody>
                  <a:tcPr anchor="ctr"/>
                </a:tc>
              </a:tr>
              <a:tr h="450735">
                <a:tc>
                  <a:txBody>
                    <a:bodyPr/>
                    <a:lstStyle/>
                    <a:p>
                      <a:pPr algn="l"/>
                      <a:r>
                        <a:rPr lang="en-IN" sz="1800" b="0" i="0" u="none" strike="noStrike" baseline="0" dirty="0" smtClean="0">
                          <a:latin typeface="+mj-lt"/>
                        </a:rPr>
                        <a:t>(3) Number of Notified Blocks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smtClean="0">
                          <a:solidFill>
                            <a:schemeClr val="dk1"/>
                          </a:solidFill>
                          <a:latin typeface="+mn-lt"/>
                          <a:ea typeface="+mn-ea"/>
                          <a:cs typeface="+mn-cs"/>
                        </a:rPr>
                        <a:t>NIL</a:t>
                      </a:r>
                      <a:endParaRPr lang="en-IN" sz="1800" b="0" i="0" u="none" strike="noStrike" kern="1200" baseline="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NIL</a:t>
                      </a:r>
                    </a:p>
                  </a:txBody>
                  <a:tcPr anchor="ctr"/>
                </a:tc>
              </a:tr>
            </a:tbl>
          </a:graphicData>
        </a:graphic>
      </p:graphicFrame>
      <p:sp>
        <p:nvSpPr>
          <p:cNvPr id="7" name="TextBox 6"/>
          <p:cNvSpPr txBox="1"/>
          <p:nvPr/>
        </p:nvSpPr>
        <p:spPr>
          <a:xfrm>
            <a:off x="208087" y="4245419"/>
            <a:ext cx="8712968" cy="400110"/>
          </a:xfrm>
          <a:prstGeom prst="rect">
            <a:avLst/>
          </a:prstGeom>
          <a:noFill/>
        </p:spPr>
        <p:txBody>
          <a:bodyPr wrap="square" rtlCol="0">
            <a:spAutoFit/>
          </a:bodyPr>
          <a:lstStyle/>
          <a:p>
            <a:pPr algn="ctr"/>
            <a:r>
              <a:rPr lang="en-IN" sz="2000" dirty="0" smtClean="0">
                <a:latin typeface="Cooper Black" pitchFamily="18" charset="0"/>
              </a:rPr>
              <a:t>GROUND WATER CONTROL &amp; REGULATION</a:t>
            </a:r>
            <a:endParaRPr lang="en-IN" sz="2000" dirty="0">
              <a:latin typeface="Cooper Black" pitchFamily="18" charset="0"/>
            </a:endParaRPr>
          </a:p>
        </p:txBody>
      </p:sp>
      <p:sp>
        <p:nvSpPr>
          <p:cNvPr id="2" name="Right Arrow 1">
            <a:hlinkClick r:id="rId2" action="ppaction://hlinksldjump"/>
          </p:cNvPr>
          <p:cNvSpPr/>
          <p:nvPr/>
        </p:nvSpPr>
        <p:spPr>
          <a:xfrm>
            <a:off x="4564571" y="3529583"/>
            <a:ext cx="360040" cy="360040"/>
          </a:xfrm>
          <a:prstGeom prst="rightArrow">
            <a:avLst>
              <a:gd name="adj1" fmla="val 50000"/>
              <a:gd name="adj2" fmla="val 52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70965887"/>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304800"/>
            <a:ext cx="914399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N" sz="2000" b="1" dirty="0" smtClean="0">
                <a:latin typeface="Times New Roman" pitchFamily="18" charset="0"/>
                <a:cs typeface="Times New Roman" pitchFamily="18" charset="0"/>
              </a:rPr>
              <a:t>Major Ground Water Problems</a:t>
            </a:r>
            <a:endParaRPr lang="en-IN" sz="2000" b="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813541333"/>
              </p:ext>
            </p:extLst>
          </p:nvPr>
        </p:nvGraphicFramePr>
        <p:xfrm>
          <a:off x="304800" y="990600"/>
          <a:ext cx="8647459" cy="4922049"/>
        </p:xfrm>
        <a:graphic>
          <a:graphicData uri="http://schemas.openxmlformats.org/drawingml/2006/table">
            <a:tbl>
              <a:tblPr firstRow="1" bandRow="1">
                <a:tableStyleId>{5C22544A-7EE6-4342-B048-85BDC9FD1C3A}</a:tableStyleId>
              </a:tblPr>
              <a:tblGrid>
                <a:gridCol w="4351363"/>
                <a:gridCol w="4296096"/>
              </a:tblGrid>
              <a:tr h="4414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NORTH GOA</a:t>
                      </a:r>
                    </a:p>
                  </a:txBody>
                  <a:tcPr anchor="ctr"/>
                </a:tc>
                <a:tc>
                  <a:txBody>
                    <a:bodyPr/>
                    <a:lstStyle/>
                    <a:p>
                      <a:pPr algn="ctr"/>
                      <a:r>
                        <a:rPr lang="en-IN" dirty="0" smtClean="0"/>
                        <a:t>SOUTH GOA</a:t>
                      </a:r>
                      <a:endParaRPr lang="en-IN" dirty="0"/>
                    </a:p>
                  </a:txBody>
                  <a:tcPr anchor="ctr"/>
                </a:tc>
              </a:tr>
              <a:tr h="441489">
                <a:tc>
                  <a:txBody>
                    <a:bodyPr/>
                    <a:lstStyle/>
                    <a:p>
                      <a:pPr algn="just"/>
                      <a:r>
                        <a:rPr lang="en-IN" sz="1600" b="0" i="0" u="none" strike="noStrike" kern="1200" baseline="0" dirty="0" smtClean="0">
                          <a:solidFill>
                            <a:schemeClr val="dk1"/>
                          </a:solidFill>
                          <a:latin typeface="+mn-lt"/>
                          <a:ea typeface="+mn-ea"/>
                          <a:cs typeface="+mn-cs"/>
                        </a:rPr>
                        <a:t>1. Ground water in dug wells &amp; borewells in areas around Baga &amp; along Chapora river is brackish to saline due to seawater ingress.</a:t>
                      </a:r>
                    </a:p>
                    <a:p>
                      <a:pPr algn="just"/>
                      <a:endParaRPr lang="en-IN" sz="1600" b="0" i="0" u="none" strike="noStrike" kern="1200" baseline="0" dirty="0" smtClean="0">
                        <a:solidFill>
                          <a:schemeClr val="dk1"/>
                        </a:solidFill>
                        <a:latin typeface="+mn-lt"/>
                        <a:ea typeface="+mn-ea"/>
                        <a:cs typeface="+mn-cs"/>
                      </a:endParaRPr>
                    </a:p>
                    <a:p>
                      <a:pPr algn="just"/>
                      <a:endParaRPr lang="en-IN" sz="1600" b="0" i="0" u="none" strike="noStrike" kern="1200" baseline="0" dirty="0" smtClean="0">
                        <a:solidFill>
                          <a:schemeClr val="dk1"/>
                        </a:solidFill>
                        <a:latin typeface="+mn-lt"/>
                        <a:ea typeface="+mn-ea"/>
                        <a:cs typeface="+mn-cs"/>
                      </a:endParaRPr>
                    </a:p>
                    <a:p>
                      <a:pPr algn="just"/>
                      <a:endParaRPr lang="en-IN" sz="1600" b="0" i="0" u="none" strike="noStrike" kern="1200" baseline="0" dirty="0" smtClean="0">
                        <a:solidFill>
                          <a:schemeClr val="dk1"/>
                        </a:solidFill>
                        <a:latin typeface="+mn-lt"/>
                        <a:ea typeface="+mn-ea"/>
                        <a:cs typeface="+mn-cs"/>
                      </a:endParaRPr>
                    </a:p>
                    <a:p>
                      <a:pPr algn="just"/>
                      <a:endParaRPr lang="en-IN" sz="1600" b="0" i="0" u="none" strike="noStrike" kern="1200" baseline="0" dirty="0" smtClean="0">
                        <a:solidFill>
                          <a:schemeClr val="dk1"/>
                        </a:solidFill>
                        <a:latin typeface="+mn-lt"/>
                        <a:ea typeface="+mn-ea"/>
                        <a:cs typeface="+mn-cs"/>
                      </a:endParaRPr>
                    </a:p>
                    <a:p>
                      <a:pPr algn="just"/>
                      <a:r>
                        <a:rPr lang="en-IN" sz="1600" b="0" i="0" u="none" strike="noStrike" kern="1200" baseline="0" dirty="0" smtClean="0">
                          <a:solidFill>
                            <a:schemeClr val="dk1"/>
                          </a:solidFill>
                          <a:latin typeface="+mn-lt"/>
                          <a:ea typeface="+mn-ea"/>
                          <a:cs typeface="+mn-cs"/>
                        </a:rPr>
                        <a:t>2. Ground water in areas adjacent to stream course in NE of Panjim is polluted due to domestic sewage.</a:t>
                      </a:r>
                    </a:p>
                    <a:p>
                      <a:pPr algn="just"/>
                      <a:endParaRPr lang="en-IN" sz="1600" b="0" i="0" u="none" strike="noStrike" kern="1200" baseline="0" dirty="0" smtClean="0">
                        <a:solidFill>
                          <a:schemeClr val="dk1"/>
                        </a:solidFill>
                        <a:latin typeface="+mn-lt"/>
                        <a:ea typeface="+mn-ea"/>
                        <a:cs typeface="+mn-cs"/>
                      </a:endParaRPr>
                    </a:p>
                    <a:p>
                      <a:pPr algn="just"/>
                      <a:endParaRPr lang="en-IN" sz="1600" b="0" i="0" u="none" strike="noStrike" kern="1200" baseline="0" dirty="0" smtClean="0">
                        <a:solidFill>
                          <a:schemeClr val="dk1"/>
                        </a:solidFill>
                        <a:latin typeface="+mn-lt"/>
                        <a:ea typeface="+mn-ea"/>
                        <a:cs typeface="+mn-cs"/>
                      </a:endParaRPr>
                    </a:p>
                    <a:p>
                      <a:pPr algn="just"/>
                      <a:endParaRPr lang="en-IN" sz="1600" b="0" i="0" u="none" strike="noStrike" kern="1200" baseline="0" dirty="0" smtClean="0">
                        <a:solidFill>
                          <a:schemeClr val="dk1"/>
                        </a:solidFill>
                        <a:latin typeface="+mn-lt"/>
                        <a:ea typeface="+mn-ea"/>
                        <a:cs typeface="+mn-cs"/>
                      </a:endParaRPr>
                    </a:p>
                    <a:p>
                      <a:pPr algn="just"/>
                      <a:r>
                        <a:rPr lang="en-IN" sz="1600" b="0" i="0" u="none" strike="noStrike" kern="1200" baseline="0" dirty="0" smtClean="0">
                          <a:solidFill>
                            <a:schemeClr val="dk1"/>
                          </a:solidFill>
                          <a:latin typeface="+mn-lt"/>
                          <a:ea typeface="+mn-ea"/>
                          <a:cs typeface="+mn-cs"/>
                        </a:rPr>
                        <a:t>3. Scarcity of ground water during summer months due to high sub – surface run off in hilly topography and highly permeable nature of phreatic aquifer. This results in lowering of water level or drying of wells during summer months.</a:t>
                      </a:r>
                      <a:endParaRPr lang="en-IN" sz="1600" dirty="0" smtClean="0"/>
                    </a:p>
                  </a:txBody>
                  <a:tcPr/>
                </a:tc>
                <a:tc>
                  <a:txBody>
                    <a:bodyPr/>
                    <a:lstStyle/>
                    <a:p>
                      <a:pPr algn="just"/>
                      <a:r>
                        <a:rPr lang="en-IN" sz="1600" b="0" i="0" u="none" strike="noStrike" kern="1200" baseline="0" dirty="0" smtClean="0">
                          <a:solidFill>
                            <a:schemeClr val="dk1"/>
                          </a:solidFill>
                          <a:latin typeface="+mn-lt"/>
                          <a:ea typeface="+mn-ea"/>
                          <a:cs typeface="+mn-cs"/>
                        </a:rPr>
                        <a:t>1. Scarcity of ground water is observed during summer months as a result of high sub – surface and surface run off due to hilly topography and highly permeable nature of phreatic aquifer system. This results in lowering of water levels or drying of wells in some areas in summer months.</a:t>
                      </a:r>
                    </a:p>
                    <a:p>
                      <a:pPr algn="just"/>
                      <a:endParaRPr lang="en-IN" sz="1600" b="0" i="0" u="none" strike="noStrike" kern="1200" baseline="0" dirty="0" smtClean="0">
                        <a:solidFill>
                          <a:schemeClr val="dk1"/>
                        </a:solidFill>
                        <a:latin typeface="+mn-lt"/>
                        <a:ea typeface="+mn-ea"/>
                        <a:cs typeface="+mn-cs"/>
                      </a:endParaRPr>
                    </a:p>
                    <a:p>
                      <a:pPr algn="just"/>
                      <a:r>
                        <a:rPr lang="en-IN" sz="1600" b="0" i="0" u="none" strike="noStrike" kern="1200" baseline="0" dirty="0" smtClean="0">
                          <a:solidFill>
                            <a:schemeClr val="dk1"/>
                          </a:solidFill>
                          <a:latin typeface="+mn-lt"/>
                          <a:ea typeface="+mn-ea"/>
                          <a:cs typeface="+mn-cs"/>
                        </a:rPr>
                        <a:t>2. Seawater ingress: Water table aquifers around Marmugao, especially locations close to and in the vicinity of creeks shows high electrical conductivity &amp; chloride indicating brackish to saline nature of ground water.</a:t>
                      </a:r>
                    </a:p>
                    <a:p>
                      <a:pPr algn="just"/>
                      <a:endParaRPr lang="en-IN" sz="1600" b="0" i="0" u="none" strike="noStrike" kern="1200" baseline="0" dirty="0" smtClean="0">
                        <a:solidFill>
                          <a:schemeClr val="dk1"/>
                        </a:solidFill>
                        <a:latin typeface="+mn-lt"/>
                        <a:ea typeface="+mn-ea"/>
                        <a:cs typeface="+mn-cs"/>
                      </a:endParaRPr>
                    </a:p>
                    <a:p>
                      <a:pPr algn="just"/>
                      <a:r>
                        <a:rPr lang="en-IN" sz="1600" b="0" i="0" u="none" strike="noStrike" kern="1200" baseline="0" dirty="0" smtClean="0">
                          <a:solidFill>
                            <a:schemeClr val="dk1"/>
                          </a:solidFill>
                          <a:latin typeface="+mn-lt"/>
                          <a:ea typeface="+mn-ea"/>
                          <a:cs typeface="+mn-cs"/>
                        </a:rPr>
                        <a:t>3. In areas confined to the vicinity of creeks of Sal River, ground water is brackish and unsuitable for drinking. Salinity is more pronounced during May when fresh water flow is minimum and maximum seawater ingress takes place.</a:t>
                      </a:r>
                      <a:endParaRPr lang="en-IN" sz="1600" dirty="0" smtClean="0"/>
                    </a:p>
                  </a:txBody>
                  <a:tcPr/>
                </a:tc>
              </a:tr>
            </a:tbl>
          </a:graphicData>
        </a:graphic>
      </p:graphicFrame>
    </p:spTree>
    <p:extLst>
      <p:ext uri="{BB962C8B-B14F-4D97-AF65-F5344CB8AC3E}">
        <p14:creationId xmlns:p14="http://schemas.microsoft.com/office/powerpoint/2010/main" xmlns="" val="4071998311"/>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xmlns="" val="3858916869"/>
              </p:ext>
            </p:extLst>
          </p:nvPr>
        </p:nvGraphicFramePr>
        <p:xfrm>
          <a:off x="303916" y="1052736"/>
          <a:ext cx="8407400" cy="5040559"/>
        </p:xfrm>
        <a:graphic>
          <a:graphicData uri="http://schemas.openxmlformats.org/presentationml/2006/ole">
            <p:oleObj spid="_x0000_s1026" name="Picture" r:id="rId3" imgW="6974840" imgH="2722880" progId="Word.Picture.8">
              <p:embed/>
            </p:oleObj>
          </a:graphicData>
        </a:graphic>
      </p:graphicFrame>
      <p:sp>
        <p:nvSpPr>
          <p:cNvPr id="7" name="TextBox 6"/>
          <p:cNvSpPr txBox="1"/>
          <p:nvPr/>
        </p:nvSpPr>
        <p:spPr>
          <a:xfrm>
            <a:off x="214282" y="214290"/>
            <a:ext cx="8712968" cy="830997"/>
          </a:xfrm>
          <a:prstGeom prst="rect">
            <a:avLst/>
          </a:prstGeom>
          <a:noFill/>
        </p:spPr>
        <p:txBody>
          <a:bodyPr wrap="square" rtlCol="0">
            <a:spAutoFit/>
          </a:bodyPr>
          <a:lstStyle/>
          <a:p>
            <a:pPr algn="ctr"/>
            <a:r>
              <a:rPr lang="en-IN" sz="2400" b="1" dirty="0" smtClean="0">
                <a:latin typeface="Times New Roman" pitchFamily="18" charset="0"/>
                <a:cs typeface="Times New Roman" pitchFamily="18" charset="0"/>
              </a:rPr>
              <a:t>HYPOTHETICAL CROSS SECTION OF MINING AREA IN GOA </a:t>
            </a:r>
            <a:endParaRPr lang="en-IN" sz="2400" b="1" dirty="0">
              <a:latin typeface="Times New Roman" pitchFamily="18" charset="0"/>
              <a:cs typeface="Times New Roman" pitchFamily="18" charset="0"/>
            </a:endParaRPr>
          </a:p>
        </p:txBody>
      </p:sp>
      <p:pic>
        <p:nvPicPr>
          <p:cNvPr id="8" name="Picture 2" descr="C:\Users\00050755\Documents\Picture1.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6876" t="18318" r="50457" b="77743"/>
          <a:stretch/>
        </p:blipFill>
        <p:spPr bwMode="auto">
          <a:xfrm>
            <a:off x="4290828" y="2121426"/>
            <a:ext cx="338326" cy="20097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051720" y="5733256"/>
            <a:ext cx="54006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776034969"/>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296</TotalTime>
  <Words>1510</Words>
  <Application>Microsoft Office PowerPoint</Application>
  <PresentationFormat>On-screen Show (4:3)</PresentationFormat>
  <Paragraphs>203</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Picture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HCL Infosystems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iii</dc:creator>
  <cp:lastModifiedBy>ISM_CME</cp:lastModifiedBy>
  <cp:revision>28</cp:revision>
  <dcterms:created xsi:type="dcterms:W3CDTF">2013-10-17T00:55:21Z</dcterms:created>
  <dcterms:modified xsi:type="dcterms:W3CDTF">2014-09-12T06:50:53Z</dcterms:modified>
</cp:coreProperties>
</file>