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6" r:id="rId2"/>
    <p:sldId id="257" r:id="rId3"/>
    <p:sldId id="259" r:id="rId4"/>
    <p:sldId id="275" r:id="rId5"/>
    <p:sldId id="260" r:id="rId6"/>
    <p:sldId id="261" r:id="rId7"/>
    <p:sldId id="262" r:id="rId8"/>
    <p:sldId id="258" r:id="rId9"/>
    <p:sldId id="263" r:id="rId10"/>
    <p:sldId id="264" r:id="rId11"/>
    <p:sldId id="265" r:id="rId12"/>
    <p:sldId id="266" r:id="rId13"/>
    <p:sldId id="267" r:id="rId14"/>
    <p:sldId id="282" r:id="rId15"/>
    <p:sldId id="283" r:id="rId16"/>
    <p:sldId id="284" r:id="rId17"/>
    <p:sldId id="285" r:id="rId18"/>
    <p:sldId id="288" r:id="rId19"/>
    <p:sldId id="286" r:id="rId20"/>
    <p:sldId id="287" r:id="rId21"/>
    <p:sldId id="289" r:id="rId22"/>
    <p:sldId id="290" r:id="rId23"/>
    <p:sldId id="292" r:id="rId24"/>
    <p:sldId id="291" r:id="rId25"/>
    <p:sldId id="270" r:id="rId26"/>
    <p:sldId id="271" r:id="rId27"/>
    <p:sldId id="269" r:id="rId28"/>
    <p:sldId id="279" r:id="rId29"/>
    <p:sldId id="293" r:id="rId30"/>
    <p:sldId id="294" r:id="rId31"/>
    <p:sldId id="268" r:id="rId32"/>
    <p:sldId id="272" r:id="rId33"/>
    <p:sldId id="296" r:id="rId34"/>
    <p:sldId id="280" r:id="rId35"/>
    <p:sldId id="295" r:id="rId36"/>
    <p:sldId id="281" r:id="rId37"/>
    <p:sldId id="274" r:id="rId38"/>
    <p:sldId id="273" r:id="rId39"/>
    <p:sldId id="276" r:id="rId40"/>
    <p:sldId id="277" r:id="rId41"/>
    <p:sldId id="298" r:id="rId42"/>
    <p:sldId id="299" r:id="rId43"/>
    <p:sldId id="300" r:id="rId44"/>
    <p:sldId id="301" r:id="rId45"/>
    <p:sldId id="302" r:id="rId46"/>
    <p:sldId id="303" r:id="rId47"/>
    <p:sldId id="304" r:id="rId48"/>
    <p:sldId id="307" r:id="rId49"/>
    <p:sldId id="310" r:id="rId50"/>
    <p:sldId id="309" r:id="rId51"/>
    <p:sldId id="30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158DD-3151-4ADA-A56D-7408A8D72DB9}" type="datetimeFigureOut">
              <a:rPr lang="en-US" smtClean="0"/>
              <a:t>3/29/2016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B6E499-EA39-46B8-8574-221B72E5806E}" type="slidenum">
              <a:rPr lang="en-US" smtClean="0"/>
              <a:t>‹#›</a:t>
            </a:fld>
            <a:endParaRPr lang="en-US" dirty="0"/>
          </a:p>
        </p:txBody>
      </p:sp>
    </p:spTree>
    <p:extLst>
      <p:ext uri="{BB962C8B-B14F-4D97-AF65-F5344CB8AC3E}">
        <p14:creationId xmlns:p14="http://schemas.microsoft.com/office/powerpoint/2010/main" val="4131973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B6E499-EA39-46B8-8574-221B72E5806E}" type="slidenum">
              <a:rPr lang="en-US" smtClean="0"/>
              <a:t>1</a:t>
            </a:fld>
            <a:endParaRPr lang="en-US" dirty="0"/>
          </a:p>
        </p:txBody>
      </p:sp>
    </p:spTree>
    <p:extLst>
      <p:ext uri="{BB962C8B-B14F-4D97-AF65-F5344CB8AC3E}">
        <p14:creationId xmlns:p14="http://schemas.microsoft.com/office/powerpoint/2010/main" val="2882833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10</a:t>
            </a:fld>
            <a:endParaRPr lang="en-US" dirty="0"/>
          </a:p>
        </p:txBody>
      </p:sp>
    </p:spTree>
    <p:extLst>
      <p:ext uri="{BB962C8B-B14F-4D97-AF65-F5344CB8AC3E}">
        <p14:creationId xmlns:p14="http://schemas.microsoft.com/office/powerpoint/2010/main" val="382732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11</a:t>
            </a:fld>
            <a:endParaRPr lang="en-US" dirty="0"/>
          </a:p>
        </p:txBody>
      </p:sp>
    </p:spTree>
    <p:extLst>
      <p:ext uri="{BB962C8B-B14F-4D97-AF65-F5344CB8AC3E}">
        <p14:creationId xmlns:p14="http://schemas.microsoft.com/office/powerpoint/2010/main" val="2494345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B6E499-EA39-46B8-8574-221B72E5806E}" type="slidenum">
              <a:rPr lang="en-US" smtClean="0"/>
              <a:t>12</a:t>
            </a:fld>
            <a:endParaRPr lang="en-US" dirty="0"/>
          </a:p>
        </p:txBody>
      </p:sp>
    </p:spTree>
    <p:extLst>
      <p:ext uri="{BB962C8B-B14F-4D97-AF65-F5344CB8AC3E}">
        <p14:creationId xmlns:p14="http://schemas.microsoft.com/office/powerpoint/2010/main" val="1339943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13</a:t>
            </a:fld>
            <a:endParaRPr lang="en-US" dirty="0"/>
          </a:p>
        </p:txBody>
      </p:sp>
    </p:spTree>
    <p:extLst>
      <p:ext uri="{BB962C8B-B14F-4D97-AF65-F5344CB8AC3E}">
        <p14:creationId xmlns:p14="http://schemas.microsoft.com/office/powerpoint/2010/main" val="2147161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14</a:t>
            </a:fld>
            <a:endParaRPr lang="en-US" dirty="0"/>
          </a:p>
        </p:txBody>
      </p:sp>
    </p:spTree>
    <p:extLst>
      <p:ext uri="{BB962C8B-B14F-4D97-AF65-F5344CB8AC3E}">
        <p14:creationId xmlns:p14="http://schemas.microsoft.com/office/powerpoint/2010/main" val="2045240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15</a:t>
            </a:fld>
            <a:endParaRPr lang="en-US" dirty="0"/>
          </a:p>
        </p:txBody>
      </p:sp>
    </p:spTree>
    <p:extLst>
      <p:ext uri="{BB962C8B-B14F-4D97-AF65-F5344CB8AC3E}">
        <p14:creationId xmlns:p14="http://schemas.microsoft.com/office/powerpoint/2010/main" val="1644466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16</a:t>
            </a:fld>
            <a:endParaRPr lang="en-US" dirty="0"/>
          </a:p>
        </p:txBody>
      </p:sp>
    </p:spTree>
    <p:extLst>
      <p:ext uri="{BB962C8B-B14F-4D97-AF65-F5344CB8AC3E}">
        <p14:creationId xmlns:p14="http://schemas.microsoft.com/office/powerpoint/2010/main" val="2618841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17</a:t>
            </a:fld>
            <a:endParaRPr lang="en-US" dirty="0"/>
          </a:p>
        </p:txBody>
      </p:sp>
    </p:spTree>
    <p:extLst>
      <p:ext uri="{BB962C8B-B14F-4D97-AF65-F5344CB8AC3E}">
        <p14:creationId xmlns:p14="http://schemas.microsoft.com/office/powerpoint/2010/main" val="3337717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18</a:t>
            </a:fld>
            <a:endParaRPr lang="en-US" dirty="0"/>
          </a:p>
        </p:txBody>
      </p:sp>
    </p:spTree>
    <p:extLst>
      <p:ext uri="{BB962C8B-B14F-4D97-AF65-F5344CB8AC3E}">
        <p14:creationId xmlns:p14="http://schemas.microsoft.com/office/powerpoint/2010/main" val="231105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19</a:t>
            </a:fld>
            <a:endParaRPr lang="en-US" dirty="0"/>
          </a:p>
        </p:txBody>
      </p:sp>
    </p:spTree>
    <p:extLst>
      <p:ext uri="{BB962C8B-B14F-4D97-AF65-F5344CB8AC3E}">
        <p14:creationId xmlns:p14="http://schemas.microsoft.com/office/powerpoint/2010/main" val="179894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B6E499-EA39-46B8-8574-221B72E5806E}" type="slidenum">
              <a:rPr lang="en-US" smtClean="0"/>
              <a:t>2</a:t>
            </a:fld>
            <a:endParaRPr lang="en-US" dirty="0"/>
          </a:p>
        </p:txBody>
      </p:sp>
    </p:spTree>
    <p:extLst>
      <p:ext uri="{BB962C8B-B14F-4D97-AF65-F5344CB8AC3E}">
        <p14:creationId xmlns:p14="http://schemas.microsoft.com/office/powerpoint/2010/main" val="30639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935FC2D-11CA-411D-BF42-D2D76437D163}" type="slidenum">
              <a:rPr lang="en-US" altLang="en-US" smtClean="0">
                <a:solidFill>
                  <a:srgbClr val="000000"/>
                </a:solidFill>
                <a:latin typeface="Calibri" pitchFamily="34" charset="0"/>
              </a:rPr>
              <a:pPr eaLnBrk="1" fontAlgn="base" hangingPunct="1">
                <a:spcBef>
                  <a:spcPct val="0"/>
                </a:spcBef>
                <a:spcAft>
                  <a:spcPct val="0"/>
                </a:spcAft>
              </a:pPr>
              <a:t>20</a:t>
            </a:fld>
            <a:endParaRPr lang="en-US" altLang="en-US" smtClean="0">
              <a:solidFill>
                <a:srgbClr val="000000"/>
              </a:solidFill>
              <a:latin typeface="Calibri" pitchFamily="34" charset="0"/>
            </a:endParaRPr>
          </a:p>
        </p:txBody>
      </p:sp>
      <p:sp>
        <p:nvSpPr>
          <p:cNvPr id="133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21</a:t>
            </a:fld>
            <a:endParaRPr lang="en-US" dirty="0"/>
          </a:p>
        </p:txBody>
      </p:sp>
    </p:spTree>
    <p:extLst>
      <p:ext uri="{BB962C8B-B14F-4D97-AF65-F5344CB8AC3E}">
        <p14:creationId xmlns:p14="http://schemas.microsoft.com/office/powerpoint/2010/main" val="4183307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22</a:t>
            </a:fld>
            <a:endParaRPr lang="en-US" dirty="0"/>
          </a:p>
        </p:txBody>
      </p:sp>
    </p:spTree>
    <p:extLst>
      <p:ext uri="{BB962C8B-B14F-4D97-AF65-F5344CB8AC3E}">
        <p14:creationId xmlns:p14="http://schemas.microsoft.com/office/powerpoint/2010/main" val="3565688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23</a:t>
            </a:fld>
            <a:endParaRPr lang="en-US" dirty="0"/>
          </a:p>
        </p:txBody>
      </p:sp>
    </p:spTree>
    <p:extLst>
      <p:ext uri="{BB962C8B-B14F-4D97-AF65-F5344CB8AC3E}">
        <p14:creationId xmlns:p14="http://schemas.microsoft.com/office/powerpoint/2010/main" val="1000861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24</a:t>
            </a:fld>
            <a:endParaRPr lang="en-US" dirty="0"/>
          </a:p>
        </p:txBody>
      </p:sp>
    </p:spTree>
    <p:extLst>
      <p:ext uri="{BB962C8B-B14F-4D97-AF65-F5344CB8AC3E}">
        <p14:creationId xmlns:p14="http://schemas.microsoft.com/office/powerpoint/2010/main" val="1316063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25</a:t>
            </a:fld>
            <a:endParaRPr lang="en-US" dirty="0"/>
          </a:p>
        </p:txBody>
      </p:sp>
    </p:spTree>
    <p:extLst>
      <p:ext uri="{BB962C8B-B14F-4D97-AF65-F5344CB8AC3E}">
        <p14:creationId xmlns:p14="http://schemas.microsoft.com/office/powerpoint/2010/main" val="2065012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26</a:t>
            </a:fld>
            <a:endParaRPr lang="en-US" dirty="0"/>
          </a:p>
        </p:txBody>
      </p:sp>
    </p:spTree>
    <p:extLst>
      <p:ext uri="{BB962C8B-B14F-4D97-AF65-F5344CB8AC3E}">
        <p14:creationId xmlns:p14="http://schemas.microsoft.com/office/powerpoint/2010/main" val="3946588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27</a:t>
            </a:fld>
            <a:endParaRPr lang="en-US" dirty="0"/>
          </a:p>
        </p:txBody>
      </p:sp>
    </p:spTree>
    <p:extLst>
      <p:ext uri="{BB962C8B-B14F-4D97-AF65-F5344CB8AC3E}">
        <p14:creationId xmlns:p14="http://schemas.microsoft.com/office/powerpoint/2010/main" val="3322558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28</a:t>
            </a:fld>
            <a:endParaRPr lang="en-US" dirty="0"/>
          </a:p>
        </p:txBody>
      </p:sp>
    </p:spTree>
    <p:extLst>
      <p:ext uri="{BB962C8B-B14F-4D97-AF65-F5344CB8AC3E}">
        <p14:creationId xmlns:p14="http://schemas.microsoft.com/office/powerpoint/2010/main" val="4187345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29</a:t>
            </a:fld>
            <a:endParaRPr lang="en-US" dirty="0"/>
          </a:p>
        </p:txBody>
      </p:sp>
    </p:spTree>
    <p:extLst>
      <p:ext uri="{BB962C8B-B14F-4D97-AF65-F5344CB8AC3E}">
        <p14:creationId xmlns:p14="http://schemas.microsoft.com/office/powerpoint/2010/main" val="414417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3</a:t>
            </a:fld>
            <a:endParaRPr lang="en-US"/>
          </a:p>
        </p:txBody>
      </p:sp>
    </p:spTree>
    <p:extLst>
      <p:ext uri="{BB962C8B-B14F-4D97-AF65-F5344CB8AC3E}">
        <p14:creationId xmlns:p14="http://schemas.microsoft.com/office/powerpoint/2010/main" val="2529214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30</a:t>
            </a:fld>
            <a:endParaRPr lang="en-US" dirty="0"/>
          </a:p>
        </p:txBody>
      </p:sp>
    </p:spTree>
    <p:extLst>
      <p:ext uri="{BB962C8B-B14F-4D97-AF65-F5344CB8AC3E}">
        <p14:creationId xmlns:p14="http://schemas.microsoft.com/office/powerpoint/2010/main" val="2056080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31</a:t>
            </a:fld>
            <a:endParaRPr lang="en-US" dirty="0"/>
          </a:p>
        </p:txBody>
      </p:sp>
    </p:spTree>
    <p:extLst>
      <p:ext uri="{BB962C8B-B14F-4D97-AF65-F5344CB8AC3E}">
        <p14:creationId xmlns:p14="http://schemas.microsoft.com/office/powerpoint/2010/main" val="2349734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32</a:t>
            </a:fld>
            <a:endParaRPr lang="en-US" dirty="0"/>
          </a:p>
        </p:txBody>
      </p:sp>
    </p:spTree>
    <p:extLst>
      <p:ext uri="{BB962C8B-B14F-4D97-AF65-F5344CB8AC3E}">
        <p14:creationId xmlns:p14="http://schemas.microsoft.com/office/powerpoint/2010/main" val="3465236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33</a:t>
            </a:fld>
            <a:endParaRPr lang="en-US" dirty="0"/>
          </a:p>
        </p:txBody>
      </p:sp>
    </p:spTree>
    <p:extLst>
      <p:ext uri="{BB962C8B-B14F-4D97-AF65-F5344CB8AC3E}">
        <p14:creationId xmlns:p14="http://schemas.microsoft.com/office/powerpoint/2010/main" val="1065117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34</a:t>
            </a:fld>
            <a:endParaRPr lang="en-US" dirty="0"/>
          </a:p>
        </p:txBody>
      </p:sp>
    </p:spTree>
    <p:extLst>
      <p:ext uri="{BB962C8B-B14F-4D97-AF65-F5344CB8AC3E}">
        <p14:creationId xmlns:p14="http://schemas.microsoft.com/office/powerpoint/2010/main" val="1332540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35</a:t>
            </a:fld>
            <a:endParaRPr lang="en-US" dirty="0"/>
          </a:p>
        </p:txBody>
      </p:sp>
    </p:spTree>
    <p:extLst>
      <p:ext uri="{BB962C8B-B14F-4D97-AF65-F5344CB8AC3E}">
        <p14:creationId xmlns:p14="http://schemas.microsoft.com/office/powerpoint/2010/main" val="1056496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36</a:t>
            </a:fld>
            <a:endParaRPr lang="en-US" dirty="0"/>
          </a:p>
        </p:txBody>
      </p:sp>
    </p:spTree>
    <p:extLst>
      <p:ext uri="{BB962C8B-B14F-4D97-AF65-F5344CB8AC3E}">
        <p14:creationId xmlns:p14="http://schemas.microsoft.com/office/powerpoint/2010/main" val="147133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37</a:t>
            </a:fld>
            <a:endParaRPr lang="en-US" dirty="0"/>
          </a:p>
        </p:txBody>
      </p:sp>
    </p:spTree>
    <p:extLst>
      <p:ext uri="{BB962C8B-B14F-4D97-AF65-F5344CB8AC3E}">
        <p14:creationId xmlns:p14="http://schemas.microsoft.com/office/powerpoint/2010/main" val="2155487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38</a:t>
            </a:fld>
            <a:endParaRPr lang="en-US" dirty="0"/>
          </a:p>
        </p:txBody>
      </p:sp>
    </p:spTree>
    <p:extLst>
      <p:ext uri="{BB962C8B-B14F-4D97-AF65-F5344CB8AC3E}">
        <p14:creationId xmlns:p14="http://schemas.microsoft.com/office/powerpoint/2010/main" val="1115766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39</a:t>
            </a:fld>
            <a:endParaRPr lang="en-US" dirty="0"/>
          </a:p>
        </p:txBody>
      </p:sp>
    </p:spTree>
    <p:extLst>
      <p:ext uri="{BB962C8B-B14F-4D97-AF65-F5344CB8AC3E}">
        <p14:creationId xmlns:p14="http://schemas.microsoft.com/office/powerpoint/2010/main" val="1261625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4</a:t>
            </a:fld>
            <a:endParaRPr lang="en-US" dirty="0"/>
          </a:p>
        </p:txBody>
      </p:sp>
    </p:spTree>
    <p:extLst>
      <p:ext uri="{BB962C8B-B14F-4D97-AF65-F5344CB8AC3E}">
        <p14:creationId xmlns:p14="http://schemas.microsoft.com/office/powerpoint/2010/main" val="3123534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40</a:t>
            </a:fld>
            <a:endParaRPr lang="en-US" dirty="0"/>
          </a:p>
        </p:txBody>
      </p:sp>
    </p:spTree>
    <p:extLst>
      <p:ext uri="{BB962C8B-B14F-4D97-AF65-F5344CB8AC3E}">
        <p14:creationId xmlns:p14="http://schemas.microsoft.com/office/powerpoint/2010/main" val="1312261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41</a:t>
            </a:fld>
            <a:endParaRPr lang="en-US" dirty="0"/>
          </a:p>
        </p:txBody>
      </p:sp>
    </p:spTree>
    <p:extLst>
      <p:ext uri="{BB962C8B-B14F-4D97-AF65-F5344CB8AC3E}">
        <p14:creationId xmlns:p14="http://schemas.microsoft.com/office/powerpoint/2010/main" val="4130582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42</a:t>
            </a:fld>
            <a:endParaRPr lang="en-US" dirty="0"/>
          </a:p>
        </p:txBody>
      </p:sp>
    </p:spTree>
    <p:extLst>
      <p:ext uri="{BB962C8B-B14F-4D97-AF65-F5344CB8AC3E}">
        <p14:creationId xmlns:p14="http://schemas.microsoft.com/office/powerpoint/2010/main" val="2577852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43</a:t>
            </a:fld>
            <a:endParaRPr lang="en-US" dirty="0"/>
          </a:p>
        </p:txBody>
      </p:sp>
    </p:spTree>
    <p:extLst>
      <p:ext uri="{BB962C8B-B14F-4D97-AF65-F5344CB8AC3E}">
        <p14:creationId xmlns:p14="http://schemas.microsoft.com/office/powerpoint/2010/main" val="652762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44</a:t>
            </a:fld>
            <a:endParaRPr lang="en-US" dirty="0"/>
          </a:p>
        </p:txBody>
      </p:sp>
    </p:spTree>
    <p:extLst>
      <p:ext uri="{BB962C8B-B14F-4D97-AF65-F5344CB8AC3E}">
        <p14:creationId xmlns:p14="http://schemas.microsoft.com/office/powerpoint/2010/main" val="21803010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45</a:t>
            </a:fld>
            <a:endParaRPr lang="en-US" dirty="0"/>
          </a:p>
        </p:txBody>
      </p:sp>
    </p:spTree>
    <p:extLst>
      <p:ext uri="{BB962C8B-B14F-4D97-AF65-F5344CB8AC3E}">
        <p14:creationId xmlns:p14="http://schemas.microsoft.com/office/powerpoint/2010/main" val="22413360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46</a:t>
            </a:fld>
            <a:endParaRPr lang="en-US" dirty="0"/>
          </a:p>
        </p:txBody>
      </p:sp>
    </p:spTree>
    <p:extLst>
      <p:ext uri="{BB962C8B-B14F-4D97-AF65-F5344CB8AC3E}">
        <p14:creationId xmlns:p14="http://schemas.microsoft.com/office/powerpoint/2010/main" val="40087165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47</a:t>
            </a:fld>
            <a:endParaRPr lang="en-US" dirty="0"/>
          </a:p>
        </p:txBody>
      </p:sp>
    </p:spTree>
    <p:extLst>
      <p:ext uri="{BB962C8B-B14F-4D97-AF65-F5344CB8AC3E}">
        <p14:creationId xmlns:p14="http://schemas.microsoft.com/office/powerpoint/2010/main" val="19210635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BCAFE-7316-4BED-81B0-80D3A5C56BEC}" type="slidenum">
              <a:rPr lang="en-US" smtClean="0"/>
              <a:t>48</a:t>
            </a:fld>
            <a:endParaRPr lang="en-US"/>
          </a:p>
        </p:txBody>
      </p:sp>
    </p:spTree>
    <p:extLst>
      <p:ext uri="{BB962C8B-B14F-4D97-AF65-F5344CB8AC3E}">
        <p14:creationId xmlns:p14="http://schemas.microsoft.com/office/powerpoint/2010/main" val="11662418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EDBC49-5853-48F7-B808-00FDFA86E206}" type="slidenum">
              <a:rPr lang="en-IN" smtClean="0"/>
              <a:t>49</a:t>
            </a:fld>
            <a:endParaRPr lang="en-IN"/>
          </a:p>
        </p:txBody>
      </p:sp>
    </p:spTree>
    <p:extLst>
      <p:ext uri="{BB962C8B-B14F-4D97-AF65-F5344CB8AC3E}">
        <p14:creationId xmlns:p14="http://schemas.microsoft.com/office/powerpoint/2010/main" val="312385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22C54-FDCD-400E-94CB-E56AC5CEAA0E}" type="slidenum">
              <a:rPr lang="en-US" smtClean="0"/>
              <a:t>5</a:t>
            </a:fld>
            <a:endParaRPr lang="en-US"/>
          </a:p>
        </p:txBody>
      </p:sp>
    </p:spTree>
    <p:extLst>
      <p:ext uri="{BB962C8B-B14F-4D97-AF65-F5344CB8AC3E}">
        <p14:creationId xmlns:p14="http://schemas.microsoft.com/office/powerpoint/2010/main" val="19891973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50</a:t>
            </a:fld>
            <a:endParaRPr lang="en-US" dirty="0"/>
          </a:p>
        </p:txBody>
      </p:sp>
    </p:spTree>
    <p:extLst>
      <p:ext uri="{BB962C8B-B14F-4D97-AF65-F5344CB8AC3E}">
        <p14:creationId xmlns:p14="http://schemas.microsoft.com/office/powerpoint/2010/main" val="3574535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51</a:t>
            </a:fld>
            <a:endParaRPr lang="en-US" dirty="0"/>
          </a:p>
        </p:txBody>
      </p:sp>
    </p:spTree>
    <p:extLst>
      <p:ext uri="{BB962C8B-B14F-4D97-AF65-F5344CB8AC3E}">
        <p14:creationId xmlns:p14="http://schemas.microsoft.com/office/powerpoint/2010/main" val="230126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22C54-FDCD-400E-94CB-E56AC5CEAA0E}" type="slidenum">
              <a:rPr lang="en-US" smtClean="0"/>
              <a:t>6</a:t>
            </a:fld>
            <a:endParaRPr lang="en-US" dirty="0"/>
          </a:p>
        </p:txBody>
      </p:sp>
    </p:spTree>
    <p:extLst>
      <p:ext uri="{BB962C8B-B14F-4D97-AF65-F5344CB8AC3E}">
        <p14:creationId xmlns:p14="http://schemas.microsoft.com/office/powerpoint/2010/main" val="116464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22C54-FDCD-400E-94CB-E56AC5CEAA0E}" type="slidenum">
              <a:rPr lang="en-US" smtClean="0"/>
              <a:t>7</a:t>
            </a:fld>
            <a:endParaRPr lang="en-US" dirty="0"/>
          </a:p>
        </p:txBody>
      </p:sp>
    </p:spTree>
    <p:extLst>
      <p:ext uri="{BB962C8B-B14F-4D97-AF65-F5344CB8AC3E}">
        <p14:creationId xmlns:p14="http://schemas.microsoft.com/office/powerpoint/2010/main" val="3832482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B6E499-EA39-46B8-8574-221B72E5806E}" type="slidenum">
              <a:rPr lang="en-US" smtClean="0"/>
              <a:t>8</a:t>
            </a:fld>
            <a:endParaRPr lang="en-US" dirty="0"/>
          </a:p>
        </p:txBody>
      </p:sp>
    </p:spTree>
    <p:extLst>
      <p:ext uri="{BB962C8B-B14F-4D97-AF65-F5344CB8AC3E}">
        <p14:creationId xmlns:p14="http://schemas.microsoft.com/office/powerpoint/2010/main" val="335525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6E499-EA39-46B8-8574-221B72E5806E}" type="slidenum">
              <a:rPr lang="en-US" smtClean="0"/>
              <a:t>9</a:t>
            </a:fld>
            <a:endParaRPr lang="en-US" dirty="0"/>
          </a:p>
        </p:txBody>
      </p:sp>
    </p:spTree>
    <p:extLst>
      <p:ext uri="{BB962C8B-B14F-4D97-AF65-F5344CB8AC3E}">
        <p14:creationId xmlns:p14="http://schemas.microsoft.com/office/powerpoint/2010/main" val="366814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138425"/>
            <a:ext cx="7772400" cy="137434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128720" y="4650640"/>
            <a:ext cx="6400800" cy="1374345"/>
          </a:xfrm>
        </p:spPr>
        <p:txBody>
          <a:bodyPr>
            <a:normAutofit/>
          </a:bodyPr>
          <a:lstStyle>
            <a:lvl1pPr marL="0" indent="0" algn="r">
              <a:buNone/>
              <a:defRPr sz="26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4B5516-F235-45A0-93EF-F4A3A8E7EEEF}" type="datetimeFigureOut">
              <a:rPr lang="en-US" smtClean="0"/>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BB91D7-7B1D-4A16-B355-AB363642E2E8}" type="slidenum">
              <a:rPr lang="en-US" smtClean="0"/>
              <a:t>‹#›</a:t>
            </a:fld>
            <a:endParaRPr lang="en-US" dirty="0"/>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4B5516-F235-45A0-93EF-F4A3A8E7EEEF}" type="datetimeFigureOut">
              <a:rPr lang="en-US" smtClean="0"/>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BB91D7-7B1D-4A16-B355-AB363642E2E8}" type="slidenum">
              <a:rPr lang="en-US" smtClean="0"/>
              <a:t>‹#›</a:t>
            </a:fld>
            <a:endParaRPr lang="en-US" dirty="0"/>
          </a:p>
        </p:txBody>
      </p:sp>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229600" cy="458115"/>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8965" y="1596540"/>
            <a:ext cx="8229600" cy="3918803"/>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4B5516-F235-45A0-93EF-F4A3A8E7EEEF}" type="datetimeFigureOut">
              <a:rPr lang="en-US" smtClean="0"/>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BB91D7-7B1D-4A16-B355-AB363642E2E8}" type="slidenum">
              <a:rPr lang="en-US" smtClean="0"/>
              <a:t>‹#›</a:t>
            </a:fld>
            <a:endParaRPr lang="en-US" dirty="0"/>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10820"/>
          </a:xfrm>
        </p:spPr>
        <p:txBody>
          <a:bodyPr>
            <a:normAutofit/>
          </a:bodyPr>
          <a:lstStyle>
            <a:lvl1pPr algn="l">
              <a:defRPr sz="3600">
                <a:solidFill>
                  <a:srgbClr val="D0005E"/>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823311" y="1138425"/>
            <a:ext cx="7016195" cy="4275740"/>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4B5516-F235-45A0-93EF-F4A3A8E7EEEF}" type="datetimeFigureOut">
              <a:rPr lang="en-US" smtClean="0"/>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BB91D7-7B1D-4A16-B355-AB363642E2E8}" type="slidenum">
              <a:rPr lang="en-US" smtClean="0"/>
              <a:t>‹#›</a:t>
            </a:fld>
            <a:endParaRPr lang="en-US" dirty="0"/>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4B5516-F235-45A0-93EF-F4A3A8E7EEEF}" type="datetimeFigureOut">
              <a:rPr lang="en-US" smtClean="0"/>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BB91D7-7B1D-4A16-B355-AB363642E2E8}" type="slidenum">
              <a:rPr lang="en-US" smtClean="0"/>
              <a:t>‹#›</a:t>
            </a:fld>
            <a:endParaRPr lang="en-US" dirty="0"/>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8229600" cy="610820"/>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48965" y="1596539"/>
            <a:ext cx="4040188"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8965" y="2226402"/>
            <a:ext cx="4040188"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6790" y="1596539"/>
            <a:ext cx="4041775"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6790" y="2226402"/>
            <a:ext cx="4041775"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4B5516-F235-45A0-93EF-F4A3A8E7EEEF}" type="datetimeFigureOut">
              <a:rPr lang="en-US" smtClean="0"/>
              <a:t>3/29/2016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BB91D7-7B1D-4A16-B355-AB363642E2E8}" type="slidenum">
              <a:rPr lang="en-US" smtClean="0"/>
              <a:t>‹#›</a:t>
            </a:fld>
            <a:endParaRPr lang="en-US" dirty="0"/>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4B5516-F235-45A0-93EF-F4A3A8E7EEEF}" type="datetimeFigureOut">
              <a:rPr lang="en-US" smtClean="0"/>
              <a:t>3/29/2016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BB91D7-7B1D-4A16-B355-AB363642E2E8}" type="slidenum">
              <a:rPr lang="en-US" smtClean="0"/>
              <a:t>‹#›</a:t>
            </a:fld>
            <a:endParaRPr lang="en-US" dirty="0"/>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B5516-F235-45A0-93EF-F4A3A8E7EEEF}" type="datetimeFigureOut">
              <a:rPr lang="en-US" smtClean="0"/>
              <a:t>3/29/2016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BB91D7-7B1D-4A16-B355-AB363642E2E8}" type="slidenum">
              <a:rPr lang="en-US" smtClean="0"/>
              <a:t>‹#›</a:t>
            </a:fld>
            <a:endParaRPr lang="en-US" dirty="0"/>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4B5516-F235-45A0-93EF-F4A3A8E7EEEF}" type="datetimeFigureOut">
              <a:rPr lang="en-US" smtClean="0"/>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BB91D7-7B1D-4A16-B355-AB363642E2E8}" type="slidenum">
              <a:rPr lang="en-US" smtClean="0"/>
              <a:t>‹#›</a:t>
            </a:fld>
            <a:endParaRPr lang="en-US" dirty="0"/>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B5516-F235-45A0-93EF-F4A3A8E7EEEF}" type="datetimeFigureOut">
              <a:rPr lang="en-US" smtClean="0"/>
              <a:t>3/29/2016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B91D7-7B1D-4A16-B355-AB363642E2E8}" type="slidenum">
              <a:rPr lang="en-US" smtClean="0"/>
              <a:t>‹#›</a:t>
            </a:fld>
            <a:endParaRPr lang="en-US" dirty="0"/>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965" y="1749855"/>
            <a:ext cx="7772400" cy="1374345"/>
          </a:xfrm>
        </p:spPr>
        <p:txBody>
          <a:bodyPr>
            <a:normAutofit fontScale="90000"/>
          </a:bodyPr>
          <a:lstStyle/>
          <a:p>
            <a:pPr lvl="0" algn="ctr"/>
            <a:r>
              <a:rPr lang="en-US" b="1" dirty="0" smtClean="0">
                <a:solidFill>
                  <a:schemeClr val="tx1"/>
                </a:solidFill>
              </a:rPr>
              <a:t>Does Proteogenomics study give answer </a:t>
            </a:r>
            <a:r>
              <a:rPr lang="en-US" b="1" dirty="0">
                <a:solidFill>
                  <a:schemeClr val="tx1"/>
                </a:solidFill>
              </a:rPr>
              <a:t>to the diagnosis of infectious and non-infectious diseases of nervous system?</a:t>
            </a:r>
            <a:br>
              <a:rPr lang="en-US" b="1" dirty="0">
                <a:solidFill>
                  <a:schemeClr val="tx1"/>
                </a:solidFill>
              </a:rPr>
            </a:br>
            <a:r>
              <a:rPr lang="en-US" b="1" dirty="0"/>
              <a:t> </a:t>
            </a:r>
            <a:br>
              <a:rPr lang="en-US" b="1" dirty="0"/>
            </a:br>
            <a:endParaRPr lang="en-US" b="1" dirty="0"/>
          </a:p>
        </p:txBody>
      </p:sp>
      <p:sp>
        <p:nvSpPr>
          <p:cNvPr id="3" name="Subtitle 2"/>
          <p:cNvSpPr>
            <a:spLocks noGrp="1"/>
          </p:cNvSpPr>
          <p:nvPr>
            <p:ph type="subTitle" idx="1"/>
          </p:nvPr>
        </p:nvSpPr>
        <p:spPr>
          <a:xfrm>
            <a:off x="533400" y="4650640"/>
            <a:ext cx="7996120" cy="1374345"/>
          </a:xfrm>
        </p:spPr>
        <p:txBody>
          <a:bodyPr>
            <a:normAutofit fontScale="85000" lnSpcReduction="20000"/>
          </a:bodyPr>
          <a:lstStyle/>
          <a:p>
            <a:pPr algn="ctr"/>
            <a:r>
              <a:rPr lang="en-US" b="1" dirty="0" smtClean="0">
                <a:solidFill>
                  <a:srgbClr val="FF0000"/>
                </a:solidFill>
              </a:rPr>
              <a:t>Dr. R. Ravikumar</a:t>
            </a:r>
          </a:p>
          <a:p>
            <a:pPr algn="ctr"/>
            <a:r>
              <a:rPr lang="en-US" b="1" dirty="0" smtClean="0">
                <a:solidFill>
                  <a:srgbClr val="FF0000"/>
                </a:solidFill>
              </a:rPr>
              <a:t>Professor of Neuromicrobiology</a:t>
            </a:r>
          </a:p>
          <a:p>
            <a:pPr algn="ctr"/>
            <a:r>
              <a:rPr lang="en-US" b="1" dirty="0" smtClean="0">
                <a:solidFill>
                  <a:srgbClr val="FF0000"/>
                </a:solidFill>
              </a:rPr>
              <a:t>National Institute of Mental Health and Neurosciences</a:t>
            </a:r>
          </a:p>
          <a:p>
            <a:pPr algn="ctr"/>
            <a:r>
              <a:rPr lang="en-US" b="1" dirty="0" smtClean="0">
                <a:solidFill>
                  <a:srgbClr val="FF0000"/>
                </a:solidFill>
              </a:rPr>
              <a:t>Bangalore, India</a:t>
            </a:r>
            <a:endParaRPr lang="en-US" b="1" dirty="0">
              <a:solidFill>
                <a:srgbClr val="FF0000"/>
              </a:solidFil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24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Bacterial Infections</a:t>
            </a:r>
            <a:endParaRPr lang="en-US" dirty="0"/>
          </a:p>
        </p:txBody>
      </p:sp>
      <p:sp>
        <p:nvSpPr>
          <p:cNvPr id="3" name="Content Placeholder 2"/>
          <p:cNvSpPr>
            <a:spLocks noGrp="1"/>
          </p:cNvSpPr>
          <p:nvPr>
            <p:ph idx="1"/>
          </p:nvPr>
        </p:nvSpPr>
        <p:spPr/>
        <p:txBody>
          <a:bodyPr>
            <a:noAutofit/>
          </a:bodyPr>
          <a:lstStyle/>
          <a:p>
            <a:pPr>
              <a:lnSpc>
                <a:spcPct val="170000"/>
              </a:lnSpc>
            </a:pPr>
            <a:r>
              <a:rPr lang="en-US" dirty="0" smtClean="0"/>
              <a:t>Systemic Infection</a:t>
            </a:r>
          </a:p>
          <a:p>
            <a:pPr>
              <a:lnSpc>
                <a:spcPct val="170000"/>
              </a:lnSpc>
            </a:pPr>
            <a:r>
              <a:rPr lang="en-US" dirty="0" smtClean="0"/>
              <a:t>Localized Infections</a:t>
            </a:r>
          </a:p>
          <a:p>
            <a:pPr lvl="1">
              <a:lnSpc>
                <a:spcPct val="170000"/>
              </a:lnSpc>
            </a:pPr>
            <a:r>
              <a:rPr lang="en-US" sz="2000" dirty="0" smtClean="0"/>
              <a:t>Central nervous System infection</a:t>
            </a:r>
          </a:p>
          <a:p>
            <a:pPr lvl="1">
              <a:lnSpc>
                <a:spcPct val="170000"/>
              </a:lnSpc>
            </a:pPr>
            <a:r>
              <a:rPr lang="en-US" sz="2000" dirty="0" smtClean="0"/>
              <a:t>Respiratory tract infection</a:t>
            </a:r>
          </a:p>
          <a:p>
            <a:pPr lvl="1">
              <a:lnSpc>
                <a:spcPct val="170000"/>
              </a:lnSpc>
            </a:pPr>
            <a:r>
              <a:rPr lang="en-US" sz="2000" dirty="0" smtClean="0"/>
              <a:t>Gastro-intestinal infection</a:t>
            </a:r>
          </a:p>
          <a:p>
            <a:pPr lvl="1">
              <a:lnSpc>
                <a:spcPct val="170000"/>
              </a:lnSpc>
            </a:pPr>
            <a:r>
              <a:rPr lang="en-US" sz="2000" dirty="0" smtClean="0"/>
              <a:t>Urinary Infection</a:t>
            </a:r>
          </a:p>
          <a:p>
            <a:pPr lvl="1">
              <a:lnSpc>
                <a:spcPct val="170000"/>
              </a:lnSpc>
            </a:pPr>
            <a:r>
              <a:rPr lang="en-US" sz="2000" dirty="0" smtClean="0"/>
              <a:t>Body surface infection</a:t>
            </a:r>
            <a:endParaRPr lang="en-US" sz="20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84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Bacterial Diagnosis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Conventional methods</a:t>
            </a:r>
          </a:p>
          <a:p>
            <a:pPr lvl="1"/>
            <a:r>
              <a:rPr lang="en-US" dirty="0" smtClean="0"/>
              <a:t>Gram’s stain</a:t>
            </a:r>
          </a:p>
          <a:p>
            <a:pPr lvl="1"/>
            <a:r>
              <a:rPr lang="en-US" dirty="0" smtClean="0"/>
              <a:t>Colony Morphology</a:t>
            </a:r>
          </a:p>
        </p:txBody>
      </p:sp>
      <p:pic>
        <p:nvPicPr>
          <p:cNvPr id="1026" name="Picture 2" descr="C:\Documents and Settings\Dell\Desktop\world proteomics\Images\path9-01.jpg"/>
          <p:cNvPicPr>
            <a:picLocks noChangeAspect="1" noChangeArrowheads="1"/>
          </p:cNvPicPr>
          <p:nvPr/>
        </p:nvPicPr>
        <p:blipFill rotWithShape="1">
          <a:blip r:embed="rId3">
            <a:extLst>
              <a:ext uri="{28A0092B-C50C-407E-A947-70E740481C1C}">
                <a14:useLocalDpi xmlns:a14="http://schemas.microsoft.com/office/drawing/2010/main" val="0"/>
              </a:ext>
            </a:extLst>
          </a:blip>
          <a:srcRect b="3308"/>
          <a:stretch/>
        </p:blipFill>
        <p:spPr bwMode="auto">
          <a:xfrm>
            <a:off x="5937438" y="1371600"/>
            <a:ext cx="2650641"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Dell\Desktop\world proteomics\Images\Biochemica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657600"/>
            <a:ext cx="3886200" cy="28933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4572000"/>
            <a:ext cx="3406479" cy="1261884"/>
          </a:xfrm>
          <a:prstGeom prst="rect">
            <a:avLst/>
          </a:prstGeom>
          <a:noFill/>
        </p:spPr>
        <p:txBody>
          <a:bodyPr wrap="square" rtlCol="0">
            <a:spAutoFit/>
          </a:bodyPr>
          <a:lstStyle/>
          <a:p>
            <a:pPr marL="342900" lvl="1" indent="-342900">
              <a:buFont typeface="Arial" panose="020B0604020202020204" pitchFamily="34" charset="0"/>
              <a:buChar char="•"/>
            </a:pPr>
            <a:r>
              <a:rPr lang="en-US" sz="2800" dirty="0"/>
              <a:t>Biochemical Reactions</a:t>
            </a:r>
          </a:p>
          <a:p>
            <a:endParaRPr lang="en-US" sz="2000" dirty="0"/>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724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Vitek </a:t>
            </a:r>
            <a:endParaRPr lang="en-US" dirty="0"/>
          </a:p>
        </p:txBody>
      </p:sp>
      <p:pic>
        <p:nvPicPr>
          <p:cNvPr id="2050" name="Picture 2" descr="C:\Documents and Settings\Dell\Desktop\world proteomics\Images\vitek-2-compact-healthcar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19600" y="1828800"/>
            <a:ext cx="4495800"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3810000" cy="2677656"/>
          </a:xfrm>
          <a:prstGeom prst="rect">
            <a:avLst/>
          </a:prstGeom>
          <a:noFill/>
        </p:spPr>
        <p:txBody>
          <a:bodyPr wrap="square" rtlCol="0">
            <a:spAutoFit/>
          </a:bodyPr>
          <a:lstStyle/>
          <a:p>
            <a:pPr algn="just">
              <a:lnSpc>
                <a:spcPct val="150000"/>
              </a:lnSpc>
            </a:pPr>
            <a:r>
              <a:rPr lang="en-US" sz="2800" dirty="0" smtClean="0"/>
              <a:t>Automated system for bacterial identification and antibiotic sensitivity testing</a:t>
            </a:r>
            <a:endParaRPr lang="en-US" sz="2800" dirty="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93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0310"/>
            <a:ext cx="8373765" cy="458115"/>
          </a:xfrm>
        </p:spPr>
        <p:txBody>
          <a:bodyPr>
            <a:normAutofit fontScale="90000"/>
          </a:bodyPr>
          <a:lstStyle/>
          <a:p>
            <a:r>
              <a:rPr lang="en-US" dirty="0" smtClean="0"/>
              <a:t>Vitek based Identification</a:t>
            </a:r>
            <a:endParaRPr lang="en-US" dirty="0"/>
          </a:p>
        </p:txBody>
      </p:sp>
      <p:pic>
        <p:nvPicPr>
          <p:cNvPr id="4" name="Content Placeholder 3" descr="C:\Documents and Settings\Dell\Desktop\world proteomics\Images\vitek-card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4152900" cy="314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1675482"/>
            <a:ext cx="4419600" cy="461664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800" dirty="0" smtClean="0"/>
              <a:t>Identification is based on series of biochemical tests done in different wells present in cards</a:t>
            </a:r>
            <a:endParaRPr lang="en-US" sz="2800" dirty="0"/>
          </a:p>
          <a:p>
            <a:pPr marL="342900" indent="-342900" algn="just">
              <a:lnSpc>
                <a:spcPct val="150000"/>
              </a:lnSpc>
              <a:buFont typeface="Wingdings" panose="05000000000000000000" pitchFamily="2" charset="2"/>
              <a:buChar char="Ø"/>
            </a:pPr>
            <a:r>
              <a:rPr lang="en-US" sz="2800" dirty="0" smtClean="0"/>
              <a:t>Antibiotic susceptibility testing carried out using AST cards </a:t>
            </a:r>
            <a:endParaRPr lang="en-US" sz="2800" dirty="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6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Mycobacterial Diagnosis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Conventional methods</a:t>
            </a:r>
          </a:p>
          <a:p>
            <a:pPr lvl="1"/>
            <a:r>
              <a:rPr lang="en-US" dirty="0" err="1" smtClean="0"/>
              <a:t>Zeihl</a:t>
            </a:r>
            <a:r>
              <a:rPr lang="en-US" dirty="0" smtClean="0"/>
              <a:t> Neelsen staining</a:t>
            </a:r>
            <a:endParaRPr lang="en-US" dirty="0"/>
          </a:p>
          <a:p>
            <a:pPr lvl="1"/>
            <a:r>
              <a:rPr lang="en-US" dirty="0" smtClean="0"/>
              <a:t>Solid and liquid culture</a:t>
            </a:r>
            <a:endParaRPr lang="en-US" dirty="0"/>
          </a:p>
          <a:p>
            <a:endParaRPr lang="en-US" dirty="0"/>
          </a:p>
        </p:txBody>
      </p:sp>
      <p:pic>
        <p:nvPicPr>
          <p:cNvPr id="1026" name="Picture 2" descr="C:\Documents and Settings\Dell\Desktop\world proteomics\Images\picture-2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05200"/>
            <a:ext cx="4595002" cy="28921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Dell\Desktop\world proteomics\Images\Colony-Morphology-on-LJ-Medium.jpg"/>
          <p:cNvPicPr>
            <a:picLocks noChangeAspect="1" noChangeArrowheads="1"/>
          </p:cNvPicPr>
          <p:nvPr/>
        </p:nvPicPr>
        <p:blipFill rotWithShape="1">
          <a:blip r:embed="rId4">
            <a:extLst>
              <a:ext uri="{28A0092B-C50C-407E-A947-70E740481C1C}">
                <a14:useLocalDpi xmlns:a14="http://schemas.microsoft.com/office/drawing/2010/main" val="0"/>
              </a:ext>
            </a:extLst>
          </a:blip>
          <a:srcRect r="57936"/>
          <a:stretch/>
        </p:blipFill>
        <p:spPr bwMode="auto">
          <a:xfrm>
            <a:off x="1295400" y="3432412"/>
            <a:ext cx="2314939"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4114800"/>
            <a:ext cx="1219200" cy="400110"/>
          </a:xfrm>
          <a:prstGeom prst="rect">
            <a:avLst/>
          </a:prstGeom>
          <a:noFill/>
        </p:spPr>
        <p:txBody>
          <a:bodyPr wrap="square" rtlCol="0">
            <a:spAutoFit/>
          </a:bodyPr>
          <a:lstStyle/>
          <a:p>
            <a:r>
              <a:rPr lang="en-US" sz="2000" b="1" dirty="0" smtClean="0"/>
              <a:t>LJ media</a:t>
            </a:r>
            <a:endParaRPr lang="en-US" sz="2000" b="1" dirty="0"/>
          </a:p>
        </p:txBody>
      </p:sp>
      <p:sp>
        <p:nvSpPr>
          <p:cNvPr id="5" name="TextBox 4"/>
          <p:cNvSpPr txBox="1"/>
          <p:nvPr/>
        </p:nvSpPr>
        <p:spPr>
          <a:xfrm>
            <a:off x="5929070" y="3505200"/>
            <a:ext cx="2895600" cy="400110"/>
          </a:xfrm>
          <a:prstGeom prst="rect">
            <a:avLst/>
          </a:prstGeom>
          <a:noFill/>
        </p:spPr>
        <p:txBody>
          <a:bodyPr wrap="square" rtlCol="0">
            <a:spAutoFit/>
          </a:bodyPr>
          <a:lstStyle/>
          <a:p>
            <a:r>
              <a:rPr lang="en-US" sz="2000" b="1" dirty="0" smtClean="0"/>
              <a:t>ZN staining</a:t>
            </a:r>
            <a:endParaRPr lang="en-US" sz="2000" b="1" dirty="0"/>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66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MGIT</a:t>
            </a:r>
            <a:endParaRPr lang="en-US" dirty="0"/>
          </a:p>
        </p:txBody>
      </p:sp>
      <p:sp>
        <p:nvSpPr>
          <p:cNvPr id="3" name="Content Placeholder 2"/>
          <p:cNvSpPr>
            <a:spLocks noGrp="1"/>
          </p:cNvSpPr>
          <p:nvPr>
            <p:ph idx="1"/>
          </p:nvPr>
        </p:nvSpPr>
        <p:spPr>
          <a:xfrm>
            <a:off x="152400" y="1676400"/>
            <a:ext cx="8229600" cy="3918803"/>
          </a:xfrm>
        </p:spPr>
        <p:txBody>
          <a:bodyPr/>
          <a:lstStyle/>
          <a:p>
            <a:pPr>
              <a:lnSpc>
                <a:spcPct val="150000"/>
              </a:lnSpc>
            </a:pPr>
            <a:r>
              <a:rPr lang="en-US" dirty="0" smtClean="0"/>
              <a:t>Mycobacterium Growth Indicator Tube</a:t>
            </a:r>
          </a:p>
          <a:p>
            <a:pPr>
              <a:lnSpc>
                <a:spcPct val="150000"/>
              </a:lnSpc>
            </a:pPr>
            <a:r>
              <a:rPr lang="en-US" dirty="0" smtClean="0"/>
              <a:t>Automated system to</a:t>
            </a:r>
          </a:p>
          <a:p>
            <a:pPr marL="0" indent="0">
              <a:lnSpc>
                <a:spcPct val="150000"/>
              </a:lnSpc>
              <a:buNone/>
            </a:pPr>
            <a:r>
              <a:rPr lang="en-US" dirty="0"/>
              <a:t> </a:t>
            </a:r>
            <a:r>
              <a:rPr lang="en-US" dirty="0" smtClean="0"/>
              <a:t>   promote the growth of </a:t>
            </a:r>
          </a:p>
          <a:p>
            <a:pPr marL="0" indent="0">
              <a:lnSpc>
                <a:spcPct val="150000"/>
              </a:lnSpc>
              <a:buNone/>
            </a:pPr>
            <a:r>
              <a:rPr lang="en-US" dirty="0"/>
              <a:t> </a:t>
            </a:r>
            <a:r>
              <a:rPr lang="en-US" dirty="0" smtClean="0"/>
              <a:t>   MTB in artificial liquid media</a:t>
            </a:r>
            <a:endParaRPr lang="en-US" dirty="0"/>
          </a:p>
        </p:txBody>
      </p:sp>
      <p:pic>
        <p:nvPicPr>
          <p:cNvPr id="2050" name="Picture 2" descr="C:\Documents and Settings\Dell\Desktop\world proteomics\Images\BD360-500x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2362200"/>
            <a:ext cx="4133850" cy="4133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21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458115"/>
          </a:xfrm>
        </p:spPr>
        <p:txBody>
          <a:bodyPr>
            <a:normAutofit fontScale="90000"/>
          </a:bodyPr>
          <a:lstStyle/>
          <a:p>
            <a:r>
              <a:rPr lang="en-US" dirty="0" smtClean="0"/>
              <a:t>MGIT</a:t>
            </a:r>
            <a:endParaRPr lang="en-US" dirty="0"/>
          </a:p>
        </p:txBody>
      </p:sp>
      <p:pic>
        <p:nvPicPr>
          <p:cNvPr id="3074" name="Picture 2" descr="C:\Documents and Settings\Dell\Desktop\world proteomics\Images\download.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61" b="9667"/>
          <a:stretch/>
        </p:blipFill>
        <p:spPr bwMode="auto">
          <a:xfrm>
            <a:off x="5213445" y="2514600"/>
            <a:ext cx="3667030" cy="1907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81767" y="2015698"/>
            <a:ext cx="3505200" cy="461665"/>
          </a:xfrm>
          <a:prstGeom prst="rect">
            <a:avLst/>
          </a:prstGeom>
          <a:noFill/>
        </p:spPr>
        <p:txBody>
          <a:bodyPr wrap="square" rtlCol="0">
            <a:spAutoFit/>
          </a:bodyPr>
          <a:lstStyle/>
          <a:p>
            <a:pPr algn="ctr"/>
            <a:r>
              <a:rPr lang="en-US" sz="2400" b="1" dirty="0" smtClean="0"/>
              <a:t>MGIT tube</a:t>
            </a:r>
            <a:endParaRPr lang="en-US" sz="2400" b="1" dirty="0"/>
          </a:p>
        </p:txBody>
      </p:sp>
      <p:sp>
        <p:nvSpPr>
          <p:cNvPr id="5" name="TextBox 4"/>
          <p:cNvSpPr txBox="1"/>
          <p:nvPr/>
        </p:nvSpPr>
        <p:spPr>
          <a:xfrm>
            <a:off x="5381766" y="4610100"/>
            <a:ext cx="3609833" cy="381000"/>
          </a:xfrm>
          <a:prstGeom prst="rect">
            <a:avLst/>
          </a:prstGeom>
          <a:noFill/>
        </p:spPr>
        <p:txBody>
          <a:bodyPr wrap="square" rtlCol="0">
            <a:spAutoFit/>
          </a:bodyPr>
          <a:lstStyle/>
          <a:p>
            <a:r>
              <a:rPr lang="en-US" b="1" dirty="0" smtClean="0"/>
              <a:t>   Growth                      No Growth</a:t>
            </a:r>
            <a:endParaRPr lang="en-US" b="1" dirty="0"/>
          </a:p>
        </p:txBody>
      </p:sp>
      <p:sp>
        <p:nvSpPr>
          <p:cNvPr id="6" name="TextBox 5"/>
          <p:cNvSpPr txBox="1"/>
          <p:nvPr/>
        </p:nvSpPr>
        <p:spPr>
          <a:xfrm>
            <a:off x="152400" y="1828800"/>
            <a:ext cx="5029200" cy="397031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800" dirty="0" smtClean="0"/>
              <a:t>Gives comparatively rapid identification of Mycobacterial growth (</a:t>
            </a:r>
            <a:r>
              <a:rPr lang="en-US" sz="2800" dirty="0" smtClean="0">
                <a:latin typeface="Calibri"/>
                <a:cs typeface="Calibri"/>
              </a:rPr>
              <a:t>~ 10 days</a:t>
            </a:r>
            <a:r>
              <a:rPr lang="en-US" sz="2800" dirty="0" smtClean="0"/>
              <a:t>)</a:t>
            </a:r>
          </a:p>
          <a:p>
            <a:pPr marL="285750" indent="-285750" algn="just">
              <a:lnSpc>
                <a:spcPct val="150000"/>
              </a:lnSpc>
              <a:buFont typeface="Arial" panose="020B0604020202020204" pitchFamily="34" charset="0"/>
              <a:buChar char="•"/>
            </a:pPr>
            <a:endParaRPr lang="en-US" sz="2800" dirty="0"/>
          </a:p>
          <a:p>
            <a:pPr marL="285750" indent="-285750" algn="just">
              <a:lnSpc>
                <a:spcPct val="150000"/>
              </a:lnSpc>
              <a:buFont typeface="Arial" panose="020B0604020202020204" pitchFamily="34" charset="0"/>
              <a:buChar char="•"/>
            </a:pPr>
            <a:r>
              <a:rPr lang="en-US" sz="2800" dirty="0" smtClean="0"/>
              <a:t>Identification is based on </a:t>
            </a:r>
            <a:r>
              <a:rPr lang="en-US" sz="2800" dirty="0" err="1" smtClean="0"/>
              <a:t>fluorochrome</a:t>
            </a:r>
            <a:r>
              <a:rPr lang="en-US" sz="2800" dirty="0" smtClean="0"/>
              <a:t> based detection</a:t>
            </a:r>
            <a:endParaRPr lang="en-US" sz="2800"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61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Fungal diagnosis</a:t>
            </a:r>
            <a:endParaRPr lang="en-US" dirty="0"/>
          </a:p>
        </p:txBody>
      </p:sp>
      <p:pic>
        <p:nvPicPr>
          <p:cNvPr id="4" name="Picture 2" descr="http://bioidea.net/attachments/wysiwyg/2/nature-rev-LRomani-InfectFungi.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780601"/>
            <a:ext cx="7949338" cy="50478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4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048000"/>
          </a:xfrm>
        </p:spPr>
        <p:txBody>
          <a:bodyPr>
            <a:noAutofit/>
          </a:bodyPr>
          <a:lstStyle/>
          <a:p>
            <a:pPr algn="just">
              <a:lnSpc>
                <a:spcPct val="150000"/>
              </a:lnSpc>
            </a:pPr>
            <a:r>
              <a:rPr lang="en-US" dirty="0"/>
              <a:t>A wide range of fungi including saprophytic fungi, melanized fungi, dimorphic fungi, yeast and yeasts-likes can lead to CNS infections which can present as  meningitis or space-occupying lesions. </a:t>
            </a:r>
          </a:p>
        </p:txBody>
      </p:sp>
      <p:sp>
        <p:nvSpPr>
          <p:cNvPr id="4" name="Title 1"/>
          <p:cNvSpPr>
            <a:spLocks noGrp="1"/>
          </p:cNvSpPr>
          <p:nvPr>
            <p:ph type="title"/>
          </p:nvPr>
        </p:nvSpPr>
        <p:spPr>
          <a:xfrm>
            <a:off x="448965" y="680310"/>
            <a:ext cx="8229600" cy="458115"/>
          </a:xfrm>
        </p:spPr>
        <p:txBody>
          <a:bodyPr>
            <a:normAutofit fontScale="90000"/>
          </a:bodyPr>
          <a:lstStyle/>
          <a:p>
            <a:r>
              <a:rPr lang="en-US" dirty="0" smtClean="0"/>
              <a:t>Fungal diagnosis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790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5" descr="crytpo cult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6306" y="3554466"/>
            <a:ext cx="2860130" cy="305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descr="Cryptococcus-i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6942" y="1571353"/>
            <a:ext cx="2971800" cy="396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8"/>
          <p:cNvSpPr txBox="1">
            <a:spLocks noChangeArrowheads="1"/>
          </p:cNvSpPr>
          <p:nvPr/>
        </p:nvSpPr>
        <p:spPr bwMode="auto">
          <a:xfrm>
            <a:off x="6096000" y="1676400"/>
            <a:ext cx="304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dirty="0">
                <a:solidFill>
                  <a:schemeClr val="bg1"/>
                </a:solidFill>
              </a:rPr>
              <a:t>India Ink</a:t>
            </a:r>
          </a:p>
        </p:txBody>
      </p:sp>
      <p:sp>
        <p:nvSpPr>
          <p:cNvPr id="3078" name="TextBox 9"/>
          <p:cNvSpPr txBox="1">
            <a:spLocks noChangeArrowheads="1"/>
          </p:cNvSpPr>
          <p:nvPr/>
        </p:nvSpPr>
        <p:spPr bwMode="auto">
          <a:xfrm>
            <a:off x="1524000" y="5677469"/>
            <a:ext cx="304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400" dirty="0"/>
              <a:t>Culture</a:t>
            </a:r>
          </a:p>
        </p:txBody>
      </p:sp>
      <p:sp>
        <p:nvSpPr>
          <p:cNvPr id="8" name="Title 1"/>
          <p:cNvSpPr txBox="1">
            <a:spLocks/>
          </p:cNvSpPr>
          <p:nvPr/>
        </p:nvSpPr>
        <p:spPr>
          <a:xfrm>
            <a:off x="448965" y="451252"/>
            <a:ext cx="8229600" cy="45811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rPr>
              <a:t>Fungal</a:t>
            </a:r>
            <a:r>
              <a:rPr lang="en-US" sz="3600" dirty="0" smtClean="0">
                <a:solidFill>
                  <a:schemeClr val="bg1"/>
                </a:solidFill>
              </a:rPr>
              <a:t> diagnosis</a:t>
            </a:r>
            <a:endParaRPr lang="en-US" sz="3600" dirty="0">
              <a:solidFill>
                <a:schemeClr val="bg1"/>
              </a:solidFill>
            </a:endParaRPr>
          </a:p>
        </p:txBody>
      </p:sp>
      <p:sp>
        <p:nvSpPr>
          <p:cNvPr id="4" name="Rectangle 3"/>
          <p:cNvSpPr/>
          <p:nvPr/>
        </p:nvSpPr>
        <p:spPr>
          <a:xfrm>
            <a:off x="381000" y="1587661"/>
            <a:ext cx="4572000" cy="1557349"/>
          </a:xfrm>
          <a:prstGeom prst="rect">
            <a:avLst/>
          </a:prstGeom>
        </p:spPr>
        <p:txBody>
          <a:bodyPr>
            <a:spAutoFit/>
          </a:bodyPr>
          <a:lstStyle/>
          <a:p>
            <a:pPr marL="342900" lvl="0" indent="-342900">
              <a:spcBef>
                <a:spcPct val="20000"/>
              </a:spcBef>
              <a:buFont typeface="Wingdings" panose="05000000000000000000" pitchFamily="2" charset="2"/>
              <a:buChar char="Ø"/>
            </a:pPr>
            <a:r>
              <a:rPr lang="en-US" sz="2800" dirty="0">
                <a:solidFill>
                  <a:srgbClr val="1F497D">
                    <a:lumMod val="50000"/>
                  </a:srgbClr>
                </a:solidFill>
              </a:rPr>
              <a:t>Conventional methods</a:t>
            </a:r>
          </a:p>
          <a:p>
            <a:pPr marL="742950" lvl="1" indent="-285750">
              <a:spcBef>
                <a:spcPct val="20000"/>
              </a:spcBef>
              <a:buFont typeface="Arial" pitchFamily="34" charset="0"/>
              <a:buChar char="–"/>
            </a:pPr>
            <a:r>
              <a:rPr lang="en-US" sz="2800" dirty="0" smtClean="0">
                <a:solidFill>
                  <a:srgbClr val="1F497D">
                    <a:lumMod val="50000"/>
                  </a:srgbClr>
                </a:solidFill>
              </a:rPr>
              <a:t>Negative </a:t>
            </a:r>
            <a:r>
              <a:rPr lang="en-US" sz="2800" dirty="0">
                <a:solidFill>
                  <a:srgbClr val="1F497D">
                    <a:lumMod val="50000"/>
                  </a:srgbClr>
                </a:solidFill>
              </a:rPr>
              <a:t>staining</a:t>
            </a:r>
          </a:p>
          <a:p>
            <a:pPr marL="742950" lvl="1" indent="-285750">
              <a:spcBef>
                <a:spcPct val="20000"/>
              </a:spcBef>
              <a:buFont typeface="Arial" pitchFamily="34" charset="0"/>
              <a:buChar char="–"/>
            </a:pPr>
            <a:r>
              <a:rPr lang="en-US" sz="2800" dirty="0" smtClean="0">
                <a:solidFill>
                  <a:srgbClr val="1F497D">
                    <a:lumMod val="50000"/>
                  </a:srgbClr>
                </a:solidFill>
              </a:rPr>
              <a:t>SDA </a:t>
            </a:r>
            <a:r>
              <a:rPr lang="en-US" sz="2800" dirty="0">
                <a:solidFill>
                  <a:srgbClr val="1F497D">
                    <a:lumMod val="50000"/>
                  </a:srgbClr>
                </a:solidFill>
              </a:rPr>
              <a:t>culture</a:t>
            </a: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32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Proteogenomics</a:t>
            </a:r>
            <a:endParaRPr lang="en-US" dirty="0"/>
          </a:p>
        </p:txBody>
      </p:sp>
      <p:sp>
        <p:nvSpPr>
          <p:cNvPr id="3" name="Content Placeholder 2"/>
          <p:cNvSpPr>
            <a:spLocks noGrp="1"/>
          </p:cNvSpPr>
          <p:nvPr>
            <p:ph idx="1"/>
          </p:nvPr>
        </p:nvSpPr>
        <p:spPr>
          <a:xfrm>
            <a:off x="152400" y="1828800"/>
            <a:ext cx="8686800" cy="3918803"/>
          </a:xfrm>
        </p:spPr>
        <p:txBody>
          <a:bodyPr>
            <a:normAutofit lnSpcReduction="10000"/>
          </a:bodyPr>
          <a:lstStyle/>
          <a:p>
            <a:pPr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Proteogenomics is the intersection of genomics and proteomics</a:t>
            </a:r>
          </a:p>
          <a:p>
            <a:pPr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This utilizes the information obtained from proteomics experiments to improve gene annotation </a:t>
            </a:r>
          </a:p>
          <a:p>
            <a:pPr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might help in understanding protein expression, posttranslational modifications</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85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descr="A38"/>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b="6097"/>
          <a:stretch>
            <a:fillRect/>
          </a:stretch>
        </p:blipFill>
        <p:spPr bwMode="auto">
          <a:xfrm>
            <a:off x="4038600" y="1507668"/>
            <a:ext cx="3480595" cy="446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5"/>
          <p:cNvSpPr txBox="1">
            <a:spLocks noChangeArrowheads="1"/>
          </p:cNvSpPr>
          <p:nvPr/>
        </p:nvSpPr>
        <p:spPr bwMode="auto">
          <a:xfrm>
            <a:off x="0" y="5902325"/>
            <a:ext cx="34702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0000"/>
              </a:lnSpc>
              <a:spcBef>
                <a:spcPct val="0"/>
              </a:spcBef>
              <a:buFontTx/>
              <a:buNone/>
            </a:pPr>
            <a:r>
              <a:rPr lang="en-US" altLang="en-US" sz="2800" dirty="0">
                <a:solidFill>
                  <a:srgbClr val="FFFFFF"/>
                </a:solidFill>
                <a:latin typeface="Arial" charset="0"/>
              </a:rPr>
              <a:t>Giant cell response</a:t>
            </a:r>
          </a:p>
          <a:p>
            <a:pPr eaLnBrk="1" hangingPunct="1">
              <a:lnSpc>
                <a:spcPct val="90000"/>
              </a:lnSpc>
              <a:spcBef>
                <a:spcPct val="0"/>
              </a:spcBef>
              <a:buFontTx/>
              <a:buNone/>
            </a:pPr>
            <a:r>
              <a:rPr lang="en-US" altLang="en-US" sz="2800" dirty="0">
                <a:solidFill>
                  <a:srgbClr val="FFFFFF"/>
                </a:solidFill>
                <a:latin typeface="Arial" charset="0"/>
              </a:rPr>
              <a:t>Engulfed cryptococci</a:t>
            </a:r>
          </a:p>
          <a:p>
            <a:pPr eaLnBrk="1" hangingPunct="1">
              <a:lnSpc>
                <a:spcPct val="90000"/>
              </a:lnSpc>
              <a:spcBef>
                <a:spcPct val="0"/>
              </a:spcBef>
              <a:buFontTx/>
              <a:buNone/>
            </a:pPr>
            <a:endParaRPr lang="en-US" altLang="en-US" sz="2800" dirty="0">
              <a:solidFill>
                <a:srgbClr val="FFFFFF"/>
              </a:solidFill>
              <a:latin typeface="Arial" charset="0"/>
            </a:endParaRPr>
          </a:p>
        </p:txBody>
      </p:sp>
      <p:sp>
        <p:nvSpPr>
          <p:cNvPr id="4102" name="Text Box 7"/>
          <p:cNvSpPr txBox="1">
            <a:spLocks noChangeArrowheads="1"/>
          </p:cNvSpPr>
          <p:nvPr/>
        </p:nvSpPr>
        <p:spPr bwMode="auto">
          <a:xfrm>
            <a:off x="7511423" y="3928280"/>
            <a:ext cx="1759955" cy="128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80000"/>
              </a:lnSpc>
              <a:spcBef>
                <a:spcPct val="0"/>
              </a:spcBef>
              <a:buFontTx/>
              <a:buNone/>
            </a:pPr>
            <a:r>
              <a:rPr lang="en-US" altLang="en-US" sz="2400" b="1" dirty="0">
                <a:latin typeface="+mn-lt"/>
              </a:rPr>
              <a:t>No giant cell response</a:t>
            </a:r>
          </a:p>
          <a:p>
            <a:pPr eaLnBrk="1" hangingPunct="1">
              <a:lnSpc>
                <a:spcPct val="80000"/>
              </a:lnSpc>
              <a:spcBef>
                <a:spcPct val="0"/>
              </a:spcBef>
              <a:buFontTx/>
              <a:buNone/>
            </a:pPr>
            <a:r>
              <a:rPr lang="en-US" altLang="en-US" sz="2400" b="1" dirty="0">
                <a:latin typeface="+mn-lt"/>
              </a:rPr>
              <a:t>Extracellular cryptococci</a:t>
            </a:r>
          </a:p>
        </p:txBody>
      </p:sp>
      <p:pic>
        <p:nvPicPr>
          <p:cNvPr id="4104" name="Picture 2" descr="high sasx240 extracellular crypto.jpg"/>
          <p:cNvPicPr>
            <a:picLocks noChangeAspect="1"/>
          </p:cNvPicPr>
          <p:nvPr/>
        </p:nvPicPr>
        <p:blipFill>
          <a:blip r:embed="rId4" cstate="print">
            <a:lum bright="10000"/>
            <a:extLst>
              <a:ext uri="{28A0092B-C50C-407E-A947-70E740481C1C}">
                <a14:useLocalDpi xmlns:a14="http://schemas.microsoft.com/office/drawing/2010/main" val="0"/>
              </a:ext>
            </a:extLst>
          </a:blip>
          <a:srcRect/>
          <a:stretch>
            <a:fillRect/>
          </a:stretch>
        </p:blipFill>
        <p:spPr bwMode="auto">
          <a:xfrm>
            <a:off x="390532" y="1507668"/>
            <a:ext cx="3403605" cy="440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Box 11"/>
          <p:cNvSpPr txBox="1">
            <a:spLocks noChangeArrowheads="1"/>
          </p:cNvSpPr>
          <p:nvPr/>
        </p:nvSpPr>
        <p:spPr bwMode="auto">
          <a:xfrm>
            <a:off x="172719" y="6094412"/>
            <a:ext cx="8659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b="1" dirty="0"/>
              <a:t>Cryptococcal meningitis with budding yeast forms in subarachnoid space</a:t>
            </a:r>
          </a:p>
        </p:txBody>
      </p:sp>
      <p:sp>
        <p:nvSpPr>
          <p:cNvPr id="12" name="Title 1"/>
          <p:cNvSpPr txBox="1">
            <a:spLocks/>
          </p:cNvSpPr>
          <p:nvPr/>
        </p:nvSpPr>
        <p:spPr>
          <a:xfrm>
            <a:off x="63500" y="557604"/>
            <a:ext cx="8229600" cy="45811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rPr>
              <a:t>Histopathology based diagnosis</a:t>
            </a:r>
            <a:endParaRPr lang="en-US" sz="3200" dirty="0">
              <a:solidFill>
                <a:schemeClr val="bg1"/>
              </a:solidFill>
            </a:endParaRP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78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infections</a:t>
            </a:r>
            <a:endParaRPr lang="en-US" dirty="0"/>
          </a:p>
        </p:txBody>
      </p:sp>
      <p:sp>
        <p:nvSpPr>
          <p:cNvPr id="3" name="Content Placeholder 2"/>
          <p:cNvSpPr>
            <a:spLocks noGrp="1"/>
          </p:cNvSpPr>
          <p:nvPr>
            <p:ph idx="1"/>
          </p:nvPr>
        </p:nvSpPr>
        <p:spPr>
          <a:xfrm>
            <a:off x="381000" y="1752600"/>
            <a:ext cx="8382000" cy="3918803"/>
          </a:xfrm>
        </p:spPr>
        <p:txBody>
          <a:bodyPr>
            <a:normAutofit lnSpcReduction="10000"/>
          </a:bodyPr>
          <a:lstStyle/>
          <a:p>
            <a:pPr algn="just">
              <a:lnSpc>
                <a:spcPct val="150000"/>
              </a:lnSpc>
            </a:pPr>
            <a:r>
              <a:rPr lang="en-US" dirty="0" smtClean="0"/>
              <a:t>Immunological/ serological assays for diagnosis of infection like Syphilis </a:t>
            </a:r>
          </a:p>
          <a:p>
            <a:pPr algn="just">
              <a:lnSpc>
                <a:spcPct val="150000"/>
              </a:lnSpc>
            </a:pPr>
            <a:r>
              <a:rPr lang="en-US" dirty="0" smtClean="0"/>
              <a:t>Radiological/imaging based diagnosis for infection like Neurocysticercosis </a:t>
            </a:r>
          </a:p>
          <a:p>
            <a:pPr algn="just">
              <a:lnSpc>
                <a:spcPct val="150000"/>
              </a:lnSpc>
            </a:pPr>
            <a:r>
              <a:rPr lang="en-US" dirty="0" smtClean="0"/>
              <a:t>PCR based diagnosis of many diseases like viral infections</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7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8115"/>
          </a:xfrm>
        </p:spPr>
        <p:txBody>
          <a:bodyPr>
            <a:normAutofit fontScale="90000"/>
          </a:bodyPr>
          <a:lstStyle/>
          <a:p>
            <a:r>
              <a:rPr lang="en-US" dirty="0" smtClean="0"/>
              <a:t>PCR based diagnosis</a:t>
            </a:r>
            <a:endParaRPr lang="en-US" dirty="0"/>
          </a:p>
        </p:txBody>
      </p:sp>
      <p:sp>
        <p:nvSpPr>
          <p:cNvPr id="3" name="Content Placeholder 2"/>
          <p:cNvSpPr>
            <a:spLocks noGrp="1"/>
          </p:cNvSpPr>
          <p:nvPr>
            <p:ph idx="1"/>
          </p:nvPr>
        </p:nvSpPr>
        <p:spPr>
          <a:xfrm>
            <a:off x="228601" y="1596540"/>
            <a:ext cx="4267200" cy="4118460"/>
          </a:xfrm>
        </p:spPr>
        <p:txBody>
          <a:bodyPr>
            <a:normAutofit/>
          </a:bodyPr>
          <a:lstStyle/>
          <a:p>
            <a:pPr algn="just">
              <a:lnSpc>
                <a:spcPct val="150000"/>
              </a:lnSpc>
            </a:pPr>
            <a:r>
              <a:rPr lang="en-US" dirty="0" smtClean="0"/>
              <a:t>PCR based diagnosis of infectious diseases like bacterial, fungal, viral has proven to be time saving in comparison to conventional method</a:t>
            </a:r>
          </a:p>
          <a:p>
            <a:endParaRPr lang="en-US" dirty="0"/>
          </a:p>
        </p:txBody>
      </p:sp>
      <p:pic>
        <p:nvPicPr>
          <p:cNvPr id="4098" name="Picture 2" descr="C:\Documents and Settings\Dell\Desktop\world proteomics\Images\StepOneP_angle_R_F-rtch_big.jpg"/>
          <p:cNvPicPr>
            <a:picLocks noChangeAspect="1" noChangeArrowheads="1"/>
          </p:cNvPicPr>
          <p:nvPr/>
        </p:nvPicPr>
        <p:blipFill rotWithShape="1">
          <a:blip r:embed="rId3">
            <a:extLst>
              <a:ext uri="{28A0092B-C50C-407E-A947-70E740481C1C}">
                <a14:useLocalDpi xmlns:a14="http://schemas.microsoft.com/office/drawing/2010/main" val="0"/>
              </a:ext>
            </a:extLst>
          </a:blip>
          <a:srcRect l="22543" t="5639" r="17377" b="9980"/>
          <a:stretch/>
        </p:blipFill>
        <p:spPr bwMode="auto">
          <a:xfrm>
            <a:off x="4724400" y="1467736"/>
            <a:ext cx="3988558" cy="5161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69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447800"/>
            <a:ext cx="8229600" cy="5410200"/>
          </a:xfrm>
        </p:spPr>
        <p:txBody>
          <a:bodyPr>
            <a:normAutofit/>
          </a:bodyPr>
          <a:lstStyle/>
          <a:p>
            <a:pPr algn="just">
              <a:lnSpc>
                <a:spcPct val="150000"/>
              </a:lnSpc>
            </a:pPr>
            <a:r>
              <a:rPr lang="en-US" dirty="0" smtClean="0"/>
              <a:t>16S rDNA and 18S rDNA  sequencing has become the standard for identification of bacterial and eukaryotic organisms for research purpose</a:t>
            </a:r>
          </a:p>
          <a:p>
            <a:pPr algn="just">
              <a:lnSpc>
                <a:spcPct val="150000"/>
              </a:lnSpc>
            </a:pPr>
            <a:r>
              <a:rPr lang="en-US" dirty="0" smtClean="0"/>
              <a:t>However time taken for this experiment doesn’t make it feasible for routine diagnosis</a:t>
            </a:r>
          </a:p>
          <a:p>
            <a:pPr algn="just">
              <a:lnSpc>
                <a:spcPct val="150000"/>
              </a:lnSpc>
            </a:pPr>
            <a:r>
              <a:rPr lang="en-US" dirty="0" smtClean="0"/>
              <a:t>IS6110 is being used for TB identification however sensitivity is less.</a:t>
            </a:r>
            <a:endParaRPr lang="en-US" dirty="0"/>
          </a:p>
        </p:txBody>
      </p:sp>
      <p:sp>
        <p:nvSpPr>
          <p:cNvPr id="4" name="Title 1"/>
          <p:cNvSpPr>
            <a:spLocks noGrp="1"/>
          </p:cNvSpPr>
          <p:nvPr>
            <p:ph type="title"/>
          </p:nvPr>
        </p:nvSpPr>
        <p:spPr/>
        <p:txBody>
          <a:bodyPr>
            <a:normAutofit fontScale="90000"/>
          </a:bodyPr>
          <a:lstStyle/>
          <a:p>
            <a:r>
              <a:rPr lang="en-US" dirty="0" smtClean="0"/>
              <a:t>PCR based diagnosis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47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96540"/>
            <a:ext cx="8373765" cy="4956660"/>
          </a:xfrm>
        </p:spPr>
        <p:txBody>
          <a:bodyPr>
            <a:normAutofit/>
          </a:bodyPr>
          <a:lstStyle/>
          <a:p>
            <a:pPr algn="just">
              <a:lnSpc>
                <a:spcPct val="150000"/>
              </a:lnSpc>
            </a:pPr>
            <a:r>
              <a:rPr lang="en-US" dirty="0" smtClean="0"/>
              <a:t>Identification of antibiotic resistance genes have been helpful to know the resistance status of the organisms. For example</a:t>
            </a:r>
          </a:p>
          <a:p>
            <a:pPr lvl="1" algn="just">
              <a:lnSpc>
                <a:spcPct val="150000"/>
              </a:lnSpc>
            </a:pPr>
            <a:r>
              <a:rPr lang="en-US" dirty="0" err="1" smtClean="0"/>
              <a:t>Bla</a:t>
            </a:r>
            <a:r>
              <a:rPr lang="en-US" dirty="0" smtClean="0"/>
              <a:t> gene, </a:t>
            </a:r>
            <a:r>
              <a:rPr lang="en-US" dirty="0" err="1" smtClean="0"/>
              <a:t>ndm</a:t>
            </a:r>
            <a:r>
              <a:rPr lang="en-US" dirty="0" smtClean="0"/>
              <a:t> gene etc. in case of Gram negative bacteria</a:t>
            </a:r>
          </a:p>
          <a:p>
            <a:pPr lvl="1" algn="just">
              <a:lnSpc>
                <a:spcPct val="150000"/>
              </a:lnSpc>
            </a:pPr>
            <a:r>
              <a:rPr lang="en-US" dirty="0" err="1" smtClean="0"/>
              <a:t>mecA</a:t>
            </a:r>
            <a:r>
              <a:rPr lang="en-US" dirty="0" smtClean="0"/>
              <a:t> gene in case of Gram positive bacteria</a:t>
            </a:r>
          </a:p>
          <a:p>
            <a:pPr lvl="1" algn="just">
              <a:lnSpc>
                <a:spcPct val="150000"/>
              </a:lnSpc>
            </a:pPr>
            <a:r>
              <a:rPr lang="en-US" dirty="0" err="1"/>
              <a:t>r</a:t>
            </a:r>
            <a:r>
              <a:rPr lang="en-US" dirty="0" err="1" smtClean="0"/>
              <a:t>po</a:t>
            </a:r>
            <a:r>
              <a:rPr lang="en-US" dirty="0" smtClean="0"/>
              <a:t>, </a:t>
            </a:r>
            <a:r>
              <a:rPr lang="en-US" dirty="0" err="1" smtClean="0"/>
              <a:t>kat</a:t>
            </a:r>
            <a:r>
              <a:rPr lang="en-US" dirty="0" smtClean="0"/>
              <a:t> g and </a:t>
            </a:r>
            <a:r>
              <a:rPr lang="en-US" dirty="0" err="1" smtClean="0"/>
              <a:t>rif</a:t>
            </a:r>
            <a:r>
              <a:rPr lang="en-US" dirty="0" smtClean="0"/>
              <a:t> genes in case of Mycobacterium</a:t>
            </a:r>
          </a:p>
          <a:p>
            <a:pPr lvl="1">
              <a:lnSpc>
                <a:spcPct val="150000"/>
              </a:lnSpc>
            </a:pPr>
            <a:endParaRPr lang="en-US" dirty="0"/>
          </a:p>
        </p:txBody>
      </p:sp>
      <p:sp>
        <p:nvSpPr>
          <p:cNvPr id="4" name="Title 1"/>
          <p:cNvSpPr>
            <a:spLocks noGrp="1"/>
          </p:cNvSpPr>
          <p:nvPr>
            <p:ph type="title"/>
          </p:nvPr>
        </p:nvSpPr>
        <p:spPr/>
        <p:txBody>
          <a:bodyPr>
            <a:normAutofit fontScale="90000"/>
          </a:bodyPr>
          <a:lstStyle/>
          <a:p>
            <a:r>
              <a:rPr lang="en-US" dirty="0" smtClean="0"/>
              <a:t>PCR based diagnosis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27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MALDI TOF</a:t>
            </a:r>
            <a:endParaRPr lang="en-US" dirty="0"/>
          </a:p>
        </p:txBody>
      </p:sp>
      <p:pic>
        <p:nvPicPr>
          <p:cNvPr id="1026" name="Picture 2" descr="C:\Documents and Settings\Dell\Desktop\world proteomics\Images\microflex_LR.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871" r="15057"/>
          <a:stretch/>
        </p:blipFill>
        <p:spPr bwMode="auto">
          <a:xfrm>
            <a:off x="5390866" y="1524000"/>
            <a:ext cx="3029803" cy="4803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905000"/>
            <a:ext cx="4876800" cy="3257174"/>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sz="2800" dirty="0"/>
              <a:t>Automated system for bacterial </a:t>
            </a:r>
            <a:r>
              <a:rPr lang="en-US" sz="2800" dirty="0" smtClean="0"/>
              <a:t>identification</a:t>
            </a:r>
          </a:p>
          <a:p>
            <a:pPr marL="457200" indent="-457200" algn="just">
              <a:lnSpc>
                <a:spcPct val="150000"/>
              </a:lnSpc>
              <a:buFont typeface="Wingdings" panose="05000000000000000000" pitchFamily="2" charset="2"/>
              <a:buChar char="Ø"/>
            </a:pPr>
            <a:endParaRPr lang="en-US" sz="2800" dirty="0"/>
          </a:p>
          <a:p>
            <a:pPr marL="457200" indent="-457200" algn="just">
              <a:lnSpc>
                <a:spcPct val="150000"/>
              </a:lnSpc>
              <a:buFont typeface="Wingdings" panose="05000000000000000000" pitchFamily="2" charset="2"/>
              <a:buChar char="Ø"/>
            </a:pPr>
            <a:r>
              <a:rPr lang="en-US" sz="2800" dirty="0" smtClean="0"/>
              <a:t>Identification based on the signature ribosomal protein</a:t>
            </a:r>
            <a:endParaRPr lang="en-US" sz="2800" dirty="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49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229600" cy="458115"/>
          </a:xfrm>
        </p:spPr>
        <p:txBody>
          <a:bodyPr>
            <a:normAutofit fontScale="90000"/>
          </a:bodyPr>
          <a:lstStyle/>
          <a:p>
            <a:r>
              <a:rPr lang="en-US" dirty="0" smtClean="0"/>
              <a:t>MALDI TOF based Identification</a:t>
            </a:r>
            <a:endParaRPr lang="en-US" dirty="0"/>
          </a:p>
        </p:txBody>
      </p:sp>
      <p:pic>
        <p:nvPicPr>
          <p:cNvPr id="4" name="Content Placeholder 3" descr="C:\Documents and Settings\Dell\Desktop\world proteomics\Images\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85146" y="1447800"/>
            <a:ext cx="4154054" cy="4800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1752600"/>
            <a:ext cx="4800600" cy="424731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800" dirty="0" smtClean="0"/>
              <a:t>Preferentially </a:t>
            </a:r>
            <a:r>
              <a:rPr lang="en-US" sz="2800" dirty="0"/>
              <a:t>r</a:t>
            </a:r>
            <a:r>
              <a:rPr lang="en-US" sz="2800" dirty="0" smtClean="0"/>
              <a:t>equires fresh and isolated colony for identification.</a:t>
            </a:r>
            <a:endParaRPr lang="en-US" sz="2800" dirty="0"/>
          </a:p>
          <a:p>
            <a:pPr marL="342900" indent="-342900" algn="just">
              <a:lnSpc>
                <a:spcPct val="150000"/>
              </a:lnSpc>
              <a:buFont typeface="Wingdings" panose="05000000000000000000" pitchFamily="2" charset="2"/>
              <a:buChar char="Ø"/>
            </a:pPr>
            <a:r>
              <a:rPr lang="en-US" sz="2800" dirty="0" smtClean="0"/>
              <a:t>It also allows the identification of bacteria directly from clinical samples</a:t>
            </a:r>
            <a:endParaRPr lang="en-US" sz="2800" dirty="0"/>
          </a:p>
          <a:p>
            <a:endParaRPr lang="en-US" dirty="0"/>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14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in diagnosis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3200" b="1" dirty="0" smtClean="0"/>
              <a:t>Time taken in reporting</a:t>
            </a:r>
          </a:p>
          <a:p>
            <a:endParaRPr lang="en-US" dirty="0"/>
          </a:p>
          <a:p>
            <a:pPr>
              <a:lnSpc>
                <a:spcPct val="150000"/>
              </a:lnSpc>
            </a:pPr>
            <a:r>
              <a:rPr lang="en-US" dirty="0" smtClean="0"/>
              <a:t>Mean turn around time in case of culture negative samples: 1-2 days</a:t>
            </a:r>
          </a:p>
          <a:p>
            <a:pPr>
              <a:lnSpc>
                <a:spcPct val="150000"/>
              </a:lnSpc>
            </a:pPr>
            <a:r>
              <a:rPr lang="en-US" dirty="0"/>
              <a:t>Mean turn around time in case of culture </a:t>
            </a:r>
            <a:r>
              <a:rPr lang="en-US" dirty="0" smtClean="0"/>
              <a:t>positive </a:t>
            </a:r>
            <a:r>
              <a:rPr lang="en-US" dirty="0"/>
              <a:t>samples: </a:t>
            </a:r>
            <a:r>
              <a:rPr lang="en-US" dirty="0" smtClean="0"/>
              <a:t>2-4 days</a:t>
            </a:r>
            <a:endParaRPr lang="en-US" dirty="0"/>
          </a:p>
          <a:p>
            <a:endParaRPr lang="en-US" dirty="0"/>
          </a:p>
          <a:p>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5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596540"/>
            <a:ext cx="8229600" cy="4728060"/>
          </a:xfrm>
        </p:spPr>
        <p:txBody>
          <a:bodyPr>
            <a:normAutofit/>
          </a:bodyPr>
          <a:lstStyle/>
          <a:p>
            <a:pPr algn="just">
              <a:lnSpc>
                <a:spcPct val="150000"/>
              </a:lnSpc>
              <a:buFont typeface="Wingdings" panose="05000000000000000000" pitchFamily="2" charset="2"/>
              <a:buChar char="Ø"/>
            </a:pPr>
            <a:r>
              <a:rPr lang="en-US" dirty="0" smtClean="0"/>
              <a:t>Processing of samples is the most time consuming job.</a:t>
            </a:r>
          </a:p>
          <a:p>
            <a:pPr algn="just">
              <a:lnSpc>
                <a:spcPct val="150000"/>
              </a:lnSpc>
              <a:buFont typeface="Wingdings" panose="05000000000000000000" pitchFamily="2" charset="2"/>
              <a:buChar char="Ø"/>
            </a:pPr>
            <a:r>
              <a:rPr lang="en-US" dirty="0" smtClean="0"/>
              <a:t>Any laboratory takes 12 to 24 hours to cultivate pathogen in appropriate medium and to confirm whether  the sample is positive for growth.</a:t>
            </a:r>
            <a:r>
              <a:rPr lang="en-US" dirty="0"/>
              <a:t> </a:t>
            </a:r>
            <a:r>
              <a:rPr lang="en-US" dirty="0" smtClean="0"/>
              <a:t>After that sample is processed for pathogen identification and antibiotic susceptibility testing.</a:t>
            </a:r>
          </a:p>
        </p:txBody>
      </p:sp>
      <p:sp>
        <p:nvSpPr>
          <p:cNvPr id="4" name="Title 1"/>
          <p:cNvSpPr>
            <a:spLocks noGrp="1"/>
          </p:cNvSpPr>
          <p:nvPr>
            <p:ph type="title"/>
          </p:nvPr>
        </p:nvSpPr>
        <p:spPr/>
        <p:txBody>
          <a:bodyPr>
            <a:normAutofit fontScale="90000"/>
          </a:bodyPr>
          <a:lstStyle/>
          <a:p>
            <a:r>
              <a:rPr lang="en-US" dirty="0" smtClean="0"/>
              <a:t>Challenges in diagnosis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7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4" y="1447800"/>
            <a:ext cx="8542635" cy="5105400"/>
          </a:xfrm>
        </p:spPr>
        <p:txBody>
          <a:bodyPr>
            <a:normAutofit/>
          </a:bodyPr>
          <a:lstStyle/>
          <a:p>
            <a:pPr algn="just">
              <a:lnSpc>
                <a:spcPct val="150000"/>
              </a:lnSpc>
              <a:buFont typeface="Wingdings" panose="05000000000000000000" pitchFamily="2" charset="2"/>
              <a:buChar char="Ø"/>
            </a:pPr>
            <a:r>
              <a:rPr lang="en-US" dirty="0" smtClean="0"/>
              <a:t>Time taken in diagnosis of MTB </a:t>
            </a:r>
          </a:p>
          <a:p>
            <a:pPr lvl="1" algn="just">
              <a:lnSpc>
                <a:spcPct val="150000"/>
              </a:lnSpc>
            </a:pPr>
            <a:r>
              <a:rPr lang="en-US" dirty="0" smtClean="0"/>
              <a:t>By conventional method is 6-10 weeks</a:t>
            </a:r>
          </a:p>
          <a:p>
            <a:pPr lvl="1" algn="just">
              <a:lnSpc>
                <a:spcPct val="150000"/>
              </a:lnSpc>
            </a:pPr>
            <a:r>
              <a:rPr lang="en-US" dirty="0" smtClean="0"/>
              <a:t>By MGIT is 10 days</a:t>
            </a:r>
          </a:p>
          <a:p>
            <a:pPr lvl="1" algn="just">
              <a:lnSpc>
                <a:spcPct val="150000"/>
              </a:lnSpc>
            </a:pPr>
            <a:r>
              <a:rPr lang="en-US" dirty="0" smtClean="0"/>
              <a:t>By PCR is 2 days</a:t>
            </a:r>
          </a:p>
          <a:p>
            <a:pPr algn="just">
              <a:lnSpc>
                <a:spcPct val="150000"/>
              </a:lnSpc>
              <a:buFont typeface="Wingdings" panose="05000000000000000000" pitchFamily="2" charset="2"/>
              <a:buChar char="Ø"/>
            </a:pPr>
            <a:r>
              <a:rPr lang="en-US" dirty="0" smtClean="0"/>
              <a:t>PCR though less time consuming but highly unreliable in case of TB meningitis as the sensitivity is very less indicating higher number of false negative.</a:t>
            </a:r>
            <a:endParaRPr lang="en-US" dirty="0"/>
          </a:p>
          <a:p>
            <a:pPr marL="457200" lvl="1" indent="0">
              <a:buNone/>
            </a:pPr>
            <a:endParaRPr lang="en-US" dirty="0"/>
          </a:p>
        </p:txBody>
      </p:sp>
      <p:sp>
        <p:nvSpPr>
          <p:cNvPr id="4" name="Title 1"/>
          <p:cNvSpPr>
            <a:spLocks noGrp="1"/>
          </p:cNvSpPr>
          <p:nvPr>
            <p:ph type="title"/>
          </p:nvPr>
        </p:nvSpPr>
        <p:spPr/>
        <p:txBody>
          <a:bodyPr>
            <a:normAutofit fontScale="90000"/>
          </a:bodyPr>
          <a:lstStyle/>
          <a:p>
            <a:r>
              <a:rPr lang="en-US" dirty="0" smtClean="0"/>
              <a:t>Challenges in diagnosis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77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615148"/>
            <a:ext cx="8534400" cy="4431983"/>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en-US" sz="2800" dirty="0">
                <a:latin typeface="Times New Roman" panose="02020603050405020304" pitchFamily="18" charset="0"/>
                <a:ea typeface="Times New Roman" charset="0"/>
                <a:cs typeface="Times New Roman" panose="02020603050405020304" pitchFamily="18" charset="0"/>
              </a:rPr>
              <a:t>The term was originally used to describe studies in which proteomic data are used for improved genome annotation and characterization of the protein-coding potential.</a:t>
            </a:r>
          </a:p>
          <a:p>
            <a:pPr marL="342900" indent="-342900" algn="just">
              <a:lnSpc>
                <a:spcPct val="150000"/>
              </a:lnSpc>
              <a:buFont typeface="Arial" panose="020B0604020202020204" pitchFamily="34" charset="0"/>
              <a:buChar char="•"/>
            </a:pPr>
            <a:endParaRPr lang="en-US" sz="2800" dirty="0">
              <a:latin typeface="Times New Roman" panose="02020603050405020304" pitchFamily="18" charset="0"/>
              <a:ea typeface="Times New Roman" charset="0"/>
              <a:cs typeface="Times New Roman" panose="02020603050405020304" pitchFamily="18" charset="0"/>
            </a:endParaRPr>
          </a:p>
          <a:p>
            <a:pPr marL="342900" indent="-342900" algn="just">
              <a:buFont typeface="Arial" panose="020B0604020202020204" pitchFamily="34" charset="0"/>
              <a:buChar char="•"/>
            </a:pPr>
            <a:endParaRPr lang="en-US" sz="2400" dirty="0">
              <a:latin typeface="Times New Roman" panose="02020603050405020304" pitchFamily="18" charset="0"/>
              <a:ea typeface="Times New Roman" charset="0"/>
              <a:cs typeface="Times New Roman" panose="02020603050405020304" pitchFamily="18" charset="0"/>
            </a:endParaRPr>
          </a:p>
          <a:p>
            <a:pPr marL="342900" indent="-342900" algn="just">
              <a:buFont typeface="Arial" panose="020B0604020202020204" pitchFamily="34" charset="0"/>
              <a:buChar char="•"/>
            </a:pPr>
            <a:endParaRPr lang="en-US" sz="2400" dirty="0">
              <a:latin typeface="Times New Roman" panose="02020603050405020304" pitchFamily="18" charset="0"/>
              <a:ea typeface="Times New Roman" charset="0"/>
              <a:cs typeface="Times New Roman" panose="02020603050405020304" pitchFamily="18" charset="0"/>
            </a:endParaRPr>
          </a:p>
          <a:p>
            <a:pPr marL="342900" indent="-342900" algn="just">
              <a:buFont typeface="Arial" panose="020B0604020202020204" pitchFamily="34" charset="0"/>
              <a:buChar char="•"/>
            </a:pPr>
            <a:endParaRPr lang="en-US" sz="2400" dirty="0">
              <a:latin typeface="Times New Roman" panose="02020603050405020304" pitchFamily="18" charset="0"/>
              <a:ea typeface="Times New Roman" charset="0"/>
              <a:cs typeface="Times New Roman" panose="02020603050405020304" pitchFamily="18" charset="0"/>
            </a:endParaRPr>
          </a:p>
        </p:txBody>
      </p:sp>
      <p:sp>
        <p:nvSpPr>
          <p:cNvPr id="5" name="Title 1"/>
          <p:cNvSpPr txBox="1">
            <a:spLocks/>
          </p:cNvSpPr>
          <p:nvPr/>
        </p:nvSpPr>
        <p:spPr>
          <a:xfrm>
            <a:off x="448965" y="533400"/>
            <a:ext cx="8229600" cy="45811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Proteogenomics</a:t>
            </a:r>
            <a:endParaRPr lang="en-US" sz="4000" dirty="0">
              <a:solidFill>
                <a:schemeClr val="bg1"/>
              </a:solidFil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80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24797"/>
            <a:ext cx="8610599" cy="3918803"/>
          </a:xfrm>
        </p:spPr>
        <p:txBody>
          <a:bodyPr>
            <a:normAutofit lnSpcReduction="10000"/>
          </a:bodyPr>
          <a:lstStyle/>
          <a:p>
            <a:pPr algn="just">
              <a:lnSpc>
                <a:spcPct val="150000"/>
              </a:lnSpc>
              <a:buFont typeface="Wingdings" panose="05000000000000000000" pitchFamily="2" charset="2"/>
              <a:buChar char="Ø"/>
            </a:pPr>
            <a:r>
              <a:rPr lang="en-US" dirty="0" smtClean="0"/>
              <a:t>Time taken in diagnosis of Cryptococcal and other fungal infection by culture method is around 72 hours for positive culture.</a:t>
            </a:r>
          </a:p>
          <a:p>
            <a:pPr algn="just">
              <a:lnSpc>
                <a:spcPct val="150000"/>
              </a:lnSpc>
              <a:buFont typeface="Wingdings" panose="05000000000000000000" pitchFamily="2" charset="2"/>
              <a:buChar char="Ø"/>
            </a:pPr>
            <a:r>
              <a:rPr lang="en-US" dirty="0" smtClean="0"/>
              <a:t>Culture negative report can be confirmed only after 2-4 weeks of inoculation to rule out the presence of any slow grower pathogen.  </a:t>
            </a:r>
            <a:endParaRPr lang="en-US" dirty="0"/>
          </a:p>
        </p:txBody>
      </p:sp>
      <p:sp>
        <p:nvSpPr>
          <p:cNvPr id="4" name="Title 1"/>
          <p:cNvSpPr>
            <a:spLocks noGrp="1"/>
          </p:cNvSpPr>
          <p:nvPr>
            <p:ph type="title"/>
          </p:nvPr>
        </p:nvSpPr>
        <p:spPr/>
        <p:txBody>
          <a:bodyPr>
            <a:normAutofit fontScale="90000"/>
          </a:bodyPr>
          <a:lstStyle/>
          <a:p>
            <a:r>
              <a:rPr lang="en-US" dirty="0" smtClean="0"/>
              <a:t>Challenges in diagnosis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48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229600" cy="4528403"/>
          </a:xfrm>
        </p:spPr>
        <p:txBody>
          <a:bodyPr>
            <a:normAutofit/>
          </a:bodyPr>
          <a:lstStyle/>
          <a:p>
            <a:pPr>
              <a:lnSpc>
                <a:spcPct val="200000"/>
              </a:lnSpc>
              <a:buFont typeface="Wingdings" panose="05000000000000000000" pitchFamily="2" charset="2"/>
              <a:buChar char="Ø"/>
            </a:pPr>
            <a:r>
              <a:rPr lang="en-US" sz="3200" b="1" dirty="0" smtClean="0"/>
              <a:t>Sensitivity and Specificity</a:t>
            </a:r>
          </a:p>
          <a:p>
            <a:pPr lvl="1" algn="just">
              <a:lnSpc>
                <a:spcPct val="150000"/>
              </a:lnSpc>
            </a:pPr>
            <a:r>
              <a:rPr lang="en-US" dirty="0" smtClean="0"/>
              <a:t>As the identification is based on different biochemical reaction the chances of incorrect identification is high</a:t>
            </a:r>
          </a:p>
          <a:p>
            <a:pPr lvl="1" algn="just">
              <a:lnSpc>
                <a:spcPct val="150000"/>
              </a:lnSpc>
            </a:pPr>
            <a:r>
              <a:rPr lang="en-US" dirty="0" smtClean="0"/>
              <a:t>One wrong biochemical reaction may give different identification</a:t>
            </a:r>
            <a:endParaRPr lang="en-US" dirty="0"/>
          </a:p>
        </p:txBody>
      </p:sp>
      <p:sp>
        <p:nvSpPr>
          <p:cNvPr id="4" name="Title 1"/>
          <p:cNvSpPr>
            <a:spLocks noGrp="1"/>
          </p:cNvSpPr>
          <p:nvPr>
            <p:ph type="title"/>
          </p:nvPr>
        </p:nvSpPr>
        <p:spPr/>
        <p:txBody>
          <a:bodyPr>
            <a:normAutofit fontScale="90000"/>
          </a:bodyPr>
          <a:lstStyle/>
          <a:p>
            <a:r>
              <a:rPr lang="en-US" dirty="0" smtClean="0"/>
              <a:t>Challenges in diagnosis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448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lnSpc>
                <a:spcPct val="150000"/>
              </a:lnSpc>
              <a:buFont typeface="Wingdings" panose="05000000000000000000" pitchFamily="2" charset="2"/>
              <a:buChar char="Ø"/>
            </a:pPr>
            <a:r>
              <a:rPr lang="en-US" dirty="0" smtClean="0"/>
              <a:t>MALDI TOF confers the specific identification of organisms but it gives only identification </a:t>
            </a:r>
          </a:p>
          <a:p>
            <a:pPr algn="just">
              <a:lnSpc>
                <a:spcPct val="150000"/>
              </a:lnSpc>
              <a:buFont typeface="Wingdings" panose="05000000000000000000" pitchFamily="2" charset="2"/>
              <a:buChar char="Ø"/>
            </a:pPr>
            <a:endParaRPr lang="en-US" dirty="0"/>
          </a:p>
          <a:p>
            <a:pPr algn="just">
              <a:lnSpc>
                <a:spcPct val="150000"/>
              </a:lnSpc>
              <a:buFont typeface="Wingdings" panose="05000000000000000000" pitchFamily="2" charset="2"/>
              <a:buChar char="Ø"/>
            </a:pPr>
            <a:r>
              <a:rPr lang="en-US" dirty="0" smtClean="0"/>
              <a:t>For complete antibiotic sensitivity testing other methods have to be applied which again increases sample processing time</a:t>
            </a:r>
            <a:endParaRPr lang="en-US" dirty="0"/>
          </a:p>
        </p:txBody>
      </p:sp>
      <p:sp>
        <p:nvSpPr>
          <p:cNvPr id="4" name="Title 1"/>
          <p:cNvSpPr>
            <a:spLocks noGrp="1"/>
          </p:cNvSpPr>
          <p:nvPr>
            <p:ph type="title"/>
          </p:nvPr>
        </p:nvSpPr>
        <p:spPr/>
        <p:txBody>
          <a:bodyPr>
            <a:normAutofit fontScale="90000"/>
          </a:bodyPr>
          <a:lstStyle/>
          <a:p>
            <a:r>
              <a:rPr lang="en-US" dirty="0" smtClean="0"/>
              <a:t>Challenges in diagnosis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37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10599" cy="5261460"/>
          </a:xfrm>
        </p:spPr>
        <p:txBody>
          <a:bodyPr>
            <a:normAutofit lnSpcReduction="10000"/>
          </a:bodyPr>
          <a:lstStyle/>
          <a:p>
            <a:pPr algn="just">
              <a:lnSpc>
                <a:spcPct val="150000"/>
              </a:lnSpc>
              <a:buFont typeface="Wingdings" panose="05000000000000000000" pitchFamily="2" charset="2"/>
              <a:buChar char="Ø"/>
            </a:pPr>
            <a:r>
              <a:rPr lang="en-US" dirty="0" smtClean="0"/>
              <a:t>Infections of Central Nervous system</a:t>
            </a:r>
          </a:p>
          <a:p>
            <a:pPr lvl="1" algn="just">
              <a:lnSpc>
                <a:spcPct val="150000"/>
              </a:lnSpc>
            </a:pPr>
            <a:r>
              <a:rPr lang="en-US" dirty="0" smtClean="0"/>
              <a:t>In case of CNS infections, CSF is the only available fluid for diagnosis.</a:t>
            </a:r>
          </a:p>
          <a:p>
            <a:pPr lvl="1" algn="just">
              <a:lnSpc>
                <a:spcPct val="150000"/>
              </a:lnSpc>
            </a:pPr>
            <a:r>
              <a:rPr lang="en-US" dirty="0" smtClean="0"/>
              <a:t>Sensitive tests have to be developed to cope with the small amount of CSF samples available for diagnosis</a:t>
            </a:r>
          </a:p>
          <a:p>
            <a:pPr lvl="1" algn="just">
              <a:lnSpc>
                <a:spcPct val="150000"/>
              </a:lnSpc>
            </a:pPr>
            <a:r>
              <a:rPr lang="en-US" dirty="0" smtClean="0"/>
              <a:t>Quick identification is needed to avoid the complication is case of CNS infections</a:t>
            </a:r>
            <a:endParaRPr lang="en-US" dirty="0"/>
          </a:p>
        </p:txBody>
      </p:sp>
      <p:sp>
        <p:nvSpPr>
          <p:cNvPr id="4" name="Title 1"/>
          <p:cNvSpPr>
            <a:spLocks noGrp="1"/>
          </p:cNvSpPr>
          <p:nvPr>
            <p:ph type="title"/>
          </p:nvPr>
        </p:nvSpPr>
        <p:spPr/>
        <p:txBody>
          <a:bodyPr>
            <a:normAutofit fontScale="90000"/>
          </a:bodyPr>
          <a:lstStyle/>
          <a:p>
            <a:r>
              <a:rPr lang="en-US" dirty="0" smtClean="0"/>
              <a:t>Challenges in diagnosis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37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Lacunae in diagnosis</a:t>
            </a:r>
            <a:endParaRPr lang="en-US" dirty="0"/>
          </a:p>
        </p:txBody>
      </p:sp>
      <p:sp>
        <p:nvSpPr>
          <p:cNvPr id="3" name="Content Placeholder 2"/>
          <p:cNvSpPr>
            <a:spLocks noGrp="1"/>
          </p:cNvSpPr>
          <p:nvPr>
            <p:ph idx="1"/>
          </p:nvPr>
        </p:nvSpPr>
        <p:spPr/>
        <p:txBody>
          <a:bodyPr>
            <a:normAutofit lnSpcReduction="10000"/>
          </a:bodyPr>
          <a:lstStyle/>
          <a:p>
            <a:pPr algn="just">
              <a:lnSpc>
                <a:spcPct val="150000"/>
              </a:lnSpc>
              <a:buFont typeface="Wingdings" panose="05000000000000000000" pitchFamily="2" charset="2"/>
              <a:buChar char="Ø"/>
            </a:pPr>
            <a:r>
              <a:rPr lang="en-US" dirty="0" smtClean="0"/>
              <a:t>A platform where pathogens can be identified by directly loading the samples into the system without any processing or culturing in media</a:t>
            </a:r>
          </a:p>
          <a:p>
            <a:pPr algn="just">
              <a:lnSpc>
                <a:spcPct val="150000"/>
              </a:lnSpc>
              <a:buFont typeface="Wingdings" panose="05000000000000000000" pitchFamily="2" charset="2"/>
              <a:buChar char="Ø"/>
            </a:pPr>
            <a:endParaRPr lang="en-US" dirty="0"/>
          </a:p>
          <a:p>
            <a:pPr algn="just">
              <a:lnSpc>
                <a:spcPct val="150000"/>
              </a:lnSpc>
              <a:buFont typeface="Wingdings" panose="05000000000000000000" pitchFamily="2" charset="2"/>
              <a:buChar char="Ø"/>
            </a:pPr>
            <a:r>
              <a:rPr lang="en-US" dirty="0" smtClean="0"/>
              <a:t>Sample turn around time could be reduced to few hours to few minutes</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98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748940"/>
            <a:ext cx="8229600" cy="4347060"/>
          </a:xfrm>
        </p:spPr>
        <p:txBody>
          <a:bodyPr>
            <a:normAutofit lnSpcReduction="10000"/>
          </a:bodyPr>
          <a:lstStyle/>
          <a:p>
            <a:pPr>
              <a:lnSpc>
                <a:spcPct val="160000"/>
              </a:lnSpc>
              <a:buFont typeface="Wingdings" panose="05000000000000000000" pitchFamily="2" charset="2"/>
              <a:buChar char="Ø"/>
            </a:pPr>
            <a:r>
              <a:rPr lang="en-US" dirty="0" smtClean="0"/>
              <a:t>Developments of diagnostic tests that can be done in small volume of samples</a:t>
            </a:r>
          </a:p>
          <a:p>
            <a:pPr>
              <a:lnSpc>
                <a:spcPct val="160000"/>
              </a:lnSpc>
              <a:buFont typeface="Wingdings" panose="05000000000000000000" pitchFamily="2" charset="2"/>
              <a:buChar char="Ø"/>
            </a:pPr>
            <a:r>
              <a:rPr lang="en-US" dirty="0" smtClean="0"/>
              <a:t>Developments of diagnostic tools that can take easily available body fluid especially in case of CNS infections</a:t>
            </a:r>
          </a:p>
          <a:p>
            <a:pPr>
              <a:lnSpc>
                <a:spcPct val="160000"/>
              </a:lnSpc>
              <a:buFont typeface="Wingdings" panose="05000000000000000000" pitchFamily="2" charset="2"/>
              <a:buChar char="Ø"/>
            </a:pPr>
            <a:r>
              <a:rPr lang="en-US" dirty="0" smtClean="0"/>
              <a:t>Single test which can give all required reports </a:t>
            </a:r>
          </a:p>
          <a:p>
            <a:pPr>
              <a:lnSpc>
                <a:spcPct val="160000"/>
              </a:lnSpc>
              <a:buFont typeface="Wingdings" panose="05000000000000000000" pitchFamily="2" charset="2"/>
              <a:buChar char="Ø"/>
            </a:pPr>
            <a:endParaRPr lang="en-US" dirty="0"/>
          </a:p>
        </p:txBody>
      </p:sp>
      <p:sp>
        <p:nvSpPr>
          <p:cNvPr id="4" name="Title 1"/>
          <p:cNvSpPr txBox="1">
            <a:spLocks/>
          </p:cNvSpPr>
          <p:nvPr/>
        </p:nvSpPr>
        <p:spPr>
          <a:xfrm>
            <a:off x="601365" y="603652"/>
            <a:ext cx="8229600" cy="458115"/>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dirty="0" smtClean="0"/>
              <a:t>Lacunae in diagnosis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8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lnSpc>
                <a:spcPct val="150000"/>
              </a:lnSpc>
              <a:buFont typeface="Wingdings" panose="05000000000000000000" pitchFamily="2" charset="2"/>
              <a:buChar char="Ø"/>
            </a:pPr>
            <a:r>
              <a:rPr lang="en-US" dirty="0" smtClean="0"/>
              <a:t>Genome or proteome based identification to increase the accuracy of the diagnosis</a:t>
            </a:r>
          </a:p>
          <a:p>
            <a:pPr algn="just">
              <a:lnSpc>
                <a:spcPct val="150000"/>
              </a:lnSpc>
              <a:buFont typeface="Wingdings" panose="05000000000000000000" pitchFamily="2" charset="2"/>
              <a:buChar char="Ø"/>
            </a:pPr>
            <a:endParaRPr lang="en-US" dirty="0" smtClean="0"/>
          </a:p>
          <a:p>
            <a:pPr algn="just">
              <a:lnSpc>
                <a:spcPct val="150000"/>
              </a:lnSpc>
              <a:buFont typeface="Wingdings" panose="05000000000000000000" pitchFamily="2" charset="2"/>
              <a:buChar char="Ø"/>
            </a:pPr>
            <a:r>
              <a:rPr lang="en-US" dirty="0" smtClean="0"/>
              <a:t>A platform which can give drug sensitivity report in less time based on the genome </a:t>
            </a:r>
            <a:r>
              <a:rPr lang="en-US" dirty="0"/>
              <a:t>or </a:t>
            </a:r>
            <a:r>
              <a:rPr lang="en-US" dirty="0" smtClean="0"/>
              <a:t>proteome of the organism to increase the sensitivity of test </a:t>
            </a:r>
            <a:endParaRPr lang="en-US" dirty="0"/>
          </a:p>
        </p:txBody>
      </p:sp>
      <p:sp>
        <p:nvSpPr>
          <p:cNvPr id="4" name="Title 1"/>
          <p:cNvSpPr>
            <a:spLocks noGrp="1"/>
          </p:cNvSpPr>
          <p:nvPr>
            <p:ph type="title"/>
          </p:nvPr>
        </p:nvSpPr>
        <p:spPr/>
        <p:txBody>
          <a:bodyPr>
            <a:normAutofit fontScale="90000"/>
          </a:bodyPr>
          <a:lstStyle/>
          <a:p>
            <a:r>
              <a:rPr lang="en-US" dirty="0" smtClean="0"/>
              <a:t>Lacunae in diagnosis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29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Aspects</a:t>
            </a:r>
            <a:endParaRPr lang="en-US" dirty="0"/>
          </a:p>
        </p:txBody>
      </p:sp>
      <p:sp>
        <p:nvSpPr>
          <p:cNvPr id="3" name="Content Placeholder 2"/>
          <p:cNvSpPr>
            <a:spLocks noGrp="1"/>
          </p:cNvSpPr>
          <p:nvPr>
            <p:ph idx="1"/>
          </p:nvPr>
        </p:nvSpPr>
        <p:spPr>
          <a:xfrm>
            <a:off x="448965" y="1596540"/>
            <a:ext cx="8229600" cy="4499460"/>
          </a:xfrm>
        </p:spPr>
        <p:txBody>
          <a:bodyPr>
            <a:normAutofit/>
          </a:bodyPr>
          <a:lstStyle/>
          <a:p>
            <a:pPr>
              <a:buFont typeface="Wingdings" panose="05000000000000000000" pitchFamily="2" charset="2"/>
              <a:buChar char="Ø"/>
            </a:pPr>
            <a:r>
              <a:rPr lang="en-US" sz="3000" b="1" dirty="0" smtClean="0"/>
              <a:t>Proteomics Research</a:t>
            </a:r>
          </a:p>
          <a:p>
            <a:pPr>
              <a:buFont typeface="Wingdings" panose="05000000000000000000" pitchFamily="2" charset="2"/>
              <a:buChar char="Ø"/>
            </a:pPr>
            <a:endParaRPr lang="en-US" dirty="0" smtClean="0"/>
          </a:p>
          <a:p>
            <a:pPr lvl="1" algn="just">
              <a:lnSpc>
                <a:spcPct val="150000"/>
              </a:lnSpc>
            </a:pPr>
            <a:r>
              <a:rPr lang="en-US" dirty="0" smtClean="0"/>
              <a:t>Proteomics or </a:t>
            </a:r>
            <a:r>
              <a:rPr lang="en-US" dirty="0" err="1" smtClean="0"/>
              <a:t>secretome</a:t>
            </a:r>
            <a:r>
              <a:rPr lang="en-US" dirty="0" smtClean="0"/>
              <a:t> analysis of the pathogen might be helpful in identification of signature protein/proteins which might be used as the diagnostics tool to identify the bacteria without conventional culture techniques</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02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423260"/>
          </a:xfrm>
        </p:spPr>
        <p:txBody>
          <a:bodyPr/>
          <a:lstStyle/>
          <a:p>
            <a:pPr>
              <a:buFont typeface="Wingdings" panose="05000000000000000000" pitchFamily="2" charset="2"/>
              <a:buChar char="Ø"/>
            </a:pPr>
            <a:r>
              <a:rPr lang="en-US" sz="3000" b="1" dirty="0" smtClean="0"/>
              <a:t>Genomics Research</a:t>
            </a:r>
          </a:p>
          <a:p>
            <a:pPr marL="0" indent="0">
              <a:buNone/>
            </a:pPr>
            <a:endParaRPr lang="en-US" dirty="0" smtClean="0"/>
          </a:p>
          <a:p>
            <a:pPr lvl="1" algn="just">
              <a:lnSpc>
                <a:spcPct val="150000"/>
              </a:lnSpc>
            </a:pPr>
            <a:r>
              <a:rPr lang="en-US" dirty="0" smtClean="0"/>
              <a:t>Whole genome sequencing using high throughput Next Genome Sequencing platform may lead to identification of signature sequences in pathogen that can be used for the diagnosis of that particular organism  </a:t>
            </a:r>
            <a:endParaRPr lang="en-US" dirty="0"/>
          </a:p>
        </p:txBody>
      </p:sp>
      <p:sp>
        <p:nvSpPr>
          <p:cNvPr id="4" name="Title 1"/>
          <p:cNvSpPr>
            <a:spLocks noGrp="1"/>
          </p:cNvSpPr>
          <p:nvPr>
            <p:ph type="title"/>
          </p:nvPr>
        </p:nvSpPr>
        <p:spPr/>
        <p:txBody>
          <a:bodyPr>
            <a:normAutofit fontScale="90000"/>
          </a:bodyPr>
          <a:lstStyle/>
          <a:p>
            <a:r>
              <a:rPr lang="en-US" dirty="0" smtClean="0"/>
              <a:t>Future Aspects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59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3918803"/>
          </a:xfrm>
        </p:spPr>
        <p:txBody>
          <a:bodyPr>
            <a:normAutofit/>
          </a:bodyPr>
          <a:lstStyle/>
          <a:p>
            <a:pPr>
              <a:buFont typeface="Wingdings" panose="05000000000000000000" pitchFamily="2" charset="2"/>
              <a:buChar char="Ø"/>
            </a:pPr>
            <a:r>
              <a:rPr lang="en-US" sz="3000" b="1" dirty="0" smtClean="0"/>
              <a:t>Proteogenomics</a:t>
            </a:r>
          </a:p>
          <a:p>
            <a:pPr>
              <a:buFont typeface="Wingdings" panose="05000000000000000000" pitchFamily="2" charset="2"/>
              <a:buChar char="Ø"/>
            </a:pPr>
            <a:endParaRPr lang="en-US" sz="3000" b="1" dirty="0" smtClean="0"/>
          </a:p>
          <a:p>
            <a:pPr lvl="1" algn="just">
              <a:lnSpc>
                <a:spcPct val="150000"/>
              </a:lnSpc>
            </a:pPr>
            <a:r>
              <a:rPr lang="en-US" dirty="0"/>
              <a:t>Proteogenomics approach might help us identify novel peptide of interest that might have gone undetected while analyzing  proteomics  data.</a:t>
            </a:r>
          </a:p>
          <a:p>
            <a:pPr algn="just">
              <a:lnSpc>
                <a:spcPct val="150000"/>
              </a:lnSpc>
              <a:buFont typeface="Wingdings" panose="05000000000000000000" pitchFamily="2" charset="2"/>
              <a:buChar char="Ø"/>
            </a:pPr>
            <a:endParaRPr lang="en-US" sz="3000" b="1" dirty="0"/>
          </a:p>
        </p:txBody>
      </p:sp>
      <p:sp>
        <p:nvSpPr>
          <p:cNvPr id="4" name="Title 1"/>
          <p:cNvSpPr>
            <a:spLocks noGrp="1"/>
          </p:cNvSpPr>
          <p:nvPr>
            <p:ph type="title"/>
          </p:nvPr>
        </p:nvSpPr>
        <p:spPr/>
        <p:txBody>
          <a:bodyPr>
            <a:normAutofit fontScale="90000"/>
          </a:bodyPr>
          <a:lstStyle/>
          <a:p>
            <a:r>
              <a:rPr lang="en-US" dirty="0" smtClean="0"/>
              <a:t>Future Aspects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32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872397"/>
            <a:ext cx="8229600" cy="3918803"/>
          </a:xfrm>
        </p:spPr>
        <p:txBody>
          <a:bodyPr>
            <a:normAutofit lnSpcReduction="10000"/>
          </a:bodyPr>
          <a:lstStyle/>
          <a:p>
            <a:pPr algn="just">
              <a:lnSpc>
                <a:spcPct val="150000"/>
              </a:lnSpc>
              <a:buFont typeface="Wingdings" panose="05000000000000000000" pitchFamily="2" charset="2"/>
              <a:buChar char="Ø"/>
            </a:pPr>
            <a:r>
              <a:rPr lang="en-US" dirty="0">
                <a:latin typeface="Times New Roman" panose="02020603050405020304" pitchFamily="18" charset="0"/>
                <a:ea typeface="Times New Roman" charset="0"/>
                <a:cs typeface="Times New Roman" panose="02020603050405020304" pitchFamily="18" charset="0"/>
              </a:rPr>
              <a:t>In a proteogenomic approach, novel peptides are identified by searching MS/MS spectra against customized protein sequence databases containing predicted novel protein sequences and sequence variants; such databases are generated using genomic and transcriptomic sequence information.</a:t>
            </a:r>
          </a:p>
          <a:p>
            <a:pPr algn="just">
              <a:lnSpc>
                <a:spcPct val="150000"/>
              </a:lnSpc>
              <a:buFont typeface="Wingdings" panose="05000000000000000000" pitchFamily="2" charset="2"/>
              <a:buChar char="Ø"/>
            </a:pPr>
            <a:endParaRPr lang="en-US" dirty="0"/>
          </a:p>
        </p:txBody>
      </p:sp>
      <p:sp>
        <p:nvSpPr>
          <p:cNvPr id="4" name="Title 1"/>
          <p:cNvSpPr>
            <a:spLocks noGrp="1"/>
          </p:cNvSpPr>
          <p:nvPr>
            <p:ph type="title"/>
          </p:nvPr>
        </p:nvSpPr>
        <p:spPr/>
        <p:txBody>
          <a:bodyPr>
            <a:noAutofit/>
          </a:bodyPr>
          <a:lstStyle/>
          <a:p>
            <a:r>
              <a:rPr lang="en-US" dirty="0" smtClean="0"/>
              <a:t>Proteogenomics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97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4" y="1596540"/>
            <a:ext cx="8466435" cy="4651860"/>
          </a:xfrm>
        </p:spPr>
        <p:txBody>
          <a:bodyPr>
            <a:normAutofit/>
          </a:bodyPr>
          <a:lstStyle/>
          <a:p>
            <a:pPr algn="just">
              <a:lnSpc>
                <a:spcPct val="150000"/>
              </a:lnSpc>
              <a:buFont typeface="Wingdings" panose="05000000000000000000" pitchFamily="2" charset="2"/>
              <a:buChar char="Ø"/>
            </a:pPr>
            <a:r>
              <a:rPr lang="en-US" dirty="0" smtClean="0"/>
              <a:t>Study related to biomarkers in different body fluids in case of different infections might prove very helpful in development of better diagnostics tool.</a:t>
            </a:r>
            <a:endParaRPr lang="en-US" dirty="0"/>
          </a:p>
          <a:p>
            <a:pPr algn="just">
              <a:lnSpc>
                <a:spcPct val="150000"/>
              </a:lnSpc>
              <a:buFont typeface="Wingdings" panose="05000000000000000000" pitchFamily="2" charset="2"/>
              <a:buChar char="Ø"/>
            </a:pPr>
            <a:r>
              <a:rPr lang="en-US" dirty="0" smtClean="0"/>
              <a:t>Proteomics and genomics approaches for such biomarker related study are the most reliable techniques</a:t>
            </a:r>
            <a:endParaRPr lang="en-US" dirty="0"/>
          </a:p>
        </p:txBody>
      </p:sp>
      <p:sp>
        <p:nvSpPr>
          <p:cNvPr id="5" name="Title 1"/>
          <p:cNvSpPr>
            <a:spLocks noGrp="1"/>
          </p:cNvSpPr>
          <p:nvPr>
            <p:ph type="title"/>
          </p:nvPr>
        </p:nvSpPr>
        <p:spPr/>
        <p:txBody>
          <a:bodyPr>
            <a:normAutofit fontScale="90000"/>
          </a:bodyPr>
          <a:lstStyle/>
          <a:p>
            <a:r>
              <a:rPr lang="en-US" dirty="0" smtClean="0"/>
              <a:t>Future Aspects</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14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7285"/>
            <a:ext cx="8229600" cy="458115"/>
          </a:xfrm>
        </p:spPr>
        <p:txBody>
          <a:bodyPr>
            <a:normAutofit fontScale="90000"/>
          </a:bodyPr>
          <a:lstStyle/>
          <a:p>
            <a:r>
              <a:rPr lang="en-US" dirty="0">
                <a:ea typeface="Times New Roman" charset="0"/>
                <a:cs typeface="Times New Roman" charset="0"/>
              </a:rPr>
              <a:t>Non Infectious diseases</a:t>
            </a:r>
            <a:br>
              <a:rPr lang="en-US" dirty="0">
                <a:ea typeface="Times New Roman" charset="0"/>
                <a:cs typeface="Times New Roman" charset="0"/>
              </a:rPr>
            </a:br>
            <a:endParaRPr lang="en-US" dirty="0"/>
          </a:p>
        </p:txBody>
      </p:sp>
      <p:sp>
        <p:nvSpPr>
          <p:cNvPr id="3" name="Content Placeholder 2"/>
          <p:cNvSpPr>
            <a:spLocks noGrp="1"/>
          </p:cNvSpPr>
          <p:nvPr>
            <p:ph idx="1"/>
          </p:nvPr>
        </p:nvSpPr>
        <p:spPr>
          <a:xfrm>
            <a:off x="448965" y="1596540"/>
            <a:ext cx="8229600" cy="5109060"/>
          </a:xfrm>
        </p:spPr>
        <p:txBody>
          <a:bodyPr>
            <a:normAutofit/>
          </a:bodyPr>
          <a:lstStyle/>
          <a:p>
            <a:pPr algn="just">
              <a:lnSpc>
                <a:spcPct val="150000"/>
              </a:lnSpc>
              <a:buFont typeface="Wingdings" panose="05000000000000000000" pitchFamily="2" charset="2"/>
              <a:buChar char="Ø"/>
            </a:pPr>
            <a:r>
              <a:rPr lang="en-US" dirty="0">
                <a:ea typeface="Times New Roman" charset="0"/>
                <a:cs typeface="Times New Roman" charset="0"/>
              </a:rPr>
              <a:t>Any clinical condition which for which a cause and effect relationship is not attributed to </a:t>
            </a:r>
            <a:r>
              <a:rPr lang="en-US" dirty="0" smtClean="0">
                <a:ea typeface="Times New Roman" charset="0"/>
                <a:cs typeface="Times New Roman" charset="0"/>
              </a:rPr>
              <a:t>Pathogens like</a:t>
            </a:r>
            <a:endParaRPr lang="en-US" dirty="0">
              <a:ea typeface="Times New Roman" charset="0"/>
              <a:cs typeface="Times New Roman" charset="0"/>
            </a:endParaRPr>
          </a:p>
          <a:p>
            <a:pPr lvl="1" algn="just">
              <a:lnSpc>
                <a:spcPct val="150000"/>
              </a:lnSpc>
            </a:pPr>
            <a:r>
              <a:rPr lang="en-US" dirty="0">
                <a:ea typeface="Times New Roman" charset="0"/>
                <a:cs typeface="Times New Roman" charset="0"/>
              </a:rPr>
              <a:t>Psychiatric diseases</a:t>
            </a:r>
          </a:p>
          <a:p>
            <a:pPr lvl="1" algn="just">
              <a:lnSpc>
                <a:spcPct val="150000"/>
              </a:lnSpc>
            </a:pPr>
            <a:r>
              <a:rPr lang="en-US" dirty="0">
                <a:ea typeface="Times New Roman" charset="0"/>
                <a:cs typeface="Times New Roman" charset="0"/>
              </a:rPr>
              <a:t>Oncological diseases</a:t>
            </a:r>
          </a:p>
          <a:p>
            <a:pPr lvl="1">
              <a:lnSpc>
                <a:spcPct val="150000"/>
              </a:lnSpc>
            </a:pPr>
            <a:r>
              <a:rPr lang="en-US" dirty="0">
                <a:ea typeface="Times New Roman" charset="0"/>
                <a:cs typeface="Times New Roman" charset="0"/>
              </a:rPr>
              <a:t>Neurodegenerative disorders</a:t>
            </a:r>
          </a:p>
          <a:p>
            <a:pPr lvl="1">
              <a:lnSpc>
                <a:spcPct val="150000"/>
              </a:lnSpc>
            </a:pPr>
            <a:r>
              <a:rPr lang="en-US" dirty="0">
                <a:ea typeface="Times New Roman" charset="0"/>
                <a:cs typeface="Times New Roman" charset="0"/>
              </a:rPr>
              <a:t>Genetic disorders</a:t>
            </a:r>
          </a:p>
          <a:p>
            <a:pPr lvl="1">
              <a:lnSpc>
                <a:spcPct val="150000"/>
              </a:lnSpc>
            </a:pPr>
            <a:r>
              <a:rPr lang="en-US" dirty="0">
                <a:ea typeface="Times New Roman" charset="0"/>
                <a:cs typeface="Times New Roman" charset="0"/>
              </a:rPr>
              <a:t>Metabolic disorders</a:t>
            </a:r>
          </a:p>
          <a:p>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53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229600" cy="458115"/>
          </a:xfrm>
        </p:spPr>
        <p:txBody>
          <a:bodyPr>
            <a:noAutofit/>
          </a:bodyPr>
          <a:lstStyle/>
          <a:p>
            <a:r>
              <a:rPr lang="en-US" sz="2800" dirty="0" smtClean="0"/>
              <a:t>Diagnosis of Non-Infectious diseases</a:t>
            </a:r>
            <a:endParaRPr lang="en-US" sz="2800" dirty="0"/>
          </a:p>
        </p:txBody>
      </p:sp>
      <p:sp>
        <p:nvSpPr>
          <p:cNvPr id="3" name="Content Placeholder 2"/>
          <p:cNvSpPr>
            <a:spLocks noGrp="1"/>
          </p:cNvSpPr>
          <p:nvPr>
            <p:ph idx="1"/>
          </p:nvPr>
        </p:nvSpPr>
        <p:spPr>
          <a:xfrm>
            <a:off x="304800" y="1918400"/>
            <a:ext cx="8534400" cy="4956660"/>
          </a:xfrm>
        </p:spPr>
        <p:txBody>
          <a:bodyPr>
            <a:normAutofit/>
          </a:bodyPr>
          <a:lstStyle/>
          <a:p>
            <a:pPr algn="just">
              <a:lnSpc>
                <a:spcPct val="150000"/>
              </a:lnSpc>
              <a:buFont typeface="Wingdings" panose="05000000000000000000" pitchFamily="2" charset="2"/>
              <a:buChar char="Ø"/>
            </a:pPr>
            <a:r>
              <a:rPr lang="en-US" dirty="0" smtClean="0"/>
              <a:t>For all such diseases preliminary diagnosis is based upon the symptoms</a:t>
            </a:r>
          </a:p>
          <a:p>
            <a:pPr algn="just">
              <a:lnSpc>
                <a:spcPct val="150000"/>
              </a:lnSpc>
              <a:buFont typeface="Wingdings" panose="05000000000000000000" pitchFamily="2" charset="2"/>
              <a:buChar char="Ø"/>
            </a:pPr>
            <a:r>
              <a:rPr lang="en-US" dirty="0" smtClean="0"/>
              <a:t>For most of the psychiatric diseases and neuro degenerative disorders, symptoms are the only parameter for diagnosis</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2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2024797"/>
            <a:ext cx="8229600" cy="3918803"/>
          </a:xfrm>
        </p:spPr>
        <p:txBody>
          <a:bodyPr>
            <a:normAutofit lnSpcReduction="10000"/>
          </a:bodyPr>
          <a:lstStyle/>
          <a:p>
            <a:pPr algn="just">
              <a:lnSpc>
                <a:spcPct val="150000"/>
              </a:lnSpc>
              <a:buFont typeface="Wingdings" panose="05000000000000000000" pitchFamily="2" charset="2"/>
              <a:buChar char="Ø"/>
            </a:pPr>
            <a:r>
              <a:rPr lang="en-US" dirty="0"/>
              <a:t>For most of the metabolic disorders diagnosis is based upon symptoms as well as screening of defective gene   </a:t>
            </a:r>
          </a:p>
          <a:p>
            <a:pPr algn="just">
              <a:lnSpc>
                <a:spcPct val="150000"/>
              </a:lnSpc>
              <a:buFont typeface="Wingdings" panose="05000000000000000000" pitchFamily="2" charset="2"/>
              <a:buChar char="Ø"/>
            </a:pPr>
            <a:r>
              <a:rPr lang="en-US" dirty="0" smtClean="0"/>
              <a:t>For oncological investigations histological and radiological imaging based diagnosis is mostly preferred</a:t>
            </a:r>
            <a:endParaRPr lang="en-US" dirty="0"/>
          </a:p>
        </p:txBody>
      </p:sp>
      <p:sp>
        <p:nvSpPr>
          <p:cNvPr id="4" name="Title 1"/>
          <p:cNvSpPr>
            <a:spLocks noGrp="1"/>
          </p:cNvSpPr>
          <p:nvPr>
            <p:ph type="title"/>
          </p:nvPr>
        </p:nvSpPr>
        <p:spPr>
          <a:xfrm>
            <a:off x="228600" y="685800"/>
            <a:ext cx="8229600" cy="458115"/>
          </a:xfrm>
        </p:spPr>
        <p:txBody>
          <a:bodyPr>
            <a:noAutofit/>
          </a:bodyPr>
          <a:lstStyle/>
          <a:p>
            <a:r>
              <a:rPr lang="en-US" sz="2800" dirty="0" smtClean="0"/>
              <a:t>Diagnosis of Non-Infectious diseases</a:t>
            </a:r>
            <a:endParaRPr lang="en-US" sz="2800"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65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in diagnosis</a:t>
            </a:r>
            <a:endParaRPr lang="en-US" dirty="0"/>
          </a:p>
        </p:txBody>
      </p:sp>
      <p:sp>
        <p:nvSpPr>
          <p:cNvPr id="3" name="Content Placeholder 2"/>
          <p:cNvSpPr>
            <a:spLocks noGrp="1"/>
          </p:cNvSpPr>
          <p:nvPr>
            <p:ph idx="1"/>
          </p:nvPr>
        </p:nvSpPr>
        <p:spPr>
          <a:xfrm>
            <a:off x="457200" y="1905000"/>
            <a:ext cx="8229600" cy="3918803"/>
          </a:xfrm>
        </p:spPr>
        <p:txBody>
          <a:bodyPr/>
          <a:lstStyle/>
          <a:p>
            <a:pPr algn="just">
              <a:lnSpc>
                <a:spcPct val="150000"/>
              </a:lnSpc>
              <a:buFont typeface="Wingdings" panose="05000000000000000000" pitchFamily="2" charset="2"/>
              <a:buChar char="Ø"/>
            </a:pPr>
            <a:r>
              <a:rPr lang="en-US" dirty="0"/>
              <a:t>Most of the clinical conditions, biological complexity and spectrum is not well known</a:t>
            </a:r>
          </a:p>
          <a:p>
            <a:pPr algn="just">
              <a:lnSpc>
                <a:spcPct val="150000"/>
              </a:lnSpc>
              <a:buFont typeface="Wingdings" panose="05000000000000000000" pitchFamily="2" charset="2"/>
              <a:buChar char="Ø"/>
            </a:pPr>
            <a:r>
              <a:rPr lang="en-US" dirty="0"/>
              <a:t>A variety of clinical conditions are </a:t>
            </a:r>
            <a:r>
              <a:rPr lang="en-US" dirty="0" smtClean="0"/>
              <a:t>multifactorial</a:t>
            </a:r>
            <a:endParaRPr lang="en-US" dirty="0"/>
          </a:p>
          <a:p>
            <a:pPr algn="just">
              <a:lnSpc>
                <a:spcPct val="150000"/>
              </a:lnSpc>
              <a:buFont typeface="Wingdings" panose="05000000000000000000" pitchFamily="2" charset="2"/>
              <a:buChar char="Ø"/>
            </a:pPr>
            <a:r>
              <a:rPr lang="en-US" dirty="0"/>
              <a:t>Diagnostic support in terms of early biomarker is not available for multiple </a:t>
            </a:r>
            <a:r>
              <a:rPr lang="en-US" dirty="0" smtClean="0"/>
              <a:t>conditions</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59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Aspects</a:t>
            </a:r>
            <a:endParaRPr lang="en-US" dirty="0"/>
          </a:p>
        </p:txBody>
      </p:sp>
      <p:sp>
        <p:nvSpPr>
          <p:cNvPr id="3" name="Content Placeholder 2"/>
          <p:cNvSpPr>
            <a:spLocks noGrp="1"/>
          </p:cNvSpPr>
          <p:nvPr>
            <p:ph idx="1"/>
          </p:nvPr>
        </p:nvSpPr>
        <p:spPr>
          <a:xfrm>
            <a:off x="448965" y="1596540"/>
            <a:ext cx="8229600" cy="4575660"/>
          </a:xfrm>
        </p:spPr>
        <p:txBody>
          <a:bodyPr>
            <a:normAutofit/>
          </a:bodyPr>
          <a:lstStyle/>
          <a:p>
            <a:pPr>
              <a:buFont typeface="Wingdings" panose="05000000000000000000" pitchFamily="2" charset="2"/>
              <a:buChar char="Ø"/>
            </a:pPr>
            <a:r>
              <a:rPr lang="en-US" dirty="0" smtClean="0"/>
              <a:t>Proteomics</a:t>
            </a:r>
          </a:p>
          <a:p>
            <a:pPr marL="857250" lvl="1" indent="-457200" algn="just">
              <a:lnSpc>
                <a:spcPct val="150000"/>
              </a:lnSpc>
            </a:pPr>
            <a:r>
              <a:rPr lang="en-US" dirty="0" smtClean="0"/>
              <a:t>Proteomic </a:t>
            </a:r>
            <a:r>
              <a:rPr lang="en-US" dirty="0"/>
              <a:t>study- For understanding the proteomic expression profile in a given set of clinical </a:t>
            </a:r>
            <a:r>
              <a:rPr lang="en-US" dirty="0" smtClean="0"/>
              <a:t>condition</a:t>
            </a:r>
          </a:p>
          <a:p>
            <a:pPr marL="857250" lvl="1" indent="-457200" algn="just">
              <a:lnSpc>
                <a:spcPct val="150000"/>
              </a:lnSpc>
            </a:pPr>
            <a:r>
              <a:rPr lang="en-US" dirty="0" smtClean="0"/>
              <a:t>Comparative </a:t>
            </a:r>
            <a:r>
              <a:rPr lang="en-US" dirty="0"/>
              <a:t>Proteomics- Study changes in proteome of a tissue of interest with reference to normal controls</a:t>
            </a:r>
          </a:p>
          <a:p>
            <a:pPr>
              <a:buFont typeface="Wingdings" panose="05000000000000000000" pitchFamily="2" charset="2"/>
              <a:buChar char="Ø"/>
            </a:pP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55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lnSpc>
                <a:spcPct val="150000"/>
              </a:lnSpc>
              <a:buFont typeface="Wingdings" panose="05000000000000000000" pitchFamily="2" charset="2"/>
              <a:buChar char="Ø"/>
            </a:pPr>
            <a:r>
              <a:rPr lang="en-US" dirty="0" smtClean="0"/>
              <a:t>Proteomics</a:t>
            </a:r>
          </a:p>
          <a:p>
            <a:pPr lvl="1" algn="just">
              <a:lnSpc>
                <a:spcPct val="150000"/>
              </a:lnSpc>
            </a:pPr>
            <a:r>
              <a:rPr lang="en-US" dirty="0"/>
              <a:t>Phosphoproteomics- Study changes in signaling pathway involving kinases. Especially useful in studying oncological condition</a:t>
            </a:r>
          </a:p>
          <a:p>
            <a:pPr lvl="1" algn="just">
              <a:lnSpc>
                <a:spcPct val="150000"/>
              </a:lnSpc>
            </a:pPr>
            <a:r>
              <a:rPr lang="en-US" dirty="0" err="1"/>
              <a:t>Chemoproteomics</a:t>
            </a:r>
            <a:r>
              <a:rPr lang="en-US" dirty="0"/>
              <a:t>- Study protein chemical interaction. Useful for drug discovery and analysis</a:t>
            </a:r>
          </a:p>
          <a:p>
            <a:pPr lvl="1" algn="just">
              <a:lnSpc>
                <a:spcPct val="150000"/>
              </a:lnSpc>
            </a:pPr>
            <a:endParaRPr lang="en-US" dirty="0" smtClean="0"/>
          </a:p>
          <a:p>
            <a:endParaRPr lang="en-US" dirty="0"/>
          </a:p>
        </p:txBody>
      </p:sp>
      <p:sp>
        <p:nvSpPr>
          <p:cNvPr id="4" name="Title 1"/>
          <p:cNvSpPr>
            <a:spLocks noGrp="1"/>
          </p:cNvSpPr>
          <p:nvPr>
            <p:ph type="title"/>
          </p:nvPr>
        </p:nvSpPr>
        <p:spPr/>
        <p:txBody>
          <a:bodyPr>
            <a:normAutofit fontScale="90000"/>
          </a:bodyPr>
          <a:lstStyle/>
          <a:p>
            <a:r>
              <a:rPr lang="en-US" dirty="0" smtClean="0"/>
              <a:t>Research Aspects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20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a:t>Genomic </a:t>
            </a:r>
            <a:r>
              <a:rPr lang="en-US" sz="3200" dirty="0" smtClean="0"/>
              <a:t>studies</a:t>
            </a:r>
          </a:p>
          <a:p>
            <a:pPr marL="0" indent="0">
              <a:buNone/>
            </a:pPr>
            <a:endParaRPr lang="en-US" dirty="0" smtClean="0"/>
          </a:p>
          <a:p>
            <a:pPr algn="just"/>
            <a:r>
              <a:rPr lang="en-US" dirty="0" smtClean="0"/>
              <a:t>Comparative </a:t>
            </a:r>
            <a:r>
              <a:rPr lang="en-US" dirty="0"/>
              <a:t>Transcriptomics- Study changes in expression level of RNA (especially mRNA), allowing to look at regulatory patterns.</a:t>
            </a:r>
          </a:p>
          <a:p>
            <a:pPr algn="just"/>
            <a:r>
              <a:rPr lang="en-US" dirty="0"/>
              <a:t>SNP Workup- Study Single nucleotide polymorphism changes for a set of genes or throughout the genome (GWAS; Genome wide association studies)</a:t>
            </a:r>
          </a:p>
          <a:p>
            <a:pPr algn="just"/>
            <a:endParaRPr lang="en-US" dirty="0"/>
          </a:p>
        </p:txBody>
      </p:sp>
      <p:sp>
        <p:nvSpPr>
          <p:cNvPr id="4" name="Title 1"/>
          <p:cNvSpPr>
            <a:spLocks noGrp="1"/>
          </p:cNvSpPr>
          <p:nvPr>
            <p:ph type="title"/>
          </p:nvPr>
        </p:nvSpPr>
        <p:spPr/>
        <p:txBody>
          <a:bodyPr>
            <a:normAutofit fontScale="90000"/>
          </a:bodyPr>
          <a:lstStyle/>
          <a:p>
            <a:r>
              <a:rPr lang="en-US" dirty="0" smtClean="0"/>
              <a:t>Research Aspects</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91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8296" y="2200632"/>
            <a:ext cx="8716616" cy="2523768"/>
          </a:xfrm>
          <a:prstGeom prst="rect">
            <a:avLst/>
          </a:prstGeom>
          <a:noFill/>
        </p:spPr>
        <p:txBody>
          <a:bodyPr wrap="square" rtlCol="0">
            <a:spAutoFit/>
          </a:bodyPr>
          <a:lstStyle/>
          <a:p>
            <a:r>
              <a:rPr lang="en-US" sz="2800" dirty="0" smtClean="0"/>
              <a:t>Genomic studies-  For studying genetic changes in relation to a given condition</a:t>
            </a:r>
          </a:p>
          <a:p>
            <a:pPr marL="285750" indent="-285750">
              <a:buFont typeface="Wingdings" charset="2"/>
              <a:buChar char="ü"/>
            </a:pPr>
            <a:endParaRPr lang="en-US" sz="2800" dirty="0" smtClean="0"/>
          </a:p>
          <a:p>
            <a:pPr marL="457200" indent="-457200">
              <a:buFont typeface="Wingdings" panose="05000000000000000000" pitchFamily="2" charset="2"/>
              <a:buChar char="Ø"/>
            </a:pPr>
            <a:r>
              <a:rPr lang="en-US" sz="2800" dirty="0" err="1" smtClean="0"/>
              <a:t>Epigenomics</a:t>
            </a:r>
            <a:r>
              <a:rPr lang="en-US" sz="2800" dirty="0" smtClean="0"/>
              <a:t>- Study methylation pattern in the genome to understand gene expression and silencing patterns.</a:t>
            </a:r>
          </a:p>
          <a:p>
            <a:endParaRPr lang="en-US" dirty="0"/>
          </a:p>
        </p:txBody>
      </p:sp>
      <p:sp>
        <p:nvSpPr>
          <p:cNvPr id="4" name="Title 1"/>
          <p:cNvSpPr txBox="1">
            <a:spLocks/>
          </p:cNvSpPr>
          <p:nvPr/>
        </p:nvSpPr>
        <p:spPr>
          <a:xfrm>
            <a:off x="448965" y="680310"/>
            <a:ext cx="8229600" cy="45811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rPr>
              <a:t>Research Aspects</a:t>
            </a:r>
            <a:endParaRPr lang="en-US" sz="3200" dirty="0">
              <a:solidFill>
                <a:schemeClr val="bg1"/>
              </a:solidFill>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75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IN" smtClean="0"/>
              <a:t>Dept of Neuromicrobiology, NIMHANS</a:t>
            </a:r>
            <a:endParaRPr lang="en-IN"/>
          </a:p>
        </p:txBody>
      </p:sp>
      <p:sp>
        <p:nvSpPr>
          <p:cNvPr id="3" name="Slide Number Placeholder 2"/>
          <p:cNvSpPr>
            <a:spLocks noGrp="1"/>
          </p:cNvSpPr>
          <p:nvPr>
            <p:ph type="sldNum" sz="quarter" idx="12"/>
          </p:nvPr>
        </p:nvSpPr>
        <p:spPr/>
        <p:txBody>
          <a:bodyPr/>
          <a:lstStyle/>
          <a:p>
            <a:pPr>
              <a:defRPr/>
            </a:pPr>
            <a:fld id="{0251051B-F122-4379-B3EC-E4F1C0C9F55D}" type="slidenum">
              <a:rPr lang="en-IN" smtClean="0"/>
              <a:pPr>
                <a:defRPr/>
              </a:pPr>
              <a:t>49</a:t>
            </a:fld>
            <a:endParaRPr lang="en-IN" dirty="0"/>
          </a:p>
        </p:txBody>
      </p:sp>
      <p:sp>
        <p:nvSpPr>
          <p:cNvPr id="90116" name="TextBox 3"/>
          <p:cNvSpPr txBox="1">
            <a:spLocks noChangeArrowheads="1"/>
          </p:cNvSpPr>
          <p:nvPr/>
        </p:nvSpPr>
        <p:spPr bwMode="auto">
          <a:xfrm>
            <a:off x="195263" y="420687"/>
            <a:ext cx="878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IN" altLang="en-US" sz="3600" b="1" dirty="0">
                <a:solidFill>
                  <a:schemeClr val="bg1"/>
                </a:solidFill>
                <a:latin typeface="Times New Roman" pitchFamily="18" charset="0"/>
                <a:cs typeface="Times New Roman" pitchFamily="18" charset="0"/>
              </a:rPr>
              <a:t>Acknowledgements</a:t>
            </a:r>
          </a:p>
        </p:txBody>
      </p:sp>
      <p:sp>
        <p:nvSpPr>
          <p:cNvPr id="90117" name="TextBox 4"/>
          <p:cNvSpPr txBox="1">
            <a:spLocks noChangeArrowheads="1"/>
          </p:cNvSpPr>
          <p:nvPr/>
        </p:nvSpPr>
        <p:spPr bwMode="auto">
          <a:xfrm>
            <a:off x="145505" y="1981200"/>
            <a:ext cx="87852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50000"/>
              </a:lnSpc>
              <a:spcBef>
                <a:spcPct val="0"/>
              </a:spcBef>
            </a:pPr>
            <a:r>
              <a:rPr lang="en-US" altLang="en-US" sz="2800" dirty="0" smtClean="0">
                <a:latin typeface="Times New Roman" pitchFamily="18" charset="0"/>
                <a:cs typeface="Times New Roman" pitchFamily="18" charset="0"/>
              </a:rPr>
              <a:t>The Director,</a:t>
            </a:r>
            <a:r>
              <a:rPr lang="en-US" altLang="en-US" sz="2800" dirty="0">
                <a:latin typeface="Times New Roman" pitchFamily="18" charset="0"/>
                <a:cs typeface="Times New Roman" pitchFamily="18" charset="0"/>
              </a:rPr>
              <a:t> National Institute of Mental health  &amp; Neuro Sciences, Bangalore, Karnataka, </a:t>
            </a:r>
            <a:r>
              <a:rPr lang="en-US" altLang="en-US" sz="2800" dirty="0" smtClean="0">
                <a:latin typeface="Times New Roman" pitchFamily="18" charset="0"/>
                <a:cs typeface="Times New Roman" pitchFamily="18" charset="0"/>
              </a:rPr>
              <a:t>India</a:t>
            </a:r>
          </a:p>
          <a:p>
            <a:pPr algn="just" eaLnBrk="1" hangingPunct="1">
              <a:lnSpc>
                <a:spcPct val="150000"/>
              </a:lnSpc>
              <a:spcBef>
                <a:spcPct val="0"/>
              </a:spcBef>
            </a:pPr>
            <a:endParaRPr lang="en-US" altLang="en-US" sz="2800" dirty="0" smtClean="0">
              <a:latin typeface="Times New Roman" pitchFamily="18" charset="0"/>
              <a:cs typeface="Times New Roman" pitchFamily="18" charset="0"/>
            </a:endParaRPr>
          </a:p>
          <a:p>
            <a:pPr algn="just" eaLnBrk="1" hangingPunct="1">
              <a:lnSpc>
                <a:spcPct val="150000"/>
              </a:lnSpc>
              <a:spcBef>
                <a:spcPct val="0"/>
              </a:spcBef>
            </a:pPr>
            <a:r>
              <a:rPr lang="en-US" altLang="en-US" sz="2800" dirty="0" smtClean="0">
                <a:latin typeface="Times New Roman" pitchFamily="18" charset="0"/>
                <a:cs typeface="Times New Roman" pitchFamily="18" charset="0"/>
              </a:rPr>
              <a:t>All </a:t>
            </a:r>
            <a:r>
              <a:rPr lang="en-US" altLang="en-US" sz="2800" dirty="0">
                <a:latin typeface="Times New Roman" pitchFamily="18" charset="0"/>
                <a:cs typeface="Times New Roman" pitchFamily="18" charset="0"/>
              </a:rPr>
              <a:t>Faculty, Students &amp; Other </a:t>
            </a:r>
            <a:r>
              <a:rPr lang="en-US" altLang="en-US" sz="2800" dirty="0" smtClean="0">
                <a:latin typeface="Times New Roman" pitchFamily="18" charset="0"/>
                <a:cs typeface="Times New Roman" pitchFamily="18" charset="0"/>
              </a:rPr>
              <a:t>Staff, Department </a:t>
            </a:r>
            <a:r>
              <a:rPr lang="en-US" altLang="en-US" sz="2800" dirty="0">
                <a:latin typeface="Times New Roman" pitchFamily="18" charset="0"/>
                <a:cs typeface="Times New Roman" pitchFamily="18" charset="0"/>
              </a:rPr>
              <a:t>of </a:t>
            </a:r>
            <a:r>
              <a:rPr lang="en-US" altLang="en-US" sz="2800" dirty="0" smtClean="0">
                <a:latin typeface="Times New Roman" pitchFamily="18" charset="0"/>
                <a:cs typeface="Times New Roman" pitchFamily="18" charset="0"/>
              </a:rPr>
              <a:t>Neuromicrobiology, National </a:t>
            </a:r>
            <a:r>
              <a:rPr lang="en-US" altLang="en-US" sz="2800" dirty="0">
                <a:latin typeface="Times New Roman" pitchFamily="18" charset="0"/>
                <a:cs typeface="Times New Roman" pitchFamily="18" charset="0"/>
              </a:rPr>
              <a:t>Institute of Mental health  &amp; Neuro Sciences, Bangalore, Karnataka, India. </a:t>
            </a:r>
          </a:p>
          <a:p>
            <a:pPr algn="just" eaLnBrk="1" hangingPunct="1">
              <a:spcBef>
                <a:spcPct val="0"/>
              </a:spcBef>
            </a:pPr>
            <a:endParaRPr lang="en-IN" altLang="en-US" sz="2800"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45960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21" y="304800"/>
            <a:ext cx="6818566" cy="6248400"/>
          </a:xfrm>
          <a:prstGeom prst="rect">
            <a:avLst/>
          </a:prstGeom>
        </p:spPr>
      </p:pic>
      <p:sp>
        <p:nvSpPr>
          <p:cNvPr id="3" name="Rectangle 2"/>
          <p:cNvSpPr/>
          <p:nvPr/>
        </p:nvSpPr>
        <p:spPr>
          <a:xfrm>
            <a:off x="6400800" y="5860144"/>
            <a:ext cx="2461560" cy="584775"/>
          </a:xfrm>
          <a:prstGeom prst="rect">
            <a:avLst/>
          </a:prstGeom>
        </p:spPr>
        <p:txBody>
          <a:bodyPr wrap="square">
            <a:spAutoFit/>
          </a:bodyPr>
          <a:lstStyle/>
          <a:p>
            <a:r>
              <a:rPr lang="en-US" sz="1600" dirty="0" smtClean="0"/>
              <a:t>Alexey I </a:t>
            </a:r>
            <a:r>
              <a:rPr lang="en-US" sz="1600" dirty="0" err="1" smtClean="0"/>
              <a:t>Nesvizhskii</a:t>
            </a:r>
            <a:endParaRPr lang="en-US" sz="1600" dirty="0" smtClean="0"/>
          </a:p>
          <a:p>
            <a:r>
              <a:rPr lang="de-DE" sz="1600" dirty="0" smtClean="0"/>
              <a:t>DOI:10.1038/NMETH.3144</a:t>
            </a:r>
            <a:endParaRPr lang="en-US" sz="1600" dirty="0"/>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81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Dell\My Documents\Downloads\IMG_00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9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2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ell\My Documents\Downloads\thank-you-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14" y="1371600"/>
            <a:ext cx="8476686" cy="426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89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400"/>
            <a:ext cx="4248150" cy="6578600"/>
          </a:xfrm>
          <a:prstGeom prst="rect">
            <a:avLst/>
          </a:prstGeom>
        </p:spPr>
      </p:pic>
      <p:sp>
        <p:nvSpPr>
          <p:cNvPr id="3" name="Rectangle 2"/>
          <p:cNvSpPr/>
          <p:nvPr/>
        </p:nvSpPr>
        <p:spPr>
          <a:xfrm>
            <a:off x="5410200" y="5554110"/>
            <a:ext cx="2690160" cy="646331"/>
          </a:xfrm>
          <a:prstGeom prst="rect">
            <a:avLst/>
          </a:prstGeom>
        </p:spPr>
        <p:txBody>
          <a:bodyPr wrap="none">
            <a:spAutoFit/>
          </a:bodyPr>
          <a:lstStyle/>
          <a:p>
            <a:r>
              <a:rPr lang="en-US" dirty="0" smtClean="0"/>
              <a:t>Alexey I </a:t>
            </a:r>
            <a:r>
              <a:rPr lang="en-US" dirty="0" err="1" smtClean="0"/>
              <a:t>Nesvizhskii</a:t>
            </a:r>
            <a:endParaRPr lang="en-US" dirty="0" smtClean="0"/>
          </a:p>
          <a:p>
            <a:r>
              <a:rPr lang="de-DE" dirty="0" smtClean="0"/>
              <a:t>DOI:10.1038/NMETH.3144</a:t>
            </a:r>
            <a:endParaRPr lang="en-US" dirty="0"/>
          </a:p>
        </p:txBody>
      </p:sp>
      <p:sp>
        <p:nvSpPr>
          <p:cNvPr id="4" name="Rectangle 3"/>
          <p:cNvSpPr/>
          <p:nvPr/>
        </p:nvSpPr>
        <p:spPr>
          <a:xfrm>
            <a:off x="4269759" y="1981200"/>
            <a:ext cx="4572000" cy="3477875"/>
          </a:xfrm>
          <a:prstGeom prst="rect">
            <a:avLst/>
          </a:prstGeom>
        </p:spPr>
        <p:txBody>
          <a:bodyPr>
            <a:spAutoFit/>
          </a:bodyPr>
          <a:lstStyle/>
          <a:p>
            <a:pPr algn="just"/>
            <a:r>
              <a:rPr lang="en-US" sz="2000" b="1" dirty="0" smtClean="0">
                <a:latin typeface="Times New Roman" panose="02020603050405020304" pitchFamily="18" charset="0"/>
                <a:cs typeface="Times New Roman" panose="02020603050405020304" pitchFamily="18" charset="0"/>
              </a:rPr>
              <a:t>Type of peptides identified in proteogenomics</a:t>
            </a:r>
            <a:r>
              <a:rPr lang="en-US" sz="2000" dirty="0" smtClean="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Peptides identified by searching customized protein sequence databases (DB) are mapped on the genome. Intergenic peptides map to regions located between annotated gene models, whereas intragenic peptides map to genomic regions contained within or in close proximity to an annotated gene model.</a:t>
            </a:r>
            <a:endParaRPr lang="en-US" sz="2000" dirty="0">
              <a:latin typeface="Times New Roman" panose="02020603050405020304" pitchFamily="18" charset="0"/>
              <a:cs typeface="Times New Roman" panose="02020603050405020304" pitchFamily="18" charset="0"/>
            </a:endParaRP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8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5038" y="557212"/>
            <a:ext cx="5582035" cy="5586413"/>
          </a:xfrm>
          <a:prstGeom prst="rect">
            <a:avLst/>
          </a:prstGeom>
        </p:spPr>
      </p:pic>
      <p:sp>
        <p:nvSpPr>
          <p:cNvPr id="3" name="Rectangle 2"/>
          <p:cNvSpPr/>
          <p:nvPr/>
        </p:nvSpPr>
        <p:spPr>
          <a:xfrm>
            <a:off x="5486400" y="6328291"/>
            <a:ext cx="3531736" cy="369332"/>
          </a:xfrm>
          <a:prstGeom prst="rect">
            <a:avLst/>
          </a:prstGeom>
        </p:spPr>
        <p:txBody>
          <a:bodyPr wrap="none">
            <a:spAutoFit/>
          </a:bodyPr>
          <a:lstStyle/>
          <a:p>
            <a:r>
              <a:rPr lang="pl-PL" dirty="0" smtClean="0">
                <a:solidFill>
                  <a:srgbClr val="878787"/>
                </a:solidFill>
                <a:latin typeface="HelveticaNeue" charset="0"/>
              </a:rPr>
              <a:t>DOI: 10.1016/j.jprot.2014.01.007</a:t>
            </a:r>
            <a:endParaRPr lang="en-US" dirty="0"/>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51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76600" y="6336268"/>
            <a:ext cx="579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900" b="0" i="1" u="none" strike="noStrike" cap="none" normalizeH="0" baseline="0" dirty="0" smtClean="0">
                <a:ln>
                  <a:noFill/>
                </a:ln>
                <a:effectLst/>
                <a:latin typeface="Verdana" pitchFamily="34" charset="0"/>
              </a:rPr>
              <a:t>Nature Reviews Molecular Cell Biology </a:t>
            </a:r>
            <a:r>
              <a:rPr kumimoji="0" lang="en-US" altLang="en-US" sz="900" b="1" i="0" u="none" strike="noStrike" cap="none" normalizeH="0" baseline="0" dirty="0" smtClean="0">
                <a:ln>
                  <a:noFill/>
                </a:ln>
                <a:effectLst/>
                <a:latin typeface="Verdana" pitchFamily="34" charset="0"/>
              </a:rPr>
              <a:t>11</a:t>
            </a:r>
            <a:r>
              <a:rPr kumimoji="0" lang="en-US" altLang="en-US" sz="900" b="0" i="0" u="none" strike="noStrike" cap="none" normalizeH="0" baseline="0" dirty="0" smtClean="0">
                <a:ln>
                  <a:noFill/>
                </a:ln>
                <a:effectLst/>
                <a:latin typeface="Verdana" pitchFamily="34" charset="0"/>
              </a:rPr>
              <a:t>, 789-801 (November 2010)</a:t>
            </a:r>
            <a:endParaRPr kumimoji="0" lang="en-US" altLang="en-US" sz="1200" b="0" i="0" u="none" strike="noStrike" cap="none" normalizeH="0" baseline="0" dirty="0" smtClean="0">
              <a:ln>
                <a:noFill/>
              </a:ln>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effectLst/>
                <a:latin typeface="Verdana" pitchFamily="34" charset="0"/>
              </a:rPr>
              <a:t>doi:10.1038/nrm2973</a:t>
            </a:r>
            <a:endParaRPr kumimoji="0" lang="en-US" altLang="en-US" sz="2000" b="0" i="0" u="none" strike="noStrike" cap="none" normalizeH="0" baseline="0" dirty="0" smtClean="0">
              <a:ln>
                <a:noFill/>
              </a:ln>
              <a:effectLst/>
            </a:endParaRPr>
          </a:p>
        </p:txBody>
      </p:sp>
      <p:pic>
        <p:nvPicPr>
          <p:cNvPr id="1026" name="Picture 2" descr="C:\Documents and Settings\Dell\Desktop\world proteomics\nrm2973-i2.jpg"/>
          <p:cNvPicPr>
            <a:picLocks noChangeAspect="1" noChangeArrowheads="1"/>
          </p:cNvPicPr>
          <p:nvPr/>
        </p:nvPicPr>
        <p:blipFill rotWithShape="1">
          <a:blip r:embed="rId3">
            <a:extLst>
              <a:ext uri="{28A0092B-C50C-407E-A947-70E740481C1C}">
                <a14:useLocalDpi xmlns:a14="http://schemas.microsoft.com/office/drawing/2010/main" val="0"/>
              </a:ext>
            </a:extLst>
          </a:blip>
          <a:srcRect b="4055"/>
          <a:stretch/>
        </p:blipFill>
        <p:spPr bwMode="auto">
          <a:xfrm>
            <a:off x="1" y="0"/>
            <a:ext cx="9144000" cy="6248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26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8" y="533400"/>
            <a:ext cx="8229600" cy="458115"/>
          </a:xfrm>
        </p:spPr>
        <p:txBody>
          <a:bodyPr>
            <a:noAutofit/>
          </a:bodyPr>
          <a:lstStyle/>
          <a:p>
            <a:r>
              <a:rPr lang="en-US" dirty="0" smtClean="0"/>
              <a:t>Diagnosis of Infectious Diseases</a:t>
            </a:r>
            <a:endParaRPr lang="en-US" dirty="0"/>
          </a:p>
        </p:txBody>
      </p:sp>
      <p:sp>
        <p:nvSpPr>
          <p:cNvPr id="3" name="Content Placeholder 2"/>
          <p:cNvSpPr>
            <a:spLocks noGrp="1"/>
          </p:cNvSpPr>
          <p:nvPr>
            <p:ph idx="1"/>
          </p:nvPr>
        </p:nvSpPr>
        <p:spPr>
          <a:xfrm>
            <a:off x="457200" y="2057400"/>
            <a:ext cx="8229600" cy="3918803"/>
          </a:xfrm>
        </p:spPr>
        <p:txBody>
          <a:bodyPr>
            <a:normAutofit lnSpcReduction="10000"/>
          </a:bodyPr>
          <a:lstStyle/>
          <a:p>
            <a:pPr>
              <a:lnSpc>
                <a:spcPct val="150000"/>
              </a:lnSpc>
              <a:buFont typeface="Wingdings" panose="05000000000000000000" pitchFamily="2" charset="2"/>
              <a:buChar char="Ø"/>
            </a:pPr>
            <a:r>
              <a:rPr lang="en-US" sz="3200" dirty="0" smtClean="0"/>
              <a:t>Bacterial infections</a:t>
            </a:r>
          </a:p>
          <a:p>
            <a:pPr>
              <a:lnSpc>
                <a:spcPct val="150000"/>
              </a:lnSpc>
              <a:buFont typeface="Wingdings" panose="05000000000000000000" pitchFamily="2" charset="2"/>
              <a:buChar char="Ø"/>
            </a:pPr>
            <a:r>
              <a:rPr lang="en-US" sz="3200" dirty="0" smtClean="0"/>
              <a:t>Fungal Infections</a:t>
            </a:r>
          </a:p>
          <a:p>
            <a:pPr>
              <a:lnSpc>
                <a:spcPct val="150000"/>
              </a:lnSpc>
              <a:buFont typeface="Wingdings" panose="05000000000000000000" pitchFamily="2" charset="2"/>
              <a:buChar char="Ø"/>
            </a:pPr>
            <a:r>
              <a:rPr lang="en-US" sz="3200" dirty="0" smtClean="0"/>
              <a:t>Viral infections</a:t>
            </a:r>
          </a:p>
          <a:p>
            <a:pPr>
              <a:lnSpc>
                <a:spcPct val="150000"/>
              </a:lnSpc>
              <a:buFont typeface="Wingdings" panose="05000000000000000000" pitchFamily="2" charset="2"/>
              <a:buChar char="Ø"/>
            </a:pPr>
            <a:r>
              <a:rPr lang="en-US" sz="3200" dirty="0" smtClean="0"/>
              <a:t>Protozoan Infections</a:t>
            </a:r>
          </a:p>
          <a:p>
            <a:pPr>
              <a:lnSpc>
                <a:spcPct val="150000"/>
              </a:lnSpc>
              <a:buFont typeface="Wingdings" panose="05000000000000000000" pitchFamily="2" charset="2"/>
              <a:buChar char="Ø"/>
            </a:pPr>
            <a:r>
              <a:rPr lang="en-US" sz="3200" dirty="0" smtClean="0"/>
              <a:t>Parasitic Infections </a:t>
            </a:r>
            <a:endParaRPr lang="en-US" sz="32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0"/>
            <a:ext cx="827584" cy="8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42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Theme7</Template>
  <TotalTime>685</TotalTime>
  <Words>1530</Words>
  <Application>Microsoft Office PowerPoint</Application>
  <PresentationFormat>On-screen Show (4:3)</PresentationFormat>
  <Paragraphs>251</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Theme7</vt:lpstr>
      <vt:lpstr>Does Proteogenomics study give answer to the diagnosis of infectious and non-infectious diseases of nervous system?   </vt:lpstr>
      <vt:lpstr>Proteogenomics</vt:lpstr>
      <vt:lpstr>PowerPoint Presentation</vt:lpstr>
      <vt:lpstr>Proteogenomics</vt:lpstr>
      <vt:lpstr>PowerPoint Presentation</vt:lpstr>
      <vt:lpstr>PowerPoint Presentation</vt:lpstr>
      <vt:lpstr>PowerPoint Presentation</vt:lpstr>
      <vt:lpstr>PowerPoint Presentation</vt:lpstr>
      <vt:lpstr>Diagnosis of Infectious Diseases</vt:lpstr>
      <vt:lpstr>Bacterial Infections</vt:lpstr>
      <vt:lpstr>Bacterial Diagnosis</vt:lpstr>
      <vt:lpstr>Vitek </vt:lpstr>
      <vt:lpstr>Vitek based Identification</vt:lpstr>
      <vt:lpstr>Mycobacterial Diagnosis</vt:lpstr>
      <vt:lpstr>MGIT</vt:lpstr>
      <vt:lpstr>MGIT</vt:lpstr>
      <vt:lpstr>Fungal diagnosis</vt:lpstr>
      <vt:lpstr>Fungal diagnosis</vt:lpstr>
      <vt:lpstr>PowerPoint Presentation</vt:lpstr>
      <vt:lpstr>PowerPoint Presentation</vt:lpstr>
      <vt:lpstr>Other infections</vt:lpstr>
      <vt:lpstr>PCR based diagnosis</vt:lpstr>
      <vt:lpstr>PCR based diagnosis</vt:lpstr>
      <vt:lpstr>PCR based diagnosis</vt:lpstr>
      <vt:lpstr>MALDI TOF</vt:lpstr>
      <vt:lpstr>MALDI TOF based Identification</vt:lpstr>
      <vt:lpstr>Challenges in diagnosis</vt:lpstr>
      <vt:lpstr>Challenges in diagnosis</vt:lpstr>
      <vt:lpstr>Challenges in diagnosis</vt:lpstr>
      <vt:lpstr>Challenges in diagnosis</vt:lpstr>
      <vt:lpstr>Challenges in diagnosis</vt:lpstr>
      <vt:lpstr>Challenges in diagnosis</vt:lpstr>
      <vt:lpstr>Challenges in diagnosis</vt:lpstr>
      <vt:lpstr>Lacunae in diagnosis</vt:lpstr>
      <vt:lpstr>PowerPoint Presentation</vt:lpstr>
      <vt:lpstr>Lacunae in diagnosis</vt:lpstr>
      <vt:lpstr>Future Aspects</vt:lpstr>
      <vt:lpstr>Future Aspects</vt:lpstr>
      <vt:lpstr>Future Aspects</vt:lpstr>
      <vt:lpstr>Future Aspects</vt:lpstr>
      <vt:lpstr>Non Infectious diseases </vt:lpstr>
      <vt:lpstr>Diagnosis of Non-Infectious diseases</vt:lpstr>
      <vt:lpstr>Diagnosis of Non-Infectious diseases</vt:lpstr>
      <vt:lpstr>Challenges in diagnosis</vt:lpstr>
      <vt:lpstr>Research Aspects</vt:lpstr>
      <vt:lpstr>Research Aspects</vt:lpstr>
      <vt:lpstr>Research Aspects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Proteogenomics study give answer to the diagnosis of infectious and non-infectious diseases of nervous system?</dc:title>
  <dc:creator>Dell</dc:creator>
  <cp:lastModifiedBy>Proteomics</cp:lastModifiedBy>
  <cp:revision>57</cp:revision>
  <dcterms:created xsi:type="dcterms:W3CDTF">2016-02-09T04:38:24Z</dcterms:created>
  <dcterms:modified xsi:type="dcterms:W3CDTF">2016-03-29T13:08:01Z</dcterms:modified>
</cp:coreProperties>
</file>