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57" r:id="rId4"/>
    <p:sldId id="258" r:id="rId5"/>
    <p:sldId id="259" r:id="rId6"/>
    <p:sldId id="317" r:id="rId7"/>
    <p:sldId id="315" r:id="rId8"/>
    <p:sldId id="313" r:id="rId9"/>
    <p:sldId id="298" r:id="rId10"/>
    <p:sldId id="316" r:id="rId11"/>
    <p:sldId id="311" r:id="rId12"/>
    <p:sldId id="285" r:id="rId13"/>
    <p:sldId id="318" r:id="rId14"/>
    <p:sldId id="299" r:id="rId15"/>
    <p:sldId id="305" r:id="rId16"/>
    <p:sldId id="300" r:id="rId17"/>
    <p:sldId id="306" r:id="rId18"/>
    <p:sldId id="301" r:id="rId19"/>
    <p:sldId id="302" r:id="rId20"/>
    <p:sldId id="31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FF0066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0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0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74CD-3AD0-4F1E-8DE7-2401762B749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7C5B-DB96-4E6E-B31E-BFE2562E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74F5-8455-420A-B7B0-A50991B3DFD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E93C-B399-40CC-A1D9-A887657C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E93C-B399-40CC-A1D9-A887657C45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6ADE-1420-4364-92FE-7156C90B7B0B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6496-0EE2-4D91-AE60-1F7B74A53A40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B4B6-C905-4AE8-BE7F-B415FBA83582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A645-13A3-468C-9C8F-8942BE8421E1}" type="datetime1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42D9-0E9A-421C-B9FB-A2A8F3031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DAD7-9406-4E86-9CC3-353D6EEC7D7B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E655-9EF5-4374-AA0B-7480B3B7C827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263B-8344-4634-923B-F0F450F7063A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E033-2F1A-4ACB-AF21-33E0CFF237CC}" type="datetime1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F18-A55E-469C-9D70-25EC4C5A177B}" type="datetime1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14AF-D410-4CFD-A6E3-D9E359271D5F}" type="datetime1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EE41-3C5E-4EBE-ABCD-A7D6B653A0EE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7CD3-402A-44E8-B84B-1E9F8597CAFA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BD89-64DA-4D32-AF8B-2E62A7885AD4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GENETIC VARIABILITY FOR QUANTITATIVE TRAITS IN CHINA ASTER [</a:t>
            </a:r>
            <a:r>
              <a:rPr lang="en-US" sz="2800" b="1" i="1" dirty="0" err="1" smtClean="0">
                <a:solidFill>
                  <a:srgbClr val="FFC000"/>
                </a:solidFill>
              </a:rPr>
              <a:t>Callistephus</a:t>
            </a:r>
            <a:r>
              <a:rPr lang="en-US" sz="2800" b="1" i="1" dirty="0" smtClean="0">
                <a:solidFill>
                  <a:srgbClr val="FFC000"/>
                </a:solidFill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</a:rPr>
              <a:t>chinensis</a:t>
            </a:r>
            <a:r>
              <a:rPr lang="en-US" sz="2800" b="1" dirty="0" smtClean="0">
                <a:solidFill>
                  <a:srgbClr val="FFC000"/>
                </a:solidFill>
              </a:rPr>
              <a:t> (L.) NEES]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600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Rajiv Kumar, </a:t>
            </a:r>
            <a:r>
              <a:rPr lang="en-US" sz="2000" b="1" dirty="0" err="1" smtClean="0">
                <a:solidFill>
                  <a:srgbClr val="92D050"/>
                </a:solidFill>
              </a:rPr>
              <a:t>Gayatri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Khangjarakpam</a:t>
            </a:r>
            <a:r>
              <a:rPr lang="en-US" sz="2000" b="1" dirty="0" smtClean="0">
                <a:solidFill>
                  <a:srgbClr val="92D050"/>
                </a:solidFill>
              </a:rPr>
              <a:t>, T. </a:t>
            </a:r>
            <a:r>
              <a:rPr lang="en-US" sz="2000" b="1" dirty="0" err="1" smtClean="0">
                <a:solidFill>
                  <a:srgbClr val="92D050"/>
                </a:solidFill>
              </a:rPr>
              <a:t>Manjunatha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Rao</a:t>
            </a:r>
            <a:r>
              <a:rPr lang="en-US" sz="2000" b="1" dirty="0" smtClean="0">
                <a:solidFill>
                  <a:srgbClr val="92D050"/>
                </a:solidFill>
              </a:rPr>
              <a:t> and M.V. </a:t>
            </a:r>
            <a:r>
              <a:rPr lang="en-US" sz="2000" b="1" dirty="0" err="1" smtClean="0">
                <a:solidFill>
                  <a:srgbClr val="92D050"/>
                </a:solidFill>
              </a:rPr>
              <a:t>Dhananjaya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Division of Ornamental Crops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ICAR-Indian Institute of Horticultural Research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Hessaraghatta</a:t>
            </a:r>
            <a:r>
              <a:rPr lang="en-US" sz="2000" dirty="0" smtClean="0">
                <a:solidFill>
                  <a:schemeClr val="bg1"/>
                </a:solidFill>
              </a:rPr>
              <a:t> Lake Post, Bangalore  560  089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TRAITS OF ECONOMIC INTEREST IN CHINA ASTER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3810000" cy="3429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Plant height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Plant spread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No. of branches/plant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No. of flowers/plant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Weight of flowers/plant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Flower diameter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Vase life/shelf life</a:t>
            </a: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C000"/>
                </a:solidFill>
              </a:rPr>
              <a:t>Table 1. Mean, range and coefficient of variation for different traits in China aster </a:t>
            </a: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69227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6750" y="1074738"/>
          <a:ext cx="9391650" cy="5514975"/>
        </p:xfrm>
        <a:graphic>
          <a:graphicData uri="http://schemas.openxmlformats.org/presentationml/2006/ole">
            <p:oleObj spid="_x0000_s32770" name="Document" r:id="rId3" imgW="10856908" imgH="6137677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GENETIC VARIABILITY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762001"/>
            <a:ext cx="7848600" cy="5105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PCV  values were higher than the GCV for all the traits, which indicated greater genotype and environment interaction.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High GCV and PCV  were recorded for weight of flowers/plant, number of flowers/plant, flower stalk length, number of leaves/plant, flower diameter, number of ray florets/flower head, number of branches/plant, plant height and  number of disc florets/flower head.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High GCV coupled with narrow difference between the GCV and PCV was recorded for plant height, number of </a:t>
            </a:r>
            <a:r>
              <a:rPr lang="en-US" sz="2000" b="1" dirty="0" smtClean="0">
                <a:solidFill>
                  <a:srgbClr val="FFFF00"/>
                </a:solidFill>
              </a:rPr>
              <a:t>branches, leaves/plant</a:t>
            </a:r>
            <a:r>
              <a:rPr lang="en-US" sz="2000" b="1" dirty="0" smtClean="0">
                <a:solidFill>
                  <a:srgbClr val="FFFF00"/>
                </a:solidFill>
              </a:rPr>
              <a:t>, flower diameter, number of ray florets/flower head, number of disc florets/flower head, flower stalk length and weight of flowers/plant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Hence, these traits could be utilized for improvement through selection .</a:t>
            </a:r>
          </a:p>
          <a:p>
            <a:pPr algn="just"/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C000"/>
                </a:solidFill>
              </a:rPr>
              <a:t>Table 2. Estimates of genotypic and phenotypic coefficient of variation, heritability and genetic advance for different traits in China aster </a:t>
            </a: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7200" y="1301750"/>
          <a:ext cx="8907463" cy="5327650"/>
        </p:xfrm>
        <a:graphic>
          <a:graphicData uri="http://schemas.openxmlformats.org/presentationml/2006/ole">
            <p:oleObj spid="_x0000_s43010" name="Document" r:id="rId3" imgW="10663086" imgH="5844053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HERITABILITY AND GENETIC ADVANCE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5135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The high heritability was recorded for all the characters except for flowering duration.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Heritability </a:t>
            </a:r>
            <a:r>
              <a:rPr lang="en-US" sz="2000" b="1" dirty="0" smtClean="0">
                <a:solidFill>
                  <a:srgbClr val="FFFF00"/>
                </a:solidFill>
              </a:rPr>
              <a:t>ranged from </a:t>
            </a:r>
            <a:r>
              <a:rPr lang="en-US" sz="2000" b="1" dirty="0" smtClean="0">
                <a:solidFill>
                  <a:srgbClr val="FF0000"/>
                </a:solidFill>
              </a:rPr>
              <a:t>28.30 per cent</a:t>
            </a:r>
            <a:r>
              <a:rPr lang="en-US" sz="2000" b="1" dirty="0" smtClean="0">
                <a:solidFill>
                  <a:srgbClr val="FFFF00"/>
                </a:solidFill>
              </a:rPr>
              <a:t> (flowering duration) to </a:t>
            </a:r>
            <a:r>
              <a:rPr lang="en-US" sz="2000" b="1" dirty="0" smtClean="0">
                <a:solidFill>
                  <a:srgbClr val="FF0000"/>
                </a:solidFill>
              </a:rPr>
              <a:t>99.54 per cent</a:t>
            </a:r>
            <a:r>
              <a:rPr lang="en-US" sz="2000" b="1" dirty="0" smtClean="0">
                <a:solidFill>
                  <a:srgbClr val="FFFF00"/>
                </a:solidFill>
              </a:rPr>
              <a:t> (flower diameter). </a:t>
            </a: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High heritability coupled with high genetic advance as per cent mean was recorded for </a:t>
            </a:r>
            <a:r>
              <a:rPr lang="en-US" sz="2000" b="1" dirty="0" smtClean="0">
                <a:solidFill>
                  <a:srgbClr val="FFFF00"/>
                </a:solidFill>
              </a:rPr>
              <a:t>flower diameter</a:t>
            </a:r>
            <a:r>
              <a:rPr lang="en-US" sz="2000" b="1" dirty="0" smtClean="0">
                <a:solidFill>
                  <a:srgbClr val="FF0000"/>
                </a:solidFill>
              </a:rPr>
              <a:t>, flower stalk length, </a:t>
            </a:r>
            <a:r>
              <a:rPr lang="en-US" sz="2000" b="1" dirty="0" smtClean="0">
                <a:solidFill>
                  <a:srgbClr val="FFFF00"/>
                </a:solidFill>
              </a:rPr>
              <a:t>number of branches/plant, weight of flower/plant</a:t>
            </a:r>
            <a:r>
              <a:rPr lang="en-US" sz="2000" b="1" dirty="0" smtClean="0">
                <a:solidFill>
                  <a:srgbClr val="FF0000"/>
                </a:solidFill>
              </a:rPr>
              <a:t>, days to first flower opening, days to 50 per cent flowering, </a:t>
            </a:r>
            <a:r>
              <a:rPr lang="en-US" sz="2000" b="1" dirty="0" smtClean="0">
                <a:solidFill>
                  <a:srgbClr val="FFFF00"/>
                </a:solidFill>
              </a:rPr>
              <a:t>plant height</a:t>
            </a:r>
            <a:r>
              <a:rPr lang="en-US" sz="2000" b="1" dirty="0" smtClean="0">
                <a:solidFill>
                  <a:srgbClr val="FF0000"/>
                </a:solidFill>
              </a:rPr>
              <a:t>, number of leaves/plant, number of ray florets/head, number of disc florets/head, </a:t>
            </a:r>
            <a:r>
              <a:rPr lang="en-US" sz="2000" b="1" dirty="0" smtClean="0">
                <a:solidFill>
                  <a:srgbClr val="FFFF00"/>
                </a:solidFill>
              </a:rPr>
              <a:t>number of flowers/plant</a:t>
            </a:r>
            <a:r>
              <a:rPr lang="en-US" sz="2000" b="1" dirty="0" smtClean="0">
                <a:solidFill>
                  <a:srgbClr val="FF0000"/>
                </a:solidFill>
              </a:rPr>
              <a:t>, indicating the possible role of additive gene action. 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Thus, these characters can be improved through </a:t>
            </a:r>
            <a:r>
              <a:rPr lang="en-US" sz="2000" b="1" dirty="0" err="1" smtClean="0">
                <a:solidFill>
                  <a:srgbClr val="FFFF00"/>
                </a:solidFill>
              </a:rPr>
              <a:t>pureline</a:t>
            </a:r>
            <a:r>
              <a:rPr lang="en-US" sz="2000" b="1" dirty="0" smtClean="0">
                <a:solidFill>
                  <a:srgbClr val="FFFF00"/>
                </a:solidFill>
              </a:rPr>
              <a:t> selection, mass selection, progeny selection, hybridization and selection with pedigree. </a:t>
            </a: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C000"/>
                </a:solidFill>
              </a:rPr>
              <a:t/>
            </a:r>
            <a:br>
              <a:rPr lang="en-US" sz="20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rgbClr val="FFC000"/>
                </a:solidFill>
              </a:rPr>
              <a:t/>
            </a:r>
            <a:br>
              <a:rPr lang="en-US" sz="20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rgbClr val="FFC000"/>
                </a:solidFill>
              </a:rPr>
              <a:t>Table 3. Estimates of phenotypic (</a:t>
            </a:r>
            <a:r>
              <a:rPr lang="en-US" sz="2000" b="1" dirty="0" err="1" smtClean="0">
                <a:solidFill>
                  <a:srgbClr val="FFC000"/>
                </a:solidFill>
              </a:rPr>
              <a:t>r</a:t>
            </a:r>
            <a:r>
              <a:rPr lang="en-US" sz="2000" b="1" baseline="-25000" dirty="0" err="1" smtClean="0">
                <a:solidFill>
                  <a:srgbClr val="FFC000"/>
                </a:solidFill>
              </a:rPr>
              <a:t>p</a:t>
            </a:r>
            <a:r>
              <a:rPr lang="en-US" sz="2000" b="1" dirty="0" smtClean="0">
                <a:solidFill>
                  <a:srgbClr val="FFC000"/>
                </a:solidFill>
              </a:rPr>
              <a:t>) and genotypic (</a:t>
            </a:r>
            <a:r>
              <a:rPr lang="en-US" sz="2000" b="1" dirty="0" err="1" smtClean="0">
                <a:solidFill>
                  <a:srgbClr val="FFC000"/>
                </a:solidFill>
              </a:rPr>
              <a:t>rg</a:t>
            </a:r>
            <a:r>
              <a:rPr lang="en-US" sz="2000" b="1" dirty="0" smtClean="0">
                <a:solidFill>
                  <a:srgbClr val="FFC000"/>
                </a:solidFill>
              </a:rPr>
              <a:t>) correlation among different characters in China aster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rgbClr val="FFC000"/>
                </a:solidFill>
              </a:rPr>
              <a:t> 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903340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CORRELATION </a:t>
            </a:r>
            <a:r>
              <a:rPr lang="en-US" sz="2400" b="1" dirty="0" smtClean="0">
                <a:solidFill>
                  <a:srgbClr val="FFC000"/>
                </a:solidFill>
              </a:rPr>
              <a:t>ANALYSIS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8100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The number of branches/plant was highly significant and positively correlated with number and weight of flowers/plant.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00B050"/>
                </a:solidFill>
              </a:rPr>
              <a:t>The number of flowers/plant was highly significant and positively correlated with plant height, number of branches and leaves/plant, flower stalk length and weight of flowers/plant. The direct selection of this character results quality flowers with higher yield. 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</a:t>
            </a: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The flower diameter showed highly significant and positive correlation with number of leaves/plant, days to first flower opening and days to fifty per cent flowering.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C000"/>
                </a:solidFill>
              </a:rPr>
              <a:t>Table 4. Phenotypic and genotypic direct (diagonal bold) and indirect effects among different quantitative traits in China aster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52400" y="990600"/>
          <a:ext cx="8901112" cy="5789612"/>
        </p:xfrm>
        <a:graphic>
          <a:graphicData uri="http://schemas.openxmlformats.org/presentationml/2006/ole">
            <p:oleObj spid="_x0000_s4101" name="Document" r:id="rId3" imgW="8657434" imgH="4722812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PATH CO-EFFICIENT ANALYSIS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3657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Plant height had positive direct effect on weight of flowers per plant, however, its correlation with weight of flowers per plant was positive and highly significant.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This character indirectly contributed to weight of flower per plant via number of branches per plant, flower stalk length, flowering duration and number of flowers per plant.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Number of branches per plant had positive direct effect and highly significant correlation with weight of flower per plant.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CONCLUSION 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696200" cy="4419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Observations recorded on 15 potential traits indicated highly significant genotypic differences  for all the characters. </a:t>
            </a: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00B050"/>
                </a:solidFill>
              </a:rPr>
              <a:t>Traits </a:t>
            </a:r>
            <a:r>
              <a:rPr lang="en-US" sz="2000" b="1" i="1" dirty="0" smtClean="0">
                <a:solidFill>
                  <a:srgbClr val="00B050"/>
                </a:solidFill>
              </a:rPr>
              <a:t>viz.,</a:t>
            </a:r>
            <a:r>
              <a:rPr lang="en-US" sz="2000" b="1" dirty="0" smtClean="0">
                <a:solidFill>
                  <a:srgbClr val="00B050"/>
                </a:solidFill>
              </a:rPr>
              <a:t> plant height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flower diameter, number of ray and disc florets/flower head, flower stalk length, number and weight of flowers/plant showed high </a:t>
            </a:r>
            <a:r>
              <a:rPr lang="en-US" sz="2000" b="1" dirty="0" smtClean="0">
                <a:solidFill>
                  <a:srgbClr val="00B050"/>
                </a:solidFill>
              </a:rPr>
              <a:t>GCV, </a:t>
            </a:r>
            <a:r>
              <a:rPr lang="en-US" sz="2000" b="1" dirty="0" smtClean="0">
                <a:solidFill>
                  <a:srgbClr val="00B050"/>
                </a:solidFill>
              </a:rPr>
              <a:t>heritability  and genetic </a:t>
            </a:r>
            <a:r>
              <a:rPr lang="en-US" sz="2000" b="1" dirty="0" smtClean="0">
                <a:solidFill>
                  <a:srgbClr val="00B050"/>
                </a:solidFill>
              </a:rPr>
              <a:t>advance. </a:t>
            </a:r>
            <a:r>
              <a:rPr lang="en-US" sz="2000" b="1" dirty="0" smtClean="0">
                <a:solidFill>
                  <a:srgbClr val="00B050"/>
                </a:solidFill>
              </a:rPr>
              <a:t>These characters can be useful in breeding </a:t>
            </a:r>
            <a:r>
              <a:rPr lang="en-US" sz="2000" b="1" dirty="0" err="1" smtClean="0">
                <a:solidFill>
                  <a:srgbClr val="00B050"/>
                </a:solidFill>
              </a:rPr>
              <a:t>programme</a:t>
            </a:r>
            <a:r>
              <a:rPr lang="en-US" sz="2000" b="1" dirty="0" smtClean="0">
                <a:solidFill>
                  <a:srgbClr val="00B050"/>
                </a:solidFill>
              </a:rPr>
              <a:t> of China aster. </a:t>
            </a:r>
          </a:p>
          <a:p>
            <a:pPr algn="just"/>
            <a:endParaRPr lang="en-US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Characters contributing in improvement in yield of flowers are number and weight of flowers/plant, plant height, number of </a:t>
            </a:r>
            <a:r>
              <a:rPr lang="en-US" sz="2000" b="1" dirty="0" smtClean="0">
                <a:solidFill>
                  <a:srgbClr val="FFFF00"/>
                </a:solidFill>
              </a:rPr>
              <a:t>branches/plant and </a:t>
            </a:r>
            <a:r>
              <a:rPr lang="en-US" sz="2000" b="1" dirty="0" smtClean="0">
                <a:solidFill>
                  <a:srgbClr val="FFFF00"/>
                </a:solidFill>
              </a:rPr>
              <a:t>flower stalk length. </a:t>
            </a:r>
          </a:p>
          <a:p>
            <a:pPr algn="just"/>
            <a:endParaRPr lang="en-US" sz="2000" b="1" dirty="0" smtClean="0">
              <a:solidFill>
                <a:srgbClr val="00B050"/>
              </a:solidFill>
            </a:endParaRPr>
          </a:p>
          <a:p>
            <a:pPr algn="just"/>
            <a:endParaRPr lang="en-US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INTRODUCTION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477000" cy="541020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smtClean="0">
                <a:solidFill>
                  <a:srgbClr val="FFFF00"/>
                </a:solidFill>
              </a:rPr>
              <a:t>China aster [</a:t>
            </a:r>
            <a:r>
              <a:rPr lang="en-US" sz="2200" b="1" i="1" dirty="0" err="1" smtClean="0">
                <a:solidFill>
                  <a:srgbClr val="FFFF00"/>
                </a:solidFill>
              </a:rPr>
              <a:t>Callistephus</a:t>
            </a:r>
            <a:r>
              <a:rPr lang="en-US" sz="2200" b="1" i="1" dirty="0" smtClean="0">
                <a:solidFill>
                  <a:srgbClr val="FFFF00"/>
                </a:solidFill>
              </a:rPr>
              <a:t> </a:t>
            </a:r>
            <a:r>
              <a:rPr lang="en-US" sz="2200" b="1" i="1" dirty="0" err="1" smtClean="0">
                <a:solidFill>
                  <a:srgbClr val="FFFF00"/>
                </a:solidFill>
              </a:rPr>
              <a:t>chinensis</a:t>
            </a:r>
            <a:r>
              <a:rPr lang="en-US" sz="2200" b="1" i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(L.) </a:t>
            </a:r>
            <a:r>
              <a:rPr lang="en-US" sz="2200" b="1" dirty="0" err="1" smtClean="0">
                <a:solidFill>
                  <a:srgbClr val="FFFF00"/>
                </a:solidFill>
              </a:rPr>
              <a:t>Nees</a:t>
            </a:r>
            <a:r>
              <a:rPr lang="en-US" sz="2200" b="1" dirty="0" smtClean="0">
                <a:solidFill>
                  <a:srgbClr val="FFFF00"/>
                </a:solidFill>
              </a:rPr>
              <a:t>] 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</a:rPr>
              <a:t>Family </a:t>
            </a:r>
            <a:r>
              <a:rPr lang="en-US" sz="2200" b="1" dirty="0" err="1" smtClean="0">
                <a:solidFill>
                  <a:schemeClr val="bg1"/>
                </a:solidFill>
              </a:rPr>
              <a:t>Asteraceae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b="1" dirty="0" smtClean="0">
                <a:solidFill>
                  <a:srgbClr val="FFFF00"/>
                </a:solidFill>
              </a:rPr>
              <a:t>Annual flowering plant 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</a:rPr>
              <a:t>Single species i.e. </a:t>
            </a:r>
            <a:r>
              <a:rPr lang="en-US" sz="2200" b="1" i="1" dirty="0" smtClean="0">
                <a:solidFill>
                  <a:schemeClr val="bg1"/>
                </a:solidFill>
              </a:rPr>
              <a:t>C. </a:t>
            </a:r>
            <a:r>
              <a:rPr lang="en-US" sz="2200" b="1" i="1" dirty="0" err="1" smtClean="0">
                <a:solidFill>
                  <a:schemeClr val="bg1"/>
                </a:solidFill>
              </a:rPr>
              <a:t>chinensis</a:t>
            </a:r>
            <a:r>
              <a:rPr lang="en-US" sz="2200" b="1" dirty="0" smtClean="0">
                <a:solidFill>
                  <a:schemeClr val="bg1"/>
                </a:solidFill>
              </a:rPr>
              <a:t> (2n=18) </a:t>
            </a:r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</a:rPr>
              <a:t>Huziwara</a:t>
            </a:r>
            <a:r>
              <a:rPr lang="en-US" sz="1800" b="1" dirty="0" smtClean="0">
                <a:solidFill>
                  <a:schemeClr val="bg1"/>
                </a:solidFill>
              </a:rPr>
              <a:t>, 1954).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b="1" dirty="0" smtClean="0">
                <a:solidFill>
                  <a:srgbClr val="FFFF00"/>
                </a:solidFill>
              </a:rPr>
              <a:t>Flowers are solitary, singles, semi-doubles, doubles 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</a:rPr>
              <a:t>Prominent flower </a:t>
            </a:r>
            <a:r>
              <a:rPr lang="en-US" sz="2200" b="1" dirty="0" err="1" smtClean="0">
                <a:solidFill>
                  <a:schemeClr val="bg1"/>
                </a:solidFill>
              </a:rPr>
              <a:t>colours</a:t>
            </a:r>
            <a:r>
              <a:rPr lang="en-US" sz="2200" b="1" dirty="0" smtClean="0">
                <a:solidFill>
                  <a:schemeClr val="bg1"/>
                </a:solidFill>
              </a:rPr>
              <a:t>: blue, pink and white</a:t>
            </a:r>
          </a:p>
          <a:p>
            <a:pPr algn="just"/>
            <a:r>
              <a:rPr lang="en-US" sz="2200" b="1" dirty="0" smtClean="0">
                <a:solidFill>
                  <a:srgbClr val="FFFF00"/>
                </a:solidFill>
              </a:rPr>
              <a:t>Traditionally grown for loose flowers, cut flower, landscape, floral decorations, making garlands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</a:rPr>
              <a:t>States: Karnataka, Andhra Pradesh, Tamil Nadu, West Bengal and Maharashtra</a:t>
            </a:r>
          </a:p>
          <a:p>
            <a:pPr algn="just">
              <a:buNone/>
            </a:pPr>
            <a:endParaRPr lang="en-US" sz="22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J:\China aster photos all folders\China aster photos on 26.1.2012\DSC02867.JPG"/>
          <p:cNvPicPr>
            <a:picLocks noChangeAspect="1" noChangeArrowheads="1"/>
          </p:cNvPicPr>
          <p:nvPr/>
        </p:nvPicPr>
        <p:blipFill>
          <a:blip r:embed="rId2" cstate="print"/>
          <a:srcRect l="34091" t="53025" r="32954" b="3035"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J:\China aster photos all folders\China aster photos on 26.1.2012\DSC02880.JPG"/>
          <p:cNvPicPr>
            <a:picLocks noChangeAspect="1" noChangeArrowheads="1"/>
          </p:cNvPicPr>
          <p:nvPr/>
        </p:nvPicPr>
        <p:blipFill>
          <a:blip r:embed="rId3" cstate="print"/>
          <a:srcRect l="30693" t="51485" r="40594" b="11551"/>
          <a:stretch>
            <a:fillRect/>
          </a:stretch>
        </p:blipFill>
        <p:spPr bwMode="auto">
          <a:xfrm>
            <a:off x="7149193" y="2514600"/>
            <a:ext cx="1578429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77329" y="3991689"/>
            <a:ext cx="163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Semi-double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4230" y="6019800"/>
            <a:ext cx="10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Double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J:\China aster photos all folders\2013\LBCA 14\DSC04026.JPG"/>
          <p:cNvPicPr>
            <a:picLocks noChangeAspect="1" noChangeArrowheads="1"/>
          </p:cNvPicPr>
          <p:nvPr/>
        </p:nvPicPr>
        <p:blipFill>
          <a:blip r:embed="rId4" cstate="print"/>
          <a:srcRect l="18667" t="2981" r="9333" b="6352"/>
          <a:stretch>
            <a:fillRect/>
          </a:stretch>
        </p:blipFill>
        <p:spPr bwMode="auto">
          <a:xfrm>
            <a:off x="7073152" y="609600"/>
            <a:ext cx="161364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0448" y="2057400"/>
            <a:ext cx="88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hina aster J 17 photos\DSC03650.JPG"/>
          <p:cNvPicPr>
            <a:picLocks noChangeAspect="1" noChangeArrowheads="1"/>
          </p:cNvPicPr>
          <p:nvPr/>
        </p:nvPicPr>
        <p:blipFill>
          <a:blip r:embed="rId2" cstate="print"/>
          <a:srcRect l="5917" t="22308" r="4704" b="21242"/>
          <a:stretch>
            <a:fillRect/>
          </a:stretch>
        </p:blipFill>
        <p:spPr bwMode="auto">
          <a:xfrm>
            <a:off x="5057773" y="40105"/>
            <a:ext cx="3933826" cy="3312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China aster H 13A early flowering comparision\DSC0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150"/>
            <a:ext cx="4151427" cy="329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Rajiv Kumar\Desktop\DSC04118.JPG"/>
          <p:cNvPicPr>
            <a:picLocks noChangeAspect="1" noChangeArrowheads="1"/>
          </p:cNvPicPr>
          <p:nvPr/>
        </p:nvPicPr>
        <p:blipFill>
          <a:blip r:embed="rId4" cstate="print"/>
          <a:srcRect l="13798" t="4948" r="6171"/>
          <a:stretch>
            <a:fillRect/>
          </a:stretch>
        </p:blipFill>
        <p:spPr bwMode="auto">
          <a:xfrm>
            <a:off x="2580594" y="3581400"/>
            <a:ext cx="4048806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rgbClr val="FFC000"/>
                </a:solidFill>
              </a:rPr>
              <a:t>IMPORTANCE OF THE CROP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9" name="Picture 3" descr="G:\Field visit photos\DSC00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895600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China aster KV photos\DSC03589.JPG"/>
          <p:cNvPicPr>
            <a:picLocks noChangeAspect="1" noChangeArrowheads="1"/>
          </p:cNvPicPr>
          <p:nvPr/>
        </p:nvPicPr>
        <p:blipFill>
          <a:blip r:embed="rId3" cstate="print"/>
          <a:srcRect l="8000" t="34254" b="4242"/>
          <a:stretch>
            <a:fillRect/>
          </a:stretch>
        </p:blipFill>
        <p:spPr bwMode="auto">
          <a:xfrm>
            <a:off x="3397561" y="4114800"/>
            <a:ext cx="2393639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China aster KV photos\DSC03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095750"/>
            <a:ext cx="2870200" cy="215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J:\China aster photos all folders\China aster H13A and J 17 in pots\DSC03658.JPG"/>
          <p:cNvPicPr>
            <a:picLocks noChangeAspect="1" noChangeArrowheads="1"/>
          </p:cNvPicPr>
          <p:nvPr/>
        </p:nvPicPr>
        <p:blipFill>
          <a:blip r:embed="rId5" cstate="print"/>
          <a:srcRect l="11321" t="5447" r="19496" b="25915"/>
          <a:stretch>
            <a:fillRect/>
          </a:stretch>
        </p:blipFill>
        <p:spPr bwMode="auto">
          <a:xfrm>
            <a:off x="5638801" y="1180501"/>
            <a:ext cx="3124200" cy="2324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Janakiram test nphotos\Janakiram test nphotos\Photos\Aster photos\P1010dsg1 (18).JPG"/>
          <p:cNvPicPr>
            <a:picLocks noChangeAspect="1" noChangeArrowheads="1"/>
          </p:cNvPicPr>
          <p:nvPr/>
        </p:nvPicPr>
        <p:blipFill>
          <a:blip r:embed="rId6" cstate="print"/>
          <a:srcRect l="6226" t="8418" r="3981" b="15547"/>
          <a:stretch>
            <a:fillRect/>
          </a:stretch>
        </p:blipFill>
        <p:spPr bwMode="auto">
          <a:xfrm>
            <a:off x="3352800" y="1143000"/>
            <a:ext cx="2209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Rajiv Kumar\Desktop\DSC04118.JPG"/>
          <p:cNvPicPr>
            <a:picLocks noChangeAspect="1" noChangeArrowheads="1"/>
          </p:cNvPicPr>
          <p:nvPr/>
        </p:nvPicPr>
        <p:blipFill>
          <a:blip r:embed="rId7" cstate="print"/>
          <a:srcRect l="13798" t="4948" r="6171"/>
          <a:stretch>
            <a:fillRect/>
          </a:stretch>
        </p:blipFill>
        <p:spPr bwMode="auto">
          <a:xfrm>
            <a:off x="457200" y="1143000"/>
            <a:ext cx="2819400" cy="2375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43000" y="3505200"/>
            <a:ext cx="144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Loose flower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42646" y="3516868"/>
            <a:ext cx="11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Cut flower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40066" y="3505200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Pot plant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42629" y="6248400"/>
            <a:ext cx="14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Commercial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6248400"/>
            <a:ext cx="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Borders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6248400"/>
            <a:ext cx="122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Landscape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rgbClr val="FFC000"/>
                </a:solidFill>
              </a:rPr>
              <a:t>OBJECTIVES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3047999"/>
          </a:xfrm>
        </p:spPr>
        <p:txBody>
          <a:bodyPr>
            <a:noAutofit/>
          </a:bodyPr>
          <a:lstStyle/>
          <a:p>
            <a:pPr marL="347663" indent="-347663" algn="just"/>
            <a:r>
              <a:rPr lang="en-US" sz="2000" b="1" dirty="0" smtClean="0">
                <a:solidFill>
                  <a:srgbClr val="FFFF00"/>
                </a:solidFill>
              </a:rPr>
              <a:t>To estimate the genetic variability, heritability and genetic advance in twenty genotypes of China aster.</a:t>
            </a:r>
          </a:p>
          <a:p>
            <a:pPr marL="347663" indent="-347663"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347663" indent="-347663" algn="just"/>
            <a:r>
              <a:rPr lang="en-US" sz="2000" b="1" dirty="0" smtClean="0">
                <a:solidFill>
                  <a:srgbClr val="FFFF00"/>
                </a:solidFill>
              </a:rPr>
              <a:t>To workout the relationships among different characteristics through correlation co-efficient and to assess direct and indirect effects of characters on flower yield through path analysis.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rgbClr val="FFC000"/>
                </a:solidFill>
              </a:rPr>
              <a:t>METHODOLOGY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91000" cy="41148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Location: </a:t>
            </a:r>
            <a:r>
              <a:rPr lang="en-US" sz="2000" b="1" dirty="0" smtClean="0">
                <a:solidFill>
                  <a:schemeClr val="bg1"/>
                </a:solidFill>
              </a:rPr>
              <a:t>Indian Institute of Horticultural Research, Bangalore, during  2012-13 (13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 58' N Latitude, 78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 E Longitude and elevation of 890 m </a:t>
            </a:r>
            <a:r>
              <a:rPr lang="en-US" sz="2000" b="1" dirty="0" err="1" smtClean="0">
                <a:solidFill>
                  <a:schemeClr val="bg1"/>
                </a:solidFill>
              </a:rPr>
              <a:t>asl</a:t>
            </a:r>
            <a:r>
              <a:rPr lang="en-US" sz="2000" b="1" dirty="0" smtClean="0">
                <a:solidFill>
                  <a:schemeClr val="bg1"/>
                </a:solidFill>
              </a:rPr>
              <a:t>.)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Experimental Design:</a:t>
            </a:r>
            <a:r>
              <a:rPr lang="en-US" sz="2000" b="1" dirty="0" smtClean="0">
                <a:solidFill>
                  <a:schemeClr val="bg1"/>
                </a:solidFill>
              </a:rPr>
              <a:t> Randomized Complete Block Design with three replications. </a:t>
            </a:r>
          </a:p>
          <a:p>
            <a:pPr algn="just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Statistical package </a:t>
            </a:r>
            <a:r>
              <a:rPr lang="en-US" sz="2000" b="1" dirty="0" smtClean="0">
                <a:solidFill>
                  <a:srgbClr val="FFFF00"/>
                </a:solidFill>
              </a:rPr>
              <a:t>used </a:t>
            </a:r>
            <a:r>
              <a:rPr lang="en-US" sz="2000" b="1" dirty="0" smtClean="0">
                <a:solidFill>
                  <a:schemeClr val="bg1"/>
                </a:solidFill>
              </a:rPr>
              <a:t>‘</a:t>
            </a:r>
            <a:r>
              <a:rPr lang="en-US" sz="2000" b="1" dirty="0" err="1" smtClean="0">
                <a:solidFill>
                  <a:schemeClr val="bg1"/>
                </a:solidFill>
              </a:rPr>
              <a:t>Biostat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IIHR, version 1.0’ 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4579938" y="1979613"/>
          <a:ext cx="6091237" cy="3967162"/>
        </p:xfrm>
        <a:graphic>
          <a:graphicData uri="http://schemas.openxmlformats.org/presentationml/2006/ole">
            <p:oleObj spid="_x0000_s11265" name="Document" r:id="rId3" imgW="6795093" imgH="3708990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97203" y="1230868"/>
            <a:ext cx="3127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The experimental material: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Twenty </a:t>
            </a:r>
            <a:r>
              <a:rPr lang="en-US" sz="2000" b="1" dirty="0" smtClean="0">
                <a:solidFill>
                  <a:schemeClr val="bg1"/>
                </a:solidFill>
              </a:rPr>
              <a:t>genotypes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OBSERVATIONS RECORDED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14400"/>
            <a:ext cx="4495800" cy="5715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Plant height (cm)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Number of branches/plant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Number of leaves/plant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Plant spread (cm)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Days to first flower opening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Days to 50% flowering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Flower diameter (cm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Number of flowers/plant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Weight of flowers/plant (g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Number of ray florets/flower 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Number of disc florets/flower 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Flower stalk length (cm)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Flowering duration (days)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Vase life (days)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Shelf life (days)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IIHR RELEASED CHINA ASTER VARIETIES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16387" name="Picture 12" descr="DSC028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009698"/>
            <a:ext cx="3123261" cy="2343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10" descr="DSC028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066800"/>
            <a:ext cx="31478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13" descr="DSC0286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990600"/>
            <a:ext cx="3067113" cy="229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14" descr="DSC010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 t="37838"/>
          <a:stretch>
            <a:fillRect/>
          </a:stretch>
        </p:blipFill>
        <p:spPr>
          <a:xfrm>
            <a:off x="152400" y="3733800"/>
            <a:ext cx="3048000" cy="2409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914400" y="6172200"/>
            <a:ext cx="168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VIOLET </a:t>
            </a:r>
            <a:r>
              <a:rPr lang="en-US" sz="1600" b="1" dirty="0" smtClean="0">
                <a:solidFill>
                  <a:srgbClr val="FFFF00"/>
                </a:solidFill>
              </a:rPr>
              <a:t> CUSHION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L:\China aster J 17 photos\DSC03650.JPG"/>
          <p:cNvPicPr>
            <a:picLocks noChangeAspect="1" noChangeArrowheads="1"/>
          </p:cNvPicPr>
          <p:nvPr/>
        </p:nvPicPr>
        <p:blipFill>
          <a:blip r:embed="rId6" cstate="print"/>
          <a:srcRect l="5917" t="22308" r="4704" b="21242"/>
          <a:stretch>
            <a:fillRect/>
          </a:stretch>
        </p:blipFill>
        <p:spPr bwMode="auto">
          <a:xfrm>
            <a:off x="6172200" y="3733800"/>
            <a:ext cx="2971800" cy="2502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China aster H 13A early flowering comparision\DSC036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733800"/>
            <a:ext cx="3048000" cy="2419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12297" y="3319046"/>
            <a:ext cx="8451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KAMINI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41737" y="6172200"/>
            <a:ext cx="1391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ARAK  AADYA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006532" y="6138446"/>
            <a:ext cx="1617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ARKA  ARCHANA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245150" y="3242846"/>
            <a:ext cx="11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SHASHANK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52266" y="3319046"/>
            <a:ext cx="1181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POORNIMA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042D9-0E9A-421C-B9FB-A2A8F30315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EXPERIMENTAL PLOT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J:\China aster photos all folders\China aster photos on 2013\DSC01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622"/>
          <a:stretch>
            <a:fillRect/>
          </a:stretch>
        </p:blipFill>
        <p:spPr bwMode="auto">
          <a:xfrm>
            <a:off x="76200" y="1053851"/>
            <a:ext cx="8991600" cy="481354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990600"/>
          </a:xfrm>
          <a:solidFill>
            <a:srgbClr val="00B0F0"/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RESULTS 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952</Words>
  <Application>Microsoft Office PowerPoint</Application>
  <PresentationFormat>On-screen Show (4:3)</PresentationFormat>
  <Paragraphs>141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Microsoft Office Word Document</vt:lpstr>
      <vt:lpstr>Document</vt:lpstr>
      <vt:lpstr>GENETIC VARIABILITY FOR QUANTITATIVE TRAITS IN CHINA ASTER [Callistephus chinensis (L.) NEES] </vt:lpstr>
      <vt:lpstr>INTRODUCTION </vt:lpstr>
      <vt:lpstr>IMPORTANCE OF THE CROP</vt:lpstr>
      <vt:lpstr>OBJECTIVES </vt:lpstr>
      <vt:lpstr>METHODOLOGY </vt:lpstr>
      <vt:lpstr>OBSERVATIONS RECORDED </vt:lpstr>
      <vt:lpstr>IIHR RELEASED CHINA ASTER VARIETIES</vt:lpstr>
      <vt:lpstr>EXPERIMENTAL PLOT </vt:lpstr>
      <vt:lpstr>RESULTS </vt:lpstr>
      <vt:lpstr>TRAITS OF ECONOMIC INTEREST IN CHINA ASTER</vt:lpstr>
      <vt:lpstr>Table 1. Mean, range and coefficient of variation for different traits in China aster  </vt:lpstr>
      <vt:lpstr>GENETIC VARIABILITY</vt:lpstr>
      <vt:lpstr>Table 2. Estimates of genotypic and phenotypic coefficient of variation, heritability and genetic advance for different traits in China aster  </vt:lpstr>
      <vt:lpstr> HERITABILITY AND GENETIC ADVANCE </vt:lpstr>
      <vt:lpstr>  Table 3. Estimates of phenotypic (rp) and genotypic (rg) correlation among different characters in China aster   </vt:lpstr>
      <vt:lpstr>CORRELATION ANALYSIS</vt:lpstr>
      <vt:lpstr>Table 4. Phenotypic and genotypic direct (diagonal bold) and indirect effects among different quantitative traits in China aster </vt:lpstr>
      <vt:lpstr>PATH CO-EFFICIENT ANALYSIS </vt:lpstr>
      <vt:lpstr> CONCLUSION  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Identification of China aster selection  'IIHR CA H13A' at Institute level </dc:title>
  <dc:creator>Rajiv</dc:creator>
  <cp:lastModifiedBy>Rajiv</cp:lastModifiedBy>
  <cp:revision>385</cp:revision>
  <dcterms:created xsi:type="dcterms:W3CDTF">2006-08-16T00:00:00Z</dcterms:created>
  <dcterms:modified xsi:type="dcterms:W3CDTF">2014-10-28T02:51:30Z</dcterms:modified>
</cp:coreProperties>
</file>