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906000" cy="6858000" type="A4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B10FA9"/>
    <a:srgbClr val="5C5204"/>
    <a:srgbClr val="9B9B0D"/>
    <a:srgbClr val="5CA52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62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Word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26"/>
  <c:chart>
    <c:plotArea>
      <c:layout>
        <c:manualLayout>
          <c:layoutTarget val="inner"/>
          <c:xMode val="edge"/>
          <c:yMode val="edge"/>
          <c:x val="0.13199309304075091"/>
          <c:y val="1.9997321718156526E-2"/>
          <c:w val="0.77474658828905563"/>
          <c:h val="0.96000535656368824"/>
        </c:manualLayout>
      </c:layout>
      <c:barChart>
        <c:barDir val="col"/>
        <c:grouping val="clustered"/>
        <c:ser>
          <c:idx val="0"/>
          <c:order val="0"/>
          <c:tx>
            <c:strRef>
              <c:f>'[Chart in Microsoft Office Word]Sheet1'!$B$1</c:f>
              <c:strCache>
                <c:ptCount val="1"/>
                <c:pt idx="0">
                  <c:v>Jul-11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</c:v>
                </c:pt>
                <c:pt idx="1">
                  <c:v>Bartola</c:v>
                </c:pt>
                <c:pt idx="2">
                  <c:v>Reskatola</c:v>
                </c:pt>
                <c:pt idx="3">
                  <c:v>Bhurkundwa</c:v>
                </c:pt>
                <c:pt idx="4">
                  <c:v>Gandhoniya</c:v>
                </c:pt>
              </c:strCache>
            </c:strRef>
          </c:cat>
          <c:val>
            <c:numRef>
              <c:f>'[Chart in Microsoft Office Word]Sheet1'!$B$2:$B$6</c:f>
              <c:numCache>
                <c:formatCode>General</c:formatCode>
                <c:ptCount val="5"/>
                <c:pt idx="0">
                  <c:v>2.4</c:v>
                </c:pt>
                <c:pt idx="1">
                  <c:v>3</c:v>
                </c:pt>
                <c:pt idx="2">
                  <c:v>2.5</c:v>
                </c:pt>
                <c:pt idx="3">
                  <c:v>2.6</c:v>
                </c:pt>
                <c:pt idx="4">
                  <c:v>2.15</c:v>
                </c:pt>
              </c:numCache>
            </c:numRef>
          </c:val>
        </c:ser>
        <c:ser>
          <c:idx val="1"/>
          <c:order val="1"/>
          <c:tx>
            <c:strRef>
              <c:f>'[Chart in Microsoft Office Word]Sheet1'!$C$1</c:f>
              <c:strCache>
                <c:ptCount val="1"/>
                <c:pt idx="0">
                  <c:v>Aug-11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</c:v>
                </c:pt>
                <c:pt idx="1">
                  <c:v>Bartola</c:v>
                </c:pt>
                <c:pt idx="2">
                  <c:v>Reskatola</c:v>
                </c:pt>
                <c:pt idx="3">
                  <c:v>Bhurkundwa</c:v>
                </c:pt>
                <c:pt idx="4">
                  <c:v>Gandhoniya</c:v>
                </c:pt>
              </c:strCache>
            </c:strRef>
          </c:cat>
          <c:val>
            <c:numRef>
              <c:f>'[Chart in Microsoft Office Word]Sheet1'!$C$2:$C$6</c:f>
              <c:numCache>
                <c:formatCode>General</c:formatCode>
                <c:ptCount val="5"/>
                <c:pt idx="0">
                  <c:v>1.7500000000000018</c:v>
                </c:pt>
                <c:pt idx="1">
                  <c:v>1.9400000000000082</c:v>
                </c:pt>
                <c:pt idx="2">
                  <c:v>1.7000000000000015</c:v>
                </c:pt>
                <c:pt idx="3">
                  <c:v>1.9000000000000001</c:v>
                </c:pt>
                <c:pt idx="4">
                  <c:v>1.6500000000000001</c:v>
                </c:pt>
              </c:numCache>
            </c:numRef>
          </c:val>
        </c:ser>
        <c:ser>
          <c:idx val="2"/>
          <c:order val="2"/>
          <c:tx>
            <c:strRef>
              <c:f>'[Chart in Microsoft Office Word]Sheet1'!$D$1</c:f>
              <c:strCache>
                <c:ptCount val="1"/>
                <c:pt idx="0">
                  <c:v>Sep-11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</c:v>
                </c:pt>
                <c:pt idx="1">
                  <c:v>Bartola</c:v>
                </c:pt>
                <c:pt idx="2">
                  <c:v>Reskatola</c:v>
                </c:pt>
                <c:pt idx="3">
                  <c:v>Bhurkundwa</c:v>
                </c:pt>
                <c:pt idx="4">
                  <c:v>Gandhoniya</c:v>
                </c:pt>
              </c:strCache>
            </c:strRef>
          </c:cat>
          <c:val>
            <c:numRef>
              <c:f>'[Chart in Microsoft Office Word]Sheet1'!$D$2:$D$6</c:f>
              <c:numCache>
                <c:formatCode>General</c:formatCode>
                <c:ptCount val="5"/>
                <c:pt idx="0">
                  <c:v>1.8</c:v>
                </c:pt>
                <c:pt idx="1">
                  <c:v>1.7300000000000015</c:v>
                </c:pt>
                <c:pt idx="2">
                  <c:v>1.9600000000000082</c:v>
                </c:pt>
                <c:pt idx="3">
                  <c:v>2.15</c:v>
                </c:pt>
                <c:pt idx="4">
                  <c:v>1.9500000000000082</c:v>
                </c:pt>
              </c:numCache>
            </c:numRef>
          </c:val>
        </c:ser>
        <c:ser>
          <c:idx val="3"/>
          <c:order val="3"/>
          <c:tx>
            <c:strRef>
              <c:f>'[Chart in Microsoft Office Word]Sheet1'!$E$1</c:f>
              <c:strCache>
                <c:ptCount val="1"/>
                <c:pt idx="0">
                  <c:v>Oct-11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</c:v>
                </c:pt>
                <c:pt idx="1">
                  <c:v>Bartola</c:v>
                </c:pt>
                <c:pt idx="2">
                  <c:v>Reskatola</c:v>
                </c:pt>
                <c:pt idx="3">
                  <c:v>Bhurkundwa</c:v>
                </c:pt>
                <c:pt idx="4">
                  <c:v>Gandhoniya</c:v>
                </c:pt>
              </c:strCache>
            </c:strRef>
          </c:cat>
          <c:val>
            <c:numRef>
              <c:f>'[Chart in Microsoft Office Word]Sheet1'!$E$2:$E$6</c:f>
              <c:numCache>
                <c:formatCode>General</c:formatCode>
                <c:ptCount val="5"/>
                <c:pt idx="0">
                  <c:v>2.73</c:v>
                </c:pt>
                <c:pt idx="1">
                  <c:v>1.9500000000000082</c:v>
                </c:pt>
                <c:pt idx="2">
                  <c:v>2.63</c:v>
                </c:pt>
                <c:pt idx="3">
                  <c:v>2.1</c:v>
                </c:pt>
                <c:pt idx="4">
                  <c:v>2.2799999999999998</c:v>
                </c:pt>
              </c:numCache>
            </c:numRef>
          </c:val>
        </c:ser>
        <c:ser>
          <c:idx val="4"/>
          <c:order val="4"/>
          <c:tx>
            <c:strRef>
              <c:f>'[Chart in Microsoft Office Word]Sheet1'!$F$1</c:f>
              <c:strCache>
                <c:ptCount val="1"/>
                <c:pt idx="0">
                  <c:v>Nov-11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</c:v>
                </c:pt>
                <c:pt idx="1">
                  <c:v>Bartola</c:v>
                </c:pt>
                <c:pt idx="2">
                  <c:v>Reskatola</c:v>
                </c:pt>
                <c:pt idx="3">
                  <c:v>Bhurkundwa</c:v>
                </c:pt>
                <c:pt idx="4">
                  <c:v>Gandhoniya</c:v>
                </c:pt>
              </c:strCache>
            </c:strRef>
          </c:cat>
          <c:val>
            <c:numRef>
              <c:f>'[Chart in Microsoft Office Word]Sheet1'!$F$2:$F$6</c:f>
              <c:numCache>
                <c:formatCode>General</c:formatCode>
                <c:ptCount val="5"/>
                <c:pt idx="0">
                  <c:v>2.02</c:v>
                </c:pt>
                <c:pt idx="1">
                  <c:v>2.8499999999999988</c:v>
                </c:pt>
                <c:pt idx="2">
                  <c:v>2.34</c:v>
                </c:pt>
                <c:pt idx="3">
                  <c:v>2.96</c:v>
                </c:pt>
                <c:pt idx="4">
                  <c:v>2.4099999999999997</c:v>
                </c:pt>
              </c:numCache>
            </c:numRef>
          </c:val>
        </c:ser>
        <c:ser>
          <c:idx val="5"/>
          <c:order val="5"/>
          <c:tx>
            <c:strRef>
              <c:f>'[Chart in Microsoft Office Word]Sheet1'!$G$1</c:f>
              <c:strCache>
                <c:ptCount val="1"/>
                <c:pt idx="0">
                  <c:v>Dec-11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</c:v>
                </c:pt>
                <c:pt idx="1">
                  <c:v>Bartola</c:v>
                </c:pt>
                <c:pt idx="2">
                  <c:v>Reskatola</c:v>
                </c:pt>
                <c:pt idx="3">
                  <c:v>Bhurkundwa</c:v>
                </c:pt>
                <c:pt idx="4">
                  <c:v>Gandhoniya</c:v>
                </c:pt>
              </c:strCache>
            </c:strRef>
          </c:cat>
          <c:val>
            <c:numRef>
              <c:f>'[Chart in Microsoft Office Word]Sheet1'!$G$2:$G$6</c:f>
              <c:numCache>
                <c:formatCode>General</c:formatCode>
                <c:ptCount val="5"/>
                <c:pt idx="0">
                  <c:v>1.9200000000000021</c:v>
                </c:pt>
                <c:pt idx="1">
                  <c:v>2.9</c:v>
                </c:pt>
                <c:pt idx="2">
                  <c:v>2.72</c:v>
                </c:pt>
                <c:pt idx="3">
                  <c:v>3.7</c:v>
                </c:pt>
                <c:pt idx="4">
                  <c:v>2.64</c:v>
                </c:pt>
              </c:numCache>
            </c:numRef>
          </c:val>
        </c:ser>
        <c:ser>
          <c:idx val="6"/>
          <c:order val="6"/>
          <c:tx>
            <c:strRef>
              <c:f>'[Chart in Microsoft Office Word]Sheet1'!$H$1</c:f>
              <c:strCache>
                <c:ptCount val="1"/>
                <c:pt idx="0">
                  <c:v>Jan-12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</c:v>
                </c:pt>
                <c:pt idx="1">
                  <c:v>Bartola</c:v>
                </c:pt>
                <c:pt idx="2">
                  <c:v>Reskatola</c:v>
                </c:pt>
                <c:pt idx="3">
                  <c:v>Bhurkundwa</c:v>
                </c:pt>
                <c:pt idx="4">
                  <c:v>Gandhoniya</c:v>
                </c:pt>
              </c:strCache>
            </c:strRef>
          </c:cat>
          <c:val>
            <c:numRef>
              <c:f>'[Chart in Microsoft Office Word]Sheet1'!$H$2:$H$6</c:f>
              <c:numCache>
                <c:formatCode>General</c:formatCode>
                <c:ptCount val="5"/>
                <c:pt idx="0">
                  <c:v>2.16</c:v>
                </c:pt>
                <c:pt idx="1">
                  <c:v>3.17</c:v>
                </c:pt>
                <c:pt idx="2">
                  <c:v>2.8699999999999997</c:v>
                </c:pt>
                <c:pt idx="3">
                  <c:v>3.92</c:v>
                </c:pt>
                <c:pt idx="4">
                  <c:v>2.9</c:v>
                </c:pt>
              </c:numCache>
            </c:numRef>
          </c:val>
        </c:ser>
        <c:ser>
          <c:idx val="7"/>
          <c:order val="7"/>
          <c:tx>
            <c:strRef>
              <c:f>'[Chart in Microsoft Office Word]Sheet1'!$I$1</c:f>
              <c:strCache>
                <c:ptCount val="1"/>
                <c:pt idx="0">
                  <c:v>Feb-12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</c:v>
                </c:pt>
                <c:pt idx="1">
                  <c:v>Bartola</c:v>
                </c:pt>
                <c:pt idx="2">
                  <c:v>Reskatola</c:v>
                </c:pt>
                <c:pt idx="3">
                  <c:v>Bhurkundwa</c:v>
                </c:pt>
                <c:pt idx="4">
                  <c:v>Gandhoniya</c:v>
                </c:pt>
              </c:strCache>
            </c:strRef>
          </c:cat>
          <c:val>
            <c:numRef>
              <c:f>'[Chart in Microsoft Office Word]Sheet1'!$I$2:$I$6</c:f>
              <c:numCache>
                <c:formatCode>General</c:formatCode>
                <c:ptCount val="5"/>
                <c:pt idx="0">
                  <c:v>2.3899999999999997</c:v>
                </c:pt>
                <c:pt idx="1">
                  <c:v>3.3499999999999988</c:v>
                </c:pt>
                <c:pt idx="2">
                  <c:v>3.51</c:v>
                </c:pt>
                <c:pt idx="3">
                  <c:v>3.3899999999999997</c:v>
                </c:pt>
                <c:pt idx="4">
                  <c:v>3.23</c:v>
                </c:pt>
              </c:numCache>
            </c:numRef>
          </c:val>
        </c:ser>
        <c:ser>
          <c:idx val="8"/>
          <c:order val="8"/>
          <c:tx>
            <c:strRef>
              <c:f>'[Chart in Microsoft Office Word]Sheet1'!$J$1</c:f>
              <c:strCache>
                <c:ptCount val="1"/>
                <c:pt idx="0">
                  <c:v>Mar-12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</c:v>
                </c:pt>
                <c:pt idx="1">
                  <c:v>Bartola</c:v>
                </c:pt>
                <c:pt idx="2">
                  <c:v>Reskatola</c:v>
                </c:pt>
                <c:pt idx="3">
                  <c:v>Bhurkundwa</c:v>
                </c:pt>
                <c:pt idx="4">
                  <c:v>Gandhoniya</c:v>
                </c:pt>
              </c:strCache>
            </c:strRef>
          </c:cat>
          <c:val>
            <c:numRef>
              <c:f>'[Chart in Microsoft Office Word]Sheet1'!$J$2:$J$6</c:f>
              <c:numCache>
                <c:formatCode>General</c:formatCode>
                <c:ptCount val="5"/>
                <c:pt idx="0">
                  <c:v>2.52</c:v>
                </c:pt>
                <c:pt idx="1">
                  <c:v>3.46</c:v>
                </c:pt>
                <c:pt idx="2">
                  <c:v>3.32</c:v>
                </c:pt>
                <c:pt idx="3">
                  <c:v>3.61</c:v>
                </c:pt>
                <c:pt idx="4">
                  <c:v>3.54</c:v>
                </c:pt>
              </c:numCache>
            </c:numRef>
          </c:val>
        </c:ser>
        <c:ser>
          <c:idx val="9"/>
          <c:order val="9"/>
          <c:tx>
            <c:strRef>
              <c:f>'[Chart in Microsoft Office Word]Sheet1'!$K$1</c:f>
              <c:strCache>
                <c:ptCount val="1"/>
                <c:pt idx="0">
                  <c:v>Apr-12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</c:v>
                </c:pt>
                <c:pt idx="1">
                  <c:v>Bartola</c:v>
                </c:pt>
                <c:pt idx="2">
                  <c:v>Reskatola</c:v>
                </c:pt>
                <c:pt idx="3">
                  <c:v>Bhurkundwa</c:v>
                </c:pt>
                <c:pt idx="4">
                  <c:v>Gandhoniya</c:v>
                </c:pt>
              </c:strCache>
            </c:strRef>
          </c:cat>
          <c:val>
            <c:numRef>
              <c:f>'[Chart in Microsoft Office Word]Sheet1'!$K$2:$K$6</c:f>
              <c:numCache>
                <c:formatCode>General</c:formatCode>
                <c:ptCount val="5"/>
                <c:pt idx="0">
                  <c:v>2.9099999999999997</c:v>
                </c:pt>
                <c:pt idx="1">
                  <c:v>3.64</c:v>
                </c:pt>
                <c:pt idx="2">
                  <c:v>3.75</c:v>
                </c:pt>
                <c:pt idx="3">
                  <c:v>3.88</c:v>
                </c:pt>
                <c:pt idx="4">
                  <c:v>3.79</c:v>
                </c:pt>
              </c:numCache>
            </c:numRef>
          </c:val>
        </c:ser>
        <c:ser>
          <c:idx val="10"/>
          <c:order val="10"/>
          <c:tx>
            <c:strRef>
              <c:f>'[Chart in Microsoft Office Word]Sheet1'!$L$1</c:f>
              <c:strCache>
                <c:ptCount val="1"/>
                <c:pt idx="0">
                  <c:v>May-12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</c:v>
                </c:pt>
                <c:pt idx="1">
                  <c:v>Bartola</c:v>
                </c:pt>
                <c:pt idx="2">
                  <c:v>Reskatola</c:v>
                </c:pt>
                <c:pt idx="3">
                  <c:v>Bhurkundwa</c:v>
                </c:pt>
                <c:pt idx="4">
                  <c:v>Gandhoniya</c:v>
                </c:pt>
              </c:strCache>
            </c:strRef>
          </c:cat>
          <c:val>
            <c:numRef>
              <c:f>'[Chart in Microsoft Office Word]Sheet1'!$L$2:$L$6</c:f>
              <c:numCache>
                <c:formatCode>General</c:formatCode>
                <c:ptCount val="5"/>
                <c:pt idx="0">
                  <c:v>3</c:v>
                </c:pt>
                <c:pt idx="1">
                  <c:v>3.25</c:v>
                </c:pt>
                <c:pt idx="2">
                  <c:v>2.7</c:v>
                </c:pt>
                <c:pt idx="3">
                  <c:v>3.1</c:v>
                </c:pt>
                <c:pt idx="4">
                  <c:v>2.77</c:v>
                </c:pt>
              </c:numCache>
            </c:numRef>
          </c:val>
        </c:ser>
        <c:ser>
          <c:idx val="11"/>
          <c:order val="11"/>
          <c:tx>
            <c:strRef>
              <c:f>'[Chart in Microsoft Office Word]Sheet1'!$M$1</c:f>
              <c:strCache>
                <c:ptCount val="1"/>
                <c:pt idx="0">
                  <c:v>Jun-12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</c:v>
                </c:pt>
                <c:pt idx="1">
                  <c:v>Bartola</c:v>
                </c:pt>
                <c:pt idx="2">
                  <c:v>Reskatola</c:v>
                </c:pt>
                <c:pt idx="3">
                  <c:v>Bhurkundwa</c:v>
                </c:pt>
                <c:pt idx="4">
                  <c:v>Gandhoniya</c:v>
                </c:pt>
              </c:strCache>
            </c:strRef>
          </c:cat>
          <c:val>
            <c:numRef>
              <c:f>'[Chart in Microsoft Office Word]Sheet1'!$M$2:$M$6</c:f>
              <c:numCache>
                <c:formatCode>General</c:formatCode>
                <c:ptCount val="5"/>
                <c:pt idx="0">
                  <c:v>3.3499999999999988</c:v>
                </c:pt>
                <c:pt idx="1">
                  <c:v>4.9000000000000004</c:v>
                </c:pt>
                <c:pt idx="2">
                  <c:v>4.53</c:v>
                </c:pt>
                <c:pt idx="3">
                  <c:v>4.8</c:v>
                </c:pt>
                <c:pt idx="4">
                  <c:v>3.92</c:v>
                </c:pt>
              </c:numCache>
            </c:numRef>
          </c:val>
        </c:ser>
        <c:axId val="63648512"/>
        <c:axId val="63650048"/>
      </c:barChart>
      <c:catAx>
        <c:axId val="63648512"/>
        <c:scaling>
          <c:orientation val="minMax"/>
        </c:scaling>
        <c:delete val="1"/>
        <c:axPos val="b"/>
        <c:tickLblPos val="nextTo"/>
        <c:crossAx val="63650048"/>
        <c:crosses val="autoZero"/>
        <c:auto val="1"/>
        <c:lblAlgn val="ctr"/>
        <c:lblOffset val="100"/>
      </c:catAx>
      <c:valAx>
        <c:axId val="6365004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lang="en-IN"/>
                </a:pPr>
                <a:r>
                  <a:rPr lang="en-US" sz="1600" dirty="0">
                    <a:solidFill>
                      <a:srgbClr val="B10FA9"/>
                    </a:solidFill>
                  </a:rPr>
                  <a:t>Fluoride</a:t>
                </a:r>
              </a:p>
              <a:p>
                <a:pPr>
                  <a:defRPr lang="en-IN"/>
                </a:pPr>
                <a:r>
                  <a:rPr lang="en-US" sz="1600" dirty="0">
                    <a:solidFill>
                      <a:srgbClr val="B10FA9"/>
                    </a:solidFill>
                  </a:rPr>
                  <a:t>in</a:t>
                </a:r>
              </a:p>
              <a:p>
                <a:pPr>
                  <a:defRPr lang="en-IN"/>
                </a:pPr>
                <a:r>
                  <a:rPr lang="en-US" sz="1600" dirty="0" smtClean="0">
                    <a:solidFill>
                      <a:srgbClr val="B10FA9"/>
                    </a:solidFill>
                  </a:rPr>
                  <a:t>Con.</a:t>
                </a:r>
                <a:endParaRPr lang="en-US" sz="1600" dirty="0">
                  <a:solidFill>
                    <a:srgbClr val="B10FA9"/>
                  </a:solidFill>
                </a:endParaRPr>
              </a:p>
              <a:p>
                <a:pPr>
                  <a:defRPr lang="en-IN"/>
                </a:pPr>
                <a:r>
                  <a:rPr lang="en-US" sz="1600" dirty="0">
                    <a:solidFill>
                      <a:srgbClr val="B10FA9"/>
                    </a:solidFill>
                  </a:rPr>
                  <a:t>mg/lit</a:t>
                </a:r>
                <a:r>
                  <a:rPr lang="en-US" dirty="0"/>
                  <a:t>.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6364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615160071815757"/>
          <c:y val="2.1228856809565471E-2"/>
          <c:w val="0.101210168634134"/>
          <c:h val="0.97877114319043546"/>
        </c:manualLayout>
      </c:layout>
      <c:txPr>
        <a:bodyPr/>
        <a:lstStyle/>
        <a:p>
          <a:pPr>
            <a:defRPr lang="en-IN"/>
          </a:pPr>
          <a:endParaRPr lang="en-US"/>
        </a:p>
      </c:txPr>
    </c:legend>
    <c:plotVisOnly val="1"/>
  </c:chart>
  <c:txPr>
    <a:bodyPr/>
    <a:lstStyle/>
    <a:p>
      <a:pPr>
        <a:defRPr lang="en-IN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style val="26"/>
  <c:chart>
    <c:plotArea>
      <c:layout>
        <c:manualLayout>
          <c:layoutTarget val="inner"/>
          <c:xMode val="edge"/>
          <c:yMode val="edge"/>
          <c:x val="7.1553940372838007E-2"/>
          <c:y val="3.1154032854444458E-2"/>
          <c:w val="0.82111772887363366"/>
          <c:h val="0.93769193429111231"/>
        </c:manualLayout>
      </c:layout>
      <c:barChart>
        <c:barDir val="col"/>
        <c:grouping val="clustered"/>
        <c:ser>
          <c:idx val="0"/>
          <c:order val="0"/>
          <c:tx>
            <c:strRef>
              <c:f>'[Chart in Microsoft Office Word]Sheet1'!$B$1</c:f>
              <c:strCache>
                <c:ptCount val="1"/>
                <c:pt idx="0">
                  <c:v>Normal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 </c:v>
                </c:pt>
                <c:pt idx="1">
                  <c:v> Bartola</c:v>
                </c:pt>
                <c:pt idx="2">
                  <c:v> Reskatola</c:v>
                </c:pt>
                <c:pt idx="3">
                  <c:v> Bhurkundwa</c:v>
                </c:pt>
                <c:pt idx="4">
                  <c:v> Gandhoniya</c:v>
                </c:pt>
              </c:strCache>
            </c:strRef>
          </c:cat>
          <c:val>
            <c:numRef>
              <c:f>'[Chart in Microsoft Office Word]Sheet1'!$B$2:$B$6</c:f>
              <c:numCache>
                <c:formatCode>0.00%</c:formatCode>
                <c:ptCount val="5"/>
                <c:pt idx="0">
                  <c:v>0.21050000000000021</c:v>
                </c:pt>
                <c:pt idx="1">
                  <c:v>8.3400000000000044E-2</c:v>
                </c:pt>
                <c:pt idx="2">
                  <c:v>0.10220000000000012</c:v>
                </c:pt>
                <c:pt idx="3">
                  <c:v>7.7900000000000094E-2</c:v>
                </c:pt>
                <c:pt idx="4">
                  <c:v>0.14280000000000001</c:v>
                </c:pt>
              </c:numCache>
            </c:numRef>
          </c:val>
        </c:ser>
        <c:ser>
          <c:idx val="1"/>
          <c:order val="1"/>
          <c:tx>
            <c:strRef>
              <c:f>'[Chart in Microsoft Office Word]Sheet1'!$C$1</c:f>
              <c:strCache>
                <c:ptCount val="1"/>
                <c:pt idx="0">
                  <c:v>Questionable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 </c:v>
                </c:pt>
                <c:pt idx="1">
                  <c:v> Bartola</c:v>
                </c:pt>
                <c:pt idx="2">
                  <c:v> Reskatola</c:v>
                </c:pt>
                <c:pt idx="3">
                  <c:v> Bhurkundwa</c:v>
                </c:pt>
                <c:pt idx="4">
                  <c:v> Gandhoniya</c:v>
                </c:pt>
              </c:strCache>
            </c:strRef>
          </c:cat>
          <c:val>
            <c:numRef>
              <c:f>'[Chart in Microsoft Office Word]Sheet1'!$C$2:$C$6</c:f>
              <c:numCache>
                <c:formatCode>0.00%</c:formatCode>
                <c:ptCount val="5"/>
                <c:pt idx="0">
                  <c:v>0.18420000000000084</c:v>
                </c:pt>
                <c:pt idx="1">
                  <c:v>0.11899999999999998</c:v>
                </c:pt>
                <c:pt idx="2">
                  <c:v>0.125</c:v>
                </c:pt>
                <c:pt idx="3">
                  <c:v>0.19480000000000003</c:v>
                </c:pt>
                <c:pt idx="4">
                  <c:v>0.11110000000000002</c:v>
                </c:pt>
              </c:numCache>
            </c:numRef>
          </c:val>
        </c:ser>
        <c:ser>
          <c:idx val="2"/>
          <c:order val="2"/>
          <c:tx>
            <c:strRef>
              <c:f>'[Chart in Microsoft Office Word]Sheet1'!$D$1</c:f>
              <c:strCache>
                <c:ptCount val="1"/>
                <c:pt idx="0">
                  <c:v>Very mild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 </c:v>
                </c:pt>
                <c:pt idx="1">
                  <c:v> Bartola</c:v>
                </c:pt>
                <c:pt idx="2">
                  <c:v> Reskatola</c:v>
                </c:pt>
                <c:pt idx="3">
                  <c:v> Bhurkundwa</c:v>
                </c:pt>
                <c:pt idx="4">
                  <c:v> Gandhoniya</c:v>
                </c:pt>
              </c:strCache>
            </c:strRef>
          </c:cat>
          <c:val>
            <c:numRef>
              <c:f>'[Chart in Microsoft Office Word]Sheet1'!$D$2:$D$6</c:f>
              <c:numCache>
                <c:formatCode>0.00%</c:formatCode>
                <c:ptCount val="5"/>
                <c:pt idx="0">
                  <c:v>0.16670000000000001</c:v>
                </c:pt>
                <c:pt idx="1">
                  <c:v>0.28580000000000155</c:v>
                </c:pt>
                <c:pt idx="2">
                  <c:v>0.30690000000000173</c:v>
                </c:pt>
                <c:pt idx="3">
                  <c:v>0.18180000000000004</c:v>
                </c:pt>
                <c:pt idx="4">
                  <c:v>0.20640000000000044</c:v>
                </c:pt>
              </c:numCache>
            </c:numRef>
          </c:val>
        </c:ser>
        <c:ser>
          <c:idx val="3"/>
          <c:order val="3"/>
          <c:tx>
            <c:strRef>
              <c:f>'[Chart in Microsoft Office Word]Sheet1'!$E$1</c:f>
              <c:strCache>
                <c:ptCount val="1"/>
                <c:pt idx="0">
                  <c:v>Mild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 </c:v>
                </c:pt>
                <c:pt idx="1">
                  <c:v> Bartola</c:v>
                </c:pt>
                <c:pt idx="2">
                  <c:v> Reskatola</c:v>
                </c:pt>
                <c:pt idx="3">
                  <c:v> Bhurkundwa</c:v>
                </c:pt>
                <c:pt idx="4">
                  <c:v> Gandhoniya</c:v>
                </c:pt>
              </c:strCache>
            </c:strRef>
          </c:cat>
          <c:val>
            <c:numRef>
              <c:f>'[Chart in Microsoft Office Word]Sheet1'!$E$2:$E$6</c:f>
              <c:numCache>
                <c:formatCode>0%</c:formatCode>
                <c:ptCount val="5"/>
                <c:pt idx="0" formatCode="0.00%">
                  <c:v>0.19300000000000003</c:v>
                </c:pt>
                <c:pt idx="1">
                  <c:v>0.25</c:v>
                </c:pt>
                <c:pt idx="2">
                  <c:v>0.25</c:v>
                </c:pt>
                <c:pt idx="3" formatCode="0.00%">
                  <c:v>0.23380000000000001</c:v>
                </c:pt>
                <c:pt idx="4" formatCode="0.00%">
                  <c:v>0.28580000000000155</c:v>
                </c:pt>
              </c:numCache>
            </c:numRef>
          </c:val>
        </c:ser>
        <c:ser>
          <c:idx val="4"/>
          <c:order val="4"/>
          <c:tx>
            <c:strRef>
              <c:f>'[Chart in Microsoft Office Word]Sheet1'!$F$1</c:f>
              <c:strCache>
                <c:ptCount val="1"/>
                <c:pt idx="0">
                  <c:v>Moderate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 </c:v>
                </c:pt>
                <c:pt idx="1">
                  <c:v> Bartola</c:v>
                </c:pt>
                <c:pt idx="2">
                  <c:v> Reskatola</c:v>
                </c:pt>
                <c:pt idx="3">
                  <c:v> Bhurkundwa</c:v>
                </c:pt>
                <c:pt idx="4">
                  <c:v> Gandhoniya</c:v>
                </c:pt>
              </c:strCache>
            </c:strRef>
          </c:cat>
          <c:val>
            <c:numRef>
              <c:f>'[Chart in Microsoft Office Word]Sheet1'!$F$2:$F$6</c:f>
              <c:numCache>
                <c:formatCode>0.00%</c:formatCode>
                <c:ptCount val="5"/>
                <c:pt idx="0">
                  <c:v>0.11400000000000002</c:v>
                </c:pt>
                <c:pt idx="1">
                  <c:v>0.19040000000000004</c:v>
                </c:pt>
                <c:pt idx="2">
                  <c:v>0.14780000000000001</c:v>
                </c:pt>
                <c:pt idx="3">
                  <c:v>0.20780000000000001</c:v>
                </c:pt>
                <c:pt idx="4">
                  <c:v>0.19080000000000003</c:v>
                </c:pt>
              </c:numCache>
            </c:numRef>
          </c:val>
        </c:ser>
        <c:ser>
          <c:idx val="5"/>
          <c:order val="5"/>
          <c:tx>
            <c:strRef>
              <c:f>'[Chart in Microsoft Office Word]Sheet1'!$G$1</c:f>
              <c:strCache>
                <c:ptCount val="1"/>
                <c:pt idx="0">
                  <c:v>Severe</c:v>
                </c:pt>
              </c:strCache>
            </c:strRef>
          </c:tx>
          <c:cat>
            <c:strRef>
              <c:f>'[Chart in Microsoft Office Word]Sheet1'!$A$2:$A$6</c:f>
              <c:strCache>
                <c:ptCount val="5"/>
                <c:pt idx="0">
                  <c:v>Aswa </c:v>
                </c:pt>
                <c:pt idx="1">
                  <c:v> Bartola</c:v>
                </c:pt>
                <c:pt idx="2">
                  <c:v> Reskatola</c:v>
                </c:pt>
                <c:pt idx="3">
                  <c:v> Bhurkundwa</c:v>
                </c:pt>
                <c:pt idx="4">
                  <c:v> Gandhoniya</c:v>
                </c:pt>
              </c:strCache>
            </c:strRef>
          </c:cat>
          <c:val>
            <c:numRef>
              <c:f>'[Chart in Microsoft Office Word]Sheet1'!$G$2:$G$6</c:f>
              <c:numCache>
                <c:formatCode>0.00%</c:formatCode>
                <c:ptCount val="5"/>
                <c:pt idx="0">
                  <c:v>0.13159999999999999</c:v>
                </c:pt>
                <c:pt idx="1">
                  <c:v>7.1400000000000033E-2</c:v>
                </c:pt>
                <c:pt idx="2">
                  <c:v>6.8099999999999994E-2</c:v>
                </c:pt>
                <c:pt idx="3">
                  <c:v>0.10390000000000002</c:v>
                </c:pt>
                <c:pt idx="4">
                  <c:v>6.3500000000000015E-2</c:v>
                </c:pt>
              </c:numCache>
            </c:numRef>
          </c:val>
        </c:ser>
        <c:axId val="63683968"/>
        <c:axId val="63698048"/>
      </c:barChart>
      <c:catAx>
        <c:axId val="63683968"/>
        <c:scaling>
          <c:orientation val="minMax"/>
        </c:scaling>
        <c:delete val="1"/>
        <c:axPos val="b"/>
        <c:tickLblPos val="nextTo"/>
        <c:crossAx val="63698048"/>
        <c:crosses val="autoZero"/>
        <c:auto val="1"/>
        <c:lblAlgn val="ctr"/>
        <c:lblOffset val="100"/>
      </c:catAx>
      <c:valAx>
        <c:axId val="63698048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36839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>
              <a:latin typeface="Arial Black" pitchFamily="34" charset="0"/>
            </a:defRPr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CB9E6-7EF4-4C4A-9853-5667B9602B30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E9BF7-9C57-4967-A3FD-2DE46659F2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E9BF7-9C57-4967-A3FD-2DE46659F2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906" y="6053328"/>
            <a:ext cx="2436876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5748" y="6044184"/>
            <a:ext cx="73502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59050" y="6050037"/>
            <a:ext cx="72644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2550" y="6068699"/>
            <a:ext cx="222885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AE5930-5436-4DE0-9A8D-8836C9B28855}" type="datetime1">
              <a:rPr lang="en-US" smtClean="0"/>
              <a:pPr/>
              <a:t>9/11/2014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59176" y="236539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764EFB-A2DB-429A-9789-FC999F0E16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50C2-D264-4A70-B162-8E89CD172F00}" type="datetime1">
              <a:rPr lang="en-US" smtClean="0"/>
              <a:pPr/>
              <a:t>9/11/2014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4EFB-A2DB-429A-9789-FC999F0E16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9300" y="609601"/>
            <a:ext cx="222885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02615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9300" y="6248403"/>
            <a:ext cx="2393950" cy="365125"/>
          </a:xfrm>
        </p:spPr>
        <p:txBody>
          <a:bodyPr/>
          <a:lstStyle/>
          <a:p>
            <a:fld id="{720103CF-5325-4802-AA9A-0BBDDF148838}" type="datetime1">
              <a:rPr lang="en-US" smtClean="0"/>
              <a:pPr/>
              <a:t>9/11/2014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2" y="6248208"/>
            <a:ext cx="603794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 bwMode="white">
          <a:xfrm>
            <a:off x="6604345" y="0"/>
            <a:ext cx="34671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653875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653875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11000" y="134276"/>
            <a:ext cx="533400" cy="264849"/>
          </a:xfrm>
        </p:spPr>
        <p:txBody>
          <a:bodyPr/>
          <a:lstStyle/>
          <a:p>
            <a:fld id="{46764EFB-A2DB-429A-9789-FC999F0E16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02" y="228600"/>
            <a:ext cx="883285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B3B8-79A9-40C8-A028-7140A66B4311}" type="datetime1">
              <a:rPr lang="en-US" smtClean="0"/>
              <a:pPr/>
              <a:t>9/11/2014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764EFB-A2DB-429A-9789-FC999F0E160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63702" y="1600200"/>
            <a:ext cx="883285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2743200"/>
            <a:ext cx="7716706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600200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10BF-2DF3-45F6-8A17-5FFE06D4464F}" type="datetime1">
              <a:rPr lang="en-US" smtClean="0"/>
              <a:pPr/>
              <a:t>9/11/2014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6764EFB-A2DB-429A-9789-FC999F0E160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60400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48643" y="1589567"/>
            <a:ext cx="421005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EBAD61D-1727-411E-9247-2C7F8FBD4461}" type="datetime1">
              <a:rPr lang="en-US" smtClean="0"/>
              <a:pPr/>
              <a:t>9/11/2014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6764EFB-A2DB-429A-9789-FC999F0E160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73050"/>
            <a:ext cx="883285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0400" y="2438400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00650" y="2438400"/>
            <a:ext cx="421005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9BADC3-42BD-46AC-A563-AEFD01C1BEEE}" type="datetime1">
              <a:rPr lang="en-US" smtClean="0"/>
              <a:pPr/>
              <a:t>9/11/2014</a:t>
            </a:fld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6764EFB-A2DB-429A-9789-FC999F0E160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IN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60400" y="1752600"/>
            <a:ext cx="421005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00650" y="1752600"/>
            <a:ext cx="421005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6E3C-0D94-447C-A3B4-14BF0E6DAFF4}" type="datetime1">
              <a:rPr lang="en-US" smtClean="0"/>
              <a:pPr/>
              <a:t>9/11/2014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764EFB-A2DB-429A-9789-FC999F0E16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4726-AED0-4FB6-8B5E-25CC51712293}" type="datetime1">
              <a:rPr lang="en-US" smtClean="0"/>
              <a:pPr/>
              <a:t>9/11/2014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764EFB-A2DB-429A-9789-FC999F0E160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73050"/>
            <a:ext cx="87503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DB4C-BC73-4F27-B718-A5D29D0D30FE}" type="datetime1">
              <a:rPr lang="en-US" smtClean="0"/>
              <a:pPr/>
              <a:t>9/11/2014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764EFB-A2DB-429A-9789-FC999F0E160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0400" y="1752600"/>
            <a:ext cx="173355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59050" y="1752600"/>
            <a:ext cx="69342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3550" y="5486400"/>
            <a:ext cx="79248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906" y="4572000"/>
            <a:ext cx="9906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906" y="4663440"/>
            <a:ext cx="158496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674114" y="4654296"/>
            <a:ext cx="8231886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4648200"/>
            <a:ext cx="79248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568450" y="0"/>
            <a:ext cx="108966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69100" y="6248401"/>
            <a:ext cx="2889250" cy="365125"/>
          </a:xfrm>
        </p:spPr>
        <p:txBody>
          <a:bodyPr rtlCol="0"/>
          <a:lstStyle/>
          <a:p>
            <a:fld id="{0445255F-7AE3-4A93-A045-79AC2B631E69}" type="datetime1">
              <a:rPr lang="en-US" smtClean="0"/>
              <a:pPr/>
              <a:t>9/11/2014</a:t>
            </a:fld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56845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6764EFB-A2DB-429A-9789-FC999F0E160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33550" y="6248207"/>
            <a:ext cx="4953000" cy="365125"/>
          </a:xfrm>
        </p:spPr>
        <p:txBody>
          <a:bodyPr rtlCol="0"/>
          <a:lstStyle/>
          <a:p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0624" y="0"/>
            <a:ext cx="8215376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604000" y="6248401"/>
            <a:ext cx="288925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4420E8-2ABC-4AEB-93F6-03952E0EAFB2}" type="datetime1">
              <a:rPr lang="en-US" smtClean="0"/>
              <a:pPr/>
              <a:t>9/11/2014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0401" y="6248207"/>
            <a:ext cx="587284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7785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764EFB-A2DB-429A-9789-FC999F0E160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www.fluoridealert.org/health/teeth/fluorosis/moderate-severe.aspx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ajendra.hzb2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ns_hzb@yahoo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hyperlink" Target="http://www.hazaribag.nic.in/i_Sdistmap1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57166"/>
            <a:ext cx="9906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5400" b="1" dirty="0">
                <a:solidFill>
                  <a:srgbClr val="FF0000"/>
                </a:solidFill>
                <a:latin typeface="Arial Rounded MT Bold" pitchFamily="34" charset="0"/>
              </a:rPr>
              <a:t>3</a:t>
            </a:r>
            <a:r>
              <a:rPr lang="en-IN" sz="5400" b="1" baseline="30000" dirty="0">
                <a:solidFill>
                  <a:srgbClr val="FF0000"/>
                </a:solidFill>
                <a:latin typeface="Arial Rounded MT Bold" pitchFamily="34" charset="0"/>
              </a:rPr>
              <a:t>rd</a:t>
            </a:r>
            <a:r>
              <a:rPr lang="en-IN" sz="5400" b="1" dirty="0">
                <a:solidFill>
                  <a:srgbClr val="FF0000"/>
                </a:solidFill>
                <a:latin typeface="Arial Rounded MT Bold" pitchFamily="34" charset="0"/>
              </a:rPr>
              <a:t> International Seminar </a:t>
            </a:r>
            <a:endParaRPr lang="en-IN" sz="5400" b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r>
              <a:rPr lang="en-IN" sz="5400" b="1" dirty="0" smtClean="0">
                <a:solidFill>
                  <a:srgbClr val="FF0000"/>
                </a:solidFill>
                <a:latin typeface="Arial Rounded MT Bold" pitchFamily="34" charset="0"/>
              </a:rPr>
              <a:t>on </a:t>
            </a:r>
            <a:r>
              <a:rPr lang="en-IN" sz="5400" b="1" dirty="0">
                <a:solidFill>
                  <a:srgbClr val="FF0000"/>
                </a:solidFill>
                <a:latin typeface="Arial Rounded MT Bold" pitchFamily="34" charset="0"/>
              </a:rPr>
              <a:t>Hydrology and </a:t>
            </a:r>
            <a:r>
              <a:rPr lang="en-IN" sz="5400" b="1" dirty="0" smtClean="0">
                <a:solidFill>
                  <a:srgbClr val="FF0000"/>
                </a:solidFill>
                <a:latin typeface="Arial Rounded MT Bold" pitchFamily="34" charset="0"/>
              </a:rPr>
              <a:t>Meteorology</a:t>
            </a:r>
            <a:r>
              <a:rPr lang="en-IN" sz="5400" b="1" dirty="0">
                <a:solidFill>
                  <a:srgbClr val="FF0000"/>
                </a:solidFill>
                <a:latin typeface="Arial Rounded MT Bold" pitchFamily="34" charset="0"/>
              </a:rPr>
              <a:t>,</a:t>
            </a:r>
            <a:r>
              <a:rPr lang="en-IN" sz="54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</a:p>
          <a:p>
            <a:pPr algn="ctr"/>
            <a:r>
              <a:rPr lang="en-IN" sz="5400" b="1" dirty="0" smtClean="0">
                <a:solidFill>
                  <a:srgbClr val="FF0000"/>
                </a:solidFill>
                <a:latin typeface="Arial Rounded MT Bold" pitchFamily="34" charset="0"/>
              </a:rPr>
              <a:t>Sept.15 and 16, 2014 HICC</a:t>
            </a:r>
            <a:r>
              <a:rPr lang="en-IN" sz="5400" b="1" dirty="0">
                <a:solidFill>
                  <a:srgbClr val="FF0000"/>
                </a:solidFill>
                <a:latin typeface="Arial Rounded MT Bold" pitchFamily="34" charset="0"/>
              </a:rPr>
              <a:t>, </a:t>
            </a:r>
            <a:r>
              <a:rPr lang="en-IN" sz="5400" b="1" dirty="0" smtClean="0">
                <a:solidFill>
                  <a:srgbClr val="FF0000"/>
                </a:solidFill>
                <a:latin typeface="Arial Rounded MT Bold" pitchFamily="34" charset="0"/>
              </a:rPr>
              <a:t>Hyderabad</a:t>
            </a:r>
            <a:endParaRPr lang="en-IN" sz="5400" b="1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r>
              <a:rPr lang="en-IN" sz="3600" b="1" dirty="0">
                <a:solidFill>
                  <a:schemeClr val="tx2">
                    <a:lumMod val="50000"/>
                  </a:schemeClr>
                </a:solidFill>
              </a:rPr>
              <a:t>WELCOME </a:t>
            </a:r>
            <a:r>
              <a:rPr lang="en-IN" sz="3600" b="1" dirty="0" smtClean="0">
                <a:solidFill>
                  <a:schemeClr val="tx2">
                    <a:lumMod val="50000"/>
                  </a:schemeClr>
                </a:solidFill>
              </a:rPr>
              <a:t> TO ALL </a:t>
            </a:r>
          </a:p>
        </p:txBody>
      </p:sp>
      <p:sp>
        <p:nvSpPr>
          <p:cNvPr id="5" name="Double Wave 4"/>
          <p:cNvSpPr/>
          <p:nvPr/>
        </p:nvSpPr>
        <p:spPr>
          <a:xfrm>
            <a:off x="2238356" y="5500702"/>
            <a:ext cx="5715040" cy="1000132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2238356" y="5572141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NAMASTAE</a:t>
            </a:r>
            <a:r>
              <a:rPr lang="en-IN" sz="4800" dirty="0" smtClean="0">
                <a:solidFill>
                  <a:schemeClr val="bg1"/>
                </a:solidFill>
              </a:rPr>
              <a:t>  	</a:t>
            </a:r>
            <a:r>
              <a:rPr lang="en-IN" sz="4800" dirty="0" smtClean="0">
                <a:solidFill>
                  <a:srgbClr val="0000FF"/>
                </a:solidFill>
              </a:rPr>
              <a:t>JOHAR</a:t>
            </a:r>
            <a:endParaRPr lang="en-IN" sz="4800" dirty="0">
              <a:solidFill>
                <a:srgbClr val="0000FF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5238753" y="5929330"/>
            <a:ext cx="642942" cy="142876"/>
          </a:xfrm>
          <a:prstGeom prst="leftRightArrow">
            <a:avLst/>
          </a:prstGeom>
        </p:spPr>
        <p:style>
          <a:lnRef idx="1">
            <a:schemeClr val="accent6"/>
          </a:lnRef>
          <a:fillRef idx="1002">
            <a:schemeClr val="dk1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4EFB-A2DB-429A-9789-FC999F0E1601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906000" cy="1000132"/>
          </a:xfrm>
        </p:spPr>
        <p:txBody>
          <a:bodyPr>
            <a:noAutofit/>
          </a:bodyPr>
          <a:lstStyle/>
          <a:p>
            <a:pPr algn="ctr"/>
            <a:r>
              <a:rPr lang="en-IN" sz="2000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en-IN" sz="2000" baseline="30000" dirty="0" smtClean="0">
                <a:solidFill>
                  <a:srgbClr val="002060"/>
                </a:solidFill>
                <a:latin typeface="Arial Black" pitchFamily="34" charset="0"/>
              </a:rPr>
              <a:t>rd</a:t>
            </a:r>
            <a:r>
              <a:rPr lang="en-IN" sz="2000" dirty="0" smtClean="0">
                <a:solidFill>
                  <a:srgbClr val="002060"/>
                </a:solidFill>
                <a:latin typeface="Arial Black" pitchFamily="34" charset="0"/>
              </a:rPr>
              <a:t> International Seminar on Hydrology and meteorology, Sept. 15- 16, 2014, HICC, Hyderabad.</a:t>
            </a:r>
            <a:endParaRPr lang="en-IN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14489"/>
            <a:ext cx="9906000" cy="785818"/>
          </a:xfrm>
        </p:spPr>
        <p:txBody>
          <a:bodyPr/>
          <a:lstStyle/>
          <a:p>
            <a:pPr algn="ctr">
              <a:buNone/>
            </a:pPr>
            <a:r>
              <a:rPr lang="en-IN" sz="1600" b="1" dirty="0">
                <a:solidFill>
                  <a:srgbClr val="FF0000"/>
                </a:solidFill>
                <a:latin typeface="Arial Black" pitchFamily="34" charset="0"/>
              </a:rPr>
              <a:t>Fig. 2: Showing the seasonal variation of fluoride concentration of ground water</a:t>
            </a:r>
            <a:endParaRPr lang="en-IN" sz="16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IN" sz="1600" b="1" dirty="0">
                <a:solidFill>
                  <a:srgbClr val="FF0000"/>
                </a:solidFill>
                <a:latin typeface="Arial Black" pitchFamily="34" charset="0"/>
              </a:rPr>
              <a:t> in mg/lit. in Column </a:t>
            </a:r>
            <a:endParaRPr lang="en-IN" sz="16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52406" y="2428868"/>
          <a:ext cx="885831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452538" y="6500834"/>
            <a:ext cx="700092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cs typeface="Arial" pitchFamily="34" charset="0"/>
              </a:rPr>
              <a:t>    </a:t>
            </a:r>
            <a:r>
              <a:rPr kumimoji="0" lang="en-IN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cs typeface="Arial" pitchFamily="34" charset="0"/>
              </a:rPr>
              <a:t>SITE - I            SITE - II             SITE - III         SITE - IV         SITE - V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764EFB-A2DB-429A-9789-FC999F0E1601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796908"/>
          </a:xfrm>
        </p:spPr>
        <p:txBody>
          <a:bodyPr>
            <a:normAutofit/>
          </a:bodyPr>
          <a:lstStyle/>
          <a:p>
            <a:pPr algn="ctr"/>
            <a:r>
              <a:rPr lang="en-IN" sz="1800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en-IN" sz="1800" baseline="30000" dirty="0" smtClean="0">
                <a:solidFill>
                  <a:srgbClr val="002060"/>
                </a:solidFill>
                <a:latin typeface="Arial Black" pitchFamily="34" charset="0"/>
              </a:rPr>
              <a:t>rd</a:t>
            </a:r>
            <a:r>
              <a:rPr lang="en-IN" sz="1800" dirty="0" smtClean="0">
                <a:solidFill>
                  <a:srgbClr val="002060"/>
                </a:solidFill>
                <a:latin typeface="Arial Black" pitchFamily="34" charset="0"/>
              </a:rPr>
              <a:t> International Seminar on Hydrology and meteorology, Sept. 15- 16, 2014, HICC, Hyderabad.</a:t>
            </a:r>
            <a:endParaRPr lang="en-IN" sz="18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66720" y="2000240"/>
          <a:ext cx="891540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38224" y="6429396"/>
            <a:ext cx="700092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1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cs typeface="Arial" pitchFamily="34" charset="0"/>
              </a:rPr>
              <a:t>    </a:t>
            </a:r>
            <a:r>
              <a:rPr kumimoji="0" lang="en-IN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cs typeface="Arial" pitchFamily="34" charset="0"/>
              </a:rPr>
              <a:t>SITE - I            SITE - II             SITE - III         SITE - IV         SITE - V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764EFB-A2DB-429A-9789-FC999F0E1601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8092" y="1500174"/>
            <a:ext cx="9429816" cy="35718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Fig. 3: Showing the degree of </a:t>
            </a:r>
            <a:r>
              <a:rPr lang="en-US" sz="1600" b="1" dirty="0" err="1" smtClean="0">
                <a:solidFill>
                  <a:srgbClr val="FF0000"/>
                </a:solidFill>
                <a:latin typeface="Arial Black" pitchFamily="34" charset="0"/>
              </a:rPr>
              <a:t>fluorosis</a:t>
            </a:r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 on children’s teeth in Column</a:t>
            </a:r>
            <a:endParaRPr lang="en-IN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76" y="2071677"/>
          <a:ext cx="9667908" cy="4597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406"/>
                <a:gridCol w="1214446"/>
                <a:gridCol w="3913808"/>
                <a:gridCol w="2043624"/>
                <a:gridCol w="2043624"/>
              </a:tblGrid>
              <a:tr h="4286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Sl. No.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Category of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Dean’s Index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Characters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Dean’s Index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Teeth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Observation of the teeth</a:t>
                      </a:r>
                      <a:endParaRPr lang="en-IN" sz="11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01</a:t>
                      </a:r>
                      <a:endParaRPr lang="en-IN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Normal</a:t>
                      </a:r>
                      <a:endParaRPr lang="en-IN" sz="11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Enamel is smooth and uniform in color</a:t>
                      </a:r>
                      <a:endParaRPr lang="en-IN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9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02</a:t>
                      </a:r>
                      <a:endParaRPr lang="en-IN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Questionable</a:t>
                      </a:r>
                      <a:endParaRPr lang="en-IN" sz="11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Enamel may exhibit some white flecks or small white spots. These are cases where there is not definitive fluorosis, but teeth do not qualify as "normal" either.</a:t>
                      </a:r>
                      <a:endParaRPr lang="en-IN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9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03</a:t>
                      </a:r>
                      <a:endParaRPr lang="en-IN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Very mild</a:t>
                      </a:r>
                      <a:endParaRPr lang="en-IN" sz="11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Less than 25% of the tooth surfaces display irregular white areas. Often these include cases where there are 1-2 mm of the tooth surface just at the cusp tips are affected. </a:t>
                      </a:r>
                      <a:endParaRPr lang="en-IN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04</a:t>
                      </a:r>
                      <a:endParaRPr lang="en-IN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Mild</a:t>
                      </a:r>
                      <a:endParaRPr lang="en-IN" sz="11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More than 25% of the tooth surface but less than 50% is affected.</a:t>
                      </a:r>
                      <a:endParaRPr lang="en-IN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9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05</a:t>
                      </a:r>
                      <a:endParaRPr lang="en-IN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Moderate</a:t>
                      </a:r>
                      <a:endParaRPr lang="en-IN" sz="11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Generalized areas of hypo calcification on all surfaces of the tooth, may exhibit attrition on susceptible tooth surfaces and brown spots may be present.</a:t>
                      </a:r>
                      <a:endParaRPr lang="en-IN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06</a:t>
                      </a:r>
                      <a:endParaRPr lang="en-IN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Severe</a:t>
                      </a:r>
                      <a:endParaRPr lang="en-IN" sz="11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Generalized pitting of the enamel on all surfaces, generalized brown discolorations, tooth shape may be affected as well.</a:t>
                      </a:r>
                      <a:endParaRPr lang="en-IN" sz="11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6" descr="normal_teet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70" y="2500306"/>
            <a:ext cx="15716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teeh photo\DSC007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834" y="2562225"/>
            <a:ext cx="164307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questionable_f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4570" y="3929066"/>
            <a:ext cx="157163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:\teeh photo\DSC0079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4834" y="3929066"/>
            <a:ext cx="157163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very_mild_fl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4570" y="3143248"/>
            <a:ext cx="157163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teeh photo\DSC0080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4834" y="4643446"/>
            <a:ext cx="1643074" cy="72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:\DCIM\101MSDCF\DSC0408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4834" y="3214686"/>
            <a:ext cx="15716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mild_fl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24570" y="4714884"/>
            <a:ext cx="15716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moderate_fl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24571" y="5357826"/>
            <a:ext cx="1571635" cy="69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D:\teeh photo\DSC0080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24834" y="5429264"/>
            <a:ext cx="1643073" cy="67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severe_2.jp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24834" y="6143645"/>
            <a:ext cx="162401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mhtml:file://D:\Article%20on%20Teeth\Dental%20Fluorosis.mht!http://www.fluoridealert.org/CMSTemplates/FAN/images/fluorosis/kennedy03.gif">
            <a:hlinkClick r:id="rId13"/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24570" y="6143644"/>
            <a:ext cx="15716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764EFB-A2DB-429A-9789-FC999F0E1601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906000" cy="1000132"/>
          </a:xfrm>
        </p:spPr>
        <p:txBody>
          <a:bodyPr>
            <a:noAutofit/>
          </a:bodyPr>
          <a:lstStyle/>
          <a:p>
            <a:pPr algn="ctr"/>
            <a:r>
              <a:rPr lang="en-IN" sz="2000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en-IN" sz="2000" baseline="30000" dirty="0" smtClean="0">
                <a:solidFill>
                  <a:srgbClr val="002060"/>
                </a:solidFill>
                <a:latin typeface="Arial Black" pitchFamily="34" charset="0"/>
              </a:rPr>
              <a:t>rd</a:t>
            </a:r>
            <a:r>
              <a:rPr lang="en-IN" sz="2000" dirty="0" smtClean="0">
                <a:solidFill>
                  <a:srgbClr val="002060"/>
                </a:solidFill>
                <a:latin typeface="Arial Black" pitchFamily="34" charset="0"/>
              </a:rPr>
              <a:t> International Seminar on Hydrology and meteorology, Sept. 15- 16, 2014, HICC, Hyderabad.</a:t>
            </a:r>
            <a:endParaRPr lang="en-IN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38092" y="1500174"/>
            <a:ext cx="9429816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 Black" pitchFamily="34" charset="0"/>
              </a:rPr>
              <a:t>Fig. 4: Showing the comparison of teeth of children of the study area with Dean’s Index to identify the degree of </a:t>
            </a:r>
            <a:r>
              <a:rPr lang="en-US" sz="1400" b="1" dirty="0" err="1" smtClean="0">
                <a:solidFill>
                  <a:srgbClr val="FF0000"/>
                </a:solidFill>
                <a:latin typeface="Arial Black" pitchFamily="34" charset="0"/>
              </a:rPr>
              <a:t>fluorosis</a:t>
            </a:r>
            <a:endParaRPr lang="en-IN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8" y="214290"/>
            <a:ext cx="9882222" cy="642942"/>
          </a:xfrm>
        </p:spPr>
        <p:txBody>
          <a:bodyPr>
            <a:normAutofit/>
          </a:bodyPr>
          <a:lstStyle/>
          <a:p>
            <a:pPr algn="ctr"/>
            <a:r>
              <a:rPr lang="en-IN" sz="1800" dirty="0" smtClean="0">
                <a:solidFill>
                  <a:schemeClr val="tx1"/>
                </a:solidFill>
                <a:latin typeface="Arial Black" pitchFamily="34" charset="0"/>
              </a:rPr>
              <a:t>3</a:t>
            </a:r>
            <a:r>
              <a:rPr lang="en-IN" sz="1800" baseline="30000" dirty="0" smtClean="0">
                <a:solidFill>
                  <a:schemeClr val="tx1"/>
                </a:solidFill>
                <a:latin typeface="Arial Black" pitchFamily="34" charset="0"/>
              </a:rPr>
              <a:t>rd</a:t>
            </a:r>
            <a:r>
              <a:rPr lang="en-IN" sz="1800" dirty="0" smtClean="0">
                <a:solidFill>
                  <a:schemeClr val="tx1"/>
                </a:solidFill>
                <a:latin typeface="Arial Black" pitchFamily="34" charset="0"/>
              </a:rPr>
              <a:t> International Seminar on Hydrology and meteorology, Sept. 15- 16  2014, HICC, Hyderabad.</a:t>
            </a:r>
            <a:endParaRPr lang="en-IN" sz="1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0206"/>
            <a:ext cx="8915400" cy="482919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IN" dirty="0" smtClean="0">
                <a:solidFill>
                  <a:srgbClr val="0000FF"/>
                </a:solidFill>
              </a:rPr>
              <a:t>DISCUSSION</a:t>
            </a:r>
            <a:endParaRPr lang="en-IN" dirty="0">
              <a:solidFill>
                <a:srgbClr val="0000FF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WATER </a:t>
            </a: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SAMPLES 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SHOWED </a:t>
            </a: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HIGHER CONCENTRATION OF FLUORIDE THROUHT THE YEAR (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RANGE 1.65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± 0.5</a:t>
            </a:r>
            <a:r>
              <a:rPr lang="en-IN" sz="2800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4.9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± 0.8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mg/lit.)</a:t>
            </a:r>
            <a:endParaRPr lang="en-I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HIGHER FLUORIDE CONCENTRATION IN THE STUDY AREA IS 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PROBABLY DUE </a:t>
            </a: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EXCESS EXPLOSION AND </a:t>
            </a: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MINERAL 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EXPLOITAION.</a:t>
            </a:r>
            <a:endParaRPr lang="en-I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STUDY ON 152 </a:t>
            </a: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SCHOOL CHILDREN REVEALS 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THAT ABOUT 87% </a:t>
            </a: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CHILDREN 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HAVING DENTAL </a:t>
            </a: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FLUOROSIS.</a:t>
            </a:r>
          </a:p>
          <a:p>
            <a:pPr lvl="0" algn="just">
              <a:lnSpc>
                <a:spcPct val="120000"/>
              </a:lnSpc>
            </a:pP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BOTH THE </a:t>
            </a: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INDICATE </a:t>
            </a: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THAT DENTAL FLUOROSIS IS DIRECTLY RELATED TO FLUORIDE CONCENTRATION IN POTABLE WATER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r">
              <a:buNone/>
            </a:pPr>
            <a:r>
              <a:rPr lang="en-US" dirty="0" smtClean="0">
                <a:solidFill>
                  <a:srgbClr val="FF0000"/>
                </a:solidFill>
              </a:rPr>
              <a:t>CONT.</a:t>
            </a:r>
            <a:endParaRPr lang="en-IN" dirty="0">
              <a:solidFill>
                <a:srgbClr val="0070C0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764EFB-A2DB-429A-9789-FC999F0E1601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868346"/>
          </a:xfrm>
        </p:spPr>
        <p:txBody>
          <a:bodyPr>
            <a:normAutofit/>
          </a:bodyPr>
          <a:lstStyle/>
          <a:p>
            <a:pPr algn="ctr"/>
            <a:r>
              <a:rPr lang="en-IN" sz="1800" dirty="0" smtClean="0">
                <a:solidFill>
                  <a:schemeClr val="tx1"/>
                </a:solidFill>
                <a:latin typeface="Arial Black" pitchFamily="34" charset="0"/>
              </a:rPr>
              <a:t>3</a:t>
            </a:r>
            <a:r>
              <a:rPr lang="en-IN" sz="1800" baseline="30000" dirty="0" smtClean="0">
                <a:solidFill>
                  <a:schemeClr val="tx1"/>
                </a:solidFill>
                <a:latin typeface="Arial Black" pitchFamily="34" charset="0"/>
              </a:rPr>
              <a:t>rd</a:t>
            </a:r>
            <a:r>
              <a:rPr lang="en-IN" sz="1800" dirty="0" smtClean="0">
                <a:solidFill>
                  <a:schemeClr val="tx1"/>
                </a:solidFill>
                <a:latin typeface="Arial Black" pitchFamily="34" charset="0"/>
              </a:rPr>
              <a:t> International Seminar on Hydrology and meteorology, Sept. 15- 16  2014, HICC, Hyderabad.</a:t>
            </a:r>
            <a:endParaRPr lang="en-IN" sz="1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IN" dirty="0" smtClean="0">
                <a:solidFill>
                  <a:srgbClr val="C00000"/>
                </a:solidFill>
              </a:rPr>
              <a:t>CONCLUSION</a:t>
            </a:r>
            <a:endParaRPr lang="en-IN" dirty="0">
              <a:solidFill>
                <a:srgbClr val="C00000"/>
              </a:solidFill>
            </a:endParaRPr>
          </a:p>
          <a:p>
            <a:pPr lvl="0" algn="just"/>
            <a:r>
              <a:rPr lang="en-IN" dirty="0">
                <a:solidFill>
                  <a:srgbClr val="0000FF"/>
                </a:solidFill>
              </a:rPr>
              <a:t> </a:t>
            </a: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WATER IS 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LIFE, </a:t>
            </a: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BUT UNFORTUNATELY QUALITY POTABLE 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 NOT 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AVILABLE AS PER REQUIRENENT </a:t>
            </a: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THE STUDY 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AREA.</a:t>
            </a:r>
            <a:endParaRPr lang="en-I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ROUTINE </a:t>
            </a: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MOINITORING OF POTABLE WATER SHOULD BE DONE BY 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CENTRAL GOVT. 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OR NGOs ETC.</a:t>
            </a:r>
            <a:endParaRPr lang="en-I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EFFECTIVE UNIT </a:t>
            </a:r>
            <a:r>
              <a:rPr lang="en-I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ORAL HEALTH AND HYGIENE SHOULD BE ESTALISHED IN THE </a:t>
            </a: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AREA FOR REGULAR QUALITY CHECKUP AND MASS AWARENESS.</a:t>
            </a:r>
            <a:endParaRPr lang="en-I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764EFB-A2DB-429A-9789-FC999F0E1601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906000" cy="990600"/>
          </a:xfrm>
        </p:spPr>
        <p:txBody>
          <a:bodyPr>
            <a:normAutofit/>
          </a:bodyPr>
          <a:lstStyle/>
          <a:p>
            <a:pPr algn="ctr"/>
            <a:r>
              <a:rPr lang="en-IN" sz="1800" dirty="0" smtClean="0">
                <a:solidFill>
                  <a:schemeClr val="tx1"/>
                </a:solidFill>
                <a:latin typeface="Arial Black" pitchFamily="34" charset="0"/>
              </a:rPr>
              <a:t>3</a:t>
            </a:r>
            <a:r>
              <a:rPr lang="en-IN" sz="1800" baseline="30000" dirty="0" smtClean="0">
                <a:solidFill>
                  <a:schemeClr val="tx1"/>
                </a:solidFill>
                <a:latin typeface="Arial Black" pitchFamily="34" charset="0"/>
              </a:rPr>
              <a:t>rd</a:t>
            </a:r>
            <a:r>
              <a:rPr lang="en-IN" sz="1800" dirty="0" smtClean="0">
                <a:solidFill>
                  <a:schemeClr val="tx1"/>
                </a:solidFill>
                <a:latin typeface="Arial Black" pitchFamily="34" charset="0"/>
              </a:rPr>
              <a:t> International Seminar on Hydrology and meteorology, Sept. 15- 16  2014, HICC, Hyderabad.</a:t>
            </a:r>
            <a:endParaRPr lang="en-IN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0000FF"/>
                </a:solidFill>
              </a:rPr>
              <a:t>THANKS</a:t>
            </a:r>
            <a:endParaRPr lang="en-IN" sz="60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764EFB-A2DB-429A-9789-FC999F0E1601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762"/>
            <a:ext cx="99060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200" dirty="0" smtClean="0">
                <a:solidFill>
                  <a:srgbClr val="002060"/>
                </a:solidFill>
              </a:rPr>
              <a:t/>
            </a:r>
            <a:br>
              <a:rPr lang="en-IN" sz="2200" dirty="0" smtClean="0">
                <a:solidFill>
                  <a:srgbClr val="002060"/>
                </a:solidFill>
              </a:rPr>
            </a:br>
            <a:r>
              <a:rPr lang="en-IN" sz="2200" dirty="0" smtClean="0">
                <a:solidFill>
                  <a:srgbClr val="002060"/>
                </a:solidFill>
              </a:rPr>
              <a:t/>
            </a:r>
            <a:br>
              <a:rPr lang="en-IN" sz="2200" dirty="0" smtClean="0">
                <a:solidFill>
                  <a:srgbClr val="002060"/>
                </a:solidFill>
              </a:rPr>
            </a:br>
            <a:r>
              <a:rPr lang="en-IN" sz="2000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en-IN" sz="2000" baseline="30000" dirty="0" smtClean="0">
                <a:solidFill>
                  <a:srgbClr val="002060"/>
                </a:solidFill>
                <a:latin typeface="Arial Black" pitchFamily="34" charset="0"/>
              </a:rPr>
              <a:t>rd</a:t>
            </a:r>
            <a:r>
              <a:rPr lang="en-IN" sz="2000" dirty="0" smtClean="0">
                <a:solidFill>
                  <a:srgbClr val="002060"/>
                </a:solidFill>
                <a:latin typeface="Arial Black" pitchFamily="34" charset="0"/>
              </a:rPr>
              <a:t> Seminar on Hydrology and meteorology, Sept. 15-16,  2014, HICC, Hyderabad.</a:t>
            </a:r>
            <a:r>
              <a:rPr lang="en-IN" dirty="0" smtClean="0">
                <a:solidFill>
                  <a:srgbClr val="002060"/>
                </a:solidFill>
              </a:rPr>
              <a:t/>
            </a:r>
            <a:br>
              <a:rPr lang="en-IN" dirty="0" smtClean="0">
                <a:solidFill>
                  <a:srgbClr val="002060"/>
                </a:solidFill>
              </a:rPr>
            </a:b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IN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764EFB-A2DB-429A-9789-FC999F0E1601}" type="slidenum">
              <a:rPr lang="en-IN" smtClean="0"/>
              <a:pPr/>
              <a:t>2</a:t>
            </a:fld>
            <a:endParaRPr lang="en-IN"/>
          </a:p>
        </p:txBody>
      </p:sp>
      <p:pic>
        <p:nvPicPr>
          <p:cNvPr id="5" name="Picture 4" descr="DSC04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9906000" cy="5286388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38092" y="1857364"/>
            <a:ext cx="96679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TOPIC : EFFECT OF FLUO</a:t>
            </a:r>
            <a:r>
              <a:rPr lang="en-US" sz="3200" b="1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RIDE ON HEALTH OF TEETH OF SCHOOL CHILDREN IN BARKAGAON, HAZARIBAG, JHARKHAND, INDIA </a:t>
            </a:r>
            <a:endParaRPr lang="en-US" sz="3200" b="1" dirty="0" smtClean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  <a:ea typeface="Calibri" pitchFamily="34" charset="0"/>
                <a:cs typeface="Times New Roman" pitchFamily="18" charset="0"/>
              </a:rPr>
              <a:t>RAJENDRA  KUMAR  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  <a:ea typeface="Calibri" pitchFamily="34" charset="0"/>
                <a:cs typeface="Times New Roman" pitchFamily="18" charset="0"/>
              </a:rPr>
              <a:t>AND  D. N. SADHU</a:t>
            </a:r>
            <a:endParaRPr lang="en-US" sz="3200" dirty="0" smtClean="0">
              <a:solidFill>
                <a:srgbClr val="FF0000"/>
              </a:solidFill>
              <a:latin typeface="Algerian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B10FA9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VINOBA BHAVE UNIVERSITY, HAZARIBAG JHARKHAND, INDIA </a:t>
            </a:r>
            <a:endParaRPr lang="en-US" sz="3200" b="1" dirty="0" smtClean="0">
              <a:solidFill>
                <a:srgbClr val="B10FA9"/>
              </a:solidFill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Email: </a:t>
            </a:r>
            <a:r>
              <a:rPr lang="en-US" sz="3200" b="1" u="sng" dirty="0" smtClean="0">
                <a:latin typeface="Arial Black" pitchFamily="34" charset="0"/>
                <a:ea typeface="Calibri" pitchFamily="34" charset="0"/>
                <a:cs typeface="Times New Roman" pitchFamily="18" charset="0"/>
                <a:hlinkClick r:id="rId3"/>
              </a:rPr>
              <a:t>rajendra.hzb2@gmail.com</a:t>
            </a:r>
            <a:r>
              <a:rPr lang="en-US" sz="32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en-US" sz="3200" b="1" u="sng" dirty="0" smtClean="0">
                <a:latin typeface="Arial Black" pitchFamily="34" charset="0"/>
                <a:ea typeface="Calibri" pitchFamily="34" charset="0"/>
                <a:cs typeface="Times New Roman" pitchFamily="18" charset="0"/>
                <a:hlinkClick r:id="rId4"/>
              </a:rPr>
              <a:t>dns_hzb@yahoo.com</a:t>
            </a:r>
            <a:r>
              <a:rPr lang="en-US" sz="32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200" dirty="0" smtClean="0"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500174"/>
            <a:ext cx="8915400" cy="5286412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IN" sz="6700" b="1" dirty="0" smtClean="0">
                <a:solidFill>
                  <a:srgbClr val="C00000"/>
                </a:solidFill>
              </a:rPr>
              <a:t>INTRODUCTION</a:t>
            </a:r>
            <a:endParaRPr lang="en-IN" sz="6700" b="1" dirty="0">
              <a:solidFill>
                <a:srgbClr val="C00000"/>
              </a:solidFill>
            </a:endParaRPr>
          </a:p>
          <a:p>
            <a:pPr lvl="0" algn="just"/>
            <a:r>
              <a:rPr lang="en-IN" sz="5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IN" sz="5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IN" sz="5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IN" sz="5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ESSENTIAL THING </a:t>
            </a:r>
            <a:r>
              <a:rPr lang="en-IN" sz="5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 THE ENTIRE LIVING SYSTEM.</a:t>
            </a:r>
          </a:p>
          <a:p>
            <a:pPr lvl="0" algn="just"/>
            <a:r>
              <a:rPr lang="en-IN" sz="5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ABOUT 3% </a:t>
            </a:r>
            <a:r>
              <a:rPr lang="en-IN" sz="5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WATER IS PRESENT </a:t>
            </a:r>
            <a:r>
              <a:rPr lang="en-IN" sz="5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SURFACE AND UNDEGROUND </a:t>
            </a:r>
            <a:r>
              <a:rPr lang="en-IN" sz="5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OUT OF WHICH 1% IS POTABLE.</a:t>
            </a:r>
            <a:endParaRPr lang="en-IN" sz="5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IN" sz="5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DUE TO POPULATION EXPLOSION, MODERNIZATION AND ANTHROPOGENIC ACTIVITIES </a:t>
            </a:r>
            <a:r>
              <a:rPr lang="en-IN" sz="5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INCLUDING EXCESS </a:t>
            </a:r>
            <a:r>
              <a:rPr lang="en-IN" sz="5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MINERAL </a:t>
            </a:r>
            <a:r>
              <a:rPr lang="en-IN" sz="5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EXPLORATION, </a:t>
            </a:r>
            <a:r>
              <a:rPr lang="en-IN" sz="5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POTABLE WATER BECOMING UNFIT </a:t>
            </a:r>
            <a:r>
              <a:rPr lang="en-IN" sz="5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IN" sz="5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USE.</a:t>
            </a:r>
          </a:p>
          <a:p>
            <a:pPr lvl="0" algn="just"/>
            <a:r>
              <a:rPr lang="en-IN" sz="5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MORE THAN 80% DISEASES OF MANKIND IS WATERBORNE (WHO</a:t>
            </a:r>
            <a:r>
              <a:rPr lang="en-IN" sz="5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1996</a:t>
            </a:r>
            <a:r>
              <a:rPr lang="en-IN" sz="5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/>
            <a:r>
              <a:rPr lang="en-IN" sz="5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FLUORIDE, ONE </a:t>
            </a:r>
            <a:r>
              <a:rPr lang="en-IN" sz="5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THE MOST ESSENTIAL ELEMENTS FOR CALCIFICATION OF BONES AND TEETH, IF TAKEN WITHIN A PERMISSIBLE LIMIT (1.5mg/lit)</a:t>
            </a:r>
          </a:p>
          <a:p>
            <a:pPr>
              <a:buNone/>
            </a:pPr>
            <a:r>
              <a:rPr lang="en-US" sz="4500" b="1" dirty="0" smtClean="0">
                <a:solidFill>
                  <a:srgbClr val="0000FF"/>
                </a:solidFill>
              </a:rPr>
              <a:t>						</a:t>
            </a:r>
            <a:r>
              <a:rPr lang="en-US" sz="4500" b="1" dirty="0" smtClean="0"/>
              <a:t>			</a:t>
            </a:r>
            <a:r>
              <a:rPr lang="en-US" sz="3600" b="1" dirty="0" smtClean="0">
                <a:solidFill>
                  <a:srgbClr val="FF0000"/>
                </a:solidFill>
              </a:rPr>
              <a:t>CONT.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764EFB-A2DB-429A-9789-FC999F0E1601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1414"/>
            <a:ext cx="9906000" cy="868346"/>
          </a:xfrm>
          <a:prstGeom prst="rect">
            <a:avLst/>
          </a:prstGeom>
        </p:spPr>
        <p:txBody>
          <a:bodyPr vert="horz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IN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I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I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I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3</a:t>
            </a:r>
            <a:r>
              <a:rPr kumimoji="0" lang="en-IN" sz="7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rd</a:t>
            </a:r>
            <a:r>
              <a:rPr kumimoji="0" lang="en-I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Seminar on Hydrology and Meteorology, Sept. 15-16,  2014, HICC, Hyderabad.</a:t>
            </a:r>
            <a:br>
              <a:rPr kumimoji="0" lang="en-I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IN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906000" cy="857256"/>
          </a:xfrm>
        </p:spPr>
        <p:txBody>
          <a:bodyPr>
            <a:normAutofit/>
          </a:bodyPr>
          <a:lstStyle/>
          <a:p>
            <a:pPr algn="ctr"/>
            <a:r>
              <a:rPr lang="en-IN" sz="1800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en-IN" sz="1800" baseline="30000" dirty="0" smtClean="0">
                <a:solidFill>
                  <a:srgbClr val="002060"/>
                </a:solidFill>
                <a:latin typeface="Arial Black" pitchFamily="34" charset="0"/>
              </a:rPr>
              <a:t>rd</a:t>
            </a:r>
            <a:r>
              <a:rPr lang="en-IN" sz="1800" dirty="0" smtClean="0">
                <a:solidFill>
                  <a:srgbClr val="002060"/>
                </a:solidFill>
                <a:latin typeface="Arial Black" pitchFamily="34" charset="0"/>
              </a:rPr>
              <a:t> International Seminar on Hydrology and meteorology, Sept. 15- 16, 2014, HICC, Hyderabad.</a:t>
            </a:r>
            <a:endParaRPr lang="en-IN" sz="1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43074"/>
            <a:ext cx="8915400" cy="5214926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IN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EXCESS FLUORIDE INTAKE MAY CAUSE DENTAL FLUOROSIS.</a:t>
            </a:r>
          </a:p>
          <a:p>
            <a:pPr lvl="0">
              <a:lnSpc>
                <a:spcPct val="120000"/>
              </a:lnSpc>
            </a:pPr>
            <a:r>
              <a:rPr lang="en-IN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WATER IS UNIVERSAL SOLVENT, DISSOLVES THE MINERALS OF ROCKS DURING ITS PASSAGE AND STORAGE, ULTIMATELY CHANGING THE QUALITY OF POTABLE WATER.</a:t>
            </a:r>
          </a:p>
          <a:p>
            <a:pPr lvl="0">
              <a:lnSpc>
                <a:spcPct val="120000"/>
              </a:lnSpc>
            </a:pPr>
            <a:r>
              <a:rPr lang="en-IN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EXCESS FLUORIDE IS GLOBAL PROBLEM INCLUDING OUR COUNTRY.</a:t>
            </a:r>
          </a:p>
          <a:p>
            <a:pPr lvl="0">
              <a:lnSpc>
                <a:spcPct val="120000"/>
              </a:lnSpc>
            </a:pPr>
            <a:r>
              <a:rPr lang="en-IN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 DISTRICTS OF 20 STATES OF INDIA  ARE SUFFERING FROM FLUOROSIS (Kumar and Sadhu, 2013)</a:t>
            </a:r>
          </a:p>
          <a:p>
            <a:pPr lvl="0">
              <a:lnSpc>
                <a:spcPct val="120000"/>
              </a:lnSpc>
            </a:pPr>
            <a:r>
              <a:rPr lang="en-IN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JHARKHAND LITTLE STUDY HAS BEEN DONE ON THE OCCURANCE OF FLUORIDE IN POTABLE WATER AND ITS IMPACT ON TEETH.</a:t>
            </a:r>
          </a:p>
          <a:p>
            <a:pPr lvl="0">
              <a:lnSpc>
                <a:spcPct val="120000"/>
              </a:lnSpc>
            </a:pPr>
            <a:r>
              <a:rPr lang="en-IN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VIEW OF ABOVE THE PRESENT STUDY HAS BEEN UNDERTAKEN AMONG SCHOOL CHILDREN BETWEEN 06-11 YEARS IN SOME TRIBAL DOMINATED  AREA.</a:t>
            </a:r>
          </a:p>
          <a:p>
            <a:pPr lvl="0" algn="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CONT.</a:t>
            </a:r>
            <a:endParaRPr lang="en-IN" sz="3400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764EFB-A2DB-429A-9789-FC999F0E1601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906000" cy="990600"/>
          </a:xfrm>
        </p:spPr>
        <p:txBody>
          <a:bodyPr>
            <a:normAutofit/>
          </a:bodyPr>
          <a:lstStyle/>
          <a:p>
            <a:pPr algn="ctr"/>
            <a:r>
              <a:rPr lang="en-IN" sz="1800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en-IN" sz="1800" baseline="30000" dirty="0" smtClean="0">
                <a:solidFill>
                  <a:srgbClr val="002060"/>
                </a:solidFill>
                <a:latin typeface="Arial Black" pitchFamily="34" charset="0"/>
              </a:rPr>
              <a:t>rd</a:t>
            </a:r>
            <a:r>
              <a:rPr lang="en-IN" sz="1800" dirty="0" smtClean="0">
                <a:solidFill>
                  <a:srgbClr val="002060"/>
                </a:solidFill>
                <a:latin typeface="Arial Black" pitchFamily="34" charset="0"/>
              </a:rPr>
              <a:t> International Seminar on Hydrology and meteorology, Sept. 15 </a:t>
            </a:r>
            <a:r>
              <a:rPr lang="en-IN" sz="1800" dirty="0" smtClean="0">
                <a:solidFill>
                  <a:srgbClr val="002060"/>
                </a:solidFill>
                <a:latin typeface="Arial Black" pitchFamily="34" charset="0"/>
              </a:rPr>
              <a:t>-16</a:t>
            </a:r>
            <a:r>
              <a:rPr lang="en-IN" sz="1800" dirty="0" smtClean="0">
                <a:solidFill>
                  <a:srgbClr val="002060"/>
                </a:solidFill>
                <a:latin typeface="Arial Black" pitchFamily="34" charset="0"/>
              </a:rPr>
              <a:t>, 2014, HICC, Hyderabad.</a:t>
            </a:r>
            <a:endParaRPr lang="en-IN" sz="1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500175"/>
            <a:ext cx="8915400" cy="228601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I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endParaRPr lang="en-IN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I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en-I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AREA, BARKAGAON AND ITS </a:t>
            </a:r>
            <a:r>
              <a:rPr lang="en-I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SURROUNDING IS </a:t>
            </a:r>
            <a:r>
              <a:rPr lang="en-I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LOCATED AT 23°52ʼ5˝ N LATITUDE AND 84° 14ʼ15˝ E LONGITUDE AS SHOWN IN </a:t>
            </a:r>
            <a:r>
              <a:rPr lang="en-I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MAP (1,2,3,4 AND 5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SHOWING THE LOCATION OF THE STUDY AREA</a:t>
            </a:r>
            <a:r>
              <a:rPr lang="en-I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I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764EFB-A2DB-429A-9789-FC999F0E1601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9926" y="3643314"/>
            <a:ext cx="4357718" cy="2857520"/>
          </a:xfrm>
          <a:prstGeom prst="rect">
            <a:avLst/>
          </a:prstGeom>
          <a:noFill/>
        </p:spPr>
      </p:pic>
      <p:sp>
        <p:nvSpPr>
          <p:cNvPr id="8" name="Heptagon 7"/>
          <p:cNvSpPr/>
          <p:nvPr/>
        </p:nvSpPr>
        <p:spPr>
          <a:xfrm>
            <a:off x="5595942" y="5143512"/>
            <a:ext cx="142876" cy="2143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IN" dirty="0"/>
          </a:p>
        </p:txBody>
      </p:sp>
      <p:sp>
        <p:nvSpPr>
          <p:cNvPr id="9" name="Heptagon 8"/>
          <p:cNvSpPr/>
          <p:nvPr/>
        </p:nvSpPr>
        <p:spPr>
          <a:xfrm>
            <a:off x="5381628" y="5357826"/>
            <a:ext cx="142876" cy="21431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IN" dirty="0"/>
          </a:p>
        </p:txBody>
      </p:sp>
      <p:sp>
        <p:nvSpPr>
          <p:cNvPr id="10" name="Heptagon 9"/>
          <p:cNvSpPr/>
          <p:nvPr/>
        </p:nvSpPr>
        <p:spPr>
          <a:xfrm>
            <a:off x="5453066" y="5572140"/>
            <a:ext cx="142876" cy="266704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IN" dirty="0"/>
          </a:p>
        </p:txBody>
      </p:sp>
      <p:sp>
        <p:nvSpPr>
          <p:cNvPr id="11" name="Heptagon 10"/>
          <p:cNvSpPr/>
          <p:nvPr/>
        </p:nvSpPr>
        <p:spPr>
          <a:xfrm>
            <a:off x="5595942" y="5643578"/>
            <a:ext cx="142876" cy="257180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IN" dirty="0"/>
          </a:p>
        </p:txBody>
      </p:sp>
      <p:sp>
        <p:nvSpPr>
          <p:cNvPr id="13" name="Heptagon 12"/>
          <p:cNvSpPr/>
          <p:nvPr/>
        </p:nvSpPr>
        <p:spPr>
          <a:xfrm>
            <a:off x="5738818" y="5429264"/>
            <a:ext cx="142876" cy="285752"/>
          </a:xfrm>
          <a:prstGeom prst="hept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2984"/>
          </a:xfrm>
        </p:spPr>
        <p:txBody>
          <a:bodyPr>
            <a:normAutofit/>
          </a:bodyPr>
          <a:lstStyle/>
          <a:p>
            <a:pPr algn="ctr"/>
            <a:r>
              <a:rPr lang="en-IN" sz="1800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en-IN" sz="1800" baseline="30000" dirty="0" smtClean="0">
                <a:solidFill>
                  <a:srgbClr val="002060"/>
                </a:solidFill>
                <a:latin typeface="Arial Black" pitchFamily="34" charset="0"/>
              </a:rPr>
              <a:t>rd</a:t>
            </a:r>
            <a:r>
              <a:rPr lang="en-IN" sz="1800" dirty="0" smtClean="0">
                <a:solidFill>
                  <a:srgbClr val="002060"/>
                </a:solidFill>
                <a:latin typeface="Arial Black" pitchFamily="34" charset="0"/>
              </a:rPr>
              <a:t> International Seminar on Hydrology and meteorology, Sept. 15- 16, 2014, HICC, Hyderabad.</a:t>
            </a:r>
            <a:endParaRPr lang="en-IN" sz="1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764EFB-A2DB-429A-9789-FC999F0E1601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906000" cy="4495800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Showing the location of the Study area  (23</a:t>
            </a:r>
            <a:r>
              <a:rPr lang="en-US" sz="1600" b="1" baseline="30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52′ 5′′ N latitude and 85</a:t>
            </a:r>
            <a:r>
              <a:rPr lang="en-US" sz="1600" b="1" baseline="3000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14′ 15′′ E longitude (Not to scale)</a:t>
            </a:r>
            <a:endParaRPr lang="en-US" sz="1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3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b="1" dirty="0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26" y="4643446"/>
            <a:ext cx="2443162" cy="1843086"/>
          </a:xfrm>
          <a:prstGeom prst="rect">
            <a:avLst/>
          </a:prstGeom>
          <a:noFill/>
        </p:spPr>
      </p:pic>
      <p:pic>
        <p:nvPicPr>
          <p:cNvPr id="7" name="Picture 3" descr="jharkhand-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06" y="2219332"/>
            <a:ext cx="2478405" cy="2138362"/>
          </a:xfrm>
          <a:prstGeom prst="rect">
            <a:avLst/>
          </a:prstGeom>
          <a:noFill/>
        </p:spPr>
      </p:pic>
      <p:pic>
        <p:nvPicPr>
          <p:cNvPr id="8" name="Picture 1" descr="http://www.hazaribag.nic.in/images/i_Sdistmap1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4306" y="4652986"/>
            <a:ext cx="2571768" cy="1990724"/>
          </a:xfrm>
          <a:prstGeom prst="rect">
            <a:avLst/>
          </a:prstGeom>
          <a:noFill/>
        </p:spPr>
      </p:pic>
      <p:pic>
        <p:nvPicPr>
          <p:cNvPr id="9" name="Picture 4" descr="India Map0001"/>
          <p:cNvPicPr>
            <a:picLocks noChangeAspect="1" noChangeArrowheads="1"/>
          </p:cNvPicPr>
          <p:nvPr/>
        </p:nvPicPr>
        <p:blipFill>
          <a:blip r:embed="rId6"/>
          <a:srcRect l="10686" t="2089" r="4007" b="9398"/>
          <a:stretch>
            <a:fillRect/>
          </a:stretch>
        </p:blipFill>
        <p:spPr bwMode="auto">
          <a:xfrm>
            <a:off x="848992" y="2214554"/>
            <a:ext cx="2389496" cy="2096334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flipV="1">
            <a:off x="2238356" y="3000372"/>
            <a:ext cx="3000396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631397" y="4464851"/>
            <a:ext cx="278608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-2338350" y="80960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024042" y="5857892"/>
            <a:ext cx="278608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906000" cy="1011222"/>
          </a:xfrm>
        </p:spPr>
        <p:txBody>
          <a:bodyPr>
            <a:normAutofit/>
          </a:bodyPr>
          <a:lstStyle/>
          <a:p>
            <a:pPr algn="ctr"/>
            <a:r>
              <a:rPr lang="en-IN" sz="1800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en-IN" sz="1800" baseline="30000" dirty="0" smtClean="0">
                <a:solidFill>
                  <a:srgbClr val="002060"/>
                </a:solidFill>
                <a:latin typeface="Arial Black" pitchFamily="34" charset="0"/>
              </a:rPr>
              <a:t>rd</a:t>
            </a:r>
            <a:r>
              <a:rPr lang="en-IN" sz="1800" dirty="0" smtClean="0">
                <a:solidFill>
                  <a:srgbClr val="002060"/>
                </a:solidFill>
                <a:latin typeface="Arial Black" pitchFamily="34" charset="0"/>
              </a:rPr>
              <a:t> International Seminar on Hydrology and meteorology, Sept. 15- 16, 2014, HICC, Hyderabad.</a:t>
            </a:r>
            <a:endParaRPr lang="en-IN" sz="1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0208"/>
            <a:ext cx="8915400" cy="3686181"/>
          </a:xfrm>
        </p:spPr>
        <p:txBody>
          <a:bodyPr/>
          <a:lstStyle/>
          <a:p>
            <a:pPr algn="ctr">
              <a:buNone/>
            </a:pPr>
            <a:r>
              <a:rPr lang="en-IN" b="1" dirty="0">
                <a:solidFill>
                  <a:srgbClr val="B10FA9"/>
                </a:solidFill>
              </a:rPr>
              <a:t>MATERIAL </a:t>
            </a:r>
            <a:r>
              <a:rPr lang="en-IN" b="1" dirty="0" smtClean="0">
                <a:solidFill>
                  <a:srgbClr val="B10FA9"/>
                </a:solidFill>
              </a:rPr>
              <a:t>METHOD</a:t>
            </a:r>
            <a:endParaRPr lang="en-IN" b="1" dirty="0">
              <a:solidFill>
                <a:srgbClr val="B10FA9"/>
              </a:solidFill>
            </a:endParaRPr>
          </a:p>
          <a:p>
            <a:pPr lvl="0">
              <a:buNone/>
            </a:pPr>
            <a:r>
              <a:rPr lang="en-IN" dirty="0" smtClean="0">
                <a:solidFill>
                  <a:schemeClr val="tx2"/>
                </a:solidFill>
              </a:rPr>
              <a:t>	</a:t>
            </a:r>
            <a:r>
              <a:rPr lang="en-IN" dirty="0" smtClean="0">
                <a:solidFill>
                  <a:srgbClr val="0000FF"/>
                </a:solidFill>
              </a:rPr>
              <a:t>PROTOCOL </a:t>
            </a:r>
            <a:r>
              <a:rPr lang="en-IN" dirty="0">
                <a:solidFill>
                  <a:srgbClr val="0000FF"/>
                </a:solidFill>
              </a:rPr>
              <a:t>OF </a:t>
            </a:r>
            <a:r>
              <a:rPr lang="en-IN" dirty="0" smtClean="0">
                <a:solidFill>
                  <a:srgbClr val="0000FF"/>
                </a:solidFill>
              </a:rPr>
              <a:t>APHA, </a:t>
            </a:r>
            <a:r>
              <a:rPr lang="en-IN" dirty="0">
                <a:solidFill>
                  <a:srgbClr val="0000FF"/>
                </a:solidFill>
              </a:rPr>
              <a:t>2005 HAS BEEN FOLLOWED AND THE DENTAL HEALTH OF THE CHILDREN WAS </a:t>
            </a:r>
            <a:r>
              <a:rPr lang="en-IN" dirty="0" smtClean="0">
                <a:solidFill>
                  <a:srgbClr val="0000FF"/>
                </a:solidFill>
              </a:rPr>
              <a:t>COMPARED </a:t>
            </a:r>
            <a:r>
              <a:rPr lang="en-IN" dirty="0">
                <a:solidFill>
                  <a:srgbClr val="0000FF"/>
                </a:solidFill>
              </a:rPr>
              <a:t>WITH DEAN’S INDEX</a:t>
            </a:r>
            <a:r>
              <a:rPr lang="en-IN" dirty="0" smtClean="0">
                <a:solidFill>
                  <a:srgbClr val="0000FF"/>
                </a:solidFill>
              </a:rPr>
              <a:t>.</a:t>
            </a:r>
          </a:p>
          <a:p>
            <a:pPr lvl="0" algn="r">
              <a:buNone/>
            </a:pPr>
            <a:r>
              <a:rPr lang="en-US" dirty="0" smtClean="0">
                <a:solidFill>
                  <a:srgbClr val="FF0000"/>
                </a:solidFill>
              </a:rPr>
              <a:t>CONT.</a:t>
            </a:r>
            <a:endParaRPr lang="en-IN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764EFB-A2DB-429A-9789-FC999F0E1601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000" dirty="0" smtClean="0"/>
              <a:t/>
            </a:r>
            <a:br>
              <a:rPr lang="en-IN" sz="2000" dirty="0" smtClean="0"/>
            </a:br>
            <a:r>
              <a:rPr lang="en-IN" sz="2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IN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IN" sz="2000" dirty="0" smtClean="0">
                <a:solidFill>
                  <a:schemeClr val="tx1"/>
                </a:solidFill>
                <a:latin typeface="Arial Black" pitchFamily="34" charset="0"/>
              </a:rPr>
              <a:t>3</a:t>
            </a:r>
            <a:r>
              <a:rPr lang="en-IN" sz="2000" baseline="30000" dirty="0" smtClean="0">
                <a:solidFill>
                  <a:schemeClr val="tx1"/>
                </a:solidFill>
                <a:latin typeface="Arial Black" pitchFamily="34" charset="0"/>
              </a:rPr>
              <a:t>rd</a:t>
            </a:r>
            <a:r>
              <a:rPr lang="en-IN" sz="2000" dirty="0" smtClean="0">
                <a:solidFill>
                  <a:schemeClr val="tx1"/>
                </a:solidFill>
                <a:latin typeface="Arial Black" pitchFamily="34" charset="0"/>
              </a:rPr>
              <a:t> International Seminar on Hydrology and meteorology, Sept. 15- 16, 2014, HICC, Hyderabad.</a:t>
            </a:r>
            <a:br>
              <a:rPr lang="en-IN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IN" sz="1800" dirty="0"/>
              <a:t/>
            </a:r>
            <a:br>
              <a:rPr lang="en-IN" sz="1800" dirty="0"/>
            </a:br>
            <a:endParaRPr lang="en-IN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23844" y="2285992"/>
          <a:ext cx="8915410" cy="4523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630"/>
                <a:gridCol w="1273630"/>
                <a:gridCol w="1273630"/>
                <a:gridCol w="1273630"/>
                <a:gridCol w="1273630"/>
                <a:gridCol w="1273630"/>
                <a:gridCol w="1273630"/>
              </a:tblGrid>
              <a:tr h="24209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Season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Month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Site of Sampling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420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Mean+S.E. in mg.</a:t>
                      </a:r>
                      <a:endParaRPr lang="en-IN" sz="1100" b="1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Mean+S.E. in mg.</a:t>
                      </a:r>
                      <a:endParaRPr lang="en-IN" sz="1100" b="1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Mean+S.E. in mg.</a:t>
                      </a:r>
                      <a:endParaRPr lang="en-IN" sz="1100" b="1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Mean+S.E. in mg.</a:t>
                      </a:r>
                      <a:endParaRPr lang="en-IN" sz="1100" b="1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Mean+S.E. in mg.</a:t>
                      </a:r>
                      <a:endParaRPr lang="en-IN" sz="1100" b="1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SITE - I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SITE -  II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SITE -  III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SITE - IV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SITE - V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9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Rainy</a:t>
                      </a:r>
                      <a:endParaRPr lang="en-IN" sz="11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July11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2.10±0.7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2.35±0.8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2.40±0.7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2.50±0.7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2.15±0.7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Aug 11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1.75±0.7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1.94±0.6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1.70±0.8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1.90±0.8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1.65±0.8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Sept 11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1.80±0.6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1.73±0.7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1.96 ±0.6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2.15±0.7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1.95±0.5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Oct 11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2.73±0.6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1.95±0.6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2.63 ±0.6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2.10±0.7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2.28±0.7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B10FA9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AV:Values</a:t>
                      </a:r>
                      <a:endParaRPr lang="en-IN" sz="1100" b="1" dirty="0">
                        <a:solidFill>
                          <a:srgbClr val="B10FA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1.89±0.8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B10FA9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1.99±0.7</a:t>
                      </a:r>
                      <a:endParaRPr lang="en-IN" sz="1100" b="1">
                        <a:solidFill>
                          <a:srgbClr val="B10FA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B10FA9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2.04±0.6</a:t>
                      </a:r>
                      <a:endParaRPr lang="en-IN" sz="1100" b="1">
                        <a:solidFill>
                          <a:srgbClr val="B10FA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B10FA9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2.16±0.8</a:t>
                      </a:r>
                      <a:endParaRPr lang="en-IN" sz="1100" b="1">
                        <a:solidFill>
                          <a:srgbClr val="B10FA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B10FA9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1.98±0.7</a:t>
                      </a:r>
                      <a:endParaRPr lang="en-IN" sz="1100" b="1" dirty="0">
                        <a:solidFill>
                          <a:srgbClr val="B10FA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9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Winter</a:t>
                      </a:r>
                      <a:endParaRPr lang="en-IN" sz="11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Nov 11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2.02±0.7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2.85±0.8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2.34±0.7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2.96±0.8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2.41±0.7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Dec 11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1.92±0.7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2.90±0.8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2.72±0.8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3.70±0.8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2.64±0.7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Jan 12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2.16±0.7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3.17±0.9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2.87±0.8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3.92±0.9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2.90±0.8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Feb 12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2.39±0.7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3.35±0.9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3.51±0.9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3.39±0.9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3.23±0.9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B10FA9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AV:Values</a:t>
                      </a:r>
                      <a:endParaRPr lang="en-IN" sz="1100" b="1" dirty="0">
                        <a:solidFill>
                          <a:srgbClr val="B10FA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B10FA9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2.12±0.7</a:t>
                      </a:r>
                      <a:endParaRPr lang="en-IN" sz="1100" b="1">
                        <a:solidFill>
                          <a:srgbClr val="B10FA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B10FA9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3.06±0.9</a:t>
                      </a:r>
                      <a:endParaRPr lang="en-IN" sz="1100" b="1">
                        <a:solidFill>
                          <a:srgbClr val="B10FA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B10FA9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2.86±0.8</a:t>
                      </a:r>
                      <a:endParaRPr lang="en-IN" sz="1100" b="1">
                        <a:solidFill>
                          <a:srgbClr val="B10FA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B10FA9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3.49±0.9</a:t>
                      </a:r>
                      <a:endParaRPr lang="en-IN" sz="1100" b="1">
                        <a:solidFill>
                          <a:srgbClr val="B10FA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B10FA9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2.79±0.8</a:t>
                      </a:r>
                      <a:endParaRPr lang="en-IN" sz="1100" b="1" dirty="0">
                        <a:solidFill>
                          <a:srgbClr val="B10FA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9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Summer</a:t>
                      </a:r>
                      <a:endParaRPr lang="en-IN" sz="11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March 12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2.52±0.7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3.46±0.9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3.32±0.8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3.61±0.9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3.54±0.9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April 12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2.91±0.8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3.64±0.9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3.75±0.8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3.88±0.9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3.79±0.8</a:t>
                      </a:r>
                      <a:endParaRPr lang="en-IN" sz="1100" b="1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May 12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3.00±0.7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3.25±0.8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2.70±0.7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3.10±0.7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2.77±0.7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June 12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3.35±0.7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4.90±0.9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4.53±0.9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4.80±0.7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  <a:ea typeface="Calibri"/>
                          <a:cs typeface="Times New Roman"/>
                        </a:rPr>
                        <a:t>3.92± 0.7</a:t>
                      </a:r>
                      <a:endParaRPr lang="en-IN" sz="1100" b="1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209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B10FA9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AV:Values</a:t>
                      </a:r>
                      <a:endParaRPr lang="en-IN" sz="1100" b="1" dirty="0">
                        <a:solidFill>
                          <a:srgbClr val="B10FA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B10FA9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2.94±0.7</a:t>
                      </a:r>
                      <a:endParaRPr lang="en-IN" sz="1100" b="1" dirty="0">
                        <a:solidFill>
                          <a:srgbClr val="B10FA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B10FA9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3.81±0.8</a:t>
                      </a:r>
                      <a:endParaRPr lang="en-IN" sz="1100" b="1" dirty="0">
                        <a:solidFill>
                          <a:srgbClr val="B10FA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B10FA9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3.57±0.8</a:t>
                      </a:r>
                      <a:endParaRPr lang="en-IN" sz="1100" b="1" dirty="0">
                        <a:solidFill>
                          <a:srgbClr val="B10FA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3.84±0.8</a:t>
                      </a:r>
                      <a:endParaRPr lang="en-IN" sz="11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B10FA9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3.50±0.8</a:t>
                      </a:r>
                      <a:endParaRPr lang="en-IN" sz="1100" b="1" dirty="0">
                        <a:solidFill>
                          <a:srgbClr val="B10FA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428736"/>
            <a:ext cx="9906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  <a:latin typeface="Arial Black" pitchFamily="34" charset="0"/>
              </a:rPr>
              <a:t>RESULT</a:t>
            </a:r>
            <a:r>
              <a:rPr lang="en-IN" sz="2000" dirty="0" smtClean="0">
                <a:latin typeface="Arial Black" pitchFamily="34" charset="0"/>
              </a:rPr>
              <a:t/>
            </a:r>
            <a:br>
              <a:rPr lang="en-IN" sz="2000" dirty="0" smtClean="0">
                <a:latin typeface="Arial Black" pitchFamily="34" charset="0"/>
              </a:rPr>
            </a:br>
            <a:r>
              <a:rPr lang="en-IN" dirty="0" smtClean="0">
                <a:solidFill>
                  <a:srgbClr val="0000FF"/>
                </a:solidFill>
                <a:latin typeface="Arial Black" pitchFamily="34" charset="0"/>
              </a:rPr>
              <a:t>Table-1: </a:t>
            </a:r>
            <a:r>
              <a:rPr lang="en-IN" dirty="0" smtClean="0">
                <a:solidFill>
                  <a:srgbClr val="0000FF"/>
                </a:solidFill>
                <a:latin typeface="Arial Black" pitchFamily="34" charset="0"/>
              </a:rPr>
              <a:t>Showing the seasonal variation of fluoride content in ground water</a:t>
            </a:r>
            <a:endParaRPr lang="en-IN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764EFB-A2DB-429A-9789-FC999F0E1601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71546"/>
          </a:xfrm>
        </p:spPr>
        <p:txBody>
          <a:bodyPr>
            <a:normAutofit/>
          </a:bodyPr>
          <a:lstStyle/>
          <a:p>
            <a:pPr algn="ctr"/>
            <a:r>
              <a:rPr lang="en-IN" sz="1800" b="1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r>
              <a:rPr lang="en-IN" sz="1800" b="1" baseline="30000" dirty="0" smtClean="0">
                <a:solidFill>
                  <a:srgbClr val="002060"/>
                </a:solidFill>
                <a:latin typeface="Arial Black" pitchFamily="34" charset="0"/>
              </a:rPr>
              <a:t>rd</a:t>
            </a:r>
            <a:r>
              <a:rPr lang="en-IN" sz="1800" b="1" dirty="0" smtClean="0">
                <a:solidFill>
                  <a:srgbClr val="002060"/>
                </a:solidFill>
                <a:latin typeface="Arial Black" pitchFamily="34" charset="0"/>
              </a:rPr>
              <a:t> International Seminar on Hydrology and meteorology, Sept. 15- 16, 2014, HICC, Hyderabad.</a:t>
            </a:r>
            <a:endParaRPr lang="en-IN" sz="1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500174"/>
            <a:ext cx="8915400" cy="46434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1800" dirty="0">
                <a:solidFill>
                  <a:srgbClr val="FF0000"/>
                </a:solidFill>
                <a:latin typeface="Arial Black" pitchFamily="34" charset="0"/>
              </a:rPr>
              <a:t>Table-2: Showing the percentage occurrence of fluoride - affected teeth of children as per </a:t>
            </a:r>
            <a:r>
              <a:rPr lang="en-IN" sz="1800" dirty="0" smtClean="0">
                <a:solidFill>
                  <a:srgbClr val="FF0000"/>
                </a:solidFill>
                <a:latin typeface="Arial Black" pitchFamily="34" charset="0"/>
              </a:rPr>
              <a:t>Dean’s Index</a:t>
            </a:r>
          </a:p>
          <a:p>
            <a:pPr>
              <a:buNone/>
            </a:pPr>
            <a:endParaRPr lang="en-IN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143117"/>
          <a:ext cx="9905994" cy="48577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0666"/>
                <a:gridCol w="1100666"/>
                <a:gridCol w="1100666"/>
                <a:gridCol w="936622"/>
                <a:gridCol w="1357322"/>
                <a:gridCol w="1008054"/>
                <a:gridCol w="1100666"/>
                <a:gridCol w="1100666"/>
                <a:gridCol w="1100666"/>
              </a:tblGrid>
              <a:tr h="6068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Sl. No.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Site of Sampling</a:t>
                      </a:r>
                      <a:endParaRPr lang="en-IN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Number of cases </a:t>
                      </a:r>
                      <a:endParaRPr lang="en-IN" sz="11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( 06-11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yrs</a:t>
                      </a:r>
                      <a:r>
                        <a:rPr lang="en-US" sz="1200" dirty="0"/>
                        <a:t>)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Dean’s Index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0950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</a:rPr>
                        <a:t>Normal</a:t>
                      </a:r>
                      <a:endParaRPr lang="en-IN" sz="1200" b="1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</a:rPr>
                        <a:t>Questionable</a:t>
                      </a:r>
                      <a:endParaRPr lang="en-IN" sz="1200" b="1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</a:rPr>
                        <a:t>Very mild</a:t>
                      </a:r>
                      <a:endParaRPr lang="en-IN" sz="1200" b="1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</a:rPr>
                        <a:t>Mild</a:t>
                      </a:r>
                      <a:endParaRPr lang="en-IN" sz="1200" b="1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 Black" pitchFamily="34" charset="0"/>
                        </a:rPr>
                        <a:t>Moderate</a:t>
                      </a:r>
                      <a:endParaRPr lang="en-IN" sz="1200" b="1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 Black" pitchFamily="34" charset="0"/>
                        </a:rPr>
                        <a:t>Severe</a:t>
                      </a:r>
                      <a:endParaRPr lang="en-IN" sz="1200" b="1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01.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 SITE -  I</a:t>
                      </a:r>
                      <a:endParaRPr lang="en-IN" sz="1100" b="1" dirty="0">
                        <a:solidFill>
                          <a:srgbClr val="00009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114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21.05%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18.42%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16.67%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19.30%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11.40%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13.16%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02.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 SITE -  II</a:t>
                      </a:r>
                      <a:endParaRPr lang="en-IN" sz="1100" b="1" dirty="0">
                        <a:solidFill>
                          <a:srgbClr val="00009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84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8.34%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11.90%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28.58%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25%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19.04%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7.14%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03.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 SITE -  III</a:t>
                      </a:r>
                      <a:endParaRPr lang="en-IN" sz="1100" b="1" dirty="0">
                        <a:solidFill>
                          <a:srgbClr val="00009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88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10.22%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12.50%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30.69%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25%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14.78%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6.81%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04.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 SITE -  IV</a:t>
                      </a:r>
                      <a:endParaRPr lang="en-IN" sz="1100" b="1" dirty="0">
                        <a:solidFill>
                          <a:srgbClr val="00009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77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7.79%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19.48%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18.18%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23.38%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20.78%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10.39%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05.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99"/>
                          </a:solidFill>
                          <a:latin typeface="Arial Black" pitchFamily="34" charset="0"/>
                        </a:rPr>
                        <a:t> SITE - V</a:t>
                      </a:r>
                      <a:endParaRPr lang="en-IN" sz="1100" b="1" dirty="0">
                        <a:solidFill>
                          <a:srgbClr val="000099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63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14.28%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11.11%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20.64%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28.58%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19.08%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6.35%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89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Total Percentage of F– affected teeth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12.91%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15.02%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22.78%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23.70%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 Black" pitchFamily="34" charset="0"/>
                        </a:rPr>
                        <a:t>16.44 %</a:t>
                      </a:r>
                      <a:endParaRPr lang="en-IN" sz="1100" b="1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Black" pitchFamily="34" charset="0"/>
                        </a:rPr>
                        <a:t>9.15 %</a:t>
                      </a:r>
                      <a:endParaRPr lang="en-IN" sz="1100" b="1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764EFB-A2DB-429A-9789-FC999F0E1601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232</TotalTime>
  <Words>1263</Words>
  <Application>Microsoft Office PowerPoint</Application>
  <PresentationFormat>A4 Paper (210x297 mm)</PresentationFormat>
  <Paragraphs>302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Slide 1</vt:lpstr>
      <vt:lpstr>  3rd Seminar on Hydrology and meteorology, Sept. 15-16,  2014, HICC, Hyderabad. </vt:lpstr>
      <vt:lpstr>Slide 3</vt:lpstr>
      <vt:lpstr>3rd International Seminar on Hydrology and meteorology, Sept. 15- 16, 2014, HICC, Hyderabad.</vt:lpstr>
      <vt:lpstr>3rd International Seminar on Hydrology and meteorology, Sept. 15 -16, 2014, HICC, Hyderabad.</vt:lpstr>
      <vt:lpstr>3rd International Seminar on Hydrology and meteorology, Sept. 15- 16, 2014, HICC, Hyderabad.</vt:lpstr>
      <vt:lpstr>3rd International Seminar on Hydrology and meteorology, Sept. 15- 16, 2014, HICC, Hyderabad.</vt:lpstr>
      <vt:lpstr>  3rd International Seminar on Hydrology and meteorology, Sept. 15- 16, 2014, HICC, Hyderabad.  </vt:lpstr>
      <vt:lpstr>3rd International Seminar on Hydrology and meteorology, Sept. 15- 16, 2014, HICC, Hyderabad.</vt:lpstr>
      <vt:lpstr>3rd International Seminar on Hydrology and meteorology, Sept. 15- 16, 2014, HICC, Hyderabad.</vt:lpstr>
      <vt:lpstr>3rd International Seminar on Hydrology and meteorology, Sept. 15- 16, 2014, HICC, Hyderabad.</vt:lpstr>
      <vt:lpstr>3rd International Seminar on Hydrology and meteorology, Sept. 15- 16, 2014, HICC, Hyderabad.</vt:lpstr>
      <vt:lpstr>3rd International Seminar on Hydrology and meteorology, Sept. 15- 16  2014, HICC, Hyderabad.</vt:lpstr>
      <vt:lpstr>3rd International Seminar on Hydrology and meteorology, Sept. 15- 16  2014, HICC, Hyderabad.</vt:lpstr>
      <vt:lpstr>3rd International Seminar on Hydrology and meteorology, Sept. 15- 16  2014, HICC, Hyderabad.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raju</dc:creator>
  <cp:lastModifiedBy>raju</cp:lastModifiedBy>
  <cp:revision>51</cp:revision>
  <dcterms:created xsi:type="dcterms:W3CDTF">2014-09-08T15:06:32Z</dcterms:created>
  <dcterms:modified xsi:type="dcterms:W3CDTF">2014-09-11T11:03:30Z</dcterms:modified>
</cp:coreProperties>
</file>