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74" r:id="rId2"/>
    <p:sldId id="326" r:id="rId3"/>
    <p:sldId id="327" r:id="rId4"/>
    <p:sldId id="339" r:id="rId5"/>
    <p:sldId id="318" r:id="rId6"/>
    <p:sldId id="328" r:id="rId7"/>
    <p:sldId id="278" r:id="rId8"/>
    <p:sldId id="283" r:id="rId9"/>
    <p:sldId id="284" r:id="rId10"/>
    <p:sldId id="285" r:id="rId11"/>
    <p:sldId id="287" r:id="rId12"/>
    <p:sldId id="329" r:id="rId13"/>
    <p:sldId id="316" r:id="rId14"/>
    <p:sldId id="319" r:id="rId15"/>
    <p:sldId id="289" r:id="rId16"/>
    <p:sldId id="290" r:id="rId17"/>
    <p:sldId id="291" r:id="rId18"/>
    <p:sldId id="321" r:id="rId19"/>
    <p:sldId id="292" r:id="rId20"/>
    <p:sldId id="293" r:id="rId21"/>
    <p:sldId id="337" r:id="rId22"/>
    <p:sldId id="338" r:id="rId23"/>
    <p:sldId id="300" r:id="rId24"/>
    <p:sldId id="301" r:id="rId25"/>
    <p:sldId id="302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88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4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4B6911-5E38-4DB8-B62F-9EAB6DFD6863}" type="datetimeFigureOut">
              <a:rPr lang="en-MY" smtClean="0"/>
              <a:t>25/6/2017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41F4-5F6A-4858-8ACD-3F26D2B6644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39679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Expand the message into content structure of the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41F4-5F6A-4858-8ACD-3F26D2B66448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3738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Y" dirty="0"/>
              <a:t>Okra, </a:t>
            </a:r>
            <a:r>
              <a:rPr lang="en-MY" dirty="0" err="1"/>
              <a:t>pak</a:t>
            </a:r>
            <a:r>
              <a:rPr lang="en-MY" dirty="0"/>
              <a:t> choy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41F4-5F6A-4858-8ACD-3F26D2B66448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99331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0661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698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98779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17725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4001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06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78797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312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48511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40771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MY"/>
              <a:t>Rajeev Taggar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271416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26/6/2017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MY"/>
              <a:t>Rajeev Taggar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EC609-52A0-4EE8-BF67-4E1249AD6A7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184179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er.org/courses/lens/focus-in/2003/" TargetMode="External"/><Relationship Id="rId4" Type="http://schemas.openxmlformats.org/officeDocument/2006/relationships/hyperlink" Target="http://www.usask.ca/agriculture/plantsci/vegetable/med/mdh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CB7670F-155D-48F5-8F12-64690F4CA628}"/>
              </a:ext>
            </a:extLst>
          </p:cNvPr>
          <p:cNvSpPr txBox="1">
            <a:spLocks/>
          </p:cNvSpPr>
          <p:nvPr/>
        </p:nvSpPr>
        <p:spPr>
          <a:xfrm>
            <a:off x="465482" y="141233"/>
            <a:ext cx="8213035" cy="116105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MY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application of plant biotechnology in seed industry in the developing countries</a:t>
            </a:r>
            <a:endParaRPr lang="en-US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358CE90-A904-4ACD-943A-40C211A51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522" y="3761899"/>
            <a:ext cx="1756591" cy="713615"/>
          </a:xfrm>
          <a:prstGeom prst="rect">
            <a:avLst/>
          </a:prstGeom>
        </p:spPr>
      </p:pic>
      <p:sp>
        <p:nvSpPr>
          <p:cNvPr id="17" name="Subtitle 2">
            <a:extLst>
              <a:ext uri="{FF2B5EF4-FFF2-40B4-BE49-F238E27FC236}">
                <a16:creationId xmlns:a16="http://schemas.microsoft.com/office/drawing/2014/main" id="{56084D74-ACBA-4BC2-BD2F-8B96E3BB5F5C}"/>
              </a:ext>
            </a:extLst>
          </p:cNvPr>
          <p:cNvSpPr txBox="1">
            <a:spLocks/>
          </p:cNvSpPr>
          <p:nvPr/>
        </p:nvSpPr>
        <p:spPr>
          <a:xfrm>
            <a:off x="1774650" y="1831798"/>
            <a:ext cx="4986337" cy="740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Rajeev Taggar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388D74C-3915-4397-81A0-63B45A31FA1A}"/>
              </a:ext>
            </a:extLst>
          </p:cNvPr>
          <p:cNvSpPr txBox="1"/>
          <p:nvPr/>
        </p:nvSpPr>
        <p:spPr>
          <a:xfrm>
            <a:off x="40376" y="5498068"/>
            <a:ext cx="84548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Plant Science &amp; Physiology</a:t>
            </a:r>
          </a:p>
          <a:p>
            <a:pPr algn="ctr"/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June 26-27, 2017 Bangkok, Thailand</a:t>
            </a:r>
          </a:p>
          <a:p>
            <a:endParaRPr lang="en-MY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948DC5FB-AC91-4B3C-863A-1CC49A6584CD}"/>
              </a:ext>
            </a:extLst>
          </p:cNvPr>
          <p:cNvSpPr txBox="1">
            <a:spLocks/>
          </p:cNvSpPr>
          <p:nvPr/>
        </p:nvSpPr>
        <p:spPr>
          <a:xfrm>
            <a:off x="1774648" y="4197465"/>
            <a:ext cx="4986337" cy="74024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MY" b="1" dirty="0">
                <a:latin typeface="Arial" panose="020B0604020202020204" pitchFamily="34" charset="0"/>
                <a:cs typeface="Arial" panose="020B0604020202020204" pitchFamily="34" charset="0"/>
              </a:rPr>
              <a:t>Green World Genetics Sdn Bhd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3467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10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4AE6E029-866D-41E2-9FDB-0A246AB78A80}"/>
              </a:ext>
            </a:extLst>
          </p:cNvPr>
          <p:cNvSpPr txBox="1">
            <a:spLocks/>
          </p:cNvSpPr>
          <p:nvPr/>
        </p:nvSpPr>
        <p:spPr>
          <a:xfrm>
            <a:off x="0" y="149647"/>
            <a:ext cx="4951828" cy="55583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Biotech in seed industry: </a:t>
            </a:r>
            <a:r>
              <a:rPr lang="en-US" sz="2400" b="1" dirty="0" err="1">
                <a:solidFill>
                  <a:srgbClr val="C00000"/>
                </a:solidFill>
              </a:rPr>
              <a:t>transgenics</a:t>
            </a:r>
            <a:endParaRPr lang="en-US" sz="2400" b="1" dirty="0">
              <a:solidFill>
                <a:srgbClr val="C0000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AE8201-73B7-4218-8961-9A0D8918C5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728" y="1116429"/>
            <a:ext cx="5148000" cy="3861000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D193679-C581-4C5B-BBC2-ED2C33C78C30}"/>
              </a:ext>
            </a:extLst>
          </p:cNvPr>
          <p:cNvSpPr txBox="1">
            <a:spLocks/>
          </p:cNvSpPr>
          <p:nvPr/>
        </p:nvSpPr>
        <p:spPr>
          <a:xfrm>
            <a:off x="1397505" y="5317562"/>
            <a:ext cx="5917696" cy="77008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2000" b="1" dirty="0">
                <a:solidFill>
                  <a:schemeClr val="tx1"/>
                </a:solidFill>
              </a:rPr>
              <a:t>Comparison of unsprayed </a:t>
            </a:r>
            <a:r>
              <a:rPr lang="en-US" sz="2000" b="1" dirty="0" err="1">
                <a:solidFill>
                  <a:schemeClr val="tx1"/>
                </a:solidFill>
              </a:rPr>
              <a:t>Bt</a:t>
            </a:r>
            <a:r>
              <a:rPr lang="en-US" sz="2000" b="1" dirty="0">
                <a:solidFill>
                  <a:schemeClr val="tx1"/>
                </a:solidFill>
              </a:rPr>
              <a:t>-cotton and non-</a:t>
            </a:r>
            <a:r>
              <a:rPr lang="en-US" sz="2000" b="1" dirty="0" err="1">
                <a:solidFill>
                  <a:schemeClr val="tx1"/>
                </a:solidFill>
              </a:rPr>
              <a:t>Bt</a:t>
            </a:r>
            <a:r>
              <a:rPr lang="en-US" sz="2000" b="1" dirty="0">
                <a:solidFill>
                  <a:schemeClr val="tx1"/>
                </a:solidFill>
              </a:rPr>
              <a:t> cotton  </a:t>
            </a:r>
          </a:p>
        </p:txBody>
      </p:sp>
    </p:spTree>
    <p:extLst>
      <p:ext uri="{BB962C8B-B14F-4D97-AF65-F5344CB8AC3E}">
        <p14:creationId xmlns:p14="http://schemas.microsoft.com/office/powerpoint/2010/main" val="37306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11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AD684CE0-F665-497A-B3D3-37983EB8ACE3}"/>
              </a:ext>
            </a:extLst>
          </p:cNvPr>
          <p:cNvSpPr txBox="1">
            <a:spLocks/>
          </p:cNvSpPr>
          <p:nvPr/>
        </p:nvSpPr>
        <p:spPr>
          <a:xfrm>
            <a:off x="0" y="281185"/>
            <a:ext cx="6115050" cy="4476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Biotech in seed industry: molecular diagnostics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4F12E9-7F51-4105-9D5B-0442173FDE22}"/>
              </a:ext>
            </a:extLst>
          </p:cNvPr>
          <p:cNvSpPr txBox="1"/>
          <p:nvPr/>
        </p:nvSpPr>
        <p:spPr>
          <a:xfrm>
            <a:off x="405786" y="1110578"/>
            <a:ext cx="759521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solidFill>
                  <a:srgbClr val="C00000"/>
                </a:solidFill>
              </a:rPr>
              <a:t>Activities</a:t>
            </a:r>
          </a:p>
          <a:p>
            <a:r>
              <a:rPr lang="en-MY" sz="2000" dirty="0"/>
              <a:t> </a:t>
            </a:r>
          </a:p>
          <a:p>
            <a:pPr lvl="0"/>
            <a:r>
              <a:rPr lang="en-MY" sz="2000" dirty="0"/>
              <a:t>Hybrid seed purity testing</a:t>
            </a:r>
          </a:p>
          <a:p>
            <a:r>
              <a:rPr lang="en-MY" sz="2000" dirty="0" err="1"/>
              <a:t>Zygosity</a:t>
            </a:r>
            <a:r>
              <a:rPr lang="en-MY" sz="2000" dirty="0"/>
              <a:t> testing</a:t>
            </a:r>
          </a:p>
          <a:p>
            <a:r>
              <a:rPr lang="en-MY" sz="2000" dirty="0"/>
              <a:t>Pathogen detection</a:t>
            </a:r>
          </a:p>
          <a:p>
            <a:endParaRPr lang="en-MY" sz="2000" dirty="0"/>
          </a:p>
          <a:p>
            <a:r>
              <a:rPr lang="en-MY" sz="2000" dirty="0">
                <a:solidFill>
                  <a:srgbClr val="C00000"/>
                </a:solidFill>
              </a:rPr>
              <a:t>Techniques</a:t>
            </a:r>
          </a:p>
          <a:p>
            <a:r>
              <a:rPr lang="en-MY" sz="2000" dirty="0"/>
              <a:t> </a:t>
            </a:r>
          </a:p>
          <a:p>
            <a:pPr lvl="0"/>
            <a:r>
              <a:rPr lang="en-MY" sz="2000" dirty="0"/>
              <a:t>PCR-ELISA</a:t>
            </a:r>
          </a:p>
          <a:p>
            <a:pPr lvl="0"/>
            <a:r>
              <a:rPr lang="en-MY" sz="2000" dirty="0" err="1"/>
              <a:t>Immuno</a:t>
            </a:r>
            <a:r>
              <a:rPr lang="en-MY" sz="2000" dirty="0"/>
              <a:t> assays / strip-tests</a:t>
            </a:r>
          </a:p>
          <a:p>
            <a:pPr lvl="0"/>
            <a:r>
              <a:rPr lang="en-MY" sz="2000" dirty="0"/>
              <a:t>FISH</a:t>
            </a:r>
          </a:p>
          <a:p>
            <a:pPr lvl="0"/>
            <a:r>
              <a:rPr lang="en-MY" sz="2000" dirty="0"/>
              <a:t>Microscopy </a:t>
            </a:r>
          </a:p>
          <a:p>
            <a:pPr lvl="0"/>
            <a:r>
              <a:rPr lang="en-MY" sz="2000" dirty="0"/>
              <a:t>Microbiological cultures</a:t>
            </a:r>
          </a:p>
          <a:p>
            <a:r>
              <a:rPr lang="en-MY" sz="2000" dirty="0"/>
              <a:t>DNA markers/probes </a:t>
            </a:r>
          </a:p>
          <a:p>
            <a:r>
              <a:rPr lang="en-MY" sz="2000" dirty="0"/>
              <a:t>DNA </a:t>
            </a:r>
            <a:r>
              <a:rPr lang="en-MY" sz="2000" dirty="0" err="1"/>
              <a:t>barcdoing</a:t>
            </a:r>
            <a:endParaRPr lang="en-MY" sz="2000" dirty="0"/>
          </a:p>
        </p:txBody>
      </p:sp>
    </p:spTree>
    <p:extLst>
      <p:ext uri="{BB962C8B-B14F-4D97-AF65-F5344CB8AC3E}">
        <p14:creationId xmlns:p14="http://schemas.microsoft.com/office/powerpoint/2010/main" val="3948703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12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7700667-8083-4AE3-8E64-04E54EBE301A}"/>
              </a:ext>
            </a:extLst>
          </p:cNvPr>
          <p:cNvSpPr txBox="1">
            <a:spLocks/>
          </p:cNvSpPr>
          <p:nvPr/>
        </p:nvSpPr>
        <p:spPr>
          <a:xfrm>
            <a:off x="119270" y="126086"/>
            <a:ext cx="3847819" cy="6027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MY" sz="2400" b="1" dirty="0">
                <a:solidFill>
                  <a:srgbClr val="C00000"/>
                </a:solidFill>
              </a:rPr>
              <a:t>NGS and Marker technologies</a:t>
            </a:r>
            <a:endParaRPr lang="en-IE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641530-F0B8-431F-A212-DFD49967E7A5}"/>
              </a:ext>
            </a:extLst>
          </p:cNvPr>
          <p:cNvSpPr txBox="1"/>
          <p:nvPr/>
        </p:nvSpPr>
        <p:spPr>
          <a:xfrm>
            <a:off x="1043608" y="1384853"/>
            <a:ext cx="6629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Sequencing/genotyping infrastructure not a constraint anymore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Analytics the challenge now – molecular breeding to information science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Major marker technologies now: GBS, SNPs and SSRs</a:t>
            </a:r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pPr marL="342900" indent="-342900">
              <a:buFontTx/>
              <a:buChar char="-"/>
            </a:pPr>
            <a:endParaRPr lang="en-GB" sz="2400" dirty="0"/>
          </a:p>
          <a:p>
            <a:endParaRPr lang="en-GB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4322757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13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0CF7B35-8E96-4525-A179-19AE5352B092}"/>
              </a:ext>
            </a:extLst>
          </p:cNvPr>
          <p:cNvSpPr txBox="1">
            <a:spLocks/>
          </p:cNvSpPr>
          <p:nvPr/>
        </p:nvSpPr>
        <p:spPr>
          <a:xfrm>
            <a:off x="1" y="319418"/>
            <a:ext cx="2124222" cy="40945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</a:rPr>
              <a:t>Future trends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5AE130-2EEC-4437-ADEF-8F13363F9B2B}"/>
              </a:ext>
            </a:extLst>
          </p:cNvPr>
          <p:cNvSpPr txBox="1"/>
          <p:nvPr/>
        </p:nvSpPr>
        <p:spPr>
          <a:xfrm>
            <a:off x="344557" y="1131268"/>
            <a:ext cx="8348869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2000" dirty="0"/>
              <a:t>Big data handling – information science – molecular breeding 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Cheap sequencers – Oxford Nanopore, Illumina </a:t>
            </a:r>
            <a:r>
              <a:rPr lang="en-MY" sz="2000" dirty="0" err="1"/>
              <a:t>MiniSeq</a:t>
            </a:r>
            <a:endParaRPr lang="en-MY" sz="2000" dirty="0"/>
          </a:p>
          <a:p>
            <a:pPr marL="285750" indent="-285750">
              <a:buFontTx/>
              <a:buChar char="-"/>
            </a:pPr>
            <a:r>
              <a:rPr lang="en-MY" sz="2000" dirty="0"/>
              <a:t>Use of a wider germplasm base – increased confidence in breaking harmful linkage drag using a dense molecular-markers coverage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Deciphering the molecular basis of heterosis – over a hundred year old riddle – clear role genetics and epigenetics – tools developing – once the mechanism discovered, dramatic improvement in hybrid crop varieties may be expected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Epigenetics – increased application - how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Climate-change-ready crops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Genome editing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DH increased use – inducer lines maize, rice</a:t>
            </a:r>
          </a:p>
          <a:p>
            <a:pPr marL="285750" indent="-285750">
              <a:buFontTx/>
              <a:buChar char="-"/>
            </a:pPr>
            <a:endParaRPr lang="en-MY" dirty="0"/>
          </a:p>
          <a:p>
            <a:pPr marL="285750" indent="-285750">
              <a:buFontTx/>
              <a:buChar char="-"/>
            </a:pPr>
            <a:endParaRPr lang="en-MY" dirty="0"/>
          </a:p>
          <a:p>
            <a:pPr marL="285750" indent="-285750">
              <a:buFontTx/>
              <a:buChar char="-"/>
            </a:pPr>
            <a:endParaRPr lang="en-MY" dirty="0"/>
          </a:p>
          <a:p>
            <a:pPr lvl="0"/>
            <a:endParaRPr lang="en-MY" dirty="0"/>
          </a:p>
          <a:p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767453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14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457E365-685A-469A-8DC7-81BF76C15EEB}"/>
              </a:ext>
            </a:extLst>
          </p:cNvPr>
          <p:cNvSpPr txBox="1">
            <a:spLocks/>
          </p:cNvSpPr>
          <p:nvPr/>
        </p:nvSpPr>
        <p:spPr>
          <a:xfrm>
            <a:off x="119270" y="222535"/>
            <a:ext cx="3438187" cy="43344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 – how? 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E08545-88DF-4723-B8A7-87CE229CECBD}"/>
              </a:ext>
            </a:extLst>
          </p:cNvPr>
          <p:cNvSpPr txBox="1"/>
          <p:nvPr/>
        </p:nvSpPr>
        <p:spPr>
          <a:xfrm>
            <a:off x="187469" y="795338"/>
            <a:ext cx="748554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400" dirty="0">
                <a:cs typeface="Arial" panose="020B0604020202020204" pitchFamily="34" charset="0"/>
              </a:rPr>
              <a:t>-	</a:t>
            </a:r>
            <a:r>
              <a:rPr lang="en-US" sz="2000" dirty="0">
                <a:cs typeface="Arial" panose="020B0604020202020204" pitchFamily="34" charset="0"/>
              </a:rPr>
              <a:t>Time-tested and proven technologies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	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-	Quick delivery: short timelines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-	Readily available technologies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-	Minimal risk in investment: 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	M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inimal public and environmental concerns</a:t>
            </a:r>
          </a:p>
          <a:p>
            <a:pPr>
              <a:defRPr/>
            </a:pPr>
            <a:r>
              <a:rPr lang="en-US" sz="2000" dirty="0">
                <a:cs typeface="Arial" panose="020B0604020202020204" pitchFamily="34" charset="0"/>
              </a:rPr>
              <a:t>-	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Minimal financial resources</a:t>
            </a:r>
          </a:p>
          <a:p>
            <a:pPr marL="342900" indent="-342900">
              <a:buFontTx/>
              <a:buChar char="-"/>
              <a:defRPr/>
            </a:pPr>
            <a:endParaRPr lang="en-US" sz="24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2071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15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05F8A0E-7556-4FFC-91DA-7AA518ADE0F3}"/>
              </a:ext>
            </a:extLst>
          </p:cNvPr>
          <p:cNvSpPr txBox="1">
            <a:spLocks/>
          </p:cNvSpPr>
          <p:nvPr/>
        </p:nvSpPr>
        <p:spPr>
          <a:xfrm>
            <a:off x="-124164" y="346929"/>
            <a:ext cx="5357995" cy="42104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 – low input industry   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51CF88-73A1-43DF-A4D3-D6A9990DD4EE}"/>
              </a:ext>
            </a:extLst>
          </p:cNvPr>
          <p:cNvSpPr txBox="1"/>
          <p:nvPr/>
        </p:nvSpPr>
        <p:spPr>
          <a:xfrm>
            <a:off x="253704" y="1002913"/>
            <a:ext cx="7747296" cy="615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olecular breeding in small &amp; medium seed industry</a:t>
            </a: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Marker assisted selection/gene-stacking (MAS)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Marker assisted backcross (MABC)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Heterotic grouping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DNA fingerprinting of inbred 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DNA fingerprinting of hybrids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Germplasm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Germplasm characterization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Diversity analysis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Screening for biotic &amp; abiotic stress resistances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Removal of duplicates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Purification of germplasm accessions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Line stabilization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Hybrid seed purity testing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1073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16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9E56679-2EE3-4DDC-99D0-06F994989BB9}"/>
              </a:ext>
            </a:extLst>
          </p:cNvPr>
          <p:cNvSpPr txBox="1">
            <a:spLocks/>
          </p:cNvSpPr>
          <p:nvPr/>
        </p:nvSpPr>
        <p:spPr bwMode="auto">
          <a:xfrm>
            <a:off x="0" y="137594"/>
            <a:ext cx="5176911" cy="622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 – high input industry 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A64336-B5CF-4768-BC6D-FD65D61F90DC}"/>
              </a:ext>
            </a:extLst>
          </p:cNvPr>
          <p:cNvSpPr txBox="1"/>
          <p:nvPr/>
        </p:nvSpPr>
        <p:spPr>
          <a:xfrm>
            <a:off x="187469" y="795337"/>
            <a:ext cx="8327882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M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olecular breeding in large companies and academia</a:t>
            </a:r>
            <a:endParaRPr lang="en-US" sz="2000" b="1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Breeding by design (BBD)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Genomics assisted breeding (GAB)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Fine-level QTL mapping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Association mapping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Genome Wide Association Studies (GWAS)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Nested association mapping (NAM)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Multiparent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Advanced Generation inter-Cross (MAGIC)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cs typeface="Arial" panose="020B0604020202020204" pitchFamily="34" charset="0"/>
              </a:rPr>
              <a:t>Mutation breeding (TILLING/Eco-TILLING)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Genomic selection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Genome editing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274214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17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788536-6EB0-467C-954F-F04B83AD6E6B}"/>
              </a:ext>
            </a:extLst>
          </p:cNvPr>
          <p:cNvSpPr txBox="1">
            <a:spLocks/>
          </p:cNvSpPr>
          <p:nvPr/>
        </p:nvSpPr>
        <p:spPr bwMode="auto">
          <a:xfrm>
            <a:off x="-76199" y="154417"/>
            <a:ext cx="6012766" cy="68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gains: low input v/s high input   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11886-A597-41D2-A778-71404E4BBE4D}"/>
              </a:ext>
            </a:extLst>
          </p:cNvPr>
          <p:cNvSpPr txBox="1"/>
          <p:nvPr/>
        </p:nvSpPr>
        <p:spPr>
          <a:xfrm>
            <a:off x="350838" y="930912"/>
            <a:ext cx="4230615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Small &amp; medium seed industry 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Focus: proven useful technology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Marker assisted selection (MAS)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Heterotic grouping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DNA fingerprinting of inbred lines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DNA fingerprinting of hybrids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Germplasm management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Germplasm characterization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Diversity analysis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Screening for biotic &amp;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abiotic stress resistances 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Removal of duplicates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Purification of germplasm accessions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Line stabilization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Hybrid seed purity testing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8B1332D-FDA3-4698-928D-767E8DD833D1}"/>
              </a:ext>
            </a:extLst>
          </p:cNvPr>
          <p:cNvSpPr txBox="1"/>
          <p:nvPr/>
        </p:nvSpPr>
        <p:spPr>
          <a:xfrm>
            <a:off x="4589535" y="930912"/>
            <a:ext cx="4630665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Academia &amp; large seed industry</a:t>
            </a:r>
          </a:p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Focus: Stay updated with technologies, market leader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Breeding by design (BBD)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Genomics assisted breeding (GAB)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Fine-level QTL mapping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Association mapping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Genome Wide Association Studies </a:t>
            </a:r>
          </a:p>
          <a:p>
            <a:pPr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(GWAS)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Nested association mapping (NAM)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Multiparent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Advanced Generation Inter-Cross (MAGIC)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TILLING/Eco-TILLING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Genomic selection (GS)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Genome editing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57810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18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1788536-6EB0-467C-954F-F04B83AD6E6B}"/>
              </a:ext>
            </a:extLst>
          </p:cNvPr>
          <p:cNvSpPr txBox="1">
            <a:spLocks/>
          </p:cNvSpPr>
          <p:nvPr/>
        </p:nvSpPr>
        <p:spPr bwMode="auto">
          <a:xfrm>
            <a:off x="-76199" y="154417"/>
            <a:ext cx="5843954" cy="675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gains: low input v/s high input   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E11886-A597-41D2-A778-71404E4BBE4D}"/>
              </a:ext>
            </a:extLst>
          </p:cNvPr>
          <p:cNvSpPr txBox="1"/>
          <p:nvPr/>
        </p:nvSpPr>
        <p:spPr>
          <a:xfrm>
            <a:off x="350837" y="930915"/>
            <a:ext cx="775215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rgbClr val="C00000"/>
                </a:solidFill>
                <a:cs typeface="Arial" panose="020B0604020202020204" pitchFamily="34" charset="0"/>
              </a:rPr>
              <a:t>Comparison</a:t>
            </a:r>
          </a:p>
          <a:p>
            <a:pPr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Cheap infrastructure: </a:t>
            </a:r>
            <a:r>
              <a:rPr lang="en-US" sz="2000" dirty="0" err="1">
                <a:cs typeface="Arial" panose="020B0604020202020204" pitchFamily="34" charset="0"/>
              </a:rPr>
              <a:t>MiniSeq</a:t>
            </a:r>
            <a:r>
              <a:rPr lang="en-US" sz="2000" dirty="0">
                <a:cs typeface="Arial" panose="020B0604020202020204" pitchFamily="34" charset="0"/>
              </a:rPr>
              <a:t> $49,500, Oxford Nanopore </a:t>
            </a:r>
            <a:r>
              <a:rPr lang="en-US" sz="2000" dirty="0" err="1">
                <a:cs typeface="Arial" panose="020B0604020202020204" pitchFamily="34" charset="0"/>
              </a:rPr>
              <a:t>MinIon</a:t>
            </a:r>
            <a:r>
              <a:rPr lang="en-US" sz="2000" dirty="0">
                <a:cs typeface="Arial" panose="020B0604020202020204" pitchFamily="34" charset="0"/>
              </a:rPr>
              <a:t> $1,000 base unit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Less number of markers ~300 v/s ~10,000 markers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Analytical demands relatively low</a:t>
            </a: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Returns on investment more assured</a:t>
            </a:r>
          </a:p>
          <a:p>
            <a:pPr marL="342900" indent="-342900">
              <a:buFontTx/>
              <a:buChar char="-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56137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19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FF583-2179-4792-BCEE-56F1733BD345}"/>
              </a:ext>
            </a:extLst>
          </p:cNvPr>
          <p:cNvSpPr txBox="1">
            <a:spLocks/>
          </p:cNvSpPr>
          <p:nvPr/>
        </p:nvSpPr>
        <p:spPr>
          <a:xfrm>
            <a:off x="119270" y="106846"/>
            <a:ext cx="6492049" cy="6103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Maximizing gains – case of transgenic crops</a:t>
            </a:r>
            <a:endParaRPr lang="en-MY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7B54C79A-E727-40BD-9DA0-292DEC98C28F}"/>
              </a:ext>
            </a:extLst>
          </p:cNvPr>
          <p:cNvSpPr txBox="1">
            <a:spLocks/>
          </p:cNvSpPr>
          <p:nvPr/>
        </p:nvSpPr>
        <p:spPr bwMode="auto">
          <a:xfrm flipH="1">
            <a:off x="358917" y="906463"/>
            <a:ext cx="8861279" cy="560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>
              <a:defRPr/>
            </a:pP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Transgenic technology (e.g. Bt genes)</a:t>
            </a:r>
          </a:p>
          <a:p>
            <a:pPr algn="l">
              <a:defRPr/>
            </a:pPr>
            <a:endParaRPr lang="en-US" sz="20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Identify, isolate and characterize protein/s of interest 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Protein chemistry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Make a gene construct .…………………………………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Molecular biology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Develop transformation and regeneration protocols ..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Cell &amp; microbiology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Transform crop of interest, expression analysis, …….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Cell biology and 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copy number analysis, insert size &amp; sequence, 	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molecular biology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elite event selection etc.:							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				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Extensive environmental and biosafety testing ………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Field testing, clinical 														trials with animals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Regulatory approval by multiple governmental ………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Ministry of 	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departments                							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Environment/ 															Health/ Agriculture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Introgression of gene of interest into .	..……………….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Plant breeding</a:t>
            </a:r>
            <a:endParaRPr lang="en-US" sz="2000" dirty="0">
              <a:latin typeface="+mn-lt"/>
              <a:cs typeface="Arial" panose="020B0604020202020204" pitchFamily="34" charset="0"/>
            </a:endParaRPr>
          </a:p>
          <a:p>
            <a:pPr algn="l"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     elite breeding lines									</a:t>
            </a:r>
            <a:endParaRPr lang="en-US" sz="20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Develop hybrid varieties for commercialization ………	</a:t>
            </a:r>
            <a: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Plant breeding</a:t>
            </a:r>
            <a:br>
              <a:rPr lang="en-US" sz="2000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</a:br>
            <a:endParaRPr lang="en-MY" sz="2000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901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292A69-E175-4F02-B971-8D415D3A961A}"/>
              </a:ext>
            </a:extLst>
          </p:cNvPr>
          <p:cNvSpPr txBox="1">
            <a:spLocks/>
          </p:cNvSpPr>
          <p:nvPr/>
        </p:nvSpPr>
        <p:spPr>
          <a:xfrm>
            <a:off x="-371475" y="94422"/>
            <a:ext cx="3028950" cy="62202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The message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F79F6-6B08-47D5-9F9B-0A0987C0C3C8}"/>
              </a:ext>
            </a:extLst>
          </p:cNvPr>
          <p:cNvSpPr txBox="1"/>
          <p:nvPr/>
        </p:nvSpPr>
        <p:spPr>
          <a:xfrm>
            <a:off x="576470" y="1641476"/>
            <a:ext cx="788173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sz="2000" dirty="0"/>
              <a:t>Overview of plant biotechnology</a:t>
            </a:r>
          </a:p>
          <a:p>
            <a:pPr algn="ctr"/>
            <a:endParaRPr lang="en-MY" sz="2400" dirty="0"/>
          </a:p>
          <a:p>
            <a:pPr algn="ctr"/>
            <a:r>
              <a:rPr lang="en-MY" sz="2000" dirty="0"/>
              <a:t>What the seed industry in developing countries actually needs</a:t>
            </a:r>
          </a:p>
          <a:p>
            <a:pPr algn="ctr"/>
            <a:endParaRPr lang="en-MY" sz="2400" dirty="0"/>
          </a:p>
          <a:p>
            <a:pPr lvl="0" algn="ctr"/>
            <a:r>
              <a:rPr lang="en-MY" sz="2000" dirty="0">
                <a:latin typeface="+mn-lt"/>
              </a:rPr>
              <a:t>The quick and easy way to make a difference: prioritization</a:t>
            </a:r>
          </a:p>
          <a:p>
            <a:pPr lvl="0" algn="ctr"/>
            <a:endParaRPr lang="en-MY" sz="2400" dirty="0">
              <a:latin typeface="+mn-lt"/>
            </a:endParaRPr>
          </a:p>
          <a:p>
            <a:pPr algn="ctr"/>
            <a:r>
              <a:rPr lang="en-MY" sz="2000" dirty="0"/>
              <a:t>Gaps in the development of seed industry in developing countries</a:t>
            </a:r>
          </a:p>
          <a:p>
            <a:pPr algn="ctr"/>
            <a:endParaRPr lang="en-MY" sz="2400" dirty="0"/>
          </a:p>
          <a:p>
            <a:pPr algn="ctr"/>
            <a:r>
              <a:rPr lang="en-MY" sz="2000" dirty="0"/>
              <a:t>How to address the gaps</a:t>
            </a:r>
          </a:p>
          <a:p>
            <a:endParaRPr lang="en-IE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59C57C58-B6D4-498C-944A-5580F34D2475}"/>
              </a:ext>
            </a:extLst>
          </p:cNvPr>
          <p:cNvSpPr/>
          <p:nvPr/>
        </p:nvSpPr>
        <p:spPr>
          <a:xfrm>
            <a:off x="4241404" y="2072845"/>
            <a:ext cx="154745" cy="191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1FBF994C-2A10-4EF4-9BFF-3B22BBD6193A}"/>
              </a:ext>
            </a:extLst>
          </p:cNvPr>
          <p:cNvSpPr/>
          <p:nvPr/>
        </p:nvSpPr>
        <p:spPr>
          <a:xfrm>
            <a:off x="4248439" y="2830648"/>
            <a:ext cx="154745" cy="191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6897688E-D175-47BB-8F27-BB0131D4576D}"/>
              </a:ext>
            </a:extLst>
          </p:cNvPr>
          <p:cNvSpPr/>
          <p:nvPr/>
        </p:nvSpPr>
        <p:spPr>
          <a:xfrm>
            <a:off x="4248440" y="3442967"/>
            <a:ext cx="154745" cy="191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043B6AC2-F674-42F9-A145-BB6ECA99AE7B}"/>
              </a:ext>
            </a:extLst>
          </p:cNvPr>
          <p:cNvSpPr/>
          <p:nvPr/>
        </p:nvSpPr>
        <p:spPr>
          <a:xfrm>
            <a:off x="4248441" y="4080507"/>
            <a:ext cx="154745" cy="19194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415435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20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A2B5BFF-2B60-4DA8-967F-3804AE5BB17C}"/>
              </a:ext>
            </a:extLst>
          </p:cNvPr>
          <p:cNvSpPr txBox="1">
            <a:spLocks/>
          </p:cNvSpPr>
          <p:nvPr/>
        </p:nvSpPr>
        <p:spPr>
          <a:xfrm>
            <a:off x="0" y="174486"/>
            <a:ext cx="7344188" cy="4712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gains: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Transgenics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v/s </a:t>
            </a:r>
            <a:r>
              <a:rPr lang="en-US" sz="28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mol</a:t>
            </a:r>
            <a:r>
              <a:rPr lang="en-US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breeding</a:t>
            </a:r>
            <a:endParaRPr lang="en-MY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CEAA6F-D958-4D78-A748-092BC920FBAA}"/>
              </a:ext>
            </a:extLst>
          </p:cNvPr>
          <p:cNvSpPr/>
          <p:nvPr/>
        </p:nvSpPr>
        <p:spPr>
          <a:xfrm>
            <a:off x="4502728" y="997987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Molecular breeding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Timelines: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Quality control – No time loss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Crop variety development – 3-5 years</a:t>
            </a: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Budget:</a:t>
            </a:r>
          </a:p>
          <a:p>
            <a:pPr>
              <a:defRPr/>
            </a:pPr>
            <a:r>
              <a:rPr lang="en-US" dirty="0" err="1">
                <a:cs typeface="Arial" panose="020B0604020202020204" pitchFamily="34" charset="0"/>
              </a:rPr>
              <a:t>CapEx</a:t>
            </a:r>
            <a:r>
              <a:rPr lang="en-US" dirty="0">
                <a:cs typeface="Arial" panose="020B0604020202020204" pitchFamily="34" charset="0"/>
              </a:rPr>
              <a:t> affordable for both small and medium biotech/seed business enterprises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Variable but a fraction of the cost incurred for GMOs</a:t>
            </a: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Public acceptance: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Guaranteed/ No ethical, biosafety/environmental concern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03A35D-D9D7-4ED5-B61C-6E7F56C19E6F}"/>
              </a:ext>
            </a:extLst>
          </p:cNvPr>
          <p:cNvSpPr/>
          <p:nvPr/>
        </p:nvSpPr>
        <p:spPr>
          <a:xfrm>
            <a:off x="400050" y="1017280"/>
            <a:ext cx="4572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  <a:t>Transgenic crops</a:t>
            </a:r>
            <a:endParaRPr lang="en-US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Timelines: 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~13 years</a:t>
            </a:r>
            <a:endParaRPr lang="en-US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Commercializing the crop variety </a:t>
            </a:r>
            <a:br>
              <a:rPr lang="en-US" dirty="0">
                <a:solidFill>
                  <a:srgbClr val="C00000"/>
                </a:solidFill>
                <a:cs typeface="Arial" panose="020B0604020202020204" pitchFamily="34" charset="0"/>
              </a:rPr>
            </a:br>
            <a:endParaRPr lang="en-US" dirty="0">
              <a:solidFill>
                <a:srgbClr val="C00000"/>
              </a:solidFill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Budget: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Major </a:t>
            </a:r>
            <a:r>
              <a:rPr lang="en-US" dirty="0" err="1">
                <a:cs typeface="Arial" panose="020B0604020202020204" pitchFamily="34" charset="0"/>
              </a:rPr>
              <a:t>CapEx</a:t>
            </a:r>
            <a:r>
              <a:rPr lang="en-US" dirty="0">
                <a:cs typeface="Arial" panose="020B0604020202020204" pitchFamily="34" charset="0"/>
              </a:rPr>
              <a:t> – Small companies 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Can not afford, medium 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companies pay massive royalties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USD 2m-10m (?, personal </a:t>
            </a:r>
            <a:r>
              <a:rPr lang="en-US" dirty="0" err="1">
                <a:cs typeface="Arial" panose="020B0604020202020204" pitchFamily="34" charset="0"/>
              </a:rPr>
              <a:t>comm</a:t>
            </a:r>
            <a:r>
              <a:rPr lang="en-US" dirty="0">
                <a:cs typeface="Arial" panose="020B0604020202020204" pitchFamily="34" charset="0"/>
              </a:rPr>
              <a:t>)</a:t>
            </a: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Public acceptance:</a:t>
            </a:r>
          </a:p>
          <a:p>
            <a:pPr>
              <a:defRPr/>
            </a:pPr>
            <a:r>
              <a:rPr lang="en-US" dirty="0">
                <a:cs typeface="Arial" panose="020B0604020202020204" pitchFamily="34" charset="0"/>
              </a:rPr>
              <a:t>Difficult</a:t>
            </a: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  <a:p>
            <a:pPr>
              <a:defRPr/>
            </a:pPr>
            <a:endParaRPr 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3355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21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0F6FC38-97D6-4593-BA74-DCF9AAA58E79}"/>
              </a:ext>
            </a:extLst>
          </p:cNvPr>
          <p:cNvSpPr txBox="1">
            <a:spLocks/>
          </p:cNvSpPr>
          <p:nvPr/>
        </p:nvSpPr>
        <p:spPr bwMode="auto">
          <a:xfrm>
            <a:off x="3543751" y="1021451"/>
            <a:ext cx="1900800" cy="61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Seed industry</a:t>
            </a:r>
            <a:endParaRPr lang="en-MY" sz="2400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7012141-E896-4AF0-8575-0EB9884610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27" y="1900798"/>
            <a:ext cx="2016000" cy="2481224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FAA2D074-8F52-4963-AC46-E8CA594D6868}"/>
              </a:ext>
            </a:extLst>
          </p:cNvPr>
          <p:cNvSpPr txBox="1">
            <a:spLocks/>
          </p:cNvSpPr>
          <p:nvPr/>
        </p:nvSpPr>
        <p:spPr bwMode="auto">
          <a:xfrm>
            <a:off x="6104872" y="4551288"/>
            <a:ext cx="198884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Government</a:t>
            </a:r>
            <a:endParaRPr lang="en-MY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FC47F65-B5ED-4C08-8AEA-E0E09319762F}"/>
              </a:ext>
            </a:extLst>
          </p:cNvPr>
          <p:cNvSpPr txBox="1">
            <a:spLocks/>
          </p:cNvSpPr>
          <p:nvPr/>
        </p:nvSpPr>
        <p:spPr bwMode="auto">
          <a:xfrm>
            <a:off x="1564760" y="4551288"/>
            <a:ext cx="157953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400" dirty="0">
                <a:latin typeface="+mn-lt"/>
                <a:cs typeface="Arial" panose="020B0604020202020204" pitchFamily="34" charset="0"/>
              </a:rPr>
              <a:t>Academia</a:t>
            </a:r>
            <a:endParaRPr lang="en-MY" sz="2400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Left-Right Arrow 15">
            <a:extLst>
              <a:ext uri="{FF2B5EF4-FFF2-40B4-BE49-F238E27FC236}">
                <a16:creationId xmlns:a16="http://schemas.microsoft.com/office/drawing/2014/main" id="{2C38F8EE-F591-4D4B-A666-E68147705BFD}"/>
              </a:ext>
            </a:extLst>
          </p:cNvPr>
          <p:cNvSpPr/>
          <p:nvPr/>
        </p:nvSpPr>
        <p:spPr>
          <a:xfrm rot="17854412">
            <a:off x="2231747" y="2977086"/>
            <a:ext cx="1068031" cy="3246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2" name="Left-Right Arrow 16">
            <a:extLst>
              <a:ext uri="{FF2B5EF4-FFF2-40B4-BE49-F238E27FC236}">
                <a16:creationId xmlns:a16="http://schemas.microsoft.com/office/drawing/2014/main" id="{6DC9A846-B89C-4C27-8856-12C6DA0E47F8}"/>
              </a:ext>
            </a:extLst>
          </p:cNvPr>
          <p:cNvSpPr/>
          <p:nvPr/>
        </p:nvSpPr>
        <p:spPr>
          <a:xfrm rot="14616012">
            <a:off x="5792551" y="2979089"/>
            <a:ext cx="1068031" cy="3246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3" name="Left-Right Arrow 5">
            <a:extLst>
              <a:ext uri="{FF2B5EF4-FFF2-40B4-BE49-F238E27FC236}">
                <a16:creationId xmlns:a16="http://schemas.microsoft.com/office/drawing/2014/main" id="{B751D1A7-7AA3-4814-A197-1E2A0E41899F}"/>
              </a:ext>
            </a:extLst>
          </p:cNvPr>
          <p:cNvSpPr/>
          <p:nvPr/>
        </p:nvSpPr>
        <p:spPr>
          <a:xfrm>
            <a:off x="3968311" y="4713610"/>
            <a:ext cx="1068031" cy="324644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448F898-E1A0-4302-9322-21FAB8720B02}"/>
              </a:ext>
            </a:extLst>
          </p:cNvPr>
          <p:cNvSpPr txBox="1">
            <a:spLocks/>
          </p:cNvSpPr>
          <p:nvPr/>
        </p:nvSpPr>
        <p:spPr bwMode="auto">
          <a:xfrm>
            <a:off x="2149096" y="5784245"/>
            <a:ext cx="4931527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cs typeface="Arial" panose="020B0604020202020204" pitchFamily="34" charset="0"/>
              </a:rPr>
              <a:t>The growth engine for seed industry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57C160-9C14-423D-8A07-7664E333ED67}"/>
              </a:ext>
            </a:extLst>
          </p:cNvPr>
          <p:cNvSpPr txBox="1">
            <a:spLocks/>
          </p:cNvSpPr>
          <p:nvPr/>
        </p:nvSpPr>
        <p:spPr>
          <a:xfrm>
            <a:off x="8398" y="-1588"/>
            <a:ext cx="6449552" cy="71879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Maximizing gains: Public-private linkages</a:t>
            </a:r>
            <a:endParaRPr lang="en-MY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545D5F-E4B9-406B-948D-A5377D078228}"/>
              </a:ext>
            </a:extLst>
          </p:cNvPr>
          <p:cNvSpPr txBox="1"/>
          <p:nvPr/>
        </p:nvSpPr>
        <p:spPr>
          <a:xfrm>
            <a:off x="1485316" y="5133602"/>
            <a:ext cx="28253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Technological innovations</a:t>
            </a:r>
          </a:p>
          <a:p>
            <a:r>
              <a:rPr lang="en-MY" dirty="0"/>
              <a:t>Technical work force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6D977A-2CF8-4244-BBB2-C400AD88F130}"/>
              </a:ext>
            </a:extLst>
          </p:cNvPr>
          <p:cNvSpPr txBox="1"/>
          <p:nvPr/>
        </p:nvSpPr>
        <p:spPr>
          <a:xfrm>
            <a:off x="6294782" y="5134397"/>
            <a:ext cx="205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Financial support Regulatory policies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6AEB84-C8B9-441C-802A-125786664BB2}"/>
              </a:ext>
            </a:extLst>
          </p:cNvPr>
          <p:cNvSpPr txBox="1"/>
          <p:nvPr/>
        </p:nvSpPr>
        <p:spPr>
          <a:xfrm>
            <a:off x="5700766" y="1150790"/>
            <a:ext cx="2514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Commercial relevance</a:t>
            </a:r>
          </a:p>
          <a:p>
            <a:r>
              <a:rPr lang="en-MY" dirty="0"/>
              <a:t>Customer benefits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E0F47CC-1C33-4B62-BB5A-57CFF3357C30}"/>
              </a:ext>
            </a:extLst>
          </p:cNvPr>
          <p:cNvSpPr txBox="1"/>
          <p:nvPr/>
        </p:nvSpPr>
        <p:spPr>
          <a:xfrm>
            <a:off x="1818957" y="1167994"/>
            <a:ext cx="1893610" cy="647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Employability</a:t>
            </a:r>
          </a:p>
          <a:p>
            <a:r>
              <a:rPr lang="en-MY" dirty="0"/>
              <a:t>New markets</a:t>
            </a:r>
          </a:p>
        </p:txBody>
      </p:sp>
    </p:spTree>
    <p:extLst>
      <p:ext uri="{BB962C8B-B14F-4D97-AF65-F5344CB8AC3E}">
        <p14:creationId xmlns:p14="http://schemas.microsoft.com/office/powerpoint/2010/main" val="3419795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22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1DB029A-FD27-41FD-97E7-38F825BCAB44}"/>
              </a:ext>
            </a:extLst>
          </p:cNvPr>
          <p:cNvSpPr txBox="1">
            <a:spLocks/>
          </p:cNvSpPr>
          <p:nvPr/>
        </p:nvSpPr>
        <p:spPr>
          <a:xfrm>
            <a:off x="0" y="120601"/>
            <a:ext cx="2316356" cy="64928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D6C572-96EF-42C0-BD35-327338333E02}"/>
              </a:ext>
            </a:extLst>
          </p:cNvPr>
          <p:cNvSpPr txBox="1"/>
          <p:nvPr/>
        </p:nvSpPr>
        <p:spPr>
          <a:xfrm>
            <a:off x="187469" y="795338"/>
            <a:ext cx="804213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MY" sz="2000" dirty="0"/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The local seed industry in developing country has an important role in society to compliment the large seed companies.</a:t>
            </a:r>
          </a:p>
          <a:p>
            <a:pPr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The low-investment-based local seed industry has its own set of  biotech requirements different from those of large scale seed industry 	and academia.</a:t>
            </a:r>
          </a:p>
          <a:p>
            <a:pPr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Local seed industry in developing countries requires ear-marked support and not broad-based policy support in the name of plant biotechnology.</a:t>
            </a:r>
          </a:p>
          <a:p>
            <a:pPr>
              <a:defRPr/>
            </a:pPr>
            <a:endParaRPr lang="en-US" sz="2000" dirty="0"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  <a:defRPr/>
            </a:pPr>
            <a:r>
              <a:rPr lang="en-US" sz="2000" dirty="0">
                <a:cs typeface="Arial" panose="020B0604020202020204" pitchFamily="34" charset="0"/>
              </a:rPr>
              <a:t>There is a need to synchronize government policy making, academia and seed industry.</a:t>
            </a:r>
          </a:p>
          <a:p>
            <a:pPr>
              <a:defRPr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endParaRPr lang="en-I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27311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23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DC1373B-948D-4270-A666-2C3BD580151F}"/>
              </a:ext>
            </a:extLst>
          </p:cNvPr>
          <p:cNvSpPr txBox="1">
            <a:spLocks/>
          </p:cNvSpPr>
          <p:nvPr/>
        </p:nvSpPr>
        <p:spPr>
          <a:xfrm>
            <a:off x="8398" y="-1588"/>
            <a:ext cx="2734802" cy="79692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800" b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References </a:t>
            </a:r>
            <a:endParaRPr lang="en-MY" sz="28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537C1E5-071E-4B72-BC11-29249A3CBE4E}"/>
              </a:ext>
            </a:extLst>
          </p:cNvPr>
          <p:cNvSpPr txBox="1"/>
          <p:nvPr/>
        </p:nvSpPr>
        <p:spPr>
          <a:xfrm>
            <a:off x="187468" y="795338"/>
            <a:ext cx="937563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2400" dirty="0"/>
              <a:t>1.	Slide 5 (Hybrid seed purity testing) </a:t>
            </a:r>
            <a:endParaRPr lang="en-IE" sz="2400" dirty="0"/>
          </a:p>
          <a:p>
            <a:r>
              <a:rPr lang="en-IE" sz="2400" dirty="0"/>
              <a:t>	Li-Wang Liu, Yan Wang, Yi-Qin Gong, Tong-Min, </a:t>
            </a:r>
            <a:r>
              <a:rPr lang="en-IE" sz="2400" dirty="0" err="1"/>
              <a:t>Zhao,Guang</a:t>
            </a:r>
            <a:r>
              <a:rPr lang="en-IE" sz="2400" dirty="0"/>
              <a:t> Liu, Xiao-	Yan Li and Fan-Min Yu (2007) Assessment of genetic purity of tomato 	(</a:t>
            </a:r>
            <a:r>
              <a:rPr lang="en-IE" sz="2400" dirty="0" err="1"/>
              <a:t>Lycopersicon</a:t>
            </a:r>
            <a:r>
              <a:rPr lang="en-IE" sz="2400" dirty="0"/>
              <a:t> </a:t>
            </a:r>
            <a:r>
              <a:rPr lang="en-IE" sz="2400" dirty="0" err="1"/>
              <a:t>esculentum</a:t>
            </a:r>
            <a:r>
              <a:rPr lang="en-IE" sz="2400" dirty="0"/>
              <a:t> L.) hybrid using molecular markers </a:t>
            </a:r>
            <a:r>
              <a:rPr lang="en-IE" sz="2400" i="1" dirty="0"/>
              <a:t>Scientia 	</a:t>
            </a:r>
            <a:r>
              <a:rPr lang="en-IE" sz="2400" i="1" dirty="0" err="1"/>
              <a:t>Horticulturae</a:t>
            </a:r>
            <a:r>
              <a:rPr lang="en-IE" sz="2400" dirty="0"/>
              <a:t> 115: 7–12</a:t>
            </a:r>
          </a:p>
          <a:p>
            <a:pPr lvl="0"/>
            <a:r>
              <a:rPr lang="en-GB" sz="2400" dirty="0"/>
              <a:t>2.	Slide 6 (DH) </a:t>
            </a:r>
            <a:endParaRPr lang="en-IE" sz="2400" dirty="0"/>
          </a:p>
          <a:p>
            <a:r>
              <a:rPr lang="en-IE" sz="2400" dirty="0">
                <a:hlinkClick r:id="rId4"/>
              </a:rPr>
              <a:t>	http://www.usask.ca/agriculture/plantsci/vegetable/med/mdh.htm</a:t>
            </a:r>
            <a:endParaRPr lang="en-IE" sz="2400" dirty="0"/>
          </a:p>
          <a:p>
            <a:pPr lvl="0"/>
            <a:r>
              <a:rPr lang="en-IE" sz="2400" dirty="0"/>
              <a:t>3.	Slide 7 (</a:t>
            </a:r>
            <a:r>
              <a:rPr lang="en-IE" sz="2400" dirty="0" err="1"/>
              <a:t>Bt</a:t>
            </a:r>
            <a:r>
              <a:rPr lang="en-IE" sz="2400" dirty="0"/>
              <a:t> cotton)</a:t>
            </a:r>
          </a:p>
          <a:p>
            <a:r>
              <a:rPr lang="en-GB" sz="2400" u="sng" dirty="0">
                <a:hlinkClick r:id="rId5"/>
              </a:rPr>
              <a:t>	http://www.learner.org/courses/lens/focus-in/2003/</a:t>
            </a:r>
            <a:endParaRPr lang="en-IE" sz="2400" dirty="0"/>
          </a:p>
          <a:p>
            <a:pPr marL="457200" indent="-457200">
              <a:buFont typeface="+mj-lt"/>
              <a:buAutoNum type="arabicPeriod"/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847392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24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24A8E1E-C719-4948-A494-8E4EF4C99352}"/>
              </a:ext>
            </a:extLst>
          </p:cNvPr>
          <p:cNvSpPr txBox="1">
            <a:spLocks/>
          </p:cNvSpPr>
          <p:nvPr/>
        </p:nvSpPr>
        <p:spPr bwMode="auto">
          <a:xfrm>
            <a:off x="685799" y="2095708"/>
            <a:ext cx="7586003" cy="2512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>
            <a:noAutofit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MY" sz="2400" dirty="0">
                <a:solidFill>
                  <a:srgbClr val="C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Acknowledgement:</a:t>
            </a:r>
          </a:p>
          <a:p>
            <a:pPr fontAlgn="auto">
              <a:spcAft>
                <a:spcPts val="0"/>
              </a:spcAft>
              <a:defRPr/>
            </a:pPr>
            <a:endParaRPr lang="en-MY" sz="2400" dirty="0">
              <a:solidFill>
                <a:srgbClr val="C00000"/>
              </a:solidFill>
              <a:latin typeface="Arial" panose="020B0604020202020204" pitchFamily="34" charset="0"/>
              <a:ea typeface="BatangChe" panose="02030609000101010101" pitchFamily="49" charset="-127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MY" sz="2000" dirty="0">
                <a:solidFill>
                  <a:srgbClr val="C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The German Foundation for International Development (DSE) for the exhaustive training course on plant biotechnology during </a:t>
            </a:r>
          </a:p>
          <a:p>
            <a:pPr fontAlgn="auto">
              <a:spcAft>
                <a:spcPts val="0"/>
              </a:spcAft>
              <a:defRPr/>
            </a:pPr>
            <a:r>
              <a:rPr lang="en-MY" sz="2000" dirty="0">
                <a:solidFill>
                  <a:srgbClr val="C00000"/>
                </a:solidFill>
                <a:latin typeface="Arial" panose="020B0604020202020204" pitchFamily="34" charset="0"/>
                <a:ea typeface="BatangChe" panose="02030609000101010101" pitchFamily="49" charset="-127"/>
                <a:cs typeface="Arial" panose="020B0604020202020204" pitchFamily="34" charset="0"/>
              </a:rPr>
              <a:t>Jan 1998-May 1998</a:t>
            </a:r>
          </a:p>
        </p:txBody>
      </p:sp>
    </p:spTree>
    <p:extLst>
      <p:ext uri="{BB962C8B-B14F-4D97-AF65-F5344CB8AC3E}">
        <p14:creationId xmlns:p14="http://schemas.microsoft.com/office/powerpoint/2010/main" val="41164666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25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2FB5426-56D4-45AE-9BFE-26C78B43E298}"/>
              </a:ext>
            </a:extLst>
          </p:cNvPr>
          <p:cNvSpPr txBox="1">
            <a:spLocks/>
          </p:cNvSpPr>
          <p:nvPr/>
        </p:nvSpPr>
        <p:spPr bwMode="auto">
          <a:xfrm>
            <a:off x="1784792" y="2774949"/>
            <a:ext cx="5644708" cy="1073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t">
            <a:normAutofit fontScale="975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MY" dirty="0">
                <a:solidFill>
                  <a:srgbClr val="C00000"/>
                </a:solidFill>
                <a:latin typeface="Palatino Linotype" panose="02040502050505030304" pitchFamily="18" charset="0"/>
                <a:ea typeface="BatangChe" panose="02030609000101010101" pitchFamily="49" charset="-127"/>
                <a:cs typeface="Microsoft Sans Serif" panose="020B060402020202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77068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3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0292A69-E175-4F02-B971-8D415D3A961A}"/>
              </a:ext>
            </a:extLst>
          </p:cNvPr>
          <p:cNvSpPr txBox="1">
            <a:spLocks/>
          </p:cNvSpPr>
          <p:nvPr/>
        </p:nvSpPr>
        <p:spPr>
          <a:xfrm>
            <a:off x="-281354" y="111925"/>
            <a:ext cx="2179173" cy="622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Contents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AF79F6-6B08-47D5-9F9B-0A0987C0C3C8}"/>
              </a:ext>
            </a:extLst>
          </p:cNvPr>
          <p:cNvSpPr txBox="1"/>
          <p:nvPr/>
        </p:nvSpPr>
        <p:spPr>
          <a:xfrm>
            <a:off x="187468" y="795338"/>
            <a:ext cx="845294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sz="2000" dirty="0">
                <a:latin typeface="+mn-lt"/>
              </a:rPr>
              <a:t> </a:t>
            </a:r>
          </a:p>
          <a:p>
            <a:pPr lvl="0"/>
            <a:r>
              <a:rPr lang="en-MY" sz="2000" dirty="0">
                <a:latin typeface="+mn-lt"/>
              </a:rPr>
              <a:t>-	Seed industry structure for biotech application</a:t>
            </a:r>
          </a:p>
          <a:p>
            <a:r>
              <a:rPr lang="en-MY" sz="2000" dirty="0"/>
              <a:t>-	Importance of localized small and medium scale seed industry in 	developing countries</a:t>
            </a:r>
            <a:endParaRPr lang="en-MY" sz="2000" dirty="0">
              <a:latin typeface="+mn-lt"/>
            </a:endParaRPr>
          </a:p>
          <a:p>
            <a:pPr lvl="0"/>
            <a:r>
              <a:rPr lang="en-MY" sz="2000" dirty="0">
                <a:latin typeface="+mn-lt"/>
              </a:rPr>
              <a:t>-	Plant biotech overview: Sections </a:t>
            </a:r>
          </a:p>
          <a:p>
            <a:r>
              <a:rPr lang="en-MY" sz="2000" dirty="0"/>
              <a:t>-	Technologies proven in seed industry</a:t>
            </a:r>
          </a:p>
          <a:p>
            <a:r>
              <a:rPr lang="en-MY" sz="2000" dirty="0"/>
              <a:t>-	Future biotech in seed industry</a:t>
            </a:r>
          </a:p>
          <a:p>
            <a:r>
              <a:rPr lang="en-MY" sz="2000" dirty="0"/>
              <a:t>-	Maximizing gains</a:t>
            </a:r>
          </a:p>
          <a:p>
            <a:r>
              <a:rPr lang="en-MY" sz="2000" dirty="0"/>
              <a:t>-	</a:t>
            </a:r>
            <a:r>
              <a:rPr lang="en-MY" sz="2000" dirty="0">
                <a:latin typeface="+mn-lt"/>
              </a:rPr>
              <a:t>Conclusions</a:t>
            </a:r>
          </a:p>
          <a:p>
            <a:pPr lvl="0"/>
            <a:r>
              <a:rPr lang="en-MY" sz="2000" dirty="0"/>
              <a:t>-	References</a:t>
            </a:r>
            <a:endParaRPr lang="en-MY" sz="2000" dirty="0">
              <a:latin typeface="+mn-lt"/>
            </a:endParaRPr>
          </a:p>
          <a:p>
            <a:r>
              <a:rPr lang="en-MY" sz="2000" dirty="0">
                <a:latin typeface="+mn-lt"/>
              </a:rPr>
              <a:t> </a:t>
            </a:r>
            <a:endParaRPr lang="en-US" sz="2400" dirty="0">
              <a:latin typeface="+mn-lt"/>
              <a:cs typeface="Arial" panose="020B0604020202020204" pitchFamily="34" charset="0"/>
            </a:endParaRPr>
          </a:p>
          <a:p>
            <a:pPr>
              <a:defRPr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3614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4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E6FA12B-B3E4-4C6B-BCF4-F4D657585712}"/>
              </a:ext>
            </a:extLst>
          </p:cNvPr>
          <p:cNvSpPr txBox="1">
            <a:spLocks/>
          </p:cNvSpPr>
          <p:nvPr/>
        </p:nvSpPr>
        <p:spPr>
          <a:xfrm>
            <a:off x="0" y="114484"/>
            <a:ext cx="4862833" cy="5571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4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Seed industry structure &amp; biotech </a:t>
            </a:r>
            <a:endParaRPr lang="en-MY" sz="2400" b="1" dirty="0">
              <a:solidFill>
                <a:srgbClr val="C0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989BA4-CE3A-48B1-B90A-1768D7BB835E}"/>
              </a:ext>
            </a:extLst>
          </p:cNvPr>
          <p:cNvSpPr txBox="1"/>
          <p:nvPr/>
        </p:nvSpPr>
        <p:spPr>
          <a:xfrm>
            <a:off x="187469" y="795338"/>
            <a:ext cx="78135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MY" dirty="0"/>
              <a:t>	</a:t>
            </a:r>
            <a:r>
              <a:rPr lang="en-MY" dirty="0">
                <a:solidFill>
                  <a:srgbClr val="C00000"/>
                </a:solidFill>
              </a:rPr>
              <a:t>The indigenous seed industry</a:t>
            </a:r>
          </a:p>
          <a:p>
            <a:pPr>
              <a:defRPr/>
            </a:pPr>
            <a:r>
              <a:rPr lang="en-MY" dirty="0"/>
              <a:t>	</a:t>
            </a:r>
          </a:p>
          <a:p>
            <a:pPr>
              <a:defRPr/>
            </a:pPr>
            <a:r>
              <a:rPr lang="en-MY" dirty="0"/>
              <a:t>		Small and medium scale seed industry</a:t>
            </a:r>
          </a:p>
          <a:p>
            <a:pPr>
              <a:defRPr/>
            </a:pPr>
            <a:r>
              <a:rPr lang="en-MY" dirty="0"/>
              <a:t>		Low-investment potential</a:t>
            </a:r>
          </a:p>
          <a:p>
            <a:pPr>
              <a:defRPr/>
            </a:pPr>
            <a:r>
              <a:rPr lang="en-MY" dirty="0"/>
              <a:t>		Low technological power</a:t>
            </a:r>
          </a:p>
          <a:p>
            <a:pPr>
              <a:defRPr/>
            </a:pPr>
            <a:endParaRPr lang="en-MY" dirty="0"/>
          </a:p>
          <a:p>
            <a:pPr>
              <a:defRPr/>
            </a:pPr>
            <a:r>
              <a:rPr lang="en-MY" dirty="0"/>
              <a:t>	</a:t>
            </a:r>
            <a:r>
              <a:rPr lang="en-MY" dirty="0">
                <a:solidFill>
                  <a:srgbClr val="C00000"/>
                </a:solidFill>
              </a:rPr>
              <a:t>Large trans-national seed companies</a:t>
            </a:r>
          </a:p>
          <a:p>
            <a:pPr>
              <a:defRPr/>
            </a:pPr>
            <a:endParaRPr lang="en-MY" dirty="0">
              <a:solidFill>
                <a:srgbClr val="C00000"/>
              </a:solidFill>
            </a:endParaRPr>
          </a:p>
          <a:p>
            <a:pPr>
              <a:defRPr/>
            </a:pPr>
            <a:r>
              <a:rPr lang="en-MY" dirty="0">
                <a:solidFill>
                  <a:srgbClr val="C00000"/>
                </a:solidFill>
              </a:rPr>
              <a:t>		</a:t>
            </a:r>
            <a:r>
              <a:rPr lang="en-MY" dirty="0"/>
              <a:t>Well established </a:t>
            </a:r>
            <a:r>
              <a:rPr lang="en-MY" dirty="0">
                <a:solidFill>
                  <a:srgbClr val="C00000"/>
                </a:solidFill>
              </a:rPr>
              <a:t>s</a:t>
            </a:r>
            <a:r>
              <a:rPr lang="en-MY" dirty="0"/>
              <a:t>ales and marketing network</a:t>
            </a:r>
          </a:p>
          <a:p>
            <a:pPr>
              <a:defRPr/>
            </a:pPr>
            <a:r>
              <a:rPr lang="en-MY" dirty="0"/>
              <a:t>		Satellite biotech support laboratories </a:t>
            </a:r>
          </a:p>
          <a:p>
            <a:pPr>
              <a:defRPr/>
            </a:pPr>
            <a:r>
              <a:rPr lang="en-MY" dirty="0"/>
              <a:t>		High investment potential</a:t>
            </a:r>
          </a:p>
          <a:p>
            <a:pPr>
              <a:defRPr/>
            </a:pPr>
            <a:r>
              <a:rPr lang="en-MY" dirty="0"/>
              <a:t>		High technological power</a:t>
            </a:r>
          </a:p>
          <a:p>
            <a:pPr>
              <a:defRPr/>
            </a:pPr>
            <a:endParaRPr lang="en-MY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66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5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50CF7B35-8E96-4525-A179-19AE5352B092}"/>
              </a:ext>
            </a:extLst>
          </p:cNvPr>
          <p:cNvSpPr txBox="1">
            <a:spLocks/>
          </p:cNvSpPr>
          <p:nvPr/>
        </p:nvSpPr>
        <p:spPr>
          <a:xfrm>
            <a:off x="-1" y="274534"/>
            <a:ext cx="4656407" cy="4543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MY" sz="2400" b="1" dirty="0">
                <a:solidFill>
                  <a:srgbClr val="C00000"/>
                </a:solidFill>
              </a:rPr>
              <a:t>Importance of local seed industry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3F1E9-2D92-4063-8E1F-EDD62E7A2E3B}"/>
              </a:ext>
            </a:extLst>
          </p:cNvPr>
          <p:cNvSpPr txBox="1"/>
          <p:nvPr/>
        </p:nvSpPr>
        <p:spPr>
          <a:xfrm>
            <a:off x="613703" y="1373982"/>
            <a:ext cx="6622774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MY" sz="2000" dirty="0"/>
              <a:t>Captures a consumer niche not addressed to by the large trans-national seed companies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Biodiversity conservation 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Variety in food, better catering to local tastes and requirements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Self reliance, national economy </a:t>
            </a:r>
          </a:p>
          <a:p>
            <a:pPr marL="285750" indent="-285750">
              <a:buFontTx/>
              <a:buChar char="-"/>
            </a:pPr>
            <a:r>
              <a:rPr lang="en-MY" sz="2000" dirty="0"/>
              <a:t>Check monopolization in seed industry</a:t>
            </a:r>
          </a:p>
          <a:p>
            <a:pPr marL="285750" indent="-285750">
              <a:buFontTx/>
              <a:buChar char="-"/>
            </a:pPr>
            <a:endParaRPr lang="en-MY" dirty="0"/>
          </a:p>
          <a:p>
            <a:pPr marL="285750" indent="-285750">
              <a:buFontTx/>
              <a:buChar char="-"/>
            </a:pPr>
            <a:endParaRPr lang="en-MY" dirty="0"/>
          </a:p>
          <a:p>
            <a:pPr marL="285750" indent="-285750">
              <a:buFontTx/>
              <a:buChar char="-"/>
            </a:pP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279596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6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16AF6A28-D35F-43E1-90E3-462F83EF62DA}"/>
              </a:ext>
            </a:extLst>
          </p:cNvPr>
          <p:cNvSpPr txBox="1">
            <a:spLocks/>
          </p:cNvSpPr>
          <p:nvPr/>
        </p:nvSpPr>
        <p:spPr>
          <a:xfrm>
            <a:off x="0" y="296518"/>
            <a:ext cx="4149969" cy="4323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defRPr/>
            </a:pPr>
            <a:r>
              <a:rPr lang="en-MY" sz="2400" b="1" dirty="0">
                <a:solidFill>
                  <a:srgbClr val="C00000"/>
                </a:solidFill>
              </a:rPr>
              <a:t>Plant biotech overview: Sections 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9DD8C51-0107-4BAE-A35F-ECF035BEF659}"/>
              </a:ext>
            </a:extLst>
          </p:cNvPr>
          <p:cNvSpPr txBox="1">
            <a:spLocks/>
          </p:cNvSpPr>
          <p:nvPr/>
        </p:nvSpPr>
        <p:spPr bwMode="auto">
          <a:xfrm>
            <a:off x="119270" y="1161222"/>
            <a:ext cx="8515350" cy="52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t">
            <a:normAutofit fontScale="97500" lnSpcReduction="10000"/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en-MY" sz="2100" dirty="0">
                <a:solidFill>
                  <a:srgbClr val="C00000"/>
                </a:solidFill>
              </a:rPr>
              <a:t>Seed industry (Vegetable crops, Cereals, field crops, some fruit crops and ornamentals)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/>
              <a:t>Technologies:	Molecular breeding, plant genetic transformation, molecular 					diagnostics, doubled haploids, embryo rescue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>
                <a:solidFill>
                  <a:srgbClr val="C00000"/>
                </a:solidFill>
              </a:rPr>
              <a:t>Oil palm/Trees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/>
              <a:t>Technologies:	Everything above, special focus micropropagation and somatic 						embryogenesis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>
                <a:solidFill>
                  <a:srgbClr val="C00000"/>
                </a:solidFill>
              </a:rPr>
              <a:t>Floriculture		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/>
              <a:t>Technologies: 	Special focus on Somatic embryogenesis, micropropagation, 					mutation breeding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>
                <a:solidFill>
                  <a:srgbClr val="C00000"/>
                </a:solidFill>
              </a:rPr>
              <a:t>Public genebanks		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/>
              <a:t>Technologies: 	Special focus on cryopreservation, tissue banking, artificial 					seeds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>
                <a:solidFill>
                  <a:srgbClr val="C00000"/>
                </a:solidFill>
              </a:rPr>
              <a:t>Universities and public sector research institutes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/>
              <a:t>Technologies:	All the above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>
                <a:solidFill>
                  <a:srgbClr val="C00000"/>
                </a:solidFill>
              </a:rPr>
              <a:t>Pharmaceuticals</a:t>
            </a:r>
          </a:p>
          <a:p>
            <a:pPr algn="l" fontAlgn="auto">
              <a:spcAft>
                <a:spcPts val="0"/>
              </a:spcAft>
              <a:defRPr/>
            </a:pPr>
            <a:r>
              <a:rPr lang="en-MY" sz="2100" dirty="0"/>
              <a:t>Technologies:	Molecular farming</a:t>
            </a:r>
          </a:p>
          <a:p>
            <a:pPr algn="l" fontAlgn="auto">
              <a:spcAft>
                <a:spcPts val="0"/>
              </a:spcAft>
              <a:defRPr/>
            </a:pPr>
            <a:endParaRPr lang="en-MY" sz="2500" dirty="0"/>
          </a:p>
          <a:p>
            <a:pPr marL="514350" indent="-514350" algn="l" fontAlgn="auto">
              <a:spcAft>
                <a:spcPts val="0"/>
              </a:spcAft>
              <a:buAutoNum type="arabicPeriod"/>
              <a:defRPr/>
            </a:pPr>
            <a:endParaRPr lang="en-MY" sz="2900" dirty="0"/>
          </a:p>
          <a:p>
            <a:pPr algn="l" fontAlgn="auto">
              <a:spcAft>
                <a:spcPts val="0"/>
              </a:spcAft>
              <a:defRPr/>
            </a:pPr>
            <a:endParaRPr lang="en-MY" sz="2900" dirty="0">
              <a:ea typeface="+mj-ea"/>
              <a:cs typeface="+mj-cs"/>
            </a:endParaRPr>
          </a:p>
          <a:p>
            <a:pPr algn="l" fontAlgn="auto">
              <a:spcAft>
                <a:spcPts val="0"/>
              </a:spcAft>
              <a:defRPr/>
            </a:pPr>
            <a:endParaRPr lang="en-MY" sz="2100" b="1" u="sng" baseline="30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14437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7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A0C8080-4B29-4432-BE70-FC1CAD61C544}"/>
              </a:ext>
            </a:extLst>
          </p:cNvPr>
          <p:cNvSpPr txBox="1">
            <a:spLocks/>
          </p:cNvSpPr>
          <p:nvPr/>
        </p:nvSpPr>
        <p:spPr>
          <a:xfrm>
            <a:off x="-1" y="337624"/>
            <a:ext cx="4248443" cy="391245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C00000"/>
                </a:solidFill>
              </a:rPr>
              <a:t>Biotechnology in seed industry</a:t>
            </a:r>
            <a:endParaRPr lang="en-IE" sz="2400" b="1" dirty="0">
              <a:solidFill>
                <a:srgbClr val="C0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1055560-8A04-4B6B-ADF2-1EE670F22210}"/>
              </a:ext>
            </a:extLst>
          </p:cNvPr>
          <p:cNvSpPr txBox="1"/>
          <p:nvPr/>
        </p:nvSpPr>
        <p:spPr>
          <a:xfrm>
            <a:off x="190500" y="1257300"/>
            <a:ext cx="6629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000" dirty="0"/>
              <a:t>Molecular breeding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Doubled Haploids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Plant genetic transformation</a:t>
            </a:r>
          </a:p>
          <a:p>
            <a:pPr marL="342900" indent="-342900">
              <a:buFontTx/>
              <a:buChar char="-"/>
            </a:pPr>
            <a:r>
              <a:rPr lang="en-GB" sz="2000" dirty="0"/>
              <a:t>Molecular diagnostics</a:t>
            </a:r>
          </a:p>
          <a:p>
            <a:endParaRPr lang="en-GB" sz="2400" dirty="0"/>
          </a:p>
          <a:p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3359984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8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1243316-072A-40E7-938E-C32595742545}"/>
              </a:ext>
            </a:extLst>
          </p:cNvPr>
          <p:cNvSpPr txBox="1">
            <a:spLocks/>
          </p:cNvSpPr>
          <p:nvPr/>
        </p:nvSpPr>
        <p:spPr>
          <a:xfrm>
            <a:off x="0" y="176426"/>
            <a:ext cx="5550555" cy="51689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b="1" dirty="0">
                <a:solidFill>
                  <a:srgbClr val="C00000"/>
                </a:solidFill>
              </a:rPr>
              <a:t>Biotech seed industry: molecular breeding</a:t>
            </a:r>
            <a:endParaRPr lang="en-IE" sz="2400" b="1" dirty="0">
              <a:solidFill>
                <a:srgbClr val="C00000"/>
              </a:solidFill>
            </a:endParaRPr>
          </a:p>
        </p:txBody>
      </p:sp>
      <p:sp>
        <p:nvSpPr>
          <p:cNvPr id="13" name="Title 3">
            <a:extLst>
              <a:ext uri="{FF2B5EF4-FFF2-40B4-BE49-F238E27FC236}">
                <a16:creationId xmlns:a16="http://schemas.microsoft.com/office/drawing/2014/main" id="{E2AF3909-EDD9-4E28-8C74-9F56BBEEA28B}"/>
              </a:ext>
            </a:extLst>
          </p:cNvPr>
          <p:cNvSpPr txBox="1">
            <a:spLocks/>
          </p:cNvSpPr>
          <p:nvPr/>
        </p:nvSpPr>
        <p:spPr bwMode="auto">
          <a:xfrm>
            <a:off x="432051" y="2942498"/>
            <a:ext cx="3539671" cy="65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ea typeface="+mj-ea"/>
                <a:cs typeface="+mj-cs"/>
              </a:rPr>
              <a:t>Hybrid seed purity testing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8D546B8-B528-406B-8906-9DAD45C21E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7" y="1072987"/>
            <a:ext cx="3096000" cy="1869511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5BF050F7-0E6D-48E1-9844-8D3A71E065C0}"/>
              </a:ext>
            </a:extLst>
          </p:cNvPr>
          <p:cNvSpPr txBox="1">
            <a:spLocks/>
          </p:cNvSpPr>
          <p:nvPr/>
        </p:nvSpPr>
        <p:spPr>
          <a:xfrm>
            <a:off x="5020450" y="3156096"/>
            <a:ext cx="3731600" cy="5064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/>
              <a:t>DNA fingerprinting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B03F420-3C21-4697-B6B3-62E6E77491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50" y="1076206"/>
            <a:ext cx="3168000" cy="1689250"/>
          </a:xfrm>
          <a:prstGeom prst="rect">
            <a:avLst/>
          </a:prstGeom>
        </p:spPr>
      </p:pic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4FCD4D1B-07C4-4AA8-91D5-6805F748A5FF}"/>
              </a:ext>
            </a:extLst>
          </p:cNvPr>
          <p:cNvSpPr txBox="1">
            <a:spLocks/>
          </p:cNvSpPr>
          <p:nvPr/>
        </p:nvSpPr>
        <p:spPr>
          <a:xfrm>
            <a:off x="-212200" y="5881947"/>
            <a:ext cx="413347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defTabSz="457200" rtl="0" fontAlgn="auto">
              <a:spcBef>
                <a:spcPts val="0"/>
              </a:spcBef>
              <a:spcAft>
                <a:spcPts val="0"/>
              </a:spcAft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en-US" sz="2000" b="1" dirty="0"/>
              <a:t>Marker-assisted-backcross</a:t>
            </a:r>
          </a:p>
          <a:p>
            <a:pPr>
              <a:defRPr/>
            </a:pPr>
            <a:r>
              <a:rPr lang="en-US" sz="2400" b="1" dirty="0"/>
              <a:t> </a:t>
            </a:r>
            <a:r>
              <a:rPr lang="en-US" sz="2000" b="1" dirty="0"/>
              <a:t>Marker assisted selection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6A9744E-30D7-4FD6-80D9-E1438F32EA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7" y="3756967"/>
            <a:ext cx="1836000" cy="188049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448660C-E593-44A3-B785-82F493C6D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787" y="4444661"/>
            <a:ext cx="911858" cy="12960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6FD7D27-AC7A-4A3C-9119-05AE284E952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284"/>
          <a:stretch/>
        </p:blipFill>
        <p:spPr>
          <a:xfrm>
            <a:off x="4270716" y="5672392"/>
            <a:ext cx="1524000" cy="25691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F9FF887C-1D0E-468C-96ED-701C075AE4A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787" y="3602262"/>
            <a:ext cx="468000" cy="8424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D54745A-D547-49D0-9F9B-F043078FFC1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4" t="18563" r="10043" b="19319"/>
          <a:stretch/>
        </p:blipFill>
        <p:spPr>
          <a:xfrm>
            <a:off x="5785774" y="4141375"/>
            <a:ext cx="2664000" cy="1111681"/>
          </a:xfrm>
          <a:prstGeom prst="rect">
            <a:avLst/>
          </a:prstGeom>
        </p:spPr>
      </p:pic>
      <p:sp>
        <p:nvSpPr>
          <p:cNvPr id="26" name="Title 3">
            <a:extLst>
              <a:ext uri="{FF2B5EF4-FFF2-40B4-BE49-F238E27FC236}">
                <a16:creationId xmlns:a16="http://schemas.microsoft.com/office/drawing/2014/main" id="{ED89FE31-063F-42FB-BEB1-BD04481A4A04}"/>
              </a:ext>
            </a:extLst>
          </p:cNvPr>
          <p:cNvSpPr txBox="1">
            <a:spLocks/>
          </p:cNvSpPr>
          <p:nvPr/>
        </p:nvSpPr>
        <p:spPr bwMode="auto">
          <a:xfrm>
            <a:off x="5829300" y="5818028"/>
            <a:ext cx="2671387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000" b="1" dirty="0">
                <a:ea typeface="+mj-ea"/>
                <a:cs typeface="+mj-cs"/>
              </a:rPr>
              <a:t>Heterotic grouping</a:t>
            </a:r>
          </a:p>
        </p:txBody>
      </p:sp>
    </p:spTree>
    <p:extLst>
      <p:ext uri="{BB962C8B-B14F-4D97-AF65-F5344CB8AC3E}">
        <p14:creationId xmlns:p14="http://schemas.microsoft.com/office/powerpoint/2010/main" val="89011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1164" y="4876800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77B1E4D-D215-41A6-8FA3-40866E7768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008" y="106846"/>
            <a:ext cx="1351722" cy="54913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A226BD0-1C80-402B-BB7D-7D3A19C62A0C}"/>
              </a:ext>
            </a:extLst>
          </p:cNvPr>
          <p:cNvCxnSpPr>
            <a:cxnSpLocks/>
          </p:cNvCxnSpPr>
          <p:nvPr/>
        </p:nvCxnSpPr>
        <p:spPr>
          <a:xfrm>
            <a:off x="119270" y="728870"/>
            <a:ext cx="8905460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9E59F9F-26C6-4410-B3B2-FA17CAA28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FF6A29B7-0DBC-4D4E-BE5A-157167FBE168}" type="slidenum">
              <a:rPr lang="en-MY" smtClean="0"/>
              <a:t>9</a:t>
            </a:fld>
            <a:endParaRPr lang="en-MY" dirty="0"/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id="{7FE5DE9B-FD35-4342-880B-E7A9A989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</p:spPr>
        <p:txBody>
          <a:bodyPr/>
          <a:lstStyle/>
          <a:p>
            <a:r>
              <a:rPr lang="en-MY" dirty="0"/>
              <a:t>Rajeev Taggar</a:t>
            </a:r>
          </a:p>
        </p:txBody>
      </p:sp>
      <p:sp>
        <p:nvSpPr>
          <p:cNvPr id="16" name="Date Placeholder 1">
            <a:extLst>
              <a:ext uri="{FF2B5EF4-FFF2-40B4-BE49-F238E27FC236}">
                <a16:creationId xmlns:a16="http://schemas.microsoft.com/office/drawing/2014/main" id="{0ECD06EA-FDF7-42CE-859A-723D04FDC5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r>
              <a:rPr lang="en-MY"/>
              <a:t>26/6/2017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BE661DAA-7891-4EFF-8DE8-2526F3605E65}"/>
              </a:ext>
            </a:extLst>
          </p:cNvPr>
          <p:cNvSpPr txBox="1">
            <a:spLocks/>
          </p:cNvSpPr>
          <p:nvPr/>
        </p:nvSpPr>
        <p:spPr bwMode="auto">
          <a:xfrm>
            <a:off x="119270" y="248341"/>
            <a:ext cx="3851564" cy="53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sz="2400" b="1" dirty="0">
                <a:solidFill>
                  <a:srgbClr val="C00000"/>
                </a:solidFill>
              </a:rPr>
              <a:t>Biotech in seed industry: DH</a:t>
            </a:r>
            <a:endParaRPr lang="en-US" sz="2400" b="1" dirty="0">
              <a:solidFill>
                <a:srgbClr val="C00000"/>
              </a:solidFill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B56313-A495-49DC-BF12-A714C02FCA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15666" r="39500" b="27000"/>
          <a:stretch/>
        </p:blipFill>
        <p:spPr>
          <a:xfrm>
            <a:off x="2432339" y="1820059"/>
            <a:ext cx="4210050" cy="3276600"/>
          </a:xfrm>
          <a:prstGeom prst="rect">
            <a:avLst/>
          </a:prstGeom>
        </p:spPr>
      </p:pic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810CE0C9-E2E0-4D23-868A-75C0F74F6359}"/>
              </a:ext>
            </a:extLst>
          </p:cNvPr>
          <p:cNvSpPr txBox="1">
            <a:spLocks/>
          </p:cNvSpPr>
          <p:nvPr/>
        </p:nvSpPr>
        <p:spPr>
          <a:xfrm>
            <a:off x="2686050" y="5389715"/>
            <a:ext cx="353187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000" b="1" dirty="0">
                <a:solidFill>
                  <a:schemeClr val="tx1"/>
                </a:solidFill>
              </a:rPr>
              <a:t>Doubled Haploids - Uniformity</a:t>
            </a:r>
          </a:p>
        </p:txBody>
      </p:sp>
    </p:spTree>
    <p:extLst>
      <p:ext uri="{BB962C8B-B14F-4D97-AF65-F5344CB8AC3E}">
        <p14:creationId xmlns:p14="http://schemas.microsoft.com/office/powerpoint/2010/main" val="154522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657</TotalTime>
  <Words>943</Words>
  <Application>Microsoft Office PowerPoint</Application>
  <PresentationFormat>On-screen Show (4:3)</PresentationFormat>
  <Paragraphs>354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BatangChe</vt:lpstr>
      <vt:lpstr>ＭＳ Ｐゴシック</vt:lpstr>
      <vt:lpstr>Arial</vt:lpstr>
      <vt:lpstr>Calibri</vt:lpstr>
      <vt:lpstr>Calibri Light</vt:lpstr>
      <vt:lpstr>Microsoft Sans Serif</vt:lpstr>
      <vt:lpstr>Palatino Linotype</vt:lpstr>
      <vt:lpstr>Office Theme</vt:lpstr>
      <vt:lpstr>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Rajeev Taggar</dc:creator>
  <cp:lastModifiedBy>Rajeev Taggar</cp:lastModifiedBy>
  <cp:revision>226</cp:revision>
  <dcterms:created xsi:type="dcterms:W3CDTF">2017-06-19T16:08:32Z</dcterms:created>
  <dcterms:modified xsi:type="dcterms:W3CDTF">2017-06-25T08:27:33Z</dcterms:modified>
</cp:coreProperties>
</file>