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312" r:id="rId2"/>
    <p:sldId id="324" r:id="rId3"/>
    <p:sldId id="313" r:id="rId4"/>
    <p:sldId id="333" r:id="rId5"/>
    <p:sldId id="331" r:id="rId6"/>
    <p:sldId id="339" r:id="rId7"/>
    <p:sldId id="323" r:id="rId8"/>
    <p:sldId id="325" r:id="rId9"/>
    <p:sldId id="338" r:id="rId10"/>
    <p:sldId id="340" r:id="rId11"/>
    <p:sldId id="327" r:id="rId12"/>
    <p:sldId id="328" r:id="rId13"/>
    <p:sldId id="336" r:id="rId14"/>
    <p:sldId id="329" r:id="rId15"/>
    <p:sldId id="337" r:id="rId16"/>
    <p:sldId id="334" r:id="rId17"/>
    <p:sldId id="330" r:id="rId18"/>
    <p:sldId id="260" r:id="rId1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CC00"/>
    <a:srgbClr val="333333"/>
    <a:srgbClr val="FF8000"/>
    <a:srgbClr val="FFFF66"/>
    <a:srgbClr val="A4FE98"/>
    <a:srgbClr val="B6FEAC"/>
    <a:srgbClr val="CDFEC6"/>
    <a:srgbClr val="FFFF00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1126" autoAdjust="0"/>
  </p:normalViewPr>
  <p:slideViewPr>
    <p:cSldViewPr>
      <p:cViewPr varScale="1">
        <p:scale>
          <a:sx n="119" d="100"/>
          <a:sy n="119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C54C0-4209-4A41-961C-D29E73A1611C}" type="datetimeFigureOut">
              <a:rPr lang="es-ES" smtClean="0"/>
              <a:t>18/09/14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F08F4-1CE1-8F4E-BCDF-D630812D603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5877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Funciona pero se desconoce el mecanismo</a:t>
            </a:r>
          </a:p>
          <a:p>
            <a:endParaRPr lang="es-ES" dirty="0" smtClean="0"/>
          </a:p>
          <a:p>
            <a:r>
              <a:rPr lang="es-ES" dirty="0" smtClean="0"/>
              <a:t>Este era un modelo ideal para estudiar que papel juegan las Treg</a:t>
            </a:r>
          </a:p>
          <a:p>
            <a:endParaRPr lang="es-ES" dirty="0" smtClean="0"/>
          </a:p>
          <a:p>
            <a:r>
              <a:rPr lang="es-ES" dirty="0" smtClean="0"/>
              <a:t>Pero también para estudiar cuales son los mecanismos </a:t>
            </a:r>
            <a:r>
              <a:rPr lang="es-ES" dirty="0" err="1" smtClean="0"/>
              <a:t>inm</a:t>
            </a:r>
            <a:r>
              <a:rPr lang="es-ES" baseline="0" dirty="0" smtClean="0"/>
              <a:t> responsables de la tolerancia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943B3-7C66-214B-868B-3F1851D4AF61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8434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Funciona pero se desconoce el mecanismo</a:t>
            </a:r>
          </a:p>
          <a:p>
            <a:endParaRPr lang="es-ES" dirty="0" smtClean="0"/>
          </a:p>
          <a:p>
            <a:r>
              <a:rPr lang="es-ES" dirty="0" smtClean="0"/>
              <a:t>Este era un modelo ideal para estudiar que papel juegan las Treg</a:t>
            </a:r>
          </a:p>
          <a:p>
            <a:endParaRPr lang="es-ES" dirty="0" smtClean="0"/>
          </a:p>
          <a:p>
            <a:r>
              <a:rPr lang="es-ES" dirty="0" smtClean="0"/>
              <a:t>Pero también para estudiar cuales son los mecanismos </a:t>
            </a:r>
            <a:r>
              <a:rPr lang="es-ES" dirty="0" err="1" smtClean="0"/>
              <a:t>inm</a:t>
            </a:r>
            <a:r>
              <a:rPr lang="es-ES" baseline="0" dirty="0" smtClean="0"/>
              <a:t> responsables de la tolerancia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943B3-7C66-214B-868B-3F1851D4AF61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8434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Funciona pero se desconoce el mecanismo</a:t>
            </a:r>
          </a:p>
          <a:p>
            <a:endParaRPr lang="es-ES" dirty="0" smtClean="0"/>
          </a:p>
          <a:p>
            <a:r>
              <a:rPr lang="es-ES" dirty="0" smtClean="0"/>
              <a:t>Este era un modelo ideal para estudiar que papel juegan las Treg</a:t>
            </a:r>
          </a:p>
          <a:p>
            <a:endParaRPr lang="es-ES" dirty="0" smtClean="0"/>
          </a:p>
          <a:p>
            <a:r>
              <a:rPr lang="es-ES" dirty="0" smtClean="0"/>
              <a:t>Pero también para estudiar cuales son los mecanismos </a:t>
            </a:r>
            <a:r>
              <a:rPr lang="es-ES" dirty="0" err="1" smtClean="0"/>
              <a:t>inm</a:t>
            </a:r>
            <a:r>
              <a:rPr lang="es-ES" baseline="0" dirty="0" smtClean="0"/>
              <a:t> responsables de la tolerancia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943B3-7C66-214B-868B-3F1851D4AF61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8434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Huevo en</a:t>
            </a:r>
            <a:r>
              <a:rPr lang="es-ES" baseline="0" dirty="0" smtClean="0"/>
              <a:t> polvo mezclado con zumos de frutas o batidos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943B3-7C66-214B-868B-3F1851D4AF61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5383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943B3-7C66-214B-868B-3F1851D4AF61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1786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CD38 marcador</a:t>
            </a:r>
            <a:r>
              <a:rPr lang="es-ES" baseline="0" dirty="0" smtClean="0"/>
              <a:t> de activación pero esta población no expresaba ni HLA-DR ni CD45RO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943B3-7C66-214B-868B-3F1851D4AF61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3790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>
                <a:sym typeface="Wingdings" pitchFamily="2" charset="2"/>
              </a:rPr>
              <a:t>La adquisición de </a:t>
            </a:r>
            <a:r>
              <a:rPr lang="es-ES" sz="1200" dirty="0" smtClean="0">
                <a:solidFill>
                  <a:srgbClr val="FECC09"/>
                </a:solidFill>
                <a:sym typeface="Wingdings" pitchFamily="2" charset="2"/>
              </a:rPr>
              <a:t>tolerancia</a:t>
            </a:r>
            <a:r>
              <a:rPr lang="es-ES" sz="1200" dirty="0" smtClean="0">
                <a:sym typeface="Wingdings" pitchFamily="2" charset="2"/>
              </a:rPr>
              <a:t> se asocia con un aumento significativo en % y nº de Treg	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 smtClean="0">
              <a:sym typeface="Wingdings" pitchFamily="2" charset="2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>
                <a:sym typeface="Wingdings" pitchFamily="2" charset="2"/>
              </a:rPr>
              <a:t>Los mayores valores de efectoras se observaron en los</a:t>
            </a:r>
            <a:r>
              <a:rPr lang="es-ES" sz="1200" baseline="0" dirty="0" smtClean="0">
                <a:sym typeface="Wingdings" pitchFamily="2" charset="2"/>
              </a:rPr>
              <a:t> niños que menor cantidad de Treg circulantes tenían</a:t>
            </a:r>
            <a:endParaRPr lang="es-ES" sz="1200" dirty="0" smtClean="0">
              <a:sym typeface="Wingdings" pitchFamily="2" charset="2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943B3-7C66-214B-868B-3F1851D4AF61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0597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>
                <a:sym typeface="Wingdings" pitchFamily="2" charset="2"/>
              </a:rPr>
              <a:t>La adquisición de </a:t>
            </a:r>
            <a:r>
              <a:rPr lang="es-ES" sz="1200" dirty="0" smtClean="0">
                <a:solidFill>
                  <a:srgbClr val="FECC09"/>
                </a:solidFill>
                <a:sym typeface="Wingdings" pitchFamily="2" charset="2"/>
              </a:rPr>
              <a:t>tolerancia</a:t>
            </a:r>
            <a:r>
              <a:rPr lang="es-ES" sz="1200" dirty="0" smtClean="0">
                <a:sym typeface="Wingdings" pitchFamily="2" charset="2"/>
              </a:rPr>
              <a:t> se asocia con un aumento significativo en % y nº de Treg	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 smtClean="0">
              <a:sym typeface="Wingdings" pitchFamily="2" charset="2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>
                <a:sym typeface="Wingdings" pitchFamily="2" charset="2"/>
              </a:rPr>
              <a:t>Los mayores valores de efectoras se observaron en los</a:t>
            </a:r>
            <a:r>
              <a:rPr lang="es-ES" sz="1200" baseline="0" dirty="0" smtClean="0">
                <a:sym typeface="Wingdings" pitchFamily="2" charset="2"/>
              </a:rPr>
              <a:t> niños que menor cantidad de Treg circulantes tenían</a:t>
            </a:r>
            <a:endParaRPr lang="es-ES" sz="1200" dirty="0" smtClean="0">
              <a:sym typeface="Wingdings" pitchFamily="2" charset="2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943B3-7C66-214B-868B-3F1851D4AF61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0597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Desaparecen las </a:t>
            </a:r>
            <a:r>
              <a:rPr lang="es-ES" dirty="0" err="1" smtClean="0"/>
              <a:t>Teff</a:t>
            </a:r>
            <a:r>
              <a:rPr lang="es-ES" dirty="0" smtClean="0"/>
              <a:t> con la participación de las Treg</a:t>
            </a:r>
          </a:p>
          <a:p>
            <a:r>
              <a:rPr lang="es-ES" dirty="0" smtClean="0"/>
              <a:t>El timo repone la población de células T pero en presencia del </a:t>
            </a:r>
            <a:r>
              <a:rPr lang="es-ES" dirty="0" err="1" smtClean="0"/>
              <a:t>alergeno</a:t>
            </a:r>
            <a:r>
              <a:rPr lang="es-ES" dirty="0" smtClean="0"/>
              <a:t> sufren selección negativa las T reactivas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943B3-7C66-214B-868B-3F1851D4AF61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871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2A86A-3163-4141-8D38-F4A6255C236E}" type="datetimeFigureOut">
              <a:rPr lang="es-ES" smtClean="0"/>
              <a:pPr/>
              <a:t>18/09/14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9393F-4A29-4923-88D0-C4986E548C5C}" type="slidenum">
              <a:rPr lang="es-ES" smtClean="0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2A86A-3163-4141-8D38-F4A6255C236E}" type="datetimeFigureOut">
              <a:rPr lang="es-ES" smtClean="0"/>
              <a:pPr/>
              <a:t>18/09/14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9393F-4A29-4923-88D0-C4986E548C5C}" type="slidenum">
              <a:rPr lang="es-ES" smtClean="0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2A86A-3163-4141-8D38-F4A6255C236E}" type="datetimeFigureOut">
              <a:rPr lang="es-ES" smtClean="0"/>
              <a:pPr/>
              <a:t>18/09/14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9393F-4A29-4923-88D0-C4986E548C5C}" type="slidenum">
              <a:rPr lang="es-ES" smtClean="0"/>
              <a:pPr/>
              <a:t>‹Nr.›</a:t>
            </a:fld>
            <a:endParaRPr lang="es-E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2A86A-3163-4141-8D38-F4A6255C236E}" type="datetimeFigureOut">
              <a:rPr lang="es-ES" smtClean="0"/>
              <a:pPr/>
              <a:t>18/09/14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9393F-4A29-4923-88D0-C4986E548C5C}" type="slidenum">
              <a:rPr lang="es-ES" smtClean="0"/>
              <a:pPr/>
              <a:t>‹Nr.›</a:t>
            </a:fld>
            <a:endParaRPr lang="es-E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2A86A-3163-4141-8D38-F4A6255C236E}" type="datetimeFigureOut">
              <a:rPr lang="es-ES" smtClean="0"/>
              <a:pPr/>
              <a:t>18/09/14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9393F-4A29-4923-88D0-C4986E548C5C}" type="slidenum">
              <a:rPr lang="es-ES" smtClean="0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2A86A-3163-4141-8D38-F4A6255C236E}" type="datetimeFigureOut">
              <a:rPr lang="es-ES" smtClean="0"/>
              <a:pPr/>
              <a:t>18/09/14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9393F-4A29-4923-88D0-C4986E548C5C}" type="slidenum">
              <a:rPr lang="es-ES" smtClean="0"/>
              <a:pPr/>
              <a:t>‹Nr.›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2A86A-3163-4141-8D38-F4A6255C236E}" type="datetimeFigureOut">
              <a:rPr lang="es-ES" smtClean="0"/>
              <a:pPr/>
              <a:t>18/09/14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9393F-4A29-4923-88D0-C4986E548C5C}" type="slidenum">
              <a:rPr lang="es-ES" smtClean="0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2A86A-3163-4141-8D38-F4A6255C236E}" type="datetimeFigureOut">
              <a:rPr lang="es-ES" smtClean="0"/>
              <a:pPr/>
              <a:t>18/09/14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9393F-4A29-4923-88D0-C4986E548C5C}" type="slidenum">
              <a:rPr lang="es-ES" smtClean="0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2A86A-3163-4141-8D38-F4A6255C236E}" type="datetimeFigureOut">
              <a:rPr lang="es-ES" smtClean="0"/>
              <a:pPr/>
              <a:t>18/09/14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9393F-4A29-4923-88D0-C4986E548C5C}" type="slidenum">
              <a:rPr lang="es-ES" smtClean="0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2A86A-3163-4141-8D38-F4A6255C236E}" type="datetimeFigureOut">
              <a:rPr lang="es-ES" smtClean="0"/>
              <a:pPr/>
              <a:t>18/09/14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9393F-4A29-4923-88D0-C4986E548C5C}" type="slidenum">
              <a:rPr lang="es-ES" smtClean="0"/>
              <a:pPr/>
              <a:t>‹Nr.›</a:t>
            </a:fld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2A86A-3163-4141-8D38-F4A6255C236E}" type="datetimeFigureOut">
              <a:rPr lang="es-ES" smtClean="0"/>
              <a:pPr/>
              <a:t>18/09/14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9393F-4A29-4923-88D0-C4986E548C5C}" type="slidenum">
              <a:rPr lang="es-ES" smtClean="0"/>
              <a:pPr/>
              <a:t>‹Nr.›</a:t>
            </a:fld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202A86A-3163-4141-8D38-F4A6255C236E}" type="datetimeFigureOut">
              <a:rPr lang="es-ES" smtClean="0"/>
              <a:pPr/>
              <a:t>18/09/14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0D9393F-4A29-4923-88D0-C4986E548C5C}" type="slidenum">
              <a:rPr lang="es-ES" smtClean="0"/>
              <a:pPr/>
              <a:t>‹Nr.›</a:t>
            </a:fld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eg"/><Relationship Id="rId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28.emf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295636" y="3140968"/>
            <a:ext cx="6552728" cy="173664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dirty="0">
                <a:latin typeface="Calibri" pitchFamily="34" charset="0"/>
                <a:cs typeface="Calibri" pitchFamily="34" charset="0"/>
              </a:rPr>
              <a:t>Immune mechanisms implicated in the tolerance induction to food allergens in children</a:t>
            </a:r>
            <a:endParaRPr lang="en-GB" sz="3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70" b="43479"/>
          <a:stretch/>
        </p:blipFill>
        <p:spPr>
          <a:xfrm>
            <a:off x="454665" y="5517232"/>
            <a:ext cx="2893199" cy="1224136"/>
          </a:xfrm>
          <a:prstGeom prst="rect">
            <a:avLst/>
          </a:prstGeom>
        </p:spPr>
      </p:pic>
      <p:pic>
        <p:nvPicPr>
          <p:cNvPr id="6" name="Imagen 5" descr="GREGORIO MARAÑON MATERNID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76672"/>
            <a:ext cx="3312368" cy="2484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6156176" y="404664"/>
            <a:ext cx="273630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100" dirty="0">
                <a:solidFill>
                  <a:srgbClr val="FFFF99"/>
                </a:solidFill>
                <a:latin typeface="ArialMT"/>
              </a:rPr>
              <a:t>3</a:t>
            </a:r>
            <a:r>
              <a:rPr lang="es-ES" sz="1050" baseline="30000" dirty="0">
                <a:solidFill>
                  <a:srgbClr val="FFFF99"/>
                </a:solidFill>
                <a:latin typeface="Calibri"/>
              </a:rPr>
              <a:t>rd</a:t>
            </a:r>
            <a:r>
              <a:rPr lang="es-ES" sz="1100" dirty="0">
                <a:solidFill>
                  <a:srgbClr val="FFFF99"/>
                </a:solidFill>
                <a:latin typeface="ArialMT"/>
              </a:rPr>
              <a:t> International </a:t>
            </a:r>
            <a:r>
              <a:rPr lang="es-ES" sz="1100" dirty="0" err="1">
                <a:solidFill>
                  <a:srgbClr val="FFFF99"/>
                </a:solidFill>
                <a:latin typeface="ArialMT"/>
              </a:rPr>
              <a:t>Conference</a:t>
            </a:r>
            <a:r>
              <a:rPr lang="es-ES" sz="1100" dirty="0">
                <a:solidFill>
                  <a:srgbClr val="FFFF99"/>
                </a:solidFill>
                <a:latin typeface="ArialMT"/>
              </a:rPr>
              <a:t> and </a:t>
            </a:r>
            <a:r>
              <a:rPr lang="es-ES" sz="1100" dirty="0" err="1">
                <a:solidFill>
                  <a:srgbClr val="FFFF99"/>
                </a:solidFill>
                <a:latin typeface="ArialMT"/>
              </a:rPr>
              <a:t>Exhibition</a:t>
            </a:r>
            <a:r>
              <a:rPr lang="es-ES" sz="1100" dirty="0">
                <a:solidFill>
                  <a:srgbClr val="FFFF99"/>
                </a:solidFill>
                <a:latin typeface="ArialMT"/>
              </a:rPr>
              <a:t> </a:t>
            </a:r>
            <a:r>
              <a:rPr lang="es-ES" sz="1100" dirty="0" err="1">
                <a:solidFill>
                  <a:srgbClr val="FFFF99"/>
                </a:solidFill>
                <a:latin typeface="ArialMT"/>
              </a:rPr>
              <a:t>on</a:t>
            </a:r>
            <a:endParaRPr lang="es-ES" sz="1100" dirty="0">
              <a:solidFill>
                <a:srgbClr val="FFFF99"/>
              </a:solidFill>
              <a:latin typeface="ArialMT"/>
            </a:endParaRPr>
          </a:p>
          <a:p>
            <a:pPr algn="r"/>
            <a:r>
              <a:rPr lang="es-E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/>
              </a:rPr>
              <a:t>Clinical</a:t>
            </a:r>
            <a:r>
              <a:rPr lang="es-ES" sz="2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/>
              </a:rPr>
              <a:t> &amp; </a:t>
            </a:r>
            <a:r>
              <a:rPr lang="es-E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/>
              </a:rPr>
              <a:t>Cellular</a:t>
            </a:r>
            <a:r>
              <a:rPr lang="es-ES" sz="2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/>
              </a:rPr>
              <a:t> </a:t>
            </a:r>
            <a:r>
              <a:rPr lang="es-ES" sz="240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/>
              </a:rPr>
              <a:t>Immunology</a:t>
            </a:r>
            <a:endParaRPr lang="es-ES" sz="24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/>
            </a:endParaRPr>
          </a:p>
          <a:p>
            <a:pPr algn="r"/>
            <a:r>
              <a:rPr lang="es-ES" sz="1100" dirty="0" err="1">
                <a:solidFill>
                  <a:srgbClr val="FFFF99"/>
                </a:solidFill>
                <a:latin typeface="ArialMT"/>
              </a:rPr>
              <a:t>September</a:t>
            </a:r>
            <a:r>
              <a:rPr lang="es-ES" sz="1100" dirty="0">
                <a:solidFill>
                  <a:srgbClr val="FFFF99"/>
                </a:solidFill>
                <a:latin typeface="ArialMT"/>
              </a:rPr>
              <a:t> 29 - </a:t>
            </a:r>
            <a:r>
              <a:rPr lang="es-ES" sz="1100" dirty="0" err="1">
                <a:solidFill>
                  <a:srgbClr val="FFFF99"/>
                </a:solidFill>
                <a:latin typeface="ArialMT"/>
              </a:rPr>
              <a:t>October</a:t>
            </a:r>
            <a:r>
              <a:rPr lang="es-ES" sz="1100" dirty="0">
                <a:solidFill>
                  <a:srgbClr val="FFFF99"/>
                </a:solidFill>
                <a:latin typeface="ArialMT"/>
              </a:rPr>
              <a:t> 01, 2014 Baltimore, USA</a:t>
            </a:r>
            <a:endParaRPr lang="es-ES" sz="1100" dirty="0">
              <a:solidFill>
                <a:srgbClr val="FFFF99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004048" y="4932456"/>
            <a:ext cx="362851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3200" b="1" dirty="0"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Rafael Correa Rocha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4392488" y="6165304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spcBef>
                <a:spcPct val="20000"/>
              </a:spcBef>
              <a:buClr>
                <a:srgbClr val="073779"/>
              </a:buClr>
              <a:buSzPct val="100000"/>
            </a:pPr>
            <a:r>
              <a:rPr lang="es-ES" dirty="0" err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Laboratory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of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Immune-regulation</a:t>
            </a:r>
            <a:endParaRPr lang="es-ES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 lvl="0" algn="r">
              <a:spcBef>
                <a:spcPct val="20000"/>
              </a:spcBef>
              <a:buClr>
                <a:srgbClr val="073779"/>
              </a:buClr>
              <a:buSzPct val="100000"/>
            </a:pPr>
            <a:r>
              <a:rPr lang="es-ES" sz="1000" dirty="0" err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Institute</a:t>
            </a:r>
            <a:r>
              <a:rPr lang="es-ES" sz="10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of </a:t>
            </a:r>
            <a:r>
              <a:rPr lang="es-ES" sz="1000" dirty="0" err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Health</a:t>
            </a:r>
            <a:r>
              <a:rPr lang="es-ES" sz="10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s-ES" sz="1000" dirty="0" err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Research</a:t>
            </a:r>
            <a:r>
              <a:rPr lang="es-ES" sz="10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“Gregorio Marañón” (IISGM). Madrid (</a:t>
            </a:r>
            <a:r>
              <a:rPr lang="es-ES" sz="1000" dirty="0" err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Spain</a:t>
            </a:r>
            <a:r>
              <a:rPr lang="es-ES" sz="10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71364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656995"/>
              </p:ext>
            </p:extLst>
          </p:nvPr>
        </p:nvGraphicFramePr>
        <p:xfrm>
          <a:off x="5148064" y="1629935"/>
          <a:ext cx="2964683" cy="4873511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{46F890A9-2807-4EBB-B81D-B2AA78EC7F39}</a:tableStyleId>
              </a:tblPr>
              <a:tblGrid>
                <a:gridCol w="1236491"/>
                <a:gridCol w="1152128"/>
                <a:gridCol w="576064"/>
              </a:tblGrid>
              <a:tr h="13786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Cells/</a:t>
                      </a:r>
                      <a:r>
                        <a:rPr lang="en-GB" sz="1000" dirty="0" err="1">
                          <a:effectLst/>
                        </a:rPr>
                        <a:t>μL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37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alibri"/>
                          <a:cs typeface="Calibri"/>
                        </a:rPr>
                        <a:t>T0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3948" marR="53948" marT="0" marB="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alibri"/>
                          <a:cs typeface="Calibri"/>
                        </a:rPr>
                        <a:t>Tend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3948" marR="53948" marT="0" marB="0"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alibri"/>
                          <a:cs typeface="Calibri"/>
                        </a:rPr>
                        <a:t>p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3948" marR="53948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2217 (1750-2818)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2533 (2030-2892)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0.312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804 (697-1090)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942 (881-1220)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0.144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548 (390-695)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600 (453-703)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0.668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407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185 (153-270)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204 (152-260)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0.775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407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33 (20-48)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38 (22-44)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0.910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353 (203-507)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375 (287-493)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0.668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407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407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477 (382-625)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621 (478-758)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0.058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287 (242-410)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329 (253-418)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0.315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407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36 (26-48)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41 (27-73)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0.183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 (3-12)</a:t>
                      </a:r>
                      <a:endParaRPr lang="es-E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(1.2-4.7)</a:t>
                      </a:r>
                      <a:endParaRPr lang="es-E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0.027*</a:t>
                      </a:r>
                      <a:endParaRPr lang="es-E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368 (277-489)</a:t>
                      </a:r>
                      <a:endParaRPr lang="es-E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514 (404-650)</a:t>
                      </a:r>
                      <a:endParaRPr lang="es-E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0.033*</a:t>
                      </a:r>
                      <a:endParaRPr lang="es-ES" sz="14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353 (263-596)</a:t>
                      </a:r>
                      <a:endParaRPr lang="es-E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638 (415-718)</a:t>
                      </a:r>
                      <a:endParaRPr lang="es-E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0.008*</a:t>
                      </a:r>
                      <a:endParaRPr lang="es-ES" sz="14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407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s-E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s-E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s-E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407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303 (254-372)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327 (286-365)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0.775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140 (79-193)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150 (115-231)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0.433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407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22 (11-44)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51 (13-63)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0.073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76 (22-125)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95 (59-134)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0.410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270 (227-316)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322 (263-355)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0.541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229859"/>
              </p:ext>
            </p:extLst>
          </p:nvPr>
        </p:nvGraphicFramePr>
        <p:xfrm>
          <a:off x="1079612" y="1628800"/>
          <a:ext cx="4020094" cy="4838459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{46F890A9-2807-4EBB-B81D-B2AA78EC7F39}</a:tableStyleId>
              </a:tblPr>
              <a:tblGrid>
                <a:gridCol w="1224136"/>
                <a:gridCol w="1022356"/>
                <a:gridCol w="1137884"/>
                <a:gridCol w="635718"/>
              </a:tblGrid>
              <a:tr h="13786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alibri"/>
                          <a:cs typeface="Calibri"/>
                        </a:rPr>
                        <a:t> 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Percentage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378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alibri"/>
                          <a:cs typeface="Calibri"/>
                        </a:rPr>
                        <a:t>T0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alibri"/>
                          <a:cs typeface="Calibri"/>
                        </a:rPr>
                        <a:t>Tend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3948" marR="53948" marT="0" marB="0"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alibri"/>
                          <a:cs typeface="Calibri"/>
                        </a:rPr>
                        <a:t>p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3948" marR="53948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Total Lymphocytes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40.1 (30.9-45.4)#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41.1 (35.5-43.3)#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0.673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CD4+ T cells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39.9 (34.7-42.7)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41.2 (37.6-42.4)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0.279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CD8+ T cells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24.4 (21.5-26.7)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22.2 (20.4-25.4)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0.565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4079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NK cells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9.39 (6.9-10.2)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8.07 (7.2-10.8)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0.768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4079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NKT cells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1.22 (0.9-2.1)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1.44 (1.0-1.8)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0.678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 cells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15.2 (12.5-18.6)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15.8 (13.4-18.1)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0.972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40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40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CD4+ T cells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Naive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57.1 (52.9-62.6)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58.1 (50.4-68.8)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0.638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Memory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34.2 (29.2-36.4)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30.6 (25.6-36.8)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0.488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4079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Activated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3.92 (3.0-4.8)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3.92 (2.3-5.8)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0.348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Effector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0.56 (0.45-1.5)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0.29 (0.16-0.58)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0.128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RTEs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42.4 (39.2-49.2)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43.5 (40-56.1)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0.463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effectLst/>
                        </a:rPr>
                        <a:t>CD38</a:t>
                      </a:r>
                      <a:r>
                        <a:rPr lang="en-GB" sz="900" baseline="30000" dirty="0" smtClean="0">
                          <a:effectLst/>
                        </a:rPr>
                        <a:t>+</a:t>
                      </a:r>
                      <a:r>
                        <a:rPr lang="en-GB" sz="900" dirty="0" smtClean="0">
                          <a:effectLst/>
                        </a:rPr>
                        <a:t>CD45RO</a:t>
                      </a:r>
                      <a:r>
                        <a:rPr lang="en-GB" sz="900" baseline="30000" dirty="0" smtClean="0">
                          <a:effectLst/>
                        </a:rPr>
                        <a:t>-</a:t>
                      </a:r>
                      <a:endParaRPr lang="es-ES" sz="1050" baseline="30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42.6 (31.4-51.7)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50.4 (42.6-57.6)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0.084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4079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40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CD8+ T cells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Naive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57.5 (51.7-63.6)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57.6 (51.3-65.6)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0.920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Memory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24.8 (16.6-25.6)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22.6 (16.1-28.4)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0.826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4079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Activated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4.18 (2.0-6.7)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6.68 (2.4-8.3)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0.282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Effector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14.5 (3.9-22.1)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15.5 (10.8-20.3)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0.776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159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RTEs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55.9 (46.1-58.6)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51.5 (48.2-61.4)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0.739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8" marR="53948" marT="0" marB="0" anchor="ctr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5220072" y="4283147"/>
            <a:ext cx="2952328" cy="78013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3275856" y="188640"/>
            <a:ext cx="5665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Immune</a:t>
            </a:r>
            <a:r>
              <a:rPr lang="es-E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 </a:t>
            </a:r>
            <a:r>
              <a:rPr lang="es-E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changes</a:t>
            </a:r>
            <a:r>
              <a:rPr lang="es-E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 </a:t>
            </a:r>
            <a:r>
              <a:rPr lang="es-E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after</a:t>
            </a:r>
            <a:r>
              <a:rPr lang="es-E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 SOTI</a:t>
            </a:r>
            <a:endParaRPr lang="es-ES" sz="2400" dirty="0">
              <a:solidFill>
                <a:srgbClr val="FFFF00"/>
              </a:solidFill>
            </a:endParaRPr>
          </a:p>
        </p:txBody>
      </p:sp>
      <p:sp>
        <p:nvSpPr>
          <p:cNvPr id="9" name="6 Rectángulo"/>
          <p:cNvSpPr/>
          <p:nvPr/>
        </p:nvSpPr>
        <p:spPr>
          <a:xfrm>
            <a:off x="1043608" y="4293096"/>
            <a:ext cx="1224136" cy="78013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47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9 CuadroTexto"/>
          <p:cNvSpPr txBox="1"/>
          <p:nvPr/>
        </p:nvSpPr>
        <p:spPr>
          <a:xfrm>
            <a:off x="3851920" y="5517232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27038"/>
            <a:r>
              <a:rPr lang="en-GB" sz="2000" b="1" dirty="0" smtClean="0">
                <a:solidFill>
                  <a:srgbClr val="0000FF"/>
                </a:solidFill>
                <a:sym typeface="Wingdings" pitchFamily="2" charset="2"/>
              </a:rPr>
              <a:t>T effector cells </a:t>
            </a:r>
            <a:r>
              <a:rPr lang="en-GB" sz="2000" dirty="0" smtClean="0">
                <a:solidFill>
                  <a:srgbClr val="000090"/>
                </a:solidFill>
                <a:sym typeface="Wingdings" pitchFamily="2" charset="2"/>
              </a:rPr>
              <a:t>are increased in allergic children and decrease markedly after SOTI</a:t>
            </a:r>
            <a:endParaRPr lang="en-GB" sz="2000" dirty="0">
              <a:solidFill>
                <a:srgbClr val="000090"/>
              </a:solidFill>
              <a:sym typeface="Wingdings" pitchFamily="2" charset="2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4499992" y="188640"/>
            <a:ext cx="4202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Effector</a:t>
            </a:r>
            <a:r>
              <a:rPr lang="es-E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 CD4+ T </a:t>
            </a:r>
            <a:r>
              <a:rPr lang="es-E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cells</a:t>
            </a:r>
            <a:endParaRPr lang="es-ES" sz="2400" dirty="0">
              <a:solidFill>
                <a:srgbClr val="FFFF00"/>
              </a:solidFill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410812" y="1321345"/>
            <a:ext cx="2594729" cy="2262373"/>
            <a:chOff x="1004112" y="1330616"/>
            <a:chExt cx="3176555" cy="2769674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112" y="1330616"/>
              <a:ext cx="3176555" cy="2769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chemeClr val="bg1">
                  <a:alpha val="65000"/>
                </a:schemeClr>
              </a:outerShdw>
            </a:effectLst>
            <a:extLst>
              <a:ext uri="{FAA26D3D-D897-4be2-8F04-BA451C77F1D7}">
                <ma14:placeholderFlag xmlns:ma14="http://schemas.microsoft.com/office/mac/drawingml/2011/main"/>
              </a:ext>
            </a:extLst>
          </p:spPr>
        </p:pic>
        <p:cxnSp>
          <p:nvCxnSpPr>
            <p:cNvPr id="16" name="Conector recto 15"/>
            <p:cNvCxnSpPr/>
            <p:nvPr/>
          </p:nvCxnSpPr>
          <p:spPr>
            <a:xfrm>
              <a:off x="2089873" y="1837917"/>
              <a:ext cx="1339316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CuadroTexto 16"/>
            <p:cNvSpPr txBox="1"/>
            <p:nvPr/>
          </p:nvSpPr>
          <p:spPr>
            <a:xfrm>
              <a:off x="2522388" y="1503149"/>
              <a:ext cx="579913" cy="3767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 smtClean="0">
                  <a:solidFill>
                    <a:srgbClr val="000000"/>
                  </a:solidFill>
                </a:rPr>
                <a:t>N.S.</a:t>
              </a:r>
              <a:endParaRPr lang="es-ES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28" name="Conector recto 27"/>
            <p:cNvCxnSpPr/>
            <p:nvPr/>
          </p:nvCxnSpPr>
          <p:spPr>
            <a:xfrm>
              <a:off x="2089873" y="2505465"/>
              <a:ext cx="446736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CuadroTexto 29"/>
            <p:cNvSpPr txBox="1"/>
            <p:nvPr/>
          </p:nvSpPr>
          <p:spPr>
            <a:xfrm>
              <a:off x="2025712" y="2216396"/>
              <a:ext cx="49124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smtClean="0">
                  <a:solidFill>
                    <a:srgbClr val="000000"/>
                  </a:solidFill>
                </a:rPr>
                <a:t>***</a:t>
              </a:r>
              <a:endParaRPr lang="es-ES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31" name="Conector recto 30"/>
            <p:cNvCxnSpPr/>
            <p:nvPr/>
          </p:nvCxnSpPr>
          <p:spPr>
            <a:xfrm>
              <a:off x="2949911" y="2606531"/>
              <a:ext cx="446736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uadroTexto 31"/>
            <p:cNvSpPr txBox="1"/>
            <p:nvPr/>
          </p:nvSpPr>
          <p:spPr>
            <a:xfrm>
              <a:off x="3009296" y="2317462"/>
              <a:ext cx="351180" cy="4144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600" dirty="0" smtClean="0">
                  <a:solidFill>
                    <a:srgbClr val="000000"/>
                  </a:solidFill>
                </a:rPr>
                <a:t>*</a:t>
              </a:r>
              <a:endParaRPr lang="es-E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Agrupar 6"/>
          <p:cNvGrpSpPr/>
          <p:nvPr/>
        </p:nvGrpSpPr>
        <p:grpSpPr>
          <a:xfrm>
            <a:off x="410812" y="3988759"/>
            <a:ext cx="2594729" cy="2221366"/>
            <a:chOff x="4729825" y="1330616"/>
            <a:chExt cx="3235196" cy="2769674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9825" y="1330616"/>
              <a:ext cx="3235196" cy="2769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chemeClr val="bg1">
                  <a:alpha val="65000"/>
                </a:schemeClr>
              </a:outerShdw>
            </a:effectLst>
            <a:extLst>
              <a:ext uri="{FAA26D3D-D897-4be2-8F04-BA451C77F1D7}">
                <ma14:placeholderFlag xmlns:ma14="http://schemas.microsoft.com/office/mac/drawingml/2011/main"/>
              </a:ext>
            </a:extLst>
          </p:spPr>
        </p:pic>
        <p:cxnSp>
          <p:nvCxnSpPr>
            <p:cNvPr id="26" name="Conector recto 25"/>
            <p:cNvCxnSpPr/>
            <p:nvPr/>
          </p:nvCxnSpPr>
          <p:spPr>
            <a:xfrm>
              <a:off x="5847040" y="1841703"/>
              <a:ext cx="1339316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CuadroTexto 26"/>
            <p:cNvSpPr txBox="1"/>
            <p:nvPr/>
          </p:nvSpPr>
          <p:spPr>
            <a:xfrm>
              <a:off x="6279555" y="1506934"/>
              <a:ext cx="590619" cy="383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 smtClean="0">
                  <a:solidFill>
                    <a:srgbClr val="000000"/>
                  </a:solidFill>
                </a:rPr>
                <a:t>N.S.</a:t>
              </a:r>
              <a:endParaRPr lang="es-ES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33" name="Conector recto 32"/>
            <p:cNvCxnSpPr/>
            <p:nvPr/>
          </p:nvCxnSpPr>
          <p:spPr>
            <a:xfrm>
              <a:off x="5859791" y="2505465"/>
              <a:ext cx="446736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CuadroTexto 33"/>
            <p:cNvSpPr txBox="1"/>
            <p:nvPr/>
          </p:nvSpPr>
          <p:spPr>
            <a:xfrm>
              <a:off x="5854050" y="2216397"/>
              <a:ext cx="485079" cy="4221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600" dirty="0" smtClean="0">
                  <a:solidFill>
                    <a:srgbClr val="000000"/>
                  </a:solidFill>
                </a:rPr>
                <a:t>**</a:t>
              </a:r>
              <a:endParaRPr lang="es-ES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35" name="Conector recto 34"/>
            <p:cNvCxnSpPr/>
            <p:nvPr/>
          </p:nvCxnSpPr>
          <p:spPr>
            <a:xfrm>
              <a:off x="6763825" y="2557046"/>
              <a:ext cx="446736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CuadroTexto 35"/>
            <p:cNvSpPr txBox="1"/>
            <p:nvPr/>
          </p:nvSpPr>
          <p:spPr>
            <a:xfrm>
              <a:off x="6746525" y="2267977"/>
              <a:ext cx="485079" cy="4221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600" dirty="0" smtClean="0">
                  <a:solidFill>
                    <a:srgbClr val="000000"/>
                  </a:solidFill>
                </a:rPr>
                <a:t>**</a:t>
              </a:r>
              <a:endParaRPr lang="es-ES" sz="16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3" name="Imagen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1920" y="1628800"/>
            <a:ext cx="4889691" cy="3825269"/>
          </a:xfrm>
          <a:prstGeom prst="rect">
            <a:avLst/>
          </a:prstGeom>
        </p:spPr>
      </p:pic>
      <p:sp>
        <p:nvSpPr>
          <p:cNvPr id="24" name="6 Rectángulo"/>
          <p:cNvSpPr/>
          <p:nvPr/>
        </p:nvSpPr>
        <p:spPr>
          <a:xfrm>
            <a:off x="4857446" y="3080909"/>
            <a:ext cx="3530978" cy="92415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320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8" grpId="0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0" y="1326044"/>
            <a:ext cx="2007945" cy="2062583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110121" y="2449132"/>
            <a:ext cx="1185078" cy="6195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41 Rectángulo"/>
          <p:cNvSpPr/>
          <p:nvPr/>
        </p:nvSpPr>
        <p:spPr>
          <a:xfrm>
            <a:off x="1169720" y="1586169"/>
            <a:ext cx="1170299" cy="2682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1072951" y="1871488"/>
            <a:ext cx="915756" cy="4711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Rectángulo 55"/>
          <p:cNvSpPr/>
          <p:nvPr/>
        </p:nvSpPr>
        <p:spPr>
          <a:xfrm>
            <a:off x="4716016" y="260648"/>
            <a:ext cx="3352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New CD4 </a:t>
            </a:r>
            <a:r>
              <a:rPr lang="es-E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subset</a:t>
            </a:r>
            <a:endParaRPr lang="es-ES" sz="2400" dirty="0">
              <a:solidFill>
                <a:srgbClr val="FFFF00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940258" y="6281866"/>
            <a:ext cx="5168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 smtClean="0"/>
              <a:t>Pediatric</a:t>
            </a:r>
            <a:r>
              <a:rPr lang="es-ES" sz="1600" b="1" dirty="0" smtClean="0"/>
              <a:t> </a:t>
            </a:r>
            <a:r>
              <a:rPr lang="es-ES" sz="1600" b="1" dirty="0" err="1" smtClean="0"/>
              <a:t>Allergy</a:t>
            </a:r>
            <a:r>
              <a:rPr lang="es-ES" sz="1600" b="1" dirty="0" smtClean="0"/>
              <a:t> and </a:t>
            </a:r>
            <a:r>
              <a:rPr lang="es-ES" sz="1600" b="1" dirty="0" err="1" smtClean="0"/>
              <a:t>Immunology</a:t>
            </a:r>
            <a:r>
              <a:rPr lang="es-ES" sz="1600" b="1" dirty="0" smtClean="0"/>
              <a:t> (2012). 23(7): 648-53</a:t>
            </a:r>
            <a:endParaRPr lang="es-ES" sz="1600" b="1" dirty="0"/>
          </a:p>
        </p:txBody>
      </p:sp>
      <p:grpSp>
        <p:nvGrpSpPr>
          <p:cNvPr id="14" name="Agrupar 13"/>
          <p:cNvGrpSpPr/>
          <p:nvPr/>
        </p:nvGrpSpPr>
        <p:grpSpPr>
          <a:xfrm>
            <a:off x="6156176" y="2348880"/>
            <a:ext cx="2656301" cy="2146577"/>
            <a:chOff x="5803546" y="1508274"/>
            <a:chExt cx="3022034" cy="2442128"/>
          </a:xfrm>
        </p:grpSpPr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3546" y="1508274"/>
              <a:ext cx="3022034" cy="24421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chemeClr val="bg1">
                  <a:alpha val="65000"/>
                </a:schemeClr>
              </a:outerShdw>
            </a:effectLst>
            <a:extLst>
              <a:ext uri="{FAA26D3D-D897-4be2-8F04-BA451C77F1D7}">
                <ma14:placeholderFlag xmlns:ma14="http://schemas.microsoft.com/office/mac/drawingml/2011/main"/>
              </a:ext>
            </a:extLst>
          </p:spPr>
        </p:pic>
        <p:cxnSp>
          <p:nvCxnSpPr>
            <p:cNvPr id="30" name="Conector recto 29"/>
            <p:cNvCxnSpPr/>
            <p:nvPr/>
          </p:nvCxnSpPr>
          <p:spPr>
            <a:xfrm>
              <a:off x="7056803" y="2343757"/>
              <a:ext cx="389049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uadroTexto 31"/>
            <p:cNvSpPr txBox="1"/>
            <p:nvPr/>
          </p:nvSpPr>
          <p:spPr>
            <a:xfrm>
              <a:off x="7056803" y="2057112"/>
              <a:ext cx="413550" cy="350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 smtClean="0">
                  <a:solidFill>
                    <a:srgbClr val="000000"/>
                  </a:solidFill>
                </a:rPr>
                <a:t>**</a:t>
              </a:r>
              <a:endParaRPr lang="es-ES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34" name="Conector recto 33"/>
            <p:cNvCxnSpPr/>
            <p:nvPr/>
          </p:nvCxnSpPr>
          <p:spPr>
            <a:xfrm>
              <a:off x="7700079" y="2378267"/>
              <a:ext cx="389049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CuadroTexto 34"/>
            <p:cNvSpPr txBox="1"/>
            <p:nvPr/>
          </p:nvSpPr>
          <p:spPr>
            <a:xfrm>
              <a:off x="7700080" y="2091623"/>
              <a:ext cx="413550" cy="350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 smtClean="0">
                  <a:solidFill>
                    <a:srgbClr val="000000"/>
                  </a:solidFill>
                </a:rPr>
                <a:t>**</a:t>
              </a:r>
              <a:endParaRPr lang="es-ES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38" name="Conector recto 37"/>
            <p:cNvCxnSpPr/>
            <p:nvPr/>
          </p:nvCxnSpPr>
          <p:spPr>
            <a:xfrm>
              <a:off x="6901026" y="1998871"/>
              <a:ext cx="1339316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CuadroTexto 38"/>
            <p:cNvSpPr txBox="1"/>
            <p:nvPr/>
          </p:nvSpPr>
          <p:spPr>
            <a:xfrm>
              <a:off x="7333541" y="1664103"/>
              <a:ext cx="538916" cy="350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 smtClean="0">
                  <a:solidFill>
                    <a:srgbClr val="000000"/>
                  </a:solidFill>
                </a:rPr>
                <a:t>N.S.</a:t>
              </a:r>
              <a:endParaRPr lang="es-ES" sz="1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Agrupar 12"/>
          <p:cNvGrpSpPr/>
          <p:nvPr/>
        </p:nvGrpSpPr>
        <p:grpSpPr>
          <a:xfrm>
            <a:off x="3346430" y="2342531"/>
            <a:ext cx="2523697" cy="2146577"/>
            <a:chOff x="2754678" y="1003938"/>
            <a:chExt cx="2869301" cy="2440537"/>
          </a:xfrm>
        </p:grpSpPr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4678" y="1003938"/>
              <a:ext cx="2869301" cy="24405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chemeClr val="bg1">
                  <a:alpha val="65000"/>
                </a:schemeClr>
              </a:outerShdw>
            </a:effectLst>
            <a:extLst>
              <a:ext uri="{FAA26D3D-D897-4be2-8F04-BA451C77F1D7}">
                <ma14:placeholderFlag xmlns:ma14="http://schemas.microsoft.com/office/mac/drawingml/2011/main"/>
              </a:ext>
            </a:extLst>
          </p:spPr>
        </p:pic>
        <p:cxnSp>
          <p:nvCxnSpPr>
            <p:cNvPr id="24" name="Conector recto 23"/>
            <p:cNvCxnSpPr/>
            <p:nvPr/>
          </p:nvCxnSpPr>
          <p:spPr>
            <a:xfrm>
              <a:off x="3836473" y="1856748"/>
              <a:ext cx="389049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CuadroTexto 26"/>
            <p:cNvSpPr txBox="1"/>
            <p:nvPr/>
          </p:nvSpPr>
          <p:spPr>
            <a:xfrm>
              <a:off x="3836473" y="1570104"/>
              <a:ext cx="413280" cy="349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 smtClean="0">
                  <a:solidFill>
                    <a:srgbClr val="000000"/>
                  </a:solidFill>
                </a:rPr>
                <a:t>**</a:t>
              </a:r>
              <a:endParaRPr lang="es-ES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36" name="Conector recto 35"/>
            <p:cNvCxnSpPr/>
            <p:nvPr/>
          </p:nvCxnSpPr>
          <p:spPr>
            <a:xfrm>
              <a:off x="3691430" y="1541663"/>
              <a:ext cx="1339316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CuadroTexto 36"/>
            <p:cNvSpPr txBox="1"/>
            <p:nvPr/>
          </p:nvSpPr>
          <p:spPr>
            <a:xfrm>
              <a:off x="4123945" y="1206895"/>
              <a:ext cx="538564" cy="349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 smtClean="0">
                  <a:solidFill>
                    <a:srgbClr val="000000"/>
                  </a:solidFill>
                </a:rPr>
                <a:t>N.S.</a:t>
              </a:r>
              <a:endParaRPr lang="es-ES" sz="1400" dirty="0">
                <a:solidFill>
                  <a:srgbClr val="000000"/>
                </a:solidFill>
              </a:endParaRPr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4457778" y="1623215"/>
              <a:ext cx="538564" cy="349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 smtClean="0">
                  <a:solidFill>
                    <a:srgbClr val="000000"/>
                  </a:solidFill>
                </a:rPr>
                <a:t>N.S.</a:t>
              </a:r>
              <a:endParaRPr lang="es-E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29 CuadroTexto"/>
          <p:cNvSpPr txBox="1"/>
          <p:nvPr/>
        </p:nvSpPr>
        <p:spPr>
          <a:xfrm>
            <a:off x="3995936" y="4869160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7038"/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  <a:sym typeface="Wingdings" pitchFamily="2" charset="2"/>
              </a:rPr>
              <a:t>CD38/</a:t>
            </a:r>
            <a:r>
              <a:rPr lang="en-GB" dirty="0" err="1" smtClean="0">
                <a:solidFill>
                  <a:srgbClr val="000090"/>
                </a:solidFill>
                <a:latin typeface="Calibri"/>
                <a:cs typeface="Calibri"/>
                <a:sym typeface="Wingdings" pitchFamily="2" charset="2"/>
              </a:rPr>
              <a:t>ROneg</a:t>
            </a: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  <a:sym typeface="Wingdings" pitchFamily="2" charset="2"/>
              </a:rPr>
              <a:t> cells have a hypo-proliferative phenotype</a:t>
            </a:r>
          </a:p>
          <a:p>
            <a:pPr defTabSz="427038"/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  <a:sym typeface="Wingdings" pitchFamily="2" charset="2"/>
              </a:rPr>
              <a:t>These cells are diminished in allergic children and are recovered with the desensitization</a:t>
            </a:r>
            <a:endParaRPr lang="en-GB" dirty="0">
              <a:solidFill>
                <a:srgbClr val="000090"/>
              </a:solidFill>
              <a:latin typeface="Calibri"/>
              <a:cs typeface="Calibri"/>
              <a:sym typeface="Wingdings" pitchFamily="2" charset="2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395536" y="4149080"/>
            <a:ext cx="2850834" cy="2310270"/>
            <a:chOff x="1516921" y="4164779"/>
            <a:chExt cx="2850834" cy="231027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6921" y="4164779"/>
              <a:ext cx="2850834" cy="23102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chemeClr val="bg1">
                  <a:alpha val="65000"/>
                </a:schemeClr>
              </a:outerShdw>
            </a:effectLst>
          </p:spPr>
        </p:pic>
        <p:sp>
          <p:nvSpPr>
            <p:cNvPr id="26" name="CuadroTexto 25"/>
            <p:cNvSpPr txBox="1"/>
            <p:nvPr/>
          </p:nvSpPr>
          <p:spPr>
            <a:xfrm>
              <a:off x="1960554" y="4258272"/>
              <a:ext cx="7621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>
                  <a:solidFill>
                    <a:srgbClr val="000000"/>
                  </a:solidFill>
                </a:rPr>
                <a:t>p</a:t>
              </a:r>
              <a:r>
                <a:rPr lang="es-ES" sz="1200" dirty="0" smtClean="0">
                  <a:solidFill>
                    <a:srgbClr val="000000"/>
                  </a:solidFill>
                </a:rPr>
                <a:t> = 0,003</a:t>
              </a:r>
              <a:endParaRPr lang="es-ES" sz="12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3" b="6100"/>
          <a:stretch/>
        </p:blipFill>
        <p:spPr bwMode="auto">
          <a:xfrm>
            <a:off x="4067944" y="908720"/>
            <a:ext cx="3803307" cy="1225613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28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42" grpId="0" animBg="1"/>
      <p:bldP spid="42" grpId="1" animBg="1"/>
      <p:bldP spid="9" grpId="0" animBg="1"/>
      <p:bldP spid="9" grpId="1" animBg="1"/>
      <p:bldP spid="56" grpId="0"/>
      <p:bldP spid="22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548680"/>
            <a:ext cx="6503764" cy="4602664"/>
          </a:xfrm>
          <a:prstGeom prst="rect">
            <a:avLst/>
          </a:prstGeom>
        </p:spPr>
      </p:pic>
      <p:sp>
        <p:nvSpPr>
          <p:cNvPr id="3" name="29 CuadroTexto"/>
          <p:cNvSpPr txBox="1"/>
          <p:nvPr/>
        </p:nvSpPr>
        <p:spPr>
          <a:xfrm>
            <a:off x="251520" y="5949280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27038"/>
            <a:r>
              <a:rPr lang="en-GB" sz="2000" dirty="0" smtClean="0">
                <a:solidFill>
                  <a:srgbClr val="000090"/>
                </a:solidFill>
                <a:sym typeface="Wingdings" pitchFamily="2" charset="2"/>
              </a:rPr>
              <a:t>Are Treg cells responsible of the control of effector cells in the acquisition of tolerance ?</a:t>
            </a:r>
            <a:endParaRPr lang="en-GB" sz="2000" dirty="0">
              <a:solidFill>
                <a:srgbClr val="000090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1340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3717032"/>
            <a:ext cx="3578073" cy="2315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  <p:sp>
        <p:nvSpPr>
          <p:cNvPr id="20" name="29 CuadroTexto"/>
          <p:cNvSpPr txBox="1"/>
          <p:nvPr/>
        </p:nvSpPr>
        <p:spPr>
          <a:xfrm>
            <a:off x="323528" y="4221088"/>
            <a:ext cx="48686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7038"/>
            <a:r>
              <a:rPr lang="en-GB" sz="2000" dirty="0" smtClean="0">
                <a:solidFill>
                  <a:srgbClr val="000090"/>
                </a:solidFill>
                <a:latin typeface="Calibri"/>
                <a:cs typeface="Calibri"/>
              </a:rPr>
              <a:t>SOTI </a:t>
            </a:r>
            <a:r>
              <a:rPr lang="en-GB" sz="2000" dirty="0" smtClean="0">
                <a:solidFill>
                  <a:srgbClr val="000090"/>
                </a:solidFill>
                <a:latin typeface="Calibri"/>
                <a:cs typeface="Calibri"/>
                <a:sym typeface="Wingdings" pitchFamily="2" charset="2"/>
              </a:rPr>
              <a:t> Increases Treg values</a:t>
            </a:r>
          </a:p>
          <a:p>
            <a:pPr defTabSz="427038"/>
            <a:endParaRPr lang="en-GB" sz="2000" dirty="0" smtClean="0">
              <a:solidFill>
                <a:srgbClr val="000090"/>
              </a:solidFill>
              <a:latin typeface="Calibri"/>
              <a:cs typeface="Calibri"/>
              <a:sym typeface="Wingdings" pitchFamily="2" charset="2"/>
            </a:endParaRPr>
          </a:p>
          <a:p>
            <a:pPr defTabSz="427038"/>
            <a:r>
              <a:rPr lang="en-GB" sz="2000" dirty="0" smtClean="0">
                <a:solidFill>
                  <a:srgbClr val="000090"/>
                </a:solidFill>
                <a:latin typeface="Calibri"/>
                <a:cs typeface="Calibri"/>
                <a:sym typeface="Wingdings" pitchFamily="2" charset="2"/>
              </a:rPr>
              <a:t>The balance Treg/effector is </a:t>
            </a:r>
            <a:r>
              <a:rPr lang="en-GB" sz="2000" dirty="0" err="1" smtClean="0">
                <a:solidFill>
                  <a:srgbClr val="000090"/>
                </a:solidFill>
                <a:latin typeface="Calibri"/>
                <a:cs typeface="Calibri"/>
                <a:sym typeface="Wingdings" pitchFamily="2" charset="2"/>
              </a:rPr>
              <a:t>restablished</a:t>
            </a:r>
            <a:endParaRPr lang="en-GB" sz="2000" dirty="0" smtClean="0">
              <a:solidFill>
                <a:srgbClr val="000090"/>
              </a:solidFill>
              <a:latin typeface="Calibri"/>
              <a:cs typeface="Calibri"/>
              <a:sym typeface="Symbol"/>
            </a:endParaRPr>
          </a:p>
          <a:p>
            <a:pPr marL="338138" defTabSz="628650"/>
            <a:endParaRPr lang="en-GB" sz="1600" dirty="0" smtClean="0">
              <a:solidFill>
                <a:srgbClr val="000090"/>
              </a:solidFill>
              <a:latin typeface="Calibri"/>
              <a:cs typeface="Calibri"/>
              <a:sym typeface="Wingdings" pitchFamily="2" charset="2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3995936" y="6274994"/>
            <a:ext cx="4831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 smtClean="0"/>
              <a:t>Pediatric</a:t>
            </a:r>
            <a:r>
              <a:rPr lang="es-ES" sz="1600" b="1" dirty="0" smtClean="0"/>
              <a:t> </a:t>
            </a:r>
            <a:r>
              <a:rPr lang="es-ES" sz="1600" b="1" dirty="0" err="1" smtClean="0"/>
              <a:t>Allergy</a:t>
            </a:r>
            <a:r>
              <a:rPr lang="es-ES" sz="1600" b="1" dirty="0" smtClean="0"/>
              <a:t> and </a:t>
            </a:r>
            <a:r>
              <a:rPr lang="es-ES" sz="1600" b="1" dirty="0" err="1" smtClean="0"/>
              <a:t>Immunology</a:t>
            </a:r>
            <a:r>
              <a:rPr lang="es-ES" sz="1600" b="1" dirty="0" smtClean="0"/>
              <a:t> (2013). 25(1): 103-6</a:t>
            </a:r>
            <a:endParaRPr lang="es-ES" sz="1600" b="1" dirty="0"/>
          </a:p>
        </p:txBody>
      </p:sp>
      <p:sp>
        <p:nvSpPr>
          <p:cNvPr id="7" name="Rectángulo 6"/>
          <p:cNvSpPr/>
          <p:nvPr/>
        </p:nvSpPr>
        <p:spPr>
          <a:xfrm>
            <a:off x="5580112" y="332656"/>
            <a:ext cx="206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Treg </a:t>
            </a:r>
            <a:r>
              <a:rPr lang="es-E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cells</a:t>
            </a:r>
            <a:endParaRPr lang="es-ES" sz="2400" dirty="0">
              <a:solidFill>
                <a:srgbClr val="FFFF00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265154"/>
              </p:ext>
            </p:extLst>
          </p:nvPr>
        </p:nvGraphicFramePr>
        <p:xfrm>
          <a:off x="323528" y="1124744"/>
          <a:ext cx="7344813" cy="214883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40160"/>
                <a:gridCol w="1296144"/>
                <a:gridCol w="1296144"/>
                <a:gridCol w="648072"/>
                <a:gridCol w="936104"/>
                <a:gridCol w="936104"/>
                <a:gridCol w="792085"/>
              </a:tblGrid>
              <a:tr h="370840">
                <a:tc>
                  <a:txBody>
                    <a:bodyPr/>
                    <a:lstStyle/>
                    <a:p>
                      <a:endParaRPr lang="es-ES" sz="28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Percentage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Calibri"/>
                          <a:cs typeface="Times New Roman"/>
                        </a:rPr>
                        <a:t>Cells/μL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S" sz="28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Calibri"/>
                          <a:cs typeface="Times New Roman"/>
                        </a:rPr>
                        <a:t>T0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Calibri"/>
                          <a:cs typeface="Times New Roman"/>
                        </a:rPr>
                        <a:t>Tend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i="1">
                          <a:effectLst/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Calibri"/>
                          <a:cs typeface="Times New Roman"/>
                        </a:rPr>
                        <a:t>T0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Calibri"/>
                          <a:cs typeface="Times New Roman"/>
                        </a:rPr>
                        <a:t>Tend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i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Treg Cells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7.89 (7.11-9.99</a:t>
                      </a:r>
                      <a:r>
                        <a:rPr lang="en-GB" sz="11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)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Calibri"/>
                          <a:cs typeface="Times New Roman"/>
                        </a:rPr>
                        <a:t>8.42 (7.41-9.81)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0.010*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Calibri"/>
                          <a:cs typeface="Times New Roman"/>
                        </a:rPr>
                        <a:t>73 (49-93)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Calibri"/>
                          <a:cs typeface="Times New Roman"/>
                        </a:rPr>
                        <a:t>84 (61-105)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0.037*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Calibri"/>
                          <a:cs typeface="Times New Roman"/>
                        </a:rPr>
                        <a:t>Naïve Treg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48.35 (43.7-55.2</a:t>
                      </a:r>
                      <a:r>
                        <a:rPr lang="en-GB" sz="11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)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Calibri"/>
                          <a:cs typeface="Times New Roman"/>
                        </a:rPr>
                        <a:t>51.88 (44.5-55.6)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Calibri"/>
                          <a:cs typeface="Times New Roman"/>
                        </a:rPr>
                        <a:t>0.948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Calibri"/>
                          <a:cs typeface="Times New Roman"/>
                        </a:rPr>
                        <a:t>34 (24-49)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Calibri"/>
                          <a:cs typeface="Times New Roman"/>
                        </a:rPr>
                        <a:t>39 (32-59)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Calibri"/>
                          <a:cs typeface="Times New Roman"/>
                        </a:rPr>
                        <a:t>0.064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Suppressive Treg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52.21 (45.4-56.5</a:t>
                      </a:r>
                      <a:r>
                        <a:rPr lang="en-GB" sz="11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)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Calibri"/>
                          <a:cs typeface="Times New Roman"/>
                        </a:rPr>
                        <a:t>48.64 (45.0-56.1)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Calibri"/>
                          <a:cs typeface="Times New Roman"/>
                        </a:rPr>
                        <a:t>0.879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Calibri"/>
                          <a:cs typeface="Times New Roman"/>
                        </a:rPr>
                        <a:t>35 (26-48)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Calibri"/>
                          <a:cs typeface="Times New Roman"/>
                        </a:rPr>
                        <a:t>43 (31-55)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0.031*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633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/>
          <p:cNvSpPr txBox="1"/>
          <p:nvPr/>
        </p:nvSpPr>
        <p:spPr>
          <a:xfrm>
            <a:off x="3995936" y="6274994"/>
            <a:ext cx="4831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 smtClean="0">
                <a:solidFill>
                  <a:srgbClr val="000000"/>
                </a:solidFill>
              </a:rPr>
              <a:t>Pediatric</a:t>
            </a:r>
            <a:r>
              <a:rPr lang="es-ES" sz="1600" b="1" dirty="0" smtClean="0">
                <a:solidFill>
                  <a:srgbClr val="000000"/>
                </a:solidFill>
              </a:rPr>
              <a:t> </a:t>
            </a:r>
            <a:r>
              <a:rPr lang="es-ES" sz="1600" b="1" dirty="0" err="1" smtClean="0">
                <a:solidFill>
                  <a:srgbClr val="000000"/>
                </a:solidFill>
              </a:rPr>
              <a:t>Allergy</a:t>
            </a:r>
            <a:r>
              <a:rPr lang="es-ES" sz="1600" b="1" dirty="0" smtClean="0">
                <a:solidFill>
                  <a:srgbClr val="000000"/>
                </a:solidFill>
              </a:rPr>
              <a:t> and </a:t>
            </a:r>
            <a:r>
              <a:rPr lang="es-ES" sz="1600" b="1" dirty="0" err="1" smtClean="0">
                <a:solidFill>
                  <a:srgbClr val="000000"/>
                </a:solidFill>
              </a:rPr>
              <a:t>Immunology</a:t>
            </a:r>
            <a:r>
              <a:rPr lang="es-ES" sz="1600" b="1" dirty="0" smtClean="0">
                <a:solidFill>
                  <a:srgbClr val="000000"/>
                </a:solidFill>
              </a:rPr>
              <a:t> (</a:t>
            </a:r>
            <a:r>
              <a:rPr lang="es-ES" sz="1600" b="1" dirty="0" smtClean="0">
                <a:solidFill>
                  <a:srgbClr val="000000"/>
                </a:solidFill>
              </a:rPr>
              <a:t>2013)</a:t>
            </a:r>
            <a:r>
              <a:rPr lang="es-ES" sz="1600" b="1" dirty="0" smtClean="0">
                <a:solidFill>
                  <a:srgbClr val="000000"/>
                </a:solidFill>
              </a:rPr>
              <a:t>. 25(1): 103-6</a:t>
            </a:r>
            <a:endParaRPr lang="es-ES" sz="1600" b="1" dirty="0">
              <a:solidFill>
                <a:srgbClr val="000000"/>
              </a:solidFill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611560" y="1916832"/>
            <a:ext cx="7864728" cy="2880320"/>
            <a:chOff x="3536094" y="3974697"/>
            <a:chExt cx="5475954" cy="2005473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5"/>
            <a:stretch/>
          </p:blipFill>
          <p:spPr bwMode="auto">
            <a:xfrm>
              <a:off x="3536094" y="4025639"/>
              <a:ext cx="2598922" cy="1848123"/>
            </a:xfrm>
            <a:prstGeom prst="rect">
              <a:avLst/>
            </a:prstGeom>
            <a:ln w="1905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  <a:ext uri="{FAA26D3D-D897-4be2-8F04-BA451C77F1D7}">
                <ma14:placeholderFlag xmlns:ma14="http://schemas.microsoft.com/office/mac/drawingml/2011/main"/>
              </a:ext>
            </a:extLst>
          </p:spPr>
        </p:pic>
        <p:sp>
          <p:nvSpPr>
            <p:cNvPr id="18" name="Cuadro de texto 98"/>
            <p:cNvSpPr txBox="1"/>
            <p:nvPr/>
          </p:nvSpPr>
          <p:spPr>
            <a:xfrm>
              <a:off x="5198611" y="4063151"/>
              <a:ext cx="932946" cy="341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es-ES_tradnl" sz="1200" dirty="0" smtClean="0">
                  <a:effectLst/>
                  <a:latin typeface="+mj-lt"/>
                </a:rPr>
                <a:t>p</a:t>
              </a:r>
              <a:r>
                <a:rPr lang="es-ES_tradnl" sz="1200" i="1" dirty="0" smtClean="0">
                  <a:effectLst/>
                  <a:latin typeface="+mj-lt"/>
                </a:rPr>
                <a:t> </a:t>
              </a:r>
              <a:r>
                <a:rPr lang="es-ES_tradnl" sz="1200" dirty="0" smtClean="0">
                  <a:effectLst/>
                  <a:latin typeface="+mj-lt"/>
                </a:rPr>
                <a:t>= 0.009</a:t>
              </a:r>
              <a:endParaRPr lang="es-ES_tradnl" sz="1200" dirty="0">
                <a:effectLst/>
                <a:latin typeface="+mj-lt"/>
              </a:endParaRP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3229" y="3974697"/>
              <a:ext cx="2688819" cy="20054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Cuadro de texto 98"/>
            <p:cNvSpPr txBox="1"/>
            <p:nvPr/>
          </p:nvSpPr>
          <p:spPr>
            <a:xfrm>
              <a:off x="7894702" y="4063151"/>
              <a:ext cx="932946" cy="53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es-ES_tradnl" sz="1200" dirty="0" smtClean="0">
                  <a:effectLst/>
                  <a:latin typeface="+mj-lt"/>
                </a:rPr>
                <a:t>p</a:t>
              </a:r>
              <a:r>
                <a:rPr lang="es-ES_tradnl" sz="1200" i="1" dirty="0" smtClean="0">
                  <a:effectLst/>
                  <a:latin typeface="+mj-lt"/>
                </a:rPr>
                <a:t> </a:t>
              </a:r>
              <a:r>
                <a:rPr lang="es-ES_tradnl" sz="1200" dirty="0" smtClean="0">
                  <a:effectLst/>
                  <a:latin typeface="+mj-lt"/>
                </a:rPr>
                <a:t>= 0.008</a:t>
              </a:r>
              <a:endParaRPr lang="es-ES_tradnl" sz="1200" dirty="0">
                <a:effectLst/>
                <a:latin typeface="+mj-lt"/>
              </a:endParaRPr>
            </a:p>
          </p:txBody>
        </p:sp>
      </p:grpSp>
      <p:sp>
        <p:nvSpPr>
          <p:cNvPr id="10" name="29 CuadroTexto"/>
          <p:cNvSpPr txBox="1"/>
          <p:nvPr/>
        </p:nvSpPr>
        <p:spPr>
          <a:xfrm>
            <a:off x="611560" y="5157192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7038"/>
            <a:r>
              <a:rPr lang="en-GB" sz="2000" dirty="0" smtClean="0">
                <a:solidFill>
                  <a:srgbClr val="000090"/>
                </a:solidFill>
                <a:latin typeface="Calibri"/>
                <a:cs typeface="Calibri"/>
              </a:rPr>
              <a:t>Increased values of circulating Treg cells are related with a decrease in the effector cells associated with allergic symptoms</a:t>
            </a:r>
            <a:endParaRPr lang="en-GB" sz="2000" dirty="0" smtClean="0">
              <a:solidFill>
                <a:srgbClr val="000090"/>
              </a:solidFill>
              <a:latin typeface="Calibri"/>
              <a:cs typeface="Calibri"/>
              <a:sym typeface="Symbol"/>
            </a:endParaRPr>
          </a:p>
          <a:p>
            <a:pPr marL="338138" defTabSz="628650"/>
            <a:endParaRPr lang="en-GB" sz="1600" dirty="0" smtClean="0">
              <a:solidFill>
                <a:srgbClr val="000090"/>
              </a:solidFill>
              <a:latin typeface="Calibri"/>
              <a:cs typeface="Calibri"/>
              <a:sym typeface="Wingdings" pitchFamily="2" charset="2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580112" y="332656"/>
            <a:ext cx="206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Treg </a:t>
            </a:r>
            <a:r>
              <a:rPr lang="es-E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cells</a:t>
            </a:r>
            <a:endParaRPr lang="es-E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15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068797"/>
              </p:ext>
            </p:extLst>
          </p:nvPr>
        </p:nvGraphicFramePr>
        <p:xfrm>
          <a:off x="251520" y="980728"/>
          <a:ext cx="5184575" cy="1717548"/>
        </p:xfrm>
        <a:graphic>
          <a:graphicData uri="http://schemas.openxmlformats.org/drawingml/2006/table">
            <a:tbl>
              <a:tblPr firstRow="1" firstCol="1" bandRow="1"/>
              <a:tblGrid>
                <a:gridCol w="1584175"/>
                <a:gridCol w="1224136"/>
                <a:gridCol w="1440160"/>
                <a:gridCol w="936104"/>
              </a:tblGrid>
              <a:tr h="176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E0DB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Immunoglobulins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E0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76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T0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Tend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p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</a:tr>
              <a:tr h="176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IgE (total) (kU/L)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738 (282-1578)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772 (329-1550)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0.900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</a:tr>
              <a:tr h="176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IgE white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8.18 (3.6-14.2)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9.51 (4.1-15.1)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0.792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</a:tr>
              <a:tr h="176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IgE ovalbumin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4.63 (3.0-12.4)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4.61 (1.7-7.9)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0.290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</a:tr>
              <a:tr h="176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IgE ovomucoid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6.08 (2.2-12.8)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8.30 (2.6-17.8)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0.725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</a:tr>
              <a:tr h="176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</a:tr>
              <a:tr h="176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IgG</a:t>
                      </a:r>
                      <a:r>
                        <a:rPr lang="en-GB" sz="1200" dirty="0">
                          <a:effectLst/>
                        </a:rPr>
                        <a:t> white (mg/L)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5.02 (3.2-7.0)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20.8 (8.2-44.5)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0.027*</a:t>
                      </a:r>
                      <a:endParaRPr lang="es-E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58 CuadroTexto"/>
          <p:cNvSpPr txBox="1"/>
          <p:nvPr/>
        </p:nvSpPr>
        <p:spPr>
          <a:xfrm>
            <a:off x="395536" y="6396335"/>
            <a:ext cx="612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7038"/>
            <a:r>
              <a:rPr lang="es-E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  <a:cs typeface="Calibri"/>
              </a:rPr>
              <a:t>SOTI </a:t>
            </a:r>
            <a:r>
              <a:rPr lang="es-E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  <a:cs typeface="Calibri"/>
                <a:sym typeface="Wingdings" pitchFamily="2" charset="2"/>
              </a:rPr>
              <a:t> </a:t>
            </a:r>
            <a:r>
              <a:rPr lang="es-ES" sz="2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  <a:cs typeface="Calibri"/>
                <a:sym typeface="Wingdings" pitchFamily="2" charset="2"/>
              </a:rPr>
              <a:t>Decreases</a:t>
            </a:r>
            <a:r>
              <a:rPr lang="es-E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  <a:cs typeface="Calibri"/>
                <a:sym typeface="Wingdings" pitchFamily="2" charset="2"/>
              </a:rPr>
              <a:t> “</a:t>
            </a:r>
            <a:r>
              <a:rPr lang="es-ES" sz="2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  <a:cs typeface="Calibri"/>
                <a:sym typeface="Wingdings" pitchFamily="2" charset="2"/>
              </a:rPr>
              <a:t>allergic</a:t>
            </a:r>
            <a:r>
              <a:rPr lang="es-E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  <a:cs typeface="Calibri"/>
                <a:sym typeface="Wingdings" pitchFamily="2" charset="2"/>
              </a:rPr>
              <a:t>” </a:t>
            </a:r>
            <a:r>
              <a:rPr lang="es-ES" sz="2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  <a:cs typeface="Calibri"/>
                <a:sym typeface="Wingdings" pitchFamily="2" charset="2"/>
              </a:rPr>
              <a:t>cytokines</a:t>
            </a:r>
            <a:endParaRPr lang="es-ES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009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/>
              <a:cs typeface="Calibri"/>
              <a:sym typeface="Wingdings" pitchFamily="2" charset="2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004048" y="260648"/>
            <a:ext cx="3237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IgG</a:t>
            </a:r>
            <a:r>
              <a:rPr lang="es-E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 / </a:t>
            </a:r>
            <a:r>
              <a:rPr lang="es-E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cytokines</a:t>
            </a:r>
            <a:endParaRPr lang="es-ES" sz="2400" dirty="0">
              <a:solidFill>
                <a:srgbClr val="FFFF00"/>
              </a:solidFill>
            </a:endParaRPr>
          </a:p>
        </p:txBody>
      </p:sp>
      <p:sp>
        <p:nvSpPr>
          <p:cNvPr id="6" name="6 Rectángulo"/>
          <p:cNvSpPr/>
          <p:nvPr/>
        </p:nvSpPr>
        <p:spPr>
          <a:xfrm>
            <a:off x="131092" y="2388041"/>
            <a:ext cx="5400600" cy="36004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533167"/>
              </p:ext>
            </p:extLst>
          </p:nvPr>
        </p:nvGraphicFramePr>
        <p:xfrm>
          <a:off x="3707904" y="2862401"/>
          <a:ext cx="5184575" cy="3518927"/>
        </p:xfrm>
        <a:graphic>
          <a:graphicData uri="http://schemas.openxmlformats.org/drawingml/2006/table">
            <a:tbl>
              <a:tblPr firstRow="1" firstCol="1" bandRow="1"/>
              <a:tblGrid>
                <a:gridCol w="1584175"/>
                <a:gridCol w="1224136"/>
                <a:gridCol w="1440160"/>
                <a:gridCol w="936104"/>
              </a:tblGrid>
              <a:tr h="176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lumMod val="75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Cytokines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941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T0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Tend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 smtClean="0">
                          <a:effectLst/>
                        </a:rPr>
                        <a:t>p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</a:tr>
              <a:tr h="176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IL-12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37.95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12.68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0.068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</a:tr>
              <a:tr h="176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IFN-ϒ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156.1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87.48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0.036</a:t>
                      </a:r>
                      <a:endParaRPr lang="es-E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</a:tr>
              <a:tr h="176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IL-17A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267.1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235.53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0.006</a:t>
                      </a:r>
                      <a:endParaRPr lang="es-E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</a:tr>
              <a:tr h="176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IL-2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110.32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66.70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0.041</a:t>
                      </a:r>
                      <a:endParaRPr lang="es-E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</a:tr>
              <a:tr h="176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IL-10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31.19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24.09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0.025</a:t>
                      </a:r>
                      <a:endParaRPr lang="es-E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</a:tr>
              <a:tr h="176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IL-9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73.26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58.97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0.021</a:t>
                      </a:r>
                      <a:endParaRPr lang="es-E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</a:tr>
              <a:tr h="176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IL-22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417.26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370.45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0.028</a:t>
                      </a:r>
                      <a:endParaRPr lang="es-E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</a:tr>
              <a:tr h="176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IL-6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0.34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1.93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0.180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</a:tr>
              <a:tr h="176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IL-13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112.58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161.85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0.657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</a:tr>
              <a:tr h="176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IL-4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77.84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52.16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0.097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</a:tr>
              <a:tr h="176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IL-5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64.12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30.20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0.028</a:t>
                      </a:r>
                      <a:endParaRPr lang="es-E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</a:tr>
              <a:tr h="176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IL-1β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129.41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94.41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0.059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40000"/>
                      </a:srgbClr>
                    </a:solidFill>
                  </a:tcPr>
                </a:tc>
              </a:tr>
              <a:tr h="176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TNF-α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24.67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12.71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0.046</a:t>
                      </a:r>
                      <a:endParaRPr lang="es-E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50" marR="57550" marT="0" marB="0" anchor="ctr">
                    <a:lnL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C040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300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lecha curvada hacia arriba"/>
          <p:cNvSpPr/>
          <p:nvPr/>
        </p:nvSpPr>
        <p:spPr bwMode="auto">
          <a:xfrm flipH="1">
            <a:off x="3158261" y="4335484"/>
            <a:ext cx="3499916" cy="712243"/>
          </a:xfrm>
          <a:prstGeom prst="curvedUpArrow">
            <a:avLst>
              <a:gd name="adj1" fmla="val 46940"/>
              <a:gd name="adj2" fmla="val 88701"/>
              <a:gd name="adj3" fmla="val 19498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ook Antiqua"/>
            </a:endParaRPr>
          </a:p>
        </p:txBody>
      </p:sp>
      <p:grpSp>
        <p:nvGrpSpPr>
          <p:cNvPr id="15" name="57 Grupo"/>
          <p:cNvGrpSpPr/>
          <p:nvPr/>
        </p:nvGrpSpPr>
        <p:grpSpPr>
          <a:xfrm>
            <a:off x="4949266" y="5274700"/>
            <a:ext cx="1143008" cy="1071570"/>
            <a:chOff x="437650" y="3936072"/>
            <a:chExt cx="1143008" cy="1071570"/>
          </a:xfrm>
        </p:grpSpPr>
        <p:sp>
          <p:nvSpPr>
            <p:cNvPr id="16" name="15 Elipse"/>
            <p:cNvSpPr/>
            <p:nvPr/>
          </p:nvSpPr>
          <p:spPr bwMode="auto">
            <a:xfrm>
              <a:off x="437650" y="3936072"/>
              <a:ext cx="1143008" cy="1071570"/>
            </a:xfrm>
            <a:prstGeom prst="ellipse">
              <a:avLst/>
            </a:prstGeom>
            <a:gradFill flip="none" rotWithShape="1">
              <a:gsLst>
                <a:gs pos="0">
                  <a:srgbClr val="00602B"/>
                </a:gs>
                <a:gs pos="25000">
                  <a:srgbClr val="00682F"/>
                </a:gs>
                <a:gs pos="75000">
                  <a:srgbClr val="00FF00"/>
                </a:gs>
              </a:gsLst>
              <a:lin ang="5400000" scaled="0"/>
              <a:tileRect r="-100000" b="-100000"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7" name="16 Elipse"/>
            <p:cNvSpPr/>
            <p:nvPr/>
          </p:nvSpPr>
          <p:spPr bwMode="auto">
            <a:xfrm>
              <a:off x="723402" y="4114667"/>
              <a:ext cx="762005" cy="714380"/>
            </a:xfrm>
            <a:prstGeom prst="ellipse">
              <a:avLst/>
            </a:prstGeom>
            <a:gradFill flip="none" rotWithShape="1">
              <a:gsLst>
                <a:gs pos="75000">
                  <a:srgbClr val="964305">
                    <a:lumMod val="75000"/>
                  </a:srgbClr>
                </a:gs>
                <a:gs pos="75000">
                  <a:srgbClr val="92D050"/>
                </a:gs>
              </a:gsLst>
              <a:lin ang="13500000" scaled="1"/>
              <a:tileRect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8" name="1 Título"/>
            <p:cNvSpPr txBox="1">
              <a:spLocks/>
            </p:cNvSpPr>
            <p:nvPr/>
          </p:nvSpPr>
          <p:spPr bwMode="auto">
            <a:xfrm>
              <a:off x="692781" y="4273496"/>
              <a:ext cx="807385" cy="338554"/>
            </a:xfrm>
            <a:prstGeom prst="rect">
              <a:avLst/>
            </a:prstGeom>
            <a:scene3d>
              <a:camera prst="perspectiveRelaxedModerately"/>
              <a:lightRig rig="threePt" dir="t"/>
            </a:scene3d>
          </p:spPr>
          <p:txBody>
            <a:bodyPr wrap="square" anchor="ctr">
              <a:spAutoFit/>
              <a:sp3d prstMaterial="softEdge">
                <a:bevelT w="381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 kern="0" dirty="0" smtClean="0">
                  <a:ln w="6350">
                    <a:noFill/>
                  </a:ln>
                  <a:solidFill>
                    <a:srgbClr val="964305">
                      <a:lumMod val="50000"/>
                    </a:srgbClr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ooper Black" pitchFamily="18" charset="0"/>
                  <a:ea typeface="+mj-ea"/>
                  <a:cs typeface="+mj-cs"/>
                </a:rPr>
                <a:t>RTES</a:t>
              </a:r>
              <a:endParaRPr kumimoji="0" lang="en-GB" sz="1600" b="1" i="0" u="none" strike="noStrike" kern="0" cap="none" spc="0" normalizeH="0" baseline="0" noProof="0" dirty="0">
                <a:ln w="6350">
                  <a:noFill/>
                </a:ln>
                <a:solidFill>
                  <a:srgbClr val="964305">
                    <a:lumMod val="50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oper Black" pitchFamily="18" charset="0"/>
                <a:ea typeface="+mj-ea"/>
                <a:cs typeface="+mj-cs"/>
              </a:endParaRPr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1235719" y="812204"/>
            <a:ext cx="1143008" cy="1071570"/>
            <a:chOff x="363517" y="830004"/>
            <a:chExt cx="1143008" cy="1071570"/>
          </a:xfrm>
        </p:grpSpPr>
        <p:sp>
          <p:nvSpPr>
            <p:cNvPr id="145" name="144 Elipse"/>
            <p:cNvSpPr/>
            <p:nvPr/>
          </p:nvSpPr>
          <p:spPr bwMode="auto">
            <a:xfrm>
              <a:off x="363517" y="830004"/>
              <a:ext cx="1143008" cy="1071570"/>
            </a:xfrm>
            <a:prstGeom prst="ellipse">
              <a:avLst/>
            </a:prstGeom>
            <a:gradFill flip="none" rotWithShape="1">
              <a:gsLst>
                <a:gs pos="0">
                  <a:srgbClr val="660033"/>
                </a:gs>
                <a:gs pos="25000">
                  <a:srgbClr val="800000"/>
                </a:gs>
                <a:gs pos="75000">
                  <a:srgbClr val="FF0000"/>
                </a:gs>
              </a:gsLst>
              <a:lin ang="5400000" scaled="0"/>
              <a:tileRect r="-100000" b="-100000"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46" name="145 Elipse"/>
            <p:cNvSpPr/>
            <p:nvPr/>
          </p:nvSpPr>
          <p:spPr bwMode="auto">
            <a:xfrm>
              <a:off x="649269" y="1008599"/>
              <a:ext cx="762005" cy="714380"/>
            </a:xfrm>
            <a:prstGeom prst="ellipse">
              <a:avLst/>
            </a:prstGeom>
            <a:gradFill flip="none" rotWithShape="1">
              <a:gsLst>
                <a:gs pos="75000">
                  <a:srgbClr val="964305">
                    <a:lumMod val="75000"/>
                  </a:srgbClr>
                </a:gs>
                <a:gs pos="75000">
                  <a:srgbClr val="FFC000"/>
                </a:gs>
              </a:gsLst>
              <a:lin ang="13500000" scaled="1"/>
              <a:tileRect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47" name="1 Título"/>
            <p:cNvSpPr txBox="1">
              <a:spLocks/>
            </p:cNvSpPr>
            <p:nvPr/>
          </p:nvSpPr>
          <p:spPr bwMode="auto">
            <a:xfrm>
              <a:off x="618648" y="1225595"/>
              <a:ext cx="807385" cy="338554"/>
            </a:xfrm>
            <a:prstGeom prst="rect">
              <a:avLst/>
            </a:prstGeom>
            <a:scene3d>
              <a:camera prst="perspectiveRelaxedModerately"/>
              <a:lightRig rig="threePt" dir="t"/>
            </a:scene3d>
          </p:spPr>
          <p:txBody>
            <a:bodyPr wrap="square" anchor="ctr">
              <a:spAutoFit/>
              <a:sp3d prstMaterial="softEdge">
                <a:bevelT w="381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err="1" smtClean="0">
                  <a:ln w="6350">
                    <a:noFill/>
                  </a:ln>
                  <a:solidFill>
                    <a:srgbClr val="964305">
                      <a:lumMod val="50000"/>
                    </a:srgbClr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ooper Black" pitchFamily="18" charset="0"/>
                  <a:ea typeface="+mj-ea"/>
                  <a:cs typeface="+mj-cs"/>
                </a:rPr>
                <a:t>Efect</a:t>
              </a:r>
              <a:r>
                <a:rPr kumimoji="0" lang="en-GB" sz="1600" b="1" i="0" u="none" strike="noStrike" kern="0" cap="none" spc="0" normalizeH="0" baseline="0" noProof="0" dirty="0" smtClean="0">
                  <a:ln w="6350">
                    <a:noFill/>
                  </a:ln>
                  <a:solidFill>
                    <a:srgbClr val="964305">
                      <a:lumMod val="50000"/>
                    </a:srgbClr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ooper Black" pitchFamily="18" charset="0"/>
                  <a:ea typeface="+mj-ea"/>
                  <a:cs typeface="+mj-cs"/>
                </a:rPr>
                <a:t>.</a:t>
              </a:r>
              <a:endParaRPr kumimoji="0" lang="en-GB" sz="1600" b="1" i="0" u="none" strike="noStrike" kern="0" cap="none" spc="0" normalizeH="0" baseline="0" noProof="0" dirty="0">
                <a:ln w="6350">
                  <a:noFill/>
                </a:ln>
                <a:solidFill>
                  <a:srgbClr val="964305">
                    <a:lumMod val="50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oper Black" pitchFamily="18" charset="0"/>
                <a:ea typeface="+mj-ea"/>
                <a:cs typeface="+mj-cs"/>
              </a:endParaRPr>
            </a:p>
          </p:txBody>
        </p:sp>
      </p:grpSp>
      <p:sp>
        <p:nvSpPr>
          <p:cNvPr id="30" name="1 Título"/>
          <p:cNvSpPr txBox="1">
            <a:spLocks/>
          </p:cNvSpPr>
          <p:nvPr/>
        </p:nvSpPr>
        <p:spPr>
          <a:xfrm>
            <a:off x="1200269" y="3915256"/>
            <a:ext cx="2165422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i="0" u="none" strike="noStrike" kern="0" normalizeH="0" baseline="0" noProof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oper Black" pitchFamily="18" charset="0"/>
                <a:ea typeface="+mj-ea"/>
                <a:cs typeface="+mj-cs"/>
              </a:rPr>
              <a:t>TOLERANCE</a:t>
            </a:r>
            <a:endParaRPr kumimoji="0" lang="es-ES" sz="2000" i="0" u="none" strike="noStrike" kern="0" normalizeH="0" baseline="0" noProof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uLnTx/>
              <a:uFillTx/>
              <a:latin typeface="Cooper Black" pitchFamily="18" charset="0"/>
              <a:ea typeface="+mj-ea"/>
              <a:cs typeface="+mj-cs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090248" y="1324969"/>
            <a:ext cx="429031" cy="426184"/>
            <a:chOff x="2218046" y="2216157"/>
            <a:chExt cx="429031" cy="426184"/>
          </a:xfrm>
        </p:grpSpPr>
        <p:sp>
          <p:nvSpPr>
            <p:cNvPr id="88" name="87 Elipse"/>
            <p:cNvSpPr/>
            <p:nvPr/>
          </p:nvSpPr>
          <p:spPr>
            <a:xfrm flipH="1">
              <a:off x="2276458" y="2271137"/>
              <a:ext cx="312970" cy="31297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88 Elipse"/>
            <p:cNvSpPr/>
            <p:nvPr/>
          </p:nvSpPr>
          <p:spPr>
            <a:xfrm flipH="1">
              <a:off x="2284053" y="2277544"/>
              <a:ext cx="298570" cy="30015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3" name="55 Grupo"/>
            <p:cNvGrpSpPr/>
            <p:nvPr/>
          </p:nvGrpSpPr>
          <p:grpSpPr>
            <a:xfrm flipH="1">
              <a:off x="2453353" y="2216311"/>
              <a:ext cx="47626" cy="60582"/>
              <a:chOff x="4716016" y="692696"/>
              <a:chExt cx="504056" cy="641178"/>
            </a:xfrm>
          </p:grpSpPr>
          <p:sp>
            <p:nvSpPr>
              <p:cNvPr id="139" name="10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11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4" name="56 Grupo"/>
            <p:cNvGrpSpPr/>
            <p:nvPr/>
          </p:nvGrpSpPr>
          <p:grpSpPr>
            <a:xfrm rot="20300636" flipH="1">
              <a:off x="2375819" y="2216157"/>
              <a:ext cx="47626" cy="60582"/>
              <a:chOff x="4716016" y="692696"/>
              <a:chExt cx="504056" cy="641178"/>
            </a:xfrm>
          </p:grpSpPr>
          <p:sp>
            <p:nvSpPr>
              <p:cNvPr id="137" name="136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137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5" name="68 Grupo"/>
            <p:cNvGrpSpPr/>
            <p:nvPr/>
          </p:nvGrpSpPr>
          <p:grpSpPr>
            <a:xfrm rot="11312756" flipH="1">
              <a:off x="2347661" y="2572378"/>
              <a:ext cx="47626" cy="60582"/>
              <a:chOff x="4716016" y="692696"/>
              <a:chExt cx="504056" cy="641178"/>
            </a:xfrm>
          </p:grpSpPr>
          <p:sp>
            <p:nvSpPr>
              <p:cNvPr id="135" name="134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135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71 Grupo"/>
            <p:cNvGrpSpPr/>
            <p:nvPr/>
          </p:nvGrpSpPr>
          <p:grpSpPr>
            <a:xfrm rot="9447859" flipH="1">
              <a:off x="2431946" y="2581759"/>
              <a:ext cx="47626" cy="60582"/>
              <a:chOff x="4716016" y="692696"/>
              <a:chExt cx="504056" cy="641178"/>
            </a:xfrm>
          </p:grpSpPr>
          <p:sp>
            <p:nvSpPr>
              <p:cNvPr id="133" name="132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133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7" name="74 Grupo"/>
            <p:cNvGrpSpPr/>
            <p:nvPr/>
          </p:nvGrpSpPr>
          <p:grpSpPr>
            <a:xfrm rot="7903836" flipH="1">
              <a:off x="2513486" y="2549827"/>
              <a:ext cx="47626" cy="60582"/>
              <a:chOff x="4716016" y="692696"/>
              <a:chExt cx="504056" cy="641178"/>
            </a:xfrm>
          </p:grpSpPr>
          <p:sp>
            <p:nvSpPr>
              <p:cNvPr id="131" name="130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131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77 Grupo"/>
            <p:cNvGrpSpPr/>
            <p:nvPr/>
          </p:nvGrpSpPr>
          <p:grpSpPr>
            <a:xfrm rot="6367670" flipH="1">
              <a:off x="2569649" y="2488586"/>
              <a:ext cx="47626" cy="60582"/>
              <a:chOff x="4716016" y="692696"/>
              <a:chExt cx="504056" cy="641178"/>
            </a:xfrm>
          </p:grpSpPr>
          <p:sp>
            <p:nvSpPr>
              <p:cNvPr id="129" name="128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129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80 Grupo"/>
            <p:cNvGrpSpPr/>
            <p:nvPr/>
          </p:nvGrpSpPr>
          <p:grpSpPr>
            <a:xfrm rot="4878133" flipH="1">
              <a:off x="2592973" y="2408767"/>
              <a:ext cx="47626" cy="60582"/>
              <a:chOff x="4716016" y="692696"/>
              <a:chExt cx="504056" cy="641178"/>
            </a:xfrm>
          </p:grpSpPr>
          <p:sp>
            <p:nvSpPr>
              <p:cNvPr id="127" name="126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127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0" name="83 Grupo"/>
            <p:cNvGrpSpPr/>
            <p:nvPr/>
          </p:nvGrpSpPr>
          <p:grpSpPr>
            <a:xfrm rot="3030564" flipH="1">
              <a:off x="2576474" y="2318472"/>
              <a:ext cx="47626" cy="60582"/>
              <a:chOff x="4716016" y="692696"/>
              <a:chExt cx="504056" cy="641178"/>
            </a:xfrm>
          </p:grpSpPr>
          <p:sp>
            <p:nvSpPr>
              <p:cNvPr id="125" name="124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125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1" name="86 Grupo"/>
            <p:cNvGrpSpPr/>
            <p:nvPr/>
          </p:nvGrpSpPr>
          <p:grpSpPr>
            <a:xfrm rot="12739803" flipH="1">
              <a:off x="2279033" y="2528763"/>
              <a:ext cx="47626" cy="60582"/>
              <a:chOff x="4716016" y="692696"/>
              <a:chExt cx="504056" cy="641178"/>
            </a:xfrm>
          </p:grpSpPr>
          <p:sp>
            <p:nvSpPr>
              <p:cNvPr id="123" name="122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123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89 Grupo"/>
            <p:cNvGrpSpPr/>
            <p:nvPr/>
          </p:nvGrpSpPr>
          <p:grpSpPr>
            <a:xfrm rot="14066214" flipH="1">
              <a:off x="2234780" y="2460299"/>
              <a:ext cx="47626" cy="60582"/>
              <a:chOff x="4716016" y="692696"/>
              <a:chExt cx="504056" cy="641178"/>
            </a:xfrm>
          </p:grpSpPr>
          <p:sp>
            <p:nvSpPr>
              <p:cNvPr id="121" name="120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121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3" name="92 Grupo"/>
            <p:cNvGrpSpPr/>
            <p:nvPr/>
          </p:nvGrpSpPr>
          <p:grpSpPr>
            <a:xfrm rot="15435775" flipH="1">
              <a:off x="2224524" y="2379214"/>
              <a:ext cx="47626" cy="60582"/>
              <a:chOff x="4716016" y="692696"/>
              <a:chExt cx="504056" cy="641178"/>
            </a:xfrm>
          </p:grpSpPr>
          <p:sp>
            <p:nvSpPr>
              <p:cNvPr id="119" name="118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119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4" name="95 Grupo"/>
            <p:cNvGrpSpPr/>
            <p:nvPr/>
          </p:nvGrpSpPr>
          <p:grpSpPr>
            <a:xfrm rot="17447068" flipH="1">
              <a:off x="2250275" y="2302689"/>
              <a:ext cx="47626" cy="60582"/>
              <a:chOff x="4716016" y="692696"/>
              <a:chExt cx="504056" cy="641178"/>
            </a:xfrm>
          </p:grpSpPr>
          <p:sp>
            <p:nvSpPr>
              <p:cNvPr id="117" name="116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117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5" name="98 Grupo"/>
            <p:cNvGrpSpPr/>
            <p:nvPr/>
          </p:nvGrpSpPr>
          <p:grpSpPr>
            <a:xfrm rot="1380986" flipH="1">
              <a:off x="2524420" y="2250755"/>
              <a:ext cx="47626" cy="60582"/>
              <a:chOff x="4716016" y="692696"/>
              <a:chExt cx="504056" cy="641178"/>
            </a:xfrm>
          </p:grpSpPr>
          <p:sp>
            <p:nvSpPr>
              <p:cNvPr id="115" name="114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115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101 Grupo"/>
            <p:cNvGrpSpPr/>
            <p:nvPr/>
          </p:nvGrpSpPr>
          <p:grpSpPr>
            <a:xfrm rot="18763631" flipH="1">
              <a:off x="2301255" y="2246612"/>
              <a:ext cx="47626" cy="60582"/>
              <a:chOff x="4716016" y="692696"/>
              <a:chExt cx="504056" cy="641178"/>
            </a:xfrm>
          </p:grpSpPr>
          <p:sp>
            <p:nvSpPr>
              <p:cNvPr id="113" name="112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113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2" name="62 Grupo"/>
          <p:cNvGrpSpPr/>
          <p:nvPr/>
        </p:nvGrpSpPr>
        <p:grpSpPr>
          <a:xfrm>
            <a:off x="1788912" y="1783630"/>
            <a:ext cx="1078346" cy="1010950"/>
            <a:chOff x="2000232" y="4071942"/>
            <a:chExt cx="1143008" cy="1071570"/>
          </a:xfrm>
          <a:effectLst/>
        </p:grpSpPr>
        <p:sp>
          <p:nvSpPr>
            <p:cNvPr id="153" name="152 Elipse"/>
            <p:cNvSpPr/>
            <p:nvPr/>
          </p:nvSpPr>
          <p:spPr bwMode="auto">
            <a:xfrm>
              <a:off x="2000232" y="4071942"/>
              <a:ext cx="1143008" cy="1071570"/>
            </a:xfrm>
            <a:prstGeom prst="ellipse">
              <a:avLst/>
            </a:prstGeom>
            <a:gradFill flip="none" rotWithShape="1">
              <a:gsLst>
                <a:gs pos="0">
                  <a:srgbClr val="006666"/>
                </a:gs>
                <a:gs pos="25000">
                  <a:srgbClr val="008080"/>
                </a:gs>
                <a:gs pos="75000">
                  <a:srgbClr val="009999"/>
                </a:gs>
              </a:gsLst>
              <a:lin ang="5400000" scaled="0"/>
              <a:tileRect r="-100000" b="-100000"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54" name="153 Elipse"/>
            <p:cNvSpPr/>
            <p:nvPr/>
          </p:nvSpPr>
          <p:spPr bwMode="auto">
            <a:xfrm>
              <a:off x="2285984" y="4250537"/>
              <a:ext cx="762005" cy="714380"/>
            </a:xfrm>
            <a:prstGeom prst="ellipse">
              <a:avLst/>
            </a:prstGeom>
            <a:gradFill flip="none" rotWithShape="1">
              <a:gsLst>
                <a:gs pos="75000">
                  <a:srgbClr val="993366"/>
                </a:gs>
                <a:gs pos="75000">
                  <a:srgbClr val="FF9966"/>
                </a:gs>
              </a:gsLst>
              <a:lin ang="13500000" scaled="1"/>
              <a:tileRect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55" name="1 Título"/>
            <p:cNvSpPr txBox="1">
              <a:spLocks/>
            </p:cNvSpPr>
            <p:nvPr/>
          </p:nvSpPr>
          <p:spPr bwMode="auto">
            <a:xfrm>
              <a:off x="2255363" y="4399216"/>
              <a:ext cx="807385" cy="358855"/>
            </a:xfrm>
            <a:prstGeom prst="rect">
              <a:avLst/>
            </a:prstGeom>
            <a:scene3d>
              <a:camera prst="perspectiveRelaxedModerately"/>
              <a:lightRig rig="threePt" dir="t"/>
            </a:scene3d>
          </p:spPr>
          <p:txBody>
            <a:bodyPr wrap="square" anchor="ctr">
              <a:spAutoFit/>
              <a:sp3d prstMaterial="softEdge">
                <a:bevelT w="381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 w="6350">
                    <a:noFill/>
                  </a:ln>
                  <a:solidFill>
                    <a:srgbClr val="964305">
                      <a:lumMod val="50000"/>
                    </a:srgbClr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ooper Black" pitchFamily="18" charset="0"/>
                  <a:ea typeface="+mj-ea"/>
                  <a:cs typeface="+mj-cs"/>
                </a:rPr>
                <a:t>CD38</a:t>
              </a:r>
              <a:endParaRPr kumimoji="0" lang="en-GB" sz="1600" b="1" i="0" u="none" strike="noStrike" kern="0" cap="none" spc="0" normalizeH="0" baseline="0" noProof="0" dirty="0">
                <a:ln w="6350">
                  <a:noFill/>
                </a:ln>
                <a:solidFill>
                  <a:srgbClr val="964305">
                    <a:lumMod val="50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oper Black" pitchFamily="18" charset="0"/>
                <a:ea typeface="+mj-ea"/>
                <a:cs typeface="+mj-cs"/>
              </a:endParaRPr>
            </a:p>
          </p:txBody>
        </p:sp>
      </p:grpSp>
      <p:grpSp>
        <p:nvGrpSpPr>
          <p:cNvPr id="156" name="62 Grupo"/>
          <p:cNvGrpSpPr/>
          <p:nvPr/>
        </p:nvGrpSpPr>
        <p:grpSpPr>
          <a:xfrm>
            <a:off x="959571" y="2072651"/>
            <a:ext cx="1078346" cy="1010950"/>
            <a:chOff x="2000232" y="4071942"/>
            <a:chExt cx="1143008" cy="1071570"/>
          </a:xfrm>
          <a:effectLst/>
        </p:grpSpPr>
        <p:sp>
          <p:nvSpPr>
            <p:cNvPr id="157" name="156 Elipse"/>
            <p:cNvSpPr/>
            <p:nvPr/>
          </p:nvSpPr>
          <p:spPr bwMode="auto">
            <a:xfrm>
              <a:off x="2000232" y="4071942"/>
              <a:ext cx="1143008" cy="1071570"/>
            </a:xfrm>
            <a:prstGeom prst="ellipse">
              <a:avLst/>
            </a:prstGeom>
            <a:gradFill flip="none" rotWithShape="1">
              <a:gsLst>
                <a:gs pos="0">
                  <a:srgbClr val="006666"/>
                </a:gs>
                <a:gs pos="25000">
                  <a:srgbClr val="008080"/>
                </a:gs>
                <a:gs pos="75000">
                  <a:srgbClr val="009999"/>
                </a:gs>
              </a:gsLst>
              <a:lin ang="5400000" scaled="0"/>
              <a:tileRect r="-100000" b="-100000"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58" name="157 Elipse"/>
            <p:cNvSpPr/>
            <p:nvPr/>
          </p:nvSpPr>
          <p:spPr bwMode="auto">
            <a:xfrm>
              <a:off x="2285984" y="4250537"/>
              <a:ext cx="762005" cy="714380"/>
            </a:xfrm>
            <a:prstGeom prst="ellipse">
              <a:avLst/>
            </a:prstGeom>
            <a:gradFill flip="none" rotWithShape="1">
              <a:gsLst>
                <a:gs pos="75000">
                  <a:srgbClr val="993366"/>
                </a:gs>
                <a:gs pos="75000">
                  <a:srgbClr val="FF9966"/>
                </a:gs>
              </a:gsLst>
              <a:lin ang="13500000" scaled="1"/>
              <a:tileRect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59" name="1 Título"/>
            <p:cNvSpPr txBox="1">
              <a:spLocks/>
            </p:cNvSpPr>
            <p:nvPr/>
          </p:nvSpPr>
          <p:spPr bwMode="auto">
            <a:xfrm>
              <a:off x="2255363" y="4399216"/>
              <a:ext cx="807385" cy="358855"/>
            </a:xfrm>
            <a:prstGeom prst="rect">
              <a:avLst/>
            </a:prstGeom>
            <a:scene3d>
              <a:camera prst="perspectiveRelaxedModerately"/>
              <a:lightRig rig="threePt" dir="t"/>
            </a:scene3d>
          </p:spPr>
          <p:txBody>
            <a:bodyPr wrap="square" anchor="ctr">
              <a:spAutoFit/>
              <a:sp3d prstMaterial="softEdge">
                <a:bevelT w="381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 w="6350">
                    <a:noFill/>
                  </a:ln>
                  <a:solidFill>
                    <a:srgbClr val="964305">
                      <a:lumMod val="50000"/>
                    </a:srgbClr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ooper Black" pitchFamily="18" charset="0"/>
                  <a:ea typeface="+mj-ea"/>
                  <a:cs typeface="+mj-cs"/>
                </a:rPr>
                <a:t>CD38</a:t>
              </a:r>
              <a:endParaRPr kumimoji="0" lang="en-GB" sz="1600" b="1" i="0" u="none" strike="noStrike" kern="0" cap="none" spc="0" normalizeH="0" baseline="0" noProof="0" dirty="0">
                <a:ln w="6350">
                  <a:noFill/>
                </a:ln>
                <a:solidFill>
                  <a:srgbClr val="964305">
                    <a:lumMod val="50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oper Black" pitchFamily="18" charset="0"/>
                <a:ea typeface="+mj-ea"/>
                <a:cs typeface="+mj-cs"/>
              </a:endParaRPr>
            </a:p>
          </p:txBody>
        </p:sp>
      </p:grpSp>
      <p:grpSp>
        <p:nvGrpSpPr>
          <p:cNvPr id="160" name="62 Grupo"/>
          <p:cNvGrpSpPr/>
          <p:nvPr/>
        </p:nvGrpSpPr>
        <p:grpSpPr>
          <a:xfrm>
            <a:off x="1610460" y="2838090"/>
            <a:ext cx="1078346" cy="1010950"/>
            <a:chOff x="2000232" y="4071942"/>
            <a:chExt cx="1143008" cy="1071570"/>
          </a:xfrm>
          <a:effectLst/>
        </p:grpSpPr>
        <p:sp>
          <p:nvSpPr>
            <p:cNvPr id="161" name="160 Elipse"/>
            <p:cNvSpPr/>
            <p:nvPr/>
          </p:nvSpPr>
          <p:spPr bwMode="auto">
            <a:xfrm>
              <a:off x="2000232" y="4071942"/>
              <a:ext cx="1143008" cy="1071570"/>
            </a:xfrm>
            <a:prstGeom prst="ellipse">
              <a:avLst/>
            </a:prstGeom>
            <a:gradFill flip="none" rotWithShape="1">
              <a:gsLst>
                <a:gs pos="0">
                  <a:srgbClr val="006666"/>
                </a:gs>
                <a:gs pos="25000">
                  <a:srgbClr val="008080"/>
                </a:gs>
                <a:gs pos="75000">
                  <a:srgbClr val="009999"/>
                </a:gs>
              </a:gsLst>
              <a:lin ang="5400000" scaled="0"/>
              <a:tileRect r="-100000" b="-100000"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62" name="161 Elipse"/>
            <p:cNvSpPr/>
            <p:nvPr/>
          </p:nvSpPr>
          <p:spPr bwMode="auto">
            <a:xfrm>
              <a:off x="2285984" y="4250537"/>
              <a:ext cx="762005" cy="714380"/>
            </a:xfrm>
            <a:prstGeom prst="ellipse">
              <a:avLst/>
            </a:prstGeom>
            <a:gradFill flip="none" rotWithShape="1">
              <a:gsLst>
                <a:gs pos="75000">
                  <a:srgbClr val="993366"/>
                </a:gs>
                <a:gs pos="75000">
                  <a:srgbClr val="FF9966"/>
                </a:gs>
              </a:gsLst>
              <a:lin ang="13500000" scaled="1"/>
              <a:tileRect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63" name="1 Título"/>
            <p:cNvSpPr txBox="1">
              <a:spLocks/>
            </p:cNvSpPr>
            <p:nvPr/>
          </p:nvSpPr>
          <p:spPr bwMode="auto">
            <a:xfrm>
              <a:off x="2255363" y="4399216"/>
              <a:ext cx="807385" cy="358855"/>
            </a:xfrm>
            <a:prstGeom prst="rect">
              <a:avLst/>
            </a:prstGeom>
            <a:scene3d>
              <a:camera prst="perspectiveRelaxedModerately"/>
              <a:lightRig rig="threePt" dir="t"/>
            </a:scene3d>
          </p:spPr>
          <p:txBody>
            <a:bodyPr wrap="square" anchor="ctr">
              <a:spAutoFit/>
              <a:sp3d prstMaterial="softEdge">
                <a:bevelT w="381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 w="6350">
                    <a:noFill/>
                  </a:ln>
                  <a:solidFill>
                    <a:srgbClr val="964305">
                      <a:lumMod val="50000"/>
                    </a:srgbClr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ooper Black" pitchFamily="18" charset="0"/>
                  <a:ea typeface="+mj-ea"/>
                  <a:cs typeface="+mj-cs"/>
                </a:rPr>
                <a:t>CD38</a:t>
              </a:r>
              <a:endParaRPr kumimoji="0" lang="en-GB" sz="1600" b="1" i="0" u="none" strike="noStrike" kern="0" cap="none" spc="0" normalizeH="0" baseline="0" noProof="0" dirty="0">
                <a:ln w="6350">
                  <a:noFill/>
                </a:ln>
                <a:solidFill>
                  <a:srgbClr val="964305">
                    <a:lumMod val="50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oper Black" pitchFamily="18" charset="0"/>
                <a:ea typeface="+mj-ea"/>
                <a:cs typeface="+mj-cs"/>
              </a:endParaRPr>
            </a:p>
          </p:txBody>
        </p:sp>
      </p:grpSp>
      <p:grpSp>
        <p:nvGrpSpPr>
          <p:cNvPr id="164" name="62 Grupo"/>
          <p:cNvGrpSpPr/>
          <p:nvPr/>
        </p:nvGrpSpPr>
        <p:grpSpPr>
          <a:xfrm>
            <a:off x="2087387" y="2307516"/>
            <a:ext cx="1078346" cy="1010950"/>
            <a:chOff x="2000232" y="4071942"/>
            <a:chExt cx="1143008" cy="1071570"/>
          </a:xfrm>
          <a:effectLst/>
        </p:grpSpPr>
        <p:sp>
          <p:nvSpPr>
            <p:cNvPr id="165" name="164 Elipse"/>
            <p:cNvSpPr/>
            <p:nvPr/>
          </p:nvSpPr>
          <p:spPr bwMode="auto">
            <a:xfrm>
              <a:off x="2000232" y="4071942"/>
              <a:ext cx="1143008" cy="1071570"/>
            </a:xfrm>
            <a:prstGeom prst="ellipse">
              <a:avLst/>
            </a:prstGeom>
            <a:gradFill flip="none" rotWithShape="1">
              <a:gsLst>
                <a:gs pos="0">
                  <a:srgbClr val="006666"/>
                </a:gs>
                <a:gs pos="25000">
                  <a:srgbClr val="008080"/>
                </a:gs>
                <a:gs pos="75000">
                  <a:srgbClr val="009999"/>
                </a:gs>
              </a:gsLst>
              <a:lin ang="5400000" scaled="0"/>
              <a:tileRect r="-100000" b="-100000"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66" name="165 Elipse"/>
            <p:cNvSpPr/>
            <p:nvPr/>
          </p:nvSpPr>
          <p:spPr bwMode="auto">
            <a:xfrm>
              <a:off x="2285984" y="4250537"/>
              <a:ext cx="762005" cy="714380"/>
            </a:xfrm>
            <a:prstGeom prst="ellipse">
              <a:avLst/>
            </a:prstGeom>
            <a:gradFill flip="none" rotWithShape="1">
              <a:gsLst>
                <a:gs pos="75000">
                  <a:srgbClr val="993366"/>
                </a:gs>
                <a:gs pos="75000">
                  <a:srgbClr val="FF9966"/>
                </a:gs>
              </a:gsLst>
              <a:lin ang="13500000" scaled="1"/>
              <a:tileRect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67" name="1 Título"/>
            <p:cNvSpPr txBox="1">
              <a:spLocks/>
            </p:cNvSpPr>
            <p:nvPr/>
          </p:nvSpPr>
          <p:spPr bwMode="auto">
            <a:xfrm>
              <a:off x="2255363" y="4399216"/>
              <a:ext cx="807385" cy="358855"/>
            </a:xfrm>
            <a:prstGeom prst="rect">
              <a:avLst/>
            </a:prstGeom>
            <a:scene3d>
              <a:camera prst="perspectiveRelaxedModerately"/>
              <a:lightRig rig="threePt" dir="t"/>
            </a:scene3d>
          </p:spPr>
          <p:txBody>
            <a:bodyPr wrap="square" anchor="ctr">
              <a:spAutoFit/>
              <a:sp3d prstMaterial="softEdge">
                <a:bevelT w="381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 w="6350">
                    <a:noFill/>
                  </a:ln>
                  <a:solidFill>
                    <a:srgbClr val="964305">
                      <a:lumMod val="50000"/>
                    </a:srgbClr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ooper Black" pitchFamily="18" charset="0"/>
                  <a:ea typeface="+mj-ea"/>
                  <a:cs typeface="+mj-cs"/>
                </a:rPr>
                <a:t>CD38</a:t>
              </a:r>
              <a:endParaRPr kumimoji="0" lang="en-GB" sz="1600" b="1" i="0" u="none" strike="noStrike" kern="0" cap="none" spc="0" normalizeH="0" baseline="0" noProof="0" dirty="0">
                <a:ln w="6350">
                  <a:noFill/>
                </a:ln>
                <a:solidFill>
                  <a:srgbClr val="964305">
                    <a:lumMod val="50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oper Black" pitchFamily="18" charset="0"/>
                <a:ea typeface="+mj-ea"/>
                <a:cs typeface="+mj-cs"/>
              </a:endParaRPr>
            </a:p>
          </p:txBody>
        </p:sp>
      </p:grpSp>
      <p:grpSp>
        <p:nvGrpSpPr>
          <p:cNvPr id="173" name="172 Grupo"/>
          <p:cNvGrpSpPr/>
          <p:nvPr/>
        </p:nvGrpSpPr>
        <p:grpSpPr>
          <a:xfrm>
            <a:off x="5859328" y="682123"/>
            <a:ext cx="1143008" cy="1071570"/>
            <a:chOff x="251659" y="1440257"/>
            <a:chExt cx="1143008" cy="1071570"/>
          </a:xfrm>
        </p:grpSpPr>
        <p:sp>
          <p:nvSpPr>
            <p:cNvPr id="174" name="173 Elipse"/>
            <p:cNvSpPr/>
            <p:nvPr/>
          </p:nvSpPr>
          <p:spPr bwMode="auto">
            <a:xfrm>
              <a:off x="251659" y="1440257"/>
              <a:ext cx="1143008" cy="1071570"/>
            </a:xfrm>
            <a:prstGeom prst="ellipse">
              <a:avLst/>
            </a:prstGeom>
            <a:gradFill flip="none" rotWithShape="1">
              <a:gsLst>
                <a:gs pos="0">
                  <a:srgbClr val="660033"/>
                </a:gs>
                <a:gs pos="25000">
                  <a:srgbClr val="800000"/>
                </a:gs>
                <a:gs pos="75000">
                  <a:srgbClr val="FF0000"/>
                </a:gs>
              </a:gsLst>
              <a:lin ang="5400000" scaled="0"/>
              <a:tileRect r="-100000" b="-100000"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75" name="174 Elipse"/>
            <p:cNvSpPr/>
            <p:nvPr/>
          </p:nvSpPr>
          <p:spPr bwMode="auto">
            <a:xfrm>
              <a:off x="537411" y="1618852"/>
              <a:ext cx="762005" cy="714380"/>
            </a:xfrm>
            <a:prstGeom prst="ellipse">
              <a:avLst/>
            </a:prstGeom>
            <a:gradFill flip="none" rotWithShape="1">
              <a:gsLst>
                <a:gs pos="75000">
                  <a:srgbClr val="964305">
                    <a:lumMod val="75000"/>
                  </a:srgbClr>
                </a:gs>
                <a:gs pos="75000">
                  <a:srgbClr val="FFC000"/>
                </a:gs>
              </a:gsLst>
              <a:lin ang="13500000" scaled="1"/>
              <a:tileRect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76" name="1 Título"/>
            <p:cNvSpPr txBox="1">
              <a:spLocks/>
            </p:cNvSpPr>
            <p:nvPr/>
          </p:nvSpPr>
          <p:spPr bwMode="auto">
            <a:xfrm>
              <a:off x="506790" y="1835848"/>
              <a:ext cx="807385" cy="338554"/>
            </a:xfrm>
            <a:prstGeom prst="rect">
              <a:avLst/>
            </a:prstGeom>
            <a:scene3d>
              <a:camera prst="perspectiveRelaxedModerately"/>
              <a:lightRig rig="threePt" dir="t"/>
            </a:scene3d>
          </p:spPr>
          <p:txBody>
            <a:bodyPr wrap="square" anchor="ctr">
              <a:spAutoFit/>
              <a:sp3d prstMaterial="softEdge">
                <a:bevelT w="381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err="1" smtClean="0">
                  <a:ln w="6350">
                    <a:noFill/>
                  </a:ln>
                  <a:solidFill>
                    <a:srgbClr val="964305">
                      <a:lumMod val="50000"/>
                    </a:srgbClr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ooper Black" pitchFamily="18" charset="0"/>
                  <a:ea typeface="+mj-ea"/>
                  <a:cs typeface="+mj-cs"/>
                </a:rPr>
                <a:t>Efect</a:t>
              </a:r>
              <a:r>
                <a:rPr kumimoji="0" lang="en-GB" sz="1600" b="1" i="0" u="none" strike="noStrike" kern="0" cap="none" spc="0" normalizeH="0" baseline="0" noProof="0" dirty="0" smtClean="0">
                  <a:ln w="6350">
                    <a:noFill/>
                  </a:ln>
                  <a:solidFill>
                    <a:srgbClr val="964305">
                      <a:lumMod val="50000"/>
                    </a:srgbClr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ooper Black" pitchFamily="18" charset="0"/>
                  <a:ea typeface="+mj-ea"/>
                  <a:cs typeface="+mj-cs"/>
                </a:rPr>
                <a:t>.</a:t>
              </a:r>
              <a:endParaRPr kumimoji="0" lang="en-GB" sz="1600" b="1" i="0" u="none" strike="noStrike" kern="0" cap="none" spc="0" normalizeH="0" baseline="0" noProof="0" dirty="0">
                <a:ln w="6350">
                  <a:noFill/>
                </a:ln>
                <a:solidFill>
                  <a:srgbClr val="964305">
                    <a:lumMod val="50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oper Black" pitchFamily="18" charset="0"/>
                <a:ea typeface="+mj-ea"/>
                <a:cs typeface="+mj-cs"/>
              </a:endParaRPr>
            </a:p>
          </p:txBody>
        </p:sp>
      </p:grpSp>
      <p:grpSp>
        <p:nvGrpSpPr>
          <p:cNvPr id="181" name="180 Grupo"/>
          <p:cNvGrpSpPr/>
          <p:nvPr/>
        </p:nvGrpSpPr>
        <p:grpSpPr>
          <a:xfrm>
            <a:off x="6907085" y="1963941"/>
            <a:ext cx="1143008" cy="1071570"/>
            <a:chOff x="251659" y="1440257"/>
            <a:chExt cx="1143008" cy="1071570"/>
          </a:xfrm>
        </p:grpSpPr>
        <p:sp>
          <p:nvSpPr>
            <p:cNvPr id="182" name="181 Elipse"/>
            <p:cNvSpPr/>
            <p:nvPr/>
          </p:nvSpPr>
          <p:spPr bwMode="auto">
            <a:xfrm>
              <a:off x="251659" y="1440257"/>
              <a:ext cx="1143008" cy="1071570"/>
            </a:xfrm>
            <a:prstGeom prst="ellipse">
              <a:avLst/>
            </a:prstGeom>
            <a:gradFill flip="none" rotWithShape="1">
              <a:gsLst>
                <a:gs pos="0">
                  <a:srgbClr val="660033"/>
                </a:gs>
                <a:gs pos="25000">
                  <a:srgbClr val="800000"/>
                </a:gs>
                <a:gs pos="75000">
                  <a:srgbClr val="FF0000"/>
                </a:gs>
              </a:gsLst>
              <a:lin ang="5400000" scaled="0"/>
              <a:tileRect r="-100000" b="-100000"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83" name="182 Elipse"/>
            <p:cNvSpPr/>
            <p:nvPr/>
          </p:nvSpPr>
          <p:spPr bwMode="auto">
            <a:xfrm>
              <a:off x="537411" y="1618852"/>
              <a:ext cx="762005" cy="714380"/>
            </a:xfrm>
            <a:prstGeom prst="ellipse">
              <a:avLst/>
            </a:prstGeom>
            <a:gradFill flip="none" rotWithShape="1">
              <a:gsLst>
                <a:gs pos="75000">
                  <a:srgbClr val="964305">
                    <a:lumMod val="75000"/>
                  </a:srgbClr>
                </a:gs>
                <a:gs pos="75000">
                  <a:srgbClr val="FFC000"/>
                </a:gs>
              </a:gsLst>
              <a:lin ang="13500000" scaled="1"/>
              <a:tileRect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84" name="1 Título"/>
            <p:cNvSpPr txBox="1">
              <a:spLocks/>
            </p:cNvSpPr>
            <p:nvPr/>
          </p:nvSpPr>
          <p:spPr bwMode="auto">
            <a:xfrm>
              <a:off x="506790" y="1835848"/>
              <a:ext cx="807385" cy="338554"/>
            </a:xfrm>
            <a:prstGeom prst="rect">
              <a:avLst/>
            </a:prstGeom>
            <a:scene3d>
              <a:camera prst="perspectiveRelaxedModerately"/>
              <a:lightRig rig="threePt" dir="t"/>
            </a:scene3d>
          </p:spPr>
          <p:txBody>
            <a:bodyPr wrap="square" anchor="ctr">
              <a:spAutoFit/>
              <a:sp3d prstMaterial="softEdge">
                <a:bevelT w="381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err="1" smtClean="0">
                  <a:ln w="6350">
                    <a:noFill/>
                  </a:ln>
                  <a:solidFill>
                    <a:srgbClr val="964305">
                      <a:lumMod val="50000"/>
                    </a:srgbClr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ooper Black" pitchFamily="18" charset="0"/>
                  <a:ea typeface="+mj-ea"/>
                  <a:cs typeface="+mj-cs"/>
                </a:rPr>
                <a:t>Efect</a:t>
              </a:r>
              <a:r>
                <a:rPr kumimoji="0" lang="en-GB" sz="1600" b="1" i="0" u="none" strike="noStrike" kern="0" cap="none" spc="0" normalizeH="0" baseline="0" noProof="0" dirty="0" smtClean="0">
                  <a:ln w="6350">
                    <a:noFill/>
                  </a:ln>
                  <a:solidFill>
                    <a:srgbClr val="964305">
                      <a:lumMod val="50000"/>
                    </a:srgbClr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ooper Black" pitchFamily="18" charset="0"/>
                  <a:ea typeface="+mj-ea"/>
                  <a:cs typeface="+mj-cs"/>
                </a:rPr>
                <a:t>.</a:t>
              </a:r>
              <a:endParaRPr kumimoji="0" lang="en-GB" sz="1600" b="1" i="0" u="none" strike="noStrike" kern="0" cap="none" spc="0" normalizeH="0" baseline="0" noProof="0" dirty="0">
                <a:ln w="6350">
                  <a:noFill/>
                </a:ln>
                <a:solidFill>
                  <a:srgbClr val="964305">
                    <a:lumMod val="50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oper Black" pitchFamily="18" charset="0"/>
                <a:ea typeface="+mj-ea"/>
                <a:cs typeface="+mj-cs"/>
              </a:endParaRPr>
            </a:p>
          </p:txBody>
        </p:sp>
      </p:grpSp>
      <p:grpSp>
        <p:nvGrpSpPr>
          <p:cNvPr id="185" name="184 Grupo"/>
          <p:cNvGrpSpPr/>
          <p:nvPr/>
        </p:nvGrpSpPr>
        <p:grpSpPr>
          <a:xfrm>
            <a:off x="7203014" y="2538864"/>
            <a:ext cx="1143008" cy="1071570"/>
            <a:chOff x="251659" y="1440257"/>
            <a:chExt cx="1143008" cy="1071570"/>
          </a:xfrm>
        </p:grpSpPr>
        <p:sp>
          <p:nvSpPr>
            <p:cNvPr id="186" name="185 Elipse"/>
            <p:cNvSpPr/>
            <p:nvPr/>
          </p:nvSpPr>
          <p:spPr bwMode="auto">
            <a:xfrm>
              <a:off x="251659" y="1440257"/>
              <a:ext cx="1143008" cy="1071570"/>
            </a:xfrm>
            <a:prstGeom prst="ellipse">
              <a:avLst/>
            </a:prstGeom>
            <a:gradFill flip="none" rotWithShape="1">
              <a:gsLst>
                <a:gs pos="0">
                  <a:srgbClr val="660033"/>
                </a:gs>
                <a:gs pos="25000">
                  <a:srgbClr val="800000"/>
                </a:gs>
                <a:gs pos="75000">
                  <a:srgbClr val="FF0000"/>
                </a:gs>
              </a:gsLst>
              <a:lin ang="5400000" scaled="0"/>
              <a:tileRect r="-100000" b="-100000"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87" name="186 Elipse"/>
            <p:cNvSpPr/>
            <p:nvPr/>
          </p:nvSpPr>
          <p:spPr bwMode="auto">
            <a:xfrm>
              <a:off x="537411" y="1618852"/>
              <a:ext cx="762005" cy="714380"/>
            </a:xfrm>
            <a:prstGeom prst="ellipse">
              <a:avLst/>
            </a:prstGeom>
            <a:gradFill flip="none" rotWithShape="1">
              <a:gsLst>
                <a:gs pos="75000">
                  <a:srgbClr val="964305">
                    <a:lumMod val="75000"/>
                  </a:srgbClr>
                </a:gs>
                <a:gs pos="75000">
                  <a:srgbClr val="FFC000"/>
                </a:gs>
              </a:gsLst>
              <a:lin ang="13500000" scaled="1"/>
              <a:tileRect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88" name="1 Título"/>
            <p:cNvSpPr txBox="1">
              <a:spLocks/>
            </p:cNvSpPr>
            <p:nvPr/>
          </p:nvSpPr>
          <p:spPr bwMode="auto">
            <a:xfrm>
              <a:off x="506790" y="1835848"/>
              <a:ext cx="807385" cy="338554"/>
            </a:xfrm>
            <a:prstGeom prst="rect">
              <a:avLst/>
            </a:prstGeom>
            <a:scene3d>
              <a:camera prst="perspectiveRelaxedModerately"/>
              <a:lightRig rig="threePt" dir="t"/>
            </a:scene3d>
          </p:spPr>
          <p:txBody>
            <a:bodyPr wrap="square" anchor="ctr">
              <a:spAutoFit/>
              <a:sp3d prstMaterial="softEdge">
                <a:bevelT w="381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err="1" smtClean="0">
                  <a:ln w="6350">
                    <a:noFill/>
                  </a:ln>
                  <a:solidFill>
                    <a:srgbClr val="964305">
                      <a:lumMod val="50000"/>
                    </a:srgbClr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ooper Black" pitchFamily="18" charset="0"/>
                  <a:ea typeface="+mj-ea"/>
                  <a:cs typeface="+mj-cs"/>
                </a:rPr>
                <a:t>Efect</a:t>
              </a:r>
              <a:r>
                <a:rPr kumimoji="0" lang="en-GB" sz="1600" b="1" i="0" u="none" strike="noStrike" kern="0" cap="none" spc="0" normalizeH="0" baseline="0" noProof="0" dirty="0" smtClean="0">
                  <a:ln w="6350">
                    <a:noFill/>
                  </a:ln>
                  <a:solidFill>
                    <a:srgbClr val="964305">
                      <a:lumMod val="50000"/>
                    </a:srgbClr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ooper Black" pitchFamily="18" charset="0"/>
                  <a:ea typeface="+mj-ea"/>
                  <a:cs typeface="+mj-cs"/>
                </a:rPr>
                <a:t>.</a:t>
              </a:r>
              <a:endParaRPr kumimoji="0" lang="en-GB" sz="1600" b="1" i="0" u="none" strike="noStrike" kern="0" cap="none" spc="0" normalizeH="0" baseline="0" noProof="0" dirty="0">
                <a:ln w="6350">
                  <a:noFill/>
                </a:ln>
                <a:solidFill>
                  <a:srgbClr val="964305">
                    <a:lumMod val="50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oper Black" pitchFamily="18" charset="0"/>
                <a:ea typeface="+mj-ea"/>
                <a:cs typeface="+mj-cs"/>
              </a:endParaRPr>
            </a:p>
          </p:txBody>
        </p:sp>
      </p:grpSp>
      <p:grpSp>
        <p:nvGrpSpPr>
          <p:cNvPr id="189" name="188 Grupo"/>
          <p:cNvGrpSpPr/>
          <p:nvPr/>
        </p:nvGrpSpPr>
        <p:grpSpPr>
          <a:xfrm>
            <a:off x="5832404" y="2398670"/>
            <a:ext cx="1143008" cy="1071570"/>
            <a:chOff x="251659" y="1440257"/>
            <a:chExt cx="1143008" cy="1071570"/>
          </a:xfrm>
        </p:grpSpPr>
        <p:sp>
          <p:nvSpPr>
            <p:cNvPr id="190" name="189 Elipse"/>
            <p:cNvSpPr/>
            <p:nvPr/>
          </p:nvSpPr>
          <p:spPr bwMode="auto">
            <a:xfrm>
              <a:off x="251659" y="1440257"/>
              <a:ext cx="1143008" cy="1071570"/>
            </a:xfrm>
            <a:prstGeom prst="ellipse">
              <a:avLst/>
            </a:prstGeom>
            <a:gradFill flip="none" rotWithShape="1">
              <a:gsLst>
                <a:gs pos="0">
                  <a:srgbClr val="660033"/>
                </a:gs>
                <a:gs pos="25000">
                  <a:srgbClr val="800000"/>
                </a:gs>
                <a:gs pos="75000">
                  <a:srgbClr val="FF0000"/>
                </a:gs>
              </a:gsLst>
              <a:lin ang="5400000" scaled="0"/>
              <a:tileRect r="-100000" b="-100000"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91" name="190 Elipse"/>
            <p:cNvSpPr/>
            <p:nvPr/>
          </p:nvSpPr>
          <p:spPr bwMode="auto">
            <a:xfrm>
              <a:off x="537411" y="1618852"/>
              <a:ext cx="762005" cy="714380"/>
            </a:xfrm>
            <a:prstGeom prst="ellipse">
              <a:avLst/>
            </a:prstGeom>
            <a:gradFill flip="none" rotWithShape="1">
              <a:gsLst>
                <a:gs pos="75000">
                  <a:srgbClr val="964305">
                    <a:lumMod val="75000"/>
                  </a:srgbClr>
                </a:gs>
                <a:gs pos="75000">
                  <a:srgbClr val="FFC000"/>
                </a:gs>
              </a:gsLst>
              <a:lin ang="13500000" scaled="1"/>
              <a:tileRect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92" name="1 Título"/>
            <p:cNvSpPr txBox="1">
              <a:spLocks/>
            </p:cNvSpPr>
            <p:nvPr/>
          </p:nvSpPr>
          <p:spPr bwMode="auto">
            <a:xfrm>
              <a:off x="506790" y="1835848"/>
              <a:ext cx="807385" cy="338554"/>
            </a:xfrm>
            <a:prstGeom prst="rect">
              <a:avLst/>
            </a:prstGeom>
            <a:scene3d>
              <a:camera prst="perspectiveRelaxedModerately"/>
              <a:lightRig rig="threePt" dir="t"/>
            </a:scene3d>
          </p:spPr>
          <p:txBody>
            <a:bodyPr wrap="square" anchor="ctr">
              <a:spAutoFit/>
              <a:sp3d prstMaterial="softEdge">
                <a:bevelT w="381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err="1" smtClean="0">
                  <a:ln w="6350">
                    <a:noFill/>
                  </a:ln>
                  <a:solidFill>
                    <a:srgbClr val="964305">
                      <a:lumMod val="50000"/>
                    </a:srgbClr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ooper Black" pitchFamily="18" charset="0"/>
                  <a:ea typeface="+mj-ea"/>
                  <a:cs typeface="+mj-cs"/>
                </a:rPr>
                <a:t>Efect</a:t>
              </a:r>
              <a:r>
                <a:rPr kumimoji="0" lang="en-GB" sz="1600" b="1" i="0" u="none" strike="noStrike" kern="0" cap="none" spc="0" normalizeH="0" baseline="0" noProof="0" dirty="0" smtClean="0">
                  <a:ln w="6350">
                    <a:noFill/>
                  </a:ln>
                  <a:solidFill>
                    <a:srgbClr val="964305">
                      <a:lumMod val="50000"/>
                    </a:srgbClr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ooper Black" pitchFamily="18" charset="0"/>
                  <a:ea typeface="+mj-ea"/>
                  <a:cs typeface="+mj-cs"/>
                </a:rPr>
                <a:t>.</a:t>
              </a:r>
              <a:endParaRPr kumimoji="0" lang="en-GB" sz="1600" b="1" i="0" u="none" strike="noStrike" kern="0" cap="none" spc="0" normalizeH="0" baseline="0" noProof="0" dirty="0">
                <a:ln w="6350">
                  <a:noFill/>
                </a:ln>
                <a:solidFill>
                  <a:srgbClr val="964305">
                    <a:lumMod val="50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oper Black" pitchFamily="18" charset="0"/>
                <a:ea typeface="+mj-ea"/>
                <a:cs typeface="+mj-cs"/>
              </a:endParaRPr>
            </a:p>
          </p:txBody>
        </p:sp>
      </p:grpSp>
      <p:grpSp>
        <p:nvGrpSpPr>
          <p:cNvPr id="177" name="176 Grupo"/>
          <p:cNvGrpSpPr/>
          <p:nvPr/>
        </p:nvGrpSpPr>
        <p:grpSpPr>
          <a:xfrm>
            <a:off x="5648439" y="1657585"/>
            <a:ext cx="1143008" cy="1071570"/>
            <a:chOff x="251659" y="1440257"/>
            <a:chExt cx="1143008" cy="1071570"/>
          </a:xfrm>
        </p:grpSpPr>
        <p:sp>
          <p:nvSpPr>
            <p:cNvPr id="178" name="177 Elipse"/>
            <p:cNvSpPr/>
            <p:nvPr/>
          </p:nvSpPr>
          <p:spPr bwMode="auto">
            <a:xfrm>
              <a:off x="251659" y="1440257"/>
              <a:ext cx="1143008" cy="1071570"/>
            </a:xfrm>
            <a:prstGeom prst="ellipse">
              <a:avLst/>
            </a:prstGeom>
            <a:gradFill flip="none" rotWithShape="1">
              <a:gsLst>
                <a:gs pos="0">
                  <a:srgbClr val="660033"/>
                </a:gs>
                <a:gs pos="25000">
                  <a:srgbClr val="800000"/>
                </a:gs>
                <a:gs pos="75000">
                  <a:srgbClr val="FF0000"/>
                </a:gs>
              </a:gsLst>
              <a:lin ang="5400000" scaled="0"/>
              <a:tileRect r="-100000" b="-100000"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79" name="178 Elipse"/>
            <p:cNvSpPr/>
            <p:nvPr/>
          </p:nvSpPr>
          <p:spPr bwMode="auto">
            <a:xfrm>
              <a:off x="537411" y="1618852"/>
              <a:ext cx="762005" cy="714380"/>
            </a:xfrm>
            <a:prstGeom prst="ellipse">
              <a:avLst/>
            </a:prstGeom>
            <a:gradFill flip="none" rotWithShape="1">
              <a:gsLst>
                <a:gs pos="75000">
                  <a:srgbClr val="964305">
                    <a:lumMod val="75000"/>
                  </a:srgbClr>
                </a:gs>
                <a:gs pos="75000">
                  <a:srgbClr val="FFC000"/>
                </a:gs>
              </a:gsLst>
              <a:lin ang="13500000" scaled="1"/>
              <a:tileRect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80" name="1 Título"/>
            <p:cNvSpPr txBox="1">
              <a:spLocks/>
            </p:cNvSpPr>
            <p:nvPr/>
          </p:nvSpPr>
          <p:spPr bwMode="auto">
            <a:xfrm>
              <a:off x="506790" y="1835848"/>
              <a:ext cx="807385" cy="338554"/>
            </a:xfrm>
            <a:prstGeom prst="rect">
              <a:avLst/>
            </a:prstGeom>
            <a:scene3d>
              <a:camera prst="perspectiveRelaxedModerately"/>
              <a:lightRig rig="threePt" dir="t"/>
            </a:scene3d>
          </p:spPr>
          <p:txBody>
            <a:bodyPr wrap="square" anchor="ctr">
              <a:spAutoFit/>
              <a:sp3d prstMaterial="softEdge">
                <a:bevelT w="381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err="1" smtClean="0">
                  <a:ln w="6350">
                    <a:noFill/>
                  </a:ln>
                  <a:solidFill>
                    <a:srgbClr val="964305">
                      <a:lumMod val="50000"/>
                    </a:srgbClr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ooper Black" pitchFamily="18" charset="0"/>
                  <a:ea typeface="+mj-ea"/>
                  <a:cs typeface="+mj-cs"/>
                </a:rPr>
                <a:t>Efect</a:t>
              </a:r>
              <a:r>
                <a:rPr kumimoji="0" lang="en-GB" sz="1600" b="1" i="0" u="none" strike="noStrike" kern="0" cap="none" spc="0" normalizeH="0" baseline="0" noProof="0" dirty="0" smtClean="0">
                  <a:ln w="6350">
                    <a:noFill/>
                  </a:ln>
                  <a:solidFill>
                    <a:srgbClr val="964305">
                      <a:lumMod val="50000"/>
                    </a:srgbClr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ooper Black" pitchFamily="18" charset="0"/>
                  <a:ea typeface="+mj-ea"/>
                  <a:cs typeface="+mj-cs"/>
                </a:rPr>
                <a:t>.</a:t>
              </a:r>
              <a:endParaRPr kumimoji="0" lang="en-GB" sz="1600" b="1" i="0" u="none" strike="noStrike" kern="0" cap="none" spc="0" normalizeH="0" baseline="0" noProof="0" dirty="0">
                <a:ln w="6350">
                  <a:noFill/>
                </a:ln>
                <a:solidFill>
                  <a:srgbClr val="964305">
                    <a:lumMod val="50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oper Black" pitchFamily="18" charset="0"/>
                <a:ea typeface="+mj-ea"/>
                <a:cs typeface="+mj-cs"/>
              </a:endParaRPr>
            </a:p>
          </p:txBody>
        </p:sp>
      </p:grpSp>
      <p:grpSp>
        <p:nvGrpSpPr>
          <p:cNvPr id="193" name="62 Grupo"/>
          <p:cNvGrpSpPr/>
          <p:nvPr/>
        </p:nvGrpSpPr>
        <p:grpSpPr>
          <a:xfrm>
            <a:off x="7050634" y="1073184"/>
            <a:ext cx="1078346" cy="1010950"/>
            <a:chOff x="2000232" y="4071942"/>
            <a:chExt cx="1143008" cy="1071570"/>
          </a:xfrm>
          <a:effectLst/>
        </p:grpSpPr>
        <p:sp>
          <p:nvSpPr>
            <p:cNvPr id="194" name="193 Elipse"/>
            <p:cNvSpPr/>
            <p:nvPr/>
          </p:nvSpPr>
          <p:spPr bwMode="auto">
            <a:xfrm>
              <a:off x="2000232" y="4071942"/>
              <a:ext cx="1143008" cy="1071570"/>
            </a:xfrm>
            <a:prstGeom prst="ellipse">
              <a:avLst/>
            </a:prstGeom>
            <a:gradFill flip="none" rotWithShape="1">
              <a:gsLst>
                <a:gs pos="0">
                  <a:srgbClr val="006666"/>
                </a:gs>
                <a:gs pos="25000">
                  <a:srgbClr val="008080"/>
                </a:gs>
                <a:gs pos="75000">
                  <a:srgbClr val="009999"/>
                </a:gs>
              </a:gsLst>
              <a:lin ang="5400000" scaled="0"/>
              <a:tileRect r="-100000" b="-100000"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95" name="194 Elipse"/>
            <p:cNvSpPr/>
            <p:nvPr/>
          </p:nvSpPr>
          <p:spPr bwMode="auto">
            <a:xfrm>
              <a:off x="2285984" y="4250537"/>
              <a:ext cx="762005" cy="714380"/>
            </a:xfrm>
            <a:prstGeom prst="ellipse">
              <a:avLst/>
            </a:prstGeom>
            <a:gradFill flip="none" rotWithShape="1">
              <a:gsLst>
                <a:gs pos="75000">
                  <a:srgbClr val="993366"/>
                </a:gs>
                <a:gs pos="75000">
                  <a:srgbClr val="FF9966"/>
                </a:gs>
              </a:gsLst>
              <a:lin ang="13500000" scaled="1"/>
              <a:tileRect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96" name="1 Título"/>
            <p:cNvSpPr txBox="1">
              <a:spLocks/>
            </p:cNvSpPr>
            <p:nvPr/>
          </p:nvSpPr>
          <p:spPr bwMode="auto">
            <a:xfrm>
              <a:off x="2255363" y="4399216"/>
              <a:ext cx="807385" cy="358855"/>
            </a:xfrm>
            <a:prstGeom prst="rect">
              <a:avLst/>
            </a:prstGeom>
            <a:scene3d>
              <a:camera prst="perspectiveRelaxedModerately"/>
              <a:lightRig rig="threePt" dir="t"/>
            </a:scene3d>
          </p:spPr>
          <p:txBody>
            <a:bodyPr wrap="square" anchor="ctr">
              <a:spAutoFit/>
              <a:sp3d prstMaterial="softEdge">
                <a:bevelT w="381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 w="6350">
                    <a:noFill/>
                  </a:ln>
                  <a:solidFill>
                    <a:srgbClr val="964305">
                      <a:lumMod val="50000"/>
                    </a:srgbClr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ooper Black" pitchFamily="18" charset="0"/>
                  <a:ea typeface="+mj-ea"/>
                  <a:cs typeface="+mj-cs"/>
                </a:rPr>
                <a:t>CD38</a:t>
              </a:r>
              <a:endParaRPr kumimoji="0" lang="en-GB" sz="1600" b="1" i="0" u="none" strike="noStrike" kern="0" cap="none" spc="0" normalizeH="0" baseline="0" noProof="0" dirty="0">
                <a:ln w="6350">
                  <a:noFill/>
                </a:ln>
                <a:solidFill>
                  <a:srgbClr val="964305">
                    <a:lumMod val="50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oper Black" pitchFamily="18" charset="0"/>
                <a:ea typeface="+mj-ea"/>
                <a:cs typeface="+mj-cs"/>
              </a:endParaRPr>
            </a:p>
          </p:txBody>
        </p:sp>
      </p:grpSp>
      <p:grpSp>
        <p:nvGrpSpPr>
          <p:cNvPr id="197" name="196 Grupo"/>
          <p:cNvGrpSpPr/>
          <p:nvPr/>
        </p:nvGrpSpPr>
        <p:grpSpPr>
          <a:xfrm>
            <a:off x="6781168" y="646485"/>
            <a:ext cx="429031" cy="426184"/>
            <a:chOff x="2218046" y="2216157"/>
            <a:chExt cx="429031" cy="426184"/>
          </a:xfrm>
        </p:grpSpPr>
        <p:sp>
          <p:nvSpPr>
            <p:cNvPr id="198" name="197 Elipse"/>
            <p:cNvSpPr/>
            <p:nvPr/>
          </p:nvSpPr>
          <p:spPr>
            <a:xfrm flipH="1">
              <a:off x="2276458" y="2271137"/>
              <a:ext cx="312970" cy="31297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198 Elipse"/>
            <p:cNvSpPr/>
            <p:nvPr/>
          </p:nvSpPr>
          <p:spPr>
            <a:xfrm flipH="1">
              <a:off x="2284053" y="2277544"/>
              <a:ext cx="298570" cy="30015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00" name="55 Grupo"/>
            <p:cNvGrpSpPr/>
            <p:nvPr/>
          </p:nvGrpSpPr>
          <p:grpSpPr>
            <a:xfrm flipH="1">
              <a:off x="2453353" y="2216311"/>
              <a:ext cx="47626" cy="60582"/>
              <a:chOff x="4716016" y="692696"/>
              <a:chExt cx="504056" cy="641178"/>
            </a:xfrm>
          </p:grpSpPr>
          <p:sp>
            <p:nvSpPr>
              <p:cNvPr id="240" name="10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" name="11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1" name="56 Grupo"/>
            <p:cNvGrpSpPr/>
            <p:nvPr/>
          </p:nvGrpSpPr>
          <p:grpSpPr>
            <a:xfrm rot="20300636" flipH="1">
              <a:off x="2375819" y="2216157"/>
              <a:ext cx="47626" cy="60582"/>
              <a:chOff x="4716016" y="692696"/>
              <a:chExt cx="504056" cy="641178"/>
            </a:xfrm>
          </p:grpSpPr>
          <p:sp>
            <p:nvSpPr>
              <p:cNvPr id="238" name="237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" name="238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2" name="68 Grupo"/>
            <p:cNvGrpSpPr/>
            <p:nvPr/>
          </p:nvGrpSpPr>
          <p:grpSpPr>
            <a:xfrm rot="11312756" flipH="1">
              <a:off x="2347661" y="2572378"/>
              <a:ext cx="47626" cy="60582"/>
              <a:chOff x="4716016" y="692696"/>
              <a:chExt cx="504056" cy="641178"/>
            </a:xfrm>
          </p:grpSpPr>
          <p:sp>
            <p:nvSpPr>
              <p:cNvPr id="236" name="235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" name="236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3" name="71 Grupo"/>
            <p:cNvGrpSpPr/>
            <p:nvPr/>
          </p:nvGrpSpPr>
          <p:grpSpPr>
            <a:xfrm rot="9447859" flipH="1">
              <a:off x="2431946" y="2581759"/>
              <a:ext cx="47626" cy="60582"/>
              <a:chOff x="4716016" y="692696"/>
              <a:chExt cx="504056" cy="641178"/>
            </a:xfrm>
          </p:grpSpPr>
          <p:sp>
            <p:nvSpPr>
              <p:cNvPr id="234" name="233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" name="234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4" name="74 Grupo"/>
            <p:cNvGrpSpPr/>
            <p:nvPr/>
          </p:nvGrpSpPr>
          <p:grpSpPr>
            <a:xfrm rot="7903836" flipH="1">
              <a:off x="2513486" y="2549827"/>
              <a:ext cx="47626" cy="60582"/>
              <a:chOff x="4716016" y="692696"/>
              <a:chExt cx="504056" cy="641178"/>
            </a:xfrm>
          </p:grpSpPr>
          <p:sp>
            <p:nvSpPr>
              <p:cNvPr id="232" name="231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" name="232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5" name="77 Grupo"/>
            <p:cNvGrpSpPr/>
            <p:nvPr/>
          </p:nvGrpSpPr>
          <p:grpSpPr>
            <a:xfrm rot="6367670" flipH="1">
              <a:off x="2569649" y="2488586"/>
              <a:ext cx="47626" cy="60582"/>
              <a:chOff x="4716016" y="692696"/>
              <a:chExt cx="504056" cy="641178"/>
            </a:xfrm>
          </p:grpSpPr>
          <p:sp>
            <p:nvSpPr>
              <p:cNvPr id="230" name="229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" name="230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6" name="80 Grupo"/>
            <p:cNvGrpSpPr/>
            <p:nvPr/>
          </p:nvGrpSpPr>
          <p:grpSpPr>
            <a:xfrm rot="4878133" flipH="1">
              <a:off x="2592973" y="2408767"/>
              <a:ext cx="47626" cy="60582"/>
              <a:chOff x="4716016" y="692696"/>
              <a:chExt cx="504056" cy="641178"/>
            </a:xfrm>
          </p:grpSpPr>
          <p:sp>
            <p:nvSpPr>
              <p:cNvPr id="228" name="227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" name="228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7" name="83 Grupo"/>
            <p:cNvGrpSpPr/>
            <p:nvPr/>
          </p:nvGrpSpPr>
          <p:grpSpPr>
            <a:xfrm rot="3030564" flipH="1">
              <a:off x="2576474" y="2318472"/>
              <a:ext cx="47626" cy="60582"/>
              <a:chOff x="4716016" y="692696"/>
              <a:chExt cx="504056" cy="641178"/>
            </a:xfrm>
          </p:grpSpPr>
          <p:sp>
            <p:nvSpPr>
              <p:cNvPr id="226" name="225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" name="226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8" name="86 Grupo"/>
            <p:cNvGrpSpPr/>
            <p:nvPr/>
          </p:nvGrpSpPr>
          <p:grpSpPr>
            <a:xfrm rot="12739803" flipH="1">
              <a:off x="2279033" y="2528763"/>
              <a:ext cx="47626" cy="60582"/>
              <a:chOff x="4716016" y="692696"/>
              <a:chExt cx="504056" cy="641178"/>
            </a:xfrm>
          </p:grpSpPr>
          <p:sp>
            <p:nvSpPr>
              <p:cNvPr id="224" name="223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" name="224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9" name="89 Grupo"/>
            <p:cNvGrpSpPr/>
            <p:nvPr/>
          </p:nvGrpSpPr>
          <p:grpSpPr>
            <a:xfrm rot="14066214" flipH="1">
              <a:off x="2234780" y="2460299"/>
              <a:ext cx="47626" cy="60582"/>
              <a:chOff x="4716016" y="692696"/>
              <a:chExt cx="504056" cy="641178"/>
            </a:xfrm>
          </p:grpSpPr>
          <p:sp>
            <p:nvSpPr>
              <p:cNvPr id="222" name="221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" name="222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0" name="92 Grupo"/>
            <p:cNvGrpSpPr/>
            <p:nvPr/>
          </p:nvGrpSpPr>
          <p:grpSpPr>
            <a:xfrm rot="15435775" flipH="1">
              <a:off x="2224524" y="2379214"/>
              <a:ext cx="47626" cy="60582"/>
              <a:chOff x="4716016" y="692696"/>
              <a:chExt cx="504056" cy="641178"/>
            </a:xfrm>
          </p:grpSpPr>
          <p:sp>
            <p:nvSpPr>
              <p:cNvPr id="220" name="219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" name="220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1" name="95 Grupo"/>
            <p:cNvGrpSpPr/>
            <p:nvPr/>
          </p:nvGrpSpPr>
          <p:grpSpPr>
            <a:xfrm rot="17447068" flipH="1">
              <a:off x="2250275" y="2302689"/>
              <a:ext cx="47626" cy="60582"/>
              <a:chOff x="4716016" y="692696"/>
              <a:chExt cx="504056" cy="641178"/>
            </a:xfrm>
          </p:grpSpPr>
          <p:sp>
            <p:nvSpPr>
              <p:cNvPr id="218" name="217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" name="218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2" name="98 Grupo"/>
            <p:cNvGrpSpPr/>
            <p:nvPr/>
          </p:nvGrpSpPr>
          <p:grpSpPr>
            <a:xfrm rot="1380986" flipH="1">
              <a:off x="2524420" y="2250755"/>
              <a:ext cx="47626" cy="60582"/>
              <a:chOff x="4716016" y="692696"/>
              <a:chExt cx="504056" cy="641178"/>
            </a:xfrm>
          </p:grpSpPr>
          <p:sp>
            <p:nvSpPr>
              <p:cNvPr id="216" name="215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" name="216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3" name="101 Grupo"/>
            <p:cNvGrpSpPr/>
            <p:nvPr/>
          </p:nvGrpSpPr>
          <p:grpSpPr>
            <a:xfrm rot="18763631" flipH="1">
              <a:off x="2301255" y="2246612"/>
              <a:ext cx="47626" cy="60582"/>
              <a:chOff x="4716016" y="692696"/>
              <a:chExt cx="504056" cy="641178"/>
            </a:xfrm>
          </p:grpSpPr>
          <p:sp>
            <p:nvSpPr>
              <p:cNvPr id="214" name="213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" name="214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42" name="241 Grupo"/>
          <p:cNvGrpSpPr/>
          <p:nvPr/>
        </p:nvGrpSpPr>
        <p:grpSpPr>
          <a:xfrm>
            <a:off x="7969601" y="2430944"/>
            <a:ext cx="429031" cy="426184"/>
            <a:chOff x="2218046" y="2216157"/>
            <a:chExt cx="429031" cy="426184"/>
          </a:xfrm>
        </p:grpSpPr>
        <p:sp>
          <p:nvSpPr>
            <p:cNvPr id="243" name="242 Elipse"/>
            <p:cNvSpPr/>
            <p:nvPr/>
          </p:nvSpPr>
          <p:spPr>
            <a:xfrm flipH="1">
              <a:off x="2276458" y="2271137"/>
              <a:ext cx="312970" cy="31297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243 Elipse"/>
            <p:cNvSpPr/>
            <p:nvPr/>
          </p:nvSpPr>
          <p:spPr>
            <a:xfrm flipH="1">
              <a:off x="2284053" y="2277544"/>
              <a:ext cx="298570" cy="30015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45" name="55 Grupo"/>
            <p:cNvGrpSpPr/>
            <p:nvPr/>
          </p:nvGrpSpPr>
          <p:grpSpPr>
            <a:xfrm flipH="1">
              <a:off x="2453353" y="2216311"/>
              <a:ext cx="47626" cy="60582"/>
              <a:chOff x="4716016" y="692696"/>
              <a:chExt cx="504056" cy="641178"/>
            </a:xfrm>
          </p:grpSpPr>
          <p:sp>
            <p:nvSpPr>
              <p:cNvPr id="285" name="10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" name="11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6" name="56 Grupo"/>
            <p:cNvGrpSpPr/>
            <p:nvPr/>
          </p:nvGrpSpPr>
          <p:grpSpPr>
            <a:xfrm rot="20300636" flipH="1">
              <a:off x="2375819" y="2216157"/>
              <a:ext cx="47626" cy="60582"/>
              <a:chOff x="4716016" y="692696"/>
              <a:chExt cx="504056" cy="641178"/>
            </a:xfrm>
          </p:grpSpPr>
          <p:sp>
            <p:nvSpPr>
              <p:cNvPr id="283" name="282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" name="283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7" name="68 Grupo"/>
            <p:cNvGrpSpPr/>
            <p:nvPr/>
          </p:nvGrpSpPr>
          <p:grpSpPr>
            <a:xfrm rot="11312756" flipH="1">
              <a:off x="2347661" y="2572378"/>
              <a:ext cx="47626" cy="60582"/>
              <a:chOff x="4716016" y="692696"/>
              <a:chExt cx="504056" cy="641178"/>
            </a:xfrm>
          </p:grpSpPr>
          <p:sp>
            <p:nvSpPr>
              <p:cNvPr id="281" name="280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2" name="281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8" name="71 Grupo"/>
            <p:cNvGrpSpPr/>
            <p:nvPr/>
          </p:nvGrpSpPr>
          <p:grpSpPr>
            <a:xfrm rot="9447859" flipH="1">
              <a:off x="2431946" y="2581759"/>
              <a:ext cx="47626" cy="60582"/>
              <a:chOff x="4716016" y="692696"/>
              <a:chExt cx="504056" cy="641178"/>
            </a:xfrm>
          </p:grpSpPr>
          <p:sp>
            <p:nvSpPr>
              <p:cNvPr id="279" name="278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0" name="279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9" name="74 Grupo"/>
            <p:cNvGrpSpPr/>
            <p:nvPr/>
          </p:nvGrpSpPr>
          <p:grpSpPr>
            <a:xfrm rot="7903836" flipH="1">
              <a:off x="2513486" y="2549827"/>
              <a:ext cx="47626" cy="60582"/>
              <a:chOff x="4716016" y="692696"/>
              <a:chExt cx="504056" cy="641178"/>
            </a:xfrm>
          </p:grpSpPr>
          <p:sp>
            <p:nvSpPr>
              <p:cNvPr id="277" name="276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8" name="277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0" name="77 Grupo"/>
            <p:cNvGrpSpPr/>
            <p:nvPr/>
          </p:nvGrpSpPr>
          <p:grpSpPr>
            <a:xfrm rot="6367670" flipH="1">
              <a:off x="2569649" y="2488586"/>
              <a:ext cx="47626" cy="60582"/>
              <a:chOff x="4716016" y="692696"/>
              <a:chExt cx="504056" cy="641178"/>
            </a:xfrm>
          </p:grpSpPr>
          <p:sp>
            <p:nvSpPr>
              <p:cNvPr id="275" name="274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6" name="275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1" name="80 Grupo"/>
            <p:cNvGrpSpPr/>
            <p:nvPr/>
          </p:nvGrpSpPr>
          <p:grpSpPr>
            <a:xfrm rot="4878133" flipH="1">
              <a:off x="2592973" y="2408767"/>
              <a:ext cx="47626" cy="60582"/>
              <a:chOff x="4716016" y="692696"/>
              <a:chExt cx="504056" cy="641178"/>
            </a:xfrm>
          </p:grpSpPr>
          <p:sp>
            <p:nvSpPr>
              <p:cNvPr id="273" name="272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4" name="273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2" name="83 Grupo"/>
            <p:cNvGrpSpPr/>
            <p:nvPr/>
          </p:nvGrpSpPr>
          <p:grpSpPr>
            <a:xfrm rot="3030564" flipH="1">
              <a:off x="2576474" y="2318472"/>
              <a:ext cx="47626" cy="60582"/>
              <a:chOff x="4716016" y="692696"/>
              <a:chExt cx="504056" cy="641178"/>
            </a:xfrm>
          </p:grpSpPr>
          <p:sp>
            <p:nvSpPr>
              <p:cNvPr id="271" name="270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" name="271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3" name="86 Grupo"/>
            <p:cNvGrpSpPr/>
            <p:nvPr/>
          </p:nvGrpSpPr>
          <p:grpSpPr>
            <a:xfrm rot="12739803" flipH="1">
              <a:off x="2279033" y="2528763"/>
              <a:ext cx="47626" cy="60582"/>
              <a:chOff x="4716016" y="692696"/>
              <a:chExt cx="504056" cy="641178"/>
            </a:xfrm>
          </p:grpSpPr>
          <p:sp>
            <p:nvSpPr>
              <p:cNvPr id="269" name="268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" name="269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4" name="89 Grupo"/>
            <p:cNvGrpSpPr/>
            <p:nvPr/>
          </p:nvGrpSpPr>
          <p:grpSpPr>
            <a:xfrm rot="14066214" flipH="1">
              <a:off x="2234780" y="2460299"/>
              <a:ext cx="47626" cy="60582"/>
              <a:chOff x="4716016" y="692696"/>
              <a:chExt cx="504056" cy="641178"/>
            </a:xfrm>
          </p:grpSpPr>
          <p:sp>
            <p:nvSpPr>
              <p:cNvPr id="267" name="266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" name="267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5" name="92 Grupo"/>
            <p:cNvGrpSpPr/>
            <p:nvPr/>
          </p:nvGrpSpPr>
          <p:grpSpPr>
            <a:xfrm rot="15435775" flipH="1">
              <a:off x="2224524" y="2379214"/>
              <a:ext cx="47626" cy="60582"/>
              <a:chOff x="4716016" y="692696"/>
              <a:chExt cx="504056" cy="641178"/>
            </a:xfrm>
          </p:grpSpPr>
          <p:sp>
            <p:nvSpPr>
              <p:cNvPr id="265" name="264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" name="265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6" name="95 Grupo"/>
            <p:cNvGrpSpPr/>
            <p:nvPr/>
          </p:nvGrpSpPr>
          <p:grpSpPr>
            <a:xfrm rot="17447068" flipH="1">
              <a:off x="2250275" y="2302689"/>
              <a:ext cx="47626" cy="60582"/>
              <a:chOff x="4716016" y="692696"/>
              <a:chExt cx="504056" cy="641178"/>
            </a:xfrm>
          </p:grpSpPr>
          <p:sp>
            <p:nvSpPr>
              <p:cNvPr id="263" name="262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" name="263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7" name="98 Grupo"/>
            <p:cNvGrpSpPr/>
            <p:nvPr/>
          </p:nvGrpSpPr>
          <p:grpSpPr>
            <a:xfrm rot="1380986" flipH="1">
              <a:off x="2524420" y="2250755"/>
              <a:ext cx="47626" cy="60582"/>
              <a:chOff x="4716016" y="692696"/>
              <a:chExt cx="504056" cy="641178"/>
            </a:xfrm>
          </p:grpSpPr>
          <p:sp>
            <p:nvSpPr>
              <p:cNvPr id="261" name="260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" name="261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8" name="101 Grupo"/>
            <p:cNvGrpSpPr/>
            <p:nvPr/>
          </p:nvGrpSpPr>
          <p:grpSpPr>
            <a:xfrm rot="18763631" flipH="1">
              <a:off x="2301255" y="2246612"/>
              <a:ext cx="47626" cy="60582"/>
              <a:chOff x="4716016" y="692696"/>
              <a:chExt cx="504056" cy="641178"/>
            </a:xfrm>
          </p:grpSpPr>
          <p:sp>
            <p:nvSpPr>
              <p:cNvPr id="259" name="258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" name="259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7" name="286 Grupo"/>
          <p:cNvGrpSpPr/>
          <p:nvPr/>
        </p:nvGrpSpPr>
        <p:grpSpPr>
          <a:xfrm>
            <a:off x="3242686" y="2091875"/>
            <a:ext cx="429031" cy="426184"/>
            <a:chOff x="2218046" y="2216157"/>
            <a:chExt cx="429031" cy="426184"/>
          </a:xfrm>
        </p:grpSpPr>
        <p:sp>
          <p:nvSpPr>
            <p:cNvPr id="288" name="287 Elipse"/>
            <p:cNvSpPr/>
            <p:nvPr/>
          </p:nvSpPr>
          <p:spPr>
            <a:xfrm flipH="1">
              <a:off x="2276458" y="2271137"/>
              <a:ext cx="312970" cy="31297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9" name="288 Elipse"/>
            <p:cNvSpPr/>
            <p:nvPr/>
          </p:nvSpPr>
          <p:spPr>
            <a:xfrm flipH="1">
              <a:off x="2284053" y="2277544"/>
              <a:ext cx="298570" cy="30015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90" name="55 Grupo"/>
            <p:cNvGrpSpPr/>
            <p:nvPr/>
          </p:nvGrpSpPr>
          <p:grpSpPr>
            <a:xfrm flipH="1">
              <a:off x="2453353" y="2216311"/>
              <a:ext cx="47626" cy="60582"/>
              <a:chOff x="4716016" y="692696"/>
              <a:chExt cx="504056" cy="641178"/>
            </a:xfrm>
          </p:grpSpPr>
          <p:sp>
            <p:nvSpPr>
              <p:cNvPr id="330" name="10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1" name="11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1" name="56 Grupo"/>
            <p:cNvGrpSpPr/>
            <p:nvPr/>
          </p:nvGrpSpPr>
          <p:grpSpPr>
            <a:xfrm rot="20300636" flipH="1">
              <a:off x="2375819" y="2216157"/>
              <a:ext cx="47626" cy="60582"/>
              <a:chOff x="4716016" y="692696"/>
              <a:chExt cx="504056" cy="641178"/>
            </a:xfrm>
          </p:grpSpPr>
          <p:sp>
            <p:nvSpPr>
              <p:cNvPr id="328" name="327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9" name="328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2" name="68 Grupo"/>
            <p:cNvGrpSpPr/>
            <p:nvPr/>
          </p:nvGrpSpPr>
          <p:grpSpPr>
            <a:xfrm rot="11312756" flipH="1">
              <a:off x="2347661" y="2572378"/>
              <a:ext cx="47626" cy="60582"/>
              <a:chOff x="4716016" y="692696"/>
              <a:chExt cx="504056" cy="641178"/>
            </a:xfrm>
          </p:grpSpPr>
          <p:sp>
            <p:nvSpPr>
              <p:cNvPr id="326" name="325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" name="326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3" name="71 Grupo"/>
            <p:cNvGrpSpPr/>
            <p:nvPr/>
          </p:nvGrpSpPr>
          <p:grpSpPr>
            <a:xfrm rot="9447859" flipH="1">
              <a:off x="2431946" y="2581759"/>
              <a:ext cx="47626" cy="60582"/>
              <a:chOff x="4716016" y="692696"/>
              <a:chExt cx="504056" cy="641178"/>
            </a:xfrm>
          </p:grpSpPr>
          <p:sp>
            <p:nvSpPr>
              <p:cNvPr id="324" name="323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" name="324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4" name="74 Grupo"/>
            <p:cNvGrpSpPr/>
            <p:nvPr/>
          </p:nvGrpSpPr>
          <p:grpSpPr>
            <a:xfrm rot="7903836" flipH="1">
              <a:off x="2513486" y="2549827"/>
              <a:ext cx="47626" cy="60582"/>
              <a:chOff x="4716016" y="692696"/>
              <a:chExt cx="504056" cy="641178"/>
            </a:xfrm>
          </p:grpSpPr>
          <p:sp>
            <p:nvSpPr>
              <p:cNvPr id="322" name="321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" name="322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5" name="77 Grupo"/>
            <p:cNvGrpSpPr/>
            <p:nvPr/>
          </p:nvGrpSpPr>
          <p:grpSpPr>
            <a:xfrm rot="6367670" flipH="1">
              <a:off x="2569649" y="2488586"/>
              <a:ext cx="47626" cy="60582"/>
              <a:chOff x="4716016" y="692696"/>
              <a:chExt cx="504056" cy="641178"/>
            </a:xfrm>
          </p:grpSpPr>
          <p:sp>
            <p:nvSpPr>
              <p:cNvPr id="320" name="319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1" name="320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6" name="80 Grupo"/>
            <p:cNvGrpSpPr/>
            <p:nvPr/>
          </p:nvGrpSpPr>
          <p:grpSpPr>
            <a:xfrm rot="4878133" flipH="1">
              <a:off x="2592973" y="2408767"/>
              <a:ext cx="47626" cy="60582"/>
              <a:chOff x="4716016" y="692696"/>
              <a:chExt cx="504056" cy="641178"/>
            </a:xfrm>
          </p:grpSpPr>
          <p:sp>
            <p:nvSpPr>
              <p:cNvPr id="318" name="317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9" name="318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7" name="83 Grupo"/>
            <p:cNvGrpSpPr/>
            <p:nvPr/>
          </p:nvGrpSpPr>
          <p:grpSpPr>
            <a:xfrm rot="3030564" flipH="1">
              <a:off x="2576474" y="2318472"/>
              <a:ext cx="47626" cy="60582"/>
              <a:chOff x="4716016" y="692696"/>
              <a:chExt cx="504056" cy="641178"/>
            </a:xfrm>
          </p:grpSpPr>
          <p:sp>
            <p:nvSpPr>
              <p:cNvPr id="316" name="315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" name="316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8" name="86 Grupo"/>
            <p:cNvGrpSpPr/>
            <p:nvPr/>
          </p:nvGrpSpPr>
          <p:grpSpPr>
            <a:xfrm rot="12739803" flipH="1">
              <a:off x="2279033" y="2528763"/>
              <a:ext cx="47626" cy="60582"/>
              <a:chOff x="4716016" y="692696"/>
              <a:chExt cx="504056" cy="641178"/>
            </a:xfrm>
          </p:grpSpPr>
          <p:sp>
            <p:nvSpPr>
              <p:cNvPr id="314" name="313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" name="314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9" name="89 Grupo"/>
            <p:cNvGrpSpPr/>
            <p:nvPr/>
          </p:nvGrpSpPr>
          <p:grpSpPr>
            <a:xfrm rot="14066214" flipH="1">
              <a:off x="2234780" y="2460299"/>
              <a:ext cx="47626" cy="60582"/>
              <a:chOff x="4716016" y="692696"/>
              <a:chExt cx="504056" cy="641178"/>
            </a:xfrm>
          </p:grpSpPr>
          <p:sp>
            <p:nvSpPr>
              <p:cNvPr id="312" name="311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" name="312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0" name="92 Grupo"/>
            <p:cNvGrpSpPr/>
            <p:nvPr/>
          </p:nvGrpSpPr>
          <p:grpSpPr>
            <a:xfrm rot="15435775" flipH="1">
              <a:off x="2224524" y="2379214"/>
              <a:ext cx="47626" cy="60582"/>
              <a:chOff x="4716016" y="692696"/>
              <a:chExt cx="504056" cy="641178"/>
            </a:xfrm>
          </p:grpSpPr>
          <p:sp>
            <p:nvSpPr>
              <p:cNvPr id="310" name="309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" name="310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1" name="95 Grupo"/>
            <p:cNvGrpSpPr/>
            <p:nvPr/>
          </p:nvGrpSpPr>
          <p:grpSpPr>
            <a:xfrm rot="17447068" flipH="1">
              <a:off x="2250275" y="2302689"/>
              <a:ext cx="47626" cy="60582"/>
              <a:chOff x="4716016" y="692696"/>
              <a:chExt cx="504056" cy="641178"/>
            </a:xfrm>
          </p:grpSpPr>
          <p:sp>
            <p:nvSpPr>
              <p:cNvPr id="308" name="307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" name="308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98 Grupo"/>
            <p:cNvGrpSpPr/>
            <p:nvPr/>
          </p:nvGrpSpPr>
          <p:grpSpPr>
            <a:xfrm rot="1380986" flipH="1">
              <a:off x="2524420" y="2250755"/>
              <a:ext cx="47626" cy="60582"/>
              <a:chOff x="4716016" y="692696"/>
              <a:chExt cx="504056" cy="641178"/>
            </a:xfrm>
          </p:grpSpPr>
          <p:sp>
            <p:nvSpPr>
              <p:cNvPr id="306" name="305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" name="306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3" name="101 Grupo"/>
            <p:cNvGrpSpPr/>
            <p:nvPr/>
          </p:nvGrpSpPr>
          <p:grpSpPr>
            <a:xfrm rot="18763631" flipH="1">
              <a:off x="2301255" y="2246612"/>
              <a:ext cx="47626" cy="60582"/>
              <a:chOff x="4716016" y="692696"/>
              <a:chExt cx="504056" cy="641178"/>
            </a:xfrm>
          </p:grpSpPr>
          <p:sp>
            <p:nvSpPr>
              <p:cNvPr id="304" name="303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" name="304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2" name="1 Título"/>
          <p:cNvSpPr txBox="1">
            <a:spLocks/>
          </p:cNvSpPr>
          <p:nvPr/>
        </p:nvSpPr>
        <p:spPr>
          <a:xfrm>
            <a:off x="5937492" y="3715201"/>
            <a:ext cx="2165422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kern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  <a:ea typeface="+mj-ea"/>
                <a:cs typeface="+mj-cs"/>
              </a:rPr>
              <a:t>ALLERGY</a:t>
            </a:r>
            <a:endParaRPr kumimoji="0" lang="es-ES" sz="2000" i="0" u="none" strike="noStrike" kern="0" normalizeH="0" baseline="0" noProof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uLnTx/>
              <a:uFillTx/>
              <a:latin typeface="Cooper Black" pitchFamily="18" charset="0"/>
              <a:ea typeface="+mj-ea"/>
              <a:cs typeface="+mj-cs"/>
            </a:endParaRPr>
          </a:p>
        </p:txBody>
      </p:sp>
      <p:sp>
        <p:nvSpPr>
          <p:cNvPr id="333" name="1 Título"/>
          <p:cNvSpPr txBox="1">
            <a:spLocks/>
          </p:cNvSpPr>
          <p:nvPr/>
        </p:nvSpPr>
        <p:spPr>
          <a:xfrm>
            <a:off x="1285865" y="6413266"/>
            <a:ext cx="1727535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kern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oper Black" pitchFamily="18" charset="0"/>
                <a:ea typeface="+mj-ea"/>
                <a:cs typeface="+mj-cs"/>
              </a:rPr>
              <a:t>Thymus</a:t>
            </a:r>
            <a:endParaRPr kumimoji="0" lang="es-ES" sz="2000" b="1" i="0" u="none" strike="noStrike" kern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ooper Black" pitchFamily="18" charset="0"/>
              <a:ea typeface="+mj-ea"/>
              <a:cs typeface="+mj-cs"/>
            </a:endParaRPr>
          </a:p>
        </p:txBody>
      </p:sp>
      <p:sp>
        <p:nvSpPr>
          <p:cNvPr id="335" name="334 Flecha curvada hacia arriba"/>
          <p:cNvSpPr/>
          <p:nvPr/>
        </p:nvSpPr>
        <p:spPr bwMode="auto">
          <a:xfrm rot="16200000" flipH="1">
            <a:off x="3122223" y="5583945"/>
            <a:ext cx="900903" cy="574703"/>
          </a:xfrm>
          <a:prstGeom prst="curvedUpArrow">
            <a:avLst>
              <a:gd name="adj1" fmla="val 18937"/>
              <a:gd name="adj2" fmla="val 50000"/>
              <a:gd name="adj3" fmla="val 34371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ook Antiqua"/>
            </a:endParaRPr>
          </a:p>
        </p:txBody>
      </p:sp>
      <p:sp>
        <p:nvSpPr>
          <p:cNvPr id="336" name="1 Título"/>
          <p:cNvSpPr txBox="1">
            <a:spLocks/>
          </p:cNvSpPr>
          <p:nvPr/>
        </p:nvSpPr>
        <p:spPr>
          <a:xfrm>
            <a:off x="3206772" y="5456542"/>
            <a:ext cx="2165422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kern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  <a:ea typeface="+mj-ea"/>
                <a:cs typeface="+mj-cs"/>
              </a:rPr>
              <a:t>Negative</a:t>
            </a:r>
            <a:r>
              <a:rPr lang="es-ES" sz="2000" kern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  <a:ea typeface="+mj-ea"/>
                <a:cs typeface="+mj-cs"/>
              </a:rPr>
              <a:t> </a:t>
            </a:r>
            <a:r>
              <a:rPr lang="es-ES" sz="2000" kern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  <a:ea typeface="+mj-ea"/>
                <a:cs typeface="+mj-cs"/>
              </a:rPr>
              <a:t>Selection</a:t>
            </a:r>
            <a:endParaRPr kumimoji="0" lang="es-ES" sz="2000" i="0" u="none" strike="noStrike" kern="0" normalizeH="0" baseline="0" noProof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uLnTx/>
              <a:uFillTx/>
              <a:latin typeface="Cooper Black" pitchFamily="18" charset="0"/>
              <a:ea typeface="+mj-ea"/>
              <a:cs typeface="+mj-cs"/>
            </a:endParaRPr>
          </a:p>
        </p:txBody>
      </p:sp>
      <p:grpSp>
        <p:nvGrpSpPr>
          <p:cNvPr id="337" name="336 Grupo"/>
          <p:cNvGrpSpPr/>
          <p:nvPr/>
        </p:nvGrpSpPr>
        <p:grpSpPr>
          <a:xfrm>
            <a:off x="3860026" y="5139392"/>
            <a:ext cx="429031" cy="426184"/>
            <a:chOff x="2218046" y="2216157"/>
            <a:chExt cx="429031" cy="426184"/>
          </a:xfrm>
        </p:grpSpPr>
        <p:sp>
          <p:nvSpPr>
            <p:cNvPr id="338" name="337 Elipse"/>
            <p:cNvSpPr/>
            <p:nvPr/>
          </p:nvSpPr>
          <p:spPr>
            <a:xfrm flipH="1">
              <a:off x="2276458" y="2271137"/>
              <a:ext cx="312970" cy="31297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9" name="338 Elipse"/>
            <p:cNvSpPr/>
            <p:nvPr/>
          </p:nvSpPr>
          <p:spPr>
            <a:xfrm flipH="1">
              <a:off x="2284053" y="2277544"/>
              <a:ext cx="298570" cy="30015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40" name="55 Grupo"/>
            <p:cNvGrpSpPr/>
            <p:nvPr/>
          </p:nvGrpSpPr>
          <p:grpSpPr>
            <a:xfrm flipH="1">
              <a:off x="2453353" y="2216311"/>
              <a:ext cx="47626" cy="60582"/>
              <a:chOff x="4716016" y="692696"/>
              <a:chExt cx="504056" cy="641178"/>
            </a:xfrm>
          </p:grpSpPr>
          <p:sp>
            <p:nvSpPr>
              <p:cNvPr id="380" name="10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1" name="11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41" name="56 Grupo"/>
            <p:cNvGrpSpPr/>
            <p:nvPr/>
          </p:nvGrpSpPr>
          <p:grpSpPr>
            <a:xfrm rot="20300636" flipH="1">
              <a:off x="2375819" y="2216157"/>
              <a:ext cx="47626" cy="60582"/>
              <a:chOff x="4716016" y="692696"/>
              <a:chExt cx="504056" cy="641178"/>
            </a:xfrm>
          </p:grpSpPr>
          <p:sp>
            <p:nvSpPr>
              <p:cNvPr id="378" name="377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9" name="378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42" name="68 Grupo"/>
            <p:cNvGrpSpPr/>
            <p:nvPr/>
          </p:nvGrpSpPr>
          <p:grpSpPr>
            <a:xfrm rot="11312756" flipH="1">
              <a:off x="2347661" y="2572378"/>
              <a:ext cx="47626" cy="60582"/>
              <a:chOff x="4716016" y="692696"/>
              <a:chExt cx="504056" cy="641178"/>
            </a:xfrm>
          </p:grpSpPr>
          <p:sp>
            <p:nvSpPr>
              <p:cNvPr id="376" name="375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7" name="376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43" name="71 Grupo"/>
            <p:cNvGrpSpPr/>
            <p:nvPr/>
          </p:nvGrpSpPr>
          <p:grpSpPr>
            <a:xfrm rot="9447859" flipH="1">
              <a:off x="2431946" y="2581759"/>
              <a:ext cx="47626" cy="60582"/>
              <a:chOff x="4716016" y="692696"/>
              <a:chExt cx="504056" cy="641178"/>
            </a:xfrm>
          </p:grpSpPr>
          <p:sp>
            <p:nvSpPr>
              <p:cNvPr id="374" name="373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5" name="374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44" name="74 Grupo"/>
            <p:cNvGrpSpPr/>
            <p:nvPr/>
          </p:nvGrpSpPr>
          <p:grpSpPr>
            <a:xfrm rot="7903836" flipH="1">
              <a:off x="2513486" y="2549827"/>
              <a:ext cx="47626" cy="60582"/>
              <a:chOff x="4716016" y="692696"/>
              <a:chExt cx="504056" cy="641178"/>
            </a:xfrm>
          </p:grpSpPr>
          <p:sp>
            <p:nvSpPr>
              <p:cNvPr id="372" name="371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3" name="372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45" name="77 Grupo"/>
            <p:cNvGrpSpPr/>
            <p:nvPr/>
          </p:nvGrpSpPr>
          <p:grpSpPr>
            <a:xfrm rot="6367670" flipH="1">
              <a:off x="2569649" y="2488586"/>
              <a:ext cx="47626" cy="60582"/>
              <a:chOff x="4716016" y="692696"/>
              <a:chExt cx="504056" cy="641178"/>
            </a:xfrm>
          </p:grpSpPr>
          <p:sp>
            <p:nvSpPr>
              <p:cNvPr id="370" name="369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1" name="370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46" name="80 Grupo"/>
            <p:cNvGrpSpPr/>
            <p:nvPr/>
          </p:nvGrpSpPr>
          <p:grpSpPr>
            <a:xfrm rot="4878133" flipH="1">
              <a:off x="2592973" y="2408767"/>
              <a:ext cx="47626" cy="60582"/>
              <a:chOff x="4716016" y="692696"/>
              <a:chExt cx="504056" cy="641178"/>
            </a:xfrm>
          </p:grpSpPr>
          <p:sp>
            <p:nvSpPr>
              <p:cNvPr id="368" name="367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9" name="368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47" name="83 Grupo"/>
            <p:cNvGrpSpPr/>
            <p:nvPr/>
          </p:nvGrpSpPr>
          <p:grpSpPr>
            <a:xfrm rot="3030564" flipH="1">
              <a:off x="2576474" y="2318472"/>
              <a:ext cx="47626" cy="60582"/>
              <a:chOff x="4716016" y="692696"/>
              <a:chExt cx="504056" cy="641178"/>
            </a:xfrm>
          </p:grpSpPr>
          <p:sp>
            <p:nvSpPr>
              <p:cNvPr id="366" name="365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7" name="366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48" name="86 Grupo"/>
            <p:cNvGrpSpPr/>
            <p:nvPr/>
          </p:nvGrpSpPr>
          <p:grpSpPr>
            <a:xfrm rot="12739803" flipH="1">
              <a:off x="2279033" y="2528763"/>
              <a:ext cx="47626" cy="60582"/>
              <a:chOff x="4716016" y="692696"/>
              <a:chExt cx="504056" cy="641178"/>
            </a:xfrm>
          </p:grpSpPr>
          <p:sp>
            <p:nvSpPr>
              <p:cNvPr id="364" name="363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5" name="364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49" name="89 Grupo"/>
            <p:cNvGrpSpPr/>
            <p:nvPr/>
          </p:nvGrpSpPr>
          <p:grpSpPr>
            <a:xfrm rot="14066214" flipH="1">
              <a:off x="2234780" y="2460299"/>
              <a:ext cx="47626" cy="60582"/>
              <a:chOff x="4716016" y="692696"/>
              <a:chExt cx="504056" cy="641178"/>
            </a:xfrm>
          </p:grpSpPr>
          <p:sp>
            <p:nvSpPr>
              <p:cNvPr id="362" name="361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3" name="362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0" name="92 Grupo"/>
            <p:cNvGrpSpPr/>
            <p:nvPr/>
          </p:nvGrpSpPr>
          <p:grpSpPr>
            <a:xfrm rot="15435775" flipH="1">
              <a:off x="2224524" y="2379214"/>
              <a:ext cx="47626" cy="60582"/>
              <a:chOff x="4716016" y="692696"/>
              <a:chExt cx="504056" cy="641178"/>
            </a:xfrm>
          </p:grpSpPr>
          <p:sp>
            <p:nvSpPr>
              <p:cNvPr id="360" name="359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" name="360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1" name="95 Grupo"/>
            <p:cNvGrpSpPr/>
            <p:nvPr/>
          </p:nvGrpSpPr>
          <p:grpSpPr>
            <a:xfrm rot="17447068" flipH="1">
              <a:off x="2250275" y="2302689"/>
              <a:ext cx="47626" cy="60582"/>
              <a:chOff x="4716016" y="692696"/>
              <a:chExt cx="504056" cy="641178"/>
            </a:xfrm>
          </p:grpSpPr>
          <p:sp>
            <p:nvSpPr>
              <p:cNvPr id="358" name="357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9" name="358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2" name="98 Grupo"/>
            <p:cNvGrpSpPr/>
            <p:nvPr/>
          </p:nvGrpSpPr>
          <p:grpSpPr>
            <a:xfrm rot="1380986" flipH="1">
              <a:off x="2524420" y="2250755"/>
              <a:ext cx="47626" cy="60582"/>
              <a:chOff x="4716016" y="692696"/>
              <a:chExt cx="504056" cy="641178"/>
            </a:xfrm>
          </p:grpSpPr>
          <p:sp>
            <p:nvSpPr>
              <p:cNvPr id="356" name="355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7" name="356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3" name="101 Grupo"/>
            <p:cNvGrpSpPr/>
            <p:nvPr/>
          </p:nvGrpSpPr>
          <p:grpSpPr>
            <a:xfrm rot="18763631" flipH="1">
              <a:off x="2301255" y="2246612"/>
              <a:ext cx="47626" cy="60582"/>
              <a:chOff x="4716016" y="692696"/>
              <a:chExt cx="504056" cy="641178"/>
            </a:xfrm>
          </p:grpSpPr>
          <p:sp>
            <p:nvSpPr>
              <p:cNvPr id="354" name="353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5" name="354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2" name="381 Grupo"/>
          <p:cNvGrpSpPr/>
          <p:nvPr/>
        </p:nvGrpSpPr>
        <p:grpSpPr>
          <a:xfrm>
            <a:off x="4159158" y="6153368"/>
            <a:ext cx="429031" cy="426184"/>
            <a:chOff x="2218046" y="2216157"/>
            <a:chExt cx="429031" cy="426184"/>
          </a:xfrm>
        </p:grpSpPr>
        <p:sp>
          <p:nvSpPr>
            <p:cNvPr id="383" name="382 Elipse"/>
            <p:cNvSpPr/>
            <p:nvPr/>
          </p:nvSpPr>
          <p:spPr>
            <a:xfrm flipH="1">
              <a:off x="2276458" y="2271137"/>
              <a:ext cx="312970" cy="31297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4" name="383 Elipse"/>
            <p:cNvSpPr/>
            <p:nvPr/>
          </p:nvSpPr>
          <p:spPr>
            <a:xfrm flipH="1">
              <a:off x="2284053" y="2277544"/>
              <a:ext cx="298570" cy="30015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85" name="55 Grupo"/>
            <p:cNvGrpSpPr/>
            <p:nvPr/>
          </p:nvGrpSpPr>
          <p:grpSpPr>
            <a:xfrm flipH="1">
              <a:off x="2453353" y="2216311"/>
              <a:ext cx="47626" cy="60582"/>
              <a:chOff x="4716016" y="692696"/>
              <a:chExt cx="504056" cy="641178"/>
            </a:xfrm>
          </p:grpSpPr>
          <p:sp>
            <p:nvSpPr>
              <p:cNvPr id="425" name="10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6" name="11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6" name="56 Grupo"/>
            <p:cNvGrpSpPr/>
            <p:nvPr/>
          </p:nvGrpSpPr>
          <p:grpSpPr>
            <a:xfrm rot="20300636" flipH="1">
              <a:off x="2375819" y="2216157"/>
              <a:ext cx="47626" cy="60582"/>
              <a:chOff x="4716016" y="692696"/>
              <a:chExt cx="504056" cy="641178"/>
            </a:xfrm>
          </p:grpSpPr>
          <p:sp>
            <p:nvSpPr>
              <p:cNvPr id="423" name="422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4" name="423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7" name="68 Grupo"/>
            <p:cNvGrpSpPr/>
            <p:nvPr/>
          </p:nvGrpSpPr>
          <p:grpSpPr>
            <a:xfrm rot="11312756" flipH="1">
              <a:off x="2347661" y="2572378"/>
              <a:ext cx="47626" cy="60582"/>
              <a:chOff x="4716016" y="692696"/>
              <a:chExt cx="504056" cy="641178"/>
            </a:xfrm>
          </p:grpSpPr>
          <p:sp>
            <p:nvSpPr>
              <p:cNvPr id="421" name="420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2" name="421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8" name="71 Grupo"/>
            <p:cNvGrpSpPr/>
            <p:nvPr/>
          </p:nvGrpSpPr>
          <p:grpSpPr>
            <a:xfrm rot="9447859" flipH="1">
              <a:off x="2431946" y="2581759"/>
              <a:ext cx="47626" cy="60582"/>
              <a:chOff x="4716016" y="692696"/>
              <a:chExt cx="504056" cy="641178"/>
            </a:xfrm>
          </p:grpSpPr>
          <p:sp>
            <p:nvSpPr>
              <p:cNvPr id="419" name="418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0" name="419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9" name="74 Grupo"/>
            <p:cNvGrpSpPr/>
            <p:nvPr/>
          </p:nvGrpSpPr>
          <p:grpSpPr>
            <a:xfrm rot="7903836" flipH="1">
              <a:off x="2513486" y="2549827"/>
              <a:ext cx="47626" cy="60582"/>
              <a:chOff x="4716016" y="692696"/>
              <a:chExt cx="504056" cy="641178"/>
            </a:xfrm>
          </p:grpSpPr>
          <p:sp>
            <p:nvSpPr>
              <p:cNvPr id="417" name="416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8" name="417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0" name="77 Grupo"/>
            <p:cNvGrpSpPr/>
            <p:nvPr/>
          </p:nvGrpSpPr>
          <p:grpSpPr>
            <a:xfrm rot="6367670" flipH="1">
              <a:off x="2569649" y="2488586"/>
              <a:ext cx="47626" cy="60582"/>
              <a:chOff x="4716016" y="692696"/>
              <a:chExt cx="504056" cy="641178"/>
            </a:xfrm>
          </p:grpSpPr>
          <p:sp>
            <p:nvSpPr>
              <p:cNvPr id="415" name="414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6" name="415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1" name="80 Grupo"/>
            <p:cNvGrpSpPr/>
            <p:nvPr/>
          </p:nvGrpSpPr>
          <p:grpSpPr>
            <a:xfrm rot="4878133" flipH="1">
              <a:off x="2592973" y="2408767"/>
              <a:ext cx="47626" cy="60582"/>
              <a:chOff x="4716016" y="692696"/>
              <a:chExt cx="504056" cy="641178"/>
            </a:xfrm>
          </p:grpSpPr>
          <p:sp>
            <p:nvSpPr>
              <p:cNvPr id="413" name="412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4" name="413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2" name="83 Grupo"/>
            <p:cNvGrpSpPr/>
            <p:nvPr/>
          </p:nvGrpSpPr>
          <p:grpSpPr>
            <a:xfrm rot="3030564" flipH="1">
              <a:off x="2576474" y="2318472"/>
              <a:ext cx="47626" cy="60582"/>
              <a:chOff x="4716016" y="692696"/>
              <a:chExt cx="504056" cy="641178"/>
            </a:xfrm>
          </p:grpSpPr>
          <p:sp>
            <p:nvSpPr>
              <p:cNvPr id="411" name="410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2" name="411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3" name="86 Grupo"/>
            <p:cNvGrpSpPr/>
            <p:nvPr/>
          </p:nvGrpSpPr>
          <p:grpSpPr>
            <a:xfrm rot="12739803" flipH="1">
              <a:off x="2279033" y="2528763"/>
              <a:ext cx="47626" cy="60582"/>
              <a:chOff x="4716016" y="692696"/>
              <a:chExt cx="504056" cy="641178"/>
            </a:xfrm>
          </p:grpSpPr>
          <p:sp>
            <p:nvSpPr>
              <p:cNvPr id="409" name="408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" name="409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4" name="89 Grupo"/>
            <p:cNvGrpSpPr/>
            <p:nvPr/>
          </p:nvGrpSpPr>
          <p:grpSpPr>
            <a:xfrm rot="14066214" flipH="1">
              <a:off x="2234780" y="2460299"/>
              <a:ext cx="47626" cy="60582"/>
              <a:chOff x="4716016" y="692696"/>
              <a:chExt cx="504056" cy="641178"/>
            </a:xfrm>
          </p:grpSpPr>
          <p:sp>
            <p:nvSpPr>
              <p:cNvPr id="407" name="406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8" name="407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5" name="92 Grupo"/>
            <p:cNvGrpSpPr/>
            <p:nvPr/>
          </p:nvGrpSpPr>
          <p:grpSpPr>
            <a:xfrm rot="15435775" flipH="1">
              <a:off x="2224524" y="2379214"/>
              <a:ext cx="47626" cy="60582"/>
              <a:chOff x="4716016" y="692696"/>
              <a:chExt cx="504056" cy="641178"/>
            </a:xfrm>
          </p:grpSpPr>
          <p:sp>
            <p:nvSpPr>
              <p:cNvPr id="405" name="404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6" name="405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6" name="95 Grupo"/>
            <p:cNvGrpSpPr/>
            <p:nvPr/>
          </p:nvGrpSpPr>
          <p:grpSpPr>
            <a:xfrm rot="17447068" flipH="1">
              <a:off x="2250275" y="2302689"/>
              <a:ext cx="47626" cy="60582"/>
              <a:chOff x="4716016" y="692696"/>
              <a:chExt cx="504056" cy="641178"/>
            </a:xfrm>
          </p:grpSpPr>
          <p:sp>
            <p:nvSpPr>
              <p:cNvPr id="403" name="402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4" name="403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7" name="98 Grupo"/>
            <p:cNvGrpSpPr/>
            <p:nvPr/>
          </p:nvGrpSpPr>
          <p:grpSpPr>
            <a:xfrm rot="1380986" flipH="1">
              <a:off x="2524420" y="2250755"/>
              <a:ext cx="47626" cy="60582"/>
              <a:chOff x="4716016" y="692696"/>
              <a:chExt cx="504056" cy="641178"/>
            </a:xfrm>
          </p:grpSpPr>
          <p:sp>
            <p:nvSpPr>
              <p:cNvPr id="401" name="400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2" name="401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8" name="101 Grupo"/>
            <p:cNvGrpSpPr/>
            <p:nvPr/>
          </p:nvGrpSpPr>
          <p:grpSpPr>
            <a:xfrm rot="18763631" flipH="1">
              <a:off x="2301255" y="2246612"/>
              <a:ext cx="47626" cy="60582"/>
              <a:chOff x="4716016" y="692696"/>
              <a:chExt cx="504056" cy="641178"/>
            </a:xfrm>
          </p:grpSpPr>
          <p:sp>
            <p:nvSpPr>
              <p:cNvPr id="399" name="398 Disco magnético"/>
              <p:cNvSpPr/>
              <p:nvPr/>
            </p:nvSpPr>
            <p:spPr>
              <a:xfrm rot="20794083">
                <a:off x="4954580" y="901826"/>
                <a:ext cx="144016" cy="432048"/>
              </a:xfrm>
              <a:prstGeom prst="flowChartMagneticDisk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0" name="399 Elipse"/>
              <p:cNvSpPr/>
              <p:nvPr/>
            </p:nvSpPr>
            <p:spPr>
              <a:xfrm rot="20794083">
                <a:off x="4716016" y="692696"/>
                <a:ext cx="504056" cy="360040"/>
              </a:xfrm>
              <a:prstGeom prst="ellipse">
                <a:avLst/>
              </a:prstGeom>
              <a:solidFill>
                <a:srgbClr val="76AEA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27" name="426 CuadroTexto"/>
          <p:cNvSpPr txBox="1"/>
          <p:nvPr/>
        </p:nvSpPr>
        <p:spPr>
          <a:xfrm>
            <a:off x="4282735" y="4115311"/>
            <a:ext cx="1223111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4000" b="1" dirty="0" smtClean="0">
                <a:ln/>
                <a:solidFill>
                  <a:schemeClr val="accent3"/>
                </a:solidFill>
              </a:rPr>
              <a:t>SOTI</a:t>
            </a:r>
            <a:endParaRPr lang="es-ES" sz="4000" b="1" dirty="0">
              <a:ln/>
              <a:solidFill>
                <a:schemeClr val="accent3"/>
              </a:solidFill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3932034" y="674896"/>
            <a:ext cx="1143008" cy="1071570"/>
            <a:chOff x="3059832" y="692696"/>
            <a:chExt cx="1143008" cy="1071570"/>
          </a:xfrm>
        </p:grpSpPr>
        <p:sp>
          <p:nvSpPr>
            <p:cNvPr id="428" name="15 Elipse"/>
            <p:cNvSpPr/>
            <p:nvPr/>
          </p:nvSpPr>
          <p:spPr bwMode="auto">
            <a:xfrm>
              <a:off x="3059832" y="692696"/>
              <a:ext cx="1143008" cy="1071570"/>
            </a:xfrm>
            <a:prstGeom prst="ellipse">
              <a:avLst/>
            </a:prstGeom>
            <a:gradFill flip="none" rotWithShape="1">
              <a:gsLst>
                <a:gs pos="37000">
                  <a:schemeClr val="accent4">
                    <a:lumMod val="75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29" name="16 Elipse"/>
            <p:cNvSpPr/>
            <p:nvPr/>
          </p:nvSpPr>
          <p:spPr bwMode="auto">
            <a:xfrm>
              <a:off x="3345584" y="871291"/>
              <a:ext cx="762005" cy="714380"/>
            </a:xfrm>
            <a:prstGeom prst="ellipse">
              <a:avLst/>
            </a:prstGeom>
            <a:gradFill flip="none" rotWithShape="1">
              <a:gsLst>
                <a:gs pos="75000">
                  <a:srgbClr val="964305">
                    <a:lumMod val="75000"/>
                  </a:srgbClr>
                </a:gs>
                <a:gs pos="75000">
                  <a:srgbClr val="92D050"/>
                </a:gs>
              </a:gsLst>
              <a:lin ang="13500000" scaled="1"/>
              <a:tileRect/>
            </a:gra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  <a:scene3d>
              <a:camera prst="perspectiveRelaxedModerately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30" name="1 Título"/>
            <p:cNvSpPr txBox="1">
              <a:spLocks/>
            </p:cNvSpPr>
            <p:nvPr/>
          </p:nvSpPr>
          <p:spPr bwMode="auto">
            <a:xfrm>
              <a:off x="3314963" y="1030120"/>
              <a:ext cx="807385" cy="338554"/>
            </a:xfrm>
            <a:prstGeom prst="rect">
              <a:avLst/>
            </a:prstGeom>
            <a:scene3d>
              <a:camera prst="perspectiveRelaxedModerately"/>
              <a:lightRig rig="threePt" dir="t"/>
            </a:scene3d>
          </p:spPr>
          <p:txBody>
            <a:bodyPr wrap="square" anchor="ctr">
              <a:spAutoFit/>
              <a:sp3d prstMaterial="softEdge">
                <a:bevelT w="381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 kern="0" dirty="0" smtClean="0">
                  <a:ln w="6350">
                    <a:noFill/>
                  </a:ln>
                  <a:solidFill>
                    <a:srgbClr val="964305">
                      <a:lumMod val="50000"/>
                    </a:srgbClr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ooper Black" pitchFamily="18" charset="0"/>
                  <a:ea typeface="+mj-ea"/>
                  <a:cs typeface="+mj-cs"/>
                </a:rPr>
                <a:t>Treg</a:t>
              </a:r>
              <a:endParaRPr kumimoji="0" lang="en-GB" sz="1600" b="1" i="0" u="none" strike="noStrike" kern="0" cap="none" spc="0" normalizeH="0" baseline="0" noProof="0" dirty="0">
                <a:ln w="6350">
                  <a:noFill/>
                </a:ln>
                <a:solidFill>
                  <a:srgbClr val="964305">
                    <a:lumMod val="50000"/>
                  </a:srgb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oper Black" pitchFamily="18" charset="0"/>
                <a:ea typeface="+mj-ea"/>
                <a:cs typeface="+mj-cs"/>
              </a:endParaRPr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5084162" y="1394976"/>
            <a:ext cx="656456" cy="567680"/>
            <a:chOff x="3923928" y="1772816"/>
            <a:chExt cx="656456" cy="567680"/>
          </a:xfrm>
        </p:grpSpPr>
        <p:cxnSp>
          <p:nvCxnSpPr>
            <p:cNvPr id="3" name="Conector recto 2"/>
            <p:cNvCxnSpPr/>
            <p:nvPr/>
          </p:nvCxnSpPr>
          <p:spPr>
            <a:xfrm>
              <a:off x="3923928" y="1772816"/>
              <a:ext cx="576064" cy="432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1" name="Conector recto 430"/>
            <p:cNvCxnSpPr/>
            <p:nvPr/>
          </p:nvCxnSpPr>
          <p:spPr>
            <a:xfrm flipV="1">
              <a:off x="4427984" y="2060848"/>
              <a:ext cx="152400" cy="2796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12" y="5258933"/>
            <a:ext cx="2021304" cy="1114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49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0" grpId="0"/>
      <p:bldP spid="332" grpId="0"/>
      <p:bldP spid="333" grpId="0"/>
      <p:bldP spid="335" grpId="0" animBg="1"/>
      <p:bldP spid="336" grpId="0"/>
      <p:bldP spid="4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/>
          <p:cNvSpPr/>
          <p:nvPr/>
        </p:nvSpPr>
        <p:spPr>
          <a:xfrm>
            <a:off x="467544" y="620688"/>
            <a:ext cx="6192688" cy="1631216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GB" sz="2000" dirty="0">
                <a:solidFill>
                  <a:srgbClr val="FFCC00"/>
                </a:solidFill>
              </a:rPr>
              <a:t>Laboratory of Immune-regulation. </a:t>
            </a:r>
            <a:r>
              <a:rPr lang="en-GB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IiSGM</a:t>
            </a:r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Madrid (SPAIN)</a:t>
            </a:r>
          </a:p>
          <a:p>
            <a:endParaRPr lang="es-ES" sz="1600" dirty="0">
              <a:solidFill>
                <a:srgbClr val="FFFFCC"/>
              </a:solidFill>
            </a:endParaRPr>
          </a:p>
          <a:p>
            <a:pPr marL="269875">
              <a:tabLst>
                <a:tab pos="269875" algn="l"/>
              </a:tabLst>
            </a:pPr>
            <a:r>
              <a:rPr lang="es-ES" sz="1600" dirty="0" smtClean="0">
                <a:solidFill>
                  <a:srgbClr val="FFFFCC"/>
                </a:solidFill>
              </a:rPr>
              <a:t>Laura </a:t>
            </a:r>
            <a:r>
              <a:rPr lang="es-ES" sz="1600" dirty="0" err="1" smtClean="0">
                <a:solidFill>
                  <a:srgbClr val="FFFFCC"/>
                </a:solidFill>
              </a:rPr>
              <a:t>Perezabad</a:t>
            </a:r>
            <a:endParaRPr lang="es-ES" sz="1600" dirty="0">
              <a:solidFill>
                <a:srgbClr val="FFFFCC"/>
              </a:solidFill>
            </a:endParaRPr>
          </a:p>
          <a:p>
            <a:pPr marL="269875">
              <a:tabLst>
                <a:tab pos="269875" algn="l"/>
              </a:tabLst>
            </a:pPr>
            <a:r>
              <a:rPr lang="es-ES" sz="1600" dirty="0" smtClean="0">
                <a:solidFill>
                  <a:srgbClr val="FFFFCC"/>
                </a:solidFill>
              </a:rPr>
              <a:t>Jacobo López-</a:t>
            </a:r>
            <a:r>
              <a:rPr lang="es-ES" sz="1600" dirty="0" err="1" smtClean="0">
                <a:solidFill>
                  <a:srgbClr val="FFFFCC"/>
                </a:solidFill>
              </a:rPr>
              <a:t>Abente</a:t>
            </a:r>
            <a:endParaRPr lang="es-ES" sz="1600" dirty="0" smtClean="0">
              <a:solidFill>
                <a:srgbClr val="FFFFCC"/>
              </a:solidFill>
            </a:endParaRPr>
          </a:p>
          <a:p>
            <a:pPr marL="269875">
              <a:tabLst>
                <a:tab pos="269875" algn="l"/>
              </a:tabLst>
            </a:pPr>
            <a:r>
              <a:rPr lang="es-ES" sz="1600" dirty="0" smtClean="0">
                <a:solidFill>
                  <a:srgbClr val="FFFFCC"/>
                </a:solidFill>
              </a:rPr>
              <a:t>Elena </a:t>
            </a:r>
            <a:r>
              <a:rPr lang="es-ES" sz="1600" dirty="0" err="1" smtClean="0">
                <a:solidFill>
                  <a:srgbClr val="FFFFCC"/>
                </a:solidFill>
              </a:rPr>
              <a:t>Seoane</a:t>
            </a:r>
            <a:r>
              <a:rPr lang="es-ES" sz="1600" dirty="0" smtClean="0">
                <a:solidFill>
                  <a:srgbClr val="FFFFCC"/>
                </a:solidFill>
              </a:rPr>
              <a:t> </a:t>
            </a:r>
            <a:r>
              <a:rPr lang="es-ES" sz="1600" dirty="0" err="1" smtClean="0">
                <a:solidFill>
                  <a:srgbClr val="FFFFCC"/>
                </a:solidFill>
              </a:rPr>
              <a:t>Reula</a:t>
            </a:r>
            <a:endParaRPr lang="es-ES" sz="1600" dirty="0" smtClean="0">
              <a:solidFill>
                <a:srgbClr val="FFFFCC"/>
              </a:solidFill>
            </a:endParaRPr>
          </a:p>
          <a:p>
            <a:pPr marL="269875">
              <a:tabLst>
                <a:tab pos="269875" algn="l"/>
              </a:tabLst>
            </a:pPr>
            <a:r>
              <a:rPr lang="es-ES" sz="1600" dirty="0" smtClean="0">
                <a:solidFill>
                  <a:srgbClr val="A4FE98"/>
                </a:solidFill>
              </a:rPr>
              <a:t>Rafael Correa-Rocha*</a:t>
            </a:r>
            <a:endParaRPr lang="es-ES" sz="1600" dirty="0">
              <a:solidFill>
                <a:srgbClr val="A4FE98"/>
              </a:solidFill>
            </a:endParaRPr>
          </a:p>
        </p:txBody>
      </p:sp>
      <p:pic>
        <p:nvPicPr>
          <p:cNvPr id="29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70" b="43479"/>
          <a:stretch/>
        </p:blipFill>
        <p:spPr>
          <a:xfrm>
            <a:off x="454665" y="5517232"/>
            <a:ext cx="2893199" cy="1224136"/>
          </a:xfrm>
          <a:prstGeom prst="rect">
            <a:avLst/>
          </a:prstGeom>
        </p:spPr>
      </p:pic>
      <p:sp>
        <p:nvSpPr>
          <p:cNvPr id="30" name="4 Marcador de contenido"/>
          <p:cNvSpPr txBox="1">
            <a:spLocks/>
          </p:cNvSpPr>
          <p:nvPr/>
        </p:nvSpPr>
        <p:spPr>
          <a:xfrm>
            <a:off x="467544" y="2564904"/>
            <a:ext cx="604867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Department of Pediatric Allergy. </a:t>
            </a:r>
          </a:p>
          <a:p>
            <a:pPr algn="l"/>
            <a:r>
              <a:rPr lang="en-GB" sz="160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Hospital Gregorio Marañón. HGUGM, Madrid  (Spain)</a:t>
            </a:r>
            <a:endParaRPr lang="en-GB" sz="1600">
              <a:solidFill>
                <a:schemeClr val="accent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755576" y="328788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600" dirty="0">
                <a:solidFill>
                  <a:srgbClr val="FFFFCC"/>
                </a:solidFill>
              </a:rPr>
              <a:t>Elena Alonso</a:t>
            </a:r>
          </a:p>
          <a:p>
            <a:r>
              <a:rPr lang="es-ES" sz="1600" dirty="0">
                <a:solidFill>
                  <a:srgbClr val="FFFFCC"/>
                </a:solidFill>
              </a:rPr>
              <a:t>Victoria Fuentes</a:t>
            </a:r>
          </a:p>
          <a:p>
            <a:r>
              <a:rPr lang="es-ES" sz="1600" dirty="0">
                <a:solidFill>
                  <a:srgbClr val="FFFFCC"/>
                </a:solidFill>
              </a:rPr>
              <a:t>Lidia Zapatero</a:t>
            </a:r>
          </a:p>
          <a:p>
            <a:r>
              <a:rPr lang="es-ES" sz="1600" dirty="0" err="1">
                <a:solidFill>
                  <a:srgbClr val="FFFFCC"/>
                </a:solidFill>
              </a:rPr>
              <a:t>Sonsoles</a:t>
            </a:r>
            <a:r>
              <a:rPr lang="es-ES" sz="1600" dirty="0">
                <a:solidFill>
                  <a:srgbClr val="FFFFCC"/>
                </a:solidFill>
              </a:rPr>
              <a:t> Infante</a:t>
            </a: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3717032"/>
            <a:ext cx="2016224" cy="587335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4509120"/>
            <a:ext cx="4160343" cy="556373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8" y="2420888"/>
            <a:ext cx="1716066" cy="1119174"/>
          </a:xfrm>
          <a:prstGeom prst="rect">
            <a:avLst/>
          </a:prstGeom>
        </p:spPr>
      </p:pic>
      <p:sp>
        <p:nvSpPr>
          <p:cNvPr id="39" name="CuadroTexto 38"/>
          <p:cNvSpPr txBox="1"/>
          <p:nvPr/>
        </p:nvSpPr>
        <p:spPr>
          <a:xfrm>
            <a:off x="5859224" y="6309320"/>
            <a:ext cx="3177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/>
              <a:t>*: </a:t>
            </a:r>
            <a:r>
              <a:rPr lang="es-ES" sz="2000" dirty="0" err="1" smtClean="0"/>
              <a:t>rafael.correa@iisgm.com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45806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536" y="548680"/>
            <a:ext cx="4572007" cy="4399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ectángulo 21"/>
          <p:cNvSpPr/>
          <p:nvPr/>
        </p:nvSpPr>
        <p:spPr>
          <a:xfrm>
            <a:off x="899592" y="5661248"/>
            <a:ext cx="1599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ilom"/>
                <a:ea typeface="News Gothic MT"/>
                <a:cs typeface="Silom"/>
              </a:rPr>
              <a:t>Allergy</a:t>
            </a:r>
            <a:endParaRPr lang="en-GB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436096" y="1916832"/>
            <a:ext cx="32403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Allergy is caused by a reaction of the immune system against substances that are normally innocuous</a:t>
            </a:r>
            <a:r>
              <a:rPr lang="es-E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</a:p>
        </p:txBody>
      </p:sp>
      <p:sp>
        <p:nvSpPr>
          <p:cNvPr id="5" name="6 Rectángulo"/>
          <p:cNvSpPr/>
          <p:nvPr/>
        </p:nvSpPr>
        <p:spPr>
          <a:xfrm>
            <a:off x="3851920" y="2708920"/>
            <a:ext cx="792088" cy="86409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606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95536" y="332656"/>
            <a:ext cx="6192688" cy="31854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GB" sz="2400" b="1" dirty="0"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Regulatory T cells (Treg</a:t>
            </a:r>
            <a:r>
              <a:rPr lang="en-GB" sz="2400" b="1" dirty="0" smtClean="0"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) </a:t>
            </a:r>
            <a:r>
              <a:rPr lang="en-GB" sz="2400" b="1" dirty="0" smtClean="0"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  <a:sym typeface="Wingdings"/>
              </a:rPr>
              <a:t></a:t>
            </a:r>
            <a:r>
              <a:rPr lang="en-GB" sz="2400" b="1" dirty="0" smtClean="0"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 </a:t>
            </a:r>
            <a:r>
              <a:rPr lang="en-GB" sz="2400" b="1" dirty="0"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Subpopulation of CD4+ T cells with a suppressive </a:t>
            </a:r>
            <a:r>
              <a:rPr lang="en-GB" sz="2400" b="1" dirty="0" smtClean="0"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activity</a:t>
            </a:r>
          </a:p>
          <a:p>
            <a:pPr algn="just">
              <a:spcBef>
                <a:spcPct val="50000"/>
              </a:spcBef>
              <a:defRPr/>
            </a:pPr>
            <a:endParaRPr lang="en-GB" sz="2400" b="1" dirty="0">
              <a:solidFill>
                <a:srgbClr val="FFF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  <a:p>
            <a:pPr marL="273050" indent="-273050" algn="just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Treg are identified as CD4+CD25+Foxp3+ cells</a:t>
            </a:r>
          </a:p>
          <a:p>
            <a:pPr marL="273050" indent="-273050" algn="just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Treg are considered </a:t>
            </a: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a </a:t>
            </a:r>
            <a:r>
              <a:rPr lang="en-GB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crucial component of immune system for </a:t>
            </a: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preserving peripheral </a:t>
            </a:r>
            <a:r>
              <a:rPr lang="en-GB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tolerance and the correct immune homeostasis</a:t>
            </a:r>
          </a:p>
          <a:p>
            <a:pPr marL="273050" indent="-273050" algn="just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GB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97152"/>
            <a:ext cx="1944216" cy="1997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537552" y="4005064"/>
            <a:ext cx="2234248" cy="605400"/>
          </a:xfrm>
        </p:spPr>
        <p:txBody>
          <a:bodyPr>
            <a:noAutofit/>
          </a:bodyPr>
          <a:lstStyle/>
          <a:p>
            <a:r>
              <a:rPr lang="es-E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Treg </a:t>
            </a:r>
            <a:r>
              <a:rPr lang="es-E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cells</a:t>
            </a:r>
            <a:endParaRPr lang="es-E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5" name="Imagen 14" descr="mecanismos Tre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005064"/>
            <a:ext cx="3744416" cy="2664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4248" y="1268760"/>
            <a:ext cx="1916298" cy="250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0453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 cstate="print"/>
          <a:srcRect l="10394" t="58958" r="34818" b="5801"/>
          <a:stretch>
            <a:fillRect/>
          </a:stretch>
        </p:blipFill>
        <p:spPr bwMode="auto">
          <a:xfrm>
            <a:off x="533124" y="2935098"/>
            <a:ext cx="3775075" cy="319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  <p:sp>
        <p:nvSpPr>
          <p:cNvPr id="18" name="17 Rectángulo"/>
          <p:cNvSpPr/>
          <p:nvPr/>
        </p:nvSpPr>
        <p:spPr>
          <a:xfrm>
            <a:off x="533094" y="2979099"/>
            <a:ext cx="1785950" cy="1500198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9" name="18 Rectángulo"/>
          <p:cNvSpPr/>
          <p:nvPr/>
        </p:nvSpPr>
        <p:spPr>
          <a:xfrm>
            <a:off x="2390482" y="2979099"/>
            <a:ext cx="1928826" cy="1500198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0" name="19 Rectángulo"/>
          <p:cNvSpPr/>
          <p:nvPr/>
        </p:nvSpPr>
        <p:spPr>
          <a:xfrm>
            <a:off x="533094" y="4578167"/>
            <a:ext cx="1785950" cy="1500198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2390482" y="4578167"/>
            <a:ext cx="1928826" cy="1500198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323528" y="476672"/>
            <a:ext cx="2589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Células Treg</a:t>
            </a:r>
            <a:endParaRPr lang="es-ES" sz="2400" dirty="0">
              <a:solidFill>
                <a:srgbClr val="FFFF0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23528" y="1124744"/>
            <a:ext cx="62703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alibri"/>
                <a:cs typeface="Calibri"/>
              </a:rPr>
              <a:t>Treg cells play a crucial role preserving the </a:t>
            </a:r>
            <a:r>
              <a:rPr lang="en-GB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Immune Homeostasis</a:t>
            </a:r>
            <a:endParaRPr lang="en-GB" dirty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4643438" y="2500306"/>
            <a:ext cx="3929090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1600" b="1" dirty="0" err="1">
                <a:ln w="50800"/>
                <a:solidFill>
                  <a:srgbClr val="FFFFCC"/>
                </a:solidFill>
                <a:latin typeface="Comic Sans MS" pitchFamily="66" charset="0"/>
                <a:ea typeface="+mj-ea"/>
                <a:cs typeface="+mj-cs"/>
              </a:rPr>
              <a:t>Treg</a:t>
            </a:r>
            <a:r>
              <a:rPr lang="en-GB" sz="1600" b="1" dirty="0">
                <a:ln w="50800"/>
                <a:solidFill>
                  <a:srgbClr val="FFFFCC"/>
                </a:solidFill>
                <a:latin typeface="Comic Sans MS" pitchFamily="66" charset="0"/>
                <a:ea typeface="+mj-ea"/>
                <a:cs typeface="+mj-cs"/>
              </a:rPr>
              <a:t> induce tolerance to self-antigens (</a:t>
            </a:r>
            <a:r>
              <a:rPr lang="en-GB" sz="1600" b="1" dirty="0" err="1">
                <a:ln w="50800"/>
                <a:solidFill>
                  <a:srgbClr val="FFFFCC"/>
                </a:solidFill>
                <a:latin typeface="Comic Sans MS" pitchFamily="66" charset="0"/>
                <a:ea typeface="+mj-ea"/>
                <a:cs typeface="+mj-cs"/>
              </a:rPr>
              <a:t>autoinmune</a:t>
            </a:r>
            <a:r>
              <a:rPr lang="en-GB" sz="1600" b="1" dirty="0">
                <a:ln w="50800"/>
                <a:solidFill>
                  <a:srgbClr val="FFFFCC"/>
                </a:solidFill>
                <a:latin typeface="Comic Sans MS" pitchFamily="66" charset="0"/>
                <a:ea typeface="+mj-ea"/>
                <a:cs typeface="+mj-cs"/>
              </a:rPr>
              <a:t> dis.) and non-self antigens (transplant)  </a:t>
            </a: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4643438" y="3597572"/>
            <a:ext cx="3929090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1600" b="1" dirty="0" err="1">
                <a:ln w="50800"/>
                <a:solidFill>
                  <a:srgbClr val="FFFFCC"/>
                </a:solidFill>
                <a:latin typeface="Comic Sans MS" pitchFamily="66" charset="0"/>
                <a:ea typeface="+mj-ea"/>
                <a:cs typeface="+mj-cs"/>
              </a:rPr>
              <a:t>Treg</a:t>
            </a:r>
            <a:r>
              <a:rPr lang="en-GB" sz="1600" b="1" dirty="0">
                <a:ln w="50800"/>
                <a:solidFill>
                  <a:srgbClr val="FFFFCC"/>
                </a:solidFill>
                <a:latin typeface="Comic Sans MS" pitchFamily="66" charset="0"/>
                <a:ea typeface="+mj-ea"/>
                <a:cs typeface="+mj-cs"/>
              </a:rPr>
              <a:t> induce tolerance to allergens and reduce inflammation</a:t>
            </a:r>
          </a:p>
        </p:txBody>
      </p:sp>
      <p:sp>
        <p:nvSpPr>
          <p:cNvPr id="25" name="1 Título"/>
          <p:cNvSpPr txBox="1">
            <a:spLocks/>
          </p:cNvSpPr>
          <p:nvPr/>
        </p:nvSpPr>
        <p:spPr>
          <a:xfrm>
            <a:off x="4643438" y="4448616"/>
            <a:ext cx="3929090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1600" b="1" dirty="0" err="1">
                <a:ln w="50800"/>
                <a:solidFill>
                  <a:srgbClr val="FFFFCC"/>
                </a:solidFill>
                <a:latin typeface="Comic Sans MS" pitchFamily="66" charset="0"/>
                <a:ea typeface="+mj-ea"/>
                <a:cs typeface="+mj-cs"/>
              </a:rPr>
              <a:t>Treg have a dual role in infections, reducing the inflammation but also reducing specific responses.</a:t>
            </a:r>
          </a:p>
        </p:txBody>
      </p:sp>
      <p:sp>
        <p:nvSpPr>
          <p:cNvPr id="26" name="1 Título"/>
          <p:cNvSpPr txBox="1">
            <a:spLocks/>
          </p:cNvSpPr>
          <p:nvPr/>
        </p:nvSpPr>
        <p:spPr>
          <a:xfrm>
            <a:off x="4643438" y="5545881"/>
            <a:ext cx="3929090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1600" b="1" dirty="0" err="1">
                <a:ln w="50800"/>
                <a:solidFill>
                  <a:srgbClr val="FFFFCC"/>
                </a:solidFill>
                <a:latin typeface="Comic Sans MS" pitchFamily="66" charset="0"/>
                <a:ea typeface="+mj-ea"/>
                <a:cs typeface="+mj-cs"/>
              </a:rPr>
              <a:t>Treg inhibit immune responses to tumour antigens, promoting tumour growth.</a:t>
            </a:r>
          </a:p>
        </p:txBody>
      </p:sp>
    </p:spTree>
    <p:extLst>
      <p:ext uri="{BB962C8B-B14F-4D97-AF65-F5344CB8AC3E}">
        <p14:creationId xmlns:p14="http://schemas.microsoft.com/office/powerpoint/2010/main" val="78343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12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4788024" y="2564904"/>
            <a:ext cx="3929119" cy="2643206"/>
            <a:chOff x="4581690" y="635508"/>
            <a:chExt cx="3929119" cy="2643206"/>
          </a:xfrm>
        </p:grpSpPr>
        <p:sp>
          <p:nvSpPr>
            <p:cNvPr id="13" name="17 Flecha curvada hacia la derecha"/>
            <p:cNvSpPr/>
            <p:nvPr/>
          </p:nvSpPr>
          <p:spPr bwMode="auto">
            <a:xfrm rot="16200000" flipV="1">
              <a:off x="6260485" y="2028546"/>
              <a:ext cx="642937" cy="1571636"/>
            </a:xfrm>
            <a:prstGeom prst="curvedRightArrow">
              <a:avLst>
                <a:gd name="adj1" fmla="val 34074"/>
                <a:gd name="adj2" fmla="val 79577"/>
                <a:gd name="adj3" fmla="val 25000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grpSp>
          <p:nvGrpSpPr>
            <p:cNvPr id="15" name="24 Grupo"/>
            <p:cNvGrpSpPr/>
            <p:nvPr/>
          </p:nvGrpSpPr>
          <p:grpSpPr>
            <a:xfrm>
              <a:off x="7010582" y="1707078"/>
              <a:ext cx="1500227" cy="1500188"/>
              <a:chOff x="2714612" y="4929198"/>
              <a:chExt cx="1500227" cy="1500188"/>
            </a:xfrm>
          </p:grpSpPr>
          <p:grpSp>
            <p:nvGrpSpPr>
              <p:cNvPr id="16" name="17 Grupo"/>
              <p:cNvGrpSpPr>
                <a:grpSpLocks/>
              </p:cNvGrpSpPr>
              <p:nvPr/>
            </p:nvGrpSpPr>
            <p:grpSpPr bwMode="auto">
              <a:xfrm>
                <a:off x="2714612" y="4929198"/>
                <a:ext cx="1500188" cy="1500188"/>
                <a:chOff x="3214678" y="5500702"/>
                <a:chExt cx="857256" cy="857256"/>
              </a:xfrm>
            </p:grpSpPr>
            <p:sp>
              <p:nvSpPr>
                <p:cNvPr id="19" name="18 Elipse"/>
                <p:cNvSpPr/>
                <p:nvPr/>
              </p:nvSpPr>
              <p:spPr>
                <a:xfrm>
                  <a:off x="3214678" y="5500702"/>
                  <a:ext cx="857256" cy="85725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dirty="0"/>
                </a:p>
              </p:txBody>
            </p:sp>
            <p:sp>
              <p:nvSpPr>
                <p:cNvPr id="22" name="19 Elipse"/>
                <p:cNvSpPr/>
                <p:nvPr/>
              </p:nvSpPr>
              <p:spPr>
                <a:xfrm>
                  <a:off x="3428992" y="5643578"/>
                  <a:ext cx="571504" cy="5715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dirty="0"/>
                </a:p>
              </p:txBody>
            </p:sp>
          </p:grpSp>
          <p:sp>
            <p:nvSpPr>
              <p:cNvPr id="17" name="1 Título"/>
              <p:cNvSpPr txBox="1">
                <a:spLocks/>
              </p:cNvSpPr>
              <p:nvPr/>
            </p:nvSpPr>
            <p:spPr bwMode="auto">
              <a:xfrm>
                <a:off x="3071839" y="5286394"/>
                <a:ext cx="1143000" cy="523216"/>
              </a:xfrm>
              <a:prstGeom prst="rect">
                <a:avLst/>
              </a:prstGeom>
            </p:spPr>
            <p:txBody>
              <a:bodyPr anchor="ctr">
                <a:spAutoFit/>
                <a:scene3d>
                  <a:camera prst="orthographicFront"/>
                  <a:lightRig rig="soft" dir="t">
                    <a:rot lat="0" lon="0" rev="16800000"/>
                  </a:lightRig>
                </a:scene3d>
                <a:sp3d prstMaterial="softEdge">
                  <a:bevelT w="38100" h="38100"/>
                </a:sp3d>
              </a:bodyPr>
              <a:lstStyle/>
              <a:p>
                <a:pPr fontAlgn="auto">
                  <a:spcAft>
                    <a:spcPts val="0"/>
                  </a:spcAft>
                  <a:defRPr/>
                </a:pPr>
                <a:r>
                  <a:rPr lang="en-GB" sz="2800" b="1" dirty="0">
                    <a:ln w="6350">
                      <a:noFill/>
                    </a:ln>
                    <a:solidFill>
                      <a:srgbClr val="008080"/>
                    </a:solidFill>
                    <a:effectLst>
                      <a:outerShdw blurRad="114300" dist="101600" dir="27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Cooper Black" pitchFamily="18" charset="0"/>
                    <a:ea typeface="+mj-ea"/>
                    <a:cs typeface="+mj-cs"/>
                  </a:rPr>
                  <a:t>Treg</a:t>
                </a:r>
              </a:p>
            </p:txBody>
          </p:sp>
        </p:grpSp>
        <p:grpSp>
          <p:nvGrpSpPr>
            <p:cNvPr id="23" name="27 Grupo"/>
            <p:cNvGrpSpPr/>
            <p:nvPr/>
          </p:nvGrpSpPr>
          <p:grpSpPr>
            <a:xfrm>
              <a:off x="5653260" y="635508"/>
              <a:ext cx="1357322" cy="785818"/>
              <a:chOff x="2866542" y="1142984"/>
              <a:chExt cx="1776896" cy="1000132"/>
            </a:xfrm>
          </p:grpSpPr>
          <p:sp>
            <p:nvSpPr>
              <p:cNvPr id="24" name="28 Elipse"/>
              <p:cNvSpPr/>
              <p:nvPr/>
            </p:nvSpPr>
            <p:spPr bwMode="auto">
              <a:xfrm>
                <a:off x="2866542" y="1142984"/>
                <a:ext cx="1776896" cy="1000132"/>
              </a:xfrm>
              <a:prstGeom prst="ellipse">
                <a:avLst/>
              </a:prstGeom>
              <a:gradFill flip="none" rotWithShape="1">
                <a:gsLst>
                  <a:gs pos="0">
                    <a:srgbClr val="660033"/>
                  </a:gs>
                  <a:gs pos="45000">
                    <a:srgbClr val="990033"/>
                  </a:gs>
                  <a:gs pos="70000">
                    <a:srgbClr val="CC0066"/>
                  </a:gs>
                </a:gsLst>
                <a:lin ang="5400000" scaled="0"/>
                <a:tileRect r="-100000" b="-100000"/>
              </a:gradFill>
              <a:scene3d>
                <a:camera prst="perspectiveRelaxedModerately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sp>
            <p:nvSpPr>
              <p:cNvPr id="25" name="29 Elipse"/>
              <p:cNvSpPr/>
              <p:nvPr/>
            </p:nvSpPr>
            <p:spPr bwMode="auto">
              <a:xfrm>
                <a:off x="3310766" y="1309672"/>
                <a:ext cx="1184597" cy="666754"/>
              </a:xfrm>
              <a:prstGeom prst="ellipse">
                <a:avLst/>
              </a:prstGeom>
              <a:gradFill flip="none" rotWithShape="1">
                <a:gsLst>
                  <a:gs pos="75000">
                    <a:schemeClr val="accent5">
                      <a:lumMod val="75000"/>
                    </a:schemeClr>
                  </a:gs>
                  <a:gs pos="75000">
                    <a:schemeClr val="accent4">
                      <a:lumMod val="40000"/>
                      <a:lumOff val="60000"/>
                    </a:schemeClr>
                  </a:gs>
                </a:gsLst>
                <a:lin ang="13500000" scaled="1"/>
                <a:tileRect/>
              </a:gradFill>
              <a:scene3d>
                <a:camera prst="perspectiveRelaxedModerately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sp>
            <p:nvSpPr>
              <p:cNvPr id="26" name="1 Título"/>
              <p:cNvSpPr txBox="1">
                <a:spLocks/>
              </p:cNvSpPr>
              <p:nvPr/>
            </p:nvSpPr>
            <p:spPr bwMode="auto">
              <a:xfrm>
                <a:off x="3398372" y="1362804"/>
                <a:ext cx="1030753" cy="430887"/>
              </a:xfrm>
              <a:prstGeom prst="rect">
                <a:avLst/>
              </a:prstGeom>
              <a:scene3d>
                <a:camera prst="perspectiveRelaxedModerately"/>
                <a:lightRig rig="threePt" dir="t"/>
              </a:scene3d>
            </p:spPr>
            <p:txBody>
              <a:bodyPr wrap="square" anchor="ctr">
                <a:spAutoFit/>
                <a:sp3d prstMaterial="softEdge">
                  <a:bevelT w="38100" h="38100"/>
                </a:sp3d>
              </a:bodyPr>
              <a:lstStyle/>
              <a:p>
                <a:pPr algn="ctr" fontAlgn="auto">
                  <a:spcAft>
                    <a:spcPts val="0"/>
                  </a:spcAft>
                  <a:defRPr/>
                </a:pPr>
                <a:r>
                  <a:rPr lang="es-ES" sz="1600" b="1" dirty="0" err="1" smtClean="0">
                    <a:ln w="6350"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114300" dist="101600" dir="27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Cooper Black" pitchFamily="18" charset="0"/>
                    <a:ea typeface="+mj-ea"/>
                    <a:cs typeface="+mj-cs"/>
                  </a:rPr>
                  <a:t>Mast</a:t>
                </a:r>
                <a:endParaRPr lang="en-GB" sz="1600" b="1" dirty="0">
                  <a:ln w="6350"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ooper Black" pitchFamily="18" charset="0"/>
                  <a:ea typeface="+mj-ea"/>
                  <a:cs typeface="+mj-cs"/>
                </a:endParaRPr>
              </a:p>
            </p:txBody>
          </p:sp>
        </p:grpSp>
        <p:grpSp>
          <p:nvGrpSpPr>
            <p:cNvPr id="27" name="31 Grupo"/>
            <p:cNvGrpSpPr/>
            <p:nvPr/>
          </p:nvGrpSpPr>
          <p:grpSpPr>
            <a:xfrm>
              <a:off x="4581690" y="2207144"/>
              <a:ext cx="1143008" cy="1071570"/>
              <a:chOff x="2000232" y="4071942"/>
              <a:chExt cx="1143008" cy="1071570"/>
            </a:xfrm>
            <a:effectLst/>
          </p:grpSpPr>
          <p:sp>
            <p:nvSpPr>
              <p:cNvPr id="28" name="32 Elipse"/>
              <p:cNvSpPr/>
              <p:nvPr/>
            </p:nvSpPr>
            <p:spPr bwMode="auto">
              <a:xfrm>
                <a:off x="2000232" y="4071942"/>
                <a:ext cx="1143008" cy="1071570"/>
              </a:xfrm>
              <a:prstGeom prst="ellipse">
                <a:avLst/>
              </a:prstGeom>
              <a:gradFill flip="none" rotWithShape="1">
                <a:gsLst>
                  <a:gs pos="0">
                    <a:srgbClr val="006666"/>
                  </a:gs>
                  <a:gs pos="25000">
                    <a:srgbClr val="008080"/>
                  </a:gs>
                  <a:gs pos="75000">
                    <a:srgbClr val="009999"/>
                  </a:gs>
                </a:gsLst>
                <a:lin ang="5400000" scaled="0"/>
                <a:tileRect r="-100000" b="-100000"/>
              </a:gradFill>
              <a:scene3d>
                <a:camera prst="perspectiveRelaxedModerately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sp>
            <p:nvSpPr>
              <p:cNvPr id="29" name="33 Elipse"/>
              <p:cNvSpPr/>
              <p:nvPr/>
            </p:nvSpPr>
            <p:spPr bwMode="auto">
              <a:xfrm>
                <a:off x="2285984" y="4250537"/>
                <a:ext cx="762005" cy="714380"/>
              </a:xfrm>
              <a:prstGeom prst="ellipse">
                <a:avLst/>
              </a:prstGeom>
              <a:gradFill flip="none" rotWithShape="1">
                <a:gsLst>
                  <a:gs pos="75000">
                    <a:srgbClr val="993366"/>
                  </a:gs>
                  <a:gs pos="75000">
                    <a:srgbClr val="FF9966"/>
                  </a:gs>
                </a:gsLst>
                <a:lin ang="13500000" scaled="1"/>
                <a:tileRect/>
              </a:gradFill>
              <a:scene3d>
                <a:camera prst="perspectiveRelaxedModerately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sp>
            <p:nvSpPr>
              <p:cNvPr id="30" name="1 Título"/>
              <p:cNvSpPr txBox="1">
                <a:spLocks/>
              </p:cNvSpPr>
              <p:nvPr/>
            </p:nvSpPr>
            <p:spPr bwMode="auto">
              <a:xfrm>
                <a:off x="2223600" y="4447768"/>
                <a:ext cx="919640" cy="338554"/>
              </a:xfrm>
              <a:prstGeom prst="rect">
                <a:avLst/>
              </a:prstGeom>
              <a:scene3d>
                <a:camera prst="perspectiveRelaxedModerately"/>
                <a:lightRig rig="threePt" dir="t"/>
              </a:scene3d>
            </p:spPr>
            <p:txBody>
              <a:bodyPr wrap="square" anchor="ctr">
                <a:spAutoFit/>
                <a:sp3d prstMaterial="softEdge">
                  <a:bevelT w="38100" h="38100"/>
                </a:sp3d>
              </a:bodyPr>
              <a:lstStyle/>
              <a:p>
                <a:pPr algn="ctr" fontAlgn="auto">
                  <a:spcAft>
                    <a:spcPts val="0"/>
                  </a:spcAft>
                  <a:defRPr/>
                </a:pPr>
                <a:r>
                  <a:rPr lang="en-GB" sz="1600" b="1" dirty="0" err="1" smtClean="0">
                    <a:ln w="6350"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114300" dist="101600" dir="27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Cooper Black" pitchFamily="18" charset="0"/>
                    <a:ea typeface="+mj-ea"/>
                    <a:cs typeface="+mj-cs"/>
                  </a:rPr>
                  <a:t>Linf.T</a:t>
                </a:r>
                <a:endParaRPr lang="en-GB" sz="1600" b="1" dirty="0">
                  <a:ln w="6350"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ooper Black" pitchFamily="18" charset="0"/>
                  <a:ea typeface="+mj-ea"/>
                  <a:cs typeface="+mj-cs"/>
                </a:endParaRPr>
              </a:p>
            </p:txBody>
          </p:sp>
        </p:grpSp>
        <p:grpSp>
          <p:nvGrpSpPr>
            <p:cNvPr id="31" name="35 Grupo"/>
            <p:cNvGrpSpPr/>
            <p:nvPr/>
          </p:nvGrpSpPr>
          <p:grpSpPr>
            <a:xfrm>
              <a:off x="4581690" y="1135574"/>
              <a:ext cx="919640" cy="864262"/>
              <a:chOff x="437650" y="3936072"/>
              <a:chExt cx="1143008" cy="1071570"/>
            </a:xfrm>
          </p:grpSpPr>
          <p:sp>
            <p:nvSpPr>
              <p:cNvPr id="32" name="36 Elipse"/>
              <p:cNvSpPr/>
              <p:nvPr/>
            </p:nvSpPr>
            <p:spPr bwMode="auto">
              <a:xfrm>
                <a:off x="437650" y="3936072"/>
                <a:ext cx="1143008" cy="1071570"/>
              </a:xfrm>
              <a:prstGeom prst="ellipse">
                <a:avLst/>
              </a:prstGeom>
              <a:gradFill flip="none" rotWithShape="1">
                <a:gsLst>
                  <a:gs pos="0">
                    <a:srgbClr val="00602B"/>
                  </a:gs>
                  <a:gs pos="25000">
                    <a:srgbClr val="00682F"/>
                  </a:gs>
                  <a:gs pos="75000">
                    <a:srgbClr val="00FF00"/>
                  </a:gs>
                </a:gsLst>
                <a:lin ang="5400000" scaled="0"/>
                <a:tileRect r="-100000" b="-100000"/>
              </a:gradFill>
              <a:scene3d>
                <a:camera prst="perspectiveRelaxedModerately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sp>
            <p:nvSpPr>
              <p:cNvPr id="33" name="37 Elipse"/>
              <p:cNvSpPr/>
              <p:nvPr/>
            </p:nvSpPr>
            <p:spPr bwMode="auto">
              <a:xfrm>
                <a:off x="723402" y="4114667"/>
                <a:ext cx="762005" cy="714380"/>
              </a:xfrm>
              <a:prstGeom prst="ellipse">
                <a:avLst/>
              </a:prstGeom>
              <a:gradFill flip="none" rotWithShape="1">
                <a:gsLst>
                  <a:gs pos="75000">
                    <a:schemeClr val="accent5">
                      <a:lumMod val="75000"/>
                    </a:schemeClr>
                  </a:gs>
                  <a:gs pos="75000">
                    <a:srgbClr val="92D050"/>
                  </a:gs>
                </a:gsLst>
                <a:lin ang="13500000" scaled="1"/>
                <a:tileRect/>
              </a:gradFill>
              <a:scene3d>
                <a:camera prst="perspectiveRelaxedModerately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sp>
            <p:nvSpPr>
              <p:cNvPr id="34" name="1 Título"/>
              <p:cNvSpPr txBox="1">
                <a:spLocks/>
              </p:cNvSpPr>
              <p:nvPr/>
            </p:nvSpPr>
            <p:spPr bwMode="auto">
              <a:xfrm>
                <a:off x="692781" y="4232891"/>
                <a:ext cx="807385" cy="419762"/>
              </a:xfrm>
              <a:prstGeom prst="rect">
                <a:avLst/>
              </a:prstGeom>
              <a:scene3d>
                <a:camera prst="perspectiveRelaxedModerately"/>
                <a:lightRig rig="threePt" dir="t"/>
              </a:scene3d>
            </p:spPr>
            <p:txBody>
              <a:bodyPr wrap="square" anchor="ctr">
                <a:spAutoFit/>
                <a:sp3d prstMaterial="softEdge">
                  <a:bevelT w="38100" h="38100"/>
                </a:sp3d>
              </a:bodyPr>
              <a:lstStyle/>
              <a:p>
                <a:pPr algn="ctr" fontAlgn="auto">
                  <a:spcAft>
                    <a:spcPts val="0"/>
                  </a:spcAft>
                  <a:defRPr/>
                </a:pPr>
                <a:r>
                  <a:rPr lang="en-GB" sz="1600" b="1" dirty="0" err="1" smtClean="0">
                    <a:ln w="6350"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114300" dist="101600" dir="27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Cooper Black" pitchFamily="18" charset="0"/>
                    <a:ea typeface="+mj-ea"/>
                    <a:cs typeface="+mj-cs"/>
                  </a:rPr>
                  <a:t>Eosf</a:t>
                </a:r>
                <a:endParaRPr lang="en-GB" sz="1600" b="1" dirty="0">
                  <a:ln w="6350"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ooper Black" pitchFamily="18" charset="0"/>
                  <a:ea typeface="+mj-ea"/>
                  <a:cs typeface="+mj-cs"/>
                </a:endParaRPr>
              </a:p>
            </p:txBody>
          </p:sp>
        </p:grpSp>
        <p:grpSp>
          <p:nvGrpSpPr>
            <p:cNvPr id="35" name="39 Grupo"/>
            <p:cNvGrpSpPr/>
            <p:nvPr/>
          </p:nvGrpSpPr>
          <p:grpSpPr>
            <a:xfrm>
              <a:off x="5653260" y="1564202"/>
              <a:ext cx="857256" cy="714380"/>
              <a:chOff x="7215206" y="642918"/>
              <a:chExt cx="1143008" cy="1071570"/>
            </a:xfrm>
          </p:grpSpPr>
          <p:sp>
            <p:nvSpPr>
              <p:cNvPr id="36" name="40 Elipse"/>
              <p:cNvSpPr/>
              <p:nvPr/>
            </p:nvSpPr>
            <p:spPr bwMode="auto">
              <a:xfrm>
                <a:off x="7215206" y="642918"/>
                <a:ext cx="1143008" cy="1071570"/>
              </a:xfrm>
              <a:prstGeom prst="ellipse">
                <a:avLst/>
              </a:prstGeom>
              <a:gradFill flip="none" rotWithShape="1">
                <a:gsLst>
                  <a:gs pos="0">
                    <a:srgbClr val="660033"/>
                  </a:gs>
                  <a:gs pos="25000">
                    <a:srgbClr val="800000"/>
                  </a:gs>
                  <a:gs pos="75000">
                    <a:srgbClr val="FF0000"/>
                  </a:gs>
                </a:gsLst>
                <a:lin ang="5400000" scaled="0"/>
                <a:tileRect r="-100000" b="-100000"/>
              </a:gradFill>
              <a:scene3d>
                <a:camera prst="perspectiveRelaxedModerately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sp>
            <p:nvSpPr>
              <p:cNvPr id="37" name="41 Elipse"/>
              <p:cNvSpPr/>
              <p:nvPr/>
            </p:nvSpPr>
            <p:spPr bwMode="auto">
              <a:xfrm>
                <a:off x="7500958" y="821513"/>
                <a:ext cx="762005" cy="714380"/>
              </a:xfrm>
              <a:prstGeom prst="ellipse">
                <a:avLst/>
              </a:prstGeom>
              <a:gradFill flip="none" rotWithShape="1">
                <a:gsLst>
                  <a:gs pos="75000">
                    <a:schemeClr val="accent5">
                      <a:lumMod val="75000"/>
                    </a:schemeClr>
                  </a:gs>
                  <a:gs pos="75000">
                    <a:srgbClr val="FFC000"/>
                  </a:gs>
                </a:gsLst>
                <a:lin ang="13500000" scaled="1"/>
                <a:tileRect/>
              </a:gradFill>
              <a:scene3d>
                <a:camera prst="perspectiveRelaxedModerately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sp>
            <p:nvSpPr>
              <p:cNvPr id="38" name="1 Título"/>
              <p:cNvSpPr txBox="1">
                <a:spLocks/>
              </p:cNvSpPr>
              <p:nvPr/>
            </p:nvSpPr>
            <p:spPr bwMode="auto">
              <a:xfrm>
                <a:off x="7379226" y="898374"/>
                <a:ext cx="967265" cy="507831"/>
              </a:xfrm>
              <a:prstGeom prst="rect">
                <a:avLst/>
              </a:prstGeom>
              <a:scene3d>
                <a:camera prst="perspectiveRelaxedModerately"/>
                <a:lightRig rig="threePt" dir="t"/>
              </a:scene3d>
            </p:spPr>
            <p:txBody>
              <a:bodyPr wrap="square" anchor="ctr">
                <a:spAutoFit/>
                <a:sp3d prstMaterial="softEdge">
                  <a:bevelT w="38100" h="38100"/>
                </a:sp3d>
              </a:bodyPr>
              <a:lstStyle/>
              <a:p>
                <a:pPr algn="ctr" fontAlgn="auto">
                  <a:spcAft>
                    <a:spcPts val="0"/>
                  </a:spcAft>
                  <a:defRPr/>
                </a:pPr>
                <a:r>
                  <a:rPr lang="en-GB" sz="1600" b="1" dirty="0" err="1" smtClean="0">
                    <a:ln w="6350"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114300" dist="101600" dir="27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Cooper Black" pitchFamily="18" charset="0"/>
                    <a:ea typeface="+mj-ea"/>
                    <a:cs typeface="+mj-cs"/>
                  </a:rPr>
                  <a:t>Basf</a:t>
                </a:r>
                <a:endParaRPr lang="en-GB" sz="1600" b="1" dirty="0">
                  <a:ln w="6350"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ooper Black" pitchFamily="18" charset="0"/>
                  <a:ea typeface="+mj-ea"/>
                  <a:cs typeface="+mj-cs"/>
                </a:endParaRPr>
              </a:p>
            </p:txBody>
          </p:sp>
        </p:grpSp>
      </p:grpSp>
      <p:pic>
        <p:nvPicPr>
          <p:cNvPr id="39" name="Picture 2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3895699" cy="3752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1 Título"/>
          <p:cNvSpPr txBox="1">
            <a:spLocks/>
          </p:cNvSpPr>
          <p:nvPr/>
        </p:nvSpPr>
        <p:spPr>
          <a:xfrm>
            <a:off x="537552" y="5487896"/>
            <a:ext cx="2234248" cy="605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Treg </a:t>
            </a:r>
            <a:r>
              <a:rPr lang="es-E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cells</a:t>
            </a:r>
            <a:endParaRPr lang="es-E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908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339752" y="5895745"/>
            <a:ext cx="4464496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just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dirty="0" smtClean="0">
                <a:latin typeface="Comic Sans MS" pitchFamily="66" charset="0"/>
              </a:rPr>
              <a:t>¿ Which are the immune mechanism implicated in tolerance achievement ?</a:t>
            </a:r>
            <a:endParaRPr lang="en-GB" dirty="0">
              <a:latin typeface="Comic Sans MS" pitchFamily="66" charset="0"/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1043608" y="4743617"/>
            <a:ext cx="7158492" cy="942310"/>
            <a:chOff x="1043608" y="4509120"/>
            <a:chExt cx="7158492" cy="942310"/>
          </a:xfrm>
        </p:grpSpPr>
        <p:sp>
          <p:nvSpPr>
            <p:cNvPr id="7" name="6 Pentágono"/>
            <p:cNvSpPr/>
            <p:nvPr/>
          </p:nvSpPr>
          <p:spPr>
            <a:xfrm>
              <a:off x="2470007" y="5017060"/>
              <a:ext cx="4246633" cy="407074"/>
            </a:xfrm>
            <a:prstGeom prst="homePlate">
              <a:avLst/>
            </a:prstGeom>
            <a:gradFill rotWithShape="1">
              <a:gsLst>
                <a:gs pos="0">
                  <a:srgbClr val="438086">
                    <a:shade val="51000"/>
                    <a:satMod val="130000"/>
                  </a:srgbClr>
                </a:gs>
                <a:gs pos="80000">
                  <a:srgbClr val="438086">
                    <a:shade val="93000"/>
                    <a:satMod val="130000"/>
                  </a:srgbClr>
                </a:gs>
                <a:gs pos="100000">
                  <a:srgbClr val="43808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0" cap="none" spc="150" normalizeH="0" baseline="0" noProof="0" dirty="0" err="1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Desensitization</a:t>
              </a:r>
              <a:endParaRPr kumimoji="0" lang="es-ES" sz="2400" b="1" i="0" u="none" strike="noStrike" kern="0" cap="none" spc="150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1043608" y="4989765"/>
              <a:ext cx="1154433" cy="46166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s-ES" sz="2400" dirty="0" err="1" smtClean="0"/>
                <a:t>Allergic</a:t>
              </a:r>
              <a:endParaRPr lang="es-ES" sz="2400" dirty="0"/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6941268" y="4989765"/>
              <a:ext cx="1260832" cy="461665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s-ES" sz="2400" dirty="0" err="1" smtClean="0"/>
                <a:t>Tolerant</a:t>
              </a:r>
              <a:endParaRPr lang="es-ES" sz="2400" dirty="0"/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4214629" y="4509120"/>
              <a:ext cx="7573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 smtClean="0"/>
                <a:t>SOTI</a:t>
              </a:r>
              <a:endParaRPr lang="es-ES" sz="2400" dirty="0"/>
            </a:p>
          </p:txBody>
        </p:sp>
      </p:grpSp>
      <p:grpSp>
        <p:nvGrpSpPr>
          <p:cNvPr id="44" name="Agrupar 43"/>
          <p:cNvGrpSpPr/>
          <p:nvPr/>
        </p:nvGrpSpPr>
        <p:grpSpPr>
          <a:xfrm>
            <a:off x="1437680" y="5946604"/>
            <a:ext cx="6528972" cy="866772"/>
            <a:chOff x="1437680" y="5712107"/>
            <a:chExt cx="6528972" cy="866772"/>
          </a:xfrm>
        </p:grpSpPr>
        <p:sp>
          <p:nvSpPr>
            <p:cNvPr id="8" name="7 Flecha a la derecha con bandas"/>
            <p:cNvSpPr/>
            <p:nvPr/>
          </p:nvSpPr>
          <p:spPr>
            <a:xfrm rot="5400000">
              <a:off x="1373110" y="5855526"/>
              <a:ext cx="542767" cy="255929"/>
            </a:xfrm>
            <a:prstGeom prst="stripedRightArrow">
              <a:avLst/>
            </a:prstGeom>
            <a:gradFill rotWithShape="1">
              <a:gsLst>
                <a:gs pos="0">
                  <a:srgbClr val="C4652D">
                    <a:shade val="51000"/>
                    <a:satMod val="130000"/>
                  </a:srgbClr>
                </a:gs>
                <a:gs pos="80000">
                  <a:srgbClr val="C4652D">
                    <a:shade val="93000"/>
                    <a:satMod val="130000"/>
                  </a:srgbClr>
                </a:gs>
                <a:gs pos="100000">
                  <a:srgbClr val="C4652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9 Flecha a la derecha con bandas"/>
            <p:cNvSpPr/>
            <p:nvPr/>
          </p:nvSpPr>
          <p:spPr>
            <a:xfrm rot="5400000">
              <a:off x="7366575" y="5855526"/>
              <a:ext cx="542767" cy="255929"/>
            </a:xfrm>
            <a:prstGeom prst="stripedRightArrow">
              <a:avLst/>
            </a:prstGeom>
            <a:gradFill rotWithShape="1">
              <a:gsLst>
                <a:gs pos="0">
                  <a:srgbClr val="C4652D">
                    <a:shade val="51000"/>
                    <a:satMod val="130000"/>
                  </a:srgbClr>
                </a:gs>
                <a:gs pos="80000">
                  <a:srgbClr val="C4652D">
                    <a:shade val="93000"/>
                    <a:satMod val="130000"/>
                  </a:srgbClr>
                </a:gs>
                <a:gs pos="100000">
                  <a:srgbClr val="C4652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1437680" y="6209547"/>
              <a:ext cx="429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latin typeface="Calibri"/>
                  <a:cs typeface="Calibri"/>
                </a:rPr>
                <a:t>T0</a:t>
              </a:r>
              <a:endParaRPr lang="es-ES" dirty="0">
                <a:latin typeface="Calibri"/>
                <a:cs typeface="Calibri"/>
              </a:endParaRPr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7312093" y="6209547"/>
              <a:ext cx="6545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 smtClean="0">
                  <a:latin typeface="Calibri"/>
                  <a:cs typeface="Calibri"/>
                </a:rPr>
                <a:t>Tend</a:t>
              </a:r>
              <a:endParaRPr lang="es-ES" dirty="0">
                <a:latin typeface="Calibri"/>
                <a:cs typeface="Calibri"/>
              </a:endParaRPr>
            </a:p>
          </p:txBody>
        </p:sp>
      </p:grpSp>
      <p:sp>
        <p:nvSpPr>
          <p:cNvPr id="41" name="Rectángulo 40"/>
          <p:cNvSpPr/>
          <p:nvPr/>
        </p:nvSpPr>
        <p:spPr>
          <a:xfrm>
            <a:off x="323528" y="332656"/>
            <a:ext cx="475252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FF00"/>
                </a:solidFill>
                <a:sym typeface="Wingdings"/>
              </a:rPr>
              <a:t>Food Allergy </a:t>
            </a:r>
          </a:p>
          <a:p>
            <a:pPr marL="457200" indent="-285750">
              <a:buFont typeface="Wingdings" charset="0"/>
              <a:buChar char="à"/>
            </a:pPr>
            <a:r>
              <a:rPr lang="en-GB" dirty="0" smtClean="0">
                <a:solidFill>
                  <a:srgbClr val="FFFF00"/>
                </a:solidFill>
                <a:sym typeface="Wingdings"/>
              </a:rPr>
              <a:t>estimated </a:t>
            </a:r>
            <a:r>
              <a:rPr lang="en-GB" dirty="0">
                <a:solidFill>
                  <a:srgbClr val="FFFF00"/>
                </a:solidFill>
                <a:sym typeface="Wingdings"/>
              </a:rPr>
              <a:t>prevalence of </a:t>
            </a:r>
            <a:r>
              <a:rPr lang="en-GB" dirty="0" smtClean="0">
                <a:solidFill>
                  <a:srgbClr val="FFFF00"/>
                </a:solidFill>
                <a:sym typeface="Wingdings"/>
              </a:rPr>
              <a:t>&gt; 5% in children</a:t>
            </a:r>
          </a:p>
          <a:p>
            <a:pPr marL="457200" indent="-285750">
              <a:buFont typeface="Wingdings" charset="0"/>
              <a:buChar char="à"/>
            </a:pPr>
            <a:r>
              <a:rPr lang="en-GB" dirty="0" smtClean="0">
                <a:solidFill>
                  <a:srgbClr val="FFFF00"/>
                </a:solidFill>
                <a:sym typeface="Wingdings"/>
              </a:rPr>
              <a:t>most </a:t>
            </a:r>
            <a:r>
              <a:rPr lang="en-GB" dirty="0">
                <a:solidFill>
                  <a:srgbClr val="FFFF00"/>
                </a:solidFill>
                <a:sym typeface="Wingdings"/>
              </a:rPr>
              <a:t>frequent </a:t>
            </a:r>
            <a:r>
              <a:rPr lang="en-GB" dirty="0" smtClean="0">
                <a:solidFill>
                  <a:srgbClr val="FFFF00"/>
                </a:solidFill>
                <a:sym typeface="Wingdings"/>
              </a:rPr>
              <a:t>reason </a:t>
            </a:r>
            <a:r>
              <a:rPr lang="en-GB" dirty="0">
                <a:solidFill>
                  <a:srgbClr val="FFFF00"/>
                </a:solidFill>
                <a:sym typeface="Wingdings"/>
              </a:rPr>
              <a:t>for anaphylactic </a:t>
            </a:r>
            <a:r>
              <a:rPr lang="en-GB" dirty="0" smtClean="0">
                <a:solidFill>
                  <a:srgbClr val="FFFF00"/>
                </a:solidFill>
                <a:sym typeface="Wingdings"/>
              </a:rPr>
              <a:t>reactions</a:t>
            </a:r>
            <a:endParaRPr lang="en-GB" dirty="0">
              <a:solidFill>
                <a:srgbClr val="FFFF00"/>
              </a:solidFill>
              <a:sym typeface="Wingdings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323528" y="2477795"/>
            <a:ext cx="8496944" cy="20313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GB" b="1" u="sng" dirty="0" smtClean="0">
                <a:solidFill>
                  <a:srgbClr val="000090"/>
                </a:solidFill>
              </a:rPr>
              <a:t>Precedents</a:t>
            </a:r>
          </a:p>
          <a:p>
            <a:endParaRPr lang="en-GB" dirty="0" smtClean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GB" dirty="0" smtClean="0">
                <a:solidFill>
                  <a:srgbClr val="000090"/>
                </a:solidFill>
              </a:rPr>
              <a:t>In most of the cases Food Allergy could be reverted in Children (SOTI)</a:t>
            </a:r>
          </a:p>
          <a:p>
            <a:pPr marL="285750" indent="-285750">
              <a:buFont typeface="Wingdings" charset="2"/>
              <a:buChar char="§"/>
            </a:pPr>
            <a:r>
              <a:rPr lang="en-GB" dirty="0" smtClean="0">
                <a:solidFill>
                  <a:srgbClr val="000090"/>
                </a:solidFill>
              </a:rPr>
              <a:t>Children have a preserved thymic function and a high plasticity of the immune system</a:t>
            </a:r>
          </a:p>
          <a:p>
            <a:pPr marL="285750" indent="-285750">
              <a:buFont typeface="Wingdings" charset="2"/>
              <a:buChar char="§"/>
            </a:pPr>
            <a:r>
              <a:rPr lang="en-GB" dirty="0" smtClean="0">
                <a:solidFill>
                  <a:srgbClr val="000090"/>
                </a:solidFill>
              </a:rPr>
              <a:t>Thymic generation of Treg (suppressive) cells could be related with the tolerance achievement</a:t>
            </a:r>
            <a:endParaRPr lang="es-ES" dirty="0">
              <a:solidFill>
                <a:srgbClr val="000090"/>
              </a:solidFill>
            </a:endParaRPr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32780"/>
            <a:ext cx="3805932" cy="2304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172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83568" y="5589240"/>
            <a:ext cx="19290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ilom"/>
                <a:ea typeface="News Gothic MT"/>
                <a:cs typeface="Silom"/>
              </a:rPr>
              <a:t>Methods</a:t>
            </a:r>
            <a:endParaRPr lang="es-E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2122621" cy="159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44070" r="9700"/>
          <a:stretch/>
        </p:blipFill>
        <p:spPr>
          <a:xfrm>
            <a:off x="3347864" y="332656"/>
            <a:ext cx="559730" cy="167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836712"/>
            <a:ext cx="1444470" cy="1083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425" y="1775795"/>
            <a:ext cx="2856430" cy="146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/>
          <a:srcRect l="66151"/>
          <a:stretch/>
        </p:blipFill>
        <p:spPr>
          <a:xfrm>
            <a:off x="3564591" y="2452484"/>
            <a:ext cx="436377" cy="167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284984"/>
            <a:ext cx="1946333" cy="1484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4437112"/>
            <a:ext cx="1946334" cy="1414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3501008"/>
            <a:ext cx="2052997" cy="1567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0"/>
          <a:srcRect l="17070" t="29220" r="14510" b="6789"/>
          <a:stretch/>
        </p:blipFill>
        <p:spPr>
          <a:xfrm>
            <a:off x="467544" y="3356992"/>
            <a:ext cx="2023263" cy="151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heurón 14"/>
          <p:cNvSpPr/>
          <p:nvPr/>
        </p:nvSpPr>
        <p:spPr>
          <a:xfrm>
            <a:off x="2555776" y="1268760"/>
            <a:ext cx="690835" cy="304286"/>
          </a:xfrm>
          <a:prstGeom prst="chevron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3" name="Cheurón 22"/>
          <p:cNvSpPr/>
          <p:nvPr/>
        </p:nvSpPr>
        <p:spPr>
          <a:xfrm rot="9015009">
            <a:off x="2608069" y="3443290"/>
            <a:ext cx="690835" cy="304286"/>
          </a:xfrm>
          <a:prstGeom prst="chevron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4" name="Cheurón 23"/>
          <p:cNvSpPr/>
          <p:nvPr/>
        </p:nvSpPr>
        <p:spPr>
          <a:xfrm>
            <a:off x="4169197" y="1252506"/>
            <a:ext cx="690835" cy="304286"/>
          </a:xfrm>
          <a:prstGeom prst="chevron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46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505182" y="2798925"/>
            <a:ext cx="579501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27038"/>
            <a:r>
              <a:rPr lang="en-GB" dirty="0" smtClean="0">
                <a:solidFill>
                  <a:schemeClr val="bg1"/>
                </a:solidFill>
                <a:sym typeface="Wingdings" pitchFamily="2" charset="2"/>
              </a:rPr>
              <a:t>Powdered pasteurized egg mixed with juice or milkshakes</a:t>
            </a:r>
          </a:p>
          <a:p>
            <a:pPr algn="just" defTabSz="427038"/>
            <a:r>
              <a:rPr lang="en-GB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</a:p>
          <a:p>
            <a:pPr marL="534988" indent="-285750" algn="just" defTabSz="427038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  <a:sym typeface="Wingdings" pitchFamily="2" charset="2"/>
              </a:rPr>
              <a:t>Day 1:  1 </a:t>
            </a:r>
            <a:r>
              <a:rPr lang="en-GB" dirty="0" smtClean="0">
                <a:solidFill>
                  <a:schemeClr val="bg1"/>
                </a:solidFill>
                <a:sym typeface="Wingdings"/>
              </a:rPr>
              <a:t> 3  9  18    (Total: 31 mg)</a:t>
            </a:r>
          </a:p>
          <a:p>
            <a:pPr marL="534988" indent="-285750" algn="just" defTabSz="427038">
              <a:buFont typeface="Arial"/>
              <a:buChar char="•"/>
            </a:pPr>
            <a:endParaRPr lang="en-GB" dirty="0" smtClean="0">
              <a:solidFill>
                <a:schemeClr val="bg1"/>
              </a:solidFill>
              <a:sym typeface="Wingdings"/>
            </a:endParaRPr>
          </a:p>
          <a:p>
            <a:pPr marL="534988" indent="-285750" algn="just" defTabSz="427038">
              <a:buFont typeface="Arial"/>
              <a:buChar char="•"/>
            </a:pPr>
            <a:r>
              <a:rPr lang="en-GB" dirty="0">
                <a:solidFill>
                  <a:schemeClr val="bg1"/>
                </a:solidFill>
                <a:sym typeface="Wingdings"/>
              </a:rPr>
              <a:t>weekly increases </a:t>
            </a:r>
            <a:r>
              <a:rPr lang="en-GB" dirty="0" smtClean="0">
                <a:solidFill>
                  <a:schemeClr val="bg1"/>
                </a:solidFill>
                <a:sym typeface="Wingdings"/>
              </a:rPr>
              <a:t>until </a:t>
            </a:r>
            <a:r>
              <a:rPr lang="en-GB" dirty="0">
                <a:solidFill>
                  <a:schemeClr val="bg1"/>
                </a:solidFill>
                <a:sym typeface="Wingdings"/>
              </a:rPr>
              <a:t>10 g of powdered </a:t>
            </a:r>
            <a:r>
              <a:rPr lang="en-GB" dirty="0" smtClean="0">
                <a:solidFill>
                  <a:schemeClr val="bg1"/>
                </a:solidFill>
                <a:sym typeface="Wingdings"/>
              </a:rPr>
              <a:t>egg (1 egg)</a:t>
            </a:r>
            <a:endParaRPr lang="en-GB" dirty="0">
              <a:solidFill>
                <a:schemeClr val="bg1"/>
              </a:solidFill>
              <a:sym typeface="Wingdings"/>
            </a:endParaRPr>
          </a:p>
          <a:p>
            <a:pPr marL="534988" indent="-285750" algn="just" defTabSz="427038">
              <a:buFont typeface="Arial"/>
              <a:buChar char="•"/>
            </a:pPr>
            <a:endParaRPr lang="en-GB" dirty="0" smtClean="0">
              <a:solidFill>
                <a:schemeClr val="bg1"/>
              </a:solidFill>
              <a:sym typeface="Wingdings"/>
            </a:endParaRPr>
          </a:p>
          <a:p>
            <a:pPr marL="534988" indent="-285750" algn="just" defTabSz="427038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  <a:sym typeface="Wingdings"/>
              </a:rPr>
              <a:t>Tolerance of 10 g  desensitised</a:t>
            </a:r>
          </a:p>
          <a:p>
            <a:pPr marL="249238" algn="just" defTabSz="427038"/>
            <a:endParaRPr lang="en-GB" dirty="0" smtClean="0">
              <a:solidFill>
                <a:schemeClr val="bg1"/>
              </a:solidFill>
              <a:sym typeface="Wingdings"/>
            </a:endParaRPr>
          </a:p>
          <a:p>
            <a:pPr marL="534988" indent="-285750" algn="just" defTabSz="427038"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  <a:sym typeface="Wingdings"/>
              </a:rPr>
              <a:t>Normal diet</a:t>
            </a:r>
          </a:p>
          <a:p>
            <a:pPr marL="249238" algn="just" defTabSz="427038"/>
            <a:endParaRPr lang="en-GB" dirty="0" smtClean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39552" y="1124744"/>
            <a:ext cx="77048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 smtClean="0">
                <a:solidFill>
                  <a:srgbClr val="FFFFFF"/>
                </a:solidFill>
              </a:rPr>
              <a:t>Specific</a:t>
            </a:r>
            <a:r>
              <a:rPr lang="es-ES" sz="2000" b="1" dirty="0" smtClean="0">
                <a:solidFill>
                  <a:srgbClr val="FFFFFF"/>
                </a:solidFill>
              </a:rPr>
              <a:t> Oral </a:t>
            </a:r>
            <a:r>
              <a:rPr lang="es-ES" sz="2000" b="1" dirty="0" err="1" smtClean="0">
                <a:solidFill>
                  <a:srgbClr val="FFFFFF"/>
                </a:solidFill>
              </a:rPr>
              <a:t>Tolerance</a:t>
            </a:r>
            <a:r>
              <a:rPr lang="es-ES" sz="2000" b="1" dirty="0" smtClean="0">
                <a:solidFill>
                  <a:srgbClr val="FFFFFF"/>
                </a:solidFill>
              </a:rPr>
              <a:t> </a:t>
            </a:r>
            <a:r>
              <a:rPr lang="es-ES" sz="2000" b="1" dirty="0" err="1" smtClean="0">
                <a:solidFill>
                  <a:srgbClr val="FFFFFF"/>
                </a:solidFill>
              </a:rPr>
              <a:t>Induction</a:t>
            </a:r>
            <a:r>
              <a:rPr lang="es-ES" sz="2000" b="1" dirty="0" smtClean="0">
                <a:solidFill>
                  <a:srgbClr val="FFFFFF"/>
                </a:solidFill>
              </a:rPr>
              <a:t> (SOTI)</a:t>
            </a:r>
          </a:p>
          <a:p>
            <a:endParaRPr lang="en-GB" sz="2000" dirty="0" smtClean="0">
              <a:solidFill>
                <a:srgbClr val="000090"/>
              </a:solidFill>
            </a:endParaRPr>
          </a:p>
          <a:p>
            <a:r>
              <a:rPr lang="en-GB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Oral </a:t>
            </a:r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administration of increasing amounts of a food allergen to achieve clinical tolerance</a:t>
            </a:r>
          </a:p>
          <a:p>
            <a:endParaRPr lang="es-ES" sz="2000" dirty="0">
              <a:solidFill>
                <a:srgbClr val="FFFFFF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2636912"/>
            <a:ext cx="1739715" cy="1739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4725144"/>
            <a:ext cx="1222841" cy="1826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16 CuadroTexto"/>
          <p:cNvSpPr txBox="1"/>
          <p:nvPr/>
        </p:nvSpPr>
        <p:spPr>
          <a:xfrm>
            <a:off x="323528" y="476672"/>
            <a:ext cx="7003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27038"/>
            <a:r>
              <a:rPr lang="es-E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19 </a:t>
            </a:r>
            <a:r>
              <a:rPr lang="es-E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Children</a:t>
            </a:r>
            <a:r>
              <a:rPr lang="es-E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 </a:t>
            </a:r>
            <a:r>
              <a:rPr lang="es-E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with</a:t>
            </a:r>
            <a:r>
              <a:rPr lang="es-E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 </a:t>
            </a:r>
            <a:r>
              <a:rPr lang="es-E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Egg</a:t>
            </a:r>
            <a:r>
              <a:rPr lang="es-E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 </a:t>
            </a:r>
            <a:r>
              <a:rPr lang="es-E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allergy</a:t>
            </a:r>
            <a:r>
              <a:rPr lang="es-E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 + 12 </a:t>
            </a:r>
            <a:r>
              <a:rPr lang="es-E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Healthy</a:t>
            </a:r>
            <a:r>
              <a:rPr lang="es-E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 </a:t>
            </a:r>
            <a:r>
              <a:rPr lang="es-ES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Controls</a:t>
            </a:r>
            <a:endParaRPr lang="es-ES" dirty="0">
              <a:solidFill>
                <a:srgbClr val="FFFF00"/>
              </a:solidFill>
              <a:latin typeface="Calibri"/>
              <a:cs typeface="Calibri"/>
              <a:sym typeface="Wingdings" pitchFamily="2" charset="2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187624" y="5517232"/>
            <a:ext cx="992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ilom"/>
                <a:ea typeface="News Gothic MT"/>
                <a:cs typeface="Silom"/>
              </a:rPr>
              <a:t>SOTI</a:t>
            </a:r>
            <a:endParaRPr lang="es-E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449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3528" y="1844824"/>
            <a:ext cx="4499749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427038"/>
            <a:r>
              <a:rPr lang="es-E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ALLERGY </a:t>
            </a:r>
            <a:r>
              <a:rPr lang="es-E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sym typeface="Wingdings"/>
              </a:rPr>
              <a:t> TOLERANCE</a:t>
            </a:r>
          </a:p>
          <a:p>
            <a:pPr algn="ctr" defTabSz="427038"/>
            <a:r>
              <a:rPr lang="es-ES" sz="2400" dirty="0" smtClean="0">
                <a:solidFill>
                  <a:srgbClr val="FFF5CC"/>
                </a:solidFill>
                <a:sym typeface="Wingdings"/>
              </a:rPr>
              <a:t>16/19 (84,2%) </a:t>
            </a:r>
            <a:r>
              <a:rPr lang="es-ES" sz="2400" dirty="0" err="1" smtClean="0">
                <a:solidFill>
                  <a:srgbClr val="FFF5CC"/>
                </a:solidFill>
                <a:sym typeface="Wingdings"/>
              </a:rPr>
              <a:t>Desensitized</a:t>
            </a:r>
            <a:endParaRPr lang="es-ES" sz="2400" dirty="0" smtClean="0">
              <a:solidFill>
                <a:srgbClr val="FFF5CC"/>
              </a:solidFill>
              <a:sym typeface="Wingdings"/>
            </a:endParaRPr>
          </a:p>
          <a:p>
            <a:pPr algn="ctr" defTabSz="427038"/>
            <a:r>
              <a:rPr lang="es-ES" sz="2400" dirty="0" smtClean="0">
                <a:solidFill>
                  <a:srgbClr val="FFF5CC"/>
                </a:solidFill>
                <a:sym typeface="Wingdings"/>
              </a:rPr>
              <a:t>9,7 </a:t>
            </a:r>
            <a:r>
              <a:rPr lang="es-ES" sz="2400" dirty="0" err="1" smtClean="0">
                <a:solidFill>
                  <a:srgbClr val="FFF5CC"/>
                </a:solidFill>
                <a:sym typeface="Wingdings"/>
              </a:rPr>
              <a:t>weeks</a:t>
            </a:r>
            <a:endParaRPr lang="es-ES" sz="2400" dirty="0">
              <a:solidFill>
                <a:srgbClr val="FFF5CC"/>
              </a:solidFill>
              <a:sym typeface="Symbol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585266"/>
              </p:ext>
            </p:extLst>
          </p:nvPr>
        </p:nvGraphicFramePr>
        <p:xfrm>
          <a:off x="611560" y="3789040"/>
          <a:ext cx="8064896" cy="25958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81341"/>
                <a:gridCol w="1325916"/>
                <a:gridCol w="1425190"/>
                <a:gridCol w="576064"/>
                <a:gridCol w="1403501"/>
                <a:gridCol w="1393028"/>
                <a:gridCol w="659856"/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Percentage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Cells/</a:t>
                      </a:r>
                      <a:r>
                        <a:rPr lang="en-GB" sz="1200" dirty="0" err="1">
                          <a:effectLst/>
                          <a:latin typeface="Arial"/>
                          <a:ea typeface="Calibri"/>
                          <a:cs typeface="Times New Roman"/>
                        </a:rPr>
                        <a:t>μL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T0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Tend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i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T0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Tend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i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Monocytes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5.63 (4.91-7.38</a:t>
                      </a:r>
                      <a:r>
                        <a:rPr lang="en-GB" sz="12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6.54 (4.95-7.93)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0.723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327 (263-475)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383 (286-506)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0.717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Basophils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1.26 (0.91-1.87</a:t>
                      </a:r>
                      <a:r>
                        <a:rPr lang="en-GB" sz="12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1.18 (0.74-1.57)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0.985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71 (52-86)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75 (52-87)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0.655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Granulocytes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49.40 (42.8-55.4</a:t>
                      </a:r>
                      <a:r>
                        <a:rPr lang="en-GB" sz="12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48.31 (40.8-52.1)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0.179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2624 (1772-3911)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2499 (2096-3207)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0.334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Neutrophils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84.17 (74.3-87.7</a:t>
                      </a:r>
                      <a:r>
                        <a:rPr lang="en-GB" sz="12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84.06 (76.4-90.2)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0.642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2084 (1530-3337)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1982 (1744-2654)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0.281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Eosinophils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14.36 (10.9-23.6</a:t>
                      </a:r>
                      <a:r>
                        <a:rPr lang="en-GB" sz="12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14.25 (8.9-20.0)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0.796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339 (231-660)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Calibri"/>
                          <a:cs typeface="Times New Roman"/>
                        </a:rPr>
                        <a:t>460 (274-631)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0.427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3275856" y="188640"/>
            <a:ext cx="5665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Immune</a:t>
            </a:r>
            <a:r>
              <a:rPr lang="es-E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 </a:t>
            </a:r>
            <a:r>
              <a:rPr lang="es-E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changes</a:t>
            </a:r>
            <a:r>
              <a:rPr lang="es-E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 </a:t>
            </a:r>
            <a:r>
              <a:rPr lang="es-E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after</a:t>
            </a:r>
            <a:r>
              <a:rPr lang="es-E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ilom"/>
                <a:ea typeface="News Gothic MT"/>
                <a:cs typeface="Silom"/>
              </a:rPr>
              <a:t> SOTI</a:t>
            </a:r>
            <a:endParaRPr lang="es-E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Cielo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9020</TotalTime>
  <Words>1735</Words>
  <Application>Microsoft Macintosh PowerPoint</Application>
  <PresentationFormat>Presentación en pantalla (4:3)</PresentationFormat>
  <Paragraphs>473</Paragraphs>
  <Slides>18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Forma de onda</vt:lpstr>
      <vt:lpstr>Presentación de PowerPoint</vt:lpstr>
      <vt:lpstr>Presentación de PowerPoint</vt:lpstr>
      <vt:lpstr>Treg cells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Rafael Correa Rocha</dc:creator>
  <cp:lastModifiedBy>Rafael Correa Rocha</cp:lastModifiedBy>
  <cp:revision>375</cp:revision>
  <dcterms:created xsi:type="dcterms:W3CDTF">2011-10-19T10:31:37Z</dcterms:created>
  <dcterms:modified xsi:type="dcterms:W3CDTF">2014-09-18T10:00:43Z</dcterms:modified>
</cp:coreProperties>
</file>