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312" r:id="rId2"/>
    <p:sldId id="313" r:id="rId3"/>
    <p:sldId id="314" r:id="rId4"/>
    <p:sldId id="292" r:id="rId5"/>
    <p:sldId id="256" r:id="rId6"/>
    <p:sldId id="309" r:id="rId7"/>
    <p:sldId id="307" r:id="rId8"/>
    <p:sldId id="315" r:id="rId9"/>
    <p:sldId id="317" r:id="rId10"/>
    <p:sldId id="311" r:id="rId11"/>
    <p:sldId id="316" r:id="rId12"/>
    <p:sldId id="289" r:id="rId13"/>
    <p:sldId id="287" r:id="rId14"/>
    <p:sldId id="320" r:id="rId15"/>
    <p:sldId id="288" r:id="rId16"/>
    <p:sldId id="318" r:id="rId17"/>
    <p:sldId id="319" r:id="rId18"/>
    <p:sldId id="322" r:id="rId19"/>
    <p:sldId id="308" r:id="rId20"/>
    <p:sldId id="260" r:id="rId2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CC00"/>
    <a:srgbClr val="333333"/>
    <a:srgbClr val="FF8000"/>
    <a:srgbClr val="FFFF66"/>
    <a:srgbClr val="A4FE98"/>
    <a:srgbClr val="B6FEAC"/>
    <a:srgbClr val="CDFEC6"/>
    <a:srgbClr val="FFFF00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1126" autoAdjust="0"/>
  </p:normalViewPr>
  <p:slideViewPr>
    <p:cSldViewPr>
      <p:cViewPr varScale="1">
        <p:scale>
          <a:sx n="118" d="100"/>
          <a:sy n="118" d="100"/>
        </p:scale>
        <p:origin x="-736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afael\Documents\HGUGM\HIV%20Treg\P24gag%20HIV-Treg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file:///C:\Users\Rafael\Documents\HGUGM\HIV%20Treg\DNMT\Metilaci&#243;n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file:///C:\Users\Rafael\Documents\HGUGM\HIV%20Treg\Real%20Time\REsumen%20Decembre.xlsx" TargetMode="External"/><Relationship Id="rId3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afael\Documents\HGUGM\HIV%20Treg\Real%20Time\REsumen%20Decembre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afael\Documents\HGUGM\HIV%20Treg\Real%20Time\REsumen%20Decembr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errBars>
            <c:errBarType val="plus"/>
            <c:errValType val="cust"/>
            <c:noEndCap val="0"/>
            <c:plus>
              <c:numRef>
                <c:f>results!$L$45:$L$48</c:f>
                <c:numCache>
                  <c:formatCode>General</c:formatCode>
                  <c:ptCount val="4"/>
                  <c:pt idx="0">
                    <c:v>0.0</c:v>
                  </c:pt>
                  <c:pt idx="1">
                    <c:v>5212.233292537207</c:v>
                  </c:pt>
                  <c:pt idx="2">
                    <c:v>2886.5</c:v>
                  </c:pt>
                  <c:pt idx="3">
                    <c:v>25726.43454471166</c:v>
                  </c:pt>
                </c:numCache>
              </c:numRef>
            </c:plus>
            <c:minus>
              <c:numRef>
                <c:f>results!$L$45:$L$48</c:f>
                <c:numCache>
                  <c:formatCode>General</c:formatCode>
                  <c:ptCount val="4"/>
                  <c:pt idx="0">
                    <c:v>0.0</c:v>
                  </c:pt>
                  <c:pt idx="1">
                    <c:v>5212.233292537207</c:v>
                  </c:pt>
                  <c:pt idx="2">
                    <c:v>2886.5</c:v>
                  </c:pt>
                  <c:pt idx="3">
                    <c:v>25726.43454471166</c:v>
                  </c:pt>
                </c:numCache>
              </c:numRef>
            </c:minus>
          </c:errBars>
          <c:cat>
            <c:strRef>
              <c:f>(results!$G$10,results!$G$17,results!$G$22,results!$G$33)</c:f>
              <c:strCache>
                <c:ptCount val="4"/>
                <c:pt idx="0">
                  <c:v>NI</c:v>
                </c:pt>
                <c:pt idx="1">
                  <c:v>HIV 0.01</c:v>
                </c:pt>
                <c:pt idx="2">
                  <c:v>HIV 0.05</c:v>
                </c:pt>
                <c:pt idx="3">
                  <c:v>HIV 0.1</c:v>
                </c:pt>
              </c:strCache>
            </c:strRef>
          </c:cat>
          <c:val>
            <c:numRef>
              <c:f>(results!$H$10,results!$H$17,results!$H$22,results!$H$33)</c:f>
              <c:numCache>
                <c:formatCode>General</c:formatCode>
                <c:ptCount val="4"/>
                <c:pt idx="0">
                  <c:v>0.0</c:v>
                </c:pt>
                <c:pt idx="1">
                  <c:v>17967.25</c:v>
                </c:pt>
                <c:pt idx="2">
                  <c:v>116598.5</c:v>
                </c:pt>
                <c:pt idx="3">
                  <c:v>134689.5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7739944"/>
        <c:axId val="2144250392"/>
      </c:barChart>
      <c:catAx>
        <c:axId val="21077399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2700000" vert="horz"/>
          <a:lstStyle/>
          <a:p>
            <a:pPr>
              <a:defRPr/>
            </a:pPr>
            <a:endParaRPr lang="es-ES"/>
          </a:p>
        </c:txPr>
        <c:crossAx val="2144250392"/>
        <c:crosses val="autoZero"/>
        <c:auto val="1"/>
        <c:lblAlgn val="ctr"/>
        <c:lblOffset val="100"/>
        <c:noMultiLvlLbl val="0"/>
      </c:catAx>
      <c:valAx>
        <c:axId val="21442503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107739944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0.0178173719376392"/>
                <c:y val="0.207882035578886"/>
              </c:manualLayout>
            </c:layout>
            <c:tx>
              <c:rich>
                <a:bodyPr/>
                <a:lstStyle/>
                <a:p>
                  <a:pPr>
                    <a:defRPr/>
                  </a:pPr>
                  <a:r>
                    <a:rPr lang="es-ES"/>
                    <a:t>p24gag (ng/mL)</a:t>
                  </a:r>
                </a:p>
              </c:rich>
            </c:tx>
          </c:dispUnitsLbl>
        </c:dispUnits>
      </c:valAx>
    </c:plotArea>
    <c:plotVisOnly val="1"/>
    <c:dispBlanksAs val="gap"/>
    <c:showDLblsOverMax val="0"/>
  </c:chart>
  <c:spPr>
    <a:effectLst>
      <a:glow rad="101600">
        <a:schemeClr val="accent2">
          <a:satMod val="175000"/>
          <a:alpha val="40000"/>
        </a:schemeClr>
      </a:glow>
    </a:effectLst>
  </c:spPr>
  <c:txPr>
    <a:bodyPr/>
    <a:lstStyle/>
    <a:p>
      <a:pPr>
        <a:defRPr sz="1100"/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ES"/>
              <a:t>Methylation increase</a:t>
            </a:r>
          </a:p>
        </c:rich>
      </c:tx>
      <c:layout>
        <c:manualLayout>
          <c:xMode val="edge"/>
          <c:yMode val="edge"/>
          <c:x val="0.313032109304094"/>
          <c:y val="0.0204603635500503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NI</c:v>
          </c:tx>
          <c:invertIfNegative val="0"/>
          <c:dLbls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plus"/>
            <c:errValType val="cust"/>
            <c:noEndCap val="0"/>
            <c:plus>
              <c:numRef>
                <c:f>(Graphics!$AB$10;Graphics!$AB$25)</c:f>
                <c:numCache>
                  <c:formatCode>General</c:formatCode>
                  <c:ptCount val="2"/>
                  <c:pt idx="0">
                    <c:v>0.0</c:v>
                  </c:pt>
                  <c:pt idx="1">
                    <c:v>0.0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1.0</c:v>
                </c:pt>
              </c:numLit>
            </c:minus>
          </c:errBars>
          <c:cat>
            <c:strRef>
              <c:f>(Graphics!$P$35;Graphics!$P$4;Graphics!$P$19)</c:f>
              <c:strCache>
                <c:ptCount val="3"/>
                <c:pt idx="0">
                  <c:v>Enhancer</c:v>
                </c:pt>
                <c:pt idx="1">
                  <c:v>5' flanking</c:v>
                </c:pt>
                <c:pt idx="2">
                  <c:v>STAT 5</c:v>
                </c:pt>
              </c:strCache>
            </c:strRef>
          </c:cat>
          <c:val>
            <c:numRef>
              <c:f>(Graphics!$AB$42;Graphics!$AB$9;Graphics!$AB$24)</c:f>
              <c:numCache>
                <c:formatCode>0.00</c:formatCode>
                <c:ptCount val="3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</c:numCache>
            </c:numRef>
          </c:val>
        </c:ser>
        <c:ser>
          <c:idx val="1"/>
          <c:order val="1"/>
          <c:tx>
            <c:v>HIV</c:v>
          </c:tx>
          <c:invertIfNegative val="0"/>
          <c:dLbls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plus"/>
            <c:errValType val="cust"/>
            <c:noEndCap val="0"/>
            <c:plus>
              <c:numRef>
                <c:f>(Graphics!$AC$43;Graphics!$AC$10;Graphics!$AC$25)</c:f>
                <c:numCache>
                  <c:formatCode>General</c:formatCode>
                  <c:ptCount val="3"/>
                  <c:pt idx="0">
                    <c:v>0.126581660072329</c:v>
                  </c:pt>
                  <c:pt idx="1">
                    <c:v>1.920017353518357</c:v>
                  </c:pt>
                  <c:pt idx="2">
                    <c:v>2.697168268140991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1.0</c:v>
                </c:pt>
              </c:numLit>
            </c:minus>
          </c:errBars>
          <c:cat>
            <c:strRef>
              <c:f>(Graphics!$P$35;Graphics!$P$4;Graphics!$P$19)</c:f>
              <c:strCache>
                <c:ptCount val="3"/>
                <c:pt idx="0">
                  <c:v>Enhancer</c:v>
                </c:pt>
                <c:pt idx="1">
                  <c:v>5' flanking</c:v>
                </c:pt>
                <c:pt idx="2">
                  <c:v>STAT 5</c:v>
                </c:pt>
              </c:strCache>
            </c:strRef>
          </c:cat>
          <c:val>
            <c:numRef>
              <c:f>(Graphics!$AC$42;Graphics!$AC$9;Graphics!$AC$24)</c:f>
              <c:numCache>
                <c:formatCode>0.00</c:formatCode>
                <c:ptCount val="3"/>
                <c:pt idx="0">
                  <c:v>1.1125</c:v>
                </c:pt>
                <c:pt idx="1">
                  <c:v>3.78592105263158</c:v>
                </c:pt>
                <c:pt idx="2">
                  <c:v>4.430000000000001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143984856"/>
        <c:axId val="2108178264"/>
      </c:barChart>
      <c:catAx>
        <c:axId val="2143984856"/>
        <c:scaling>
          <c:orientation val="minMax"/>
        </c:scaling>
        <c:delete val="0"/>
        <c:axPos val="b"/>
        <c:majorTickMark val="none"/>
        <c:minorTickMark val="none"/>
        <c:tickLblPos val="nextTo"/>
        <c:crossAx val="2108178264"/>
        <c:crosses val="autoZero"/>
        <c:auto val="1"/>
        <c:lblAlgn val="ctr"/>
        <c:lblOffset val="100"/>
        <c:noMultiLvlLbl val="0"/>
      </c:catAx>
      <c:valAx>
        <c:axId val="210817826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2143984856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0.11214953271028"/>
          <c:y val="0.195052243739317"/>
          <c:w val="0.11236572064006"/>
          <c:h val="0.139154856789669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sz="900">
          <a:solidFill>
            <a:srgbClr val="000090"/>
          </a:solidFill>
        </a:defRPr>
      </a:pPr>
      <a:endParaRPr lang="es-E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layout/>
      <c:overlay val="0"/>
      <c:txPr>
        <a:bodyPr/>
        <a:lstStyle/>
        <a:p>
          <a:pPr>
            <a:defRPr sz="1400">
              <a:solidFill>
                <a:srgbClr val="000090"/>
              </a:solidFill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Feuil1!$R$1</c:f>
              <c:strCache>
                <c:ptCount val="1"/>
                <c:pt idx="0">
                  <c:v>Dnmt3b</c:v>
                </c:pt>
              </c:strCache>
            </c:strRef>
          </c:tx>
          <c:spPr>
            <a:solidFill>
              <a:srgbClr val="B523B4">
                <a:lumMod val="75000"/>
              </a:srgbClr>
            </a:solidFill>
          </c:spPr>
          <c:invertIfNegative val="0"/>
          <c:errBars>
            <c:errBarType val="plus"/>
            <c:errValType val="cust"/>
            <c:noEndCap val="0"/>
            <c:plus>
              <c:numRef>
                <c:f>Feuil1!$R$9:$R$12</c:f>
                <c:numCache>
                  <c:formatCode>General</c:formatCode>
                  <c:ptCount val="4"/>
                  <c:pt idx="0">
                    <c:v>0.0</c:v>
                  </c:pt>
                  <c:pt idx="1">
                    <c:v>3.037310598897486</c:v>
                  </c:pt>
                  <c:pt idx="2">
                    <c:v>2.309787872127221</c:v>
                  </c:pt>
                  <c:pt idx="3">
                    <c:v>5.334179999999995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1.0</c:v>
                </c:pt>
              </c:numLit>
            </c:minus>
          </c:errBars>
          <c:cat>
            <c:strRef>
              <c:f>Feuil1!$K$2:$K$5</c:f>
              <c:strCache>
                <c:ptCount val="4"/>
                <c:pt idx="0">
                  <c:v>Treg NI</c:v>
                </c:pt>
                <c:pt idx="1">
                  <c:v>Treg HIV 0.01</c:v>
                </c:pt>
                <c:pt idx="2">
                  <c:v>Treg HIV 0.1</c:v>
                </c:pt>
                <c:pt idx="3">
                  <c:v>CD4 NI</c:v>
                </c:pt>
              </c:strCache>
            </c:strRef>
          </c:cat>
          <c:val>
            <c:numRef>
              <c:f>Feuil1!$R$2:$R$5</c:f>
              <c:numCache>
                <c:formatCode>General</c:formatCode>
                <c:ptCount val="4"/>
                <c:pt idx="0">
                  <c:v>1.0</c:v>
                </c:pt>
                <c:pt idx="1">
                  <c:v>5.759525</c:v>
                </c:pt>
                <c:pt idx="2">
                  <c:v>9.30948400000001</c:v>
                </c:pt>
                <c:pt idx="3">
                  <c:v>7.664669999999996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61789416"/>
        <c:axId val="2061777688"/>
      </c:barChart>
      <c:catAx>
        <c:axId val="20617894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rgbClr val="000090"/>
                </a:solidFill>
              </a:defRPr>
            </a:pPr>
            <a:endParaRPr lang="es-ES"/>
          </a:p>
        </c:txPr>
        <c:crossAx val="2061777688"/>
        <c:crosses val="autoZero"/>
        <c:auto val="1"/>
        <c:lblAlgn val="ctr"/>
        <c:lblOffset val="100"/>
        <c:noMultiLvlLbl val="0"/>
      </c:catAx>
      <c:valAx>
        <c:axId val="20617776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rgbClr val="000090"/>
                </a:solidFill>
              </a:defRPr>
            </a:pPr>
            <a:endParaRPr lang="es-ES"/>
          </a:p>
        </c:txPr>
        <c:crossAx val="2061789416"/>
        <c:crosses val="autoZero"/>
        <c:crossBetween val="between"/>
      </c:valAx>
    </c:plotArea>
    <c:plotVisOnly val="1"/>
    <c:dispBlanksAs val="gap"/>
    <c:showDLblsOverMax val="0"/>
  </c:chart>
  <c:spPr>
    <a:noFill/>
  </c:sp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title>
      <c:layout/>
      <c:overlay val="0"/>
      <c:txPr>
        <a:bodyPr/>
        <a:lstStyle/>
        <a:p>
          <a:pPr>
            <a:defRPr sz="1400">
              <a:solidFill>
                <a:srgbClr val="000090"/>
              </a:solidFill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Feuil1!$P$1</c:f>
              <c:strCache>
                <c:ptCount val="1"/>
                <c:pt idx="0">
                  <c:v>Dnmt1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errBars>
            <c:errBarType val="plus"/>
            <c:errValType val="cust"/>
            <c:noEndCap val="0"/>
            <c:plus>
              <c:numRef>
                <c:f>Feuil1!$P$9:$P$12</c:f>
                <c:numCache>
                  <c:formatCode>General</c:formatCode>
                  <c:ptCount val="4"/>
                  <c:pt idx="0">
                    <c:v>0.0</c:v>
                  </c:pt>
                  <c:pt idx="1">
                    <c:v>0.0681922295866624</c:v>
                  </c:pt>
                  <c:pt idx="2">
                    <c:v>0.287981912411372</c:v>
                  </c:pt>
                  <c:pt idx="3">
                    <c:v>0.240414999999999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1.0</c:v>
                </c:pt>
              </c:numLit>
            </c:minus>
          </c:errBars>
          <c:cat>
            <c:strRef>
              <c:f>Feuil1!$K$2:$K$5</c:f>
              <c:strCache>
                <c:ptCount val="4"/>
                <c:pt idx="0">
                  <c:v>Treg NI</c:v>
                </c:pt>
                <c:pt idx="1">
                  <c:v>Treg HIV 0.01</c:v>
                </c:pt>
                <c:pt idx="2">
                  <c:v>Treg HIV 0.1</c:v>
                </c:pt>
                <c:pt idx="3">
                  <c:v>CD4 NI</c:v>
                </c:pt>
              </c:strCache>
            </c:strRef>
          </c:cat>
          <c:val>
            <c:numRef>
              <c:f>Feuil1!$P$2:$P$5</c:f>
              <c:numCache>
                <c:formatCode>General</c:formatCode>
                <c:ptCount val="4"/>
                <c:pt idx="0">
                  <c:v>1.0</c:v>
                </c:pt>
                <c:pt idx="1">
                  <c:v>1.015394</c:v>
                </c:pt>
                <c:pt idx="2">
                  <c:v>1.074388333333333</c:v>
                </c:pt>
                <c:pt idx="3">
                  <c:v>1.346035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0685624"/>
        <c:axId val="-2110682616"/>
      </c:barChart>
      <c:catAx>
        <c:axId val="-21106856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s-ES"/>
          </a:p>
        </c:txPr>
        <c:crossAx val="-2110682616"/>
        <c:crosses val="autoZero"/>
        <c:auto val="1"/>
        <c:lblAlgn val="ctr"/>
        <c:lblOffset val="100"/>
        <c:noMultiLvlLbl val="0"/>
      </c:catAx>
      <c:valAx>
        <c:axId val="-21106826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s-ES"/>
          </a:p>
        </c:txPr>
        <c:crossAx val="-21106856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title>
      <c:layout/>
      <c:overlay val="0"/>
      <c:txPr>
        <a:bodyPr/>
        <a:lstStyle/>
        <a:p>
          <a:pPr>
            <a:defRPr sz="1400">
              <a:solidFill>
                <a:srgbClr val="000090"/>
              </a:solidFill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Feuil1!$Q$1</c:f>
              <c:strCache>
                <c:ptCount val="1"/>
                <c:pt idx="0">
                  <c:v>Dnmt3a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errBars>
            <c:errBarType val="plus"/>
            <c:errValType val="cust"/>
            <c:noEndCap val="0"/>
            <c:plus>
              <c:numRef>
                <c:f>Feuil1!$Q$9:$Q$12</c:f>
                <c:numCache>
                  <c:formatCode>General</c:formatCode>
                  <c:ptCount val="4"/>
                  <c:pt idx="0">
                    <c:v>0.0</c:v>
                  </c:pt>
                  <c:pt idx="1">
                    <c:v>0.336310626131255</c:v>
                  </c:pt>
                  <c:pt idx="2">
                    <c:v>0.387094402992013</c:v>
                  </c:pt>
                  <c:pt idx="3">
                    <c:v>0.0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1.0</c:v>
                </c:pt>
              </c:numLit>
            </c:minus>
          </c:errBars>
          <c:cat>
            <c:strRef>
              <c:f>Feuil1!$K$2:$K$5</c:f>
              <c:strCache>
                <c:ptCount val="4"/>
                <c:pt idx="0">
                  <c:v>Treg NI</c:v>
                </c:pt>
                <c:pt idx="1">
                  <c:v>Treg HIV 0.01</c:v>
                </c:pt>
                <c:pt idx="2">
                  <c:v>Treg HIV 0.1</c:v>
                </c:pt>
                <c:pt idx="3">
                  <c:v>CD4 NI</c:v>
                </c:pt>
              </c:strCache>
            </c:strRef>
          </c:cat>
          <c:val>
            <c:numRef>
              <c:f>Feuil1!$Q$2:$Q$5</c:f>
              <c:numCache>
                <c:formatCode>General</c:formatCode>
                <c:ptCount val="4"/>
                <c:pt idx="0">
                  <c:v>1.0</c:v>
                </c:pt>
                <c:pt idx="1">
                  <c:v>1.183209775449652</c:v>
                </c:pt>
                <c:pt idx="2">
                  <c:v>1.455988989482458</c:v>
                </c:pt>
                <c:pt idx="3">
                  <c:v>0.7498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07192312"/>
        <c:axId val="-2107189304"/>
      </c:barChart>
      <c:catAx>
        <c:axId val="-21071923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s-ES"/>
          </a:p>
        </c:txPr>
        <c:crossAx val="-2107189304"/>
        <c:crosses val="autoZero"/>
        <c:auto val="1"/>
        <c:lblAlgn val="ctr"/>
        <c:lblOffset val="100"/>
        <c:noMultiLvlLbl val="0"/>
      </c:catAx>
      <c:valAx>
        <c:axId val="-21071893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s-ES"/>
          </a:p>
        </c:txPr>
        <c:crossAx val="-21071923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0.58635</cdr:x>
      <cdr:y>0.19316</cdr:y>
    </cdr:from>
    <cdr:to>
      <cdr:x>0.68243</cdr:x>
      <cdr:y>0.31472</cdr:y>
    </cdr:to>
    <cdr:sp macro="" textlink="">
      <cdr:nvSpPr>
        <cdr:cNvPr id="4" name="3 CuadroTexto"/>
        <cdr:cNvSpPr txBox="1"/>
      </cdr:nvSpPr>
      <cdr:spPr>
        <a:xfrm xmlns:a="http://schemas.openxmlformats.org/drawingml/2006/main">
          <a:off x="1800200" y="432048"/>
          <a:ext cx="294984" cy="2718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s-ES" sz="1200" dirty="0" smtClean="0">
              <a:solidFill>
                <a:srgbClr val="000090"/>
              </a:solidFill>
            </a:rPr>
            <a:t>*</a:t>
          </a:r>
          <a:endParaRPr lang="es-ES" sz="1200" dirty="0">
            <a:solidFill>
              <a:srgbClr val="000090"/>
            </a:solidFill>
          </a:endParaRPr>
        </a:p>
      </cdr:txBody>
    </cdr:sp>
  </cdr:relSizeAnchor>
  <cdr:relSizeAnchor xmlns:cdr="http://schemas.openxmlformats.org/drawingml/2006/chartDrawing">
    <cdr:from>
      <cdr:x>0.37372</cdr:x>
      <cdr:y>0.33577</cdr:y>
    </cdr:from>
    <cdr:to>
      <cdr:x>0.4698</cdr:x>
      <cdr:y>0.45733</cdr:y>
    </cdr:to>
    <cdr:sp macro="" textlink="">
      <cdr:nvSpPr>
        <cdr:cNvPr id="5" name="1 CuadroTexto"/>
        <cdr:cNvSpPr txBox="1"/>
      </cdr:nvSpPr>
      <cdr:spPr>
        <a:xfrm xmlns:a="http://schemas.openxmlformats.org/drawingml/2006/main">
          <a:off x="1147393" y="751010"/>
          <a:ext cx="294984" cy="2718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200" dirty="0" smtClean="0">
              <a:solidFill>
                <a:srgbClr val="000090"/>
              </a:solidFill>
            </a:rPr>
            <a:t>*</a:t>
          </a:r>
          <a:endParaRPr lang="es-ES" sz="1200" dirty="0">
            <a:solidFill>
              <a:srgbClr val="00009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C54C0-4209-4A41-961C-D29E73A1611C}" type="datetimeFigureOut">
              <a:rPr lang="es-ES" smtClean="0"/>
              <a:t>15/09/14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BF08F4-1CE1-8F4E-BCDF-D630812D603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5877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2048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477EBC-FA3F-4EC8-A5A2-191DA9C7F731}" type="slidenum">
              <a:rPr lang="es-ES" smtClean="0"/>
              <a:pPr/>
              <a:t>4</a:t>
            </a:fld>
            <a:endParaRPr 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4813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206541-1277-4A61-94B1-023F2ED40C6D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2A86A-3163-4141-8D38-F4A6255C236E}" type="datetimeFigureOut">
              <a:rPr lang="es-ES" smtClean="0"/>
              <a:pPr/>
              <a:t>15/09/14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9393F-4A29-4923-88D0-C4986E548C5C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2A86A-3163-4141-8D38-F4A6255C236E}" type="datetimeFigureOut">
              <a:rPr lang="es-ES" smtClean="0"/>
              <a:pPr/>
              <a:t>15/09/14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9393F-4A29-4923-88D0-C4986E548C5C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2A86A-3163-4141-8D38-F4A6255C236E}" type="datetimeFigureOut">
              <a:rPr lang="es-ES" smtClean="0"/>
              <a:pPr/>
              <a:t>15/09/14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9393F-4A29-4923-88D0-C4986E548C5C}" type="slidenum">
              <a:rPr lang="es-ES" smtClean="0"/>
              <a:pPr/>
              <a:t>‹Nr.›</a:t>
            </a:fld>
            <a:endParaRPr lang="es-E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2A86A-3163-4141-8D38-F4A6255C236E}" type="datetimeFigureOut">
              <a:rPr lang="es-ES" smtClean="0"/>
              <a:pPr/>
              <a:t>15/09/14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9393F-4A29-4923-88D0-C4986E548C5C}" type="slidenum">
              <a:rPr lang="es-ES" smtClean="0"/>
              <a:pPr/>
              <a:t>‹Nr.›</a:t>
            </a:fld>
            <a:endParaRPr lang="es-E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2A86A-3163-4141-8D38-F4A6255C236E}" type="datetimeFigureOut">
              <a:rPr lang="es-ES" smtClean="0"/>
              <a:pPr/>
              <a:t>15/09/14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9393F-4A29-4923-88D0-C4986E548C5C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2A86A-3163-4141-8D38-F4A6255C236E}" type="datetimeFigureOut">
              <a:rPr lang="es-ES" smtClean="0"/>
              <a:pPr/>
              <a:t>15/09/14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9393F-4A29-4923-88D0-C4986E548C5C}" type="slidenum">
              <a:rPr lang="es-ES" smtClean="0"/>
              <a:pPr/>
              <a:t>‹Nr.›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2A86A-3163-4141-8D38-F4A6255C236E}" type="datetimeFigureOut">
              <a:rPr lang="es-ES" smtClean="0"/>
              <a:pPr/>
              <a:t>15/09/14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9393F-4A29-4923-88D0-C4986E548C5C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2A86A-3163-4141-8D38-F4A6255C236E}" type="datetimeFigureOut">
              <a:rPr lang="es-ES" smtClean="0"/>
              <a:pPr/>
              <a:t>15/09/14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9393F-4A29-4923-88D0-C4986E548C5C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2A86A-3163-4141-8D38-F4A6255C236E}" type="datetimeFigureOut">
              <a:rPr lang="es-ES" smtClean="0"/>
              <a:pPr/>
              <a:t>15/09/14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9393F-4A29-4923-88D0-C4986E548C5C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2A86A-3163-4141-8D38-F4A6255C236E}" type="datetimeFigureOut">
              <a:rPr lang="es-ES" smtClean="0"/>
              <a:pPr/>
              <a:t>15/09/14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9393F-4A29-4923-88D0-C4986E548C5C}" type="slidenum">
              <a:rPr lang="es-ES" smtClean="0"/>
              <a:pPr/>
              <a:t>‹Nr.›</a:t>
            </a:fld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2A86A-3163-4141-8D38-F4A6255C236E}" type="datetimeFigureOut">
              <a:rPr lang="es-ES" smtClean="0"/>
              <a:pPr/>
              <a:t>15/09/14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9393F-4A29-4923-88D0-C4986E548C5C}" type="slidenum">
              <a:rPr lang="es-ES" smtClean="0"/>
              <a:pPr/>
              <a:t>‹Nr.›</a:t>
            </a:fld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202A86A-3163-4141-8D38-F4A6255C236E}" type="datetimeFigureOut">
              <a:rPr lang="es-ES" smtClean="0"/>
              <a:pPr/>
              <a:t>15/09/14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0D9393F-4A29-4923-88D0-C4986E548C5C}" type="slidenum">
              <a:rPr lang="es-ES" smtClean="0"/>
              <a:pPr/>
              <a:t>‹Nr.›</a:t>
            </a:fld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4" Type="http://schemas.openxmlformats.org/officeDocument/2006/relationships/chart" Target="../charts/chart4.xml"/><Relationship Id="rId5" Type="http://schemas.openxmlformats.org/officeDocument/2006/relationships/chart" Target="../charts/chart5.xml"/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emf"/><Relationship Id="rId3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emf"/><Relationship Id="rId3" Type="http://schemas.openxmlformats.org/officeDocument/2006/relationships/image" Target="../media/image26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emf"/><Relationship Id="rId3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emf"/><Relationship Id="rId3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295636" y="3501008"/>
            <a:ext cx="6552728" cy="1328023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400" dirty="0">
                <a:latin typeface="Calibri" pitchFamily="34" charset="0"/>
                <a:cs typeface="Calibri" pitchFamily="34" charset="0"/>
              </a:rPr>
              <a:t>HIV infection of Human Treg cells  </a:t>
            </a:r>
            <a:r>
              <a:rPr lang="en-GB" sz="2400" dirty="0" err="1">
                <a:latin typeface="Calibri" pitchFamily="34" charset="0"/>
                <a:cs typeface="Calibri" pitchFamily="34" charset="0"/>
              </a:rPr>
              <a:t>downregulates</a:t>
            </a:r>
            <a:r>
              <a:rPr lang="en-GB" sz="2400" dirty="0">
                <a:latin typeface="Calibri" pitchFamily="34" charset="0"/>
                <a:cs typeface="Calibri" pitchFamily="34" charset="0"/>
              </a:rPr>
              <a:t> Foxp3 expression and produces a loss of the suppressive capacity of these 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cells</a:t>
            </a: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70" b="43479"/>
          <a:stretch/>
        </p:blipFill>
        <p:spPr>
          <a:xfrm>
            <a:off x="454665" y="5517232"/>
            <a:ext cx="2893199" cy="1224136"/>
          </a:xfrm>
          <a:prstGeom prst="rect">
            <a:avLst/>
          </a:prstGeom>
        </p:spPr>
      </p:pic>
      <p:pic>
        <p:nvPicPr>
          <p:cNvPr id="6" name="Imagen 5" descr="GREGORIO MARAÑON MATERNIDA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620688"/>
            <a:ext cx="3312368" cy="24842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ángulo 7"/>
          <p:cNvSpPr/>
          <p:nvPr/>
        </p:nvSpPr>
        <p:spPr>
          <a:xfrm>
            <a:off x="6156176" y="404664"/>
            <a:ext cx="2736304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100" dirty="0">
                <a:solidFill>
                  <a:srgbClr val="FFFF99"/>
                </a:solidFill>
                <a:latin typeface="ArialMT"/>
              </a:rPr>
              <a:t>3</a:t>
            </a:r>
            <a:r>
              <a:rPr lang="es-ES" sz="1050" baseline="30000" dirty="0">
                <a:solidFill>
                  <a:srgbClr val="FFFF99"/>
                </a:solidFill>
                <a:latin typeface="Calibri"/>
              </a:rPr>
              <a:t>rd</a:t>
            </a:r>
            <a:r>
              <a:rPr lang="es-ES" sz="1100" dirty="0">
                <a:solidFill>
                  <a:srgbClr val="FFFF99"/>
                </a:solidFill>
                <a:latin typeface="ArialMT"/>
              </a:rPr>
              <a:t> International </a:t>
            </a:r>
            <a:r>
              <a:rPr lang="es-ES" sz="1100" dirty="0" err="1">
                <a:solidFill>
                  <a:srgbClr val="FFFF99"/>
                </a:solidFill>
                <a:latin typeface="ArialMT"/>
              </a:rPr>
              <a:t>Conference</a:t>
            </a:r>
            <a:r>
              <a:rPr lang="es-ES" sz="1100" dirty="0">
                <a:solidFill>
                  <a:srgbClr val="FFFF99"/>
                </a:solidFill>
                <a:latin typeface="ArialMT"/>
              </a:rPr>
              <a:t> and </a:t>
            </a:r>
            <a:r>
              <a:rPr lang="es-ES" sz="1100" dirty="0" err="1">
                <a:solidFill>
                  <a:srgbClr val="FFFF99"/>
                </a:solidFill>
                <a:latin typeface="ArialMT"/>
              </a:rPr>
              <a:t>Exhibition</a:t>
            </a:r>
            <a:r>
              <a:rPr lang="es-ES" sz="1100" dirty="0">
                <a:solidFill>
                  <a:srgbClr val="FFFF99"/>
                </a:solidFill>
                <a:latin typeface="ArialMT"/>
              </a:rPr>
              <a:t> </a:t>
            </a:r>
            <a:r>
              <a:rPr lang="es-ES" sz="1100" dirty="0" err="1">
                <a:solidFill>
                  <a:srgbClr val="FFFF99"/>
                </a:solidFill>
                <a:latin typeface="ArialMT"/>
              </a:rPr>
              <a:t>on</a:t>
            </a:r>
            <a:endParaRPr lang="es-ES" sz="1100" dirty="0">
              <a:solidFill>
                <a:srgbClr val="FFFF99"/>
              </a:solidFill>
              <a:latin typeface="ArialMT"/>
            </a:endParaRPr>
          </a:p>
          <a:p>
            <a:pPr algn="r"/>
            <a:r>
              <a:rPr lang="es-ES" sz="2400" dirty="0" err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/>
              </a:rPr>
              <a:t>Clinical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/>
              </a:rPr>
              <a:t> &amp; </a:t>
            </a:r>
            <a:r>
              <a:rPr lang="es-ES" sz="2400" dirty="0" err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/>
              </a:rPr>
              <a:t>Cellular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/>
              </a:rPr>
              <a:t> </a:t>
            </a:r>
            <a:r>
              <a:rPr lang="es-ES" sz="2400" dirty="0" err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/>
              </a:rPr>
              <a:t>Immunology</a:t>
            </a:r>
            <a:endParaRPr lang="es-ES" sz="240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/>
            </a:endParaRPr>
          </a:p>
          <a:p>
            <a:pPr algn="r"/>
            <a:r>
              <a:rPr lang="es-ES" sz="1100" dirty="0" err="1">
                <a:solidFill>
                  <a:srgbClr val="FFFF99"/>
                </a:solidFill>
                <a:latin typeface="ArialMT"/>
              </a:rPr>
              <a:t>September</a:t>
            </a:r>
            <a:r>
              <a:rPr lang="es-ES" sz="1100" dirty="0">
                <a:solidFill>
                  <a:srgbClr val="FFFF99"/>
                </a:solidFill>
                <a:latin typeface="ArialMT"/>
              </a:rPr>
              <a:t> 29 - </a:t>
            </a:r>
            <a:r>
              <a:rPr lang="es-ES" sz="1100" dirty="0" err="1">
                <a:solidFill>
                  <a:srgbClr val="FFFF99"/>
                </a:solidFill>
                <a:latin typeface="ArialMT"/>
              </a:rPr>
              <a:t>October</a:t>
            </a:r>
            <a:r>
              <a:rPr lang="es-ES" sz="1100" dirty="0">
                <a:solidFill>
                  <a:srgbClr val="FFFF99"/>
                </a:solidFill>
                <a:latin typeface="ArialMT"/>
              </a:rPr>
              <a:t> 01, 2014 Baltimore, USA</a:t>
            </a:r>
            <a:endParaRPr lang="es-ES" sz="1100" dirty="0">
              <a:solidFill>
                <a:srgbClr val="FFFF99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292080" y="4869160"/>
            <a:ext cx="3628517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sz="3200" b="1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Rafael Correa Rocha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4392488" y="6165304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spcBef>
                <a:spcPct val="20000"/>
              </a:spcBef>
              <a:buClr>
                <a:srgbClr val="073779"/>
              </a:buClr>
              <a:buSzPct val="100000"/>
            </a:pPr>
            <a:r>
              <a:rPr lang="es-ES" dirty="0" err="1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Laboratory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of </a:t>
            </a:r>
            <a:r>
              <a:rPr lang="es-ES" dirty="0" err="1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Immune-regulation</a:t>
            </a:r>
            <a:endParaRPr lang="es-ES" dirty="0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  <a:p>
            <a:pPr lvl="0" algn="r">
              <a:spcBef>
                <a:spcPct val="20000"/>
              </a:spcBef>
              <a:buClr>
                <a:srgbClr val="073779"/>
              </a:buClr>
              <a:buSzPct val="100000"/>
            </a:pPr>
            <a:r>
              <a:rPr lang="es-ES" sz="1000" dirty="0" err="1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Institute</a:t>
            </a:r>
            <a:r>
              <a:rPr lang="es-ES" sz="10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of </a:t>
            </a:r>
            <a:r>
              <a:rPr lang="es-ES" sz="1000" dirty="0" err="1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Health</a:t>
            </a:r>
            <a:r>
              <a:rPr lang="es-ES" sz="10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es-ES" sz="1000" dirty="0" err="1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Research</a:t>
            </a:r>
            <a:r>
              <a:rPr lang="es-ES" sz="10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“Gregorio Marañón” (IISGM). Madrid (</a:t>
            </a:r>
            <a:r>
              <a:rPr lang="es-ES" sz="1000" dirty="0" err="1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Spain</a:t>
            </a:r>
            <a:r>
              <a:rPr lang="es-ES" sz="10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71364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" name="6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1276681"/>
              </p:ext>
            </p:extLst>
          </p:nvPr>
        </p:nvGraphicFramePr>
        <p:xfrm>
          <a:off x="251520" y="908720"/>
          <a:ext cx="4003730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2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3531897"/>
              </p:ext>
            </p:extLst>
          </p:nvPr>
        </p:nvGraphicFramePr>
        <p:xfrm>
          <a:off x="5940152" y="4221088"/>
          <a:ext cx="3070193" cy="2236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7" name="49 CuadroTexto"/>
          <p:cNvSpPr txBox="1"/>
          <p:nvPr/>
        </p:nvSpPr>
        <p:spPr>
          <a:xfrm>
            <a:off x="5220072" y="241484"/>
            <a:ext cx="3356007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GB" sz="2800" b="1" dirty="0" smtClean="0">
                <a:ln/>
                <a:solidFill>
                  <a:schemeClr val="accent3"/>
                </a:solidFill>
              </a:rPr>
              <a:t>Mechanism </a:t>
            </a:r>
            <a:r>
              <a:rPr lang="en-GB" sz="2800" b="1" dirty="0" smtClean="0">
                <a:ln/>
                <a:solidFill>
                  <a:schemeClr val="accent3"/>
                </a:solidFill>
                <a:latin typeface="Calibri"/>
                <a:ea typeface="Wingdings"/>
                <a:cs typeface="Calibri"/>
                <a:sym typeface="Wingdings"/>
              </a:rPr>
              <a:t></a:t>
            </a:r>
            <a:r>
              <a:rPr lang="en-GB" sz="2800" b="1" dirty="0">
                <a:ln/>
                <a:solidFill>
                  <a:schemeClr val="accent3"/>
                </a:solidFill>
                <a:sym typeface="Wingdings"/>
              </a:rPr>
              <a:t> </a:t>
            </a:r>
            <a:r>
              <a:rPr lang="en-GB" sz="2800" b="1" dirty="0" smtClean="0">
                <a:ln/>
                <a:solidFill>
                  <a:schemeClr val="accent3"/>
                </a:solidFill>
                <a:sym typeface="Wingdings"/>
              </a:rPr>
              <a:t>Foxp3</a:t>
            </a:r>
            <a:endParaRPr lang="en-GB" sz="2800" b="1" dirty="0">
              <a:ln/>
              <a:solidFill>
                <a:schemeClr val="accent3"/>
              </a:solidFill>
            </a:endParaRPr>
          </a:p>
        </p:txBody>
      </p:sp>
      <p:graphicFrame>
        <p:nvGraphicFramePr>
          <p:cNvPr id="89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4660612"/>
              </p:ext>
            </p:extLst>
          </p:nvPr>
        </p:nvGraphicFramePr>
        <p:xfrm>
          <a:off x="179512" y="4161077"/>
          <a:ext cx="2813316" cy="2292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0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1101521"/>
              </p:ext>
            </p:extLst>
          </p:nvPr>
        </p:nvGraphicFramePr>
        <p:xfrm>
          <a:off x="3059832" y="4192756"/>
          <a:ext cx="2761218" cy="2260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1" name="11 CuadroTexto"/>
          <p:cNvSpPr txBox="1"/>
          <p:nvPr/>
        </p:nvSpPr>
        <p:spPr>
          <a:xfrm>
            <a:off x="5868144" y="3501008"/>
            <a:ext cx="3096344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§"/>
            </a:pPr>
            <a:r>
              <a:rPr lang="es-ES" i="1" dirty="0" smtClean="0"/>
              <a:t>“de </a:t>
            </a:r>
            <a:r>
              <a:rPr lang="es-ES" i="1" dirty="0" err="1" smtClean="0"/>
              <a:t>novo</a:t>
            </a:r>
            <a:r>
              <a:rPr lang="es-ES" i="1" dirty="0" smtClean="0"/>
              <a:t>” </a:t>
            </a:r>
            <a:r>
              <a:rPr lang="es-ES" dirty="0" err="1" smtClean="0"/>
              <a:t>methylation</a:t>
            </a:r>
            <a:endParaRPr lang="es-ES" dirty="0" smtClean="0"/>
          </a:p>
          <a:p>
            <a:pPr marL="342900" indent="-342900">
              <a:buFont typeface="Wingdings" charset="2"/>
              <a:buChar char="§"/>
            </a:pPr>
            <a:r>
              <a:rPr lang="es-ES" dirty="0" err="1"/>
              <a:t>b</a:t>
            </a:r>
            <a:r>
              <a:rPr lang="es-ES" dirty="0" err="1" smtClean="0"/>
              <a:t>inding</a:t>
            </a:r>
            <a:r>
              <a:rPr lang="es-ES" dirty="0" smtClean="0"/>
              <a:t> </a:t>
            </a:r>
            <a:r>
              <a:rPr lang="es-ES" dirty="0" err="1" smtClean="0"/>
              <a:t>site</a:t>
            </a:r>
            <a:r>
              <a:rPr lang="es-ES" dirty="0" smtClean="0"/>
              <a:t> in Foxp3 gene</a:t>
            </a:r>
            <a:endParaRPr lang="es-ES" dirty="0"/>
          </a:p>
        </p:txBody>
      </p:sp>
      <p:sp>
        <p:nvSpPr>
          <p:cNvPr id="8" name="Rectángulo 7"/>
          <p:cNvSpPr/>
          <p:nvPr/>
        </p:nvSpPr>
        <p:spPr>
          <a:xfrm>
            <a:off x="4716016" y="1772816"/>
            <a:ext cx="42484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 smtClean="0">
                <a:solidFill>
                  <a:srgbClr val="00009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Increased DNMT3b expression and subsequent methylation would be responsible of HIV-mediated decrease in Foxp3</a:t>
            </a:r>
            <a:endParaRPr lang="en-GB" sz="2000" b="1" dirty="0">
              <a:solidFill>
                <a:srgbClr val="00009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152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1" grpId="0">
        <p:bldAsOne/>
      </p:bldGraphic>
      <p:bldGraphic spid="82" grpId="0">
        <p:bldAsOne/>
      </p:bldGraphic>
      <p:bldGraphic spid="89" grpId="0">
        <p:bldAsOne/>
      </p:bldGraphic>
      <p:bldGraphic spid="90" grpId="0">
        <p:bldAsOne/>
      </p:bldGraphic>
      <p:bldP spid="91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07505" y="1484784"/>
            <a:ext cx="4437510" cy="3040049"/>
            <a:chOff x="107505" y="1484784"/>
            <a:chExt cx="4437510" cy="3040049"/>
          </a:xfrm>
        </p:grpSpPr>
        <p:pic>
          <p:nvPicPr>
            <p:cNvPr id="1065" name="Picture 4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5" y="1484784"/>
              <a:ext cx="4437510" cy="240753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5 Grupo"/>
            <p:cNvGrpSpPr/>
            <p:nvPr/>
          </p:nvGrpSpPr>
          <p:grpSpPr>
            <a:xfrm>
              <a:off x="827584" y="3861048"/>
              <a:ext cx="2300057" cy="663785"/>
              <a:chOff x="4816245" y="3685130"/>
              <a:chExt cx="2550441" cy="736045"/>
            </a:xfrm>
          </p:grpSpPr>
          <p:sp>
            <p:nvSpPr>
              <p:cNvPr id="78" name="77 CuadroTexto"/>
              <p:cNvSpPr txBox="1"/>
              <p:nvPr/>
            </p:nvSpPr>
            <p:spPr>
              <a:xfrm>
                <a:off x="6035913" y="4087507"/>
                <a:ext cx="118231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1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Ratio </a:t>
                </a:r>
                <a:r>
                  <a:rPr lang="es-ES" sz="12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Treg:Teff</a:t>
                </a:r>
                <a:endParaRPr lang="es-E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9" name="78 CuadroTexto"/>
              <p:cNvSpPr txBox="1"/>
              <p:nvPr/>
            </p:nvSpPr>
            <p:spPr>
              <a:xfrm>
                <a:off x="6968820" y="3786331"/>
                <a:ext cx="39786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1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1:1</a:t>
                </a:r>
                <a:endParaRPr lang="es-E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0" name="79 CuadroTexto"/>
              <p:cNvSpPr txBox="1"/>
              <p:nvPr/>
            </p:nvSpPr>
            <p:spPr>
              <a:xfrm>
                <a:off x="6390598" y="3786331"/>
                <a:ext cx="52610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1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0.2:1</a:t>
                </a:r>
                <a:endParaRPr lang="es-E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" name="82 CuadroTexto"/>
              <p:cNvSpPr txBox="1"/>
              <p:nvPr/>
            </p:nvSpPr>
            <p:spPr>
              <a:xfrm>
                <a:off x="5876203" y="3786331"/>
                <a:ext cx="52610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1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0.1:1</a:t>
                </a:r>
                <a:endParaRPr lang="es-E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" name="83 CuadroTexto"/>
              <p:cNvSpPr txBox="1"/>
              <p:nvPr/>
            </p:nvSpPr>
            <p:spPr>
              <a:xfrm rot="18383456">
                <a:off x="5120231" y="3917319"/>
                <a:ext cx="73071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12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Teff-act</a:t>
                </a:r>
                <a:r>
                  <a:rPr lang="es-ES" sz="1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.</a:t>
                </a:r>
                <a:endParaRPr lang="es-E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85" name="84 Conector recto"/>
              <p:cNvCxnSpPr/>
              <p:nvPr/>
            </p:nvCxnSpPr>
            <p:spPr>
              <a:xfrm>
                <a:off x="5942993" y="4098555"/>
                <a:ext cx="136815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85 CuadroTexto"/>
              <p:cNvSpPr txBox="1"/>
              <p:nvPr/>
            </p:nvSpPr>
            <p:spPr>
              <a:xfrm rot="18383456">
                <a:off x="4611029" y="3890346"/>
                <a:ext cx="68743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12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Teff</a:t>
                </a:r>
                <a:r>
                  <a:rPr lang="es-ES" sz="1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-NT</a:t>
                </a:r>
                <a:endParaRPr lang="es-E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3" name="Agrupar 2"/>
          <p:cNvGrpSpPr/>
          <p:nvPr/>
        </p:nvGrpSpPr>
        <p:grpSpPr>
          <a:xfrm>
            <a:off x="1226462" y="5157189"/>
            <a:ext cx="3777586" cy="1512171"/>
            <a:chOff x="1226462" y="5157189"/>
            <a:chExt cx="3777586" cy="1512171"/>
          </a:xfrm>
        </p:grpSpPr>
        <p:grpSp>
          <p:nvGrpSpPr>
            <p:cNvPr id="46" name="52 Grupo"/>
            <p:cNvGrpSpPr/>
            <p:nvPr/>
          </p:nvGrpSpPr>
          <p:grpSpPr>
            <a:xfrm>
              <a:off x="3923928" y="5589268"/>
              <a:ext cx="1080120" cy="1080092"/>
              <a:chOff x="2714612" y="4929198"/>
              <a:chExt cx="1500227" cy="1500188"/>
            </a:xfrm>
          </p:grpSpPr>
          <p:grpSp>
            <p:nvGrpSpPr>
              <p:cNvPr id="47" name="17 Grupo"/>
              <p:cNvGrpSpPr>
                <a:grpSpLocks/>
              </p:cNvGrpSpPr>
              <p:nvPr/>
            </p:nvGrpSpPr>
            <p:grpSpPr bwMode="auto">
              <a:xfrm>
                <a:off x="2714612" y="4929198"/>
                <a:ext cx="1500188" cy="1500188"/>
                <a:chOff x="3214678" y="5500702"/>
                <a:chExt cx="857256" cy="857256"/>
              </a:xfrm>
            </p:grpSpPr>
            <p:sp>
              <p:nvSpPr>
                <p:cNvPr id="50" name="55 Elipse"/>
                <p:cNvSpPr/>
                <p:nvPr/>
              </p:nvSpPr>
              <p:spPr>
                <a:xfrm>
                  <a:off x="3214678" y="5500702"/>
                  <a:ext cx="857256" cy="857256"/>
                </a:xfrm>
                <a:prstGeom prst="ellipse">
                  <a:avLst/>
                </a:prstGeom>
                <a:solidFill>
                  <a:schemeClr val="accent4">
                    <a:lumMod val="75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sz="1400" dirty="0"/>
                </a:p>
              </p:txBody>
            </p:sp>
            <p:sp>
              <p:nvSpPr>
                <p:cNvPr id="52" name="56 Elipse"/>
                <p:cNvSpPr/>
                <p:nvPr/>
              </p:nvSpPr>
              <p:spPr>
                <a:xfrm>
                  <a:off x="3428992" y="5643578"/>
                  <a:ext cx="571504" cy="57150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4">
                        <a:lumMod val="40000"/>
                        <a:lumOff val="60000"/>
                        <a:shade val="30000"/>
                        <a:satMod val="115000"/>
                      </a:schemeClr>
                    </a:gs>
                    <a:gs pos="50000">
                      <a:schemeClr val="accent4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4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sz="1400" dirty="0"/>
                </a:p>
              </p:txBody>
            </p:sp>
          </p:grpSp>
          <p:sp>
            <p:nvSpPr>
              <p:cNvPr id="49" name="1 Título"/>
              <p:cNvSpPr txBox="1">
                <a:spLocks/>
              </p:cNvSpPr>
              <p:nvPr/>
            </p:nvSpPr>
            <p:spPr bwMode="auto">
              <a:xfrm>
                <a:off x="3071839" y="5292851"/>
                <a:ext cx="1143000" cy="510303"/>
              </a:xfrm>
              <a:prstGeom prst="rect">
                <a:avLst/>
              </a:prstGeom>
            </p:spPr>
            <p:txBody>
              <a:bodyPr anchor="ctr">
                <a:spAutoFit/>
                <a:scene3d>
                  <a:camera prst="orthographicFront"/>
                  <a:lightRig rig="soft" dir="t">
                    <a:rot lat="0" lon="0" rev="16800000"/>
                  </a:lightRig>
                </a:scene3d>
                <a:sp3d prstMaterial="softEdge">
                  <a:bevelT w="38100" h="38100"/>
                </a:sp3d>
              </a:bodyPr>
              <a:lstStyle/>
              <a:p>
                <a:pPr fontAlgn="auto">
                  <a:spcAft>
                    <a:spcPts val="0"/>
                  </a:spcAft>
                  <a:defRPr/>
                </a:pPr>
                <a:r>
                  <a:rPr lang="en-GB" sz="2000" b="1" dirty="0">
                    <a:ln w="6350">
                      <a:noFill/>
                    </a:ln>
                    <a:solidFill>
                      <a:srgbClr val="008080"/>
                    </a:solidFill>
                    <a:effectLst>
                      <a:outerShdw blurRad="114300" dist="101600" dir="27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Cooper Black" pitchFamily="18" charset="0"/>
                    <a:ea typeface="+mj-ea"/>
                    <a:cs typeface="+mj-cs"/>
                  </a:rPr>
                  <a:t>Treg</a:t>
                </a:r>
              </a:p>
            </p:txBody>
          </p:sp>
        </p:grpSp>
        <p:grpSp>
          <p:nvGrpSpPr>
            <p:cNvPr id="53" name="5 Grupo"/>
            <p:cNvGrpSpPr/>
            <p:nvPr/>
          </p:nvGrpSpPr>
          <p:grpSpPr>
            <a:xfrm>
              <a:off x="1226462" y="5157189"/>
              <a:ext cx="1235666" cy="1392857"/>
              <a:chOff x="423490" y="4691751"/>
              <a:chExt cx="1587581" cy="1789540"/>
            </a:xfrm>
          </p:grpSpPr>
          <p:grpSp>
            <p:nvGrpSpPr>
              <p:cNvPr id="77" name="22 Grupo"/>
              <p:cNvGrpSpPr/>
              <p:nvPr/>
            </p:nvGrpSpPr>
            <p:grpSpPr>
              <a:xfrm>
                <a:off x="423490" y="5052541"/>
                <a:ext cx="962074" cy="1428750"/>
                <a:chOff x="642910" y="4130060"/>
                <a:chExt cx="1500188" cy="2227888"/>
              </a:xfrm>
            </p:grpSpPr>
            <p:grpSp>
              <p:nvGrpSpPr>
                <p:cNvPr id="91" name="23 Grupo"/>
                <p:cNvGrpSpPr/>
                <p:nvPr/>
              </p:nvGrpSpPr>
              <p:grpSpPr>
                <a:xfrm>
                  <a:off x="642910" y="4857760"/>
                  <a:ext cx="1500188" cy="1500188"/>
                  <a:chOff x="642910" y="4857760"/>
                  <a:chExt cx="1500188" cy="1500188"/>
                </a:xfrm>
              </p:grpSpPr>
              <p:grpSp>
                <p:nvGrpSpPr>
                  <p:cNvPr id="93" name="18 Grupo"/>
                  <p:cNvGrpSpPr>
                    <a:grpSpLocks/>
                  </p:cNvGrpSpPr>
                  <p:nvPr/>
                </p:nvGrpSpPr>
                <p:grpSpPr bwMode="auto">
                  <a:xfrm>
                    <a:off x="642910" y="4857760"/>
                    <a:ext cx="1500188" cy="1500188"/>
                    <a:chOff x="1071538" y="5429264"/>
                    <a:chExt cx="857256" cy="857256"/>
                  </a:xfrm>
                </p:grpSpPr>
                <p:sp>
                  <p:nvSpPr>
                    <p:cNvPr id="95" name="29 Elipse"/>
                    <p:cNvSpPr/>
                    <p:nvPr/>
                  </p:nvSpPr>
                  <p:spPr>
                    <a:xfrm>
                      <a:off x="1071538" y="5429264"/>
                      <a:ext cx="857256" cy="857256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  <a:scene3d>
                      <a:camera prst="orthographicFront"/>
                      <a:lightRig rig="threePt" dir="t"/>
                    </a:scene3d>
                    <a:sp3d>
                      <a:bevelT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GB" sz="800" dirty="0"/>
                    </a:p>
                  </p:txBody>
                </p:sp>
                <p:sp>
                  <p:nvSpPr>
                    <p:cNvPr id="96" name="51 Elipse"/>
                    <p:cNvSpPr/>
                    <p:nvPr/>
                  </p:nvSpPr>
                  <p:spPr>
                    <a:xfrm>
                      <a:off x="1285852" y="5572140"/>
                      <a:ext cx="571504" cy="571504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  <a:scene3d>
                      <a:camera prst="orthographicFront"/>
                      <a:lightRig rig="threePt" dir="t"/>
                    </a:scene3d>
                    <a:sp3d>
                      <a:bevelT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GB" sz="800" dirty="0"/>
                    </a:p>
                  </p:txBody>
                </p:sp>
              </p:grpSp>
              <p:sp>
                <p:nvSpPr>
                  <p:cNvPr id="94" name="1 Título"/>
                  <p:cNvSpPr txBox="1">
                    <a:spLocks/>
                  </p:cNvSpPr>
                  <p:nvPr/>
                </p:nvSpPr>
                <p:spPr bwMode="auto">
                  <a:xfrm>
                    <a:off x="1000100" y="5187914"/>
                    <a:ext cx="1071571" cy="739928"/>
                  </a:xfrm>
                  <a:prstGeom prst="rect">
                    <a:avLst/>
                  </a:prstGeom>
                </p:spPr>
                <p:txBody>
                  <a:bodyPr wrap="square" anchor="ctr">
                    <a:spAutoFit/>
                    <a:scene3d>
                      <a:camera prst="orthographicFront"/>
                      <a:lightRig rig="soft" dir="t">
                        <a:rot lat="0" lon="0" rev="16800000"/>
                      </a:lightRig>
                    </a:scene3d>
                    <a:sp3d prstMaterial="softEdge">
                      <a:bevelT w="38100" h="38100"/>
                    </a:sp3d>
                  </a:bodyPr>
                  <a:lstStyle/>
                  <a:p>
                    <a:pPr fontAlgn="auto">
                      <a:spcAft>
                        <a:spcPts val="0"/>
                      </a:spcAft>
                      <a:defRPr/>
                    </a:pPr>
                    <a:r>
                      <a:rPr lang="es-ES" sz="900" b="1" dirty="0" err="1" smtClean="0">
                        <a:ln w="6350">
                          <a:noFill/>
                        </a:ln>
                        <a:solidFill>
                          <a:srgbClr val="008080"/>
                        </a:solidFill>
                        <a:effectLst>
                          <a:outerShdw blurRad="114300" dist="101600" dir="27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  <a:latin typeface="Cooper Black" pitchFamily="18" charset="0"/>
                        <a:ea typeface="+mj-ea"/>
                        <a:cs typeface="+mj-cs"/>
                      </a:rPr>
                      <a:t>Linf</a:t>
                    </a:r>
                    <a:r>
                      <a:rPr lang="en-GB" sz="900" b="1" dirty="0" smtClean="0">
                        <a:ln w="6350">
                          <a:noFill/>
                        </a:ln>
                        <a:solidFill>
                          <a:srgbClr val="008080"/>
                        </a:solidFill>
                        <a:effectLst>
                          <a:outerShdw blurRad="114300" dist="101600" dir="27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  <a:latin typeface="Cooper Black" pitchFamily="18" charset="0"/>
                        <a:ea typeface="+mj-ea"/>
                        <a:cs typeface="+mj-cs"/>
                      </a:rPr>
                      <a:t>. TCD4</a:t>
                    </a:r>
                    <a:endParaRPr lang="en-GB" sz="900" b="1" dirty="0">
                      <a:ln w="6350">
                        <a:noFill/>
                      </a:ln>
                      <a:solidFill>
                        <a:srgbClr val="008080"/>
                      </a:solidFill>
                      <a:effectLst>
                        <a:outerShdw blurRad="114300" dist="101600" dir="2700000" algn="tl" rotWithShape="0">
                          <a:srgbClr val="000000">
                            <a:alpha val="40000"/>
                          </a:srgbClr>
                        </a:outerShdw>
                      </a:effectLst>
                      <a:latin typeface="Cooper Black" pitchFamily="18" charset="0"/>
                      <a:ea typeface="+mj-ea"/>
                      <a:cs typeface="+mj-cs"/>
                    </a:endParaRPr>
                  </a:p>
                </p:txBody>
              </p:sp>
            </p:grpSp>
            <p:sp>
              <p:nvSpPr>
                <p:cNvPr id="92" name="25 Flecha a la derecha con muesca"/>
                <p:cNvSpPr/>
                <p:nvPr/>
              </p:nvSpPr>
              <p:spPr bwMode="auto">
                <a:xfrm rot="18567784" flipH="1">
                  <a:off x="1524166" y="4380092"/>
                  <a:ext cx="714375" cy="214312"/>
                </a:xfrm>
                <a:prstGeom prst="notchedRightArrow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sz="800"/>
                </a:p>
              </p:txBody>
            </p:sp>
          </p:grpSp>
          <p:sp>
            <p:nvSpPr>
              <p:cNvPr id="88" name="1 Flecha curvada hacia la izquierda"/>
              <p:cNvSpPr/>
              <p:nvPr/>
            </p:nvSpPr>
            <p:spPr>
              <a:xfrm>
                <a:off x="1463333" y="5679563"/>
                <a:ext cx="544593" cy="801728"/>
              </a:xfrm>
              <a:prstGeom prst="curvedLeftArrow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2 CuadroTexto"/>
              <p:cNvSpPr txBox="1"/>
              <p:nvPr/>
            </p:nvSpPr>
            <p:spPr>
              <a:xfrm>
                <a:off x="489123" y="4691751"/>
                <a:ext cx="665995" cy="35588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s-ES" sz="1200" dirty="0" smtClean="0"/>
                  <a:t>aCD3</a:t>
                </a:r>
                <a:endParaRPr lang="es-ES" sz="1200" dirty="0"/>
              </a:p>
            </p:txBody>
          </p:sp>
          <p:sp>
            <p:nvSpPr>
              <p:cNvPr id="90" name="57 CuadroTexto"/>
              <p:cNvSpPr txBox="1"/>
              <p:nvPr/>
            </p:nvSpPr>
            <p:spPr>
              <a:xfrm>
                <a:off x="1427811" y="4691751"/>
                <a:ext cx="583260" cy="35588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s-ES" sz="1200" dirty="0" smtClean="0"/>
                  <a:t>APC</a:t>
                </a:r>
                <a:endParaRPr lang="es-ES" sz="1200" dirty="0"/>
              </a:p>
            </p:txBody>
          </p:sp>
        </p:grpSp>
        <p:sp>
          <p:nvSpPr>
            <p:cNvPr id="97" name="3 Flecha derecha"/>
            <p:cNvSpPr/>
            <p:nvPr/>
          </p:nvSpPr>
          <p:spPr>
            <a:xfrm rot="10800000">
              <a:off x="3066304" y="6047247"/>
              <a:ext cx="658515" cy="274551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sz="1200"/>
            </a:p>
          </p:txBody>
        </p:sp>
        <p:sp>
          <p:nvSpPr>
            <p:cNvPr id="98" name="4 Señal de prohibido"/>
            <p:cNvSpPr/>
            <p:nvPr/>
          </p:nvSpPr>
          <p:spPr>
            <a:xfrm>
              <a:off x="2458468" y="5996342"/>
              <a:ext cx="423307" cy="376360"/>
            </a:xfrm>
            <a:prstGeom prst="noSmoking">
              <a:avLst/>
            </a:prstGeom>
            <a:solidFill>
              <a:srgbClr val="FF0000"/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Agrupar 4"/>
          <p:cNvGrpSpPr/>
          <p:nvPr/>
        </p:nvGrpSpPr>
        <p:grpSpPr>
          <a:xfrm>
            <a:off x="5148064" y="1993545"/>
            <a:ext cx="3632149" cy="2679400"/>
            <a:chOff x="5148064" y="1993545"/>
            <a:chExt cx="3632149" cy="2679400"/>
          </a:xfrm>
        </p:grpSpPr>
        <p:pic>
          <p:nvPicPr>
            <p:cNvPr id="101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064" y="1993545"/>
              <a:ext cx="3632149" cy="2679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" name="13 CuadroTexto"/>
            <p:cNvSpPr txBox="1"/>
            <p:nvPr/>
          </p:nvSpPr>
          <p:spPr>
            <a:xfrm>
              <a:off x="6002081" y="3246572"/>
              <a:ext cx="231299" cy="2846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>
                  <a:latin typeface="Times New Roman" pitchFamily="18" charset="0"/>
                  <a:cs typeface="Times New Roman" pitchFamily="18" charset="0"/>
                </a:rPr>
                <a:t>*</a:t>
              </a:r>
              <a:endParaRPr lang="es-E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3" name="21 CuadroTexto"/>
            <p:cNvSpPr txBox="1"/>
            <p:nvPr/>
          </p:nvSpPr>
          <p:spPr>
            <a:xfrm>
              <a:off x="7076337" y="3320594"/>
              <a:ext cx="231299" cy="2846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>
                  <a:latin typeface="Times New Roman" pitchFamily="18" charset="0"/>
                  <a:cs typeface="Times New Roman" pitchFamily="18" charset="0"/>
                </a:rPr>
                <a:t>*</a:t>
              </a:r>
              <a:endParaRPr lang="es-E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Agrupar 3"/>
          <p:cNvGrpSpPr/>
          <p:nvPr/>
        </p:nvGrpSpPr>
        <p:grpSpPr>
          <a:xfrm>
            <a:off x="5209629" y="5085183"/>
            <a:ext cx="2674739" cy="1656185"/>
            <a:chOff x="5209629" y="5085183"/>
            <a:chExt cx="2674739" cy="1656185"/>
          </a:xfrm>
        </p:grpSpPr>
        <p:sp>
          <p:nvSpPr>
            <p:cNvPr id="105" name="Explosión 2 104"/>
            <p:cNvSpPr/>
            <p:nvPr/>
          </p:nvSpPr>
          <p:spPr>
            <a:xfrm>
              <a:off x="6429898" y="5517232"/>
              <a:ext cx="1224136" cy="1224136"/>
            </a:xfrm>
            <a:prstGeom prst="irregularSeal2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121" name="5 Grupo"/>
            <p:cNvGrpSpPr/>
            <p:nvPr/>
          </p:nvGrpSpPr>
          <p:grpSpPr>
            <a:xfrm>
              <a:off x="6573914" y="5085183"/>
              <a:ext cx="1310454" cy="1464863"/>
              <a:chOff x="423490" y="4599236"/>
              <a:chExt cx="1683668" cy="1882054"/>
            </a:xfrm>
          </p:grpSpPr>
          <p:grpSp>
            <p:nvGrpSpPr>
              <p:cNvPr id="122" name="22 Grupo"/>
              <p:cNvGrpSpPr/>
              <p:nvPr/>
            </p:nvGrpSpPr>
            <p:grpSpPr>
              <a:xfrm>
                <a:off x="423490" y="5056535"/>
                <a:ext cx="1109109" cy="1424755"/>
                <a:chOff x="642910" y="4136289"/>
                <a:chExt cx="1729463" cy="2221659"/>
              </a:xfrm>
            </p:grpSpPr>
            <p:grpSp>
              <p:nvGrpSpPr>
                <p:cNvPr id="126" name="23 Grupo"/>
                <p:cNvGrpSpPr/>
                <p:nvPr/>
              </p:nvGrpSpPr>
              <p:grpSpPr>
                <a:xfrm>
                  <a:off x="642910" y="4857760"/>
                  <a:ext cx="1500188" cy="1500188"/>
                  <a:chOff x="642910" y="4857760"/>
                  <a:chExt cx="1500188" cy="1500188"/>
                </a:xfrm>
              </p:grpSpPr>
              <p:grpSp>
                <p:nvGrpSpPr>
                  <p:cNvPr id="128" name="18 Grupo"/>
                  <p:cNvGrpSpPr>
                    <a:grpSpLocks/>
                  </p:cNvGrpSpPr>
                  <p:nvPr/>
                </p:nvGrpSpPr>
                <p:grpSpPr bwMode="auto">
                  <a:xfrm>
                    <a:off x="642910" y="4857760"/>
                    <a:ext cx="1500188" cy="1500188"/>
                    <a:chOff x="1071538" y="5429264"/>
                    <a:chExt cx="857256" cy="857256"/>
                  </a:xfrm>
                </p:grpSpPr>
                <p:sp>
                  <p:nvSpPr>
                    <p:cNvPr id="130" name="29 Elipse"/>
                    <p:cNvSpPr/>
                    <p:nvPr/>
                  </p:nvSpPr>
                  <p:spPr>
                    <a:xfrm>
                      <a:off x="1071538" y="5429264"/>
                      <a:ext cx="857256" cy="857256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  <a:scene3d>
                      <a:camera prst="orthographicFront"/>
                      <a:lightRig rig="threePt" dir="t"/>
                    </a:scene3d>
                    <a:sp3d>
                      <a:bevelT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GB" sz="800" dirty="0"/>
                    </a:p>
                  </p:txBody>
                </p:sp>
                <p:sp>
                  <p:nvSpPr>
                    <p:cNvPr id="131" name="51 Elipse"/>
                    <p:cNvSpPr/>
                    <p:nvPr/>
                  </p:nvSpPr>
                  <p:spPr>
                    <a:xfrm>
                      <a:off x="1285852" y="5572140"/>
                      <a:ext cx="571504" cy="571504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  <a:scene3d>
                      <a:camera prst="orthographicFront"/>
                      <a:lightRig rig="threePt" dir="t"/>
                    </a:scene3d>
                    <a:sp3d>
                      <a:bevelT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GB" sz="800" dirty="0"/>
                    </a:p>
                  </p:txBody>
                </p:sp>
              </p:grpSp>
              <p:sp>
                <p:nvSpPr>
                  <p:cNvPr id="129" name="1 Título"/>
                  <p:cNvSpPr txBox="1">
                    <a:spLocks/>
                  </p:cNvSpPr>
                  <p:nvPr/>
                </p:nvSpPr>
                <p:spPr bwMode="auto">
                  <a:xfrm>
                    <a:off x="1000100" y="5187914"/>
                    <a:ext cx="1071571" cy="739928"/>
                  </a:xfrm>
                  <a:prstGeom prst="rect">
                    <a:avLst/>
                  </a:prstGeom>
                </p:spPr>
                <p:txBody>
                  <a:bodyPr wrap="square" anchor="ctr">
                    <a:spAutoFit/>
                    <a:scene3d>
                      <a:camera prst="orthographicFront"/>
                      <a:lightRig rig="soft" dir="t">
                        <a:rot lat="0" lon="0" rev="16800000"/>
                      </a:lightRig>
                    </a:scene3d>
                    <a:sp3d prstMaterial="softEdge">
                      <a:bevelT w="38100" h="38100"/>
                    </a:sp3d>
                  </a:bodyPr>
                  <a:lstStyle/>
                  <a:p>
                    <a:pPr fontAlgn="auto">
                      <a:spcAft>
                        <a:spcPts val="0"/>
                      </a:spcAft>
                      <a:defRPr/>
                    </a:pPr>
                    <a:r>
                      <a:rPr lang="es-ES" sz="900" b="1" dirty="0" err="1" smtClean="0">
                        <a:ln w="6350">
                          <a:noFill/>
                        </a:ln>
                        <a:solidFill>
                          <a:srgbClr val="008080"/>
                        </a:solidFill>
                        <a:effectLst>
                          <a:outerShdw blurRad="114300" dist="101600" dir="27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  <a:latin typeface="Cooper Black" pitchFamily="18" charset="0"/>
                        <a:ea typeface="+mj-ea"/>
                        <a:cs typeface="+mj-cs"/>
                      </a:rPr>
                      <a:t>Linf</a:t>
                    </a:r>
                    <a:r>
                      <a:rPr lang="en-GB" sz="900" b="1" dirty="0" smtClean="0">
                        <a:ln w="6350">
                          <a:noFill/>
                        </a:ln>
                        <a:solidFill>
                          <a:srgbClr val="008080"/>
                        </a:solidFill>
                        <a:effectLst>
                          <a:outerShdw blurRad="114300" dist="101600" dir="27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  <a:latin typeface="Cooper Black" pitchFamily="18" charset="0"/>
                        <a:ea typeface="+mj-ea"/>
                        <a:cs typeface="+mj-cs"/>
                      </a:rPr>
                      <a:t>. TCD4</a:t>
                    </a:r>
                    <a:endParaRPr lang="en-GB" sz="900" b="1" dirty="0">
                      <a:ln w="6350">
                        <a:noFill/>
                      </a:ln>
                      <a:solidFill>
                        <a:srgbClr val="008080"/>
                      </a:solidFill>
                      <a:effectLst>
                        <a:outerShdw blurRad="114300" dist="101600" dir="2700000" algn="tl" rotWithShape="0">
                          <a:srgbClr val="000000">
                            <a:alpha val="40000"/>
                          </a:srgbClr>
                        </a:outerShdw>
                      </a:effectLst>
                      <a:latin typeface="Cooper Black" pitchFamily="18" charset="0"/>
                      <a:ea typeface="+mj-ea"/>
                      <a:cs typeface="+mj-cs"/>
                    </a:endParaRPr>
                  </a:p>
                </p:txBody>
              </p:sp>
            </p:grpSp>
            <p:sp>
              <p:nvSpPr>
                <p:cNvPr id="127" name="25 Flecha a la derecha con muesca"/>
                <p:cNvSpPr/>
                <p:nvPr/>
              </p:nvSpPr>
              <p:spPr bwMode="auto">
                <a:xfrm rot="18567784" flipH="1">
                  <a:off x="1900017" y="4378308"/>
                  <a:ext cx="714376" cy="230337"/>
                </a:xfrm>
                <a:prstGeom prst="notchedRightArrow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sz="800"/>
                </a:p>
              </p:txBody>
            </p:sp>
          </p:grpSp>
          <p:sp>
            <p:nvSpPr>
              <p:cNvPr id="124" name="2 CuadroTexto"/>
              <p:cNvSpPr txBox="1"/>
              <p:nvPr/>
            </p:nvSpPr>
            <p:spPr>
              <a:xfrm>
                <a:off x="1441163" y="4599236"/>
                <a:ext cx="665995" cy="35588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s-ES" sz="1200" dirty="0" smtClean="0"/>
                  <a:t>aCD3</a:t>
                </a:r>
                <a:endParaRPr lang="es-ES" sz="1200" dirty="0"/>
              </a:p>
            </p:txBody>
          </p:sp>
        </p:grpSp>
        <p:sp>
          <p:nvSpPr>
            <p:cNvPr id="132" name="3 Flecha derecha"/>
            <p:cNvSpPr/>
            <p:nvPr/>
          </p:nvSpPr>
          <p:spPr>
            <a:xfrm rot="10800000" flipH="1">
              <a:off x="5209629" y="6047246"/>
              <a:ext cx="658515" cy="274551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sz="1200"/>
            </a:p>
          </p:txBody>
        </p:sp>
        <p:sp>
          <p:nvSpPr>
            <p:cNvPr id="133" name="4 Señal de prohibido"/>
            <p:cNvSpPr/>
            <p:nvPr/>
          </p:nvSpPr>
          <p:spPr>
            <a:xfrm flipH="1">
              <a:off x="5997850" y="5996342"/>
              <a:ext cx="423307" cy="376360"/>
            </a:xfrm>
            <a:prstGeom prst="noSmoking">
              <a:avLst/>
            </a:prstGeom>
            <a:solidFill>
              <a:srgbClr val="FF0000"/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>
                <a:solidFill>
                  <a:schemeClr val="tx1"/>
                </a:solidFill>
              </a:endParaRPr>
            </a:p>
          </p:txBody>
        </p:sp>
      </p:grpSp>
      <p:sp>
        <p:nvSpPr>
          <p:cNvPr id="134" name="49 CuadroTexto"/>
          <p:cNvSpPr txBox="1"/>
          <p:nvPr/>
        </p:nvSpPr>
        <p:spPr>
          <a:xfrm>
            <a:off x="4716016" y="188640"/>
            <a:ext cx="4153225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GB" sz="2800" b="1" dirty="0" smtClean="0">
                <a:ln/>
                <a:solidFill>
                  <a:schemeClr val="accent3"/>
                </a:solidFill>
              </a:rPr>
              <a:t>Treg suppressive function</a:t>
            </a:r>
            <a:endParaRPr lang="en-GB" sz="28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49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6 CuadroTexto"/>
          <p:cNvSpPr txBox="1"/>
          <p:nvPr/>
        </p:nvSpPr>
        <p:spPr>
          <a:xfrm>
            <a:off x="395536" y="3573016"/>
            <a:ext cx="849694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endParaRPr lang="en-GB" b="1" dirty="0" smtClean="0">
              <a:solidFill>
                <a:srgbClr val="FFFF9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cs typeface="Calibri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en-GB" b="1" dirty="0" smtClean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HIV-infected Treg loss the Foxp3 expression and decrease its </a:t>
            </a:r>
            <a:r>
              <a:rPr lang="en-GB" b="1" dirty="0" err="1" smtClean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suppresive</a:t>
            </a:r>
            <a:r>
              <a:rPr lang="en-GB" b="1" dirty="0" smtClean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 capacity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en-GB" b="1" dirty="0" smtClean="0">
              <a:solidFill>
                <a:srgbClr val="FFFF9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cs typeface="Calibri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en-GB" b="1" dirty="0" smtClean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The impairment in Treg population and the loss of its </a:t>
            </a:r>
            <a:r>
              <a:rPr lang="en-GB" b="1" dirty="0" err="1" smtClean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suppresive</a:t>
            </a:r>
            <a:r>
              <a:rPr lang="en-GB" b="1" dirty="0" smtClean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 function could be related with the presence of the immune </a:t>
            </a:r>
            <a:r>
              <a:rPr lang="en-GB" b="1" dirty="0" err="1" smtClean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hyperactivation</a:t>
            </a:r>
            <a:r>
              <a:rPr lang="en-GB" b="1" dirty="0" smtClean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 in HIV-infected patients, which has been correlated with the progression of the disease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251520" y="6021288"/>
            <a:ext cx="3837509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s-ES" sz="2000" dirty="0" smtClean="0">
                <a:solidFill>
                  <a:srgbClr val="000090"/>
                </a:solidFill>
              </a:rPr>
              <a:t>Pion </a:t>
            </a:r>
            <a:r>
              <a:rPr lang="es-ES" sz="2000" i="1" dirty="0" smtClean="0">
                <a:solidFill>
                  <a:srgbClr val="000090"/>
                </a:solidFill>
              </a:rPr>
              <a:t>et al</a:t>
            </a:r>
            <a:r>
              <a:rPr lang="es-ES" sz="2000" dirty="0" smtClean="0">
                <a:solidFill>
                  <a:srgbClr val="000090"/>
                </a:solidFill>
              </a:rPr>
              <a:t>. </a:t>
            </a:r>
            <a:r>
              <a:rPr lang="es-ES" sz="2000" b="1" dirty="0" smtClean="0">
                <a:solidFill>
                  <a:srgbClr val="000090"/>
                </a:solidFill>
              </a:rPr>
              <a:t>AIDS</a:t>
            </a:r>
            <a:r>
              <a:rPr lang="es-ES" sz="2000" dirty="0">
                <a:solidFill>
                  <a:srgbClr val="000090"/>
                </a:solidFill>
              </a:rPr>
              <a:t>. </a:t>
            </a:r>
            <a:r>
              <a:rPr lang="es-ES" sz="2000" dirty="0" smtClean="0">
                <a:solidFill>
                  <a:srgbClr val="000090"/>
                </a:solidFill>
              </a:rPr>
              <a:t>(2013). 27:</a:t>
            </a:r>
            <a:r>
              <a:rPr lang="es-ES" sz="2000" dirty="0">
                <a:solidFill>
                  <a:srgbClr val="000090"/>
                </a:solidFill>
              </a:rPr>
              <a:t>2019-29</a:t>
            </a:r>
          </a:p>
        </p:txBody>
      </p:sp>
      <p:pic>
        <p:nvPicPr>
          <p:cNvPr id="3" name="Imagen 2" descr="graphic abstract HIV DNM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755" y="332656"/>
            <a:ext cx="4416491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495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251520" y="5304110"/>
            <a:ext cx="6696744" cy="107721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273050" indent="-273050" algn="just"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1600" dirty="0" smtClean="0">
                <a:solidFill>
                  <a:srgbClr val="000090"/>
                </a:solidFill>
                <a:latin typeface="Rockwell"/>
                <a:cs typeface="Rockwell"/>
              </a:rPr>
              <a:t>HIV-infected patients has decreased number of Treg cells</a:t>
            </a:r>
          </a:p>
          <a:p>
            <a:pPr marL="273050" indent="-273050" algn="just"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1600" dirty="0" smtClean="0">
                <a:solidFill>
                  <a:srgbClr val="000090"/>
                </a:solidFill>
                <a:latin typeface="Rockwell"/>
                <a:cs typeface="Rockwell"/>
              </a:rPr>
              <a:t>Which is the effect of VL in Treg counts ? </a:t>
            </a:r>
          </a:p>
          <a:p>
            <a:pPr marL="273050" indent="-273050" algn="just"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1600" dirty="0" smtClean="0">
                <a:solidFill>
                  <a:srgbClr val="000090"/>
                </a:solidFill>
                <a:latin typeface="Rockwell"/>
                <a:cs typeface="Rockwell"/>
              </a:rPr>
              <a:t>Treg decrease is related with immune </a:t>
            </a:r>
            <a:r>
              <a:rPr lang="en-GB" sz="1600" dirty="0" err="1" smtClean="0">
                <a:solidFill>
                  <a:srgbClr val="000090"/>
                </a:solidFill>
                <a:latin typeface="Rockwell"/>
                <a:cs typeface="Rockwell"/>
              </a:rPr>
              <a:t>hyperactivation</a:t>
            </a:r>
            <a:r>
              <a:rPr lang="en-GB" sz="1600" dirty="0" smtClean="0">
                <a:solidFill>
                  <a:srgbClr val="000090"/>
                </a:solidFill>
                <a:latin typeface="Rockwell"/>
                <a:cs typeface="Rockwell"/>
              </a:rPr>
              <a:t> ?</a:t>
            </a:r>
          </a:p>
        </p:txBody>
      </p:sp>
      <p:sp>
        <p:nvSpPr>
          <p:cNvPr id="5" name="49 CuadroTexto"/>
          <p:cNvSpPr txBox="1"/>
          <p:nvPr/>
        </p:nvSpPr>
        <p:spPr>
          <a:xfrm>
            <a:off x="5436096" y="188640"/>
            <a:ext cx="3418073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GB" sz="2800" b="1" dirty="0" smtClean="0">
                <a:ln/>
                <a:solidFill>
                  <a:schemeClr val="accent3"/>
                </a:solidFill>
              </a:rPr>
              <a:t>HIV-infected patients</a:t>
            </a:r>
            <a:endParaRPr lang="en-GB" sz="2800" b="1" dirty="0">
              <a:ln/>
              <a:solidFill>
                <a:schemeClr val="accent3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6843768" y="6372036"/>
            <a:ext cx="2192728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000090"/>
                </a:solidFill>
              </a:rPr>
              <a:t>(Data </a:t>
            </a:r>
            <a:r>
              <a:rPr lang="es-ES" dirty="0" err="1" smtClean="0">
                <a:solidFill>
                  <a:srgbClr val="000090"/>
                </a:solidFill>
              </a:rPr>
              <a:t>not</a:t>
            </a:r>
            <a:r>
              <a:rPr lang="es-ES" dirty="0" smtClean="0">
                <a:solidFill>
                  <a:srgbClr val="000090"/>
                </a:solidFill>
              </a:rPr>
              <a:t> </a:t>
            </a:r>
            <a:r>
              <a:rPr lang="es-ES" dirty="0" err="1" smtClean="0">
                <a:solidFill>
                  <a:srgbClr val="000090"/>
                </a:solidFill>
              </a:rPr>
              <a:t>published</a:t>
            </a:r>
            <a:r>
              <a:rPr lang="es-ES" dirty="0" smtClean="0">
                <a:solidFill>
                  <a:srgbClr val="000090"/>
                </a:solidFill>
              </a:rPr>
              <a:t>)</a:t>
            </a:r>
            <a:endParaRPr lang="es-ES" dirty="0">
              <a:solidFill>
                <a:srgbClr val="000090"/>
              </a:solidFill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5220072" y="1772816"/>
            <a:ext cx="35283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charset="2"/>
              <a:buChar char="v"/>
            </a:pPr>
            <a:r>
              <a:rPr lang="en-GB" b="1" dirty="0" smtClean="0">
                <a:solidFill>
                  <a:srgbClr val="00009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14 non-infected Controls</a:t>
            </a:r>
          </a:p>
          <a:p>
            <a:pPr marL="342900" indent="-342900">
              <a:spcBef>
                <a:spcPct val="50000"/>
              </a:spcBef>
              <a:buFont typeface="Wingdings" charset="2"/>
              <a:buChar char="v"/>
            </a:pPr>
            <a:r>
              <a:rPr lang="en-GB" b="1" dirty="0" smtClean="0">
                <a:solidFill>
                  <a:srgbClr val="00009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20 HIV-infected patients with undetectable VL</a:t>
            </a:r>
          </a:p>
          <a:p>
            <a:pPr marL="342900" indent="-342900">
              <a:spcBef>
                <a:spcPct val="50000"/>
              </a:spcBef>
              <a:buFont typeface="Wingdings" charset="2"/>
              <a:buChar char="v"/>
            </a:pPr>
            <a:r>
              <a:rPr lang="en-GB" b="1" dirty="0" smtClean="0">
                <a:solidFill>
                  <a:srgbClr val="00009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15 HIV-infected patients with VL &gt;5,000 copies</a:t>
            </a:r>
            <a:endParaRPr lang="en-GB" b="1" dirty="0">
              <a:solidFill>
                <a:srgbClr val="00009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cs typeface="Calibri"/>
            </a:endParaRPr>
          </a:p>
        </p:txBody>
      </p:sp>
      <p:grpSp>
        <p:nvGrpSpPr>
          <p:cNvPr id="4" name="Agrupar 3"/>
          <p:cNvGrpSpPr/>
          <p:nvPr/>
        </p:nvGrpSpPr>
        <p:grpSpPr>
          <a:xfrm>
            <a:off x="338917" y="1196752"/>
            <a:ext cx="4305091" cy="3537104"/>
            <a:chOff x="338917" y="1196752"/>
            <a:chExt cx="4305091" cy="3537104"/>
          </a:xfrm>
        </p:grpSpPr>
        <p:pic>
          <p:nvPicPr>
            <p:cNvPr id="7" name="Imagen 6"/>
            <p:cNvPicPr/>
            <p:nvPr/>
          </p:nvPicPr>
          <p:blipFill rotWithShape="1">
            <a:blip r:embed="rId2" cstate="print"/>
            <a:srcRect l="54261" r="1" b="12370"/>
            <a:stretch/>
          </p:blipFill>
          <p:spPr bwMode="auto">
            <a:xfrm>
              <a:off x="660018" y="1196752"/>
              <a:ext cx="3983990" cy="305355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2" name="CuadroTexto 1"/>
            <p:cNvSpPr txBox="1"/>
            <p:nvPr/>
          </p:nvSpPr>
          <p:spPr>
            <a:xfrm>
              <a:off x="1204215" y="4149080"/>
              <a:ext cx="961521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600" dirty="0" smtClean="0"/>
                <a:t>Non-HIV</a:t>
              </a:r>
            </a:p>
            <a:p>
              <a:pPr algn="ctr"/>
              <a:r>
                <a:rPr lang="es-ES" sz="1600" dirty="0" smtClean="0"/>
                <a:t> </a:t>
              </a:r>
              <a:r>
                <a:rPr lang="es-ES" sz="1600" dirty="0" err="1" smtClean="0"/>
                <a:t>Controls</a:t>
              </a:r>
              <a:endParaRPr lang="es-ES" sz="1600" dirty="0"/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2421760" y="4149080"/>
              <a:ext cx="774571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600" dirty="0" smtClean="0"/>
                <a:t>HIV </a:t>
              </a:r>
            </a:p>
            <a:p>
              <a:pPr algn="ctr"/>
              <a:r>
                <a:rPr lang="es-ES" sz="1600" dirty="0" err="1" smtClean="0"/>
                <a:t>u.d</a:t>
              </a:r>
              <a:r>
                <a:rPr lang="es-ES" sz="1600" dirty="0" smtClean="0"/>
                <a:t>. VL</a:t>
              </a:r>
              <a:endParaRPr lang="es-ES" sz="1600" dirty="0"/>
            </a:p>
          </p:txBody>
        </p:sp>
        <p:sp>
          <p:nvSpPr>
            <p:cNvPr id="10" name="CuadroTexto 9"/>
            <p:cNvSpPr txBox="1"/>
            <p:nvPr/>
          </p:nvSpPr>
          <p:spPr>
            <a:xfrm>
              <a:off x="3501880" y="4149080"/>
              <a:ext cx="825867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600" dirty="0" smtClean="0"/>
                <a:t>HIV </a:t>
              </a:r>
            </a:p>
            <a:p>
              <a:pPr algn="ctr"/>
              <a:r>
                <a:rPr lang="es-ES" sz="1600" dirty="0" err="1" smtClean="0"/>
                <a:t>high</a:t>
              </a:r>
              <a:r>
                <a:rPr lang="es-ES" sz="1600" dirty="0" smtClean="0"/>
                <a:t> VL</a:t>
              </a:r>
              <a:endParaRPr lang="es-ES" sz="1600" dirty="0"/>
            </a:p>
          </p:txBody>
        </p:sp>
        <p:sp>
          <p:nvSpPr>
            <p:cNvPr id="3" name="CuadroTexto 2"/>
            <p:cNvSpPr txBox="1"/>
            <p:nvPr/>
          </p:nvSpPr>
          <p:spPr>
            <a:xfrm rot="16200000">
              <a:off x="-906967" y="2636650"/>
              <a:ext cx="28303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dirty="0" smtClean="0"/>
                <a:t>Treg </a:t>
              </a:r>
              <a:r>
                <a:rPr lang="es-ES" sz="1600" dirty="0" err="1" smtClean="0"/>
                <a:t>absolute</a:t>
              </a:r>
              <a:r>
                <a:rPr lang="es-ES" sz="1600" dirty="0" smtClean="0"/>
                <a:t> </a:t>
              </a:r>
              <a:r>
                <a:rPr lang="es-ES" sz="1600" dirty="0" err="1" smtClean="0"/>
                <a:t>counts</a:t>
              </a:r>
              <a:r>
                <a:rPr lang="es-ES" sz="1600" dirty="0" smtClean="0"/>
                <a:t> (</a:t>
              </a:r>
              <a:r>
                <a:rPr lang="es-ES" sz="1600" dirty="0" err="1" smtClean="0"/>
                <a:t>cells</a:t>
              </a:r>
              <a:r>
                <a:rPr lang="es-ES" sz="1600" dirty="0" smtClean="0"/>
                <a:t>/</a:t>
              </a:r>
              <a:r>
                <a:rPr lang="es-ES" sz="1600" dirty="0" err="1" smtClean="0"/>
                <a:t>uL</a:t>
              </a:r>
              <a:r>
                <a:rPr lang="es-ES" sz="1600" dirty="0" smtClean="0"/>
                <a:t>)</a:t>
              </a:r>
              <a:endParaRPr lang="es-E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0593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9 CuadroTexto"/>
          <p:cNvSpPr txBox="1"/>
          <p:nvPr/>
        </p:nvSpPr>
        <p:spPr>
          <a:xfrm>
            <a:off x="5436096" y="188640"/>
            <a:ext cx="3418073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GB" sz="2800" b="1" dirty="0" smtClean="0">
                <a:ln/>
                <a:solidFill>
                  <a:schemeClr val="accent3"/>
                </a:solidFill>
              </a:rPr>
              <a:t>HIV-infected patients</a:t>
            </a:r>
            <a:endParaRPr lang="en-GB" sz="28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39" name="Imagen 38" descr="graphic abstract HIV DNM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628800"/>
            <a:ext cx="2784310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CuadroTexto 10"/>
          <p:cNvSpPr txBox="1"/>
          <p:nvPr/>
        </p:nvSpPr>
        <p:spPr>
          <a:xfrm>
            <a:off x="323528" y="6309320"/>
            <a:ext cx="2415846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s-ES" sz="2000" dirty="0" smtClean="0">
                <a:solidFill>
                  <a:srgbClr val="000090"/>
                </a:solidFill>
              </a:rPr>
              <a:t>(Data </a:t>
            </a:r>
            <a:r>
              <a:rPr lang="es-ES" sz="2000" dirty="0" err="1" smtClean="0">
                <a:solidFill>
                  <a:srgbClr val="000090"/>
                </a:solidFill>
              </a:rPr>
              <a:t>not</a:t>
            </a:r>
            <a:r>
              <a:rPr lang="es-ES" sz="2000" dirty="0" smtClean="0">
                <a:solidFill>
                  <a:srgbClr val="000090"/>
                </a:solidFill>
              </a:rPr>
              <a:t> </a:t>
            </a:r>
            <a:r>
              <a:rPr lang="es-ES" sz="2000" dirty="0" err="1" smtClean="0">
                <a:solidFill>
                  <a:srgbClr val="000090"/>
                </a:solidFill>
              </a:rPr>
              <a:t>published</a:t>
            </a:r>
            <a:r>
              <a:rPr lang="es-ES" sz="2000" dirty="0" smtClean="0">
                <a:solidFill>
                  <a:srgbClr val="000090"/>
                </a:solidFill>
              </a:rPr>
              <a:t>)</a:t>
            </a:r>
            <a:endParaRPr lang="es-ES" sz="2000" dirty="0">
              <a:solidFill>
                <a:srgbClr val="000090"/>
              </a:solidFill>
            </a:endParaRPr>
          </a:p>
        </p:txBody>
      </p:sp>
      <p:grpSp>
        <p:nvGrpSpPr>
          <p:cNvPr id="7" name="Agrupar 6"/>
          <p:cNvGrpSpPr/>
          <p:nvPr/>
        </p:nvGrpSpPr>
        <p:grpSpPr>
          <a:xfrm>
            <a:off x="3491880" y="3861048"/>
            <a:ext cx="5475223" cy="2858834"/>
            <a:chOff x="3491880" y="3861048"/>
            <a:chExt cx="5475223" cy="2858834"/>
          </a:xfrm>
        </p:grpSpPr>
        <p:pic>
          <p:nvPicPr>
            <p:cNvPr id="13" name="Imagen 12"/>
            <p:cNvPicPr/>
            <p:nvPr/>
          </p:nvPicPr>
          <p:blipFill rotWithShape="1">
            <a:blip r:embed="rId3" cstate="print"/>
            <a:srcRect l="4464" t="9110" b="7158"/>
            <a:stretch/>
          </p:blipFill>
          <p:spPr bwMode="auto">
            <a:xfrm>
              <a:off x="3805089" y="4114719"/>
              <a:ext cx="5162014" cy="233147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4" name="CuadroTexto 13"/>
            <p:cNvSpPr txBox="1"/>
            <p:nvPr/>
          </p:nvSpPr>
          <p:spPr>
            <a:xfrm>
              <a:off x="4805541" y="3861048"/>
              <a:ext cx="77457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dirty="0" err="1" smtClean="0"/>
                <a:t>u.d</a:t>
              </a:r>
              <a:r>
                <a:rPr lang="es-ES" sz="1600" dirty="0" smtClean="0"/>
                <a:t>. VL</a:t>
              </a:r>
              <a:endParaRPr lang="es-ES" sz="1600" dirty="0"/>
            </a:p>
          </p:txBody>
        </p:sp>
        <p:sp>
          <p:nvSpPr>
            <p:cNvPr id="15" name="CuadroTexto 14"/>
            <p:cNvSpPr txBox="1"/>
            <p:nvPr/>
          </p:nvSpPr>
          <p:spPr>
            <a:xfrm>
              <a:off x="7164288" y="3861048"/>
              <a:ext cx="8258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dirty="0" err="1" smtClean="0"/>
                <a:t>high</a:t>
              </a:r>
              <a:r>
                <a:rPr lang="es-ES" sz="1600" dirty="0" smtClean="0"/>
                <a:t> VL</a:t>
              </a:r>
              <a:endParaRPr lang="es-ES" sz="1600" dirty="0"/>
            </a:p>
          </p:txBody>
        </p:sp>
        <p:sp>
          <p:nvSpPr>
            <p:cNvPr id="16" name="CuadroTexto 15"/>
            <p:cNvSpPr txBox="1"/>
            <p:nvPr/>
          </p:nvSpPr>
          <p:spPr>
            <a:xfrm>
              <a:off x="5364088" y="6381328"/>
              <a:ext cx="1901783" cy="338554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s-ES" sz="1600" dirty="0" smtClean="0"/>
                <a:t>Treg </a:t>
              </a:r>
              <a:r>
                <a:rPr lang="es-ES" sz="1600" dirty="0" err="1" smtClean="0"/>
                <a:t>counts</a:t>
              </a:r>
              <a:r>
                <a:rPr lang="es-ES" sz="1600" dirty="0" smtClean="0"/>
                <a:t> (</a:t>
              </a:r>
              <a:r>
                <a:rPr lang="es-ES" sz="1600" dirty="0" err="1"/>
                <a:t>c</a:t>
              </a:r>
              <a:r>
                <a:rPr lang="es-ES" sz="1600" dirty="0" err="1" smtClean="0"/>
                <a:t>el</a:t>
              </a:r>
              <a:r>
                <a:rPr lang="es-ES" sz="1600" dirty="0" smtClean="0"/>
                <a:t>/</a:t>
              </a:r>
              <a:r>
                <a:rPr lang="es-ES" sz="1600" dirty="0" err="1" smtClean="0"/>
                <a:t>uL</a:t>
              </a:r>
              <a:r>
                <a:rPr lang="es-ES" sz="1600" dirty="0" smtClean="0"/>
                <a:t>)</a:t>
              </a:r>
              <a:endParaRPr lang="es-ES" sz="1600" dirty="0"/>
            </a:p>
          </p:txBody>
        </p:sp>
        <p:sp>
          <p:nvSpPr>
            <p:cNvPr id="17" name="CuadroTexto 16"/>
            <p:cNvSpPr txBox="1"/>
            <p:nvPr/>
          </p:nvSpPr>
          <p:spPr>
            <a:xfrm rot="16200000">
              <a:off x="2412098" y="5137784"/>
              <a:ext cx="2467342" cy="307777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s-ES" sz="1400" dirty="0" err="1" smtClean="0"/>
                <a:t>Activated</a:t>
              </a:r>
              <a:r>
                <a:rPr lang="es-ES" sz="1400" dirty="0" smtClean="0"/>
                <a:t> CD4+ T-</a:t>
              </a:r>
              <a:r>
                <a:rPr lang="es-ES" sz="1400" dirty="0" err="1" smtClean="0"/>
                <a:t>cells</a:t>
              </a:r>
              <a:r>
                <a:rPr lang="es-ES" sz="1400" dirty="0" smtClean="0"/>
                <a:t> (</a:t>
              </a:r>
              <a:r>
                <a:rPr lang="es-ES" sz="1400" dirty="0" err="1" smtClean="0"/>
                <a:t>cel</a:t>
              </a:r>
              <a:r>
                <a:rPr lang="es-ES" sz="1400" dirty="0" smtClean="0"/>
                <a:t>/</a:t>
              </a:r>
              <a:r>
                <a:rPr lang="es-ES" sz="1400" dirty="0" err="1" smtClean="0"/>
                <a:t>uL</a:t>
              </a:r>
              <a:r>
                <a:rPr lang="es-ES" sz="1400" dirty="0" smtClean="0"/>
                <a:t>)</a:t>
              </a:r>
              <a:endParaRPr lang="es-ES" sz="1400" dirty="0"/>
            </a:p>
          </p:txBody>
        </p:sp>
        <p:sp>
          <p:nvSpPr>
            <p:cNvPr id="6" name="CuadroTexto 5"/>
            <p:cNvSpPr txBox="1"/>
            <p:nvPr/>
          </p:nvSpPr>
          <p:spPr>
            <a:xfrm>
              <a:off x="4211960" y="4509120"/>
              <a:ext cx="7777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>
                  <a:solidFill>
                    <a:srgbClr val="000090"/>
                  </a:solidFill>
                  <a:latin typeface="Calibri"/>
                  <a:cs typeface="Calibri"/>
                </a:rPr>
                <a:t>p=0.013</a:t>
              </a:r>
              <a:endParaRPr lang="es-ES" sz="1400" dirty="0">
                <a:solidFill>
                  <a:srgbClr val="000090"/>
                </a:solidFill>
                <a:latin typeface="Calibri"/>
                <a:cs typeface="Calibri"/>
              </a:endParaRPr>
            </a:p>
          </p:txBody>
        </p:sp>
        <p:sp>
          <p:nvSpPr>
            <p:cNvPr id="19" name="CuadroTexto 18"/>
            <p:cNvSpPr txBox="1"/>
            <p:nvPr/>
          </p:nvSpPr>
          <p:spPr>
            <a:xfrm>
              <a:off x="7812360" y="4653136"/>
              <a:ext cx="7777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>
                  <a:solidFill>
                    <a:srgbClr val="000090"/>
                  </a:solidFill>
                  <a:latin typeface="Calibri"/>
                  <a:cs typeface="Calibri"/>
                </a:rPr>
                <a:t>p=0.289</a:t>
              </a:r>
              <a:endParaRPr lang="es-ES" sz="1400" dirty="0">
                <a:solidFill>
                  <a:srgbClr val="000090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10" name="Agrupar 9"/>
          <p:cNvGrpSpPr/>
          <p:nvPr/>
        </p:nvGrpSpPr>
        <p:grpSpPr>
          <a:xfrm>
            <a:off x="179513" y="980728"/>
            <a:ext cx="3456383" cy="3096344"/>
            <a:chOff x="179513" y="980728"/>
            <a:chExt cx="3456383" cy="3096344"/>
          </a:xfrm>
        </p:grpSpPr>
        <p:sp>
          <p:nvSpPr>
            <p:cNvPr id="8" name="Rectángulo 7"/>
            <p:cNvSpPr/>
            <p:nvPr/>
          </p:nvSpPr>
          <p:spPr>
            <a:xfrm>
              <a:off x="179513" y="980728"/>
              <a:ext cx="3456383" cy="30963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" name="Imagen 1"/>
            <p:cNvPicPr/>
            <p:nvPr/>
          </p:nvPicPr>
          <p:blipFill rotWithShape="1">
            <a:blip r:embed="rId4" cstate="print"/>
            <a:srcRect l="11523" t="8141" r="3202" b="7796"/>
            <a:stretch/>
          </p:blipFill>
          <p:spPr bwMode="auto">
            <a:xfrm>
              <a:off x="577705" y="1287191"/>
              <a:ext cx="2946833" cy="24207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5" name="CuadroTexto 4"/>
            <p:cNvSpPr txBox="1"/>
            <p:nvPr/>
          </p:nvSpPr>
          <p:spPr>
            <a:xfrm>
              <a:off x="1217391" y="980728"/>
              <a:ext cx="2008482" cy="3385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s-ES" sz="1600" dirty="0" smtClean="0"/>
                <a:t>HIV-</a:t>
              </a:r>
              <a:r>
                <a:rPr lang="es-ES" sz="1600" dirty="0" err="1" smtClean="0"/>
                <a:t>infected</a:t>
              </a:r>
              <a:r>
                <a:rPr lang="es-ES" sz="1600" dirty="0" smtClean="0"/>
                <a:t> </a:t>
              </a:r>
              <a:r>
                <a:rPr lang="es-ES" sz="1600" dirty="0" err="1" smtClean="0"/>
                <a:t>Patients</a:t>
              </a:r>
              <a:endParaRPr lang="es-ES" sz="1600" dirty="0"/>
            </a:p>
          </p:txBody>
        </p:sp>
        <p:sp>
          <p:nvSpPr>
            <p:cNvPr id="24" name="CuadroTexto 23"/>
            <p:cNvSpPr txBox="1"/>
            <p:nvPr/>
          </p:nvSpPr>
          <p:spPr>
            <a:xfrm>
              <a:off x="1259633" y="3645024"/>
              <a:ext cx="1901782" cy="3385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s-ES" sz="1600" dirty="0" smtClean="0"/>
                <a:t>Treg </a:t>
              </a:r>
              <a:r>
                <a:rPr lang="es-ES" sz="1600" dirty="0" err="1" smtClean="0"/>
                <a:t>counts</a:t>
              </a:r>
              <a:r>
                <a:rPr lang="es-ES" sz="1600" dirty="0" smtClean="0"/>
                <a:t> (</a:t>
              </a:r>
              <a:r>
                <a:rPr lang="es-ES" sz="1600" dirty="0" err="1"/>
                <a:t>c</a:t>
              </a:r>
              <a:r>
                <a:rPr lang="es-ES" sz="1600" dirty="0" err="1" smtClean="0"/>
                <a:t>el</a:t>
              </a:r>
              <a:r>
                <a:rPr lang="es-ES" sz="1600" dirty="0" smtClean="0"/>
                <a:t>/</a:t>
              </a:r>
              <a:r>
                <a:rPr lang="es-ES" sz="1600" dirty="0" err="1" smtClean="0"/>
                <a:t>uL</a:t>
              </a:r>
              <a:r>
                <a:rPr lang="es-ES" sz="1600" dirty="0" smtClean="0"/>
                <a:t>)</a:t>
              </a:r>
              <a:endParaRPr lang="es-ES" sz="1600" dirty="0"/>
            </a:p>
          </p:txBody>
        </p:sp>
        <p:sp>
          <p:nvSpPr>
            <p:cNvPr id="26" name="CuadroTexto 25"/>
            <p:cNvSpPr txBox="1"/>
            <p:nvPr/>
          </p:nvSpPr>
          <p:spPr>
            <a:xfrm rot="16200000">
              <a:off x="-457156" y="2265469"/>
              <a:ext cx="1755909" cy="3385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s-ES" sz="1600" dirty="0" smtClean="0"/>
                <a:t>Viral Load (</a:t>
              </a:r>
              <a:r>
                <a:rPr lang="es-ES" sz="1600" dirty="0" err="1" smtClean="0"/>
                <a:t>cp</a:t>
              </a:r>
              <a:r>
                <a:rPr lang="es-ES" sz="1600" dirty="0" smtClean="0"/>
                <a:t>/</a:t>
              </a:r>
              <a:r>
                <a:rPr lang="es-ES" sz="1600" dirty="0" err="1" smtClean="0"/>
                <a:t>mL</a:t>
              </a:r>
              <a:r>
                <a:rPr lang="es-ES" sz="1600" dirty="0" smtClean="0"/>
                <a:t>)</a:t>
              </a:r>
              <a:endParaRPr lang="es-ES" sz="1600" dirty="0"/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2555776" y="1556792"/>
              <a:ext cx="8643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dirty="0" smtClean="0">
                  <a:latin typeface="Calibri"/>
                  <a:cs typeface="Calibri"/>
                </a:rPr>
                <a:t>p=0.004</a:t>
              </a:r>
              <a:endParaRPr lang="es-ES" sz="1600" dirty="0"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4134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179512" y="5661248"/>
            <a:ext cx="3888432" cy="10156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just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000" b="1" dirty="0" smtClean="0">
                <a:solidFill>
                  <a:srgbClr val="00009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The balance between Treg and effector T-cells is broken in HIV-infected patients</a:t>
            </a:r>
            <a:endParaRPr lang="en-GB" sz="2000" b="1" dirty="0">
              <a:solidFill>
                <a:srgbClr val="00009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cs typeface="Calibri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88840"/>
            <a:ext cx="6817705" cy="266429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</p:pic>
      <p:sp>
        <p:nvSpPr>
          <p:cNvPr id="5" name="49 CuadroTexto"/>
          <p:cNvSpPr txBox="1"/>
          <p:nvPr/>
        </p:nvSpPr>
        <p:spPr>
          <a:xfrm>
            <a:off x="395536" y="404664"/>
            <a:ext cx="5112961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GB" sz="2200" b="1" dirty="0" smtClean="0">
                <a:ln/>
                <a:solidFill>
                  <a:schemeClr val="accent3"/>
                </a:solidFill>
              </a:rPr>
              <a:t>Mechanism of Treg/ T-effector imbalance</a:t>
            </a:r>
          </a:p>
          <a:p>
            <a:r>
              <a:rPr lang="en-GB" sz="2200" b="1" dirty="0" smtClean="0">
                <a:ln/>
                <a:solidFill>
                  <a:schemeClr val="accent3"/>
                </a:solidFill>
              </a:rPr>
              <a:t>in HIV-infected patients</a:t>
            </a:r>
            <a:endParaRPr lang="en-GB" sz="22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52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10" r="50991"/>
          <a:stretch/>
        </p:blipFill>
        <p:spPr bwMode="auto">
          <a:xfrm>
            <a:off x="107504" y="1052736"/>
            <a:ext cx="3352591" cy="40625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645024"/>
            <a:ext cx="5053408" cy="202982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51520" y="5805264"/>
            <a:ext cx="7920880" cy="95410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273050" indent="-273050" algn="just"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s-ES_tradnl" sz="1600" dirty="0" smtClean="0">
                <a:solidFill>
                  <a:srgbClr val="000090"/>
                </a:solidFill>
                <a:latin typeface="Rockwell"/>
                <a:cs typeface="Rockwell"/>
              </a:rPr>
              <a:t>Treg </a:t>
            </a:r>
            <a:r>
              <a:rPr lang="es-ES_tradnl" sz="1600" dirty="0" err="1" smtClean="0">
                <a:solidFill>
                  <a:srgbClr val="000090"/>
                </a:solidFill>
                <a:latin typeface="Rockwell"/>
                <a:cs typeface="Rockwell"/>
              </a:rPr>
              <a:t>from</a:t>
            </a:r>
            <a:r>
              <a:rPr lang="es-ES_tradnl" sz="1600" dirty="0" smtClean="0">
                <a:solidFill>
                  <a:srgbClr val="000090"/>
                </a:solidFill>
                <a:latin typeface="Rockwell"/>
                <a:cs typeface="Rockwell"/>
              </a:rPr>
              <a:t> HIV-</a:t>
            </a:r>
            <a:r>
              <a:rPr lang="es-ES_tradnl" sz="1600" dirty="0" err="1" smtClean="0">
                <a:solidFill>
                  <a:srgbClr val="000090"/>
                </a:solidFill>
                <a:latin typeface="Rockwell"/>
                <a:cs typeface="Rockwell"/>
              </a:rPr>
              <a:t>infected</a:t>
            </a:r>
            <a:r>
              <a:rPr lang="es-ES_tradnl" sz="1600" dirty="0" smtClean="0">
                <a:solidFill>
                  <a:srgbClr val="000090"/>
                </a:solidFill>
                <a:latin typeface="Rockwell"/>
                <a:cs typeface="Rockwell"/>
              </a:rPr>
              <a:t> </a:t>
            </a:r>
            <a:r>
              <a:rPr lang="es-ES_tradnl" sz="1600" dirty="0" err="1" smtClean="0">
                <a:solidFill>
                  <a:srgbClr val="000090"/>
                </a:solidFill>
                <a:latin typeface="Rockwell"/>
                <a:cs typeface="Rockwell"/>
              </a:rPr>
              <a:t>patients</a:t>
            </a:r>
            <a:r>
              <a:rPr lang="es-ES_tradnl" sz="1600" dirty="0" smtClean="0">
                <a:solidFill>
                  <a:srgbClr val="000090"/>
                </a:solidFill>
                <a:latin typeface="Rockwell"/>
                <a:cs typeface="Rockwell"/>
              </a:rPr>
              <a:t> show a </a:t>
            </a:r>
            <a:r>
              <a:rPr lang="es-ES_tradnl" sz="1600" dirty="0" err="1" smtClean="0">
                <a:solidFill>
                  <a:srgbClr val="000090"/>
                </a:solidFill>
                <a:latin typeface="Rockwell"/>
                <a:cs typeface="Rockwell"/>
              </a:rPr>
              <a:t>deficient</a:t>
            </a:r>
            <a:r>
              <a:rPr lang="es-ES_tradnl" sz="1600" dirty="0" smtClean="0">
                <a:solidFill>
                  <a:srgbClr val="000090"/>
                </a:solidFill>
                <a:latin typeface="Rockwell"/>
                <a:cs typeface="Rockwell"/>
              </a:rPr>
              <a:t> </a:t>
            </a:r>
            <a:r>
              <a:rPr lang="es-ES_tradnl" sz="1600" dirty="0" err="1" smtClean="0">
                <a:solidFill>
                  <a:srgbClr val="000090"/>
                </a:solidFill>
                <a:latin typeface="Rockwell"/>
                <a:cs typeface="Rockwell"/>
              </a:rPr>
              <a:t>expression</a:t>
            </a:r>
            <a:r>
              <a:rPr lang="es-ES_tradnl" sz="1600" dirty="0" smtClean="0">
                <a:solidFill>
                  <a:srgbClr val="000090"/>
                </a:solidFill>
                <a:latin typeface="Rockwell"/>
                <a:cs typeface="Rockwell"/>
              </a:rPr>
              <a:t> of IL2-Rc (CD25)</a:t>
            </a:r>
          </a:p>
          <a:p>
            <a:pPr marL="273050" indent="-273050" algn="just"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s-ES_tradnl" sz="1600" i="1" dirty="0" smtClean="0">
                <a:solidFill>
                  <a:srgbClr val="000090"/>
                </a:solidFill>
                <a:latin typeface="Rockwell"/>
                <a:cs typeface="Rockwell"/>
              </a:rPr>
              <a:t>In vitro </a:t>
            </a:r>
            <a:r>
              <a:rPr lang="es-ES_tradnl" sz="1600" dirty="0" err="1" smtClean="0">
                <a:solidFill>
                  <a:srgbClr val="000090"/>
                </a:solidFill>
                <a:latin typeface="Rockwell"/>
                <a:cs typeface="Rockwell"/>
              </a:rPr>
              <a:t>experiments</a:t>
            </a:r>
            <a:r>
              <a:rPr lang="es-ES_tradnl" sz="1600" dirty="0" smtClean="0">
                <a:solidFill>
                  <a:srgbClr val="000090"/>
                </a:solidFill>
                <a:latin typeface="Rockwell"/>
                <a:cs typeface="Rockwell"/>
              </a:rPr>
              <a:t> </a:t>
            </a:r>
            <a:r>
              <a:rPr lang="es-ES_tradnl" sz="1600" dirty="0" err="1" smtClean="0">
                <a:solidFill>
                  <a:srgbClr val="000090"/>
                </a:solidFill>
                <a:latin typeface="Rockwell"/>
                <a:cs typeface="Rockwell"/>
              </a:rPr>
              <a:t>confirms</a:t>
            </a:r>
            <a:r>
              <a:rPr lang="es-ES_tradnl" sz="1600" dirty="0" smtClean="0">
                <a:solidFill>
                  <a:srgbClr val="000090"/>
                </a:solidFill>
                <a:latin typeface="Rockwell"/>
                <a:cs typeface="Rockwell"/>
              </a:rPr>
              <a:t> </a:t>
            </a:r>
            <a:r>
              <a:rPr lang="es-ES_tradnl" sz="1600" dirty="0" err="1" smtClean="0">
                <a:solidFill>
                  <a:srgbClr val="000090"/>
                </a:solidFill>
                <a:latin typeface="Rockwell"/>
                <a:cs typeface="Rockwell"/>
              </a:rPr>
              <a:t>that</a:t>
            </a:r>
            <a:r>
              <a:rPr lang="es-ES_tradnl" sz="1600" dirty="0" smtClean="0">
                <a:solidFill>
                  <a:srgbClr val="000090"/>
                </a:solidFill>
                <a:latin typeface="Rockwell"/>
                <a:cs typeface="Rockwell"/>
              </a:rPr>
              <a:t> CD25 </a:t>
            </a:r>
            <a:r>
              <a:rPr lang="es-ES_tradnl" sz="1600" dirty="0" err="1" smtClean="0">
                <a:solidFill>
                  <a:srgbClr val="000090"/>
                </a:solidFill>
                <a:latin typeface="Rockwell"/>
                <a:cs typeface="Rockwell"/>
              </a:rPr>
              <a:t>downregulation</a:t>
            </a:r>
            <a:r>
              <a:rPr lang="es-ES_tradnl" sz="1600" dirty="0" smtClean="0">
                <a:solidFill>
                  <a:srgbClr val="000090"/>
                </a:solidFill>
                <a:latin typeface="Rockwell"/>
                <a:cs typeface="Rockwell"/>
              </a:rPr>
              <a:t> </a:t>
            </a:r>
            <a:r>
              <a:rPr lang="es-ES_tradnl" sz="1600" dirty="0" err="1" smtClean="0">
                <a:solidFill>
                  <a:srgbClr val="000090"/>
                </a:solidFill>
                <a:latin typeface="Rockwell"/>
                <a:cs typeface="Rockwell"/>
              </a:rPr>
              <a:t>is</a:t>
            </a:r>
            <a:r>
              <a:rPr lang="es-ES_tradnl" sz="1600" dirty="0" smtClean="0">
                <a:solidFill>
                  <a:srgbClr val="000090"/>
                </a:solidFill>
                <a:latin typeface="Rockwell"/>
                <a:cs typeface="Rockwell"/>
              </a:rPr>
              <a:t> </a:t>
            </a:r>
            <a:r>
              <a:rPr lang="es-ES_tradnl" sz="1600" dirty="0" err="1" smtClean="0">
                <a:solidFill>
                  <a:srgbClr val="000090"/>
                </a:solidFill>
                <a:latin typeface="Rockwell"/>
                <a:cs typeface="Rockwell"/>
              </a:rPr>
              <a:t>due</a:t>
            </a:r>
            <a:r>
              <a:rPr lang="es-ES_tradnl" sz="1600" dirty="0" smtClean="0">
                <a:solidFill>
                  <a:srgbClr val="000090"/>
                </a:solidFill>
                <a:latin typeface="Rockwell"/>
                <a:cs typeface="Rockwell"/>
              </a:rPr>
              <a:t> </a:t>
            </a:r>
            <a:r>
              <a:rPr lang="es-ES_tradnl" sz="1600" dirty="0" err="1" smtClean="0">
                <a:solidFill>
                  <a:srgbClr val="000090"/>
                </a:solidFill>
                <a:latin typeface="Rockwell"/>
                <a:cs typeface="Rockwell"/>
              </a:rPr>
              <a:t>to</a:t>
            </a:r>
            <a:r>
              <a:rPr lang="es-ES_tradnl" sz="1600" dirty="0" smtClean="0">
                <a:solidFill>
                  <a:srgbClr val="000090"/>
                </a:solidFill>
                <a:latin typeface="Rockwell"/>
                <a:cs typeface="Rockwell"/>
              </a:rPr>
              <a:t> </a:t>
            </a:r>
            <a:r>
              <a:rPr lang="es-ES_tradnl" sz="1600" dirty="0" err="1" smtClean="0">
                <a:solidFill>
                  <a:srgbClr val="000090"/>
                </a:solidFill>
                <a:latin typeface="Rockwell"/>
                <a:cs typeface="Rockwell"/>
              </a:rPr>
              <a:t>the</a:t>
            </a:r>
            <a:r>
              <a:rPr lang="es-ES_tradnl" sz="1600" dirty="0" smtClean="0">
                <a:solidFill>
                  <a:srgbClr val="000090"/>
                </a:solidFill>
                <a:latin typeface="Rockwell"/>
                <a:cs typeface="Rockwell"/>
              </a:rPr>
              <a:t> </a:t>
            </a:r>
            <a:r>
              <a:rPr lang="es-ES_tradnl" sz="1600" dirty="0" err="1" smtClean="0">
                <a:solidFill>
                  <a:srgbClr val="000090"/>
                </a:solidFill>
                <a:latin typeface="Rockwell"/>
                <a:cs typeface="Rockwell"/>
              </a:rPr>
              <a:t>direct</a:t>
            </a:r>
            <a:r>
              <a:rPr lang="es-ES_tradnl" sz="1600" dirty="0" smtClean="0">
                <a:solidFill>
                  <a:srgbClr val="000090"/>
                </a:solidFill>
                <a:latin typeface="Rockwell"/>
                <a:cs typeface="Rockwell"/>
              </a:rPr>
              <a:t> HV </a:t>
            </a:r>
            <a:r>
              <a:rPr lang="es-ES_tradnl" sz="1600" dirty="0" err="1" smtClean="0">
                <a:solidFill>
                  <a:srgbClr val="000090"/>
                </a:solidFill>
                <a:latin typeface="Rockwell"/>
                <a:cs typeface="Rockwell"/>
              </a:rPr>
              <a:t>infection</a:t>
            </a:r>
            <a:endParaRPr lang="es-ES_tradnl" sz="1600" dirty="0" smtClean="0">
              <a:solidFill>
                <a:srgbClr val="000090"/>
              </a:solidFill>
              <a:latin typeface="Rockwell"/>
              <a:cs typeface="Rockwell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50" r="72189" b="36315"/>
          <a:stretch/>
        </p:blipFill>
        <p:spPr bwMode="auto">
          <a:xfrm>
            <a:off x="2267744" y="2132856"/>
            <a:ext cx="4706685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ipse 1"/>
          <p:cNvSpPr/>
          <p:nvPr/>
        </p:nvSpPr>
        <p:spPr>
          <a:xfrm>
            <a:off x="2339752" y="2256870"/>
            <a:ext cx="288032" cy="288032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4" name="Agrupar 3"/>
          <p:cNvGrpSpPr/>
          <p:nvPr/>
        </p:nvGrpSpPr>
        <p:grpSpPr>
          <a:xfrm>
            <a:off x="4870133" y="714182"/>
            <a:ext cx="3206176" cy="2756071"/>
            <a:chOff x="4870133" y="714182"/>
            <a:chExt cx="3206176" cy="2756071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131" t="9314" b="31263"/>
            <a:stretch/>
          </p:blipFill>
          <p:spPr bwMode="auto">
            <a:xfrm>
              <a:off x="4870133" y="820060"/>
              <a:ext cx="3206176" cy="265019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" name="CuadroTexto 2"/>
            <p:cNvSpPr txBox="1"/>
            <p:nvPr/>
          </p:nvSpPr>
          <p:spPr>
            <a:xfrm>
              <a:off x="6241566" y="714182"/>
              <a:ext cx="8507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dirty="0"/>
                <a:t>p</a:t>
              </a:r>
              <a:r>
                <a:rPr lang="es-ES" sz="1600" dirty="0" smtClean="0"/>
                <a:t>=0.031</a:t>
              </a:r>
              <a:endParaRPr lang="es-E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88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38" r="1"/>
          <a:stretch/>
        </p:blipFill>
        <p:spPr bwMode="auto">
          <a:xfrm>
            <a:off x="6405398" y="1844824"/>
            <a:ext cx="2107121" cy="3770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5151001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179512" y="6381328"/>
            <a:ext cx="7054974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000090"/>
                </a:solidFill>
              </a:rPr>
              <a:t>Méndez-Lagares </a:t>
            </a:r>
            <a:r>
              <a:rPr lang="es-ES" i="1" dirty="0" smtClean="0">
                <a:solidFill>
                  <a:srgbClr val="000090"/>
                </a:solidFill>
              </a:rPr>
              <a:t>et al</a:t>
            </a:r>
            <a:r>
              <a:rPr lang="es-ES" dirty="0" smtClean="0">
                <a:solidFill>
                  <a:srgbClr val="000090"/>
                </a:solidFill>
              </a:rPr>
              <a:t>. </a:t>
            </a:r>
            <a:r>
              <a:rPr lang="es-ES" b="1" dirty="0">
                <a:solidFill>
                  <a:srgbClr val="000090"/>
                </a:solidFill>
              </a:rPr>
              <a:t>J </a:t>
            </a:r>
            <a:r>
              <a:rPr lang="es-ES" b="1" dirty="0" err="1">
                <a:solidFill>
                  <a:srgbClr val="000090"/>
                </a:solidFill>
              </a:rPr>
              <a:t>Acquir</a:t>
            </a:r>
            <a:r>
              <a:rPr lang="es-ES" b="1" dirty="0">
                <a:solidFill>
                  <a:srgbClr val="000090"/>
                </a:solidFill>
              </a:rPr>
              <a:t> </a:t>
            </a:r>
            <a:r>
              <a:rPr lang="es-ES" b="1" dirty="0" err="1">
                <a:solidFill>
                  <a:srgbClr val="000090"/>
                </a:solidFill>
              </a:rPr>
              <a:t>Immune</a:t>
            </a:r>
            <a:r>
              <a:rPr lang="es-ES" b="1" dirty="0">
                <a:solidFill>
                  <a:srgbClr val="000090"/>
                </a:solidFill>
              </a:rPr>
              <a:t> </a:t>
            </a:r>
            <a:r>
              <a:rPr lang="es-ES" b="1" dirty="0" err="1">
                <a:solidFill>
                  <a:srgbClr val="000090"/>
                </a:solidFill>
              </a:rPr>
              <a:t>Defic</a:t>
            </a:r>
            <a:r>
              <a:rPr lang="es-ES" b="1" dirty="0">
                <a:solidFill>
                  <a:srgbClr val="000090"/>
                </a:solidFill>
              </a:rPr>
              <a:t> </a:t>
            </a:r>
            <a:r>
              <a:rPr lang="es-ES" b="1" dirty="0" err="1">
                <a:solidFill>
                  <a:srgbClr val="000090"/>
                </a:solidFill>
              </a:rPr>
              <a:t>Syndr</a:t>
            </a:r>
            <a:r>
              <a:rPr lang="es-ES" b="1" dirty="0">
                <a:solidFill>
                  <a:srgbClr val="000090"/>
                </a:solidFill>
              </a:rPr>
              <a:t> </a:t>
            </a:r>
            <a:r>
              <a:rPr lang="es-ES" dirty="0" smtClean="0">
                <a:solidFill>
                  <a:srgbClr val="000090"/>
                </a:solidFill>
              </a:rPr>
              <a:t>(2014). 65</a:t>
            </a:r>
            <a:r>
              <a:rPr lang="es-ES" dirty="0">
                <a:solidFill>
                  <a:srgbClr val="000090"/>
                </a:solidFill>
              </a:rPr>
              <a:t>:278–</a:t>
            </a:r>
            <a:r>
              <a:rPr lang="es-ES" dirty="0" smtClean="0">
                <a:solidFill>
                  <a:srgbClr val="000090"/>
                </a:solidFill>
              </a:rPr>
              <a:t>282</a:t>
            </a:r>
            <a:endParaRPr lang="es-ES" dirty="0">
              <a:solidFill>
                <a:srgbClr val="000090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51520" y="5085184"/>
            <a:ext cx="5760640" cy="10156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just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000" b="1" dirty="0" smtClean="0">
                <a:solidFill>
                  <a:srgbClr val="00009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HIV infection decreases IL2-Rc expression in Treg, diminishing the IL-2 signal that maintain the balance between effector and Treg cells</a:t>
            </a:r>
            <a:endParaRPr lang="en-GB" sz="2000" b="1" dirty="0">
              <a:solidFill>
                <a:srgbClr val="00009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988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9 CuadroTexto"/>
          <p:cNvSpPr txBox="1"/>
          <p:nvPr/>
        </p:nvSpPr>
        <p:spPr>
          <a:xfrm>
            <a:off x="5436096" y="188640"/>
            <a:ext cx="3418073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GB" sz="2800" b="1" dirty="0" smtClean="0">
                <a:ln/>
                <a:solidFill>
                  <a:schemeClr val="accent3"/>
                </a:solidFill>
              </a:rPr>
              <a:t>HIV-infected patients</a:t>
            </a:r>
            <a:endParaRPr lang="en-GB" sz="2800" b="1" dirty="0">
              <a:ln/>
              <a:solidFill>
                <a:schemeClr val="accent3"/>
              </a:solidFill>
            </a:endParaRPr>
          </a:p>
        </p:txBody>
      </p:sp>
      <p:grpSp>
        <p:nvGrpSpPr>
          <p:cNvPr id="7" name="Agrupar 6"/>
          <p:cNvGrpSpPr/>
          <p:nvPr/>
        </p:nvGrpSpPr>
        <p:grpSpPr>
          <a:xfrm>
            <a:off x="323528" y="1124744"/>
            <a:ext cx="3710142" cy="1224136"/>
            <a:chOff x="251520" y="4132360"/>
            <a:chExt cx="3710142" cy="1224136"/>
          </a:xfrm>
        </p:grpSpPr>
        <p:grpSp>
          <p:nvGrpSpPr>
            <p:cNvPr id="6" name="52 Grupo"/>
            <p:cNvGrpSpPr/>
            <p:nvPr/>
          </p:nvGrpSpPr>
          <p:grpSpPr>
            <a:xfrm>
              <a:off x="251520" y="4221116"/>
              <a:ext cx="1080120" cy="1080092"/>
              <a:chOff x="2714612" y="4929198"/>
              <a:chExt cx="1500227" cy="1500188"/>
            </a:xfrm>
          </p:grpSpPr>
          <p:grpSp>
            <p:nvGrpSpPr>
              <p:cNvPr id="20" name="17 Grupo"/>
              <p:cNvGrpSpPr>
                <a:grpSpLocks/>
              </p:cNvGrpSpPr>
              <p:nvPr/>
            </p:nvGrpSpPr>
            <p:grpSpPr bwMode="auto">
              <a:xfrm>
                <a:off x="2714612" y="4929198"/>
                <a:ext cx="1500188" cy="1500188"/>
                <a:chOff x="3214678" y="5500702"/>
                <a:chExt cx="857256" cy="857256"/>
              </a:xfrm>
            </p:grpSpPr>
            <p:sp>
              <p:nvSpPr>
                <p:cNvPr id="22" name="55 Elipse"/>
                <p:cNvSpPr/>
                <p:nvPr/>
              </p:nvSpPr>
              <p:spPr>
                <a:xfrm>
                  <a:off x="3214678" y="5500702"/>
                  <a:ext cx="857256" cy="857256"/>
                </a:xfrm>
                <a:prstGeom prst="ellipse">
                  <a:avLst/>
                </a:prstGeom>
                <a:solidFill>
                  <a:schemeClr val="accent4">
                    <a:lumMod val="75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sz="1400" dirty="0"/>
                </a:p>
              </p:txBody>
            </p:sp>
            <p:sp>
              <p:nvSpPr>
                <p:cNvPr id="23" name="56 Elipse"/>
                <p:cNvSpPr/>
                <p:nvPr/>
              </p:nvSpPr>
              <p:spPr>
                <a:xfrm>
                  <a:off x="3428992" y="5643578"/>
                  <a:ext cx="571504" cy="57150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4">
                        <a:lumMod val="40000"/>
                        <a:lumOff val="60000"/>
                        <a:shade val="30000"/>
                        <a:satMod val="115000"/>
                      </a:schemeClr>
                    </a:gs>
                    <a:gs pos="50000">
                      <a:schemeClr val="accent4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4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sz="1400" dirty="0"/>
                </a:p>
              </p:txBody>
            </p:sp>
          </p:grpSp>
          <p:sp>
            <p:nvSpPr>
              <p:cNvPr id="21" name="1 Título"/>
              <p:cNvSpPr txBox="1">
                <a:spLocks/>
              </p:cNvSpPr>
              <p:nvPr/>
            </p:nvSpPr>
            <p:spPr bwMode="auto">
              <a:xfrm>
                <a:off x="3071839" y="5292851"/>
                <a:ext cx="1143000" cy="510303"/>
              </a:xfrm>
              <a:prstGeom prst="rect">
                <a:avLst/>
              </a:prstGeom>
            </p:spPr>
            <p:txBody>
              <a:bodyPr anchor="ctr">
                <a:spAutoFit/>
                <a:scene3d>
                  <a:camera prst="orthographicFront"/>
                  <a:lightRig rig="soft" dir="t">
                    <a:rot lat="0" lon="0" rev="16800000"/>
                  </a:lightRig>
                </a:scene3d>
                <a:sp3d prstMaterial="softEdge">
                  <a:bevelT w="38100" h="38100"/>
                </a:sp3d>
              </a:bodyPr>
              <a:lstStyle/>
              <a:p>
                <a:pPr fontAlgn="auto">
                  <a:spcAft>
                    <a:spcPts val="0"/>
                  </a:spcAft>
                  <a:defRPr/>
                </a:pPr>
                <a:r>
                  <a:rPr lang="en-GB" sz="2000" b="1" dirty="0">
                    <a:ln w="6350">
                      <a:noFill/>
                    </a:ln>
                    <a:solidFill>
                      <a:srgbClr val="008080"/>
                    </a:solidFill>
                    <a:effectLst>
                      <a:outerShdw blurRad="114300" dist="101600" dir="27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Cooper Black" pitchFamily="18" charset="0"/>
                    <a:ea typeface="+mj-ea"/>
                    <a:cs typeface="+mj-cs"/>
                  </a:rPr>
                  <a:t>Treg</a:t>
                </a:r>
              </a:p>
            </p:txBody>
          </p:sp>
        </p:grpSp>
        <p:sp>
          <p:nvSpPr>
            <p:cNvPr id="25" name="Explosión 2 24"/>
            <p:cNvSpPr/>
            <p:nvPr/>
          </p:nvSpPr>
          <p:spPr>
            <a:xfrm>
              <a:off x="2737526" y="4132360"/>
              <a:ext cx="1224136" cy="1224136"/>
            </a:xfrm>
            <a:prstGeom prst="irregularSeal2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31" name="23 Grupo"/>
            <p:cNvGrpSpPr/>
            <p:nvPr/>
          </p:nvGrpSpPr>
          <p:grpSpPr>
            <a:xfrm>
              <a:off x="2881542" y="4416362"/>
              <a:ext cx="748814" cy="748813"/>
              <a:chOff x="1295556" y="2660328"/>
              <a:chExt cx="1500188" cy="1500188"/>
            </a:xfrm>
          </p:grpSpPr>
          <p:grpSp>
            <p:nvGrpSpPr>
              <p:cNvPr id="33" name="18 Grupo"/>
              <p:cNvGrpSpPr>
                <a:grpSpLocks/>
              </p:cNvGrpSpPr>
              <p:nvPr/>
            </p:nvGrpSpPr>
            <p:grpSpPr bwMode="auto">
              <a:xfrm>
                <a:off x="1295556" y="2660328"/>
                <a:ext cx="1500188" cy="1500188"/>
                <a:chOff x="1444481" y="4173580"/>
                <a:chExt cx="857256" cy="857256"/>
              </a:xfrm>
            </p:grpSpPr>
            <p:sp>
              <p:nvSpPr>
                <p:cNvPr id="35" name="29 Elipse"/>
                <p:cNvSpPr/>
                <p:nvPr/>
              </p:nvSpPr>
              <p:spPr>
                <a:xfrm>
                  <a:off x="1444481" y="4173580"/>
                  <a:ext cx="857256" cy="857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sz="800" dirty="0"/>
                </a:p>
              </p:txBody>
            </p:sp>
            <p:sp>
              <p:nvSpPr>
                <p:cNvPr id="36" name="51 Elipse"/>
                <p:cNvSpPr/>
                <p:nvPr/>
              </p:nvSpPr>
              <p:spPr>
                <a:xfrm>
                  <a:off x="1648590" y="4279803"/>
                  <a:ext cx="571505" cy="57150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sz="800" dirty="0"/>
                </a:p>
              </p:txBody>
            </p:sp>
          </p:grpSp>
          <p:sp>
            <p:nvSpPr>
              <p:cNvPr id="34" name="1 Título"/>
              <p:cNvSpPr txBox="1">
                <a:spLocks/>
              </p:cNvSpPr>
              <p:nvPr/>
            </p:nvSpPr>
            <p:spPr bwMode="auto">
              <a:xfrm>
                <a:off x="1652745" y="2990481"/>
                <a:ext cx="1071571" cy="739928"/>
              </a:xfrm>
              <a:prstGeom prst="rect">
                <a:avLst/>
              </a:prstGeom>
            </p:spPr>
            <p:txBody>
              <a:bodyPr wrap="square" anchor="ctr">
                <a:spAutoFit/>
                <a:scene3d>
                  <a:camera prst="orthographicFront"/>
                  <a:lightRig rig="soft" dir="t">
                    <a:rot lat="0" lon="0" rev="16800000"/>
                  </a:lightRig>
                </a:scene3d>
                <a:sp3d prstMaterial="softEdge">
                  <a:bevelT w="38100" h="38100"/>
                </a:sp3d>
              </a:bodyPr>
              <a:lstStyle/>
              <a:p>
                <a:pPr fontAlgn="auto">
                  <a:spcAft>
                    <a:spcPts val="0"/>
                  </a:spcAft>
                  <a:defRPr/>
                </a:pPr>
                <a:r>
                  <a:rPr lang="es-ES" sz="900" b="1" dirty="0" err="1" smtClean="0">
                    <a:ln w="6350">
                      <a:noFill/>
                    </a:ln>
                    <a:solidFill>
                      <a:srgbClr val="008080"/>
                    </a:solidFill>
                    <a:effectLst>
                      <a:outerShdw blurRad="114300" dist="101600" dir="27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Cooper Black" pitchFamily="18" charset="0"/>
                    <a:ea typeface="+mj-ea"/>
                    <a:cs typeface="+mj-cs"/>
                  </a:rPr>
                  <a:t>Linf</a:t>
                </a:r>
                <a:r>
                  <a:rPr lang="en-GB" sz="900" b="1" dirty="0" smtClean="0">
                    <a:ln w="6350">
                      <a:noFill/>
                    </a:ln>
                    <a:solidFill>
                      <a:srgbClr val="008080"/>
                    </a:solidFill>
                    <a:effectLst>
                      <a:outerShdw blurRad="114300" dist="101600" dir="27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Cooper Black" pitchFamily="18" charset="0"/>
                    <a:ea typeface="+mj-ea"/>
                    <a:cs typeface="+mj-cs"/>
                  </a:rPr>
                  <a:t>. TCD4</a:t>
                </a:r>
                <a:endParaRPr lang="en-GB" sz="900" b="1" dirty="0">
                  <a:ln w="6350">
                    <a:noFill/>
                  </a:ln>
                  <a:solidFill>
                    <a:srgbClr val="008080"/>
                  </a:solidFill>
                  <a:effectLst>
                    <a:outerShdw blurRad="114300" dist="101600" dir="2700000" algn="tl" rotWithShape="0">
                      <a:srgbClr val="000000">
                        <a:alpha val="40000"/>
                      </a:srgbClr>
                    </a:outerShdw>
                  </a:effectLst>
                  <a:latin typeface="Cooper Black" pitchFamily="18" charset="0"/>
                  <a:ea typeface="+mj-ea"/>
                  <a:cs typeface="+mj-cs"/>
                </a:endParaRPr>
              </a:p>
            </p:txBody>
          </p:sp>
        </p:grpSp>
        <p:sp>
          <p:nvSpPr>
            <p:cNvPr id="27" name="3 Flecha derecha"/>
            <p:cNvSpPr/>
            <p:nvPr/>
          </p:nvSpPr>
          <p:spPr>
            <a:xfrm rot="10800000" flipH="1">
              <a:off x="1475656" y="4653164"/>
              <a:ext cx="658515" cy="274551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sz="1200"/>
            </a:p>
          </p:txBody>
        </p:sp>
        <p:sp>
          <p:nvSpPr>
            <p:cNvPr id="28" name="4 Señal de prohibido"/>
            <p:cNvSpPr/>
            <p:nvPr/>
          </p:nvSpPr>
          <p:spPr>
            <a:xfrm flipH="1">
              <a:off x="2319788" y="4482348"/>
              <a:ext cx="719179" cy="639418"/>
            </a:xfrm>
            <a:prstGeom prst="noSmoking">
              <a:avLst/>
            </a:prstGeom>
            <a:solidFill>
              <a:srgbClr val="FF0000"/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Agrupar 7"/>
          <p:cNvGrpSpPr/>
          <p:nvPr/>
        </p:nvGrpSpPr>
        <p:grpSpPr>
          <a:xfrm>
            <a:off x="3923928" y="2564904"/>
            <a:ext cx="4560895" cy="3498973"/>
            <a:chOff x="4665494" y="3816288"/>
            <a:chExt cx="3774480" cy="2895661"/>
          </a:xfrm>
          <a:solidFill>
            <a:srgbClr val="FFFFFF"/>
          </a:solidFill>
        </p:grpSpPr>
        <p:pic>
          <p:nvPicPr>
            <p:cNvPr id="39" name="Imagen 38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4" r="24445"/>
            <a:stretch/>
          </p:blipFill>
          <p:spPr bwMode="auto">
            <a:xfrm>
              <a:off x="4990136" y="3816288"/>
              <a:ext cx="2980082" cy="2895661"/>
            </a:xfrm>
            <a:prstGeom prst="rect">
              <a:avLst/>
            </a:prstGeom>
            <a:grpFill/>
            <a:ln>
              <a:noFill/>
            </a:ln>
          </p:spPr>
        </p:pic>
        <p:grpSp>
          <p:nvGrpSpPr>
            <p:cNvPr id="3" name="Agrupar 2"/>
            <p:cNvGrpSpPr/>
            <p:nvPr/>
          </p:nvGrpSpPr>
          <p:grpSpPr>
            <a:xfrm>
              <a:off x="6444208" y="3905228"/>
              <a:ext cx="1995766" cy="989622"/>
              <a:chOff x="6516217" y="3735521"/>
              <a:chExt cx="1995766" cy="989622"/>
            </a:xfrm>
            <a:grpFill/>
          </p:grpSpPr>
          <p:sp>
            <p:nvSpPr>
              <p:cNvPr id="2" name="CuadroTexto 1"/>
              <p:cNvSpPr txBox="1"/>
              <p:nvPr/>
            </p:nvSpPr>
            <p:spPr>
              <a:xfrm>
                <a:off x="6953528" y="3735521"/>
                <a:ext cx="1558455" cy="91801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2700"/>
                  </a:lnSpc>
                </a:pPr>
                <a:r>
                  <a:rPr lang="en-GB" sz="1400" dirty="0" smtClean="0"/>
                  <a:t>PBMC alone</a:t>
                </a:r>
              </a:p>
              <a:p>
                <a:pPr>
                  <a:lnSpc>
                    <a:spcPts val="2700"/>
                  </a:lnSpc>
                </a:pPr>
                <a:r>
                  <a:rPr lang="en-GB" sz="1400" dirty="0" smtClean="0"/>
                  <a:t>+ Treg non-HIV control</a:t>
                </a:r>
              </a:p>
              <a:p>
                <a:pPr>
                  <a:lnSpc>
                    <a:spcPts val="2700"/>
                  </a:lnSpc>
                </a:pPr>
                <a:r>
                  <a:rPr lang="en-GB" sz="1400" dirty="0" smtClean="0"/>
                  <a:t>+ Treg HIV</a:t>
                </a:r>
                <a:endParaRPr lang="en-GB" sz="1400" dirty="0"/>
              </a:p>
            </p:txBody>
          </p:sp>
          <p:pic>
            <p:nvPicPr>
              <p:cNvPr id="26" name="Imagen 25"/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4719" t="30436" r="21795" b="39172"/>
              <a:stretch/>
            </p:blipFill>
            <p:spPr bwMode="auto">
              <a:xfrm>
                <a:off x="6516217" y="3789040"/>
                <a:ext cx="432048" cy="936103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  <p:sp>
          <p:nvSpPr>
            <p:cNvPr id="5" name="CuadroTexto 4"/>
            <p:cNvSpPr txBox="1"/>
            <p:nvPr/>
          </p:nvSpPr>
          <p:spPr>
            <a:xfrm rot="16200000">
              <a:off x="3793460" y="4949105"/>
              <a:ext cx="2082621" cy="33855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s-ES" sz="1600" dirty="0" smtClean="0"/>
                <a:t>% of </a:t>
              </a:r>
              <a:r>
                <a:rPr lang="es-ES" sz="1600" dirty="0" err="1" smtClean="0"/>
                <a:t>activation</a:t>
              </a:r>
              <a:r>
                <a:rPr lang="es-ES" sz="1600" dirty="0" smtClean="0"/>
                <a:t> </a:t>
              </a:r>
              <a:r>
                <a:rPr lang="es-ES" sz="1600" dirty="0" err="1" smtClean="0"/>
                <a:t>marker</a:t>
              </a:r>
              <a:endParaRPr lang="es-ES" sz="1600" dirty="0"/>
            </a:p>
          </p:txBody>
        </p:sp>
      </p:grpSp>
      <p:sp>
        <p:nvSpPr>
          <p:cNvPr id="29" name="CuadroTexto 28"/>
          <p:cNvSpPr txBox="1"/>
          <p:nvPr/>
        </p:nvSpPr>
        <p:spPr>
          <a:xfrm>
            <a:off x="323528" y="6309320"/>
            <a:ext cx="2415846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s-ES" sz="2000" dirty="0" smtClean="0">
                <a:solidFill>
                  <a:srgbClr val="000090"/>
                </a:solidFill>
              </a:rPr>
              <a:t>(Data </a:t>
            </a:r>
            <a:r>
              <a:rPr lang="es-ES" sz="2000" dirty="0" err="1" smtClean="0">
                <a:solidFill>
                  <a:srgbClr val="000090"/>
                </a:solidFill>
              </a:rPr>
              <a:t>not</a:t>
            </a:r>
            <a:r>
              <a:rPr lang="es-ES" sz="2000" dirty="0" smtClean="0">
                <a:solidFill>
                  <a:srgbClr val="000090"/>
                </a:solidFill>
              </a:rPr>
              <a:t> </a:t>
            </a:r>
            <a:r>
              <a:rPr lang="es-ES" sz="2000" dirty="0" err="1" smtClean="0">
                <a:solidFill>
                  <a:srgbClr val="000090"/>
                </a:solidFill>
              </a:rPr>
              <a:t>published</a:t>
            </a:r>
            <a:r>
              <a:rPr lang="es-ES" sz="2000" dirty="0" smtClean="0">
                <a:solidFill>
                  <a:srgbClr val="000090"/>
                </a:solidFill>
              </a:rPr>
              <a:t>)</a:t>
            </a:r>
            <a:endParaRPr lang="es-ES" sz="2000" dirty="0">
              <a:solidFill>
                <a:srgbClr val="000090"/>
              </a:solidFill>
            </a:endParaRPr>
          </a:p>
        </p:txBody>
      </p:sp>
      <p:sp>
        <p:nvSpPr>
          <p:cNvPr id="30" name="Rectangle 2"/>
          <p:cNvSpPr>
            <a:spLocks noChangeArrowheads="1"/>
          </p:cNvSpPr>
          <p:nvPr/>
        </p:nvSpPr>
        <p:spPr bwMode="auto">
          <a:xfrm>
            <a:off x="323528" y="3717032"/>
            <a:ext cx="3312368" cy="10156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just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000" b="1" dirty="0" smtClean="0">
                <a:solidFill>
                  <a:srgbClr val="00009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The suppressive capacity of Treg cells is impaired in HIV</a:t>
            </a:r>
            <a:r>
              <a:rPr lang="en-GB" sz="2000" b="1" dirty="0">
                <a:solidFill>
                  <a:srgbClr val="00009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-infected patients</a:t>
            </a:r>
          </a:p>
        </p:txBody>
      </p:sp>
    </p:spTree>
    <p:extLst>
      <p:ext uri="{BB962C8B-B14F-4D97-AF65-F5344CB8AC3E}">
        <p14:creationId xmlns:p14="http://schemas.microsoft.com/office/powerpoint/2010/main" val="2508560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32656"/>
            <a:ext cx="4608955" cy="3456716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395536" y="3793103"/>
            <a:ext cx="835292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endParaRPr lang="en-GB" sz="1200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en-GB" sz="1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The impairment </a:t>
            </a:r>
            <a:r>
              <a:rPr lang="en-GB" sz="1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of Treg </a:t>
            </a:r>
            <a:r>
              <a:rPr lang="en-GB" sz="1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suppressive </a:t>
            </a:r>
            <a:r>
              <a:rPr lang="en-GB" sz="1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function could be responsible of immune </a:t>
            </a:r>
            <a:r>
              <a:rPr lang="en-GB" sz="16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hyperactivation</a:t>
            </a:r>
            <a:r>
              <a:rPr lang="en-GB" sz="1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 in HIV-infected patients, which is related with the progression of the </a:t>
            </a:r>
            <a:r>
              <a:rPr lang="en-GB" sz="1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disease.</a:t>
            </a:r>
            <a:endParaRPr lang="en-GB" sz="16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cs typeface="Calibri"/>
            </a:endParaRPr>
          </a:p>
          <a:p>
            <a:pPr marL="285750" indent="-285750" algn="just">
              <a:buFont typeface="Wingdings" pitchFamily="2" charset="2"/>
              <a:buChar char="Ø"/>
            </a:pPr>
            <a:endParaRPr lang="en-GB" sz="16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cs typeface="Calibri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en-GB" sz="1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Preserving or boosting Treg population could avoid the deterioration of immune system and to improve the immune homeostasis in these patients.</a:t>
            </a: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683568" y="5661248"/>
            <a:ext cx="2234248" cy="605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Treg-HIV</a:t>
            </a:r>
            <a:endParaRPr lang="es-E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964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95536" y="332656"/>
            <a:ext cx="7200800" cy="290848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GB" sz="2400" b="1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Regulatory T cells (Treg</a:t>
            </a:r>
            <a:r>
              <a:rPr lang="en-GB" sz="2400" b="1" dirty="0" smtClean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) </a:t>
            </a:r>
            <a:r>
              <a:rPr lang="en-GB" sz="2400" b="1" dirty="0" smtClean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  <a:sym typeface="Wingdings"/>
              </a:rPr>
              <a:t></a:t>
            </a:r>
            <a:r>
              <a:rPr lang="en-GB" sz="2400" b="1" dirty="0" smtClean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 </a:t>
            </a:r>
            <a:r>
              <a:rPr lang="en-GB" sz="2400" b="1" dirty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Subpopulation of CD4+ T cells with a suppressive </a:t>
            </a:r>
            <a:r>
              <a:rPr lang="en-GB" sz="2400" b="1" dirty="0" smtClean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activity</a:t>
            </a:r>
          </a:p>
          <a:p>
            <a:pPr algn="just">
              <a:spcBef>
                <a:spcPct val="50000"/>
              </a:spcBef>
              <a:defRPr/>
            </a:pPr>
            <a:endParaRPr lang="en-GB" sz="2400" b="1" dirty="0">
              <a:solidFill>
                <a:srgbClr val="FFFF9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cs typeface="Calibri"/>
            </a:endParaRPr>
          </a:p>
          <a:p>
            <a:pPr marL="273050" indent="-273050" algn="just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GB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Treg are identified as CD4+CD25+Foxp3+ cells</a:t>
            </a:r>
          </a:p>
          <a:p>
            <a:pPr marL="273050" indent="-273050" algn="just"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Treg are considered </a:t>
            </a:r>
            <a:r>
              <a:rPr lang="en-GB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a </a:t>
            </a:r>
            <a:r>
              <a:rPr lang="en-GB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crucial component of immune system for </a:t>
            </a:r>
            <a:r>
              <a:rPr lang="en-GB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preserving peripheral </a:t>
            </a:r>
            <a:r>
              <a:rPr lang="en-GB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tolerance and the correct immune homeostasis</a:t>
            </a:r>
          </a:p>
          <a:p>
            <a:pPr marL="273050" indent="-273050" algn="just"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GB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cs typeface="Calibri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97152"/>
            <a:ext cx="1944216" cy="1997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537552" y="4005064"/>
            <a:ext cx="2234248" cy="6054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Treg </a:t>
            </a:r>
            <a:r>
              <a:rPr lang="es-E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cells</a:t>
            </a:r>
            <a:endParaRPr lang="es-E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/>
          <a:srcRect l="10394" t="58958" r="34818" b="5801"/>
          <a:stretch>
            <a:fillRect/>
          </a:stretch>
        </p:blipFill>
        <p:spPr bwMode="auto">
          <a:xfrm>
            <a:off x="4716016" y="3356992"/>
            <a:ext cx="3888432" cy="3286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9 Rectángulo"/>
          <p:cNvSpPr/>
          <p:nvPr/>
        </p:nvSpPr>
        <p:spPr>
          <a:xfrm>
            <a:off x="6635138" y="3367902"/>
            <a:ext cx="1969310" cy="1597015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4703154" y="5013175"/>
            <a:ext cx="1885070" cy="1597015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2" name="10 Rectángulo"/>
          <p:cNvSpPr/>
          <p:nvPr/>
        </p:nvSpPr>
        <p:spPr>
          <a:xfrm>
            <a:off x="4703154" y="3373226"/>
            <a:ext cx="1885070" cy="1597015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3" name="10 Rectángulo"/>
          <p:cNvSpPr/>
          <p:nvPr/>
        </p:nvSpPr>
        <p:spPr>
          <a:xfrm>
            <a:off x="6638849" y="5013175"/>
            <a:ext cx="1996967" cy="1597015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0453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 animBg="1"/>
      <p:bldP spid="12" grpId="1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/>
          <p:cNvSpPr/>
          <p:nvPr/>
        </p:nvSpPr>
        <p:spPr>
          <a:xfrm>
            <a:off x="467544" y="620688"/>
            <a:ext cx="6192688" cy="1384995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en-GB" sz="2000" dirty="0">
                <a:solidFill>
                  <a:srgbClr val="FFCC00"/>
                </a:solidFill>
              </a:rPr>
              <a:t>Laboratory of Immune-regulation. </a:t>
            </a:r>
            <a:r>
              <a:rPr lang="en-GB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IiSGM</a:t>
            </a:r>
            <a:r>
              <a:rPr lang="en-GB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Madrid (SPAIN)</a:t>
            </a:r>
          </a:p>
          <a:p>
            <a:endParaRPr lang="es-ES" sz="1600" dirty="0">
              <a:solidFill>
                <a:srgbClr val="FFFFCC"/>
              </a:solidFill>
            </a:endParaRPr>
          </a:p>
          <a:p>
            <a:pPr marL="269875">
              <a:tabLst>
                <a:tab pos="269875" algn="l"/>
              </a:tabLst>
            </a:pPr>
            <a:r>
              <a:rPr lang="es-ES" sz="1600" dirty="0" err="1" smtClean="0">
                <a:solidFill>
                  <a:srgbClr val="FFFFCC"/>
                </a:solidFill>
              </a:rPr>
              <a:t>Didiana</a:t>
            </a:r>
            <a:r>
              <a:rPr lang="es-ES" sz="1600" dirty="0" smtClean="0">
                <a:solidFill>
                  <a:srgbClr val="FFFFCC"/>
                </a:solidFill>
              </a:rPr>
              <a:t> </a:t>
            </a:r>
            <a:r>
              <a:rPr lang="es-ES" sz="1600" dirty="0">
                <a:solidFill>
                  <a:srgbClr val="FFFFCC"/>
                </a:solidFill>
              </a:rPr>
              <a:t>Jaramillo</a:t>
            </a:r>
          </a:p>
          <a:p>
            <a:pPr marL="269875">
              <a:tabLst>
                <a:tab pos="269875" algn="l"/>
              </a:tabLst>
            </a:pPr>
            <a:r>
              <a:rPr lang="es-ES" sz="1600" dirty="0" smtClean="0">
                <a:solidFill>
                  <a:srgbClr val="FFFFCC"/>
                </a:solidFill>
              </a:rPr>
              <a:t>Jacobo López-</a:t>
            </a:r>
            <a:r>
              <a:rPr lang="es-ES" sz="1600" dirty="0" err="1" smtClean="0">
                <a:solidFill>
                  <a:srgbClr val="FFFFCC"/>
                </a:solidFill>
              </a:rPr>
              <a:t>Abente</a:t>
            </a:r>
            <a:endParaRPr lang="es-ES" sz="1600" dirty="0" smtClean="0">
              <a:solidFill>
                <a:srgbClr val="FFFFCC"/>
              </a:solidFill>
            </a:endParaRPr>
          </a:p>
          <a:p>
            <a:pPr marL="269875">
              <a:tabLst>
                <a:tab pos="269875" algn="l"/>
              </a:tabLst>
            </a:pPr>
            <a:r>
              <a:rPr lang="es-ES" sz="1600" dirty="0" smtClean="0">
                <a:solidFill>
                  <a:srgbClr val="A4FE98"/>
                </a:solidFill>
              </a:rPr>
              <a:t>Rafael Correa-Rocha*</a:t>
            </a:r>
            <a:endParaRPr lang="es-ES" sz="1600" dirty="0">
              <a:solidFill>
                <a:srgbClr val="A4FE98"/>
              </a:solidFill>
            </a:endParaRPr>
          </a:p>
        </p:txBody>
      </p:sp>
      <p:pic>
        <p:nvPicPr>
          <p:cNvPr id="29" name="1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70" b="43479"/>
          <a:stretch/>
        </p:blipFill>
        <p:spPr>
          <a:xfrm>
            <a:off x="454665" y="5517232"/>
            <a:ext cx="2893199" cy="1224136"/>
          </a:xfrm>
          <a:prstGeom prst="rect">
            <a:avLst/>
          </a:prstGeom>
        </p:spPr>
      </p:pic>
      <p:sp>
        <p:nvSpPr>
          <p:cNvPr id="30" name="4 Marcador de contenido"/>
          <p:cNvSpPr txBox="1">
            <a:spLocks/>
          </p:cNvSpPr>
          <p:nvPr/>
        </p:nvSpPr>
        <p:spPr>
          <a:xfrm>
            <a:off x="467544" y="4077072"/>
            <a:ext cx="5400600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Hospital Virgen del Rocío. IBIS, Sevilla (</a:t>
            </a:r>
            <a:r>
              <a:rPr lang="es-ES" sz="16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Spain</a:t>
            </a:r>
            <a:r>
              <a:rPr lang="es-ES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)</a:t>
            </a:r>
            <a:endParaRPr lang="es-ES" sz="1600" dirty="0">
              <a:solidFill>
                <a:schemeClr val="accent2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31" name="4 Marcador de contenido"/>
          <p:cNvSpPr txBox="1">
            <a:spLocks/>
          </p:cNvSpPr>
          <p:nvPr/>
        </p:nvSpPr>
        <p:spPr>
          <a:xfrm>
            <a:off x="467544" y="2351782"/>
            <a:ext cx="6192688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Laboratory of Molecular </a:t>
            </a:r>
            <a:r>
              <a:rPr lang="en-GB" sz="16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Immunobiology</a:t>
            </a:r>
            <a:r>
              <a:rPr lang="en-GB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. </a:t>
            </a:r>
            <a:r>
              <a:rPr lang="en-GB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IiSGM</a:t>
            </a:r>
            <a:endParaRPr lang="en-GB" sz="1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720080" y="443421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600" dirty="0" smtClean="0">
                <a:solidFill>
                  <a:srgbClr val="FFFFCC"/>
                </a:solidFill>
              </a:rPr>
              <a:t>Gema Méndez-Lagares</a:t>
            </a:r>
          </a:p>
          <a:p>
            <a:r>
              <a:rPr lang="es-ES" sz="1600" dirty="0" smtClean="0">
                <a:solidFill>
                  <a:srgbClr val="FFFFCC"/>
                </a:solidFill>
              </a:rPr>
              <a:t>Manuel </a:t>
            </a:r>
            <a:r>
              <a:rPr lang="es-ES" sz="1600" dirty="0">
                <a:solidFill>
                  <a:srgbClr val="FFFFCC"/>
                </a:solidFill>
              </a:rPr>
              <a:t>Leal</a:t>
            </a:r>
          </a:p>
          <a:p>
            <a:r>
              <a:rPr lang="es-ES" sz="1600" dirty="0">
                <a:solidFill>
                  <a:srgbClr val="FFFFCC"/>
                </a:solidFill>
              </a:rPr>
              <a:t>Yolanda Pacheco</a:t>
            </a:r>
          </a:p>
        </p:txBody>
      </p:sp>
      <p:sp>
        <p:nvSpPr>
          <p:cNvPr id="33" name="Rectángulo 32"/>
          <p:cNvSpPr/>
          <p:nvPr/>
        </p:nvSpPr>
        <p:spPr>
          <a:xfrm>
            <a:off x="720080" y="270892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600" b="1" u="sng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Marjorie</a:t>
            </a:r>
            <a:r>
              <a:rPr lang="es-ES" sz="1600" b="1" u="sng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Pion</a:t>
            </a:r>
          </a:p>
          <a:p>
            <a:r>
              <a:rPr lang="es-ES" sz="1600" dirty="0">
                <a:solidFill>
                  <a:srgbClr val="FFFFCC"/>
                </a:solidFill>
              </a:rPr>
              <a:t>Marta Martínez-Bonet</a:t>
            </a:r>
          </a:p>
          <a:p>
            <a:r>
              <a:rPr lang="es-ES" sz="1600" dirty="0">
                <a:solidFill>
                  <a:srgbClr val="FFFFCC"/>
                </a:solidFill>
              </a:rPr>
              <a:t>Alberto Martínez</a:t>
            </a:r>
          </a:p>
          <a:p>
            <a:r>
              <a:rPr lang="es-ES" sz="1600" dirty="0">
                <a:solidFill>
                  <a:srgbClr val="FFFFCC"/>
                </a:solidFill>
              </a:rPr>
              <a:t>Mª </a:t>
            </a:r>
            <a:r>
              <a:rPr lang="es-ES" sz="1600" dirty="0" err="1">
                <a:solidFill>
                  <a:srgbClr val="FFFFCC"/>
                </a:solidFill>
              </a:rPr>
              <a:t>Angeles</a:t>
            </a:r>
            <a:r>
              <a:rPr lang="es-ES" sz="1600" dirty="0">
                <a:solidFill>
                  <a:srgbClr val="FFFFCC"/>
                </a:solidFill>
              </a:rPr>
              <a:t> </a:t>
            </a:r>
            <a:r>
              <a:rPr lang="es-ES" sz="16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Muñoz</a:t>
            </a:r>
            <a:r>
              <a:rPr lang="es-ES" sz="1600" dirty="0">
                <a:solidFill>
                  <a:srgbClr val="FFFFCC"/>
                </a:solidFill>
              </a:rPr>
              <a:t>-Fernández</a:t>
            </a:r>
          </a:p>
        </p:txBody>
      </p:sp>
      <p:pic>
        <p:nvPicPr>
          <p:cNvPr id="35" name="Imagen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224" y="2420888"/>
            <a:ext cx="2016224" cy="587335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24" y="3284984"/>
            <a:ext cx="4160343" cy="556373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4248" y="4077072"/>
            <a:ext cx="1716066" cy="1119174"/>
          </a:xfrm>
          <a:prstGeom prst="rect">
            <a:avLst/>
          </a:prstGeom>
        </p:spPr>
      </p:pic>
      <p:sp>
        <p:nvSpPr>
          <p:cNvPr id="39" name="CuadroTexto 38"/>
          <p:cNvSpPr txBox="1"/>
          <p:nvPr/>
        </p:nvSpPr>
        <p:spPr>
          <a:xfrm>
            <a:off x="5859224" y="6309320"/>
            <a:ext cx="31772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/>
              <a:t>*: </a:t>
            </a:r>
            <a:r>
              <a:rPr lang="es-ES" sz="2000" dirty="0" err="1" smtClean="0"/>
              <a:t>rafael.correa@iisgm.com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45806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755576" y="908720"/>
            <a:ext cx="7560840" cy="230832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273050" indent="-273050" algn="just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GB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The potent suppressor function of </a:t>
            </a:r>
            <a:r>
              <a:rPr lang="en-GB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Tregs</a:t>
            </a:r>
            <a:r>
              <a:rPr lang="en-GB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 might present a serious obstacle to establishing robust protective immunity toward pathogens.</a:t>
            </a:r>
          </a:p>
          <a:p>
            <a:pPr marL="273050" indent="-273050" algn="just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GB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Tregs</a:t>
            </a:r>
            <a:r>
              <a:rPr lang="en-GB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 </a:t>
            </a:r>
            <a:r>
              <a:rPr lang="en-GB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play an essential role in controlling immune response-mediated inflammation.</a:t>
            </a:r>
          </a:p>
          <a:p>
            <a:pPr marL="273050" indent="-273050" algn="just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GB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Studies </a:t>
            </a:r>
            <a:r>
              <a:rPr lang="en-GB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suggest that by limiting late immune responses to an infectious agent, </a:t>
            </a:r>
            <a:r>
              <a:rPr lang="en-GB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Tregs</a:t>
            </a:r>
            <a:r>
              <a:rPr lang="en-GB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 minimize associated tissue damage but also diminishing pathogen clearance</a:t>
            </a:r>
            <a:r>
              <a:rPr lang="en-GB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.</a:t>
            </a:r>
          </a:p>
        </p:txBody>
      </p:sp>
      <p:sp>
        <p:nvSpPr>
          <p:cNvPr id="3" name="Rectángulo 2"/>
          <p:cNvSpPr/>
          <p:nvPr/>
        </p:nvSpPr>
        <p:spPr>
          <a:xfrm>
            <a:off x="971600" y="5478323"/>
            <a:ext cx="72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400" b="1" dirty="0">
                <a:solidFill>
                  <a:srgbClr val="00009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Thus, with several scenarios proposed, the role for </a:t>
            </a:r>
            <a:r>
              <a:rPr lang="en-GB" sz="2400" b="1" dirty="0" err="1">
                <a:solidFill>
                  <a:srgbClr val="00009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Tregs</a:t>
            </a:r>
            <a:r>
              <a:rPr lang="en-GB" sz="2400" b="1" dirty="0">
                <a:solidFill>
                  <a:srgbClr val="00009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 during HIV infection remains unclear.</a:t>
            </a:r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251520" y="4077072"/>
            <a:ext cx="2954328" cy="6054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Treg </a:t>
            </a:r>
            <a:r>
              <a:rPr lang="es-E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cells</a:t>
            </a:r>
            <a:r>
              <a:rPr lang="es-E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in </a:t>
            </a:r>
            <a:r>
              <a:rPr lang="es-E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infections</a:t>
            </a:r>
            <a:endParaRPr lang="es-E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4420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Agrupar 30"/>
          <p:cNvGrpSpPr/>
          <p:nvPr/>
        </p:nvGrpSpPr>
        <p:grpSpPr>
          <a:xfrm>
            <a:off x="285720" y="25864"/>
            <a:ext cx="8715436" cy="6689280"/>
            <a:chOff x="285720" y="25864"/>
            <a:chExt cx="8715436" cy="6689280"/>
          </a:xfrm>
        </p:grpSpPr>
        <p:sp>
          <p:nvSpPr>
            <p:cNvPr id="75" name="74 Flecha curvada hacia arriba"/>
            <p:cNvSpPr/>
            <p:nvPr/>
          </p:nvSpPr>
          <p:spPr bwMode="auto">
            <a:xfrm rot="5400000">
              <a:off x="6559169" y="941765"/>
              <a:ext cx="900903" cy="731837"/>
            </a:xfrm>
            <a:prstGeom prst="curvedUpArrow">
              <a:avLst>
                <a:gd name="adj1" fmla="val 18937"/>
                <a:gd name="adj2" fmla="val 50000"/>
                <a:gd name="adj3" fmla="val 34371"/>
              </a:avLst>
            </a:prstGeom>
            <a:gradFill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8350000" scaled="0"/>
            </a:gradFill>
            <a:ln>
              <a:noFill/>
            </a:ln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  <a:scene3d>
              <a:camera prst="orthographicFront" fov="0">
                <a:rot lat="0" lon="0" rev="0"/>
              </a:camera>
              <a:lightRig rig="soft" dir="tl">
                <a:rot lat="0" lon="0" rev="20100000"/>
              </a:lightRig>
            </a:scene3d>
            <a:sp3d>
              <a:bevelT w="50800" h="50800"/>
            </a:sp3d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ysClr val="window" lastClr="FFFFFF"/>
                </a:solidFill>
                <a:latin typeface="Book Antiqua"/>
              </a:endParaRPr>
            </a:p>
          </p:txBody>
        </p:sp>
        <p:sp>
          <p:nvSpPr>
            <p:cNvPr id="64" name="63 Flecha curvada hacia arriba"/>
            <p:cNvSpPr/>
            <p:nvPr/>
          </p:nvSpPr>
          <p:spPr bwMode="auto">
            <a:xfrm rot="3175958">
              <a:off x="198099" y="5117072"/>
              <a:ext cx="1551482" cy="731837"/>
            </a:xfrm>
            <a:prstGeom prst="curvedUpArrow">
              <a:avLst/>
            </a:prstGeom>
            <a:gradFill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8350000" scaled="0"/>
            </a:gradFill>
            <a:ln>
              <a:noFill/>
            </a:ln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  <a:scene3d>
              <a:camera prst="orthographicFront" fov="0">
                <a:rot lat="0" lon="0" rev="0"/>
              </a:camera>
              <a:lightRig rig="soft" dir="tl">
                <a:rot lat="0" lon="0" rev="20100000"/>
              </a:lightRig>
            </a:scene3d>
            <a:sp3d>
              <a:bevelT w="50800" h="50800"/>
            </a:sp3d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ysClr val="window" lastClr="FFFFFF"/>
                </a:solidFill>
                <a:latin typeface="Book Antiqua"/>
              </a:endParaRPr>
            </a:p>
          </p:txBody>
        </p:sp>
        <p:grpSp>
          <p:nvGrpSpPr>
            <p:cNvPr id="3" name="4 Grupo"/>
            <p:cNvGrpSpPr/>
            <p:nvPr/>
          </p:nvGrpSpPr>
          <p:grpSpPr>
            <a:xfrm>
              <a:off x="3821887" y="2678906"/>
              <a:ext cx="1500227" cy="1500188"/>
              <a:chOff x="2714612" y="4929198"/>
              <a:chExt cx="1500227" cy="1500188"/>
            </a:xfrm>
          </p:grpSpPr>
          <p:grpSp>
            <p:nvGrpSpPr>
              <p:cNvPr id="4" name="17 Grupo"/>
              <p:cNvGrpSpPr>
                <a:grpSpLocks/>
              </p:cNvGrpSpPr>
              <p:nvPr/>
            </p:nvGrpSpPr>
            <p:grpSpPr bwMode="auto">
              <a:xfrm>
                <a:off x="2714612" y="4929198"/>
                <a:ext cx="1500188" cy="1500188"/>
                <a:chOff x="3214678" y="5500702"/>
                <a:chExt cx="857256" cy="857256"/>
              </a:xfrm>
            </p:grpSpPr>
            <p:sp>
              <p:nvSpPr>
                <p:cNvPr id="9" name="8 Elipse"/>
                <p:cNvSpPr/>
                <p:nvPr/>
              </p:nvSpPr>
              <p:spPr>
                <a:xfrm>
                  <a:off x="3214678" y="5500702"/>
                  <a:ext cx="857256" cy="857256"/>
                </a:xfrm>
                <a:prstGeom prst="ellipse">
                  <a:avLst/>
                </a:prstGeom>
                <a:solidFill>
                  <a:schemeClr val="accent4">
                    <a:lumMod val="75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10" name="9 Elipse"/>
                <p:cNvSpPr/>
                <p:nvPr/>
              </p:nvSpPr>
              <p:spPr>
                <a:xfrm>
                  <a:off x="3428992" y="5643578"/>
                  <a:ext cx="571504" cy="57150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4">
                        <a:lumMod val="40000"/>
                        <a:lumOff val="60000"/>
                        <a:shade val="30000"/>
                        <a:satMod val="115000"/>
                      </a:schemeClr>
                    </a:gs>
                    <a:gs pos="50000">
                      <a:schemeClr val="accent4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4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</p:grpSp>
          <p:sp>
            <p:nvSpPr>
              <p:cNvPr id="8" name="1 Título"/>
              <p:cNvSpPr txBox="1">
                <a:spLocks/>
              </p:cNvSpPr>
              <p:nvPr/>
            </p:nvSpPr>
            <p:spPr bwMode="auto">
              <a:xfrm>
                <a:off x="3071839" y="5286394"/>
                <a:ext cx="1143000" cy="523216"/>
              </a:xfrm>
              <a:prstGeom prst="rect">
                <a:avLst/>
              </a:prstGeom>
            </p:spPr>
            <p:txBody>
              <a:bodyPr anchor="ctr">
                <a:spAutoFit/>
                <a:scene3d>
                  <a:camera prst="orthographicFront"/>
                  <a:lightRig rig="soft" dir="t">
                    <a:rot lat="0" lon="0" rev="16800000"/>
                  </a:lightRig>
                </a:scene3d>
                <a:sp3d prstMaterial="softEdge">
                  <a:bevelT w="38100" h="38100"/>
                </a:sp3d>
              </a:bodyPr>
              <a:lstStyle/>
              <a:p>
                <a:pPr fontAlgn="auto">
                  <a:spcAft>
                    <a:spcPts val="0"/>
                  </a:spcAft>
                  <a:defRPr/>
                </a:pPr>
                <a:r>
                  <a:rPr lang="en-GB" sz="2800" b="1" dirty="0">
                    <a:ln w="6350">
                      <a:noFill/>
                    </a:ln>
                    <a:solidFill>
                      <a:srgbClr val="008080"/>
                    </a:solidFill>
                    <a:effectLst>
                      <a:outerShdw blurRad="114300" dist="101600" dir="27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Cooper Black" pitchFamily="18" charset="0"/>
                    <a:ea typeface="+mj-ea"/>
                    <a:cs typeface="+mj-cs"/>
                  </a:rPr>
                  <a:t>Treg</a:t>
                </a:r>
              </a:p>
            </p:txBody>
          </p:sp>
        </p:grpSp>
        <p:grpSp>
          <p:nvGrpSpPr>
            <p:cNvPr id="5" name="30 Grupo"/>
            <p:cNvGrpSpPr/>
            <p:nvPr/>
          </p:nvGrpSpPr>
          <p:grpSpPr>
            <a:xfrm>
              <a:off x="285720" y="1428736"/>
              <a:ext cx="1372664" cy="1778944"/>
              <a:chOff x="490980" y="857232"/>
              <a:chExt cx="1372664" cy="1778944"/>
            </a:xfrm>
            <a:effectLst/>
            <a:scene3d>
              <a:camera prst="perspectiveRelaxedModerately"/>
              <a:lightRig rig="threePt" dir="t"/>
            </a:scene3d>
          </p:grpSpPr>
          <p:grpSp>
            <p:nvGrpSpPr>
              <p:cNvPr id="6" name="21 Grupo"/>
              <p:cNvGrpSpPr/>
              <p:nvPr/>
            </p:nvGrpSpPr>
            <p:grpSpPr>
              <a:xfrm>
                <a:off x="642910" y="1285860"/>
                <a:ext cx="1143008" cy="1071570"/>
                <a:chOff x="642910" y="1285860"/>
                <a:chExt cx="1500188" cy="1500188"/>
              </a:xfrm>
            </p:grpSpPr>
            <p:sp>
              <p:nvSpPr>
                <p:cNvPr id="20" name="19 Elipse"/>
                <p:cNvSpPr/>
                <p:nvPr/>
              </p:nvSpPr>
              <p:spPr bwMode="auto">
                <a:xfrm>
                  <a:off x="642910" y="1285860"/>
                  <a:ext cx="1500188" cy="150018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8000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  <a:tileRect r="-100000" b="-100000"/>
                </a:gradFill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21" name="20 Elipse"/>
                <p:cNvSpPr/>
                <p:nvPr/>
              </p:nvSpPr>
              <p:spPr bwMode="auto">
                <a:xfrm>
                  <a:off x="1017957" y="1535891"/>
                  <a:ext cx="1000125" cy="1000125"/>
                </a:xfrm>
                <a:prstGeom prst="ellipse">
                  <a:avLst/>
                </a:prstGeom>
                <a:gradFill flip="none" rotWithShape="1">
                  <a:gsLst>
                    <a:gs pos="75000">
                      <a:schemeClr val="accent5">
                        <a:lumMod val="75000"/>
                      </a:schemeClr>
                    </a:gs>
                    <a:gs pos="75000">
                      <a:schemeClr val="accent4">
                        <a:lumMod val="40000"/>
                        <a:lumOff val="60000"/>
                      </a:schemeClr>
                    </a:gs>
                  </a:gsLst>
                  <a:lin ang="13500000" scaled="1"/>
                  <a:tileRect/>
                </a:gradFill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</p:grpSp>
          <p:sp>
            <p:nvSpPr>
              <p:cNvPr id="19" name="1 Título"/>
              <p:cNvSpPr txBox="1">
                <a:spLocks/>
              </p:cNvSpPr>
              <p:nvPr/>
            </p:nvSpPr>
            <p:spPr bwMode="auto">
              <a:xfrm>
                <a:off x="898041" y="1623284"/>
                <a:ext cx="816439" cy="338554"/>
              </a:xfrm>
              <a:prstGeom prst="rect">
                <a:avLst/>
              </a:prstGeom>
            </p:spPr>
            <p:txBody>
              <a:bodyPr wrap="square" anchor="ctr">
                <a:spAutoFit/>
                <a:sp3d prstMaterial="softEdge">
                  <a:bevelT w="38100" h="38100"/>
                </a:sp3d>
              </a:bodyPr>
              <a:lstStyle/>
              <a:p>
                <a:pPr algn="ctr" fontAlgn="auto">
                  <a:spcAft>
                    <a:spcPts val="0"/>
                  </a:spcAft>
                  <a:defRPr/>
                </a:pPr>
                <a:r>
                  <a:rPr lang="es-ES_tradnl" sz="1600" b="1" dirty="0" smtClean="0">
                    <a:ln w="6350">
                      <a:noFill/>
                    </a:ln>
                    <a:solidFill>
                      <a:schemeClr val="accent5">
                        <a:lumMod val="50000"/>
                      </a:schemeClr>
                    </a:solidFill>
                    <a:effectLst>
                      <a:outerShdw blurRad="114300" dist="101600" dir="27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Cooper Black" pitchFamily="18" charset="0"/>
                    <a:ea typeface="+mj-ea"/>
                    <a:cs typeface="+mj-cs"/>
                  </a:rPr>
                  <a:t>B </a:t>
                </a:r>
                <a:r>
                  <a:rPr lang="es-ES_tradnl" sz="1600" b="1" dirty="0" err="1" smtClean="0">
                    <a:ln w="6350">
                      <a:noFill/>
                    </a:ln>
                    <a:solidFill>
                      <a:schemeClr val="accent5">
                        <a:lumMod val="50000"/>
                      </a:schemeClr>
                    </a:solidFill>
                    <a:effectLst>
                      <a:outerShdw blurRad="114300" dist="101600" dir="27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Cooper Black" pitchFamily="18" charset="0"/>
                    <a:ea typeface="+mj-ea"/>
                    <a:cs typeface="+mj-cs"/>
                  </a:rPr>
                  <a:t>cell</a:t>
                </a:r>
                <a:endParaRPr lang="en-GB" sz="1600" b="1" dirty="0">
                  <a:ln w="6350"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>
                    <a:outerShdw blurRad="114300" dist="101600" dir="2700000" algn="tl" rotWithShape="0">
                      <a:srgbClr val="000000">
                        <a:alpha val="40000"/>
                      </a:srgbClr>
                    </a:outerShdw>
                  </a:effectLst>
                  <a:latin typeface="Cooper Black" pitchFamily="18" charset="0"/>
                  <a:ea typeface="+mj-ea"/>
                  <a:cs typeface="+mj-cs"/>
                </a:endParaRPr>
              </a:p>
            </p:txBody>
          </p:sp>
          <p:sp>
            <p:nvSpPr>
              <p:cNvPr id="23" name="22 CuadroTexto"/>
              <p:cNvSpPr txBox="1"/>
              <p:nvPr/>
            </p:nvSpPr>
            <p:spPr>
              <a:xfrm>
                <a:off x="928662" y="857232"/>
                <a:ext cx="45878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200" b="1" cap="all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</a:rPr>
                  <a:t>Y</a:t>
                </a:r>
                <a:endParaRPr lang="en-GB" sz="32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endParaRPr>
              </a:p>
            </p:txBody>
          </p:sp>
          <p:sp>
            <p:nvSpPr>
              <p:cNvPr id="24" name="23 CuadroTexto"/>
              <p:cNvSpPr txBox="1"/>
              <p:nvPr/>
            </p:nvSpPr>
            <p:spPr>
              <a:xfrm rot="8287378">
                <a:off x="1404864" y="2051401"/>
                <a:ext cx="45878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200" b="1" cap="all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</a:rPr>
                  <a:t>Y</a:t>
                </a:r>
                <a:endParaRPr lang="en-GB" sz="32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endParaRPr>
              </a:p>
            </p:txBody>
          </p:sp>
          <p:sp>
            <p:nvSpPr>
              <p:cNvPr id="25" name="24 CuadroTexto"/>
              <p:cNvSpPr txBox="1"/>
              <p:nvPr/>
            </p:nvSpPr>
            <p:spPr>
              <a:xfrm rot="13179867">
                <a:off x="490980" y="1979298"/>
                <a:ext cx="45878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200" b="1" cap="all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</a:rPr>
                  <a:t>Y</a:t>
                </a:r>
                <a:endParaRPr lang="en-GB" sz="32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endParaRPr>
              </a:p>
            </p:txBody>
          </p:sp>
          <p:sp>
            <p:nvSpPr>
              <p:cNvPr id="26" name="25 CuadroTexto"/>
              <p:cNvSpPr txBox="1"/>
              <p:nvPr/>
            </p:nvSpPr>
            <p:spPr>
              <a:xfrm rot="19272716">
                <a:off x="500034" y="1071546"/>
                <a:ext cx="45878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200" b="1" cap="all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</a:rPr>
                  <a:t>Y</a:t>
                </a:r>
                <a:endParaRPr lang="en-GB" sz="32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endParaRPr>
              </a:p>
            </p:txBody>
          </p:sp>
        </p:grpSp>
        <p:sp>
          <p:nvSpPr>
            <p:cNvPr id="37" name="36 Flecha derecha"/>
            <p:cNvSpPr/>
            <p:nvPr/>
          </p:nvSpPr>
          <p:spPr>
            <a:xfrm rot="18597222">
              <a:off x="1304721" y="1469914"/>
              <a:ext cx="962393" cy="312090"/>
            </a:xfrm>
            <a:prstGeom prst="rightArrow">
              <a:avLst/>
            </a:prstGeom>
            <a:gradFill rotWithShape="1">
              <a:gsLst>
                <a:gs pos="0">
                  <a:srgbClr val="9CB084">
                    <a:shade val="60000"/>
                  </a:srgbClr>
                </a:gs>
                <a:gs pos="33000">
                  <a:srgbClr val="9CB084">
                    <a:tint val="86500"/>
                  </a:srgbClr>
                </a:gs>
                <a:gs pos="46750">
                  <a:srgbClr val="9CB084">
                    <a:tint val="71000"/>
                    <a:satMod val="112000"/>
                  </a:srgbClr>
                </a:gs>
                <a:gs pos="53000">
                  <a:srgbClr val="9CB084">
                    <a:tint val="71000"/>
                    <a:satMod val="112000"/>
                  </a:srgbClr>
                </a:gs>
                <a:gs pos="68000">
                  <a:srgbClr val="9CB084">
                    <a:tint val="86000"/>
                  </a:srgbClr>
                </a:gs>
                <a:gs pos="100000">
                  <a:srgbClr val="9CB084">
                    <a:shade val="60000"/>
                  </a:srgbClr>
                </a:gs>
              </a:gsLst>
              <a:lin ang="8350000" scaled="1"/>
            </a:gradFill>
            <a:ln>
              <a:noFill/>
            </a:ln>
            <a:effectLst>
              <a:glow rad="139700">
                <a:srgbClr val="9CB084">
                  <a:satMod val="175000"/>
                  <a:alpha val="40000"/>
                </a:srgbClr>
              </a:glow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  <a:scene3d>
              <a:camera prst="orthographicFront" fov="0">
                <a:rot lat="0" lon="0" rev="0"/>
              </a:camera>
              <a:lightRig rig="soft" dir="tl">
                <a:rot lat="0" lon="0" rev="20100000"/>
              </a:lightRig>
            </a:scene3d>
            <a:sp3d>
              <a:bevelT w="50800" h="50800"/>
            </a:sp3d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Book Antiqua"/>
                <a:ea typeface="+mn-ea"/>
                <a:cs typeface="+mn-cs"/>
              </a:endParaRPr>
            </a:p>
          </p:txBody>
        </p:sp>
        <p:sp>
          <p:nvSpPr>
            <p:cNvPr id="38" name="37 Flecha derecha"/>
            <p:cNvSpPr/>
            <p:nvPr/>
          </p:nvSpPr>
          <p:spPr>
            <a:xfrm rot="2056709">
              <a:off x="2735786" y="5923508"/>
              <a:ext cx="563466" cy="248959"/>
            </a:xfrm>
            <a:prstGeom prst="rightArrow">
              <a:avLst/>
            </a:prstGeom>
            <a:gradFill rotWithShape="1">
              <a:gsLst>
                <a:gs pos="0">
                  <a:srgbClr val="6BB1C9">
                    <a:shade val="60000"/>
                  </a:srgbClr>
                </a:gs>
                <a:gs pos="33000">
                  <a:srgbClr val="6BB1C9">
                    <a:tint val="86500"/>
                  </a:srgbClr>
                </a:gs>
                <a:gs pos="46750">
                  <a:srgbClr val="6BB1C9">
                    <a:tint val="71000"/>
                    <a:satMod val="112000"/>
                  </a:srgbClr>
                </a:gs>
                <a:gs pos="53000">
                  <a:srgbClr val="6BB1C9">
                    <a:tint val="71000"/>
                    <a:satMod val="112000"/>
                  </a:srgbClr>
                </a:gs>
                <a:gs pos="68000">
                  <a:srgbClr val="6BB1C9">
                    <a:tint val="86000"/>
                  </a:srgbClr>
                </a:gs>
                <a:gs pos="100000">
                  <a:srgbClr val="6BB1C9">
                    <a:shade val="60000"/>
                  </a:srgbClr>
                </a:gs>
              </a:gsLst>
              <a:lin ang="8350000" scaled="1"/>
            </a:gradFill>
            <a:ln>
              <a:noFill/>
            </a:ln>
            <a:effectLst>
              <a:glow rad="101600">
                <a:srgbClr val="6585CF">
                  <a:satMod val="175000"/>
                  <a:alpha val="40000"/>
                </a:srgbClr>
              </a:glow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  <a:scene3d>
              <a:camera prst="orthographicFront" fov="0">
                <a:rot lat="0" lon="0" rev="0"/>
              </a:camera>
              <a:lightRig rig="soft" dir="tl">
                <a:rot lat="0" lon="0" rev="20100000"/>
              </a:lightRig>
            </a:scene3d>
            <a:sp3d>
              <a:bevelT w="50800" h="50800"/>
            </a:sp3d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Book Antiqua"/>
                <a:ea typeface="+mn-ea"/>
                <a:cs typeface="+mn-cs"/>
              </a:endParaRPr>
            </a:p>
          </p:txBody>
        </p:sp>
        <p:grpSp>
          <p:nvGrpSpPr>
            <p:cNvPr id="7" name="47 Grupo"/>
            <p:cNvGrpSpPr/>
            <p:nvPr/>
          </p:nvGrpSpPr>
          <p:grpSpPr>
            <a:xfrm>
              <a:off x="1857356" y="285728"/>
              <a:ext cx="1776896" cy="1000132"/>
              <a:chOff x="2866542" y="1142984"/>
              <a:chExt cx="1776896" cy="1000132"/>
            </a:xfrm>
          </p:grpSpPr>
          <p:sp>
            <p:nvSpPr>
              <p:cNvPr id="46" name="45 Elipse"/>
              <p:cNvSpPr/>
              <p:nvPr/>
            </p:nvSpPr>
            <p:spPr bwMode="auto">
              <a:xfrm>
                <a:off x="2866542" y="1142984"/>
                <a:ext cx="1776896" cy="1000132"/>
              </a:xfrm>
              <a:prstGeom prst="ellipse">
                <a:avLst/>
              </a:prstGeom>
              <a:gradFill flip="none" rotWithShape="1">
                <a:gsLst>
                  <a:gs pos="0">
                    <a:srgbClr val="660033"/>
                  </a:gs>
                  <a:gs pos="45000">
                    <a:srgbClr val="990033"/>
                  </a:gs>
                  <a:gs pos="70000">
                    <a:srgbClr val="CC0066"/>
                  </a:gs>
                </a:gsLst>
                <a:lin ang="5400000" scaled="0"/>
                <a:tileRect r="-100000" b="-100000"/>
              </a:gradFill>
              <a:scene3d>
                <a:camera prst="perspectiveRelaxedModerately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47" name="46 Elipse"/>
              <p:cNvSpPr/>
              <p:nvPr/>
            </p:nvSpPr>
            <p:spPr bwMode="auto">
              <a:xfrm>
                <a:off x="3310766" y="1309672"/>
                <a:ext cx="1184597" cy="666754"/>
              </a:xfrm>
              <a:prstGeom prst="ellipse">
                <a:avLst/>
              </a:prstGeom>
              <a:gradFill flip="none" rotWithShape="1">
                <a:gsLst>
                  <a:gs pos="75000">
                    <a:schemeClr val="accent5">
                      <a:lumMod val="75000"/>
                    </a:schemeClr>
                  </a:gs>
                  <a:gs pos="75000">
                    <a:schemeClr val="accent4">
                      <a:lumMod val="40000"/>
                      <a:lumOff val="60000"/>
                    </a:schemeClr>
                  </a:gs>
                </a:gsLst>
                <a:lin ang="13500000" scaled="1"/>
                <a:tileRect/>
              </a:gradFill>
              <a:scene3d>
                <a:camera prst="perspectiveRelaxedModerately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41" name="1 Título"/>
              <p:cNvSpPr txBox="1">
                <a:spLocks/>
              </p:cNvSpPr>
              <p:nvPr/>
            </p:nvSpPr>
            <p:spPr bwMode="auto">
              <a:xfrm>
                <a:off x="3398371" y="1325216"/>
                <a:ext cx="1030753" cy="584776"/>
              </a:xfrm>
              <a:prstGeom prst="rect">
                <a:avLst/>
              </a:prstGeom>
              <a:scene3d>
                <a:camera prst="perspectiveRelaxedModerately"/>
                <a:lightRig rig="threePt" dir="t"/>
              </a:scene3d>
            </p:spPr>
            <p:txBody>
              <a:bodyPr wrap="square" anchor="ctr">
                <a:spAutoFit/>
                <a:sp3d prstMaterial="softEdge">
                  <a:bevelT w="38100" h="38100"/>
                </a:sp3d>
              </a:bodyPr>
              <a:lstStyle/>
              <a:p>
                <a:pPr algn="ctr" fontAlgn="auto">
                  <a:spcAft>
                    <a:spcPts val="0"/>
                  </a:spcAft>
                  <a:defRPr/>
                </a:pPr>
                <a:r>
                  <a:rPr lang="es-ES" sz="1600" b="1" dirty="0" smtClean="0">
                    <a:ln w="6350">
                      <a:noFill/>
                    </a:ln>
                    <a:solidFill>
                      <a:schemeClr val="accent5">
                        <a:lumMod val="50000"/>
                      </a:schemeClr>
                    </a:solidFill>
                    <a:effectLst>
                      <a:outerShdw blurRad="114300" dist="101600" dir="27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Cooper Black" pitchFamily="18" charset="0"/>
                    <a:ea typeface="+mj-ea"/>
                    <a:cs typeface="+mj-cs"/>
                  </a:rPr>
                  <a:t>Plasma B </a:t>
                </a:r>
                <a:r>
                  <a:rPr lang="es-ES" sz="1600" b="1" dirty="0" err="1" smtClean="0">
                    <a:ln w="6350">
                      <a:noFill/>
                    </a:ln>
                    <a:solidFill>
                      <a:schemeClr val="accent5">
                        <a:lumMod val="50000"/>
                      </a:schemeClr>
                    </a:solidFill>
                    <a:effectLst>
                      <a:outerShdw blurRad="114300" dist="101600" dir="27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Cooper Black" pitchFamily="18" charset="0"/>
                    <a:ea typeface="+mj-ea"/>
                    <a:cs typeface="+mj-cs"/>
                  </a:rPr>
                  <a:t>cell</a:t>
                </a:r>
                <a:endParaRPr lang="en-GB" sz="1600" b="1" dirty="0">
                  <a:ln w="6350"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>
                    <a:outerShdw blurRad="114300" dist="101600" dir="2700000" algn="tl" rotWithShape="0">
                      <a:srgbClr val="000000">
                        <a:alpha val="40000"/>
                      </a:srgbClr>
                    </a:outerShdw>
                  </a:effectLst>
                  <a:latin typeface="Cooper Black" pitchFamily="18" charset="0"/>
                  <a:ea typeface="+mj-ea"/>
                  <a:cs typeface="+mj-cs"/>
                </a:endParaRPr>
              </a:p>
            </p:txBody>
          </p:sp>
        </p:grpSp>
        <p:grpSp>
          <p:nvGrpSpPr>
            <p:cNvPr id="11" name="57 Grupo"/>
            <p:cNvGrpSpPr/>
            <p:nvPr/>
          </p:nvGrpSpPr>
          <p:grpSpPr>
            <a:xfrm>
              <a:off x="437650" y="3936072"/>
              <a:ext cx="1143008" cy="1071570"/>
              <a:chOff x="437650" y="3936072"/>
              <a:chExt cx="1143008" cy="1071570"/>
            </a:xfrm>
          </p:grpSpPr>
          <p:sp>
            <p:nvSpPr>
              <p:cNvPr id="56" name="55 Elipse"/>
              <p:cNvSpPr/>
              <p:nvPr/>
            </p:nvSpPr>
            <p:spPr bwMode="auto">
              <a:xfrm>
                <a:off x="437650" y="3936072"/>
                <a:ext cx="1143008" cy="1071570"/>
              </a:xfrm>
              <a:prstGeom prst="ellipse">
                <a:avLst/>
              </a:prstGeom>
              <a:gradFill flip="none" rotWithShape="1">
                <a:gsLst>
                  <a:gs pos="0">
                    <a:srgbClr val="00602B"/>
                  </a:gs>
                  <a:gs pos="25000">
                    <a:srgbClr val="00682F"/>
                  </a:gs>
                  <a:gs pos="75000">
                    <a:srgbClr val="00FF00"/>
                  </a:gs>
                </a:gsLst>
                <a:lin ang="5400000" scaled="0"/>
                <a:tileRect r="-100000" b="-100000"/>
              </a:gradFill>
              <a:scene3d>
                <a:camera prst="perspectiveRelaxedModerately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57" name="56 Elipse"/>
              <p:cNvSpPr/>
              <p:nvPr/>
            </p:nvSpPr>
            <p:spPr bwMode="auto">
              <a:xfrm>
                <a:off x="723402" y="4114667"/>
                <a:ext cx="762005" cy="714380"/>
              </a:xfrm>
              <a:prstGeom prst="ellipse">
                <a:avLst/>
              </a:prstGeom>
              <a:gradFill flip="none" rotWithShape="1">
                <a:gsLst>
                  <a:gs pos="75000">
                    <a:schemeClr val="accent5">
                      <a:lumMod val="75000"/>
                    </a:schemeClr>
                  </a:gs>
                  <a:gs pos="75000">
                    <a:srgbClr val="92D050"/>
                  </a:gs>
                </a:gsLst>
                <a:lin ang="13500000" scaled="1"/>
                <a:tileRect/>
              </a:gradFill>
              <a:scene3d>
                <a:camera prst="perspectiveRelaxedModerately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51" name="1 Título"/>
              <p:cNvSpPr txBox="1">
                <a:spLocks/>
              </p:cNvSpPr>
              <p:nvPr/>
            </p:nvSpPr>
            <p:spPr bwMode="auto">
              <a:xfrm>
                <a:off x="692781" y="4150386"/>
                <a:ext cx="807385" cy="584775"/>
              </a:xfrm>
              <a:prstGeom prst="rect">
                <a:avLst/>
              </a:prstGeom>
              <a:scene3d>
                <a:camera prst="perspectiveRelaxedModerately"/>
                <a:lightRig rig="threePt" dir="t"/>
              </a:scene3d>
            </p:spPr>
            <p:txBody>
              <a:bodyPr wrap="square" anchor="ctr">
                <a:spAutoFit/>
                <a:sp3d prstMaterial="softEdge">
                  <a:bevelT w="38100" h="38100"/>
                </a:sp3d>
              </a:bodyPr>
              <a:lstStyle/>
              <a:p>
                <a:pPr algn="ctr" fontAlgn="auto">
                  <a:spcAft>
                    <a:spcPts val="0"/>
                  </a:spcAft>
                  <a:defRPr/>
                </a:pPr>
                <a:r>
                  <a:rPr lang="en-GB" sz="1600" b="1" dirty="0" smtClean="0">
                    <a:ln w="6350">
                      <a:noFill/>
                    </a:ln>
                    <a:solidFill>
                      <a:schemeClr val="accent5">
                        <a:lumMod val="50000"/>
                      </a:schemeClr>
                    </a:solidFill>
                    <a:effectLst>
                      <a:outerShdw blurRad="114300" dist="101600" dir="27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Cooper Black" pitchFamily="18" charset="0"/>
                    <a:ea typeface="+mj-ea"/>
                    <a:cs typeface="+mj-cs"/>
                  </a:rPr>
                  <a:t>T CD4</a:t>
                </a:r>
                <a:endParaRPr lang="en-GB" sz="1600" b="1" dirty="0">
                  <a:ln w="6350"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>
                    <a:outerShdw blurRad="114300" dist="101600" dir="2700000" algn="tl" rotWithShape="0">
                      <a:srgbClr val="000000">
                        <a:alpha val="40000"/>
                      </a:srgbClr>
                    </a:outerShdw>
                  </a:effectLst>
                  <a:latin typeface="Cooper Black" pitchFamily="18" charset="0"/>
                  <a:ea typeface="+mj-ea"/>
                  <a:cs typeface="+mj-cs"/>
                </a:endParaRPr>
              </a:p>
            </p:txBody>
          </p:sp>
        </p:grpSp>
        <p:grpSp>
          <p:nvGrpSpPr>
            <p:cNvPr id="12" name="62 Grupo"/>
            <p:cNvGrpSpPr/>
            <p:nvPr/>
          </p:nvGrpSpPr>
          <p:grpSpPr>
            <a:xfrm>
              <a:off x="1785918" y="4929198"/>
              <a:ext cx="1143008" cy="1071570"/>
              <a:chOff x="2000232" y="4071942"/>
              <a:chExt cx="1143008" cy="1071570"/>
            </a:xfrm>
            <a:effectLst/>
          </p:grpSpPr>
          <p:sp>
            <p:nvSpPr>
              <p:cNvPr id="60" name="59 Elipse"/>
              <p:cNvSpPr/>
              <p:nvPr/>
            </p:nvSpPr>
            <p:spPr bwMode="auto">
              <a:xfrm>
                <a:off x="2000232" y="4071942"/>
                <a:ext cx="1143008" cy="1071570"/>
              </a:xfrm>
              <a:prstGeom prst="ellipse">
                <a:avLst/>
              </a:prstGeom>
              <a:gradFill flip="none" rotWithShape="1">
                <a:gsLst>
                  <a:gs pos="0">
                    <a:srgbClr val="006666"/>
                  </a:gs>
                  <a:gs pos="25000">
                    <a:srgbClr val="008080"/>
                  </a:gs>
                  <a:gs pos="75000">
                    <a:srgbClr val="009999"/>
                  </a:gs>
                </a:gsLst>
                <a:lin ang="5400000" scaled="0"/>
                <a:tileRect r="-100000" b="-100000"/>
              </a:gradFill>
              <a:scene3d>
                <a:camera prst="perspectiveRelaxedModerately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61" name="60 Elipse"/>
              <p:cNvSpPr/>
              <p:nvPr/>
            </p:nvSpPr>
            <p:spPr bwMode="auto">
              <a:xfrm>
                <a:off x="2285984" y="4250537"/>
                <a:ext cx="762005" cy="714380"/>
              </a:xfrm>
              <a:prstGeom prst="ellipse">
                <a:avLst/>
              </a:prstGeom>
              <a:gradFill flip="none" rotWithShape="1">
                <a:gsLst>
                  <a:gs pos="75000">
                    <a:srgbClr val="993366"/>
                  </a:gs>
                  <a:gs pos="75000">
                    <a:srgbClr val="FF9966"/>
                  </a:gs>
                </a:gsLst>
                <a:lin ang="13500000" scaled="1"/>
                <a:tileRect/>
              </a:gradFill>
              <a:scene3d>
                <a:camera prst="perspectiveRelaxedModerately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62" name="1 Título"/>
              <p:cNvSpPr txBox="1">
                <a:spLocks/>
              </p:cNvSpPr>
              <p:nvPr/>
            </p:nvSpPr>
            <p:spPr bwMode="auto">
              <a:xfrm>
                <a:off x="2255363" y="4286256"/>
                <a:ext cx="807385" cy="584775"/>
              </a:xfrm>
              <a:prstGeom prst="rect">
                <a:avLst/>
              </a:prstGeom>
              <a:scene3d>
                <a:camera prst="perspectiveRelaxedModerately"/>
                <a:lightRig rig="threePt" dir="t"/>
              </a:scene3d>
            </p:spPr>
            <p:txBody>
              <a:bodyPr wrap="square" anchor="ctr">
                <a:spAutoFit/>
                <a:sp3d prstMaterial="softEdge">
                  <a:bevelT w="38100" h="38100"/>
                </a:sp3d>
              </a:bodyPr>
              <a:lstStyle/>
              <a:p>
                <a:pPr algn="ctr" fontAlgn="auto">
                  <a:spcAft>
                    <a:spcPts val="0"/>
                  </a:spcAft>
                  <a:defRPr/>
                </a:pPr>
                <a:r>
                  <a:rPr lang="en-GB" sz="1600" b="1" dirty="0" smtClean="0">
                    <a:ln w="6350">
                      <a:noFill/>
                    </a:ln>
                    <a:solidFill>
                      <a:schemeClr val="accent5">
                        <a:lumMod val="50000"/>
                      </a:schemeClr>
                    </a:solidFill>
                    <a:effectLst>
                      <a:outerShdw blurRad="114300" dist="101600" dir="27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Cooper Black" pitchFamily="18" charset="0"/>
                    <a:ea typeface="+mj-ea"/>
                    <a:cs typeface="+mj-cs"/>
                  </a:rPr>
                  <a:t>T CD8</a:t>
                </a:r>
                <a:endParaRPr lang="en-GB" sz="1600" b="1" dirty="0">
                  <a:ln w="6350"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>
                    <a:outerShdw blurRad="114300" dist="101600" dir="2700000" algn="tl" rotWithShape="0">
                      <a:srgbClr val="000000">
                        <a:alpha val="40000"/>
                      </a:srgbClr>
                    </a:outerShdw>
                  </a:effectLst>
                  <a:latin typeface="Cooper Black" pitchFamily="18" charset="0"/>
                  <a:ea typeface="+mj-ea"/>
                  <a:cs typeface="+mj-cs"/>
                </a:endParaRPr>
              </a:p>
            </p:txBody>
          </p:sp>
        </p:grpSp>
        <p:grpSp>
          <p:nvGrpSpPr>
            <p:cNvPr id="13" name="51 Grupo"/>
            <p:cNvGrpSpPr/>
            <p:nvPr/>
          </p:nvGrpSpPr>
          <p:grpSpPr>
            <a:xfrm rot="12729798">
              <a:off x="1981726" y="2300076"/>
              <a:ext cx="1928826" cy="357190"/>
              <a:chOff x="2357422" y="1714488"/>
              <a:chExt cx="1928826" cy="357190"/>
            </a:xfrm>
            <a:effectLst>
              <a:glow rad="63500">
                <a:schemeClr val="accent5">
                  <a:satMod val="175000"/>
                  <a:alpha val="40000"/>
                </a:schemeClr>
              </a:glow>
              <a:outerShdw blurRad="50800" dist="38100" algn="l" rotWithShape="0">
                <a:prstClr val="black">
                  <a:alpha val="40000"/>
                </a:prstClr>
              </a:outerShdw>
            </a:effectLst>
          </p:grpSpPr>
          <p:cxnSp>
            <p:nvCxnSpPr>
              <p:cNvPr id="43" name="42 Conector recto"/>
              <p:cNvCxnSpPr/>
              <p:nvPr/>
            </p:nvCxnSpPr>
            <p:spPr>
              <a:xfrm>
                <a:off x="2357422" y="1893083"/>
                <a:ext cx="1928826" cy="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4" name="43 Conector recto"/>
              <p:cNvCxnSpPr/>
              <p:nvPr/>
            </p:nvCxnSpPr>
            <p:spPr>
              <a:xfrm rot="5400000">
                <a:off x="4107653" y="1893083"/>
                <a:ext cx="357190" cy="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14" name="52 Grupo"/>
            <p:cNvGrpSpPr/>
            <p:nvPr/>
          </p:nvGrpSpPr>
          <p:grpSpPr>
            <a:xfrm rot="9905739">
              <a:off x="1799409" y="3813920"/>
              <a:ext cx="1928826" cy="357190"/>
              <a:chOff x="2357422" y="1714488"/>
              <a:chExt cx="1928826" cy="357190"/>
            </a:xfrm>
            <a:effectLst>
              <a:glow rad="63500">
                <a:schemeClr val="accent5">
                  <a:satMod val="175000"/>
                  <a:alpha val="40000"/>
                </a:schemeClr>
              </a:glow>
              <a:outerShdw blurRad="50800" dist="38100" algn="l" rotWithShape="0">
                <a:prstClr val="black">
                  <a:alpha val="40000"/>
                </a:prstClr>
              </a:outerShdw>
            </a:effectLst>
          </p:grpSpPr>
          <p:cxnSp>
            <p:nvCxnSpPr>
              <p:cNvPr id="54" name="53 Conector recto"/>
              <p:cNvCxnSpPr/>
              <p:nvPr/>
            </p:nvCxnSpPr>
            <p:spPr>
              <a:xfrm>
                <a:off x="2357422" y="1893083"/>
                <a:ext cx="1928826" cy="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5" name="54 Conector recto"/>
              <p:cNvCxnSpPr/>
              <p:nvPr/>
            </p:nvCxnSpPr>
            <p:spPr>
              <a:xfrm rot="5400000">
                <a:off x="4107653" y="1893083"/>
                <a:ext cx="357190" cy="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15" name="58 Grupo"/>
            <p:cNvGrpSpPr/>
            <p:nvPr/>
          </p:nvGrpSpPr>
          <p:grpSpPr>
            <a:xfrm rot="7372053">
              <a:off x="2863018" y="4832565"/>
              <a:ext cx="1705985" cy="431682"/>
              <a:chOff x="2357422" y="1714488"/>
              <a:chExt cx="1928826" cy="357190"/>
            </a:xfrm>
            <a:effectLst>
              <a:glow rad="63500">
                <a:schemeClr val="accent5">
                  <a:satMod val="175000"/>
                  <a:alpha val="40000"/>
                </a:schemeClr>
              </a:glow>
              <a:outerShdw blurRad="50800" dist="38100" algn="l" rotWithShape="0">
                <a:prstClr val="black">
                  <a:alpha val="40000"/>
                </a:prstClr>
              </a:outerShdw>
            </a:effectLst>
          </p:grpSpPr>
          <p:cxnSp>
            <p:nvCxnSpPr>
              <p:cNvPr id="65" name="64 Conector recto"/>
              <p:cNvCxnSpPr/>
              <p:nvPr/>
            </p:nvCxnSpPr>
            <p:spPr>
              <a:xfrm>
                <a:off x="2357422" y="1893083"/>
                <a:ext cx="1928826" cy="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6" name="65 Conector recto"/>
              <p:cNvCxnSpPr/>
              <p:nvPr/>
            </p:nvCxnSpPr>
            <p:spPr>
              <a:xfrm rot="5400000">
                <a:off x="4107653" y="1893083"/>
                <a:ext cx="357190" cy="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67" name="66 Sol"/>
            <p:cNvSpPr/>
            <p:nvPr/>
          </p:nvSpPr>
          <p:spPr bwMode="auto">
            <a:xfrm>
              <a:off x="3286116" y="6143644"/>
              <a:ext cx="714380" cy="571500"/>
            </a:xfrm>
            <a:prstGeom prst="sun">
              <a:avLst>
                <a:gd name="adj" fmla="val 12500"/>
              </a:avLst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anchor="ctr"/>
            <a:lstStyle/>
            <a:p>
              <a:pPr algn="ctr">
                <a:defRPr/>
              </a:pPr>
              <a:r>
                <a:rPr lang="en-GB" sz="12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HIV</a:t>
              </a:r>
            </a:p>
          </p:txBody>
        </p:sp>
        <p:grpSp>
          <p:nvGrpSpPr>
            <p:cNvPr id="16" name="68 Grupo"/>
            <p:cNvGrpSpPr/>
            <p:nvPr/>
          </p:nvGrpSpPr>
          <p:grpSpPr>
            <a:xfrm>
              <a:off x="3708455" y="25864"/>
              <a:ext cx="1077855" cy="1487581"/>
              <a:chOff x="3708455" y="25864"/>
              <a:chExt cx="1077855" cy="1487581"/>
            </a:xfrm>
          </p:grpSpPr>
          <p:sp>
            <p:nvSpPr>
              <p:cNvPr id="27" name="26 CuadroTexto"/>
              <p:cNvSpPr txBox="1"/>
              <p:nvPr/>
            </p:nvSpPr>
            <p:spPr>
              <a:xfrm>
                <a:off x="4214810" y="928670"/>
                <a:ext cx="45878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200" b="1" cap="all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</a:rPr>
                  <a:t>Y</a:t>
                </a:r>
                <a:endParaRPr lang="en-GB" sz="32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endParaRPr>
              </a:p>
            </p:txBody>
          </p:sp>
          <p:sp>
            <p:nvSpPr>
              <p:cNvPr id="28" name="27 CuadroTexto"/>
              <p:cNvSpPr txBox="1"/>
              <p:nvPr/>
            </p:nvSpPr>
            <p:spPr>
              <a:xfrm rot="8287378">
                <a:off x="3708455" y="721361"/>
                <a:ext cx="45878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200" b="1" cap="all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</a:rPr>
                  <a:t>Y</a:t>
                </a:r>
                <a:endParaRPr lang="en-GB" sz="32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endParaRPr>
              </a:p>
            </p:txBody>
          </p:sp>
          <p:sp>
            <p:nvSpPr>
              <p:cNvPr id="29" name="28 CuadroTexto"/>
              <p:cNvSpPr txBox="1"/>
              <p:nvPr/>
            </p:nvSpPr>
            <p:spPr>
              <a:xfrm rot="10378002">
                <a:off x="4222020" y="25864"/>
                <a:ext cx="45878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200" b="1" cap="all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</a:rPr>
                  <a:t>Y</a:t>
                </a:r>
                <a:endParaRPr lang="en-GB" sz="32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endParaRPr>
              </a:p>
            </p:txBody>
          </p:sp>
          <p:sp>
            <p:nvSpPr>
              <p:cNvPr id="30" name="29 CuadroTexto"/>
              <p:cNvSpPr txBox="1"/>
              <p:nvPr/>
            </p:nvSpPr>
            <p:spPr>
              <a:xfrm rot="19272716">
                <a:off x="3775883" y="364947"/>
                <a:ext cx="45878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200" b="1" cap="all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</a:rPr>
                  <a:t>Y</a:t>
                </a:r>
                <a:endParaRPr lang="en-GB" sz="32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endParaRPr>
              </a:p>
            </p:txBody>
          </p:sp>
          <p:sp>
            <p:nvSpPr>
              <p:cNvPr id="68" name="67 Sol"/>
              <p:cNvSpPr/>
              <p:nvPr/>
            </p:nvSpPr>
            <p:spPr bwMode="auto">
              <a:xfrm>
                <a:off x="4143372" y="500042"/>
                <a:ext cx="642938" cy="571500"/>
              </a:xfrm>
              <a:prstGeom prst="sun">
                <a:avLst>
                  <a:gd name="adj" fmla="val 12500"/>
                </a:avLst>
              </a:prstGeom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36000" bIns="0" anchor="ctr"/>
              <a:lstStyle/>
              <a:p>
                <a:pPr algn="ctr">
                  <a:defRPr/>
                </a:pPr>
                <a:r>
                  <a:rPr lang="en-GB" sz="11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HIV</a:t>
                </a:r>
              </a:p>
            </p:txBody>
          </p:sp>
        </p:grpSp>
        <p:grpSp>
          <p:nvGrpSpPr>
            <p:cNvPr id="17" name="75 Grupo"/>
            <p:cNvGrpSpPr/>
            <p:nvPr/>
          </p:nvGrpSpPr>
          <p:grpSpPr>
            <a:xfrm>
              <a:off x="7215206" y="642918"/>
              <a:ext cx="1143008" cy="1071570"/>
              <a:chOff x="7215206" y="642918"/>
              <a:chExt cx="1143008" cy="1071570"/>
            </a:xfrm>
          </p:grpSpPr>
          <p:sp>
            <p:nvSpPr>
              <p:cNvPr id="71" name="70 Elipse"/>
              <p:cNvSpPr/>
              <p:nvPr/>
            </p:nvSpPr>
            <p:spPr bwMode="auto">
              <a:xfrm>
                <a:off x="7215206" y="642918"/>
                <a:ext cx="1143008" cy="1071570"/>
              </a:xfrm>
              <a:prstGeom prst="ellipse">
                <a:avLst/>
              </a:prstGeom>
              <a:gradFill flip="none" rotWithShape="1">
                <a:gsLst>
                  <a:gs pos="0">
                    <a:srgbClr val="660033"/>
                  </a:gs>
                  <a:gs pos="25000">
                    <a:srgbClr val="800000"/>
                  </a:gs>
                  <a:gs pos="75000">
                    <a:srgbClr val="FF0000"/>
                  </a:gs>
                </a:gsLst>
                <a:lin ang="5400000" scaled="0"/>
                <a:tileRect r="-100000" b="-100000"/>
              </a:gradFill>
              <a:scene3d>
                <a:camera prst="perspectiveRelaxedModerately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72" name="71 Elipse"/>
              <p:cNvSpPr/>
              <p:nvPr/>
            </p:nvSpPr>
            <p:spPr bwMode="auto">
              <a:xfrm>
                <a:off x="7500958" y="821513"/>
                <a:ext cx="762005" cy="714380"/>
              </a:xfrm>
              <a:prstGeom prst="ellipse">
                <a:avLst/>
              </a:prstGeom>
              <a:gradFill flip="none" rotWithShape="1">
                <a:gsLst>
                  <a:gs pos="75000">
                    <a:schemeClr val="accent5">
                      <a:lumMod val="75000"/>
                    </a:schemeClr>
                  </a:gs>
                  <a:gs pos="75000">
                    <a:srgbClr val="FFC000"/>
                  </a:gs>
                </a:gsLst>
                <a:lin ang="13500000" scaled="1"/>
                <a:tileRect/>
              </a:gradFill>
              <a:scene3d>
                <a:camera prst="perspectiveRelaxedModerately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73" name="1 Título"/>
              <p:cNvSpPr txBox="1">
                <a:spLocks/>
              </p:cNvSpPr>
              <p:nvPr/>
            </p:nvSpPr>
            <p:spPr bwMode="auto">
              <a:xfrm>
                <a:off x="7470337" y="915399"/>
                <a:ext cx="807385" cy="584775"/>
              </a:xfrm>
              <a:prstGeom prst="rect">
                <a:avLst/>
              </a:prstGeom>
              <a:scene3d>
                <a:camera prst="perspectiveRelaxedModerately"/>
                <a:lightRig rig="threePt" dir="t"/>
              </a:scene3d>
            </p:spPr>
            <p:txBody>
              <a:bodyPr wrap="square" anchor="ctr">
                <a:spAutoFit/>
                <a:sp3d prstMaterial="softEdge">
                  <a:bevelT w="38100" h="38100"/>
                </a:sp3d>
              </a:bodyPr>
              <a:lstStyle/>
              <a:p>
                <a:pPr algn="ctr" fontAlgn="auto">
                  <a:spcAft>
                    <a:spcPts val="0"/>
                  </a:spcAft>
                  <a:defRPr/>
                </a:pPr>
                <a:r>
                  <a:rPr lang="en-GB" sz="1600" b="1" dirty="0" err="1" smtClean="0">
                    <a:ln w="6350">
                      <a:noFill/>
                    </a:ln>
                    <a:solidFill>
                      <a:schemeClr val="accent5">
                        <a:lumMod val="50000"/>
                      </a:schemeClr>
                    </a:solidFill>
                    <a:effectLst>
                      <a:outerShdw blurRad="114300" dist="101600" dir="27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Cooper Black" pitchFamily="18" charset="0"/>
                    <a:ea typeface="+mj-ea"/>
                    <a:cs typeface="+mj-cs"/>
                  </a:rPr>
                  <a:t>Linf</a:t>
                </a:r>
                <a:r>
                  <a:rPr lang="en-GB" sz="1600" b="1" dirty="0" smtClean="0">
                    <a:ln w="6350">
                      <a:noFill/>
                    </a:ln>
                    <a:solidFill>
                      <a:schemeClr val="accent5">
                        <a:lumMod val="50000"/>
                      </a:schemeClr>
                    </a:solidFill>
                    <a:effectLst>
                      <a:outerShdw blurRad="114300" dist="101600" dir="27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Cooper Black" pitchFamily="18" charset="0"/>
                    <a:ea typeface="+mj-ea"/>
                    <a:cs typeface="+mj-cs"/>
                  </a:rPr>
                  <a:t>.</a:t>
                </a:r>
              </a:p>
              <a:p>
                <a:pPr algn="ctr" fontAlgn="auto">
                  <a:spcAft>
                    <a:spcPts val="0"/>
                  </a:spcAft>
                  <a:defRPr/>
                </a:pPr>
                <a:r>
                  <a:rPr lang="en-GB" sz="1600" b="1" dirty="0" smtClean="0">
                    <a:ln w="6350">
                      <a:noFill/>
                    </a:ln>
                    <a:solidFill>
                      <a:schemeClr val="accent5">
                        <a:lumMod val="50000"/>
                      </a:schemeClr>
                    </a:solidFill>
                    <a:effectLst>
                      <a:outerShdw blurRad="114300" dist="101600" dir="27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Cooper Black" pitchFamily="18" charset="0"/>
                    <a:ea typeface="+mj-ea"/>
                    <a:cs typeface="+mj-cs"/>
                  </a:rPr>
                  <a:t>T</a:t>
                </a:r>
                <a:endParaRPr lang="en-GB" sz="1600" b="1" dirty="0">
                  <a:ln w="6350"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>
                    <a:outerShdw blurRad="114300" dist="101600" dir="2700000" algn="tl" rotWithShape="0">
                      <a:srgbClr val="000000">
                        <a:alpha val="40000"/>
                      </a:srgbClr>
                    </a:outerShdw>
                  </a:effectLst>
                  <a:latin typeface="Cooper Black" pitchFamily="18" charset="0"/>
                  <a:ea typeface="+mj-ea"/>
                  <a:cs typeface="+mj-cs"/>
                </a:endParaRPr>
              </a:p>
            </p:txBody>
          </p:sp>
        </p:grpSp>
        <p:sp>
          <p:nvSpPr>
            <p:cNvPr id="74" name="1 Título"/>
            <p:cNvSpPr txBox="1">
              <a:spLocks/>
            </p:cNvSpPr>
            <p:nvPr/>
          </p:nvSpPr>
          <p:spPr>
            <a:xfrm>
              <a:off x="6929454" y="1714488"/>
              <a:ext cx="1785950" cy="646331"/>
            </a:xfrm>
            <a:prstGeom prst="rect">
              <a:avLst/>
            </a:prstGeom>
          </p:spPr>
          <p:txBody>
            <a:bodyPr wrap="square" anchor="ctr">
              <a:spAutoFit/>
              <a:scene3d>
                <a:camera prst="orthographicFront"/>
                <a:lightRig rig="soft" dir="t">
                  <a:rot lat="0" lon="0" rev="16800000"/>
                </a:lightRig>
              </a:scene3d>
              <a:sp3d prstMaterial="softEdge">
                <a:bevelT w="38100" h="38100"/>
              </a:sp3d>
            </a:bodyPr>
            <a:lstStyle/>
            <a:p>
              <a:pPr algn="ctr" fontAlgn="auto">
                <a:spcAft>
                  <a:spcPts val="0"/>
                </a:spcAft>
                <a:defRPr/>
              </a:pPr>
              <a:r>
                <a:rPr lang="en-GB" b="1" dirty="0" err="1" smtClean="0">
                  <a:ln w="6350">
                    <a:noFill/>
                  </a:ln>
                  <a:solidFill>
                    <a:srgbClr val="FFFF99"/>
                  </a:solidFill>
                  <a:effectLst>
                    <a:outerShdw blurRad="114300" dist="101600" dir="2700000" algn="tl" rotWithShape="0">
                      <a:srgbClr val="000000">
                        <a:alpha val="40000"/>
                      </a:srgbClr>
                    </a:outerShdw>
                  </a:effectLst>
                  <a:latin typeface="Cooper Black" pitchFamily="18" charset="0"/>
                  <a:ea typeface="+mj-ea"/>
                  <a:cs typeface="+mj-cs"/>
                </a:rPr>
                <a:t>Inflamation</a:t>
              </a:r>
              <a:endParaRPr lang="en-GB" b="1" dirty="0" smtClean="0">
                <a:ln w="6350">
                  <a:noFill/>
                </a:ln>
                <a:solidFill>
                  <a:srgbClr val="FFFF99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ooper Black" pitchFamily="18" charset="0"/>
                <a:ea typeface="+mj-ea"/>
                <a:cs typeface="+mj-cs"/>
              </a:endParaRPr>
            </a:p>
            <a:p>
              <a:pPr algn="ctr" fontAlgn="auto">
                <a:spcAft>
                  <a:spcPts val="0"/>
                </a:spcAft>
                <a:defRPr/>
              </a:pPr>
              <a:r>
                <a:rPr lang="en-GB" b="1" dirty="0" smtClean="0">
                  <a:ln w="6350">
                    <a:noFill/>
                  </a:ln>
                  <a:solidFill>
                    <a:srgbClr val="FFFF99"/>
                  </a:solidFill>
                  <a:effectLst>
                    <a:outerShdw blurRad="114300" dist="101600" dir="2700000" algn="tl" rotWithShape="0">
                      <a:srgbClr val="000000">
                        <a:alpha val="40000"/>
                      </a:srgbClr>
                    </a:outerShdw>
                  </a:effectLst>
                  <a:latin typeface="Cooper Black" pitchFamily="18" charset="0"/>
                  <a:ea typeface="+mj-ea"/>
                  <a:cs typeface="+mj-cs"/>
                </a:rPr>
                <a:t>Activation</a:t>
              </a:r>
              <a:endParaRPr lang="en-GB" b="1" dirty="0">
                <a:ln w="6350">
                  <a:noFill/>
                </a:ln>
                <a:solidFill>
                  <a:srgbClr val="FFFF99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ooper Black" pitchFamily="18" charset="0"/>
                <a:ea typeface="+mj-ea"/>
                <a:cs typeface="+mj-cs"/>
              </a:endParaRPr>
            </a:p>
          </p:txBody>
        </p:sp>
        <p:grpSp>
          <p:nvGrpSpPr>
            <p:cNvPr id="18" name="76 Grupo"/>
            <p:cNvGrpSpPr/>
            <p:nvPr/>
          </p:nvGrpSpPr>
          <p:grpSpPr>
            <a:xfrm rot="19690164">
              <a:off x="5260072" y="2449695"/>
              <a:ext cx="1767129" cy="404123"/>
              <a:chOff x="2357422" y="1714488"/>
              <a:chExt cx="1928826" cy="357190"/>
            </a:xfrm>
            <a:effectLst>
              <a:glow rad="63500">
                <a:schemeClr val="accent5">
                  <a:satMod val="175000"/>
                  <a:alpha val="40000"/>
                </a:schemeClr>
              </a:glow>
              <a:outerShdw blurRad="50800" dist="38100" algn="l" rotWithShape="0">
                <a:prstClr val="black">
                  <a:alpha val="40000"/>
                </a:prstClr>
              </a:outerShdw>
            </a:effectLst>
          </p:grpSpPr>
          <p:cxnSp>
            <p:nvCxnSpPr>
              <p:cNvPr id="78" name="77 Conector recto"/>
              <p:cNvCxnSpPr/>
              <p:nvPr/>
            </p:nvCxnSpPr>
            <p:spPr>
              <a:xfrm>
                <a:off x="2357422" y="1893083"/>
                <a:ext cx="1928826" cy="0"/>
              </a:xfrm>
              <a:prstGeom prst="line">
                <a:avLst/>
              </a:prstGeom>
              <a:ln w="57150">
                <a:solidFill>
                  <a:srgbClr val="008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9" name="78 Conector recto"/>
              <p:cNvCxnSpPr/>
              <p:nvPr/>
            </p:nvCxnSpPr>
            <p:spPr>
              <a:xfrm rot="5400000">
                <a:off x="4107653" y="1893083"/>
                <a:ext cx="357190" cy="0"/>
              </a:xfrm>
              <a:prstGeom prst="line">
                <a:avLst/>
              </a:prstGeom>
              <a:ln w="57150">
                <a:solidFill>
                  <a:srgbClr val="008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22" name="84 Grupo"/>
            <p:cNvGrpSpPr/>
            <p:nvPr/>
          </p:nvGrpSpPr>
          <p:grpSpPr>
            <a:xfrm>
              <a:off x="6643702" y="2596213"/>
              <a:ext cx="2357454" cy="1761481"/>
              <a:chOff x="6643702" y="2395170"/>
              <a:chExt cx="2357454" cy="1761481"/>
            </a:xfrm>
          </p:grpSpPr>
          <p:sp>
            <p:nvSpPr>
              <p:cNvPr id="80" name="79 Flecha derecha"/>
              <p:cNvSpPr/>
              <p:nvPr/>
            </p:nvSpPr>
            <p:spPr>
              <a:xfrm rot="5400000">
                <a:off x="7591266" y="2519176"/>
                <a:ext cx="533764" cy="285752"/>
              </a:xfrm>
              <a:prstGeom prst="rightArrow">
                <a:avLst/>
              </a:prstGeom>
              <a:gradFill rotWithShape="1">
                <a:gsLst>
                  <a:gs pos="0">
                    <a:srgbClr val="9CB084">
                      <a:shade val="60000"/>
                    </a:srgbClr>
                  </a:gs>
                  <a:gs pos="33000">
                    <a:srgbClr val="9CB084">
                      <a:tint val="86500"/>
                    </a:srgbClr>
                  </a:gs>
                  <a:gs pos="46750">
                    <a:srgbClr val="9CB084">
                      <a:tint val="71000"/>
                      <a:satMod val="112000"/>
                    </a:srgbClr>
                  </a:gs>
                  <a:gs pos="53000">
                    <a:srgbClr val="9CB084">
                      <a:tint val="71000"/>
                      <a:satMod val="112000"/>
                    </a:srgbClr>
                  </a:gs>
                  <a:gs pos="68000">
                    <a:srgbClr val="9CB084">
                      <a:tint val="86000"/>
                    </a:srgbClr>
                  </a:gs>
                  <a:gs pos="100000">
                    <a:srgbClr val="9CB084">
                      <a:shade val="60000"/>
                    </a:srgbClr>
                  </a:gs>
                </a:gsLst>
                <a:lin ang="8350000" scaled="1"/>
              </a:gradFill>
              <a:ln>
                <a:noFill/>
              </a:ln>
              <a:effectLst>
                <a:glow rad="139700">
                  <a:srgbClr val="9CB084">
                    <a:satMod val="175000"/>
                    <a:alpha val="40000"/>
                  </a:srgbClr>
                </a:glow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soft" dir="tl">
                  <a:rot lat="0" lon="0" rev="20100000"/>
                </a:lightRig>
              </a:scene3d>
              <a:sp3d>
                <a:bevelT w="50800" h="50800"/>
              </a:sp3d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Book Antiqua"/>
                  <a:ea typeface="+mn-ea"/>
                  <a:cs typeface="+mn-cs"/>
                </a:endParaRPr>
              </a:p>
            </p:txBody>
          </p:sp>
          <p:sp>
            <p:nvSpPr>
              <p:cNvPr id="81" name="1 Título"/>
              <p:cNvSpPr txBox="1">
                <a:spLocks/>
              </p:cNvSpPr>
              <p:nvPr/>
            </p:nvSpPr>
            <p:spPr>
              <a:xfrm>
                <a:off x="6643702" y="2987100"/>
                <a:ext cx="1071570" cy="584776"/>
              </a:xfrm>
              <a:prstGeom prst="rect">
                <a:avLst/>
              </a:prstGeom>
            </p:spPr>
            <p:txBody>
              <a:bodyPr wrap="square" anchor="ctr">
                <a:spAutoFit/>
                <a:scene3d>
                  <a:camera prst="orthographicFront"/>
                  <a:lightRig rig="soft" dir="t">
                    <a:rot lat="0" lon="0" rev="16800000"/>
                  </a:lightRig>
                </a:scene3d>
                <a:sp3d prstMaterial="softEdge">
                  <a:bevelT w="38100" h="38100"/>
                </a:sp3d>
              </a:bodyPr>
              <a:lstStyle/>
              <a:p>
                <a:pPr algn="ctr" fontAlgn="auto">
                  <a:spcAft>
                    <a:spcPts val="0"/>
                  </a:spcAft>
                  <a:defRPr/>
                </a:pPr>
                <a:r>
                  <a:rPr lang="en-GB" sz="1600" b="1" smtClean="0">
                    <a:ln w="6350">
                      <a:noFill/>
                    </a:ln>
                    <a:solidFill>
                      <a:srgbClr val="FFFF99"/>
                    </a:solidFill>
                    <a:effectLst>
                      <a:outerShdw blurRad="114300" dist="101600" dir="27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Cooper Black" pitchFamily="18" charset="0"/>
                    <a:ea typeface="+mj-ea"/>
                    <a:cs typeface="+mj-cs"/>
                  </a:rPr>
                  <a:t>Tissue damage</a:t>
                </a:r>
                <a:endParaRPr lang="en-GB" sz="1600" b="1">
                  <a:ln w="6350">
                    <a:noFill/>
                  </a:ln>
                  <a:solidFill>
                    <a:srgbClr val="FFFF99"/>
                  </a:solidFill>
                  <a:effectLst>
                    <a:outerShdw blurRad="114300" dist="101600" dir="2700000" algn="tl" rotWithShape="0">
                      <a:srgbClr val="000000">
                        <a:alpha val="40000"/>
                      </a:srgbClr>
                    </a:outerShdw>
                  </a:effectLst>
                  <a:latin typeface="Cooper Black" pitchFamily="18" charset="0"/>
                  <a:ea typeface="+mj-ea"/>
                  <a:cs typeface="+mj-cs"/>
                </a:endParaRPr>
              </a:p>
            </p:txBody>
          </p:sp>
          <p:sp>
            <p:nvSpPr>
              <p:cNvPr id="82" name="1 Título"/>
              <p:cNvSpPr txBox="1">
                <a:spLocks/>
              </p:cNvSpPr>
              <p:nvPr/>
            </p:nvSpPr>
            <p:spPr>
              <a:xfrm>
                <a:off x="7358082" y="3571875"/>
                <a:ext cx="1071570" cy="584776"/>
              </a:xfrm>
              <a:prstGeom prst="rect">
                <a:avLst/>
              </a:prstGeom>
            </p:spPr>
            <p:txBody>
              <a:bodyPr wrap="square" anchor="ctr">
                <a:spAutoFit/>
                <a:scene3d>
                  <a:camera prst="orthographicFront"/>
                  <a:lightRig rig="soft" dir="t">
                    <a:rot lat="0" lon="0" rev="16800000"/>
                  </a:lightRig>
                </a:scene3d>
                <a:sp3d prstMaterial="softEdge">
                  <a:bevelT w="38100" h="38100"/>
                </a:sp3d>
              </a:bodyPr>
              <a:lstStyle/>
              <a:p>
                <a:pPr algn="ctr" fontAlgn="auto">
                  <a:spcAft>
                    <a:spcPts val="0"/>
                  </a:spcAft>
                  <a:defRPr/>
                </a:pPr>
                <a:r>
                  <a:rPr lang="en-GB" sz="1600" b="1" smtClean="0">
                    <a:ln w="6350">
                      <a:noFill/>
                    </a:ln>
                    <a:solidFill>
                      <a:srgbClr val="FFFF99"/>
                    </a:solidFill>
                    <a:effectLst>
                      <a:outerShdw blurRad="114300" dist="101600" dir="27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Cooper Black" pitchFamily="18" charset="0"/>
                    <a:ea typeface="+mj-ea"/>
                    <a:cs typeface="+mj-cs"/>
                  </a:rPr>
                  <a:t>Celular death</a:t>
                </a:r>
                <a:endParaRPr lang="en-GB" sz="1600" b="1">
                  <a:ln w="6350">
                    <a:noFill/>
                  </a:ln>
                  <a:solidFill>
                    <a:srgbClr val="FFFF99"/>
                  </a:solidFill>
                  <a:effectLst>
                    <a:outerShdw blurRad="114300" dist="101600" dir="2700000" algn="tl" rotWithShape="0">
                      <a:srgbClr val="000000">
                        <a:alpha val="40000"/>
                      </a:srgbClr>
                    </a:outerShdw>
                  </a:effectLst>
                  <a:latin typeface="Cooper Black" pitchFamily="18" charset="0"/>
                  <a:ea typeface="+mj-ea"/>
                  <a:cs typeface="+mj-cs"/>
                </a:endParaRPr>
              </a:p>
            </p:txBody>
          </p:sp>
          <p:sp>
            <p:nvSpPr>
              <p:cNvPr id="83" name="1 Título"/>
              <p:cNvSpPr txBox="1">
                <a:spLocks/>
              </p:cNvSpPr>
              <p:nvPr/>
            </p:nvSpPr>
            <p:spPr>
              <a:xfrm>
                <a:off x="7858148" y="3143248"/>
                <a:ext cx="785818" cy="338554"/>
              </a:xfrm>
              <a:prstGeom prst="rect">
                <a:avLst/>
              </a:prstGeom>
            </p:spPr>
            <p:txBody>
              <a:bodyPr wrap="square" anchor="ctr">
                <a:spAutoFit/>
                <a:scene3d>
                  <a:camera prst="orthographicFront"/>
                  <a:lightRig rig="soft" dir="t">
                    <a:rot lat="0" lon="0" rev="16800000"/>
                  </a:lightRig>
                </a:scene3d>
                <a:sp3d prstMaterial="softEdge">
                  <a:bevelT w="38100" h="38100"/>
                </a:sp3d>
              </a:bodyPr>
              <a:lstStyle/>
              <a:p>
                <a:pPr fontAlgn="auto">
                  <a:spcAft>
                    <a:spcPts val="0"/>
                  </a:spcAft>
                  <a:defRPr/>
                </a:pPr>
                <a:r>
                  <a:rPr lang="es-ES" sz="1600" b="1" dirty="0" smtClean="0">
                    <a:ln w="6350">
                      <a:noFill/>
                    </a:ln>
                    <a:solidFill>
                      <a:srgbClr val="FFFF99"/>
                    </a:solidFill>
                    <a:effectLst>
                      <a:outerShdw blurRad="114300" dist="101600" dir="27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Cooper Black" pitchFamily="18" charset="0"/>
                    <a:ea typeface="+mj-ea"/>
                    <a:cs typeface="+mj-cs"/>
                    <a:sym typeface="Symbol"/>
                  </a:rPr>
                  <a:t> </a:t>
                </a:r>
                <a:r>
                  <a:rPr lang="es-ES" sz="1600" b="1" dirty="0" err="1" smtClean="0">
                    <a:ln w="6350">
                      <a:noFill/>
                    </a:ln>
                    <a:solidFill>
                      <a:srgbClr val="FFFF99"/>
                    </a:solidFill>
                    <a:effectLst>
                      <a:outerShdw blurRad="114300" dist="101600" dir="27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Cooper Black" pitchFamily="18" charset="0"/>
                    <a:ea typeface="+mj-ea"/>
                    <a:cs typeface="+mj-cs"/>
                    <a:sym typeface="Symbol"/>
                  </a:rPr>
                  <a:t>Inf</a:t>
                </a:r>
                <a:r>
                  <a:rPr lang="es-ES" sz="1600" b="1" dirty="0" smtClean="0">
                    <a:ln w="6350">
                      <a:noFill/>
                    </a:ln>
                    <a:solidFill>
                      <a:srgbClr val="FFFF99"/>
                    </a:solidFill>
                    <a:effectLst>
                      <a:outerShdw blurRad="114300" dist="101600" dir="27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Cooper Black" pitchFamily="18" charset="0"/>
                    <a:ea typeface="+mj-ea"/>
                    <a:cs typeface="+mj-cs"/>
                    <a:sym typeface="Symbol"/>
                  </a:rPr>
                  <a:t>. </a:t>
                </a:r>
                <a:endParaRPr lang="es-ES" sz="1600" b="1" dirty="0">
                  <a:ln w="6350">
                    <a:noFill/>
                  </a:ln>
                  <a:solidFill>
                    <a:srgbClr val="FFFF99"/>
                  </a:solidFill>
                  <a:effectLst>
                    <a:outerShdw blurRad="114300" dist="101600" dir="2700000" algn="tl" rotWithShape="0">
                      <a:srgbClr val="000000">
                        <a:alpha val="40000"/>
                      </a:srgbClr>
                    </a:outerShdw>
                  </a:effectLst>
                  <a:latin typeface="Cooper Black" pitchFamily="18" charset="0"/>
                  <a:ea typeface="+mj-ea"/>
                  <a:cs typeface="+mj-cs"/>
                </a:endParaRPr>
              </a:p>
            </p:txBody>
          </p:sp>
          <p:sp>
            <p:nvSpPr>
              <p:cNvPr id="84" name="83 Sol"/>
              <p:cNvSpPr/>
              <p:nvPr/>
            </p:nvSpPr>
            <p:spPr bwMode="auto">
              <a:xfrm>
                <a:off x="8501090" y="3071810"/>
                <a:ext cx="500066" cy="428624"/>
              </a:xfrm>
              <a:prstGeom prst="sun">
                <a:avLst>
                  <a:gd name="adj" fmla="val 12500"/>
                </a:avLst>
              </a:prstGeom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36000" bIns="0" anchor="ctr"/>
              <a:lstStyle/>
              <a:p>
                <a:pPr algn="ctr">
                  <a:defRPr/>
                </a:pPr>
                <a:r>
                  <a:rPr lang="en-GB" sz="8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HIV</a:t>
                </a:r>
              </a:p>
            </p:txBody>
          </p:sp>
        </p:grpSp>
      </p:grpSp>
      <p:sp>
        <p:nvSpPr>
          <p:cNvPr id="86" name="85 Sol"/>
          <p:cNvSpPr/>
          <p:nvPr/>
        </p:nvSpPr>
        <p:spPr bwMode="auto">
          <a:xfrm>
            <a:off x="4786314" y="4786326"/>
            <a:ext cx="642938" cy="571500"/>
          </a:xfrm>
          <a:prstGeom prst="sun">
            <a:avLst>
              <a:gd name="adj" fmla="val 12500"/>
            </a:avLst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anchor="ctr"/>
          <a:lstStyle/>
          <a:p>
            <a:pPr algn="ctr">
              <a:defRPr/>
            </a:pPr>
            <a:r>
              <a:rPr lang="en-GB" sz="1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HIV</a:t>
            </a:r>
            <a:endParaRPr lang="en-GB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7" name="86 Flecha derecha"/>
          <p:cNvSpPr/>
          <p:nvPr/>
        </p:nvSpPr>
        <p:spPr>
          <a:xfrm rot="15203372">
            <a:off x="4632965" y="4324461"/>
            <a:ext cx="563466" cy="248959"/>
          </a:xfrm>
          <a:prstGeom prst="rightArrow">
            <a:avLst/>
          </a:prstGeom>
          <a:gradFill rotWithShape="1">
            <a:gsLst>
              <a:gs pos="0">
                <a:srgbClr val="6BB1C9">
                  <a:shade val="60000"/>
                </a:srgbClr>
              </a:gs>
              <a:gs pos="33000">
                <a:srgbClr val="6BB1C9">
                  <a:tint val="86500"/>
                </a:srgbClr>
              </a:gs>
              <a:gs pos="46750">
                <a:srgbClr val="6BB1C9">
                  <a:tint val="71000"/>
                  <a:satMod val="112000"/>
                </a:srgbClr>
              </a:gs>
              <a:gs pos="53000">
                <a:srgbClr val="6BB1C9">
                  <a:tint val="71000"/>
                  <a:satMod val="112000"/>
                </a:srgbClr>
              </a:gs>
              <a:gs pos="68000">
                <a:srgbClr val="6BB1C9">
                  <a:tint val="86000"/>
                </a:srgbClr>
              </a:gs>
              <a:gs pos="100000">
                <a:srgbClr val="6BB1C9">
                  <a:shade val="60000"/>
                </a:srgbClr>
              </a:gs>
            </a:gsLst>
            <a:lin ang="8350000" scaled="1"/>
          </a:gradFill>
          <a:ln>
            <a:noFill/>
          </a:ln>
          <a:effectLst>
            <a:glow rad="101600">
              <a:srgbClr val="6585CF">
                <a:satMod val="175000"/>
                <a:alpha val="40000"/>
              </a:srgbClr>
            </a:glow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89" name="88 CuadroTexto"/>
          <p:cNvSpPr txBox="1"/>
          <p:nvPr/>
        </p:nvSpPr>
        <p:spPr>
          <a:xfrm>
            <a:off x="3707904" y="1196752"/>
            <a:ext cx="642942" cy="37702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GB" sz="23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Lucida Fax" pitchFamily="18" charset="0"/>
              </a:rPr>
              <a:t>?</a:t>
            </a:r>
            <a:endParaRPr lang="en-GB" sz="239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Lucida Fax" pitchFamily="18" charset="0"/>
            </a:endParaRPr>
          </a:p>
        </p:txBody>
      </p:sp>
      <p:sp>
        <p:nvSpPr>
          <p:cNvPr id="70" name="1 Título"/>
          <p:cNvSpPr txBox="1">
            <a:spLocks/>
          </p:cNvSpPr>
          <p:nvPr/>
        </p:nvSpPr>
        <p:spPr>
          <a:xfrm>
            <a:off x="6516216" y="6165304"/>
            <a:ext cx="2234248" cy="605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Treg-HIV</a:t>
            </a:r>
            <a:endParaRPr lang="es-E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427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7" grpId="0" animBg="1"/>
      <p:bldP spid="8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131 CuadroTexto"/>
          <p:cNvSpPr txBox="1"/>
          <p:nvPr/>
        </p:nvSpPr>
        <p:spPr>
          <a:xfrm>
            <a:off x="467544" y="2492896"/>
            <a:ext cx="82089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Objectives</a:t>
            </a:r>
          </a:p>
          <a:p>
            <a:pPr algn="just"/>
            <a:endParaRPr lang="en-GB" sz="2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en-GB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To investigate whether Treg cells from healthy donor are infected </a:t>
            </a:r>
            <a:r>
              <a:rPr lang="en-GB" sz="20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in vitro</a:t>
            </a:r>
            <a:r>
              <a:rPr lang="en-GB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by HIV.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en-GB" sz="2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en-GB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In that case, to study the effects of HIV infection on the phenotype and function of Treg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en-GB" sz="2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en-GB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To investigate the role of Treg cells in HIV-infected patients</a:t>
            </a:r>
            <a:endParaRPr lang="en-GB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67544" y="332656"/>
            <a:ext cx="82089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Precedents</a:t>
            </a:r>
          </a:p>
          <a:p>
            <a:pPr algn="just"/>
            <a:endParaRPr lang="en-GB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cs typeface="Calibri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en-GB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Treg are recruited and expanded in infections to control the immune </a:t>
            </a:r>
            <a:r>
              <a:rPr lang="en-GB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hyperactivation</a:t>
            </a:r>
            <a:r>
              <a:rPr lang="en-GB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. Does not work in HIV-infected patients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en-GB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Treg cells express CD4, CCR5 and CXCR4 (viral entry) and could be susceptible of being infected by HIV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en-GB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The effect of HIV infection in the phenotype and function of Treg was unknown.</a:t>
            </a:r>
            <a:endParaRPr lang="en-GB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683568" y="5661248"/>
            <a:ext cx="2234248" cy="605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Treg-HIV</a:t>
            </a:r>
            <a:endParaRPr lang="es-E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7385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130 Grupo"/>
          <p:cNvGrpSpPr/>
          <p:nvPr/>
        </p:nvGrpSpPr>
        <p:grpSpPr>
          <a:xfrm>
            <a:off x="395536" y="332656"/>
            <a:ext cx="5040560" cy="2016224"/>
            <a:chOff x="1096564" y="953271"/>
            <a:chExt cx="4373745" cy="1749498"/>
          </a:xfrm>
        </p:grpSpPr>
        <p:sp>
          <p:nvSpPr>
            <p:cNvPr id="68" name="Rectangle 128"/>
            <p:cNvSpPr/>
            <p:nvPr/>
          </p:nvSpPr>
          <p:spPr>
            <a:xfrm>
              <a:off x="1096564" y="953271"/>
              <a:ext cx="4373745" cy="1749498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sz="700"/>
            </a:p>
          </p:txBody>
        </p:sp>
        <p:sp>
          <p:nvSpPr>
            <p:cNvPr id="70" name="Forme libre 46"/>
            <p:cNvSpPr/>
            <p:nvPr/>
          </p:nvSpPr>
          <p:spPr>
            <a:xfrm flipV="1">
              <a:off x="1423848" y="1841578"/>
              <a:ext cx="703496" cy="728621"/>
            </a:xfrm>
            <a:custGeom>
              <a:avLst/>
              <a:gdLst>
                <a:gd name="connsiteX0" fmla="*/ 0 w 2000264"/>
                <a:gd name="connsiteY0" fmla="*/ 2286016 h 2286016"/>
                <a:gd name="connsiteX1" fmla="*/ 1000132 w 2000264"/>
                <a:gd name="connsiteY1" fmla="*/ 0 h 2286016"/>
                <a:gd name="connsiteX2" fmla="*/ 2000264 w 2000264"/>
                <a:gd name="connsiteY2" fmla="*/ 2286016 h 2286016"/>
                <a:gd name="connsiteX3" fmla="*/ 0 w 2000264"/>
                <a:gd name="connsiteY3" fmla="*/ 2286016 h 2286016"/>
                <a:gd name="connsiteX0" fmla="*/ 0 w 2000264"/>
                <a:gd name="connsiteY0" fmla="*/ 2286016 h 2286016"/>
                <a:gd name="connsiteX1" fmla="*/ 1000132 w 2000264"/>
                <a:gd name="connsiteY1" fmla="*/ 0 h 2286016"/>
                <a:gd name="connsiteX2" fmla="*/ 2000264 w 2000264"/>
                <a:gd name="connsiteY2" fmla="*/ 2286016 h 2286016"/>
                <a:gd name="connsiteX3" fmla="*/ 0 w 2000264"/>
                <a:gd name="connsiteY3" fmla="*/ 2286016 h 2286016"/>
                <a:gd name="connsiteX0" fmla="*/ 0 w 2000264"/>
                <a:gd name="connsiteY0" fmla="*/ 2286016 h 2286016"/>
                <a:gd name="connsiteX1" fmla="*/ 1000132 w 2000264"/>
                <a:gd name="connsiteY1" fmla="*/ 0 h 2286016"/>
                <a:gd name="connsiteX2" fmla="*/ 2000264 w 2000264"/>
                <a:gd name="connsiteY2" fmla="*/ 2286016 h 2286016"/>
                <a:gd name="connsiteX3" fmla="*/ 0 w 2000264"/>
                <a:gd name="connsiteY3" fmla="*/ 2286016 h 2286016"/>
                <a:gd name="connsiteX0" fmla="*/ 0 w 2000264"/>
                <a:gd name="connsiteY0" fmla="*/ 2071702 h 2071702"/>
                <a:gd name="connsiteX1" fmla="*/ 1000132 w 2000264"/>
                <a:gd name="connsiteY1" fmla="*/ 0 h 2071702"/>
                <a:gd name="connsiteX2" fmla="*/ 2000264 w 2000264"/>
                <a:gd name="connsiteY2" fmla="*/ 2071702 h 2071702"/>
                <a:gd name="connsiteX3" fmla="*/ 0 w 2000264"/>
                <a:gd name="connsiteY3" fmla="*/ 2071702 h 2071702"/>
                <a:gd name="connsiteX0" fmla="*/ 0 w 2000264"/>
                <a:gd name="connsiteY0" fmla="*/ 2071702 h 2071702"/>
                <a:gd name="connsiteX1" fmla="*/ 1000132 w 2000264"/>
                <a:gd name="connsiteY1" fmla="*/ 0 h 2071702"/>
                <a:gd name="connsiteX2" fmla="*/ 2000264 w 2000264"/>
                <a:gd name="connsiteY2" fmla="*/ 2071702 h 2071702"/>
                <a:gd name="connsiteX3" fmla="*/ 0 w 2000264"/>
                <a:gd name="connsiteY3" fmla="*/ 2071702 h 2071702"/>
                <a:gd name="connsiteX0" fmla="*/ 0 w 2000264"/>
                <a:gd name="connsiteY0" fmla="*/ 2071702 h 2071702"/>
                <a:gd name="connsiteX1" fmla="*/ 1000132 w 2000264"/>
                <a:gd name="connsiteY1" fmla="*/ 0 h 2071702"/>
                <a:gd name="connsiteX2" fmla="*/ 2000264 w 2000264"/>
                <a:gd name="connsiteY2" fmla="*/ 2071702 h 2071702"/>
                <a:gd name="connsiteX3" fmla="*/ 0 w 2000264"/>
                <a:gd name="connsiteY3" fmla="*/ 2071702 h 2071702"/>
                <a:gd name="connsiteX0" fmla="*/ 0 w 2000264"/>
                <a:gd name="connsiteY0" fmla="*/ 2071702 h 2071702"/>
                <a:gd name="connsiteX1" fmla="*/ 1000132 w 2000264"/>
                <a:gd name="connsiteY1" fmla="*/ 0 h 2071702"/>
                <a:gd name="connsiteX2" fmla="*/ 2000264 w 2000264"/>
                <a:gd name="connsiteY2" fmla="*/ 2071702 h 2071702"/>
                <a:gd name="connsiteX3" fmla="*/ 0 w 2000264"/>
                <a:gd name="connsiteY3" fmla="*/ 2071702 h 2071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64" h="2071702">
                  <a:moveTo>
                    <a:pt x="0" y="2071702"/>
                  </a:moveTo>
                  <a:cubicBezTo>
                    <a:pt x="148104" y="1264850"/>
                    <a:pt x="758437" y="89399"/>
                    <a:pt x="1000132" y="0"/>
                  </a:cubicBezTo>
                  <a:cubicBezTo>
                    <a:pt x="1232415" y="90499"/>
                    <a:pt x="1855717" y="1307053"/>
                    <a:pt x="2000264" y="2071702"/>
                  </a:cubicBezTo>
                  <a:lnTo>
                    <a:pt x="0" y="2071702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71" name="Ellipse 47"/>
            <p:cNvSpPr/>
            <p:nvPr/>
          </p:nvSpPr>
          <p:spPr>
            <a:xfrm>
              <a:off x="1549472" y="2017452"/>
              <a:ext cx="50250" cy="5025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72" name="Ellipse 48"/>
            <p:cNvSpPr/>
            <p:nvPr/>
          </p:nvSpPr>
          <p:spPr>
            <a:xfrm>
              <a:off x="1603071" y="2071052"/>
              <a:ext cx="50250" cy="5025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73" name="Ellipse 49"/>
            <p:cNvSpPr/>
            <p:nvPr/>
          </p:nvSpPr>
          <p:spPr>
            <a:xfrm>
              <a:off x="1732045" y="2149776"/>
              <a:ext cx="50250" cy="5025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74" name="Ellipse 50"/>
            <p:cNvSpPr/>
            <p:nvPr/>
          </p:nvSpPr>
          <p:spPr>
            <a:xfrm>
              <a:off x="1785645" y="2203375"/>
              <a:ext cx="50250" cy="502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75" name="Ellipse 54"/>
            <p:cNvSpPr/>
            <p:nvPr/>
          </p:nvSpPr>
          <p:spPr>
            <a:xfrm>
              <a:off x="1675096" y="2268701"/>
              <a:ext cx="50250" cy="502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76" name="Ellipse 55"/>
            <p:cNvSpPr/>
            <p:nvPr/>
          </p:nvSpPr>
          <p:spPr>
            <a:xfrm>
              <a:off x="1765547" y="2318951"/>
              <a:ext cx="50250" cy="502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77" name="Ellipse 66"/>
            <p:cNvSpPr/>
            <p:nvPr/>
          </p:nvSpPr>
          <p:spPr>
            <a:xfrm>
              <a:off x="1755498" y="2380927"/>
              <a:ext cx="50250" cy="502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78" name="Ellipse 68"/>
            <p:cNvSpPr/>
            <p:nvPr/>
          </p:nvSpPr>
          <p:spPr>
            <a:xfrm>
              <a:off x="1745449" y="2442903"/>
              <a:ext cx="50250" cy="502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79" name="Ellipse 69"/>
            <p:cNvSpPr/>
            <p:nvPr/>
          </p:nvSpPr>
          <p:spPr>
            <a:xfrm>
              <a:off x="1800721" y="2067702"/>
              <a:ext cx="50250" cy="5025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80" name="Ellipse 70"/>
            <p:cNvSpPr/>
            <p:nvPr/>
          </p:nvSpPr>
          <p:spPr>
            <a:xfrm>
              <a:off x="1675096" y="2218451"/>
              <a:ext cx="50250" cy="502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81" name="Ellipse 71"/>
            <p:cNvSpPr/>
            <p:nvPr/>
          </p:nvSpPr>
          <p:spPr>
            <a:xfrm>
              <a:off x="1926345" y="2117952"/>
              <a:ext cx="50250" cy="5025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82" name="Ellipse 72"/>
            <p:cNvSpPr/>
            <p:nvPr/>
          </p:nvSpPr>
          <p:spPr>
            <a:xfrm>
              <a:off x="1901220" y="2243576"/>
              <a:ext cx="50250" cy="502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83" name="Ellipse 73"/>
            <p:cNvSpPr/>
            <p:nvPr/>
          </p:nvSpPr>
          <p:spPr>
            <a:xfrm>
              <a:off x="1725346" y="2017452"/>
              <a:ext cx="50250" cy="502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84" name="Ellipse 75"/>
            <p:cNvSpPr/>
            <p:nvPr/>
          </p:nvSpPr>
          <p:spPr>
            <a:xfrm>
              <a:off x="1951470" y="1992327"/>
              <a:ext cx="50250" cy="5025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85" name="Ellipse 77"/>
            <p:cNvSpPr/>
            <p:nvPr/>
          </p:nvSpPr>
          <p:spPr>
            <a:xfrm>
              <a:off x="1850970" y="2168201"/>
              <a:ext cx="50250" cy="502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86" name="Ellipse 80"/>
            <p:cNvSpPr/>
            <p:nvPr/>
          </p:nvSpPr>
          <p:spPr>
            <a:xfrm>
              <a:off x="1825845" y="2318951"/>
              <a:ext cx="50250" cy="5025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87" name="Ellipse 85"/>
            <p:cNvSpPr/>
            <p:nvPr/>
          </p:nvSpPr>
          <p:spPr>
            <a:xfrm>
              <a:off x="1634895" y="2256974"/>
              <a:ext cx="50250" cy="5025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88" name="Ellipse 86"/>
            <p:cNvSpPr/>
            <p:nvPr/>
          </p:nvSpPr>
          <p:spPr>
            <a:xfrm>
              <a:off x="1624847" y="2310574"/>
              <a:ext cx="50250" cy="5025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89" name="Ellipse 87"/>
            <p:cNvSpPr/>
            <p:nvPr/>
          </p:nvSpPr>
          <p:spPr>
            <a:xfrm>
              <a:off x="1700221" y="2092827"/>
              <a:ext cx="50250" cy="502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90" name="Ellipse 90"/>
            <p:cNvSpPr/>
            <p:nvPr/>
          </p:nvSpPr>
          <p:spPr>
            <a:xfrm>
              <a:off x="1825845" y="2193326"/>
              <a:ext cx="50250" cy="5025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91" name="Ellipse 91"/>
            <p:cNvSpPr/>
            <p:nvPr/>
          </p:nvSpPr>
          <p:spPr>
            <a:xfrm>
              <a:off x="1750471" y="2243576"/>
              <a:ext cx="50250" cy="5025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92" name="Ellipse 92"/>
            <p:cNvSpPr/>
            <p:nvPr/>
          </p:nvSpPr>
          <p:spPr>
            <a:xfrm>
              <a:off x="1825845" y="2394325"/>
              <a:ext cx="50250" cy="502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93" name="Ellipse 93"/>
            <p:cNvSpPr/>
            <p:nvPr/>
          </p:nvSpPr>
          <p:spPr>
            <a:xfrm>
              <a:off x="1675096" y="2372550"/>
              <a:ext cx="50250" cy="502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94" name="Ellipse 94"/>
            <p:cNvSpPr/>
            <p:nvPr/>
          </p:nvSpPr>
          <p:spPr>
            <a:xfrm>
              <a:off x="1499222" y="2067702"/>
              <a:ext cx="50250" cy="502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95" name="Ellipse 95"/>
            <p:cNvSpPr/>
            <p:nvPr/>
          </p:nvSpPr>
          <p:spPr>
            <a:xfrm>
              <a:off x="1629874" y="2151453"/>
              <a:ext cx="50250" cy="5025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96" name="Ellipse 96"/>
            <p:cNvSpPr/>
            <p:nvPr/>
          </p:nvSpPr>
          <p:spPr>
            <a:xfrm>
              <a:off x="1619825" y="2213430"/>
              <a:ext cx="50250" cy="502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97" name="Ellipse 97"/>
            <p:cNvSpPr/>
            <p:nvPr/>
          </p:nvSpPr>
          <p:spPr>
            <a:xfrm>
              <a:off x="1750471" y="2469700"/>
              <a:ext cx="50250" cy="5025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98" name="Ellipse 98"/>
            <p:cNvSpPr/>
            <p:nvPr/>
          </p:nvSpPr>
          <p:spPr>
            <a:xfrm>
              <a:off x="1649971" y="2017452"/>
              <a:ext cx="50250" cy="502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99" name="Ellipse 99"/>
            <p:cNvSpPr/>
            <p:nvPr/>
          </p:nvSpPr>
          <p:spPr>
            <a:xfrm>
              <a:off x="1549472" y="2143077"/>
              <a:ext cx="50250" cy="502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100" name="Ellipse 100"/>
            <p:cNvSpPr/>
            <p:nvPr/>
          </p:nvSpPr>
          <p:spPr>
            <a:xfrm>
              <a:off x="1824168" y="2134700"/>
              <a:ext cx="50250" cy="502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101" name="Ellipse 101"/>
            <p:cNvSpPr/>
            <p:nvPr/>
          </p:nvSpPr>
          <p:spPr>
            <a:xfrm>
              <a:off x="1876095" y="2067702"/>
              <a:ext cx="50250" cy="5025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102" name="Ellipse 102"/>
            <p:cNvSpPr/>
            <p:nvPr/>
          </p:nvSpPr>
          <p:spPr>
            <a:xfrm>
              <a:off x="1855992" y="2243576"/>
              <a:ext cx="50250" cy="5025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103" name="Ellipse 103"/>
            <p:cNvSpPr/>
            <p:nvPr/>
          </p:nvSpPr>
          <p:spPr>
            <a:xfrm>
              <a:off x="1901220" y="2168201"/>
              <a:ext cx="50250" cy="5025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104" name="Ellipse 104"/>
            <p:cNvSpPr/>
            <p:nvPr/>
          </p:nvSpPr>
          <p:spPr>
            <a:xfrm>
              <a:off x="1976595" y="2067702"/>
              <a:ext cx="50250" cy="502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105" name="Ellipse 105"/>
            <p:cNvSpPr/>
            <p:nvPr/>
          </p:nvSpPr>
          <p:spPr>
            <a:xfrm>
              <a:off x="1750471" y="2394325"/>
              <a:ext cx="50250" cy="5025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106" name="Ellipse 106"/>
            <p:cNvSpPr/>
            <p:nvPr/>
          </p:nvSpPr>
          <p:spPr>
            <a:xfrm>
              <a:off x="1670069" y="2231850"/>
              <a:ext cx="50250" cy="5025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107" name="Ellipse 107"/>
            <p:cNvSpPr/>
            <p:nvPr/>
          </p:nvSpPr>
          <p:spPr>
            <a:xfrm>
              <a:off x="1720319" y="2030851"/>
              <a:ext cx="50250" cy="5025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108" name="Ellipse 108"/>
            <p:cNvSpPr/>
            <p:nvPr/>
          </p:nvSpPr>
          <p:spPr>
            <a:xfrm>
              <a:off x="1544445" y="2156475"/>
              <a:ext cx="50250" cy="5025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109" name="ZoneTexte 109"/>
            <p:cNvSpPr txBox="1"/>
            <p:nvPr/>
          </p:nvSpPr>
          <p:spPr>
            <a:xfrm>
              <a:off x="1450557" y="1522486"/>
              <a:ext cx="487868" cy="2136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solidFill>
                    <a:srgbClr val="000090"/>
                  </a:solidFill>
                  <a:latin typeface="Arial" pitchFamily="34" charset="0"/>
                  <a:cs typeface="Arial" pitchFamily="34" charset="0"/>
                </a:rPr>
                <a:t>PBMC</a:t>
              </a:r>
              <a:endParaRPr lang="en-US" sz="1000" b="1" dirty="0">
                <a:solidFill>
                  <a:srgbClr val="00009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10" name="Connecteur droit avec flèche 110"/>
            <p:cNvCxnSpPr/>
            <p:nvPr/>
          </p:nvCxnSpPr>
          <p:spPr>
            <a:xfrm rot="5400000">
              <a:off x="1888378" y="1878986"/>
              <a:ext cx="728621" cy="55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11" name="ZoneTexte 111"/>
            <p:cNvSpPr txBox="1"/>
            <p:nvPr/>
          </p:nvSpPr>
          <p:spPr>
            <a:xfrm>
              <a:off x="1979712" y="2243576"/>
              <a:ext cx="475643" cy="2136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solidFill>
                    <a:srgbClr val="000090"/>
                  </a:solidFill>
                  <a:latin typeface="Arial" pitchFamily="34" charset="0"/>
                  <a:cs typeface="Arial" pitchFamily="34" charset="0"/>
                </a:rPr>
                <a:t>sorter</a:t>
              </a:r>
              <a:endParaRPr lang="en-US" sz="1000" b="1" dirty="0">
                <a:solidFill>
                  <a:srgbClr val="00009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" name="Forme libre 112"/>
            <p:cNvSpPr/>
            <p:nvPr/>
          </p:nvSpPr>
          <p:spPr>
            <a:xfrm flipV="1">
              <a:off x="2359019" y="1841578"/>
              <a:ext cx="703496" cy="728621"/>
            </a:xfrm>
            <a:custGeom>
              <a:avLst/>
              <a:gdLst>
                <a:gd name="connsiteX0" fmla="*/ 0 w 2000264"/>
                <a:gd name="connsiteY0" fmla="*/ 2286016 h 2286016"/>
                <a:gd name="connsiteX1" fmla="*/ 1000132 w 2000264"/>
                <a:gd name="connsiteY1" fmla="*/ 0 h 2286016"/>
                <a:gd name="connsiteX2" fmla="*/ 2000264 w 2000264"/>
                <a:gd name="connsiteY2" fmla="*/ 2286016 h 2286016"/>
                <a:gd name="connsiteX3" fmla="*/ 0 w 2000264"/>
                <a:gd name="connsiteY3" fmla="*/ 2286016 h 2286016"/>
                <a:gd name="connsiteX0" fmla="*/ 0 w 2000264"/>
                <a:gd name="connsiteY0" fmla="*/ 2286016 h 2286016"/>
                <a:gd name="connsiteX1" fmla="*/ 1000132 w 2000264"/>
                <a:gd name="connsiteY1" fmla="*/ 0 h 2286016"/>
                <a:gd name="connsiteX2" fmla="*/ 2000264 w 2000264"/>
                <a:gd name="connsiteY2" fmla="*/ 2286016 h 2286016"/>
                <a:gd name="connsiteX3" fmla="*/ 0 w 2000264"/>
                <a:gd name="connsiteY3" fmla="*/ 2286016 h 2286016"/>
                <a:gd name="connsiteX0" fmla="*/ 0 w 2000264"/>
                <a:gd name="connsiteY0" fmla="*/ 2286016 h 2286016"/>
                <a:gd name="connsiteX1" fmla="*/ 1000132 w 2000264"/>
                <a:gd name="connsiteY1" fmla="*/ 0 h 2286016"/>
                <a:gd name="connsiteX2" fmla="*/ 2000264 w 2000264"/>
                <a:gd name="connsiteY2" fmla="*/ 2286016 h 2286016"/>
                <a:gd name="connsiteX3" fmla="*/ 0 w 2000264"/>
                <a:gd name="connsiteY3" fmla="*/ 2286016 h 2286016"/>
                <a:gd name="connsiteX0" fmla="*/ 0 w 2000264"/>
                <a:gd name="connsiteY0" fmla="*/ 2071702 h 2071702"/>
                <a:gd name="connsiteX1" fmla="*/ 1000132 w 2000264"/>
                <a:gd name="connsiteY1" fmla="*/ 0 h 2071702"/>
                <a:gd name="connsiteX2" fmla="*/ 2000264 w 2000264"/>
                <a:gd name="connsiteY2" fmla="*/ 2071702 h 2071702"/>
                <a:gd name="connsiteX3" fmla="*/ 0 w 2000264"/>
                <a:gd name="connsiteY3" fmla="*/ 2071702 h 2071702"/>
                <a:gd name="connsiteX0" fmla="*/ 0 w 2000264"/>
                <a:gd name="connsiteY0" fmla="*/ 2071702 h 2071702"/>
                <a:gd name="connsiteX1" fmla="*/ 1000132 w 2000264"/>
                <a:gd name="connsiteY1" fmla="*/ 0 h 2071702"/>
                <a:gd name="connsiteX2" fmla="*/ 2000264 w 2000264"/>
                <a:gd name="connsiteY2" fmla="*/ 2071702 h 2071702"/>
                <a:gd name="connsiteX3" fmla="*/ 0 w 2000264"/>
                <a:gd name="connsiteY3" fmla="*/ 2071702 h 2071702"/>
                <a:gd name="connsiteX0" fmla="*/ 0 w 2000264"/>
                <a:gd name="connsiteY0" fmla="*/ 2071702 h 2071702"/>
                <a:gd name="connsiteX1" fmla="*/ 1000132 w 2000264"/>
                <a:gd name="connsiteY1" fmla="*/ 0 h 2071702"/>
                <a:gd name="connsiteX2" fmla="*/ 2000264 w 2000264"/>
                <a:gd name="connsiteY2" fmla="*/ 2071702 h 2071702"/>
                <a:gd name="connsiteX3" fmla="*/ 0 w 2000264"/>
                <a:gd name="connsiteY3" fmla="*/ 2071702 h 2071702"/>
                <a:gd name="connsiteX0" fmla="*/ 0 w 2000264"/>
                <a:gd name="connsiteY0" fmla="*/ 2071702 h 2071702"/>
                <a:gd name="connsiteX1" fmla="*/ 1000132 w 2000264"/>
                <a:gd name="connsiteY1" fmla="*/ 0 h 2071702"/>
                <a:gd name="connsiteX2" fmla="*/ 2000264 w 2000264"/>
                <a:gd name="connsiteY2" fmla="*/ 2071702 h 2071702"/>
                <a:gd name="connsiteX3" fmla="*/ 0 w 2000264"/>
                <a:gd name="connsiteY3" fmla="*/ 2071702 h 2071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64" h="2071702">
                  <a:moveTo>
                    <a:pt x="0" y="2071702"/>
                  </a:moveTo>
                  <a:cubicBezTo>
                    <a:pt x="148104" y="1264850"/>
                    <a:pt x="758437" y="89399"/>
                    <a:pt x="1000132" y="0"/>
                  </a:cubicBezTo>
                  <a:cubicBezTo>
                    <a:pt x="1232415" y="90499"/>
                    <a:pt x="1855717" y="1307053"/>
                    <a:pt x="2000264" y="2071702"/>
                  </a:cubicBezTo>
                  <a:lnTo>
                    <a:pt x="0" y="2071702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113" name="Ellipse 113"/>
            <p:cNvSpPr/>
            <p:nvPr/>
          </p:nvSpPr>
          <p:spPr>
            <a:xfrm>
              <a:off x="2710767" y="2419450"/>
              <a:ext cx="50250" cy="5025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114" name="Ellipse 114"/>
            <p:cNvSpPr/>
            <p:nvPr/>
          </p:nvSpPr>
          <p:spPr>
            <a:xfrm>
              <a:off x="2625344" y="2369200"/>
              <a:ext cx="50250" cy="5025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115" name="Ellipse 115"/>
            <p:cNvSpPr/>
            <p:nvPr/>
          </p:nvSpPr>
          <p:spPr>
            <a:xfrm>
              <a:off x="2685642" y="2444575"/>
              <a:ext cx="50250" cy="5025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116" name="Ellipse 116"/>
            <p:cNvSpPr/>
            <p:nvPr/>
          </p:nvSpPr>
          <p:spPr>
            <a:xfrm>
              <a:off x="2610273" y="2325655"/>
              <a:ext cx="50250" cy="5025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117" name="Ellipse 117"/>
            <p:cNvSpPr/>
            <p:nvPr/>
          </p:nvSpPr>
          <p:spPr>
            <a:xfrm>
              <a:off x="2735892" y="2318951"/>
              <a:ext cx="50250" cy="5025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118" name="Ellipse 118"/>
            <p:cNvSpPr/>
            <p:nvPr/>
          </p:nvSpPr>
          <p:spPr>
            <a:xfrm>
              <a:off x="2660517" y="2344075"/>
              <a:ext cx="50250" cy="5025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119" name="ZoneTexte 119"/>
            <p:cNvSpPr txBox="1"/>
            <p:nvPr/>
          </p:nvSpPr>
          <p:spPr>
            <a:xfrm>
              <a:off x="2479774" y="1518182"/>
              <a:ext cx="395230" cy="2136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err="1" smtClean="0">
                  <a:solidFill>
                    <a:srgbClr val="000090"/>
                  </a:solidFill>
                  <a:latin typeface="Arial" pitchFamily="34" charset="0"/>
                  <a:cs typeface="Arial" pitchFamily="34" charset="0"/>
                </a:rPr>
                <a:t>Treg</a:t>
              </a:r>
              <a:endParaRPr lang="en-US" sz="1000" b="1" dirty="0">
                <a:solidFill>
                  <a:srgbClr val="00009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20" name="Connecteur droit avec flèche 120"/>
            <p:cNvCxnSpPr/>
            <p:nvPr/>
          </p:nvCxnSpPr>
          <p:spPr>
            <a:xfrm rot="5400000">
              <a:off x="2835258" y="1878986"/>
              <a:ext cx="728621" cy="55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21" name="ZoneTexte 121"/>
            <p:cNvSpPr txBox="1"/>
            <p:nvPr/>
          </p:nvSpPr>
          <p:spPr>
            <a:xfrm>
              <a:off x="2892003" y="2243576"/>
              <a:ext cx="623865" cy="3471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rgbClr val="000090"/>
                  </a:solidFill>
                  <a:latin typeface="Arial" pitchFamily="34" charset="0"/>
                  <a:cs typeface="Arial" pitchFamily="34" charset="0"/>
                </a:rPr>
                <a:t>HIV </a:t>
              </a:r>
            </a:p>
            <a:p>
              <a:pPr algn="ctr"/>
              <a:r>
                <a:rPr lang="en-US" sz="1000" b="1" dirty="0" smtClean="0">
                  <a:solidFill>
                    <a:srgbClr val="000090"/>
                  </a:solidFill>
                  <a:latin typeface="Arial" pitchFamily="34" charset="0"/>
                  <a:cs typeface="Arial" pitchFamily="34" charset="0"/>
                </a:rPr>
                <a:t>infection</a:t>
              </a:r>
              <a:endParaRPr lang="en-US" sz="1000" b="1" dirty="0">
                <a:solidFill>
                  <a:srgbClr val="00009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22" name="Connecteur droit avec flèche 122"/>
            <p:cNvCxnSpPr/>
            <p:nvPr/>
          </p:nvCxnSpPr>
          <p:spPr>
            <a:xfrm flipV="1">
              <a:off x="3339844" y="1151985"/>
              <a:ext cx="401997" cy="66447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123" name="ZoneTexte 123"/>
            <p:cNvSpPr txBox="1"/>
            <p:nvPr/>
          </p:nvSpPr>
          <p:spPr>
            <a:xfrm>
              <a:off x="3866702" y="978395"/>
              <a:ext cx="1396816" cy="3471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solidFill>
                    <a:srgbClr val="000090"/>
                  </a:solidFill>
                  <a:latin typeface="Arial" pitchFamily="34" charset="0"/>
                  <a:cs typeface="Arial" pitchFamily="34" charset="0"/>
                </a:rPr>
                <a:t>Phenotype</a:t>
              </a:r>
            </a:p>
            <a:p>
              <a:r>
                <a:rPr lang="en-US" sz="1000" b="1" dirty="0" err="1" smtClean="0">
                  <a:solidFill>
                    <a:srgbClr val="000090"/>
                  </a:solidFill>
                  <a:latin typeface="Arial" pitchFamily="34" charset="0"/>
                  <a:cs typeface="Arial" pitchFamily="34" charset="0"/>
                </a:rPr>
                <a:t>Cytometry</a:t>
              </a:r>
              <a:r>
                <a:rPr lang="en-US" sz="1000" b="1" dirty="0" smtClean="0">
                  <a:solidFill>
                    <a:srgbClr val="000090"/>
                  </a:solidFill>
                  <a:latin typeface="Arial" pitchFamily="34" charset="0"/>
                  <a:cs typeface="Arial" pitchFamily="34" charset="0"/>
                </a:rPr>
                <a:t>: Foxp3; CD4</a:t>
              </a:r>
            </a:p>
          </p:txBody>
        </p:sp>
        <p:cxnSp>
          <p:nvCxnSpPr>
            <p:cNvPr id="124" name="Connecteur droit avec flèche 124"/>
            <p:cNvCxnSpPr/>
            <p:nvPr/>
          </p:nvCxnSpPr>
          <p:spPr>
            <a:xfrm>
              <a:off x="3358462" y="1866703"/>
              <a:ext cx="481238" cy="52365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125" name="ZoneTexte 125"/>
            <p:cNvSpPr txBox="1"/>
            <p:nvPr/>
          </p:nvSpPr>
          <p:spPr>
            <a:xfrm>
              <a:off x="3866702" y="2327875"/>
              <a:ext cx="1545310" cy="2136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solidFill>
                    <a:srgbClr val="000090"/>
                  </a:solidFill>
                  <a:latin typeface="Arial" pitchFamily="34" charset="0"/>
                  <a:cs typeface="Arial" pitchFamily="34" charset="0"/>
                </a:rPr>
                <a:t>Treg suppressive function</a:t>
              </a:r>
            </a:p>
          </p:txBody>
        </p:sp>
        <p:sp>
          <p:nvSpPr>
            <p:cNvPr id="128" name="ZoneTexte 171"/>
            <p:cNvSpPr txBox="1"/>
            <p:nvPr/>
          </p:nvSpPr>
          <p:spPr>
            <a:xfrm>
              <a:off x="3866702" y="1640573"/>
              <a:ext cx="1357425" cy="3471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solidFill>
                    <a:srgbClr val="000090"/>
                  </a:solidFill>
                  <a:latin typeface="Arial" pitchFamily="34" charset="0"/>
                  <a:cs typeface="Arial" pitchFamily="34" charset="0"/>
                </a:rPr>
                <a:t>Gene Expression</a:t>
              </a:r>
            </a:p>
            <a:p>
              <a:r>
                <a:rPr lang="en-US" sz="1000" b="1" dirty="0" smtClean="0">
                  <a:solidFill>
                    <a:srgbClr val="000090"/>
                  </a:solidFill>
                  <a:latin typeface="Arial" pitchFamily="34" charset="0"/>
                  <a:cs typeface="Arial" pitchFamily="34" charset="0"/>
                </a:rPr>
                <a:t>Q-PCR: Foxp3; DNMTs</a:t>
              </a:r>
            </a:p>
          </p:txBody>
        </p:sp>
        <p:cxnSp>
          <p:nvCxnSpPr>
            <p:cNvPr id="129" name="Connecteur droit avec flèche 172"/>
            <p:cNvCxnSpPr/>
            <p:nvPr/>
          </p:nvCxnSpPr>
          <p:spPr>
            <a:xfrm flipV="1">
              <a:off x="3358462" y="1828019"/>
              <a:ext cx="418756" cy="462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40" name="138 CuadroTexto"/>
          <p:cNvSpPr txBox="1"/>
          <p:nvPr/>
        </p:nvSpPr>
        <p:spPr>
          <a:xfrm>
            <a:off x="5508104" y="620688"/>
            <a:ext cx="3403496" cy="13157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Blood from 15 healthy volunteers </a:t>
            </a:r>
          </a:p>
          <a:p>
            <a:pPr>
              <a:lnSpc>
                <a:spcPct val="150000"/>
              </a:lnSpc>
            </a:pPr>
            <a:r>
              <a:rPr lang="en-GB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Age: 25-40 years</a:t>
            </a:r>
          </a:p>
          <a:p>
            <a:pPr>
              <a:lnSpc>
                <a:spcPct val="150000"/>
              </a:lnSpc>
            </a:pPr>
            <a:r>
              <a:rPr lang="en-GB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Purity of isolated Treg &gt; 95 %</a:t>
            </a:r>
            <a:endParaRPr lang="en-GB" b="1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</p:txBody>
      </p:sp>
      <p:pic>
        <p:nvPicPr>
          <p:cNvPr id="14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996952"/>
            <a:ext cx="1957590" cy="2051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996952"/>
            <a:ext cx="2158498" cy="213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lipse 5"/>
          <p:cNvSpPr/>
          <p:nvPr/>
        </p:nvSpPr>
        <p:spPr>
          <a:xfrm>
            <a:off x="2699792" y="3717032"/>
            <a:ext cx="432048" cy="432048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" name="Agrupar 1"/>
          <p:cNvGrpSpPr/>
          <p:nvPr/>
        </p:nvGrpSpPr>
        <p:grpSpPr>
          <a:xfrm>
            <a:off x="4139952" y="3429000"/>
            <a:ext cx="1224136" cy="792088"/>
            <a:chOff x="4139952" y="3429000"/>
            <a:chExt cx="1224136" cy="792088"/>
          </a:xfrm>
        </p:grpSpPr>
        <p:sp>
          <p:nvSpPr>
            <p:cNvPr id="7" name="Flecha a la derecha con bandas 6"/>
            <p:cNvSpPr/>
            <p:nvPr/>
          </p:nvSpPr>
          <p:spPr>
            <a:xfrm>
              <a:off x="4139952" y="3789040"/>
              <a:ext cx="1224136" cy="432048"/>
            </a:xfrm>
            <a:prstGeom prst="stripedRightArrow">
              <a:avLst>
                <a:gd name="adj1" fmla="val 42126"/>
                <a:gd name="adj2" fmla="val 50000"/>
              </a:avLst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CuadroTexto 7"/>
            <p:cNvSpPr txBox="1"/>
            <p:nvPr/>
          </p:nvSpPr>
          <p:spPr>
            <a:xfrm>
              <a:off x="4282226" y="3429000"/>
              <a:ext cx="8374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err="1" smtClean="0">
                  <a:solidFill>
                    <a:srgbClr val="FFFF99"/>
                  </a:solidFill>
                </a:rPr>
                <a:t>Sorter</a:t>
              </a:r>
              <a:endParaRPr lang="es-ES" dirty="0">
                <a:solidFill>
                  <a:srgbClr val="FFFF99"/>
                </a:solidFill>
              </a:endParaRPr>
            </a:p>
          </p:txBody>
        </p:sp>
      </p:grpSp>
      <p:sp>
        <p:nvSpPr>
          <p:cNvPr id="148" name="1 Título"/>
          <p:cNvSpPr txBox="1">
            <a:spLocks/>
          </p:cNvSpPr>
          <p:nvPr/>
        </p:nvSpPr>
        <p:spPr>
          <a:xfrm>
            <a:off x="611560" y="5661248"/>
            <a:ext cx="2234248" cy="605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Methods</a:t>
            </a:r>
            <a:endParaRPr lang="es-E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478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49 CuadroTexto"/>
          <p:cNvSpPr txBox="1"/>
          <p:nvPr/>
        </p:nvSpPr>
        <p:spPr>
          <a:xfrm>
            <a:off x="5220072" y="188640"/>
            <a:ext cx="3362494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GB" sz="2800" b="1" dirty="0" smtClean="0">
                <a:ln/>
                <a:solidFill>
                  <a:schemeClr val="accent3"/>
                </a:solidFill>
              </a:rPr>
              <a:t>HIV infection of Treg</a:t>
            </a:r>
            <a:endParaRPr lang="en-GB" sz="2800" b="1" dirty="0">
              <a:ln/>
              <a:solidFill>
                <a:schemeClr val="accent3"/>
              </a:solidFill>
            </a:endParaRPr>
          </a:p>
        </p:txBody>
      </p:sp>
      <p:graphicFrame>
        <p:nvGraphicFramePr>
          <p:cNvPr id="4" name="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9524814"/>
              </p:ext>
            </p:extLst>
          </p:nvPr>
        </p:nvGraphicFramePr>
        <p:xfrm>
          <a:off x="539552" y="3933056"/>
          <a:ext cx="3219216" cy="2588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2" name="Agrupar 11"/>
          <p:cNvGrpSpPr/>
          <p:nvPr/>
        </p:nvGrpSpPr>
        <p:grpSpPr>
          <a:xfrm>
            <a:off x="395536" y="1124744"/>
            <a:ext cx="2736304" cy="2560729"/>
            <a:chOff x="827584" y="2276872"/>
            <a:chExt cx="2097027" cy="1962471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3792" r="15498" b="24151"/>
            <a:stretch>
              <a:fillRect/>
            </a:stretch>
          </p:blipFill>
          <p:spPr bwMode="auto">
            <a:xfrm>
              <a:off x="827584" y="2276872"/>
              <a:ext cx="2097027" cy="169554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9" name="41 Conector recto de flecha"/>
            <p:cNvCxnSpPr/>
            <p:nvPr/>
          </p:nvCxnSpPr>
          <p:spPr>
            <a:xfrm>
              <a:off x="827584" y="4153688"/>
              <a:ext cx="1350342" cy="367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42 CuadroTexto"/>
            <p:cNvSpPr txBox="1"/>
            <p:nvPr/>
          </p:nvSpPr>
          <p:spPr>
            <a:xfrm>
              <a:off x="2175350" y="4003471"/>
              <a:ext cx="737843" cy="235872"/>
            </a:xfrm>
            <a:prstGeom prst="rect">
              <a:avLst/>
            </a:prstGeom>
            <a:noFill/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400" b="1" dirty="0">
                  <a:latin typeface="Arial" pitchFamily="34" charset="0"/>
                  <a:cs typeface="Arial" pitchFamily="34" charset="0"/>
                </a:rPr>
                <a:t>p</a:t>
              </a:r>
              <a:r>
                <a:rPr lang="es-ES" sz="1400" b="1" dirty="0" smtClean="0">
                  <a:latin typeface="Arial" pitchFamily="34" charset="0"/>
                  <a:cs typeface="Arial" pitchFamily="34" charset="0"/>
                </a:rPr>
                <a:t>24 (HIV)</a:t>
              </a:r>
              <a:endParaRPr lang="es-ES" sz="14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9" name="72 Grupo"/>
          <p:cNvGrpSpPr/>
          <p:nvPr/>
        </p:nvGrpSpPr>
        <p:grpSpPr>
          <a:xfrm>
            <a:off x="4412124" y="2884394"/>
            <a:ext cx="4384790" cy="2776855"/>
            <a:chOff x="495855" y="582699"/>
            <a:chExt cx="3560985" cy="2255146"/>
          </a:xfrm>
          <a:solidFill>
            <a:srgbClr val="FFFFFF"/>
          </a:solidFill>
        </p:grpSpPr>
        <p:pic>
          <p:nvPicPr>
            <p:cNvPr id="90" name="73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659" y="881976"/>
              <a:ext cx="1571181" cy="1548736"/>
            </a:xfrm>
            <a:prstGeom prst="rect">
              <a:avLst/>
            </a:prstGeom>
            <a:grpFill/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1" name="74 Imagen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699" y="876580"/>
              <a:ext cx="1571181" cy="1548736"/>
            </a:xfrm>
            <a:prstGeom prst="rect">
              <a:avLst/>
            </a:prstGeom>
            <a:grpFill/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3" name="77 CuadroTexto"/>
            <p:cNvSpPr txBox="1"/>
            <p:nvPr/>
          </p:nvSpPr>
          <p:spPr>
            <a:xfrm>
              <a:off x="1011765" y="582699"/>
              <a:ext cx="11416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400" u="sng" dirty="0">
                  <a:latin typeface="Times New Roman" pitchFamily="18" charset="0"/>
                  <a:cs typeface="Times New Roman" pitchFamily="18" charset="0"/>
                </a:rPr>
                <a:t>Non-</a:t>
              </a:r>
              <a:r>
                <a:rPr lang="es-ES" sz="1400" u="sng" dirty="0" err="1">
                  <a:latin typeface="Times New Roman" pitchFamily="18" charset="0"/>
                  <a:cs typeface="Times New Roman" pitchFamily="18" charset="0"/>
                </a:rPr>
                <a:t>Infected</a:t>
              </a:r>
              <a:endParaRPr lang="es-ES" sz="1400" u="sng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4" name="78 CuadroTexto"/>
            <p:cNvSpPr txBox="1"/>
            <p:nvPr/>
          </p:nvSpPr>
          <p:spPr>
            <a:xfrm>
              <a:off x="2887630" y="582699"/>
              <a:ext cx="7696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400" u="sng" dirty="0">
                  <a:latin typeface="Times New Roman" pitchFamily="18" charset="0"/>
                  <a:cs typeface="Times New Roman" pitchFamily="18" charset="0"/>
                </a:rPr>
                <a:t>HIV 0.1</a:t>
              </a:r>
            </a:p>
          </p:txBody>
        </p:sp>
        <p:sp>
          <p:nvSpPr>
            <p:cNvPr id="95" name="79 CuadroTexto"/>
            <p:cNvSpPr txBox="1"/>
            <p:nvPr/>
          </p:nvSpPr>
          <p:spPr>
            <a:xfrm>
              <a:off x="1812207" y="939959"/>
              <a:ext cx="452144" cy="196500"/>
            </a:xfrm>
            <a:prstGeom prst="rect">
              <a:avLst/>
            </a:prstGeom>
            <a:grpFill/>
          </p:spPr>
          <p:txBody>
            <a:bodyPr wrap="square" lIns="36000" tIns="36000" rIns="0" bIns="36000" rtlCol="0" anchor="ctr" anchorCtr="1">
              <a:spAutoFit/>
            </a:bodyPr>
            <a:lstStyle/>
            <a:p>
              <a:pPr algn="ctr"/>
              <a:r>
                <a:rPr lang="es-ES" sz="900" dirty="0" smtClean="0">
                  <a:latin typeface="Arial" pitchFamily="34" charset="0"/>
                  <a:cs typeface="Arial" pitchFamily="34" charset="0"/>
                </a:rPr>
                <a:t>76.73%</a:t>
              </a:r>
              <a:endParaRPr lang="es-ES" sz="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6" name="80 CuadroTexto"/>
            <p:cNvSpPr txBox="1"/>
            <p:nvPr/>
          </p:nvSpPr>
          <p:spPr>
            <a:xfrm>
              <a:off x="3507509" y="950181"/>
              <a:ext cx="431837" cy="196500"/>
            </a:xfrm>
            <a:prstGeom prst="rect">
              <a:avLst/>
            </a:prstGeom>
            <a:grpFill/>
          </p:spPr>
          <p:txBody>
            <a:bodyPr wrap="none" lIns="36000" tIns="36000" rIns="36000" bIns="36000" rtlCol="0" anchor="ctr" anchorCtr="1">
              <a:spAutoFit/>
            </a:bodyPr>
            <a:lstStyle/>
            <a:p>
              <a:r>
                <a:rPr lang="es-ES" sz="900" dirty="0" smtClean="0">
                  <a:latin typeface="Arial" pitchFamily="34" charset="0"/>
                  <a:cs typeface="Arial" pitchFamily="34" charset="0"/>
                </a:rPr>
                <a:t>58.57%</a:t>
              </a:r>
              <a:endParaRPr lang="es-ES" sz="9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97" name="81 Conector recto de flecha"/>
            <p:cNvCxnSpPr/>
            <p:nvPr/>
          </p:nvCxnSpPr>
          <p:spPr>
            <a:xfrm>
              <a:off x="642038" y="2699346"/>
              <a:ext cx="2580567" cy="0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87 Conector recto de flecha"/>
            <p:cNvCxnSpPr>
              <a:endCxn id="101" idx="1"/>
            </p:cNvCxnSpPr>
            <p:nvPr/>
          </p:nvCxnSpPr>
          <p:spPr>
            <a:xfrm flipH="1" flipV="1">
              <a:off x="634355" y="1534934"/>
              <a:ext cx="12353" cy="1164413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88 CuadroTexto"/>
            <p:cNvSpPr txBox="1"/>
            <p:nvPr/>
          </p:nvSpPr>
          <p:spPr>
            <a:xfrm>
              <a:off x="3190361" y="2560846"/>
              <a:ext cx="6383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200" b="1" dirty="0" smtClean="0">
                  <a:latin typeface="Arial" pitchFamily="34" charset="0"/>
                  <a:cs typeface="Arial" pitchFamily="34" charset="0"/>
                </a:rPr>
                <a:t>Foxp3</a:t>
              </a:r>
              <a:endParaRPr lang="es-ES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1" name="89 CuadroTexto"/>
            <p:cNvSpPr txBox="1"/>
            <p:nvPr/>
          </p:nvSpPr>
          <p:spPr>
            <a:xfrm rot="16200000">
              <a:off x="346455" y="1108534"/>
              <a:ext cx="575800" cy="27699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200" b="1" dirty="0" smtClean="0">
                  <a:latin typeface="Arial" pitchFamily="34" charset="0"/>
                  <a:cs typeface="Arial" pitchFamily="34" charset="0"/>
                </a:rPr>
                <a:t>CD25</a:t>
              </a:r>
              <a:endParaRPr lang="es-ES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" name="90 Rectángulo"/>
            <p:cNvSpPr/>
            <p:nvPr/>
          </p:nvSpPr>
          <p:spPr>
            <a:xfrm>
              <a:off x="3204228" y="1952299"/>
              <a:ext cx="708569" cy="2160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4" name="92 Rectángulo"/>
            <p:cNvSpPr/>
            <p:nvPr/>
          </p:nvSpPr>
          <p:spPr>
            <a:xfrm>
              <a:off x="1492584" y="1945443"/>
              <a:ext cx="708569" cy="2160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40" name="Rectángulo 39"/>
          <p:cNvSpPr/>
          <p:nvPr/>
        </p:nvSpPr>
        <p:spPr>
          <a:xfrm>
            <a:off x="4211960" y="5661248"/>
            <a:ext cx="460851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 smtClean="0">
                <a:solidFill>
                  <a:srgbClr val="00009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HIV infects and replicate in Treg cells</a:t>
            </a:r>
          </a:p>
          <a:p>
            <a:pPr>
              <a:spcBef>
                <a:spcPct val="50000"/>
              </a:spcBef>
              <a:defRPr/>
            </a:pPr>
            <a:r>
              <a:rPr lang="en-GB" sz="2000" b="1" dirty="0" smtClean="0">
                <a:solidFill>
                  <a:srgbClr val="00009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HIV-infection decrease Foxp3 expression</a:t>
            </a:r>
            <a:endParaRPr lang="en-GB" sz="2000" b="1" dirty="0">
              <a:solidFill>
                <a:srgbClr val="00009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cs typeface="Calibri"/>
            </a:endParaRPr>
          </a:p>
        </p:txBody>
      </p:sp>
      <p:grpSp>
        <p:nvGrpSpPr>
          <p:cNvPr id="18" name="Agrupar 17"/>
          <p:cNvGrpSpPr/>
          <p:nvPr/>
        </p:nvGrpSpPr>
        <p:grpSpPr>
          <a:xfrm>
            <a:off x="3635896" y="1547500"/>
            <a:ext cx="4638194" cy="763635"/>
            <a:chOff x="3635896" y="1547500"/>
            <a:chExt cx="4638194" cy="763635"/>
          </a:xfrm>
        </p:grpSpPr>
        <p:sp>
          <p:nvSpPr>
            <p:cNvPr id="15" name="CuadroTexto 14"/>
            <p:cNvSpPr txBox="1"/>
            <p:nvPr/>
          </p:nvSpPr>
          <p:spPr>
            <a:xfrm>
              <a:off x="3635896" y="1664804"/>
              <a:ext cx="1440043" cy="64633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s-ES" dirty="0" smtClean="0"/>
                <a:t>HIV </a:t>
              </a:r>
              <a:r>
                <a:rPr lang="es-ES" dirty="0" err="1" smtClean="0"/>
                <a:t>infection</a:t>
              </a:r>
              <a:endParaRPr lang="es-ES" dirty="0" smtClean="0"/>
            </a:p>
            <a:p>
              <a:pPr algn="ctr"/>
              <a:r>
                <a:rPr lang="es-ES" dirty="0" smtClean="0"/>
                <a:t>2 </a:t>
              </a:r>
              <a:r>
                <a:rPr lang="es-ES" dirty="0" err="1" smtClean="0"/>
                <a:t>hours</a:t>
              </a:r>
              <a:endParaRPr lang="es-ES" dirty="0"/>
            </a:p>
          </p:txBody>
        </p:sp>
        <p:sp>
          <p:nvSpPr>
            <p:cNvPr id="16" name="Flecha derecha 15"/>
            <p:cNvSpPr/>
            <p:nvPr/>
          </p:nvSpPr>
          <p:spPr>
            <a:xfrm>
              <a:off x="5277124" y="1843953"/>
              <a:ext cx="1440160" cy="288032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3" name="CuadroTexto 42"/>
            <p:cNvSpPr txBox="1"/>
            <p:nvPr/>
          </p:nvSpPr>
          <p:spPr>
            <a:xfrm>
              <a:off x="6918468" y="1664804"/>
              <a:ext cx="1355622" cy="646331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s-ES" dirty="0" smtClean="0"/>
                <a:t>Treg culture</a:t>
              </a:r>
            </a:p>
            <a:p>
              <a:pPr algn="ctr"/>
              <a:r>
                <a:rPr lang="es-ES" dirty="0" smtClean="0">
                  <a:sym typeface="Wingdings"/>
                </a:rPr>
                <a:t>3  7 </a:t>
              </a:r>
              <a:r>
                <a:rPr lang="es-ES" dirty="0" err="1" smtClean="0">
                  <a:sym typeface="Wingdings"/>
                </a:rPr>
                <a:t>days</a:t>
              </a:r>
              <a:endParaRPr lang="es-ES" dirty="0"/>
            </a:p>
          </p:txBody>
        </p:sp>
        <p:sp>
          <p:nvSpPr>
            <p:cNvPr id="17" name="CuadroTexto 16"/>
            <p:cNvSpPr txBox="1"/>
            <p:nvPr/>
          </p:nvSpPr>
          <p:spPr>
            <a:xfrm>
              <a:off x="5292080" y="1547500"/>
              <a:ext cx="12341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dirty="0" err="1" smtClean="0"/>
                <a:t>Wash</a:t>
              </a:r>
              <a:r>
                <a:rPr lang="es-ES" dirty="0" smtClean="0"/>
                <a:t> virus</a:t>
              </a:r>
              <a:endParaRPr lang="es-ES" dirty="0"/>
            </a:p>
          </p:txBody>
        </p:sp>
      </p:grpSp>
      <p:sp>
        <p:nvSpPr>
          <p:cNvPr id="46" name="76 CuadroTexto"/>
          <p:cNvSpPr txBox="1"/>
          <p:nvPr/>
        </p:nvSpPr>
        <p:spPr>
          <a:xfrm>
            <a:off x="3491880" y="2708920"/>
            <a:ext cx="1120219" cy="5847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s-ES" sz="3200" dirty="0" smtClean="0">
                <a:latin typeface="Calibri"/>
                <a:cs typeface="Calibri"/>
              </a:rPr>
              <a:t>Day 3</a:t>
            </a:r>
            <a:endParaRPr lang="es-ES" sz="3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7504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Graphic spid="4" grpId="0">
        <p:bldAsOne/>
      </p:bldGraphic>
      <p:bldP spid="4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149080"/>
            <a:ext cx="3503613" cy="2255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" name="49 CuadroTexto"/>
          <p:cNvSpPr txBox="1"/>
          <p:nvPr/>
        </p:nvSpPr>
        <p:spPr>
          <a:xfrm>
            <a:off x="5220072" y="188640"/>
            <a:ext cx="3362494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GB" sz="2800" b="1" dirty="0" smtClean="0">
                <a:ln/>
                <a:solidFill>
                  <a:schemeClr val="accent3"/>
                </a:solidFill>
              </a:rPr>
              <a:t>HIV infection of Treg</a:t>
            </a:r>
            <a:endParaRPr lang="en-GB" sz="2800" b="1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539552" y="5013176"/>
            <a:ext cx="42484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 smtClean="0">
                <a:solidFill>
                  <a:srgbClr val="00009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HIV effect on Foxp3 expression is dose-dependent …. </a:t>
            </a:r>
          </a:p>
          <a:p>
            <a:pPr>
              <a:spcBef>
                <a:spcPct val="50000"/>
              </a:spcBef>
              <a:defRPr/>
            </a:pPr>
            <a:r>
              <a:rPr lang="en-GB" sz="2000" b="1" dirty="0" smtClean="0">
                <a:solidFill>
                  <a:srgbClr val="00009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but is not observed with R5-tropic viruses</a:t>
            </a:r>
            <a:endParaRPr lang="en-GB" sz="2000" b="1" dirty="0">
              <a:solidFill>
                <a:srgbClr val="00009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cs typeface="Calibri"/>
            </a:endParaRPr>
          </a:p>
        </p:txBody>
      </p:sp>
      <p:grpSp>
        <p:nvGrpSpPr>
          <p:cNvPr id="4" name="Agrupar 3"/>
          <p:cNvGrpSpPr/>
          <p:nvPr/>
        </p:nvGrpSpPr>
        <p:grpSpPr>
          <a:xfrm>
            <a:off x="395536" y="1124744"/>
            <a:ext cx="4587373" cy="3383657"/>
            <a:chOff x="323529" y="1988840"/>
            <a:chExt cx="4587373" cy="3383657"/>
          </a:xfrm>
        </p:grpSpPr>
        <p:pic>
          <p:nvPicPr>
            <p:cNvPr id="6" name="Imagen 5"/>
            <p:cNvPicPr/>
            <p:nvPr/>
          </p:nvPicPr>
          <p:blipFill rotWithShape="1">
            <a:blip r:embed="rId3" cstate="print"/>
            <a:srcRect l="8329"/>
            <a:stretch/>
          </p:blipFill>
          <p:spPr bwMode="auto">
            <a:xfrm>
              <a:off x="639600" y="1988840"/>
              <a:ext cx="4271302" cy="33836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CuadroTexto 1"/>
            <p:cNvSpPr txBox="1"/>
            <p:nvPr/>
          </p:nvSpPr>
          <p:spPr>
            <a:xfrm>
              <a:off x="1335959" y="4661732"/>
              <a:ext cx="656750" cy="338554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s-ES" sz="1600" dirty="0" smtClean="0"/>
                <a:t>Day 3</a:t>
              </a:r>
              <a:endParaRPr lang="es-ES" sz="1600" dirty="0"/>
            </a:p>
          </p:txBody>
        </p:sp>
        <p:sp>
          <p:nvSpPr>
            <p:cNvPr id="8" name="CuadroTexto 7"/>
            <p:cNvSpPr txBox="1"/>
            <p:nvPr/>
          </p:nvSpPr>
          <p:spPr>
            <a:xfrm>
              <a:off x="2583187" y="4661732"/>
              <a:ext cx="657852" cy="338554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s-ES" sz="1600" dirty="0" smtClean="0"/>
                <a:t>Day 5</a:t>
              </a:r>
              <a:endParaRPr lang="es-ES" sz="1600" dirty="0"/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3827673" y="4661732"/>
              <a:ext cx="654045" cy="338554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s-ES" sz="1600" dirty="0" smtClean="0"/>
                <a:t>Day 7</a:t>
              </a:r>
              <a:endParaRPr lang="es-ES" sz="1600" dirty="0"/>
            </a:p>
          </p:txBody>
        </p:sp>
        <p:sp>
          <p:nvSpPr>
            <p:cNvPr id="10" name="CuadroTexto 9"/>
            <p:cNvSpPr txBox="1"/>
            <p:nvPr/>
          </p:nvSpPr>
          <p:spPr>
            <a:xfrm>
              <a:off x="2111782" y="5022312"/>
              <a:ext cx="883262" cy="307777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s-ES" sz="1400" dirty="0" smtClean="0">
                  <a:latin typeface="Arial"/>
                  <a:cs typeface="Arial"/>
                </a:rPr>
                <a:t>HIV 0.01</a:t>
              </a:r>
              <a:endParaRPr lang="es-ES" sz="1400" dirty="0">
                <a:latin typeface="Arial"/>
                <a:cs typeface="Arial"/>
              </a:endParaRPr>
            </a:p>
          </p:txBody>
        </p:sp>
        <p:sp>
          <p:nvSpPr>
            <p:cNvPr id="11" name="CuadroTexto 10"/>
            <p:cNvSpPr txBox="1"/>
            <p:nvPr/>
          </p:nvSpPr>
          <p:spPr>
            <a:xfrm>
              <a:off x="3122703" y="5022312"/>
              <a:ext cx="783413" cy="307777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s-ES" sz="1400" dirty="0" smtClean="0">
                  <a:latin typeface="Arial"/>
                  <a:cs typeface="Arial"/>
                </a:rPr>
                <a:t>HIV 0.1</a:t>
              </a:r>
              <a:endParaRPr lang="es-ES" sz="1400" dirty="0">
                <a:latin typeface="Arial"/>
                <a:cs typeface="Arial"/>
              </a:endParaRPr>
            </a:p>
          </p:txBody>
        </p:sp>
        <p:sp>
          <p:nvSpPr>
            <p:cNvPr id="3" name="CuadroTexto 2"/>
            <p:cNvSpPr txBox="1"/>
            <p:nvPr/>
          </p:nvSpPr>
          <p:spPr>
            <a:xfrm rot="16200000">
              <a:off x="-732415" y="3188800"/>
              <a:ext cx="24196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smtClean="0"/>
                <a:t>Normalised Foxp3 expression</a:t>
              </a:r>
              <a:endParaRPr lang="en-GB" sz="1400"/>
            </a:p>
          </p:txBody>
        </p:sp>
      </p:grpSp>
    </p:spTree>
    <p:extLst>
      <p:ext uri="{BB962C8B-B14F-4D97-AF65-F5344CB8AC3E}">
        <p14:creationId xmlns:p14="http://schemas.microsoft.com/office/powerpoint/2010/main" val="96469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 Título"/>
          <p:cNvSpPr txBox="1">
            <a:spLocks/>
          </p:cNvSpPr>
          <p:nvPr/>
        </p:nvSpPr>
        <p:spPr>
          <a:xfrm>
            <a:off x="5148064" y="260648"/>
            <a:ext cx="3312368" cy="461665"/>
          </a:xfrm>
          <a:prstGeom prst="rect">
            <a:avLst/>
          </a:prstGeom>
        </p:spPr>
        <p:txBody>
          <a:bodyPr wrap="square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  <a:ea typeface="+mj-ea"/>
                <a:cs typeface="+mj-cs"/>
              </a:rPr>
              <a:t>Epigenetic Control</a:t>
            </a:r>
            <a:endParaRPr lang="es-E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oper Black" pitchFamily="18" charset="0"/>
              <a:ea typeface="+mj-ea"/>
              <a:cs typeface="+mj-cs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637" y="4293096"/>
            <a:ext cx="4609951" cy="2115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7" y="1240822"/>
            <a:ext cx="2887985" cy="24589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" name="2 Grupo"/>
          <p:cNvGrpSpPr/>
          <p:nvPr/>
        </p:nvGrpSpPr>
        <p:grpSpPr>
          <a:xfrm>
            <a:off x="5652120" y="2204864"/>
            <a:ext cx="2546433" cy="2087291"/>
            <a:chOff x="5263296" y="1214793"/>
            <a:chExt cx="2546433" cy="2087291"/>
          </a:xfrm>
        </p:grpSpPr>
        <p:grpSp>
          <p:nvGrpSpPr>
            <p:cNvPr id="23" name="22 Grupo"/>
            <p:cNvGrpSpPr/>
            <p:nvPr/>
          </p:nvGrpSpPr>
          <p:grpSpPr>
            <a:xfrm>
              <a:off x="6738159" y="2230524"/>
              <a:ext cx="1071570" cy="1071560"/>
              <a:chOff x="4071934" y="5214950"/>
              <a:chExt cx="1071570" cy="1071560"/>
            </a:xfrm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</p:grpSpPr>
          <p:grpSp>
            <p:nvGrpSpPr>
              <p:cNvPr id="25" name="17 Grupo"/>
              <p:cNvGrpSpPr>
                <a:grpSpLocks/>
              </p:cNvGrpSpPr>
              <p:nvPr/>
            </p:nvGrpSpPr>
            <p:grpSpPr bwMode="auto">
              <a:xfrm>
                <a:off x="4071934" y="5214950"/>
                <a:ext cx="1071570" cy="1071560"/>
                <a:chOff x="3214678" y="5500702"/>
                <a:chExt cx="857256" cy="857256"/>
              </a:xfrm>
            </p:grpSpPr>
            <p:sp>
              <p:nvSpPr>
                <p:cNvPr id="27" name="26 Elipse"/>
                <p:cNvSpPr/>
                <p:nvPr/>
              </p:nvSpPr>
              <p:spPr>
                <a:xfrm>
                  <a:off x="3214678" y="5500702"/>
                  <a:ext cx="857256" cy="857256"/>
                </a:xfrm>
                <a:prstGeom prst="ellipse">
                  <a:avLst/>
                </a:prstGeom>
                <a:solidFill>
                  <a:schemeClr val="accent4">
                    <a:lumMod val="75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29" name="28 Elipse"/>
                <p:cNvSpPr/>
                <p:nvPr/>
              </p:nvSpPr>
              <p:spPr>
                <a:xfrm>
                  <a:off x="3428992" y="5643578"/>
                  <a:ext cx="571504" cy="57150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4">
                        <a:lumMod val="40000"/>
                        <a:lumOff val="60000"/>
                        <a:shade val="30000"/>
                        <a:satMod val="115000"/>
                      </a:schemeClr>
                    </a:gs>
                    <a:gs pos="50000">
                      <a:schemeClr val="accent4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4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</p:grpSp>
          <p:sp>
            <p:nvSpPr>
              <p:cNvPr id="26" name="1 Título"/>
              <p:cNvSpPr txBox="1">
                <a:spLocks/>
              </p:cNvSpPr>
              <p:nvPr/>
            </p:nvSpPr>
            <p:spPr bwMode="auto">
              <a:xfrm>
                <a:off x="4286248" y="5457782"/>
                <a:ext cx="857219" cy="400110"/>
              </a:xfrm>
              <a:prstGeom prst="rect">
                <a:avLst/>
              </a:prstGeom>
            </p:spPr>
            <p:txBody>
              <a:bodyPr wrap="square" anchor="ctr">
                <a:spAutoFit/>
                <a:scene3d>
                  <a:camera prst="orthographicFront"/>
                  <a:lightRig rig="soft" dir="t">
                    <a:rot lat="0" lon="0" rev="16800000"/>
                  </a:lightRig>
                </a:scene3d>
                <a:sp3d prstMaterial="softEdge">
                  <a:bevelT w="38100" h="38100"/>
                </a:sp3d>
              </a:bodyPr>
              <a:lstStyle/>
              <a:p>
                <a:pPr fontAlgn="auto">
                  <a:spcAft>
                    <a:spcPts val="0"/>
                  </a:spcAft>
                  <a:defRPr/>
                </a:pPr>
                <a:r>
                  <a:rPr lang="en-GB" sz="2000" b="1" dirty="0" smtClean="0">
                    <a:ln w="6350">
                      <a:noFill/>
                    </a:ln>
                    <a:solidFill>
                      <a:srgbClr val="008080"/>
                    </a:solidFill>
                    <a:effectLst>
                      <a:outerShdw blurRad="114300" dist="101600" dir="27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Cooper Black" pitchFamily="18" charset="0"/>
                    <a:ea typeface="+mj-ea"/>
                    <a:cs typeface="+mj-cs"/>
                  </a:rPr>
                  <a:t>CD4</a:t>
                </a:r>
                <a:endParaRPr lang="en-GB" sz="2000" b="1" dirty="0">
                  <a:ln w="6350">
                    <a:noFill/>
                  </a:ln>
                  <a:solidFill>
                    <a:srgbClr val="008080"/>
                  </a:solidFill>
                  <a:effectLst>
                    <a:outerShdw blurRad="114300" dist="101600" dir="2700000" algn="tl" rotWithShape="0">
                      <a:srgbClr val="000000">
                        <a:alpha val="40000"/>
                      </a:srgbClr>
                    </a:outerShdw>
                  </a:effectLst>
                  <a:latin typeface="Cooper Black" pitchFamily="18" charset="0"/>
                  <a:ea typeface="+mj-ea"/>
                  <a:cs typeface="+mj-cs"/>
                </a:endParaRPr>
              </a:p>
            </p:txBody>
          </p:sp>
        </p:grpSp>
        <p:grpSp>
          <p:nvGrpSpPr>
            <p:cNvPr id="143" name="142 Grupo"/>
            <p:cNvGrpSpPr/>
            <p:nvPr/>
          </p:nvGrpSpPr>
          <p:grpSpPr>
            <a:xfrm flipH="1">
              <a:off x="5772533" y="1214793"/>
              <a:ext cx="720080" cy="715301"/>
              <a:chOff x="2593702" y="691066"/>
              <a:chExt cx="4540722" cy="4510581"/>
            </a:xfrm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144" name="143 Elipse"/>
              <p:cNvSpPr/>
              <p:nvPr/>
            </p:nvSpPr>
            <p:spPr>
              <a:xfrm>
                <a:off x="3203848" y="1272952"/>
                <a:ext cx="3312368" cy="3312368"/>
              </a:xfrm>
              <a:prstGeom prst="ellipse">
                <a:avLst/>
              </a:prstGeom>
              <a:solidFill>
                <a:sysClr val="window" lastClr="FFFFFF"/>
              </a:solidFill>
              <a:ln w="57150" cap="flat" cmpd="sng" algn="ctr">
                <a:solidFill>
                  <a:srgbClr val="FF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5" name="144 Elipse"/>
              <p:cNvSpPr/>
              <p:nvPr/>
            </p:nvSpPr>
            <p:spPr>
              <a:xfrm>
                <a:off x="3275856" y="1340768"/>
                <a:ext cx="3159968" cy="3176736"/>
              </a:xfrm>
              <a:prstGeom prst="ellipse">
                <a:avLst/>
              </a:prstGeom>
              <a:solidFill>
                <a:srgbClr val="A8B5C4"/>
              </a:solidFill>
              <a:ln w="38100" cap="flat" cmpd="sng" algn="ctr">
                <a:solidFill>
                  <a:srgbClr val="1F497D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6" name="145 Trapecio"/>
              <p:cNvSpPr/>
              <p:nvPr/>
            </p:nvSpPr>
            <p:spPr>
              <a:xfrm rot="13693014">
                <a:off x="4056353" y="1693791"/>
                <a:ext cx="1656184" cy="2448272"/>
              </a:xfrm>
              <a:prstGeom prst="trapezoid">
                <a:avLst/>
              </a:prstGeom>
              <a:solidFill>
                <a:srgbClr val="EEECE1">
                  <a:lumMod val="90000"/>
                </a:srgbClr>
              </a:solidFill>
              <a:ln w="28575" cap="flat" cmpd="sng" algn="ctr">
                <a:solidFill>
                  <a:srgbClr val="EEECE1">
                    <a:lumMod val="50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7" name="146 Onda"/>
              <p:cNvSpPr/>
              <p:nvPr/>
            </p:nvSpPr>
            <p:spPr>
              <a:xfrm rot="20556174">
                <a:off x="4883328" y="2399463"/>
                <a:ext cx="864096" cy="288032"/>
              </a:xfrm>
              <a:prstGeom prst="wave">
                <a:avLst>
                  <a:gd name="adj1" fmla="val 20000"/>
                  <a:gd name="adj2" fmla="val 5399"/>
                </a:avLst>
              </a:prstGeom>
              <a:solidFill>
                <a:srgbClr val="9BBB59">
                  <a:lumMod val="75000"/>
                </a:srgb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8" name="147 Onda"/>
              <p:cNvSpPr/>
              <p:nvPr/>
            </p:nvSpPr>
            <p:spPr>
              <a:xfrm rot="8504588">
                <a:off x="4140912" y="3153616"/>
                <a:ext cx="864096" cy="288032"/>
              </a:xfrm>
              <a:prstGeom prst="wave">
                <a:avLst>
                  <a:gd name="adj1" fmla="val 20000"/>
                  <a:gd name="adj2" fmla="val 5399"/>
                </a:avLst>
              </a:prstGeom>
              <a:solidFill>
                <a:srgbClr val="9BBB59">
                  <a:lumMod val="75000"/>
                </a:srgb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49" name="55 Grupo"/>
              <p:cNvGrpSpPr/>
              <p:nvPr/>
            </p:nvGrpSpPr>
            <p:grpSpPr>
              <a:xfrm>
                <a:off x="4139952" y="692696"/>
                <a:ext cx="504056" cy="641178"/>
                <a:chOff x="4716016" y="692696"/>
                <a:chExt cx="504056" cy="641178"/>
              </a:xfrm>
            </p:grpSpPr>
            <p:sp>
              <p:nvSpPr>
                <p:cNvPr id="195" name="10 Disco magnético"/>
                <p:cNvSpPr/>
                <p:nvPr/>
              </p:nvSpPr>
              <p:spPr>
                <a:xfrm rot="20794083">
                  <a:off x="4954580" y="901826"/>
                  <a:ext cx="144016" cy="432048"/>
                </a:xfrm>
                <a:prstGeom prst="flowChartMagneticDisk">
                  <a:avLst/>
                </a:prstGeom>
                <a:gradFill rotWithShape="1">
                  <a:gsLst>
                    <a:gs pos="0">
                      <a:srgbClr val="9BBB59">
                        <a:tint val="50000"/>
                        <a:satMod val="300000"/>
                      </a:srgbClr>
                    </a:gs>
                    <a:gs pos="35000">
                      <a:srgbClr val="9BBB59">
                        <a:tint val="37000"/>
                        <a:satMod val="300000"/>
                      </a:srgbClr>
                    </a:gs>
                    <a:gs pos="100000">
                      <a:srgbClr val="9BBB59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9BBB59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96" name="11 Elipse"/>
                <p:cNvSpPr/>
                <p:nvPr/>
              </p:nvSpPr>
              <p:spPr>
                <a:xfrm rot="20794083">
                  <a:off x="4716016" y="692696"/>
                  <a:ext cx="504056" cy="360040"/>
                </a:xfrm>
                <a:prstGeom prst="ellipse">
                  <a:avLst/>
                </a:prstGeom>
                <a:solidFill>
                  <a:srgbClr val="76AEA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50" name="56 Grupo"/>
              <p:cNvGrpSpPr/>
              <p:nvPr/>
            </p:nvGrpSpPr>
            <p:grpSpPr>
              <a:xfrm rot="1299364">
                <a:off x="4960551" y="691066"/>
                <a:ext cx="504056" cy="641178"/>
                <a:chOff x="4716016" y="692696"/>
                <a:chExt cx="504056" cy="641178"/>
              </a:xfrm>
            </p:grpSpPr>
            <p:sp>
              <p:nvSpPr>
                <p:cNvPr id="193" name="192 Disco magnético"/>
                <p:cNvSpPr/>
                <p:nvPr/>
              </p:nvSpPr>
              <p:spPr>
                <a:xfrm rot="20794083">
                  <a:off x="4954580" y="901826"/>
                  <a:ext cx="144016" cy="432048"/>
                </a:xfrm>
                <a:prstGeom prst="flowChartMagneticDisk">
                  <a:avLst/>
                </a:prstGeom>
                <a:gradFill rotWithShape="1">
                  <a:gsLst>
                    <a:gs pos="0">
                      <a:srgbClr val="9BBB59">
                        <a:tint val="50000"/>
                        <a:satMod val="300000"/>
                      </a:srgbClr>
                    </a:gs>
                    <a:gs pos="35000">
                      <a:srgbClr val="9BBB59">
                        <a:tint val="37000"/>
                        <a:satMod val="300000"/>
                      </a:srgbClr>
                    </a:gs>
                    <a:gs pos="100000">
                      <a:srgbClr val="9BBB59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9BBB59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94" name="193 Elipse"/>
                <p:cNvSpPr/>
                <p:nvPr/>
              </p:nvSpPr>
              <p:spPr>
                <a:xfrm rot="20794083">
                  <a:off x="4716016" y="692696"/>
                  <a:ext cx="504056" cy="360040"/>
                </a:xfrm>
                <a:prstGeom prst="ellipse">
                  <a:avLst/>
                </a:prstGeom>
                <a:solidFill>
                  <a:srgbClr val="76AEA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51" name="68 Grupo"/>
              <p:cNvGrpSpPr/>
              <p:nvPr/>
            </p:nvGrpSpPr>
            <p:grpSpPr>
              <a:xfrm rot="10287244">
                <a:off x="5258562" y="4461180"/>
                <a:ext cx="504056" cy="641178"/>
                <a:chOff x="4716016" y="692696"/>
                <a:chExt cx="504056" cy="641178"/>
              </a:xfrm>
            </p:grpSpPr>
            <p:sp>
              <p:nvSpPr>
                <p:cNvPr id="191" name="190 Disco magnético"/>
                <p:cNvSpPr/>
                <p:nvPr/>
              </p:nvSpPr>
              <p:spPr>
                <a:xfrm rot="20794083">
                  <a:off x="4954580" y="901826"/>
                  <a:ext cx="144016" cy="432048"/>
                </a:xfrm>
                <a:prstGeom prst="flowChartMagneticDisk">
                  <a:avLst/>
                </a:prstGeom>
                <a:gradFill rotWithShape="1">
                  <a:gsLst>
                    <a:gs pos="0">
                      <a:srgbClr val="9BBB59">
                        <a:tint val="50000"/>
                        <a:satMod val="300000"/>
                      </a:srgbClr>
                    </a:gs>
                    <a:gs pos="35000">
                      <a:srgbClr val="9BBB59">
                        <a:tint val="37000"/>
                        <a:satMod val="300000"/>
                      </a:srgbClr>
                    </a:gs>
                    <a:gs pos="100000">
                      <a:srgbClr val="9BBB59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9BBB59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92" name="191 Elipse"/>
                <p:cNvSpPr/>
                <p:nvPr/>
              </p:nvSpPr>
              <p:spPr>
                <a:xfrm rot="20794083">
                  <a:off x="4716016" y="692696"/>
                  <a:ext cx="504056" cy="360040"/>
                </a:xfrm>
                <a:prstGeom prst="ellipse">
                  <a:avLst/>
                </a:prstGeom>
                <a:solidFill>
                  <a:srgbClr val="76AEA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52" name="71 Grupo"/>
              <p:cNvGrpSpPr/>
              <p:nvPr/>
            </p:nvGrpSpPr>
            <p:grpSpPr>
              <a:xfrm rot="12152141">
                <a:off x="4366519" y="4560469"/>
                <a:ext cx="504056" cy="641178"/>
                <a:chOff x="4716016" y="692696"/>
                <a:chExt cx="504056" cy="641178"/>
              </a:xfrm>
            </p:grpSpPr>
            <p:sp>
              <p:nvSpPr>
                <p:cNvPr id="189" name="188 Disco magnético"/>
                <p:cNvSpPr/>
                <p:nvPr/>
              </p:nvSpPr>
              <p:spPr>
                <a:xfrm rot="20794083">
                  <a:off x="4954580" y="901826"/>
                  <a:ext cx="144016" cy="432048"/>
                </a:xfrm>
                <a:prstGeom prst="flowChartMagneticDisk">
                  <a:avLst/>
                </a:prstGeom>
                <a:gradFill rotWithShape="1">
                  <a:gsLst>
                    <a:gs pos="0">
                      <a:srgbClr val="9BBB59">
                        <a:tint val="50000"/>
                        <a:satMod val="300000"/>
                      </a:srgbClr>
                    </a:gs>
                    <a:gs pos="35000">
                      <a:srgbClr val="9BBB59">
                        <a:tint val="37000"/>
                        <a:satMod val="300000"/>
                      </a:srgbClr>
                    </a:gs>
                    <a:gs pos="100000">
                      <a:srgbClr val="9BBB59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9BBB59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90" name="189 Elipse"/>
                <p:cNvSpPr/>
                <p:nvPr/>
              </p:nvSpPr>
              <p:spPr>
                <a:xfrm rot="20794083">
                  <a:off x="4716016" y="692696"/>
                  <a:ext cx="504056" cy="360040"/>
                </a:xfrm>
                <a:prstGeom prst="ellipse">
                  <a:avLst/>
                </a:prstGeom>
                <a:solidFill>
                  <a:srgbClr val="76AEA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53" name="74 Grupo"/>
              <p:cNvGrpSpPr/>
              <p:nvPr/>
            </p:nvGrpSpPr>
            <p:grpSpPr>
              <a:xfrm rot="13696164">
                <a:off x="3503529" y="4222516"/>
                <a:ext cx="504056" cy="641178"/>
                <a:chOff x="4716016" y="692696"/>
                <a:chExt cx="504056" cy="641178"/>
              </a:xfrm>
            </p:grpSpPr>
            <p:sp>
              <p:nvSpPr>
                <p:cNvPr id="187" name="186 Disco magnético"/>
                <p:cNvSpPr/>
                <p:nvPr/>
              </p:nvSpPr>
              <p:spPr>
                <a:xfrm rot="20794083">
                  <a:off x="4954580" y="901826"/>
                  <a:ext cx="144016" cy="432048"/>
                </a:xfrm>
                <a:prstGeom prst="flowChartMagneticDisk">
                  <a:avLst/>
                </a:prstGeom>
                <a:gradFill rotWithShape="1">
                  <a:gsLst>
                    <a:gs pos="0">
                      <a:srgbClr val="9BBB59">
                        <a:tint val="50000"/>
                        <a:satMod val="300000"/>
                      </a:srgbClr>
                    </a:gs>
                    <a:gs pos="35000">
                      <a:srgbClr val="9BBB59">
                        <a:tint val="37000"/>
                        <a:satMod val="300000"/>
                      </a:srgbClr>
                    </a:gs>
                    <a:gs pos="100000">
                      <a:srgbClr val="9BBB59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9BBB59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88" name="187 Elipse"/>
                <p:cNvSpPr/>
                <p:nvPr/>
              </p:nvSpPr>
              <p:spPr>
                <a:xfrm rot="20794083">
                  <a:off x="4716016" y="692696"/>
                  <a:ext cx="504056" cy="360040"/>
                </a:xfrm>
                <a:prstGeom prst="ellipse">
                  <a:avLst/>
                </a:prstGeom>
                <a:solidFill>
                  <a:srgbClr val="76AEA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54" name="77 Grupo"/>
              <p:cNvGrpSpPr/>
              <p:nvPr/>
            </p:nvGrpSpPr>
            <p:grpSpPr>
              <a:xfrm rot="15232330">
                <a:off x="2909118" y="3574354"/>
                <a:ext cx="504056" cy="641178"/>
                <a:chOff x="4716016" y="692696"/>
                <a:chExt cx="504056" cy="641178"/>
              </a:xfrm>
            </p:grpSpPr>
            <p:sp>
              <p:nvSpPr>
                <p:cNvPr id="185" name="184 Disco magnético"/>
                <p:cNvSpPr/>
                <p:nvPr/>
              </p:nvSpPr>
              <p:spPr>
                <a:xfrm rot="20794083">
                  <a:off x="4954580" y="901826"/>
                  <a:ext cx="144016" cy="432048"/>
                </a:xfrm>
                <a:prstGeom prst="flowChartMagneticDisk">
                  <a:avLst/>
                </a:prstGeom>
                <a:gradFill rotWithShape="1">
                  <a:gsLst>
                    <a:gs pos="0">
                      <a:srgbClr val="9BBB59">
                        <a:tint val="50000"/>
                        <a:satMod val="300000"/>
                      </a:srgbClr>
                    </a:gs>
                    <a:gs pos="35000">
                      <a:srgbClr val="9BBB59">
                        <a:tint val="37000"/>
                        <a:satMod val="300000"/>
                      </a:srgbClr>
                    </a:gs>
                    <a:gs pos="100000">
                      <a:srgbClr val="9BBB59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9BBB59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86" name="185 Elipse"/>
                <p:cNvSpPr/>
                <p:nvPr/>
              </p:nvSpPr>
              <p:spPr>
                <a:xfrm rot="20794083">
                  <a:off x="4716016" y="692696"/>
                  <a:ext cx="504056" cy="360040"/>
                </a:xfrm>
                <a:prstGeom prst="ellipse">
                  <a:avLst/>
                </a:prstGeom>
                <a:solidFill>
                  <a:srgbClr val="76AEA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55" name="80 Grupo"/>
              <p:cNvGrpSpPr/>
              <p:nvPr/>
            </p:nvGrpSpPr>
            <p:grpSpPr>
              <a:xfrm rot="16721867">
                <a:off x="2662263" y="2729581"/>
                <a:ext cx="504056" cy="641178"/>
                <a:chOff x="4716016" y="692696"/>
                <a:chExt cx="504056" cy="641178"/>
              </a:xfrm>
            </p:grpSpPr>
            <p:sp>
              <p:nvSpPr>
                <p:cNvPr id="183" name="182 Disco magnético"/>
                <p:cNvSpPr/>
                <p:nvPr/>
              </p:nvSpPr>
              <p:spPr>
                <a:xfrm rot="20794083">
                  <a:off x="4954580" y="901826"/>
                  <a:ext cx="144016" cy="432048"/>
                </a:xfrm>
                <a:prstGeom prst="flowChartMagneticDisk">
                  <a:avLst/>
                </a:prstGeom>
                <a:gradFill rotWithShape="1">
                  <a:gsLst>
                    <a:gs pos="0">
                      <a:srgbClr val="9BBB59">
                        <a:tint val="50000"/>
                        <a:satMod val="300000"/>
                      </a:srgbClr>
                    </a:gs>
                    <a:gs pos="35000">
                      <a:srgbClr val="9BBB59">
                        <a:tint val="37000"/>
                        <a:satMod val="300000"/>
                      </a:srgbClr>
                    </a:gs>
                    <a:gs pos="100000">
                      <a:srgbClr val="9BBB59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9BBB59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84" name="183 Elipse"/>
                <p:cNvSpPr/>
                <p:nvPr/>
              </p:nvSpPr>
              <p:spPr>
                <a:xfrm rot="20794083">
                  <a:off x="4716016" y="692696"/>
                  <a:ext cx="504056" cy="360040"/>
                </a:xfrm>
                <a:prstGeom prst="ellipse">
                  <a:avLst/>
                </a:prstGeom>
                <a:solidFill>
                  <a:srgbClr val="76AEA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56" name="83 Grupo"/>
              <p:cNvGrpSpPr/>
              <p:nvPr/>
            </p:nvGrpSpPr>
            <p:grpSpPr>
              <a:xfrm rot="18569436">
                <a:off x="2836884" y="1773930"/>
                <a:ext cx="504056" cy="641178"/>
                <a:chOff x="4716016" y="692696"/>
                <a:chExt cx="504056" cy="641178"/>
              </a:xfrm>
            </p:grpSpPr>
            <p:sp>
              <p:nvSpPr>
                <p:cNvPr id="181" name="180 Disco magnético"/>
                <p:cNvSpPr/>
                <p:nvPr/>
              </p:nvSpPr>
              <p:spPr>
                <a:xfrm rot="20794083">
                  <a:off x="4954580" y="901826"/>
                  <a:ext cx="144016" cy="432048"/>
                </a:xfrm>
                <a:prstGeom prst="flowChartMagneticDisk">
                  <a:avLst/>
                </a:prstGeom>
                <a:gradFill rotWithShape="1">
                  <a:gsLst>
                    <a:gs pos="0">
                      <a:srgbClr val="9BBB59">
                        <a:tint val="50000"/>
                        <a:satMod val="300000"/>
                      </a:srgbClr>
                    </a:gs>
                    <a:gs pos="35000">
                      <a:srgbClr val="9BBB59">
                        <a:tint val="37000"/>
                        <a:satMod val="300000"/>
                      </a:srgbClr>
                    </a:gs>
                    <a:gs pos="100000">
                      <a:srgbClr val="9BBB59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9BBB59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82" name="181 Elipse"/>
                <p:cNvSpPr/>
                <p:nvPr/>
              </p:nvSpPr>
              <p:spPr>
                <a:xfrm rot="20794083">
                  <a:off x="4716016" y="692696"/>
                  <a:ext cx="504056" cy="360040"/>
                </a:xfrm>
                <a:prstGeom prst="ellipse">
                  <a:avLst/>
                </a:prstGeom>
                <a:solidFill>
                  <a:srgbClr val="76AEA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57" name="86 Grupo"/>
              <p:cNvGrpSpPr/>
              <p:nvPr/>
            </p:nvGrpSpPr>
            <p:grpSpPr>
              <a:xfrm rot="8860197">
                <a:off x="5984902" y="3999577"/>
                <a:ext cx="504056" cy="641178"/>
                <a:chOff x="4716016" y="692696"/>
                <a:chExt cx="504056" cy="641178"/>
              </a:xfrm>
            </p:grpSpPr>
            <p:sp>
              <p:nvSpPr>
                <p:cNvPr id="179" name="178 Disco magnético"/>
                <p:cNvSpPr/>
                <p:nvPr/>
              </p:nvSpPr>
              <p:spPr>
                <a:xfrm rot="20794083">
                  <a:off x="4954580" y="901826"/>
                  <a:ext cx="144016" cy="432048"/>
                </a:xfrm>
                <a:prstGeom prst="flowChartMagneticDisk">
                  <a:avLst/>
                </a:prstGeom>
                <a:gradFill rotWithShape="1">
                  <a:gsLst>
                    <a:gs pos="0">
                      <a:srgbClr val="9BBB59">
                        <a:tint val="50000"/>
                        <a:satMod val="300000"/>
                      </a:srgbClr>
                    </a:gs>
                    <a:gs pos="35000">
                      <a:srgbClr val="9BBB59">
                        <a:tint val="37000"/>
                        <a:satMod val="300000"/>
                      </a:srgbClr>
                    </a:gs>
                    <a:gs pos="100000">
                      <a:srgbClr val="9BBB59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9BBB59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80" name="179 Elipse"/>
                <p:cNvSpPr/>
                <p:nvPr/>
              </p:nvSpPr>
              <p:spPr>
                <a:xfrm rot="20794083">
                  <a:off x="4716016" y="692696"/>
                  <a:ext cx="504056" cy="360040"/>
                </a:xfrm>
                <a:prstGeom prst="ellipse">
                  <a:avLst/>
                </a:prstGeom>
                <a:solidFill>
                  <a:srgbClr val="76AEA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58" name="89 Grupo"/>
              <p:cNvGrpSpPr/>
              <p:nvPr/>
            </p:nvGrpSpPr>
            <p:grpSpPr>
              <a:xfrm rot="7533786">
                <a:off x="6453258" y="3274977"/>
                <a:ext cx="504056" cy="641178"/>
                <a:chOff x="4716016" y="692696"/>
                <a:chExt cx="504056" cy="641178"/>
              </a:xfrm>
            </p:grpSpPr>
            <p:sp>
              <p:nvSpPr>
                <p:cNvPr id="177" name="176 Disco magnético"/>
                <p:cNvSpPr/>
                <p:nvPr/>
              </p:nvSpPr>
              <p:spPr>
                <a:xfrm rot="20794083">
                  <a:off x="4954580" y="901826"/>
                  <a:ext cx="144016" cy="432048"/>
                </a:xfrm>
                <a:prstGeom prst="flowChartMagneticDisk">
                  <a:avLst/>
                </a:prstGeom>
                <a:gradFill rotWithShape="1">
                  <a:gsLst>
                    <a:gs pos="0">
                      <a:srgbClr val="9BBB59">
                        <a:tint val="50000"/>
                        <a:satMod val="300000"/>
                      </a:srgbClr>
                    </a:gs>
                    <a:gs pos="35000">
                      <a:srgbClr val="9BBB59">
                        <a:tint val="37000"/>
                        <a:satMod val="300000"/>
                      </a:srgbClr>
                    </a:gs>
                    <a:gs pos="100000">
                      <a:srgbClr val="9BBB59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9BBB59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8" name="177 Elipse"/>
                <p:cNvSpPr/>
                <p:nvPr/>
              </p:nvSpPr>
              <p:spPr>
                <a:xfrm rot="20794083">
                  <a:off x="4716016" y="692696"/>
                  <a:ext cx="504056" cy="360040"/>
                </a:xfrm>
                <a:prstGeom prst="ellipse">
                  <a:avLst/>
                </a:prstGeom>
                <a:solidFill>
                  <a:srgbClr val="76AEA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59" name="92 Grupo"/>
              <p:cNvGrpSpPr/>
              <p:nvPr/>
            </p:nvGrpSpPr>
            <p:grpSpPr>
              <a:xfrm rot="6164225">
                <a:off x="6561807" y="2416808"/>
                <a:ext cx="504056" cy="641178"/>
                <a:chOff x="4716016" y="692696"/>
                <a:chExt cx="504056" cy="641178"/>
              </a:xfrm>
            </p:grpSpPr>
            <p:sp>
              <p:nvSpPr>
                <p:cNvPr id="175" name="174 Disco magnético"/>
                <p:cNvSpPr/>
                <p:nvPr/>
              </p:nvSpPr>
              <p:spPr>
                <a:xfrm rot="20794083">
                  <a:off x="4954580" y="901826"/>
                  <a:ext cx="144016" cy="432048"/>
                </a:xfrm>
                <a:prstGeom prst="flowChartMagneticDisk">
                  <a:avLst/>
                </a:prstGeom>
                <a:gradFill rotWithShape="1">
                  <a:gsLst>
                    <a:gs pos="0">
                      <a:srgbClr val="9BBB59">
                        <a:tint val="50000"/>
                        <a:satMod val="300000"/>
                      </a:srgbClr>
                    </a:gs>
                    <a:gs pos="35000">
                      <a:srgbClr val="9BBB59">
                        <a:tint val="37000"/>
                        <a:satMod val="300000"/>
                      </a:srgbClr>
                    </a:gs>
                    <a:gs pos="100000">
                      <a:srgbClr val="9BBB59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9BBB59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6" name="175 Elipse"/>
                <p:cNvSpPr/>
                <p:nvPr/>
              </p:nvSpPr>
              <p:spPr>
                <a:xfrm rot="20794083">
                  <a:off x="4716016" y="692696"/>
                  <a:ext cx="504056" cy="360040"/>
                </a:xfrm>
                <a:prstGeom prst="ellipse">
                  <a:avLst/>
                </a:prstGeom>
                <a:solidFill>
                  <a:srgbClr val="76AEA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60" name="95 Grupo"/>
              <p:cNvGrpSpPr/>
              <p:nvPr/>
            </p:nvGrpSpPr>
            <p:grpSpPr>
              <a:xfrm rot="4152932">
                <a:off x="6289263" y="1606894"/>
                <a:ext cx="504056" cy="641178"/>
                <a:chOff x="4716016" y="692696"/>
                <a:chExt cx="504056" cy="641178"/>
              </a:xfrm>
            </p:grpSpPr>
            <p:sp>
              <p:nvSpPr>
                <p:cNvPr id="173" name="172 Disco magnético"/>
                <p:cNvSpPr/>
                <p:nvPr/>
              </p:nvSpPr>
              <p:spPr>
                <a:xfrm rot="20794083">
                  <a:off x="4954580" y="901826"/>
                  <a:ext cx="144016" cy="432048"/>
                </a:xfrm>
                <a:prstGeom prst="flowChartMagneticDisk">
                  <a:avLst/>
                </a:prstGeom>
                <a:gradFill rotWithShape="1">
                  <a:gsLst>
                    <a:gs pos="0">
                      <a:srgbClr val="9BBB59">
                        <a:tint val="50000"/>
                        <a:satMod val="300000"/>
                      </a:srgbClr>
                    </a:gs>
                    <a:gs pos="35000">
                      <a:srgbClr val="9BBB59">
                        <a:tint val="37000"/>
                        <a:satMod val="300000"/>
                      </a:srgbClr>
                    </a:gs>
                    <a:gs pos="100000">
                      <a:srgbClr val="9BBB59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9BBB59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4" name="173 Elipse"/>
                <p:cNvSpPr/>
                <p:nvPr/>
              </p:nvSpPr>
              <p:spPr>
                <a:xfrm rot="20794083">
                  <a:off x="4716016" y="692696"/>
                  <a:ext cx="504056" cy="360040"/>
                </a:xfrm>
                <a:prstGeom prst="ellipse">
                  <a:avLst/>
                </a:prstGeom>
                <a:solidFill>
                  <a:srgbClr val="76AEA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61" name="98 Grupo"/>
              <p:cNvGrpSpPr/>
              <p:nvPr/>
            </p:nvGrpSpPr>
            <p:grpSpPr>
              <a:xfrm rot="20219014">
                <a:off x="3387803" y="1057240"/>
                <a:ext cx="504056" cy="641178"/>
                <a:chOff x="4716016" y="692696"/>
                <a:chExt cx="504056" cy="641178"/>
              </a:xfrm>
            </p:grpSpPr>
            <p:sp>
              <p:nvSpPr>
                <p:cNvPr id="171" name="170 Disco magnético"/>
                <p:cNvSpPr/>
                <p:nvPr/>
              </p:nvSpPr>
              <p:spPr>
                <a:xfrm rot="20794083">
                  <a:off x="4954580" y="901826"/>
                  <a:ext cx="144016" cy="432048"/>
                </a:xfrm>
                <a:prstGeom prst="flowChartMagneticDisk">
                  <a:avLst/>
                </a:prstGeom>
                <a:gradFill rotWithShape="1">
                  <a:gsLst>
                    <a:gs pos="0">
                      <a:srgbClr val="9BBB59">
                        <a:tint val="50000"/>
                        <a:satMod val="300000"/>
                      </a:srgbClr>
                    </a:gs>
                    <a:gs pos="35000">
                      <a:srgbClr val="9BBB59">
                        <a:tint val="37000"/>
                        <a:satMod val="300000"/>
                      </a:srgbClr>
                    </a:gs>
                    <a:gs pos="100000">
                      <a:srgbClr val="9BBB59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9BBB59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2" name="171 Elipse"/>
                <p:cNvSpPr/>
                <p:nvPr/>
              </p:nvSpPr>
              <p:spPr>
                <a:xfrm rot="20794083">
                  <a:off x="4716016" y="692696"/>
                  <a:ext cx="504056" cy="360040"/>
                </a:xfrm>
                <a:prstGeom prst="ellipse">
                  <a:avLst/>
                </a:prstGeom>
                <a:solidFill>
                  <a:srgbClr val="76AEA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62" name="101 Grupo"/>
              <p:cNvGrpSpPr/>
              <p:nvPr/>
            </p:nvGrpSpPr>
            <p:grpSpPr>
              <a:xfrm rot="2836369">
                <a:off x="5749713" y="1013388"/>
                <a:ext cx="504056" cy="641178"/>
                <a:chOff x="4716016" y="692696"/>
                <a:chExt cx="504056" cy="641178"/>
              </a:xfrm>
            </p:grpSpPr>
            <p:sp>
              <p:nvSpPr>
                <p:cNvPr id="169" name="168 Disco magnético"/>
                <p:cNvSpPr/>
                <p:nvPr/>
              </p:nvSpPr>
              <p:spPr>
                <a:xfrm rot="20794083">
                  <a:off x="4954580" y="901826"/>
                  <a:ext cx="144016" cy="432048"/>
                </a:xfrm>
                <a:prstGeom prst="flowChartMagneticDisk">
                  <a:avLst/>
                </a:prstGeom>
                <a:gradFill rotWithShape="1">
                  <a:gsLst>
                    <a:gs pos="0">
                      <a:srgbClr val="9BBB59">
                        <a:tint val="50000"/>
                        <a:satMod val="300000"/>
                      </a:srgbClr>
                    </a:gs>
                    <a:gs pos="35000">
                      <a:srgbClr val="9BBB59">
                        <a:tint val="37000"/>
                        <a:satMod val="300000"/>
                      </a:srgbClr>
                    </a:gs>
                    <a:gs pos="100000">
                      <a:srgbClr val="9BBB59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9BBB59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0" name="169 Elipse"/>
                <p:cNvSpPr/>
                <p:nvPr/>
              </p:nvSpPr>
              <p:spPr>
                <a:xfrm rot="20794083">
                  <a:off x="4716016" y="692696"/>
                  <a:ext cx="504056" cy="360040"/>
                </a:xfrm>
                <a:prstGeom prst="ellipse">
                  <a:avLst/>
                </a:prstGeom>
                <a:solidFill>
                  <a:srgbClr val="76AEA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63" name="162 Elipse"/>
              <p:cNvSpPr/>
              <p:nvPr/>
            </p:nvSpPr>
            <p:spPr>
              <a:xfrm flipH="1">
                <a:off x="4572000" y="2852936"/>
                <a:ext cx="72008" cy="72008"/>
              </a:xfrm>
              <a:prstGeom prst="ellips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4" name="163 Elipse"/>
              <p:cNvSpPr/>
              <p:nvPr/>
            </p:nvSpPr>
            <p:spPr>
              <a:xfrm flipH="1">
                <a:off x="4644008" y="3501008"/>
                <a:ext cx="72008" cy="72008"/>
              </a:xfrm>
              <a:prstGeom prst="ellips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5" name="164 Elipse"/>
              <p:cNvSpPr/>
              <p:nvPr/>
            </p:nvSpPr>
            <p:spPr>
              <a:xfrm flipH="1">
                <a:off x="5124636" y="3197932"/>
                <a:ext cx="72008" cy="72008"/>
              </a:xfrm>
              <a:prstGeom prst="ellips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6" name="165 Elipse"/>
              <p:cNvSpPr/>
              <p:nvPr/>
            </p:nvSpPr>
            <p:spPr>
              <a:xfrm flipH="1">
                <a:off x="4211960" y="2996952"/>
                <a:ext cx="72008" cy="72008"/>
              </a:xfrm>
              <a:prstGeom prst="ellips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7" name="166 Elipse"/>
              <p:cNvSpPr/>
              <p:nvPr/>
            </p:nvSpPr>
            <p:spPr>
              <a:xfrm flipH="1">
                <a:off x="4932040" y="2204864"/>
                <a:ext cx="72008" cy="72008"/>
              </a:xfrm>
              <a:prstGeom prst="ellips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8" name="167 Elipse"/>
              <p:cNvSpPr/>
              <p:nvPr/>
            </p:nvSpPr>
            <p:spPr>
              <a:xfrm flipH="1">
                <a:off x="5724128" y="2708920"/>
                <a:ext cx="72008" cy="72008"/>
              </a:xfrm>
              <a:prstGeom prst="ellips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97" name="196 Flecha derecha"/>
            <p:cNvSpPr/>
            <p:nvPr/>
          </p:nvSpPr>
          <p:spPr>
            <a:xfrm rot="2917177">
              <a:off x="6397366" y="2019460"/>
              <a:ext cx="445577" cy="235748"/>
            </a:xfrm>
            <a:prstGeom prst="rightArrow">
              <a:avLst/>
            </a:prstGeom>
            <a:gradFill rotWithShape="1">
              <a:gsLst>
                <a:gs pos="0">
                  <a:srgbClr val="6BB1C9">
                    <a:shade val="60000"/>
                  </a:srgbClr>
                </a:gs>
                <a:gs pos="33000">
                  <a:srgbClr val="6BB1C9">
                    <a:tint val="86500"/>
                  </a:srgbClr>
                </a:gs>
                <a:gs pos="46750">
                  <a:srgbClr val="6BB1C9">
                    <a:tint val="71000"/>
                    <a:satMod val="112000"/>
                  </a:srgbClr>
                </a:gs>
                <a:gs pos="53000">
                  <a:srgbClr val="6BB1C9">
                    <a:tint val="71000"/>
                    <a:satMod val="112000"/>
                  </a:srgbClr>
                </a:gs>
                <a:gs pos="68000">
                  <a:srgbClr val="6BB1C9">
                    <a:tint val="86000"/>
                  </a:srgbClr>
                </a:gs>
                <a:gs pos="100000">
                  <a:srgbClr val="6BB1C9">
                    <a:shade val="60000"/>
                  </a:srgbClr>
                </a:gs>
              </a:gsLst>
              <a:lin ang="8350000" scaled="1"/>
            </a:gra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  <a:scene3d>
              <a:camera prst="orthographicFront" fov="0">
                <a:rot lat="0" lon="0" rev="0"/>
              </a:camera>
              <a:lightRig rig="soft" dir="tl">
                <a:rot lat="0" lon="0" rev="20100000"/>
              </a:lightRig>
            </a:scene3d>
            <a:sp3d>
              <a:bevelT w="50800" h="50800"/>
            </a:sp3d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Book Antiqua"/>
                <a:ea typeface="+mn-ea"/>
                <a:cs typeface="+mn-cs"/>
              </a:endParaRPr>
            </a:p>
          </p:txBody>
        </p:sp>
        <p:sp>
          <p:nvSpPr>
            <p:cNvPr id="2" name="1 CuadroTexto"/>
            <p:cNvSpPr txBox="1"/>
            <p:nvPr/>
          </p:nvSpPr>
          <p:spPr>
            <a:xfrm>
              <a:off x="5263296" y="2589301"/>
              <a:ext cx="12875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es-ES" sz="2400" b="1" dirty="0" smtClean="0">
                  <a:ln w="11430"/>
                  <a:solidFill>
                    <a:srgbClr val="000090"/>
                  </a:solidFill>
                  <a:effectLst>
                    <a:outerShdw blurRad="60007" dir="2000400" sy="-30000" kx="-800400" algn="bl" rotWithShape="0">
                      <a:prstClr val="black">
                        <a:alpha val="20000"/>
                      </a:prstClr>
                    </a:outerShdw>
                  </a:effectLst>
                  <a:sym typeface="Symbol"/>
                </a:rPr>
                <a:t> </a:t>
              </a:r>
              <a:r>
                <a:rPr lang="es-ES" sz="2400" b="1" dirty="0" smtClean="0">
                  <a:ln w="11430"/>
                  <a:solidFill>
                    <a:srgbClr val="000090"/>
                  </a:solidFill>
                  <a:effectLst>
                    <a:outerShdw blurRad="60007" dir="2000400" sy="-30000" kx="-800400" algn="bl" rotWithShape="0">
                      <a:prstClr val="black">
                        <a:alpha val="20000"/>
                      </a:prstClr>
                    </a:outerShdw>
                  </a:effectLst>
                </a:rPr>
                <a:t>DNMT</a:t>
              </a:r>
              <a:endParaRPr lang="es-ES" sz="2400" b="1" dirty="0">
                <a:ln w="11430"/>
                <a:solidFill>
                  <a:srgbClr val="000090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endParaRPr>
            </a:p>
          </p:txBody>
        </p:sp>
      </p:grpSp>
      <p:sp>
        <p:nvSpPr>
          <p:cNvPr id="70" name="49 CuadroTexto"/>
          <p:cNvSpPr txBox="1"/>
          <p:nvPr/>
        </p:nvSpPr>
        <p:spPr>
          <a:xfrm>
            <a:off x="251520" y="188640"/>
            <a:ext cx="2874906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GB" sz="2800" b="1" dirty="0" smtClean="0">
                <a:ln/>
                <a:solidFill>
                  <a:schemeClr val="accent3"/>
                </a:solidFill>
              </a:rPr>
              <a:t>Foxp3 expression</a:t>
            </a:r>
            <a:endParaRPr lang="en-GB" sz="2800" b="1" dirty="0">
              <a:ln/>
              <a:solidFill>
                <a:schemeClr val="accent3"/>
              </a:solidFill>
            </a:endParaRPr>
          </a:p>
        </p:txBody>
      </p:sp>
      <p:sp>
        <p:nvSpPr>
          <p:cNvPr id="69" name="Rectangle 2"/>
          <p:cNvSpPr>
            <a:spLocks noChangeArrowheads="1"/>
          </p:cNvSpPr>
          <p:nvPr/>
        </p:nvSpPr>
        <p:spPr bwMode="auto">
          <a:xfrm>
            <a:off x="5724128" y="5085184"/>
            <a:ext cx="30963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 dirty="0">
                <a:solidFill>
                  <a:srgbClr val="00009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HIV infection of Treg cells modifies the methylation pattern of Foxp3 gene ?</a:t>
            </a:r>
          </a:p>
        </p:txBody>
      </p:sp>
    </p:spTree>
    <p:extLst>
      <p:ext uri="{BB962C8B-B14F-4D97-AF65-F5344CB8AC3E}">
        <p14:creationId xmlns:p14="http://schemas.microsoft.com/office/powerpoint/2010/main" val="3698689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Cielo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Perspectiva">
    <a:dk1>
      <a:sysClr val="windowText" lastClr="000000"/>
    </a:dk1>
    <a:lt1>
      <a:sysClr val="window" lastClr="FFFFFF"/>
    </a:lt1>
    <a:dk2>
      <a:srgbClr val="283138"/>
    </a:dk2>
    <a:lt2>
      <a:srgbClr val="FF8600"/>
    </a:lt2>
    <a:accent1>
      <a:srgbClr val="838D9B"/>
    </a:accent1>
    <a:accent2>
      <a:srgbClr val="D2610C"/>
    </a:accent2>
    <a:accent3>
      <a:srgbClr val="80716A"/>
    </a:accent3>
    <a:accent4>
      <a:srgbClr val="94147C"/>
    </a:accent4>
    <a:accent5>
      <a:srgbClr val="5D5AD2"/>
    </a:accent5>
    <a:accent6>
      <a:srgbClr val="6F6C7D"/>
    </a:accent6>
    <a:hlink>
      <a:srgbClr val="6187E3"/>
    </a:hlink>
    <a:folHlink>
      <a:srgbClr val="7B8EB8"/>
    </a:folHlink>
  </a:clrScheme>
  <a:fontScheme name="Kilter">
    <a:majorFont>
      <a:latin typeface="Rockwell"/>
      <a:ea typeface=""/>
      <a:cs typeface=""/>
      <a:font script="Grek" typeface="Cambria"/>
      <a:font script="Cyrl" typeface="Cambria"/>
      <a:font script="Jpan" typeface="HGS明朝B"/>
      <a:font script="Hang" typeface="바탕"/>
      <a:font script="Hans" typeface="方正姚体"/>
      <a:font script="Hant" typeface="微軟正黑體"/>
      <a:font script="Arab" typeface="Times New Roman"/>
      <a:font script="Hebr" typeface="David"/>
      <a:font script="Thai" typeface="Jasmine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Rockwell"/>
      <a:ea typeface=""/>
      <a:cs typeface=""/>
      <a:font script="Grek" typeface="Cambria"/>
      <a:font script="Cyrl" typeface="Cambria"/>
      <a:font script="Jpan" typeface="HGS明朝B"/>
      <a:font script="Hang" typeface="바탕"/>
      <a:font script="Hans" typeface="方正姚体"/>
      <a:font script="Hant" typeface="微軟正黑體"/>
      <a:font script="Arab" typeface="Times New Roman"/>
      <a:font script="Hebr" typeface="David"/>
      <a:font script="Thai" typeface="Jasmine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ilter">
    <a:fillStyleLst>
      <a:solidFill>
        <a:schemeClr val="phClr"/>
      </a:solidFill>
      <a:gradFill rotWithShape="1">
        <a:gsLst>
          <a:gs pos="0">
            <a:schemeClr val="phClr">
              <a:tint val="14000"/>
              <a:satMod val="180000"/>
              <a:lumMod val="100000"/>
            </a:schemeClr>
          </a:gs>
          <a:gs pos="42000">
            <a:schemeClr val="phClr">
              <a:tint val="40000"/>
              <a:satMod val="160000"/>
              <a:lumMod val="94000"/>
            </a:schemeClr>
          </a:gs>
          <a:gs pos="100000">
            <a:schemeClr val="phClr">
              <a:tint val="94000"/>
              <a:satMod val="140000"/>
            </a:schemeClr>
          </a:gs>
        </a:gsLst>
        <a:lin ang="5160000" scaled="1"/>
      </a:gradFill>
      <a:gradFill rotWithShape="1">
        <a:gsLst>
          <a:gs pos="38000">
            <a:schemeClr val="phClr">
              <a:satMod val="120000"/>
            </a:schemeClr>
          </a:gs>
          <a:gs pos="100000">
            <a:schemeClr val="phClr">
              <a:shade val="60000"/>
              <a:satMod val="180000"/>
              <a:lumMod val="70000"/>
            </a:schemeClr>
          </a:gs>
        </a:gsLst>
        <a:lin ang="4680000" scaled="0"/>
      </a:gradFill>
    </a:fillStyleLst>
    <a:lnStyleLst>
      <a:ln w="12700" cap="flat" cmpd="sng" algn="ctr">
        <a:solidFill>
          <a:schemeClr val="phClr">
            <a:shade val="50000"/>
          </a:schemeClr>
        </a:solidFill>
        <a:prstDash val="solid"/>
      </a:ln>
      <a:ln w="25400" cap="flat" cmpd="sng" algn="ctr">
        <a:solidFill>
          <a:schemeClr val="phClr">
            <a:shade val="75000"/>
            <a:lumMod val="90000"/>
          </a:schemeClr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12700" dir="5400000" sx="102000" sy="102000" rotWithShape="0">
            <a:srgbClr val="000000">
              <a:alpha val="20000"/>
            </a:srgbClr>
          </a:outerShdw>
        </a:effectLst>
      </a:effectStyle>
      <a:effectStyle>
        <a:effectLst>
          <a:outerShdw blurRad="76200" dist="25400" dir="5400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152400" h="63500" prst="softRound"/>
        </a:sp3d>
      </a:effectStyle>
      <a:effectStyle>
        <a:effectLst>
          <a:outerShdw blurRad="107950" dist="12700" dir="5040000" rotWithShape="0">
            <a:srgbClr val="000000">
              <a:alpha val="5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9800000"/>
          </a:lightRig>
        </a:scene3d>
        <a:sp3d prstMaterial="plastic">
          <a:bevelT h="63500" prst="softRound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5000"/>
              <a:satMod val="140000"/>
              <a:lumMod val="120000"/>
            </a:schemeClr>
          </a:gs>
          <a:gs pos="100000">
            <a:schemeClr val="phClr">
              <a:tint val="95000"/>
              <a:shade val="70000"/>
              <a:satMod val="180000"/>
              <a:lumMod val="82000"/>
            </a:schemeClr>
          </a:gs>
        </a:gsLst>
        <a:path path="circle">
          <a:fillToRect l="25000" t="25000" r="25000" b="25000"/>
        </a:path>
      </a:gradFill>
      <a:gradFill rotWithShape="1">
        <a:gsLst>
          <a:gs pos="0">
            <a:schemeClr val="phClr">
              <a:tint val="94000"/>
              <a:satMod val="140000"/>
              <a:lumMod val="120000"/>
            </a:schemeClr>
          </a:gs>
          <a:gs pos="100000">
            <a:schemeClr val="phClr">
              <a:tint val="97000"/>
              <a:shade val="70000"/>
              <a:satMod val="190000"/>
              <a:lumMod val="72000"/>
            </a:schemeClr>
          </a:gs>
        </a:gsLst>
        <a:path path="circle">
          <a:fillToRect l="50000" t="50000" r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erspectiva">
    <a:dk1>
      <a:sysClr val="windowText" lastClr="000000"/>
    </a:dk1>
    <a:lt1>
      <a:sysClr val="window" lastClr="FFFFFF"/>
    </a:lt1>
    <a:dk2>
      <a:srgbClr val="283138"/>
    </a:dk2>
    <a:lt2>
      <a:srgbClr val="FF8600"/>
    </a:lt2>
    <a:accent1>
      <a:srgbClr val="838D9B"/>
    </a:accent1>
    <a:accent2>
      <a:srgbClr val="D2610C"/>
    </a:accent2>
    <a:accent3>
      <a:srgbClr val="80716A"/>
    </a:accent3>
    <a:accent4>
      <a:srgbClr val="94147C"/>
    </a:accent4>
    <a:accent5>
      <a:srgbClr val="5D5AD2"/>
    </a:accent5>
    <a:accent6>
      <a:srgbClr val="6F6C7D"/>
    </a:accent6>
    <a:hlink>
      <a:srgbClr val="6187E3"/>
    </a:hlink>
    <a:folHlink>
      <a:srgbClr val="7B8EB8"/>
    </a:folHlink>
  </a:clrScheme>
  <a:fontScheme name="Kilter">
    <a:majorFont>
      <a:latin typeface="Rockwell"/>
      <a:ea typeface=""/>
      <a:cs typeface=""/>
      <a:font script="Grek" typeface="Cambria"/>
      <a:font script="Cyrl" typeface="Cambria"/>
      <a:font script="Jpan" typeface="HGS明朝B"/>
      <a:font script="Hang" typeface="바탕"/>
      <a:font script="Hans" typeface="方正姚体"/>
      <a:font script="Hant" typeface="微軟正黑體"/>
      <a:font script="Arab" typeface="Times New Roman"/>
      <a:font script="Hebr" typeface="David"/>
      <a:font script="Thai" typeface="Jasmine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Rockwell"/>
      <a:ea typeface=""/>
      <a:cs typeface=""/>
      <a:font script="Grek" typeface="Cambria"/>
      <a:font script="Cyrl" typeface="Cambria"/>
      <a:font script="Jpan" typeface="HGS明朝B"/>
      <a:font script="Hang" typeface="바탕"/>
      <a:font script="Hans" typeface="方正姚体"/>
      <a:font script="Hant" typeface="微軟正黑體"/>
      <a:font script="Arab" typeface="Times New Roman"/>
      <a:font script="Hebr" typeface="David"/>
      <a:font script="Thai" typeface="Jasmine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ilter">
    <a:fillStyleLst>
      <a:solidFill>
        <a:schemeClr val="phClr"/>
      </a:solidFill>
      <a:gradFill rotWithShape="1">
        <a:gsLst>
          <a:gs pos="0">
            <a:schemeClr val="phClr">
              <a:tint val="14000"/>
              <a:satMod val="180000"/>
              <a:lumMod val="100000"/>
            </a:schemeClr>
          </a:gs>
          <a:gs pos="42000">
            <a:schemeClr val="phClr">
              <a:tint val="40000"/>
              <a:satMod val="160000"/>
              <a:lumMod val="94000"/>
            </a:schemeClr>
          </a:gs>
          <a:gs pos="100000">
            <a:schemeClr val="phClr">
              <a:tint val="94000"/>
              <a:satMod val="140000"/>
            </a:schemeClr>
          </a:gs>
        </a:gsLst>
        <a:lin ang="5160000" scaled="1"/>
      </a:gradFill>
      <a:gradFill rotWithShape="1">
        <a:gsLst>
          <a:gs pos="38000">
            <a:schemeClr val="phClr">
              <a:satMod val="120000"/>
            </a:schemeClr>
          </a:gs>
          <a:gs pos="100000">
            <a:schemeClr val="phClr">
              <a:shade val="60000"/>
              <a:satMod val="180000"/>
              <a:lumMod val="70000"/>
            </a:schemeClr>
          </a:gs>
        </a:gsLst>
        <a:lin ang="4680000" scaled="0"/>
      </a:gradFill>
    </a:fillStyleLst>
    <a:lnStyleLst>
      <a:ln w="12700" cap="flat" cmpd="sng" algn="ctr">
        <a:solidFill>
          <a:schemeClr val="phClr">
            <a:shade val="50000"/>
          </a:schemeClr>
        </a:solidFill>
        <a:prstDash val="solid"/>
      </a:ln>
      <a:ln w="25400" cap="flat" cmpd="sng" algn="ctr">
        <a:solidFill>
          <a:schemeClr val="phClr">
            <a:shade val="75000"/>
            <a:lumMod val="90000"/>
          </a:schemeClr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12700" dir="5400000" sx="102000" sy="102000" rotWithShape="0">
            <a:srgbClr val="000000">
              <a:alpha val="20000"/>
            </a:srgbClr>
          </a:outerShdw>
        </a:effectLst>
      </a:effectStyle>
      <a:effectStyle>
        <a:effectLst>
          <a:outerShdw blurRad="76200" dist="25400" dir="5400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152400" h="63500" prst="softRound"/>
        </a:sp3d>
      </a:effectStyle>
      <a:effectStyle>
        <a:effectLst>
          <a:outerShdw blurRad="107950" dist="12700" dir="5040000" rotWithShape="0">
            <a:srgbClr val="000000">
              <a:alpha val="5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9800000"/>
          </a:lightRig>
        </a:scene3d>
        <a:sp3d prstMaterial="plastic">
          <a:bevelT h="63500" prst="softRound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5000"/>
              <a:satMod val="140000"/>
              <a:lumMod val="120000"/>
            </a:schemeClr>
          </a:gs>
          <a:gs pos="100000">
            <a:schemeClr val="phClr">
              <a:tint val="95000"/>
              <a:shade val="70000"/>
              <a:satMod val="180000"/>
              <a:lumMod val="82000"/>
            </a:schemeClr>
          </a:gs>
        </a:gsLst>
        <a:path path="circle">
          <a:fillToRect l="25000" t="25000" r="25000" b="25000"/>
        </a:path>
      </a:gradFill>
      <a:gradFill rotWithShape="1">
        <a:gsLst>
          <a:gs pos="0">
            <a:schemeClr val="phClr">
              <a:tint val="94000"/>
              <a:satMod val="140000"/>
              <a:lumMod val="120000"/>
            </a:schemeClr>
          </a:gs>
          <a:gs pos="100000">
            <a:schemeClr val="phClr">
              <a:tint val="97000"/>
              <a:shade val="70000"/>
              <a:satMod val="190000"/>
              <a:lumMod val="72000"/>
            </a:schemeClr>
          </a:gs>
        </a:gsLst>
        <a:path path="circle">
          <a:fillToRect l="50000" t="50000" r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8153</TotalTime>
  <Words>1024</Words>
  <Application>Microsoft Macintosh PowerPoint</Application>
  <PresentationFormat>Presentación en pantalla (4:3)</PresentationFormat>
  <Paragraphs>197</Paragraphs>
  <Slides>20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Forma de onda</vt:lpstr>
      <vt:lpstr>Presentación de PowerPoint</vt:lpstr>
      <vt:lpstr>Treg cells</vt:lpstr>
      <vt:lpstr>Treg cells in infections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Rafael Correa Rocha</dc:creator>
  <cp:lastModifiedBy>Rafael Correa Rocha</cp:lastModifiedBy>
  <cp:revision>339</cp:revision>
  <dcterms:created xsi:type="dcterms:W3CDTF">2011-10-19T10:31:37Z</dcterms:created>
  <dcterms:modified xsi:type="dcterms:W3CDTF">2014-09-15T09:08:46Z</dcterms:modified>
</cp:coreProperties>
</file>