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82" r:id="rId3"/>
    <p:sldId id="263" r:id="rId4"/>
    <p:sldId id="280" r:id="rId5"/>
    <p:sldId id="281" r:id="rId6"/>
    <p:sldId id="283" r:id="rId7"/>
    <p:sldId id="270" r:id="rId8"/>
    <p:sldId id="271" r:id="rId9"/>
    <p:sldId id="277" r:id="rId10"/>
    <p:sldId id="279" r:id="rId11"/>
    <p:sldId id="284" r:id="rId12"/>
    <p:sldId id="257" r:id="rId13"/>
    <p:sldId id="285" r:id="rId14"/>
    <p:sldId id="258" r:id="rId15"/>
    <p:sldId id="266" r:id="rId16"/>
    <p:sldId id="286" r:id="rId17"/>
    <p:sldId id="259" r:id="rId18"/>
    <p:sldId id="272" r:id="rId19"/>
    <p:sldId id="273" r:id="rId20"/>
    <p:sldId id="265" r:id="rId21"/>
    <p:sldId id="287" r:id="rId22"/>
    <p:sldId id="264" r:id="rId23"/>
    <p:sldId id="267" r:id="rId24"/>
    <p:sldId id="268" r:id="rId25"/>
    <p:sldId id="288" r:id="rId26"/>
    <p:sldId id="260" r:id="rId27"/>
    <p:sldId id="289" r:id="rId28"/>
    <p:sldId id="278" r:id="rId29"/>
    <p:sldId id="290" r:id="rId30"/>
    <p:sldId id="274" r:id="rId31"/>
    <p:sldId id="275" r:id="rId32"/>
    <p:sldId id="276" r:id="rId33"/>
    <p:sldId id="269"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978"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1D8BD707-D9CF-40AE-B4C6-C98DA3205C09}" type="datetimeFigureOut">
              <a:rPr lang="en-US" smtClean="0"/>
              <a:pPr/>
              <a:t>12/12/2017</a:t>
            </a:fld>
            <a:endParaRPr lang="en-US"/>
          </a:p>
        </p:txBody>
      </p:sp>
      <p:sp>
        <p:nvSpPr>
          <p:cNvPr id="16" name="Slide Number Placeholder 15"/>
          <p:cNvSpPr>
            <a:spLocks noGrp="1"/>
          </p:cNvSpPr>
          <p:nvPr>
            <p:ph type="sldNum" sz="quarter" idx="11"/>
          </p:nvPr>
        </p:nvSpPr>
        <p:spPr/>
        <p:txBody>
          <a:bodyPr/>
          <a:lstStyle/>
          <a:p>
            <a:fld id="{B6F15528-21DE-4FAA-801E-634DDDAF4B2B}"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1D8BD707-D9CF-40AE-B4C6-C98DA3205C09}" type="datetimeFigureOut">
              <a:rPr lang="en-US" smtClean="0"/>
              <a:pPr/>
              <a:t>12/12/2017</a:t>
            </a:fld>
            <a:endParaRPr lang="en-US"/>
          </a:p>
        </p:txBody>
      </p:sp>
      <p:sp>
        <p:nvSpPr>
          <p:cNvPr id="15" name="Slide Number Placeholder 14"/>
          <p:cNvSpPr>
            <a:spLocks noGrp="1"/>
          </p:cNvSpPr>
          <p:nvPr>
            <p:ph type="sldNum" sz="quarter" idx="15"/>
          </p:nvPr>
        </p:nvSpPr>
        <p:spPr/>
        <p:txBody>
          <a:bodyPr/>
          <a:lstStyle>
            <a:lvl1pPr algn="ctr">
              <a:defRPr/>
            </a:lvl1pPr>
          </a:lstStyle>
          <a:p>
            <a:fld id="{B6F15528-21DE-4FAA-801E-634DDDAF4B2B}" type="slidenum">
              <a:rPr lang="en-US" smtClean="0"/>
              <a:pPr/>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D8BD707-D9CF-40AE-B4C6-C98DA3205C09}" type="datetimeFigureOut">
              <a:rPr lang="en-US" smtClean="0"/>
              <a:pPr/>
              <a:t>12/12/2017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D8BD707-D9CF-40AE-B4C6-C98DA3205C09}" type="datetimeFigureOut">
              <a:rPr lang="en-US" smtClean="0"/>
              <a:pPr/>
              <a:t>12/12/2017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12/12/2017</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D8BD707-D9CF-40AE-B4C6-C98DA3205C09}" type="datetimeFigureOut">
              <a:rPr lang="en-US" smtClean="0"/>
              <a:pPr/>
              <a:t>12/12/2017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1D8BD707-D9CF-40AE-B4C6-C98DA3205C09}" type="datetimeFigureOut">
              <a:rPr lang="en-US" smtClean="0"/>
              <a:pPr/>
              <a:t>12/12/2017</a:t>
            </a:fld>
            <a:endParaRPr lang="en-US"/>
          </a:p>
        </p:txBody>
      </p:sp>
      <p:sp>
        <p:nvSpPr>
          <p:cNvPr id="9" name="Slide Number Placeholder 8"/>
          <p:cNvSpPr>
            <a:spLocks noGrp="1"/>
          </p:cNvSpPr>
          <p:nvPr>
            <p:ph type="sldNum" sz="quarter" idx="15"/>
          </p:nvPr>
        </p:nvSpPr>
        <p:spPr/>
        <p:txBody>
          <a:bodyPr/>
          <a:lstStyle/>
          <a:p>
            <a:fld id="{B6F15528-21DE-4FAA-801E-634DDDAF4B2B}" type="slidenum">
              <a:rPr lang="en-US" smtClean="0"/>
              <a:pPr/>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1D8BD707-D9CF-40AE-B4C6-C98DA3205C09}" type="datetimeFigureOut">
              <a:rPr lang="en-US" smtClean="0"/>
              <a:pPr/>
              <a:t>12/12/2017</a:t>
            </a:fld>
            <a:endParaRPr lang="en-US"/>
          </a:p>
        </p:txBody>
      </p:sp>
      <p:sp>
        <p:nvSpPr>
          <p:cNvPr id="9" name="Slide Number Placeholder 8"/>
          <p:cNvSpPr>
            <a:spLocks noGrp="1"/>
          </p:cNvSpPr>
          <p:nvPr>
            <p:ph type="sldNum" sz="quarter" idx="11"/>
          </p:nvPr>
        </p:nvSpPr>
        <p:spPr/>
        <p:txBody>
          <a:bodyPr/>
          <a:lstStyle/>
          <a:p>
            <a:fld id="{B6F15528-21DE-4FAA-801E-634DDDAF4B2B}"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1D8BD707-D9CF-40AE-B4C6-C98DA3205C09}" type="datetimeFigureOut">
              <a:rPr lang="en-US" smtClean="0"/>
              <a:pPr/>
              <a:t>12/12/2017</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B6F15528-21DE-4FAA-801E-634DDDAF4B2B}" type="slidenum">
              <a:rPr lang="en-US" smtClean="0"/>
              <a:pPr/>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 y="3733800"/>
            <a:ext cx="8845296" cy="2743200"/>
          </a:xfrm>
        </p:spPr>
        <p:txBody>
          <a:bodyPr>
            <a:normAutofit/>
          </a:bodyPr>
          <a:lstStyle/>
          <a:p>
            <a:r>
              <a:rPr lang="en-US" dirty="0"/>
              <a:t>DR.N.RADHAKRISHNAN</a:t>
            </a:r>
          </a:p>
          <a:p>
            <a:r>
              <a:rPr lang="en-US" dirty="0"/>
              <a:t>DM </a:t>
            </a:r>
            <a:r>
              <a:rPr lang="en-US" dirty="0" smtClean="0"/>
              <a:t>RESIDENT</a:t>
            </a:r>
            <a:endParaRPr lang="en-US" dirty="0"/>
          </a:p>
          <a:p>
            <a:r>
              <a:rPr lang="en-US" dirty="0"/>
              <a:t>INSTITUTE OF MEDICAL GASTROENTEROLOGY</a:t>
            </a:r>
          </a:p>
          <a:p>
            <a:r>
              <a:rPr lang="en-US" dirty="0"/>
              <a:t>MMC &amp; RGGGH</a:t>
            </a:r>
          </a:p>
          <a:p>
            <a:r>
              <a:rPr lang="en-US" dirty="0" smtClean="0"/>
              <a:t>CHENNAI,TAMILNADU</a:t>
            </a:r>
          </a:p>
          <a:p>
            <a:r>
              <a:rPr lang="en-US" dirty="0" smtClean="0"/>
              <a:t>INDIA</a:t>
            </a:r>
            <a:endParaRPr lang="en-US" dirty="0"/>
          </a:p>
        </p:txBody>
      </p:sp>
      <p:sp>
        <p:nvSpPr>
          <p:cNvPr id="2" name="Title 1"/>
          <p:cNvSpPr>
            <a:spLocks noGrp="1"/>
          </p:cNvSpPr>
          <p:nvPr>
            <p:ph type="ctrTitle"/>
          </p:nvPr>
        </p:nvSpPr>
        <p:spPr>
          <a:xfrm>
            <a:off x="228600" y="0"/>
            <a:ext cx="8686800" cy="3810000"/>
          </a:xfrm>
        </p:spPr>
        <p:txBody>
          <a:bodyPr>
            <a:normAutofit/>
          </a:bodyPr>
          <a:lstStyle/>
          <a:p>
            <a:r>
              <a:rPr lang="en-GB" dirty="0" smtClean="0"/>
              <a:t>PORTAL VEIN THROMBOSIS - A TERTIARY CARE EXPERIENCE</a:t>
            </a: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838200"/>
            <a:ext cx="8229600" cy="5715000"/>
          </a:xfrm>
        </p:spPr>
        <p:txBody>
          <a:bodyPr/>
          <a:lstStyle/>
          <a:p>
            <a:endParaRPr lang="en-GB" dirty="0"/>
          </a:p>
        </p:txBody>
      </p:sp>
      <p:sp>
        <p:nvSpPr>
          <p:cNvPr id="3" name="Title 2"/>
          <p:cNvSpPr>
            <a:spLocks noGrp="1"/>
          </p:cNvSpPr>
          <p:nvPr>
            <p:ph type="title"/>
          </p:nvPr>
        </p:nvSpPr>
        <p:spPr>
          <a:xfrm>
            <a:off x="457200" y="152400"/>
            <a:ext cx="8229600" cy="685800"/>
          </a:xfrm>
        </p:spPr>
        <p:txBody>
          <a:bodyPr>
            <a:normAutofit fontScale="90000"/>
          </a:bodyPr>
          <a:lstStyle/>
          <a:p>
            <a:r>
              <a:rPr lang="en-GB" dirty="0" smtClean="0"/>
              <a:t>COMPLICATIONS</a:t>
            </a:r>
            <a:endParaRPr lang="en-GB" dirty="0"/>
          </a:p>
        </p:txBody>
      </p:sp>
      <p:sp>
        <p:nvSpPr>
          <p:cNvPr id="4" name="Rounded Rectangle 3"/>
          <p:cNvSpPr/>
          <p:nvPr/>
        </p:nvSpPr>
        <p:spPr>
          <a:xfrm>
            <a:off x="2743200" y="914400"/>
            <a:ext cx="34290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PORTAL VEIN THROMBOSIS</a:t>
            </a:r>
            <a:endParaRPr lang="en-GB" dirty="0"/>
          </a:p>
        </p:txBody>
      </p:sp>
      <p:sp>
        <p:nvSpPr>
          <p:cNvPr id="5" name="Rounded Rectangle 4"/>
          <p:cNvSpPr/>
          <p:nvPr/>
        </p:nvSpPr>
        <p:spPr>
          <a:xfrm>
            <a:off x="533400" y="2514600"/>
            <a:ext cx="2590800" cy="381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EARLY/ACUTE</a:t>
            </a:r>
            <a:endParaRPr lang="en-GB" dirty="0"/>
          </a:p>
        </p:txBody>
      </p:sp>
      <p:sp>
        <p:nvSpPr>
          <p:cNvPr id="6" name="Rounded Rectangle 5"/>
          <p:cNvSpPr/>
          <p:nvPr/>
        </p:nvSpPr>
        <p:spPr>
          <a:xfrm>
            <a:off x="5638800" y="2514600"/>
            <a:ext cx="2895600" cy="381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DELAYED/CHRONIC</a:t>
            </a:r>
            <a:endParaRPr lang="en-GB" dirty="0"/>
          </a:p>
        </p:txBody>
      </p:sp>
      <p:sp>
        <p:nvSpPr>
          <p:cNvPr id="8" name="Curved Right Arrow 7"/>
          <p:cNvSpPr/>
          <p:nvPr/>
        </p:nvSpPr>
        <p:spPr>
          <a:xfrm>
            <a:off x="1399575" y="1298448"/>
            <a:ext cx="731520" cy="121615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9" name="Curved Left Arrow 8"/>
          <p:cNvSpPr/>
          <p:nvPr/>
        </p:nvSpPr>
        <p:spPr>
          <a:xfrm>
            <a:off x="6720840" y="1298448"/>
            <a:ext cx="731520" cy="1216152"/>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0" name="Rounded Rectangle 9"/>
          <p:cNvSpPr/>
          <p:nvPr/>
        </p:nvSpPr>
        <p:spPr>
          <a:xfrm>
            <a:off x="533400" y="3581400"/>
            <a:ext cx="2590800" cy="2895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1.RECURRENT ABDOMINAL PAIN</a:t>
            </a:r>
          </a:p>
          <a:p>
            <a:pPr algn="ctr"/>
            <a:r>
              <a:rPr lang="en-GB" dirty="0" smtClean="0"/>
              <a:t>2.PORTAL HYPERTENSION LEADING TO</a:t>
            </a:r>
          </a:p>
          <a:p>
            <a:pPr algn="ctr"/>
            <a:r>
              <a:rPr lang="en-GB" dirty="0" smtClean="0"/>
              <a:t>A-ASCITES</a:t>
            </a:r>
          </a:p>
          <a:p>
            <a:pPr algn="ctr"/>
            <a:r>
              <a:rPr lang="en-GB" dirty="0" smtClean="0"/>
              <a:t>B-SPLENOMEGALY</a:t>
            </a:r>
          </a:p>
          <a:p>
            <a:pPr algn="ctr"/>
            <a:r>
              <a:rPr lang="en-GB" dirty="0" smtClean="0"/>
              <a:t>C-VARICEAL FORMATION AND BLEED</a:t>
            </a:r>
          </a:p>
        </p:txBody>
      </p:sp>
      <p:sp>
        <p:nvSpPr>
          <p:cNvPr id="12" name="Rounded Rectangle 11"/>
          <p:cNvSpPr/>
          <p:nvPr/>
        </p:nvSpPr>
        <p:spPr>
          <a:xfrm>
            <a:off x="5638800" y="3581400"/>
            <a:ext cx="2895600" cy="2895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1.YOUNG PATIENTS—GROWTH RETARDATION</a:t>
            </a:r>
          </a:p>
          <a:p>
            <a:pPr algn="ctr"/>
            <a:r>
              <a:rPr lang="en-GB" dirty="0" smtClean="0"/>
              <a:t>2.SPLENOMEGALY-HYPERSPLENISM</a:t>
            </a:r>
          </a:p>
          <a:p>
            <a:pPr algn="ctr"/>
            <a:r>
              <a:rPr lang="en-GB" dirty="0" smtClean="0"/>
              <a:t>3.PORTAL BILIOPATHY—OBSTRUCTIVE JAUNDICE</a:t>
            </a:r>
            <a:endParaRPr lang="en-GB" dirty="0"/>
          </a:p>
        </p:txBody>
      </p:sp>
      <p:sp>
        <p:nvSpPr>
          <p:cNvPr id="13" name="Down Arrow 12"/>
          <p:cNvSpPr/>
          <p:nvPr/>
        </p:nvSpPr>
        <p:spPr>
          <a:xfrm>
            <a:off x="1523019" y="2971800"/>
            <a:ext cx="484632" cy="609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Down Arrow 14"/>
          <p:cNvSpPr/>
          <p:nvPr/>
        </p:nvSpPr>
        <p:spPr>
          <a:xfrm>
            <a:off x="6844284" y="2971800"/>
            <a:ext cx="484632" cy="609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49403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ppt_x"/>
                                          </p:val>
                                        </p:tav>
                                        <p:tav tm="100000">
                                          <p:val>
                                            <p:strVal val="#ppt_x"/>
                                          </p:val>
                                        </p:tav>
                                      </p:tavLst>
                                    </p:anim>
                                    <p:anim calcmode="lin" valueType="num">
                                      <p:cBhvr additive="base">
                                        <p:cTn id="2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down)">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down)">
                                      <p:cBhvr>
                                        <p:cTn id="3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animBg="1"/>
      <p:bldP spid="5" grpId="0" animBg="1"/>
      <p:bldP spid="6" grpId="0" animBg="1"/>
      <p:bldP spid="10"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28600"/>
            <a:ext cx="8229600" cy="6324600"/>
          </a:xfrm>
        </p:spPr>
        <p:txBody>
          <a:bodyPr>
            <a:normAutofit/>
          </a:bodyPr>
          <a:lstStyle/>
          <a:p>
            <a:endParaRPr lang="en-GB" sz="5400" dirty="0" smtClean="0"/>
          </a:p>
          <a:p>
            <a:pPr marL="0" indent="0">
              <a:buNone/>
            </a:pPr>
            <a:endParaRPr lang="en-GB" sz="5400" dirty="0"/>
          </a:p>
          <a:p>
            <a:endParaRPr lang="en-GB" sz="5400" dirty="0" smtClean="0"/>
          </a:p>
          <a:p>
            <a:pPr marL="0" indent="0">
              <a:buNone/>
            </a:pPr>
            <a:r>
              <a:rPr lang="en-GB" sz="5400" dirty="0"/>
              <a:t> </a:t>
            </a:r>
            <a:r>
              <a:rPr lang="en-GB" sz="5400" dirty="0" smtClean="0"/>
              <a:t>         STUDY PROPER</a:t>
            </a:r>
            <a:endParaRPr lang="en-GB" sz="5400" dirty="0"/>
          </a:p>
        </p:txBody>
      </p:sp>
      <p:sp>
        <p:nvSpPr>
          <p:cNvPr id="3" name="Title 2"/>
          <p:cNvSpPr>
            <a:spLocks noGrp="1"/>
          </p:cNvSpPr>
          <p:nvPr>
            <p:ph type="title"/>
          </p:nvPr>
        </p:nvSpPr>
        <p:spPr>
          <a:xfrm>
            <a:off x="457200" y="152400"/>
            <a:ext cx="8229600" cy="76200"/>
          </a:xfrm>
        </p:spPr>
        <p:txBody>
          <a:bodyPr>
            <a:normAutofit fontScale="90000"/>
          </a:bodyPr>
          <a:lstStyle/>
          <a:p>
            <a:endParaRPr lang="en-GB" dirty="0"/>
          </a:p>
        </p:txBody>
      </p:sp>
    </p:spTree>
    <p:extLst>
      <p:ext uri="{BB962C8B-B14F-4D97-AF65-F5344CB8AC3E}">
        <p14:creationId xmlns:p14="http://schemas.microsoft.com/office/powerpoint/2010/main" val="2502723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1000"/>
                                        <p:tgtEl>
                                          <p:spTgt spid="2">
                                            <p:txEl>
                                              <p:pRg st="3" end="3"/>
                                            </p:txEl>
                                          </p:spTgt>
                                        </p:tgtEl>
                                      </p:cBhvr>
                                    </p:animEffect>
                                    <p:anim calcmode="lin" valueType="num">
                                      <p:cBhvr>
                                        <p:cTn id="8"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5105400"/>
          </a:xfrm>
        </p:spPr>
        <p:txBody>
          <a:bodyPr>
            <a:normAutofit/>
          </a:bodyPr>
          <a:lstStyle/>
          <a:p>
            <a:r>
              <a:rPr lang="en-GB" dirty="0"/>
              <a:t>The objective of this study ---is to observe the clinical presentation and to do the etiological work up of cases of PVT in a tertiary care centre</a:t>
            </a:r>
            <a:r>
              <a:rPr lang="en-GB" dirty="0" smtClean="0"/>
              <a:t>.</a:t>
            </a:r>
          </a:p>
          <a:p>
            <a:endParaRPr lang="en-GB" dirty="0"/>
          </a:p>
          <a:p>
            <a:r>
              <a:rPr lang="en-GB" dirty="0" smtClean="0"/>
              <a:t>This study can help in increasing our knowledge and awareness about PVT thereby aiding in </a:t>
            </a:r>
            <a:r>
              <a:rPr lang="en-GB" dirty="0"/>
              <a:t>early diagnosis and expert intervention </a:t>
            </a:r>
            <a:r>
              <a:rPr lang="en-GB" dirty="0" smtClean="0"/>
              <a:t>which can greatly reduce </a:t>
            </a:r>
            <a:r>
              <a:rPr lang="en-GB" dirty="0"/>
              <a:t>the morbidity in cases of PVT.</a:t>
            </a:r>
            <a:endParaRPr lang="en-US" dirty="0"/>
          </a:p>
          <a:p>
            <a:endParaRPr lang="en-US" dirty="0"/>
          </a:p>
        </p:txBody>
      </p:sp>
      <p:sp>
        <p:nvSpPr>
          <p:cNvPr id="2" name="Title 1"/>
          <p:cNvSpPr>
            <a:spLocks noGrp="1"/>
          </p:cNvSpPr>
          <p:nvPr>
            <p:ph type="title"/>
          </p:nvPr>
        </p:nvSpPr>
        <p:spPr>
          <a:xfrm>
            <a:off x="152400" y="228600"/>
            <a:ext cx="8839200" cy="762000"/>
          </a:xfrm>
        </p:spPr>
        <p:txBody>
          <a:bodyPr>
            <a:normAutofit fontScale="90000"/>
          </a:bodyPr>
          <a:lstStyle/>
          <a:p>
            <a:r>
              <a:rPr lang="en-US" dirty="0" smtClean="0"/>
              <a:t/>
            </a:r>
            <a:br>
              <a:rPr lang="en-US" dirty="0" smtClean="0"/>
            </a:br>
            <a:r>
              <a:rPr lang="en-US" dirty="0" smtClean="0"/>
              <a:t>     OBJECTIVE</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28600"/>
            <a:ext cx="8229600" cy="6324600"/>
          </a:xfrm>
        </p:spPr>
        <p:txBody>
          <a:bodyPr>
            <a:normAutofit/>
          </a:bodyPr>
          <a:lstStyle/>
          <a:p>
            <a:endParaRPr lang="en-GB" sz="5400" dirty="0" smtClean="0"/>
          </a:p>
          <a:p>
            <a:endParaRPr lang="en-GB" sz="5400" dirty="0"/>
          </a:p>
          <a:p>
            <a:endParaRPr lang="en-GB" sz="5400" dirty="0" smtClean="0"/>
          </a:p>
          <a:p>
            <a:pPr marL="0" indent="0">
              <a:buNone/>
            </a:pPr>
            <a:r>
              <a:rPr lang="en-GB" sz="5400" dirty="0"/>
              <a:t> </a:t>
            </a:r>
            <a:r>
              <a:rPr lang="en-GB" sz="5400" dirty="0" smtClean="0"/>
              <a:t>STUDY METHODOLOGY</a:t>
            </a:r>
            <a:endParaRPr lang="en-GB" sz="5400" dirty="0"/>
          </a:p>
        </p:txBody>
      </p:sp>
      <p:sp>
        <p:nvSpPr>
          <p:cNvPr id="3" name="Title 2"/>
          <p:cNvSpPr>
            <a:spLocks noGrp="1"/>
          </p:cNvSpPr>
          <p:nvPr>
            <p:ph type="title"/>
          </p:nvPr>
        </p:nvSpPr>
        <p:spPr>
          <a:xfrm>
            <a:off x="457200" y="152400"/>
            <a:ext cx="8229600" cy="76200"/>
          </a:xfrm>
        </p:spPr>
        <p:txBody>
          <a:bodyPr>
            <a:normAutofit fontScale="90000"/>
          </a:bodyPr>
          <a:lstStyle/>
          <a:p>
            <a:endParaRPr lang="en-GB" dirty="0"/>
          </a:p>
        </p:txBody>
      </p:sp>
    </p:spTree>
    <p:extLst>
      <p:ext uri="{BB962C8B-B14F-4D97-AF65-F5344CB8AC3E}">
        <p14:creationId xmlns:p14="http://schemas.microsoft.com/office/powerpoint/2010/main" val="41930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1000"/>
                                        <p:tgtEl>
                                          <p:spTgt spid="2">
                                            <p:txEl>
                                              <p:pRg st="3" end="3"/>
                                            </p:txEl>
                                          </p:spTgt>
                                        </p:tgtEl>
                                      </p:cBhvr>
                                    </p:animEffect>
                                    <p:anim calcmode="lin" valueType="num">
                                      <p:cBhvr>
                                        <p:cTn id="8"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257800"/>
          </a:xfrm>
        </p:spPr>
        <p:txBody>
          <a:bodyPr>
            <a:normAutofit fontScale="92500" lnSpcReduction="10000"/>
          </a:bodyPr>
          <a:lstStyle/>
          <a:p>
            <a:r>
              <a:rPr lang="en-GB" dirty="0" smtClean="0"/>
              <a:t>The study is a cross- sectional observational study done on patients found to have </a:t>
            </a:r>
            <a:r>
              <a:rPr lang="en-GB" dirty="0" err="1" smtClean="0"/>
              <a:t>PVT,who</a:t>
            </a:r>
            <a:r>
              <a:rPr lang="en-GB" dirty="0" smtClean="0"/>
              <a:t> presented to Institute of Medical </a:t>
            </a:r>
            <a:r>
              <a:rPr lang="en-GB" dirty="0" err="1" smtClean="0"/>
              <a:t>Gastroenterology,MMC</a:t>
            </a:r>
            <a:r>
              <a:rPr lang="en-GB" dirty="0" smtClean="0"/>
              <a:t> &amp; </a:t>
            </a:r>
            <a:r>
              <a:rPr lang="en-GB" dirty="0" err="1" smtClean="0"/>
              <a:t>RGGGH,during</a:t>
            </a:r>
            <a:r>
              <a:rPr lang="en-GB" dirty="0" smtClean="0"/>
              <a:t> the period of Jan 2016—July 2017.</a:t>
            </a:r>
          </a:p>
          <a:p>
            <a:endParaRPr lang="en-GB" dirty="0"/>
          </a:p>
          <a:p>
            <a:r>
              <a:rPr lang="en-GB" dirty="0" smtClean="0"/>
              <a:t>The clinical presentation of the above patients were observed and their etiological work up done</a:t>
            </a:r>
            <a:r>
              <a:rPr lang="en-GB" dirty="0"/>
              <a:t>. </a:t>
            </a:r>
            <a:endParaRPr lang="en-GB" dirty="0" smtClean="0"/>
          </a:p>
          <a:p>
            <a:endParaRPr lang="en-GB" dirty="0"/>
          </a:p>
          <a:p>
            <a:r>
              <a:rPr lang="en-GB" dirty="0" smtClean="0"/>
              <a:t>The </a:t>
            </a:r>
            <a:r>
              <a:rPr lang="en-GB" dirty="0"/>
              <a:t>clinical presentation includes patients age, sex, thrombus staging—acute or chronic</a:t>
            </a:r>
            <a:r>
              <a:rPr lang="en-GB" dirty="0" smtClean="0"/>
              <a:t>.</a:t>
            </a:r>
          </a:p>
          <a:p>
            <a:pPr marL="0" indent="0">
              <a:buNone/>
            </a:pPr>
            <a:r>
              <a:rPr lang="en-GB" dirty="0" smtClean="0"/>
              <a:t> </a:t>
            </a:r>
          </a:p>
          <a:p>
            <a:r>
              <a:rPr lang="en-GB" dirty="0" smtClean="0"/>
              <a:t>Acute </a:t>
            </a:r>
            <a:r>
              <a:rPr lang="en-GB" dirty="0"/>
              <a:t>cases identified as having thrombus in Portal vein and chronic cases identified as having established </a:t>
            </a:r>
            <a:r>
              <a:rPr lang="en-GB" dirty="0" smtClean="0"/>
              <a:t>collaterals</a:t>
            </a:r>
            <a:r>
              <a:rPr lang="en-GB" dirty="0"/>
              <a:t>.</a:t>
            </a:r>
            <a:r>
              <a:rPr lang="en-GB" dirty="0" smtClean="0"/>
              <a:t> </a:t>
            </a:r>
            <a:endParaRPr lang="en-GB" dirty="0"/>
          </a:p>
          <a:p>
            <a:endParaRPr lang="en-US" dirty="0" smtClean="0"/>
          </a:p>
          <a:p>
            <a:endParaRPr lang="en-US" dirty="0"/>
          </a:p>
        </p:txBody>
      </p:sp>
      <p:sp>
        <p:nvSpPr>
          <p:cNvPr id="2" name="Title 1"/>
          <p:cNvSpPr>
            <a:spLocks noGrp="1"/>
          </p:cNvSpPr>
          <p:nvPr>
            <p:ph type="title"/>
          </p:nvPr>
        </p:nvSpPr>
        <p:spPr>
          <a:xfrm>
            <a:off x="457200" y="0"/>
            <a:ext cx="8229600" cy="1447800"/>
          </a:xfrm>
        </p:spPr>
        <p:txBody>
          <a:bodyPr>
            <a:normAutofit/>
          </a:bodyPr>
          <a:lstStyle/>
          <a:p>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096000"/>
          </a:xfrm>
        </p:spPr>
        <p:txBody>
          <a:bodyPr>
            <a:normAutofit lnSpcReduction="10000"/>
          </a:bodyPr>
          <a:lstStyle/>
          <a:p>
            <a:r>
              <a:rPr lang="en-GB" dirty="0" smtClean="0"/>
              <a:t>PVT etiological </a:t>
            </a:r>
            <a:r>
              <a:rPr lang="en-GB" dirty="0"/>
              <a:t>work </a:t>
            </a:r>
            <a:r>
              <a:rPr lang="en-GB" dirty="0" smtClean="0"/>
              <a:t>up </a:t>
            </a:r>
            <a:r>
              <a:rPr lang="en-GB" dirty="0"/>
              <a:t>includes, </a:t>
            </a:r>
            <a:r>
              <a:rPr lang="en-GB" dirty="0" smtClean="0"/>
              <a:t>investigations like routine </a:t>
            </a:r>
            <a:r>
              <a:rPr lang="en-GB" dirty="0"/>
              <a:t>blood </a:t>
            </a:r>
            <a:r>
              <a:rPr lang="en-GB" dirty="0" err="1"/>
              <a:t>haemogram</a:t>
            </a:r>
            <a:r>
              <a:rPr lang="en-GB" dirty="0"/>
              <a:t> (leucocyte count, platelet count) blood chemistry like, C-reactive protein, LDH, </a:t>
            </a:r>
            <a:r>
              <a:rPr lang="en-GB" dirty="0" smtClean="0"/>
              <a:t>AST and ALT levels, </a:t>
            </a:r>
            <a:r>
              <a:rPr lang="en-GB" dirty="0"/>
              <a:t>alkaline phosphatase, serum </a:t>
            </a:r>
            <a:r>
              <a:rPr lang="en-GB" dirty="0" smtClean="0"/>
              <a:t>amylase levels and </a:t>
            </a:r>
            <a:r>
              <a:rPr lang="en-GB" dirty="0" err="1" smtClean="0"/>
              <a:t>procoagulant</a:t>
            </a:r>
            <a:r>
              <a:rPr lang="en-GB" dirty="0" smtClean="0"/>
              <a:t> </a:t>
            </a:r>
            <a:r>
              <a:rPr lang="en-GB" dirty="0"/>
              <a:t>work </a:t>
            </a:r>
            <a:r>
              <a:rPr lang="en-GB" dirty="0" smtClean="0"/>
              <a:t>up.</a:t>
            </a:r>
          </a:p>
          <a:p>
            <a:endParaRPr lang="en-GB" dirty="0" smtClean="0"/>
          </a:p>
          <a:p>
            <a:r>
              <a:rPr lang="en-GB" dirty="0" err="1"/>
              <a:t>Procoagulation</a:t>
            </a:r>
            <a:r>
              <a:rPr lang="en-GB" dirty="0"/>
              <a:t> screen </a:t>
            </a:r>
            <a:r>
              <a:rPr lang="en-GB" dirty="0" smtClean="0"/>
              <a:t>includes—Measurement of Protein </a:t>
            </a:r>
            <a:r>
              <a:rPr lang="en-GB" dirty="0"/>
              <a:t>C and Protein S levels, </a:t>
            </a:r>
            <a:r>
              <a:rPr lang="en-GB" dirty="0" err="1"/>
              <a:t>homocystiene</a:t>
            </a:r>
            <a:r>
              <a:rPr lang="en-GB" dirty="0"/>
              <a:t> levels </a:t>
            </a:r>
            <a:r>
              <a:rPr lang="en-GB" dirty="0" err="1"/>
              <a:t>antithrombin</a:t>
            </a:r>
            <a:r>
              <a:rPr lang="en-GB" dirty="0"/>
              <a:t> levels, factor 5 Leiden mutation analysis, </a:t>
            </a:r>
            <a:r>
              <a:rPr lang="en-GB" dirty="0" err="1"/>
              <a:t>antiphospholipid</a:t>
            </a:r>
            <a:r>
              <a:rPr lang="en-GB" dirty="0"/>
              <a:t> </a:t>
            </a:r>
            <a:r>
              <a:rPr lang="en-GB" dirty="0" smtClean="0"/>
              <a:t>antibodies detection.</a:t>
            </a:r>
          </a:p>
          <a:p>
            <a:endParaRPr lang="en-GB" dirty="0" smtClean="0"/>
          </a:p>
          <a:p>
            <a:r>
              <a:rPr lang="en-GB" dirty="0"/>
              <a:t>Imaging studies </a:t>
            </a:r>
            <a:r>
              <a:rPr lang="en-GB" dirty="0" smtClean="0"/>
              <a:t>used---USG-Portal </a:t>
            </a:r>
            <a:r>
              <a:rPr lang="en-GB" dirty="0"/>
              <a:t>vein Doppler and Computed tomography. Patients </a:t>
            </a:r>
            <a:r>
              <a:rPr lang="en-GB" dirty="0" smtClean="0"/>
              <a:t>diagnosed </a:t>
            </a:r>
            <a:r>
              <a:rPr lang="en-GB" dirty="0"/>
              <a:t>to have PVT by Portal vein Doppler were confirmed again by CT scan.</a:t>
            </a:r>
          </a:p>
          <a:p>
            <a:endParaRPr lang="en-GB" dirty="0"/>
          </a:p>
        </p:txBody>
      </p:sp>
      <p:sp>
        <p:nvSpPr>
          <p:cNvPr id="2" name="Title 1"/>
          <p:cNvSpPr>
            <a:spLocks noGrp="1"/>
          </p:cNvSpPr>
          <p:nvPr>
            <p:ph type="title"/>
          </p:nvPr>
        </p:nvSpPr>
        <p:spPr>
          <a:xfrm>
            <a:off x="457200" y="152400"/>
            <a:ext cx="8229600" cy="76200"/>
          </a:xfrm>
        </p:spPr>
        <p:txBody>
          <a:bodyPr>
            <a:normAutofit fontScale="90000"/>
          </a:bodyPr>
          <a:lstStyle/>
          <a:p>
            <a:endParaRPr lang="en-GB" dirty="0"/>
          </a:p>
        </p:txBody>
      </p:sp>
    </p:spTree>
    <p:extLst>
      <p:ext uri="{BB962C8B-B14F-4D97-AF65-F5344CB8AC3E}">
        <p14:creationId xmlns:p14="http://schemas.microsoft.com/office/powerpoint/2010/main" val="4345037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28600"/>
            <a:ext cx="8229600" cy="6248400"/>
          </a:xfrm>
        </p:spPr>
        <p:txBody>
          <a:bodyPr>
            <a:normAutofit/>
          </a:bodyPr>
          <a:lstStyle/>
          <a:p>
            <a:endParaRPr lang="en-GB" sz="5400" dirty="0" smtClean="0"/>
          </a:p>
          <a:p>
            <a:endParaRPr lang="en-GB" sz="5400" dirty="0"/>
          </a:p>
          <a:p>
            <a:endParaRPr lang="en-GB" sz="5400" dirty="0" smtClean="0"/>
          </a:p>
          <a:p>
            <a:pPr marL="0" indent="0">
              <a:buNone/>
            </a:pPr>
            <a:r>
              <a:rPr lang="en-GB" sz="5400" dirty="0"/>
              <a:t> </a:t>
            </a:r>
            <a:r>
              <a:rPr lang="en-GB" sz="5400" dirty="0" smtClean="0"/>
              <a:t>               RESULTS</a:t>
            </a:r>
            <a:endParaRPr lang="en-GB" sz="5400" dirty="0"/>
          </a:p>
        </p:txBody>
      </p:sp>
      <p:sp>
        <p:nvSpPr>
          <p:cNvPr id="3" name="Title 2"/>
          <p:cNvSpPr>
            <a:spLocks noGrp="1"/>
          </p:cNvSpPr>
          <p:nvPr>
            <p:ph type="title"/>
          </p:nvPr>
        </p:nvSpPr>
        <p:spPr>
          <a:xfrm>
            <a:off x="457200" y="152400"/>
            <a:ext cx="8229600" cy="76200"/>
          </a:xfrm>
        </p:spPr>
        <p:txBody>
          <a:bodyPr>
            <a:normAutofit fontScale="90000"/>
          </a:bodyPr>
          <a:lstStyle/>
          <a:p>
            <a:endParaRPr lang="en-GB" dirty="0"/>
          </a:p>
        </p:txBody>
      </p:sp>
    </p:spTree>
    <p:extLst>
      <p:ext uri="{BB962C8B-B14F-4D97-AF65-F5344CB8AC3E}">
        <p14:creationId xmlns:p14="http://schemas.microsoft.com/office/powerpoint/2010/main" val="3986325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1000"/>
                                        <p:tgtEl>
                                          <p:spTgt spid="2">
                                            <p:txEl>
                                              <p:pRg st="3" end="3"/>
                                            </p:txEl>
                                          </p:spTgt>
                                        </p:tgtEl>
                                      </p:cBhvr>
                                    </p:animEffect>
                                    <p:anim calcmode="lin" valueType="num">
                                      <p:cBhvr>
                                        <p:cTn id="8"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867400"/>
          </a:xfrm>
        </p:spPr>
        <p:txBody>
          <a:bodyPr>
            <a:normAutofit fontScale="92500" lnSpcReduction="10000"/>
          </a:bodyPr>
          <a:lstStyle/>
          <a:p>
            <a:r>
              <a:rPr lang="en-GB" dirty="0" smtClean="0"/>
              <a:t>Totally 45 cases found to have PVT were taken into study.</a:t>
            </a:r>
          </a:p>
          <a:p>
            <a:pPr marL="0" indent="0">
              <a:buNone/>
            </a:pPr>
            <a:endParaRPr lang="en-GB" dirty="0" smtClean="0"/>
          </a:p>
          <a:p>
            <a:r>
              <a:rPr lang="en-GB" dirty="0" smtClean="0"/>
              <a:t>27 were males and 18 were females.</a:t>
            </a:r>
          </a:p>
          <a:p>
            <a:pPr marL="0" indent="0">
              <a:buNone/>
            </a:pPr>
            <a:endParaRPr lang="en-GB" dirty="0" smtClean="0"/>
          </a:p>
          <a:p>
            <a:r>
              <a:rPr lang="en-GB" dirty="0" smtClean="0"/>
              <a:t>Clinical presentation--</a:t>
            </a:r>
            <a:r>
              <a:rPr lang="en-GB" dirty="0"/>
              <a:t> 36 patients had acute portal vein thrombosis and 9 patients had a chronic presentation </a:t>
            </a:r>
            <a:r>
              <a:rPr lang="en-GB" dirty="0" smtClean="0"/>
              <a:t>.The main symptoms </a:t>
            </a:r>
            <a:r>
              <a:rPr lang="en-GB" dirty="0" err="1" smtClean="0"/>
              <a:t>were,abdominal</a:t>
            </a:r>
            <a:r>
              <a:rPr lang="en-GB" dirty="0" smtClean="0"/>
              <a:t> distension in 18 patients(51%),abdominal pain in 10 patients(27%) pain associated with diarrhoea and vomiting in 5 patients(14%) and pain with nausea and anorexia in 3 patients(8%).</a:t>
            </a:r>
          </a:p>
          <a:p>
            <a:pPr marL="0" indent="0">
              <a:buNone/>
            </a:pPr>
            <a:endParaRPr lang="en-GB" dirty="0"/>
          </a:p>
          <a:p>
            <a:r>
              <a:rPr lang="en-GB" dirty="0" smtClean="0"/>
              <a:t>Blood </a:t>
            </a:r>
            <a:r>
              <a:rPr lang="en-GB" dirty="0"/>
              <a:t>examination results showed elevated leucocyte count in 20(55%)increased C-reactive protein in 28(77%)increased LDH levels in 14(22 tested,64%) of the 36 acute cases tested. </a:t>
            </a:r>
            <a:endParaRPr lang="en-GB" dirty="0" smtClean="0"/>
          </a:p>
          <a:p>
            <a:endParaRPr lang="en-GB" dirty="0" smtClean="0"/>
          </a:p>
          <a:p>
            <a:endParaRPr lang="en-GB" dirty="0" smtClean="0"/>
          </a:p>
          <a:p>
            <a:pPr marL="0" indent="0">
              <a:buNone/>
            </a:pPr>
            <a:endParaRPr lang="en-US" dirty="0" smtClean="0"/>
          </a:p>
          <a:p>
            <a:endParaRPr lang="en-US" dirty="0" smtClean="0"/>
          </a:p>
          <a:p>
            <a:endParaRPr lang="en-US" dirty="0"/>
          </a:p>
        </p:txBody>
      </p:sp>
      <p:sp>
        <p:nvSpPr>
          <p:cNvPr id="4" name="Title 3"/>
          <p:cNvSpPr>
            <a:spLocks noGrp="1"/>
          </p:cNvSpPr>
          <p:nvPr>
            <p:ph type="title"/>
          </p:nvPr>
        </p:nvSpPr>
        <p:spPr>
          <a:xfrm>
            <a:off x="457200" y="152400"/>
            <a:ext cx="8229600" cy="685800"/>
          </a:xfrm>
        </p:spPr>
        <p:txBody>
          <a:bodyPr>
            <a:normAutofit fontScale="90000"/>
          </a:bodyPr>
          <a:lstStyle/>
          <a:p>
            <a:endParaRPr lang="en-GB"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
            <a:ext cx="8229600" cy="6477000"/>
          </a:xfrm>
        </p:spPr>
        <p:txBody>
          <a:bodyPr>
            <a:normAutofit/>
          </a:bodyPr>
          <a:lstStyle/>
          <a:p>
            <a:r>
              <a:rPr lang="en-GB" dirty="0"/>
              <a:t>D-dimer levels were detected in all 18 patients(100%) tested</a:t>
            </a:r>
            <a:r>
              <a:rPr lang="en-GB" dirty="0" smtClean="0"/>
              <a:t>.</a:t>
            </a:r>
          </a:p>
          <a:p>
            <a:pPr marL="0" indent="0">
              <a:buNone/>
            </a:pPr>
            <a:r>
              <a:rPr lang="en-GB" dirty="0" smtClean="0"/>
              <a:t> </a:t>
            </a:r>
            <a:endParaRPr lang="en-GB" dirty="0"/>
          </a:p>
          <a:p>
            <a:r>
              <a:rPr lang="en-GB" dirty="0"/>
              <a:t>Patients with </a:t>
            </a:r>
            <a:r>
              <a:rPr lang="en-GB" dirty="0" smtClean="0"/>
              <a:t>increased </a:t>
            </a:r>
            <a:r>
              <a:rPr lang="en-GB" dirty="0"/>
              <a:t>serum amylase levels </a:t>
            </a:r>
            <a:r>
              <a:rPr lang="en-GB" dirty="0" smtClean="0"/>
              <a:t>were taken in as </a:t>
            </a:r>
            <a:r>
              <a:rPr lang="en-GB" dirty="0"/>
              <a:t>pancreatitis being a cause and thrombocytosis were seen in patients with </a:t>
            </a:r>
            <a:r>
              <a:rPr lang="en-GB" dirty="0" err="1"/>
              <a:t>myeloproliferative</a:t>
            </a:r>
            <a:r>
              <a:rPr lang="en-GB" dirty="0"/>
              <a:t> </a:t>
            </a:r>
            <a:r>
              <a:rPr lang="en-GB" dirty="0" smtClean="0"/>
              <a:t>disorder.</a:t>
            </a:r>
          </a:p>
          <a:p>
            <a:endParaRPr lang="en-GB" dirty="0" smtClean="0"/>
          </a:p>
          <a:p>
            <a:r>
              <a:rPr lang="en-GB" dirty="0" smtClean="0"/>
              <a:t>Detection </a:t>
            </a:r>
            <a:r>
              <a:rPr lang="en-GB" dirty="0"/>
              <a:t>of PVT were done mostly by Portal vein Doppler in 32 patients(72%) computed tomography in 12 patients(27%) and MRI abdomen in 1(1</a:t>
            </a:r>
            <a:r>
              <a:rPr lang="en-GB" dirty="0" smtClean="0"/>
              <a:t>%).</a:t>
            </a:r>
          </a:p>
          <a:p>
            <a:endParaRPr lang="en-GB" dirty="0" smtClean="0"/>
          </a:p>
          <a:p>
            <a:r>
              <a:rPr lang="en-GB" dirty="0" smtClean="0"/>
              <a:t>Etiological </a:t>
            </a:r>
            <a:r>
              <a:rPr lang="en-GB" dirty="0"/>
              <a:t>work </a:t>
            </a:r>
            <a:r>
              <a:rPr lang="en-GB" dirty="0" smtClean="0"/>
              <a:t>up-</a:t>
            </a:r>
            <a:r>
              <a:rPr lang="en-GB" dirty="0"/>
              <a:t>24(54%) patients had chronic liver disease, some with </a:t>
            </a:r>
            <a:r>
              <a:rPr lang="en-GB" dirty="0" smtClean="0"/>
              <a:t>cirrhosis.</a:t>
            </a:r>
            <a:endParaRPr lang="en-GB" dirty="0"/>
          </a:p>
          <a:p>
            <a:endParaRPr lang="en-GB" dirty="0"/>
          </a:p>
        </p:txBody>
      </p:sp>
      <p:sp>
        <p:nvSpPr>
          <p:cNvPr id="3" name="Title 2"/>
          <p:cNvSpPr>
            <a:spLocks noGrp="1"/>
          </p:cNvSpPr>
          <p:nvPr>
            <p:ph type="title"/>
          </p:nvPr>
        </p:nvSpPr>
        <p:spPr>
          <a:xfrm>
            <a:off x="457200" y="152400"/>
            <a:ext cx="8229600" cy="45719"/>
          </a:xfrm>
        </p:spPr>
        <p:txBody>
          <a:bodyPr>
            <a:normAutofit fontScale="90000"/>
          </a:bodyPr>
          <a:lstStyle/>
          <a:p>
            <a:endParaRPr lang="en-GB" dirty="0"/>
          </a:p>
        </p:txBody>
      </p:sp>
    </p:spTree>
    <p:extLst>
      <p:ext uri="{BB962C8B-B14F-4D97-AF65-F5344CB8AC3E}">
        <p14:creationId xmlns:p14="http://schemas.microsoft.com/office/powerpoint/2010/main" val="11078742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
            <a:ext cx="8229600" cy="6477000"/>
          </a:xfrm>
        </p:spPr>
        <p:txBody>
          <a:bodyPr>
            <a:normAutofit fontScale="92500" lnSpcReduction="10000"/>
          </a:bodyPr>
          <a:lstStyle/>
          <a:p>
            <a:r>
              <a:rPr lang="en-GB" dirty="0" smtClean="0"/>
              <a:t>9(20</a:t>
            </a:r>
            <a:r>
              <a:rPr lang="en-GB" dirty="0"/>
              <a:t>%) patients had </a:t>
            </a:r>
            <a:r>
              <a:rPr lang="en-GB" dirty="0" err="1"/>
              <a:t>prothrombotic</a:t>
            </a:r>
            <a:r>
              <a:rPr lang="en-GB" dirty="0"/>
              <a:t> conditions, out of which 6(13%) patients had </a:t>
            </a:r>
            <a:r>
              <a:rPr lang="en-GB" dirty="0" err="1"/>
              <a:t>myeloproliferative</a:t>
            </a:r>
            <a:r>
              <a:rPr lang="en-GB" dirty="0"/>
              <a:t> disorders diagnosed using bone marrow biopsy and 3(7%) patients had </a:t>
            </a:r>
            <a:r>
              <a:rPr lang="en-GB" dirty="0" err="1"/>
              <a:t>procoagulant</a:t>
            </a:r>
            <a:r>
              <a:rPr lang="en-GB" dirty="0"/>
              <a:t> states,2-Antiphospholipid </a:t>
            </a:r>
            <a:r>
              <a:rPr lang="en-GB" dirty="0" smtClean="0"/>
              <a:t>antibodies(APLA)positives </a:t>
            </a:r>
            <a:r>
              <a:rPr lang="en-GB" dirty="0"/>
              <a:t>and 1—</a:t>
            </a:r>
            <a:r>
              <a:rPr lang="en-GB" dirty="0" err="1"/>
              <a:t>Protien</a:t>
            </a:r>
            <a:r>
              <a:rPr lang="en-GB" dirty="0"/>
              <a:t> c and </a:t>
            </a:r>
            <a:r>
              <a:rPr lang="en-GB" dirty="0" err="1"/>
              <a:t>protrien</a:t>
            </a:r>
            <a:r>
              <a:rPr lang="en-GB" dirty="0"/>
              <a:t> S deficiency</a:t>
            </a:r>
            <a:r>
              <a:rPr lang="en-GB" dirty="0" smtClean="0"/>
              <a:t>.</a:t>
            </a:r>
          </a:p>
          <a:p>
            <a:pPr marL="0" indent="0">
              <a:buNone/>
            </a:pPr>
            <a:r>
              <a:rPr lang="en-GB" dirty="0" smtClean="0"/>
              <a:t> </a:t>
            </a:r>
          </a:p>
          <a:p>
            <a:r>
              <a:rPr lang="en-GB" dirty="0" err="1" smtClean="0"/>
              <a:t>Prothrombtic</a:t>
            </a:r>
            <a:r>
              <a:rPr lang="en-GB" dirty="0" smtClean="0"/>
              <a:t> </a:t>
            </a:r>
            <a:r>
              <a:rPr lang="en-GB" dirty="0"/>
              <a:t>risks were seen in 4(9%) patients out of which,2 had increased </a:t>
            </a:r>
            <a:r>
              <a:rPr lang="en-GB" dirty="0" err="1"/>
              <a:t>homocystiene</a:t>
            </a:r>
            <a:r>
              <a:rPr lang="en-GB" dirty="0"/>
              <a:t> levels and 2 patients were taking OCP’s</a:t>
            </a:r>
            <a:r>
              <a:rPr lang="en-GB" dirty="0" smtClean="0"/>
              <a:t>.</a:t>
            </a:r>
          </a:p>
          <a:p>
            <a:pPr marL="0" indent="0">
              <a:buNone/>
            </a:pPr>
            <a:r>
              <a:rPr lang="en-GB" dirty="0" smtClean="0"/>
              <a:t> </a:t>
            </a:r>
          </a:p>
          <a:p>
            <a:r>
              <a:rPr lang="en-GB" dirty="0" smtClean="0"/>
              <a:t>Local </a:t>
            </a:r>
            <a:r>
              <a:rPr lang="en-GB" dirty="0"/>
              <a:t>factors were leading to PVT in6(13%) of cases due to factors </a:t>
            </a:r>
            <a:r>
              <a:rPr lang="en-GB" dirty="0" err="1"/>
              <a:t>like,post</a:t>
            </a:r>
            <a:r>
              <a:rPr lang="en-GB" dirty="0"/>
              <a:t> surgical </a:t>
            </a:r>
            <a:r>
              <a:rPr lang="en-GB" dirty="0" smtClean="0"/>
              <a:t>complication in 2(post </a:t>
            </a:r>
            <a:r>
              <a:rPr lang="en-GB" dirty="0"/>
              <a:t>subtotal </a:t>
            </a:r>
            <a:r>
              <a:rPr lang="en-GB" dirty="0" err="1"/>
              <a:t>gastrectomy</a:t>
            </a:r>
            <a:r>
              <a:rPr lang="en-GB" dirty="0"/>
              <a:t> and  </a:t>
            </a:r>
            <a:r>
              <a:rPr lang="en-GB" dirty="0" err="1"/>
              <a:t>splenectomy</a:t>
            </a:r>
            <a:r>
              <a:rPr lang="en-GB" dirty="0"/>
              <a:t>), septic </a:t>
            </a:r>
            <a:r>
              <a:rPr lang="en-GB" dirty="0" smtClean="0"/>
              <a:t>cholangitis in 1, </a:t>
            </a:r>
            <a:r>
              <a:rPr lang="en-GB" dirty="0"/>
              <a:t>chronic </a:t>
            </a:r>
            <a:r>
              <a:rPr lang="en-GB" dirty="0" smtClean="0"/>
              <a:t>pancreatitis in 2 and </a:t>
            </a:r>
            <a:r>
              <a:rPr lang="en-GB" dirty="0" err="1"/>
              <a:t>crohns</a:t>
            </a:r>
            <a:r>
              <a:rPr lang="en-GB" dirty="0"/>
              <a:t> </a:t>
            </a:r>
            <a:r>
              <a:rPr lang="en-GB" dirty="0" smtClean="0"/>
              <a:t>disease</a:t>
            </a:r>
            <a:r>
              <a:rPr lang="en-GB" dirty="0"/>
              <a:t> </a:t>
            </a:r>
            <a:r>
              <a:rPr lang="en-GB" dirty="0" smtClean="0"/>
              <a:t>in 1 patient.</a:t>
            </a:r>
            <a:endParaRPr lang="en-GB" dirty="0" smtClean="0"/>
          </a:p>
          <a:p>
            <a:pPr marL="0" indent="0">
              <a:buNone/>
            </a:pPr>
            <a:endParaRPr lang="en-GB" dirty="0" smtClean="0"/>
          </a:p>
          <a:p>
            <a:r>
              <a:rPr lang="en-GB" dirty="0" smtClean="0"/>
              <a:t> </a:t>
            </a:r>
            <a:r>
              <a:rPr lang="en-GB" dirty="0"/>
              <a:t>The cause for PVT could not be identified in 2(4%) cases.</a:t>
            </a:r>
          </a:p>
          <a:p>
            <a:pPr marL="0" indent="0">
              <a:buNone/>
            </a:pPr>
            <a:endParaRPr lang="en-GB" dirty="0"/>
          </a:p>
          <a:p>
            <a:endParaRPr lang="en-GB" dirty="0"/>
          </a:p>
          <a:p>
            <a:endParaRPr lang="en-GB" dirty="0"/>
          </a:p>
        </p:txBody>
      </p:sp>
      <p:sp>
        <p:nvSpPr>
          <p:cNvPr id="3" name="Title 2"/>
          <p:cNvSpPr>
            <a:spLocks noGrp="1"/>
          </p:cNvSpPr>
          <p:nvPr>
            <p:ph type="title"/>
          </p:nvPr>
        </p:nvSpPr>
        <p:spPr>
          <a:xfrm flipV="1">
            <a:off x="457200" y="76200"/>
            <a:ext cx="8229600" cy="76200"/>
          </a:xfrm>
        </p:spPr>
        <p:txBody>
          <a:bodyPr>
            <a:normAutofit fontScale="90000"/>
          </a:bodyPr>
          <a:lstStyle/>
          <a:p>
            <a:endParaRPr lang="en-GB" dirty="0"/>
          </a:p>
        </p:txBody>
      </p:sp>
    </p:spTree>
    <p:extLst>
      <p:ext uri="{BB962C8B-B14F-4D97-AF65-F5344CB8AC3E}">
        <p14:creationId xmlns:p14="http://schemas.microsoft.com/office/powerpoint/2010/main" val="21252420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
            <a:ext cx="8229600" cy="5943600"/>
          </a:xfrm>
        </p:spPr>
        <p:txBody>
          <a:bodyPr>
            <a:normAutofit/>
          </a:bodyPr>
          <a:lstStyle/>
          <a:p>
            <a:endParaRPr lang="en-GB" sz="5400" b="1" dirty="0" smtClean="0"/>
          </a:p>
          <a:p>
            <a:pPr marL="0" indent="0">
              <a:buNone/>
            </a:pPr>
            <a:endParaRPr lang="en-GB" sz="5400" b="1" dirty="0" smtClean="0"/>
          </a:p>
          <a:p>
            <a:pPr marL="0" indent="0">
              <a:buNone/>
            </a:pPr>
            <a:r>
              <a:rPr lang="en-GB" sz="5400" b="1" dirty="0"/>
              <a:t> </a:t>
            </a:r>
            <a:endParaRPr lang="en-GB" sz="5400" b="1" dirty="0" smtClean="0"/>
          </a:p>
          <a:p>
            <a:pPr marL="0" indent="0">
              <a:buNone/>
            </a:pPr>
            <a:r>
              <a:rPr lang="en-GB" sz="5400" b="1" dirty="0"/>
              <a:t> </a:t>
            </a:r>
            <a:r>
              <a:rPr lang="en-GB" sz="5400" b="1" dirty="0" smtClean="0"/>
              <a:t>       </a:t>
            </a:r>
            <a:r>
              <a:rPr lang="en-GB" sz="5400" dirty="0" smtClean="0"/>
              <a:t>INTRODUCTION</a:t>
            </a:r>
            <a:endParaRPr lang="en-GB" sz="5400" dirty="0"/>
          </a:p>
        </p:txBody>
      </p:sp>
      <p:sp>
        <p:nvSpPr>
          <p:cNvPr id="3" name="Title 2"/>
          <p:cNvSpPr>
            <a:spLocks noGrp="1"/>
          </p:cNvSpPr>
          <p:nvPr>
            <p:ph type="title"/>
          </p:nvPr>
        </p:nvSpPr>
        <p:spPr/>
        <p:txBody>
          <a:bodyPr/>
          <a:lstStyle/>
          <a:p>
            <a:endParaRPr lang="en-GB" dirty="0"/>
          </a:p>
        </p:txBody>
      </p:sp>
    </p:spTree>
    <p:extLst>
      <p:ext uri="{BB962C8B-B14F-4D97-AF65-F5344CB8AC3E}">
        <p14:creationId xmlns:p14="http://schemas.microsoft.com/office/powerpoint/2010/main" val="2930564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1000"/>
                                        <p:tgtEl>
                                          <p:spTgt spid="2">
                                            <p:txEl>
                                              <p:pRg st="3" end="3"/>
                                            </p:txEl>
                                          </p:spTgt>
                                        </p:tgtEl>
                                      </p:cBhvr>
                                    </p:animEffect>
                                    <p:anim calcmode="lin" valueType="num">
                                      <p:cBhvr>
                                        <p:cTn id="8"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4221646872"/>
              </p:ext>
            </p:extLst>
          </p:nvPr>
        </p:nvGraphicFramePr>
        <p:xfrm>
          <a:off x="0" y="-2"/>
          <a:ext cx="9144000" cy="6725216"/>
        </p:xfrm>
        <a:graphic>
          <a:graphicData uri="http://schemas.openxmlformats.org/drawingml/2006/table">
            <a:tbl>
              <a:tblPr firstRow="1" firstCol="1" bandRow="1"/>
              <a:tblGrid>
                <a:gridCol w="6214262"/>
                <a:gridCol w="1455724"/>
                <a:gridCol w="1474014"/>
              </a:tblGrid>
              <a:tr h="228858">
                <a:tc>
                  <a:txBody>
                    <a:bodyPr/>
                    <a:lstStyle/>
                    <a:p>
                      <a:pPr algn="ctr">
                        <a:lnSpc>
                          <a:spcPct val="115000"/>
                        </a:lnSpc>
                        <a:spcBef>
                          <a:spcPts val="600"/>
                        </a:spcBef>
                        <a:spcAft>
                          <a:spcPts val="0"/>
                        </a:spcAft>
                      </a:pPr>
                      <a:r>
                        <a:rPr lang="en-GB" sz="900" dirty="0">
                          <a:effectLst/>
                          <a:latin typeface="Times New Roman"/>
                          <a:ea typeface="Calibri"/>
                          <a:cs typeface="Times New Roman"/>
                        </a:rPr>
                        <a:t>Total Sample</a:t>
                      </a:r>
                      <a:endParaRPr lang="en-GB" sz="11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0"/>
                        </a:spcAft>
                      </a:pPr>
                      <a:r>
                        <a:rPr lang="en-GB" sz="900">
                          <a:effectLst/>
                          <a:latin typeface="Times New Roman"/>
                          <a:ea typeface="Calibri"/>
                          <a:cs typeface="Times New Roman"/>
                        </a:rPr>
                        <a:t>N=45</a:t>
                      </a:r>
                      <a:endParaRPr lang="en-GB"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0"/>
                        </a:spcAft>
                      </a:pPr>
                      <a:r>
                        <a:rPr lang="en-GB" sz="900">
                          <a:effectLst/>
                          <a:latin typeface="Times New Roman"/>
                          <a:ea typeface="Calibri"/>
                          <a:cs typeface="Times New Roman"/>
                        </a:rPr>
                        <a:t>100%</a:t>
                      </a:r>
                      <a:endParaRPr lang="en-GB"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858">
                <a:tc>
                  <a:txBody>
                    <a:bodyPr/>
                    <a:lstStyle/>
                    <a:p>
                      <a:pPr algn="just">
                        <a:lnSpc>
                          <a:spcPct val="115000"/>
                        </a:lnSpc>
                        <a:spcBef>
                          <a:spcPts val="600"/>
                        </a:spcBef>
                        <a:spcAft>
                          <a:spcPts val="0"/>
                        </a:spcAft>
                      </a:pPr>
                      <a:r>
                        <a:rPr lang="en-GB" sz="900">
                          <a:effectLst/>
                          <a:latin typeface="Times New Roman"/>
                          <a:ea typeface="Calibri"/>
                          <a:cs typeface="Times New Roman"/>
                        </a:rPr>
                        <a:t>Median Age (Years)</a:t>
                      </a:r>
                      <a:endParaRPr lang="en-GB"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0"/>
                        </a:spcAft>
                      </a:pPr>
                      <a:r>
                        <a:rPr lang="en-GB" sz="900">
                          <a:effectLst/>
                          <a:latin typeface="Times New Roman"/>
                          <a:ea typeface="Calibri"/>
                          <a:cs typeface="Times New Roman"/>
                        </a:rPr>
                        <a:t>45</a:t>
                      </a:r>
                      <a:endParaRPr lang="en-GB"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0"/>
                        </a:spcAft>
                      </a:pPr>
                      <a:r>
                        <a:rPr lang="en-GB" sz="900">
                          <a:effectLst/>
                          <a:latin typeface="Times New Roman"/>
                          <a:ea typeface="Calibri"/>
                          <a:cs typeface="Times New Roman"/>
                        </a:rPr>
                        <a:t> </a:t>
                      </a:r>
                      <a:endParaRPr lang="en-GB"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858">
                <a:tc>
                  <a:txBody>
                    <a:bodyPr/>
                    <a:lstStyle/>
                    <a:p>
                      <a:pPr algn="just">
                        <a:lnSpc>
                          <a:spcPct val="115000"/>
                        </a:lnSpc>
                        <a:spcBef>
                          <a:spcPts val="600"/>
                        </a:spcBef>
                        <a:spcAft>
                          <a:spcPts val="0"/>
                        </a:spcAft>
                      </a:pPr>
                      <a:r>
                        <a:rPr lang="en-GB" sz="900">
                          <a:effectLst/>
                          <a:latin typeface="Times New Roman"/>
                          <a:ea typeface="Calibri"/>
                          <a:cs typeface="Times New Roman"/>
                        </a:rPr>
                        <a:t>Males</a:t>
                      </a:r>
                      <a:endParaRPr lang="en-GB"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0"/>
                        </a:spcAft>
                      </a:pPr>
                      <a:r>
                        <a:rPr lang="en-GB" sz="900" dirty="0" smtClean="0">
                          <a:effectLst/>
                          <a:latin typeface="Times New Roman"/>
                          <a:ea typeface="Calibri"/>
                          <a:cs typeface="Times New Roman"/>
                        </a:rPr>
                        <a:t>27</a:t>
                      </a:r>
                      <a:endParaRPr lang="en-GB"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0"/>
                        </a:spcAft>
                      </a:pPr>
                      <a:r>
                        <a:rPr lang="en-GB" sz="900" dirty="0">
                          <a:effectLst/>
                          <a:latin typeface="Times New Roman"/>
                          <a:ea typeface="Calibri"/>
                          <a:cs typeface="Times New Roman"/>
                        </a:rPr>
                        <a:t>6</a:t>
                      </a:r>
                      <a:r>
                        <a:rPr lang="en-GB" sz="900" dirty="0" smtClean="0">
                          <a:effectLst/>
                          <a:latin typeface="Times New Roman"/>
                          <a:ea typeface="Calibri"/>
                          <a:cs typeface="Times New Roman"/>
                        </a:rPr>
                        <a:t>0</a:t>
                      </a:r>
                      <a:r>
                        <a:rPr lang="en-GB" sz="900" dirty="0">
                          <a:effectLst/>
                          <a:latin typeface="Times New Roman"/>
                          <a:ea typeface="Calibri"/>
                          <a:cs typeface="Times New Roman"/>
                        </a:rPr>
                        <a:t>%</a:t>
                      </a:r>
                      <a:endParaRPr lang="en-GB"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858">
                <a:tc>
                  <a:txBody>
                    <a:bodyPr/>
                    <a:lstStyle/>
                    <a:p>
                      <a:pPr algn="just">
                        <a:lnSpc>
                          <a:spcPct val="115000"/>
                        </a:lnSpc>
                        <a:spcBef>
                          <a:spcPts val="600"/>
                        </a:spcBef>
                        <a:spcAft>
                          <a:spcPts val="0"/>
                        </a:spcAft>
                      </a:pPr>
                      <a:r>
                        <a:rPr lang="en-GB" sz="900">
                          <a:effectLst/>
                          <a:latin typeface="Times New Roman"/>
                          <a:ea typeface="Calibri"/>
                          <a:cs typeface="Times New Roman"/>
                        </a:rPr>
                        <a:t>Thrombosis Staging</a:t>
                      </a:r>
                      <a:endParaRPr lang="en-GB"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0"/>
                        </a:spcAft>
                      </a:pPr>
                      <a:r>
                        <a:rPr lang="en-GB" sz="900">
                          <a:effectLst/>
                          <a:latin typeface="Times New Roman"/>
                          <a:ea typeface="Calibri"/>
                          <a:cs typeface="Times New Roman"/>
                        </a:rPr>
                        <a:t> </a:t>
                      </a:r>
                      <a:endParaRPr lang="en-GB"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0"/>
                        </a:spcAft>
                      </a:pPr>
                      <a:r>
                        <a:rPr lang="en-GB" sz="900">
                          <a:effectLst/>
                          <a:latin typeface="Times New Roman"/>
                          <a:ea typeface="Calibri"/>
                          <a:cs typeface="Times New Roman"/>
                        </a:rPr>
                        <a:t> </a:t>
                      </a:r>
                      <a:endParaRPr lang="en-GB"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858">
                <a:tc>
                  <a:txBody>
                    <a:bodyPr/>
                    <a:lstStyle/>
                    <a:p>
                      <a:pPr marL="457200" algn="just">
                        <a:lnSpc>
                          <a:spcPct val="115000"/>
                        </a:lnSpc>
                        <a:spcBef>
                          <a:spcPts val="600"/>
                        </a:spcBef>
                        <a:spcAft>
                          <a:spcPts val="0"/>
                        </a:spcAft>
                      </a:pPr>
                      <a:r>
                        <a:rPr lang="en-GB" sz="900">
                          <a:effectLst/>
                          <a:latin typeface="Times New Roman"/>
                          <a:ea typeface="Calibri"/>
                          <a:cs typeface="Times New Roman"/>
                        </a:rPr>
                        <a:t>Acute</a:t>
                      </a:r>
                      <a:endParaRPr lang="en-GB"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0"/>
                        </a:spcAft>
                      </a:pPr>
                      <a:r>
                        <a:rPr lang="en-GB" sz="900">
                          <a:effectLst/>
                          <a:latin typeface="Times New Roman"/>
                          <a:ea typeface="Calibri"/>
                          <a:cs typeface="Times New Roman"/>
                        </a:rPr>
                        <a:t>14</a:t>
                      </a:r>
                      <a:endParaRPr lang="en-GB"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0"/>
                        </a:spcAft>
                      </a:pPr>
                      <a:r>
                        <a:rPr lang="en-GB" sz="900">
                          <a:effectLst/>
                          <a:latin typeface="Times New Roman"/>
                          <a:ea typeface="Calibri"/>
                          <a:cs typeface="Times New Roman"/>
                        </a:rPr>
                        <a:t>32%</a:t>
                      </a:r>
                      <a:endParaRPr lang="en-GB"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858">
                <a:tc>
                  <a:txBody>
                    <a:bodyPr/>
                    <a:lstStyle/>
                    <a:p>
                      <a:pPr marL="457200" algn="just">
                        <a:lnSpc>
                          <a:spcPct val="115000"/>
                        </a:lnSpc>
                        <a:spcBef>
                          <a:spcPts val="600"/>
                        </a:spcBef>
                        <a:spcAft>
                          <a:spcPts val="0"/>
                        </a:spcAft>
                      </a:pPr>
                      <a:r>
                        <a:rPr lang="en-GB" sz="900">
                          <a:effectLst/>
                          <a:latin typeface="Times New Roman"/>
                          <a:ea typeface="Calibri"/>
                          <a:cs typeface="Times New Roman"/>
                        </a:rPr>
                        <a:t>Chronic</a:t>
                      </a:r>
                      <a:endParaRPr lang="en-GB"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0"/>
                        </a:spcAft>
                      </a:pPr>
                      <a:r>
                        <a:rPr lang="en-GB" sz="900">
                          <a:effectLst/>
                          <a:latin typeface="Times New Roman"/>
                          <a:ea typeface="Calibri"/>
                          <a:cs typeface="Times New Roman"/>
                        </a:rPr>
                        <a:t>9</a:t>
                      </a:r>
                      <a:endParaRPr lang="en-GB"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0"/>
                        </a:spcAft>
                      </a:pPr>
                      <a:r>
                        <a:rPr lang="en-GB" sz="900">
                          <a:effectLst/>
                          <a:latin typeface="Times New Roman"/>
                          <a:ea typeface="Calibri"/>
                          <a:cs typeface="Times New Roman"/>
                        </a:rPr>
                        <a:t>20%</a:t>
                      </a:r>
                      <a:endParaRPr lang="en-GB"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858">
                <a:tc>
                  <a:txBody>
                    <a:bodyPr/>
                    <a:lstStyle/>
                    <a:p>
                      <a:pPr marL="457200" algn="just">
                        <a:lnSpc>
                          <a:spcPct val="115000"/>
                        </a:lnSpc>
                        <a:spcBef>
                          <a:spcPts val="600"/>
                        </a:spcBef>
                        <a:spcAft>
                          <a:spcPts val="0"/>
                        </a:spcAft>
                      </a:pPr>
                      <a:r>
                        <a:rPr lang="en-GB" sz="900">
                          <a:effectLst/>
                          <a:latin typeface="Times New Roman"/>
                          <a:ea typeface="Calibri"/>
                          <a:cs typeface="Times New Roman"/>
                        </a:rPr>
                        <a:t>Chronic Plus Acute</a:t>
                      </a:r>
                      <a:endParaRPr lang="en-GB"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0"/>
                        </a:spcAft>
                      </a:pPr>
                      <a:r>
                        <a:rPr lang="en-GB" sz="900">
                          <a:effectLst/>
                          <a:latin typeface="Times New Roman"/>
                          <a:ea typeface="Calibri"/>
                          <a:cs typeface="Times New Roman"/>
                        </a:rPr>
                        <a:t>22</a:t>
                      </a:r>
                      <a:endParaRPr lang="en-GB"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0"/>
                        </a:spcAft>
                      </a:pPr>
                      <a:r>
                        <a:rPr lang="en-GB" sz="900">
                          <a:effectLst/>
                          <a:latin typeface="Times New Roman"/>
                          <a:ea typeface="Calibri"/>
                          <a:cs typeface="Times New Roman"/>
                        </a:rPr>
                        <a:t>48%</a:t>
                      </a:r>
                      <a:endParaRPr lang="en-GB"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858">
                <a:tc>
                  <a:txBody>
                    <a:bodyPr/>
                    <a:lstStyle/>
                    <a:p>
                      <a:pPr algn="just">
                        <a:lnSpc>
                          <a:spcPct val="115000"/>
                        </a:lnSpc>
                        <a:spcBef>
                          <a:spcPts val="600"/>
                        </a:spcBef>
                        <a:spcAft>
                          <a:spcPts val="0"/>
                        </a:spcAft>
                      </a:pPr>
                      <a:r>
                        <a:rPr lang="en-GB" sz="900">
                          <a:effectLst/>
                          <a:latin typeface="Times New Roman"/>
                          <a:ea typeface="Calibri"/>
                          <a:cs typeface="Times New Roman"/>
                        </a:rPr>
                        <a:t>Presentation of Acute Thrombosis</a:t>
                      </a:r>
                      <a:endParaRPr lang="en-GB"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0"/>
                        </a:spcAft>
                      </a:pPr>
                      <a:r>
                        <a:rPr lang="en-GB" sz="900">
                          <a:effectLst/>
                          <a:latin typeface="Times New Roman"/>
                          <a:ea typeface="Calibri"/>
                          <a:cs typeface="Times New Roman"/>
                        </a:rPr>
                        <a:t> </a:t>
                      </a:r>
                      <a:endParaRPr lang="en-GB"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0"/>
                        </a:spcAft>
                      </a:pPr>
                      <a:r>
                        <a:rPr lang="en-GB" sz="900">
                          <a:effectLst/>
                          <a:latin typeface="Times New Roman"/>
                          <a:ea typeface="Calibri"/>
                          <a:cs typeface="Times New Roman"/>
                        </a:rPr>
                        <a:t> </a:t>
                      </a:r>
                      <a:endParaRPr lang="en-GB"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858">
                <a:tc>
                  <a:txBody>
                    <a:bodyPr/>
                    <a:lstStyle/>
                    <a:p>
                      <a:pPr marL="457200" algn="just">
                        <a:lnSpc>
                          <a:spcPct val="115000"/>
                        </a:lnSpc>
                        <a:spcBef>
                          <a:spcPts val="600"/>
                        </a:spcBef>
                        <a:spcAft>
                          <a:spcPts val="0"/>
                        </a:spcAft>
                      </a:pPr>
                      <a:r>
                        <a:rPr lang="en-GB" sz="900">
                          <a:effectLst/>
                          <a:latin typeface="Times New Roman"/>
                          <a:ea typeface="Calibri"/>
                          <a:cs typeface="Times New Roman"/>
                        </a:rPr>
                        <a:t>Abdominal Distension</a:t>
                      </a:r>
                      <a:endParaRPr lang="en-GB"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0"/>
                        </a:spcAft>
                      </a:pPr>
                      <a:r>
                        <a:rPr lang="en-GB" sz="900">
                          <a:effectLst/>
                          <a:latin typeface="Times New Roman"/>
                          <a:ea typeface="Calibri"/>
                          <a:cs typeface="Times New Roman"/>
                        </a:rPr>
                        <a:t>18</a:t>
                      </a:r>
                      <a:endParaRPr lang="en-GB"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0"/>
                        </a:spcAft>
                      </a:pPr>
                      <a:r>
                        <a:rPr lang="en-GB" sz="900">
                          <a:effectLst/>
                          <a:latin typeface="Times New Roman"/>
                          <a:ea typeface="Calibri"/>
                          <a:cs typeface="Times New Roman"/>
                        </a:rPr>
                        <a:t>51%</a:t>
                      </a:r>
                      <a:endParaRPr lang="en-GB"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858">
                <a:tc>
                  <a:txBody>
                    <a:bodyPr/>
                    <a:lstStyle/>
                    <a:p>
                      <a:pPr marL="457200" algn="just">
                        <a:lnSpc>
                          <a:spcPct val="115000"/>
                        </a:lnSpc>
                        <a:spcBef>
                          <a:spcPts val="600"/>
                        </a:spcBef>
                        <a:spcAft>
                          <a:spcPts val="0"/>
                        </a:spcAft>
                      </a:pPr>
                      <a:r>
                        <a:rPr lang="en-GB" sz="900">
                          <a:effectLst/>
                          <a:latin typeface="Times New Roman"/>
                          <a:ea typeface="Calibri"/>
                          <a:cs typeface="Times New Roman"/>
                        </a:rPr>
                        <a:t>Abdominal Pain</a:t>
                      </a:r>
                      <a:endParaRPr lang="en-GB"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0"/>
                        </a:spcAft>
                      </a:pPr>
                      <a:r>
                        <a:rPr lang="en-GB" sz="900">
                          <a:effectLst/>
                          <a:latin typeface="Times New Roman"/>
                          <a:ea typeface="Calibri"/>
                          <a:cs typeface="Times New Roman"/>
                        </a:rPr>
                        <a:t>10</a:t>
                      </a:r>
                      <a:endParaRPr lang="en-GB"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0"/>
                        </a:spcAft>
                      </a:pPr>
                      <a:r>
                        <a:rPr lang="en-GB" sz="900">
                          <a:effectLst/>
                          <a:latin typeface="Times New Roman"/>
                          <a:ea typeface="Calibri"/>
                          <a:cs typeface="Times New Roman"/>
                        </a:rPr>
                        <a:t>27%</a:t>
                      </a:r>
                      <a:endParaRPr lang="en-GB"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858">
                <a:tc>
                  <a:txBody>
                    <a:bodyPr/>
                    <a:lstStyle/>
                    <a:p>
                      <a:pPr marL="457200" algn="just">
                        <a:lnSpc>
                          <a:spcPct val="115000"/>
                        </a:lnSpc>
                        <a:spcBef>
                          <a:spcPts val="600"/>
                        </a:spcBef>
                        <a:spcAft>
                          <a:spcPts val="0"/>
                        </a:spcAft>
                      </a:pPr>
                      <a:r>
                        <a:rPr lang="en-GB" sz="900" dirty="0">
                          <a:effectLst/>
                          <a:latin typeface="Times New Roman"/>
                          <a:ea typeface="Calibri"/>
                          <a:cs typeface="Times New Roman"/>
                        </a:rPr>
                        <a:t>Vomiting and Diarrhoea</a:t>
                      </a:r>
                      <a:endParaRPr lang="en-GB"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0"/>
                        </a:spcAft>
                      </a:pPr>
                      <a:r>
                        <a:rPr lang="en-GB" sz="900">
                          <a:effectLst/>
                          <a:latin typeface="Times New Roman"/>
                          <a:ea typeface="Calibri"/>
                          <a:cs typeface="Times New Roman"/>
                        </a:rPr>
                        <a:t>5</a:t>
                      </a:r>
                      <a:endParaRPr lang="en-GB"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0"/>
                        </a:spcAft>
                      </a:pPr>
                      <a:r>
                        <a:rPr lang="en-GB" sz="900">
                          <a:effectLst/>
                          <a:latin typeface="Times New Roman"/>
                          <a:ea typeface="Calibri"/>
                          <a:cs typeface="Times New Roman"/>
                        </a:rPr>
                        <a:t>14%</a:t>
                      </a:r>
                      <a:endParaRPr lang="en-GB"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8164">
                <a:tc>
                  <a:txBody>
                    <a:bodyPr/>
                    <a:lstStyle/>
                    <a:p>
                      <a:pPr marL="457200" algn="just">
                        <a:lnSpc>
                          <a:spcPct val="115000"/>
                        </a:lnSpc>
                        <a:spcBef>
                          <a:spcPts val="600"/>
                        </a:spcBef>
                        <a:spcAft>
                          <a:spcPts val="0"/>
                        </a:spcAft>
                      </a:pPr>
                      <a:r>
                        <a:rPr lang="en-GB" sz="900">
                          <a:effectLst/>
                          <a:latin typeface="Times New Roman"/>
                          <a:ea typeface="Calibri"/>
                          <a:cs typeface="Times New Roman"/>
                        </a:rPr>
                        <a:t>Nausea and Anorexia</a:t>
                      </a:r>
                      <a:endParaRPr lang="en-GB"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0"/>
                        </a:spcAft>
                      </a:pPr>
                      <a:r>
                        <a:rPr lang="en-GB" sz="900">
                          <a:effectLst/>
                          <a:latin typeface="Times New Roman"/>
                          <a:ea typeface="Calibri"/>
                          <a:cs typeface="Times New Roman"/>
                        </a:rPr>
                        <a:t>3</a:t>
                      </a:r>
                      <a:endParaRPr lang="en-GB"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0"/>
                        </a:spcAft>
                      </a:pPr>
                      <a:r>
                        <a:rPr lang="en-GB" sz="900">
                          <a:effectLst/>
                          <a:latin typeface="Times New Roman"/>
                          <a:ea typeface="Calibri"/>
                          <a:cs typeface="Times New Roman"/>
                        </a:rPr>
                        <a:t>8%</a:t>
                      </a:r>
                      <a:endParaRPr lang="en-GB"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7200">
                <a:tc>
                  <a:txBody>
                    <a:bodyPr/>
                    <a:lstStyle/>
                    <a:p>
                      <a:pPr algn="just">
                        <a:lnSpc>
                          <a:spcPct val="115000"/>
                        </a:lnSpc>
                        <a:spcBef>
                          <a:spcPts val="600"/>
                        </a:spcBef>
                        <a:spcAft>
                          <a:spcPts val="0"/>
                        </a:spcAft>
                      </a:pPr>
                      <a:r>
                        <a:rPr lang="en-GB" sz="900" dirty="0">
                          <a:effectLst/>
                          <a:latin typeface="Times New Roman"/>
                          <a:ea typeface="Calibri"/>
                          <a:cs typeface="Times New Roman"/>
                        </a:rPr>
                        <a:t>Laboratory: Elevated parameters</a:t>
                      </a:r>
                      <a:endParaRPr lang="en-GB" sz="1100" dirty="0">
                        <a:effectLst/>
                        <a:latin typeface="Calibri"/>
                        <a:ea typeface="Calibri"/>
                        <a:cs typeface="Times New Roman"/>
                      </a:endParaRPr>
                    </a:p>
                    <a:p>
                      <a:pPr marL="457200" algn="just">
                        <a:lnSpc>
                          <a:spcPct val="115000"/>
                        </a:lnSpc>
                        <a:spcBef>
                          <a:spcPts val="600"/>
                        </a:spcBef>
                        <a:spcAft>
                          <a:spcPts val="0"/>
                        </a:spcAft>
                      </a:pPr>
                      <a:r>
                        <a:rPr lang="en-GB" sz="900" dirty="0">
                          <a:effectLst/>
                          <a:latin typeface="Times New Roman"/>
                          <a:ea typeface="Calibri"/>
                          <a:cs typeface="Times New Roman"/>
                        </a:rPr>
                        <a:t>		WBC</a:t>
                      </a:r>
                      <a:endParaRPr lang="en-GB" sz="1100" dirty="0">
                        <a:effectLst/>
                        <a:latin typeface="Calibri"/>
                        <a:ea typeface="Calibri"/>
                        <a:cs typeface="Times New Roman"/>
                      </a:endParaRPr>
                    </a:p>
                    <a:p>
                      <a:pPr marL="457200" algn="just">
                        <a:lnSpc>
                          <a:spcPct val="115000"/>
                        </a:lnSpc>
                        <a:spcBef>
                          <a:spcPts val="600"/>
                        </a:spcBef>
                        <a:spcAft>
                          <a:spcPts val="0"/>
                        </a:spcAft>
                      </a:pPr>
                      <a:r>
                        <a:rPr lang="en-GB" sz="900" dirty="0">
                          <a:effectLst/>
                          <a:latin typeface="Times New Roman"/>
                          <a:ea typeface="Calibri"/>
                          <a:cs typeface="Times New Roman"/>
                        </a:rPr>
                        <a:t>		CRP</a:t>
                      </a:r>
                      <a:endParaRPr lang="en-GB"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0"/>
                        </a:spcAft>
                      </a:pPr>
                      <a:r>
                        <a:rPr lang="en-GB" sz="900">
                          <a:effectLst/>
                          <a:latin typeface="Times New Roman"/>
                          <a:ea typeface="Calibri"/>
                          <a:cs typeface="Times New Roman"/>
                        </a:rPr>
                        <a:t> </a:t>
                      </a:r>
                      <a:endParaRPr lang="en-GB" sz="1100">
                        <a:effectLst/>
                        <a:latin typeface="Calibri"/>
                        <a:ea typeface="Calibri"/>
                        <a:cs typeface="Times New Roman"/>
                      </a:endParaRPr>
                    </a:p>
                    <a:p>
                      <a:pPr algn="ctr">
                        <a:lnSpc>
                          <a:spcPct val="115000"/>
                        </a:lnSpc>
                        <a:spcBef>
                          <a:spcPts val="600"/>
                        </a:spcBef>
                        <a:spcAft>
                          <a:spcPts val="0"/>
                        </a:spcAft>
                      </a:pPr>
                      <a:r>
                        <a:rPr lang="en-GB" sz="900">
                          <a:effectLst/>
                          <a:latin typeface="Times New Roman"/>
                          <a:ea typeface="Calibri"/>
                          <a:cs typeface="Times New Roman"/>
                        </a:rPr>
                        <a:t>20</a:t>
                      </a:r>
                      <a:endParaRPr lang="en-GB" sz="1100">
                        <a:effectLst/>
                        <a:latin typeface="Calibri"/>
                        <a:ea typeface="Calibri"/>
                        <a:cs typeface="Times New Roman"/>
                      </a:endParaRPr>
                    </a:p>
                    <a:p>
                      <a:pPr algn="ctr">
                        <a:lnSpc>
                          <a:spcPct val="115000"/>
                        </a:lnSpc>
                        <a:spcBef>
                          <a:spcPts val="600"/>
                        </a:spcBef>
                        <a:spcAft>
                          <a:spcPts val="0"/>
                        </a:spcAft>
                      </a:pPr>
                      <a:r>
                        <a:rPr lang="en-GB" sz="900">
                          <a:effectLst/>
                          <a:latin typeface="Times New Roman"/>
                          <a:ea typeface="Calibri"/>
                          <a:cs typeface="Times New Roman"/>
                        </a:rPr>
                        <a:t>28</a:t>
                      </a:r>
                      <a:endParaRPr lang="en-GB"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0"/>
                        </a:spcAft>
                      </a:pPr>
                      <a:r>
                        <a:rPr lang="en-GB" sz="900">
                          <a:effectLst/>
                          <a:latin typeface="Times New Roman"/>
                          <a:ea typeface="Calibri"/>
                          <a:cs typeface="Times New Roman"/>
                        </a:rPr>
                        <a:t> </a:t>
                      </a:r>
                      <a:endParaRPr lang="en-GB" sz="1100">
                        <a:effectLst/>
                        <a:latin typeface="Calibri"/>
                        <a:ea typeface="Calibri"/>
                        <a:cs typeface="Times New Roman"/>
                      </a:endParaRPr>
                    </a:p>
                    <a:p>
                      <a:pPr algn="ctr">
                        <a:lnSpc>
                          <a:spcPct val="115000"/>
                        </a:lnSpc>
                        <a:spcBef>
                          <a:spcPts val="600"/>
                        </a:spcBef>
                        <a:spcAft>
                          <a:spcPts val="0"/>
                        </a:spcAft>
                      </a:pPr>
                      <a:r>
                        <a:rPr lang="en-GB" sz="900">
                          <a:effectLst/>
                          <a:latin typeface="Times New Roman"/>
                          <a:ea typeface="Calibri"/>
                          <a:cs typeface="Times New Roman"/>
                        </a:rPr>
                        <a:t>55%</a:t>
                      </a:r>
                      <a:endParaRPr lang="en-GB" sz="1100">
                        <a:effectLst/>
                        <a:latin typeface="Calibri"/>
                        <a:ea typeface="Calibri"/>
                        <a:cs typeface="Times New Roman"/>
                      </a:endParaRPr>
                    </a:p>
                    <a:p>
                      <a:pPr algn="ctr">
                        <a:lnSpc>
                          <a:spcPct val="115000"/>
                        </a:lnSpc>
                        <a:spcBef>
                          <a:spcPts val="600"/>
                        </a:spcBef>
                        <a:spcAft>
                          <a:spcPts val="0"/>
                        </a:spcAft>
                      </a:pPr>
                      <a:r>
                        <a:rPr lang="en-GB" sz="900">
                          <a:effectLst/>
                          <a:latin typeface="Times New Roman"/>
                          <a:ea typeface="Calibri"/>
                          <a:cs typeface="Times New Roman"/>
                        </a:rPr>
                        <a:t>77%</a:t>
                      </a:r>
                      <a:endParaRPr lang="en-GB"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858">
                <a:tc>
                  <a:txBody>
                    <a:bodyPr/>
                    <a:lstStyle/>
                    <a:p>
                      <a:pPr algn="just">
                        <a:lnSpc>
                          <a:spcPct val="115000"/>
                        </a:lnSpc>
                        <a:spcBef>
                          <a:spcPts val="600"/>
                        </a:spcBef>
                        <a:spcAft>
                          <a:spcPts val="0"/>
                        </a:spcAft>
                      </a:pPr>
                      <a:r>
                        <a:rPr lang="en-GB" sz="900">
                          <a:effectLst/>
                          <a:latin typeface="Times New Roman"/>
                          <a:ea typeface="Calibri"/>
                          <a:cs typeface="Times New Roman"/>
                        </a:rPr>
                        <a:t>22 Patient Tested		LDH</a:t>
                      </a:r>
                      <a:endParaRPr lang="en-GB"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0"/>
                        </a:spcAft>
                      </a:pPr>
                      <a:r>
                        <a:rPr lang="en-GB" sz="900">
                          <a:effectLst/>
                          <a:latin typeface="Times New Roman"/>
                          <a:ea typeface="Calibri"/>
                          <a:cs typeface="Times New Roman"/>
                        </a:rPr>
                        <a:t>14</a:t>
                      </a:r>
                      <a:endParaRPr lang="en-GB"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0"/>
                        </a:spcAft>
                      </a:pPr>
                      <a:r>
                        <a:rPr lang="en-GB" sz="900">
                          <a:effectLst/>
                          <a:latin typeface="Times New Roman"/>
                          <a:ea typeface="Calibri"/>
                          <a:cs typeface="Times New Roman"/>
                        </a:rPr>
                        <a:t>64%</a:t>
                      </a:r>
                      <a:endParaRPr lang="en-GB"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858">
                <a:tc>
                  <a:txBody>
                    <a:bodyPr/>
                    <a:lstStyle/>
                    <a:p>
                      <a:pPr algn="just">
                        <a:lnSpc>
                          <a:spcPct val="115000"/>
                        </a:lnSpc>
                        <a:spcBef>
                          <a:spcPts val="600"/>
                        </a:spcBef>
                        <a:spcAft>
                          <a:spcPts val="0"/>
                        </a:spcAft>
                      </a:pPr>
                      <a:r>
                        <a:rPr lang="en-GB" sz="900">
                          <a:effectLst/>
                          <a:latin typeface="Times New Roman"/>
                          <a:ea typeface="Calibri"/>
                          <a:cs typeface="Times New Roman"/>
                        </a:rPr>
                        <a:t>18 Patients Tested		D-Dimers</a:t>
                      </a:r>
                      <a:endParaRPr lang="en-GB"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0"/>
                        </a:spcAft>
                      </a:pPr>
                      <a:r>
                        <a:rPr lang="en-GB" sz="900">
                          <a:effectLst/>
                          <a:latin typeface="Times New Roman"/>
                          <a:ea typeface="Calibri"/>
                          <a:cs typeface="Times New Roman"/>
                        </a:rPr>
                        <a:t>18</a:t>
                      </a:r>
                      <a:endParaRPr lang="en-GB"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0"/>
                        </a:spcAft>
                      </a:pPr>
                      <a:r>
                        <a:rPr lang="en-GB" sz="900">
                          <a:effectLst/>
                          <a:latin typeface="Times New Roman"/>
                          <a:ea typeface="Calibri"/>
                          <a:cs typeface="Times New Roman"/>
                        </a:rPr>
                        <a:t>100%</a:t>
                      </a:r>
                      <a:endParaRPr lang="en-GB"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858">
                <a:tc>
                  <a:txBody>
                    <a:bodyPr/>
                    <a:lstStyle/>
                    <a:p>
                      <a:pPr algn="just">
                        <a:lnSpc>
                          <a:spcPct val="115000"/>
                        </a:lnSpc>
                        <a:spcBef>
                          <a:spcPts val="600"/>
                        </a:spcBef>
                        <a:spcAft>
                          <a:spcPts val="0"/>
                        </a:spcAft>
                      </a:pPr>
                      <a:r>
                        <a:rPr lang="en-GB" sz="900">
                          <a:effectLst/>
                          <a:latin typeface="Times New Roman"/>
                          <a:ea typeface="Calibri"/>
                          <a:cs typeface="Times New Roman"/>
                        </a:rPr>
                        <a:t>Diagnostic Method (primary Diagnosis)</a:t>
                      </a:r>
                      <a:endParaRPr lang="en-GB"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0"/>
                        </a:spcAft>
                      </a:pPr>
                      <a:r>
                        <a:rPr lang="en-GB" sz="900">
                          <a:effectLst/>
                          <a:latin typeface="Times New Roman"/>
                          <a:ea typeface="Calibri"/>
                          <a:cs typeface="Times New Roman"/>
                        </a:rPr>
                        <a:t> </a:t>
                      </a:r>
                      <a:endParaRPr lang="en-GB"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0"/>
                        </a:spcAft>
                      </a:pPr>
                      <a:r>
                        <a:rPr lang="en-GB" sz="900">
                          <a:effectLst/>
                          <a:latin typeface="Times New Roman"/>
                          <a:ea typeface="Calibri"/>
                          <a:cs typeface="Times New Roman"/>
                        </a:rPr>
                        <a:t> </a:t>
                      </a:r>
                      <a:endParaRPr lang="en-GB"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858">
                <a:tc>
                  <a:txBody>
                    <a:bodyPr/>
                    <a:lstStyle/>
                    <a:p>
                      <a:pPr marL="457200" algn="just">
                        <a:lnSpc>
                          <a:spcPct val="115000"/>
                        </a:lnSpc>
                        <a:spcBef>
                          <a:spcPts val="600"/>
                        </a:spcBef>
                        <a:spcAft>
                          <a:spcPts val="0"/>
                        </a:spcAft>
                      </a:pPr>
                      <a:r>
                        <a:rPr lang="en-GB" sz="900">
                          <a:effectLst/>
                          <a:latin typeface="Times New Roman"/>
                          <a:ea typeface="Calibri"/>
                          <a:cs typeface="Times New Roman"/>
                        </a:rPr>
                        <a:t>Ultrasound- PV Doppler</a:t>
                      </a:r>
                      <a:endParaRPr lang="en-GB"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0"/>
                        </a:spcAft>
                      </a:pPr>
                      <a:r>
                        <a:rPr lang="en-GB" sz="900">
                          <a:effectLst/>
                          <a:latin typeface="Times New Roman"/>
                          <a:ea typeface="Calibri"/>
                          <a:cs typeface="Times New Roman"/>
                        </a:rPr>
                        <a:t>32</a:t>
                      </a:r>
                      <a:endParaRPr lang="en-GB"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0"/>
                        </a:spcAft>
                      </a:pPr>
                      <a:r>
                        <a:rPr lang="en-GB" sz="900">
                          <a:effectLst/>
                          <a:latin typeface="Times New Roman"/>
                          <a:ea typeface="Calibri"/>
                          <a:cs typeface="Times New Roman"/>
                        </a:rPr>
                        <a:t>72%</a:t>
                      </a:r>
                      <a:endParaRPr lang="en-GB"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858">
                <a:tc>
                  <a:txBody>
                    <a:bodyPr/>
                    <a:lstStyle/>
                    <a:p>
                      <a:pPr marL="457200" algn="just">
                        <a:lnSpc>
                          <a:spcPct val="115000"/>
                        </a:lnSpc>
                        <a:spcBef>
                          <a:spcPts val="600"/>
                        </a:spcBef>
                        <a:spcAft>
                          <a:spcPts val="0"/>
                        </a:spcAft>
                      </a:pPr>
                      <a:r>
                        <a:rPr lang="en-GB" sz="900">
                          <a:effectLst/>
                          <a:latin typeface="Times New Roman"/>
                          <a:ea typeface="Calibri"/>
                          <a:cs typeface="Times New Roman"/>
                        </a:rPr>
                        <a:t>Computed Tomography</a:t>
                      </a:r>
                      <a:endParaRPr lang="en-GB"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0"/>
                        </a:spcAft>
                      </a:pPr>
                      <a:r>
                        <a:rPr lang="en-GB" sz="900">
                          <a:effectLst/>
                          <a:latin typeface="Times New Roman"/>
                          <a:ea typeface="Calibri"/>
                          <a:cs typeface="Times New Roman"/>
                        </a:rPr>
                        <a:t>13</a:t>
                      </a:r>
                      <a:endParaRPr lang="en-GB"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0"/>
                        </a:spcAft>
                      </a:pPr>
                      <a:r>
                        <a:rPr lang="en-GB" sz="900">
                          <a:effectLst/>
                          <a:latin typeface="Times New Roman"/>
                          <a:ea typeface="Calibri"/>
                          <a:cs typeface="Times New Roman"/>
                        </a:rPr>
                        <a:t>26%</a:t>
                      </a:r>
                      <a:endParaRPr lang="en-GB"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858">
                <a:tc>
                  <a:txBody>
                    <a:bodyPr/>
                    <a:lstStyle/>
                    <a:p>
                      <a:pPr marL="457200" algn="just">
                        <a:lnSpc>
                          <a:spcPct val="115000"/>
                        </a:lnSpc>
                        <a:spcBef>
                          <a:spcPts val="600"/>
                        </a:spcBef>
                        <a:spcAft>
                          <a:spcPts val="0"/>
                        </a:spcAft>
                      </a:pPr>
                      <a:r>
                        <a:rPr lang="en-GB" sz="900">
                          <a:effectLst/>
                          <a:latin typeface="Times New Roman"/>
                          <a:ea typeface="Calibri"/>
                          <a:cs typeface="Times New Roman"/>
                        </a:rPr>
                        <a:t>Magnetic Resonance Imaging</a:t>
                      </a:r>
                      <a:endParaRPr lang="en-GB"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0"/>
                        </a:spcAft>
                      </a:pPr>
                      <a:r>
                        <a:rPr lang="en-GB" sz="900">
                          <a:effectLst/>
                          <a:latin typeface="Times New Roman"/>
                          <a:ea typeface="Calibri"/>
                          <a:cs typeface="Times New Roman"/>
                        </a:rPr>
                        <a:t>1</a:t>
                      </a:r>
                      <a:endParaRPr lang="en-GB"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0"/>
                        </a:spcAft>
                      </a:pPr>
                      <a:r>
                        <a:rPr lang="en-GB" sz="900">
                          <a:effectLst/>
                          <a:latin typeface="Times New Roman"/>
                          <a:ea typeface="Calibri"/>
                          <a:cs typeface="Times New Roman"/>
                        </a:rPr>
                        <a:t>2%</a:t>
                      </a:r>
                      <a:endParaRPr lang="en-GB"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858">
                <a:tc>
                  <a:txBody>
                    <a:bodyPr/>
                    <a:lstStyle/>
                    <a:p>
                      <a:pPr algn="just">
                        <a:lnSpc>
                          <a:spcPct val="115000"/>
                        </a:lnSpc>
                        <a:spcBef>
                          <a:spcPts val="600"/>
                        </a:spcBef>
                        <a:spcAft>
                          <a:spcPts val="0"/>
                        </a:spcAft>
                      </a:pPr>
                      <a:r>
                        <a:rPr lang="en-GB" sz="900">
                          <a:effectLst/>
                          <a:latin typeface="Times New Roman"/>
                          <a:ea typeface="Calibri"/>
                          <a:cs typeface="Times New Roman"/>
                        </a:rPr>
                        <a:t>Causal Factors of PVT </a:t>
                      </a:r>
                      <a:endParaRPr lang="en-GB"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0"/>
                        </a:spcAft>
                      </a:pPr>
                      <a:r>
                        <a:rPr lang="en-GB" sz="900">
                          <a:effectLst/>
                          <a:latin typeface="Times New Roman"/>
                          <a:ea typeface="Calibri"/>
                          <a:cs typeface="Times New Roman"/>
                        </a:rPr>
                        <a:t> </a:t>
                      </a:r>
                      <a:endParaRPr lang="en-GB"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0"/>
                        </a:spcAft>
                      </a:pPr>
                      <a:r>
                        <a:rPr lang="en-GB" sz="900">
                          <a:effectLst/>
                          <a:latin typeface="Times New Roman"/>
                          <a:ea typeface="Calibri"/>
                          <a:cs typeface="Times New Roman"/>
                        </a:rPr>
                        <a:t> </a:t>
                      </a:r>
                      <a:endParaRPr lang="en-GB"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858">
                <a:tc>
                  <a:txBody>
                    <a:bodyPr/>
                    <a:lstStyle/>
                    <a:p>
                      <a:pPr marL="457200" algn="just">
                        <a:lnSpc>
                          <a:spcPct val="115000"/>
                        </a:lnSpc>
                        <a:spcBef>
                          <a:spcPts val="600"/>
                        </a:spcBef>
                        <a:spcAft>
                          <a:spcPts val="0"/>
                        </a:spcAft>
                      </a:pPr>
                      <a:r>
                        <a:rPr lang="en-GB" sz="900">
                          <a:effectLst/>
                          <a:latin typeface="Times New Roman"/>
                          <a:ea typeface="Calibri"/>
                          <a:cs typeface="Times New Roman"/>
                        </a:rPr>
                        <a:t>Chronic Liver Disease</a:t>
                      </a:r>
                      <a:endParaRPr lang="en-GB"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0"/>
                        </a:spcAft>
                      </a:pPr>
                      <a:r>
                        <a:rPr lang="en-GB" sz="900">
                          <a:effectLst/>
                          <a:latin typeface="Times New Roman"/>
                          <a:ea typeface="Calibri"/>
                          <a:cs typeface="Times New Roman"/>
                        </a:rPr>
                        <a:t>24</a:t>
                      </a:r>
                      <a:endParaRPr lang="en-GB"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0"/>
                        </a:spcAft>
                      </a:pPr>
                      <a:r>
                        <a:rPr lang="en-GB" sz="900">
                          <a:effectLst/>
                          <a:latin typeface="Times New Roman"/>
                          <a:ea typeface="Calibri"/>
                          <a:cs typeface="Times New Roman"/>
                        </a:rPr>
                        <a:t>54%</a:t>
                      </a:r>
                      <a:endParaRPr lang="en-GB"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858">
                <a:tc>
                  <a:txBody>
                    <a:bodyPr/>
                    <a:lstStyle/>
                    <a:p>
                      <a:pPr marL="457200" algn="just">
                        <a:lnSpc>
                          <a:spcPct val="115000"/>
                        </a:lnSpc>
                        <a:spcBef>
                          <a:spcPts val="600"/>
                        </a:spcBef>
                        <a:spcAft>
                          <a:spcPts val="0"/>
                        </a:spcAft>
                      </a:pPr>
                      <a:r>
                        <a:rPr lang="en-GB" sz="900">
                          <a:effectLst/>
                          <a:latin typeface="Times New Roman"/>
                          <a:ea typeface="Calibri"/>
                          <a:cs typeface="Times New Roman"/>
                        </a:rPr>
                        <a:t>Prothrombotic Disorder</a:t>
                      </a:r>
                      <a:endParaRPr lang="en-GB"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0"/>
                        </a:spcAft>
                      </a:pPr>
                      <a:r>
                        <a:rPr lang="en-GB" sz="900">
                          <a:effectLst/>
                          <a:latin typeface="Times New Roman"/>
                          <a:ea typeface="Calibri"/>
                          <a:cs typeface="Times New Roman"/>
                        </a:rPr>
                        <a:t>9</a:t>
                      </a:r>
                      <a:endParaRPr lang="en-GB"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0"/>
                        </a:spcAft>
                      </a:pPr>
                      <a:r>
                        <a:rPr lang="en-GB" sz="900">
                          <a:effectLst/>
                          <a:latin typeface="Times New Roman"/>
                          <a:ea typeface="Calibri"/>
                          <a:cs typeface="Times New Roman"/>
                        </a:rPr>
                        <a:t>20%</a:t>
                      </a:r>
                      <a:endParaRPr lang="en-GB"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858">
                <a:tc>
                  <a:txBody>
                    <a:bodyPr/>
                    <a:lstStyle/>
                    <a:p>
                      <a:pPr marL="457200" algn="just">
                        <a:lnSpc>
                          <a:spcPct val="115000"/>
                        </a:lnSpc>
                        <a:spcBef>
                          <a:spcPts val="600"/>
                        </a:spcBef>
                        <a:spcAft>
                          <a:spcPts val="0"/>
                        </a:spcAft>
                      </a:pPr>
                      <a:r>
                        <a:rPr lang="en-GB" sz="900">
                          <a:effectLst/>
                          <a:latin typeface="Times New Roman"/>
                          <a:ea typeface="Calibri"/>
                          <a:cs typeface="Times New Roman"/>
                        </a:rPr>
                        <a:t>      Myeloproliferative Disease</a:t>
                      </a:r>
                      <a:endParaRPr lang="en-GB"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0"/>
                        </a:spcAft>
                      </a:pPr>
                      <a:r>
                        <a:rPr lang="en-GB" sz="900">
                          <a:effectLst/>
                          <a:latin typeface="Times New Roman"/>
                          <a:ea typeface="Calibri"/>
                          <a:cs typeface="Times New Roman"/>
                        </a:rPr>
                        <a:t>6</a:t>
                      </a:r>
                      <a:endParaRPr lang="en-GB"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0"/>
                        </a:spcAft>
                      </a:pPr>
                      <a:r>
                        <a:rPr lang="en-GB" sz="900">
                          <a:effectLst/>
                          <a:latin typeface="Times New Roman"/>
                          <a:ea typeface="Calibri"/>
                          <a:cs typeface="Times New Roman"/>
                        </a:rPr>
                        <a:t>13%</a:t>
                      </a:r>
                      <a:endParaRPr lang="en-GB"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858">
                <a:tc>
                  <a:txBody>
                    <a:bodyPr/>
                    <a:lstStyle/>
                    <a:p>
                      <a:pPr marL="457200" algn="just">
                        <a:lnSpc>
                          <a:spcPct val="115000"/>
                        </a:lnSpc>
                        <a:spcBef>
                          <a:spcPts val="600"/>
                        </a:spcBef>
                        <a:spcAft>
                          <a:spcPts val="0"/>
                        </a:spcAft>
                      </a:pPr>
                      <a:r>
                        <a:rPr lang="en-GB" sz="900">
                          <a:effectLst/>
                          <a:latin typeface="Times New Roman"/>
                          <a:ea typeface="Calibri"/>
                          <a:cs typeface="Times New Roman"/>
                        </a:rPr>
                        <a:t>     Coagulation Disorder</a:t>
                      </a:r>
                      <a:endParaRPr lang="en-GB"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0"/>
                        </a:spcAft>
                      </a:pPr>
                      <a:r>
                        <a:rPr lang="en-GB" sz="900">
                          <a:effectLst/>
                          <a:latin typeface="Times New Roman"/>
                          <a:ea typeface="Calibri"/>
                          <a:cs typeface="Times New Roman"/>
                        </a:rPr>
                        <a:t>3</a:t>
                      </a:r>
                      <a:endParaRPr lang="en-GB"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0"/>
                        </a:spcAft>
                      </a:pPr>
                      <a:r>
                        <a:rPr lang="en-GB" sz="900">
                          <a:effectLst/>
                          <a:latin typeface="Times New Roman"/>
                          <a:ea typeface="Calibri"/>
                          <a:cs typeface="Times New Roman"/>
                        </a:rPr>
                        <a:t>7%</a:t>
                      </a:r>
                      <a:endParaRPr lang="en-GB"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858">
                <a:tc>
                  <a:txBody>
                    <a:bodyPr/>
                    <a:lstStyle/>
                    <a:p>
                      <a:pPr marL="457200" algn="just">
                        <a:lnSpc>
                          <a:spcPct val="115000"/>
                        </a:lnSpc>
                        <a:spcBef>
                          <a:spcPts val="600"/>
                        </a:spcBef>
                        <a:spcAft>
                          <a:spcPts val="0"/>
                        </a:spcAft>
                      </a:pPr>
                      <a:r>
                        <a:rPr lang="en-GB" sz="900">
                          <a:effectLst/>
                          <a:latin typeface="Times New Roman"/>
                          <a:ea typeface="Calibri"/>
                          <a:cs typeface="Times New Roman"/>
                        </a:rPr>
                        <a:t>Local Factor</a:t>
                      </a:r>
                      <a:endParaRPr lang="en-GB"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0"/>
                        </a:spcAft>
                      </a:pPr>
                      <a:r>
                        <a:rPr lang="en-GB" sz="900">
                          <a:effectLst/>
                          <a:latin typeface="Times New Roman"/>
                          <a:ea typeface="Calibri"/>
                          <a:cs typeface="Times New Roman"/>
                        </a:rPr>
                        <a:t>6</a:t>
                      </a:r>
                      <a:endParaRPr lang="en-GB"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0"/>
                        </a:spcAft>
                      </a:pPr>
                      <a:r>
                        <a:rPr lang="en-GB" sz="900">
                          <a:effectLst/>
                          <a:latin typeface="Times New Roman"/>
                          <a:ea typeface="Calibri"/>
                          <a:cs typeface="Times New Roman"/>
                        </a:rPr>
                        <a:t>13%</a:t>
                      </a:r>
                      <a:endParaRPr lang="en-GB"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858">
                <a:tc>
                  <a:txBody>
                    <a:bodyPr/>
                    <a:lstStyle/>
                    <a:p>
                      <a:pPr marL="457200" algn="just">
                        <a:lnSpc>
                          <a:spcPct val="115000"/>
                        </a:lnSpc>
                        <a:spcBef>
                          <a:spcPts val="600"/>
                        </a:spcBef>
                        <a:spcAft>
                          <a:spcPts val="0"/>
                        </a:spcAft>
                      </a:pPr>
                      <a:r>
                        <a:rPr lang="en-GB" sz="900">
                          <a:effectLst/>
                          <a:latin typeface="Times New Roman"/>
                          <a:ea typeface="Calibri"/>
                          <a:cs typeface="Times New Roman"/>
                        </a:rPr>
                        <a:t>Prothrombin Risk </a:t>
                      </a:r>
                      <a:endParaRPr lang="en-GB"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0"/>
                        </a:spcAft>
                      </a:pPr>
                      <a:r>
                        <a:rPr lang="en-GB" sz="900">
                          <a:effectLst/>
                          <a:latin typeface="Times New Roman"/>
                          <a:ea typeface="Calibri"/>
                          <a:cs typeface="Times New Roman"/>
                        </a:rPr>
                        <a:t>4</a:t>
                      </a:r>
                      <a:endParaRPr lang="en-GB"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0"/>
                        </a:spcAft>
                      </a:pPr>
                      <a:r>
                        <a:rPr lang="en-GB" sz="900">
                          <a:effectLst/>
                          <a:latin typeface="Times New Roman"/>
                          <a:ea typeface="Calibri"/>
                          <a:cs typeface="Times New Roman"/>
                        </a:rPr>
                        <a:t>9%</a:t>
                      </a:r>
                      <a:endParaRPr lang="en-GB"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858">
                <a:tc>
                  <a:txBody>
                    <a:bodyPr/>
                    <a:lstStyle/>
                    <a:p>
                      <a:pPr marL="457200" algn="just">
                        <a:lnSpc>
                          <a:spcPct val="115000"/>
                        </a:lnSpc>
                        <a:spcBef>
                          <a:spcPts val="600"/>
                        </a:spcBef>
                        <a:spcAft>
                          <a:spcPts val="0"/>
                        </a:spcAft>
                      </a:pPr>
                      <a:r>
                        <a:rPr lang="en-GB" sz="900">
                          <a:effectLst/>
                          <a:latin typeface="Times New Roman"/>
                          <a:ea typeface="Calibri"/>
                          <a:cs typeface="Times New Roman"/>
                        </a:rPr>
                        <a:t>Idiopathic</a:t>
                      </a:r>
                      <a:endParaRPr lang="en-GB"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0"/>
                        </a:spcAft>
                      </a:pPr>
                      <a:r>
                        <a:rPr lang="en-GB" sz="900">
                          <a:effectLst/>
                          <a:latin typeface="Times New Roman"/>
                          <a:ea typeface="Calibri"/>
                          <a:cs typeface="Times New Roman"/>
                        </a:rPr>
                        <a:t>2</a:t>
                      </a:r>
                      <a:endParaRPr lang="en-GB"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0"/>
                        </a:spcAft>
                      </a:pPr>
                      <a:r>
                        <a:rPr lang="en-GB" sz="900" dirty="0">
                          <a:effectLst/>
                          <a:latin typeface="Times New Roman"/>
                          <a:ea typeface="Calibri"/>
                          <a:cs typeface="Times New Roman"/>
                        </a:rPr>
                        <a:t>4%</a:t>
                      </a:r>
                      <a:endParaRPr lang="en-GB"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 name="Title 1"/>
          <p:cNvSpPr>
            <a:spLocks noGrp="1"/>
          </p:cNvSpPr>
          <p:nvPr>
            <p:ph type="title"/>
          </p:nvPr>
        </p:nvSpPr>
        <p:spPr>
          <a:xfrm flipV="1">
            <a:off x="457200" y="-76200"/>
            <a:ext cx="8229600" cy="228600"/>
          </a:xfrm>
        </p:spPr>
        <p:txBody>
          <a:bodyPr>
            <a:normAutofit fontScale="90000"/>
          </a:bodyPr>
          <a:lstStyle/>
          <a:p>
            <a:endParaRPr lang="en-GB" dirty="0"/>
          </a:p>
        </p:txBody>
      </p:sp>
    </p:spTree>
    <p:extLst>
      <p:ext uri="{BB962C8B-B14F-4D97-AF65-F5344CB8AC3E}">
        <p14:creationId xmlns:p14="http://schemas.microsoft.com/office/powerpoint/2010/main" val="3637890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28600"/>
            <a:ext cx="8229600" cy="6400800"/>
          </a:xfrm>
        </p:spPr>
        <p:txBody>
          <a:bodyPr>
            <a:normAutofit/>
          </a:bodyPr>
          <a:lstStyle/>
          <a:p>
            <a:endParaRPr lang="en-GB" sz="5400" dirty="0" smtClean="0"/>
          </a:p>
          <a:p>
            <a:endParaRPr lang="en-GB" sz="5400" dirty="0"/>
          </a:p>
          <a:p>
            <a:endParaRPr lang="en-GB" sz="5400" dirty="0" smtClean="0"/>
          </a:p>
          <a:p>
            <a:pPr marL="0" indent="0">
              <a:buNone/>
            </a:pPr>
            <a:r>
              <a:rPr lang="en-GB" sz="5400" dirty="0"/>
              <a:t> </a:t>
            </a:r>
            <a:r>
              <a:rPr lang="en-GB" sz="5400" dirty="0" smtClean="0"/>
              <a:t>           DISCUSSION</a:t>
            </a:r>
            <a:endParaRPr lang="en-GB" sz="5400" dirty="0"/>
          </a:p>
        </p:txBody>
      </p:sp>
      <p:sp>
        <p:nvSpPr>
          <p:cNvPr id="3" name="Title 2"/>
          <p:cNvSpPr>
            <a:spLocks noGrp="1"/>
          </p:cNvSpPr>
          <p:nvPr>
            <p:ph type="title"/>
          </p:nvPr>
        </p:nvSpPr>
        <p:spPr>
          <a:xfrm flipV="1">
            <a:off x="457200" y="76200"/>
            <a:ext cx="8229600" cy="76200"/>
          </a:xfrm>
        </p:spPr>
        <p:txBody>
          <a:bodyPr>
            <a:normAutofit fontScale="90000"/>
          </a:bodyPr>
          <a:lstStyle/>
          <a:p>
            <a:endParaRPr lang="en-GB" dirty="0"/>
          </a:p>
        </p:txBody>
      </p:sp>
    </p:spTree>
    <p:extLst>
      <p:ext uri="{BB962C8B-B14F-4D97-AF65-F5344CB8AC3E}">
        <p14:creationId xmlns:p14="http://schemas.microsoft.com/office/powerpoint/2010/main" val="321627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1000"/>
                                        <p:tgtEl>
                                          <p:spTgt spid="2">
                                            <p:txEl>
                                              <p:pRg st="3" end="3"/>
                                            </p:txEl>
                                          </p:spTgt>
                                        </p:tgtEl>
                                      </p:cBhvr>
                                    </p:animEffect>
                                    <p:anim calcmode="lin" valueType="num">
                                      <p:cBhvr>
                                        <p:cTn id="8"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6172200"/>
          </a:xfrm>
        </p:spPr>
        <p:txBody>
          <a:bodyPr>
            <a:normAutofit fontScale="92500" lnSpcReduction="10000"/>
          </a:bodyPr>
          <a:lstStyle/>
          <a:p>
            <a:r>
              <a:rPr lang="en-GB" dirty="0" smtClean="0"/>
              <a:t>The </a:t>
            </a:r>
            <a:r>
              <a:rPr lang="en-GB" dirty="0"/>
              <a:t>analysis on 45 patients with </a:t>
            </a:r>
            <a:r>
              <a:rPr lang="en-GB" dirty="0" smtClean="0"/>
              <a:t>PVT-median </a:t>
            </a:r>
            <a:r>
              <a:rPr lang="en-GB" dirty="0"/>
              <a:t>age </a:t>
            </a:r>
            <a:r>
              <a:rPr lang="en-GB" dirty="0" smtClean="0"/>
              <a:t>was </a:t>
            </a:r>
            <a:r>
              <a:rPr lang="en-GB" dirty="0"/>
              <a:t>45,ranging from 18 to 72</a:t>
            </a:r>
            <a:r>
              <a:rPr lang="en-GB" dirty="0" smtClean="0"/>
              <a:t>.</a:t>
            </a:r>
          </a:p>
          <a:p>
            <a:pPr marL="0" indent="0">
              <a:buNone/>
            </a:pPr>
            <a:endParaRPr lang="en-GB" dirty="0"/>
          </a:p>
          <a:p>
            <a:r>
              <a:rPr lang="en-GB" dirty="0"/>
              <a:t>Clinical presentation of PVT in acute state were abdominal distension(ascites),abdominal pain which could not be explained by clinical examination or laboratory findings</a:t>
            </a:r>
            <a:r>
              <a:rPr lang="en-GB" dirty="0" smtClean="0"/>
              <a:t>. </a:t>
            </a:r>
            <a:r>
              <a:rPr lang="en-GB" dirty="0"/>
              <a:t>Some patients with abdominal pain had associated vomiting, diarrhoea and anorexia symptoms as well</a:t>
            </a:r>
            <a:r>
              <a:rPr lang="en-GB" dirty="0" smtClean="0"/>
              <a:t>.</a:t>
            </a:r>
          </a:p>
          <a:p>
            <a:pPr marL="0" indent="0">
              <a:buNone/>
            </a:pPr>
            <a:r>
              <a:rPr lang="en-GB" dirty="0" smtClean="0"/>
              <a:t> </a:t>
            </a:r>
          </a:p>
          <a:p>
            <a:r>
              <a:rPr lang="en-GB" dirty="0" smtClean="0"/>
              <a:t>The </a:t>
            </a:r>
            <a:r>
              <a:rPr lang="en-GB" dirty="0"/>
              <a:t>blood investigation results were non </a:t>
            </a:r>
            <a:r>
              <a:rPr lang="en-GB" dirty="0" err="1" smtClean="0"/>
              <a:t>specific,still</a:t>
            </a:r>
            <a:r>
              <a:rPr lang="en-GB" dirty="0" smtClean="0"/>
              <a:t> </a:t>
            </a:r>
            <a:r>
              <a:rPr lang="en-GB" dirty="0"/>
              <a:t>some patients had elevated leucocyte count, C-reactive protein and LDH levels</a:t>
            </a:r>
            <a:r>
              <a:rPr lang="en-GB" dirty="0" smtClean="0"/>
              <a:t>.</a:t>
            </a:r>
          </a:p>
          <a:p>
            <a:pPr marL="0" indent="0">
              <a:buNone/>
            </a:pPr>
            <a:r>
              <a:rPr lang="en-GB" dirty="0" smtClean="0"/>
              <a:t> </a:t>
            </a:r>
          </a:p>
          <a:p>
            <a:r>
              <a:rPr lang="en-GB" dirty="0" smtClean="0"/>
              <a:t>Patients </a:t>
            </a:r>
            <a:r>
              <a:rPr lang="en-GB" dirty="0"/>
              <a:t>who underwent D-dimer testing showed elevated levels thereby aiding in suspecting PVT in cases of abdominal pain and elevated D- dimer levels, though it is sensitive but not specific</a:t>
            </a:r>
            <a:r>
              <a:rPr lang="en-GB" dirty="0" smtClean="0"/>
              <a:t>.</a:t>
            </a:r>
            <a:endParaRPr lang="en-GB" dirty="0"/>
          </a:p>
        </p:txBody>
      </p:sp>
      <p:sp>
        <p:nvSpPr>
          <p:cNvPr id="2" name="Title 1"/>
          <p:cNvSpPr>
            <a:spLocks noGrp="1"/>
          </p:cNvSpPr>
          <p:nvPr>
            <p:ph type="title"/>
          </p:nvPr>
        </p:nvSpPr>
        <p:spPr>
          <a:xfrm>
            <a:off x="457200" y="0"/>
            <a:ext cx="8229600" cy="609600"/>
          </a:xfrm>
        </p:spPr>
        <p:txBody>
          <a:bodyPr>
            <a:normAutofit fontScale="90000"/>
          </a:bodyPr>
          <a:lstStyle/>
          <a:p>
            <a:endParaRPr lang="en-GB" dirty="0"/>
          </a:p>
        </p:txBody>
      </p:sp>
    </p:spTree>
    <p:extLst>
      <p:ext uri="{BB962C8B-B14F-4D97-AF65-F5344CB8AC3E}">
        <p14:creationId xmlns:p14="http://schemas.microsoft.com/office/powerpoint/2010/main" val="40980599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
            <a:ext cx="8229600" cy="6705600"/>
          </a:xfrm>
        </p:spPr>
        <p:txBody>
          <a:bodyPr>
            <a:normAutofit fontScale="92500" lnSpcReduction="20000"/>
          </a:bodyPr>
          <a:lstStyle/>
          <a:p>
            <a:r>
              <a:rPr lang="en-GB" dirty="0"/>
              <a:t>Imaging studies mostly used to establish PVT was USG-Portal vein Doppler and Computed tomography</a:t>
            </a:r>
            <a:r>
              <a:rPr lang="en-GB" dirty="0" smtClean="0"/>
              <a:t>.</a:t>
            </a:r>
          </a:p>
          <a:p>
            <a:pPr marL="0" indent="0">
              <a:buNone/>
            </a:pPr>
            <a:r>
              <a:rPr lang="en-GB" dirty="0" smtClean="0"/>
              <a:t> </a:t>
            </a:r>
          </a:p>
          <a:p>
            <a:r>
              <a:rPr lang="en-GB" dirty="0" smtClean="0"/>
              <a:t>Patients </a:t>
            </a:r>
            <a:r>
              <a:rPr lang="en-GB" dirty="0"/>
              <a:t>diagnosed to have PVT by Portal vein Doppler were confirmed again by CT scan. </a:t>
            </a:r>
            <a:endParaRPr lang="en-GB" dirty="0" smtClean="0"/>
          </a:p>
          <a:p>
            <a:pPr marL="0" indent="0">
              <a:buNone/>
            </a:pPr>
            <a:endParaRPr lang="en-GB" dirty="0" smtClean="0"/>
          </a:p>
          <a:p>
            <a:r>
              <a:rPr lang="en-GB" dirty="0" smtClean="0"/>
              <a:t>CT </a:t>
            </a:r>
            <a:r>
              <a:rPr lang="en-GB" dirty="0"/>
              <a:t>scan used to picture thrombus in portal and mesenteric circulation also provided a clear picture of abdominal organ examination and aided in detecting local precipitating factors for PVT,</a:t>
            </a:r>
            <a:r>
              <a:rPr lang="en-GB" dirty="0" err="1"/>
              <a:t>eg</a:t>
            </a:r>
            <a:r>
              <a:rPr lang="en-GB" dirty="0"/>
              <a:t>.,Pancreatitis</a:t>
            </a:r>
            <a:r>
              <a:rPr lang="en-GB" dirty="0" smtClean="0"/>
              <a:t>.</a:t>
            </a:r>
          </a:p>
          <a:p>
            <a:pPr marL="0" indent="0">
              <a:buNone/>
            </a:pPr>
            <a:endParaRPr lang="en-GB" dirty="0"/>
          </a:p>
          <a:p>
            <a:r>
              <a:rPr lang="en-GB" dirty="0"/>
              <a:t>The etiological workup of patients with PVT showed that more than one causative factor were seen in many cases which showed that their occurrence were similar to some previous studies done to find the cause of </a:t>
            </a:r>
            <a:r>
              <a:rPr lang="en-GB" dirty="0" smtClean="0"/>
              <a:t>PVT(8,9,10).</a:t>
            </a:r>
          </a:p>
          <a:p>
            <a:pPr marL="0" indent="0">
              <a:buNone/>
            </a:pPr>
            <a:endParaRPr lang="en-GB" dirty="0" smtClean="0"/>
          </a:p>
          <a:p>
            <a:r>
              <a:rPr lang="en-GB" dirty="0" smtClean="0"/>
              <a:t>The </a:t>
            </a:r>
            <a:r>
              <a:rPr lang="en-GB" dirty="0"/>
              <a:t>causes identified falls under three major categories, Chronic liver disease, </a:t>
            </a:r>
            <a:r>
              <a:rPr lang="en-GB" dirty="0" err="1"/>
              <a:t>prothrombotic</a:t>
            </a:r>
            <a:r>
              <a:rPr lang="en-GB" dirty="0"/>
              <a:t> states and local factors with a prevalence of 54%,29% and 13% respectively in our study. </a:t>
            </a:r>
            <a:endParaRPr lang="en-GB" dirty="0" smtClean="0"/>
          </a:p>
          <a:p>
            <a:pPr marL="0" indent="0">
              <a:buNone/>
            </a:pPr>
            <a:endParaRPr lang="en-GB" dirty="0"/>
          </a:p>
        </p:txBody>
      </p:sp>
      <p:sp>
        <p:nvSpPr>
          <p:cNvPr id="2" name="Title 1"/>
          <p:cNvSpPr>
            <a:spLocks noGrp="1"/>
          </p:cNvSpPr>
          <p:nvPr>
            <p:ph type="title"/>
          </p:nvPr>
        </p:nvSpPr>
        <p:spPr>
          <a:xfrm>
            <a:off x="457200" y="152400"/>
            <a:ext cx="8229600" cy="45719"/>
          </a:xfrm>
        </p:spPr>
        <p:txBody>
          <a:bodyPr>
            <a:normAutofit fontScale="90000"/>
          </a:bodyPr>
          <a:lstStyle/>
          <a:p>
            <a:endParaRPr lang="en-GB" dirty="0"/>
          </a:p>
        </p:txBody>
      </p:sp>
    </p:spTree>
    <p:extLst>
      <p:ext uri="{BB962C8B-B14F-4D97-AF65-F5344CB8AC3E}">
        <p14:creationId xmlns:p14="http://schemas.microsoft.com/office/powerpoint/2010/main" val="13548621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553200"/>
          </a:xfrm>
        </p:spPr>
        <p:txBody>
          <a:bodyPr>
            <a:normAutofit fontScale="92500" lnSpcReduction="10000"/>
          </a:bodyPr>
          <a:lstStyle/>
          <a:p>
            <a:r>
              <a:rPr lang="en-GB" dirty="0"/>
              <a:t>In two cases cause could not be </a:t>
            </a:r>
            <a:r>
              <a:rPr lang="en-GB" dirty="0" smtClean="0"/>
              <a:t>identified.</a:t>
            </a:r>
          </a:p>
          <a:p>
            <a:pPr marL="0" indent="0">
              <a:buNone/>
            </a:pPr>
            <a:endParaRPr lang="en-GB" dirty="0" smtClean="0"/>
          </a:p>
          <a:p>
            <a:r>
              <a:rPr lang="en-GB" dirty="0" smtClean="0"/>
              <a:t> </a:t>
            </a:r>
            <a:r>
              <a:rPr lang="en-GB" dirty="0" err="1"/>
              <a:t>Prothrombotic</a:t>
            </a:r>
            <a:r>
              <a:rPr lang="en-GB" dirty="0"/>
              <a:t> states includes, </a:t>
            </a:r>
            <a:r>
              <a:rPr lang="en-GB" dirty="0" err="1"/>
              <a:t>myeloproliferative</a:t>
            </a:r>
            <a:r>
              <a:rPr lang="en-GB" dirty="0"/>
              <a:t> disorder, </a:t>
            </a:r>
            <a:r>
              <a:rPr lang="en-GB" dirty="0" err="1"/>
              <a:t>procoagulant</a:t>
            </a:r>
            <a:r>
              <a:rPr lang="en-GB" dirty="0"/>
              <a:t> </a:t>
            </a:r>
            <a:r>
              <a:rPr lang="en-GB" dirty="0" smtClean="0"/>
              <a:t>states like APLA positivity and protein C and S deficiency and </a:t>
            </a:r>
            <a:r>
              <a:rPr lang="en-GB" dirty="0"/>
              <a:t>patients with </a:t>
            </a:r>
            <a:r>
              <a:rPr lang="en-GB" dirty="0" err="1"/>
              <a:t>prothrombotic</a:t>
            </a:r>
            <a:r>
              <a:rPr lang="en-GB" dirty="0"/>
              <a:t> risks with a contribution of 13%,7% and 9% </a:t>
            </a:r>
            <a:r>
              <a:rPr lang="en-GB" dirty="0" smtClean="0"/>
              <a:t>respectively.</a:t>
            </a:r>
          </a:p>
          <a:p>
            <a:pPr marL="0" indent="0">
              <a:buNone/>
            </a:pPr>
            <a:endParaRPr lang="en-GB" dirty="0" smtClean="0"/>
          </a:p>
          <a:p>
            <a:r>
              <a:rPr lang="en-GB" dirty="0" err="1" smtClean="0"/>
              <a:t>Prothrombotic</a:t>
            </a:r>
            <a:r>
              <a:rPr lang="en-GB" dirty="0" smtClean="0"/>
              <a:t> risks </a:t>
            </a:r>
            <a:r>
              <a:rPr lang="en-GB" dirty="0"/>
              <a:t>included patients on Oral contraceptive </a:t>
            </a:r>
            <a:r>
              <a:rPr lang="en-GB" dirty="0" smtClean="0"/>
              <a:t>pills(12) and </a:t>
            </a:r>
            <a:r>
              <a:rPr lang="en-GB" dirty="0"/>
              <a:t>patients with elevated </a:t>
            </a:r>
            <a:r>
              <a:rPr lang="en-GB" dirty="0" err="1"/>
              <a:t>homocystiene</a:t>
            </a:r>
            <a:r>
              <a:rPr lang="en-GB" dirty="0"/>
              <a:t> </a:t>
            </a:r>
            <a:r>
              <a:rPr lang="en-GB" dirty="0" smtClean="0"/>
              <a:t>levels(13,14).</a:t>
            </a:r>
          </a:p>
          <a:p>
            <a:pPr marL="0" indent="0">
              <a:buNone/>
            </a:pPr>
            <a:endParaRPr lang="en-GB" dirty="0" smtClean="0"/>
          </a:p>
          <a:p>
            <a:r>
              <a:rPr lang="en-GB" dirty="0" smtClean="0"/>
              <a:t>The </a:t>
            </a:r>
            <a:r>
              <a:rPr lang="en-GB" dirty="0"/>
              <a:t>local factors leading to PVT consists of inflammatory conditions like </a:t>
            </a:r>
            <a:r>
              <a:rPr lang="en-GB" dirty="0" smtClean="0"/>
              <a:t>cholangitis(15), pancreatitis(5), </a:t>
            </a:r>
            <a:r>
              <a:rPr lang="en-GB" dirty="0"/>
              <a:t>inflammatory bowel </a:t>
            </a:r>
            <a:r>
              <a:rPr lang="en-GB" dirty="0" smtClean="0"/>
              <a:t>disease(16), </a:t>
            </a:r>
            <a:r>
              <a:rPr lang="en-GB" dirty="0"/>
              <a:t>abdominal </a:t>
            </a:r>
            <a:r>
              <a:rPr lang="en-GB" dirty="0" smtClean="0"/>
              <a:t>trauma(17), </a:t>
            </a:r>
            <a:r>
              <a:rPr lang="en-GB" dirty="0"/>
              <a:t>intra abdominal surgeries esp. Post </a:t>
            </a:r>
            <a:r>
              <a:rPr lang="en-GB" dirty="0" err="1" smtClean="0"/>
              <a:t>splenectomy</a:t>
            </a:r>
            <a:r>
              <a:rPr lang="en-GB" dirty="0" smtClean="0"/>
              <a:t>(18) </a:t>
            </a:r>
            <a:r>
              <a:rPr lang="en-GB" dirty="0"/>
              <a:t>and carcinomas of </a:t>
            </a:r>
            <a:r>
              <a:rPr lang="en-GB" dirty="0" err="1" smtClean="0"/>
              <a:t>stomach,Liver</a:t>
            </a:r>
            <a:r>
              <a:rPr lang="en-GB" dirty="0" smtClean="0"/>
              <a:t> </a:t>
            </a:r>
            <a:r>
              <a:rPr lang="en-GB" dirty="0"/>
              <a:t>and pancreas encroaching the portal </a:t>
            </a:r>
            <a:r>
              <a:rPr lang="en-GB" dirty="0" smtClean="0"/>
              <a:t>vein.</a:t>
            </a:r>
            <a:endParaRPr lang="en-GB" dirty="0"/>
          </a:p>
        </p:txBody>
      </p:sp>
      <p:sp>
        <p:nvSpPr>
          <p:cNvPr id="2" name="Title 1"/>
          <p:cNvSpPr>
            <a:spLocks noGrp="1"/>
          </p:cNvSpPr>
          <p:nvPr>
            <p:ph type="title"/>
          </p:nvPr>
        </p:nvSpPr>
        <p:spPr/>
        <p:txBody>
          <a:bodyPr/>
          <a:lstStyle/>
          <a:p>
            <a:endParaRPr lang="en-GB"/>
          </a:p>
        </p:txBody>
      </p:sp>
    </p:spTree>
    <p:extLst>
      <p:ext uri="{BB962C8B-B14F-4D97-AF65-F5344CB8AC3E}">
        <p14:creationId xmlns:p14="http://schemas.microsoft.com/office/powerpoint/2010/main" val="3845689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28600"/>
            <a:ext cx="8229600" cy="6400800"/>
          </a:xfrm>
        </p:spPr>
        <p:txBody>
          <a:bodyPr>
            <a:normAutofit/>
          </a:bodyPr>
          <a:lstStyle/>
          <a:p>
            <a:pPr marL="0" indent="0">
              <a:buNone/>
            </a:pPr>
            <a:endParaRPr lang="en-GB" sz="5400" dirty="0" smtClean="0"/>
          </a:p>
          <a:p>
            <a:pPr marL="0" indent="0">
              <a:buNone/>
            </a:pPr>
            <a:endParaRPr lang="en-GB" sz="5400" dirty="0"/>
          </a:p>
          <a:p>
            <a:pPr marL="0" indent="0">
              <a:buNone/>
            </a:pPr>
            <a:endParaRPr lang="en-GB" sz="5400" dirty="0" smtClean="0"/>
          </a:p>
          <a:p>
            <a:pPr marL="0" indent="0">
              <a:buNone/>
            </a:pPr>
            <a:r>
              <a:rPr lang="en-GB" sz="5400" dirty="0" smtClean="0"/>
              <a:t>          CONCLUSION</a:t>
            </a:r>
            <a:endParaRPr lang="en-GB" sz="5400" dirty="0"/>
          </a:p>
        </p:txBody>
      </p:sp>
      <p:sp>
        <p:nvSpPr>
          <p:cNvPr id="3" name="Title 2"/>
          <p:cNvSpPr>
            <a:spLocks noGrp="1"/>
          </p:cNvSpPr>
          <p:nvPr>
            <p:ph type="title"/>
          </p:nvPr>
        </p:nvSpPr>
        <p:spPr>
          <a:xfrm>
            <a:off x="457200" y="152400"/>
            <a:ext cx="8229600" cy="76200"/>
          </a:xfrm>
        </p:spPr>
        <p:txBody>
          <a:bodyPr>
            <a:normAutofit fontScale="90000"/>
          </a:bodyPr>
          <a:lstStyle/>
          <a:p>
            <a:endParaRPr lang="en-GB" dirty="0"/>
          </a:p>
        </p:txBody>
      </p:sp>
    </p:spTree>
    <p:extLst>
      <p:ext uri="{BB962C8B-B14F-4D97-AF65-F5344CB8AC3E}">
        <p14:creationId xmlns:p14="http://schemas.microsoft.com/office/powerpoint/2010/main" val="3289933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1000"/>
                                        <p:tgtEl>
                                          <p:spTgt spid="2">
                                            <p:txEl>
                                              <p:pRg st="3" end="3"/>
                                            </p:txEl>
                                          </p:spTgt>
                                        </p:tgtEl>
                                      </p:cBhvr>
                                    </p:animEffect>
                                    <p:anim calcmode="lin" valueType="num">
                                      <p:cBhvr>
                                        <p:cTn id="8"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867400"/>
          </a:xfrm>
        </p:spPr>
        <p:txBody>
          <a:bodyPr>
            <a:normAutofit fontScale="92500" lnSpcReduction="20000"/>
          </a:bodyPr>
          <a:lstStyle/>
          <a:p>
            <a:r>
              <a:rPr lang="en-GB" dirty="0" smtClean="0"/>
              <a:t>Higher incidence of PVT were seen among patients with chronic liver disease.</a:t>
            </a:r>
          </a:p>
          <a:p>
            <a:pPr marL="0" indent="0">
              <a:buNone/>
            </a:pPr>
            <a:endParaRPr lang="en-GB" dirty="0" smtClean="0"/>
          </a:p>
          <a:p>
            <a:r>
              <a:rPr lang="en-GB" dirty="0" err="1" smtClean="0"/>
              <a:t>Prothrombotic</a:t>
            </a:r>
            <a:r>
              <a:rPr lang="en-GB" dirty="0" smtClean="0"/>
              <a:t>  states like </a:t>
            </a:r>
            <a:r>
              <a:rPr lang="en-GB" dirty="0" err="1" smtClean="0"/>
              <a:t>myeloproliferative</a:t>
            </a:r>
            <a:r>
              <a:rPr lang="en-GB" dirty="0" smtClean="0"/>
              <a:t> disorders and coagulation defects were the next common causes detected.</a:t>
            </a:r>
          </a:p>
          <a:p>
            <a:pPr marL="0" indent="0">
              <a:buNone/>
            </a:pPr>
            <a:endParaRPr lang="en-GB" dirty="0" smtClean="0"/>
          </a:p>
          <a:p>
            <a:r>
              <a:rPr lang="en-GB" dirty="0" smtClean="0"/>
              <a:t>PVT presenting as plain abdominal pain, pain associated with nausea, vomiting and diarrhoea  were seen in patients as </a:t>
            </a:r>
            <a:r>
              <a:rPr lang="en-GB" dirty="0" err="1" smtClean="0"/>
              <a:t>well,thereby</a:t>
            </a:r>
            <a:r>
              <a:rPr lang="en-GB" dirty="0" smtClean="0"/>
              <a:t> suggesting that PVT is an important differential diagnosis in patients presenting as abdominal pain with a negative work up for common causes.</a:t>
            </a:r>
          </a:p>
          <a:p>
            <a:pPr marL="0" indent="0">
              <a:buNone/>
            </a:pPr>
            <a:endParaRPr lang="en-GB" dirty="0" smtClean="0"/>
          </a:p>
          <a:p>
            <a:r>
              <a:rPr lang="en-GB" dirty="0" smtClean="0"/>
              <a:t>With the help of widespread and improved Imaging </a:t>
            </a:r>
            <a:r>
              <a:rPr lang="en-GB" dirty="0" err="1" smtClean="0"/>
              <a:t>techniques,earlier</a:t>
            </a:r>
            <a:r>
              <a:rPr lang="en-GB" dirty="0" smtClean="0"/>
              <a:t> diagnosis of PVT can be achieved  and early intervention can greatly reduce the morbidity of patients.</a:t>
            </a:r>
            <a:endParaRPr lang="en-US" dirty="0" smtClean="0"/>
          </a:p>
        </p:txBody>
      </p:sp>
      <p:sp>
        <p:nvSpPr>
          <p:cNvPr id="2" name="Title 1"/>
          <p:cNvSpPr>
            <a:spLocks noGrp="1"/>
          </p:cNvSpPr>
          <p:nvPr>
            <p:ph type="title"/>
          </p:nvPr>
        </p:nvSpPr>
        <p:spPr>
          <a:xfrm>
            <a:off x="457200" y="0"/>
            <a:ext cx="8229600" cy="914400"/>
          </a:xfrm>
        </p:spPr>
        <p:txBody>
          <a:bodyPr>
            <a:normAutofit/>
          </a:bodyP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04800"/>
            <a:ext cx="8229600" cy="6248400"/>
          </a:xfrm>
        </p:spPr>
        <p:txBody>
          <a:bodyPr>
            <a:normAutofit/>
          </a:bodyPr>
          <a:lstStyle/>
          <a:p>
            <a:pPr marL="0" indent="0">
              <a:buNone/>
            </a:pPr>
            <a:endParaRPr lang="en-GB" sz="5400" dirty="0" smtClean="0"/>
          </a:p>
          <a:p>
            <a:pPr marL="0" indent="0">
              <a:buNone/>
            </a:pPr>
            <a:endParaRPr lang="en-GB" sz="5400" dirty="0"/>
          </a:p>
          <a:p>
            <a:pPr marL="0" indent="0">
              <a:buNone/>
            </a:pPr>
            <a:endParaRPr lang="en-GB" sz="5400" dirty="0" smtClean="0"/>
          </a:p>
          <a:p>
            <a:pPr marL="0" indent="0">
              <a:buNone/>
            </a:pPr>
            <a:r>
              <a:rPr lang="en-GB" sz="5400" dirty="0"/>
              <a:t> </a:t>
            </a:r>
            <a:r>
              <a:rPr lang="en-GB" sz="5400" dirty="0" smtClean="0"/>
              <a:t>          TREATMENT</a:t>
            </a:r>
            <a:endParaRPr lang="en-GB" sz="5400" dirty="0"/>
          </a:p>
        </p:txBody>
      </p:sp>
      <p:sp>
        <p:nvSpPr>
          <p:cNvPr id="3" name="Title 2"/>
          <p:cNvSpPr>
            <a:spLocks noGrp="1"/>
          </p:cNvSpPr>
          <p:nvPr>
            <p:ph type="title"/>
          </p:nvPr>
        </p:nvSpPr>
        <p:spPr>
          <a:xfrm>
            <a:off x="457200" y="152400"/>
            <a:ext cx="8229600" cy="152400"/>
          </a:xfrm>
        </p:spPr>
        <p:txBody>
          <a:bodyPr>
            <a:normAutofit fontScale="90000"/>
          </a:bodyPr>
          <a:lstStyle/>
          <a:p>
            <a:endParaRPr lang="en-GB" dirty="0"/>
          </a:p>
        </p:txBody>
      </p:sp>
    </p:spTree>
    <p:extLst>
      <p:ext uri="{BB962C8B-B14F-4D97-AF65-F5344CB8AC3E}">
        <p14:creationId xmlns:p14="http://schemas.microsoft.com/office/powerpoint/2010/main" val="3389627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1000"/>
                                        <p:tgtEl>
                                          <p:spTgt spid="2">
                                            <p:txEl>
                                              <p:pRg st="3" end="3"/>
                                            </p:txEl>
                                          </p:spTgt>
                                        </p:tgtEl>
                                      </p:cBhvr>
                                    </p:animEffect>
                                    <p:anim calcmode="lin" valueType="num">
                                      <p:cBhvr>
                                        <p:cTn id="8"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a:t>The goals of treatment are the same in acute and chronic PVT which are(1) to correct the cause(2)to prevent the thrombus from extending and(3) to maintain portal vein </a:t>
            </a:r>
            <a:r>
              <a:rPr lang="en-GB" dirty="0" smtClean="0"/>
              <a:t>patency.</a:t>
            </a:r>
          </a:p>
          <a:p>
            <a:pPr marL="0" indent="0">
              <a:buNone/>
            </a:pPr>
            <a:r>
              <a:rPr lang="en-GB" dirty="0" smtClean="0"/>
              <a:t> </a:t>
            </a:r>
          </a:p>
          <a:p>
            <a:r>
              <a:rPr lang="en-GB" dirty="0" smtClean="0"/>
              <a:t>Anti </a:t>
            </a:r>
            <a:r>
              <a:rPr lang="en-GB" dirty="0"/>
              <a:t>coagulants are the best options to </a:t>
            </a:r>
            <a:r>
              <a:rPr lang="en-GB" dirty="0" err="1"/>
              <a:t>recanalise</a:t>
            </a:r>
            <a:r>
              <a:rPr lang="en-GB" dirty="0"/>
              <a:t> portal vein</a:t>
            </a:r>
            <a:r>
              <a:rPr lang="en-GB" dirty="0" smtClean="0"/>
              <a:t>.</a:t>
            </a:r>
          </a:p>
          <a:p>
            <a:pPr marL="0" indent="0">
              <a:buNone/>
            </a:pPr>
            <a:r>
              <a:rPr lang="en-GB" dirty="0" smtClean="0"/>
              <a:t> </a:t>
            </a:r>
          </a:p>
          <a:p>
            <a:r>
              <a:rPr lang="en-GB" dirty="0" smtClean="0"/>
              <a:t>Till </a:t>
            </a:r>
            <a:r>
              <a:rPr lang="en-GB" dirty="0"/>
              <a:t>date No clear literature or controlled trails are available for anti coagulants use in PVT(19).</a:t>
            </a:r>
          </a:p>
          <a:p>
            <a:endParaRPr lang="en-GB" dirty="0"/>
          </a:p>
        </p:txBody>
      </p:sp>
      <p:sp>
        <p:nvSpPr>
          <p:cNvPr id="3" name="Title 2"/>
          <p:cNvSpPr>
            <a:spLocks noGrp="1"/>
          </p:cNvSpPr>
          <p:nvPr>
            <p:ph type="title"/>
          </p:nvPr>
        </p:nvSpPr>
        <p:spPr/>
        <p:txBody>
          <a:bodyPr/>
          <a:lstStyle/>
          <a:p>
            <a:endParaRPr lang="en-GB" dirty="0"/>
          </a:p>
        </p:txBody>
      </p:sp>
    </p:spTree>
    <p:extLst>
      <p:ext uri="{BB962C8B-B14F-4D97-AF65-F5344CB8AC3E}">
        <p14:creationId xmlns:p14="http://schemas.microsoft.com/office/powerpoint/2010/main" val="139965551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28600"/>
            <a:ext cx="8229600" cy="6324600"/>
          </a:xfrm>
        </p:spPr>
        <p:txBody>
          <a:bodyPr>
            <a:normAutofit/>
          </a:bodyPr>
          <a:lstStyle/>
          <a:p>
            <a:pPr marL="0" indent="0">
              <a:buNone/>
            </a:pPr>
            <a:endParaRPr lang="en-GB" sz="5400" dirty="0" smtClean="0"/>
          </a:p>
          <a:p>
            <a:pPr marL="0" indent="0">
              <a:buNone/>
            </a:pPr>
            <a:endParaRPr lang="en-GB" sz="5400" dirty="0"/>
          </a:p>
          <a:p>
            <a:pPr marL="0" indent="0">
              <a:buNone/>
            </a:pPr>
            <a:endParaRPr lang="en-GB" sz="5400" dirty="0" smtClean="0"/>
          </a:p>
          <a:p>
            <a:pPr marL="0" indent="0">
              <a:buNone/>
            </a:pPr>
            <a:r>
              <a:rPr lang="en-GB" sz="5400" dirty="0"/>
              <a:t> </a:t>
            </a:r>
            <a:r>
              <a:rPr lang="en-GB" sz="5400" dirty="0" smtClean="0"/>
              <a:t>          REFERENCES</a:t>
            </a:r>
            <a:endParaRPr lang="en-GB" sz="5400" dirty="0"/>
          </a:p>
        </p:txBody>
      </p:sp>
      <p:sp>
        <p:nvSpPr>
          <p:cNvPr id="3" name="Title 2"/>
          <p:cNvSpPr>
            <a:spLocks noGrp="1"/>
          </p:cNvSpPr>
          <p:nvPr>
            <p:ph type="title"/>
          </p:nvPr>
        </p:nvSpPr>
        <p:spPr>
          <a:xfrm>
            <a:off x="457200" y="152400"/>
            <a:ext cx="8229600" cy="76200"/>
          </a:xfrm>
        </p:spPr>
        <p:txBody>
          <a:bodyPr>
            <a:normAutofit fontScale="90000"/>
          </a:bodyPr>
          <a:lstStyle/>
          <a:p>
            <a:endParaRPr lang="en-GB" dirty="0"/>
          </a:p>
        </p:txBody>
      </p:sp>
    </p:spTree>
    <p:extLst>
      <p:ext uri="{BB962C8B-B14F-4D97-AF65-F5344CB8AC3E}">
        <p14:creationId xmlns:p14="http://schemas.microsoft.com/office/powerpoint/2010/main" val="797946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1000"/>
                                        <p:tgtEl>
                                          <p:spTgt spid="2">
                                            <p:txEl>
                                              <p:pRg st="3" end="3"/>
                                            </p:txEl>
                                          </p:spTgt>
                                        </p:tgtEl>
                                      </p:cBhvr>
                                    </p:animEffect>
                                    <p:anim calcmode="lin" valueType="num">
                                      <p:cBhvr>
                                        <p:cTn id="8"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638800"/>
          </a:xfrm>
        </p:spPr>
        <p:txBody>
          <a:bodyPr>
            <a:normAutofit fontScale="25000" lnSpcReduction="20000"/>
          </a:bodyPr>
          <a:lstStyle/>
          <a:p>
            <a:pPr marL="0" indent="0">
              <a:buNone/>
            </a:pPr>
            <a:r>
              <a:rPr lang="en-GB" sz="9600" dirty="0" smtClean="0"/>
              <a:t>                                                                                           </a:t>
            </a:r>
          </a:p>
          <a:p>
            <a:r>
              <a:rPr lang="en-GB" sz="9600" dirty="0" smtClean="0"/>
              <a:t>Portal </a:t>
            </a:r>
            <a:r>
              <a:rPr lang="en-GB" sz="9600" dirty="0"/>
              <a:t>vein thrombosis(PVT) is defined as a state of obstruction of blood flow in portal vein which can be either partial or complete and associated with thrombus inside the vascular lumen(1</a:t>
            </a:r>
            <a:r>
              <a:rPr lang="en-GB" sz="9600" dirty="0" smtClean="0"/>
              <a:t>).</a:t>
            </a:r>
          </a:p>
          <a:p>
            <a:endParaRPr lang="en-GB" sz="9600" dirty="0"/>
          </a:p>
          <a:p>
            <a:pPr marL="0" indent="0">
              <a:buNone/>
            </a:pPr>
            <a:endParaRPr lang="en-GB" sz="9600" dirty="0"/>
          </a:p>
          <a:p>
            <a:endParaRPr lang="en-GB" sz="9600" dirty="0" smtClean="0"/>
          </a:p>
          <a:p>
            <a:r>
              <a:rPr lang="en-GB" sz="9600" dirty="0" smtClean="0"/>
              <a:t>Portal </a:t>
            </a:r>
            <a:r>
              <a:rPr lang="en-GB" sz="9600" dirty="0"/>
              <a:t>vein thrombosis(PVT) has become an increasingly recognisable disorder during evaluation of cases of abdominal pain with usage of widespread imaging techniques. </a:t>
            </a:r>
          </a:p>
          <a:p>
            <a:endParaRPr lang="en-GB" sz="9600" dirty="0" smtClean="0"/>
          </a:p>
          <a:p>
            <a:endParaRPr lang="en-GB" sz="9600" dirty="0"/>
          </a:p>
          <a:p>
            <a:endParaRPr lang="en-GB" sz="9600" dirty="0"/>
          </a:p>
          <a:p>
            <a:endParaRPr lang="en-GB" dirty="0" smtClean="0"/>
          </a:p>
          <a:p>
            <a:endParaRPr lang="en-GB" dirty="0"/>
          </a:p>
          <a:p>
            <a:pPr marL="0" indent="0">
              <a:buNone/>
            </a:pPr>
            <a:r>
              <a:rPr lang="en-GB" dirty="0" smtClean="0"/>
              <a:t> </a:t>
            </a:r>
            <a:endParaRPr lang="en-GB" dirty="0"/>
          </a:p>
          <a:p>
            <a:endParaRPr lang="en-GB" dirty="0"/>
          </a:p>
        </p:txBody>
      </p:sp>
      <p:sp>
        <p:nvSpPr>
          <p:cNvPr id="2" name="Title 1"/>
          <p:cNvSpPr>
            <a:spLocks noGrp="1"/>
          </p:cNvSpPr>
          <p:nvPr>
            <p:ph type="title"/>
          </p:nvPr>
        </p:nvSpPr>
        <p:spPr>
          <a:xfrm>
            <a:off x="457200" y="152400"/>
            <a:ext cx="8229600" cy="762000"/>
          </a:xfrm>
        </p:spPr>
        <p:txBody>
          <a:bodyPr>
            <a:normAutofit/>
          </a:bodyPr>
          <a:lstStyle/>
          <a:p>
            <a:endParaRPr lang="en-GB" dirty="0"/>
          </a:p>
        </p:txBody>
      </p:sp>
    </p:spTree>
    <p:extLst>
      <p:ext uri="{BB962C8B-B14F-4D97-AF65-F5344CB8AC3E}">
        <p14:creationId xmlns:p14="http://schemas.microsoft.com/office/powerpoint/2010/main" val="327389594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762000"/>
            <a:ext cx="8229600" cy="5791200"/>
          </a:xfrm>
        </p:spPr>
        <p:txBody>
          <a:bodyPr>
            <a:normAutofit fontScale="62500" lnSpcReduction="20000"/>
          </a:bodyPr>
          <a:lstStyle/>
          <a:p>
            <a:pPr marL="0" lvl="0" indent="0">
              <a:buNone/>
            </a:pPr>
            <a:r>
              <a:rPr lang="en-GB" dirty="0" smtClean="0"/>
              <a:t>1-Kocher </a:t>
            </a:r>
            <a:r>
              <a:rPr lang="en-GB" dirty="0"/>
              <a:t>G, </a:t>
            </a:r>
            <a:r>
              <a:rPr lang="en-GB" dirty="0" err="1"/>
              <a:t>Himmelmann</a:t>
            </a:r>
            <a:r>
              <a:rPr lang="en-GB" dirty="0"/>
              <a:t> A. Portal vein thrombosis (PVT):a study of 20 non-cirrhotic cases. Swiss Med </a:t>
            </a:r>
            <a:r>
              <a:rPr lang="en-GB" dirty="0" err="1"/>
              <a:t>Wkly</a:t>
            </a:r>
            <a:r>
              <a:rPr lang="en-GB" dirty="0"/>
              <a:t> 2005; 135:372-376 [PMID: 16106327</a:t>
            </a:r>
            <a:r>
              <a:rPr lang="en-GB" dirty="0" smtClean="0"/>
              <a:t>].</a:t>
            </a:r>
          </a:p>
          <a:p>
            <a:pPr marL="0" lvl="0" indent="0">
              <a:buNone/>
            </a:pPr>
            <a:endParaRPr lang="en-GB" dirty="0"/>
          </a:p>
          <a:p>
            <a:pPr marL="0" lvl="0" indent="0">
              <a:buNone/>
            </a:pPr>
            <a:r>
              <a:rPr lang="nl-BE" dirty="0" smtClean="0"/>
              <a:t>2-Wang </a:t>
            </a:r>
            <a:r>
              <a:rPr lang="nl-BE" dirty="0"/>
              <a:t>JT, Zhao HY, Liu YL. </a:t>
            </a:r>
            <a:r>
              <a:rPr lang="en-GB" dirty="0"/>
              <a:t>Portal vein thrombosis. </a:t>
            </a:r>
            <a:r>
              <a:rPr lang="en-GB" dirty="0" err="1"/>
              <a:t>Hepatobiliary</a:t>
            </a:r>
            <a:r>
              <a:rPr lang="en-GB" dirty="0"/>
              <a:t> </a:t>
            </a:r>
            <a:r>
              <a:rPr lang="en-GB" dirty="0" err="1"/>
              <a:t>Pancreat</a:t>
            </a:r>
            <a:r>
              <a:rPr lang="en-GB" dirty="0"/>
              <a:t> Dis </a:t>
            </a:r>
            <a:r>
              <a:rPr lang="en-GB" dirty="0" err="1"/>
              <a:t>Int</a:t>
            </a:r>
            <a:r>
              <a:rPr lang="en-GB" dirty="0"/>
              <a:t> 2005; 4: 515-518 [PMID: 16286254</a:t>
            </a:r>
            <a:r>
              <a:rPr lang="en-GB" dirty="0" smtClean="0"/>
              <a:t>].</a:t>
            </a:r>
          </a:p>
          <a:p>
            <a:pPr marL="0" lvl="0" indent="0">
              <a:buNone/>
            </a:pPr>
            <a:endParaRPr lang="en-GB" dirty="0"/>
          </a:p>
          <a:p>
            <a:pPr marL="0" lvl="0" indent="0">
              <a:buNone/>
            </a:pPr>
            <a:r>
              <a:rPr lang="en-GB" dirty="0" smtClean="0"/>
              <a:t>3-Plessier </a:t>
            </a:r>
            <a:r>
              <a:rPr lang="en-GB" dirty="0"/>
              <a:t>A, </a:t>
            </a:r>
            <a:r>
              <a:rPr lang="en-GB" dirty="0" err="1"/>
              <a:t>Darwish-Murad</a:t>
            </a:r>
            <a:r>
              <a:rPr lang="en-GB" dirty="0"/>
              <a:t> S, Hernandez-Guerra M, </a:t>
            </a:r>
            <a:r>
              <a:rPr lang="en-GB" dirty="0" err="1"/>
              <a:t>Consigny</a:t>
            </a:r>
            <a:r>
              <a:rPr lang="en-GB" dirty="0"/>
              <a:t> Y, </a:t>
            </a:r>
            <a:r>
              <a:rPr lang="en-GB" dirty="0" err="1"/>
              <a:t>Fabris</a:t>
            </a:r>
            <a:r>
              <a:rPr lang="en-GB" dirty="0"/>
              <a:t> F, </a:t>
            </a:r>
            <a:r>
              <a:rPr lang="en-GB" dirty="0" err="1"/>
              <a:t>Trebicka</a:t>
            </a:r>
            <a:r>
              <a:rPr lang="en-GB" dirty="0"/>
              <a:t> J, Heller J, </a:t>
            </a:r>
            <a:r>
              <a:rPr lang="en-GB" dirty="0" err="1"/>
              <a:t>Morard</a:t>
            </a:r>
            <a:r>
              <a:rPr lang="en-GB" dirty="0"/>
              <a:t> I, </a:t>
            </a:r>
            <a:r>
              <a:rPr lang="en-GB" dirty="0" err="1"/>
              <a:t>Lasser</a:t>
            </a:r>
            <a:r>
              <a:rPr lang="en-GB" dirty="0"/>
              <a:t> </a:t>
            </a:r>
            <a:r>
              <a:rPr lang="en-GB" dirty="0" err="1"/>
              <a:t>L,Langlet</a:t>
            </a:r>
            <a:r>
              <a:rPr lang="en-GB" dirty="0"/>
              <a:t> P, </a:t>
            </a:r>
            <a:r>
              <a:rPr lang="en-GB" dirty="0" err="1"/>
              <a:t>Denninger</a:t>
            </a:r>
            <a:r>
              <a:rPr lang="en-GB" dirty="0"/>
              <a:t> MH, </a:t>
            </a:r>
            <a:r>
              <a:rPr lang="en-GB" dirty="0" err="1"/>
              <a:t>Vidaud</a:t>
            </a:r>
            <a:r>
              <a:rPr lang="en-GB" dirty="0"/>
              <a:t> D, </a:t>
            </a:r>
            <a:r>
              <a:rPr lang="en-GB" dirty="0" err="1"/>
              <a:t>Condat</a:t>
            </a:r>
            <a:r>
              <a:rPr lang="en-GB" dirty="0"/>
              <a:t> B, </a:t>
            </a:r>
            <a:r>
              <a:rPr lang="en-GB" dirty="0" err="1"/>
              <a:t>Hadengue</a:t>
            </a:r>
            <a:r>
              <a:rPr lang="en-GB" dirty="0"/>
              <a:t> A, </a:t>
            </a:r>
            <a:r>
              <a:rPr lang="en-GB" dirty="0" err="1"/>
              <a:t>Primignani</a:t>
            </a:r>
            <a:r>
              <a:rPr lang="en-GB" dirty="0"/>
              <a:t> M, Garcia-Pagan JC, Janssen HL, Valla D. Acute portal vein thrombosis unrelated to cirrhosis: a prospective </a:t>
            </a:r>
            <a:r>
              <a:rPr lang="en-GB" dirty="0" err="1"/>
              <a:t>multicenter</a:t>
            </a:r>
            <a:r>
              <a:rPr lang="en-GB" dirty="0"/>
              <a:t> follow-up study. </a:t>
            </a:r>
            <a:r>
              <a:rPr lang="en-GB" dirty="0" err="1"/>
              <a:t>Hepatology</a:t>
            </a:r>
            <a:r>
              <a:rPr lang="en-GB" dirty="0"/>
              <a:t> 2010; 51: 210-218 [PMID: 19821530 DOI: 10.1002/hep.23259</a:t>
            </a:r>
            <a:r>
              <a:rPr lang="en-GB" dirty="0" smtClean="0"/>
              <a:t>].</a:t>
            </a:r>
          </a:p>
          <a:p>
            <a:pPr marL="0" lvl="0" indent="0">
              <a:buNone/>
            </a:pPr>
            <a:endParaRPr lang="en-GB" dirty="0"/>
          </a:p>
          <a:p>
            <a:pPr marL="0" lvl="0" indent="0">
              <a:buNone/>
            </a:pPr>
            <a:r>
              <a:rPr lang="en-GB" dirty="0" smtClean="0"/>
              <a:t>4-Ponziani </a:t>
            </a:r>
            <a:r>
              <a:rPr lang="en-GB" dirty="0"/>
              <a:t>FR, </a:t>
            </a:r>
            <a:r>
              <a:rPr lang="en-GB" dirty="0" err="1"/>
              <a:t>Zocco</a:t>
            </a:r>
            <a:r>
              <a:rPr lang="en-GB" dirty="0"/>
              <a:t> MA, </a:t>
            </a:r>
            <a:r>
              <a:rPr lang="en-GB" dirty="0" err="1"/>
              <a:t>Campanale</a:t>
            </a:r>
            <a:r>
              <a:rPr lang="en-GB" dirty="0"/>
              <a:t> C, </a:t>
            </a:r>
            <a:r>
              <a:rPr lang="en-GB" dirty="0" err="1"/>
              <a:t>Rinninella</a:t>
            </a:r>
            <a:r>
              <a:rPr lang="en-GB" dirty="0"/>
              <a:t> E, </a:t>
            </a:r>
            <a:r>
              <a:rPr lang="en-GB" dirty="0" err="1"/>
              <a:t>Tortora</a:t>
            </a:r>
            <a:r>
              <a:rPr lang="en-GB" dirty="0"/>
              <a:t> A, Di Maurizio L, </a:t>
            </a:r>
            <a:r>
              <a:rPr lang="en-GB" dirty="0" err="1"/>
              <a:t>Bombardieri</a:t>
            </a:r>
            <a:r>
              <a:rPr lang="en-GB" dirty="0"/>
              <a:t> G, De </a:t>
            </a:r>
            <a:r>
              <a:rPr lang="en-GB" dirty="0" err="1"/>
              <a:t>Cristofaro</a:t>
            </a:r>
            <a:r>
              <a:rPr lang="en-GB" dirty="0"/>
              <a:t> R, </a:t>
            </a:r>
            <a:r>
              <a:rPr lang="en-GB" dirty="0" err="1"/>
              <a:t>DeGaetano</a:t>
            </a:r>
            <a:r>
              <a:rPr lang="en-GB" dirty="0"/>
              <a:t> AM, </a:t>
            </a:r>
            <a:r>
              <a:rPr lang="en-GB" dirty="0" err="1"/>
              <a:t>Landolfi</a:t>
            </a:r>
            <a:r>
              <a:rPr lang="en-GB" dirty="0"/>
              <a:t> R, </a:t>
            </a:r>
            <a:r>
              <a:rPr lang="en-GB" dirty="0" err="1"/>
              <a:t>Gasbarrini</a:t>
            </a:r>
            <a:r>
              <a:rPr lang="en-GB" dirty="0"/>
              <a:t> A. Portal vein thrombosis: insight into physiopathology, diagnosis, and treatment. World J </a:t>
            </a:r>
            <a:r>
              <a:rPr lang="en-GB" dirty="0" err="1"/>
              <a:t>Gastroenterol</a:t>
            </a:r>
            <a:r>
              <a:rPr lang="en-GB" dirty="0"/>
              <a:t> 2010; 16: 143-155 [PMID: 20066733 DOI:10.3748/wjg.v16.i2.143</a:t>
            </a:r>
            <a:r>
              <a:rPr lang="en-GB" dirty="0" smtClean="0"/>
              <a:t>].</a:t>
            </a:r>
          </a:p>
          <a:p>
            <a:pPr marL="0" lvl="0" indent="0">
              <a:buNone/>
            </a:pPr>
            <a:endParaRPr lang="en-GB" dirty="0"/>
          </a:p>
          <a:p>
            <a:pPr marL="0" lvl="0" indent="0">
              <a:buNone/>
            </a:pPr>
            <a:r>
              <a:rPr lang="en-GB" dirty="0" smtClean="0"/>
              <a:t>5-Valla </a:t>
            </a:r>
            <a:r>
              <a:rPr lang="en-GB" dirty="0"/>
              <a:t>DC, </a:t>
            </a:r>
            <a:r>
              <a:rPr lang="en-GB" dirty="0" err="1"/>
              <a:t>Condat</a:t>
            </a:r>
            <a:r>
              <a:rPr lang="en-GB" dirty="0"/>
              <a:t> B. Portal vein thrombosis in adults: </a:t>
            </a:r>
            <a:r>
              <a:rPr lang="en-GB" dirty="0" err="1"/>
              <a:t>pathophysiology,pathogenesis</a:t>
            </a:r>
            <a:r>
              <a:rPr lang="en-GB" dirty="0"/>
              <a:t> and management. J </a:t>
            </a:r>
            <a:r>
              <a:rPr lang="en-GB" dirty="0" err="1"/>
              <a:t>Hepatol</a:t>
            </a:r>
            <a:r>
              <a:rPr lang="en-GB" dirty="0"/>
              <a:t> 2000;32:865–71</a:t>
            </a:r>
            <a:r>
              <a:rPr lang="en-GB" dirty="0" smtClean="0"/>
              <a:t>.</a:t>
            </a:r>
          </a:p>
          <a:p>
            <a:pPr marL="0" lvl="0" indent="0">
              <a:buNone/>
            </a:pPr>
            <a:endParaRPr lang="en-GB" dirty="0"/>
          </a:p>
          <a:p>
            <a:pPr marL="0" lvl="0" indent="0">
              <a:buNone/>
            </a:pPr>
            <a:r>
              <a:rPr lang="en-GB" dirty="0" smtClean="0"/>
              <a:t>6-Sheen </a:t>
            </a:r>
            <a:r>
              <a:rPr lang="en-GB" dirty="0"/>
              <a:t>CL, </a:t>
            </a:r>
            <a:r>
              <a:rPr lang="en-GB" dirty="0" err="1"/>
              <a:t>Lamparelli</a:t>
            </a:r>
            <a:r>
              <a:rPr lang="en-GB" dirty="0"/>
              <a:t> H, Milne A, Green I, </a:t>
            </a:r>
            <a:r>
              <a:rPr lang="en-GB" dirty="0" err="1"/>
              <a:t>Ramage</a:t>
            </a:r>
            <a:r>
              <a:rPr lang="en-GB" dirty="0"/>
              <a:t> JK. Clinical features, diagnosis and outcome of acute portal vein </a:t>
            </a:r>
            <a:r>
              <a:rPr lang="en-GB" dirty="0" err="1"/>
              <a:t>thrombosis.Q</a:t>
            </a:r>
            <a:r>
              <a:rPr lang="en-GB" dirty="0"/>
              <a:t> J Med 2000;93:531–4</a:t>
            </a:r>
            <a:r>
              <a:rPr lang="en-GB" dirty="0" smtClean="0"/>
              <a:t>.</a:t>
            </a:r>
            <a:endParaRPr lang="en-GB" dirty="0"/>
          </a:p>
        </p:txBody>
      </p:sp>
      <p:sp>
        <p:nvSpPr>
          <p:cNvPr id="3" name="Title 2"/>
          <p:cNvSpPr>
            <a:spLocks noGrp="1"/>
          </p:cNvSpPr>
          <p:nvPr>
            <p:ph type="title"/>
          </p:nvPr>
        </p:nvSpPr>
        <p:spPr>
          <a:xfrm>
            <a:off x="457200" y="152400"/>
            <a:ext cx="8229600" cy="609600"/>
          </a:xfrm>
        </p:spPr>
        <p:txBody>
          <a:bodyPr>
            <a:normAutofit fontScale="90000"/>
          </a:bodyPr>
          <a:lstStyle/>
          <a:p>
            <a:endParaRPr lang="en-GB" dirty="0"/>
          </a:p>
        </p:txBody>
      </p:sp>
    </p:spTree>
    <p:extLst>
      <p:ext uri="{BB962C8B-B14F-4D97-AF65-F5344CB8AC3E}">
        <p14:creationId xmlns:p14="http://schemas.microsoft.com/office/powerpoint/2010/main" val="131484744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28600"/>
            <a:ext cx="8229600" cy="6400800"/>
          </a:xfrm>
        </p:spPr>
        <p:txBody>
          <a:bodyPr>
            <a:normAutofit fontScale="70000" lnSpcReduction="20000"/>
          </a:bodyPr>
          <a:lstStyle/>
          <a:p>
            <a:pPr marL="0" lvl="0" indent="0">
              <a:buNone/>
            </a:pPr>
            <a:r>
              <a:rPr lang="en-GB" dirty="0"/>
              <a:t>7</a:t>
            </a:r>
            <a:r>
              <a:rPr lang="en-GB" dirty="0" smtClean="0"/>
              <a:t>-Amitrano </a:t>
            </a:r>
            <a:r>
              <a:rPr lang="en-GB" dirty="0"/>
              <a:t>L, </a:t>
            </a:r>
            <a:r>
              <a:rPr lang="en-GB" dirty="0" err="1"/>
              <a:t>Guardascione</a:t>
            </a:r>
            <a:r>
              <a:rPr lang="en-GB" dirty="0"/>
              <a:t> MA, Brancaccio V, </a:t>
            </a:r>
            <a:r>
              <a:rPr lang="en-GB" dirty="0" err="1"/>
              <a:t>Margaglione</a:t>
            </a:r>
            <a:r>
              <a:rPr lang="en-GB" dirty="0"/>
              <a:t> </a:t>
            </a:r>
            <a:r>
              <a:rPr lang="en-GB" dirty="0" err="1"/>
              <a:t>M,Manguso</a:t>
            </a:r>
            <a:r>
              <a:rPr lang="en-GB" dirty="0"/>
              <a:t> F, et al. Risk factors and clinical presentation of portal vein thrombosis in patients with liver cirrhosis. J </a:t>
            </a:r>
            <a:r>
              <a:rPr lang="en-GB" dirty="0" err="1"/>
              <a:t>Hepatol</a:t>
            </a:r>
            <a:r>
              <a:rPr lang="en-GB" dirty="0"/>
              <a:t> 2004;40:736–41</a:t>
            </a:r>
            <a:r>
              <a:rPr lang="en-GB" dirty="0" smtClean="0"/>
              <a:t>.</a:t>
            </a:r>
          </a:p>
          <a:p>
            <a:pPr marL="0" lvl="0" indent="0">
              <a:buNone/>
            </a:pPr>
            <a:endParaRPr lang="en-GB" dirty="0"/>
          </a:p>
          <a:p>
            <a:pPr marL="0" lvl="0" indent="0">
              <a:buNone/>
            </a:pPr>
            <a:r>
              <a:rPr lang="nl-BE" dirty="0"/>
              <a:t>8</a:t>
            </a:r>
            <a:r>
              <a:rPr lang="nl-BE" dirty="0" smtClean="0"/>
              <a:t>-Janssen </a:t>
            </a:r>
            <a:r>
              <a:rPr lang="nl-BE" dirty="0"/>
              <a:t>HLA, Wijnhoud A, Haagsma EB, van Uum M, van Nieuwkerk CMJ, Adang RP, et al. </a:t>
            </a:r>
            <a:r>
              <a:rPr lang="en-GB" dirty="0" err="1"/>
              <a:t>Extrahepatic</a:t>
            </a:r>
            <a:r>
              <a:rPr lang="en-GB" dirty="0"/>
              <a:t> portal vein thrombosis: aetiology and determinants of survival. Gut 2001; 49:720–4</a:t>
            </a:r>
            <a:r>
              <a:rPr lang="en-GB" dirty="0" smtClean="0"/>
              <a:t>.</a:t>
            </a:r>
          </a:p>
          <a:p>
            <a:pPr marL="0" lvl="0" indent="0">
              <a:buNone/>
            </a:pPr>
            <a:endParaRPr lang="en-GB" dirty="0"/>
          </a:p>
          <a:p>
            <a:pPr marL="0" lvl="0" indent="0">
              <a:buNone/>
            </a:pPr>
            <a:r>
              <a:rPr lang="en-GB" dirty="0"/>
              <a:t>9</a:t>
            </a:r>
            <a:r>
              <a:rPr lang="en-GB" dirty="0" smtClean="0"/>
              <a:t>-Denninger </a:t>
            </a:r>
            <a:r>
              <a:rPr lang="en-GB" dirty="0"/>
              <a:t>MH, </a:t>
            </a:r>
            <a:r>
              <a:rPr lang="en-GB" dirty="0" err="1"/>
              <a:t>Chait</a:t>
            </a:r>
            <a:r>
              <a:rPr lang="en-GB" dirty="0"/>
              <a:t> Y, </a:t>
            </a:r>
            <a:r>
              <a:rPr lang="en-GB" dirty="0" err="1"/>
              <a:t>Casadevall</a:t>
            </a:r>
            <a:r>
              <a:rPr lang="en-GB" dirty="0"/>
              <a:t> N, </a:t>
            </a:r>
            <a:r>
              <a:rPr lang="en-GB" dirty="0" err="1"/>
              <a:t>Hillaire</a:t>
            </a:r>
            <a:r>
              <a:rPr lang="en-GB" dirty="0"/>
              <a:t> S, </a:t>
            </a:r>
            <a:r>
              <a:rPr lang="en-GB" dirty="0" err="1"/>
              <a:t>Guillin</a:t>
            </a:r>
            <a:r>
              <a:rPr lang="en-GB" dirty="0"/>
              <a:t> </a:t>
            </a:r>
            <a:r>
              <a:rPr lang="en-GB" dirty="0" err="1"/>
              <a:t>MC,Bezeaud</a:t>
            </a:r>
            <a:r>
              <a:rPr lang="en-GB" dirty="0"/>
              <a:t> A, et al. Cause of portal or hepatic venous </a:t>
            </a:r>
            <a:r>
              <a:rPr lang="en-GB" dirty="0" err="1"/>
              <a:t>thrombosisin</a:t>
            </a:r>
            <a:r>
              <a:rPr lang="en-GB" dirty="0"/>
              <a:t> adults: The role of multiple concurrent factors.  </a:t>
            </a:r>
            <a:r>
              <a:rPr lang="en-GB" dirty="0" err="1"/>
              <a:t>Hepatology</a:t>
            </a:r>
            <a:r>
              <a:rPr lang="en-GB" dirty="0"/>
              <a:t> 2000;31:587–91</a:t>
            </a:r>
            <a:r>
              <a:rPr lang="en-GB" dirty="0" smtClean="0"/>
              <a:t>.</a:t>
            </a:r>
          </a:p>
          <a:p>
            <a:pPr marL="0" lvl="0" indent="0">
              <a:buNone/>
            </a:pPr>
            <a:endParaRPr lang="en-GB" dirty="0"/>
          </a:p>
          <a:p>
            <a:pPr marL="0" lvl="0" indent="0">
              <a:buNone/>
            </a:pPr>
            <a:r>
              <a:rPr lang="en-GB" dirty="0" smtClean="0"/>
              <a:t>10-Condat </a:t>
            </a:r>
            <a:r>
              <a:rPr lang="en-GB" dirty="0"/>
              <a:t>B, </a:t>
            </a:r>
            <a:r>
              <a:rPr lang="en-GB" dirty="0" err="1"/>
              <a:t>Pessione</a:t>
            </a:r>
            <a:r>
              <a:rPr lang="en-GB" dirty="0"/>
              <a:t> F, </a:t>
            </a:r>
            <a:r>
              <a:rPr lang="en-GB" dirty="0" err="1"/>
              <a:t>Hillaire</a:t>
            </a:r>
            <a:r>
              <a:rPr lang="en-GB" dirty="0"/>
              <a:t> S, </a:t>
            </a:r>
            <a:r>
              <a:rPr lang="en-GB" dirty="0" err="1"/>
              <a:t>Denninger</a:t>
            </a:r>
            <a:r>
              <a:rPr lang="en-GB" dirty="0"/>
              <a:t> MH, </a:t>
            </a:r>
            <a:r>
              <a:rPr lang="en-GB" dirty="0" err="1"/>
              <a:t>Guillin</a:t>
            </a:r>
            <a:r>
              <a:rPr lang="en-GB" dirty="0"/>
              <a:t> </a:t>
            </a:r>
            <a:r>
              <a:rPr lang="en-GB" dirty="0" err="1"/>
              <a:t>MC,Poliquin</a:t>
            </a:r>
            <a:r>
              <a:rPr lang="en-GB" dirty="0"/>
              <a:t> M, et al. Current outcome of portal vein thrombosis in adults: Risk and benefit of anticoagulant therapy. Gastroenterology 2001;120:490–7</a:t>
            </a:r>
            <a:r>
              <a:rPr lang="en-GB" dirty="0" smtClean="0"/>
              <a:t>.</a:t>
            </a:r>
          </a:p>
          <a:p>
            <a:pPr marL="0" lvl="0" indent="0">
              <a:buNone/>
            </a:pPr>
            <a:endParaRPr lang="en-GB" dirty="0"/>
          </a:p>
          <a:p>
            <a:pPr marL="0" lvl="0" indent="0">
              <a:buNone/>
            </a:pPr>
            <a:r>
              <a:rPr lang="en-GB" dirty="0" smtClean="0"/>
              <a:t>11-Bombeli </a:t>
            </a:r>
            <a:r>
              <a:rPr lang="en-GB" dirty="0"/>
              <a:t>T, Basic A, Fehr J. Prevalence of hereditary thrombophilia in patients with thrombosis in different venous </a:t>
            </a:r>
            <a:r>
              <a:rPr lang="en-GB" dirty="0" err="1"/>
              <a:t>systems.Am</a:t>
            </a:r>
            <a:r>
              <a:rPr lang="en-GB" dirty="0"/>
              <a:t> J </a:t>
            </a:r>
            <a:r>
              <a:rPr lang="en-GB" dirty="0" err="1"/>
              <a:t>Hematology</a:t>
            </a:r>
            <a:r>
              <a:rPr lang="en-GB" dirty="0"/>
              <a:t> 2002;70:126–32</a:t>
            </a:r>
            <a:r>
              <a:rPr lang="en-GB" dirty="0" smtClean="0"/>
              <a:t>.</a:t>
            </a:r>
          </a:p>
          <a:p>
            <a:pPr marL="0" lvl="0" indent="0">
              <a:buNone/>
            </a:pPr>
            <a:endParaRPr lang="en-GB" dirty="0"/>
          </a:p>
          <a:p>
            <a:pPr marL="0" lvl="0" indent="0">
              <a:buNone/>
            </a:pPr>
            <a:r>
              <a:rPr lang="en-GB" dirty="0" smtClean="0"/>
              <a:t>12-Belicova M, </a:t>
            </a:r>
            <a:r>
              <a:rPr lang="en-GB" dirty="0" err="1" smtClean="0"/>
              <a:t>Lukac</a:t>
            </a:r>
            <a:r>
              <a:rPr lang="en-GB" dirty="0" smtClean="0"/>
              <a:t> B, </a:t>
            </a:r>
            <a:r>
              <a:rPr lang="en-GB" dirty="0" err="1" smtClean="0"/>
              <a:t>Dvorsky</a:t>
            </a:r>
            <a:r>
              <a:rPr lang="en-GB" dirty="0" smtClean="0"/>
              <a:t> J, Peter G, </a:t>
            </a:r>
            <a:r>
              <a:rPr lang="en-GB" dirty="0" err="1" smtClean="0"/>
              <a:t>Mokan</a:t>
            </a:r>
            <a:r>
              <a:rPr lang="en-GB" dirty="0" smtClean="0"/>
              <a:t> M, </a:t>
            </a:r>
            <a:r>
              <a:rPr lang="en-GB" dirty="0" err="1" smtClean="0"/>
              <a:t>Kubisz</a:t>
            </a:r>
            <a:r>
              <a:rPr lang="en-GB" dirty="0" smtClean="0"/>
              <a:t> </a:t>
            </a:r>
            <a:r>
              <a:rPr lang="en-GB" dirty="0" err="1" smtClean="0"/>
              <a:t>P.Thromboembolic</a:t>
            </a:r>
            <a:r>
              <a:rPr lang="en-GB" dirty="0" smtClean="0"/>
              <a:t> disease and present oral contraception. </a:t>
            </a:r>
            <a:r>
              <a:rPr lang="en-GB" dirty="0" err="1" smtClean="0"/>
              <a:t>Clin</a:t>
            </a:r>
            <a:r>
              <a:rPr lang="en-GB" dirty="0" smtClean="0"/>
              <a:t> </a:t>
            </a:r>
            <a:r>
              <a:rPr lang="en-GB" dirty="0" err="1" smtClean="0"/>
              <a:t>Appl</a:t>
            </a:r>
            <a:r>
              <a:rPr lang="en-GB" dirty="0" smtClean="0"/>
              <a:t> </a:t>
            </a:r>
            <a:r>
              <a:rPr lang="en-GB" dirty="0" err="1" smtClean="0"/>
              <a:t>Thromb</a:t>
            </a:r>
            <a:r>
              <a:rPr lang="en-GB" dirty="0" smtClean="0"/>
              <a:t> </a:t>
            </a:r>
            <a:r>
              <a:rPr lang="en-GB" dirty="0" err="1" smtClean="0"/>
              <a:t>Hemost</a:t>
            </a:r>
            <a:r>
              <a:rPr lang="en-GB" dirty="0" smtClean="0"/>
              <a:t> 2003;9:45–51.</a:t>
            </a:r>
          </a:p>
          <a:p>
            <a:pPr marL="0" lvl="0" indent="0">
              <a:buNone/>
            </a:pPr>
            <a:endParaRPr lang="en-GB" dirty="0" smtClean="0"/>
          </a:p>
          <a:p>
            <a:pPr marL="0" indent="0">
              <a:buNone/>
            </a:pPr>
            <a:endParaRPr lang="en-GB" dirty="0"/>
          </a:p>
          <a:p>
            <a:endParaRPr lang="en-GB" dirty="0"/>
          </a:p>
        </p:txBody>
      </p:sp>
      <p:sp>
        <p:nvSpPr>
          <p:cNvPr id="3" name="Title 2"/>
          <p:cNvSpPr>
            <a:spLocks noGrp="1"/>
          </p:cNvSpPr>
          <p:nvPr>
            <p:ph type="title"/>
          </p:nvPr>
        </p:nvSpPr>
        <p:spPr>
          <a:xfrm flipV="1">
            <a:off x="457200" y="76200"/>
            <a:ext cx="8229600" cy="76200"/>
          </a:xfrm>
        </p:spPr>
        <p:txBody>
          <a:bodyPr>
            <a:normAutofit fontScale="90000"/>
          </a:bodyPr>
          <a:lstStyle/>
          <a:p>
            <a:endParaRPr lang="en-GB" dirty="0"/>
          </a:p>
        </p:txBody>
      </p:sp>
    </p:spTree>
    <p:extLst>
      <p:ext uri="{BB962C8B-B14F-4D97-AF65-F5344CB8AC3E}">
        <p14:creationId xmlns:p14="http://schemas.microsoft.com/office/powerpoint/2010/main" val="317610015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28600"/>
            <a:ext cx="8229600" cy="6400800"/>
          </a:xfrm>
        </p:spPr>
        <p:txBody>
          <a:bodyPr>
            <a:normAutofit fontScale="62500" lnSpcReduction="20000"/>
          </a:bodyPr>
          <a:lstStyle/>
          <a:p>
            <a:pPr marL="0" lvl="0" indent="0">
              <a:buNone/>
            </a:pPr>
            <a:r>
              <a:rPr lang="en-GB" dirty="0" smtClean="0"/>
              <a:t>13-Den </a:t>
            </a:r>
            <a:r>
              <a:rPr lang="en-GB" dirty="0" err="1"/>
              <a:t>Heijer</a:t>
            </a:r>
            <a:r>
              <a:rPr lang="en-GB" dirty="0"/>
              <a:t> M, </a:t>
            </a:r>
            <a:r>
              <a:rPr lang="en-GB" dirty="0" err="1"/>
              <a:t>Rosendaal</a:t>
            </a:r>
            <a:r>
              <a:rPr lang="en-GB" dirty="0"/>
              <a:t>, </a:t>
            </a:r>
            <a:r>
              <a:rPr lang="en-GB" dirty="0" err="1"/>
              <a:t>Blom</a:t>
            </a:r>
            <a:r>
              <a:rPr lang="en-GB" dirty="0"/>
              <a:t> HJ, </a:t>
            </a:r>
            <a:r>
              <a:rPr lang="en-GB" dirty="0" err="1"/>
              <a:t>Gerrits</a:t>
            </a:r>
            <a:r>
              <a:rPr lang="en-GB" dirty="0"/>
              <a:t> WBJ, </a:t>
            </a:r>
            <a:r>
              <a:rPr lang="en-GB" dirty="0" err="1"/>
              <a:t>Bos</a:t>
            </a:r>
            <a:r>
              <a:rPr lang="en-GB" dirty="0"/>
              <a:t> </a:t>
            </a:r>
            <a:r>
              <a:rPr lang="en-GB" dirty="0" err="1"/>
              <a:t>GMJ.Hyperhomocysteinemia</a:t>
            </a:r>
            <a:r>
              <a:rPr lang="en-GB" dirty="0"/>
              <a:t> and venous thrombosis: a meta-</a:t>
            </a:r>
            <a:r>
              <a:rPr lang="en-GB" dirty="0" err="1"/>
              <a:t>analysis.Thromb</a:t>
            </a:r>
            <a:r>
              <a:rPr lang="en-GB" dirty="0"/>
              <a:t> </a:t>
            </a:r>
            <a:r>
              <a:rPr lang="en-GB" dirty="0" err="1"/>
              <a:t>Haemost</a:t>
            </a:r>
            <a:r>
              <a:rPr lang="en-GB" dirty="0"/>
              <a:t> 1998;80:874–7.</a:t>
            </a:r>
          </a:p>
          <a:p>
            <a:pPr marL="0" lvl="0" indent="0">
              <a:buNone/>
            </a:pPr>
            <a:endParaRPr lang="en-GB" dirty="0"/>
          </a:p>
          <a:p>
            <a:pPr marL="0" lvl="0" indent="0">
              <a:buNone/>
            </a:pPr>
            <a:r>
              <a:rPr lang="nl-BE" dirty="0" smtClean="0"/>
              <a:t>14-Hainaut </a:t>
            </a:r>
            <a:r>
              <a:rPr lang="nl-BE" dirty="0"/>
              <a:t>P, Jaumotte C, Verhelst D, Wallemacq P, Gala JL, Zech F, et al. </a:t>
            </a:r>
            <a:r>
              <a:rPr lang="en-GB" dirty="0" err="1"/>
              <a:t>Hyperhomocysteinemia</a:t>
            </a:r>
            <a:r>
              <a:rPr lang="en-GB" dirty="0"/>
              <a:t> and venous thromboembolism: a risk factor more prevalent in the elderly and in idiopathic </a:t>
            </a:r>
            <a:r>
              <a:rPr lang="en-GB" dirty="0" err="1"/>
              <a:t>cases.Thromb</a:t>
            </a:r>
            <a:r>
              <a:rPr lang="en-GB" dirty="0"/>
              <a:t> Res 2002;106:121–5</a:t>
            </a:r>
            <a:r>
              <a:rPr lang="en-GB" dirty="0" smtClean="0"/>
              <a:t>.</a:t>
            </a:r>
          </a:p>
          <a:p>
            <a:pPr marL="0" lvl="0" indent="0">
              <a:buNone/>
            </a:pPr>
            <a:endParaRPr lang="en-GB" dirty="0"/>
          </a:p>
          <a:p>
            <a:pPr marL="0" lvl="0" indent="0">
              <a:buNone/>
            </a:pPr>
            <a:r>
              <a:rPr lang="en-GB" dirty="0" smtClean="0"/>
              <a:t>15-Plemmons </a:t>
            </a:r>
            <a:r>
              <a:rPr lang="en-GB" dirty="0"/>
              <a:t>RM, Dooley DP, </a:t>
            </a:r>
            <a:r>
              <a:rPr lang="en-GB" dirty="0" err="1"/>
              <a:t>Longfield</a:t>
            </a:r>
            <a:r>
              <a:rPr lang="en-GB" dirty="0"/>
              <a:t> RN. Septic thrombophlebitis of the portal vein (</a:t>
            </a:r>
            <a:r>
              <a:rPr lang="en-GB" dirty="0" err="1"/>
              <a:t>pylephlebitis</a:t>
            </a:r>
            <a:r>
              <a:rPr lang="en-GB" dirty="0"/>
              <a:t>): diagnosis and management in the modern era. </a:t>
            </a:r>
            <a:r>
              <a:rPr lang="en-GB" dirty="0" err="1"/>
              <a:t>Clin</a:t>
            </a:r>
            <a:r>
              <a:rPr lang="en-GB" dirty="0"/>
              <a:t> Infect Dis 1995;21:1114–20</a:t>
            </a:r>
            <a:r>
              <a:rPr lang="en-GB" dirty="0" smtClean="0"/>
              <a:t>.</a:t>
            </a:r>
          </a:p>
          <a:p>
            <a:pPr marL="0" lvl="0" indent="0">
              <a:buNone/>
            </a:pPr>
            <a:endParaRPr lang="en-GB" dirty="0"/>
          </a:p>
          <a:p>
            <a:pPr marL="0" lvl="0" indent="0">
              <a:buNone/>
            </a:pPr>
            <a:r>
              <a:rPr lang="en-GB" dirty="0" smtClean="0"/>
              <a:t>16-Tsujikawa </a:t>
            </a:r>
            <a:r>
              <a:rPr lang="en-GB" dirty="0"/>
              <a:t>T, Ihara T, Sasaki M, Inoue H, Fujiyama Y, </a:t>
            </a:r>
            <a:r>
              <a:rPr lang="en-GB" dirty="0" err="1"/>
              <a:t>Bamba</a:t>
            </a:r>
            <a:r>
              <a:rPr lang="en-GB" dirty="0"/>
              <a:t> T. Effectiveness of combined anticoagulant therapy for extending portal vein thrombosis in </a:t>
            </a:r>
            <a:r>
              <a:rPr lang="en-GB" dirty="0" err="1"/>
              <a:t>Crohn’s</a:t>
            </a:r>
            <a:r>
              <a:rPr lang="en-GB" dirty="0"/>
              <a:t> disease. Dis Colon Rectum 1996;39:823–5</a:t>
            </a:r>
            <a:r>
              <a:rPr lang="en-GB" dirty="0" smtClean="0"/>
              <a:t>.</a:t>
            </a:r>
          </a:p>
          <a:p>
            <a:pPr marL="0" lvl="0" indent="0">
              <a:buNone/>
            </a:pPr>
            <a:endParaRPr lang="en-GB" dirty="0"/>
          </a:p>
          <a:p>
            <a:pPr marL="0" lvl="0" indent="0">
              <a:buNone/>
            </a:pPr>
            <a:r>
              <a:rPr lang="en-GB" dirty="0" smtClean="0"/>
              <a:t>17-Duvoux </a:t>
            </a:r>
            <a:r>
              <a:rPr lang="en-GB" dirty="0"/>
              <a:t>C, </a:t>
            </a:r>
            <a:r>
              <a:rPr lang="en-GB" dirty="0" err="1"/>
              <a:t>Radier</a:t>
            </a:r>
            <a:r>
              <a:rPr lang="en-GB" dirty="0"/>
              <a:t> C, </a:t>
            </a:r>
            <a:r>
              <a:rPr lang="en-GB" dirty="0" err="1"/>
              <a:t>Gouault-Heilmann</a:t>
            </a:r>
            <a:r>
              <a:rPr lang="en-GB" dirty="0"/>
              <a:t> M, </a:t>
            </a:r>
            <a:r>
              <a:rPr lang="en-GB" dirty="0" err="1"/>
              <a:t>Texier</a:t>
            </a:r>
            <a:r>
              <a:rPr lang="en-GB" dirty="0"/>
              <a:t> JP, Le </a:t>
            </a:r>
            <a:r>
              <a:rPr lang="en-GB" dirty="0" err="1"/>
              <a:t>Cudonnec</a:t>
            </a:r>
            <a:r>
              <a:rPr lang="en-GB" dirty="0"/>
              <a:t> B, </a:t>
            </a:r>
            <a:r>
              <a:rPr lang="en-GB" dirty="0" err="1"/>
              <a:t>Dhumeaux</a:t>
            </a:r>
            <a:r>
              <a:rPr lang="en-GB" dirty="0"/>
              <a:t> D. </a:t>
            </a:r>
            <a:r>
              <a:rPr lang="en-GB" dirty="0" err="1"/>
              <a:t>Une</a:t>
            </a:r>
            <a:r>
              <a:rPr lang="en-GB" dirty="0"/>
              <a:t> cause rare de </a:t>
            </a:r>
            <a:r>
              <a:rPr lang="en-GB" dirty="0" err="1"/>
              <a:t>thrombose</a:t>
            </a:r>
            <a:r>
              <a:rPr lang="en-GB" dirty="0"/>
              <a:t> </a:t>
            </a:r>
            <a:r>
              <a:rPr lang="en-GB" dirty="0" err="1"/>
              <a:t>portale:le</a:t>
            </a:r>
            <a:r>
              <a:rPr lang="en-GB" dirty="0"/>
              <a:t> </a:t>
            </a:r>
            <a:r>
              <a:rPr lang="en-GB" dirty="0" err="1"/>
              <a:t>traumatisme</a:t>
            </a:r>
            <a:r>
              <a:rPr lang="en-GB" dirty="0"/>
              <a:t> </a:t>
            </a:r>
            <a:r>
              <a:rPr lang="en-GB" dirty="0" err="1"/>
              <a:t>fermé</a:t>
            </a:r>
            <a:r>
              <a:rPr lang="en-GB" dirty="0"/>
              <a:t> de </a:t>
            </a:r>
            <a:r>
              <a:rPr lang="en-GB" dirty="0" err="1"/>
              <a:t>l’abdomen</a:t>
            </a:r>
            <a:r>
              <a:rPr lang="en-GB" dirty="0"/>
              <a:t>. </a:t>
            </a:r>
            <a:r>
              <a:rPr lang="en-GB" dirty="0" err="1"/>
              <a:t>Gastroenterol</a:t>
            </a:r>
            <a:r>
              <a:rPr lang="en-GB" dirty="0"/>
              <a:t> </a:t>
            </a:r>
            <a:r>
              <a:rPr lang="en-GB" dirty="0" err="1"/>
              <a:t>Clin</a:t>
            </a:r>
            <a:r>
              <a:rPr lang="en-GB" dirty="0"/>
              <a:t> </a:t>
            </a:r>
            <a:r>
              <a:rPr lang="en-GB" dirty="0" err="1"/>
              <a:t>Biol</a:t>
            </a:r>
            <a:r>
              <a:rPr lang="en-GB" dirty="0"/>
              <a:t> 1994;18:165–7</a:t>
            </a:r>
            <a:r>
              <a:rPr lang="en-GB" dirty="0" smtClean="0"/>
              <a:t>.</a:t>
            </a:r>
          </a:p>
          <a:p>
            <a:pPr marL="0" lvl="0" indent="0">
              <a:buNone/>
            </a:pPr>
            <a:endParaRPr lang="en-GB" dirty="0"/>
          </a:p>
          <a:p>
            <a:pPr marL="0" lvl="0" indent="0">
              <a:buNone/>
            </a:pPr>
            <a:r>
              <a:rPr lang="en-GB" dirty="0" smtClean="0"/>
              <a:t>18-Hassn </a:t>
            </a:r>
            <a:r>
              <a:rPr lang="en-GB" dirty="0"/>
              <a:t>AM, Al-</a:t>
            </a:r>
            <a:r>
              <a:rPr lang="en-GB" dirty="0" err="1"/>
              <a:t>Fallouji</a:t>
            </a:r>
            <a:r>
              <a:rPr lang="en-GB" dirty="0"/>
              <a:t> MA, </a:t>
            </a:r>
            <a:r>
              <a:rPr lang="en-GB" dirty="0" err="1"/>
              <a:t>Ouf</a:t>
            </a:r>
            <a:r>
              <a:rPr lang="en-GB" dirty="0"/>
              <a:t> TI, </a:t>
            </a:r>
            <a:r>
              <a:rPr lang="en-GB" dirty="0" err="1"/>
              <a:t>Saad</a:t>
            </a:r>
            <a:r>
              <a:rPr lang="en-GB" dirty="0"/>
              <a:t> R. Portal vein thrombosis following </a:t>
            </a:r>
            <a:r>
              <a:rPr lang="en-GB" dirty="0" err="1"/>
              <a:t>splenectomy</a:t>
            </a:r>
            <a:r>
              <a:rPr lang="en-GB" dirty="0"/>
              <a:t>. Br J </a:t>
            </a:r>
            <a:r>
              <a:rPr lang="en-GB" dirty="0" err="1"/>
              <a:t>Surg</a:t>
            </a:r>
            <a:r>
              <a:rPr lang="en-GB" dirty="0"/>
              <a:t> 2000;87:362–73</a:t>
            </a:r>
            <a:r>
              <a:rPr lang="en-GB" dirty="0" smtClean="0"/>
              <a:t>.</a:t>
            </a:r>
          </a:p>
          <a:p>
            <a:pPr marL="0" lvl="0" indent="0">
              <a:buNone/>
            </a:pPr>
            <a:endParaRPr lang="en-GB" dirty="0"/>
          </a:p>
          <a:p>
            <a:pPr marL="0" lvl="0" indent="0">
              <a:buNone/>
            </a:pPr>
            <a:r>
              <a:rPr lang="en-GB" dirty="0" smtClean="0"/>
              <a:t>19-Lee </a:t>
            </a:r>
            <a:r>
              <a:rPr lang="en-GB" dirty="0"/>
              <a:t>HK, Park SJ, Yi BH, </a:t>
            </a:r>
            <a:r>
              <a:rPr lang="en-GB" dirty="0" err="1"/>
              <a:t>Yeon</a:t>
            </a:r>
            <a:r>
              <a:rPr lang="en-GB" dirty="0"/>
              <a:t> EK, Kim JH, Hong HS. Portal vein thrombosis: CT features. </a:t>
            </a:r>
            <a:r>
              <a:rPr lang="en-GB" dirty="0" err="1"/>
              <a:t>Abdom</a:t>
            </a:r>
            <a:r>
              <a:rPr lang="en-GB" dirty="0"/>
              <a:t> Imaging 2008; 33: 72-79 [PMID: 17694406 DOI: 10.1007/s00261-007-9200-x</a:t>
            </a:r>
          </a:p>
        </p:txBody>
      </p:sp>
      <p:sp>
        <p:nvSpPr>
          <p:cNvPr id="3" name="Title 2"/>
          <p:cNvSpPr>
            <a:spLocks noGrp="1"/>
          </p:cNvSpPr>
          <p:nvPr>
            <p:ph type="title"/>
          </p:nvPr>
        </p:nvSpPr>
        <p:spPr>
          <a:xfrm>
            <a:off x="457200" y="152400"/>
            <a:ext cx="8229600" cy="45719"/>
          </a:xfrm>
        </p:spPr>
        <p:txBody>
          <a:bodyPr>
            <a:normAutofit fontScale="90000"/>
          </a:bodyPr>
          <a:lstStyle/>
          <a:p>
            <a:endParaRPr lang="en-GB" dirty="0"/>
          </a:p>
        </p:txBody>
      </p:sp>
    </p:spTree>
    <p:extLst>
      <p:ext uri="{BB962C8B-B14F-4D97-AF65-F5344CB8AC3E}">
        <p14:creationId xmlns:p14="http://schemas.microsoft.com/office/powerpoint/2010/main" val="159680588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GB" dirty="0"/>
          </a:p>
        </p:txBody>
      </p:sp>
      <p:sp>
        <p:nvSpPr>
          <p:cNvPr id="2" name="Title 1"/>
          <p:cNvSpPr>
            <a:spLocks noGrp="1"/>
          </p:cNvSpPr>
          <p:nvPr>
            <p:ph type="title"/>
          </p:nvPr>
        </p:nvSpPr>
        <p:spPr/>
        <p:txBody>
          <a:bodyPr/>
          <a:lstStyle/>
          <a:p>
            <a:endParaRPr lang="en-GB"/>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6634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inVertical)">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609600"/>
          </a:xfrm>
        </p:spPr>
        <p:txBody>
          <a:bodyPr>
            <a:normAutofit fontScale="90000"/>
          </a:bodyPr>
          <a:lstStyle/>
          <a:p>
            <a:r>
              <a:rPr lang="en-GB" dirty="0" smtClean="0"/>
              <a:t>OVERLAY OF PORTAL VEIN</a:t>
            </a:r>
            <a:endParaRPr lang="en-GB" dirty="0"/>
          </a:p>
        </p:txBody>
      </p:sp>
      <p:pic>
        <p:nvPicPr>
          <p:cNvPr id="1026" name="Picture 2" descr="C:\Users\WinUser\Desktop\PVT\Fig-1-Most-common-sites-of-thrombosis.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90600" y="685800"/>
            <a:ext cx="7239000" cy="531791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78077" y="6003718"/>
            <a:ext cx="8229600" cy="646331"/>
          </a:xfrm>
          <a:prstGeom prst="rect">
            <a:avLst/>
          </a:prstGeom>
        </p:spPr>
        <p:txBody>
          <a:bodyPr wrap="square">
            <a:spAutoFit/>
          </a:bodyPr>
          <a:lstStyle/>
          <a:p>
            <a:pPr marL="285750" indent="-285750">
              <a:buFont typeface="Arial" pitchFamily="34" charset="0"/>
              <a:buChar char="•"/>
            </a:pPr>
            <a:r>
              <a:rPr lang="en-GB" dirty="0"/>
              <a:t>The portal vein is formed by the confluence of the splenic and superior mesenteric </a:t>
            </a:r>
            <a:r>
              <a:rPr lang="en-GB" dirty="0" smtClean="0"/>
              <a:t>veins</a:t>
            </a:r>
            <a:r>
              <a:rPr lang="en-GB" dirty="0"/>
              <a:t>.</a:t>
            </a:r>
          </a:p>
        </p:txBody>
      </p:sp>
    </p:spTree>
    <p:extLst>
      <p:ext uri="{BB962C8B-B14F-4D97-AF65-F5344CB8AC3E}">
        <p14:creationId xmlns:p14="http://schemas.microsoft.com/office/powerpoint/2010/main" val="2017586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 calcmode="lin" valueType="num">
                                      <p:cBhvr>
                                        <p:cTn id="14" dur="500" fill="hold"/>
                                        <p:tgtEl>
                                          <p:spTgt spid="1026"/>
                                        </p:tgtEl>
                                        <p:attrNameLst>
                                          <p:attrName>ppt_w</p:attrName>
                                        </p:attrNameLst>
                                      </p:cBhvr>
                                      <p:tavLst>
                                        <p:tav tm="0">
                                          <p:val>
                                            <p:fltVal val="0"/>
                                          </p:val>
                                        </p:tav>
                                        <p:tav tm="100000">
                                          <p:val>
                                            <p:strVal val="#ppt_w"/>
                                          </p:val>
                                        </p:tav>
                                      </p:tavLst>
                                    </p:anim>
                                    <p:anim calcmode="lin" valueType="num">
                                      <p:cBhvr>
                                        <p:cTn id="15" dur="500" fill="hold"/>
                                        <p:tgtEl>
                                          <p:spTgt spid="1026"/>
                                        </p:tgtEl>
                                        <p:attrNameLst>
                                          <p:attrName>ppt_h</p:attrName>
                                        </p:attrNameLst>
                                      </p:cBhvr>
                                      <p:tavLst>
                                        <p:tav tm="0">
                                          <p:val>
                                            <p:fltVal val="0"/>
                                          </p:val>
                                        </p:tav>
                                        <p:tav tm="100000">
                                          <p:val>
                                            <p:strVal val="#ppt_h"/>
                                          </p:val>
                                        </p:tav>
                                      </p:tavLst>
                                    </p:anim>
                                    <p:animEffect transition="in" filter="fade">
                                      <p:cBhvr>
                                        <p:cTn id="16" dur="500"/>
                                        <p:tgtEl>
                                          <p:spTgt spid="1026"/>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609600"/>
          </a:xfrm>
        </p:spPr>
        <p:txBody>
          <a:bodyPr>
            <a:normAutofit/>
          </a:bodyPr>
          <a:lstStyle/>
          <a:p>
            <a:r>
              <a:rPr lang="en-GB" sz="3200" dirty="0" smtClean="0"/>
              <a:t>     GRADES OF PORTAL VEIN THROMBOSIS</a:t>
            </a:r>
            <a:endParaRPr lang="en-GB" sz="3200" dirty="0"/>
          </a:p>
        </p:txBody>
      </p:sp>
      <p:pic>
        <p:nvPicPr>
          <p:cNvPr id="2050" name="Picture 2" descr="C:\Users\WinUser\Desktop\PVT\Classification-of-PVT-proposed-by-Yerdel-et-al.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5800" y="914400"/>
            <a:ext cx="7696199"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1536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barn(inVertical)">
                                      <p:cBhvr>
                                        <p:cTn id="12"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
            <a:ext cx="8229600" cy="6400800"/>
          </a:xfrm>
        </p:spPr>
        <p:txBody>
          <a:bodyPr>
            <a:normAutofit/>
          </a:bodyPr>
          <a:lstStyle/>
          <a:p>
            <a:endParaRPr lang="en-GB" sz="5400" dirty="0" smtClean="0"/>
          </a:p>
          <a:p>
            <a:endParaRPr lang="en-GB" sz="5400" dirty="0"/>
          </a:p>
          <a:p>
            <a:endParaRPr lang="en-GB" sz="5400" dirty="0" smtClean="0"/>
          </a:p>
          <a:p>
            <a:pPr marL="0" indent="0">
              <a:buNone/>
            </a:pPr>
            <a:r>
              <a:rPr lang="en-GB" sz="5400" dirty="0" smtClean="0"/>
              <a:t>REVIEW OF LITERATURE</a:t>
            </a:r>
            <a:endParaRPr lang="en-GB" sz="5400" dirty="0"/>
          </a:p>
        </p:txBody>
      </p:sp>
      <p:sp>
        <p:nvSpPr>
          <p:cNvPr id="3" name="Title 2"/>
          <p:cNvSpPr>
            <a:spLocks noGrp="1"/>
          </p:cNvSpPr>
          <p:nvPr>
            <p:ph type="title"/>
          </p:nvPr>
        </p:nvSpPr>
        <p:spPr>
          <a:xfrm>
            <a:off x="457200" y="152400"/>
            <a:ext cx="8229600" cy="45719"/>
          </a:xfrm>
        </p:spPr>
        <p:txBody>
          <a:bodyPr>
            <a:normAutofit fontScale="90000"/>
          </a:bodyPr>
          <a:lstStyle/>
          <a:p>
            <a:endParaRPr lang="en-GB" dirty="0"/>
          </a:p>
        </p:txBody>
      </p:sp>
    </p:spTree>
    <p:extLst>
      <p:ext uri="{BB962C8B-B14F-4D97-AF65-F5344CB8AC3E}">
        <p14:creationId xmlns:p14="http://schemas.microsoft.com/office/powerpoint/2010/main" val="338533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1000"/>
                                        <p:tgtEl>
                                          <p:spTgt spid="2">
                                            <p:txEl>
                                              <p:pRg st="3" end="3"/>
                                            </p:txEl>
                                          </p:spTgt>
                                        </p:tgtEl>
                                      </p:cBhvr>
                                    </p:animEffect>
                                    <p:anim calcmode="lin" valueType="num">
                                      <p:cBhvr>
                                        <p:cTn id="8"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90600"/>
            <a:ext cx="8229600" cy="5562600"/>
          </a:xfrm>
        </p:spPr>
        <p:txBody>
          <a:bodyPr>
            <a:normAutofit fontScale="92500" lnSpcReduction="20000"/>
          </a:bodyPr>
          <a:lstStyle/>
          <a:p>
            <a:r>
              <a:rPr lang="en-GB" sz="2800" dirty="0"/>
              <a:t>First case of portal vein thrombosis was reported in a patient with ascites, splenomegaly and </a:t>
            </a:r>
            <a:r>
              <a:rPr lang="en-GB" sz="2800" dirty="0" err="1"/>
              <a:t>varices</a:t>
            </a:r>
            <a:r>
              <a:rPr lang="en-GB" sz="2800" dirty="0"/>
              <a:t> by Balfour and Steward in 1868(2</a:t>
            </a:r>
            <a:r>
              <a:rPr lang="en-GB" sz="2800" dirty="0" smtClean="0"/>
              <a:t>).</a:t>
            </a:r>
          </a:p>
          <a:p>
            <a:pPr marL="0" indent="0">
              <a:buNone/>
            </a:pPr>
            <a:r>
              <a:rPr lang="en-GB" sz="2800" dirty="0" smtClean="0"/>
              <a:t> </a:t>
            </a:r>
            <a:endParaRPr lang="en-GB" sz="2800" dirty="0"/>
          </a:p>
          <a:p>
            <a:r>
              <a:rPr lang="en-GB" dirty="0" smtClean="0"/>
              <a:t>PVT </a:t>
            </a:r>
            <a:r>
              <a:rPr lang="en-GB" dirty="0"/>
              <a:t>in general is a rare clinical state with a low incidence of 0.7% and with a prevalence of 3.7% among general population(3</a:t>
            </a:r>
            <a:r>
              <a:rPr lang="en-GB" dirty="0" smtClean="0"/>
              <a:t>).</a:t>
            </a:r>
          </a:p>
          <a:p>
            <a:pPr marL="0" indent="0">
              <a:buNone/>
            </a:pPr>
            <a:r>
              <a:rPr lang="en-GB" dirty="0" smtClean="0"/>
              <a:t> </a:t>
            </a:r>
          </a:p>
          <a:p>
            <a:r>
              <a:rPr lang="en-GB" dirty="0" smtClean="0"/>
              <a:t>Higher </a:t>
            </a:r>
            <a:r>
              <a:rPr lang="en-GB" dirty="0"/>
              <a:t>incidence and prevalence rates are seen among cirrhotic patients with about 10% of PVT cases(4). Chronic liver disease-cirrhosis accounts for nearly 11.2 %(7)-25.2%(8) of PVT patients.</a:t>
            </a:r>
          </a:p>
          <a:p>
            <a:pPr marL="0" indent="0">
              <a:buNone/>
            </a:pPr>
            <a:endParaRPr lang="en-GB" dirty="0"/>
          </a:p>
          <a:p>
            <a:r>
              <a:rPr lang="en-GB" dirty="0"/>
              <a:t> In patients with no chronic liver disease, </a:t>
            </a:r>
            <a:r>
              <a:rPr lang="en-GB" dirty="0" err="1"/>
              <a:t>hypercoagulable</a:t>
            </a:r>
            <a:r>
              <a:rPr lang="en-GB" dirty="0"/>
              <a:t> states and </a:t>
            </a:r>
            <a:r>
              <a:rPr lang="en-GB" dirty="0" err="1"/>
              <a:t>myeloproliferative</a:t>
            </a:r>
            <a:r>
              <a:rPr lang="en-GB" dirty="0"/>
              <a:t> disorders accounts for 40%--70%.</a:t>
            </a:r>
          </a:p>
          <a:p>
            <a:pPr marL="0" indent="0">
              <a:buNone/>
            </a:pPr>
            <a:endParaRPr lang="en-GB" dirty="0"/>
          </a:p>
          <a:p>
            <a:endParaRPr lang="en-GB" dirty="0" smtClean="0"/>
          </a:p>
          <a:p>
            <a:pPr marL="0" indent="0">
              <a:buNone/>
            </a:pPr>
            <a:endParaRPr lang="en-GB" dirty="0" smtClean="0"/>
          </a:p>
          <a:p>
            <a:endParaRPr lang="en-GB" dirty="0" smtClean="0"/>
          </a:p>
          <a:p>
            <a:endParaRPr lang="en-GB" dirty="0" smtClean="0"/>
          </a:p>
          <a:p>
            <a:endParaRPr lang="en-GB" dirty="0" smtClean="0"/>
          </a:p>
          <a:p>
            <a:pPr marL="0" indent="0">
              <a:buNone/>
            </a:pPr>
            <a:endParaRPr lang="en-GB" dirty="0"/>
          </a:p>
        </p:txBody>
      </p:sp>
      <p:sp>
        <p:nvSpPr>
          <p:cNvPr id="3" name="Title 2"/>
          <p:cNvSpPr>
            <a:spLocks noGrp="1"/>
          </p:cNvSpPr>
          <p:nvPr>
            <p:ph type="title"/>
          </p:nvPr>
        </p:nvSpPr>
        <p:spPr>
          <a:xfrm>
            <a:off x="457200" y="0"/>
            <a:ext cx="8229600" cy="914400"/>
          </a:xfrm>
        </p:spPr>
        <p:txBody>
          <a:bodyPr>
            <a:normAutofit/>
          </a:bodyPr>
          <a:lstStyle/>
          <a:p>
            <a:endParaRPr lang="en-GB" dirty="0"/>
          </a:p>
        </p:txBody>
      </p:sp>
    </p:spTree>
    <p:extLst>
      <p:ext uri="{BB962C8B-B14F-4D97-AF65-F5344CB8AC3E}">
        <p14:creationId xmlns:p14="http://schemas.microsoft.com/office/powerpoint/2010/main" val="3804246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
            <a:ext cx="8229600" cy="5943600"/>
          </a:xfrm>
        </p:spPr>
        <p:txBody>
          <a:bodyPr>
            <a:normAutofit fontScale="92500" lnSpcReduction="10000"/>
          </a:bodyPr>
          <a:lstStyle/>
          <a:p>
            <a:r>
              <a:rPr lang="en-GB" dirty="0"/>
              <a:t>Local factors like intra abdominal </a:t>
            </a:r>
            <a:r>
              <a:rPr lang="en-GB" dirty="0" err="1"/>
              <a:t>surgeries,cancers</a:t>
            </a:r>
            <a:r>
              <a:rPr lang="en-GB" dirty="0"/>
              <a:t> and inflammatory conditions accounts for 10%--50% of PVT cases(8,9).</a:t>
            </a:r>
          </a:p>
          <a:p>
            <a:pPr marL="0" indent="0">
              <a:buNone/>
            </a:pPr>
            <a:endParaRPr lang="en-GB" dirty="0"/>
          </a:p>
          <a:p>
            <a:r>
              <a:rPr lang="en-GB" dirty="0" smtClean="0"/>
              <a:t>Acute </a:t>
            </a:r>
            <a:r>
              <a:rPr lang="en-GB" dirty="0"/>
              <a:t>portal vein thrombosis(PVT) is diagnosed by the presence of thrombus in PV. Chronic PVT is made out by the presence of collaterals resulting due to long standing PVT(5,6).</a:t>
            </a:r>
          </a:p>
          <a:p>
            <a:pPr marL="0" indent="0">
              <a:buNone/>
            </a:pPr>
            <a:r>
              <a:rPr lang="en-GB" dirty="0"/>
              <a:t> </a:t>
            </a:r>
          </a:p>
          <a:p>
            <a:r>
              <a:rPr lang="en-GB" dirty="0"/>
              <a:t>Patients with acute PVT present with nonspecific symptom making the diagnosis of PVT difficult. Diagnosis of PVT is done mostly using USG or CT imaging. </a:t>
            </a:r>
          </a:p>
          <a:p>
            <a:endParaRPr lang="en-GB" dirty="0" smtClean="0"/>
          </a:p>
          <a:p>
            <a:endParaRPr lang="en-GB" dirty="0" smtClean="0"/>
          </a:p>
          <a:p>
            <a:r>
              <a:rPr lang="en-GB" dirty="0" smtClean="0"/>
              <a:t>Mortality </a:t>
            </a:r>
            <a:r>
              <a:rPr lang="en-GB" dirty="0"/>
              <a:t>due to PVT accounts for 2—3% in cases with no underlying liver disease or </a:t>
            </a:r>
            <a:r>
              <a:rPr lang="en-GB" dirty="0" smtClean="0"/>
              <a:t>cancers(8,10).</a:t>
            </a:r>
            <a:endParaRPr lang="en-GB" dirty="0"/>
          </a:p>
        </p:txBody>
      </p:sp>
      <p:sp>
        <p:nvSpPr>
          <p:cNvPr id="3" name="Title 2"/>
          <p:cNvSpPr>
            <a:spLocks noGrp="1"/>
          </p:cNvSpPr>
          <p:nvPr>
            <p:ph type="title"/>
          </p:nvPr>
        </p:nvSpPr>
        <p:spPr>
          <a:xfrm flipV="1">
            <a:off x="457200" y="76200"/>
            <a:ext cx="8229600" cy="76200"/>
          </a:xfrm>
        </p:spPr>
        <p:txBody>
          <a:bodyPr>
            <a:normAutofit fontScale="90000"/>
          </a:bodyPr>
          <a:lstStyle/>
          <a:p>
            <a:endParaRPr lang="en-GB" dirty="0"/>
          </a:p>
        </p:txBody>
      </p:sp>
    </p:spTree>
    <p:extLst>
      <p:ext uri="{BB962C8B-B14F-4D97-AF65-F5344CB8AC3E}">
        <p14:creationId xmlns:p14="http://schemas.microsoft.com/office/powerpoint/2010/main" val="12664438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779897486"/>
              </p:ext>
            </p:extLst>
          </p:nvPr>
        </p:nvGraphicFramePr>
        <p:xfrm>
          <a:off x="457200" y="457199"/>
          <a:ext cx="8382000" cy="2534467"/>
        </p:xfrm>
        <a:graphic>
          <a:graphicData uri="http://schemas.openxmlformats.org/drawingml/2006/table">
            <a:tbl>
              <a:tblPr firstRow="1" firstCol="1" bandRow="1">
                <a:tableStyleId>{5C22544A-7EE6-4342-B048-85BDC9FD1C3A}</a:tableStyleId>
              </a:tblPr>
              <a:tblGrid>
                <a:gridCol w="4108856"/>
                <a:gridCol w="4273144"/>
              </a:tblGrid>
              <a:tr h="335019">
                <a:tc>
                  <a:txBody>
                    <a:bodyPr/>
                    <a:lstStyle/>
                    <a:p>
                      <a:pPr algn="ctr">
                        <a:lnSpc>
                          <a:spcPct val="115000"/>
                        </a:lnSpc>
                        <a:spcBef>
                          <a:spcPts val="600"/>
                        </a:spcBef>
                        <a:spcAft>
                          <a:spcPts val="0"/>
                        </a:spcAft>
                      </a:pPr>
                      <a:r>
                        <a:rPr lang="en-GB" sz="900" dirty="0">
                          <a:effectLst/>
                        </a:rPr>
                        <a:t>Inflammatory</a:t>
                      </a:r>
                      <a:endParaRPr lang="en-GB" sz="1100" dirty="0">
                        <a:effectLst/>
                        <a:latin typeface="Calibri"/>
                        <a:ea typeface="Calibri"/>
                        <a:cs typeface="Times New Roman"/>
                      </a:endParaRPr>
                    </a:p>
                  </a:txBody>
                  <a:tcPr marL="68580" marR="68580" marT="0" marB="0"/>
                </a:tc>
                <a:tc>
                  <a:txBody>
                    <a:bodyPr/>
                    <a:lstStyle/>
                    <a:p>
                      <a:pPr algn="ctr">
                        <a:lnSpc>
                          <a:spcPct val="115000"/>
                        </a:lnSpc>
                        <a:spcBef>
                          <a:spcPts val="600"/>
                        </a:spcBef>
                        <a:spcAft>
                          <a:spcPts val="0"/>
                        </a:spcAft>
                      </a:pPr>
                      <a:r>
                        <a:rPr lang="en-GB" sz="900" dirty="0">
                          <a:effectLst/>
                        </a:rPr>
                        <a:t>Surgery related</a:t>
                      </a:r>
                      <a:endParaRPr lang="en-GB" sz="1100" dirty="0">
                        <a:effectLst/>
                        <a:latin typeface="Calibri"/>
                        <a:ea typeface="Calibri"/>
                        <a:cs typeface="Times New Roman"/>
                      </a:endParaRPr>
                    </a:p>
                  </a:txBody>
                  <a:tcPr marL="68580" marR="68580" marT="0" marB="0"/>
                </a:tc>
              </a:tr>
              <a:tr h="274931">
                <a:tc>
                  <a:txBody>
                    <a:bodyPr/>
                    <a:lstStyle/>
                    <a:p>
                      <a:pPr>
                        <a:lnSpc>
                          <a:spcPct val="115000"/>
                        </a:lnSpc>
                        <a:spcBef>
                          <a:spcPts val="600"/>
                        </a:spcBef>
                        <a:spcAft>
                          <a:spcPts val="0"/>
                        </a:spcAft>
                      </a:pPr>
                      <a:r>
                        <a:rPr lang="en-GB" sz="900" dirty="0">
                          <a:effectLst/>
                        </a:rPr>
                        <a:t>Cirrhosis</a:t>
                      </a:r>
                      <a:endParaRPr lang="en-GB" sz="1100" dirty="0">
                        <a:effectLst/>
                        <a:latin typeface="Calibri"/>
                        <a:ea typeface="Calibri"/>
                        <a:cs typeface="Times New Roman"/>
                      </a:endParaRPr>
                    </a:p>
                  </a:txBody>
                  <a:tcPr marL="68580" marR="68580" marT="0" marB="0"/>
                </a:tc>
                <a:tc>
                  <a:txBody>
                    <a:bodyPr/>
                    <a:lstStyle/>
                    <a:p>
                      <a:pPr>
                        <a:lnSpc>
                          <a:spcPct val="115000"/>
                        </a:lnSpc>
                        <a:spcBef>
                          <a:spcPts val="600"/>
                        </a:spcBef>
                        <a:spcAft>
                          <a:spcPts val="0"/>
                        </a:spcAft>
                      </a:pPr>
                      <a:r>
                        <a:rPr lang="en-GB" sz="900">
                          <a:effectLst/>
                        </a:rPr>
                        <a:t>Post liver transplant</a:t>
                      </a:r>
                      <a:endParaRPr lang="en-GB" sz="1100">
                        <a:effectLst/>
                        <a:latin typeface="Calibri"/>
                        <a:ea typeface="Calibri"/>
                        <a:cs typeface="Times New Roman"/>
                      </a:endParaRPr>
                    </a:p>
                  </a:txBody>
                  <a:tcPr marL="68580" marR="68580" marT="0" marB="0"/>
                </a:tc>
              </a:tr>
              <a:tr h="274931">
                <a:tc>
                  <a:txBody>
                    <a:bodyPr/>
                    <a:lstStyle/>
                    <a:p>
                      <a:pPr>
                        <a:lnSpc>
                          <a:spcPct val="115000"/>
                        </a:lnSpc>
                        <a:spcBef>
                          <a:spcPts val="600"/>
                        </a:spcBef>
                        <a:spcAft>
                          <a:spcPts val="0"/>
                        </a:spcAft>
                      </a:pPr>
                      <a:r>
                        <a:rPr lang="en-GB" sz="900">
                          <a:effectLst/>
                        </a:rPr>
                        <a:t>Sepsis</a:t>
                      </a:r>
                      <a:endParaRPr lang="en-GB" sz="1100">
                        <a:effectLst/>
                        <a:latin typeface="Calibri"/>
                        <a:ea typeface="Calibri"/>
                        <a:cs typeface="Times New Roman"/>
                      </a:endParaRPr>
                    </a:p>
                  </a:txBody>
                  <a:tcPr marL="68580" marR="68580" marT="0" marB="0"/>
                </a:tc>
                <a:tc>
                  <a:txBody>
                    <a:bodyPr/>
                    <a:lstStyle/>
                    <a:p>
                      <a:pPr>
                        <a:lnSpc>
                          <a:spcPct val="115000"/>
                        </a:lnSpc>
                        <a:spcBef>
                          <a:spcPts val="600"/>
                        </a:spcBef>
                        <a:spcAft>
                          <a:spcPts val="0"/>
                        </a:spcAft>
                      </a:pPr>
                      <a:r>
                        <a:rPr lang="en-GB" sz="900">
                          <a:effectLst/>
                        </a:rPr>
                        <a:t>Spleenectomy</a:t>
                      </a:r>
                      <a:endParaRPr lang="en-GB" sz="1100">
                        <a:effectLst/>
                        <a:latin typeface="Calibri"/>
                        <a:ea typeface="Calibri"/>
                        <a:cs typeface="Times New Roman"/>
                      </a:endParaRPr>
                    </a:p>
                  </a:txBody>
                  <a:tcPr marL="68580" marR="68580" marT="0" marB="0"/>
                </a:tc>
              </a:tr>
              <a:tr h="274931">
                <a:tc>
                  <a:txBody>
                    <a:bodyPr/>
                    <a:lstStyle/>
                    <a:p>
                      <a:pPr>
                        <a:lnSpc>
                          <a:spcPct val="115000"/>
                        </a:lnSpc>
                        <a:spcBef>
                          <a:spcPts val="600"/>
                        </a:spcBef>
                        <a:spcAft>
                          <a:spcPts val="0"/>
                        </a:spcAft>
                      </a:pPr>
                      <a:r>
                        <a:rPr lang="en-GB" sz="900">
                          <a:effectLst/>
                        </a:rPr>
                        <a:t>Pancreatitis</a:t>
                      </a:r>
                      <a:endParaRPr lang="en-GB" sz="1100">
                        <a:effectLst/>
                        <a:latin typeface="Calibri"/>
                        <a:ea typeface="Calibri"/>
                        <a:cs typeface="Times New Roman"/>
                      </a:endParaRPr>
                    </a:p>
                  </a:txBody>
                  <a:tcPr marL="68580" marR="68580" marT="0" marB="0"/>
                </a:tc>
                <a:tc>
                  <a:txBody>
                    <a:bodyPr/>
                    <a:lstStyle/>
                    <a:p>
                      <a:pPr>
                        <a:lnSpc>
                          <a:spcPct val="115000"/>
                        </a:lnSpc>
                        <a:spcBef>
                          <a:spcPts val="600"/>
                        </a:spcBef>
                        <a:spcAft>
                          <a:spcPts val="0"/>
                        </a:spcAft>
                      </a:pPr>
                      <a:r>
                        <a:rPr lang="en-GB" sz="900">
                          <a:effectLst/>
                        </a:rPr>
                        <a:t>Colectomy</a:t>
                      </a:r>
                      <a:endParaRPr lang="en-GB" sz="1100">
                        <a:effectLst/>
                        <a:latin typeface="Calibri"/>
                        <a:ea typeface="Calibri"/>
                        <a:cs typeface="Times New Roman"/>
                      </a:endParaRPr>
                    </a:p>
                  </a:txBody>
                  <a:tcPr marL="68580" marR="68580" marT="0" marB="0"/>
                </a:tc>
              </a:tr>
              <a:tr h="274931">
                <a:tc>
                  <a:txBody>
                    <a:bodyPr/>
                    <a:lstStyle/>
                    <a:p>
                      <a:pPr>
                        <a:lnSpc>
                          <a:spcPct val="115000"/>
                        </a:lnSpc>
                        <a:spcBef>
                          <a:spcPts val="600"/>
                        </a:spcBef>
                        <a:spcAft>
                          <a:spcPts val="0"/>
                        </a:spcAft>
                      </a:pPr>
                      <a:r>
                        <a:rPr lang="en-GB" sz="900" dirty="0">
                          <a:effectLst/>
                        </a:rPr>
                        <a:t>Diverticulitis</a:t>
                      </a:r>
                      <a:endParaRPr lang="en-GB" sz="1100" dirty="0">
                        <a:effectLst/>
                        <a:latin typeface="Calibri"/>
                        <a:ea typeface="Calibri"/>
                        <a:cs typeface="Times New Roman"/>
                      </a:endParaRPr>
                    </a:p>
                  </a:txBody>
                  <a:tcPr marL="68580" marR="68580" marT="0" marB="0"/>
                </a:tc>
                <a:tc>
                  <a:txBody>
                    <a:bodyPr/>
                    <a:lstStyle/>
                    <a:p>
                      <a:pPr>
                        <a:lnSpc>
                          <a:spcPct val="115000"/>
                        </a:lnSpc>
                        <a:spcBef>
                          <a:spcPts val="600"/>
                        </a:spcBef>
                        <a:spcAft>
                          <a:spcPts val="0"/>
                        </a:spcAft>
                      </a:pPr>
                      <a:r>
                        <a:rPr lang="en-GB" sz="900">
                          <a:effectLst/>
                        </a:rPr>
                        <a:t>Portocaval Shunting</a:t>
                      </a:r>
                      <a:endParaRPr lang="en-GB" sz="1100">
                        <a:effectLst/>
                        <a:latin typeface="Calibri"/>
                        <a:ea typeface="Calibri"/>
                        <a:cs typeface="Times New Roman"/>
                      </a:endParaRPr>
                    </a:p>
                  </a:txBody>
                  <a:tcPr marL="68580" marR="68580" marT="0" marB="0"/>
                </a:tc>
              </a:tr>
              <a:tr h="274931">
                <a:tc>
                  <a:txBody>
                    <a:bodyPr/>
                    <a:lstStyle/>
                    <a:p>
                      <a:pPr>
                        <a:lnSpc>
                          <a:spcPct val="115000"/>
                        </a:lnSpc>
                        <a:spcBef>
                          <a:spcPts val="600"/>
                        </a:spcBef>
                        <a:spcAft>
                          <a:spcPts val="0"/>
                        </a:spcAft>
                      </a:pPr>
                      <a:r>
                        <a:rPr lang="en-GB" sz="900" dirty="0" err="1">
                          <a:effectLst/>
                        </a:rPr>
                        <a:t>Appenditicis</a:t>
                      </a:r>
                      <a:endParaRPr lang="en-GB" sz="1100" dirty="0">
                        <a:effectLst/>
                        <a:latin typeface="Calibri"/>
                        <a:ea typeface="Calibri"/>
                        <a:cs typeface="Times New Roman"/>
                      </a:endParaRPr>
                    </a:p>
                  </a:txBody>
                  <a:tcPr marL="68580" marR="68580" marT="0" marB="0"/>
                </a:tc>
                <a:tc>
                  <a:txBody>
                    <a:bodyPr/>
                    <a:lstStyle/>
                    <a:p>
                      <a:pPr>
                        <a:lnSpc>
                          <a:spcPct val="115000"/>
                        </a:lnSpc>
                        <a:spcBef>
                          <a:spcPts val="600"/>
                        </a:spcBef>
                        <a:spcAft>
                          <a:spcPts val="0"/>
                        </a:spcAft>
                      </a:pPr>
                      <a:r>
                        <a:rPr lang="en-GB" sz="900">
                          <a:effectLst/>
                        </a:rPr>
                        <a:t>Umblical vein catheterization</a:t>
                      </a:r>
                      <a:endParaRPr lang="en-GB" sz="1100">
                        <a:effectLst/>
                        <a:latin typeface="Calibri"/>
                        <a:ea typeface="Calibri"/>
                        <a:cs typeface="Times New Roman"/>
                      </a:endParaRPr>
                    </a:p>
                  </a:txBody>
                  <a:tcPr marL="68580" marR="68580" marT="0" marB="0"/>
                </a:tc>
              </a:tr>
              <a:tr h="274931">
                <a:tc>
                  <a:txBody>
                    <a:bodyPr/>
                    <a:lstStyle/>
                    <a:p>
                      <a:pPr>
                        <a:lnSpc>
                          <a:spcPct val="115000"/>
                        </a:lnSpc>
                        <a:spcBef>
                          <a:spcPts val="600"/>
                        </a:spcBef>
                        <a:spcAft>
                          <a:spcPts val="0"/>
                        </a:spcAft>
                      </a:pPr>
                      <a:r>
                        <a:rPr lang="en-GB" sz="900">
                          <a:effectLst/>
                        </a:rPr>
                        <a:t>Peptic ulcer disease</a:t>
                      </a:r>
                      <a:endParaRPr lang="en-GB" sz="1100">
                        <a:effectLst/>
                        <a:latin typeface="Calibri"/>
                        <a:ea typeface="Calibri"/>
                        <a:cs typeface="Times New Roman"/>
                      </a:endParaRPr>
                    </a:p>
                  </a:txBody>
                  <a:tcPr marL="68580" marR="68580" marT="0" marB="0"/>
                </a:tc>
                <a:tc>
                  <a:txBody>
                    <a:bodyPr/>
                    <a:lstStyle/>
                    <a:p>
                      <a:pPr>
                        <a:lnSpc>
                          <a:spcPct val="115000"/>
                        </a:lnSpc>
                        <a:spcBef>
                          <a:spcPts val="600"/>
                        </a:spcBef>
                        <a:spcAft>
                          <a:spcPts val="0"/>
                        </a:spcAft>
                      </a:pPr>
                      <a:r>
                        <a:rPr lang="en-GB" sz="900">
                          <a:effectLst/>
                        </a:rPr>
                        <a:t> </a:t>
                      </a:r>
                      <a:endParaRPr lang="en-GB" sz="1100">
                        <a:effectLst/>
                        <a:latin typeface="Calibri"/>
                        <a:ea typeface="Calibri"/>
                        <a:cs typeface="Times New Roman"/>
                      </a:endParaRPr>
                    </a:p>
                  </a:txBody>
                  <a:tcPr marL="68580" marR="68580" marT="0" marB="0"/>
                </a:tc>
              </a:tr>
              <a:tr h="274931">
                <a:tc>
                  <a:txBody>
                    <a:bodyPr/>
                    <a:lstStyle/>
                    <a:p>
                      <a:pPr>
                        <a:lnSpc>
                          <a:spcPct val="115000"/>
                        </a:lnSpc>
                        <a:spcBef>
                          <a:spcPts val="600"/>
                        </a:spcBef>
                        <a:spcAft>
                          <a:spcPts val="0"/>
                        </a:spcAft>
                      </a:pPr>
                      <a:r>
                        <a:rPr lang="en-GB" sz="900">
                          <a:effectLst/>
                        </a:rPr>
                        <a:t>Inflammatory bowel disease</a:t>
                      </a:r>
                      <a:endParaRPr lang="en-GB" sz="1100">
                        <a:effectLst/>
                        <a:latin typeface="Calibri"/>
                        <a:ea typeface="Calibri"/>
                        <a:cs typeface="Times New Roman"/>
                      </a:endParaRPr>
                    </a:p>
                  </a:txBody>
                  <a:tcPr marL="68580" marR="68580" marT="0" marB="0"/>
                </a:tc>
                <a:tc>
                  <a:txBody>
                    <a:bodyPr/>
                    <a:lstStyle/>
                    <a:p>
                      <a:pPr>
                        <a:lnSpc>
                          <a:spcPct val="115000"/>
                        </a:lnSpc>
                        <a:spcBef>
                          <a:spcPts val="600"/>
                        </a:spcBef>
                        <a:spcAft>
                          <a:spcPts val="0"/>
                        </a:spcAft>
                      </a:pPr>
                      <a:r>
                        <a:rPr lang="en-GB" sz="900">
                          <a:effectLst/>
                        </a:rPr>
                        <a:t> </a:t>
                      </a:r>
                      <a:endParaRPr lang="en-GB" sz="1100">
                        <a:effectLst/>
                        <a:latin typeface="Calibri"/>
                        <a:ea typeface="Calibri"/>
                        <a:cs typeface="Times New Roman"/>
                      </a:endParaRPr>
                    </a:p>
                  </a:txBody>
                  <a:tcPr marL="68580" marR="68580" marT="0" marB="0"/>
                </a:tc>
              </a:tr>
              <a:tr h="274931">
                <a:tc>
                  <a:txBody>
                    <a:bodyPr/>
                    <a:lstStyle/>
                    <a:p>
                      <a:pPr>
                        <a:lnSpc>
                          <a:spcPct val="115000"/>
                        </a:lnSpc>
                        <a:spcBef>
                          <a:spcPts val="600"/>
                        </a:spcBef>
                        <a:spcAft>
                          <a:spcPts val="0"/>
                        </a:spcAft>
                      </a:pPr>
                      <a:r>
                        <a:rPr lang="en-GB" sz="900" dirty="0">
                          <a:effectLst/>
                        </a:rPr>
                        <a:t>Abdominal trauma</a:t>
                      </a:r>
                      <a:endParaRPr lang="en-GB" sz="1100" dirty="0">
                        <a:effectLst/>
                        <a:latin typeface="Calibri"/>
                        <a:ea typeface="Calibri"/>
                        <a:cs typeface="Times New Roman"/>
                      </a:endParaRPr>
                    </a:p>
                  </a:txBody>
                  <a:tcPr marL="68580" marR="68580" marT="0" marB="0"/>
                </a:tc>
                <a:tc>
                  <a:txBody>
                    <a:bodyPr/>
                    <a:lstStyle/>
                    <a:p>
                      <a:pPr>
                        <a:lnSpc>
                          <a:spcPct val="115000"/>
                        </a:lnSpc>
                        <a:spcBef>
                          <a:spcPts val="600"/>
                        </a:spcBef>
                        <a:spcAft>
                          <a:spcPts val="0"/>
                        </a:spcAft>
                      </a:pPr>
                      <a:r>
                        <a:rPr lang="en-GB" sz="900" dirty="0">
                          <a:effectLst/>
                        </a:rPr>
                        <a:t> </a:t>
                      </a:r>
                      <a:endParaRPr lang="en-GB" sz="1100" dirty="0">
                        <a:effectLst/>
                        <a:latin typeface="Calibri"/>
                        <a:ea typeface="Calibri"/>
                        <a:cs typeface="Times New Roman"/>
                      </a:endParaRPr>
                    </a:p>
                  </a:txBody>
                  <a:tcPr marL="68580" marR="68580" marT="0" marB="0"/>
                </a:tc>
              </a:tr>
            </a:tbl>
          </a:graphicData>
        </a:graphic>
      </p:graphicFrame>
      <p:sp>
        <p:nvSpPr>
          <p:cNvPr id="3" name="Title 2"/>
          <p:cNvSpPr>
            <a:spLocks noGrp="1"/>
          </p:cNvSpPr>
          <p:nvPr>
            <p:ph type="title"/>
          </p:nvPr>
        </p:nvSpPr>
        <p:spPr>
          <a:xfrm>
            <a:off x="457200" y="152400"/>
            <a:ext cx="8229600" cy="45719"/>
          </a:xfrm>
        </p:spPr>
        <p:txBody>
          <a:bodyPr>
            <a:normAutofit fontScale="90000"/>
          </a:bodyPr>
          <a:lstStyle/>
          <a:p>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2231356659"/>
              </p:ext>
            </p:extLst>
          </p:nvPr>
        </p:nvGraphicFramePr>
        <p:xfrm>
          <a:off x="381000" y="3613152"/>
          <a:ext cx="8382000" cy="2940048"/>
        </p:xfrm>
        <a:graphic>
          <a:graphicData uri="http://schemas.openxmlformats.org/drawingml/2006/table">
            <a:tbl>
              <a:tblPr firstRow="1" firstCol="1" bandRow="1">
                <a:tableStyleId>{5C22544A-7EE6-4342-B048-85BDC9FD1C3A}</a:tableStyleId>
              </a:tblPr>
              <a:tblGrid>
                <a:gridCol w="3994861"/>
                <a:gridCol w="4387139"/>
              </a:tblGrid>
              <a:tr h="367506">
                <a:tc>
                  <a:txBody>
                    <a:bodyPr/>
                    <a:lstStyle/>
                    <a:p>
                      <a:pPr algn="ctr">
                        <a:lnSpc>
                          <a:spcPct val="115000"/>
                        </a:lnSpc>
                        <a:spcBef>
                          <a:spcPts val="600"/>
                        </a:spcBef>
                        <a:spcAft>
                          <a:spcPts val="0"/>
                        </a:spcAft>
                      </a:pPr>
                      <a:r>
                        <a:rPr lang="en-GB" sz="900" dirty="0">
                          <a:effectLst/>
                        </a:rPr>
                        <a:t>Inherited disorders</a:t>
                      </a:r>
                      <a:endParaRPr lang="en-GB" sz="1100" dirty="0">
                        <a:effectLst/>
                        <a:latin typeface="Calibri"/>
                        <a:ea typeface="Calibri"/>
                        <a:cs typeface="Times New Roman"/>
                      </a:endParaRPr>
                    </a:p>
                  </a:txBody>
                  <a:tcPr marL="68580" marR="68580" marT="0" marB="0" anchor="b"/>
                </a:tc>
                <a:tc>
                  <a:txBody>
                    <a:bodyPr/>
                    <a:lstStyle/>
                    <a:p>
                      <a:pPr algn="ctr">
                        <a:lnSpc>
                          <a:spcPct val="115000"/>
                        </a:lnSpc>
                        <a:spcBef>
                          <a:spcPts val="600"/>
                        </a:spcBef>
                        <a:spcAft>
                          <a:spcPts val="0"/>
                        </a:spcAft>
                      </a:pPr>
                      <a:r>
                        <a:rPr lang="en-GB" sz="900">
                          <a:effectLst/>
                        </a:rPr>
                        <a:t>Acquired disorders</a:t>
                      </a:r>
                      <a:endParaRPr lang="en-GB" sz="1100">
                        <a:effectLst/>
                        <a:latin typeface="Calibri"/>
                        <a:ea typeface="Calibri"/>
                        <a:cs typeface="Times New Roman"/>
                      </a:endParaRPr>
                    </a:p>
                  </a:txBody>
                  <a:tcPr marL="68580" marR="68580" marT="0" marB="0" anchor="b"/>
                </a:tc>
              </a:tr>
              <a:tr h="367506">
                <a:tc>
                  <a:txBody>
                    <a:bodyPr/>
                    <a:lstStyle/>
                    <a:p>
                      <a:pPr>
                        <a:lnSpc>
                          <a:spcPct val="115000"/>
                        </a:lnSpc>
                        <a:spcBef>
                          <a:spcPts val="600"/>
                        </a:spcBef>
                        <a:spcAft>
                          <a:spcPts val="0"/>
                        </a:spcAft>
                      </a:pPr>
                      <a:r>
                        <a:rPr lang="en-GB" sz="900">
                          <a:effectLst/>
                        </a:rPr>
                        <a:t>Factor V leiden mutation</a:t>
                      </a:r>
                      <a:endParaRPr lang="en-GB" sz="1100">
                        <a:effectLst/>
                        <a:latin typeface="Calibri"/>
                        <a:ea typeface="Calibri"/>
                        <a:cs typeface="Times New Roman"/>
                      </a:endParaRPr>
                    </a:p>
                  </a:txBody>
                  <a:tcPr marL="68580" marR="68580" marT="0" marB="0" anchor="b"/>
                </a:tc>
                <a:tc>
                  <a:txBody>
                    <a:bodyPr/>
                    <a:lstStyle/>
                    <a:p>
                      <a:pPr>
                        <a:lnSpc>
                          <a:spcPct val="115000"/>
                        </a:lnSpc>
                        <a:spcBef>
                          <a:spcPts val="600"/>
                        </a:spcBef>
                        <a:spcAft>
                          <a:spcPts val="0"/>
                        </a:spcAft>
                      </a:pPr>
                      <a:r>
                        <a:rPr lang="en-GB" sz="900" dirty="0" err="1">
                          <a:effectLst/>
                        </a:rPr>
                        <a:t>Myeloproliferative</a:t>
                      </a:r>
                      <a:r>
                        <a:rPr lang="en-GB" sz="900" dirty="0">
                          <a:effectLst/>
                        </a:rPr>
                        <a:t> disorders</a:t>
                      </a:r>
                      <a:endParaRPr lang="en-GB" sz="1100" dirty="0">
                        <a:effectLst/>
                        <a:latin typeface="Calibri"/>
                        <a:ea typeface="Calibri"/>
                        <a:cs typeface="Times New Roman"/>
                      </a:endParaRPr>
                    </a:p>
                  </a:txBody>
                  <a:tcPr marL="68580" marR="68580" marT="0" marB="0" anchor="b"/>
                </a:tc>
              </a:tr>
              <a:tr h="367506">
                <a:tc>
                  <a:txBody>
                    <a:bodyPr/>
                    <a:lstStyle/>
                    <a:p>
                      <a:pPr>
                        <a:lnSpc>
                          <a:spcPct val="115000"/>
                        </a:lnSpc>
                        <a:spcBef>
                          <a:spcPts val="600"/>
                        </a:spcBef>
                        <a:spcAft>
                          <a:spcPts val="0"/>
                        </a:spcAft>
                      </a:pPr>
                      <a:r>
                        <a:rPr lang="en-GB" sz="900">
                          <a:effectLst/>
                        </a:rPr>
                        <a:t>Prothrombin Gene mutation</a:t>
                      </a:r>
                      <a:endParaRPr lang="en-GB" sz="1100">
                        <a:effectLst/>
                        <a:latin typeface="Calibri"/>
                        <a:ea typeface="Calibri"/>
                        <a:cs typeface="Times New Roman"/>
                      </a:endParaRPr>
                    </a:p>
                  </a:txBody>
                  <a:tcPr marL="68580" marR="68580" marT="0" marB="0" anchor="b"/>
                </a:tc>
                <a:tc>
                  <a:txBody>
                    <a:bodyPr/>
                    <a:lstStyle/>
                    <a:p>
                      <a:pPr>
                        <a:lnSpc>
                          <a:spcPct val="115000"/>
                        </a:lnSpc>
                        <a:spcBef>
                          <a:spcPts val="600"/>
                        </a:spcBef>
                        <a:spcAft>
                          <a:spcPts val="0"/>
                        </a:spcAft>
                      </a:pPr>
                      <a:r>
                        <a:rPr lang="en-GB" sz="900">
                          <a:effectLst/>
                        </a:rPr>
                        <a:t>Malignancies</a:t>
                      </a:r>
                      <a:endParaRPr lang="en-GB" sz="1100">
                        <a:effectLst/>
                        <a:latin typeface="Calibri"/>
                        <a:ea typeface="Calibri"/>
                        <a:cs typeface="Times New Roman"/>
                      </a:endParaRPr>
                    </a:p>
                  </a:txBody>
                  <a:tcPr marL="68580" marR="68580" marT="0" marB="0" anchor="b"/>
                </a:tc>
              </a:tr>
              <a:tr h="367506">
                <a:tc>
                  <a:txBody>
                    <a:bodyPr/>
                    <a:lstStyle/>
                    <a:p>
                      <a:pPr>
                        <a:lnSpc>
                          <a:spcPct val="115000"/>
                        </a:lnSpc>
                        <a:spcBef>
                          <a:spcPts val="600"/>
                        </a:spcBef>
                        <a:spcAft>
                          <a:spcPts val="0"/>
                        </a:spcAft>
                      </a:pPr>
                      <a:r>
                        <a:rPr lang="en-GB" sz="900">
                          <a:effectLst/>
                        </a:rPr>
                        <a:t>Antithrombin III deficiency</a:t>
                      </a:r>
                      <a:endParaRPr lang="en-GB" sz="1100">
                        <a:effectLst/>
                        <a:latin typeface="Calibri"/>
                        <a:ea typeface="Calibri"/>
                        <a:cs typeface="Times New Roman"/>
                      </a:endParaRPr>
                    </a:p>
                  </a:txBody>
                  <a:tcPr marL="68580" marR="68580" marT="0" marB="0" anchor="b"/>
                </a:tc>
                <a:tc>
                  <a:txBody>
                    <a:bodyPr/>
                    <a:lstStyle/>
                    <a:p>
                      <a:pPr>
                        <a:lnSpc>
                          <a:spcPct val="115000"/>
                        </a:lnSpc>
                        <a:spcBef>
                          <a:spcPts val="600"/>
                        </a:spcBef>
                        <a:spcAft>
                          <a:spcPts val="0"/>
                        </a:spcAft>
                      </a:pPr>
                      <a:r>
                        <a:rPr lang="en-GB" sz="900">
                          <a:effectLst/>
                        </a:rPr>
                        <a:t>Anti Phospholipid syndrome</a:t>
                      </a:r>
                      <a:endParaRPr lang="en-GB" sz="1100">
                        <a:effectLst/>
                        <a:latin typeface="Calibri"/>
                        <a:ea typeface="Calibri"/>
                        <a:cs typeface="Times New Roman"/>
                      </a:endParaRPr>
                    </a:p>
                  </a:txBody>
                  <a:tcPr marL="68580" marR="68580" marT="0" marB="0" anchor="b"/>
                </a:tc>
              </a:tr>
              <a:tr h="367506">
                <a:tc>
                  <a:txBody>
                    <a:bodyPr/>
                    <a:lstStyle/>
                    <a:p>
                      <a:pPr>
                        <a:lnSpc>
                          <a:spcPct val="115000"/>
                        </a:lnSpc>
                        <a:spcBef>
                          <a:spcPts val="600"/>
                        </a:spcBef>
                        <a:spcAft>
                          <a:spcPts val="0"/>
                        </a:spcAft>
                      </a:pPr>
                      <a:r>
                        <a:rPr lang="en-GB" sz="900" dirty="0">
                          <a:effectLst/>
                        </a:rPr>
                        <a:t>Protein C deficiency</a:t>
                      </a:r>
                      <a:endParaRPr lang="en-GB" sz="1100" dirty="0">
                        <a:effectLst/>
                        <a:latin typeface="Calibri"/>
                        <a:ea typeface="Calibri"/>
                        <a:cs typeface="Times New Roman"/>
                      </a:endParaRPr>
                    </a:p>
                  </a:txBody>
                  <a:tcPr marL="68580" marR="68580" marT="0" marB="0" anchor="b"/>
                </a:tc>
                <a:tc>
                  <a:txBody>
                    <a:bodyPr/>
                    <a:lstStyle/>
                    <a:p>
                      <a:pPr>
                        <a:lnSpc>
                          <a:spcPct val="115000"/>
                        </a:lnSpc>
                        <a:spcBef>
                          <a:spcPts val="600"/>
                        </a:spcBef>
                        <a:spcAft>
                          <a:spcPts val="0"/>
                        </a:spcAft>
                      </a:pPr>
                      <a:r>
                        <a:rPr lang="en-GB" sz="900">
                          <a:effectLst/>
                        </a:rPr>
                        <a:t>Anti Cardiolipin Antibody</a:t>
                      </a:r>
                      <a:endParaRPr lang="en-GB" sz="1100">
                        <a:effectLst/>
                        <a:latin typeface="Calibri"/>
                        <a:ea typeface="Calibri"/>
                        <a:cs typeface="Times New Roman"/>
                      </a:endParaRPr>
                    </a:p>
                  </a:txBody>
                  <a:tcPr marL="68580" marR="68580" marT="0" marB="0" anchor="b"/>
                </a:tc>
              </a:tr>
              <a:tr h="367506">
                <a:tc>
                  <a:txBody>
                    <a:bodyPr/>
                    <a:lstStyle/>
                    <a:p>
                      <a:pPr>
                        <a:lnSpc>
                          <a:spcPct val="115000"/>
                        </a:lnSpc>
                        <a:spcBef>
                          <a:spcPts val="600"/>
                        </a:spcBef>
                        <a:spcAft>
                          <a:spcPts val="0"/>
                        </a:spcAft>
                      </a:pPr>
                      <a:r>
                        <a:rPr lang="en-GB" sz="900">
                          <a:effectLst/>
                        </a:rPr>
                        <a:t>Protein S deficiency</a:t>
                      </a:r>
                      <a:endParaRPr lang="en-GB" sz="1100">
                        <a:effectLst/>
                        <a:latin typeface="Calibri"/>
                        <a:ea typeface="Calibri"/>
                        <a:cs typeface="Times New Roman"/>
                      </a:endParaRPr>
                    </a:p>
                  </a:txBody>
                  <a:tcPr marL="68580" marR="68580" marT="0" marB="0" anchor="b"/>
                </a:tc>
                <a:tc>
                  <a:txBody>
                    <a:bodyPr/>
                    <a:lstStyle/>
                    <a:p>
                      <a:pPr>
                        <a:lnSpc>
                          <a:spcPct val="115000"/>
                        </a:lnSpc>
                        <a:spcBef>
                          <a:spcPts val="600"/>
                        </a:spcBef>
                        <a:spcAft>
                          <a:spcPts val="0"/>
                        </a:spcAft>
                      </a:pPr>
                      <a:r>
                        <a:rPr lang="en-GB" sz="900">
                          <a:effectLst/>
                        </a:rPr>
                        <a:t>Increased Homocysteine levels</a:t>
                      </a:r>
                      <a:endParaRPr lang="en-GB" sz="1100">
                        <a:effectLst/>
                        <a:latin typeface="Calibri"/>
                        <a:ea typeface="Calibri"/>
                        <a:cs typeface="Times New Roman"/>
                      </a:endParaRPr>
                    </a:p>
                  </a:txBody>
                  <a:tcPr marL="68580" marR="68580" marT="0" marB="0" anchor="b"/>
                </a:tc>
              </a:tr>
              <a:tr h="367506">
                <a:tc>
                  <a:txBody>
                    <a:bodyPr/>
                    <a:lstStyle/>
                    <a:p>
                      <a:pPr>
                        <a:lnSpc>
                          <a:spcPct val="115000"/>
                        </a:lnSpc>
                        <a:spcBef>
                          <a:spcPts val="600"/>
                        </a:spcBef>
                        <a:spcAft>
                          <a:spcPts val="0"/>
                        </a:spcAft>
                      </a:pPr>
                      <a:r>
                        <a:rPr lang="en-GB" sz="900">
                          <a:effectLst/>
                        </a:rPr>
                        <a:t> </a:t>
                      </a:r>
                      <a:endParaRPr lang="en-GB" sz="1100">
                        <a:effectLst/>
                        <a:latin typeface="Calibri"/>
                        <a:ea typeface="Calibri"/>
                        <a:cs typeface="Times New Roman"/>
                      </a:endParaRPr>
                    </a:p>
                  </a:txBody>
                  <a:tcPr marL="68580" marR="68580" marT="0" marB="0" anchor="b"/>
                </a:tc>
                <a:tc>
                  <a:txBody>
                    <a:bodyPr/>
                    <a:lstStyle/>
                    <a:p>
                      <a:pPr>
                        <a:lnSpc>
                          <a:spcPct val="115000"/>
                        </a:lnSpc>
                        <a:spcBef>
                          <a:spcPts val="600"/>
                        </a:spcBef>
                        <a:spcAft>
                          <a:spcPts val="0"/>
                        </a:spcAft>
                      </a:pPr>
                      <a:r>
                        <a:rPr lang="en-GB" sz="900">
                          <a:effectLst/>
                        </a:rPr>
                        <a:t>Oral contraceptive pills</a:t>
                      </a:r>
                      <a:endParaRPr lang="en-GB" sz="1100">
                        <a:effectLst/>
                        <a:latin typeface="Calibri"/>
                        <a:ea typeface="Calibri"/>
                        <a:cs typeface="Times New Roman"/>
                      </a:endParaRPr>
                    </a:p>
                  </a:txBody>
                  <a:tcPr marL="68580" marR="68580" marT="0" marB="0" anchor="b"/>
                </a:tc>
              </a:tr>
              <a:tr h="367506">
                <a:tc>
                  <a:txBody>
                    <a:bodyPr/>
                    <a:lstStyle/>
                    <a:p>
                      <a:pPr>
                        <a:lnSpc>
                          <a:spcPct val="115000"/>
                        </a:lnSpc>
                        <a:spcBef>
                          <a:spcPts val="600"/>
                        </a:spcBef>
                        <a:spcAft>
                          <a:spcPts val="0"/>
                        </a:spcAft>
                      </a:pPr>
                      <a:r>
                        <a:rPr lang="en-GB" sz="900">
                          <a:effectLst/>
                        </a:rPr>
                        <a:t> </a:t>
                      </a:r>
                      <a:endParaRPr lang="en-GB" sz="1100">
                        <a:effectLst/>
                        <a:latin typeface="Calibri"/>
                        <a:ea typeface="Calibri"/>
                        <a:cs typeface="Times New Roman"/>
                      </a:endParaRPr>
                    </a:p>
                  </a:txBody>
                  <a:tcPr marL="68580" marR="68580" marT="0" marB="0" anchor="b"/>
                </a:tc>
                <a:tc>
                  <a:txBody>
                    <a:bodyPr/>
                    <a:lstStyle/>
                    <a:p>
                      <a:pPr>
                        <a:lnSpc>
                          <a:spcPct val="115000"/>
                        </a:lnSpc>
                        <a:spcBef>
                          <a:spcPts val="600"/>
                        </a:spcBef>
                        <a:spcAft>
                          <a:spcPts val="0"/>
                        </a:spcAft>
                      </a:pPr>
                      <a:r>
                        <a:rPr lang="en-GB" sz="900" dirty="0">
                          <a:effectLst/>
                        </a:rPr>
                        <a:t>Pregnancy / post partum state</a:t>
                      </a:r>
                      <a:endParaRPr lang="en-GB" sz="1100" dirty="0">
                        <a:effectLst/>
                        <a:latin typeface="Calibri"/>
                        <a:ea typeface="Calibri"/>
                        <a:cs typeface="Times New Roman"/>
                      </a:endParaRPr>
                    </a:p>
                  </a:txBody>
                  <a:tcPr marL="68580" marR="68580" marT="0" marB="0" anchor="b"/>
                </a:tc>
              </a:tr>
            </a:tbl>
          </a:graphicData>
        </a:graphic>
      </p:graphicFrame>
      <p:sp>
        <p:nvSpPr>
          <p:cNvPr id="6" name="Rectangle 1"/>
          <p:cNvSpPr>
            <a:spLocks noChangeArrowheads="1"/>
          </p:cNvSpPr>
          <p:nvPr/>
        </p:nvSpPr>
        <p:spPr bwMode="auto">
          <a:xfrm>
            <a:off x="438411" y="-38472"/>
            <a:ext cx="1256626" cy="754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GB" sz="1600" b="1" i="1" dirty="0" smtClean="0">
                <a:solidFill>
                  <a:srgbClr val="000000"/>
                </a:solidFill>
                <a:latin typeface="Calibri" pitchFamily="34" charset="0"/>
                <a:cs typeface="Times New Roman" pitchFamily="18" charset="0"/>
              </a:rPr>
              <a:t>Local factors</a:t>
            </a:r>
            <a:endParaRPr kumimoji="0" lang="en-GB"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Rectangle 1"/>
          <p:cNvSpPr>
            <a:spLocks noChangeArrowheads="1"/>
          </p:cNvSpPr>
          <p:nvPr/>
        </p:nvSpPr>
        <p:spPr bwMode="auto">
          <a:xfrm>
            <a:off x="440499" y="2857128"/>
            <a:ext cx="2500685" cy="754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600" b="1" i="1" u="none" strike="noStrike" cap="none" normalizeH="0" baseline="0" dirty="0" err="1" smtClean="0">
                <a:ln>
                  <a:noFill/>
                </a:ln>
                <a:solidFill>
                  <a:srgbClr val="000000"/>
                </a:solidFill>
                <a:effectLst/>
                <a:latin typeface="Calibri" pitchFamily="34" charset="0"/>
                <a:ea typeface="Times New Roman" pitchFamily="18" charset="0"/>
                <a:cs typeface="Times New Roman" pitchFamily="18" charset="0"/>
              </a:rPr>
              <a:t>Hypercoagulable</a:t>
            </a:r>
            <a:r>
              <a:rPr kumimoji="0" lang="en-GB" sz="1600" b="1" i="1"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 </a:t>
            </a:r>
            <a:r>
              <a:rPr kumimoji="0" lang="en-GB" sz="1600" b="1" i="1" u="none" strike="noStrike" cap="none" normalizeH="0" baseline="0" dirty="0" err="1" smtClean="0">
                <a:ln>
                  <a:noFill/>
                </a:ln>
                <a:solidFill>
                  <a:srgbClr val="000000"/>
                </a:solidFill>
                <a:effectLst/>
                <a:latin typeface="Calibri" pitchFamily="34" charset="0"/>
                <a:ea typeface="Times New Roman" pitchFamily="18" charset="0"/>
                <a:cs typeface="Times New Roman" pitchFamily="18" charset="0"/>
              </a:rPr>
              <a:t>Etiologies</a:t>
            </a:r>
            <a:endParaRPr kumimoji="0" lang="en-GB"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605760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533</TotalTime>
  <Words>2284</Words>
  <Application>Microsoft Office PowerPoint</Application>
  <PresentationFormat>On-screen Show (4:3)</PresentationFormat>
  <Paragraphs>328</Paragraphs>
  <Slides>33</Slides>
  <Notes>0</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Paper</vt:lpstr>
      <vt:lpstr>PORTAL VEIN THROMBOSIS - A TERTIARY CARE EXPERIENCE </vt:lpstr>
      <vt:lpstr>PowerPoint Presentation</vt:lpstr>
      <vt:lpstr>PowerPoint Presentation</vt:lpstr>
      <vt:lpstr>OVERLAY OF PORTAL VEIN</vt:lpstr>
      <vt:lpstr>     GRADES OF PORTAL VEIN THROMBOSIS</vt:lpstr>
      <vt:lpstr>PowerPoint Presentation</vt:lpstr>
      <vt:lpstr>PowerPoint Presentation</vt:lpstr>
      <vt:lpstr>PowerPoint Presentation</vt:lpstr>
      <vt:lpstr>PowerPoint Presentation</vt:lpstr>
      <vt:lpstr>COMPLICATIONS</vt:lpstr>
      <vt:lpstr>PowerPoint Presentation</vt:lpstr>
      <vt:lpstr>      OBJECTIVE</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PORTAL VEIN THROMBOSIS - A TERTIARY CARE EXPERIENCE </dc:title>
  <dc:creator>user</dc:creator>
  <cp:lastModifiedBy>WinUser</cp:lastModifiedBy>
  <cp:revision>81</cp:revision>
  <dcterms:created xsi:type="dcterms:W3CDTF">2006-08-16T00:00:00Z</dcterms:created>
  <dcterms:modified xsi:type="dcterms:W3CDTF">2017-12-12T12:20:04Z</dcterms:modified>
</cp:coreProperties>
</file>