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438" r:id="rId2"/>
    <p:sldId id="440" r:id="rId3"/>
    <p:sldId id="447" r:id="rId4"/>
    <p:sldId id="423" r:id="rId5"/>
    <p:sldId id="445" r:id="rId6"/>
    <p:sldId id="441" r:id="rId7"/>
    <p:sldId id="446" r:id="rId8"/>
    <p:sldId id="411" r:id="rId9"/>
    <p:sldId id="332" r:id="rId10"/>
    <p:sldId id="412" r:id="rId11"/>
    <p:sldId id="416" r:id="rId12"/>
    <p:sldId id="413" r:id="rId13"/>
    <p:sldId id="414" r:id="rId14"/>
    <p:sldId id="417" r:id="rId15"/>
    <p:sldId id="415" r:id="rId16"/>
    <p:sldId id="418" r:id="rId17"/>
    <p:sldId id="419" r:id="rId18"/>
    <p:sldId id="420" r:id="rId19"/>
    <p:sldId id="421" r:id="rId20"/>
    <p:sldId id="422" r:id="rId21"/>
    <p:sldId id="425" r:id="rId22"/>
    <p:sldId id="429" r:id="rId23"/>
    <p:sldId id="430" r:id="rId24"/>
    <p:sldId id="432" r:id="rId25"/>
    <p:sldId id="428" r:id="rId26"/>
    <p:sldId id="426" r:id="rId27"/>
    <p:sldId id="427" r:id="rId28"/>
    <p:sldId id="433" r:id="rId29"/>
    <p:sldId id="443" r:id="rId30"/>
    <p:sldId id="431" r:id="rId31"/>
  </p:sldIdLst>
  <p:sldSz cx="9144000" cy="6858000" type="screen4x3"/>
  <p:notesSz cx="71501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000000"/>
    <a:srgbClr val="00FFFF"/>
    <a:srgbClr val="00863D"/>
    <a:srgbClr val="0000CC"/>
    <a:srgbClr val="007FBF"/>
    <a:srgbClr val="4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7513" autoAdjust="0"/>
  </p:normalViewPr>
  <p:slideViewPr>
    <p:cSldViewPr snapToGrid="0">
      <p:cViewPr>
        <p:scale>
          <a:sx n="63" d="100"/>
          <a:sy n="63" d="100"/>
        </p:scale>
        <p:origin x="-156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2796" y="-96"/>
      </p:cViewPr>
      <p:guideLst>
        <p:guide orient="horz" pos="2976"/>
        <p:guide pos="225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9.wmf"/><Relationship Id="rId1" Type="http://schemas.openxmlformats.org/officeDocument/2006/relationships/image" Target="../media/image10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3098800"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55651" name="Rectangle 3"/>
          <p:cNvSpPr>
            <a:spLocks noGrp="1" noChangeArrowheads="1"/>
          </p:cNvSpPr>
          <p:nvPr>
            <p:ph type="dt" idx="1"/>
          </p:nvPr>
        </p:nvSpPr>
        <p:spPr bwMode="auto">
          <a:xfrm>
            <a:off x="4049713" y="0"/>
            <a:ext cx="3098800"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F60E488-5BDE-4CD4-9B83-8D51547DD237}" type="datetimeFigureOut">
              <a:rPr lang="en-US"/>
              <a:pPr/>
              <a:t>3/14/2016</a:t>
            </a:fld>
            <a:endParaRPr lang="en-US"/>
          </a:p>
        </p:txBody>
      </p:sp>
      <p:sp>
        <p:nvSpPr>
          <p:cNvPr id="155652" name="Rectangle 4"/>
          <p:cNvSpPr>
            <a:spLocks noGrp="1" noRot="1" noChangeAspect="1" noChangeArrowheads="1" noTextEdit="1"/>
          </p:cNvSpPr>
          <p:nvPr>
            <p:ph type="sldImg" idx="2"/>
          </p:nvPr>
        </p:nvSpPr>
        <p:spPr bwMode="auto">
          <a:xfrm>
            <a:off x="1212850" y="708025"/>
            <a:ext cx="4724400" cy="3543300"/>
          </a:xfrm>
          <a:prstGeom prst="rect">
            <a:avLst/>
          </a:prstGeom>
          <a:noFill/>
          <a:ln w="9525">
            <a:solidFill>
              <a:srgbClr val="000000"/>
            </a:solidFill>
            <a:miter lim="800000"/>
            <a:headEnd/>
            <a:tailEnd/>
          </a:ln>
          <a:effectLst/>
        </p:spPr>
      </p:sp>
      <p:sp>
        <p:nvSpPr>
          <p:cNvPr id="155653" name="Rectangle 5"/>
          <p:cNvSpPr>
            <a:spLocks noGrp="1" noChangeArrowheads="1"/>
          </p:cNvSpPr>
          <p:nvPr>
            <p:ph type="body" sz="quarter" idx="3"/>
          </p:nvPr>
        </p:nvSpPr>
        <p:spPr bwMode="auto">
          <a:xfrm>
            <a:off x="714375" y="4487863"/>
            <a:ext cx="5721350" cy="4252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4" name="Rectangle 6"/>
          <p:cNvSpPr>
            <a:spLocks noGrp="1" noChangeArrowheads="1"/>
          </p:cNvSpPr>
          <p:nvPr>
            <p:ph type="ftr" sz="quarter" idx="4"/>
          </p:nvPr>
        </p:nvSpPr>
        <p:spPr bwMode="auto">
          <a:xfrm>
            <a:off x="0" y="8974138"/>
            <a:ext cx="3098800"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55655" name="Rectangle 7"/>
          <p:cNvSpPr>
            <a:spLocks noGrp="1" noChangeArrowheads="1"/>
          </p:cNvSpPr>
          <p:nvPr>
            <p:ph type="sldNum" sz="quarter" idx="5"/>
          </p:nvPr>
        </p:nvSpPr>
        <p:spPr bwMode="auto">
          <a:xfrm>
            <a:off x="4049713" y="8974138"/>
            <a:ext cx="3098800"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7D2B5FA-63D3-435D-938D-9B39BEA057BC}" type="slidenum">
              <a:rPr lang="en-US"/>
              <a:pPr/>
              <a:t>‹#›</a:t>
            </a:fld>
            <a:endParaRPr lang="en-US"/>
          </a:p>
        </p:txBody>
      </p:sp>
    </p:spTree>
    <p:extLst>
      <p:ext uri="{BB962C8B-B14F-4D97-AF65-F5344CB8AC3E}">
        <p14:creationId xmlns:p14="http://schemas.microsoft.com/office/powerpoint/2010/main" val="42388208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2850" y="708025"/>
            <a:ext cx="4724400" cy="3543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D2B5FA-63D3-435D-938D-9B39BEA057BC}" type="slidenum">
              <a:rPr lang="en-US" smtClean="0"/>
              <a:pPr/>
              <a:t>1</a:t>
            </a:fld>
            <a:endParaRPr lang="en-US"/>
          </a:p>
        </p:txBody>
      </p:sp>
    </p:spTree>
    <p:extLst>
      <p:ext uri="{BB962C8B-B14F-4D97-AF65-F5344CB8AC3E}">
        <p14:creationId xmlns:p14="http://schemas.microsoft.com/office/powerpoint/2010/main" val="14545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2850" y="708025"/>
            <a:ext cx="4724400" cy="35433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67D2B5FA-63D3-435D-938D-9B39BEA057BC}" type="slidenum">
              <a:rPr lang="en-US" smtClean="0"/>
              <a:pPr/>
              <a:t>25</a:t>
            </a:fld>
            <a:endParaRPr lang="en-US"/>
          </a:p>
        </p:txBody>
      </p:sp>
    </p:spTree>
    <p:extLst>
      <p:ext uri="{BB962C8B-B14F-4D97-AF65-F5344CB8AC3E}">
        <p14:creationId xmlns:p14="http://schemas.microsoft.com/office/powerpoint/2010/main" val="1168185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r>
              <a:rPr lang="en-US" smtClean="0"/>
              <a:t>16/03/2016</a:t>
            </a:r>
            <a:endParaRPr lang="en-US"/>
          </a:p>
        </p:txBody>
      </p:sp>
      <p:sp>
        <p:nvSpPr>
          <p:cNvPr id="17" name="Footer Placeholder 16"/>
          <p:cNvSpPr>
            <a:spLocks noGrp="1"/>
          </p:cNvSpPr>
          <p:nvPr>
            <p:ph type="ftr" sz="quarter" idx="11"/>
          </p:nvPr>
        </p:nvSpPr>
        <p:spPr/>
        <p:txBody>
          <a:bodyPr/>
          <a:lstStyle/>
          <a:p>
            <a:r>
              <a:rPr lang="en-US" smtClean="0"/>
              <a:t>Quantum Physics-2016</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31AB188D-D475-4603-8B93-20775A24F1A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6" name="Slide Number Placeholder 5"/>
          <p:cNvSpPr>
            <a:spLocks noGrp="1"/>
          </p:cNvSpPr>
          <p:nvPr>
            <p:ph type="sldNum" sz="quarter" idx="12"/>
          </p:nvPr>
        </p:nvSpPr>
        <p:spPr/>
        <p:txBody>
          <a:bodyPr/>
          <a:lstStyle/>
          <a:p>
            <a:fld id="{6E6830A6-6F67-4576-8430-BC6CCAA1E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2"/>
            <a:ext cx="457200" cy="441325"/>
          </a:xfrm>
        </p:spPr>
        <p:txBody>
          <a:bodyPr/>
          <a:lstStyle/>
          <a:p>
            <a:fld id="{2CCD03CD-6094-40F4-99B5-157388E7F16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6" name="Slide Number Placeholder 5"/>
          <p:cNvSpPr>
            <a:spLocks noGrp="1"/>
          </p:cNvSpPr>
          <p:nvPr>
            <p:ph type="sldNum" sz="quarter" idx="12"/>
          </p:nvPr>
        </p:nvSpPr>
        <p:spPr>
          <a:xfrm>
            <a:off x="4361688" y="1026373"/>
            <a:ext cx="457200" cy="441325"/>
          </a:xfrm>
        </p:spPr>
        <p:txBody>
          <a:bodyPr/>
          <a:lstStyle/>
          <a:p>
            <a:fld id="{C5191341-6B1C-42DB-8911-E36F6C3ADEA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4" name="Date Placeholder 3"/>
          <p:cNvSpPr>
            <a:spLocks noGrp="1"/>
          </p:cNvSpPr>
          <p:nvPr>
            <p:ph type="dt" sz="half" idx="10"/>
          </p:nvPr>
        </p:nvSpPr>
        <p:spPr/>
        <p:txBody>
          <a:bodyPr/>
          <a:lstStyle/>
          <a:p>
            <a:pPr>
              <a:defRPr/>
            </a:pPr>
            <a:r>
              <a:rPr lang="en-US" smtClean="0"/>
              <a:t>16/03/2016</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C41AFC89-82AC-4F2C-A622-75568C27EB6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7" name="Slide Number Placeholder 6"/>
          <p:cNvSpPr>
            <a:spLocks noGrp="1"/>
          </p:cNvSpPr>
          <p:nvPr>
            <p:ph type="sldNum" sz="quarter" idx="12"/>
          </p:nvPr>
        </p:nvSpPr>
        <p:spPr/>
        <p:txBody>
          <a:bodyPr/>
          <a:lstStyle/>
          <a:p>
            <a:fld id="{9DABD645-07DA-45C4-AE90-5292532FD0BD}" type="slidenum">
              <a:rPr lang="en-US" smtClean="0"/>
              <a:pPr/>
              <a:t>‹#›</a:t>
            </a:fld>
            <a:endParaRPr lang="en-US"/>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en-US" smtClean="0"/>
              <a:t>16/03/2016</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Quantum Physics-2016</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949C9980-D734-498C-B967-1040CBC6E38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16/03/2016</a:t>
            </a:r>
            <a:endParaRPr lang="en-US"/>
          </a:p>
        </p:txBody>
      </p:sp>
      <p:sp>
        <p:nvSpPr>
          <p:cNvPr id="4" name="Footer Placeholder 3"/>
          <p:cNvSpPr>
            <a:spLocks noGrp="1"/>
          </p:cNvSpPr>
          <p:nvPr>
            <p:ph type="ftr" sz="quarter" idx="11"/>
          </p:nvPr>
        </p:nvSpPr>
        <p:spPr/>
        <p:txBody>
          <a:bodyPr/>
          <a:lstStyle/>
          <a:p>
            <a:r>
              <a:rPr lang="en-US" smtClean="0"/>
              <a:t>Quantum Physics-2016</a:t>
            </a:r>
            <a:endParaRPr lang="en-US"/>
          </a:p>
        </p:txBody>
      </p:sp>
      <p:sp>
        <p:nvSpPr>
          <p:cNvPr id="5" name="Slide Number Placeholder 4"/>
          <p:cNvSpPr>
            <a:spLocks noGrp="1"/>
          </p:cNvSpPr>
          <p:nvPr>
            <p:ph type="sldNum" sz="quarter" idx="12"/>
          </p:nvPr>
        </p:nvSpPr>
        <p:spPr>
          <a:xfrm>
            <a:off x="4343400" y="1036021"/>
            <a:ext cx="457200" cy="441325"/>
          </a:xfrm>
        </p:spPr>
        <p:txBody>
          <a:bodyPr/>
          <a:lstStyle/>
          <a:p>
            <a:fld id="{B778187F-E408-43E2-BA27-1B7F4A7BD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36DE75-6BE2-40E1-96F3-9228B8B1B6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7E772A36-4D46-42F7-A8CD-AEC68F41288A}" type="slidenum">
              <a:rPr lang="en-US" smtClean="0"/>
              <a:pPr/>
              <a:t>‹#›</a:t>
            </a:fld>
            <a:endParaRPr lang="en-US"/>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Quantum Physics-2016</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p>
            <a:fld id="{31CEBA43-5578-422E-A0F6-4E03D15C089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r>
              <a:rPr lang="en-US" smtClean="0"/>
              <a:t>16/03/2016</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Quantum Physics-2016</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r>
              <a:rPr lang="en-US" smtClean="0"/>
              <a:t>16/03/2016</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Quantum Physics-2016</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C0C32E-3748-4D07-9048-56380DEE37B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7.xml"/><Relationship Id="rId5" Type="http://schemas.openxmlformats.org/officeDocument/2006/relationships/image" Target="../media/image40.emf"/><Relationship Id="rId4" Type="http://schemas.openxmlformats.org/officeDocument/2006/relationships/image" Target="../media/image39.emf"/></Relationships>
</file>

<file path=ppt/slides/_rels/slide11.xml.rels><?xml version="1.0" encoding="UTF-8" standalone="yes"?>
<Relationships xmlns="http://schemas.openxmlformats.org/package/2006/relationships"><Relationship Id="rId8" Type="http://schemas.openxmlformats.org/officeDocument/2006/relationships/image" Target="../media/image47.emf"/><Relationship Id="rId3" Type="http://schemas.openxmlformats.org/officeDocument/2006/relationships/image" Target="../media/image42.emf"/><Relationship Id="rId7" Type="http://schemas.openxmlformats.org/officeDocument/2006/relationships/image" Target="../media/image46.emf"/><Relationship Id="rId2" Type="http://schemas.openxmlformats.org/officeDocument/2006/relationships/image" Target="../media/image41.emf"/><Relationship Id="rId1" Type="http://schemas.openxmlformats.org/officeDocument/2006/relationships/slideLayout" Target="../slideLayouts/slideLayout7.xml"/><Relationship Id="rId6" Type="http://schemas.openxmlformats.org/officeDocument/2006/relationships/image" Target="../media/image45.emf"/><Relationship Id="rId5" Type="http://schemas.openxmlformats.org/officeDocument/2006/relationships/image" Target="../media/image44.emf"/><Relationship Id="rId4" Type="http://schemas.openxmlformats.org/officeDocument/2006/relationships/image" Target="../media/image43.emf"/></Relationships>
</file>

<file path=ppt/slides/_rels/slide12.xml.rels><?xml version="1.0" encoding="UTF-8" standalone="yes"?>
<Relationships xmlns="http://schemas.openxmlformats.org/package/2006/relationships"><Relationship Id="rId8" Type="http://schemas.openxmlformats.org/officeDocument/2006/relationships/image" Target="../media/image54.emf"/><Relationship Id="rId3" Type="http://schemas.openxmlformats.org/officeDocument/2006/relationships/image" Target="../media/image49.emf"/><Relationship Id="rId7" Type="http://schemas.openxmlformats.org/officeDocument/2006/relationships/image" Target="../media/image53.emf"/><Relationship Id="rId2" Type="http://schemas.openxmlformats.org/officeDocument/2006/relationships/image" Target="../media/image48.emf"/><Relationship Id="rId1" Type="http://schemas.openxmlformats.org/officeDocument/2006/relationships/slideLayout" Target="../slideLayouts/slideLayout7.xml"/><Relationship Id="rId6" Type="http://schemas.openxmlformats.org/officeDocument/2006/relationships/image" Target="../media/image52.emf"/><Relationship Id="rId5" Type="http://schemas.openxmlformats.org/officeDocument/2006/relationships/image" Target="../media/image51.emf"/><Relationship Id="rId4" Type="http://schemas.openxmlformats.org/officeDocument/2006/relationships/image" Target="../media/image50.emf"/><Relationship Id="rId9" Type="http://schemas.openxmlformats.org/officeDocument/2006/relationships/image" Target="../media/image55.emf"/></Relationships>
</file>

<file path=ppt/slides/_rels/slide13.xml.rels><?xml version="1.0" encoding="UTF-8" standalone="yes"?>
<Relationships xmlns="http://schemas.openxmlformats.org/package/2006/relationships"><Relationship Id="rId8" Type="http://schemas.openxmlformats.org/officeDocument/2006/relationships/image" Target="../media/image62.emf"/><Relationship Id="rId3" Type="http://schemas.openxmlformats.org/officeDocument/2006/relationships/image" Target="../media/image57.emf"/><Relationship Id="rId7" Type="http://schemas.openxmlformats.org/officeDocument/2006/relationships/image" Target="../media/image61.emf"/><Relationship Id="rId2" Type="http://schemas.openxmlformats.org/officeDocument/2006/relationships/image" Target="../media/image56.emf"/><Relationship Id="rId1" Type="http://schemas.openxmlformats.org/officeDocument/2006/relationships/slideLayout" Target="../slideLayouts/slideLayout7.xml"/><Relationship Id="rId6" Type="http://schemas.openxmlformats.org/officeDocument/2006/relationships/image" Target="../media/image60.emf"/><Relationship Id="rId5" Type="http://schemas.openxmlformats.org/officeDocument/2006/relationships/image" Target="../media/image59.emf"/><Relationship Id="rId4" Type="http://schemas.openxmlformats.org/officeDocument/2006/relationships/image" Target="../media/image58.emf"/></Relationships>
</file>

<file path=ppt/slides/_rels/slide14.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image" Target="../media/image63.emf"/><Relationship Id="rId1" Type="http://schemas.openxmlformats.org/officeDocument/2006/relationships/slideLayout" Target="../slideLayouts/slideLayout7.xml"/><Relationship Id="rId4" Type="http://schemas.openxmlformats.org/officeDocument/2006/relationships/image" Target="../media/image65.emf"/></Relationships>
</file>

<file path=ppt/slides/_rels/slide15.xml.rels><?xml version="1.0" encoding="UTF-8" standalone="yes"?>
<Relationships xmlns="http://schemas.openxmlformats.org/package/2006/relationships"><Relationship Id="rId8" Type="http://schemas.openxmlformats.org/officeDocument/2006/relationships/image" Target="../media/image72.emf"/><Relationship Id="rId3" Type="http://schemas.openxmlformats.org/officeDocument/2006/relationships/image" Target="../media/image67.emf"/><Relationship Id="rId7" Type="http://schemas.openxmlformats.org/officeDocument/2006/relationships/image" Target="../media/image71.emf"/><Relationship Id="rId2" Type="http://schemas.openxmlformats.org/officeDocument/2006/relationships/image" Target="../media/image66.emf"/><Relationship Id="rId1" Type="http://schemas.openxmlformats.org/officeDocument/2006/relationships/slideLayout" Target="../slideLayouts/slideLayout7.xml"/><Relationship Id="rId6" Type="http://schemas.openxmlformats.org/officeDocument/2006/relationships/image" Target="../media/image70.emf"/><Relationship Id="rId5" Type="http://schemas.openxmlformats.org/officeDocument/2006/relationships/image" Target="../media/image69.emf"/><Relationship Id="rId10" Type="http://schemas.openxmlformats.org/officeDocument/2006/relationships/image" Target="../media/image74.emf"/><Relationship Id="rId4" Type="http://schemas.openxmlformats.org/officeDocument/2006/relationships/image" Target="../media/image68.emf"/><Relationship Id="rId9" Type="http://schemas.openxmlformats.org/officeDocument/2006/relationships/image" Target="../media/image73.emf"/></Relationships>
</file>

<file path=ppt/slides/_rels/slide16.xml.rels><?xml version="1.0" encoding="UTF-8" standalone="yes"?>
<Relationships xmlns="http://schemas.openxmlformats.org/package/2006/relationships"><Relationship Id="rId3" Type="http://schemas.openxmlformats.org/officeDocument/2006/relationships/image" Target="../media/image76.emf"/><Relationship Id="rId2" Type="http://schemas.openxmlformats.org/officeDocument/2006/relationships/image" Target="../media/image75.emf"/><Relationship Id="rId1" Type="http://schemas.openxmlformats.org/officeDocument/2006/relationships/slideLayout" Target="../slideLayouts/slideLayout7.xml"/><Relationship Id="rId6" Type="http://schemas.openxmlformats.org/officeDocument/2006/relationships/image" Target="../media/image79.emf"/><Relationship Id="rId5" Type="http://schemas.openxmlformats.org/officeDocument/2006/relationships/image" Target="../media/image78.emf"/><Relationship Id="rId4" Type="http://schemas.openxmlformats.org/officeDocument/2006/relationships/image" Target="../media/image77.emf"/></Relationships>
</file>

<file path=ppt/slides/_rels/slide17.xml.rels><?xml version="1.0" encoding="UTF-8" standalone="yes"?>
<Relationships xmlns="http://schemas.openxmlformats.org/package/2006/relationships"><Relationship Id="rId3" Type="http://schemas.openxmlformats.org/officeDocument/2006/relationships/image" Target="../media/image81.emf"/><Relationship Id="rId2" Type="http://schemas.openxmlformats.org/officeDocument/2006/relationships/image" Target="../media/image80.emf"/><Relationship Id="rId1" Type="http://schemas.openxmlformats.org/officeDocument/2006/relationships/slideLayout" Target="../slideLayouts/slideLayout7.xml"/><Relationship Id="rId6" Type="http://schemas.openxmlformats.org/officeDocument/2006/relationships/image" Target="../media/image84.emf"/><Relationship Id="rId5" Type="http://schemas.openxmlformats.org/officeDocument/2006/relationships/image" Target="../media/image83.emf"/><Relationship Id="rId4" Type="http://schemas.openxmlformats.org/officeDocument/2006/relationships/image" Target="../media/image82.emf"/></Relationships>
</file>

<file path=ppt/slides/_rels/slide18.xml.rels><?xml version="1.0" encoding="UTF-8" standalone="yes"?>
<Relationships xmlns="http://schemas.openxmlformats.org/package/2006/relationships"><Relationship Id="rId3" Type="http://schemas.openxmlformats.org/officeDocument/2006/relationships/image" Target="../media/image86.emf"/><Relationship Id="rId2" Type="http://schemas.openxmlformats.org/officeDocument/2006/relationships/image" Target="../media/image85.emf"/><Relationship Id="rId1" Type="http://schemas.openxmlformats.org/officeDocument/2006/relationships/slideLayout" Target="../slideLayouts/slideLayout7.xml"/><Relationship Id="rId6" Type="http://schemas.openxmlformats.org/officeDocument/2006/relationships/image" Target="../media/image89.emf"/><Relationship Id="rId5" Type="http://schemas.openxmlformats.org/officeDocument/2006/relationships/image" Target="../media/image88.emf"/><Relationship Id="rId4" Type="http://schemas.openxmlformats.org/officeDocument/2006/relationships/image" Target="../media/image87.emf"/></Relationships>
</file>

<file path=ppt/slides/_rels/slide19.xml.rels><?xml version="1.0" encoding="UTF-8" standalone="yes"?>
<Relationships xmlns="http://schemas.openxmlformats.org/package/2006/relationships"><Relationship Id="rId3" Type="http://schemas.openxmlformats.org/officeDocument/2006/relationships/image" Target="../media/image91.emf"/><Relationship Id="rId2" Type="http://schemas.openxmlformats.org/officeDocument/2006/relationships/image" Target="../media/image90.emf"/><Relationship Id="rId1" Type="http://schemas.openxmlformats.org/officeDocument/2006/relationships/slideLayout" Target="../slideLayouts/slideLayout7.xml"/><Relationship Id="rId6" Type="http://schemas.openxmlformats.org/officeDocument/2006/relationships/image" Target="../media/image94.emf"/><Relationship Id="rId5" Type="http://schemas.openxmlformats.org/officeDocument/2006/relationships/image" Target="../media/image93.emf"/><Relationship Id="rId4" Type="http://schemas.openxmlformats.org/officeDocument/2006/relationships/image" Target="../media/image9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101.emf"/><Relationship Id="rId3" Type="http://schemas.openxmlformats.org/officeDocument/2006/relationships/image" Target="../media/image96.emf"/><Relationship Id="rId7" Type="http://schemas.openxmlformats.org/officeDocument/2006/relationships/image" Target="../media/image100.emf"/><Relationship Id="rId2" Type="http://schemas.openxmlformats.org/officeDocument/2006/relationships/image" Target="../media/image95.emf"/><Relationship Id="rId1" Type="http://schemas.openxmlformats.org/officeDocument/2006/relationships/slideLayout" Target="../slideLayouts/slideLayout7.xml"/><Relationship Id="rId6" Type="http://schemas.openxmlformats.org/officeDocument/2006/relationships/image" Target="../media/image99.emf"/><Relationship Id="rId5" Type="http://schemas.openxmlformats.org/officeDocument/2006/relationships/image" Target="../media/image98.emf"/><Relationship Id="rId4" Type="http://schemas.openxmlformats.org/officeDocument/2006/relationships/image" Target="../media/image97.emf"/><Relationship Id="rId9" Type="http://schemas.openxmlformats.org/officeDocument/2006/relationships/image" Target="../media/image102.emf"/></Relationships>
</file>

<file path=ppt/slides/_rels/slide21.xml.rels><?xml version="1.0" encoding="UTF-8" standalone="yes"?>
<Relationships xmlns="http://schemas.openxmlformats.org/package/2006/relationships"><Relationship Id="rId3" Type="http://schemas.openxmlformats.org/officeDocument/2006/relationships/image" Target="../media/image104.emf"/><Relationship Id="rId2" Type="http://schemas.openxmlformats.org/officeDocument/2006/relationships/image" Target="../media/image103.emf"/><Relationship Id="rId1" Type="http://schemas.openxmlformats.org/officeDocument/2006/relationships/slideLayout" Target="../slideLayouts/slideLayout7.xml"/><Relationship Id="rId4" Type="http://schemas.openxmlformats.org/officeDocument/2006/relationships/image" Target="../media/image105.emf"/></Relationships>
</file>

<file path=ppt/slides/_rels/slide22.xml.rels><?xml version="1.0" encoding="UTF-8" standalone="yes"?>
<Relationships xmlns="http://schemas.openxmlformats.org/package/2006/relationships"><Relationship Id="rId3" Type="http://schemas.openxmlformats.org/officeDocument/2006/relationships/image" Target="../media/image107.jpg"/><Relationship Id="rId2" Type="http://schemas.openxmlformats.org/officeDocument/2006/relationships/image" Target="../media/image10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image" Target="../media/image110.tif"/><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08.wmf"/><Relationship Id="rId5" Type="http://schemas.openxmlformats.org/officeDocument/2006/relationships/oleObject" Target="../embeddings/oleObject1.bin"/><Relationship Id="rId4" Type="http://schemas.openxmlformats.org/officeDocument/2006/relationships/image" Target="../media/image111.jpg"/></Relationships>
</file>

<file path=ppt/slides/_rels/slide24.xml.rels><?xml version="1.0" encoding="UTF-8" standalone="yes"?>
<Relationships xmlns="http://schemas.openxmlformats.org/package/2006/relationships"><Relationship Id="rId3" Type="http://schemas.openxmlformats.org/officeDocument/2006/relationships/image" Target="../media/image113.jpg"/><Relationship Id="rId2" Type="http://schemas.openxmlformats.org/officeDocument/2006/relationships/image" Target="../media/image11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4.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5.jpg"/></Relationships>
</file>

<file path=ppt/slides/_rels/slide26.xml.rels><?xml version="1.0" encoding="UTF-8" standalone="yes"?>
<Relationships xmlns="http://schemas.openxmlformats.org/package/2006/relationships"><Relationship Id="rId3" Type="http://schemas.openxmlformats.org/officeDocument/2006/relationships/image" Target="../media/image117.jpg"/><Relationship Id="rId2" Type="http://schemas.openxmlformats.org/officeDocument/2006/relationships/image" Target="../media/image11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8.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3.jpg"/><Relationship Id="rId2" Type="http://schemas.openxmlformats.org/officeDocument/2006/relationships/image" Target="../media/image119.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hyperlink" Target="http://www.airforce-technology.com/contractors/computers/systecon/" TargetMode="External"/><Relationship Id="rId2" Type="http://schemas.openxmlformats.org/officeDocument/2006/relationships/hyperlink" Target="http://www.thebrassknob.com/detail.cfm?ID=698&amp;category=10" TargetMode="Externa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png"/><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8.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image" Target="../media/image23.emf"/><Relationship Id="rId7" Type="http://schemas.openxmlformats.org/officeDocument/2006/relationships/image" Target="../media/image27.emf"/><Relationship Id="rId2" Type="http://schemas.openxmlformats.org/officeDocument/2006/relationships/image" Target="../media/image22.emf"/><Relationship Id="rId1" Type="http://schemas.openxmlformats.org/officeDocument/2006/relationships/slideLayout" Target="../slideLayouts/slideLayout7.xml"/><Relationship Id="rId6" Type="http://schemas.openxmlformats.org/officeDocument/2006/relationships/image" Target="../media/image26.emf"/><Relationship Id="rId11" Type="http://schemas.openxmlformats.org/officeDocument/2006/relationships/image" Target="../media/image31.emf"/><Relationship Id="rId5" Type="http://schemas.openxmlformats.org/officeDocument/2006/relationships/image" Target="../media/image25.emf"/><Relationship Id="rId10" Type="http://schemas.openxmlformats.org/officeDocument/2006/relationships/image" Target="../media/image30.emf"/><Relationship Id="rId4" Type="http://schemas.openxmlformats.org/officeDocument/2006/relationships/image" Target="../media/image24.emf"/><Relationship Id="rId9" Type="http://schemas.openxmlformats.org/officeDocument/2006/relationships/image" Target="../media/image29.emf"/></Relationships>
</file>

<file path=ppt/slides/_rels/slide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7.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dirty="0"/>
          </a:p>
        </p:txBody>
      </p:sp>
      <p:sp>
        <p:nvSpPr>
          <p:cNvPr id="4" name="Slide Number Placeholder 3"/>
          <p:cNvSpPr>
            <a:spLocks noGrp="1"/>
          </p:cNvSpPr>
          <p:nvPr>
            <p:ph type="sldNum" sz="quarter" idx="12"/>
          </p:nvPr>
        </p:nvSpPr>
        <p:spPr/>
        <p:txBody>
          <a:bodyPr/>
          <a:lstStyle/>
          <a:p>
            <a:fld id="{7C36DE75-6BE2-40E1-96F3-9228B8B1B6A1}" type="slidenum">
              <a:rPr lang="en-US" smtClean="0"/>
              <a:pPr/>
              <a:t>1</a:t>
            </a:fld>
            <a:endParaRPr lang="en-US"/>
          </a:p>
        </p:txBody>
      </p:sp>
      <p:sp>
        <p:nvSpPr>
          <p:cNvPr id="5" name="Text Box 2"/>
          <p:cNvSpPr txBox="1">
            <a:spLocks noChangeArrowheads="1"/>
          </p:cNvSpPr>
          <p:nvPr/>
        </p:nvSpPr>
        <p:spPr bwMode="auto">
          <a:xfrm>
            <a:off x="2950311" y="2879188"/>
            <a:ext cx="3098925" cy="144655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eaLnBrk="0" hangingPunct="0"/>
            <a:r>
              <a:rPr lang="en-US" sz="2400" dirty="0" smtClean="0">
                <a:latin typeface="Calibri" pitchFamily="34" charset="0"/>
              </a:rPr>
              <a:t>Speaker</a:t>
            </a:r>
          </a:p>
          <a:p>
            <a:pPr algn="ctr" eaLnBrk="0" hangingPunct="0"/>
            <a:endParaRPr lang="en-US" sz="2400" dirty="0" smtClean="0">
              <a:latin typeface="Calibri" pitchFamily="34" charset="0"/>
            </a:endParaRPr>
          </a:p>
          <a:p>
            <a:pPr algn="ctr" eaLnBrk="0" hangingPunct="0"/>
            <a:r>
              <a:rPr lang="en-US" sz="2400" dirty="0" smtClean="0">
                <a:latin typeface="Calibri" pitchFamily="34" charset="0"/>
              </a:rPr>
              <a:t>Dr. </a:t>
            </a:r>
            <a:r>
              <a:rPr lang="en-US" sz="2400" dirty="0" err="1" smtClean="0">
                <a:latin typeface="Calibri" pitchFamily="34" charset="0"/>
              </a:rPr>
              <a:t>Rab</a:t>
            </a:r>
            <a:r>
              <a:rPr lang="en-US" sz="2400" dirty="0" smtClean="0">
                <a:latin typeface="Calibri" pitchFamily="34" charset="0"/>
              </a:rPr>
              <a:t> Nawaz</a:t>
            </a:r>
          </a:p>
          <a:p>
            <a:pPr algn="ctr" eaLnBrk="0" hangingPunct="0"/>
            <a:r>
              <a:rPr lang="en-US" sz="1600" b="1" dirty="0" smtClean="0">
                <a:latin typeface="Calibri" pitchFamily="34" charset="0"/>
              </a:rPr>
              <a:t>Email: rabnawaz@comsats.edu.pk</a:t>
            </a:r>
          </a:p>
        </p:txBody>
      </p:sp>
      <p:sp>
        <p:nvSpPr>
          <p:cNvPr id="6" name="Text Box 6"/>
          <p:cNvSpPr txBox="1">
            <a:spLocks noChangeArrowheads="1"/>
          </p:cNvSpPr>
          <p:nvPr/>
        </p:nvSpPr>
        <p:spPr bwMode="auto">
          <a:xfrm>
            <a:off x="126609" y="423552"/>
            <a:ext cx="8890782" cy="1569660"/>
          </a:xfrm>
          <a:prstGeom prst="rect">
            <a:avLst/>
          </a:prstGeom>
          <a:noFill/>
          <a:ln w="12700">
            <a:noFill/>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3200" b="1" dirty="0">
                <a:solidFill>
                  <a:srgbClr val="0070C0"/>
                </a:solidFill>
              </a:rPr>
              <a:t>On coupled wave scattering of structures involving flexible boundaries</a:t>
            </a:r>
            <a:r>
              <a:rPr lang="en-US" sz="3200" b="1" dirty="0" smtClean="0">
                <a:solidFill>
                  <a:srgbClr val="0070C0"/>
                </a:solidFill>
              </a:rPr>
              <a:t>: Application in sound-structure interaction</a:t>
            </a:r>
            <a:endParaRPr lang="en-SG" sz="3200" b="1" dirty="0">
              <a:solidFill>
                <a:srgbClr val="0070C0"/>
              </a:solidFill>
            </a:endParaRPr>
          </a:p>
        </p:txBody>
      </p:sp>
      <p:sp>
        <p:nvSpPr>
          <p:cNvPr id="7" name="TextBox 6"/>
          <p:cNvSpPr txBox="1"/>
          <p:nvPr/>
        </p:nvSpPr>
        <p:spPr>
          <a:xfrm>
            <a:off x="4114802" y="3301688"/>
            <a:ext cx="184731" cy="36933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bodyPr>
          <a:lstStyle/>
          <a:p>
            <a:endParaRPr lang="en-SG" dirty="0"/>
          </a:p>
        </p:txBody>
      </p:sp>
      <p:sp>
        <p:nvSpPr>
          <p:cNvPr id="8" name="Text Box 2"/>
          <p:cNvSpPr txBox="1">
            <a:spLocks noChangeArrowheads="1"/>
          </p:cNvSpPr>
          <p:nvPr/>
        </p:nvSpPr>
        <p:spPr bwMode="auto">
          <a:xfrm>
            <a:off x="1188273" y="5476750"/>
            <a:ext cx="7125027" cy="707886"/>
          </a:xfrm>
          <a:prstGeom prst="rect">
            <a:avLst/>
          </a:prstGeom>
          <a:noFill/>
          <a:ln w="9525">
            <a:noFill/>
            <a:miter lim="800000"/>
            <a:headEnd/>
            <a:tailEnd/>
          </a:ln>
        </p:spPr>
        <p:txBody>
          <a:bodyPr wrap="none">
            <a:spAutoFit/>
          </a:bodyPr>
          <a:lstStyle/>
          <a:p>
            <a:pPr algn="ctr" eaLnBrk="0" hangingPunct="0"/>
            <a:r>
              <a:rPr lang="en-US" sz="2000" b="1" dirty="0" smtClean="0">
                <a:latin typeface="Calibri" pitchFamily="34" charset="0"/>
              </a:rPr>
              <a:t>Department of Mathematics</a:t>
            </a:r>
          </a:p>
          <a:p>
            <a:pPr algn="ctr" eaLnBrk="0" hangingPunct="0"/>
            <a:r>
              <a:rPr lang="en-US" sz="2000" b="1" dirty="0">
                <a:latin typeface="Calibri" pitchFamily="34" charset="0"/>
              </a:rPr>
              <a:t>COMSATS Institute of Information </a:t>
            </a:r>
            <a:r>
              <a:rPr lang="en-US" sz="2000" b="1" dirty="0" smtClean="0">
                <a:latin typeface="Calibri" pitchFamily="34" charset="0"/>
              </a:rPr>
              <a:t>technology Islamabad Pakistan</a:t>
            </a:r>
            <a:endParaRPr lang="en-US" sz="2000" b="1" dirty="0">
              <a:latin typeface="Calibri" pitchFamily="34" charset="0"/>
            </a:endParaRPr>
          </a:p>
        </p:txBody>
      </p:sp>
      <p:pic>
        <p:nvPicPr>
          <p:cNvPr id="9" name="Picture 2" descr="Logo_Comsa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573" y="4538619"/>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110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4" name="Footer Placeholder 3"/>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10</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53" y="578953"/>
            <a:ext cx="8219055" cy="48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56" y="1238078"/>
            <a:ext cx="3555985" cy="93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94" y="2261365"/>
            <a:ext cx="2279377" cy="95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22988" y="3304869"/>
            <a:ext cx="3869970" cy="369332"/>
          </a:xfrm>
          <a:prstGeom prst="rect">
            <a:avLst/>
          </a:prstGeom>
        </p:spPr>
        <p:txBody>
          <a:bodyPr wrap="none">
            <a:spAutoFit/>
          </a:bodyPr>
          <a:lstStyle/>
          <a:p>
            <a:r>
              <a:rPr lang="en-SG" dirty="0"/>
              <a:t>Green's function can be constructed</a:t>
            </a:r>
          </a:p>
        </p:txBody>
      </p: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421" y="3830485"/>
            <a:ext cx="7890967" cy="1011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193417" y="5548295"/>
            <a:ext cx="8750172" cy="830997"/>
          </a:xfrm>
          <a:prstGeom prst="rect">
            <a:avLst/>
          </a:prstGeom>
          <a:solidFill>
            <a:srgbClr val="FFFF00"/>
          </a:solidFill>
          <a:ln>
            <a:solidFill>
              <a:srgbClr val="FFFFCC"/>
            </a:solidFill>
          </a:ln>
        </p:spPr>
        <p:txBody>
          <a:bodyPr wrap="square">
            <a:spAutoFit/>
          </a:bodyPr>
          <a:lstStyle/>
          <a:p>
            <a:pPr lvl="0" algn="just">
              <a:spcBef>
                <a:spcPct val="20000"/>
              </a:spcBef>
            </a:pPr>
            <a:r>
              <a:rPr lang="en-SG" sz="2400" i="1" dirty="0" smtClean="0">
                <a:latin typeface="AngsanaUPC" pitchFamily="18" charset="-34"/>
                <a:cs typeface="AngsanaUPC" pitchFamily="18" charset="-34"/>
              </a:rPr>
              <a:t>J</a:t>
            </a:r>
            <a:r>
              <a:rPr lang="en-SG" sz="2400" i="1" dirty="0">
                <a:latin typeface="AngsanaUPC" pitchFamily="18" charset="-34"/>
                <a:cs typeface="AngsanaUPC" pitchFamily="18" charset="-34"/>
              </a:rPr>
              <a:t>. B. </a:t>
            </a:r>
            <a:r>
              <a:rPr lang="en-SG" sz="2400" i="1" dirty="0" err="1" smtClean="0">
                <a:latin typeface="AngsanaUPC" pitchFamily="18" charset="-34"/>
                <a:cs typeface="AngsanaUPC" pitchFamily="18" charset="-34"/>
              </a:rPr>
              <a:t>Lawrie</a:t>
            </a:r>
            <a:r>
              <a:rPr lang="en-SG" sz="2400" i="1" dirty="0" smtClean="0">
                <a:latin typeface="AngsanaUPC" pitchFamily="18" charset="-34"/>
                <a:cs typeface="AngsanaUPC" pitchFamily="18" charset="-34"/>
              </a:rPr>
              <a:t>, On </a:t>
            </a:r>
            <a:r>
              <a:rPr lang="en-SG" sz="2400" i="1" dirty="0" err="1" smtClean="0">
                <a:latin typeface="AngsanaUPC" pitchFamily="18" charset="-34"/>
                <a:cs typeface="AngsanaUPC" pitchFamily="18" charset="-34"/>
              </a:rPr>
              <a:t>eigenfunction</a:t>
            </a:r>
            <a:r>
              <a:rPr lang="en-SG" sz="2400" i="1" dirty="0" smtClean="0">
                <a:latin typeface="AngsanaUPC" pitchFamily="18" charset="-34"/>
                <a:cs typeface="AngsanaUPC" pitchFamily="18" charset="-34"/>
              </a:rPr>
              <a:t> expansions associated with wave propagation along ducts with wave-bearing boundaries. IMA.J. Appl. Math, 72,376-394 (2007).</a:t>
            </a:r>
            <a:endParaRPr lang="en-SG" sz="2400" i="1" dirty="0">
              <a:latin typeface="AngsanaUPC" pitchFamily="18" charset="-34"/>
              <a:cs typeface="AngsanaUPC" pitchFamily="18" charset="-34"/>
            </a:endParaRPr>
          </a:p>
        </p:txBody>
      </p:sp>
      <p:sp>
        <p:nvSpPr>
          <p:cNvPr id="8" name="TextBox 7"/>
          <p:cNvSpPr txBox="1"/>
          <p:nvPr/>
        </p:nvSpPr>
        <p:spPr>
          <a:xfrm>
            <a:off x="3631098" y="2729160"/>
            <a:ext cx="132031" cy="369332"/>
          </a:xfrm>
          <a:prstGeom prst="rect">
            <a:avLst/>
          </a:prstGeom>
          <a:noFill/>
        </p:spPr>
        <p:txBody>
          <a:bodyPr wrap="square" rtlCol="0">
            <a:spAutoFit/>
          </a:bodyPr>
          <a:lstStyle/>
          <a:p>
            <a:r>
              <a:rPr lang="en-US" dirty="0" smtClean="0"/>
              <a:t>.</a:t>
            </a:r>
            <a:endParaRPr lang="en-SG" dirty="0"/>
          </a:p>
        </p:txBody>
      </p:sp>
      <p:sp>
        <p:nvSpPr>
          <p:cNvPr id="10" name="Oval 9"/>
          <p:cNvSpPr/>
          <p:nvPr/>
        </p:nvSpPr>
        <p:spPr>
          <a:xfrm>
            <a:off x="251025" y="1657439"/>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Oval 10"/>
          <p:cNvSpPr/>
          <p:nvPr/>
        </p:nvSpPr>
        <p:spPr>
          <a:xfrm>
            <a:off x="247276" y="2736688"/>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 name="Oval 12"/>
          <p:cNvSpPr/>
          <p:nvPr/>
        </p:nvSpPr>
        <p:spPr>
          <a:xfrm>
            <a:off x="247276" y="4240130"/>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050223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4" name="Footer Placeholder 3"/>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2992676" y="1365237"/>
            <a:ext cx="2997857" cy="1016250"/>
          </a:xfrm>
          <a:prstGeom prst="rect">
            <a:avLst/>
          </a:prstGeom>
        </p:spPr>
      </p:pic>
      <p:pic>
        <p:nvPicPr>
          <p:cNvPr id="6" name="Picture 5"/>
          <p:cNvPicPr>
            <a:picLocks noChangeAspect="1"/>
          </p:cNvPicPr>
          <p:nvPr/>
        </p:nvPicPr>
        <p:blipFill>
          <a:blip r:embed="rId3"/>
          <a:stretch>
            <a:fillRect/>
          </a:stretch>
        </p:blipFill>
        <p:spPr>
          <a:xfrm>
            <a:off x="211651" y="3715006"/>
            <a:ext cx="8561676" cy="406500"/>
          </a:xfrm>
          <a:prstGeom prst="rect">
            <a:avLst/>
          </a:prstGeom>
        </p:spPr>
      </p:pic>
      <p:pic>
        <p:nvPicPr>
          <p:cNvPr id="7" name="Picture 6"/>
          <p:cNvPicPr>
            <a:picLocks noChangeAspect="1"/>
          </p:cNvPicPr>
          <p:nvPr/>
        </p:nvPicPr>
        <p:blipFill>
          <a:blip r:embed="rId4"/>
          <a:stretch>
            <a:fillRect/>
          </a:stretch>
        </p:blipFill>
        <p:spPr>
          <a:xfrm>
            <a:off x="151494" y="793869"/>
            <a:ext cx="8282215" cy="406500"/>
          </a:xfrm>
          <a:prstGeom prst="rect">
            <a:avLst/>
          </a:prstGeom>
        </p:spPr>
      </p:pic>
      <p:pic>
        <p:nvPicPr>
          <p:cNvPr id="8" name="Picture 7"/>
          <p:cNvPicPr>
            <a:picLocks noChangeAspect="1"/>
          </p:cNvPicPr>
          <p:nvPr/>
        </p:nvPicPr>
        <p:blipFill>
          <a:blip r:embed="rId5"/>
          <a:stretch>
            <a:fillRect/>
          </a:stretch>
        </p:blipFill>
        <p:spPr>
          <a:xfrm>
            <a:off x="2992675" y="2415888"/>
            <a:ext cx="2972451" cy="1016250"/>
          </a:xfrm>
          <a:prstGeom prst="rect">
            <a:avLst/>
          </a:prstGeom>
        </p:spPr>
      </p:pic>
      <p:pic>
        <p:nvPicPr>
          <p:cNvPr id="9" name="Picture 8"/>
          <p:cNvPicPr>
            <a:picLocks noChangeAspect="1"/>
          </p:cNvPicPr>
          <p:nvPr/>
        </p:nvPicPr>
        <p:blipFill>
          <a:blip r:embed="rId6"/>
          <a:stretch>
            <a:fillRect/>
          </a:stretch>
        </p:blipFill>
        <p:spPr>
          <a:xfrm>
            <a:off x="3803482" y="4781027"/>
            <a:ext cx="1537037" cy="406500"/>
          </a:xfrm>
          <a:prstGeom prst="rect">
            <a:avLst/>
          </a:prstGeom>
        </p:spPr>
      </p:pic>
      <p:pic>
        <p:nvPicPr>
          <p:cNvPr id="10" name="Picture 9"/>
          <p:cNvPicPr>
            <a:picLocks noChangeAspect="1"/>
          </p:cNvPicPr>
          <p:nvPr/>
        </p:nvPicPr>
        <p:blipFill>
          <a:blip r:embed="rId7"/>
          <a:stretch>
            <a:fillRect/>
          </a:stretch>
        </p:blipFill>
        <p:spPr>
          <a:xfrm>
            <a:off x="291164" y="4197706"/>
            <a:ext cx="4915977" cy="406500"/>
          </a:xfrm>
          <a:prstGeom prst="rect">
            <a:avLst/>
          </a:prstGeom>
        </p:spPr>
      </p:pic>
      <p:pic>
        <p:nvPicPr>
          <p:cNvPr id="12" name="Picture 11"/>
          <p:cNvPicPr>
            <a:picLocks noChangeAspect="1"/>
          </p:cNvPicPr>
          <p:nvPr/>
        </p:nvPicPr>
        <p:blipFill>
          <a:blip r:embed="rId8"/>
          <a:stretch>
            <a:fillRect/>
          </a:stretch>
        </p:blipFill>
        <p:spPr>
          <a:xfrm>
            <a:off x="205669" y="5196129"/>
            <a:ext cx="4496785" cy="406500"/>
          </a:xfrm>
          <a:prstGeom prst="rect">
            <a:avLst/>
          </a:prstGeom>
        </p:spPr>
      </p:pic>
      <p:sp>
        <p:nvSpPr>
          <p:cNvPr id="13" name="Rectangle 12"/>
          <p:cNvSpPr/>
          <p:nvPr/>
        </p:nvSpPr>
        <p:spPr>
          <a:xfrm>
            <a:off x="164744" y="5515022"/>
            <a:ext cx="8806979" cy="830997"/>
          </a:xfrm>
          <a:prstGeom prst="rect">
            <a:avLst/>
          </a:prstGeom>
          <a:solidFill>
            <a:srgbClr val="FFFF00"/>
          </a:solidFill>
        </p:spPr>
        <p:txBody>
          <a:bodyPr wrap="square">
            <a:spAutoFit/>
          </a:bodyPr>
          <a:lstStyle/>
          <a:p>
            <a:pPr lvl="0">
              <a:spcBef>
                <a:spcPct val="20000"/>
              </a:spcBef>
            </a:pPr>
            <a:r>
              <a:rPr lang="en-SG" sz="2400" i="1" dirty="0" smtClean="0">
                <a:latin typeface="AngsanaUPC" pitchFamily="18" charset="-34"/>
                <a:cs typeface="AngsanaUPC" pitchFamily="18" charset="-34"/>
              </a:rPr>
              <a:t>D.P. </a:t>
            </a:r>
            <a:r>
              <a:rPr lang="en-SG" sz="2400" i="1" dirty="0" err="1" smtClean="0">
                <a:latin typeface="AngsanaUPC" pitchFamily="18" charset="-34"/>
                <a:cs typeface="AngsanaUPC" pitchFamily="18" charset="-34"/>
              </a:rPr>
              <a:t>Waren</a:t>
            </a:r>
            <a:r>
              <a:rPr lang="en-SG" sz="2400" i="1" dirty="0" smtClean="0">
                <a:latin typeface="AngsanaUPC" pitchFamily="18" charset="-34"/>
                <a:cs typeface="AngsanaUPC" pitchFamily="18" charset="-34"/>
              </a:rPr>
              <a:t> and J.B. </a:t>
            </a:r>
            <a:r>
              <a:rPr lang="en-SG" sz="2400" i="1" dirty="0" err="1" smtClean="0">
                <a:latin typeface="AngsanaUPC" pitchFamily="18" charset="-34"/>
                <a:cs typeface="AngsanaUPC" pitchFamily="18" charset="-34"/>
              </a:rPr>
              <a:t>Lawrie</a:t>
            </a:r>
            <a:r>
              <a:rPr lang="en-SG" sz="2400" i="1" dirty="0" smtClean="0">
                <a:latin typeface="AngsanaUPC" pitchFamily="18" charset="-34"/>
                <a:cs typeface="AngsanaUPC" pitchFamily="18" charset="-34"/>
              </a:rPr>
              <a:t>, Acoustic </a:t>
            </a:r>
            <a:r>
              <a:rPr lang="en-SG" sz="2400" i="1" dirty="0">
                <a:latin typeface="AngsanaUPC" pitchFamily="18" charset="-34"/>
                <a:cs typeface="AngsanaUPC" pitchFamily="18" charset="-34"/>
              </a:rPr>
              <a:t>scattering in </a:t>
            </a:r>
            <a:r>
              <a:rPr lang="en-SG" sz="2400" i="1" dirty="0" smtClean="0">
                <a:latin typeface="AngsanaUPC" pitchFamily="18" charset="-34"/>
                <a:cs typeface="AngsanaUPC" pitchFamily="18" charset="-34"/>
              </a:rPr>
              <a:t>waveguides </a:t>
            </a:r>
            <a:r>
              <a:rPr lang="en-SG" sz="2400" i="1" dirty="0">
                <a:latin typeface="AngsanaUPC" pitchFamily="18" charset="-34"/>
                <a:cs typeface="AngsanaUPC" pitchFamily="18" charset="-34"/>
              </a:rPr>
              <a:t>with </a:t>
            </a:r>
            <a:r>
              <a:rPr lang="en-SG" sz="2400" i="1" dirty="0" smtClean="0">
                <a:latin typeface="AngsanaUPC" pitchFamily="18" charset="-34"/>
                <a:cs typeface="AngsanaUPC" pitchFamily="18" charset="-34"/>
              </a:rPr>
              <a:t>discontinuities </a:t>
            </a:r>
            <a:r>
              <a:rPr lang="en-SG" sz="2400" i="1" dirty="0">
                <a:latin typeface="AngsanaUPC" pitchFamily="18" charset="-34"/>
                <a:cs typeface="AngsanaUPC" pitchFamily="18" charset="-34"/>
              </a:rPr>
              <a:t>in height and material </a:t>
            </a:r>
            <a:r>
              <a:rPr lang="en-SG" sz="2400" i="1" dirty="0" smtClean="0">
                <a:latin typeface="AngsanaUPC" pitchFamily="18" charset="-34"/>
                <a:cs typeface="AngsanaUPC" pitchFamily="18" charset="-34"/>
              </a:rPr>
              <a:t>property, Wave </a:t>
            </a:r>
            <a:r>
              <a:rPr lang="en-SG" sz="2400" i="1" dirty="0">
                <a:latin typeface="AngsanaUPC" pitchFamily="18" charset="-34"/>
                <a:cs typeface="AngsanaUPC" pitchFamily="18" charset="-34"/>
              </a:rPr>
              <a:t>Motion, 36, 119-142 (2002).</a:t>
            </a:r>
          </a:p>
        </p:txBody>
      </p:sp>
      <p:sp>
        <p:nvSpPr>
          <p:cNvPr id="14" name="TextBox 13"/>
          <p:cNvSpPr txBox="1"/>
          <p:nvPr/>
        </p:nvSpPr>
        <p:spPr>
          <a:xfrm>
            <a:off x="185924" y="206211"/>
            <a:ext cx="3151825" cy="461665"/>
          </a:xfrm>
          <a:prstGeom prst="rect">
            <a:avLst/>
          </a:prstGeom>
          <a:ln>
            <a:noFill/>
          </a:ln>
          <a:effectLst/>
          <a:scene3d>
            <a:camera prst="orthographicFront">
              <a:rot lat="0" lon="0" rev="0"/>
            </a:camera>
            <a:lightRig rig="glow" dir="b">
              <a:rot lat="0" lon="0" rev="14100000"/>
            </a:lightRig>
          </a:scene3d>
          <a:sp3d prstMaterial="softEdge">
            <a:bevelT w="127000" prst="artDeco"/>
          </a:sp3d>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2400" dirty="0" smtClean="0">
                <a:latin typeface="Times New Roman" panose="02020603050405020304" pitchFamily="18" charset="0"/>
                <a:cs typeface="Times New Roman" panose="02020603050405020304" pitchFamily="18" charset="0"/>
              </a:rPr>
              <a:t>Expressions for powers </a:t>
            </a:r>
            <a:endParaRPr lang="en-S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55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11"/>
          <p:cNvSpPr>
            <a:spLocks noGrp="1"/>
          </p:cNvSpPr>
          <p:nvPr>
            <p:ph type="dt" sz="half" idx="10"/>
          </p:nvPr>
        </p:nvSpPr>
        <p:spPr/>
        <p:txBody>
          <a:bodyPr/>
          <a:lstStyle/>
          <a:p>
            <a:pPr>
              <a:defRPr/>
            </a:pPr>
            <a:r>
              <a:rPr lang="en-US" smtClean="0"/>
              <a:t>16/03/2016</a:t>
            </a:r>
            <a:endParaRPr lang="en-US"/>
          </a:p>
        </p:txBody>
      </p:sp>
      <p:sp>
        <p:nvSpPr>
          <p:cNvPr id="13" name="Footer Placeholder 12"/>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12</a:t>
            </a:fld>
            <a:endParaRPr lang="en-US" dirty="0"/>
          </a:p>
        </p:txBody>
      </p:sp>
      <p:pic>
        <p:nvPicPr>
          <p:cNvPr id="3" name="Picture 2"/>
          <p:cNvPicPr>
            <a:picLocks noChangeAspect="1"/>
          </p:cNvPicPr>
          <p:nvPr/>
        </p:nvPicPr>
        <p:blipFill>
          <a:blip r:embed="rId2"/>
          <a:stretch>
            <a:fillRect/>
          </a:stretch>
        </p:blipFill>
        <p:spPr>
          <a:xfrm>
            <a:off x="204716" y="1006661"/>
            <a:ext cx="6376797" cy="406500"/>
          </a:xfrm>
          <a:prstGeom prst="rect">
            <a:avLst/>
          </a:prstGeom>
        </p:spPr>
      </p:pic>
      <p:pic>
        <p:nvPicPr>
          <p:cNvPr id="4" name="Picture 3"/>
          <p:cNvPicPr>
            <a:picLocks noChangeAspect="1"/>
          </p:cNvPicPr>
          <p:nvPr/>
        </p:nvPicPr>
        <p:blipFill>
          <a:blip r:embed="rId3"/>
          <a:stretch>
            <a:fillRect/>
          </a:stretch>
        </p:blipFill>
        <p:spPr>
          <a:xfrm>
            <a:off x="2633280" y="1592588"/>
            <a:ext cx="3455157" cy="406450"/>
          </a:xfrm>
          <a:prstGeom prst="rect">
            <a:avLst/>
          </a:prstGeom>
        </p:spPr>
      </p:pic>
      <p:pic>
        <p:nvPicPr>
          <p:cNvPr id="5" name="Picture 4"/>
          <p:cNvPicPr>
            <a:picLocks noChangeAspect="1"/>
          </p:cNvPicPr>
          <p:nvPr/>
        </p:nvPicPr>
        <p:blipFill>
          <a:blip r:embed="rId4"/>
          <a:stretch>
            <a:fillRect/>
          </a:stretch>
        </p:blipFill>
        <p:spPr>
          <a:xfrm>
            <a:off x="1887744" y="3272116"/>
            <a:ext cx="5601928" cy="952735"/>
          </a:xfrm>
          <a:prstGeom prst="rect">
            <a:avLst/>
          </a:prstGeom>
        </p:spPr>
      </p:pic>
      <p:pic>
        <p:nvPicPr>
          <p:cNvPr id="6" name="Picture 5"/>
          <p:cNvPicPr>
            <a:picLocks noChangeAspect="1"/>
          </p:cNvPicPr>
          <p:nvPr/>
        </p:nvPicPr>
        <p:blipFill>
          <a:blip r:embed="rId5"/>
          <a:stretch>
            <a:fillRect/>
          </a:stretch>
        </p:blipFill>
        <p:spPr>
          <a:xfrm>
            <a:off x="3605497" y="4373999"/>
            <a:ext cx="1829201" cy="419203"/>
          </a:xfrm>
          <a:prstGeom prst="rect">
            <a:avLst/>
          </a:prstGeom>
        </p:spPr>
      </p:pic>
      <p:pic>
        <p:nvPicPr>
          <p:cNvPr id="7" name="Picture 6"/>
          <p:cNvPicPr>
            <a:picLocks noChangeAspect="1"/>
          </p:cNvPicPr>
          <p:nvPr/>
        </p:nvPicPr>
        <p:blipFill>
          <a:blip r:embed="rId6"/>
          <a:stretch>
            <a:fillRect/>
          </a:stretch>
        </p:blipFill>
        <p:spPr>
          <a:xfrm>
            <a:off x="2678408" y="5082387"/>
            <a:ext cx="4166513" cy="533531"/>
          </a:xfrm>
          <a:prstGeom prst="rect">
            <a:avLst/>
          </a:prstGeom>
        </p:spPr>
      </p:pic>
      <p:pic>
        <p:nvPicPr>
          <p:cNvPr id="8" name="Picture 7"/>
          <p:cNvPicPr>
            <a:picLocks noChangeAspect="1"/>
          </p:cNvPicPr>
          <p:nvPr/>
        </p:nvPicPr>
        <p:blipFill>
          <a:blip r:embed="rId7"/>
          <a:stretch>
            <a:fillRect/>
          </a:stretch>
        </p:blipFill>
        <p:spPr>
          <a:xfrm>
            <a:off x="3605495" y="2748691"/>
            <a:ext cx="1651363" cy="419203"/>
          </a:xfrm>
          <a:prstGeom prst="rect">
            <a:avLst/>
          </a:prstGeom>
        </p:spPr>
      </p:pic>
      <p:pic>
        <p:nvPicPr>
          <p:cNvPr id="9" name="Picture 8"/>
          <p:cNvPicPr>
            <a:picLocks noChangeAspect="1"/>
          </p:cNvPicPr>
          <p:nvPr/>
        </p:nvPicPr>
        <p:blipFill>
          <a:blip r:embed="rId8"/>
          <a:stretch>
            <a:fillRect/>
          </a:stretch>
        </p:blipFill>
        <p:spPr>
          <a:xfrm>
            <a:off x="204716" y="2149798"/>
            <a:ext cx="4928680" cy="406500"/>
          </a:xfrm>
          <a:prstGeom prst="rect">
            <a:avLst/>
          </a:prstGeom>
        </p:spPr>
      </p:pic>
      <p:pic>
        <p:nvPicPr>
          <p:cNvPr id="10" name="Picture 9"/>
          <p:cNvPicPr>
            <a:picLocks noChangeAspect="1"/>
          </p:cNvPicPr>
          <p:nvPr/>
        </p:nvPicPr>
        <p:blipFill>
          <a:blip r:embed="rId9"/>
          <a:stretch>
            <a:fillRect/>
          </a:stretch>
        </p:blipFill>
        <p:spPr>
          <a:xfrm>
            <a:off x="4069536" y="5832363"/>
            <a:ext cx="1145717" cy="369654"/>
          </a:xfrm>
          <a:prstGeom prst="rect">
            <a:avLst/>
          </a:prstGeom>
        </p:spPr>
      </p:pic>
      <p:sp>
        <p:nvSpPr>
          <p:cNvPr id="11" name="TextBox 10"/>
          <p:cNvSpPr txBox="1"/>
          <p:nvPr/>
        </p:nvSpPr>
        <p:spPr>
          <a:xfrm>
            <a:off x="191464" y="181254"/>
            <a:ext cx="2789546" cy="461665"/>
          </a:xfrm>
          <a:prstGeom prst="rect">
            <a:avLst/>
          </a:prstGeom>
          <a:solidFill>
            <a:schemeClr val="accent1"/>
          </a:solidFill>
          <a:ln>
            <a:noFill/>
          </a:ln>
          <a:effectLst/>
          <a:scene3d>
            <a:camera prst="orthographicFront">
              <a:rot lat="0" lon="0" rev="0"/>
            </a:camera>
            <a:lightRig rig="glow" dir="b">
              <a:rot lat="0" lon="0" rev="14100000"/>
            </a:lightRig>
          </a:scene3d>
          <a:sp3d prstMaterial="softEdge">
            <a:bevelT w="127000" prst="artDeco"/>
          </a:sp3d>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sz="2400" dirty="0" smtClean="0">
                <a:latin typeface="Times New Roman" panose="02020603050405020304" pitchFamily="18" charset="0"/>
                <a:cs typeface="Times New Roman" panose="02020603050405020304" pitchFamily="18" charset="0"/>
              </a:rPr>
              <a:t>Matching Conditions</a:t>
            </a:r>
            <a:endParaRPr lang="en-S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39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13</a:t>
            </a:fld>
            <a:endParaRPr lang="en-US" dirty="0"/>
          </a:p>
        </p:txBody>
      </p:sp>
      <p:sp>
        <p:nvSpPr>
          <p:cNvPr id="3" name="TextBox 2"/>
          <p:cNvSpPr txBox="1"/>
          <p:nvPr/>
        </p:nvSpPr>
        <p:spPr>
          <a:xfrm>
            <a:off x="192160" y="207621"/>
            <a:ext cx="1542410" cy="461665"/>
          </a:xfrm>
          <a:prstGeom prst="rect">
            <a:avLst/>
          </a:prstGeom>
          <a:ln>
            <a:noFill/>
          </a:ln>
          <a:effectLst/>
          <a:scene3d>
            <a:camera prst="orthographicFront">
              <a:rot lat="0" lon="0" rev="0"/>
            </a:camera>
            <a:lightRig rig="glow" dir="b">
              <a:rot lat="0" lon="0" rev="14100000"/>
            </a:lightRig>
          </a:scene3d>
          <a:sp3d prstMaterial="softEdge">
            <a:bevelT w="127000" prst="artDeco"/>
          </a:sp3d>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Rigid Strip</a:t>
            </a:r>
            <a:endParaRPr lang="en-SG" sz="24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312151" y="779406"/>
            <a:ext cx="3696511" cy="1194094"/>
          </a:xfrm>
          <a:prstGeom prst="rect">
            <a:avLst/>
          </a:prstGeom>
        </p:spPr>
      </p:pic>
      <p:pic>
        <p:nvPicPr>
          <p:cNvPr id="7" name="Picture 6"/>
          <p:cNvPicPr>
            <a:picLocks noChangeAspect="1"/>
          </p:cNvPicPr>
          <p:nvPr/>
        </p:nvPicPr>
        <p:blipFill>
          <a:blip r:embed="rId3"/>
          <a:stretch>
            <a:fillRect/>
          </a:stretch>
        </p:blipFill>
        <p:spPr>
          <a:xfrm>
            <a:off x="1132537" y="3131165"/>
            <a:ext cx="6237067" cy="952735"/>
          </a:xfrm>
          <a:prstGeom prst="rect">
            <a:avLst/>
          </a:prstGeom>
        </p:spPr>
      </p:pic>
      <p:pic>
        <p:nvPicPr>
          <p:cNvPr id="8" name="Picture 7"/>
          <p:cNvPicPr>
            <a:picLocks noChangeAspect="1"/>
          </p:cNvPicPr>
          <p:nvPr/>
        </p:nvPicPr>
        <p:blipFill>
          <a:blip r:embed="rId4"/>
          <a:stretch>
            <a:fillRect/>
          </a:stretch>
        </p:blipFill>
        <p:spPr>
          <a:xfrm>
            <a:off x="3024547" y="4079635"/>
            <a:ext cx="2673981" cy="487534"/>
          </a:xfrm>
          <a:prstGeom prst="rect">
            <a:avLst/>
          </a:prstGeom>
        </p:spPr>
      </p:pic>
      <p:pic>
        <p:nvPicPr>
          <p:cNvPr id="9" name="Picture 8"/>
          <p:cNvPicPr>
            <a:picLocks noChangeAspect="1"/>
          </p:cNvPicPr>
          <p:nvPr/>
        </p:nvPicPr>
        <p:blipFill>
          <a:blip r:embed="rId5"/>
          <a:stretch>
            <a:fillRect/>
          </a:stretch>
        </p:blipFill>
        <p:spPr>
          <a:xfrm>
            <a:off x="1079529" y="4596570"/>
            <a:ext cx="6338689" cy="952735"/>
          </a:xfrm>
          <a:prstGeom prst="rect">
            <a:avLst/>
          </a:prstGeom>
        </p:spPr>
      </p:pic>
      <p:pic>
        <p:nvPicPr>
          <p:cNvPr id="10" name="Picture 9"/>
          <p:cNvPicPr>
            <a:picLocks noChangeAspect="1"/>
          </p:cNvPicPr>
          <p:nvPr/>
        </p:nvPicPr>
        <p:blipFill>
          <a:blip r:embed="rId6"/>
          <a:stretch>
            <a:fillRect/>
          </a:stretch>
        </p:blipFill>
        <p:spPr>
          <a:xfrm>
            <a:off x="3078881" y="2644999"/>
            <a:ext cx="1872857" cy="471401"/>
          </a:xfrm>
          <a:prstGeom prst="rect">
            <a:avLst/>
          </a:prstGeom>
        </p:spPr>
      </p:pic>
      <p:pic>
        <p:nvPicPr>
          <p:cNvPr id="11" name="Picture 10"/>
          <p:cNvPicPr>
            <a:picLocks noChangeAspect="1"/>
          </p:cNvPicPr>
          <p:nvPr/>
        </p:nvPicPr>
        <p:blipFill>
          <a:blip r:embed="rId7"/>
          <a:stretch>
            <a:fillRect/>
          </a:stretch>
        </p:blipFill>
        <p:spPr>
          <a:xfrm>
            <a:off x="2769451" y="5442084"/>
            <a:ext cx="2781911" cy="952735"/>
          </a:xfrm>
          <a:prstGeom prst="rect">
            <a:avLst/>
          </a:prstGeom>
        </p:spPr>
      </p:pic>
      <p:pic>
        <p:nvPicPr>
          <p:cNvPr id="12" name="Picture 11"/>
          <p:cNvPicPr>
            <a:picLocks noChangeAspect="1"/>
          </p:cNvPicPr>
          <p:nvPr/>
        </p:nvPicPr>
        <p:blipFill>
          <a:blip r:embed="rId8"/>
          <a:stretch>
            <a:fillRect/>
          </a:stretch>
        </p:blipFill>
        <p:spPr>
          <a:xfrm>
            <a:off x="237879" y="2119230"/>
            <a:ext cx="4928680" cy="406500"/>
          </a:xfrm>
          <a:prstGeom prst="rect">
            <a:avLst/>
          </a:prstGeom>
        </p:spPr>
      </p:pic>
    </p:spTree>
    <p:extLst>
      <p:ext uri="{BB962C8B-B14F-4D97-AF65-F5344CB8AC3E}">
        <p14:creationId xmlns:p14="http://schemas.microsoft.com/office/powerpoint/2010/main" val="3376227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850559" y="3290723"/>
            <a:ext cx="3044952" cy="365760"/>
          </a:xfrm>
        </p:spPr>
        <p:txBody>
          <a:bodyPr/>
          <a:lstStyle/>
          <a:p>
            <a:pPr>
              <a:defRPr/>
            </a:pPr>
            <a:r>
              <a:rPr lang="en-US" smtClean="0"/>
              <a:t>16/03/2016</a:t>
            </a:r>
            <a:endParaRPr lang="en-US"/>
          </a:p>
        </p:txBody>
      </p:sp>
      <p:sp>
        <p:nvSpPr>
          <p:cNvPr id="11" name="Footer Placeholder 10"/>
          <p:cNvSpPr>
            <a:spLocks noGrp="1"/>
          </p:cNvSpPr>
          <p:nvPr>
            <p:ph type="ftr" sz="quarter" idx="11"/>
          </p:nvPr>
        </p:nvSpPr>
        <p:spPr>
          <a:xfrm>
            <a:off x="364159" y="3296587"/>
            <a:ext cx="3581400" cy="365760"/>
          </a:xfrm>
        </p:spPr>
        <p:txBody>
          <a:bodyPr/>
          <a:lstStyle/>
          <a:p>
            <a:r>
              <a:rPr lang="en-US" smtClean="0"/>
              <a:t>Quantum Physics-2016</a:t>
            </a:r>
            <a:endParaRPr lang="en-US"/>
          </a:p>
        </p:txBody>
      </p:sp>
      <p:sp>
        <p:nvSpPr>
          <p:cNvPr id="2" name="Slide Number Placeholder 1"/>
          <p:cNvSpPr>
            <a:spLocks noGrp="1"/>
          </p:cNvSpPr>
          <p:nvPr>
            <p:ph type="sldNum" sz="quarter" idx="12"/>
          </p:nvPr>
        </p:nvSpPr>
        <p:spPr>
          <a:xfrm>
            <a:off x="4326559" y="3210339"/>
            <a:ext cx="609600" cy="441324"/>
          </a:xfrm>
        </p:spPr>
        <p:txBody>
          <a:bodyPr/>
          <a:lstStyle/>
          <a:p>
            <a:fld id="{7C36DE75-6BE2-40E1-96F3-9228B8B1B6A1}" type="slidenum">
              <a:rPr lang="en-US" smtClean="0"/>
              <a:pPr/>
              <a:t>14</a:t>
            </a:fld>
            <a:endParaRPr lang="en-US"/>
          </a:p>
        </p:txBody>
      </p:sp>
      <p:pic>
        <p:nvPicPr>
          <p:cNvPr id="10" name="Picture 9"/>
          <p:cNvPicPr>
            <a:picLocks noChangeAspect="1"/>
          </p:cNvPicPr>
          <p:nvPr/>
        </p:nvPicPr>
        <p:blipFill>
          <a:blip r:embed="rId2"/>
          <a:stretch>
            <a:fillRect/>
          </a:stretch>
        </p:blipFill>
        <p:spPr>
          <a:xfrm>
            <a:off x="242835" y="972112"/>
            <a:ext cx="3760024" cy="1003547"/>
          </a:xfrm>
          <a:prstGeom prst="rect">
            <a:avLst/>
          </a:prstGeom>
        </p:spPr>
      </p:pic>
      <p:pic>
        <p:nvPicPr>
          <p:cNvPr id="12" name="Picture 11"/>
          <p:cNvPicPr>
            <a:picLocks noChangeAspect="1"/>
          </p:cNvPicPr>
          <p:nvPr/>
        </p:nvPicPr>
        <p:blipFill>
          <a:blip r:embed="rId3"/>
          <a:stretch>
            <a:fillRect/>
          </a:stretch>
        </p:blipFill>
        <p:spPr>
          <a:xfrm>
            <a:off x="4578313" y="2703339"/>
            <a:ext cx="4522191" cy="457313"/>
          </a:xfrm>
          <a:prstGeom prst="rect">
            <a:avLst/>
          </a:prstGeom>
        </p:spPr>
      </p:pic>
      <p:pic>
        <p:nvPicPr>
          <p:cNvPr id="3" name="Picture 2"/>
          <p:cNvPicPr>
            <a:picLocks noChangeAspect="1"/>
          </p:cNvPicPr>
          <p:nvPr/>
        </p:nvPicPr>
        <p:blipFill>
          <a:blip r:embed="rId4"/>
          <a:stretch>
            <a:fillRect/>
          </a:stretch>
        </p:blipFill>
        <p:spPr>
          <a:xfrm>
            <a:off x="2063489" y="2009884"/>
            <a:ext cx="6198959" cy="457313"/>
          </a:xfrm>
          <a:prstGeom prst="rect">
            <a:avLst/>
          </a:prstGeom>
        </p:spPr>
      </p:pic>
      <p:sp>
        <p:nvSpPr>
          <p:cNvPr id="13" name="TextBox 12"/>
          <p:cNvSpPr txBox="1"/>
          <p:nvPr/>
        </p:nvSpPr>
        <p:spPr>
          <a:xfrm>
            <a:off x="92764" y="147630"/>
            <a:ext cx="4690900"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To obtain the conservation of energy</a:t>
            </a:r>
            <a:endParaRPr lang="en-S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410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r>
              <a:rPr lang="en-US" smtClean="0"/>
              <a:t>16/03/2016</a:t>
            </a:r>
            <a:endParaRPr lang="en-US"/>
          </a:p>
        </p:txBody>
      </p:sp>
      <p:sp>
        <p:nvSpPr>
          <p:cNvPr id="12" name="Footer Placeholder 11"/>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15</a:t>
            </a:fld>
            <a:endParaRPr lang="en-US"/>
          </a:p>
        </p:txBody>
      </p:sp>
      <p:pic>
        <p:nvPicPr>
          <p:cNvPr id="5" name="Picture 4"/>
          <p:cNvPicPr>
            <a:picLocks noChangeAspect="1"/>
          </p:cNvPicPr>
          <p:nvPr/>
        </p:nvPicPr>
        <p:blipFill>
          <a:blip r:embed="rId2"/>
          <a:stretch>
            <a:fillRect/>
          </a:stretch>
        </p:blipFill>
        <p:spPr>
          <a:xfrm>
            <a:off x="2823876" y="1739607"/>
            <a:ext cx="1537037" cy="406500"/>
          </a:xfrm>
          <a:prstGeom prst="rect">
            <a:avLst/>
          </a:prstGeom>
        </p:spPr>
      </p:pic>
      <p:pic>
        <p:nvPicPr>
          <p:cNvPr id="3" name="Picture 2"/>
          <p:cNvPicPr>
            <a:picLocks noChangeAspect="1"/>
          </p:cNvPicPr>
          <p:nvPr/>
        </p:nvPicPr>
        <p:blipFill>
          <a:blip r:embed="rId3"/>
          <a:stretch>
            <a:fillRect/>
          </a:stretch>
        </p:blipFill>
        <p:spPr>
          <a:xfrm>
            <a:off x="209538" y="268945"/>
            <a:ext cx="8006565" cy="447150"/>
          </a:xfrm>
          <a:prstGeom prst="rect">
            <a:avLst/>
          </a:prstGeom>
        </p:spPr>
      </p:pic>
      <p:pic>
        <p:nvPicPr>
          <p:cNvPr id="4" name="Picture 3"/>
          <p:cNvPicPr>
            <a:picLocks noChangeAspect="1"/>
          </p:cNvPicPr>
          <p:nvPr/>
        </p:nvPicPr>
        <p:blipFill>
          <a:blip r:embed="rId4"/>
          <a:stretch>
            <a:fillRect/>
          </a:stretch>
        </p:blipFill>
        <p:spPr>
          <a:xfrm>
            <a:off x="136157" y="776967"/>
            <a:ext cx="3378940" cy="406500"/>
          </a:xfrm>
          <a:prstGeom prst="rect">
            <a:avLst/>
          </a:prstGeom>
        </p:spPr>
      </p:pic>
      <p:pic>
        <p:nvPicPr>
          <p:cNvPr id="9" name="Picture 8"/>
          <p:cNvPicPr>
            <a:picLocks noChangeAspect="1"/>
          </p:cNvPicPr>
          <p:nvPr/>
        </p:nvPicPr>
        <p:blipFill>
          <a:blip r:embed="rId5"/>
          <a:stretch>
            <a:fillRect/>
          </a:stretch>
        </p:blipFill>
        <p:spPr>
          <a:xfrm>
            <a:off x="190852" y="2324703"/>
            <a:ext cx="5346717" cy="369545"/>
          </a:xfrm>
          <a:prstGeom prst="rect">
            <a:avLst/>
          </a:prstGeom>
        </p:spPr>
      </p:pic>
      <p:pic>
        <p:nvPicPr>
          <p:cNvPr id="10" name="Picture 9"/>
          <p:cNvPicPr>
            <a:picLocks noChangeAspect="1"/>
          </p:cNvPicPr>
          <p:nvPr/>
        </p:nvPicPr>
        <p:blipFill>
          <a:blip r:embed="rId6"/>
          <a:stretch>
            <a:fillRect/>
          </a:stretch>
        </p:blipFill>
        <p:spPr>
          <a:xfrm>
            <a:off x="5598403" y="2319432"/>
            <a:ext cx="3221888" cy="369545"/>
          </a:xfrm>
          <a:prstGeom prst="rect">
            <a:avLst/>
          </a:prstGeom>
        </p:spPr>
      </p:pic>
      <p:pic>
        <p:nvPicPr>
          <p:cNvPr id="11" name="Picture 10"/>
          <p:cNvPicPr>
            <a:picLocks noChangeAspect="1"/>
          </p:cNvPicPr>
          <p:nvPr/>
        </p:nvPicPr>
        <p:blipFill>
          <a:blip r:embed="rId7"/>
          <a:stretch>
            <a:fillRect/>
          </a:stretch>
        </p:blipFill>
        <p:spPr>
          <a:xfrm>
            <a:off x="88052" y="2758008"/>
            <a:ext cx="4992195" cy="406500"/>
          </a:xfrm>
          <a:prstGeom prst="rect">
            <a:avLst/>
          </a:prstGeom>
        </p:spPr>
      </p:pic>
      <p:pic>
        <p:nvPicPr>
          <p:cNvPr id="13" name="Picture 12"/>
          <p:cNvPicPr>
            <a:picLocks noChangeAspect="1"/>
          </p:cNvPicPr>
          <p:nvPr/>
        </p:nvPicPr>
        <p:blipFill>
          <a:blip r:embed="rId8"/>
          <a:stretch>
            <a:fillRect/>
          </a:stretch>
        </p:blipFill>
        <p:spPr>
          <a:xfrm>
            <a:off x="51499" y="3217069"/>
            <a:ext cx="7978619" cy="447150"/>
          </a:xfrm>
          <a:prstGeom prst="rect">
            <a:avLst/>
          </a:prstGeom>
        </p:spPr>
      </p:pic>
      <p:pic>
        <p:nvPicPr>
          <p:cNvPr id="15" name="Picture 14"/>
          <p:cNvPicPr>
            <a:picLocks noChangeAspect="1"/>
          </p:cNvPicPr>
          <p:nvPr/>
        </p:nvPicPr>
        <p:blipFill>
          <a:blip r:embed="rId9"/>
          <a:stretch>
            <a:fillRect/>
          </a:stretch>
        </p:blipFill>
        <p:spPr>
          <a:xfrm>
            <a:off x="1956257" y="4028658"/>
            <a:ext cx="5316268" cy="369035"/>
          </a:xfrm>
          <a:prstGeom prst="rect">
            <a:avLst/>
          </a:prstGeom>
        </p:spPr>
      </p:pic>
      <p:pic>
        <p:nvPicPr>
          <p:cNvPr id="16" name="Picture 15"/>
          <p:cNvPicPr>
            <a:picLocks noChangeAspect="1"/>
          </p:cNvPicPr>
          <p:nvPr/>
        </p:nvPicPr>
        <p:blipFill>
          <a:blip r:embed="rId10"/>
          <a:stretch>
            <a:fillRect/>
          </a:stretch>
        </p:blipFill>
        <p:spPr>
          <a:xfrm>
            <a:off x="202417" y="4630253"/>
            <a:ext cx="3467860" cy="406500"/>
          </a:xfrm>
          <a:prstGeom prst="rect">
            <a:avLst/>
          </a:prstGeom>
        </p:spPr>
      </p:pic>
      <p:sp>
        <p:nvSpPr>
          <p:cNvPr id="17" name="Rectangle 16"/>
          <p:cNvSpPr/>
          <p:nvPr/>
        </p:nvSpPr>
        <p:spPr>
          <a:xfrm>
            <a:off x="174008" y="5682757"/>
            <a:ext cx="8819867" cy="707886"/>
          </a:xfrm>
          <a:prstGeom prst="rect">
            <a:avLst/>
          </a:prstGeom>
          <a:solidFill>
            <a:srgbClr val="FFFF00"/>
          </a:solidFill>
        </p:spPr>
        <p:txBody>
          <a:bodyPr wrap="square">
            <a:spAutoFit/>
          </a:bodyPr>
          <a:lstStyle/>
          <a:p>
            <a:pPr lvl="0" algn="just">
              <a:spcBef>
                <a:spcPct val="20000"/>
              </a:spcBef>
            </a:pPr>
            <a:r>
              <a:rPr lang="en-SG" sz="2000" i="1" dirty="0" smtClean="0">
                <a:latin typeface="AngsanaUPC" pitchFamily="18" charset="-34"/>
                <a:cs typeface="AngsanaUPC" pitchFamily="18" charset="-34"/>
              </a:rPr>
              <a:t>D.P. Warren and J.B. </a:t>
            </a:r>
            <a:r>
              <a:rPr lang="en-SG" sz="2000" i="1" dirty="0" err="1" smtClean="0">
                <a:latin typeface="AngsanaUPC" pitchFamily="18" charset="-34"/>
                <a:cs typeface="AngsanaUPC" pitchFamily="18" charset="-34"/>
              </a:rPr>
              <a:t>Lawrie</a:t>
            </a:r>
            <a:r>
              <a:rPr lang="en-SG" sz="2000" i="1" dirty="0" smtClean="0">
                <a:latin typeface="AngsanaUPC" pitchFamily="18" charset="-34"/>
                <a:cs typeface="AngsanaUPC" pitchFamily="18" charset="-34"/>
              </a:rPr>
              <a:t>, Acoustic </a:t>
            </a:r>
            <a:r>
              <a:rPr lang="en-SG" sz="2000" i="1" dirty="0">
                <a:latin typeface="AngsanaUPC" pitchFamily="18" charset="-34"/>
                <a:cs typeface="AngsanaUPC" pitchFamily="18" charset="-34"/>
              </a:rPr>
              <a:t>scattering in wave guides with </a:t>
            </a:r>
            <a:r>
              <a:rPr lang="en-SG" sz="2000" i="1" dirty="0" smtClean="0">
                <a:latin typeface="AngsanaUPC" pitchFamily="18" charset="-34"/>
                <a:cs typeface="AngsanaUPC" pitchFamily="18" charset="-34"/>
              </a:rPr>
              <a:t>discontinuities </a:t>
            </a:r>
            <a:r>
              <a:rPr lang="en-SG" sz="2000" i="1" dirty="0">
                <a:latin typeface="AngsanaUPC" pitchFamily="18" charset="-34"/>
                <a:cs typeface="AngsanaUPC" pitchFamily="18" charset="-34"/>
              </a:rPr>
              <a:t>in height and material </a:t>
            </a:r>
            <a:r>
              <a:rPr lang="en-SG" sz="2000" i="1" dirty="0" smtClean="0">
                <a:latin typeface="AngsanaUPC" pitchFamily="18" charset="-34"/>
                <a:cs typeface="AngsanaUPC" pitchFamily="18" charset="-34"/>
              </a:rPr>
              <a:t>property, Wave </a:t>
            </a:r>
            <a:r>
              <a:rPr lang="en-SG" sz="2000" i="1" dirty="0">
                <a:latin typeface="AngsanaUPC" pitchFamily="18" charset="-34"/>
                <a:cs typeface="AngsanaUPC" pitchFamily="18" charset="-34"/>
              </a:rPr>
              <a:t>Motion, 36, 119-142 (2002).</a:t>
            </a:r>
          </a:p>
        </p:txBody>
      </p:sp>
      <p:sp>
        <p:nvSpPr>
          <p:cNvPr id="18" name="TextBox 17"/>
          <p:cNvSpPr txBox="1"/>
          <p:nvPr/>
        </p:nvSpPr>
        <p:spPr>
          <a:xfrm>
            <a:off x="214951" y="1183468"/>
            <a:ext cx="7814960"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On using the edge condition and collecting the real part yields</a:t>
            </a:r>
            <a:endParaRPr lang="en-S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664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pPr>
              <a:defRPr/>
            </a:pPr>
            <a:r>
              <a:rPr lang="en-US" smtClean="0"/>
              <a:t>16/03/2016</a:t>
            </a:r>
            <a:endParaRPr lang="en-US"/>
          </a:p>
        </p:txBody>
      </p:sp>
      <p:sp>
        <p:nvSpPr>
          <p:cNvPr id="10" name="Footer Placeholder 9"/>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16</a:t>
            </a:fld>
            <a:endParaRPr lang="en-US"/>
          </a:p>
        </p:txBody>
      </p:sp>
      <p:sp>
        <p:nvSpPr>
          <p:cNvPr id="3" name="TextBox 2"/>
          <p:cNvSpPr txBox="1"/>
          <p:nvPr/>
        </p:nvSpPr>
        <p:spPr>
          <a:xfrm>
            <a:off x="185336" y="184545"/>
            <a:ext cx="2191626" cy="461665"/>
          </a:xfrm>
          <a:prstGeom prst="rect">
            <a:avLst/>
          </a:prstGeom>
          <a:solidFill>
            <a:schemeClr val="accent5"/>
          </a:solidFill>
          <a:ln>
            <a:noFill/>
          </a:ln>
          <a:effectLst/>
          <a:scene3d>
            <a:camera prst="orthographicFront">
              <a:rot lat="0" lon="0" rev="0"/>
            </a:camera>
            <a:lightRig rig="glow" dir="b">
              <a:rot lat="0" lon="0" rev="14100000"/>
            </a:lightRig>
          </a:scene3d>
          <a:sp3d prstMaterial="softEdge">
            <a:bevelT w="127000" prst="artDeco"/>
          </a:sp3d>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Membrane Strip</a:t>
            </a:r>
            <a:endParaRPr lang="en-SG" sz="2400"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857537" y="1958496"/>
            <a:ext cx="4992195" cy="1194094"/>
          </a:xfrm>
          <a:prstGeom prst="rect">
            <a:avLst/>
          </a:prstGeom>
        </p:spPr>
      </p:pic>
      <p:pic>
        <p:nvPicPr>
          <p:cNvPr id="5" name="Picture 4"/>
          <p:cNvPicPr>
            <a:picLocks noChangeAspect="1"/>
          </p:cNvPicPr>
          <p:nvPr/>
        </p:nvPicPr>
        <p:blipFill>
          <a:blip r:embed="rId3"/>
          <a:stretch>
            <a:fillRect/>
          </a:stretch>
        </p:blipFill>
        <p:spPr>
          <a:xfrm>
            <a:off x="353773" y="1158463"/>
            <a:ext cx="8333027" cy="406500"/>
          </a:xfrm>
          <a:prstGeom prst="rect">
            <a:avLst/>
          </a:prstGeom>
        </p:spPr>
      </p:pic>
      <p:pic>
        <p:nvPicPr>
          <p:cNvPr id="6" name="Picture 5"/>
          <p:cNvPicPr>
            <a:picLocks noChangeAspect="1"/>
          </p:cNvPicPr>
          <p:nvPr/>
        </p:nvPicPr>
        <p:blipFill>
          <a:blip r:embed="rId4"/>
          <a:stretch>
            <a:fillRect/>
          </a:stretch>
        </p:blipFill>
        <p:spPr>
          <a:xfrm>
            <a:off x="1410744" y="3427126"/>
            <a:ext cx="6923017" cy="533531"/>
          </a:xfrm>
          <a:prstGeom prst="rect">
            <a:avLst/>
          </a:prstGeom>
        </p:spPr>
      </p:pic>
      <p:pic>
        <p:nvPicPr>
          <p:cNvPr id="7" name="Picture 6"/>
          <p:cNvPicPr>
            <a:picLocks noChangeAspect="1"/>
          </p:cNvPicPr>
          <p:nvPr/>
        </p:nvPicPr>
        <p:blipFill>
          <a:blip r:embed="rId5"/>
          <a:stretch>
            <a:fillRect/>
          </a:stretch>
        </p:blipFill>
        <p:spPr>
          <a:xfrm>
            <a:off x="2220836" y="4866542"/>
            <a:ext cx="4674624" cy="419203"/>
          </a:xfrm>
          <a:prstGeom prst="rect">
            <a:avLst/>
          </a:prstGeom>
        </p:spPr>
      </p:pic>
      <p:pic>
        <p:nvPicPr>
          <p:cNvPr id="8" name="Picture 7"/>
          <p:cNvPicPr>
            <a:picLocks noChangeAspect="1"/>
          </p:cNvPicPr>
          <p:nvPr/>
        </p:nvPicPr>
        <p:blipFill>
          <a:blip r:embed="rId6"/>
          <a:stretch>
            <a:fillRect/>
          </a:stretch>
        </p:blipFill>
        <p:spPr>
          <a:xfrm>
            <a:off x="181499" y="4031941"/>
            <a:ext cx="8737216" cy="406500"/>
          </a:xfrm>
          <a:prstGeom prst="rect">
            <a:avLst/>
          </a:prstGeom>
        </p:spPr>
      </p:pic>
    </p:spTree>
    <p:extLst>
      <p:ext uri="{BB962C8B-B14F-4D97-AF65-F5344CB8AC3E}">
        <p14:creationId xmlns:p14="http://schemas.microsoft.com/office/powerpoint/2010/main" val="2349586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r>
              <a:rPr lang="en-US" smtClean="0"/>
              <a:t>16/03/2016</a:t>
            </a:r>
            <a:endParaRPr lang="en-US"/>
          </a:p>
        </p:txBody>
      </p:sp>
      <p:sp>
        <p:nvSpPr>
          <p:cNvPr id="9" name="Footer Placeholder 8"/>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17</a:t>
            </a:fld>
            <a:endParaRPr lang="en-US"/>
          </a:p>
        </p:txBody>
      </p:sp>
      <p:pic>
        <p:nvPicPr>
          <p:cNvPr id="3" name="Picture 2"/>
          <p:cNvPicPr>
            <a:picLocks noChangeAspect="1"/>
          </p:cNvPicPr>
          <p:nvPr/>
        </p:nvPicPr>
        <p:blipFill>
          <a:blip r:embed="rId2"/>
          <a:stretch>
            <a:fillRect/>
          </a:stretch>
        </p:blipFill>
        <p:spPr>
          <a:xfrm>
            <a:off x="633236" y="614565"/>
            <a:ext cx="8053565" cy="470016"/>
          </a:xfrm>
          <a:prstGeom prst="rect">
            <a:avLst/>
          </a:prstGeom>
        </p:spPr>
      </p:pic>
      <p:pic>
        <p:nvPicPr>
          <p:cNvPr id="4" name="Picture 3"/>
          <p:cNvPicPr>
            <a:picLocks noChangeAspect="1"/>
          </p:cNvPicPr>
          <p:nvPr/>
        </p:nvPicPr>
        <p:blipFill>
          <a:blip r:embed="rId3"/>
          <a:stretch>
            <a:fillRect/>
          </a:stretch>
        </p:blipFill>
        <p:spPr>
          <a:xfrm>
            <a:off x="973364" y="1384085"/>
            <a:ext cx="8104376" cy="978141"/>
          </a:xfrm>
          <a:prstGeom prst="rect">
            <a:avLst/>
          </a:prstGeom>
        </p:spPr>
      </p:pic>
      <p:pic>
        <p:nvPicPr>
          <p:cNvPr id="5" name="Picture 4"/>
          <p:cNvPicPr>
            <a:picLocks noChangeAspect="1"/>
          </p:cNvPicPr>
          <p:nvPr/>
        </p:nvPicPr>
        <p:blipFill>
          <a:blip r:embed="rId4"/>
          <a:stretch>
            <a:fillRect/>
          </a:stretch>
        </p:blipFill>
        <p:spPr>
          <a:xfrm>
            <a:off x="2543924" y="2880095"/>
            <a:ext cx="3544077" cy="952735"/>
          </a:xfrm>
          <a:prstGeom prst="rect">
            <a:avLst/>
          </a:prstGeom>
        </p:spPr>
      </p:pic>
      <p:pic>
        <p:nvPicPr>
          <p:cNvPr id="6" name="Picture 5"/>
          <p:cNvPicPr>
            <a:picLocks noChangeAspect="1"/>
          </p:cNvPicPr>
          <p:nvPr/>
        </p:nvPicPr>
        <p:blipFill>
          <a:blip r:embed="rId5"/>
          <a:stretch>
            <a:fillRect/>
          </a:stretch>
        </p:blipFill>
        <p:spPr>
          <a:xfrm>
            <a:off x="2543923" y="4203325"/>
            <a:ext cx="2921640" cy="406500"/>
          </a:xfrm>
          <a:prstGeom prst="rect">
            <a:avLst/>
          </a:prstGeom>
        </p:spPr>
      </p:pic>
      <p:pic>
        <p:nvPicPr>
          <p:cNvPr id="7" name="Picture 6"/>
          <p:cNvPicPr>
            <a:picLocks noChangeAspect="1"/>
          </p:cNvPicPr>
          <p:nvPr/>
        </p:nvPicPr>
        <p:blipFill>
          <a:blip r:embed="rId6"/>
          <a:stretch>
            <a:fillRect/>
          </a:stretch>
        </p:blipFill>
        <p:spPr>
          <a:xfrm>
            <a:off x="2543923" y="5143211"/>
            <a:ext cx="4217324" cy="533531"/>
          </a:xfrm>
          <a:prstGeom prst="rect">
            <a:avLst/>
          </a:prstGeom>
        </p:spPr>
      </p:pic>
    </p:spTree>
    <p:extLst>
      <p:ext uri="{BB962C8B-B14F-4D97-AF65-F5344CB8AC3E}">
        <p14:creationId xmlns:p14="http://schemas.microsoft.com/office/powerpoint/2010/main" val="2306760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4" name="Footer Placeholder 3"/>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18</a:t>
            </a:fld>
            <a:endParaRPr lang="en-US"/>
          </a:p>
        </p:txBody>
      </p:sp>
      <p:pic>
        <p:nvPicPr>
          <p:cNvPr id="9" name="Picture 8"/>
          <p:cNvPicPr>
            <a:picLocks noChangeAspect="1"/>
          </p:cNvPicPr>
          <p:nvPr/>
        </p:nvPicPr>
        <p:blipFill>
          <a:blip r:embed="rId2"/>
          <a:stretch>
            <a:fillRect/>
          </a:stretch>
        </p:blipFill>
        <p:spPr>
          <a:xfrm>
            <a:off x="303197" y="665027"/>
            <a:ext cx="7316803" cy="952735"/>
          </a:xfrm>
          <a:prstGeom prst="rect">
            <a:avLst/>
          </a:prstGeom>
        </p:spPr>
      </p:pic>
      <p:pic>
        <p:nvPicPr>
          <p:cNvPr id="10" name="Picture 9"/>
          <p:cNvPicPr>
            <a:picLocks noChangeAspect="1"/>
          </p:cNvPicPr>
          <p:nvPr/>
        </p:nvPicPr>
        <p:blipFill>
          <a:blip r:embed="rId3"/>
          <a:stretch>
            <a:fillRect/>
          </a:stretch>
        </p:blipFill>
        <p:spPr>
          <a:xfrm>
            <a:off x="1319186" y="1463473"/>
            <a:ext cx="7367615" cy="952735"/>
          </a:xfrm>
          <a:prstGeom prst="rect">
            <a:avLst/>
          </a:prstGeom>
        </p:spPr>
      </p:pic>
      <p:pic>
        <p:nvPicPr>
          <p:cNvPr id="11" name="Picture 10"/>
          <p:cNvPicPr>
            <a:picLocks noChangeAspect="1"/>
          </p:cNvPicPr>
          <p:nvPr/>
        </p:nvPicPr>
        <p:blipFill>
          <a:blip r:embed="rId4"/>
          <a:stretch>
            <a:fillRect/>
          </a:stretch>
        </p:blipFill>
        <p:spPr>
          <a:xfrm>
            <a:off x="1319187" y="2261919"/>
            <a:ext cx="4230027" cy="952735"/>
          </a:xfrm>
          <a:prstGeom prst="rect">
            <a:avLst/>
          </a:prstGeom>
        </p:spPr>
      </p:pic>
      <p:pic>
        <p:nvPicPr>
          <p:cNvPr id="13" name="Picture 12"/>
          <p:cNvPicPr>
            <a:picLocks noChangeAspect="1"/>
          </p:cNvPicPr>
          <p:nvPr/>
        </p:nvPicPr>
        <p:blipFill>
          <a:blip r:embed="rId5"/>
          <a:stretch>
            <a:fillRect/>
          </a:stretch>
        </p:blipFill>
        <p:spPr>
          <a:xfrm>
            <a:off x="242067" y="3159985"/>
            <a:ext cx="8341919" cy="461123"/>
          </a:xfrm>
          <a:prstGeom prst="rect">
            <a:avLst/>
          </a:prstGeom>
        </p:spPr>
      </p:pic>
      <p:pic>
        <p:nvPicPr>
          <p:cNvPr id="16" name="Picture 15"/>
          <p:cNvPicPr>
            <a:picLocks noChangeAspect="1"/>
          </p:cNvPicPr>
          <p:nvPr/>
        </p:nvPicPr>
        <p:blipFill>
          <a:blip r:embed="rId6"/>
          <a:stretch>
            <a:fillRect/>
          </a:stretch>
        </p:blipFill>
        <p:spPr>
          <a:xfrm>
            <a:off x="201573" y="3635235"/>
            <a:ext cx="2235691" cy="447150"/>
          </a:xfrm>
          <a:prstGeom prst="rect">
            <a:avLst/>
          </a:prstGeom>
        </p:spPr>
      </p:pic>
    </p:spTree>
    <p:extLst>
      <p:ext uri="{BB962C8B-B14F-4D97-AF65-F5344CB8AC3E}">
        <p14:creationId xmlns:p14="http://schemas.microsoft.com/office/powerpoint/2010/main" val="3172903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9" name="Footer Placeholder 8"/>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19</a:t>
            </a:fld>
            <a:endParaRPr lang="en-US"/>
          </a:p>
        </p:txBody>
      </p:sp>
      <p:pic>
        <p:nvPicPr>
          <p:cNvPr id="4" name="Picture 3"/>
          <p:cNvPicPr>
            <a:picLocks noChangeAspect="1"/>
          </p:cNvPicPr>
          <p:nvPr/>
        </p:nvPicPr>
        <p:blipFill>
          <a:blip r:embed="rId2"/>
          <a:stretch>
            <a:fillRect/>
          </a:stretch>
        </p:blipFill>
        <p:spPr>
          <a:xfrm>
            <a:off x="305120" y="484017"/>
            <a:ext cx="7469237" cy="1003547"/>
          </a:xfrm>
          <a:prstGeom prst="rect">
            <a:avLst/>
          </a:prstGeom>
        </p:spPr>
      </p:pic>
      <p:pic>
        <p:nvPicPr>
          <p:cNvPr id="5" name="Picture 4"/>
          <p:cNvPicPr>
            <a:picLocks noChangeAspect="1"/>
          </p:cNvPicPr>
          <p:nvPr/>
        </p:nvPicPr>
        <p:blipFill>
          <a:blip r:embed="rId3"/>
          <a:stretch>
            <a:fillRect/>
          </a:stretch>
        </p:blipFill>
        <p:spPr>
          <a:xfrm>
            <a:off x="728200" y="1624303"/>
            <a:ext cx="7799509" cy="558938"/>
          </a:xfrm>
          <a:prstGeom prst="rect">
            <a:avLst/>
          </a:prstGeom>
        </p:spPr>
      </p:pic>
      <p:pic>
        <p:nvPicPr>
          <p:cNvPr id="6" name="Picture 5"/>
          <p:cNvPicPr>
            <a:picLocks noChangeAspect="1"/>
          </p:cNvPicPr>
          <p:nvPr/>
        </p:nvPicPr>
        <p:blipFill>
          <a:blip r:embed="rId4"/>
          <a:stretch>
            <a:fillRect/>
          </a:stretch>
        </p:blipFill>
        <p:spPr>
          <a:xfrm>
            <a:off x="1397141" y="2319979"/>
            <a:ext cx="5640036" cy="622453"/>
          </a:xfrm>
          <a:prstGeom prst="rect">
            <a:avLst/>
          </a:prstGeom>
        </p:spPr>
      </p:pic>
      <p:pic>
        <p:nvPicPr>
          <p:cNvPr id="7" name="Picture 6"/>
          <p:cNvPicPr>
            <a:picLocks noChangeAspect="1"/>
          </p:cNvPicPr>
          <p:nvPr/>
        </p:nvPicPr>
        <p:blipFill>
          <a:blip r:embed="rId5"/>
          <a:stretch>
            <a:fillRect/>
          </a:stretch>
        </p:blipFill>
        <p:spPr>
          <a:xfrm>
            <a:off x="3151331" y="3344411"/>
            <a:ext cx="2121365" cy="406500"/>
          </a:xfrm>
          <a:prstGeom prst="rect">
            <a:avLst/>
          </a:prstGeom>
        </p:spPr>
      </p:pic>
      <p:pic>
        <p:nvPicPr>
          <p:cNvPr id="8" name="Picture 7"/>
          <p:cNvPicPr>
            <a:picLocks noChangeAspect="1"/>
          </p:cNvPicPr>
          <p:nvPr/>
        </p:nvPicPr>
        <p:blipFill>
          <a:blip r:embed="rId6"/>
          <a:stretch>
            <a:fillRect/>
          </a:stretch>
        </p:blipFill>
        <p:spPr>
          <a:xfrm>
            <a:off x="1397140" y="4143358"/>
            <a:ext cx="6186256" cy="1714922"/>
          </a:xfrm>
          <a:prstGeom prst="rect">
            <a:avLst/>
          </a:prstGeom>
        </p:spPr>
      </p:pic>
    </p:spTree>
    <p:extLst>
      <p:ext uri="{BB962C8B-B14F-4D97-AF65-F5344CB8AC3E}">
        <p14:creationId xmlns:p14="http://schemas.microsoft.com/office/powerpoint/2010/main" val="163743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2</a:t>
            </a:fld>
            <a:endParaRPr lang="en-US"/>
          </a:p>
        </p:txBody>
      </p:sp>
      <p:sp>
        <p:nvSpPr>
          <p:cNvPr id="5" name="Rectangle 4"/>
          <p:cNvSpPr/>
          <p:nvPr/>
        </p:nvSpPr>
        <p:spPr>
          <a:xfrm>
            <a:off x="515431" y="1848546"/>
            <a:ext cx="2672526" cy="461665"/>
          </a:xfrm>
          <a:prstGeom prst="rect">
            <a:avLst/>
          </a:prstGeom>
        </p:spPr>
        <p:txBody>
          <a:bodyPr wrap="none">
            <a:spAutoFit/>
          </a:bodyPr>
          <a:lstStyle/>
          <a:p>
            <a:pPr>
              <a:buFont typeface="Wingdings" pitchFamily="2" charset="2"/>
              <a:buChar char="Ø"/>
            </a:pPr>
            <a:r>
              <a:rPr lang="en-US" sz="2400" dirty="0" smtClean="0"/>
              <a:t> </a:t>
            </a:r>
            <a:r>
              <a:rPr lang="en-US" sz="2400" dirty="0"/>
              <a:t> </a:t>
            </a:r>
            <a:r>
              <a:rPr lang="en-US" sz="2400" dirty="0" smtClean="0"/>
              <a:t>Model Problem</a:t>
            </a:r>
            <a:endParaRPr lang="en-US" sz="2400" dirty="0"/>
          </a:p>
        </p:txBody>
      </p:sp>
      <p:sp>
        <p:nvSpPr>
          <p:cNvPr id="6" name="Rectangle 5"/>
          <p:cNvSpPr/>
          <p:nvPr/>
        </p:nvSpPr>
        <p:spPr>
          <a:xfrm>
            <a:off x="510694" y="1246386"/>
            <a:ext cx="2328523" cy="461665"/>
          </a:xfrm>
          <a:prstGeom prst="rect">
            <a:avLst/>
          </a:prstGeom>
        </p:spPr>
        <p:txBody>
          <a:bodyPr wrap="none">
            <a:spAutoFit/>
          </a:bodyPr>
          <a:lstStyle/>
          <a:p>
            <a:pPr>
              <a:buFont typeface="Wingdings" pitchFamily="2" charset="2"/>
              <a:buChar char="Ø"/>
            </a:pPr>
            <a:r>
              <a:rPr lang="en-US" sz="2400" dirty="0" smtClean="0"/>
              <a:t>  An Overview</a:t>
            </a:r>
            <a:endParaRPr lang="en-US" sz="2400" dirty="0"/>
          </a:p>
        </p:txBody>
      </p:sp>
      <p:sp>
        <p:nvSpPr>
          <p:cNvPr id="7" name="Rectangle 4"/>
          <p:cNvSpPr txBox="1">
            <a:spLocks noChangeArrowheads="1"/>
          </p:cNvSpPr>
          <p:nvPr/>
        </p:nvSpPr>
        <p:spPr>
          <a:xfrm>
            <a:off x="165658" y="198786"/>
            <a:ext cx="5612295" cy="526868"/>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fontAlgn="auto">
              <a:spcAft>
                <a:spcPts val="0"/>
              </a:spcAft>
            </a:pPr>
            <a:r>
              <a:rPr lang="en-US" altLang="en-US" sz="3600" b="1" dirty="0" smtClean="0">
                <a:solidFill>
                  <a:schemeClr val="tx1"/>
                </a:solidFill>
              </a:rPr>
              <a:t>Layout of Presentation </a:t>
            </a:r>
            <a:endParaRPr lang="fr-CA" altLang="en-US" sz="3600" b="1" dirty="0">
              <a:solidFill>
                <a:schemeClr val="tx1"/>
              </a:solidFill>
            </a:endParaRPr>
          </a:p>
        </p:txBody>
      </p:sp>
      <p:sp>
        <p:nvSpPr>
          <p:cNvPr id="8" name="Rectangle 7"/>
          <p:cNvSpPr/>
          <p:nvPr/>
        </p:nvSpPr>
        <p:spPr>
          <a:xfrm>
            <a:off x="523393" y="2534319"/>
            <a:ext cx="3922869" cy="461665"/>
          </a:xfrm>
          <a:prstGeom prst="rect">
            <a:avLst/>
          </a:prstGeom>
        </p:spPr>
        <p:txBody>
          <a:bodyPr wrap="none">
            <a:spAutoFit/>
          </a:bodyPr>
          <a:lstStyle/>
          <a:p>
            <a:pPr>
              <a:buFont typeface="Wingdings" pitchFamily="2" charset="2"/>
              <a:buChar char="Ø"/>
            </a:pPr>
            <a:r>
              <a:rPr lang="en-US" sz="2400" dirty="0" smtClean="0"/>
              <a:t>  Mode-Matching Solution</a:t>
            </a:r>
            <a:endParaRPr lang="en-US" sz="2400" dirty="0"/>
          </a:p>
        </p:txBody>
      </p:sp>
      <p:sp>
        <p:nvSpPr>
          <p:cNvPr id="9" name="Rectangle 8"/>
          <p:cNvSpPr/>
          <p:nvPr/>
        </p:nvSpPr>
        <p:spPr>
          <a:xfrm>
            <a:off x="1670929" y="3125647"/>
            <a:ext cx="4450257" cy="461665"/>
          </a:xfrm>
          <a:prstGeom prst="rect">
            <a:avLst/>
          </a:prstGeom>
        </p:spPr>
        <p:txBody>
          <a:bodyPr wrap="none">
            <a:spAutoFit/>
          </a:bodyPr>
          <a:lstStyle/>
          <a:p>
            <a:pPr marL="342900" indent="-342900">
              <a:buFont typeface="Arial" panose="020B0604020202020204" pitchFamily="34" charset="0"/>
              <a:buChar char="•"/>
            </a:pPr>
            <a:r>
              <a:rPr lang="en-US" sz="2400" dirty="0" smtClean="0"/>
              <a:t>  Non-Sturm </a:t>
            </a:r>
            <a:r>
              <a:rPr lang="en-US" sz="2400" dirty="0" err="1" smtClean="0"/>
              <a:t>Liouville</a:t>
            </a:r>
            <a:r>
              <a:rPr lang="en-US" sz="2400" dirty="0" smtClean="0"/>
              <a:t> system</a:t>
            </a:r>
            <a:endParaRPr lang="en-US" sz="2400" dirty="0"/>
          </a:p>
        </p:txBody>
      </p:sp>
      <p:sp>
        <p:nvSpPr>
          <p:cNvPr id="11" name="Rectangle 10"/>
          <p:cNvSpPr/>
          <p:nvPr/>
        </p:nvSpPr>
        <p:spPr>
          <a:xfrm>
            <a:off x="2620708" y="4250076"/>
            <a:ext cx="2837636" cy="830997"/>
          </a:xfrm>
          <a:prstGeom prst="rect">
            <a:avLst/>
          </a:prstGeom>
        </p:spPr>
        <p:txBody>
          <a:bodyPr wrap="none">
            <a:spAutoFit/>
          </a:bodyPr>
          <a:lstStyle/>
          <a:p>
            <a:pPr marL="514350" indent="-514350">
              <a:buFont typeface="+mj-lt"/>
              <a:buAutoNum type="romanUcPeriod"/>
            </a:pPr>
            <a:r>
              <a:rPr lang="en-US" sz="2400" dirty="0" smtClean="0"/>
              <a:t>Rigid Strip</a:t>
            </a:r>
          </a:p>
          <a:p>
            <a:pPr marL="457200" indent="-457200">
              <a:buFont typeface="+mj-lt"/>
              <a:buAutoNum type="romanUcPeriod"/>
            </a:pPr>
            <a:r>
              <a:rPr lang="en-US" sz="2400" dirty="0"/>
              <a:t>M</a:t>
            </a:r>
            <a:r>
              <a:rPr lang="en-US" sz="2400" dirty="0" smtClean="0"/>
              <a:t>embrane Strip</a:t>
            </a:r>
            <a:endParaRPr lang="en-US" sz="2400" dirty="0"/>
          </a:p>
        </p:txBody>
      </p:sp>
      <p:sp>
        <p:nvSpPr>
          <p:cNvPr id="12" name="Rectangle 11"/>
          <p:cNvSpPr/>
          <p:nvPr/>
        </p:nvSpPr>
        <p:spPr>
          <a:xfrm>
            <a:off x="1670928" y="3728473"/>
            <a:ext cx="3493264" cy="461665"/>
          </a:xfrm>
          <a:prstGeom prst="rect">
            <a:avLst/>
          </a:prstGeom>
        </p:spPr>
        <p:txBody>
          <a:bodyPr wrap="none">
            <a:spAutoFit/>
          </a:bodyPr>
          <a:lstStyle/>
          <a:p>
            <a:pPr marL="342900" indent="-342900">
              <a:buFont typeface="Arial" panose="020B0604020202020204" pitchFamily="34" charset="0"/>
              <a:buChar char="•"/>
            </a:pPr>
            <a:r>
              <a:rPr lang="en-US" sz="2400" dirty="0" smtClean="0"/>
              <a:t>  Matching Conditions</a:t>
            </a:r>
            <a:endParaRPr lang="en-US" sz="2400" dirty="0"/>
          </a:p>
        </p:txBody>
      </p:sp>
      <p:sp>
        <p:nvSpPr>
          <p:cNvPr id="13" name="Rectangle 12"/>
          <p:cNvSpPr/>
          <p:nvPr/>
        </p:nvSpPr>
        <p:spPr>
          <a:xfrm>
            <a:off x="550015" y="5165826"/>
            <a:ext cx="3802644" cy="461665"/>
          </a:xfrm>
          <a:prstGeom prst="rect">
            <a:avLst/>
          </a:prstGeom>
        </p:spPr>
        <p:txBody>
          <a:bodyPr wrap="none">
            <a:spAutoFit/>
          </a:bodyPr>
          <a:lstStyle/>
          <a:p>
            <a:pPr>
              <a:buFont typeface="Wingdings" pitchFamily="2" charset="2"/>
              <a:buChar char="Ø"/>
            </a:pPr>
            <a:r>
              <a:rPr lang="en-US" sz="2400" dirty="0" smtClean="0"/>
              <a:t>  Results and Discussion</a:t>
            </a:r>
            <a:endParaRPr lang="en-US" sz="2400" dirty="0"/>
          </a:p>
        </p:txBody>
      </p:sp>
      <p:sp>
        <p:nvSpPr>
          <p:cNvPr id="14" name="Rectangle 13"/>
          <p:cNvSpPr/>
          <p:nvPr/>
        </p:nvSpPr>
        <p:spPr>
          <a:xfrm>
            <a:off x="543393" y="5662778"/>
            <a:ext cx="3461204" cy="461665"/>
          </a:xfrm>
          <a:prstGeom prst="rect">
            <a:avLst/>
          </a:prstGeom>
        </p:spPr>
        <p:txBody>
          <a:bodyPr wrap="none">
            <a:spAutoFit/>
          </a:bodyPr>
          <a:lstStyle/>
          <a:p>
            <a:pPr>
              <a:buFont typeface="Wingdings" pitchFamily="2" charset="2"/>
              <a:buChar char="Ø"/>
            </a:pPr>
            <a:r>
              <a:rPr lang="en-US" sz="2400" dirty="0" smtClean="0"/>
              <a:t>  Concluding Remarks</a:t>
            </a:r>
            <a:endParaRPr lang="en-US" sz="2400" dirty="0"/>
          </a:p>
        </p:txBody>
      </p:sp>
    </p:spTree>
    <p:extLst>
      <p:ext uri="{BB962C8B-B14F-4D97-AF65-F5344CB8AC3E}">
        <p14:creationId xmlns:p14="http://schemas.microsoft.com/office/powerpoint/2010/main" val="2766425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smtClean="0"/>
              <a:t>16/03/2016</a:t>
            </a:r>
            <a:endParaRPr lang="en-US"/>
          </a:p>
        </p:txBody>
      </p:sp>
      <p:sp>
        <p:nvSpPr>
          <p:cNvPr id="8" name="Footer Placeholder 7"/>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20</a:t>
            </a:fld>
            <a:endParaRPr lang="en-US"/>
          </a:p>
        </p:txBody>
      </p:sp>
      <p:pic>
        <p:nvPicPr>
          <p:cNvPr id="3" name="Picture 2"/>
          <p:cNvPicPr>
            <a:picLocks noChangeAspect="1"/>
          </p:cNvPicPr>
          <p:nvPr/>
        </p:nvPicPr>
        <p:blipFill>
          <a:blip r:embed="rId2"/>
          <a:stretch>
            <a:fillRect/>
          </a:stretch>
        </p:blipFill>
        <p:spPr>
          <a:xfrm>
            <a:off x="755741" y="940223"/>
            <a:ext cx="4357055" cy="419203"/>
          </a:xfrm>
          <a:prstGeom prst="rect">
            <a:avLst/>
          </a:prstGeom>
        </p:spPr>
      </p:pic>
      <p:pic>
        <p:nvPicPr>
          <p:cNvPr id="4" name="Picture 3"/>
          <p:cNvPicPr>
            <a:picLocks noChangeAspect="1"/>
          </p:cNvPicPr>
          <p:nvPr/>
        </p:nvPicPr>
        <p:blipFill>
          <a:blip r:embed="rId3"/>
          <a:stretch>
            <a:fillRect/>
          </a:stretch>
        </p:blipFill>
        <p:spPr>
          <a:xfrm>
            <a:off x="3008656" y="1523191"/>
            <a:ext cx="5678144" cy="406500"/>
          </a:xfrm>
          <a:prstGeom prst="rect">
            <a:avLst/>
          </a:prstGeom>
        </p:spPr>
      </p:pic>
      <p:pic>
        <p:nvPicPr>
          <p:cNvPr id="5" name="Picture 4"/>
          <p:cNvPicPr>
            <a:picLocks noChangeAspect="1"/>
          </p:cNvPicPr>
          <p:nvPr/>
        </p:nvPicPr>
        <p:blipFill>
          <a:blip r:embed="rId4"/>
          <a:stretch>
            <a:fillRect/>
          </a:stretch>
        </p:blipFill>
        <p:spPr>
          <a:xfrm>
            <a:off x="409430" y="400663"/>
            <a:ext cx="1943527" cy="406500"/>
          </a:xfrm>
          <a:prstGeom prst="rect">
            <a:avLst/>
          </a:prstGeom>
        </p:spPr>
      </p:pic>
      <p:pic>
        <p:nvPicPr>
          <p:cNvPr id="7" name="Picture 6"/>
          <p:cNvPicPr>
            <a:picLocks noChangeAspect="1"/>
          </p:cNvPicPr>
          <p:nvPr/>
        </p:nvPicPr>
        <p:blipFill>
          <a:blip r:embed="rId5"/>
          <a:stretch>
            <a:fillRect/>
          </a:stretch>
        </p:blipFill>
        <p:spPr>
          <a:xfrm>
            <a:off x="2386313" y="373338"/>
            <a:ext cx="6173553" cy="406500"/>
          </a:xfrm>
          <a:prstGeom prst="rect">
            <a:avLst/>
          </a:prstGeom>
        </p:spPr>
      </p:pic>
      <p:pic>
        <p:nvPicPr>
          <p:cNvPr id="9" name="Picture 8"/>
          <p:cNvPicPr>
            <a:picLocks noChangeAspect="1"/>
          </p:cNvPicPr>
          <p:nvPr/>
        </p:nvPicPr>
        <p:blipFill>
          <a:blip r:embed="rId6"/>
          <a:stretch>
            <a:fillRect/>
          </a:stretch>
        </p:blipFill>
        <p:spPr>
          <a:xfrm>
            <a:off x="1381193" y="2673045"/>
            <a:ext cx="5182736" cy="584344"/>
          </a:xfrm>
          <a:prstGeom prst="rect">
            <a:avLst/>
          </a:prstGeom>
        </p:spPr>
      </p:pic>
      <p:pic>
        <p:nvPicPr>
          <p:cNvPr id="10" name="Picture 9"/>
          <p:cNvPicPr>
            <a:picLocks noChangeAspect="1"/>
          </p:cNvPicPr>
          <p:nvPr/>
        </p:nvPicPr>
        <p:blipFill>
          <a:blip r:embed="rId7"/>
          <a:stretch>
            <a:fillRect/>
          </a:stretch>
        </p:blipFill>
        <p:spPr>
          <a:xfrm>
            <a:off x="1457410" y="3863551"/>
            <a:ext cx="5030303" cy="558938"/>
          </a:xfrm>
          <a:prstGeom prst="rect">
            <a:avLst/>
          </a:prstGeom>
        </p:spPr>
      </p:pic>
      <p:pic>
        <p:nvPicPr>
          <p:cNvPr id="11" name="Picture 10"/>
          <p:cNvPicPr>
            <a:picLocks noChangeAspect="1"/>
          </p:cNvPicPr>
          <p:nvPr/>
        </p:nvPicPr>
        <p:blipFill>
          <a:blip r:embed="rId8"/>
          <a:stretch>
            <a:fillRect/>
          </a:stretch>
        </p:blipFill>
        <p:spPr>
          <a:xfrm>
            <a:off x="2907501" y="4622154"/>
            <a:ext cx="3645699" cy="584344"/>
          </a:xfrm>
          <a:prstGeom prst="rect">
            <a:avLst/>
          </a:prstGeom>
        </p:spPr>
      </p:pic>
      <p:pic>
        <p:nvPicPr>
          <p:cNvPr id="13" name="Picture 12"/>
          <p:cNvPicPr>
            <a:picLocks noChangeAspect="1"/>
          </p:cNvPicPr>
          <p:nvPr/>
        </p:nvPicPr>
        <p:blipFill>
          <a:blip r:embed="rId9"/>
          <a:stretch>
            <a:fillRect/>
          </a:stretch>
        </p:blipFill>
        <p:spPr>
          <a:xfrm>
            <a:off x="444949" y="5406161"/>
            <a:ext cx="6160851" cy="406500"/>
          </a:xfrm>
          <a:prstGeom prst="rect">
            <a:avLst/>
          </a:prstGeom>
        </p:spPr>
      </p:pic>
    </p:spTree>
    <p:extLst>
      <p:ext uri="{BB962C8B-B14F-4D97-AF65-F5344CB8AC3E}">
        <p14:creationId xmlns:p14="http://schemas.microsoft.com/office/powerpoint/2010/main" val="617544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21</a:t>
            </a:fld>
            <a:endParaRPr lang="en-US"/>
          </a:p>
        </p:txBody>
      </p:sp>
      <p:sp>
        <p:nvSpPr>
          <p:cNvPr id="7" name="Rectangle 6"/>
          <p:cNvSpPr/>
          <p:nvPr/>
        </p:nvSpPr>
        <p:spPr>
          <a:xfrm>
            <a:off x="171944" y="5217811"/>
            <a:ext cx="8799779" cy="830997"/>
          </a:xfrm>
          <a:prstGeom prst="rect">
            <a:avLst/>
          </a:prstGeom>
          <a:solidFill>
            <a:srgbClr val="FFFF00"/>
          </a:solidFill>
          <a:ln>
            <a:solidFill>
              <a:srgbClr val="FFFFCC"/>
            </a:solidFill>
          </a:ln>
        </p:spPr>
        <p:txBody>
          <a:bodyPr wrap="square">
            <a:spAutoFit/>
          </a:bodyPr>
          <a:lstStyle/>
          <a:p>
            <a:pPr lvl="0" algn="just">
              <a:spcBef>
                <a:spcPct val="20000"/>
              </a:spcBef>
            </a:pPr>
            <a:r>
              <a:rPr lang="en-SG" sz="2400" dirty="0" smtClean="0">
                <a:latin typeface="AngsanaUPC" pitchFamily="18" charset="-34"/>
                <a:cs typeface="AngsanaUPC" pitchFamily="18" charset="-34"/>
              </a:rPr>
              <a:t>J</a:t>
            </a:r>
            <a:r>
              <a:rPr lang="en-SG" sz="2400" dirty="0">
                <a:latin typeface="AngsanaUPC" pitchFamily="18" charset="-34"/>
                <a:cs typeface="AngsanaUPC" pitchFamily="18" charset="-34"/>
              </a:rPr>
              <a:t>. B. </a:t>
            </a:r>
            <a:r>
              <a:rPr lang="en-SG" sz="2400" dirty="0" err="1" smtClean="0">
                <a:latin typeface="AngsanaUPC" pitchFamily="18" charset="-34"/>
                <a:cs typeface="AngsanaUPC" pitchFamily="18" charset="-34"/>
              </a:rPr>
              <a:t>Lawrie</a:t>
            </a:r>
            <a:r>
              <a:rPr lang="en-SG" sz="2400" dirty="0" smtClean="0">
                <a:latin typeface="AngsanaUPC" pitchFamily="18" charset="-34"/>
                <a:cs typeface="AngsanaUPC" pitchFamily="18" charset="-34"/>
              </a:rPr>
              <a:t>, On </a:t>
            </a:r>
            <a:r>
              <a:rPr lang="en-SG" sz="2400" dirty="0" err="1" smtClean="0">
                <a:latin typeface="AngsanaUPC" pitchFamily="18" charset="-34"/>
                <a:cs typeface="AngsanaUPC" pitchFamily="18" charset="-34"/>
              </a:rPr>
              <a:t>eigenfunction</a:t>
            </a:r>
            <a:r>
              <a:rPr lang="en-SG" sz="2400" dirty="0" smtClean="0">
                <a:latin typeface="AngsanaUPC" pitchFamily="18" charset="-34"/>
                <a:cs typeface="AngsanaUPC" pitchFamily="18" charset="-34"/>
              </a:rPr>
              <a:t> expansions associated with wave propagation along ducts with wave-bearing boundaries. IMA.J. Appl. Math, 72,376-394 (2007).</a:t>
            </a:r>
            <a:endParaRPr lang="en-SG" sz="2400" dirty="0">
              <a:latin typeface="AngsanaUPC" pitchFamily="18" charset="-34"/>
              <a:cs typeface="AngsanaUPC" pitchFamily="18" charset="-34"/>
            </a:endParaRPr>
          </a:p>
        </p:txBody>
      </p:sp>
      <p:sp>
        <p:nvSpPr>
          <p:cNvPr id="6" name="TextBox 5"/>
          <p:cNvSpPr txBox="1"/>
          <p:nvPr/>
        </p:nvSpPr>
        <p:spPr>
          <a:xfrm>
            <a:off x="607603" y="2401252"/>
            <a:ext cx="5801588"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The parameters involved are chosen to be as: </a:t>
            </a:r>
            <a:endParaRPr lang="en-SG" sz="2400" dirty="0">
              <a:latin typeface="Times New Roman" panose="02020603050405020304" pitchFamily="18" charset="0"/>
              <a:cs typeface="Times New Roman" panose="02020603050405020304" pitchFamily="18" charset="0"/>
            </a:endParaRPr>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073" y="3177326"/>
            <a:ext cx="8011489" cy="466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864" y="6050312"/>
            <a:ext cx="8786149" cy="319747"/>
          </a:xfrm>
          <a:prstGeom prst="rect">
            <a:avLst/>
          </a:prstGeom>
          <a:solidFill>
            <a:srgbClr val="FFFF00"/>
          </a:solidFill>
          <a:ln>
            <a:noFill/>
          </a:ln>
          <a:effectLst/>
        </p:spPr>
      </p:pic>
      <p:pic>
        <p:nvPicPr>
          <p:cNvPr id="3" name="Picture 2"/>
          <p:cNvPicPr>
            <a:picLocks noChangeAspect="1"/>
          </p:cNvPicPr>
          <p:nvPr/>
        </p:nvPicPr>
        <p:blipFill>
          <a:blip r:embed="rId4"/>
          <a:stretch>
            <a:fillRect/>
          </a:stretch>
        </p:blipFill>
        <p:spPr>
          <a:xfrm>
            <a:off x="298452" y="3929164"/>
            <a:ext cx="8593433" cy="447150"/>
          </a:xfrm>
          <a:prstGeom prst="rect">
            <a:avLst/>
          </a:prstGeom>
        </p:spPr>
      </p:pic>
      <p:sp>
        <p:nvSpPr>
          <p:cNvPr id="11" name="TextBox 10"/>
          <p:cNvSpPr txBox="1"/>
          <p:nvPr/>
        </p:nvSpPr>
        <p:spPr>
          <a:xfrm>
            <a:off x="582110" y="1040840"/>
            <a:ext cx="4078361"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The system is truncated up to </a:t>
            </a:r>
            <a:r>
              <a:rPr lang="en-US" sz="2400" i="1" dirty="0" smtClean="0">
                <a:latin typeface="Times New Roman" panose="02020603050405020304" pitchFamily="18" charset="0"/>
                <a:cs typeface="Times New Roman" panose="02020603050405020304" pitchFamily="18" charset="0"/>
              </a:rPr>
              <a:t>N</a:t>
            </a:r>
            <a:endParaRPr lang="en-SG" sz="2400" i="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607602" y="1711268"/>
            <a:ext cx="4439870"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The system is suitably convergent </a:t>
            </a:r>
            <a:endParaRPr lang="en-SG" sz="2400" dirty="0">
              <a:latin typeface="Times New Roman" panose="02020603050405020304" pitchFamily="18" charset="0"/>
              <a:cs typeface="Times New Roman" panose="02020603050405020304" pitchFamily="18" charset="0"/>
            </a:endParaRPr>
          </a:p>
        </p:txBody>
      </p:sp>
      <p:sp>
        <p:nvSpPr>
          <p:cNvPr id="14" name="Oval 13"/>
          <p:cNvSpPr/>
          <p:nvPr/>
        </p:nvSpPr>
        <p:spPr>
          <a:xfrm>
            <a:off x="358876" y="1874300"/>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 name="Oval 14"/>
          <p:cNvSpPr/>
          <p:nvPr/>
        </p:nvSpPr>
        <p:spPr>
          <a:xfrm>
            <a:off x="361112" y="2547038"/>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Oval 16"/>
          <p:cNvSpPr/>
          <p:nvPr/>
        </p:nvSpPr>
        <p:spPr>
          <a:xfrm>
            <a:off x="358878" y="1239175"/>
            <a:ext cx="134677" cy="135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Rectangle 17"/>
          <p:cNvSpPr/>
          <p:nvPr/>
        </p:nvSpPr>
        <p:spPr>
          <a:xfrm>
            <a:off x="196914" y="196336"/>
            <a:ext cx="3677610" cy="523220"/>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wrap="none">
            <a:spAutoFit/>
          </a:bodyPr>
          <a:lstStyle/>
          <a:p>
            <a:pPr algn="ctr"/>
            <a:r>
              <a:rPr lang="en-US" sz="2800" b="1" dirty="0" smtClean="0">
                <a:latin typeface="Times New Roman" panose="02020603050405020304" pitchFamily="18" charset="0"/>
                <a:cs typeface="Times New Roman" panose="02020603050405020304" pitchFamily="18" charset="0"/>
              </a:rPr>
              <a:t>Results and Discussion</a:t>
            </a:r>
            <a:endParaRPr lang="en-SG"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759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429" y="184559"/>
            <a:ext cx="6512825" cy="29947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852" y="3120989"/>
            <a:ext cx="6457123" cy="3093876"/>
          </a:xfrm>
          <a:prstGeom prst="rect">
            <a:avLst/>
          </a:prstGeom>
        </p:spPr>
      </p:pic>
    </p:spTree>
    <p:extLst>
      <p:ext uri="{BB962C8B-B14F-4D97-AF65-F5344CB8AC3E}">
        <p14:creationId xmlns:p14="http://schemas.microsoft.com/office/powerpoint/2010/main" val="2857244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23</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807" y="328734"/>
            <a:ext cx="4775980" cy="223706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7117" y="2840107"/>
            <a:ext cx="5233767" cy="2098280"/>
          </a:xfrm>
          <a:prstGeom prst="rect">
            <a:avLst/>
          </a:prstGeom>
        </p:spPr>
      </p:pic>
      <p:sp>
        <p:nvSpPr>
          <p:cNvPr id="7" name="Rectangle 6"/>
          <p:cNvSpPr/>
          <p:nvPr/>
        </p:nvSpPr>
        <p:spPr>
          <a:xfrm>
            <a:off x="198783" y="5539517"/>
            <a:ext cx="8733183" cy="830997"/>
          </a:xfrm>
          <a:prstGeom prst="rect">
            <a:avLst/>
          </a:prstGeom>
          <a:solidFill>
            <a:srgbClr val="FFFF00"/>
          </a:solidFill>
        </p:spPr>
        <p:txBody>
          <a:bodyPr wrap="square">
            <a:spAutoFit/>
          </a:bodyPr>
          <a:lstStyle/>
          <a:p>
            <a:pPr algn="just"/>
            <a:r>
              <a:rPr lang="en-US" sz="1600" dirty="0" err="1" smtClean="0"/>
              <a:t>Rab</a:t>
            </a:r>
            <a:r>
              <a:rPr lang="en-US" sz="1600" dirty="0" smtClean="0"/>
              <a:t> </a:t>
            </a:r>
            <a:r>
              <a:rPr lang="en-US" sz="1600" dirty="0"/>
              <a:t>Nawaz and J. B. </a:t>
            </a:r>
            <a:r>
              <a:rPr lang="en-US" sz="1600" dirty="0" err="1"/>
              <a:t>Lawrie</a:t>
            </a:r>
            <a:r>
              <a:rPr lang="en-US" sz="1600" dirty="0"/>
              <a:t>, Scattering of a fluid-structure coupled wave at a flanged junction between two flexible waveguides, Journal of Acoustical Society of America 134, 1939--1949 (2013).</a:t>
            </a: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667636930"/>
              </p:ext>
            </p:extLst>
          </p:nvPr>
        </p:nvGraphicFramePr>
        <p:xfrm>
          <a:off x="5623850" y="1997612"/>
          <a:ext cx="3164037" cy="842495"/>
        </p:xfrm>
        <a:graphic>
          <a:graphicData uri="http://schemas.openxmlformats.org/presentationml/2006/ole">
            <mc:AlternateContent xmlns:mc="http://schemas.openxmlformats.org/markup-compatibility/2006">
              <mc:Choice xmlns:v="urn:schemas-microsoft-com:vml" Requires="v">
                <p:oleObj spid="_x0000_s1047" name="Equation" r:id="rId5" imgW="1612900" imgH="431800" progId="Equation.3">
                  <p:embed/>
                </p:oleObj>
              </mc:Choice>
              <mc:Fallback>
                <p:oleObj name="Equation" r:id="rId5" imgW="1612900" imgH="431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3850" y="1997612"/>
                        <a:ext cx="3164037" cy="842495"/>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3448256"/>
              </p:ext>
            </p:extLst>
          </p:nvPr>
        </p:nvGraphicFramePr>
        <p:xfrm>
          <a:off x="6133514" y="3061557"/>
          <a:ext cx="2188783" cy="827691"/>
        </p:xfrm>
        <a:graphic>
          <a:graphicData uri="http://schemas.openxmlformats.org/presentationml/2006/ole">
            <mc:AlternateContent xmlns:mc="http://schemas.openxmlformats.org/markup-compatibility/2006">
              <mc:Choice xmlns:v="urn:schemas-microsoft-com:vml" Requires="v">
                <p:oleObj spid="_x0000_s1048" name="Equation" r:id="rId7" imgW="1129810" imgH="431613" progId="Equation.3">
                  <p:embed/>
                </p:oleObj>
              </mc:Choice>
              <mc:Fallback>
                <p:oleObj name="Equation" r:id="rId7" imgW="11298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33514" y="3061557"/>
                        <a:ext cx="2188783" cy="827691"/>
                      </a:xfrm>
                      <a:prstGeom prst="rect">
                        <a:avLst/>
                      </a:prstGeom>
                      <a:noFill/>
                    </p:spPr>
                  </p:pic>
                </p:oleObj>
              </mc:Fallback>
            </mc:AlternateContent>
          </a:graphicData>
        </a:graphic>
      </p:graphicFrame>
    </p:spTree>
    <p:extLst>
      <p:ext uri="{BB962C8B-B14F-4D97-AF65-F5344CB8AC3E}">
        <p14:creationId xmlns:p14="http://schemas.microsoft.com/office/powerpoint/2010/main" val="309138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24</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347" y="2782956"/>
            <a:ext cx="6823879" cy="350396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8483" y="217575"/>
            <a:ext cx="5698965" cy="2565382"/>
          </a:xfrm>
          <a:prstGeom prst="rect">
            <a:avLst/>
          </a:prstGeom>
        </p:spPr>
      </p:pic>
    </p:spTree>
    <p:extLst>
      <p:ext uri="{BB962C8B-B14F-4D97-AF65-F5344CB8AC3E}">
        <p14:creationId xmlns:p14="http://schemas.microsoft.com/office/powerpoint/2010/main" val="4048992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25</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114" y="190075"/>
            <a:ext cx="6731757" cy="294791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854" y="3423604"/>
            <a:ext cx="6731757" cy="2853235"/>
          </a:xfrm>
          <a:prstGeom prst="rect">
            <a:avLst/>
          </a:prstGeom>
        </p:spPr>
      </p:pic>
    </p:spTree>
    <p:extLst>
      <p:ext uri="{BB962C8B-B14F-4D97-AF65-F5344CB8AC3E}">
        <p14:creationId xmlns:p14="http://schemas.microsoft.com/office/powerpoint/2010/main" val="4015764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4" name="Footer Placeholder 3"/>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26</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439" y="238881"/>
            <a:ext cx="6669491" cy="299563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078" y="3188689"/>
            <a:ext cx="6428095" cy="2951424"/>
          </a:xfrm>
          <a:prstGeom prst="rect">
            <a:avLst/>
          </a:prstGeom>
        </p:spPr>
      </p:pic>
    </p:spTree>
    <p:extLst>
      <p:ext uri="{BB962C8B-B14F-4D97-AF65-F5344CB8AC3E}">
        <p14:creationId xmlns:p14="http://schemas.microsoft.com/office/powerpoint/2010/main" val="15190939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27</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905" y="911983"/>
            <a:ext cx="6515100" cy="4324350"/>
          </a:xfrm>
          <a:prstGeom prst="rect">
            <a:avLst/>
          </a:prstGeom>
        </p:spPr>
      </p:pic>
    </p:spTree>
    <p:extLst>
      <p:ext uri="{BB962C8B-B14F-4D97-AF65-F5344CB8AC3E}">
        <p14:creationId xmlns:p14="http://schemas.microsoft.com/office/powerpoint/2010/main" val="4093408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16/03/2016</a:t>
            </a:r>
            <a:endParaRPr lang="en-US"/>
          </a:p>
        </p:txBody>
      </p:sp>
      <p:sp>
        <p:nvSpPr>
          <p:cNvPr id="6" name="Footer Placeholder 5"/>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28</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2850" y="3183294"/>
            <a:ext cx="6471313" cy="317305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909" y="295107"/>
            <a:ext cx="6048091" cy="2722540"/>
          </a:xfrm>
          <a:prstGeom prst="rect">
            <a:avLst/>
          </a:prstGeom>
        </p:spPr>
      </p:pic>
    </p:spTree>
    <p:extLst>
      <p:ext uri="{BB962C8B-B14F-4D97-AF65-F5344CB8AC3E}">
        <p14:creationId xmlns:p14="http://schemas.microsoft.com/office/powerpoint/2010/main" val="2992849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16/03/2016</a:t>
            </a:r>
            <a:endParaRPr lang="en-US" dirty="0"/>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29</a:t>
            </a:fld>
            <a:endParaRPr lang="en-US"/>
          </a:p>
        </p:txBody>
      </p:sp>
      <p:sp>
        <p:nvSpPr>
          <p:cNvPr id="7" name="Rectangle 6"/>
          <p:cNvSpPr/>
          <p:nvPr/>
        </p:nvSpPr>
        <p:spPr>
          <a:xfrm>
            <a:off x="166939" y="1099924"/>
            <a:ext cx="8818036" cy="3785652"/>
          </a:xfrm>
          <a:prstGeom prst="rect">
            <a:avLst/>
          </a:prstGeom>
        </p:spPr>
        <p:txBody>
          <a:bodyPr wrap="square">
            <a:spAutoFit/>
          </a:bodyPr>
          <a:lstStyle/>
          <a:p>
            <a:pPr marL="571500" indent="-571500" algn="just">
              <a:buFont typeface="Wingdings" panose="05000000000000000000" pitchFamily="2" charset="2"/>
              <a:buChar char="v"/>
            </a:pPr>
            <a:r>
              <a:rPr lang="en-US" sz="2000" dirty="0" smtClean="0"/>
              <a:t>With the </a:t>
            </a:r>
            <a:r>
              <a:rPr lang="en-US" sz="2000" dirty="0"/>
              <a:t>inclusion </a:t>
            </a:r>
            <a:r>
              <a:rPr lang="en-US" sz="2000" dirty="0" smtClean="0"/>
              <a:t>of rigid vertical strip at </a:t>
            </a:r>
            <a:r>
              <a:rPr lang="en-US" sz="2000" dirty="0"/>
              <a:t>matching </a:t>
            </a:r>
            <a:r>
              <a:rPr lang="en-US" sz="2000" dirty="0" smtClean="0"/>
              <a:t>interface, the solution </a:t>
            </a:r>
            <a:r>
              <a:rPr lang="en-US" sz="2000" dirty="0" smtClean="0">
                <a:solidFill>
                  <a:srgbClr val="FF0000"/>
                </a:solidFill>
              </a:rPr>
              <a:t>preserve the power identity</a:t>
            </a:r>
            <a:r>
              <a:rPr lang="en-US" sz="2000" dirty="0" smtClean="0"/>
              <a:t>. </a:t>
            </a:r>
          </a:p>
          <a:p>
            <a:pPr marL="571500" indent="-571500" algn="just">
              <a:buFont typeface="Wingdings" panose="05000000000000000000" pitchFamily="2" charset="2"/>
              <a:buChar char="v"/>
            </a:pPr>
            <a:r>
              <a:rPr lang="en-US" sz="2000" dirty="0"/>
              <a:t>With the inclusion of </a:t>
            </a:r>
            <a:r>
              <a:rPr lang="en-US" sz="2000" dirty="0" smtClean="0">
                <a:solidFill>
                  <a:srgbClr val="FF0000"/>
                </a:solidFill>
              </a:rPr>
              <a:t>flexible vertical strip </a:t>
            </a:r>
            <a:r>
              <a:rPr lang="en-US" sz="2000" dirty="0" smtClean="0"/>
              <a:t>at </a:t>
            </a:r>
            <a:r>
              <a:rPr lang="en-US" sz="2000" dirty="0"/>
              <a:t>matching interface, the </a:t>
            </a:r>
            <a:r>
              <a:rPr lang="en-US" sz="2000" dirty="0" smtClean="0"/>
              <a:t>solution </a:t>
            </a:r>
            <a:r>
              <a:rPr lang="en-US" sz="2000" dirty="0" smtClean="0">
                <a:solidFill>
                  <a:srgbClr val="FF0000"/>
                </a:solidFill>
              </a:rPr>
              <a:t>does not </a:t>
            </a:r>
            <a:r>
              <a:rPr lang="en-US" sz="2000" dirty="0">
                <a:solidFill>
                  <a:srgbClr val="FF0000"/>
                </a:solidFill>
              </a:rPr>
              <a:t>preserve the power </a:t>
            </a:r>
            <a:r>
              <a:rPr lang="en-US" sz="2000" dirty="0" smtClean="0">
                <a:solidFill>
                  <a:srgbClr val="FF0000"/>
                </a:solidFill>
              </a:rPr>
              <a:t>identity</a:t>
            </a:r>
            <a:r>
              <a:rPr lang="en-US" sz="2000" dirty="0" smtClean="0"/>
              <a:t> but it can be achieved by taking            .</a:t>
            </a:r>
          </a:p>
          <a:p>
            <a:pPr marL="571500" indent="-571500" algn="just">
              <a:buFont typeface="Wingdings" panose="05000000000000000000" pitchFamily="2" charset="2"/>
              <a:buChar char="v"/>
            </a:pPr>
            <a:r>
              <a:rPr lang="en-US" sz="2000" dirty="0" smtClean="0"/>
              <a:t>The results hold for </a:t>
            </a:r>
            <a:r>
              <a:rPr lang="en-US" sz="2000" dirty="0" smtClean="0">
                <a:solidFill>
                  <a:srgbClr val="FF0000"/>
                </a:solidFill>
              </a:rPr>
              <a:t>generalized edge conditions</a:t>
            </a:r>
            <a:r>
              <a:rPr lang="en-US" sz="2000" dirty="0" smtClean="0"/>
              <a:t>.</a:t>
            </a:r>
          </a:p>
          <a:p>
            <a:pPr marL="571500" indent="-571500" algn="just">
              <a:buFont typeface="Wingdings" panose="05000000000000000000" pitchFamily="2" charset="2"/>
              <a:buChar char="v"/>
            </a:pPr>
            <a:r>
              <a:rPr lang="en-US" sz="2000" dirty="0" smtClean="0"/>
              <a:t>The effect of flexible </a:t>
            </a:r>
            <a:r>
              <a:rPr lang="en-US" sz="2000" dirty="0" smtClean="0"/>
              <a:t>junction </a:t>
            </a:r>
            <a:r>
              <a:rPr lang="en-US" sz="2000" dirty="0" smtClean="0"/>
              <a:t>is not confined to the power identity.</a:t>
            </a:r>
          </a:p>
          <a:p>
            <a:pPr marL="571500" indent="-571500" algn="just">
              <a:buFont typeface="Wingdings" panose="05000000000000000000" pitchFamily="2" charset="2"/>
              <a:buChar char="v"/>
            </a:pPr>
            <a:r>
              <a:rPr lang="en-US" sz="2000" dirty="0" smtClean="0"/>
              <a:t>The reflected and transmitted rates vary significantly for both the situations</a:t>
            </a:r>
          </a:p>
          <a:p>
            <a:pPr marL="571500" indent="-571500" algn="just">
              <a:buFont typeface="Wingdings" panose="05000000000000000000" pitchFamily="2" charset="2"/>
              <a:buChar char="v"/>
            </a:pPr>
            <a:r>
              <a:rPr lang="en-US" sz="2000" dirty="0" smtClean="0"/>
              <a:t>The use of </a:t>
            </a:r>
            <a:r>
              <a:rPr lang="en-US" sz="2000" dirty="0" err="1" smtClean="0"/>
              <a:t>Lanczos</a:t>
            </a:r>
            <a:r>
              <a:rPr lang="en-US" sz="2000" dirty="0" smtClean="0"/>
              <a:t> </a:t>
            </a:r>
            <a:r>
              <a:rPr lang="en-US" sz="2000" dirty="0"/>
              <a:t>filter </a:t>
            </a:r>
            <a:r>
              <a:rPr lang="en-US" sz="2000" dirty="0" smtClean="0"/>
              <a:t>aids the convergence </a:t>
            </a:r>
            <a:r>
              <a:rPr lang="en-US" sz="2000" dirty="0"/>
              <a:t>and </a:t>
            </a:r>
            <a:r>
              <a:rPr lang="en-US" sz="2000" dirty="0" smtClean="0"/>
              <a:t>smoothens </a:t>
            </a:r>
            <a:r>
              <a:rPr lang="en-US" sz="2000" dirty="0"/>
              <a:t>out Gibb’s phenomenon thus providing a more accurate approximation </a:t>
            </a:r>
            <a:r>
              <a:rPr lang="en-US" sz="2000" dirty="0" smtClean="0"/>
              <a:t>to the function. </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7010" y="2343300"/>
            <a:ext cx="745468" cy="341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82375" y="196336"/>
            <a:ext cx="3340916" cy="523220"/>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wrap="none">
            <a:spAutoFit/>
          </a:bodyPr>
          <a:lstStyle/>
          <a:p>
            <a:pPr algn="ctr"/>
            <a:r>
              <a:rPr lang="en-US" sz="2800" b="1" dirty="0" smtClean="0">
                <a:latin typeface="Times New Roman" panose="02020603050405020304" pitchFamily="18" charset="0"/>
                <a:cs typeface="Times New Roman" panose="02020603050405020304" pitchFamily="18" charset="0"/>
              </a:rPr>
              <a:t>Concluding remarks</a:t>
            </a:r>
            <a:endParaRPr lang="en-SG"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28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3</a:t>
            </a:fld>
            <a:endParaRPr lang="en-US"/>
          </a:p>
        </p:txBody>
      </p:sp>
      <p:sp>
        <p:nvSpPr>
          <p:cNvPr id="5" name="Rectangle 4"/>
          <p:cNvSpPr txBox="1">
            <a:spLocks noChangeArrowheads="1"/>
          </p:cNvSpPr>
          <p:nvPr/>
        </p:nvSpPr>
        <p:spPr>
          <a:xfrm>
            <a:off x="185534" y="198123"/>
            <a:ext cx="2514623" cy="597671"/>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fontAlgn="auto">
              <a:spcAft>
                <a:spcPts val="0"/>
              </a:spcAft>
            </a:pPr>
            <a:r>
              <a:rPr lang="en-US" altLang="en-US" sz="2800" b="1" dirty="0" smtClean="0">
                <a:solidFill>
                  <a:schemeClr val="tx1"/>
                </a:solidFill>
              </a:rPr>
              <a:t>An overview</a:t>
            </a:r>
            <a:endParaRPr lang="fr-CA" altLang="en-US" sz="2800" b="1" dirty="0">
              <a:solidFill>
                <a:schemeClr val="tx1"/>
              </a:solidFill>
            </a:endParaRPr>
          </a:p>
        </p:txBody>
      </p:sp>
      <p:sp>
        <p:nvSpPr>
          <p:cNvPr id="6" name="Rectangle 5"/>
          <p:cNvSpPr/>
          <p:nvPr/>
        </p:nvSpPr>
        <p:spPr>
          <a:xfrm>
            <a:off x="121093" y="1965584"/>
            <a:ext cx="3256020" cy="369332"/>
          </a:xfrm>
          <a:prstGeom prst="rect">
            <a:avLst/>
          </a:prstGeom>
        </p:spPr>
        <p:txBody>
          <a:bodyPr wrap="none">
            <a:spAutoFit/>
          </a:bodyPr>
          <a:lstStyle/>
          <a:p>
            <a:pPr marL="285750" indent="-285750">
              <a:buFont typeface="Wingdings" panose="05000000000000000000" pitchFamily="2" charset="2"/>
              <a:buChar char="§"/>
            </a:pPr>
            <a:r>
              <a:rPr lang="en-US" dirty="0" smtClean="0"/>
              <a:t>Unwanted sources of noise</a:t>
            </a:r>
            <a:endParaRPr lang="en-US" dirty="0"/>
          </a:p>
        </p:txBody>
      </p:sp>
      <p:pic>
        <p:nvPicPr>
          <p:cNvPr id="7" name="Picture 380" descr="8_radiato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5507" y="203563"/>
            <a:ext cx="1599228" cy="321424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4184" y="1445950"/>
            <a:ext cx="12049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381" descr="Flui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8833" y="3455901"/>
            <a:ext cx="2028825" cy="25146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82"/>
          <p:cNvSpPr>
            <a:spLocks noChangeArrowheads="1"/>
          </p:cNvSpPr>
          <p:nvPr/>
        </p:nvSpPr>
        <p:spPr bwMode="auto">
          <a:xfrm>
            <a:off x="4193180" y="5957718"/>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buClr>
                <a:schemeClr val="tx2"/>
              </a:buClr>
              <a:buSzPct val="115000"/>
              <a:buFont typeface="Wingdings" pitchFamily="2" charset="2"/>
              <a:defRPr sz="3200">
                <a:solidFill>
                  <a:schemeClr val="tx1"/>
                </a:solidFill>
                <a:effectLst>
                  <a:outerShdw blurRad="38100" dist="38100" dir="2700000" algn="tl">
                    <a:srgbClr val="000000"/>
                  </a:outerShdw>
                </a:effectLst>
                <a:latin typeface="Arial" charset="0"/>
              </a:defRPr>
            </a:lvl1pPr>
            <a:lvl2pPr algn="ctr">
              <a:spcBef>
                <a:spcPct val="20000"/>
              </a:spcBef>
              <a:buFont typeface="Wingdings" pitchFamily="2" charset="2"/>
              <a:defRPr sz="2800">
                <a:solidFill>
                  <a:schemeClr val="tx1"/>
                </a:solidFill>
                <a:effectLst>
                  <a:outerShdw blurRad="38100" dist="38100" dir="2700000" algn="tl">
                    <a:srgbClr val="000000"/>
                  </a:outerShdw>
                </a:effectLst>
                <a:latin typeface="Arial" charset="0"/>
              </a:defRPr>
            </a:lvl2pPr>
            <a:lvl3pPr algn="ctr">
              <a:spcBef>
                <a:spcPct val="20000"/>
              </a:spcBef>
              <a:buClr>
                <a:schemeClr val="tx2"/>
              </a:buClr>
              <a:buSzPct val="115000"/>
              <a:buFont typeface="Wingdings" pitchFamily="2" charset="2"/>
              <a:defRPr sz="2400">
                <a:solidFill>
                  <a:schemeClr val="tx1"/>
                </a:solidFill>
                <a:effectLst>
                  <a:outerShdw blurRad="38100" dist="38100" dir="2700000" algn="tl">
                    <a:srgbClr val="000000"/>
                  </a:outerShdw>
                </a:effectLst>
                <a:latin typeface="Arial" charset="0"/>
              </a:defRPr>
            </a:lvl3pPr>
            <a:lvl4pPr algn="ctr">
              <a:spcBef>
                <a:spcPct val="20000"/>
              </a:spcBef>
              <a:buFont typeface="Wingdings" pitchFamily="2" charset="2"/>
              <a:defRPr sz="2000">
                <a:solidFill>
                  <a:schemeClr val="tx1"/>
                </a:solidFill>
                <a:effectLst>
                  <a:outerShdw blurRad="38100" dist="38100" dir="2700000" algn="tl">
                    <a:srgbClr val="000000"/>
                  </a:outerShdw>
                </a:effectLst>
                <a:latin typeface="Arial" charset="0"/>
              </a:defRPr>
            </a:lvl4pPr>
            <a:lvl5pPr algn="ctr">
              <a:spcBef>
                <a:spcPct val="20000"/>
              </a:spcBef>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5pPr>
            <a:lvl6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6pPr>
            <a:lvl7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7pPr>
            <a:lvl8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8pPr>
            <a:lvl9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9pPr>
          </a:lstStyle>
          <a:p>
            <a:pPr eaLnBrk="1" hangingPunct="1">
              <a:lnSpc>
                <a:spcPct val="80000"/>
              </a:lnSpc>
            </a:pPr>
            <a:r>
              <a:rPr lang="en-US" altLang="en-US" sz="1400" dirty="0">
                <a:solidFill>
                  <a:srgbClr val="FFFF66"/>
                </a:solidFill>
              </a:rPr>
              <a:t>Water-air</a:t>
            </a:r>
          </a:p>
          <a:p>
            <a:pPr eaLnBrk="1" hangingPunct="1">
              <a:lnSpc>
                <a:spcPct val="80000"/>
              </a:lnSpc>
            </a:pPr>
            <a:r>
              <a:rPr lang="en-US" altLang="en-US" sz="1400" dirty="0">
                <a:solidFill>
                  <a:srgbClr val="FFFF66"/>
                </a:solidFill>
              </a:rPr>
              <a:t>heat exchanger</a:t>
            </a:r>
          </a:p>
        </p:txBody>
      </p:sp>
      <p:sp>
        <p:nvSpPr>
          <p:cNvPr id="11" name="Rectangle 383"/>
          <p:cNvSpPr>
            <a:spLocks noChangeArrowheads="1"/>
          </p:cNvSpPr>
          <p:nvPr/>
        </p:nvSpPr>
        <p:spPr bwMode="auto">
          <a:xfrm>
            <a:off x="7171541" y="387783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buClr>
                <a:schemeClr val="tx2"/>
              </a:buClr>
              <a:buSzPct val="115000"/>
              <a:buFont typeface="Wingdings" pitchFamily="2" charset="2"/>
              <a:defRPr sz="3200">
                <a:solidFill>
                  <a:schemeClr val="tx1"/>
                </a:solidFill>
                <a:effectLst>
                  <a:outerShdw blurRad="38100" dist="38100" dir="2700000" algn="tl">
                    <a:srgbClr val="000000"/>
                  </a:outerShdw>
                </a:effectLst>
                <a:latin typeface="Arial" charset="0"/>
              </a:defRPr>
            </a:lvl1pPr>
            <a:lvl2pPr algn="ctr">
              <a:spcBef>
                <a:spcPct val="20000"/>
              </a:spcBef>
              <a:buFont typeface="Wingdings" pitchFamily="2" charset="2"/>
              <a:defRPr sz="2800">
                <a:solidFill>
                  <a:schemeClr val="tx1"/>
                </a:solidFill>
                <a:effectLst>
                  <a:outerShdw blurRad="38100" dist="38100" dir="2700000" algn="tl">
                    <a:srgbClr val="000000"/>
                  </a:outerShdw>
                </a:effectLst>
                <a:latin typeface="Arial" charset="0"/>
              </a:defRPr>
            </a:lvl2pPr>
            <a:lvl3pPr algn="ctr">
              <a:spcBef>
                <a:spcPct val="20000"/>
              </a:spcBef>
              <a:buClr>
                <a:schemeClr val="tx2"/>
              </a:buClr>
              <a:buSzPct val="115000"/>
              <a:buFont typeface="Wingdings" pitchFamily="2" charset="2"/>
              <a:defRPr sz="2400">
                <a:solidFill>
                  <a:schemeClr val="tx1"/>
                </a:solidFill>
                <a:effectLst>
                  <a:outerShdw blurRad="38100" dist="38100" dir="2700000" algn="tl">
                    <a:srgbClr val="000000"/>
                  </a:outerShdw>
                </a:effectLst>
                <a:latin typeface="Arial" charset="0"/>
              </a:defRPr>
            </a:lvl3pPr>
            <a:lvl4pPr algn="ctr">
              <a:spcBef>
                <a:spcPct val="20000"/>
              </a:spcBef>
              <a:buFont typeface="Wingdings" pitchFamily="2" charset="2"/>
              <a:defRPr sz="2000">
                <a:solidFill>
                  <a:schemeClr val="tx1"/>
                </a:solidFill>
                <a:effectLst>
                  <a:outerShdw blurRad="38100" dist="38100" dir="2700000" algn="tl">
                    <a:srgbClr val="000000"/>
                  </a:outerShdw>
                </a:effectLst>
                <a:latin typeface="Arial" charset="0"/>
              </a:defRPr>
            </a:lvl4pPr>
            <a:lvl5pPr algn="ctr">
              <a:spcBef>
                <a:spcPct val="20000"/>
              </a:spcBef>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5pPr>
            <a:lvl6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6pPr>
            <a:lvl7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7pPr>
            <a:lvl8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8pPr>
            <a:lvl9pPr algn="ctr" fontAlgn="base">
              <a:spcBef>
                <a:spcPct val="20000"/>
              </a:spcBef>
              <a:spcAft>
                <a:spcPct val="0"/>
              </a:spcAft>
              <a:buClr>
                <a:schemeClr val="tx2"/>
              </a:buClr>
              <a:buSzPct val="115000"/>
              <a:buFont typeface="Wingdings" pitchFamily="2" charset="2"/>
              <a:defRPr sz="2000">
                <a:solidFill>
                  <a:schemeClr val="tx1"/>
                </a:solidFill>
                <a:effectLst>
                  <a:outerShdw blurRad="38100" dist="38100" dir="2700000" algn="tl">
                    <a:srgbClr val="000000"/>
                  </a:outerShdw>
                </a:effectLst>
                <a:latin typeface="Arial" charset="0"/>
              </a:defRPr>
            </a:lvl9pPr>
          </a:lstStyle>
          <a:p>
            <a:pPr eaLnBrk="1" hangingPunct="1">
              <a:lnSpc>
                <a:spcPct val="80000"/>
              </a:lnSpc>
            </a:pPr>
            <a:r>
              <a:rPr lang="en-US" altLang="en-US" sz="1400" dirty="0">
                <a:solidFill>
                  <a:srgbClr val="FFFF66"/>
                </a:solidFill>
              </a:rPr>
              <a:t>Water-water</a:t>
            </a:r>
          </a:p>
          <a:p>
            <a:pPr eaLnBrk="1" hangingPunct="1">
              <a:lnSpc>
                <a:spcPct val="80000"/>
              </a:lnSpc>
            </a:pPr>
            <a:r>
              <a:rPr lang="en-US" altLang="en-US" sz="1400" dirty="0">
                <a:solidFill>
                  <a:srgbClr val="FFFF66"/>
                </a:solidFill>
              </a:rPr>
              <a:t>plate heat exchanger</a:t>
            </a:r>
          </a:p>
        </p:txBody>
      </p:sp>
      <p:pic>
        <p:nvPicPr>
          <p:cNvPr id="12" name="Picture 2" descr="http://www.citech-malaysia.com.gridhosted.co.uk/wp-content/uploads/2014/09/ciba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4255" y="4837049"/>
            <a:ext cx="2358883" cy="145487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airforce-technology.com/contractor_images/systecon/systecon1.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4194" y="4837049"/>
            <a:ext cx="2432711" cy="1485106"/>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87965" y="1521644"/>
            <a:ext cx="6115777" cy="369332"/>
          </a:xfrm>
          <a:prstGeom prst="rect">
            <a:avLst/>
          </a:prstGeom>
        </p:spPr>
        <p:txBody>
          <a:bodyPr wrap="none">
            <a:spAutoFit/>
          </a:bodyPr>
          <a:lstStyle/>
          <a:p>
            <a:pPr marL="285750" indent="-285750">
              <a:buFont typeface="Wingdings" panose="05000000000000000000" pitchFamily="2" charset="2"/>
              <a:buChar char="§"/>
            </a:pPr>
            <a:r>
              <a:rPr lang="en-US" dirty="0" smtClean="0"/>
              <a:t>Structural discontinuity with variable material properties</a:t>
            </a:r>
            <a:endParaRPr lang="en-US" dirty="0"/>
          </a:p>
        </p:txBody>
      </p:sp>
      <p:sp>
        <p:nvSpPr>
          <p:cNvPr id="16" name="Rectangle 15"/>
          <p:cNvSpPr/>
          <p:nvPr/>
        </p:nvSpPr>
        <p:spPr>
          <a:xfrm>
            <a:off x="112673" y="839743"/>
            <a:ext cx="5631476" cy="646331"/>
          </a:xfrm>
          <a:prstGeom prst="rect">
            <a:avLst/>
          </a:prstGeom>
        </p:spPr>
        <p:txBody>
          <a:bodyPr wrap="square">
            <a:spAutoFit/>
          </a:bodyPr>
          <a:lstStyle/>
          <a:p>
            <a:pPr marL="285750" indent="-285750" algn="just">
              <a:buFont typeface="Wingdings" panose="05000000000000000000" pitchFamily="2" charset="2"/>
              <a:buChar char="§"/>
            </a:pPr>
            <a:r>
              <a:rPr lang="en-US" dirty="0"/>
              <a:t>S</a:t>
            </a:r>
            <a:r>
              <a:rPr lang="en-US" dirty="0" smtClean="0"/>
              <a:t>tructural </a:t>
            </a:r>
            <a:r>
              <a:rPr lang="en-US" dirty="0"/>
              <a:t>acoustic, </a:t>
            </a:r>
            <a:r>
              <a:rPr lang="en-US" dirty="0" smtClean="0"/>
              <a:t>elasticity, electromagnetic </a:t>
            </a:r>
            <a:r>
              <a:rPr lang="en-US" dirty="0"/>
              <a:t>theory and water </a:t>
            </a:r>
            <a:r>
              <a:rPr lang="en-US" dirty="0" smtClean="0"/>
              <a:t>waves</a:t>
            </a:r>
            <a:endParaRPr lang="en-US" dirty="0"/>
          </a:p>
        </p:txBody>
      </p:sp>
    </p:spTree>
    <p:extLst>
      <p:ext uri="{BB962C8B-B14F-4D97-AF65-F5344CB8AC3E}">
        <p14:creationId xmlns:p14="http://schemas.microsoft.com/office/powerpoint/2010/main" val="41884119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30</a:t>
            </a:fld>
            <a:endParaRPr lang="en-US"/>
          </a:p>
        </p:txBody>
      </p:sp>
      <p:sp>
        <p:nvSpPr>
          <p:cNvPr id="3" name="TextBox 2"/>
          <p:cNvSpPr txBox="1"/>
          <p:nvPr/>
        </p:nvSpPr>
        <p:spPr>
          <a:xfrm>
            <a:off x="1325220" y="2260509"/>
            <a:ext cx="6877877" cy="76944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4400" dirty="0" smtClean="0">
                <a:solidFill>
                  <a:schemeClr val="accent2"/>
                </a:solidFill>
                <a:latin typeface="Bradley Hand ITC" pitchFamily="66" charset="0"/>
              </a:rPr>
              <a:t>Thanks for your attention</a:t>
            </a:r>
            <a:endParaRPr lang="en-SG" sz="4400" dirty="0">
              <a:solidFill>
                <a:schemeClr val="accent2"/>
              </a:solidFill>
              <a:latin typeface="Bradley Hand ITC" pitchFamily="66" charset="0"/>
            </a:endParaRPr>
          </a:p>
        </p:txBody>
      </p:sp>
    </p:spTree>
    <p:extLst>
      <p:ext uri="{BB962C8B-B14F-4D97-AF65-F5344CB8AC3E}">
        <p14:creationId xmlns:p14="http://schemas.microsoft.com/office/powerpoint/2010/main" val="3524080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defRPr/>
            </a:pPr>
            <a:r>
              <a:rPr lang="en-US" smtClean="0"/>
              <a:t>16/03/2016</a:t>
            </a:r>
            <a:endParaRPr lang="en-US"/>
          </a:p>
        </p:txBody>
      </p:sp>
      <p:sp>
        <p:nvSpPr>
          <p:cNvPr id="8" name="Footer Placeholder 7"/>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4</a:t>
            </a:fld>
            <a:endParaRPr lang="en-US"/>
          </a:p>
        </p:txBody>
      </p:sp>
      <p:sp>
        <p:nvSpPr>
          <p:cNvPr id="12" name="Rectangle 4"/>
          <p:cNvSpPr txBox="1">
            <a:spLocks noChangeArrowheads="1"/>
          </p:cNvSpPr>
          <p:nvPr/>
        </p:nvSpPr>
        <p:spPr>
          <a:xfrm>
            <a:off x="166224" y="172282"/>
            <a:ext cx="2311933" cy="526868"/>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fontAlgn="auto">
              <a:spcAft>
                <a:spcPts val="0"/>
              </a:spcAft>
            </a:pPr>
            <a:r>
              <a:rPr lang="en-US" altLang="en-US" sz="2000" b="1" dirty="0" smtClean="0">
                <a:solidFill>
                  <a:schemeClr val="tx1"/>
                </a:solidFill>
              </a:rPr>
              <a:t>An overview . . .</a:t>
            </a:r>
            <a:endParaRPr lang="fr-CA" altLang="en-US" sz="2000" b="1" dirty="0">
              <a:solidFill>
                <a:schemeClr val="tx1"/>
              </a:solidFill>
            </a:endParaRPr>
          </a:p>
        </p:txBody>
      </p:sp>
      <p:sp>
        <p:nvSpPr>
          <p:cNvPr id="3" name="Rectangle 2"/>
          <p:cNvSpPr/>
          <p:nvPr/>
        </p:nvSpPr>
        <p:spPr>
          <a:xfrm>
            <a:off x="198785" y="812433"/>
            <a:ext cx="8729623" cy="1938992"/>
          </a:xfrm>
          <a:prstGeom prst="rect">
            <a:avLst/>
          </a:prstGeom>
        </p:spPr>
        <p:txBody>
          <a:bodyPr wrap="square">
            <a:spAutoFit/>
          </a:bodyPr>
          <a:lstStyle/>
          <a:p>
            <a:pPr algn="just"/>
            <a:r>
              <a:rPr lang="en-US" sz="2000" dirty="0"/>
              <a:t>Precisely the mode-matching (MM) technique together with an appropriate form of the orthogonality relation is viable tool to solve many interesting physical problems. It incorporates the structural discontinuity as well as the singularities at the corners. In such circumstances the mode-matching along with additional properties of its validity has been applied somewhat using the low frequency </a:t>
            </a:r>
            <a:r>
              <a:rPr lang="en-US" sz="2000" dirty="0" smtClean="0"/>
              <a:t>approximation (LFA).</a:t>
            </a:r>
            <a:endParaRPr lang="en-US" sz="2000" dirty="0"/>
          </a:p>
        </p:txBody>
      </p:sp>
      <p:sp>
        <p:nvSpPr>
          <p:cNvPr id="10" name="Rectangle 9"/>
          <p:cNvSpPr/>
          <p:nvPr/>
        </p:nvSpPr>
        <p:spPr>
          <a:xfrm>
            <a:off x="179477" y="3771022"/>
            <a:ext cx="8775487" cy="830997"/>
          </a:xfrm>
          <a:prstGeom prst="rect">
            <a:avLst/>
          </a:prstGeom>
          <a:solidFill>
            <a:srgbClr val="FFFF00"/>
          </a:solidFill>
        </p:spPr>
        <p:txBody>
          <a:bodyPr wrap="square">
            <a:spAutoFit/>
          </a:bodyPr>
          <a:lstStyle/>
          <a:p>
            <a:pPr algn="just"/>
            <a:r>
              <a:rPr lang="en-US" sz="1600" dirty="0" err="1" smtClean="0"/>
              <a:t>Rab</a:t>
            </a:r>
            <a:r>
              <a:rPr lang="en-US" sz="1600" dirty="0" smtClean="0"/>
              <a:t> </a:t>
            </a:r>
            <a:r>
              <a:rPr lang="en-US" sz="1600" dirty="0"/>
              <a:t>Nawaz, M. Afzal, and M. </a:t>
            </a:r>
            <a:r>
              <a:rPr lang="en-US" sz="1600" dirty="0" err="1"/>
              <a:t>Ayub</a:t>
            </a:r>
            <a:r>
              <a:rPr lang="en-US" sz="1600" dirty="0"/>
              <a:t>, Acoustic propagation in two-dimensional waveguide for membrane bounded ducts, Communications in Non-Linear Science and Numerical Simulation 20, 421--433 (2015).</a:t>
            </a:r>
          </a:p>
        </p:txBody>
      </p:sp>
      <p:sp>
        <p:nvSpPr>
          <p:cNvPr id="13" name="Rectangle 12"/>
          <p:cNvSpPr/>
          <p:nvPr/>
        </p:nvSpPr>
        <p:spPr>
          <a:xfrm>
            <a:off x="212036" y="4604605"/>
            <a:ext cx="8742875" cy="584775"/>
          </a:xfrm>
          <a:prstGeom prst="rect">
            <a:avLst/>
          </a:prstGeom>
          <a:solidFill>
            <a:srgbClr val="FFFF00"/>
          </a:solidFill>
        </p:spPr>
        <p:txBody>
          <a:bodyPr wrap="square">
            <a:spAutoFit/>
          </a:bodyPr>
          <a:lstStyle/>
          <a:p>
            <a:pPr algn="just"/>
            <a:r>
              <a:rPr lang="en-US" sz="1600" dirty="0" smtClean="0"/>
              <a:t>Mahmood-</a:t>
            </a:r>
            <a:r>
              <a:rPr lang="en-US" sz="1600" dirty="0" err="1" smtClean="0"/>
              <a:t>Ul</a:t>
            </a:r>
            <a:r>
              <a:rPr lang="en-US" sz="1600" dirty="0" smtClean="0"/>
              <a:t>-Hassan</a:t>
            </a:r>
            <a:r>
              <a:rPr lang="en-US" sz="1600" dirty="0"/>
              <a:t>, M., H. </a:t>
            </a:r>
            <a:r>
              <a:rPr lang="en-US" sz="1600" dirty="0" err="1"/>
              <a:t>Meylan</a:t>
            </a:r>
            <a:r>
              <a:rPr lang="en-US" sz="1600" dirty="0"/>
              <a:t>, and M. A. Peter, "Water-wave scattering by submerged elastic plates," Q. J. Mech. Appl. Math. 62, 321--344 (2009).</a:t>
            </a:r>
          </a:p>
        </p:txBody>
      </p:sp>
      <p:sp>
        <p:nvSpPr>
          <p:cNvPr id="14" name="Rectangle 13"/>
          <p:cNvSpPr/>
          <p:nvPr/>
        </p:nvSpPr>
        <p:spPr>
          <a:xfrm>
            <a:off x="212036" y="5200945"/>
            <a:ext cx="8742875" cy="584775"/>
          </a:xfrm>
          <a:prstGeom prst="rect">
            <a:avLst/>
          </a:prstGeom>
          <a:solidFill>
            <a:srgbClr val="FFFF00"/>
          </a:solidFill>
        </p:spPr>
        <p:txBody>
          <a:bodyPr wrap="square">
            <a:spAutoFit/>
          </a:bodyPr>
          <a:lstStyle/>
          <a:p>
            <a:pPr algn="just"/>
            <a:r>
              <a:rPr lang="en-US" sz="1600" dirty="0" err="1"/>
              <a:t>Lawrie</a:t>
            </a:r>
            <a:r>
              <a:rPr lang="en-US" sz="1600" dirty="0"/>
              <a:t> JB, Kirby R. Mode-matching without root finding: application to a dissipative silencer. J </a:t>
            </a:r>
            <a:r>
              <a:rPr lang="en-US" sz="1600" dirty="0" err="1"/>
              <a:t>Acoust</a:t>
            </a:r>
            <a:r>
              <a:rPr lang="en-US" sz="1600" dirty="0"/>
              <a:t> </a:t>
            </a:r>
            <a:r>
              <a:rPr lang="en-US" sz="1600" dirty="0" err="1"/>
              <a:t>Soc</a:t>
            </a:r>
            <a:r>
              <a:rPr lang="en-US" sz="1600" dirty="0"/>
              <a:t> Am ;119, 2050--61 (2006).</a:t>
            </a:r>
          </a:p>
        </p:txBody>
      </p:sp>
      <p:sp>
        <p:nvSpPr>
          <p:cNvPr id="15" name="Rectangle 14"/>
          <p:cNvSpPr/>
          <p:nvPr/>
        </p:nvSpPr>
        <p:spPr>
          <a:xfrm>
            <a:off x="198784" y="5791305"/>
            <a:ext cx="8742875" cy="584775"/>
          </a:xfrm>
          <a:prstGeom prst="rect">
            <a:avLst/>
          </a:prstGeom>
          <a:solidFill>
            <a:srgbClr val="FFFF00"/>
          </a:solidFill>
        </p:spPr>
        <p:txBody>
          <a:bodyPr wrap="square">
            <a:spAutoFit/>
          </a:bodyPr>
          <a:lstStyle/>
          <a:p>
            <a:pPr algn="just"/>
            <a:r>
              <a:rPr lang="en-US" sz="1600" dirty="0" err="1"/>
              <a:t>Lawrie</a:t>
            </a:r>
            <a:r>
              <a:rPr lang="en-US" sz="1600" dirty="0"/>
              <a:t> JB, </a:t>
            </a:r>
            <a:r>
              <a:rPr lang="en-US" sz="1600" dirty="0" err="1"/>
              <a:t>Guled</a:t>
            </a:r>
            <a:r>
              <a:rPr lang="en-US" sz="1600" dirty="0"/>
              <a:t> IMM, On tuning a reactive silencer by varying the position of an internal membrane. Journal of Acoustical Society of America 120(2): 780--790 (2006).</a:t>
            </a:r>
          </a:p>
        </p:txBody>
      </p:sp>
    </p:spTree>
    <p:extLst>
      <p:ext uri="{BB962C8B-B14F-4D97-AF65-F5344CB8AC3E}">
        <p14:creationId xmlns:p14="http://schemas.microsoft.com/office/powerpoint/2010/main" val="2459626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5</a:t>
            </a:fld>
            <a:endParaRPr lang="en-US"/>
          </a:p>
        </p:txBody>
      </p:sp>
      <p:sp>
        <p:nvSpPr>
          <p:cNvPr id="5" name="Rectangle 4"/>
          <p:cNvSpPr/>
          <p:nvPr/>
        </p:nvSpPr>
        <p:spPr>
          <a:xfrm>
            <a:off x="198785" y="4595917"/>
            <a:ext cx="8729623" cy="584775"/>
          </a:xfrm>
          <a:prstGeom prst="rect">
            <a:avLst/>
          </a:prstGeom>
          <a:solidFill>
            <a:srgbClr val="FFFF00"/>
          </a:solidFill>
        </p:spPr>
        <p:txBody>
          <a:bodyPr wrap="square">
            <a:spAutoFit/>
          </a:bodyPr>
          <a:lstStyle/>
          <a:p>
            <a:pPr algn="just"/>
            <a:r>
              <a:rPr lang="en-SG" sz="1600" dirty="0" smtClean="0"/>
              <a:t>N</a:t>
            </a:r>
            <a:r>
              <a:rPr lang="en-SG" sz="1600" dirty="0"/>
              <a:t>. </a:t>
            </a:r>
            <a:r>
              <a:rPr lang="en-SG" sz="1600" dirty="0" err="1"/>
              <a:t>Amitay</a:t>
            </a:r>
            <a:r>
              <a:rPr lang="en-SG" sz="1600" dirty="0"/>
              <a:t> and V. Galindo (1969) On energy conservation and the method </a:t>
            </a:r>
            <a:r>
              <a:rPr lang="en-SG" sz="1600" dirty="0" smtClean="0"/>
              <a:t>of moments </a:t>
            </a:r>
            <a:r>
              <a:rPr lang="en-SG" sz="1600" dirty="0"/>
              <a:t>in scattering problems. IEEE Trans Antennas </a:t>
            </a:r>
            <a:r>
              <a:rPr lang="en-SG" sz="1600" dirty="0" err="1" smtClean="0"/>
              <a:t>Propag</a:t>
            </a:r>
            <a:r>
              <a:rPr lang="en-SG" sz="1600" dirty="0" smtClean="0"/>
              <a:t> </a:t>
            </a:r>
            <a:r>
              <a:rPr lang="en-SG" sz="1600" dirty="0"/>
              <a:t>17(6): 747-751</a:t>
            </a:r>
          </a:p>
        </p:txBody>
      </p:sp>
      <p:sp>
        <p:nvSpPr>
          <p:cNvPr id="6" name="Rectangle 5"/>
          <p:cNvSpPr/>
          <p:nvPr/>
        </p:nvSpPr>
        <p:spPr>
          <a:xfrm>
            <a:off x="185532" y="5195828"/>
            <a:ext cx="8742875" cy="584775"/>
          </a:xfrm>
          <a:prstGeom prst="rect">
            <a:avLst/>
          </a:prstGeom>
          <a:solidFill>
            <a:srgbClr val="FFFF00"/>
          </a:solidFill>
        </p:spPr>
        <p:txBody>
          <a:bodyPr wrap="square">
            <a:spAutoFit/>
          </a:bodyPr>
          <a:lstStyle/>
          <a:p>
            <a:pPr algn="just"/>
            <a:r>
              <a:rPr lang="en-SG" sz="1600" dirty="0" smtClean="0"/>
              <a:t>G. A. </a:t>
            </a:r>
            <a:r>
              <a:rPr lang="en-SG" sz="1600" dirty="0" err="1" smtClean="0"/>
              <a:t>Kriegsmann</a:t>
            </a:r>
            <a:r>
              <a:rPr lang="en-SG" sz="1600" dirty="0"/>
              <a:t> </a:t>
            </a:r>
            <a:r>
              <a:rPr lang="en-SG" sz="1600" dirty="0" smtClean="0"/>
              <a:t>(1997</a:t>
            </a:r>
            <a:r>
              <a:rPr lang="en-SG" sz="1600" dirty="0"/>
              <a:t>) The </a:t>
            </a:r>
            <a:r>
              <a:rPr lang="en-SG" sz="1600" dirty="0" err="1"/>
              <a:t>Galerkin</a:t>
            </a:r>
            <a:r>
              <a:rPr lang="en-SG" sz="1600" dirty="0"/>
              <a:t> approximation of the Iris problem: Conservation of power. </a:t>
            </a:r>
            <a:r>
              <a:rPr lang="en-SG" sz="1600" dirty="0" err="1"/>
              <a:t>Appl</a:t>
            </a:r>
            <a:r>
              <a:rPr lang="en-SG" sz="1600" dirty="0"/>
              <a:t> Math Lett 10(1):41-44</a:t>
            </a:r>
          </a:p>
        </p:txBody>
      </p:sp>
      <p:sp>
        <p:nvSpPr>
          <p:cNvPr id="7" name="Rectangle 6"/>
          <p:cNvSpPr/>
          <p:nvPr/>
        </p:nvSpPr>
        <p:spPr>
          <a:xfrm>
            <a:off x="198785" y="5784903"/>
            <a:ext cx="8729623" cy="584775"/>
          </a:xfrm>
          <a:prstGeom prst="rect">
            <a:avLst/>
          </a:prstGeom>
          <a:solidFill>
            <a:srgbClr val="FFFF00"/>
          </a:solidFill>
        </p:spPr>
        <p:txBody>
          <a:bodyPr wrap="square">
            <a:spAutoFit/>
          </a:bodyPr>
          <a:lstStyle/>
          <a:p>
            <a:pPr algn="just"/>
            <a:r>
              <a:rPr lang="en-SG" sz="1600" dirty="0" smtClean="0"/>
              <a:t>G. A. </a:t>
            </a:r>
            <a:r>
              <a:rPr lang="en-SG" sz="1600" dirty="0" err="1" smtClean="0"/>
              <a:t>Kriegsmann</a:t>
            </a:r>
            <a:r>
              <a:rPr lang="en-SG" sz="1600" dirty="0"/>
              <a:t> </a:t>
            </a:r>
            <a:r>
              <a:rPr lang="en-SG" sz="1600" dirty="0" smtClean="0"/>
              <a:t>(1999</a:t>
            </a:r>
            <a:r>
              <a:rPr lang="en-SG" sz="1600" dirty="0"/>
              <a:t>) The flanged waveguide antenna: discrete reciprocity and conservation. Wave Motion 29:81--95.</a:t>
            </a:r>
          </a:p>
        </p:txBody>
      </p:sp>
      <p:sp>
        <p:nvSpPr>
          <p:cNvPr id="8" name="Rectangle 4"/>
          <p:cNvSpPr txBox="1">
            <a:spLocks noChangeArrowheads="1"/>
          </p:cNvSpPr>
          <p:nvPr/>
        </p:nvSpPr>
        <p:spPr>
          <a:xfrm>
            <a:off x="166224" y="172282"/>
            <a:ext cx="2311933" cy="526868"/>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fontAlgn="auto">
              <a:spcAft>
                <a:spcPts val="0"/>
              </a:spcAft>
            </a:pPr>
            <a:r>
              <a:rPr lang="en-US" altLang="en-US" sz="2000" b="1" dirty="0" smtClean="0">
                <a:solidFill>
                  <a:schemeClr val="tx1"/>
                </a:solidFill>
              </a:rPr>
              <a:t>An overview . . .</a:t>
            </a:r>
            <a:endParaRPr lang="fr-CA" altLang="en-US" sz="2000" b="1" dirty="0">
              <a:solidFill>
                <a:schemeClr val="tx1"/>
              </a:solidFill>
            </a:endParaRPr>
          </a:p>
        </p:txBody>
      </p:sp>
      <p:sp>
        <p:nvSpPr>
          <p:cNvPr id="9" name="Rectangle 8"/>
          <p:cNvSpPr/>
          <p:nvPr/>
        </p:nvSpPr>
        <p:spPr>
          <a:xfrm>
            <a:off x="170649" y="1196741"/>
            <a:ext cx="8729623" cy="1015663"/>
          </a:xfrm>
          <a:prstGeom prst="rect">
            <a:avLst/>
          </a:prstGeom>
        </p:spPr>
        <p:txBody>
          <a:bodyPr wrap="square">
            <a:spAutoFit/>
          </a:bodyPr>
          <a:lstStyle/>
          <a:p>
            <a:pPr algn="just"/>
            <a:r>
              <a:rPr lang="en-US" sz="2000" dirty="0" smtClean="0"/>
              <a:t>Problems involving the propagation of electromagnetic, water and sound waves generally satisfy a number of conservation laws and it is tempting to use these as a means of validating solution techniques. </a:t>
            </a:r>
          </a:p>
        </p:txBody>
      </p:sp>
    </p:spTree>
    <p:extLst>
      <p:ext uri="{BB962C8B-B14F-4D97-AF65-F5344CB8AC3E}">
        <p14:creationId xmlns:p14="http://schemas.microsoft.com/office/powerpoint/2010/main" val="1953247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6</a:t>
            </a:fld>
            <a:endParaRPr lang="en-US"/>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39" y="2120778"/>
            <a:ext cx="3233531" cy="794588"/>
          </a:xfrm>
          <a:prstGeom prst="rect">
            <a:avLst/>
          </a:prstGeom>
          <a:solidFill>
            <a:schemeClr val="bg2"/>
          </a:solidFill>
          <a:ln w="9525">
            <a:solidFill>
              <a:srgbClr val="C00000"/>
            </a:solidFill>
            <a:miter lim="800000"/>
            <a:headEnd/>
            <a:tailEnd/>
          </a:ln>
          <a:effectLst/>
        </p:spPr>
      </p:pic>
      <p:sp>
        <p:nvSpPr>
          <p:cNvPr id="6" name="Rectangle 5"/>
          <p:cNvSpPr/>
          <p:nvPr/>
        </p:nvSpPr>
        <p:spPr>
          <a:xfrm>
            <a:off x="166567" y="5802552"/>
            <a:ext cx="8810784" cy="584775"/>
          </a:xfrm>
          <a:prstGeom prst="rect">
            <a:avLst/>
          </a:prstGeom>
          <a:solidFill>
            <a:srgbClr val="FFFF00"/>
          </a:solidFill>
          <a:ln>
            <a:solidFill>
              <a:srgbClr val="FFFFCC"/>
            </a:solidFill>
          </a:ln>
        </p:spPr>
        <p:txBody>
          <a:bodyPr wrap="square">
            <a:spAutoFit/>
          </a:bodyPr>
          <a:lstStyle/>
          <a:p>
            <a:pPr algn="just"/>
            <a:r>
              <a:rPr lang="en-SG" sz="1600" dirty="0">
                <a:latin typeface="AngsanaUPC" pitchFamily="18" charset="-34"/>
                <a:cs typeface="AngsanaUPC" pitchFamily="18" charset="-34"/>
              </a:rPr>
              <a:t>CRIGHTON, D. G., DOWLING, A. P., FFOWCS-WILLIAMS, J. E., HECKL, M. &amp; </a:t>
            </a:r>
            <a:r>
              <a:rPr lang="en-SG" sz="1600" dirty="0" smtClean="0">
                <a:latin typeface="AngsanaUPC" pitchFamily="18" charset="-34"/>
                <a:cs typeface="AngsanaUPC" pitchFamily="18" charset="-34"/>
              </a:rPr>
              <a:t>LEPPINGTON, F</a:t>
            </a:r>
            <a:r>
              <a:rPr lang="en-SG" sz="1600" dirty="0">
                <a:latin typeface="AngsanaUPC" pitchFamily="18" charset="-34"/>
                <a:cs typeface="AngsanaUPC" pitchFamily="18" charset="-34"/>
              </a:rPr>
              <a:t>. G., 1992. Modern Methods in Analytical Acoustics. Springer-</a:t>
            </a:r>
            <a:r>
              <a:rPr lang="en-SG" sz="1600" dirty="0" err="1">
                <a:latin typeface="AngsanaUPC" pitchFamily="18" charset="-34"/>
                <a:cs typeface="AngsanaUPC" pitchFamily="18" charset="-34"/>
              </a:rPr>
              <a:t>Verlag</a:t>
            </a:r>
            <a:r>
              <a:rPr lang="en-SG" sz="1600" dirty="0">
                <a:latin typeface="AngsanaUPC" pitchFamily="18" charset="-34"/>
                <a:cs typeface="AngsanaUPC" pitchFamily="18" charset="-34"/>
              </a:rPr>
              <a:t>.</a:t>
            </a:r>
          </a:p>
        </p:txBody>
      </p:sp>
      <p:pic>
        <p:nvPicPr>
          <p:cNvPr id="7" name="Picture 6"/>
          <p:cNvPicPr>
            <a:picLocks noChangeAspect="1"/>
          </p:cNvPicPr>
          <p:nvPr/>
        </p:nvPicPr>
        <p:blipFill>
          <a:blip r:embed="rId3"/>
          <a:stretch>
            <a:fillRect/>
          </a:stretch>
        </p:blipFill>
        <p:spPr>
          <a:xfrm>
            <a:off x="4125071" y="256449"/>
            <a:ext cx="4831900" cy="2615572"/>
          </a:xfrm>
          <a:prstGeom prst="rect">
            <a:avLst/>
          </a:prstGeom>
        </p:spPr>
      </p:pic>
      <p:sp>
        <p:nvSpPr>
          <p:cNvPr id="8" name="TextBox 7"/>
          <p:cNvSpPr txBox="1"/>
          <p:nvPr/>
        </p:nvSpPr>
        <p:spPr>
          <a:xfrm>
            <a:off x="6323805" y="1128724"/>
            <a:ext cx="1762021"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Rigid/Membrane</a:t>
            </a:r>
            <a:endParaRPr lang="en-SG"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064755" y="1486933"/>
            <a:ext cx="300082" cy="369332"/>
          </a:xfrm>
          <a:prstGeom prst="rect">
            <a:avLst/>
          </a:prstGeom>
          <a:noFill/>
        </p:spPr>
        <p:txBody>
          <a:bodyPr wrap="none" rtlCol="0">
            <a:spAutoFit/>
          </a:bodyPr>
          <a:lstStyle/>
          <a:p>
            <a:r>
              <a:rPr lang="en-US" i="1" dirty="0">
                <a:latin typeface="Times New Roman" panose="02020603050405020304" pitchFamily="18" charset="0"/>
                <a:cs typeface="Times New Roman" panose="02020603050405020304" pitchFamily="18" charset="0"/>
              </a:rPr>
              <a:t>a</a:t>
            </a:r>
            <a:endParaRPr lang="en-SG" i="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092103" y="679818"/>
            <a:ext cx="300082" cy="369332"/>
          </a:xfrm>
          <a:prstGeom prst="rect">
            <a:avLst/>
          </a:prstGeom>
          <a:noFill/>
        </p:spPr>
        <p:txBody>
          <a:bodyPr wrap="none" rtlCol="0">
            <a:spAutoFit/>
          </a:bodyPr>
          <a:lstStyle/>
          <a:p>
            <a:r>
              <a:rPr lang="en-US" i="1" dirty="0" smtClean="0">
                <a:latin typeface="Times New Roman" panose="02020603050405020304" pitchFamily="18" charset="0"/>
                <a:cs typeface="Times New Roman" panose="02020603050405020304" pitchFamily="18" charset="0"/>
              </a:rPr>
              <a:t>b</a:t>
            </a:r>
            <a:endParaRPr lang="en-SG"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6050712" y="2661607"/>
            <a:ext cx="558166" cy="369332"/>
          </a:xfrm>
          <a:prstGeom prst="rect">
            <a:avLst/>
          </a:prstGeom>
          <a:noFill/>
        </p:spPr>
        <p:txBody>
          <a:bodyPr wrap="none" rtlCol="0">
            <a:spAutoFit/>
          </a:bodyPr>
          <a:lstStyle/>
          <a:p>
            <a:r>
              <a:rPr lang="en-US" i="1" dirty="0">
                <a:latin typeface="Times New Roman" panose="02020603050405020304" pitchFamily="18" charset="0"/>
                <a:cs typeface="Times New Roman" panose="02020603050405020304" pitchFamily="18" charset="0"/>
              </a:rPr>
              <a:t>x</a:t>
            </a:r>
            <a:r>
              <a:rPr lang="en-US" i="1" dirty="0" smtClean="0">
                <a:latin typeface="Times New Roman" panose="02020603050405020304" pitchFamily="18" charset="0"/>
                <a:cs typeface="Times New Roman" panose="02020603050405020304" pitchFamily="18" charset="0"/>
              </a:rPr>
              <a:t>=0</a:t>
            </a:r>
            <a:endParaRPr lang="en-SG" i="1"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6376755" y="1828591"/>
            <a:ext cx="0" cy="833017"/>
          </a:xfrm>
          <a:prstGeom prst="line">
            <a:avLst/>
          </a:prstGeom>
          <a:ln w="9525">
            <a:solidFill>
              <a:schemeClr val="dk1">
                <a:shade val="95000"/>
                <a:satMod val="105000"/>
                <a:alpha val="99000"/>
              </a:schemeClr>
            </a:solidFill>
            <a:prstDash val="lgDash"/>
          </a:ln>
        </p:spPr>
        <p:style>
          <a:lnRef idx="1">
            <a:schemeClr val="dk1"/>
          </a:lnRef>
          <a:fillRef idx="0">
            <a:schemeClr val="dk1"/>
          </a:fillRef>
          <a:effectRef idx="0">
            <a:schemeClr val="dk1"/>
          </a:effectRef>
          <a:fontRef idx="minor">
            <a:schemeClr val="tx1"/>
          </a:fontRef>
        </p:style>
      </p:cxnSp>
      <p:sp>
        <p:nvSpPr>
          <p:cNvPr id="16" name="Rectangle 4"/>
          <p:cNvSpPr txBox="1">
            <a:spLocks noChangeArrowheads="1"/>
          </p:cNvSpPr>
          <p:nvPr/>
        </p:nvSpPr>
        <p:spPr>
          <a:xfrm>
            <a:off x="172280" y="172282"/>
            <a:ext cx="3511824" cy="576857"/>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fontAlgn="auto">
              <a:spcAft>
                <a:spcPts val="0"/>
              </a:spcAft>
            </a:pPr>
            <a:r>
              <a:rPr lang="en-US" altLang="en-US" sz="2800" b="1" dirty="0" smtClean="0">
                <a:solidFill>
                  <a:schemeClr val="tx1"/>
                </a:solidFill>
              </a:rPr>
              <a:t>Model Problem</a:t>
            </a:r>
            <a:endParaRPr lang="fr-CA" altLang="en-US" sz="2800" b="1" dirty="0">
              <a:solidFill>
                <a:schemeClr val="tx1"/>
              </a:solidFill>
            </a:endParaRPr>
          </a:p>
        </p:txBody>
      </p:sp>
      <p:sp>
        <p:nvSpPr>
          <p:cNvPr id="17" name="TextBox 16"/>
          <p:cNvSpPr txBox="1"/>
          <p:nvPr/>
        </p:nvSpPr>
        <p:spPr>
          <a:xfrm>
            <a:off x="415685" y="4141345"/>
            <a:ext cx="4044697" cy="369332"/>
          </a:xfrm>
          <a:prstGeom prst="rect">
            <a:avLst/>
          </a:prstGeom>
          <a:noFill/>
        </p:spPr>
        <p:txBody>
          <a:bodyPr wrap="none" rtlCol="0">
            <a:spAutoFit/>
          </a:bodyPr>
          <a:lstStyle/>
          <a:p>
            <a:r>
              <a:rPr lang="en-US" dirty="0" smtClean="0"/>
              <a:t>Assuming harmonic time dependence</a:t>
            </a:r>
            <a:endParaRPr lang="en-SG" dirty="0"/>
          </a:p>
        </p:txBody>
      </p:sp>
      <p:pic>
        <p:nvPicPr>
          <p:cNvPr id="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5327" y="4053634"/>
            <a:ext cx="836595" cy="555770"/>
          </a:xfrm>
          <a:prstGeom prst="rect">
            <a:avLst/>
          </a:prstGeom>
          <a:solidFill>
            <a:schemeClr val="bg2"/>
          </a:solidFill>
          <a:ln>
            <a:noFill/>
          </a:ln>
          <a:effectLst/>
        </p:spPr>
      </p:pic>
      <p:sp>
        <p:nvSpPr>
          <p:cNvPr id="19" name="Notched Right Arrow 18"/>
          <p:cNvSpPr/>
          <p:nvPr/>
        </p:nvSpPr>
        <p:spPr>
          <a:xfrm>
            <a:off x="4533746" y="4291764"/>
            <a:ext cx="2057060" cy="11911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TextBox 19"/>
          <p:cNvSpPr txBox="1"/>
          <p:nvPr/>
        </p:nvSpPr>
        <p:spPr>
          <a:xfrm>
            <a:off x="391913" y="5054591"/>
            <a:ext cx="2787943" cy="369332"/>
          </a:xfrm>
          <a:prstGeom prst="rect">
            <a:avLst/>
          </a:prstGeom>
          <a:noFill/>
        </p:spPr>
        <p:txBody>
          <a:bodyPr wrap="none" rtlCol="0">
            <a:spAutoFit/>
          </a:bodyPr>
          <a:lstStyle/>
          <a:p>
            <a:r>
              <a:rPr lang="en-US" dirty="0" smtClean="0"/>
              <a:t>On non-</a:t>
            </a:r>
            <a:r>
              <a:rPr lang="en-US" dirty="0" err="1" smtClean="0"/>
              <a:t>dimensionalizing</a:t>
            </a:r>
            <a:r>
              <a:rPr lang="en-US" dirty="0" smtClean="0"/>
              <a:t> </a:t>
            </a:r>
            <a:endParaRPr lang="en-SG" dirty="0"/>
          </a:p>
        </p:txBody>
      </p:sp>
      <p:sp>
        <p:nvSpPr>
          <p:cNvPr id="21" name="Notched Right Arrow 20"/>
          <p:cNvSpPr/>
          <p:nvPr/>
        </p:nvSpPr>
        <p:spPr>
          <a:xfrm>
            <a:off x="3154271" y="5176434"/>
            <a:ext cx="2165875" cy="119110"/>
          </a:xfrm>
          <a:prstGeom prst="notchedRightArrow">
            <a:avLst/>
          </a:prstGeom>
          <a:solidFill>
            <a:srgbClr val="0086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2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5209" y="4707009"/>
            <a:ext cx="3018437" cy="967887"/>
          </a:xfrm>
          <a:prstGeom prst="rect">
            <a:avLst/>
          </a:prstGeom>
          <a:solidFill>
            <a:schemeClr val="bg2"/>
          </a:solidFill>
          <a:ln>
            <a:solidFill>
              <a:srgbClr val="C00000"/>
            </a:solidFill>
          </a:ln>
          <a:effectLst/>
        </p:spPr>
      </p:pic>
      <p:pic>
        <p:nvPicPr>
          <p:cNvPr id="23"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043" y="841903"/>
            <a:ext cx="3737115" cy="972411"/>
          </a:xfrm>
          <a:prstGeom prst="rect">
            <a:avLst/>
          </a:prstGeom>
          <a:solidFill>
            <a:schemeClr val="bg1">
              <a:lumMod val="95000"/>
            </a:schemeClr>
          </a:solidFill>
          <a:ln w="9525">
            <a:solidFill>
              <a:srgbClr val="FF0000"/>
            </a:solidFill>
            <a:miter lim="800000"/>
            <a:headEnd/>
            <a:tailEnd/>
          </a:ln>
          <a:effectLst/>
        </p:spPr>
      </p:pic>
      <p:pic>
        <p:nvPicPr>
          <p:cNvPr id="2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663" y="3246665"/>
            <a:ext cx="3048192" cy="910863"/>
          </a:xfrm>
          <a:prstGeom prst="rect">
            <a:avLst/>
          </a:prstGeom>
          <a:solidFill>
            <a:schemeClr val="bg1">
              <a:lumMod val="95000"/>
            </a:schemeClr>
          </a:solidFill>
          <a:ln w="9525">
            <a:solidFill>
              <a:srgbClr val="FF0000"/>
            </a:solidFill>
            <a:miter lim="800000"/>
            <a:headEnd/>
            <a:tailEnd/>
          </a:ln>
          <a:effectLst/>
        </p:spPr>
      </p:pic>
      <p:pic>
        <p:nvPicPr>
          <p:cNvPr id="2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9441" y="3232894"/>
            <a:ext cx="2862595" cy="815687"/>
          </a:xfrm>
          <a:prstGeom prst="rect">
            <a:avLst/>
          </a:prstGeom>
          <a:solidFill>
            <a:schemeClr val="bg1">
              <a:lumMod val="95000"/>
            </a:schemeClr>
          </a:solidFill>
          <a:ln>
            <a:solidFill>
              <a:srgbClr val="FF0000"/>
            </a:solidFill>
          </a:ln>
          <a:effectLst/>
        </p:spPr>
      </p:pic>
      <p:sp>
        <p:nvSpPr>
          <p:cNvPr id="26" name="TextBox 25"/>
          <p:cNvSpPr txBox="1"/>
          <p:nvPr/>
        </p:nvSpPr>
        <p:spPr>
          <a:xfrm>
            <a:off x="3908725" y="3545254"/>
            <a:ext cx="569387" cy="369332"/>
          </a:xfrm>
          <a:prstGeom prst="rect">
            <a:avLst/>
          </a:prstGeom>
          <a:noFill/>
        </p:spPr>
        <p:txBody>
          <a:bodyPr wrap="none" rtlCol="0">
            <a:spAutoFit/>
          </a:bodyPr>
          <a:lstStyle/>
          <a:p>
            <a:r>
              <a:rPr lang="en-US" dirty="0" smtClean="0"/>
              <a:t>and</a:t>
            </a:r>
            <a:endParaRPr lang="en-SG" dirty="0"/>
          </a:p>
        </p:txBody>
      </p:sp>
    </p:spTree>
    <p:extLst>
      <p:ext uri="{BB962C8B-B14F-4D97-AF65-F5344CB8AC3E}">
        <p14:creationId xmlns:p14="http://schemas.microsoft.com/office/powerpoint/2010/main" val="3549143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16/03/2016</a:t>
            </a:r>
            <a:endParaRPr lang="en-US"/>
          </a:p>
        </p:txBody>
      </p:sp>
      <p:sp>
        <p:nvSpPr>
          <p:cNvPr id="3" name="Footer Placeholder 2"/>
          <p:cNvSpPr>
            <a:spLocks noGrp="1"/>
          </p:cNvSpPr>
          <p:nvPr>
            <p:ph type="ftr" sz="quarter" idx="11"/>
          </p:nvPr>
        </p:nvSpPr>
        <p:spPr/>
        <p:txBody>
          <a:bodyPr/>
          <a:lstStyle/>
          <a:p>
            <a:r>
              <a:rPr lang="en-US" smtClean="0"/>
              <a:t>Quantum Physics-2016</a:t>
            </a:r>
            <a:endParaRPr lang="en-US"/>
          </a:p>
        </p:txBody>
      </p:sp>
      <p:sp>
        <p:nvSpPr>
          <p:cNvPr id="4" name="Slide Number Placeholder 3"/>
          <p:cNvSpPr>
            <a:spLocks noGrp="1"/>
          </p:cNvSpPr>
          <p:nvPr>
            <p:ph type="sldNum" sz="quarter" idx="12"/>
          </p:nvPr>
        </p:nvSpPr>
        <p:spPr/>
        <p:txBody>
          <a:bodyPr/>
          <a:lstStyle/>
          <a:p>
            <a:fld id="{7C36DE75-6BE2-40E1-96F3-9228B8B1B6A1}" type="slidenum">
              <a:rPr lang="en-US" smtClean="0"/>
              <a:pPr/>
              <a:t>7</a:t>
            </a:fld>
            <a:endParaRPr lang="en-US"/>
          </a:p>
        </p:txBody>
      </p:sp>
      <p:pic>
        <p:nvPicPr>
          <p:cNvPr id="5" name="Picture 4"/>
          <p:cNvPicPr>
            <a:picLocks noChangeAspect="1"/>
          </p:cNvPicPr>
          <p:nvPr/>
        </p:nvPicPr>
        <p:blipFill>
          <a:blip r:embed="rId2"/>
          <a:stretch>
            <a:fillRect/>
          </a:stretch>
        </p:blipFill>
        <p:spPr>
          <a:xfrm>
            <a:off x="1735147" y="3071540"/>
            <a:ext cx="5093816" cy="584344"/>
          </a:xfrm>
          <a:prstGeom prst="rect">
            <a:avLst/>
          </a:prstGeom>
          <a:ln>
            <a:noFill/>
          </a:ln>
        </p:spPr>
        <p:style>
          <a:lnRef idx="2">
            <a:schemeClr val="accent1"/>
          </a:lnRef>
          <a:fillRef idx="1">
            <a:schemeClr val="lt1"/>
          </a:fillRef>
          <a:effectRef idx="0">
            <a:schemeClr val="accent1"/>
          </a:effectRef>
          <a:fontRef idx="minor">
            <a:schemeClr val="dk1"/>
          </a:fontRef>
        </p:style>
      </p:pic>
      <p:pic>
        <p:nvPicPr>
          <p:cNvPr id="6" name="Picture 5"/>
          <p:cNvPicPr>
            <a:picLocks noChangeAspect="1"/>
          </p:cNvPicPr>
          <p:nvPr/>
        </p:nvPicPr>
        <p:blipFill>
          <a:blip r:embed="rId3"/>
          <a:stretch>
            <a:fillRect/>
          </a:stretch>
        </p:blipFill>
        <p:spPr>
          <a:xfrm>
            <a:off x="2823458" y="1159838"/>
            <a:ext cx="2919775" cy="437890"/>
          </a:xfrm>
          <a:prstGeom prst="rect">
            <a:avLst/>
          </a:prstGeom>
          <a:ln>
            <a:noFill/>
          </a:ln>
        </p:spPr>
        <p:style>
          <a:lnRef idx="2">
            <a:schemeClr val="accent1"/>
          </a:lnRef>
          <a:fillRef idx="1">
            <a:schemeClr val="lt1"/>
          </a:fillRef>
          <a:effectRef idx="0">
            <a:schemeClr val="accent1"/>
          </a:effectRef>
          <a:fontRef idx="minor">
            <a:schemeClr val="dk1"/>
          </a:fontRef>
        </p:style>
      </p:pic>
      <p:pic>
        <p:nvPicPr>
          <p:cNvPr id="7" name="Picture 6"/>
          <p:cNvPicPr>
            <a:picLocks noChangeAspect="1"/>
          </p:cNvPicPr>
          <p:nvPr/>
        </p:nvPicPr>
        <p:blipFill>
          <a:blip r:embed="rId4"/>
          <a:stretch>
            <a:fillRect/>
          </a:stretch>
        </p:blipFill>
        <p:spPr>
          <a:xfrm>
            <a:off x="1695391" y="1750937"/>
            <a:ext cx="5131925" cy="1092469"/>
          </a:xfrm>
          <a:prstGeom prst="rect">
            <a:avLst/>
          </a:prstGeom>
          <a:ln>
            <a:noFill/>
          </a:ln>
        </p:spPr>
        <p:style>
          <a:lnRef idx="2">
            <a:schemeClr val="accent1"/>
          </a:lnRef>
          <a:fillRef idx="1">
            <a:schemeClr val="lt1"/>
          </a:fillRef>
          <a:effectRef idx="0">
            <a:schemeClr val="accent1"/>
          </a:effectRef>
          <a:fontRef idx="minor">
            <a:schemeClr val="dk1"/>
          </a:fontRef>
        </p:style>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866" y="5472921"/>
            <a:ext cx="4291949" cy="913817"/>
          </a:xfrm>
          <a:prstGeom prst="rect">
            <a:avLst/>
          </a:prstGeom>
          <a:noFill/>
          <a:ln w="9525">
            <a:noFill/>
            <a:miter lim="800000"/>
            <a:headEnd/>
            <a:tailEnd/>
          </a:ln>
          <a:effectLst/>
        </p:spPr>
      </p:pic>
      <p:pic>
        <p:nvPicPr>
          <p:cNvPr id="9" name="Picture 8"/>
          <p:cNvPicPr>
            <a:picLocks noChangeAspect="1"/>
          </p:cNvPicPr>
          <p:nvPr/>
        </p:nvPicPr>
        <p:blipFill>
          <a:blip r:embed="rId6"/>
          <a:stretch>
            <a:fillRect/>
          </a:stretch>
        </p:blipFill>
        <p:spPr>
          <a:xfrm>
            <a:off x="1723542" y="3898442"/>
            <a:ext cx="5170033" cy="558938"/>
          </a:xfrm>
          <a:prstGeom prst="rect">
            <a:avLst/>
          </a:prstGeom>
          <a:ln>
            <a:noFill/>
          </a:ln>
        </p:spPr>
        <p:style>
          <a:lnRef idx="2">
            <a:schemeClr val="accent1"/>
          </a:lnRef>
          <a:fillRef idx="1">
            <a:schemeClr val="lt1"/>
          </a:fillRef>
          <a:effectRef idx="0">
            <a:schemeClr val="accent1"/>
          </a:effectRef>
          <a:fontRef idx="minor">
            <a:schemeClr val="dk1"/>
          </a:fontRef>
        </p:style>
      </p:pic>
      <p:pic>
        <p:nvPicPr>
          <p:cNvPr id="10" name="Picture 9"/>
          <p:cNvPicPr>
            <a:picLocks noChangeAspect="1"/>
          </p:cNvPicPr>
          <p:nvPr/>
        </p:nvPicPr>
        <p:blipFill>
          <a:blip r:embed="rId7"/>
          <a:stretch>
            <a:fillRect/>
          </a:stretch>
        </p:blipFill>
        <p:spPr>
          <a:xfrm>
            <a:off x="1723541" y="4820427"/>
            <a:ext cx="5322467" cy="558938"/>
          </a:xfrm>
          <a:prstGeom prst="rect">
            <a:avLst/>
          </a:prstGeom>
          <a:ln>
            <a:noFill/>
          </a:ln>
        </p:spPr>
        <p:style>
          <a:lnRef idx="2">
            <a:schemeClr val="accent1"/>
          </a:lnRef>
          <a:fillRef idx="1">
            <a:schemeClr val="lt1"/>
          </a:fillRef>
          <a:effectRef idx="0">
            <a:schemeClr val="accent1"/>
          </a:effectRef>
          <a:fontRef idx="minor">
            <a:schemeClr val="dk1"/>
          </a:fontRef>
        </p:style>
      </p:pic>
      <p:sp>
        <p:nvSpPr>
          <p:cNvPr id="11" name="TextBox 10"/>
          <p:cNvSpPr txBox="1"/>
          <p:nvPr/>
        </p:nvSpPr>
        <p:spPr>
          <a:xfrm>
            <a:off x="139643" y="700978"/>
            <a:ext cx="7178568"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The non-dimensional form of boundary value problem is</a:t>
            </a:r>
            <a:endParaRPr lang="en-SG" sz="2400" dirty="0">
              <a:latin typeface="Times New Roman" panose="02020603050405020304" pitchFamily="18" charset="0"/>
              <a:cs typeface="Times New Roman" panose="02020603050405020304" pitchFamily="18" charset="0"/>
            </a:endParaRPr>
          </a:p>
        </p:txBody>
      </p:sp>
      <p:sp>
        <p:nvSpPr>
          <p:cNvPr id="12" name="Rectangle 4"/>
          <p:cNvSpPr txBox="1">
            <a:spLocks noChangeArrowheads="1"/>
          </p:cNvSpPr>
          <p:nvPr/>
        </p:nvSpPr>
        <p:spPr>
          <a:xfrm>
            <a:off x="185533" y="198786"/>
            <a:ext cx="5694762" cy="576857"/>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fontAlgn="auto">
              <a:spcAft>
                <a:spcPts val="0"/>
              </a:spcAft>
            </a:pPr>
            <a:r>
              <a:rPr lang="en-US" altLang="en-US" sz="2800" b="1" dirty="0" smtClean="0">
                <a:solidFill>
                  <a:schemeClr val="tx1"/>
                </a:solidFill>
              </a:rPr>
              <a:t>Mathematical Formulation</a:t>
            </a:r>
            <a:endParaRPr lang="fr-CA" altLang="en-US" sz="2800" b="1" dirty="0">
              <a:solidFill>
                <a:schemeClr val="tx1"/>
              </a:solidFill>
            </a:endParaRPr>
          </a:p>
        </p:txBody>
      </p:sp>
    </p:spTree>
    <p:extLst>
      <p:ext uri="{BB962C8B-B14F-4D97-AF65-F5344CB8AC3E}">
        <p14:creationId xmlns:p14="http://schemas.microsoft.com/office/powerpoint/2010/main" val="1104702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16/03/2016</a:t>
            </a:r>
            <a:endParaRPr lang="en-US"/>
          </a:p>
        </p:txBody>
      </p:sp>
      <p:sp>
        <p:nvSpPr>
          <p:cNvPr id="9" name="Footer Placeholder 8"/>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8</a:t>
            </a:fld>
            <a:endParaRPr lang="en-US"/>
          </a:p>
        </p:txBody>
      </p:sp>
      <p:pic>
        <p:nvPicPr>
          <p:cNvPr id="4" name="Picture 3"/>
          <p:cNvPicPr>
            <a:picLocks noChangeAspect="1"/>
          </p:cNvPicPr>
          <p:nvPr/>
        </p:nvPicPr>
        <p:blipFill>
          <a:blip r:embed="rId2"/>
          <a:stretch>
            <a:fillRect/>
          </a:stretch>
        </p:blipFill>
        <p:spPr>
          <a:xfrm>
            <a:off x="900996" y="2120060"/>
            <a:ext cx="4064891" cy="952735"/>
          </a:xfrm>
          <a:prstGeom prst="rect">
            <a:avLst/>
          </a:prstGeom>
        </p:spPr>
      </p:pic>
      <p:pic>
        <p:nvPicPr>
          <p:cNvPr id="5" name="Picture 4"/>
          <p:cNvPicPr>
            <a:picLocks noChangeAspect="1"/>
          </p:cNvPicPr>
          <p:nvPr/>
        </p:nvPicPr>
        <p:blipFill>
          <a:blip r:embed="rId3"/>
          <a:stretch>
            <a:fillRect/>
          </a:stretch>
        </p:blipFill>
        <p:spPr>
          <a:xfrm>
            <a:off x="838465" y="1338434"/>
            <a:ext cx="6478420" cy="952735"/>
          </a:xfrm>
          <a:prstGeom prst="rect">
            <a:avLst/>
          </a:prstGeom>
        </p:spPr>
      </p:pic>
      <p:pic>
        <p:nvPicPr>
          <p:cNvPr id="6" name="Picture 5"/>
          <p:cNvPicPr>
            <a:picLocks noChangeAspect="1"/>
          </p:cNvPicPr>
          <p:nvPr/>
        </p:nvPicPr>
        <p:blipFill>
          <a:blip r:embed="rId4"/>
          <a:stretch>
            <a:fillRect/>
          </a:stretch>
        </p:blipFill>
        <p:spPr>
          <a:xfrm>
            <a:off x="830623" y="3701403"/>
            <a:ext cx="1765687" cy="520828"/>
          </a:xfrm>
          <a:prstGeom prst="rect">
            <a:avLst/>
          </a:prstGeom>
        </p:spPr>
      </p:pic>
      <p:pic>
        <p:nvPicPr>
          <p:cNvPr id="7" name="Picture 6"/>
          <p:cNvPicPr>
            <a:picLocks noChangeAspect="1"/>
          </p:cNvPicPr>
          <p:nvPr/>
        </p:nvPicPr>
        <p:blipFill>
          <a:blip r:embed="rId5"/>
          <a:stretch>
            <a:fillRect/>
          </a:stretch>
        </p:blipFill>
        <p:spPr>
          <a:xfrm>
            <a:off x="3784406" y="3629480"/>
            <a:ext cx="1740281" cy="533531"/>
          </a:xfrm>
          <a:prstGeom prst="rect">
            <a:avLst/>
          </a:prstGeom>
        </p:spPr>
      </p:pic>
      <p:pic>
        <p:nvPicPr>
          <p:cNvPr id="8" name="Picture 7"/>
          <p:cNvPicPr>
            <a:picLocks noChangeAspect="1"/>
          </p:cNvPicPr>
          <p:nvPr/>
        </p:nvPicPr>
        <p:blipFill>
          <a:blip r:embed="rId6"/>
          <a:stretch>
            <a:fillRect/>
          </a:stretch>
        </p:blipFill>
        <p:spPr>
          <a:xfrm>
            <a:off x="875589" y="3154072"/>
            <a:ext cx="2057851" cy="508125"/>
          </a:xfrm>
          <a:prstGeom prst="rect">
            <a:avLst/>
          </a:prstGeom>
        </p:spPr>
      </p:pic>
      <p:pic>
        <p:nvPicPr>
          <p:cNvPr id="10" name="Picture 9"/>
          <p:cNvPicPr>
            <a:picLocks noChangeAspect="1"/>
          </p:cNvPicPr>
          <p:nvPr/>
        </p:nvPicPr>
        <p:blipFill>
          <a:blip r:embed="rId7"/>
          <a:stretch>
            <a:fillRect/>
          </a:stretch>
        </p:blipFill>
        <p:spPr>
          <a:xfrm>
            <a:off x="6191398" y="3674921"/>
            <a:ext cx="2095959" cy="406500"/>
          </a:xfrm>
          <a:prstGeom prst="rect">
            <a:avLst/>
          </a:prstGeom>
        </p:spPr>
      </p:pic>
      <p:pic>
        <p:nvPicPr>
          <p:cNvPr id="14" name="Picture 13"/>
          <p:cNvPicPr>
            <a:picLocks noChangeAspect="1"/>
          </p:cNvPicPr>
          <p:nvPr/>
        </p:nvPicPr>
        <p:blipFill>
          <a:blip r:embed="rId8"/>
          <a:stretch>
            <a:fillRect/>
          </a:stretch>
        </p:blipFill>
        <p:spPr>
          <a:xfrm>
            <a:off x="444502" y="4222233"/>
            <a:ext cx="8221196" cy="506716"/>
          </a:xfrm>
          <a:prstGeom prst="rect">
            <a:avLst/>
          </a:prstGeom>
        </p:spPr>
      </p:pic>
      <p:pic>
        <p:nvPicPr>
          <p:cNvPr id="15" name="Picture 14"/>
          <p:cNvPicPr>
            <a:picLocks noChangeAspect="1"/>
          </p:cNvPicPr>
          <p:nvPr/>
        </p:nvPicPr>
        <p:blipFill>
          <a:blip r:embed="rId9"/>
          <a:stretch>
            <a:fillRect/>
          </a:stretch>
        </p:blipFill>
        <p:spPr>
          <a:xfrm>
            <a:off x="444501" y="894461"/>
            <a:ext cx="7062748" cy="406500"/>
          </a:xfrm>
          <a:prstGeom prst="rect">
            <a:avLst/>
          </a:prstGeom>
        </p:spPr>
      </p:pic>
      <p:sp>
        <p:nvSpPr>
          <p:cNvPr id="16" name="TextBox 15"/>
          <p:cNvSpPr txBox="1"/>
          <p:nvPr/>
        </p:nvSpPr>
        <p:spPr>
          <a:xfrm>
            <a:off x="2832102" y="3701403"/>
            <a:ext cx="569387" cy="369332"/>
          </a:xfrm>
          <a:prstGeom prst="rect">
            <a:avLst/>
          </a:prstGeom>
          <a:noFill/>
        </p:spPr>
        <p:txBody>
          <a:bodyPr wrap="none" rtlCol="0">
            <a:spAutoFit/>
          </a:bodyPr>
          <a:lstStyle/>
          <a:p>
            <a:r>
              <a:rPr lang="en-US" dirty="0" smtClean="0"/>
              <a:t>and</a:t>
            </a:r>
            <a:endParaRPr lang="en-SG" dirty="0"/>
          </a:p>
        </p:txBody>
      </p:sp>
      <p:pic>
        <p:nvPicPr>
          <p:cNvPr id="17" name="Picture 16"/>
          <p:cNvPicPr>
            <a:picLocks noChangeAspect="1"/>
          </p:cNvPicPr>
          <p:nvPr/>
        </p:nvPicPr>
        <p:blipFill>
          <a:blip r:embed="rId10"/>
          <a:stretch>
            <a:fillRect/>
          </a:stretch>
        </p:blipFill>
        <p:spPr>
          <a:xfrm>
            <a:off x="483587" y="4797257"/>
            <a:ext cx="3772727" cy="406500"/>
          </a:xfrm>
          <a:prstGeom prst="rect">
            <a:avLst/>
          </a:prstGeom>
        </p:spPr>
      </p:pic>
      <p:pic>
        <p:nvPicPr>
          <p:cNvPr id="18" name="Picture 17"/>
          <p:cNvPicPr>
            <a:picLocks noChangeAspect="1"/>
          </p:cNvPicPr>
          <p:nvPr/>
        </p:nvPicPr>
        <p:blipFill>
          <a:blip r:embed="rId11"/>
          <a:stretch>
            <a:fillRect/>
          </a:stretch>
        </p:blipFill>
        <p:spPr>
          <a:xfrm>
            <a:off x="1224697" y="5446642"/>
            <a:ext cx="6282553" cy="437322"/>
          </a:xfrm>
          <a:prstGeom prst="rect">
            <a:avLst/>
          </a:prstGeom>
        </p:spPr>
      </p:pic>
      <p:sp>
        <p:nvSpPr>
          <p:cNvPr id="11" name="Rectangle 10"/>
          <p:cNvSpPr/>
          <p:nvPr/>
        </p:nvSpPr>
        <p:spPr>
          <a:xfrm>
            <a:off x="205067" y="196336"/>
            <a:ext cx="4027063" cy="523220"/>
          </a:xfrm>
          <a:prstGeom prst="rect">
            <a:avLst/>
          </a:prstGeom>
          <a:solidFill>
            <a:schemeClr val="accent2"/>
          </a:solidFill>
          <a:ln>
            <a:noFill/>
          </a:ln>
          <a:effectLst/>
          <a:scene3d>
            <a:camera prst="orthographicFront">
              <a:rot lat="0" lon="0" rev="0"/>
            </a:camera>
            <a:lightRig rig="glow" dir="t">
              <a:rot lat="0" lon="0" rev="14100000"/>
            </a:lightRig>
          </a:scene3d>
          <a:sp3d prstMaterial="softEdge">
            <a:bevelT w="127000" prst="artDeco"/>
          </a:sp3d>
        </p:spPr>
        <p:txBody>
          <a:bodyPr wrap="none">
            <a:spAutoFit/>
          </a:bodyPr>
          <a:lstStyle/>
          <a:p>
            <a:pPr algn="ctr"/>
            <a:r>
              <a:rPr lang="en-US" sz="2800" b="1" dirty="0" smtClean="0">
                <a:latin typeface="Times New Roman" panose="02020603050405020304" pitchFamily="18" charset="0"/>
                <a:cs typeface="Times New Roman" panose="02020603050405020304" pitchFamily="18" charset="0"/>
              </a:rPr>
              <a:t>Mode-Matching Solution</a:t>
            </a:r>
            <a:endParaRPr lang="en-SG"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176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16/03/2016</a:t>
            </a:r>
            <a:endParaRPr lang="en-US"/>
          </a:p>
        </p:txBody>
      </p:sp>
      <p:sp>
        <p:nvSpPr>
          <p:cNvPr id="5" name="Footer Placeholder 4"/>
          <p:cNvSpPr>
            <a:spLocks noGrp="1"/>
          </p:cNvSpPr>
          <p:nvPr>
            <p:ph type="ftr" sz="quarter" idx="11"/>
          </p:nvPr>
        </p:nvSpPr>
        <p:spPr/>
        <p:txBody>
          <a:bodyPr/>
          <a:lstStyle/>
          <a:p>
            <a:r>
              <a:rPr lang="en-US" smtClean="0"/>
              <a:t>Quantum Physics-2016</a:t>
            </a:r>
            <a:endParaRPr lang="en-US"/>
          </a:p>
        </p:txBody>
      </p:sp>
      <p:sp>
        <p:nvSpPr>
          <p:cNvPr id="2" name="Slide Number Placeholder 1"/>
          <p:cNvSpPr>
            <a:spLocks noGrp="1"/>
          </p:cNvSpPr>
          <p:nvPr>
            <p:ph type="sldNum" sz="quarter" idx="12"/>
          </p:nvPr>
        </p:nvSpPr>
        <p:spPr/>
        <p:txBody>
          <a:bodyPr/>
          <a:lstStyle/>
          <a:p>
            <a:fld id="{7C36DE75-6BE2-40E1-96F3-9228B8B1B6A1}" type="slidenum">
              <a:rPr lang="en-US" smtClean="0"/>
              <a:pPr/>
              <a:t>9</a:t>
            </a:fld>
            <a:endParaRPr lang="en-US"/>
          </a:p>
        </p:txBody>
      </p:sp>
      <p:sp>
        <p:nvSpPr>
          <p:cNvPr id="3" name="TextBox 2"/>
          <p:cNvSpPr txBox="1"/>
          <p:nvPr/>
        </p:nvSpPr>
        <p:spPr>
          <a:xfrm>
            <a:off x="185924" y="206211"/>
            <a:ext cx="3857146" cy="461665"/>
          </a:xfrm>
          <a:prstGeom prst="rect">
            <a:avLst/>
          </a:prstGeom>
          <a:ln>
            <a:noFill/>
          </a:ln>
          <a:effectLst/>
          <a:scene3d>
            <a:camera prst="orthographicFront">
              <a:rot lat="0" lon="0" rev="0"/>
            </a:camera>
            <a:lightRig rig="glow" dir="b">
              <a:rot lat="0" lon="0" rev="14100000"/>
            </a:lightRig>
          </a:scene3d>
          <a:sp3d prstMaterial="softEdge">
            <a:bevelT w="127000" prst="artDeco"/>
          </a:sp3d>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2400" dirty="0">
                <a:latin typeface="Times New Roman" panose="02020603050405020304" pitchFamily="18" charset="0"/>
                <a:cs typeface="Times New Roman" panose="02020603050405020304" pitchFamily="18" charset="0"/>
              </a:rPr>
              <a:t>Non-Sturm </a:t>
            </a:r>
            <a:r>
              <a:rPr lang="en-US" sz="2400" dirty="0" err="1" smtClean="0">
                <a:latin typeface="Times New Roman" panose="02020603050405020304" pitchFamily="18" charset="0"/>
                <a:cs typeface="Times New Roman" panose="02020603050405020304" pitchFamily="18" charset="0"/>
              </a:rPr>
              <a:t>Liouville</a:t>
            </a:r>
            <a:r>
              <a:rPr lang="en-US" sz="2400" dirty="0" smtClean="0">
                <a:latin typeface="Times New Roman" panose="02020603050405020304" pitchFamily="18" charset="0"/>
                <a:cs typeface="Times New Roman" panose="02020603050405020304" pitchFamily="18" charset="0"/>
              </a:rPr>
              <a:t> system  </a:t>
            </a:r>
            <a:endParaRPr lang="en-SG" sz="2400" dirty="0">
              <a:latin typeface="Times New Roman" panose="02020603050405020304" pitchFamily="18" charset="0"/>
              <a:cs typeface="Times New Roman" panose="02020603050405020304" pitchFamily="18" charset="0"/>
            </a:endParaRPr>
          </a:p>
        </p:txBody>
      </p:sp>
      <p:sp>
        <p:nvSpPr>
          <p:cNvPr id="15" name="Rectangle 14"/>
          <p:cNvSpPr/>
          <p:nvPr/>
        </p:nvSpPr>
        <p:spPr>
          <a:xfrm>
            <a:off x="185924" y="5670760"/>
            <a:ext cx="8785795" cy="707886"/>
          </a:xfrm>
          <a:prstGeom prst="rect">
            <a:avLst/>
          </a:prstGeom>
          <a:solidFill>
            <a:srgbClr val="FFFF00"/>
          </a:solidFill>
        </p:spPr>
        <p:txBody>
          <a:bodyPr wrap="square">
            <a:spAutoFit/>
          </a:bodyPr>
          <a:lstStyle/>
          <a:p>
            <a:pPr lvl="0" algn="just">
              <a:spcBef>
                <a:spcPct val="20000"/>
              </a:spcBef>
            </a:pPr>
            <a:r>
              <a:rPr lang="en-SG" sz="2000" i="1" dirty="0" smtClean="0">
                <a:latin typeface="AngsanaUPC" pitchFamily="18" charset="-34"/>
                <a:cs typeface="AngsanaUPC" pitchFamily="18" charset="-34"/>
              </a:rPr>
              <a:t>D.P. </a:t>
            </a:r>
            <a:r>
              <a:rPr lang="en-SG" sz="2000" i="1" dirty="0" err="1" smtClean="0">
                <a:latin typeface="AngsanaUPC" pitchFamily="18" charset="-34"/>
                <a:cs typeface="AngsanaUPC" pitchFamily="18" charset="-34"/>
              </a:rPr>
              <a:t>Waren</a:t>
            </a:r>
            <a:r>
              <a:rPr lang="en-SG" sz="2000" i="1" dirty="0" smtClean="0">
                <a:latin typeface="AngsanaUPC" pitchFamily="18" charset="-34"/>
                <a:cs typeface="AngsanaUPC" pitchFamily="18" charset="-34"/>
              </a:rPr>
              <a:t> and J.B. </a:t>
            </a:r>
            <a:r>
              <a:rPr lang="en-SG" sz="2000" i="1" dirty="0" err="1" smtClean="0">
                <a:latin typeface="AngsanaUPC" pitchFamily="18" charset="-34"/>
                <a:cs typeface="AngsanaUPC" pitchFamily="18" charset="-34"/>
              </a:rPr>
              <a:t>Lawrie</a:t>
            </a:r>
            <a:r>
              <a:rPr lang="en-SG" sz="2000" i="1" dirty="0" smtClean="0">
                <a:latin typeface="AngsanaUPC" pitchFamily="18" charset="-34"/>
                <a:cs typeface="AngsanaUPC" pitchFamily="18" charset="-34"/>
              </a:rPr>
              <a:t>, Acoustic </a:t>
            </a:r>
            <a:r>
              <a:rPr lang="en-SG" sz="2000" i="1" dirty="0">
                <a:latin typeface="AngsanaUPC" pitchFamily="18" charset="-34"/>
                <a:cs typeface="AngsanaUPC" pitchFamily="18" charset="-34"/>
              </a:rPr>
              <a:t>scattering in wave guides with </a:t>
            </a:r>
            <a:r>
              <a:rPr lang="en-SG" sz="2000" i="1" dirty="0" smtClean="0">
                <a:latin typeface="AngsanaUPC" pitchFamily="18" charset="-34"/>
                <a:cs typeface="AngsanaUPC" pitchFamily="18" charset="-34"/>
              </a:rPr>
              <a:t>discontinuities </a:t>
            </a:r>
            <a:r>
              <a:rPr lang="en-SG" sz="2000" i="1" dirty="0">
                <a:latin typeface="AngsanaUPC" pitchFamily="18" charset="-34"/>
                <a:cs typeface="AngsanaUPC" pitchFamily="18" charset="-34"/>
              </a:rPr>
              <a:t>in height and material </a:t>
            </a:r>
            <a:r>
              <a:rPr lang="en-SG" sz="2000" i="1" dirty="0" smtClean="0">
                <a:latin typeface="AngsanaUPC" pitchFamily="18" charset="-34"/>
                <a:cs typeface="AngsanaUPC" pitchFamily="18" charset="-34"/>
              </a:rPr>
              <a:t>property, Wave </a:t>
            </a:r>
            <a:r>
              <a:rPr lang="en-SG" sz="2000" i="1" dirty="0">
                <a:latin typeface="AngsanaUPC" pitchFamily="18" charset="-34"/>
                <a:cs typeface="AngsanaUPC" pitchFamily="18" charset="-34"/>
              </a:rPr>
              <a:t>Motion, 36, 119-142 (2002).</a:t>
            </a:r>
          </a:p>
        </p:txBody>
      </p:sp>
      <p:sp>
        <p:nvSpPr>
          <p:cNvPr id="16" name="Rectangle 15"/>
          <p:cNvSpPr/>
          <p:nvPr/>
        </p:nvSpPr>
        <p:spPr>
          <a:xfrm>
            <a:off x="185925" y="4951702"/>
            <a:ext cx="8785795" cy="707886"/>
          </a:xfrm>
          <a:prstGeom prst="rect">
            <a:avLst/>
          </a:prstGeom>
          <a:solidFill>
            <a:srgbClr val="FFFF00"/>
          </a:solidFill>
        </p:spPr>
        <p:txBody>
          <a:bodyPr wrap="square">
            <a:spAutoFit/>
          </a:bodyPr>
          <a:lstStyle/>
          <a:p>
            <a:pPr algn="just"/>
            <a:r>
              <a:rPr lang="en-SG" sz="2000" i="1" dirty="0" smtClean="0">
                <a:latin typeface="AngsanaUPC" pitchFamily="18" charset="-34"/>
                <a:cs typeface="AngsanaUPC" pitchFamily="18" charset="-34"/>
              </a:rPr>
              <a:t> J. B. </a:t>
            </a:r>
            <a:r>
              <a:rPr lang="en-SG" sz="2000" i="1" dirty="0" err="1" smtClean="0">
                <a:latin typeface="AngsanaUPC" pitchFamily="18" charset="-34"/>
                <a:cs typeface="AngsanaUPC" pitchFamily="18" charset="-34"/>
              </a:rPr>
              <a:t>Lawrie</a:t>
            </a:r>
            <a:r>
              <a:rPr lang="en-SG" sz="2000" i="1" dirty="0" smtClean="0">
                <a:latin typeface="AngsanaUPC" pitchFamily="18" charset="-34"/>
                <a:cs typeface="AngsanaUPC" pitchFamily="18" charset="-34"/>
              </a:rPr>
              <a:t> and D. Abraham, </a:t>
            </a:r>
            <a:r>
              <a:rPr lang="en-SG" sz="2000" i="1" dirty="0">
                <a:latin typeface="AngsanaUPC" pitchFamily="18" charset="-34"/>
                <a:cs typeface="AngsanaUPC" pitchFamily="18" charset="-34"/>
              </a:rPr>
              <a:t>An </a:t>
            </a:r>
            <a:r>
              <a:rPr lang="en-SG" sz="2000" i="1" dirty="0" err="1">
                <a:latin typeface="AngsanaUPC" pitchFamily="18" charset="-34"/>
                <a:cs typeface="AngsanaUPC" pitchFamily="18" charset="-34"/>
              </a:rPr>
              <a:t>orthogonality</a:t>
            </a:r>
            <a:r>
              <a:rPr lang="en-SG" sz="2000" i="1" dirty="0">
                <a:latin typeface="AngsanaUPC" pitchFamily="18" charset="-34"/>
                <a:cs typeface="AngsanaUPC" pitchFamily="18" charset="-34"/>
              </a:rPr>
              <a:t> condition for a class of problem </a:t>
            </a:r>
            <a:r>
              <a:rPr lang="en-SG" sz="2000" i="1" dirty="0" smtClean="0">
                <a:latin typeface="AngsanaUPC" pitchFamily="18" charset="-34"/>
                <a:cs typeface="AngsanaUPC" pitchFamily="18" charset="-34"/>
              </a:rPr>
              <a:t>with  high order </a:t>
            </a:r>
            <a:r>
              <a:rPr lang="en-SG" sz="2000" i="1" dirty="0">
                <a:latin typeface="AngsanaUPC" pitchFamily="18" charset="-34"/>
                <a:cs typeface="AngsanaUPC" pitchFamily="18" charset="-34"/>
              </a:rPr>
              <a:t>boundary  </a:t>
            </a:r>
            <a:r>
              <a:rPr lang="en-SG" sz="2000" i="1" dirty="0" smtClean="0">
                <a:latin typeface="AngsanaUPC" pitchFamily="18" charset="-34"/>
                <a:cs typeface="AngsanaUPC" pitchFamily="18" charset="-34"/>
              </a:rPr>
              <a:t>conditions</a:t>
            </a:r>
            <a:r>
              <a:rPr lang="en-SG" sz="2000" i="1" dirty="0">
                <a:latin typeface="AngsanaUPC" pitchFamily="18" charset="-34"/>
                <a:cs typeface="AngsanaUPC" pitchFamily="18" charset="-34"/>
              </a:rPr>
              <a:t>; applications in </a:t>
            </a:r>
            <a:r>
              <a:rPr lang="en-SG" sz="2000" i="1" dirty="0" smtClean="0">
                <a:latin typeface="AngsanaUPC" pitchFamily="18" charset="-34"/>
                <a:cs typeface="AngsanaUPC" pitchFamily="18" charset="-34"/>
              </a:rPr>
              <a:t>sound/structure interaction, Q</a:t>
            </a:r>
            <a:r>
              <a:rPr lang="en-SG" sz="2000" i="1" dirty="0">
                <a:latin typeface="AngsanaUPC" pitchFamily="18" charset="-34"/>
                <a:cs typeface="AngsanaUPC" pitchFamily="18" charset="-34"/>
              </a:rPr>
              <a:t>. </a:t>
            </a:r>
            <a:r>
              <a:rPr lang="en-SG" sz="2000" i="1" dirty="0" smtClean="0">
                <a:latin typeface="AngsanaUPC" pitchFamily="18" charset="-34"/>
                <a:cs typeface="AngsanaUPC" pitchFamily="18" charset="-34"/>
              </a:rPr>
              <a:t>J. </a:t>
            </a:r>
            <a:r>
              <a:rPr lang="en-SG" sz="2000" i="1" dirty="0" err="1">
                <a:latin typeface="AngsanaUPC" pitchFamily="18" charset="-34"/>
                <a:cs typeface="AngsanaUPC" pitchFamily="18" charset="-34"/>
              </a:rPr>
              <a:t>Mech</a:t>
            </a:r>
            <a:r>
              <a:rPr lang="en-SG" sz="2000" i="1" dirty="0">
                <a:latin typeface="AngsanaUPC" pitchFamily="18" charset="-34"/>
                <a:cs typeface="AngsanaUPC" pitchFamily="18" charset="-34"/>
              </a:rPr>
              <a:t> appl. Math. 52, 161-181 (1999</a:t>
            </a:r>
            <a:r>
              <a:rPr lang="en-SG" sz="2000" i="1" dirty="0" smtClean="0">
                <a:latin typeface="AngsanaUPC" pitchFamily="18" charset="-34"/>
                <a:cs typeface="AngsanaUPC" pitchFamily="18" charset="-34"/>
              </a:rPr>
              <a:t>).</a:t>
            </a:r>
            <a:endParaRPr lang="en-SG" sz="2000" i="1" dirty="0">
              <a:latin typeface="AngsanaUPC" pitchFamily="18" charset="-34"/>
              <a:cs typeface="AngsanaUPC" pitchFamily="18" charset="-34"/>
            </a:endParaRPr>
          </a:p>
        </p:txBody>
      </p:sp>
      <p:pic>
        <p:nvPicPr>
          <p:cNvPr id="6" name="Picture 5"/>
          <p:cNvPicPr>
            <a:picLocks noChangeAspect="1"/>
          </p:cNvPicPr>
          <p:nvPr/>
        </p:nvPicPr>
        <p:blipFill>
          <a:blip r:embed="rId2"/>
          <a:stretch>
            <a:fillRect/>
          </a:stretch>
        </p:blipFill>
        <p:spPr>
          <a:xfrm>
            <a:off x="1129195" y="2319568"/>
            <a:ext cx="4966788" cy="635156"/>
          </a:xfrm>
          <a:prstGeom prst="rect">
            <a:avLst/>
          </a:prstGeom>
        </p:spPr>
      </p:pic>
      <p:pic>
        <p:nvPicPr>
          <p:cNvPr id="9" name="Picture 8"/>
          <p:cNvPicPr>
            <a:picLocks noChangeAspect="1"/>
          </p:cNvPicPr>
          <p:nvPr/>
        </p:nvPicPr>
        <p:blipFill>
          <a:blip r:embed="rId3"/>
          <a:stretch>
            <a:fillRect/>
          </a:stretch>
        </p:blipFill>
        <p:spPr>
          <a:xfrm>
            <a:off x="185925" y="937532"/>
            <a:ext cx="3912457" cy="406500"/>
          </a:xfrm>
          <a:prstGeom prst="rect">
            <a:avLst/>
          </a:prstGeom>
        </p:spPr>
      </p:pic>
      <p:pic>
        <p:nvPicPr>
          <p:cNvPr id="11" name="Picture 10"/>
          <p:cNvPicPr>
            <a:picLocks noChangeAspect="1"/>
          </p:cNvPicPr>
          <p:nvPr/>
        </p:nvPicPr>
        <p:blipFill>
          <a:blip r:embed="rId4"/>
          <a:stretch>
            <a:fillRect/>
          </a:stretch>
        </p:blipFill>
        <p:spPr>
          <a:xfrm>
            <a:off x="449980" y="1565035"/>
            <a:ext cx="7939240" cy="533531"/>
          </a:xfrm>
          <a:prstGeom prst="rect">
            <a:avLst/>
          </a:prstGeom>
        </p:spPr>
      </p:pic>
      <p:pic>
        <p:nvPicPr>
          <p:cNvPr id="13" name="Picture 12"/>
          <p:cNvPicPr>
            <a:picLocks noChangeAspect="1"/>
          </p:cNvPicPr>
          <p:nvPr/>
        </p:nvPicPr>
        <p:blipFill>
          <a:blip r:embed="rId5"/>
          <a:stretch>
            <a:fillRect/>
          </a:stretch>
        </p:blipFill>
        <p:spPr>
          <a:xfrm>
            <a:off x="185924" y="3198527"/>
            <a:ext cx="8785795" cy="406500"/>
          </a:xfrm>
          <a:prstGeom prst="rect">
            <a:avLst/>
          </a:prstGeom>
        </p:spPr>
      </p:pic>
      <p:pic>
        <p:nvPicPr>
          <p:cNvPr id="17" name="Picture 16"/>
          <p:cNvPicPr>
            <a:picLocks noChangeAspect="1"/>
          </p:cNvPicPr>
          <p:nvPr/>
        </p:nvPicPr>
        <p:blipFill>
          <a:blip r:embed="rId6"/>
          <a:stretch>
            <a:fillRect/>
          </a:stretch>
        </p:blipFill>
        <p:spPr>
          <a:xfrm>
            <a:off x="246371" y="3701749"/>
            <a:ext cx="3277319" cy="406500"/>
          </a:xfrm>
          <a:prstGeom prst="rect">
            <a:avLst/>
          </a:prstGeom>
        </p:spPr>
      </p:pic>
    </p:spTree>
    <p:extLst>
      <p:ext uri="{BB962C8B-B14F-4D97-AF65-F5344CB8AC3E}">
        <p14:creationId xmlns:p14="http://schemas.microsoft.com/office/powerpoint/2010/main" val="295689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36057</TotalTime>
  <Words>1001</Words>
  <Application>Microsoft Office PowerPoint</Application>
  <PresentationFormat>On-screen Show (4:3)</PresentationFormat>
  <Paragraphs>169</Paragraphs>
  <Slides>30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Civic</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afzal</dc:creator>
  <cp:lastModifiedBy>Rab Nawaz</cp:lastModifiedBy>
  <cp:revision>1136</cp:revision>
  <dcterms:created xsi:type="dcterms:W3CDTF">2006-08-16T00:00:00Z</dcterms:created>
  <dcterms:modified xsi:type="dcterms:W3CDTF">2016-03-14T07:40:56Z</dcterms:modified>
</cp:coreProperties>
</file>