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62"/>
  </p:notesMasterIdLst>
  <p:sldIdLst>
    <p:sldId id="262" r:id="rId2"/>
    <p:sldId id="303" r:id="rId3"/>
    <p:sldId id="310" r:id="rId4"/>
    <p:sldId id="311" r:id="rId5"/>
    <p:sldId id="328" r:id="rId6"/>
    <p:sldId id="312" r:id="rId7"/>
    <p:sldId id="313" r:id="rId8"/>
    <p:sldId id="314" r:id="rId9"/>
    <p:sldId id="315" r:id="rId10"/>
    <p:sldId id="316" r:id="rId11"/>
    <p:sldId id="325" r:id="rId12"/>
    <p:sldId id="326" r:id="rId13"/>
    <p:sldId id="308" r:id="rId14"/>
    <p:sldId id="309" r:id="rId15"/>
    <p:sldId id="317" r:id="rId16"/>
    <p:sldId id="306" r:id="rId17"/>
    <p:sldId id="300" r:id="rId18"/>
    <p:sldId id="302" r:id="rId19"/>
    <p:sldId id="305" r:id="rId20"/>
    <p:sldId id="318" r:id="rId21"/>
    <p:sldId id="307" r:id="rId22"/>
    <p:sldId id="327" r:id="rId23"/>
    <p:sldId id="329" r:id="rId24"/>
    <p:sldId id="333" r:id="rId25"/>
    <p:sldId id="331" r:id="rId26"/>
    <p:sldId id="330" r:id="rId27"/>
    <p:sldId id="332" r:id="rId28"/>
    <p:sldId id="334" r:id="rId29"/>
    <p:sldId id="335" r:id="rId30"/>
    <p:sldId id="336" r:id="rId31"/>
    <p:sldId id="337" r:id="rId32"/>
    <p:sldId id="338" r:id="rId33"/>
    <p:sldId id="339" r:id="rId34"/>
    <p:sldId id="340" r:id="rId35"/>
    <p:sldId id="341" r:id="rId36"/>
    <p:sldId id="324" r:id="rId37"/>
    <p:sldId id="342" r:id="rId38"/>
    <p:sldId id="323" r:id="rId39"/>
    <p:sldId id="322" r:id="rId40"/>
    <p:sldId id="321" r:id="rId41"/>
    <p:sldId id="320" r:id="rId42"/>
    <p:sldId id="343" r:id="rId43"/>
    <p:sldId id="344" r:id="rId44"/>
    <p:sldId id="345" r:id="rId45"/>
    <p:sldId id="346" r:id="rId46"/>
    <p:sldId id="347" r:id="rId47"/>
    <p:sldId id="348" r:id="rId48"/>
    <p:sldId id="349" r:id="rId49"/>
    <p:sldId id="350" r:id="rId50"/>
    <p:sldId id="286" r:id="rId51"/>
    <p:sldId id="351" r:id="rId52"/>
    <p:sldId id="352" r:id="rId53"/>
    <p:sldId id="353" r:id="rId54"/>
    <p:sldId id="285" r:id="rId55"/>
    <p:sldId id="290" r:id="rId56"/>
    <p:sldId id="287" r:id="rId57"/>
    <p:sldId id="319" r:id="rId58"/>
    <p:sldId id="354" r:id="rId59"/>
    <p:sldId id="355" r:id="rId60"/>
    <p:sldId id="283"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CC"/>
    <a:srgbClr val="00FFCC"/>
    <a:srgbClr val="00FF00"/>
    <a:srgbClr val="00FFFF"/>
    <a:srgbClr val="FFFF00"/>
    <a:srgbClr val="CCFF99"/>
    <a:srgbClr val="9933FF"/>
    <a:srgbClr val="990000"/>
    <a:srgbClr val="0000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445"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66DB6-59E3-4851-8E38-1B6E100210EF}" type="datetimeFigureOut">
              <a:rPr lang="en-US" smtClean="0"/>
              <a:pPr/>
              <a:t>16-Sep-14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00C070-AFE5-4DE9-BB38-12D77392762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00C070-AFE5-4DE9-BB38-12D773927621}"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cstate="print"/>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anchor="t">
            <a:noAutofit/>
          </a:bodyPr>
          <a:lstStyle>
            <a:lvl1pPr algn="l">
              <a:defRPr sz="4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genome/22932?genome_assembly_id=204150" TargetMode="External"/><Relationship Id="rId13" Type="http://schemas.openxmlformats.org/officeDocument/2006/relationships/hyperlink" Target="http://www.ncbi.nlm.nih.gov/genome/776?genome_assembly_id=30833" TargetMode="External"/><Relationship Id="rId18" Type="http://schemas.openxmlformats.org/officeDocument/2006/relationships/image" Target="../media/image6.gif"/><Relationship Id="rId3" Type="http://schemas.openxmlformats.org/officeDocument/2006/relationships/hyperlink" Target="http://www.ncbi.nlm.nih.gov/genome/41?genome_assembly_id=43998" TargetMode="External"/><Relationship Id="rId7" Type="http://schemas.openxmlformats.org/officeDocument/2006/relationships/hyperlink" Target="http://www.ncbi.nlm.nih.gov/genome/145?genome_assembly_id=22878" TargetMode="External"/><Relationship Id="rId12" Type="http://schemas.openxmlformats.org/officeDocument/2006/relationships/hyperlink" Target="http://www.ncbi.nlm.nih.gov/genome/51?genome_assembly_id=49359" TargetMode="External"/><Relationship Id="rId17" Type="http://schemas.openxmlformats.org/officeDocument/2006/relationships/hyperlink" Target="http://www.ncbi.nlm.nih.gov/genome/84?genome_assembly_id=22806" TargetMode="External"/><Relationship Id="rId2" Type="http://schemas.openxmlformats.org/officeDocument/2006/relationships/hyperlink" Target="http://www.ncbi.nlm.nih.gov/genome/82?genome_assembly_id=203493" TargetMode="External"/><Relationship Id="rId16" Type="http://schemas.openxmlformats.org/officeDocument/2006/relationships/hyperlink" Target="http://www.ncbi.nlm.nih.gov/genome/73?genome_assembly_id=203777" TargetMode="External"/><Relationship Id="rId1" Type="http://schemas.openxmlformats.org/officeDocument/2006/relationships/slideLayout" Target="../slideLayouts/slideLayout7.xml"/><Relationship Id="rId6" Type="http://schemas.openxmlformats.org/officeDocument/2006/relationships/hyperlink" Target="http://www.ncbi.nlm.nih.gov/genome/47?genome_assembly_id=204923" TargetMode="External"/><Relationship Id="rId11" Type="http://schemas.openxmlformats.org/officeDocument/2006/relationships/hyperlink" Target="http://www.ncbi.nlm.nih.gov/genome/2156?genome_assembly_id=33684" TargetMode="External"/><Relationship Id="rId5" Type="http://schemas.openxmlformats.org/officeDocument/2006/relationships/hyperlink" Target="http://www.ncbi.nlm.nih.gov/genome/10731?genome_assembly_id=39633" TargetMode="External"/><Relationship Id="rId15" Type="http://schemas.openxmlformats.org/officeDocument/2006/relationships/hyperlink" Target="http://www.ncbi.nlm.nih.gov/genome/83?genome_assembly_id=22802" TargetMode="External"/><Relationship Id="rId10" Type="http://schemas.openxmlformats.org/officeDocument/2006/relationships/hyperlink" Target="http://www.ncbi.nlm.nih.gov/genome/111?genome_assembly_id=22848" TargetMode="External"/><Relationship Id="rId4" Type="http://schemas.openxmlformats.org/officeDocument/2006/relationships/hyperlink" Target="http://www.ncbi.nlm.nih.gov/genome/85?genome_assembly_id=22812" TargetMode="External"/><Relationship Id="rId9" Type="http://schemas.openxmlformats.org/officeDocument/2006/relationships/hyperlink" Target="http://www.ncbi.nlm.nih.gov/genome/78?genome_assembly_id=22792" TargetMode="External"/><Relationship Id="rId14" Type="http://schemas.openxmlformats.org/officeDocument/2006/relationships/hyperlink" Target="http://www.ncbi.nlm.nih.gov/genome/52?genome_assembly_id=22705"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21324"/>
            <a:ext cx="8229600" cy="235527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defRPr/>
            </a:pPr>
            <a:r>
              <a:rPr lang="en-US" sz="4000" b="1" dirty="0" smtClean="0">
                <a:solidFill>
                  <a:srgbClr val="00FFFF"/>
                </a:solidFill>
                <a:latin typeface="Arial Black" pitchFamily="34" charset="0"/>
              </a:rPr>
              <a:t>NUTRIGENOMICS: A SYSTEM BIOLOGY TOOL FOR ANIMAL HEALTH</a:t>
            </a:r>
            <a:endParaRPr lang="en-US" sz="4000" dirty="0" smtClean="0">
              <a:solidFill>
                <a:srgbClr val="00FFFF"/>
              </a:solidFill>
              <a:effectLst/>
              <a:latin typeface="Arial Black" pitchFamily="34" charset="0"/>
            </a:endParaRPr>
          </a:p>
        </p:txBody>
      </p:sp>
      <p:sp>
        <p:nvSpPr>
          <p:cNvPr id="5150" name="TextBox 3"/>
          <p:cNvSpPr txBox="1">
            <a:spLocks noChangeArrowheads="1"/>
          </p:cNvSpPr>
          <p:nvPr/>
        </p:nvSpPr>
        <p:spPr bwMode="auto">
          <a:xfrm>
            <a:off x="914400" y="3581400"/>
            <a:ext cx="7315200" cy="830997"/>
          </a:xfrm>
          <a:prstGeom prst="rect">
            <a:avLst/>
          </a:prstGeom>
          <a:noFill/>
          <a:ln w="9525">
            <a:noFill/>
            <a:miter lim="800000"/>
            <a:headEnd/>
            <a:tailEnd/>
          </a:ln>
        </p:spPr>
        <p:txBody>
          <a:bodyPr wrap="square">
            <a:spAutoFit/>
          </a:bodyPr>
          <a:lstStyle/>
          <a:p>
            <a:pPr algn="ctr"/>
            <a:r>
              <a:rPr lang="en-US" sz="2400" b="1" dirty="0" smtClean="0">
                <a:solidFill>
                  <a:srgbClr val="FFFF00"/>
                </a:solidFill>
                <a:latin typeface="Comic Sans MS" pitchFamily="66" charset="0"/>
                <a:ea typeface="Gulim" pitchFamily="34" charset="-127"/>
                <a:cs typeface="Times New Roman"/>
              </a:rPr>
              <a:t>RVS Pawaiya, UB </a:t>
            </a:r>
            <a:r>
              <a:rPr lang="en-US" sz="2400" b="1" dirty="0" err="1" smtClean="0">
                <a:solidFill>
                  <a:srgbClr val="FFFF00"/>
                </a:solidFill>
                <a:latin typeface="Comic Sans MS" pitchFamily="66" charset="0"/>
                <a:ea typeface="Gulim" pitchFamily="34" charset="-127"/>
                <a:cs typeface="Times New Roman"/>
              </a:rPr>
              <a:t>Chaudhary</a:t>
            </a:r>
            <a:r>
              <a:rPr lang="en-US" sz="2400" b="1" dirty="0" smtClean="0">
                <a:solidFill>
                  <a:srgbClr val="FFFF00"/>
                </a:solidFill>
                <a:latin typeface="Comic Sans MS" pitchFamily="66" charset="0"/>
                <a:ea typeface="Gulim" pitchFamily="34" charset="-127"/>
                <a:cs typeface="Times New Roman"/>
              </a:rPr>
              <a:t>, </a:t>
            </a:r>
            <a:r>
              <a:rPr lang="en-US" sz="2400" b="1" dirty="0" err="1" smtClean="0">
                <a:solidFill>
                  <a:srgbClr val="FFFF00"/>
                </a:solidFill>
                <a:latin typeface="Comic Sans MS" pitchFamily="66" charset="0"/>
                <a:ea typeface="Gulim" pitchFamily="34" charset="-127"/>
                <a:cs typeface="Times New Roman"/>
              </a:rPr>
              <a:t>Nitika</a:t>
            </a:r>
            <a:r>
              <a:rPr lang="en-US" sz="2400" b="1" dirty="0" smtClean="0">
                <a:solidFill>
                  <a:srgbClr val="FFFF00"/>
                </a:solidFill>
                <a:latin typeface="Comic Sans MS" pitchFamily="66" charset="0"/>
                <a:ea typeface="Gulim" pitchFamily="34" charset="-127"/>
                <a:cs typeface="Times New Roman"/>
              </a:rPr>
              <a:t> Sharma and N. </a:t>
            </a:r>
            <a:r>
              <a:rPr lang="en-US" sz="2400" b="1" dirty="0" err="1" smtClean="0">
                <a:solidFill>
                  <a:srgbClr val="FFFF00"/>
                </a:solidFill>
                <a:latin typeface="Comic Sans MS" pitchFamily="66" charset="0"/>
                <a:ea typeface="Gulim" pitchFamily="34" charset="-127"/>
                <a:cs typeface="Times New Roman"/>
              </a:rPr>
              <a:t>Shivasharanappa</a:t>
            </a:r>
            <a:endParaRPr lang="en-US" sz="2400" b="1" dirty="0">
              <a:solidFill>
                <a:srgbClr val="FFFF00"/>
              </a:solidFill>
            </a:endParaRPr>
          </a:p>
        </p:txBody>
      </p:sp>
      <p:sp>
        <p:nvSpPr>
          <p:cNvPr id="6" name="TextBox 3"/>
          <p:cNvSpPr txBox="1">
            <a:spLocks noChangeArrowheads="1"/>
          </p:cNvSpPr>
          <p:nvPr/>
        </p:nvSpPr>
        <p:spPr bwMode="auto">
          <a:xfrm>
            <a:off x="1066800" y="5219700"/>
            <a:ext cx="7315200" cy="1138773"/>
          </a:xfrm>
          <a:prstGeom prst="rect">
            <a:avLst/>
          </a:prstGeom>
          <a:noFill/>
          <a:ln w="9525">
            <a:noFill/>
            <a:miter lim="800000"/>
            <a:headEnd/>
            <a:tailEnd/>
          </a:ln>
        </p:spPr>
        <p:txBody>
          <a:bodyPr wrap="square">
            <a:spAutoFit/>
          </a:bodyPr>
          <a:lstStyle/>
          <a:p>
            <a:pPr algn="ctr"/>
            <a:r>
              <a:rPr lang="en-US" sz="2400" b="1" dirty="0" smtClean="0">
                <a:solidFill>
                  <a:srgbClr val="FFFFFF"/>
                </a:solidFill>
                <a:latin typeface="Calibri" pitchFamily="34" charset="0"/>
                <a:ea typeface="Gulim" pitchFamily="34" charset="-127"/>
                <a:cs typeface="Times New Roman"/>
              </a:rPr>
              <a:t>Central Institute for Research on Goats</a:t>
            </a:r>
          </a:p>
          <a:p>
            <a:pPr algn="ctr"/>
            <a:r>
              <a:rPr lang="en-US" sz="2200" b="1" dirty="0" err="1" smtClean="0">
                <a:solidFill>
                  <a:srgbClr val="FFFFFF"/>
                </a:solidFill>
                <a:latin typeface="Calibri" pitchFamily="34" charset="0"/>
                <a:ea typeface="Gulim" pitchFamily="34" charset="-127"/>
                <a:cs typeface="Times New Roman"/>
              </a:rPr>
              <a:t>Makhdoom</a:t>
            </a:r>
            <a:r>
              <a:rPr lang="en-US" sz="2200" b="1" dirty="0" smtClean="0">
                <a:solidFill>
                  <a:srgbClr val="FFFFFF"/>
                </a:solidFill>
                <a:latin typeface="Calibri" pitchFamily="34" charset="0"/>
                <a:ea typeface="Gulim" pitchFamily="34" charset="-127"/>
                <a:cs typeface="Times New Roman"/>
              </a:rPr>
              <a:t>, P.O. Farah – 281122</a:t>
            </a:r>
          </a:p>
          <a:p>
            <a:pPr algn="ctr"/>
            <a:r>
              <a:rPr lang="en-US" sz="2000" b="1" dirty="0" smtClean="0">
                <a:solidFill>
                  <a:srgbClr val="FFFFFF"/>
                </a:solidFill>
                <a:latin typeface="Calibri" pitchFamily="34" charset="0"/>
                <a:ea typeface="Gulim" pitchFamily="34" charset="-127"/>
                <a:cs typeface="Times New Roman"/>
              </a:rPr>
              <a:t>Mathura, Uttar Pradesh (India)</a:t>
            </a:r>
            <a:endParaRPr lang="en-US" sz="2000" b="1" dirty="0">
              <a:solidFill>
                <a:srgbClr val="FF0000"/>
              </a:solidFill>
              <a:latin typeface="Calibri" pitchFamily="34" charset="0"/>
            </a:endParaRPr>
          </a:p>
        </p:txBody>
      </p:sp>
      <p:pic>
        <p:nvPicPr>
          <p:cNvPr id="35842" name="Picture 2"/>
          <p:cNvPicPr>
            <a:picLocks noChangeAspect="1" noChangeArrowheads="1"/>
          </p:cNvPicPr>
          <p:nvPr/>
        </p:nvPicPr>
        <p:blipFill>
          <a:blip r:embed="rId2" cstate="print"/>
          <a:srcRect/>
          <a:stretch>
            <a:fillRect/>
          </a:stretch>
        </p:blipFill>
        <p:spPr bwMode="auto">
          <a:xfrm>
            <a:off x="7315200" y="5334000"/>
            <a:ext cx="1127125" cy="1447800"/>
          </a:xfrm>
          <a:prstGeom prst="rect">
            <a:avLst/>
          </a:prstGeom>
          <a:noFill/>
          <a:ln w="9525">
            <a:noFill/>
            <a:miter lim="800000"/>
            <a:headEnd/>
            <a:tailEnd/>
          </a:ln>
        </p:spPr>
      </p:pic>
      <p:pic>
        <p:nvPicPr>
          <p:cNvPr id="35844" name="Picture 1"/>
          <p:cNvPicPr>
            <a:picLocks noChangeAspect="1" noChangeArrowheads="1"/>
          </p:cNvPicPr>
          <p:nvPr/>
        </p:nvPicPr>
        <p:blipFill>
          <a:blip r:embed="rId3" cstate="print"/>
          <a:srcRect/>
          <a:stretch>
            <a:fillRect/>
          </a:stretch>
        </p:blipFill>
        <p:spPr bwMode="auto">
          <a:xfrm>
            <a:off x="1143000" y="5334000"/>
            <a:ext cx="990600" cy="1447799"/>
          </a:xfrm>
          <a:prstGeom prst="rect">
            <a:avLst/>
          </a:prstGeom>
          <a:noFill/>
          <a:ln w="9525">
            <a:noFill/>
            <a:miter lim="800000"/>
            <a:headEnd/>
            <a:tailEnd/>
          </a:ln>
        </p:spPr>
      </p:pic>
      <p:pic>
        <p:nvPicPr>
          <p:cNvPr id="9" name="Picture 1"/>
          <p:cNvPicPr>
            <a:picLocks noChangeAspect="1" noChangeArrowheads="1"/>
          </p:cNvPicPr>
          <p:nvPr/>
        </p:nvPicPr>
        <p:blipFill>
          <a:blip r:embed="rId4" cstate="print"/>
          <a:srcRect/>
          <a:stretch>
            <a:fillRect/>
          </a:stretch>
        </p:blipFill>
        <p:spPr bwMode="auto">
          <a:xfrm>
            <a:off x="3838575" y="47625"/>
            <a:ext cx="1447800" cy="1086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143000"/>
            <a:ext cx="8229600" cy="1219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00FFFF"/>
                </a:solidFill>
                <a:effectLst/>
                <a:uLnTx/>
                <a:uFillTx/>
                <a:latin typeface="Arial" pitchFamily="34" charset="0"/>
                <a:ea typeface="+mn-ea"/>
                <a:cs typeface="Arial" pitchFamily="34" charset="0"/>
              </a:rPr>
              <a:t>Phenotypic plasticity is the ability of</a:t>
            </a:r>
            <a:r>
              <a:rPr kumimoji="0" lang="en-US" sz="2200" b="1" i="0" u="none" strike="noStrike" kern="1200" cap="none" spc="0" normalizeH="0" noProof="0" dirty="0" smtClean="0">
                <a:ln>
                  <a:noFill/>
                </a:ln>
                <a:solidFill>
                  <a:srgbClr val="00FFFF"/>
                </a:solidFill>
                <a:effectLst/>
                <a:uLnTx/>
                <a:uFillTx/>
                <a:latin typeface="Arial" pitchFamily="34" charset="0"/>
                <a:ea typeface="+mn-ea"/>
                <a:cs typeface="Arial" pitchFamily="34" charset="0"/>
              </a:rPr>
              <a:t> an organism to change its phenotype in response to changes in the environment (e.g., nutrition, exercise, climate etc.</a:t>
            </a:r>
            <a:endParaRPr kumimoji="0" lang="en-US" sz="22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3" name="Title 1"/>
          <p:cNvSpPr txBox="1">
            <a:spLocks/>
          </p:cNvSpPr>
          <p:nvPr/>
        </p:nvSpPr>
        <p:spPr>
          <a:xfrm>
            <a:off x="457200" y="274638"/>
            <a:ext cx="8229600" cy="8683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Phenotype plasticity</a:t>
            </a:r>
          </a:p>
        </p:txBody>
      </p:sp>
      <p:pic>
        <p:nvPicPr>
          <p:cNvPr id="39938" name="Picture 2"/>
          <p:cNvPicPr>
            <a:picLocks noChangeAspect="1" noChangeArrowheads="1"/>
          </p:cNvPicPr>
          <p:nvPr/>
        </p:nvPicPr>
        <p:blipFill>
          <a:blip r:embed="rId3" cstate="print"/>
          <a:srcRect/>
          <a:stretch>
            <a:fillRect/>
          </a:stretch>
        </p:blipFill>
        <p:spPr bwMode="auto">
          <a:xfrm>
            <a:off x="189963" y="2412642"/>
            <a:ext cx="8738871"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CIRG Computer\Research Projects\Nutrigenomics project\Nutrigenomics pp slides\Nutrigenomics lecture slides\nanjing1-2013-lecture-nutrigenomics-part-1-18-1024 18.jpg"/>
          <p:cNvPicPr>
            <a:picLocks noChangeAspect="1" noChangeArrowheads="1"/>
          </p:cNvPicPr>
          <p:nvPr/>
        </p:nvPicPr>
        <p:blipFill>
          <a:blip r:embed="rId2" cstate="print"/>
          <a:srcRect/>
          <a:stretch>
            <a:fillRect/>
          </a:stretch>
        </p:blipFill>
        <p:spPr bwMode="auto">
          <a:xfrm>
            <a:off x="113763" y="101958"/>
            <a:ext cx="8915400" cy="66865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CIRG Computer\Research Projects\Nutrigenomics project\Nutrigenomics pp slides\Nutrigenomics lecture slides\nanjing1-2013-lecture-nutrigenomics-part-1-19-1024 19.jpg"/>
          <p:cNvPicPr>
            <a:picLocks noChangeAspect="1" noChangeArrowheads="1"/>
          </p:cNvPicPr>
          <p:nvPr/>
        </p:nvPicPr>
        <p:blipFill>
          <a:blip r:embed="rId2" cstate="print"/>
          <a:srcRect/>
          <a:stretch>
            <a:fillRect/>
          </a:stretch>
        </p:blipFill>
        <p:spPr bwMode="auto">
          <a:xfrm>
            <a:off x="75126" y="51516"/>
            <a:ext cx="8991600" cy="67437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6637"/>
            <a:ext cx="8229600" cy="4983163"/>
          </a:xfrm>
        </p:spPr>
        <p:txBody>
          <a:bodyPr>
            <a:normAutofit lnSpcReduction="10000"/>
          </a:bodyPr>
          <a:lstStyle/>
          <a:p>
            <a:r>
              <a:rPr lang="en-US" sz="2000" b="1" dirty="0" err="1" smtClean="0">
                <a:solidFill>
                  <a:srgbClr val="FFFF66"/>
                </a:solidFill>
                <a:latin typeface="Arial" pitchFamily="34" charset="0"/>
                <a:cs typeface="Arial" pitchFamily="34" charset="0"/>
              </a:rPr>
              <a:t>Epigenetics</a:t>
            </a:r>
            <a:r>
              <a:rPr lang="en-US" sz="2000" b="1" dirty="0" smtClean="0">
                <a:solidFill>
                  <a:srgbClr val="FFFF66"/>
                </a:solidFill>
                <a:latin typeface="Arial" pitchFamily="34" charset="0"/>
                <a:cs typeface="Arial" pitchFamily="34" charset="0"/>
              </a:rPr>
              <a:t> refers to the processes that regulate how and when certain genes are turned on and off, </a:t>
            </a:r>
            <a:r>
              <a:rPr lang="en-US" sz="2000" b="1" dirty="0" smtClean="0">
                <a:solidFill>
                  <a:srgbClr val="00FF00"/>
                </a:solidFill>
                <a:latin typeface="Arial" pitchFamily="34" charset="0"/>
                <a:cs typeface="Arial" pitchFamily="34" charset="0"/>
              </a:rPr>
              <a:t>while </a:t>
            </a:r>
            <a:r>
              <a:rPr lang="en-US" sz="2000" b="1" dirty="0" err="1" smtClean="0">
                <a:solidFill>
                  <a:srgbClr val="00FF00"/>
                </a:solidFill>
                <a:latin typeface="Arial" pitchFamily="34" charset="0"/>
                <a:cs typeface="Arial" pitchFamily="34" charset="0"/>
              </a:rPr>
              <a:t>epigenomics</a:t>
            </a:r>
            <a:r>
              <a:rPr lang="en-US" sz="2000" b="1" dirty="0" smtClean="0">
                <a:solidFill>
                  <a:srgbClr val="00FF00"/>
                </a:solidFill>
                <a:latin typeface="Arial" pitchFamily="34" charset="0"/>
                <a:cs typeface="Arial" pitchFamily="34" charset="0"/>
              </a:rPr>
              <a:t> pertains to analysis of epigenetic changes in a cell or entire organism. </a:t>
            </a:r>
          </a:p>
          <a:p>
            <a:endParaRPr lang="en-US" sz="1800" b="1" dirty="0" smtClean="0">
              <a:latin typeface="Arial" pitchFamily="34" charset="0"/>
              <a:cs typeface="Arial" pitchFamily="34" charset="0"/>
            </a:endParaRPr>
          </a:p>
          <a:p>
            <a:pPr lvl="1"/>
            <a:r>
              <a:rPr lang="en-US" sz="1600" b="1" dirty="0" smtClean="0">
                <a:latin typeface="Arial" pitchFamily="34" charset="0"/>
                <a:cs typeface="Arial" pitchFamily="34" charset="0"/>
              </a:rPr>
              <a:t>Epigenetic processes have a strong influence on normal growth and development, and this process is deregulated in diseases such as cancer.</a:t>
            </a:r>
          </a:p>
          <a:p>
            <a:endParaRPr lang="en-US" sz="1800" b="1" dirty="0" smtClean="0">
              <a:latin typeface="Arial" pitchFamily="34" charset="0"/>
              <a:cs typeface="Arial" pitchFamily="34" charset="0"/>
            </a:endParaRPr>
          </a:p>
          <a:p>
            <a:r>
              <a:rPr lang="en-US" sz="2000" b="1" dirty="0" smtClean="0">
                <a:solidFill>
                  <a:srgbClr val="FFFF66"/>
                </a:solidFill>
                <a:latin typeface="Arial" pitchFamily="34" charset="0"/>
                <a:cs typeface="Arial" pitchFamily="34" charset="0"/>
              </a:rPr>
              <a:t>Diet on its own or by interaction with other environmental  factors can cause epigenetic changes that may turn certain genes on or off.</a:t>
            </a:r>
          </a:p>
          <a:p>
            <a:endParaRPr lang="en-US" sz="1800" b="1" dirty="0" smtClean="0">
              <a:solidFill>
                <a:srgbClr val="FFFF66"/>
              </a:solidFill>
              <a:latin typeface="Arial" pitchFamily="34" charset="0"/>
              <a:cs typeface="Arial" pitchFamily="34" charset="0"/>
            </a:endParaRPr>
          </a:p>
          <a:p>
            <a:r>
              <a:rPr lang="en-US" sz="2000" b="1" dirty="0" smtClean="0">
                <a:solidFill>
                  <a:srgbClr val="00FFCC"/>
                </a:solidFill>
                <a:latin typeface="Arial" pitchFamily="34" charset="0"/>
                <a:cs typeface="Arial" pitchFamily="34" charset="0"/>
              </a:rPr>
              <a:t>The </a:t>
            </a:r>
            <a:r>
              <a:rPr lang="en-US" sz="2000" b="1" dirty="0" err="1" smtClean="0">
                <a:solidFill>
                  <a:srgbClr val="00FFCC"/>
                </a:solidFill>
                <a:latin typeface="Arial" pitchFamily="34" charset="0"/>
                <a:cs typeface="Arial" pitchFamily="34" charset="0"/>
              </a:rPr>
              <a:t>epigenome</a:t>
            </a:r>
            <a:r>
              <a:rPr lang="en-US" sz="2000" b="1" dirty="0" smtClean="0">
                <a:solidFill>
                  <a:srgbClr val="00FFCC"/>
                </a:solidFill>
                <a:latin typeface="Arial" pitchFamily="34" charset="0"/>
                <a:cs typeface="Arial" pitchFamily="34" charset="0"/>
              </a:rPr>
              <a:t> which is heritable and modifiable by diet is the global epigenetic pattern determined by global gene-specific DNA </a:t>
            </a:r>
            <a:r>
              <a:rPr lang="en-US" sz="2000" b="1" dirty="0" err="1" smtClean="0">
                <a:solidFill>
                  <a:srgbClr val="00FFCC"/>
                </a:solidFill>
                <a:latin typeface="Arial" pitchFamily="34" charset="0"/>
                <a:cs typeface="Arial" pitchFamily="34" charset="0"/>
              </a:rPr>
              <a:t>methylation</a:t>
            </a:r>
            <a:r>
              <a:rPr lang="en-US" sz="2000" b="1" dirty="0" smtClean="0">
                <a:solidFill>
                  <a:srgbClr val="00FFCC"/>
                </a:solidFill>
                <a:latin typeface="Arial" pitchFamily="34" charset="0"/>
                <a:cs typeface="Arial" pitchFamily="34" charset="0"/>
              </a:rPr>
              <a:t>, </a:t>
            </a:r>
            <a:r>
              <a:rPr lang="en-US" sz="2000" b="1" dirty="0" err="1" smtClean="0">
                <a:solidFill>
                  <a:srgbClr val="00FFCC"/>
                </a:solidFill>
                <a:latin typeface="Arial" pitchFamily="34" charset="0"/>
                <a:cs typeface="Arial" pitchFamily="34" charset="0"/>
              </a:rPr>
              <a:t>histone</a:t>
            </a:r>
            <a:r>
              <a:rPr lang="en-US" sz="2000" b="1" dirty="0" smtClean="0">
                <a:solidFill>
                  <a:srgbClr val="00FFCC"/>
                </a:solidFill>
                <a:latin typeface="Arial" pitchFamily="34" charset="0"/>
                <a:cs typeface="Arial" pitchFamily="34" charset="0"/>
              </a:rPr>
              <a:t> modifications and chromatin-associated proteins which control expression of house-keeping genes and suppress the expression of parasitic DNA such as </a:t>
            </a:r>
            <a:r>
              <a:rPr lang="en-US" sz="2000" b="1" dirty="0" err="1" smtClean="0">
                <a:solidFill>
                  <a:srgbClr val="00FFCC"/>
                </a:solidFill>
                <a:latin typeface="Arial" pitchFamily="34" charset="0"/>
                <a:cs typeface="Arial" pitchFamily="34" charset="0"/>
              </a:rPr>
              <a:t>transposons</a:t>
            </a:r>
            <a:r>
              <a:rPr lang="en-US" sz="2000" b="1" dirty="0" smtClean="0">
                <a:solidFill>
                  <a:srgbClr val="00FFCC"/>
                </a:solidFill>
                <a:latin typeface="Arial" pitchFamily="34" charset="0"/>
                <a:cs typeface="Arial" pitchFamily="34" charset="0"/>
              </a:rPr>
              <a:t>.</a:t>
            </a:r>
            <a:endParaRPr lang="en-US" sz="2000" b="1" dirty="0">
              <a:solidFill>
                <a:srgbClr val="00FFCC"/>
              </a:solidFill>
              <a:latin typeface="Arial" pitchFamily="34" charset="0"/>
              <a:cs typeface="Arial" pitchFamily="34" charset="0"/>
            </a:endParaRPr>
          </a:p>
        </p:txBody>
      </p:sp>
      <p:sp>
        <p:nvSpPr>
          <p:cNvPr id="5" name="Title 1"/>
          <p:cNvSpPr>
            <a:spLocks noGrp="1"/>
          </p:cNvSpPr>
          <p:nvPr>
            <p:ph type="title"/>
          </p:nvPr>
        </p:nvSpPr>
        <p:spPr>
          <a:xfrm>
            <a:off x="457200" y="228600"/>
            <a:ext cx="8229600" cy="715962"/>
          </a:xfrm>
        </p:spPr>
        <p:txBody>
          <a:bodyPr>
            <a:normAutofit/>
          </a:bodyPr>
          <a:lstStyle/>
          <a:p>
            <a:r>
              <a:rPr lang="en-US" sz="2800" b="1" dirty="0" err="1" smtClean="0">
                <a:solidFill>
                  <a:srgbClr val="FFFF00"/>
                </a:solidFill>
                <a:latin typeface="Arial" pitchFamily="34" charset="0"/>
                <a:cs typeface="Arial" pitchFamily="34" charset="0"/>
              </a:rPr>
              <a:t>Epigenetics</a:t>
            </a:r>
            <a:endParaRPr lang="en-US" sz="2800" b="1" dirty="0">
              <a:solidFill>
                <a:srgbClr val="FFFF00"/>
              </a:solidFill>
              <a:latin typeface="Arial" pitchFamily="34" charset="0"/>
              <a:cs typeface="Arial" pitchFamily="34" charset="0"/>
            </a:endParaRPr>
          </a:p>
        </p:txBody>
      </p:sp>
      <p:sp>
        <p:nvSpPr>
          <p:cNvPr id="6" name="TextBox 5"/>
          <p:cNvSpPr txBox="1"/>
          <p:nvPr/>
        </p:nvSpPr>
        <p:spPr>
          <a:xfrm>
            <a:off x="4343400" y="6096000"/>
            <a:ext cx="4724400" cy="584775"/>
          </a:xfrm>
          <a:prstGeom prst="rect">
            <a:avLst/>
          </a:prstGeom>
          <a:noFill/>
        </p:spPr>
        <p:txBody>
          <a:bodyPr wrap="square" rtlCol="0">
            <a:spAutoFit/>
          </a:bodyPr>
          <a:lstStyle/>
          <a:p>
            <a:r>
              <a:rPr lang="en-US" sz="1600" b="1" dirty="0" err="1" smtClean="0">
                <a:solidFill>
                  <a:srgbClr val="FFFF66"/>
                </a:solidFill>
              </a:rPr>
              <a:t>Fenech</a:t>
            </a:r>
            <a:r>
              <a:rPr lang="en-US" sz="1600" b="1" dirty="0" smtClean="0">
                <a:solidFill>
                  <a:srgbClr val="FFFF66"/>
                </a:solidFill>
              </a:rPr>
              <a:t> M, </a:t>
            </a:r>
            <a:r>
              <a:rPr lang="en-US" sz="1600" b="1" i="1" dirty="0" smtClean="0">
                <a:solidFill>
                  <a:srgbClr val="FFFF66"/>
                </a:solidFill>
              </a:rPr>
              <a:t>Mutagenesis</a:t>
            </a:r>
            <a:r>
              <a:rPr lang="en-US" sz="1600" b="1" dirty="0" smtClean="0">
                <a:solidFill>
                  <a:srgbClr val="FFFF66"/>
                </a:solidFill>
              </a:rPr>
              <a:t> 20: 255-269, 2005; Sharma S et al., </a:t>
            </a:r>
            <a:r>
              <a:rPr lang="en-US" sz="1600" b="1" i="1" dirty="0" err="1" smtClean="0">
                <a:solidFill>
                  <a:srgbClr val="FFFF66"/>
                </a:solidFill>
              </a:rPr>
              <a:t>Cacinogenesis</a:t>
            </a:r>
            <a:r>
              <a:rPr lang="en-US" sz="1600" b="1" dirty="0" smtClean="0">
                <a:solidFill>
                  <a:srgbClr val="FFFF66"/>
                </a:solidFill>
              </a:rPr>
              <a:t> 31: 27-36, 2010 </a:t>
            </a:r>
            <a:endParaRPr lang="en-US" sz="1600" b="1" dirty="0">
              <a:solidFill>
                <a:srgbClr val="FFFF6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3505200"/>
          </a:xfrm>
        </p:spPr>
        <p:txBody>
          <a:bodyPr>
            <a:normAutofit/>
          </a:bodyPr>
          <a:lstStyle/>
          <a:p>
            <a:r>
              <a:rPr lang="en-US" sz="2000" b="1" dirty="0" smtClean="0">
                <a:solidFill>
                  <a:srgbClr val="00FFFF"/>
                </a:solidFill>
                <a:latin typeface="Arial" pitchFamily="34" charset="0"/>
                <a:cs typeface="Arial" pitchFamily="34" charset="0"/>
              </a:rPr>
              <a:t>Lack of </a:t>
            </a:r>
            <a:r>
              <a:rPr lang="en-US" sz="2000" b="1" dirty="0" err="1" smtClean="0">
                <a:solidFill>
                  <a:srgbClr val="00FFFF"/>
                </a:solidFill>
                <a:latin typeface="Arial" pitchFamily="34" charset="0"/>
                <a:cs typeface="Arial" pitchFamily="34" charset="0"/>
              </a:rPr>
              <a:t>methylation</a:t>
            </a:r>
            <a:r>
              <a:rPr lang="en-US" sz="2000" b="1" dirty="0" smtClean="0">
                <a:solidFill>
                  <a:srgbClr val="00FFFF"/>
                </a:solidFill>
                <a:latin typeface="Arial" pitchFamily="34" charset="0"/>
                <a:cs typeface="Arial" pitchFamily="34" charset="0"/>
              </a:rPr>
              <a:t> due to deficiency of methyl donors (e.g. </a:t>
            </a:r>
            <a:r>
              <a:rPr lang="en-US" sz="2000" b="1" dirty="0" err="1" smtClean="0">
                <a:solidFill>
                  <a:srgbClr val="00FFFF"/>
                </a:solidFill>
                <a:latin typeface="Arial" pitchFamily="34" charset="0"/>
                <a:cs typeface="Arial" pitchFamily="34" charset="0"/>
              </a:rPr>
              <a:t>folate</a:t>
            </a:r>
            <a:r>
              <a:rPr lang="en-US" sz="2000" b="1" dirty="0" smtClean="0">
                <a:solidFill>
                  <a:srgbClr val="00FFFF"/>
                </a:solidFill>
                <a:latin typeface="Arial" pitchFamily="34" charset="0"/>
                <a:cs typeface="Arial" pitchFamily="34" charset="0"/>
              </a:rPr>
              <a:t>, vitamin B 12 , </a:t>
            </a:r>
            <a:r>
              <a:rPr lang="en-US" sz="2000" b="1" dirty="0" err="1" smtClean="0">
                <a:solidFill>
                  <a:srgbClr val="00FFFF"/>
                </a:solidFill>
                <a:latin typeface="Arial" pitchFamily="34" charset="0"/>
                <a:cs typeface="Arial" pitchFamily="34" charset="0"/>
              </a:rPr>
              <a:t>choline</a:t>
            </a:r>
            <a:r>
              <a:rPr lang="en-US" sz="2000" b="1" dirty="0" smtClean="0">
                <a:solidFill>
                  <a:srgbClr val="00FFFF"/>
                </a:solidFill>
                <a:latin typeface="Arial" pitchFamily="34" charset="0"/>
                <a:cs typeface="Arial" pitchFamily="34" charset="0"/>
              </a:rPr>
              <a:t> and </a:t>
            </a:r>
            <a:r>
              <a:rPr lang="en-US" sz="2000" b="1" dirty="0" err="1" smtClean="0">
                <a:solidFill>
                  <a:srgbClr val="00FFFF"/>
                </a:solidFill>
                <a:latin typeface="Arial" pitchFamily="34" charset="0"/>
                <a:cs typeface="Arial" pitchFamily="34" charset="0"/>
              </a:rPr>
              <a:t>methionine</a:t>
            </a:r>
            <a:r>
              <a:rPr lang="en-US" sz="2000" b="1" dirty="0" smtClean="0">
                <a:solidFill>
                  <a:srgbClr val="00FFFF"/>
                </a:solidFill>
                <a:latin typeface="Arial" pitchFamily="34" charset="0"/>
                <a:cs typeface="Arial" pitchFamily="34" charset="0"/>
              </a:rPr>
              <a:t>) or inhibition of DNA </a:t>
            </a:r>
            <a:r>
              <a:rPr lang="en-US" sz="2000" b="1" dirty="0" err="1" smtClean="0">
                <a:solidFill>
                  <a:srgbClr val="00FFFF"/>
                </a:solidFill>
                <a:latin typeface="Arial" pitchFamily="34" charset="0"/>
                <a:cs typeface="Arial" pitchFamily="34" charset="0"/>
              </a:rPr>
              <a:t>methyltransferases</a:t>
            </a:r>
            <a:r>
              <a:rPr lang="en-US" sz="2000" b="1" dirty="0" smtClean="0">
                <a:solidFill>
                  <a:srgbClr val="00FFFF"/>
                </a:solidFill>
                <a:latin typeface="Arial" pitchFamily="34" charset="0"/>
                <a:cs typeface="Arial" pitchFamily="34" charset="0"/>
              </a:rPr>
              <a:t> leads to </a:t>
            </a:r>
            <a:r>
              <a:rPr lang="en-US" sz="2000" b="1" dirty="0" err="1" smtClean="0">
                <a:solidFill>
                  <a:srgbClr val="00FFFF"/>
                </a:solidFill>
                <a:latin typeface="Arial" pitchFamily="34" charset="0"/>
                <a:cs typeface="Arial" pitchFamily="34" charset="0"/>
              </a:rPr>
              <a:t>transposon</a:t>
            </a:r>
            <a:r>
              <a:rPr lang="en-US" sz="2000" b="1" dirty="0" smtClean="0">
                <a:solidFill>
                  <a:srgbClr val="00FFFF"/>
                </a:solidFill>
                <a:latin typeface="Arial" pitchFamily="34" charset="0"/>
                <a:cs typeface="Arial" pitchFamily="34" charset="0"/>
              </a:rPr>
              <a:t> activation and promoter silencing </a:t>
            </a:r>
          </a:p>
          <a:p>
            <a:endParaRPr lang="en-US" sz="700" b="1" dirty="0" smtClean="0">
              <a:latin typeface="Arial" pitchFamily="34" charset="0"/>
              <a:cs typeface="Arial" pitchFamily="34" charset="0"/>
            </a:endParaRPr>
          </a:p>
          <a:p>
            <a:pPr lvl="1"/>
            <a:r>
              <a:rPr lang="en-US" sz="1800" b="1" dirty="0" smtClean="0">
                <a:latin typeface="Arial" pitchFamily="34" charset="0"/>
                <a:cs typeface="Arial" pitchFamily="34" charset="0"/>
              </a:rPr>
              <a:t>when the activated </a:t>
            </a:r>
            <a:r>
              <a:rPr lang="en-US" sz="1800" b="1" dirty="0" err="1" smtClean="0">
                <a:latin typeface="Arial" pitchFamily="34" charset="0"/>
                <a:cs typeface="Arial" pitchFamily="34" charset="0"/>
              </a:rPr>
              <a:t>transposons</a:t>
            </a:r>
            <a:r>
              <a:rPr lang="en-US" sz="1800" b="1" dirty="0" smtClean="0">
                <a:latin typeface="Arial" pitchFamily="34" charset="0"/>
                <a:cs typeface="Arial" pitchFamily="34" charset="0"/>
              </a:rPr>
              <a:t> insert themselves adjacent to a house-keeping gene promoter. </a:t>
            </a:r>
          </a:p>
          <a:p>
            <a:endParaRPr lang="en-US" sz="600" b="1" dirty="0" smtClean="0">
              <a:latin typeface="Arial" pitchFamily="34" charset="0"/>
              <a:cs typeface="Arial" pitchFamily="34" charset="0"/>
            </a:endParaRPr>
          </a:p>
          <a:p>
            <a:r>
              <a:rPr lang="en-US" sz="2000" b="1" dirty="0" smtClean="0">
                <a:solidFill>
                  <a:srgbClr val="FFFF66"/>
                </a:solidFill>
                <a:latin typeface="Arial" pitchFamily="34" charset="0"/>
                <a:cs typeface="Arial" pitchFamily="34" charset="0"/>
              </a:rPr>
              <a:t>A shift towards global DNA </a:t>
            </a:r>
            <a:r>
              <a:rPr lang="en-US" sz="2000" b="1" dirty="0" err="1" smtClean="0">
                <a:solidFill>
                  <a:srgbClr val="FFFF66"/>
                </a:solidFill>
                <a:latin typeface="Arial" pitchFamily="34" charset="0"/>
                <a:cs typeface="Arial" pitchFamily="34" charset="0"/>
              </a:rPr>
              <a:t>hypomethylation</a:t>
            </a:r>
            <a:r>
              <a:rPr lang="en-US" sz="2000" b="1" dirty="0" smtClean="0">
                <a:solidFill>
                  <a:srgbClr val="FFFF66"/>
                </a:solidFill>
                <a:latin typeface="Arial" pitchFamily="34" charset="0"/>
                <a:cs typeface="Arial" pitchFamily="34" charset="0"/>
              </a:rPr>
              <a:t> and </a:t>
            </a:r>
            <a:r>
              <a:rPr lang="en-US" sz="2000" b="1" dirty="0" err="1" smtClean="0">
                <a:solidFill>
                  <a:srgbClr val="FFFF66"/>
                </a:solidFill>
                <a:latin typeface="Arial" pitchFamily="34" charset="0"/>
                <a:cs typeface="Arial" pitchFamily="34" charset="0"/>
              </a:rPr>
              <a:t>tumour</a:t>
            </a:r>
            <a:r>
              <a:rPr lang="en-US" sz="2000" b="1" dirty="0" smtClean="0">
                <a:solidFill>
                  <a:srgbClr val="FFFF66"/>
                </a:solidFill>
                <a:latin typeface="Arial" pitchFamily="34" charset="0"/>
                <a:cs typeface="Arial" pitchFamily="34" charset="0"/>
              </a:rPr>
              <a:t> suppressor gene silencing with age, leads to alterations in the genotype, gene expression profile, cellular phenotype and an increased risk of cancer.</a:t>
            </a:r>
            <a:endParaRPr lang="en-US" sz="2000" b="1" dirty="0">
              <a:solidFill>
                <a:srgbClr val="FFFF66"/>
              </a:solidFill>
              <a:latin typeface="Arial" pitchFamily="34" charset="0"/>
              <a:cs typeface="Arial" pitchFamily="34" charset="0"/>
            </a:endParaRPr>
          </a:p>
        </p:txBody>
      </p:sp>
      <p:pic>
        <p:nvPicPr>
          <p:cNvPr id="4" name="Picture 3" descr="Epigenetic Processes"/>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590800" y="3562350"/>
            <a:ext cx="4114800" cy="32766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76200" y="66675"/>
            <a:ext cx="89916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762000"/>
          </a:xfrm>
        </p:spPr>
        <p:txBody>
          <a:bodyPr>
            <a:noAutofit/>
          </a:bodyPr>
          <a:lstStyle/>
          <a:p>
            <a:r>
              <a:rPr lang="en-US" sz="2400" b="1" dirty="0">
                <a:latin typeface="Arial" pitchFamily="34" charset="0"/>
                <a:cs typeface="Arial" pitchFamily="34" charset="0"/>
              </a:rPr>
              <a:t>Health effects of food compounds are related mostly to specific interactions on a molecular level. </a:t>
            </a:r>
          </a:p>
        </p:txBody>
      </p:sp>
      <p:pic>
        <p:nvPicPr>
          <p:cNvPr id="34818" name="Picture 2"/>
          <p:cNvPicPr>
            <a:picLocks noChangeAspect="1" noChangeArrowheads="1"/>
          </p:cNvPicPr>
          <p:nvPr/>
        </p:nvPicPr>
        <p:blipFill>
          <a:blip r:embed="rId2" cstate="print"/>
          <a:srcRect/>
          <a:stretch>
            <a:fillRect/>
          </a:stretch>
        </p:blipFill>
        <p:spPr bwMode="auto">
          <a:xfrm>
            <a:off x="430269" y="457200"/>
            <a:ext cx="8256532" cy="4787900"/>
          </a:xfrm>
          <a:prstGeom prst="rect">
            <a:avLst/>
          </a:prstGeom>
          <a:noFill/>
          <a:ln w="9525">
            <a:noFill/>
            <a:miter lim="800000"/>
            <a:headEnd/>
            <a:tailEnd/>
          </a:ln>
        </p:spPr>
      </p:pic>
      <p:sp>
        <p:nvSpPr>
          <p:cNvPr id="6" name="TextBox 5"/>
          <p:cNvSpPr txBox="1"/>
          <p:nvPr/>
        </p:nvSpPr>
        <p:spPr>
          <a:xfrm>
            <a:off x="4652695" y="6260068"/>
            <a:ext cx="4262705" cy="369332"/>
          </a:xfrm>
          <a:prstGeom prst="rect">
            <a:avLst/>
          </a:prstGeom>
          <a:noFill/>
        </p:spPr>
        <p:txBody>
          <a:bodyPr wrap="none" rtlCol="0">
            <a:spAutoFit/>
          </a:bodyPr>
          <a:lstStyle/>
          <a:p>
            <a:r>
              <a:rPr lang="en-US" b="1" dirty="0" smtClean="0">
                <a:solidFill>
                  <a:srgbClr val="00FFFF"/>
                </a:solidFill>
              </a:rPr>
              <a:t>van </a:t>
            </a:r>
            <a:r>
              <a:rPr lang="en-US" b="1" dirty="0" err="1" smtClean="0">
                <a:solidFill>
                  <a:srgbClr val="00FFFF"/>
                </a:solidFill>
              </a:rPr>
              <a:t>Ommen</a:t>
            </a:r>
            <a:r>
              <a:rPr lang="en-US" b="1" dirty="0" smtClean="0">
                <a:solidFill>
                  <a:srgbClr val="00FFFF"/>
                </a:solidFill>
              </a:rPr>
              <a:t> B, </a:t>
            </a:r>
            <a:r>
              <a:rPr lang="en-US" b="1" i="1" dirty="0" smtClean="0">
                <a:solidFill>
                  <a:srgbClr val="00FFFF"/>
                </a:solidFill>
              </a:rPr>
              <a:t>Nutrition</a:t>
            </a:r>
            <a:r>
              <a:rPr lang="en-US" b="1" dirty="0" smtClean="0">
                <a:solidFill>
                  <a:srgbClr val="00FFFF"/>
                </a:solidFill>
              </a:rPr>
              <a:t> 20: 4-8, 2004</a:t>
            </a:r>
            <a:endParaRPr lang="en-US" b="1" dirty="0">
              <a:solidFill>
                <a:srgbClr val="00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2171700" y="1524000"/>
            <a:ext cx="4762500" cy="4000500"/>
          </a:xfrm>
          <a:prstGeom prst="rect">
            <a:avLst/>
          </a:prstGeom>
          <a:noFill/>
          <a:ln w="9525">
            <a:noFill/>
            <a:miter lim="800000"/>
            <a:headEnd/>
            <a:tailEnd/>
          </a:ln>
          <a:effectLst/>
        </p:spPr>
      </p:pic>
      <p:sp>
        <p:nvSpPr>
          <p:cNvPr id="5" name="TextBox 4"/>
          <p:cNvSpPr txBox="1"/>
          <p:nvPr/>
        </p:nvSpPr>
        <p:spPr>
          <a:xfrm>
            <a:off x="457200" y="457200"/>
            <a:ext cx="8229600" cy="1015663"/>
          </a:xfrm>
          <a:prstGeom prst="rect">
            <a:avLst/>
          </a:prstGeom>
          <a:noFill/>
        </p:spPr>
        <p:txBody>
          <a:bodyPr wrap="square" rtlCol="0">
            <a:spAutoFit/>
          </a:bodyPr>
          <a:lstStyle/>
          <a:p>
            <a:pPr algn="ctr"/>
            <a:r>
              <a:rPr lang="en-US" sz="2000" b="1" dirty="0" smtClean="0">
                <a:solidFill>
                  <a:srgbClr val="00FFFF"/>
                </a:solidFill>
              </a:rPr>
              <a:t>Considers how things in diet influence individual’s genome, and how this interaction modifies phenotype, i.e., how diet alters biological systems to promote either health or disease.</a:t>
            </a:r>
            <a:endParaRPr lang="en-US" sz="2000" b="1" dirty="0">
              <a:solidFill>
                <a:srgbClr val="00FFFF"/>
              </a:solidFill>
            </a:endParaRPr>
          </a:p>
        </p:txBody>
      </p:sp>
      <p:sp>
        <p:nvSpPr>
          <p:cNvPr id="6" name="TextBox 5"/>
          <p:cNvSpPr txBox="1"/>
          <p:nvPr/>
        </p:nvSpPr>
        <p:spPr>
          <a:xfrm>
            <a:off x="457200" y="5638800"/>
            <a:ext cx="8229600" cy="707886"/>
          </a:xfrm>
          <a:prstGeom prst="rect">
            <a:avLst/>
          </a:prstGeom>
          <a:noFill/>
        </p:spPr>
        <p:txBody>
          <a:bodyPr wrap="square" rtlCol="0">
            <a:spAutoFit/>
          </a:bodyPr>
          <a:lstStyle/>
          <a:p>
            <a:pPr algn="ctr"/>
            <a:r>
              <a:rPr lang="en-US" sz="2000" b="1" dirty="0" smtClean="0">
                <a:solidFill>
                  <a:srgbClr val="FFFF66"/>
                </a:solidFill>
              </a:rPr>
              <a:t>Aims to figure out how any one of us is genetically programmed to respond in a particular way to a given dietary nutrient. </a:t>
            </a:r>
            <a:endParaRPr lang="en-US" sz="2000" b="1" dirty="0">
              <a:solidFill>
                <a:srgbClr val="FFFF66"/>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b="1" dirty="0" err="1" smtClean="0">
                <a:solidFill>
                  <a:srgbClr val="FFFF00"/>
                </a:solidFill>
                <a:latin typeface="Arial" pitchFamily="34" charset="0"/>
                <a:cs typeface="Arial" pitchFamily="34" charset="0"/>
              </a:rPr>
              <a:t>Nutrigenomics</a:t>
            </a:r>
            <a:r>
              <a:rPr lang="en-US" sz="2800" b="1" dirty="0" smtClean="0">
                <a:solidFill>
                  <a:srgbClr val="FFFF00"/>
                </a:solidFill>
                <a:latin typeface="Arial" pitchFamily="34" charset="0"/>
                <a:cs typeface="Arial" pitchFamily="34" charset="0"/>
              </a:rPr>
              <a:t> Vs. </a:t>
            </a:r>
            <a:r>
              <a:rPr lang="en-US" sz="2800" b="1" dirty="0" err="1" smtClean="0">
                <a:solidFill>
                  <a:srgbClr val="FFFF00"/>
                </a:solidFill>
                <a:latin typeface="Arial" pitchFamily="34" charset="0"/>
                <a:cs typeface="Arial" pitchFamily="34" charset="0"/>
              </a:rPr>
              <a:t>Nutrigenetics</a:t>
            </a:r>
            <a:endParaRPr lang="en-US" sz="2800" b="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295400"/>
            <a:ext cx="3886200" cy="4114800"/>
          </a:xfrm>
        </p:spPr>
        <p:txBody>
          <a:bodyPr>
            <a:normAutofit/>
          </a:bodyPr>
          <a:lstStyle/>
          <a:p>
            <a:pPr>
              <a:buNone/>
            </a:pPr>
            <a:r>
              <a:rPr lang="en-US" sz="2400" b="1" dirty="0" err="1" smtClean="0">
                <a:solidFill>
                  <a:srgbClr val="00FFFF"/>
                </a:solidFill>
                <a:latin typeface="Arial" pitchFamily="34" charset="0"/>
                <a:cs typeface="Arial" pitchFamily="34" charset="0"/>
              </a:rPr>
              <a:t>Nutrigenomics</a:t>
            </a:r>
            <a:endParaRPr lang="en-US" sz="2400" b="1" dirty="0" smtClean="0">
              <a:solidFill>
                <a:srgbClr val="00FFFF"/>
              </a:solidFill>
              <a:latin typeface="Arial" pitchFamily="34" charset="0"/>
              <a:cs typeface="Arial" pitchFamily="34" charset="0"/>
            </a:endParaRPr>
          </a:p>
          <a:p>
            <a:r>
              <a:rPr lang="en-US" sz="2200" b="1" dirty="0" smtClean="0">
                <a:solidFill>
                  <a:srgbClr val="FFFF66"/>
                </a:solidFill>
                <a:latin typeface="Arial" pitchFamily="34" charset="0"/>
                <a:cs typeface="Arial" pitchFamily="34" charset="0"/>
              </a:rPr>
              <a:t>Focuses on the effect of nutrients on gene interactions, </a:t>
            </a:r>
            <a:r>
              <a:rPr lang="en-US" sz="2200" b="1" dirty="0" err="1" smtClean="0">
                <a:solidFill>
                  <a:srgbClr val="FFFF66"/>
                </a:solidFill>
                <a:latin typeface="Arial" pitchFamily="34" charset="0"/>
                <a:cs typeface="Arial" pitchFamily="34" charset="0"/>
              </a:rPr>
              <a:t>transcriptome</a:t>
            </a:r>
            <a:r>
              <a:rPr lang="en-US" sz="2200" b="1" dirty="0" smtClean="0">
                <a:solidFill>
                  <a:srgbClr val="FFFF66"/>
                </a:solidFill>
                <a:latin typeface="Arial" pitchFamily="34" charset="0"/>
                <a:cs typeface="Arial" pitchFamily="34" charset="0"/>
              </a:rPr>
              <a:t>, proteome and </a:t>
            </a:r>
            <a:r>
              <a:rPr lang="en-US" sz="2200" b="1" dirty="0" err="1" smtClean="0">
                <a:solidFill>
                  <a:srgbClr val="FFFF66"/>
                </a:solidFill>
                <a:latin typeface="Arial" pitchFamily="34" charset="0"/>
                <a:cs typeface="Arial" pitchFamily="34" charset="0"/>
              </a:rPr>
              <a:t>metabolome</a:t>
            </a:r>
            <a:r>
              <a:rPr lang="en-US" sz="2200" b="1" dirty="0" smtClean="0">
                <a:solidFill>
                  <a:srgbClr val="FFFF66"/>
                </a:solidFill>
                <a:latin typeface="Arial" pitchFamily="34" charset="0"/>
                <a:cs typeface="Arial" pitchFamily="34" charset="0"/>
              </a:rPr>
              <a:t>.</a:t>
            </a:r>
          </a:p>
          <a:p>
            <a:pPr>
              <a:buNone/>
            </a:pPr>
            <a:endParaRPr lang="en-US" sz="2200" b="1" dirty="0" smtClean="0">
              <a:solidFill>
                <a:srgbClr val="FFFF66"/>
              </a:solidFill>
              <a:latin typeface="Arial" pitchFamily="34" charset="0"/>
              <a:cs typeface="Arial" pitchFamily="34" charset="0"/>
            </a:endParaRPr>
          </a:p>
          <a:p>
            <a:pPr>
              <a:buNone/>
            </a:pPr>
            <a:r>
              <a:rPr lang="en-US" sz="2200" b="1" dirty="0" smtClean="0">
                <a:solidFill>
                  <a:srgbClr val="FFFF66"/>
                </a:solidFill>
                <a:latin typeface="Arial" pitchFamily="34" charset="0"/>
                <a:cs typeface="Arial" pitchFamily="34" charset="0"/>
              </a:rPr>
              <a:t>	e.g. the way in which food/ food ingredients influence the gene expression</a:t>
            </a:r>
            <a:endParaRPr lang="en-US" sz="2200" b="1" dirty="0">
              <a:solidFill>
                <a:srgbClr val="FFFF66"/>
              </a:solidFill>
              <a:latin typeface="Arial" pitchFamily="34" charset="0"/>
              <a:cs typeface="Arial" pitchFamily="34" charset="0"/>
            </a:endParaRPr>
          </a:p>
        </p:txBody>
      </p:sp>
      <p:sp>
        <p:nvSpPr>
          <p:cNvPr id="28" name="Content Placeholder 2"/>
          <p:cNvSpPr txBox="1">
            <a:spLocks/>
          </p:cNvSpPr>
          <p:nvPr/>
        </p:nvSpPr>
        <p:spPr>
          <a:xfrm>
            <a:off x="4800600" y="1447800"/>
            <a:ext cx="3886200" cy="3962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err="1" smtClean="0">
                <a:ln>
                  <a:noFill/>
                </a:ln>
                <a:solidFill>
                  <a:srgbClr val="00FFFF"/>
                </a:solidFill>
                <a:effectLst/>
                <a:uLnTx/>
                <a:uFillTx/>
                <a:latin typeface="Arial" pitchFamily="34" charset="0"/>
                <a:ea typeface="+mn-ea"/>
                <a:cs typeface="Arial" pitchFamily="34" charset="0"/>
              </a:rPr>
              <a:t>Nutrigenetics</a:t>
            </a:r>
            <a:endParaRPr kumimoji="0" lang="en-US" sz="2400" b="1" i="0" u="none" strike="noStrike" kern="1200" cap="none" spc="0" normalizeH="0" baseline="0" noProof="0" dirty="0" smtClean="0">
              <a:ln>
                <a:noFill/>
              </a:ln>
              <a:solidFill>
                <a:srgbClr val="00FFFF"/>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rPr>
              <a:t>Focuses on the effect of Individuals' genetic variations responsible for differential responses to nutrients.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2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200" b="1" dirty="0" smtClean="0">
                <a:solidFill>
                  <a:srgbClr val="FFFF66"/>
                </a:solidFill>
                <a:latin typeface="Arial" pitchFamily="34" charset="0"/>
                <a:cs typeface="Arial" pitchFamily="34" charset="0"/>
              </a:rPr>
              <a:t>Differences may be at the level of SNPs than at gene level.</a:t>
            </a:r>
            <a:endParaRPr kumimoji="0" lang="en-US" sz="22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1" i="0" u="none" strike="noStrike" kern="1200" cap="none" spc="0" normalizeH="0" baseline="0" noProof="0" dirty="0">
              <a:ln>
                <a:noFill/>
              </a:ln>
              <a:solidFill>
                <a:srgbClr val="FFFF66"/>
              </a:solidFill>
              <a:effectLst/>
              <a:uLnTx/>
              <a:uFillTx/>
              <a:latin typeface="Arial" pitchFamily="34" charset="0"/>
              <a:ea typeface="+mn-ea"/>
              <a:cs typeface="Arial" pitchFamily="34" charset="0"/>
            </a:endParaRPr>
          </a:p>
        </p:txBody>
      </p:sp>
      <p:sp>
        <p:nvSpPr>
          <p:cNvPr id="29" name="TextBox 28"/>
          <p:cNvSpPr txBox="1"/>
          <p:nvPr/>
        </p:nvSpPr>
        <p:spPr>
          <a:xfrm>
            <a:off x="838200" y="5553670"/>
            <a:ext cx="7543800" cy="707886"/>
          </a:xfrm>
          <a:prstGeom prst="rect">
            <a:avLst/>
          </a:prstGeom>
          <a:noFill/>
        </p:spPr>
        <p:txBody>
          <a:bodyPr wrap="square" rtlCol="0">
            <a:spAutoFit/>
          </a:bodyPr>
          <a:lstStyle/>
          <a:p>
            <a:r>
              <a:rPr lang="en-US" sz="2000" b="1" dirty="0" smtClean="0">
                <a:solidFill>
                  <a:srgbClr val="00FF00"/>
                </a:solidFill>
                <a:latin typeface="Arial" pitchFamily="34" charset="0"/>
                <a:cs typeface="Arial" pitchFamily="34" charset="0"/>
              </a:rPr>
              <a:t>Although these terms are closely related, they are not interchangeable.</a:t>
            </a:r>
            <a:endParaRPr lang="en-US" sz="2000" dirty="0">
              <a:solidFill>
                <a:srgbClr val="00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61999" y="990600"/>
            <a:ext cx="7620001" cy="3953955"/>
          </a:xfrm>
          <a:prstGeom prst="rect">
            <a:avLst/>
          </a:prstGeom>
          <a:noFill/>
          <a:ln w="9525">
            <a:noFill/>
            <a:miter lim="800000"/>
            <a:headEnd/>
            <a:tailEnd/>
          </a:ln>
        </p:spPr>
      </p:pic>
      <p:sp>
        <p:nvSpPr>
          <p:cNvPr id="5" name="TextBox 4"/>
          <p:cNvSpPr txBox="1"/>
          <p:nvPr/>
        </p:nvSpPr>
        <p:spPr>
          <a:xfrm>
            <a:off x="4652695" y="6410325"/>
            <a:ext cx="4262705" cy="369332"/>
          </a:xfrm>
          <a:prstGeom prst="rect">
            <a:avLst/>
          </a:prstGeom>
          <a:noFill/>
        </p:spPr>
        <p:txBody>
          <a:bodyPr wrap="none" rtlCol="0">
            <a:spAutoFit/>
          </a:bodyPr>
          <a:lstStyle/>
          <a:p>
            <a:r>
              <a:rPr lang="en-US" b="1" dirty="0" smtClean="0">
                <a:solidFill>
                  <a:srgbClr val="FFFF66"/>
                </a:solidFill>
              </a:rPr>
              <a:t>van </a:t>
            </a:r>
            <a:r>
              <a:rPr lang="en-US" b="1" dirty="0" err="1" smtClean="0">
                <a:solidFill>
                  <a:srgbClr val="FFFF66"/>
                </a:solidFill>
              </a:rPr>
              <a:t>Ommen</a:t>
            </a:r>
            <a:r>
              <a:rPr lang="en-US" b="1" dirty="0" smtClean="0">
                <a:solidFill>
                  <a:srgbClr val="FFFF66"/>
                </a:solidFill>
              </a:rPr>
              <a:t> B, </a:t>
            </a:r>
            <a:r>
              <a:rPr lang="en-US" b="1" i="1" dirty="0" smtClean="0">
                <a:solidFill>
                  <a:srgbClr val="FFFF66"/>
                </a:solidFill>
              </a:rPr>
              <a:t>Nutrition</a:t>
            </a:r>
            <a:r>
              <a:rPr lang="en-US" b="1" dirty="0" smtClean="0">
                <a:solidFill>
                  <a:srgbClr val="FFFF66"/>
                </a:solidFill>
              </a:rPr>
              <a:t> 20: 4-8, 2004</a:t>
            </a:r>
            <a:endParaRPr lang="en-US" b="1" dirty="0">
              <a:solidFill>
                <a:srgbClr val="FFFF66"/>
              </a:solidFill>
            </a:endParaRPr>
          </a:p>
        </p:txBody>
      </p:sp>
      <p:sp>
        <p:nvSpPr>
          <p:cNvPr id="6" name="TextBox 5"/>
          <p:cNvSpPr txBox="1"/>
          <p:nvPr/>
        </p:nvSpPr>
        <p:spPr>
          <a:xfrm>
            <a:off x="609599" y="144244"/>
            <a:ext cx="8229601" cy="769441"/>
          </a:xfrm>
          <a:prstGeom prst="rect">
            <a:avLst/>
          </a:prstGeom>
          <a:noFill/>
        </p:spPr>
        <p:txBody>
          <a:bodyPr wrap="square" rtlCol="0">
            <a:spAutoFit/>
          </a:bodyPr>
          <a:lstStyle/>
          <a:p>
            <a:r>
              <a:rPr lang="en-US" sz="2200" b="1" dirty="0" err="1" smtClean="0">
                <a:solidFill>
                  <a:srgbClr val="00FFFF"/>
                </a:solidFill>
              </a:rPr>
              <a:t>Nutrigenomics</a:t>
            </a:r>
            <a:r>
              <a:rPr lang="en-US" sz="2200" b="1" dirty="0" smtClean="0">
                <a:solidFill>
                  <a:srgbClr val="00FFFF"/>
                </a:solidFill>
              </a:rPr>
              <a:t> and nutritional systems biology apply the same set of technologies</a:t>
            </a:r>
            <a:endParaRPr lang="en-US" sz="2200" b="1" dirty="0">
              <a:solidFill>
                <a:srgbClr val="00FFFF"/>
              </a:solidFill>
            </a:endParaRPr>
          </a:p>
        </p:txBody>
      </p:sp>
      <p:sp>
        <p:nvSpPr>
          <p:cNvPr id="7" name="TextBox 6"/>
          <p:cNvSpPr txBox="1"/>
          <p:nvPr/>
        </p:nvSpPr>
        <p:spPr>
          <a:xfrm>
            <a:off x="457201" y="5029200"/>
            <a:ext cx="8229599" cy="1477328"/>
          </a:xfrm>
          <a:prstGeom prst="rect">
            <a:avLst/>
          </a:prstGeom>
          <a:noFill/>
        </p:spPr>
        <p:txBody>
          <a:bodyPr wrap="square" rtlCol="0">
            <a:spAutoFit/>
          </a:bodyPr>
          <a:lstStyle/>
          <a:p>
            <a:pPr marL="228600" indent="-228600">
              <a:buFont typeface="Wingdings" pitchFamily="2" charset="2"/>
              <a:buChar char="Ø"/>
            </a:pPr>
            <a:r>
              <a:rPr lang="en-US" b="1" dirty="0" smtClean="0">
                <a:solidFill>
                  <a:srgbClr val="00FFFF"/>
                </a:solidFill>
              </a:rPr>
              <a:t>The </a:t>
            </a:r>
            <a:r>
              <a:rPr lang="en-US" b="1" dirty="0" err="1" smtClean="0">
                <a:solidFill>
                  <a:srgbClr val="00FFFF"/>
                </a:solidFill>
              </a:rPr>
              <a:t>nutrigenomics</a:t>
            </a:r>
            <a:r>
              <a:rPr lang="en-US" b="1" dirty="0" smtClean="0">
                <a:solidFill>
                  <a:srgbClr val="00FFFF"/>
                </a:solidFill>
              </a:rPr>
              <a:t> approach then extracts relevant differences, which  become leads for further mechanistic research. </a:t>
            </a:r>
          </a:p>
          <a:p>
            <a:pPr marL="228600" indent="-228600">
              <a:buFont typeface="Wingdings" pitchFamily="2" charset="2"/>
              <a:buChar char="Ø"/>
            </a:pPr>
            <a:r>
              <a:rPr lang="en-US" b="1" dirty="0" smtClean="0">
                <a:solidFill>
                  <a:srgbClr val="00FFFF"/>
                </a:solidFill>
              </a:rPr>
              <a:t>The nutritional systems biology approach aims at a complete description of the physiologic response by exploiting the complete data sets, thus targeting a new concept of biomarker.</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r>
              <a:rPr lang="en-US" sz="2400" b="1" dirty="0" smtClean="0">
                <a:solidFill>
                  <a:srgbClr val="FFFF66"/>
                </a:solidFill>
                <a:effectLst>
                  <a:outerShdw blurRad="38100" dist="38100" dir="2700000" algn="tl">
                    <a:srgbClr val="000000"/>
                  </a:outerShdw>
                </a:effectLst>
                <a:latin typeface="Arial" pitchFamily="34" charset="0"/>
                <a:cs typeface="Arial" pitchFamily="34" charset="0"/>
              </a:rPr>
              <a:t>The complete sequencing of the human genome has ushered in a new era of systems biology referred to as </a:t>
            </a:r>
            <a:r>
              <a:rPr lang="en-US" sz="2400" b="1" i="1" dirty="0" err="1" smtClean="0">
                <a:solidFill>
                  <a:srgbClr val="FFFF66"/>
                </a:solidFill>
                <a:effectLst>
                  <a:outerShdw blurRad="38100" dist="38100" dir="2700000" algn="tl">
                    <a:srgbClr val="000000"/>
                  </a:outerShdw>
                </a:effectLst>
                <a:latin typeface="Arial" pitchFamily="34" charset="0"/>
                <a:cs typeface="Arial" pitchFamily="34" charset="0"/>
              </a:rPr>
              <a:t>Omics</a:t>
            </a:r>
            <a:r>
              <a:rPr lang="en-US" sz="2400" b="1" i="1" dirty="0" smtClean="0">
                <a:solidFill>
                  <a:srgbClr val="FFFF66"/>
                </a:solidFill>
                <a:effectLst>
                  <a:outerShdw blurRad="38100" dist="38100" dir="2700000" algn="tl">
                    <a:srgbClr val="000000"/>
                  </a:outerShdw>
                </a:effectLst>
                <a:latin typeface="Arial" pitchFamily="34" charset="0"/>
                <a:cs typeface="Arial" pitchFamily="34" charset="0"/>
              </a:rPr>
              <a:t> technology</a:t>
            </a:r>
            <a:r>
              <a:rPr lang="en-US" sz="2400" b="1" dirty="0" smtClean="0">
                <a:solidFill>
                  <a:srgbClr val="FFFF66"/>
                </a:solidFill>
                <a:effectLst>
                  <a:outerShdw blurRad="38100" dist="38100" dir="2700000" algn="tl">
                    <a:srgbClr val="000000"/>
                  </a:outerShdw>
                </a:effectLst>
                <a:latin typeface="Arial" pitchFamily="34" charset="0"/>
                <a:cs typeface="Arial" pitchFamily="34" charset="0"/>
              </a:rPr>
              <a:t>. </a:t>
            </a:r>
          </a:p>
          <a:p>
            <a:endParaRPr lang="en-US" sz="2400" b="1" dirty="0" smtClean="0">
              <a:solidFill>
                <a:srgbClr val="FFFF66"/>
              </a:solidFill>
              <a:effectLst>
                <a:outerShdw blurRad="38100" dist="38100" dir="2700000" algn="tl">
                  <a:srgbClr val="000000"/>
                </a:outerShdw>
              </a:effectLst>
              <a:latin typeface="Arial" pitchFamily="34" charset="0"/>
              <a:cs typeface="Arial" pitchFamily="34" charset="0"/>
            </a:endParaRPr>
          </a:p>
          <a:p>
            <a:r>
              <a:rPr lang="en-US" sz="2400" b="1" dirty="0" smtClean="0">
                <a:solidFill>
                  <a:srgbClr val="00FFFF"/>
                </a:solidFill>
                <a:latin typeface="Arial" pitchFamily="34" charset="0"/>
                <a:cs typeface="Arial" pitchFamily="34" charset="0"/>
              </a:rPr>
              <a:t>The term ‘</a:t>
            </a:r>
            <a:r>
              <a:rPr lang="en-US" sz="2400" b="1" dirty="0" err="1" smtClean="0">
                <a:solidFill>
                  <a:srgbClr val="00FFFF"/>
                </a:solidFill>
                <a:latin typeface="Arial" pitchFamily="34" charset="0"/>
                <a:cs typeface="Arial" pitchFamily="34" charset="0"/>
              </a:rPr>
              <a:t>omics</a:t>
            </a:r>
            <a:r>
              <a:rPr lang="en-US" sz="2400" b="1" dirty="0" smtClean="0">
                <a:solidFill>
                  <a:srgbClr val="00FFFF"/>
                </a:solidFill>
                <a:latin typeface="Arial" pitchFamily="34" charset="0"/>
                <a:cs typeface="Arial" pitchFamily="34" charset="0"/>
              </a:rPr>
              <a:t>’ refers to the comprehensive analysis of biological systems </a:t>
            </a:r>
            <a:r>
              <a:rPr lang="en-US" sz="2400" b="1" dirty="0" smtClean="0">
                <a:solidFill>
                  <a:srgbClr val="00FFCC"/>
                </a:solidFill>
                <a:latin typeface="Arial" pitchFamily="34" charset="0"/>
                <a:cs typeface="Arial" pitchFamily="34" charset="0"/>
              </a:rPr>
              <a:t>- signifying the ‘‘collectivity’’ of a set of things. </a:t>
            </a:r>
          </a:p>
          <a:p>
            <a:endParaRPr lang="en-US" sz="2400" b="1" dirty="0" smtClean="0">
              <a:solidFill>
                <a:srgbClr val="FFFF66"/>
              </a:solidFill>
              <a:latin typeface="Arial" pitchFamily="34" charset="0"/>
              <a:cs typeface="Arial" pitchFamily="34" charset="0"/>
            </a:endParaRPr>
          </a:p>
          <a:p>
            <a:r>
              <a:rPr lang="en-US" sz="2400" b="1" dirty="0" smtClean="0">
                <a:solidFill>
                  <a:srgbClr val="FFFF66"/>
                </a:solidFill>
                <a:latin typeface="Arial" pitchFamily="34" charset="0"/>
                <a:cs typeface="Arial" pitchFamily="34" charset="0"/>
              </a:rPr>
              <a:t>Genomics, genotyping, </a:t>
            </a:r>
            <a:r>
              <a:rPr lang="en-US" sz="2400" b="1" dirty="0" err="1" smtClean="0">
                <a:solidFill>
                  <a:srgbClr val="FFFF66"/>
                </a:solidFill>
                <a:latin typeface="Arial" pitchFamily="34" charset="0"/>
                <a:cs typeface="Arial" pitchFamily="34" charset="0"/>
              </a:rPr>
              <a:t>transcriptomics</a:t>
            </a:r>
            <a:r>
              <a:rPr lang="en-US" sz="2400" b="1" dirty="0" smtClean="0">
                <a:solidFill>
                  <a:srgbClr val="FFFF66"/>
                </a:solidFill>
                <a:latin typeface="Arial" pitchFamily="34" charset="0"/>
                <a:cs typeface="Arial" pitchFamily="34" charset="0"/>
              </a:rPr>
              <a:t>, proteomics and </a:t>
            </a:r>
            <a:r>
              <a:rPr lang="en-US" sz="2400" b="1" dirty="0" err="1" smtClean="0">
                <a:solidFill>
                  <a:srgbClr val="FFFF66"/>
                </a:solidFill>
                <a:latin typeface="Arial" pitchFamily="34" charset="0"/>
                <a:cs typeface="Arial" pitchFamily="34" charset="0"/>
              </a:rPr>
              <a:t>metabolomics</a:t>
            </a:r>
            <a:r>
              <a:rPr lang="en-US" sz="2400" b="1" dirty="0" smtClean="0">
                <a:solidFill>
                  <a:srgbClr val="FFFF66"/>
                </a:solidFill>
                <a:latin typeface="Arial" pitchFamily="34" charset="0"/>
                <a:cs typeface="Arial" pitchFamily="34" charset="0"/>
              </a:rPr>
              <a:t>, together with bioinformatics, constitute the discipline of functional genomics – also referred to as ‘</a:t>
            </a:r>
            <a:r>
              <a:rPr lang="en-US" sz="2400" b="1" dirty="0" smtClean="0">
                <a:solidFill>
                  <a:srgbClr val="FFFF00"/>
                </a:solidFill>
                <a:latin typeface="Arial" pitchFamily="34" charset="0"/>
                <a:cs typeface="Arial" pitchFamily="34" charset="0"/>
              </a:rPr>
              <a:t>Systems biology’</a:t>
            </a:r>
            <a:r>
              <a:rPr lang="en-US" sz="2400" b="1" dirty="0" smtClean="0">
                <a:solidFill>
                  <a:srgbClr val="FFFF66"/>
                </a:solidFill>
                <a:latin typeface="Arial" pitchFamily="34" charset="0"/>
                <a:cs typeface="Arial" pitchFamily="34" charset="0"/>
              </a:rPr>
              <a:t>.</a:t>
            </a:r>
          </a:p>
          <a:p>
            <a:endParaRPr lang="en-US" sz="2400" b="1" dirty="0">
              <a:solidFill>
                <a:srgbClr val="FFFF66"/>
              </a:solidFill>
              <a:latin typeface="Arial" pitchFamily="34" charset="0"/>
              <a:cs typeface="Arial" pitchFamily="34" charset="0"/>
            </a:endParaRPr>
          </a:p>
        </p:txBody>
      </p:sp>
      <p:sp>
        <p:nvSpPr>
          <p:cNvPr id="4" name="Title 1"/>
          <p:cNvSpPr>
            <a:spLocks noGrp="1"/>
          </p:cNvSpPr>
          <p:nvPr>
            <p:ph type="title"/>
          </p:nvPr>
        </p:nvSpPr>
        <p:spPr>
          <a:xfrm>
            <a:off x="457200" y="274638"/>
            <a:ext cx="8229600" cy="868362"/>
          </a:xfrm>
        </p:spPr>
        <p:txBody>
          <a:bodyPr>
            <a:normAutofit/>
          </a:bodyPr>
          <a:lstStyle/>
          <a:p>
            <a:r>
              <a:rPr lang="en-US" sz="2800" b="1" dirty="0" smtClean="0">
                <a:solidFill>
                  <a:srgbClr val="FFFF00"/>
                </a:solidFill>
                <a:latin typeface="Arial" pitchFamily="34" charset="0"/>
                <a:cs typeface="Arial" pitchFamily="34" charset="0"/>
              </a:rPr>
              <a:t>Overview</a:t>
            </a:r>
            <a:endParaRPr lang="en-US" sz="28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000" b="1" dirty="0" smtClean="0">
                <a:solidFill>
                  <a:srgbClr val="FFFF00"/>
                </a:solidFill>
                <a:latin typeface="Arial" pitchFamily="34" charset="0"/>
                <a:cs typeface="Arial" pitchFamily="34" charset="0"/>
              </a:rPr>
              <a:t>Influence </a:t>
            </a:r>
            <a:r>
              <a:rPr lang="en-US" sz="2000" b="1" dirty="0">
                <a:solidFill>
                  <a:srgbClr val="FFFF00"/>
                </a:solidFill>
                <a:latin typeface="Arial" pitchFamily="34" charset="0"/>
                <a:cs typeface="Arial" pitchFamily="34" charset="0"/>
              </a:rPr>
              <a:t>of </a:t>
            </a:r>
            <a:r>
              <a:rPr lang="en-US" sz="2000" b="1" dirty="0" err="1">
                <a:solidFill>
                  <a:srgbClr val="FFFF00"/>
                </a:solidFill>
                <a:latin typeface="Arial" pitchFamily="34" charset="0"/>
                <a:cs typeface="Arial" pitchFamily="34" charset="0"/>
              </a:rPr>
              <a:t>nutrigenetics</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epigenetics</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transcriptomics</a:t>
            </a:r>
            <a:r>
              <a:rPr lang="en-US" sz="2000" b="1" dirty="0">
                <a:solidFill>
                  <a:srgbClr val="FFFF00"/>
                </a:solidFill>
                <a:latin typeface="Arial" pitchFamily="34" charset="0"/>
                <a:cs typeface="Arial" pitchFamily="34" charset="0"/>
              </a:rPr>
              <a:t>, </a:t>
            </a:r>
            <a:r>
              <a:rPr lang="en-US" sz="2000" b="1" dirty="0" smtClean="0">
                <a:solidFill>
                  <a:srgbClr val="FFFF00"/>
                </a:solidFill>
                <a:latin typeface="Arial" pitchFamily="34" charset="0"/>
                <a:cs typeface="Arial" pitchFamily="34" charset="0"/>
              </a:rPr>
              <a:t>proteomics and </a:t>
            </a:r>
            <a:r>
              <a:rPr lang="en-US" sz="2000" b="1" dirty="0" err="1" smtClean="0">
                <a:solidFill>
                  <a:srgbClr val="FFFF00"/>
                </a:solidFill>
                <a:latin typeface="Arial" pitchFamily="34" charset="0"/>
                <a:cs typeface="Arial" pitchFamily="34" charset="0"/>
              </a:rPr>
              <a:t>metabolomics</a:t>
            </a:r>
            <a:r>
              <a:rPr lang="en-US" sz="2000" b="1" dirty="0" smtClean="0">
                <a:solidFill>
                  <a:srgbClr val="FFFF00"/>
                </a:solidFill>
                <a:latin typeface="Arial" pitchFamily="34" charset="0"/>
                <a:cs typeface="Arial" pitchFamily="34" charset="0"/>
              </a:rPr>
              <a:t> </a:t>
            </a:r>
            <a:r>
              <a:rPr lang="en-US" sz="2000" b="1" dirty="0">
                <a:solidFill>
                  <a:srgbClr val="FFFF00"/>
                </a:solidFill>
                <a:latin typeface="Arial" pitchFamily="34" charset="0"/>
                <a:cs typeface="Arial" pitchFamily="34" charset="0"/>
              </a:rPr>
              <a:t>on the phenotypic response to food </a:t>
            </a:r>
            <a:r>
              <a:rPr lang="en-US" sz="2000" b="1" dirty="0" smtClean="0">
                <a:solidFill>
                  <a:srgbClr val="FFFF00"/>
                </a:solidFill>
                <a:latin typeface="Arial" pitchFamily="34" charset="0"/>
                <a:cs typeface="Arial" pitchFamily="34" charset="0"/>
              </a:rPr>
              <a:t>components</a:t>
            </a:r>
            <a:endParaRPr lang="en-US" sz="20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57200" y="1143000"/>
            <a:ext cx="8229600" cy="5393111"/>
          </a:xfrm>
          <a:prstGeom prst="rect">
            <a:avLst/>
          </a:prstGeom>
          <a:noFill/>
          <a:ln w="9525">
            <a:noFill/>
            <a:miter lim="800000"/>
            <a:headEnd/>
            <a:tailEnd/>
          </a:ln>
        </p:spPr>
      </p:pic>
      <p:sp>
        <p:nvSpPr>
          <p:cNvPr id="5" name="TextBox 4"/>
          <p:cNvSpPr txBox="1"/>
          <p:nvPr/>
        </p:nvSpPr>
        <p:spPr>
          <a:xfrm>
            <a:off x="2324101" y="6517243"/>
            <a:ext cx="6476999" cy="307777"/>
          </a:xfrm>
          <a:prstGeom prst="rect">
            <a:avLst/>
          </a:prstGeom>
          <a:noFill/>
        </p:spPr>
        <p:txBody>
          <a:bodyPr wrap="square" rtlCol="0">
            <a:spAutoFit/>
          </a:bodyPr>
          <a:lstStyle/>
          <a:p>
            <a:r>
              <a:rPr lang="en-US" sz="1400" b="1" dirty="0" smtClean="0">
                <a:solidFill>
                  <a:srgbClr val="00FF00"/>
                </a:solidFill>
              </a:rPr>
              <a:t>Tai ES and </a:t>
            </a:r>
            <a:r>
              <a:rPr lang="en-US" sz="1400" b="1" dirty="0" err="1" smtClean="0">
                <a:solidFill>
                  <a:srgbClr val="00FF00"/>
                </a:solidFill>
              </a:rPr>
              <a:t>Gillies</a:t>
            </a:r>
            <a:r>
              <a:rPr lang="en-US" sz="1400" b="1" dirty="0" smtClean="0">
                <a:solidFill>
                  <a:srgbClr val="00FF00"/>
                </a:solidFill>
              </a:rPr>
              <a:t> PJ, </a:t>
            </a:r>
            <a:r>
              <a:rPr lang="en-US" sz="1400" b="1" i="1" dirty="0" err="1" smtClean="0">
                <a:solidFill>
                  <a:srgbClr val="00FF00"/>
                </a:solidFill>
              </a:rPr>
              <a:t>Nutrigenomics</a:t>
            </a:r>
            <a:r>
              <a:rPr lang="en-US" sz="1400" b="1" i="1" dirty="0" smtClean="0">
                <a:solidFill>
                  <a:srgbClr val="00FF00"/>
                </a:solidFill>
              </a:rPr>
              <a:t> – Opportunities in Asia, </a:t>
            </a:r>
            <a:r>
              <a:rPr lang="en-US" sz="1400" b="1" dirty="0" smtClean="0">
                <a:solidFill>
                  <a:srgbClr val="00FF00"/>
                </a:solidFill>
              </a:rPr>
              <a:t> </a:t>
            </a:r>
            <a:r>
              <a:rPr lang="en-US" sz="1400" b="1" dirty="0" err="1" smtClean="0">
                <a:solidFill>
                  <a:srgbClr val="00FF00"/>
                </a:solidFill>
              </a:rPr>
              <a:t>Karger</a:t>
            </a:r>
            <a:r>
              <a:rPr lang="en-US" sz="1400" b="1" dirty="0" smtClean="0">
                <a:solidFill>
                  <a:srgbClr val="00FF00"/>
                </a:solidFill>
              </a:rPr>
              <a:t>, 2007</a:t>
            </a:r>
            <a:endParaRPr lang="en-US" sz="1400" b="1" dirty="0">
              <a:solidFill>
                <a:srgbClr val="00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FFFF00"/>
                </a:solidFill>
                <a:latin typeface="Arial" pitchFamily="34" charset="0"/>
                <a:cs typeface="Arial" pitchFamily="34" charset="0"/>
              </a:rPr>
              <a:t>Fundamental </a:t>
            </a:r>
            <a:r>
              <a:rPr lang="en-US" sz="2800" b="1" dirty="0">
                <a:solidFill>
                  <a:srgbClr val="FFFF00"/>
                </a:solidFill>
                <a:latin typeface="Arial" pitchFamily="34" charset="0"/>
                <a:cs typeface="Arial" pitchFamily="34" charset="0"/>
              </a:rPr>
              <a:t>hypotheses underpinning the science of </a:t>
            </a:r>
            <a:r>
              <a:rPr lang="en-US" sz="2800" b="1" dirty="0" err="1">
                <a:solidFill>
                  <a:srgbClr val="FFFF00"/>
                </a:solidFill>
                <a:latin typeface="Arial" pitchFamily="34" charset="0"/>
                <a:cs typeface="Arial" pitchFamily="34" charset="0"/>
              </a:rPr>
              <a:t>nutrigenetics</a:t>
            </a:r>
            <a:r>
              <a:rPr lang="en-US" sz="2800" b="1" dirty="0">
                <a:solidFill>
                  <a:srgbClr val="FFFF00"/>
                </a:solidFill>
                <a:latin typeface="Arial" pitchFamily="34" charset="0"/>
                <a:cs typeface="Arial" pitchFamily="34" charset="0"/>
              </a:rPr>
              <a:t> and </a:t>
            </a:r>
            <a:r>
              <a:rPr lang="en-US" sz="2800" b="1" dirty="0" err="1" smtClean="0">
                <a:solidFill>
                  <a:srgbClr val="FFFF00"/>
                </a:solidFill>
                <a:latin typeface="Arial" pitchFamily="34" charset="0"/>
                <a:cs typeface="Arial" pitchFamily="34" charset="0"/>
              </a:rPr>
              <a:t>nutrigenomics</a:t>
            </a:r>
            <a:r>
              <a:rPr lang="en-US" sz="2800" b="1" dirty="0" smtClean="0">
                <a:solidFill>
                  <a:srgbClr val="FFFF00"/>
                </a:solidFill>
                <a:latin typeface="Arial" pitchFamily="34" charset="0"/>
                <a:cs typeface="Arial" pitchFamily="34" charset="0"/>
              </a:rPr>
              <a:t>:</a:t>
            </a:r>
            <a:endParaRPr lang="en-US" sz="2800" b="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648200"/>
          </a:xfrm>
        </p:spPr>
        <p:txBody>
          <a:bodyPr>
            <a:noAutofit/>
          </a:bodyPr>
          <a:lstStyle/>
          <a:p>
            <a:r>
              <a:rPr lang="en-US" sz="2000" b="1" dirty="0" smtClean="0">
                <a:solidFill>
                  <a:srgbClr val="00FFFF"/>
                </a:solidFill>
                <a:latin typeface="Arial" pitchFamily="34" charset="0"/>
                <a:cs typeface="Arial" pitchFamily="34" charset="0"/>
              </a:rPr>
              <a:t>Nutrition may exert its impact on health by affecting expression of genes in critical metabolic pathways and/or by affecting the incidence of genetic mutation which in turn causes alterations in gene expression.</a:t>
            </a:r>
          </a:p>
          <a:p>
            <a:endParaRPr lang="en-US" sz="2000" b="1" dirty="0" smtClean="0">
              <a:latin typeface="Arial" pitchFamily="34" charset="0"/>
              <a:cs typeface="Arial" pitchFamily="34" charset="0"/>
            </a:endParaRPr>
          </a:p>
          <a:p>
            <a:r>
              <a:rPr lang="en-US" sz="2000" b="1" dirty="0" smtClean="0">
                <a:solidFill>
                  <a:srgbClr val="FFFF66"/>
                </a:solidFill>
                <a:latin typeface="Arial" pitchFamily="34" charset="0"/>
                <a:cs typeface="Arial" pitchFamily="34" charset="0"/>
              </a:rPr>
              <a:t>The health effects of nutrients depend on inherited genetic variants that alter the uptake and metabolism of nutrients.</a:t>
            </a:r>
          </a:p>
          <a:p>
            <a:endParaRPr lang="en-US" sz="2000" b="1" dirty="0" smtClean="0">
              <a:latin typeface="Arial" pitchFamily="34" charset="0"/>
              <a:cs typeface="Arial" pitchFamily="34" charset="0"/>
            </a:endParaRPr>
          </a:p>
          <a:p>
            <a:r>
              <a:rPr lang="en-US" sz="2000" b="1" dirty="0" smtClean="0">
                <a:solidFill>
                  <a:srgbClr val="00FF00"/>
                </a:solidFill>
                <a:latin typeface="Arial" pitchFamily="34" charset="0"/>
                <a:cs typeface="Arial" pitchFamily="34" charset="0"/>
              </a:rPr>
              <a:t>Better health outcomes can be achieved if nutritional requirements are customized for each individual taking into consideration his/her inherited and acquired genetic characteristics depending on life stage, dietary preferences and health status.</a:t>
            </a:r>
            <a:endParaRPr lang="en-US" sz="2000" b="1" dirty="0">
              <a:solidFill>
                <a:srgbClr val="00FF00"/>
              </a:solidFill>
              <a:latin typeface="Arial" pitchFamily="34" charset="0"/>
              <a:cs typeface="Arial" pitchFamily="34" charset="0"/>
            </a:endParaRPr>
          </a:p>
        </p:txBody>
      </p:sp>
      <p:sp>
        <p:nvSpPr>
          <p:cNvPr id="4" name="TextBox 3"/>
          <p:cNvSpPr txBox="1"/>
          <p:nvPr/>
        </p:nvSpPr>
        <p:spPr>
          <a:xfrm>
            <a:off x="2438400" y="6324600"/>
            <a:ext cx="6582365" cy="369332"/>
          </a:xfrm>
          <a:prstGeom prst="rect">
            <a:avLst/>
          </a:prstGeom>
          <a:noFill/>
        </p:spPr>
        <p:txBody>
          <a:bodyPr wrap="square" rtlCol="0">
            <a:spAutoFit/>
          </a:bodyPr>
          <a:lstStyle/>
          <a:p>
            <a:r>
              <a:rPr lang="en-US" b="1" dirty="0" err="1" smtClean="0">
                <a:solidFill>
                  <a:srgbClr val="FFFF66"/>
                </a:solidFill>
              </a:rPr>
              <a:t>Fenech</a:t>
            </a:r>
            <a:r>
              <a:rPr lang="en-US" b="1" dirty="0" smtClean="0">
                <a:solidFill>
                  <a:srgbClr val="FFFF66"/>
                </a:solidFill>
              </a:rPr>
              <a:t> M et al., </a:t>
            </a:r>
            <a:r>
              <a:rPr lang="en-US" b="1" i="1" dirty="0" smtClean="0">
                <a:solidFill>
                  <a:srgbClr val="FFFF66"/>
                </a:solidFill>
              </a:rPr>
              <a:t>J</a:t>
            </a:r>
            <a:r>
              <a:rPr lang="en-US" b="1" dirty="0" smtClean="0">
                <a:solidFill>
                  <a:srgbClr val="FFFF66"/>
                </a:solidFill>
              </a:rPr>
              <a:t> </a:t>
            </a:r>
            <a:r>
              <a:rPr lang="en-US" b="1" i="1" dirty="0" err="1" smtClean="0">
                <a:solidFill>
                  <a:srgbClr val="FFFF66"/>
                </a:solidFill>
              </a:rPr>
              <a:t>Nutrigenet</a:t>
            </a:r>
            <a:r>
              <a:rPr lang="en-US" b="1" i="1" dirty="0" smtClean="0">
                <a:solidFill>
                  <a:srgbClr val="FFFF66"/>
                </a:solidFill>
              </a:rPr>
              <a:t> </a:t>
            </a:r>
            <a:r>
              <a:rPr lang="en-US" b="1" i="1" dirty="0" err="1" smtClean="0">
                <a:solidFill>
                  <a:srgbClr val="FFFF66"/>
                </a:solidFill>
              </a:rPr>
              <a:t>Nutrigenomics</a:t>
            </a:r>
            <a:r>
              <a:rPr lang="en-US" b="1" dirty="0" smtClean="0">
                <a:solidFill>
                  <a:srgbClr val="FFFF66"/>
                </a:solidFill>
              </a:rPr>
              <a:t> 4: 69-89, 2011</a:t>
            </a:r>
            <a:endParaRPr lang="en-US" b="1" dirty="0">
              <a:solidFill>
                <a:srgbClr val="FFFF6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b="1" dirty="0" err="1">
                <a:solidFill>
                  <a:srgbClr val="FFFF00"/>
                </a:solidFill>
                <a:latin typeface="Arial" pitchFamily="34" charset="0"/>
                <a:cs typeface="Arial" pitchFamily="34" charset="0"/>
              </a:rPr>
              <a:t>Transcriptomics</a:t>
            </a:r>
            <a:r>
              <a:rPr lang="en-US" sz="2800" b="1" dirty="0">
                <a:solidFill>
                  <a:srgbClr val="FFFF00"/>
                </a:solidFill>
                <a:latin typeface="Arial" pitchFamily="34" charset="0"/>
                <a:cs typeface="Arial" pitchFamily="34" charset="0"/>
              </a:rPr>
              <a:t> and Microarray </a:t>
            </a:r>
            <a:r>
              <a:rPr lang="en-US" sz="2800" b="1" dirty="0" smtClean="0">
                <a:solidFill>
                  <a:srgbClr val="FFFF00"/>
                </a:solidFill>
                <a:latin typeface="Arial" pitchFamily="34" charset="0"/>
                <a:cs typeface="Arial" pitchFamily="34" charset="0"/>
              </a:rPr>
              <a:t>Technologies </a:t>
            </a:r>
            <a:endParaRPr lang="en-US" sz="2800"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457200" y="1219200"/>
            <a:ext cx="8229600" cy="5410200"/>
          </a:xfrm>
        </p:spPr>
        <p:txBody>
          <a:bodyPr>
            <a:normAutofit fontScale="92500" lnSpcReduction="10000"/>
          </a:bodyPr>
          <a:lstStyle/>
          <a:p>
            <a:pPr>
              <a:spcBef>
                <a:spcPts val="1200"/>
              </a:spcBef>
            </a:pPr>
            <a:r>
              <a:rPr lang="en-US" sz="2200" b="1" dirty="0" smtClean="0">
                <a:solidFill>
                  <a:srgbClr val="00FFFF"/>
                </a:solidFill>
                <a:latin typeface="Arial" pitchFamily="34" charset="0"/>
                <a:cs typeface="Arial" pitchFamily="34" charset="0"/>
              </a:rPr>
              <a:t>The regulation of gene expression pattern is controlled by not only bioactive food components but host of some essential nutrient elements as well.</a:t>
            </a:r>
            <a:r>
              <a:rPr lang="en-US" sz="2200" b="1" dirty="0" smtClean="0">
                <a:latin typeface="Arial" pitchFamily="34" charset="0"/>
                <a:cs typeface="Arial" pitchFamily="34" charset="0"/>
              </a:rPr>
              <a:t> </a:t>
            </a:r>
          </a:p>
          <a:p>
            <a:pPr>
              <a:spcBef>
                <a:spcPts val="1200"/>
              </a:spcBef>
            </a:pPr>
            <a:r>
              <a:rPr lang="en-US" sz="2200" b="1" dirty="0" smtClean="0">
                <a:solidFill>
                  <a:srgbClr val="FFFF66"/>
                </a:solidFill>
                <a:latin typeface="Arial" pitchFamily="34" charset="0"/>
                <a:cs typeface="Arial" pitchFamily="34" charset="0"/>
              </a:rPr>
              <a:t>Genome-wide monitoring of gene expression allows us assessment of transcription of thousands of genes along with their expression in normal and diseased cells before and after their exposure to different bioactive components. </a:t>
            </a:r>
          </a:p>
          <a:p>
            <a:pPr>
              <a:spcBef>
                <a:spcPts val="1200"/>
              </a:spcBef>
            </a:pPr>
            <a:r>
              <a:rPr lang="en-US" sz="2200" b="1" dirty="0" smtClean="0">
                <a:solidFill>
                  <a:srgbClr val="00FFCC"/>
                </a:solidFill>
                <a:latin typeface="Arial" pitchFamily="34" charset="0"/>
                <a:cs typeface="Arial" pitchFamily="34" charset="0"/>
              </a:rPr>
              <a:t>Changes which occur in diseased cells compared with normal cells are provided by latest microarray technology tools. </a:t>
            </a:r>
          </a:p>
          <a:p>
            <a:pPr>
              <a:spcBef>
                <a:spcPts val="1200"/>
              </a:spcBef>
            </a:pPr>
            <a:r>
              <a:rPr lang="en-US" sz="2200" b="1" dirty="0" smtClean="0">
                <a:solidFill>
                  <a:srgbClr val="FFFF66"/>
                </a:solidFill>
                <a:latin typeface="Arial" pitchFamily="34" charset="0"/>
                <a:cs typeface="Arial" pitchFamily="34" charset="0"/>
              </a:rPr>
              <a:t>Analysis of data using bioinformatics software assist in the detection of promising biomarkers for diagnosis of disease, prognosis prediction and in the discovery of new therapeutic tools. </a:t>
            </a:r>
          </a:p>
          <a:p>
            <a:pPr>
              <a:spcBef>
                <a:spcPts val="1200"/>
              </a:spcBef>
            </a:pPr>
            <a:r>
              <a:rPr lang="en-US" sz="2200" b="1" dirty="0" smtClean="0">
                <a:solidFill>
                  <a:srgbClr val="00FF00"/>
                </a:solidFill>
                <a:latin typeface="Arial" pitchFamily="34" charset="0"/>
                <a:cs typeface="Arial" pitchFamily="34" charset="0"/>
              </a:rPr>
              <a:t>The discovery of appropriate clinical strategies, including nutritional preemption related strategies are made possible by the use of molecular approach in health and disease. </a:t>
            </a:r>
            <a:endParaRPr lang="en-US" sz="2200" b="1" dirty="0">
              <a:solidFill>
                <a:srgbClr val="00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r>
              <a:rPr lang="en-US" sz="2000" b="1" dirty="0" smtClean="0">
                <a:solidFill>
                  <a:srgbClr val="00FFFF"/>
                </a:solidFill>
                <a:latin typeface="Arial" pitchFamily="34" charset="0"/>
                <a:cs typeface="Arial" pitchFamily="34" charset="0"/>
              </a:rPr>
              <a:t>While the application of these technologies is becoming more accessible, the analysis of the complex large data sets that are generated presents multiple challenges. </a:t>
            </a:r>
          </a:p>
          <a:p>
            <a:endParaRPr lang="en-US" sz="2000" b="1" dirty="0" smtClean="0">
              <a:latin typeface="Arial" pitchFamily="34" charset="0"/>
              <a:cs typeface="Arial" pitchFamily="34" charset="0"/>
            </a:endParaRPr>
          </a:p>
          <a:p>
            <a:pPr lvl="1"/>
            <a:r>
              <a:rPr lang="en-US" sz="1800" b="1" dirty="0" smtClean="0">
                <a:solidFill>
                  <a:srgbClr val="CCFF99"/>
                </a:solidFill>
                <a:latin typeface="Arial" pitchFamily="34" charset="0"/>
                <a:cs typeface="Arial" pitchFamily="34" charset="0"/>
              </a:rPr>
              <a:t>E.g., the complexity of the analysis is underscored by the potential interaction of a chosen nutrient with the 30,000 genes in the human genome or the 100,000 different proteins believed to be translated. </a:t>
            </a:r>
          </a:p>
          <a:p>
            <a:endParaRPr lang="en-US" sz="2000" b="1" dirty="0" smtClean="0">
              <a:latin typeface="Arial" pitchFamily="34" charset="0"/>
              <a:cs typeface="Arial" pitchFamily="34" charset="0"/>
            </a:endParaRPr>
          </a:p>
          <a:p>
            <a:r>
              <a:rPr lang="en-US" sz="2000" b="1" dirty="0" smtClean="0">
                <a:solidFill>
                  <a:srgbClr val="FFFF66"/>
                </a:solidFill>
                <a:latin typeface="Arial" pitchFamily="34" charset="0"/>
                <a:cs typeface="Arial" pitchFamily="34" charset="0"/>
              </a:rPr>
              <a:t>Integration of statistics and bioinformatics with biology is therefore essential for the analysis and interpretation of these datasets and requires the skills, expertise and knowledge of a multidisciplinary team.</a:t>
            </a:r>
            <a:endParaRPr lang="en-US" sz="2000" b="1" dirty="0">
              <a:solidFill>
                <a:srgbClr val="FFFF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715000"/>
          </a:xfrm>
        </p:spPr>
        <p:txBody>
          <a:bodyPr>
            <a:normAutofit lnSpcReduction="10000"/>
          </a:bodyPr>
          <a:lstStyle/>
          <a:p>
            <a:r>
              <a:rPr lang="en-US" sz="2000" b="1" dirty="0" smtClean="0">
                <a:solidFill>
                  <a:srgbClr val="FFFF66"/>
                </a:solidFill>
                <a:latin typeface="Arial" pitchFamily="34" charset="0"/>
                <a:cs typeface="Arial" pitchFamily="34" charset="0"/>
              </a:rPr>
              <a:t>Microarray design and synthesis</a:t>
            </a:r>
          </a:p>
          <a:p>
            <a:pPr lvl="1"/>
            <a:r>
              <a:rPr lang="en-US" sz="1600" b="1" dirty="0" err="1" smtClean="0">
                <a:latin typeface="Arial" pitchFamily="34" charset="0"/>
                <a:cs typeface="Arial" pitchFamily="34" charset="0"/>
              </a:rPr>
              <a:t>Oligonucleotide</a:t>
            </a:r>
            <a:r>
              <a:rPr lang="en-US" sz="1600" b="1" dirty="0" smtClean="0">
                <a:latin typeface="Arial" pitchFamily="34" charset="0"/>
                <a:cs typeface="Arial" pitchFamily="34" charset="0"/>
              </a:rPr>
              <a:t> array, c-DNA array on specially coated silicon/glass slides</a:t>
            </a:r>
          </a:p>
          <a:p>
            <a:r>
              <a:rPr lang="en-US" sz="2000" b="1" dirty="0" smtClean="0">
                <a:solidFill>
                  <a:srgbClr val="FFFF66"/>
                </a:solidFill>
                <a:latin typeface="Arial" pitchFamily="34" charset="0"/>
                <a:cs typeface="Arial" pitchFamily="34" charset="0"/>
              </a:rPr>
              <a:t>Sample preparation</a:t>
            </a:r>
          </a:p>
          <a:p>
            <a:pPr lvl="1"/>
            <a:r>
              <a:rPr lang="en-US" sz="1600" b="1" dirty="0" smtClean="0">
                <a:latin typeface="Arial" pitchFamily="34" charset="0"/>
                <a:cs typeface="Arial" pitchFamily="34" charset="0"/>
              </a:rPr>
              <a:t>RNA isolation – commercial kits</a:t>
            </a:r>
          </a:p>
          <a:p>
            <a:r>
              <a:rPr lang="en-US" sz="2000" b="1" dirty="0" smtClean="0">
                <a:solidFill>
                  <a:srgbClr val="FFFF66"/>
                </a:solidFill>
                <a:latin typeface="Arial" pitchFamily="34" charset="0"/>
                <a:cs typeface="Arial" pitchFamily="34" charset="0"/>
              </a:rPr>
              <a:t>Array hybridization</a:t>
            </a:r>
          </a:p>
          <a:p>
            <a:pPr lvl="1"/>
            <a:r>
              <a:rPr lang="en-US" sz="1600" b="1" dirty="0" smtClean="0">
                <a:latin typeface="Arial" pitchFamily="34" charset="0"/>
                <a:cs typeface="Arial" pitchFamily="34" charset="0"/>
              </a:rPr>
              <a:t>In hybridization chamber, depends on conc. of probes, target molecules </a:t>
            </a:r>
            <a:r>
              <a:rPr lang="en-US" sz="1600" b="1" dirty="0" err="1" smtClean="0">
                <a:latin typeface="Arial" pitchFamily="34" charset="0"/>
                <a:cs typeface="Arial" pitchFamily="34" charset="0"/>
              </a:rPr>
              <a:t>immobilised</a:t>
            </a:r>
            <a:r>
              <a:rPr lang="en-US" sz="1600" b="1" dirty="0" smtClean="0">
                <a:latin typeface="Arial" pitchFamily="34" charset="0"/>
                <a:cs typeface="Arial" pitchFamily="34" charset="0"/>
              </a:rPr>
              <a:t> on the array and fluorescent labeling (Cy3 &amp; Cy5)</a:t>
            </a:r>
          </a:p>
          <a:p>
            <a:r>
              <a:rPr lang="en-US" sz="2000" b="1" dirty="0" smtClean="0">
                <a:solidFill>
                  <a:srgbClr val="FFFF66"/>
                </a:solidFill>
                <a:latin typeface="Arial" pitchFamily="34" charset="0"/>
                <a:cs typeface="Arial" pitchFamily="34" charset="0"/>
              </a:rPr>
              <a:t>Signal detection</a:t>
            </a:r>
          </a:p>
          <a:p>
            <a:pPr lvl="1"/>
            <a:r>
              <a:rPr lang="en-US" sz="1600" b="1" dirty="0" smtClean="0">
                <a:latin typeface="Arial" pitchFamily="34" charset="0"/>
                <a:cs typeface="Arial" pitchFamily="34" charset="0"/>
              </a:rPr>
              <a:t>High performance scanners commercially available (Agilent, AB etc.)</a:t>
            </a:r>
          </a:p>
          <a:p>
            <a:r>
              <a:rPr lang="en-US" sz="2000" b="1" dirty="0" smtClean="0">
                <a:solidFill>
                  <a:srgbClr val="FFFF66"/>
                </a:solidFill>
                <a:latin typeface="Arial" pitchFamily="34" charset="0"/>
                <a:cs typeface="Arial" pitchFamily="34" charset="0"/>
              </a:rPr>
              <a:t>Threshold</a:t>
            </a:r>
          </a:p>
          <a:p>
            <a:pPr lvl="1"/>
            <a:r>
              <a:rPr lang="en-US" sz="1600" b="1" dirty="0" smtClean="0">
                <a:latin typeface="Arial" pitchFamily="34" charset="0"/>
                <a:cs typeface="Arial" pitchFamily="34" charset="0"/>
              </a:rPr>
              <a:t>Expression ratios (range from up- to down-regulated genes)</a:t>
            </a:r>
          </a:p>
          <a:p>
            <a:r>
              <a:rPr lang="en-US" sz="2000" b="1" dirty="0" smtClean="0">
                <a:solidFill>
                  <a:srgbClr val="FFFF66"/>
                </a:solidFill>
                <a:latin typeface="Arial" pitchFamily="34" charset="0"/>
                <a:cs typeface="Arial" pitchFamily="34" charset="0"/>
              </a:rPr>
              <a:t>Sources of variance</a:t>
            </a:r>
          </a:p>
          <a:p>
            <a:pPr lvl="1"/>
            <a:r>
              <a:rPr lang="en-US" sz="1600" b="1" dirty="0" smtClean="0">
                <a:latin typeface="Arial" pitchFamily="34" charset="0"/>
                <a:cs typeface="Arial" pitchFamily="34" charset="0"/>
              </a:rPr>
              <a:t>Dye effects, array position effects, gene effects</a:t>
            </a:r>
          </a:p>
          <a:p>
            <a:r>
              <a:rPr lang="en-US" sz="2000" b="1" dirty="0" smtClean="0">
                <a:solidFill>
                  <a:srgbClr val="FFFF66"/>
                </a:solidFill>
                <a:latin typeface="Arial" pitchFamily="34" charset="0"/>
                <a:cs typeface="Arial" pitchFamily="34" charset="0"/>
              </a:rPr>
              <a:t>Replication</a:t>
            </a:r>
          </a:p>
          <a:p>
            <a:pPr lvl="1"/>
            <a:r>
              <a:rPr lang="en-US" sz="1600" b="1" dirty="0" smtClean="0">
                <a:latin typeface="Arial" pitchFamily="34" charset="0"/>
                <a:cs typeface="Arial" pitchFamily="34" charset="0"/>
              </a:rPr>
              <a:t>Replication of experiments in microarray limiting factor (cost prohibited)</a:t>
            </a:r>
          </a:p>
          <a:p>
            <a:r>
              <a:rPr lang="en-US" sz="2000" b="1" dirty="0" smtClean="0">
                <a:solidFill>
                  <a:srgbClr val="FFFF66"/>
                </a:solidFill>
                <a:latin typeface="Arial" pitchFamily="34" charset="0"/>
                <a:cs typeface="Arial" pitchFamily="34" charset="0"/>
              </a:rPr>
              <a:t>Independent confirmation of results</a:t>
            </a:r>
          </a:p>
          <a:p>
            <a:pPr lvl="1"/>
            <a:r>
              <a:rPr lang="en-US" sz="1600" b="1" dirty="0" smtClean="0">
                <a:latin typeface="Arial" pitchFamily="34" charset="0"/>
                <a:cs typeface="Arial" pitchFamily="34" charset="0"/>
              </a:rPr>
              <a:t>Validate a subset of information provided by microarray analysis. RT-PCR, in-situ hybridization, northern blot analysis are reliable methods for confirming relative expression levels of a gene.</a:t>
            </a:r>
            <a:endParaRPr lang="en-US" sz="1600" b="1" dirty="0">
              <a:latin typeface="Arial" pitchFamily="34" charset="0"/>
              <a:cs typeface="Arial" pitchFamily="34" charset="0"/>
            </a:endParaRPr>
          </a:p>
        </p:txBody>
      </p:sp>
      <p:sp>
        <p:nvSpPr>
          <p:cNvPr id="4" name="Title 1"/>
          <p:cNvSpPr>
            <a:spLocks noGrp="1"/>
          </p:cNvSpPr>
          <p:nvPr>
            <p:ph type="title"/>
          </p:nvPr>
        </p:nvSpPr>
        <p:spPr>
          <a:xfrm>
            <a:off x="457200" y="350838"/>
            <a:ext cx="8229600" cy="639762"/>
          </a:xfrm>
        </p:spPr>
        <p:txBody>
          <a:bodyPr>
            <a:normAutofit/>
          </a:bodyPr>
          <a:lstStyle/>
          <a:p>
            <a:r>
              <a:rPr lang="en-US" sz="2800" b="1" dirty="0" smtClean="0">
                <a:solidFill>
                  <a:srgbClr val="00FFFF"/>
                </a:solidFill>
                <a:latin typeface="Arial" pitchFamily="34" charset="0"/>
                <a:cs typeface="Arial" pitchFamily="34" charset="0"/>
              </a:rPr>
              <a:t>Steps in Microarray study </a:t>
            </a:r>
            <a:endParaRPr lang="en-US" sz="2800" dirty="0">
              <a:solidFill>
                <a:srgbClr val="00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00600"/>
          </a:xfrm>
        </p:spPr>
        <p:txBody>
          <a:bodyPr>
            <a:normAutofit/>
          </a:bodyPr>
          <a:lstStyle/>
          <a:p>
            <a:r>
              <a:rPr lang="en-US" sz="2200" b="1" dirty="0" smtClean="0">
                <a:latin typeface="Arial" pitchFamily="34" charset="0"/>
                <a:cs typeface="Arial" pitchFamily="34" charset="0"/>
              </a:rPr>
              <a:t>Dietary </a:t>
            </a:r>
            <a:r>
              <a:rPr lang="en-US" sz="2200" b="1" dirty="0" err="1" smtClean="0">
                <a:latin typeface="Arial" pitchFamily="34" charset="0"/>
                <a:cs typeface="Arial" pitchFamily="34" charset="0"/>
              </a:rPr>
              <a:t>fibre</a:t>
            </a:r>
            <a:r>
              <a:rPr lang="en-US" sz="2200" b="1" dirty="0" smtClean="0">
                <a:latin typeface="Arial" pitchFamily="34" charset="0"/>
                <a:cs typeface="Arial" pitchFamily="34" charset="0"/>
              </a:rPr>
              <a:t>, in particular digestion-resistant starch, promotes bowel health, can protect against the development of colorectal cancer. </a:t>
            </a:r>
          </a:p>
          <a:p>
            <a:endParaRPr lang="en-US" sz="2200" b="1" dirty="0" smtClean="0">
              <a:latin typeface="Arial" pitchFamily="34" charset="0"/>
              <a:cs typeface="Arial" pitchFamily="34" charset="0"/>
            </a:endParaRPr>
          </a:p>
          <a:p>
            <a:r>
              <a:rPr lang="en-US" sz="2200" b="1" dirty="0" smtClean="0">
                <a:latin typeface="Arial" pitchFamily="34" charset="0"/>
                <a:cs typeface="Arial" pitchFamily="34" charset="0"/>
              </a:rPr>
              <a:t>Butyrate, one of the predominant short-chain fatty acids produced from the fermentation of resistant starch by the gut bacteria, may be responsible for its physiological effects. </a:t>
            </a:r>
          </a:p>
          <a:p>
            <a:endParaRPr lang="en-US" sz="2200" b="1" dirty="0" smtClean="0">
              <a:latin typeface="Arial" pitchFamily="34" charset="0"/>
              <a:cs typeface="Arial" pitchFamily="34" charset="0"/>
            </a:endParaRPr>
          </a:p>
          <a:p>
            <a:r>
              <a:rPr lang="en-US" sz="2200" b="1" dirty="0" smtClean="0">
                <a:latin typeface="Arial" pitchFamily="34" charset="0"/>
                <a:cs typeface="Arial" pitchFamily="34" charset="0"/>
              </a:rPr>
              <a:t>Gene expression and proteomic analysis with colorectal cancer cell lines to understand the mechanism of action of butyrate have been conducted with a particular focus on its apoptotic effects.</a:t>
            </a:r>
            <a:endParaRPr lang="en-US" sz="2200" b="1" dirty="0">
              <a:latin typeface="Arial" pitchFamily="34" charset="0"/>
              <a:cs typeface="Arial" pitchFamily="34" charset="0"/>
            </a:endParaRPr>
          </a:p>
        </p:txBody>
      </p:sp>
      <p:sp>
        <p:nvSpPr>
          <p:cNvPr id="4" name="TextBox 3"/>
          <p:cNvSpPr txBox="1"/>
          <p:nvPr/>
        </p:nvSpPr>
        <p:spPr>
          <a:xfrm>
            <a:off x="2743200" y="6120825"/>
            <a:ext cx="6172200" cy="584775"/>
          </a:xfrm>
          <a:prstGeom prst="rect">
            <a:avLst/>
          </a:prstGeom>
          <a:noFill/>
        </p:spPr>
        <p:txBody>
          <a:bodyPr wrap="square" rtlCol="0">
            <a:spAutoFit/>
          </a:bodyPr>
          <a:lstStyle/>
          <a:p>
            <a:r>
              <a:rPr lang="en-US" sz="1600" b="1" dirty="0" smtClean="0">
                <a:solidFill>
                  <a:srgbClr val="00FF00"/>
                </a:solidFill>
              </a:rPr>
              <a:t>Topping DL and Clifton PM, </a:t>
            </a:r>
            <a:r>
              <a:rPr lang="en-US" sz="1600" b="1" i="1" dirty="0" err="1" smtClean="0">
                <a:solidFill>
                  <a:srgbClr val="00FF00"/>
                </a:solidFill>
              </a:rPr>
              <a:t>Physiol</a:t>
            </a:r>
            <a:r>
              <a:rPr lang="en-US" sz="1600" b="1" i="1" dirty="0" smtClean="0">
                <a:solidFill>
                  <a:srgbClr val="00FF00"/>
                </a:solidFill>
              </a:rPr>
              <a:t> Rev </a:t>
            </a:r>
            <a:r>
              <a:rPr lang="en-US" sz="1600" b="1" dirty="0" smtClean="0">
                <a:solidFill>
                  <a:srgbClr val="00FF00"/>
                </a:solidFill>
              </a:rPr>
              <a:t>81: 1031-1064, 2001; </a:t>
            </a:r>
          </a:p>
          <a:p>
            <a:r>
              <a:rPr lang="en-US" sz="1600" b="1" dirty="0" err="1" smtClean="0">
                <a:solidFill>
                  <a:srgbClr val="00FF00"/>
                </a:solidFill>
              </a:rPr>
              <a:t>Hamer</a:t>
            </a:r>
            <a:r>
              <a:rPr lang="en-US" sz="1600" b="1" dirty="0" smtClean="0">
                <a:solidFill>
                  <a:srgbClr val="00FF00"/>
                </a:solidFill>
              </a:rPr>
              <a:t> HM et al., </a:t>
            </a:r>
            <a:r>
              <a:rPr lang="en-US" sz="1600" b="1" i="1" dirty="0" smtClean="0">
                <a:solidFill>
                  <a:srgbClr val="00FF00"/>
                </a:solidFill>
              </a:rPr>
              <a:t>Aliment </a:t>
            </a:r>
            <a:r>
              <a:rPr lang="en-US" sz="1600" b="1" i="1" dirty="0" err="1" smtClean="0">
                <a:solidFill>
                  <a:srgbClr val="00FF00"/>
                </a:solidFill>
              </a:rPr>
              <a:t>Pharmacol</a:t>
            </a:r>
            <a:r>
              <a:rPr lang="en-US" sz="1600" b="1" i="1" dirty="0" smtClean="0">
                <a:solidFill>
                  <a:srgbClr val="00FF00"/>
                </a:solidFill>
              </a:rPr>
              <a:t> </a:t>
            </a:r>
            <a:r>
              <a:rPr lang="en-US" sz="1600" b="1" i="1" dirty="0" err="1" smtClean="0">
                <a:solidFill>
                  <a:srgbClr val="00FF00"/>
                </a:solidFill>
              </a:rPr>
              <a:t>Ther</a:t>
            </a:r>
            <a:r>
              <a:rPr lang="en-US" sz="1600" b="1" i="1" dirty="0" smtClean="0">
                <a:solidFill>
                  <a:srgbClr val="00FF00"/>
                </a:solidFill>
              </a:rPr>
              <a:t> </a:t>
            </a:r>
            <a:r>
              <a:rPr lang="en-US" sz="1600" b="1" dirty="0" smtClean="0">
                <a:solidFill>
                  <a:srgbClr val="00FF00"/>
                </a:solidFill>
              </a:rPr>
              <a:t>27: 104-119, 2008</a:t>
            </a:r>
            <a:endParaRPr lang="en-US" sz="1600" b="1" dirty="0">
              <a:solidFill>
                <a:srgbClr val="00FF00"/>
              </a:solidFill>
            </a:endParaRPr>
          </a:p>
        </p:txBody>
      </p:sp>
      <p:sp>
        <p:nvSpPr>
          <p:cNvPr id="6" name="TextBox 5"/>
          <p:cNvSpPr txBox="1"/>
          <p:nvPr/>
        </p:nvSpPr>
        <p:spPr>
          <a:xfrm>
            <a:off x="609599" y="483513"/>
            <a:ext cx="8229601" cy="430887"/>
          </a:xfrm>
          <a:prstGeom prst="rect">
            <a:avLst/>
          </a:prstGeom>
          <a:noFill/>
        </p:spPr>
        <p:txBody>
          <a:bodyPr wrap="square" rtlCol="0">
            <a:spAutoFit/>
          </a:bodyPr>
          <a:lstStyle/>
          <a:p>
            <a:r>
              <a:rPr lang="en-US" sz="2200" b="1" dirty="0" err="1" smtClean="0">
                <a:solidFill>
                  <a:srgbClr val="00FFFF"/>
                </a:solidFill>
              </a:rPr>
              <a:t>Transcriptomics</a:t>
            </a:r>
            <a:r>
              <a:rPr lang="en-US" sz="2200" b="1" dirty="0" smtClean="0">
                <a:solidFill>
                  <a:srgbClr val="00FFFF"/>
                </a:solidFill>
              </a:rPr>
              <a:t> study example</a:t>
            </a:r>
            <a:endParaRPr lang="en-US" sz="2200" b="1" dirty="0">
              <a:solidFill>
                <a:srgbClr val="00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28600"/>
            <a:ext cx="3048000" cy="6477000"/>
          </a:xfrm>
        </p:spPr>
        <p:txBody>
          <a:bodyPr lIns="0" tIns="0" rIns="0" bIns="0" anchor="t" anchorCtr="0">
            <a:noAutofit/>
          </a:bodyPr>
          <a:lstStyle/>
          <a:p>
            <a:pPr algn="l"/>
            <a:r>
              <a:rPr lang="en-US" sz="1600" b="1" dirty="0">
                <a:solidFill>
                  <a:srgbClr val="FFFF66"/>
                </a:solidFill>
                <a:latin typeface="Arial" pitchFamily="34" charset="0"/>
                <a:cs typeface="Arial" pitchFamily="34" charset="0"/>
              </a:rPr>
              <a:t>Apoptosis and proliferation in colorectal cancer cell lines in response to </a:t>
            </a:r>
            <a:r>
              <a:rPr lang="en-US" sz="1600" b="1" dirty="0" smtClean="0">
                <a:solidFill>
                  <a:srgbClr val="FFFF66"/>
                </a:solidFill>
                <a:latin typeface="Arial" pitchFamily="34" charset="0"/>
                <a:cs typeface="Arial" pitchFamily="34" charset="0"/>
              </a:rPr>
              <a:t>butyrate. </a:t>
            </a:r>
            <a:r>
              <a:rPr lang="en-US" sz="1600" b="1" dirty="0" smtClean="0">
                <a:latin typeface="Arial" pitchFamily="34" charset="0"/>
                <a:cs typeface="Arial" pitchFamily="34" charset="0"/>
              </a:rPr>
              <a:t/>
            </a:r>
            <a:br>
              <a:rPr lang="en-US" sz="1600" b="1" dirty="0" smtClean="0">
                <a:latin typeface="Arial" pitchFamily="34" charset="0"/>
                <a:cs typeface="Arial" pitchFamily="34" charset="0"/>
              </a:rPr>
            </a:br>
            <a:r>
              <a:rPr lang="en-US" sz="800" b="1" dirty="0" smtClean="0">
                <a:latin typeface="Arial" pitchFamily="34" charset="0"/>
                <a:cs typeface="Arial" pitchFamily="34" charset="0"/>
              </a:rPr>
              <a:t/>
            </a:r>
            <a:br>
              <a:rPr lang="en-US" sz="800" b="1" dirty="0" smtClean="0">
                <a:latin typeface="Arial" pitchFamily="34" charset="0"/>
                <a:cs typeface="Arial" pitchFamily="34" charset="0"/>
              </a:rPr>
            </a:br>
            <a:r>
              <a:rPr lang="en-US" sz="1600" b="1" dirty="0" smtClean="0">
                <a:solidFill>
                  <a:srgbClr val="CCFF99"/>
                </a:solidFill>
                <a:latin typeface="Arial" pitchFamily="34" charset="0"/>
                <a:cs typeface="Arial" pitchFamily="34" charset="0"/>
              </a:rPr>
              <a:t>Colorectal cancer </a:t>
            </a:r>
            <a:r>
              <a:rPr lang="en-US" sz="1600" b="1" dirty="0">
                <a:solidFill>
                  <a:srgbClr val="CCFF99"/>
                </a:solidFill>
                <a:latin typeface="Arial" pitchFamily="34" charset="0"/>
                <a:cs typeface="Arial" pitchFamily="34" charset="0"/>
              </a:rPr>
              <a:t>cell lines (HT29, SW480, HCT116, Caco2, Lim1215 and T84) were treated </a:t>
            </a:r>
            <a:r>
              <a:rPr lang="en-US" sz="1600" b="1" dirty="0" smtClean="0">
                <a:solidFill>
                  <a:srgbClr val="CCFF99"/>
                </a:solidFill>
                <a:latin typeface="Arial" pitchFamily="34" charset="0"/>
                <a:cs typeface="Arial" pitchFamily="34" charset="0"/>
              </a:rPr>
              <a:t>with increasing concentrations of </a:t>
            </a:r>
            <a:r>
              <a:rPr lang="en-US" sz="1600" b="1" dirty="0">
                <a:solidFill>
                  <a:srgbClr val="CCFF99"/>
                </a:solidFill>
                <a:latin typeface="Arial" pitchFamily="34" charset="0"/>
                <a:cs typeface="Arial" pitchFamily="34" charset="0"/>
              </a:rPr>
              <a:t>butyrate for 48 h. </a:t>
            </a:r>
            <a:r>
              <a:rPr lang="en-US" sz="1600" b="1" dirty="0" smtClean="0">
                <a:solidFill>
                  <a:srgbClr val="FFFF66"/>
                </a:solidFill>
                <a:latin typeface="Arial" pitchFamily="34" charset="0"/>
                <a:cs typeface="Arial" pitchFamily="34" charset="0"/>
              </a:rPr>
              <a:t/>
            </a:r>
            <a:br>
              <a:rPr lang="en-US" sz="1600" b="1" dirty="0" smtClean="0">
                <a:solidFill>
                  <a:srgbClr val="FFFF66"/>
                </a:solidFill>
                <a:latin typeface="Arial" pitchFamily="34" charset="0"/>
                <a:cs typeface="Arial" pitchFamily="34" charset="0"/>
              </a:rPr>
            </a:br>
            <a:r>
              <a:rPr lang="en-US" sz="800" b="1" dirty="0">
                <a:latin typeface="Arial" pitchFamily="34" charset="0"/>
                <a:cs typeface="Arial" pitchFamily="34" charset="0"/>
              </a:rPr>
              <a:t/>
            </a:r>
            <a:br>
              <a:rPr lang="en-US" sz="800" b="1" dirty="0">
                <a:latin typeface="Arial" pitchFamily="34" charset="0"/>
                <a:cs typeface="Arial" pitchFamily="34" charset="0"/>
              </a:rPr>
            </a:br>
            <a:r>
              <a:rPr lang="en-US" sz="1600" b="1" dirty="0" smtClean="0">
                <a:solidFill>
                  <a:srgbClr val="00FFFF"/>
                </a:solidFill>
                <a:latin typeface="Arial" pitchFamily="34" charset="0"/>
                <a:cs typeface="Arial" pitchFamily="34" charset="0"/>
              </a:rPr>
              <a:t>In </a:t>
            </a:r>
            <a:r>
              <a:rPr lang="en-US" sz="1600" b="1" dirty="0">
                <a:solidFill>
                  <a:srgbClr val="00FFFF"/>
                </a:solidFill>
                <a:latin typeface="Arial" pitchFamily="34" charset="0"/>
                <a:cs typeface="Arial" pitchFamily="34" charset="0"/>
              </a:rPr>
              <a:t>all cases, butyrate was found to induce apoptosis and inhibit the </a:t>
            </a:r>
            <a:r>
              <a:rPr lang="en-US" sz="1600" b="1" dirty="0" smtClean="0">
                <a:solidFill>
                  <a:srgbClr val="00FFFF"/>
                </a:solidFill>
                <a:latin typeface="Arial" pitchFamily="34" charset="0"/>
                <a:cs typeface="Arial" pitchFamily="34" charset="0"/>
              </a:rPr>
              <a:t>proliferation of </a:t>
            </a:r>
            <a:r>
              <a:rPr lang="en-US" sz="1600" b="1" dirty="0">
                <a:solidFill>
                  <a:srgbClr val="00FFFF"/>
                </a:solidFill>
                <a:latin typeface="Arial" pitchFamily="34" charset="0"/>
                <a:cs typeface="Arial" pitchFamily="34" charset="0"/>
              </a:rPr>
              <a:t>cells, with the exception of the T84 cell line</a:t>
            </a:r>
            <a:r>
              <a:rPr lang="en-US" sz="1600" b="1" dirty="0" smtClean="0">
                <a:solidFill>
                  <a:srgbClr val="00FFFF"/>
                </a:solidFill>
                <a:latin typeface="Arial" pitchFamily="34" charset="0"/>
                <a:cs typeface="Arial" pitchFamily="34" charset="0"/>
              </a:rPr>
              <a:t>.</a:t>
            </a:r>
            <a:br>
              <a:rPr lang="en-US" sz="1600" b="1" dirty="0" smtClean="0">
                <a:solidFill>
                  <a:srgbClr val="00FFFF"/>
                </a:solidFill>
                <a:latin typeface="Arial" pitchFamily="34" charset="0"/>
                <a:cs typeface="Arial" pitchFamily="34" charset="0"/>
              </a:rPr>
            </a:br>
            <a:r>
              <a:rPr lang="en-US" sz="800" b="1" dirty="0">
                <a:solidFill>
                  <a:srgbClr val="00FFFF"/>
                </a:solidFill>
                <a:latin typeface="Arial" pitchFamily="34" charset="0"/>
                <a:cs typeface="Arial" pitchFamily="34" charset="0"/>
              </a:rPr>
              <a:t/>
            </a:r>
            <a:br>
              <a:rPr lang="en-US" sz="800" b="1" dirty="0">
                <a:solidFill>
                  <a:srgbClr val="00FFFF"/>
                </a:solidFill>
                <a:latin typeface="Arial" pitchFamily="34" charset="0"/>
                <a:cs typeface="Arial" pitchFamily="34" charset="0"/>
              </a:rPr>
            </a:br>
            <a:r>
              <a:rPr lang="en-US" sz="1600" b="1" dirty="0" smtClean="0">
                <a:solidFill>
                  <a:srgbClr val="FFFF00"/>
                </a:solidFill>
                <a:latin typeface="Arial" pitchFamily="34" charset="0"/>
                <a:cs typeface="Arial" pitchFamily="34" charset="0"/>
              </a:rPr>
              <a:t>Parallel </a:t>
            </a:r>
            <a:r>
              <a:rPr lang="en-US" sz="1600" b="1" dirty="0">
                <a:solidFill>
                  <a:srgbClr val="FFFF00"/>
                </a:solidFill>
                <a:latin typeface="Arial" pitchFamily="34" charset="0"/>
                <a:cs typeface="Arial" pitchFamily="34" charset="0"/>
              </a:rPr>
              <a:t>gene expression analysis </a:t>
            </a:r>
            <a:r>
              <a:rPr lang="en-US" sz="1600" b="1" dirty="0" smtClean="0">
                <a:solidFill>
                  <a:srgbClr val="FFFF00"/>
                </a:solidFill>
                <a:latin typeface="Arial" pitchFamily="34" charset="0"/>
                <a:cs typeface="Arial" pitchFamily="34" charset="0"/>
              </a:rPr>
              <a:t>in HT29 </a:t>
            </a:r>
            <a:r>
              <a:rPr lang="en-US" sz="1600" b="1" dirty="0">
                <a:solidFill>
                  <a:srgbClr val="FFFF00"/>
                </a:solidFill>
                <a:latin typeface="Arial" pitchFamily="34" charset="0"/>
                <a:cs typeface="Arial" pitchFamily="34" charset="0"/>
              </a:rPr>
              <a:t>cells using </a:t>
            </a:r>
            <a:r>
              <a:rPr lang="en-US" sz="1600" b="1" dirty="0" err="1">
                <a:solidFill>
                  <a:srgbClr val="FFFF00"/>
                </a:solidFill>
                <a:latin typeface="Arial" pitchFamily="34" charset="0"/>
                <a:cs typeface="Arial" pitchFamily="34" charset="0"/>
              </a:rPr>
              <a:t>Affymetrix</a:t>
            </a:r>
            <a:r>
              <a:rPr lang="en-US" sz="1600" b="1" dirty="0">
                <a:solidFill>
                  <a:srgbClr val="FFFF00"/>
                </a:solidFill>
                <a:latin typeface="Arial" pitchFamily="34" charset="0"/>
                <a:cs typeface="Arial" pitchFamily="34" charset="0"/>
              </a:rPr>
              <a:t> arrays was </a:t>
            </a:r>
            <a:r>
              <a:rPr lang="en-US" sz="1600" b="1" dirty="0" smtClean="0">
                <a:solidFill>
                  <a:srgbClr val="FFFF00"/>
                </a:solidFill>
                <a:latin typeface="Arial" pitchFamily="34" charset="0"/>
                <a:cs typeface="Arial" pitchFamily="34" charset="0"/>
              </a:rPr>
              <a:t>performed to </a:t>
            </a:r>
            <a:r>
              <a:rPr lang="en-US" sz="1600" b="1" dirty="0">
                <a:solidFill>
                  <a:srgbClr val="FFFF00"/>
                </a:solidFill>
                <a:latin typeface="Arial" pitchFamily="34" charset="0"/>
                <a:cs typeface="Arial" pitchFamily="34" charset="0"/>
              </a:rPr>
              <a:t>identify genes influenced by butyrate. </a:t>
            </a:r>
            <a:r>
              <a:rPr lang="en-US" sz="1600" b="1" dirty="0" smtClean="0">
                <a:solidFill>
                  <a:srgbClr val="00FFFF"/>
                </a:solidFill>
                <a:latin typeface="Arial" pitchFamily="34" charset="0"/>
                <a:cs typeface="Arial" pitchFamily="34" charset="0"/>
              </a:rPr>
              <a:t/>
            </a:r>
            <a:br>
              <a:rPr lang="en-US" sz="1600" b="1" dirty="0" smtClean="0">
                <a:solidFill>
                  <a:srgbClr val="00FFFF"/>
                </a:solidFill>
                <a:latin typeface="Arial" pitchFamily="34" charset="0"/>
                <a:cs typeface="Arial" pitchFamily="34" charset="0"/>
              </a:rPr>
            </a:br>
            <a:r>
              <a:rPr lang="en-US" sz="800" b="1" dirty="0">
                <a:solidFill>
                  <a:srgbClr val="00FFFF"/>
                </a:solidFill>
                <a:latin typeface="Arial" pitchFamily="34" charset="0"/>
                <a:cs typeface="Arial" pitchFamily="34" charset="0"/>
              </a:rPr>
              <a:t/>
            </a:r>
            <a:br>
              <a:rPr lang="en-US" sz="800" b="1" dirty="0">
                <a:solidFill>
                  <a:srgbClr val="00FFFF"/>
                </a:solidFill>
                <a:latin typeface="Arial" pitchFamily="34" charset="0"/>
                <a:cs typeface="Arial" pitchFamily="34" charset="0"/>
              </a:rPr>
            </a:br>
            <a:r>
              <a:rPr lang="en-US" sz="1600" b="1" dirty="0" smtClean="0">
                <a:solidFill>
                  <a:srgbClr val="00FFFF"/>
                </a:solidFill>
                <a:latin typeface="Arial" pitchFamily="34" charset="0"/>
                <a:cs typeface="Arial" pitchFamily="34" charset="0"/>
              </a:rPr>
              <a:t>After </a:t>
            </a:r>
            <a:r>
              <a:rPr lang="en-US" sz="1600" b="1" dirty="0">
                <a:solidFill>
                  <a:srgbClr val="00FFFF"/>
                </a:solidFill>
                <a:latin typeface="Arial" pitchFamily="34" charset="0"/>
                <a:cs typeface="Arial" pitchFamily="34" charset="0"/>
              </a:rPr>
              <a:t>48 h, statistical analysis identified</a:t>
            </a:r>
            <a:br>
              <a:rPr lang="en-US" sz="1600" b="1" dirty="0">
                <a:solidFill>
                  <a:srgbClr val="00FFFF"/>
                </a:solidFill>
                <a:latin typeface="Arial" pitchFamily="34" charset="0"/>
                <a:cs typeface="Arial" pitchFamily="34" charset="0"/>
              </a:rPr>
            </a:br>
            <a:r>
              <a:rPr lang="en-US" sz="1600" b="1" dirty="0">
                <a:solidFill>
                  <a:srgbClr val="00FFFF"/>
                </a:solidFill>
                <a:latin typeface="Arial" pitchFamily="34" charset="0"/>
                <a:cs typeface="Arial" pitchFamily="34" charset="0"/>
              </a:rPr>
              <a:t>2,550 genes as being modulated by butyrate, representing </a:t>
            </a:r>
            <a:r>
              <a:rPr lang="en-US" sz="1600" b="1" dirty="0" err="1" smtClean="0">
                <a:solidFill>
                  <a:srgbClr val="00FFFF"/>
                </a:solidFill>
                <a:latin typeface="Arial" pitchFamily="34" charset="0"/>
                <a:cs typeface="Arial" pitchFamily="34" charset="0"/>
              </a:rPr>
              <a:t>appro.x</a:t>
            </a:r>
            <a:r>
              <a:rPr lang="en-US" sz="1600" b="1" dirty="0" smtClean="0">
                <a:solidFill>
                  <a:srgbClr val="00FFFF"/>
                </a:solidFill>
                <a:latin typeface="Arial" pitchFamily="34" charset="0"/>
                <a:cs typeface="Arial" pitchFamily="34" charset="0"/>
              </a:rPr>
              <a:t> </a:t>
            </a:r>
            <a:r>
              <a:rPr lang="en-US" sz="1600" b="1" dirty="0">
                <a:solidFill>
                  <a:srgbClr val="00FFFF"/>
                </a:solidFill>
                <a:latin typeface="Arial" pitchFamily="34" charset="0"/>
                <a:cs typeface="Arial" pitchFamily="34" charset="0"/>
              </a:rPr>
              <a:t>10% of the </a:t>
            </a:r>
            <a:r>
              <a:rPr lang="en-US" sz="1600" b="1" dirty="0" smtClean="0">
                <a:solidFill>
                  <a:srgbClr val="00FFFF"/>
                </a:solidFill>
                <a:latin typeface="Arial" pitchFamily="34" charset="0"/>
                <a:cs typeface="Arial" pitchFamily="34" charset="0"/>
              </a:rPr>
              <a:t>human genome</a:t>
            </a:r>
            <a:r>
              <a:rPr lang="en-US" sz="1600" b="1" dirty="0">
                <a:solidFill>
                  <a:srgbClr val="00FFFF"/>
                </a:solidFill>
                <a:latin typeface="Arial" pitchFamily="34" charset="0"/>
                <a:cs typeface="Arial" pitchFamily="34" charset="0"/>
              </a:rPr>
              <a:t>. </a:t>
            </a:r>
            <a:r>
              <a:rPr lang="en-US" sz="1600" b="1" dirty="0" smtClean="0">
                <a:solidFill>
                  <a:srgbClr val="00FFFF"/>
                </a:solidFill>
                <a:latin typeface="Arial" pitchFamily="34" charset="0"/>
                <a:cs typeface="Arial" pitchFamily="34" charset="0"/>
              </a:rPr>
              <a:t/>
            </a:r>
            <a:br>
              <a:rPr lang="en-US" sz="1600" b="1" dirty="0" smtClean="0">
                <a:solidFill>
                  <a:srgbClr val="00FFFF"/>
                </a:solidFill>
                <a:latin typeface="Arial" pitchFamily="34" charset="0"/>
                <a:cs typeface="Arial" pitchFamily="34" charset="0"/>
              </a:rPr>
            </a:br>
            <a:r>
              <a:rPr lang="en-US" sz="800" b="1" dirty="0">
                <a:solidFill>
                  <a:srgbClr val="00FFFF"/>
                </a:solidFill>
                <a:latin typeface="Arial" pitchFamily="34" charset="0"/>
                <a:cs typeface="Arial" pitchFamily="34" charset="0"/>
              </a:rPr>
              <a:t/>
            </a:r>
            <a:br>
              <a:rPr lang="en-US" sz="800" b="1" dirty="0">
                <a:solidFill>
                  <a:srgbClr val="00FFFF"/>
                </a:solidFill>
                <a:latin typeface="Arial" pitchFamily="34" charset="0"/>
                <a:cs typeface="Arial" pitchFamily="34" charset="0"/>
              </a:rPr>
            </a:br>
            <a:r>
              <a:rPr lang="en-US" sz="1600" b="1" dirty="0" smtClean="0">
                <a:solidFill>
                  <a:srgbClr val="FFFF66"/>
                </a:solidFill>
                <a:latin typeface="Arial" pitchFamily="34" charset="0"/>
                <a:cs typeface="Arial" pitchFamily="34" charset="0"/>
              </a:rPr>
              <a:t>These </a:t>
            </a:r>
            <a:r>
              <a:rPr lang="en-US" sz="1600" b="1" dirty="0">
                <a:solidFill>
                  <a:srgbClr val="FFFF66"/>
                </a:solidFill>
                <a:latin typeface="Arial" pitchFamily="34" charset="0"/>
                <a:cs typeface="Arial" pitchFamily="34" charset="0"/>
              </a:rPr>
              <a:t>genes were found to be involved in biological processes such as DNA </a:t>
            </a:r>
            <a:r>
              <a:rPr lang="en-US" sz="1600" b="1" dirty="0" smtClean="0">
                <a:solidFill>
                  <a:srgbClr val="FFFF66"/>
                </a:solidFill>
                <a:latin typeface="Arial" pitchFamily="34" charset="0"/>
                <a:cs typeface="Arial" pitchFamily="34" charset="0"/>
              </a:rPr>
              <a:t>repair and </a:t>
            </a:r>
            <a:r>
              <a:rPr lang="en-US" sz="1600" b="1" dirty="0">
                <a:solidFill>
                  <a:srgbClr val="FFFF66"/>
                </a:solidFill>
                <a:latin typeface="Arial" pitchFamily="34" charset="0"/>
                <a:cs typeface="Arial" pitchFamily="34" charset="0"/>
              </a:rPr>
              <a:t>transcription, cell cycle progression, cell metabolism and signal transduction.</a:t>
            </a:r>
          </a:p>
        </p:txBody>
      </p:sp>
      <p:pic>
        <p:nvPicPr>
          <p:cNvPr id="59394" name="Picture 2"/>
          <p:cNvPicPr>
            <a:picLocks noChangeAspect="1" noChangeArrowheads="1"/>
          </p:cNvPicPr>
          <p:nvPr/>
        </p:nvPicPr>
        <p:blipFill>
          <a:blip r:embed="rId2" cstate="print"/>
          <a:srcRect/>
          <a:stretch>
            <a:fillRect/>
          </a:stretch>
        </p:blipFill>
        <p:spPr bwMode="auto">
          <a:xfrm>
            <a:off x="152401" y="228600"/>
            <a:ext cx="5715000" cy="5551277"/>
          </a:xfrm>
          <a:prstGeom prst="rect">
            <a:avLst/>
          </a:prstGeom>
          <a:noFill/>
          <a:ln w="9525">
            <a:noFill/>
            <a:miter lim="800000"/>
            <a:headEnd/>
            <a:tailEnd/>
          </a:ln>
        </p:spPr>
      </p:pic>
      <p:sp>
        <p:nvSpPr>
          <p:cNvPr id="4" name="TextBox 3"/>
          <p:cNvSpPr txBox="1"/>
          <p:nvPr/>
        </p:nvSpPr>
        <p:spPr>
          <a:xfrm>
            <a:off x="0" y="6400800"/>
            <a:ext cx="5791200" cy="338554"/>
          </a:xfrm>
          <a:prstGeom prst="rect">
            <a:avLst/>
          </a:prstGeom>
          <a:noFill/>
        </p:spPr>
        <p:txBody>
          <a:bodyPr wrap="square" rtlCol="0">
            <a:spAutoFit/>
          </a:bodyPr>
          <a:lstStyle/>
          <a:p>
            <a:r>
              <a:rPr lang="en-US" sz="1600" b="1" dirty="0" err="1" smtClean="0">
                <a:solidFill>
                  <a:srgbClr val="00FF00"/>
                </a:solidFill>
              </a:rPr>
              <a:t>Fenech</a:t>
            </a:r>
            <a:r>
              <a:rPr lang="en-US" sz="1600" b="1" dirty="0" smtClean="0">
                <a:solidFill>
                  <a:srgbClr val="00FF00"/>
                </a:solidFill>
              </a:rPr>
              <a:t> M et al., </a:t>
            </a:r>
            <a:r>
              <a:rPr lang="en-US" sz="1600" b="1" i="1" dirty="0" smtClean="0">
                <a:solidFill>
                  <a:srgbClr val="00FF00"/>
                </a:solidFill>
              </a:rPr>
              <a:t>J</a:t>
            </a:r>
            <a:r>
              <a:rPr lang="en-US" sz="1600" b="1" dirty="0" smtClean="0">
                <a:solidFill>
                  <a:srgbClr val="00FF00"/>
                </a:solidFill>
              </a:rPr>
              <a:t> </a:t>
            </a:r>
            <a:r>
              <a:rPr lang="en-US" sz="1600" b="1" i="1" dirty="0" err="1" smtClean="0">
                <a:solidFill>
                  <a:srgbClr val="00FF00"/>
                </a:solidFill>
              </a:rPr>
              <a:t>Nutrigenet</a:t>
            </a:r>
            <a:r>
              <a:rPr lang="en-US" sz="1600" b="1" i="1" dirty="0" smtClean="0">
                <a:solidFill>
                  <a:srgbClr val="00FF00"/>
                </a:solidFill>
              </a:rPr>
              <a:t> </a:t>
            </a:r>
            <a:r>
              <a:rPr lang="en-US" sz="1600" b="1" i="1" dirty="0" err="1" smtClean="0">
                <a:solidFill>
                  <a:srgbClr val="00FF00"/>
                </a:solidFill>
              </a:rPr>
              <a:t>Nutrigenomics</a:t>
            </a:r>
            <a:r>
              <a:rPr lang="en-US" sz="1600" b="1" dirty="0" smtClean="0">
                <a:solidFill>
                  <a:srgbClr val="00FF00"/>
                </a:solidFill>
              </a:rPr>
              <a:t> 4: 69-89, 2011</a:t>
            </a:r>
            <a:endParaRPr lang="en-US" sz="1600" b="1" dirty="0">
              <a:solidFill>
                <a:srgbClr val="00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r>
              <a:rPr lang="en-US" sz="2000" b="1" dirty="0" smtClean="0">
                <a:solidFill>
                  <a:srgbClr val="00FFFF"/>
                </a:solidFill>
                <a:latin typeface="Arial" pitchFamily="34" charset="0"/>
                <a:cs typeface="Arial" pitchFamily="34" charset="0"/>
              </a:rPr>
              <a:t>Proteomics in nutrition can identify and quantify bioactive proteins and peptides and addresses questions of nutritional bio efficacy.</a:t>
            </a:r>
          </a:p>
          <a:p>
            <a:endParaRPr lang="en-US" sz="2000" b="1" dirty="0" smtClean="0">
              <a:latin typeface="Arial" pitchFamily="34" charset="0"/>
              <a:cs typeface="Arial" pitchFamily="34" charset="0"/>
            </a:endParaRPr>
          </a:p>
          <a:p>
            <a:r>
              <a:rPr lang="en-US" sz="2000" b="1" dirty="0" smtClean="0">
                <a:solidFill>
                  <a:srgbClr val="CCFF99"/>
                </a:solidFill>
                <a:latin typeface="Arial" pitchFamily="34" charset="0"/>
                <a:cs typeface="Arial" pitchFamily="34" charset="0"/>
              </a:rPr>
              <a:t>Many nutrients can modify RNA translation to protein and post- translation events.</a:t>
            </a:r>
          </a:p>
          <a:p>
            <a:endParaRPr lang="en-US" sz="2000" b="1" dirty="0" smtClean="0">
              <a:latin typeface="Arial" pitchFamily="34" charset="0"/>
              <a:cs typeface="Arial" pitchFamily="34" charset="0"/>
            </a:endParaRPr>
          </a:p>
          <a:p>
            <a:r>
              <a:rPr lang="en-US" sz="2000" b="1" dirty="0" smtClean="0">
                <a:solidFill>
                  <a:srgbClr val="FFFF66"/>
                </a:solidFill>
                <a:latin typeface="Arial" pitchFamily="34" charset="0"/>
                <a:cs typeface="Arial" pitchFamily="34" charset="0"/>
              </a:rPr>
              <a:t>The proteome exploration is found to play a role in solving major nutrition-associated problems in living beings, e.g., obesity, diabetes, CV diseases, melanoma, aging process etc. by using proteome analysis.</a:t>
            </a:r>
            <a:endParaRPr lang="en-US" sz="2000" b="1" dirty="0">
              <a:solidFill>
                <a:srgbClr val="FFFF66"/>
              </a:solidFill>
              <a:latin typeface="Arial" pitchFamily="34" charset="0"/>
              <a:cs typeface="Arial" pitchFamily="34" charset="0"/>
            </a:endParaRPr>
          </a:p>
        </p:txBody>
      </p:sp>
      <p:sp>
        <p:nvSpPr>
          <p:cNvPr id="4" name="Title 1"/>
          <p:cNvSpPr>
            <a:spLocks noGrp="1"/>
          </p:cNvSpPr>
          <p:nvPr>
            <p:ph type="title"/>
          </p:nvPr>
        </p:nvSpPr>
        <p:spPr>
          <a:xfrm>
            <a:off x="457200" y="274638"/>
            <a:ext cx="8229600" cy="792162"/>
          </a:xfrm>
        </p:spPr>
        <p:txBody>
          <a:bodyPr>
            <a:normAutofit/>
          </a:bodyPr>
          <a:lstStyle/>
          <a:p>
            <a:r>
              <a:rPr lang="en-US" sz="2800" b="1" dirty="0" smtClean="0">
                <a:solidFill>
                  <a:srgbClr val="FFFF00"/>
                </a:solidFill>
                <a:latin typeface="Arial" pitchFamily="34" charset="0"/>
                <a:cs typeface="Arial" pitchFamily="34" charset="0"/>
              </a:rPr>
              <a:t>Proteomics</a:t>
            </a:r>
            <a:endParaRPr lang="en-US" sz="2800" dirty="0">
              <a:solidFill>
                <a:srgbClr val="FFFF00"/>
              </a:solidFill>
              <a:latin typeface="Arial" pitchFamily="34" charset="0"/>
              <a:cs typeface="Arial" pitchFamily="34" charset="0"/>
            </a:endParaRPr>
          </a:p>
        </p:txBody>
      </p:sp>
      <p:sp>
        <p:nvSpPr>
          <p:cNvPr id="5" name="TextBox 4"/>
          <p:cNvSpPr txBox="1"/>
          <p:nvPr/>
        </p:nvSpPr>
        <p:spPr>
          <a:xfrm>
            <a:off x="2438400" y="6172200"/>
            <a:ext cx="6582365" cy="369332"/>
          </a:xfrm>
          <a:prstGeom prst="rect">
            <a:avLst/>
          </a:prstGeom>
          <a:noFill/>
        </p:spPr>
        <p:txBody>
          <a:bodyPr wrap="square" rtlCol="0">
            <a:spAutoFit/>
          </a:bodyPr>
          <a:lstStyle/>
          <a:p>
            <a:r>
              <a:rPr lang="de-DE" b="1" dirty="0" smtClean="0">
                <a:solidFill>
                  <a:srgbClr val="FFFF66"/>
                </a:solidFill>
              </a:rPr>
              <a:t>Kussmann M and Affolter M, </a:t>
            </a:r>
            <a:r>
              <a:rPr lang="de-DE" b="1" i="1" dirty="0" smtClean="0">
                <a:solidFill>
                  <a:srgbClr val="FFFF66"/>
                </a:solidFill>
              </a:rPr>
              <a:t>Nutrition</a:t>
            </a:r>
            <a:r>
              <a:rPr lang="de-DE" b="1" dirty="0" smtClean="0">
                <a:solidFill>
                  <a:srgbClr val="FFFF66"/>
                </a:solidFill>
              </a:rPr>
              <a:t> 25: 1085-93, 2009</a:t>
            </a:r>
            <a:endParaRPr lang="en-US" b="1" dirty="0">
              <a:solidFill>
                <a:srgbClr val="FFFF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914400"/>
            <a:ext cx="8229600" cy="5791200"/>
          </a:xfrm>
          <a:prstGeom prst="rect">
            <a:avLst/>
          </a:prstGeom>
        </p:spPr>
        <p:txBody>
          <a:bodyPr>
            <a:normAutofit fontScale="85000" lnSpcReduction="20000"/>
          </a:bodyPr>
          <a:lstStyle/>
          <a:p>
            <a:pPr marL="342900" indent="-342900" fontAlgn="auto">
              <a:lnSpc>
                <a:spcPct val="120000"/>
              </a:lnSpc>
              <a:spcBef>
                <a:spcPts val="1200"/>
              </a:spcBef>
              <a:spcAft>
                <a:spcPts val="0"/>
              </a:spcAft>
              <a:buFont typeface="Arial" pitchFamily="34" charset="0"/>
              <a:buChar char="•"/>
            </a:pPr>
            <a:r>
              <a:rPr lang="en-US" sz="2100" b="1" dirty="0" smtClean="0">
                <a:solidFill>
                  <a:srgbClr val="00FFFF"/>
                </a:solidFill>
                <a:latin typeface="Arial" pitchFamily="34" charset="0"/>
                <a:cs typeface="Arial" pitchFamily="34" charset="0"/>
              </a:rPr>
              <a:t>Two-dimensional </a:t>
            </a:r>
            <a:r>
              <a:rPr lang="en-US" sz="2100" b="1" dirty="0" err="1" smtClean="0">
                <a:solidFill>
                  <a:srgbClr val="00FFFF"/>
                </a:solidFill>
                <a:latin typeface="Arial" pitchFamily="34" charset="0"/>
                <a:cs typeface="Arial" pitchFamily="34" charset="0"/>
              </a:rPr>
              <a:t>polyacrylamide</a:t>
            </a:r>
            <a:r>
              <a:rPr lang="en-US" sz="2100" b="1" dirty="0" smtClean="0">
                <a:solidFill>
                  <a:srgbClr val="00FFFF"/>
                </a:solidFill>
                <a:latin typeface="Arial" pitchFamily="34" charset="0"/>
                <a:cs typeface="Arial" pitchFamily="34" charset="0"/>
              </a:rPr>
              <a:t> gel electrophoresis .</a:t>
            </a:r>
            <a:endParaRPr kumimoji="0" lang="en-US" sz="2100" b="1" i="0" u="none" strike="noStrike" kern="1200" cap="none" spc="0" normalizeH="0" baseline="0" noProof="0" dirty="0" smtClean="0">
              <a:ln>
                <a:noFill/>
              </a:ln>
              <a:solidFill>
                <a:srgbClr val="00FFFF"/>
              </a:solidFill>
              <a:effectLst/>
              <a:uLnTx/>
              <a:uFillTx/>
              <a:latin typeface="Arial" pitchFamily="34" charset="0"/>
              <a:ea typeface="+mn-ea"/>
              <a:cs typeface="Arial" pitchFamily="34" charset="0"/>
            </a:endParaRPr>
          </a:p>
          <a:p>
            <a:pPr marL="342900" indent="-342900" fontAlgn="auto">
              <a:lnSpc>
                <a:spcPct val="120000"/>
              </a:lnSpc>
              <a:spcBef>
                <a:spcPts val="1200"/>
              </a:spcBef>
              <a:spcAft>
                <a:spcPts val="0"/>
              </a:spcAft>
              <a:buFont typeface="Arial" pitchFamily="34" charset="0"/>
              <a:buChar char="•"/>
            </a:pPr>
            <a:r>
              <a:rPr lang="en-US" sz="2100" b="1" dirty="0" smtClean="0">
                <a:solidFill>
                  <a:srgbClr val="CCFF99"/>
                </a:solidFill>
                <a:latin typeface="Arial" pitchFamily="34" charset="0"/>
                <a:cs typeface="Arial" pitchFamily="34" charset="0"/>
              </a:rPr>
              <a:t>Chromatography methods (LC, GC).</a:t>
            </a:r>
            <a:endParaRPr kumimoji="0" lang="en-US" sz="2100" b="1" i="0" u="none" strike="noStrike" kern="1200" cap="none" spc="0" normalizeH="0" baseline="0" noProof="0" dirty="0" smtClean="0">
              <a:ln>
                <a:noFill/>
              </a:ln>
              <a:solidFill>
                <a:srgbClr val="CCFF99"/>
              </a:solidFill>
              <a:effectLst/>
              <a:uLnTx/>
              <a:uFillTx/>
              <a:latin typeface="Arial" pitchFamily="34" charset="0"/>
              <a:ea typeface="+mn-ea"/>
              <a:cs typeface="Arial" pitchFamily="34" charset="0"/>
            </a:endParaRPr>
          </a:p>
          <a:p>
            <a:pPr marL="342900" indent="-342900" fontAlgn="auto">
              <a:lnSpc>
                <a:spcPct val="120000"/>
              </a:lnSpc>
              <a:spcBef>
                <a:spcPts val="1200"/>
              </a:spcBef>
              <a:spcAft>
                <a:spcPts val="0"/>
              </a:spcAft>
              <a:buFont typeface="Arial" pitchFamily="34" charset="0"/>
              <a:buChar char="•"/>
            </a:pPr>
            <a:r>
              <a:rPr lang="en-US" sz="2100" b="1" dirty="0" smtClean="0">
                <a:solidFill>
                  <a:srgbClr val="00FF00"/>
                </a:solidFill>
                <a:latin typeface="Arial" pitchFamily="34" charset="0"/>
                <a:cs typeface="Arial" pitchFamily="34" charset="0"/>
              </a:rPr>
              <a:t>Mass spectrometry (MS)-rooted proteomic techniques for protein identification and quantification .</a:t>
            </a:r>
          </a:p>
          <a:p>
            <a:pPr marL="342900" indent="-342900" fontAlgn="auto">
              <a:lnSpc>
                <a:spcPct val="120000"/>
              </a:lnSpc>
              <a:spcBef>
                <a:spcPts val="1200"/>
              </a:spcBef>
              <a:spcAft>
                <a:spcPts val="0"/>
              </a:spcAft>
              <a:buFont typeface="Arial" pitchFamily="34" charset="0"/>
              <a:buChar char="•"/>
            </a:pPr>
            <a:r>
              <a:rPr lang="en-US" sz="2100" b="1" dirty="0" smtClean="0">
                <a:solidFill>
                  <a:srgbClr val="00FFFF"/>
                </a:solidFill>
                <a:latin typeface="+mn-lt"/>
                <a:cs typeface="Arial" pitchFamily="34" charset="0"/>
              </a:rPr>
              <a:t>MS technologies include </a:t>
            </a:r>
            <a:r>
              <a:rPr lang="en-US" sz="2100" b="1" dirty="0" err="1" smtClean="0">
                <a:solidFill>
                  <a:srgbClr val="00FFFF"/>
                </a:solidFill>
                <a:latin typeface="+mn-lt"/>
                <a:cs typeface="Arial" pitchFamily="34" charset="0"/>
              </a:rPr>
              <a:t>electrospray</a:t>
            </a:r>
            <a:r>
              <a:rPr lang="en-US" sz="2100" b="1" dirty="0" smtClean="0">
                <a:solidFill>
                  <a:srgbClr val="00FFFF"/>
                </a:solidFill>
                <a:latin typeface="+mn-lt"/>
                <a:cs typeface="Arial" pitchFamily="34" charset="0"/>
              </a:rPr>
              <a:t> ionization (ESI), soft ionization technique and matrix-associated laser desorption ionization (MALDI</a:t>
            </a:r>
            <a:r>
              <a:rPr lang="en-US" sz="2100" b="1" dirty="0" smtClean="0">
                <a:solidFill>
                  <a:srgbClr val="00FFFF"/>
                </a:solidFill>
                <a:latin typeface="Arial" pitchFamily="34" charset="0"/>
                <a:cs typeface="Arial" pitchFamily="34" charset="0"/>
              </a:rPr>
              <a:t>). </a:t>
            </a:r>
          </a:p>
          <a:p>
            <a:pPr marL="342900" indent="-342900" fontAlgn="auto">
              <a:lnSpc>
                <a:spcPct val="120000"/>
              </a:lnSpc>
              <a:spcBef>
                <a:spcPts val="1200"/>
              </a:spcBef>
              <a:spcAft>
                <a:spcPts val="0"/>
              </a:spcAft>
              <a:buFont typeface="Arial" pitchFamily="34" charset="0"/>
              <a:buChar char="•"/>
            </a:pPr>
            <a:r>
              <a:rPr lang="en-US" sz="2100" b="1" dirty="0" smtClean="0">
                <a:solidFill>
                  <a:srgbClr val="FFFF00"/>
                </a:solidFill>
                <a:latin typeface="Arial" pitchFamily="34" charset="0"/>
                <a:cs typeface="Arial" pitchFamily="34" charset="0"/>
              </a:rPr>
              <a:t>These techniques make use of charge to mass ratio; flight time and electron trap as chief discriminating parameters for analysis of ionized and vaporized proteins and peptides in high vacuum of the MS and MALDI.</a:t>
            </a:r>
          </a:p>
          <a:p>
            <a:pPr marL="342900" indent="-342900" fontAlgn="auto">
              <a:lnSpc>
                <a:spcPct val="120000"/>
              </a:lnSpc>
              <a:spcBef>
                <a:spcPts val="1200"/>
              </a:spcBef>
              <a:spcAft>
                <a:spcPts val="0"/>
              </a:spcAft>
              <a:buFont typeface="Arial" pitchFamily="34" charset="0"/>
              <a:buChar char="•"/>
            </a:pPr>
            <a:r>
              <a:rPr lang="en-US" sz="2100" b="1" dirty="0" smtClean="0">
                <a:solidFill>
                  <a:srgbClr val="CCFF99"/>
                </a:solidFill>
                <a:latin typeface="Arial" pitchFamily="34" charset="0"/>
                <a:cs typeface="Arial" pitchFamily="34" charset="0"/>
              </a:rPr>
              <a:t>MS  has very high speed, sensitivity, specificity, resolution of mass ability and mass precision for protein documentation processes.</a:t>
            </a:r>
          </a:p>
          <a:p>
            <a:pPr marL="342900" indent="-342900" fontAlgn="auto">
              <a:lnSpc>
                <a:spcPct val="120000"/>
              </a:lnSpc>
              <a:spcBef>
                <a:spcPts val="1200"/>
              </a:spcBef>
              <a:spcAft>
                <a:spcPts val="0"/>
              </a:spcAft>
              <a:buFont typeface="Arial" pitchFamily="34" charset="0"/>
              <a:buChar char="•"/>
            </a:pPr>
            <a:r>
              <a:rPr lang="en-US" sz="2100" b="1" dirty="0" smtClean="0">
                <a:solidFill>
                  <a:srgbClr val="00FF00"/>
                </a:solidFill>
                <a:latin typeface="Arial" pitchFamily="34" charset="0"/>
                <a:cs typeface="Arial" pitchFamily="34" charset="0"/>
              </a:rPr>
              <a:t>When MS is merged with LC-GC or with MS, then its efficiency can further be enhanced in proteomics. </a:t>
            </a:r>
          </a:p>
          <a:p>
            <a:pPr marL="342900" indent="-342900" fontAlgn="auto">
              <a:lnSpc>
                <a:spcPct val="120000"/>
              </a:lnSpc>
              <a:spcBef>
                <a:spcPts val="1200"/>
              </a:spcBef>
              <a:spcAft>
                <a:spcPts val="0"/>
              </a:spcAft>
              <a:buFont typeface="Arial" pitchFamily="34" charset="0"/>
              <a:buChar char="•"/>
            </a:pPr>
            <a:r>
              <a:rPr lang="en-US" sz="2100" b="1" dirty="0" smtClean="0">
                <a:solidFill>
                  <a:srgbClr val="FFFF66"/>
                </a:solidFill>
                <a:latin typeface="Arial" pitchFamily="34" charset="0"/>
                <a:cs typeface="Arial" pitchFamily="34" charset="0"/>
              </a:rPr>
              <a:t>All of these methods involve preparation of sample, separation of protein, analysis of MS, and identification of protein. </a:t>
            </a:r>
            <a:endParaRPr lang="en-US" sz="2000" b="1" dirty="0" smtClean="0">
              <a:solidFill>
                <a:srgbClr val="FFFF66"/>
              </a:solidFill>
              <a:latin typeface="Arial" pitchFamily="34" charset="0"/>
              <a:cs typeface="Arial" pitchFamily="34" charset="0"/>
            </a:endParaRPr>
          </a:p>
        </p:txBody>
      </p:sp>
      <p:sp>
        <p:nvSpPr>
          <p:cNvPr id="3" name="Title 1"/>
          <p:cNvSpPr txBox="1">
            <a:spLocks/>
          </p:cNvSpPr>
          <p:nvPr/>
        </p:nvSpPr>
        <p:spPr>
          <a:xfrm>
            <a:off x="457200" y="274638"/>
            <a:ext cx="8229600" cy="5635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smtClean="0">
                <a:ln w="3175">
                  <a:noFill/>
                </a:ln>
                <a:solidFill>
                  <a:srgbClr val="CCFF99"/>
                </a:solidFill>
                <a:effectLst>
                  <a:outerShdw blurRad="50800" dist="38100" dir="2700000" algn="tl" rotWithShape="0">
                    <a:prstClr val="black">
                      <a:alpha val="40000"/>
                    </a:prstClr>
                  </a:outerShdw>
                </a:effectLst>
                <a:uLnTx/>
                <a:uFillTx/>
                <a:latin typeface="Arial" pitchFamily="34" charset="0"/>
                <a:ea typeface="+mn-ea"/>
                <a:cs typeface="Arial" pitchFamily="34" charset="0"/>
              </a:rPr>
              <a:t>Proteomics technologies</a:t>
            </a:r>
            <a:endParaRPr kumimoji="0" lang="en-US" sz="2800" b="0" i="0" u="none" strike="noStrike" kern="1200" cap="none" spc="-150" normalizeH="0" baseline="0" noProof="0" dirty="0">
              <a:ln w="3175">
                <a:noFill/>
              </a:ln>
              <a:solidFill>
                <a:srgbClr val="CCFF99"/>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b="1" dirty="0">
                <a:solidFill>
                  <a:srgbClr val="00FFFF"/>
                </a:solidFill>
                <a:latin typeface="Arial" pitchFamily="34" charset="0"/>
                <a:cs typeface="Arial" pitchFamily="34" charset="0"/>
              </a:rPr>
              <a:t>SELDI Mass Spectrometry</a:t>
            </a:r>
          </a:p>
        </p:txBody>
      </p:sp>
      <p:sp>
        <p:nvSpPr>
          <p:cNvPr id="3" name="Content Placeholder 2"/>
          <p:cNvSpPr>
            <a:spLocks noGrp="1"/>
          </p:cNvSpPr>
          <p:nvPr>
            <p:ph idx="1"/>
          </p:nvPr>
        </p:nvSpPr>
        <p:spPr>
          <a:xfrm>
            <a:off x="7315200" y="990600"/>
            <a:ext cx="1828800" cy="5486399"/>
          </a:xfrm>
        </p:spPr>
        <p:txBody>
          <a:bodyPr>
            <a:normAutofit/>
          </a:bodyPr>
          <a:lstStyle/>
          <a:p>
            <a:pPr marL="0" indent="0">
              <a:buNone/>
            </a:pPr>
            <a:r>
              <a:rPr lang="en-US" sz="1900" b="1" dirty="0" smtClean="0">
                <a:solidFill>
                  <a:srgbClr val="FFFF00"/>
                </a:solidFill>
                <a:latin typeface="Arial" pitchFamily="34" charset="0"/>
                <a:cs typeface="Arial" pitchFamily="34" charset="0"/>
              </a:rPr>
              <a:t>MS on a chromatographic chip surface used to analyze:</a:t>
            </a:r>
          </a:p>
          <a:p>
            <a:pPr marL="0" indent="0">
              <a:buNone/>
            </a:pPr>
            <a:endParaRPr lang="en-US" sz="800" b="1" dirty="0" smtClean="0">
              <a:latin typeface="Arial" pitchFamily="34" charset="0"/>
              <a:cs typeface="Arial" pitchFamily="34" charset="0"/>
            </a:endParaRPr>
          </a:p>
          <a:p>
            <a:pPr marL="0" lvl="1" indent="0"/>
            <a:r>
              <a:rPr lang="en-US" sz="1600" b="1" dirty="0" smtClean="0">
                <a:solidFill>
                  <a:srgbClr val="00FFFF"/>
                </a:solidFill>
                <a:latin typeface="Arial" pitchFamily="34" charset="0"/>
                <a:cs typeface="Arial" pitchFamily="34" charset="0"/>
              </a:rPr>
              <a:t>complex mixtures such as serum, urine, blood</a:t>
            </a:r>
          </a:p>
          <a:p>
            <a:pPr marL="0" lvl="1" indent="0"/>
            <a:endParaRPr lang="en-US" sz="400" b="1" dirty="0" smtClean="0">
              <a:latin typeface="Arial" pitchFamily="34" charset="0"/>
              <a:cs typeface="Arial" pitchFamily="34" charset="0"/>
            </a:endParaRPr>
          </a:p>
          <a:p>
            <a:pPr marL="0" lvl="1" indent="0"/>
            <a:r>
              <a:rPr lang="en-US" sz="1600" b="1" dirty="0" smtClean="0">
                <a:solidFill>
                  <a:srgbClr val="FFFF66"/>
                </a:solidFill>
                <a:latin typeface="Arial" pitchFamily="34" charset="0"/>
                <a:cs typeface="Arial" pitchFamily="34" charset="0"/>
              </a:rPr>
              <a:t>biomarker discovery</a:t>
            </a:r>
          </a:p>
          <a:p>
            <a:pPr marL="0" lvl="1" indent="0"/>
            <a:endParaRPr lang="en-US" sz="500" b="1" dirty="0" smtClean="0">
              <a:latin typeface="Arial" pitchFamily="34" charset="0"/>
              <a:cs typeface="Arial" pitchFamily="34" charset="0"/>
            </a:endParaRPr>
          </a:p>
          <a:p>
            <a:pPr marL="0" lvl="1" indent="0"/>
            <a:r>
              <a:rPr lang="en-US" sz="1600" b="1" dirty="0" smtClean="0">
                <a:solidFill>
                  <a:srgbClr val="CCFF99"/>
                </a:solidFill>
                <a:latin typeface="Arial" pitchFamily="34" charset="0"/>
                <a:cs typeface="Arial" pitchFamily="34" charset="0"/>
              </a:rPr>
              <a:t>differentially expressed proteins are determined by comparing protein peak intensity within mass spectra</a:t>
            </a:r>
            <a:endParaRPr lang="en-US" sz="1600" b="1" dirty="0">
              <a:solidFill>
                <a:srgbClr val="CCFF99"/>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6200" y="1066800"/>
            <a:ext cx="7162800" cy="5067018"/>
          </a:xfrm>
          <a:prstGeom prst="rect">
            <a:avLst/>
          </a:prstGeom>
          <a:noFill/>
          <a:ln w="9525">
            <a:noFill/>
            <a:miter lim="800000"/>
            <a:headEnd/>
            <a:tailEnd/>
          </a:ln>
        </p:spPr>
      </p:pic>
      <p:sp>
        <p:nvSpPr>
          <p:cNvPr id="5" name="TextBox 4"/>
          <p:cNvSpPr txBox="1"/>
          <p:nvPr/>
        </p:nvSpPr>
        <p:spPr>
          <a:xfrm>
            <a:off x="152401" y="6210837"/>
            <a:ext cx="7238999" cy="523220"/>
          </a:xfrm>
          <a:prstGeom prst="rect">
            <a:avLst/>
          </a:prstGeom>
          <a:noFill/>
        </p:spPr>
        <p:txBody>
          <a:bodyPr wrap="square" rtlCol="0">
            <a:spAutoFit/>
          </a:bodyPr>
          <a:lstStyle/>
          <a:p>
            <a:r>
              <a:rPr lang="en-US" sz="1400" b="1" dirty="0" err="1" smtClean="0">
                <a:solidFill>
                  <a:srgbClr val="00FF00"/>
                </a:solidFill>
              </a:rPr>
              <a:t>Vorderwülbecke</a:t>
            </a:r>
            <a:r>
              <a:rPr lang="en-US" sz="1400" b="1" dirty="0" smtClean="0">
                <a:solidFill>
                  <a:srgbClr val="00FF00"/>
                </a:solidFill>
              </a:rPr>
              <a:t> S </a:t>
            </a:r>
            <a:r>
              <a:rPr lang="en-US" sz="1400" b="1" i="1" dirty="0" smtClean="0">
                <a:solidFill>
                  <a:srgbClr val="00FF00"/>
                </a:solidFill>
              </a:rPr>
              <a:t>et al</a:t>
            </a:r>
            <a:r>
              <a:rPr lang="en-US" sz="1400" b="1" dirty="0" smtClean="0">
                <a:solidFill>
                  <a:srgbClr val="00FF00"/>
                </a:solidFill>
              </a:rPr>
              <a:t>. Protein quantification by the SELDI-TOF-MS–based </a:t>
            </a:r>
            <a:r>
              <a:rPr lang="en-US" sz="1400" b="1" dirty="0" err="1" smtClean="0">
                <a:solidFill>
                  <a:srgbClr val="00FF00"/>
                </a:solidFill>
              </a:rPr>
              <a:t>ProteinChip</a:t>
            </a:r>
            <a:r>
              <a:rPr lang="en-US" sz="1400" b="1" dirty="0" smtClean="0">
                <a:solidFill>
                  <a:srgbClr val="00FF00"/>
                </a:solidFill>
              </a:rPr>
              <a:t>® System. </a:t>
            </a:r>
            <a:r>
              <a:rPr lang="en-US" sz="1400" b="1" i="1" dirty="0" smtClean="0">
                <a:solidFill>
                  <a:srgbClr val="00FF00"/>
                </a:solidFill>
              </a:rPr>
              <a:t>Nature Methods </a:t>
            </a:r>
            <a:r>
              <a:rPr lang="en-US" sz="1400" b="1" dirty="0" smtClean="0">
                <a:solidFill>
                  <a:srgbClr val="00FF00"/>
                </a:solidFill>
              </a:rPr>
              <a:t>2, 393-395, 2005.</a:t>
            </a:r>
            <a:endParaRPr lang="en-US" sz="1400" dirty="0">
              <a:solidFill>
                <a:srgbClr val="00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200" b="1" dirty="0" smtClean="0">
                <a:solidFill>
                  <a:srgbClr val="00FF00"/>
                </a:solidFill>
                <a:latin typeface="Arial" pitchFamily="34" charset="0"/>
                <a:cs typeface="Arial" pitchFamily="34" charset="0"/>
              </a:rPr>
              <a:t>A genotype is an individual’s collection of genes. The term also can refer to the two alleles inherited for a particular gene.</a:t>
            </a:r>
          </a:p>
          <a:p>
            <a:endParaRPr lang="en-US" sz="2200" b="1" dirty="0" smtClean="0">
              <a:latin typeface="Arial" pitchFamily="34" charset="0"/>
              <a:cs typeface="Arial" pitchFamily="34" charset="0"/>
            </a:endParaRPr>
          </a:p>
          <a:p>
            <a:r>
              <a:rPr lang="en-US" sz="2200" b="1" dirty="0" smtClean="0">
                <a:solidFill>
                  <a:srgbClr val="FFFF66"/>
                </a:solidFill>
                <a:latin typeface="Arial" pitchFamily="34" charset="0"/>
                <a:cs typeface="Arial" pitchFamily="34" charset="0"/>
              </a:rPr>
              <a:t>The genotype is expressed when the information coded in the genes DNA is used to make RNA molecules and protein</a:t>
            </a:r>
            <a:r>
              <a:rPr lang="en-US" sz="2200" b="1" dirty="0" smtClean="0">
                <a:latin typeface="Arial" pitchFamily="34" charset="0"/>
                <a:cs typeface="Arial" pitchFamily="34" charset="0"/>
              </a:rPr>
              <a:t>.</a:t>
            </a:r>
          </a:p>
          <a:p>
            <a:endParaRPr lang="en-US" sz="2200" b="1" dirty="0" smtClean="0">
              <a:latin typeface="Arial" pitchFamily="34" charset="0"/>
              <a:cs typeface="Arial" pitchFamily="34" charset="0"/>
            </a:endParaRPr>
          </a:p>
          <a:p>
            <a:r>
              <a:rPr lang="en-US" sz="2200" b="1" dirty="0" smtClean="0">
                <a:solidFill>
                  <a:srgbClr val="00FFFF"/>
                </a:solidFill>
                <a:latin typeface="Arial" pitchFamily="34" charset="0"/>
                <a:cs typeface="Arial" pitchFamily="34" charset="0"/>
              </a:rPr>
              <a:t>The expression of the genotype contributes to the individual’s observable traits, called phenotype. </a:t>
            </a:r>
            <a:endParaRPr lang="en-US" sz="2200" b="1" dirty="0">
              <a:solidFill>
                <a:srgbClr val="00FFFF"/>
              </a:solidFill>
              <a:latin typeface="Arial" pitchFamily="34" charset="0"/>
              <a:cs typeface="Arial" pitchFamily="34" charset="0"/>
            </a:endParaRPr>
          </a:p>
        </p:txBody>
      </p:sp>
      <p:sp>
        <p:nvSpPr>
          <p:cNvPr id="4" name="Title 1"/>
          <p:cNvSpPr>
            <a:spLocks noGrp="1"/>
          </p:cNvSpPr>
          <p:nvPr>
            <p:ph type="title"/>
          </p:nvPr>
        </p:nvSpPr>
        <p:spPr>
          <a:xfrm>
            <a:off x="457200" y="274638"/>
            <a:ext cx="8229600" cy="868362"/>
          </a:xfrm>
        </p:spPr>
        <p:txBody>
          <a:bodyPr>
            <a:normAutofit/>
          </a:bodyPr>
          <a:lstStyle/>
          <a:p>
            <a:r>
              <a:rPr lang="en-US" sz="2800" b="1" dirty="0" smtClean="0">
                <a:solidFill>
                  <a:srgbClr val="00FFCC"/>
                </a:solidFill>
                <a:latin typeface="Arial" pitchFamily="34" charset="0"/>
                <a:cs typeface="Arial" pitchFamily="34" charset="0"/>
              </a:rPr>
              <a:t>Genotype</a:t>
            </a:r>
            <a:endParaRPr lang="en-US" sz="2800" b="1" dirty="0">
              <a:solidFill>
                <a:srgbClr val="00FF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457200"/>
            <a:ext cx="899635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CIRG Computer\Research Projects\Nutrigenomics project\Nutrigenomics pp slides\MS_workflow.gif"/>
          <p:cNvPicPr>
            <a:picLocks noChangeAspect="1" noChangeArrowheads="1"/>
          </p:cNvPicPr>
          <p:nvPr/>
        </p:nvPicPr>
        <p:blipFill>
          <a:blip r:embed="rId2" cstate="print"/>
          <a:srcRect/>
          <a:stretch>
            <a:fillRect/>
          </a:stretch>
        </p:blipFill>
        <p:spPr bwMode="auto">
          <a:xfrm>
            <a:off x="304800" y="45438"/>
            <a:ext cx="4012196" cy="6773925"/>
          </a:xfrm>
          <a:prstGeom prst="rect">
            <a:avLst/>
          </a:prstGeom>
          <a:noFill/>
        </p:spPr>
      </p:pic>
      <p:sp>
        <p:nvSpPr>
          <p:cNvPr id="3" name="TextBox 2"/>
          <p:cNvSpPr txBox="1"/>
          <p:nvPr/>
        </p:nvSpPr>
        <p:spPr>
          <a:xfrm>
            <a:off x="4495800" y="990600"/>
            <a:ext cx="4343400" cy="5355312"/>
          </a:xfrm>
          <a:prstGeom prst="rect">
            <a:avLst/>
          </a:prstGeom>
          <a:noFill/>
        </p:spPr>
        <p:txBody>
          <a:bodyPr wrap="square" rtlCol="0">
            <a:spAutoFit/>
          </a:bodyPr>
          <a:lstStyle/>
          <a:p>
            <a:r>
              <a:rPr lang="en-US" b="1" dirty="0" smtClean="0">
                <a:solidFill>
                  <a:srgbClr val="00FFFF"/>
                </a:solidFill>
              </a:rPr>
              <a:t>Mass spectrometry (or MS) is a powerful analytical tool for proteomics research and drug discovery. </a:t>
            </a:r>
          </a:p>
          <a:p>
            <a:endParaRPr lang="en-US" b="1" dirty="0" smtClean="0">
              <a:solidFill>
                <a:srgbClr val="00FFFF"/>
              </a:solidFill>
            </a:endParaRPr>
          </a:p>
          <a:p>
            <a:r>
              <a:rPr lang="en-US" b="1" dirty="0" smtClean="0">
                <a:solidFill>
                  <a:srgbClr val="FFFF66"/>
                </a:solidFill>
              </a:rPr>
              <a:t>MS enables identification and quantification of known and unknown compounds by revealing their structural and chemical properties. </a:t>
            </a:r>
          </a:p>
          <a:p>
            <a:endParaRPr lang="en-US" b="1" dirty="0" smtClean="0">
              <a:solidFill>
                <a:srgbClr val="00FFFF"/>
              </a:solidFill>
            </a:endParaRPr>
          </a:p>
          <a:p>
            <a:r>
              <a:rPr lang="en-US" b="1" dirty="0" smtClean="0">
                <a:solidFill>
                  <a:srgbClr val="00FFFF"/>
                </a:solidFill>
              </a:rPr>
              <a:t>Proper sample preparation for MS-based analysis is a critical step in the proteomics workflow because the quality and reproducibility of sample extraction and preparation for downstream analysis significantly impacts the separation and identification capabilities of mass spectrometers.</a:t>
            </a:r>
            <a:endParaRPr lang="en-US" b="1" dirty="0">
              <a:solidFill>
                <a:srgbClr val="00FFFF"/>
              </a:solidFill>
            </a:endParaRPr>
          </a:p>
        </p:txBody>
      </p:sp>
      <p:sp>
        <p:nvSpPr>
          <p:cNvPr id="4" name="TextBox 3"/>
          <p:cNvSpPr txBox="1"/>
          <p:nvPr/>
        </p:nvSpPr>
        <p:spPr>
          <a:xfrm>
            <a:off x="4572000" y="361890"/>
            <a:ext cx="4419600" cy="400110"/>
          </a:xfrm>
          <a:prstGeom prst="rect">
            <a:avLst/>
          </a:prstGeom>
          <a:noFill/>
        </p:spPr>
        <p:txBody>
          <a:bodyPr wrap="square" rtlCol="0">
            <a:spAutoFit/>
          </a:bodyPr>
          <a:lstStyle/>
          <a:p>
            <a:r>
              <a:rPr lang="en-US" sz="2000" b="1" dirty="0" smtClean="0">
                <a:solidFill>
                  <a:srgbClr val="FFFF00"/>
                </a:solidFill>
              </a:rPr>
              <a:t>MS Sample Preparation Workflow</a:t>
            </a:r>
            <a:endParaRPr lang="en-US" sz="2000" dirty="0">
              <a:solidFill>
                <a:srgbClr val="FFFF00"/>
              </a:solidFill>
            </a:endParaRPr>
          </a:p>
        </p:txBody>
      </p:sp>
      <p:sp>
        <p:nvSpPr>
          <p:cNvPr id="5" name="TextBox 4"/>
          <p:cNvSpPr txBox="1"/>
          <p:nvPr/>
        </p:nvSpPr>
        <p:spPr>
          <a:xfrm>
            <a:off x="4343400" y="6553200"/>
            <a:ext cx="4724400" cy="246221"/>
          </a:xfrm>
          <a:prstGeom prst="rect">
            <a:avLst/>
          </a:prstGeom>
          <a:noFill/>
        </p:spPr>
        <p:txBody>
          <a:bodyPr wrap="square" rtlCol="0">
            <a:spAutoFit/>
          </a:bodyPr>
          <a:lstStyle/>
          <a:p>
            <a:r>
              <a:rPr lang="en-US" sz="1000" b="1" dirty="0" smtClean="0">
                <a:solidFill>
                  <a:srgbClr val="00FF00"/>
                </a:solidFill>
              </a:rPr>
              <a:t>http://www.piercenet.com/guide/mass-spectrometry-sample-prep-workflow</a:t>
            </a:r>
            <a:endParaRPr lang="en-US" sz="1000" b="1" dirty="0">
              <a:solidFill>
                <a:srgbClr val="00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19200"/>
            <a:ext cx="8229600" cy="4800600"/>
          </a:xfrm>
        </p:spPr>
        <p:txBody>
          <a:bodyPr>
            <a:normAutofit fontScale="92500" lnSpcReduction="10000"/>
          </a:bodyPr>
          <a:lstStyle/>
          <a:p>
            <a:r>
              <a:rPr lang="en-US" sz="2200" b="1" dirty="0" smtClean="0">
                <a:solidFill>
                  <a:srgbClr val="FFFF66"/>
                </a:solidFill>
                <a:latin typeface="Arial" pitchFamily="34" charset="0"/>
                <a:cs typeface="Arial" pitchFamily="34" charset="0"/>
              </a:rPr>
              <a:t>In colorectal cancer cell lines, butyrate treatment induced apoptosis and inhibited proliferation after 48 h. </a:t>
            </a:r>
          </a:p>
          <a:p>
            <a:endParaRPr lang="en-US" sz="2200" b="1" dirty="0" smtClean="0">
              <a:latin typeface="Arial" pitchFamily="34" charset="0"/>
              <a:cs typeface="Arial" pitchFamily="34" charset="0"/>
            </a:endParaRPr>
          </a:p>
          <a:p>
            <a:r>
              <a:rPr lang="en-US" sz="2200" b="1" dirty="0" smtClean="0">
                <a:solidFill>
                  <a:srgbClr val="CCFF99"/>
                </a:solidFill>
                <a:latin typeface="Arial" pitchFamily="34" charset="0"/>
                <a:cs typeface="Arial" pitchFamily="34" charset="0"/>
              </a:rPr>
              <a:t>Proteomics and gene expression arrays were used to identify the mechanisms underlying butyrate-induced apoptosis using HT29 cells as the model system. </a:t>
            </a:r>
          </a:p>
          <a:p>
            <a:endParaRPr lang="en-US" sz="2200" b="1" dirty="0" smtClean="0">
              <a:latin typeface="Arial" pitchFamily="34" charset="0"/>
              <a:cs typeface="Arial" pitchFamily="34" charset="0"/>
            </a:endParaRPr>
          </a:p>
          <a:p>
            <a:r>
              <a:rPr lang="en-US" sz="2200" b="1" dirty="0" smtClean="0">
                <a:solidFill>
                  <a:srgbClr val="00FFCC"/>
                </a:solidFill>
                <a:latin typeface="Arial" pitchFamily="34" charset="0"/>
                <a:cs typeface="Arial" pitchFamily="34" charset="0"/>
              </a:rPr>
              <a:t>Statistical and </a:t>
            </a:r>
            <a:r>
              <a:rPr lang="en-US" sz="2200" b="1" dirty="0" err="1" smtClean="0">
                <a:solidFill>
                  <a:srgbClr val="00FFCC"/>
                </a:solidFill>
                <a:latin typeface="Arial" pitchFamily="34" charset="0"/>
                <a:cs typeface="Arial" pitchFamily="34" charset="0"/>
              </a:rPr>
              <a:t>bioinformatic</a:t>
            </a:r>
            <a:r>
              <a:rPr lang="en-US" sz="2200" b="1" dirty="0" smtClean="0">
                <a:solidFill>
                  <a:srgbClr val="00FFCC"/>
                </a:solidFill>
                <a:latin typeface="Arial" pitchFamily="34" charset="0"/>
                <a:cs typeface="Arial" pitchFamily="34" charset="0"/>
              </a:rPr>
              <a:t> analyses were then employed to identify potentially important genes and proteins involved in the induction of apoptosis in colorectal cancer cells. </a:t>
            </a:r>
          </a:p>
          <a:p>
            <a:endParaRPr lang="en-US" sz="2200" b="1" dirty="0" smtClean="0">
              <a:latin typeface="Arial" pitchFamily="34" charset="0"/>
              <a:cs typeface="Arial" pitchFamily="34" charset="0"/>
            </a:endParaRPr>
          </a:p>
          <a:p>
            <a:r>
              <a:rPr lang="en-US" sz="2200" b="1" dirty="0" smtClean="0">
                <a:solidFill>
                  <a:srgbClr val="FFFF66"/>
                </a:solidFill>
                <a:latin typeface="Arial" pitchFamily="34" charset="0"/>
                <a:cs typeface="Arial" pitchFamily="34" charset="0"/>
              </a:rPr>
              <a:t>Using proteomics (2D-DIGE and MS), 1,347 proteins were detected, including protein </a:t>
            </a:r>
            <a:r>
              <a:rPr lang="en-US" sz="2200" b="1" dirty="0" err="1" smtClean="0">
                <a:solidFill>
                  <a:srgbClr val="FFFF66"/>
                </a:solidFill>
                <a:latin typeface="Arial" pitchFamily="34" charset="0"/>
                <a:cs typeface="Arial" pitchFamily="34" charset="0"/>
              </a:rPr>
              <a:t>isoforms</a:t>
            </a:r>
            <a:r>
              <a:rPr lang="en-US" sz="2200" b="1" dirty="0" smtClean="0">
                <a:solidFill>
                  <a:srgbClr val="FFFF66"/>
                </a:solidFill>
                <a:latin typeface="Arial" pitchFamily="34" charset="0"/>
                <a:cs typeface="Arial" pitchFamily="34" charset="0"/>
              </a:rPr>
              <a:t> and modifications, and 139 proteins were identified which were potentially involved in the apoptotic response to butyrate.</a:t>
            </a:r>
            <a:endParaRPr lang="en-US" sz="2200" b="1" dirty="0">
              <a:solidFill>
                <a:srgbClr val="FFFF66"/>
              </a:solidFill>
              <a:latin typeface="Arial" pitchFamily="34" charset="0"/>
              <a:cs typeface="Arial" pitchFamily="34" charset="0"/>
            </a:endParaRPr>
          </a:p>
        </p:txBody>
      </p:sp>
      <p:sp>
        <p:nvSpPr>
          <p:cNvPr id="5" name="TextBox 4"/>
          <p:cNvSpPr txBox="1"/>
          <p:nvPr/>
        </p:nvSpPr>
        <p:spPr>
          <a:xfrm>
            <a:off x="3352800" y="6172200"/>
            <a:ext cx="5257800" cy="338554"/>
          </a:xfrm>
          <a:prstGeom prst="rect">
            <a:avLst/>
          </a:prstGeom>
          <a:noFill/>
        </p:spPr>
        <p:txBody>
          <a:bodyPr wrap="square" rtlCol="0">
            <a:spAutoFit/>
          </a:bodyPr>
          <a:lstStyle/>
          <a:p>
            <a:r>
              <a:rPr lang="en-US" sz="1600" b="1" dirty="0" smtClean="0">
                <a:solidFill>
                  <a:srgbClr val="00FF00"/>
                </a:solidFill>
              </a:rPr>
              <a:t>Fung KY </a:t>
            </a:r>
            <a:r>
              <a:rPr lang="en-US" sz="1600" b="1" i="1" dirty="0" smtClean="0">
                <a:solidFill>
                  <a:srgbClr val="00FF00"/>
                </a:solidFill>
              </a:rPr>
              <a:t>et al.</a:t>
            </a:r>
            <a:r>
              <a:rPr lang="en-US" sz="1600" b="1" dirty="0" smtClean="0">
                <a:solidFill>
                  <a:srgbClr val="00FF00"/>
                </a:solidFill>
              </a:rPr>
              <a:t>, </a:t>
            </a:r>
            <a:r>
              <a:rPr lang="en-US" sz="1600" b="1" i="1" dirty="0" smtClean="0">
                <a:solidFill>
                  <a:srgbClr val="00FF00"/>
                </a:solidFill>
              </a:rPr>
              <a:t>J Proteome Res </a:t>
            </a:r>
            <a:r>
              <a:rPr lang="en-US" sz="1600" b="1" dirty="0" smtClean="0">
                <a:solidFill>
                  <a:srgbClr val="00FF00"/>
                </a:solidFill>
              </a:rPr>
              <a:t>8: 1220–1227;, 2009</a:t>
            </a:r>
            <a:endParaRPr lang="en-US" sz="1600" b="1" dirty="0">
              <a:solidFill>
                <a:srgbClr val="00FF00"/>
              </a:solidFill>
            </a:endParaRPr>
          </a:p>
        </p:txBody>
      </p:sp>
      <p:sp>
        <p:nvSpPr>
          <p:cNvPr id="6" name="TextBox 5"/>
          <p:cNvSpPr txBox="1"/>
          <p:nvPr/>
        </p:nvSpPr>
        <p:spPr>
          <a:xfrm>
            <a:off x="609599" y="483513"/>
            <a:ext cx="8229601" cy="430887"/>
          </a:xfrm>
          <a:prstGeom prst="rect">
            <a:avLst/>
          </a:prstGeom>
          <a:noFill/>
        </p:spPr>
        <p:txBody>
          <a:bodyPr wrap="square" rtlCol="0">
            <a:spAutoFit/>
          </a:bodyPr>
          <a:lstStyle/>
          <a:p>
            <a:r>
              <a:rPr lang="en-US" sz="2200" b="1" dirty="0" smtClean="0">
                <a:solidFill>
                  <a:srgbClr val="00FFFF"/>
                </a:solidFill>
              </a:rPr>
              <a:t>Proteomics study example</a:t>
            </a:r>
            <a:endParaRPr lang="en-US" sz="2200" b="1" dirty="0">
              <a:solidFill>
                <a:srgbClr val="00FF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13237"/>
            <a:ext cx="8229600" cy="2316163"/>
          </a:xfrm>
        </p:spPr>
        <p:txBody>
          <a:bodyPr>
            <a:normAutofit fontScale="92500" lnSpcReduction="20000"/>
          </a:bodyPr>
          <a:lstStyle/>
          <a:p>
            <a:pPr>
              <a:lnSpc>
                <a:spcPct val="110000"/>
              </a:lnSpc>
              <a:spcBef>
                <a:spcPts val="1200"/>
              </a:spcBef>
            </a:pPr>
            <a:r>
              <a:rPr lang="en-US" sz="2000" b="1" dirty="0" smtClean="0">
                <a:solidFill>
                  <a:srgbClr val="00FFCC"/>
                </a:solidFill>
                <a:latin typeface="Arial" pitchFamily="34" charset="0"/>
                <a:cs typeface="Arial" pitchFamily="34" charset="0"/>
              </a:rPr>
              <a:t>Correlation between gene and protein expression when HT29 cells were treated with butyrate for 48 h. </a:t>
            </a:r>
          </a:p>
          <a:p>
            <a:pPr>
              <a:lnSpc>
                <a:spcPct val="110000"/>
              </a:lnSpc>
              <a:spcBef>
                <a:spcPts val="1200"/>
              </a:spcBef>
            </a:pPr>
            <a:r>
              <a:rPr lang="en-US" sz="2000" b="1" dirty="0" smtClean="0">
                <a:solidFill>
                  <a:srgbClr val="CCFF99"/>
                </a:solidFill>
                <a:latin typeface="Arial" pitchFamily="34" charset="0"/>
                <a:cs typeface="Arial" pitchFamily="34" charset="0"/>
              </a:rPr>
              <a:t>After 48-hour butyrate treatment, 139 proteins were found to be differentially expressed.</a:t>
            </a:r>
            <a:r>
              <a:rPr lang="en-US" sz="2000" b="1" dirty="0" smtClean="0">
                <a:latin typeface="Arial" pitchFamily="34" charset="0"/>
                <a:cs typeface="Arial" pitchFamily="34" charset="0"/>
              </a:rPr>
              <a:t> </a:t>
            </a:r>
          </a:p>
          <a:p>
            <a:pPr>
              <a:lnSpc>
                <a:spcPct val="110000"/>
              </a:lnSpc>
              <a:spcBef>
                <a:spcPts val="1200"/>
              </a:spcBef>
            </a:pPr>
            <a:r>
              <a:rPr lang="en-US" sz="2000" b="1" dirty="0" smtClean="0">
                <a:solidFill>
                  <a:srgbClr val="FFFF00"/>
                </a:solidFill>
                <a:latin typeface="Arial" pitchFamily="34" charset="0"/>
                <a:cs typeface="Arial" pitchFamily="34" charset="0"/>
              </a:rPr>
              <a:t>A direct comparison between the gene (mRNA transcript) and protein expression of these 139 proteins yielded a correlation of 0.48 (p = 0.00016). </a:t>
            </a:r>
            <a:endParaRPr lang="en-US" sz="2000" b="1" dirty="0">
              <a:solidFill>
                <a:srgbClr val="FFFF00"/>
              </a:solidFill>
              <a:latin typeface="Arial" pitchFamily="34" charset="0"/>
              <a:cs typeface="Arial"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2514600" y="57150"/>
            <a:ext cx="4280962" cy="413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990600"/>
            <a:ext cx="8229600" cy="5410200"/>
          </a:xfrm>
        </p:spPr>
        <p:txBody>
          <a:bodyPr>
            <a:normAutofit/>
          </a:bodyPr>
          <a:lstStyle/>
          <a:p>
            <a:pPr>
              <a:spcBef>
                <a:spcPts val="1200"/>
              </a:spcBef>
            </a:pPr>
            <a:r>
              <a:rPr lang="en-US" sz="2000" b="1" dirty="0" err="1" smtClean="0">
                <a:solidFill>
                  <a:srgbClr val="00FFFF"/>
                </a:solidFill>
                <a:latin typeface="Arial" pitchFamily="34" charset="0"/>
                <a:cs typeface="Arial" pitchFamily="34" charset="0"/>
              </a:rPr>
              <a:t>Metabolomics</a:t>
            </a:r>
            <a:r>
              <a:rPr lang="en-US" sz="2000" b="1" dirty="0" smtClean="0">
                <a:solidFill>
                  <a:srgbClr val="00FFFF"/>
                </a:solidFill>
                <a:latin typeface="Arial" pitchFamily="34" charset="0"/>
                <a:cs typeface="Arial" pitchFamily="34" charset="0"/>
              </a:rPr>
              <a:t> can be defined as the screening of small-molecule metabolites present in samples of biological origins.</a:t>
            </a:r>
          </a:p>
          <a:p>
            <a:pPr>
              <a:spcBef>
                <a:spcPts val="1200"/>
              </a:spcBef>
            </a:pPr>
            <a:r>
              <a:rPr lang="en-US" sz="2000" b="1" dirty="0" smtClean="0">
                <a:solidFill>
                  <a:srgbClr val="CCFF99"/>
                </a:solidFill>
                <a:latin typeface="Arial" pitchFamily="34" charset="0"/>
                <a:cs typeface="Arial" pitchFamily="34" charset="0"/>
              </a:rPr>
              <a:t>The characterization of all the metabolites (</a:t>
            </a:r>
            <a:r>
              <a:rPr lang="en-US" sz="2000" b="1" dirty="0" smtClean="0">
                <a:solidFill>
                  <a:srgbClr val="FFFF66"/>
                </a:solidFill>
                <a:latin typeface="Arial" pitchFamily="34" charset="0"/>
                <a:cs typeface="Arial" pitchFamily="34" charset="0"/>
              </a:rPr>
              <a:t>or </a:t>
            </a:r>
            <a:r>
              <a:rPr lang="en-US" sz="2000" b="1" dirty="0" err="1" smtClean="0">
                <a:solidFill>
                  <a:srgbClr val="FFFF66"/>
                </a:solidFill>
                <a:latin typeface="Arial" pitchFamily="34" charset="0"/>
                <a:cs typeface="Arial" pitchFamily="34" charset="0"/>
              </a:rPr>
              <a:t>metabolome</a:t>
            </a:r>
            <a:r>
              <a:rPr lang="en-US" sz="2000" b="1" dirty="0" smtClean="0">
                <a:solidFill>
                  <a:srgbClr val="CCFF99"/>
                </a:solidFill>
                <a:latin typeface="Arial" pitchFamily="34" charset="0"/>
                <a:cs typeface="Arial" pitchFamily="34" charset="0"/>
              </a:rPr>
              <a:t>) can provide a snapshot of the metabolism and a molecular fingerprint.  </a:t>
            </a:r>
          </a:p>
          <a:p>
            <a:pPr lvl="1">
              <a:spcBef>
                <a:spcPts val="1200"/>
              </a:spcBef>
            </a:pPr>
            <a:r>
              <a:rPr lang="en-US" sz="1800" b="1" dirty="0" smtClean="0">
                <a:solidFill>
                  <a:srgbClr val="00FFCC"/>
                </a:solidFill>
                <a:latin typeface="Arial" pitchFamily="34" charset="0"/>
                <a:cs typeface="Arial" pitchFamily="34" charset="0"/>
              </a:rPr>
              <a:t>Such a characterization acts as an index or biomarker of a biological state of an organism.</a:t>
            </a:r>
          </a:p>
          <a:p>
            <a:pPr>
              <a:spcBef>
                <a:spcPts val="1200"/>
              </a:spcBef>
            </a:pPr>
            <a:r>
              <a:rPr lang="en-US" sz="2000" b="1" dirty="0" smtClean="0">
                <a:solidFill>
                  <a:srgbClr val="FFFF66"/>
                </a:solidFill>
                <a:latin typeface="Arial" pitchFamily="34" charset="0"/>
                <a:cs typeface="Arial" pitchFamily="34" charset="0"/>
              </a:rPr>
              <a:t>By comparing </a:t>
            </a:r>
            <a:r>
              <a:rPr lang="en-US" sz="2000" b="1" dirty="0" err="1" smtClean="0">
                <a:solidFill>
                  <a:srgbClr val="FFFF66"/>
                </a:solidFill>
                <a:latin typeface="Arial" pitchFamily="34" charset="0"/>
                <a:cs typeface="Arial" pitchFamily="34" charset="0"/>
              </a:rPr>
              <a:t>metabolome</a:t>
            </a:r>
            <a:r>
              <a:rPr lang="en-US" sz="2000" b="1" dirty="0" smtClean="0">
                <a:solidFill>
                  <a:srgbClr val="FFFF66"/>
                </a:solidFill>
                <a:latin typeface="Arial" pitchFamily="34" charset="0"/>
                <a:cs typeface="Arial" pitchFamily="34" charset="0"/>
              </a:rPr>
              <a:t> profiles, we can determine patterns of variations between different groups: healthy vs. diseased, control vs. treated, wild-type vs. genetically modified.</a:t>
            </a:r>
          </a:p>
          <a:p>
            <a:pPr>
              <a:spcBef>
                <a:spcPts val="1200"/>
              </a:spcBef>
            </a:pPr>
            <a:r>
              <a:rPr lang="en-US" sz="2000" b="1" dirty="0" smtClean="0">
                <a:solidFill>
                  <a:srgbClr val="00FF00"/>
                </a:solidFill>
                <a:latin typeface="Arial" pitchFamily="34" charset="0"/>
                <a:cs typeface="Arial" pitchFamily="34" charset="0"/>
              </a:rPr>
              <a:t>In addition, </a:t>
            </a:r>
            <a:r>
              <a:rPr lang="en-US" sz="2000" b="1" dirty="0" err="1" smtClean="0">
                <a:solidFill>
                  <a:srgbClr val="00FF00"/>
                </a:solidFill>
                <a:latin typeface="Arial" pitchFamily="34" charset="0"/>
                <a:cs typeface="Arial" pitchFamily="34" charset="0"/>
              </a:rPr>
              <a:t>metabolomics</a:t>
            </a:r>
            <a:r>
              <a:rPr lang="en-US" sz="2000" b="1" dirty="0" smtClean="0">
                <a:solidFill>
                  <a:srgbClr val="00FF00"/>
                </a:solidFill>
                <a:latin typeface="Arial" pitchFamily="34" charset="0"/>
                <a:cs typeface="Arial" pitchFamily="34" charset="0"/>
              </a:rPr>
              <a:t> can be used to monitor the outcome of treatment strategies, such as pharmacological or dietary interventions, </a:t>
            </a:r>
          </a:p>
          <a:p>
            <a:pPr lvl="1">
              <a:spcBef>
                <a:spcPts val="1200"/>
              </a:spcBef>
            </a:pPr>
            <a:r>
              <a:rPr lang="en-US" sz="1800" b="1" dirty="0" smtClean="0">
                <a:solidFill>
                  <a:srgbClr val="00FFCC"/>
                </a:solidFill>
                <a:latin typeface="Arial" pitchFamily="34" charset="0"/>
                <a:cs typeface="Arial" pitchFamily="34" charset="0"/>
              </a:rPr>
              <a:t>by observing whether the metabolic phenotypes of treated, diseased patients shifts in the cluster of healthy subjects.</a:t>
            </a:r>
            <a:endParaRPr lang="en-US" sz="1800" b="1" dirty="0">
              <a:solidFill>
                <a:srgbClr val="00FFCC"/>
              </a:solidFill>
              <a:latin typeface="Arial" pitchFamily="34" charset="0"/>
              <a:cs typeface="Arial" pitchFamily="34" charset="0"/>
            </a:endParaRPr>
          </a:p>
        </p:txBody>
      </p:sp>
      <p:sp>
        <p:nvSpPr>
          <p:cNvPr id="5" name="Title 1"/>
          <p:cNvSpPr>
            <a:spLocks noGrp="1"/>
          </p:cNvSpPr>
          <p:nvPr>
            <p:ph type="title"/>
          </p:nvPr>
        </p:nvSpPr>
        <p:spPr>
          <a:xfrm>
            <a:off x="457200" y="274638"/>
            <a:ext cx="8229600" cy="792162"/>
          </a:xfrm>
        </p:spPr>
        <p:txBody>
          <a:bodyPr>
            <a:normAutofit/>
          </a:bodyPr>
          <a:lstStyle/>
          <a:p>
            <a:r>
              <a:rPr lang="en-US" sz="2800" b="1" dirty="0" err="1" smtClean="0">
                <a:solidFill>
                  <a:srgbClr val="FFFF00"/>
                </a:solidFill>
                <a:latin typeface="Arial" pitchFamily="34" charset="0"/>
                <a:cs typeface="Arial" pitchFamily="34" charset="0"/>
              </a:rPr>
              <a:t>Metabolomics</a:t>
            </a:r>
            <a:endParaRPr lang="en-US" sz="2800" dirty="0">
              <a:solidFill>
                <a:srgbClr val="FFFF00"/>
              </a:solidFill>
              <a:latin typeface="Arial" pitchFamily="34" charset="0"/>
              <a:cs typeface="Arial" pitchFamily="34" charset="0"/>
            </a:endParaRPr>
          </a:p>
        </p:txBody>
      </p:sp>
      <p:sp>
        <p:nvSpPr>
          <p:cNvPr id="7" name="TextBox 6"/>
          <p:cNvSpPr txBox="1"/>
          <p:nvPr/>
        </p:nvSpPr>
        <p:spPr>
          <a:xfrm>
            <a:off x="2590800" y="6477000"/>
            <a:ext cx="6324600" cy="307777"/>
          </a:xfrm>
          <a:prstGeom prst="rect">
            <a:avLst/>
          </a:prstGeom>
          <a:noFill/>
        </p:spPr>
        <p:txBody>
          <a:bodyPr wrap="square" rtlCol="0">
            <a:spAutoFit/>
          </a:bodyPr>
          <a:lstStyle/>
          <a:p>
            <a:r>
              <a:rPr lang="en-US" sz="1400" b="1" dirty="0" err="1" smtClean="0">
                <a:solidFill>
                  <a:srgbClr val="FFFF66"/>
                </a:solidFill>
              </a:rPr>
              <a:t>Astarita</a:t>
            </a:r>
            <a:r>
              <a:rPr lang="en-US" sz="1400" b="1" dirty="0" smtClean="0">
                <a:solidFill>
                  <a:srgbClr val="FFFF66"/>
                </a:solidFill>
              </a:rPr>
              <a:t> G and </a:t>
            </a:r>
            <a:r>
              <a:rPr lang="en-US" sz="1400" b="1" dirty="0" err="1" smtClean="0">
                <a:solidFill>
                  <a:srgbClr val="FFFF66"/>
                </a:solidFill>
              </a:rPr>
              <a:t>Langridge</a:t>
            </a:r>
            <a:r>
              <a:rPr lang="en-US" sz="1400" b="1" dirty="0" smtClean="0">
                <a:solidFill>
                  <a:srgbClr val="FFFF66"/>
                </a:solidFill>
              </a:rPr>
              <a:t> J, </a:t>
            </a:r>
            <a:r>
              <a:rPr lang="en-US" sz="1400" b="1" i="1" dirty="0" smtClean="0">
                <a:solidFill>
                  <a:srgbClr val="FFFF66"/>
                </a:solidFill>
              </a:rPr>
              <a:t>J</a:t>
            </a:r>
            <a:r>
              <a:rPr lang="en-US" sz="1400" b="1" dirty="0" smtClean="0">
                <a:solidFill>
                  <a:srgbClr val="FFFF66"/>
                </a:solidFill>
              </a:rPr>
              <a:t> </a:t>
            </a:r>
            <a:r>
              <a:rPr lang="en-US" sz="1400" b="1" i="1" dirty="0" err="1" smtClean="0">
                <a:solidFill>
                  <a:srgbClr val="FFFF66"/>
                </a:solidFill>
              </a:rPr>
              <a:t>Nutrigenet</a:t>
            </a:r>
            <a:r>
              <a:rPr lang="en-US" sz="1400" b="1" i="1" dirty="0" smtClean="0">
                <a:solidFill>
                  <a:srgbClr val="FFFF66"/>
                </a:solidFill>
              </a:rPr>
              <a:t> </a:t>
            </a:r>
            <a:r>
              <a:rPr lang="en-US" sz="1400" b="1" i="1" dirty="0" err="1" smtClean="0">
                <a:solidFill>
                  <a:srgbClr val="FFFF66"/>
                </a:solidFill>
              </a:rPr>
              <a:t>Nutrigenomics</a:t>
            </a:r>
            <a:r>
              <a:rPr lang="en-US" sz="1400" b="1" dirty="0" smtClean="0">
                <a:solidFill>
                  <a:srgbClr val="FFFF66"/>
                </a:solidFill>
              </a:rPr>
              <a:t> 6: 181-200, 2013</a:t>
            </a:r>
            <a:endParaRPr lang="en-US" sz="1400" b="1" dirty="0">
              <a:solidFill>
                <a:srgbClr val="FFFF6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85800"/>
            <a:ext cx="8229600" cy="5410200"/>
          </a:xfrm>
          <a:prstGeom prst="rect">
            <a:avLst/>
          </a:prstGeom>
        </p:spPr>
        <p:txBody>
          <a:bodyPr>
            <a:normAutofit/>
          </a:bodyPr>
          <a:lstStyle/>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Unlike the genome, which remains static, the </a:t>
            </a:r>
            <a:r>
              <a:rPr lang="en-US" sz="2000" b="1" dirty="0" err="1" smtClean="0">
                <a:solidFill>
                  <a:srgbClr val="00FFFF"/>
                </a:solidFill>
                <a:latin typeface="Arial" pitchFamily="34" charset="0"/>
                <a:cs typeface="Arial" pitchFamily="34" charset="0"/>
              </a:rPr>
              <a:t>metabolome</a:t>
            </a:r>
            <a:r>
              <a:rPr lang="en-US" sz="2000" b="1" dirty="0" smtClean="0">
                <a:solidFill>
                  <a:srgbClr val="00FFFF"/>
                </a:solidFill>
                <a:latin typeface="Arial" pitchFamily="34" charset="0"/>
                <a:cs typeface="Arial" pitchFamily="34" charset="0"/>
              </a:rPr>
              <a:t> reflects both genetic and environmental components, including drugs, contaminants, gut </a:t>
            </a:r>
            <a:r>
              <a:rPr lang="en-US" sz="2000" b="1" dirty="0" err="1" smtClean="0">
                <a:solidFill>
                  <a:srgbClr val="00FFFF"/>
                </a:solidFill>
                <a:latin typeface="Arial" pitchFamily="34" charset="0"/>
                <a:cs typeface="Arial" pitchFamily="34" charset="0"/>
              </a:rPr>
              <a:t>microflora</a:t>
            </a:r>
            <a:r>
              <a:rPr lang="en-US" sz="2000" b="1" dirty="0" smtClean="0">
                <a:solidFill>
                  <a:srgbClr val="00FFFF"/>
                </a:solidFill>
                <a:latin typeface="Arial" pitchFamily="34" charset="0"/>
                <a:cs typeface="Arial" pitchFamily="34" charset="0"/>
              </a:rPr>
              <a:t> activity and diet.</a:t>
            </a:r>
            <a:endParaRPr kumimoji="0" lang="en-US" sz="2000" b="1" i="0" u="none" strike="noStrike" kern="1200" cap="none" spc="0" normalizeH="0" baseline="0" noProof="0" dirty="0" smtClean="0">
              <a:ln>
                <a:noFill/>
              </a:ln>
              <a:solidFill>
                <a:srgbClr val="00FFFF"/>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smtClean="0">
                <a:solidFill>
                  <a:srgbClr val="CCFF99"/>
                </a:solidFill>
                <a:latin typeface="Arial" pitchFamily="34" charset="0"/>
                <a:cs typeface="Arial" pitchFamily="34" charset="0"/>
              </a:rPr>
              <a:t>Thus, comprehensive metabolite profiles can offer a level of description of a biological system that transcends pure genetic information and more closely reflects the ultimate phenotypes. </a:t>
            </a:r>
          </a:p>
          <a:p>
            <a:pPr marL="342900" lvl="0" indent="-342900" fontAlgn="auto">
              <a:spcBef>
                <a:spcPts val="1200"/>
              </a:spcBef>
              <a:spcAft>
                <a:spcPts val="0"/>
              </a:spcAft>
              <a:buFont typeface="Arial" pitchFamily="34" charset="0"/>
              <a:buChar char="•"/>
              <a:defRPr/>
            </a:pPr>
            <a:r>
              <a:rPr lang="en-US" sz="2000" b="1" dirty="0" err="1" smtClean="0">
                <a:solidFill>
                  <a:srgbClr val="FFFF00"/>
                </a:solidFill>
                <a:latin typeface="Arial" pitchFamily="34" charset="0"/>
                <a:cs typeface="Arial" pitchFamily="34" charset="0"/>
              </a:rPr>
              <a:t>Metabolomics</a:t>
            </a:r>
            <a:r>
              <a:rPr lang="en-US" sz="2000" b="1" dirty="0" smtClean="0">
                <a:solidFill>
                  <a:srgbClr val="FFFF00"/>
                </a:solidFill>
                <a:latin typeface="Arial" pitchFamily="34" charset="0"/>
                <a:cs typeface="Arial" pitchFamily="34" charset="0"/>
              </a:rPr>
              <a:t> tools are now being applied to the analysis of:</a:t>
            </a:r>
          </a:p>
          <a:p>
            <a:pPr marL="742950" lvl="1" indent="-285750" fontAlgn="auto">
              <a:spcBef>
                <a:spcPts val="1200"/>
              </a:spcBef>
              <a:spcAft>
                <a:spcPts val="0"/>
              </a:spcAft>
              <a:buFont typeface="Arial" pitchFamily="34" charset="0"/>
              <a:buChar char="–"/>
              <a:defRPr/>
            </a:pPr>
            <a:r>
              <a:rPr lang="en-US" b="1" dirty="0" smtClean="0">
                <a:solidFill>
                  <a:srgbClr val="FFFF66"/>
                </a:solidFill>
                <a:latin typeface="Arial" pitchFamily="34" charset="0"/>
                <a:cs typeface="Arial" pitchFamily="34" charset="0"/>
              </a:rPr>
              <a:t>food components, </a:t>
            </a:r>
          </a:p>
          <a:p>
            <a:pPr marL="742950" lvl="1" indent="-285750" fontAlgn="auto">
              <a:spcBef>
                <a:spcPts val="1200"/>
              </a:spcBef>
              <a:spcAft>
                <a:spcPts val="0"/>
              </a:spcAft>
              <a:buFont typeface="Arial" pitchFamily="34" charset="0"/>
              <a:buChar char="–"/>
              <a:defRPr/>
            </a:pPr>
            <a:r>
              <a:rPr lang="en-US" b="1" dirty="0" smtClean="0">
                <a:solidFill>
                  <a:srgbClr val="FFFF66"/>
                </a:solidFill>
                <a:latin typeface="Arial" pitchFamily="34" charset="0"/>
                <a:cs typeface="Arial" pitchFamily="34" charset="0"/>
              </a:rPr>
              <a:t>the identification of their metabolites in body fluids and biological tissues, </a:t>
            </a:r>
          </a:p>
          <a:p>
            <a:pPr marL="742950" lvl="1" indent="-285750" fontAlgn="auto">
              <a:spcBef>
                <a:spcPts val="1200"/>
              </a:spcBef>
              <a:spcAft>
                <a:spcPts val="0"/>
              </a:spcAft>
              <a:buFont typeface="Arial" pitchFamily="34" charset="0"/>
              <a:buChar char="–"/>
              <a:defRPr/>
            </a:pPr>
            <a:r>
              <a:rPr lang="en-US" b="1" dirty="0" smtClean="0">
                <a:solidFill>
                  <a:srgbClr val="FFFF66"/>
                </a:solidFill>
                <a:latin typeface="Arial" pitchFamily="34" charset="0"/>
                <a:cs typeface="Arial" pitchFamily="34" charset="0"/>
              </a:rPr>
              <a:t>the evaluation of their bioavailability and metabolism, </a:t>
            </a:r>
          </a:p>
          <a:p>
            <a:pPr marL="742950" lvl="1" indent="-285750" fontAlgn="auto">
              <a:spcBef>
                <a:spcPts val="1200"/>
              </a:spcBef>
              <a:spcAft>
                <a:spcPts val="0"/>
              </a:spcAft>
              <a:buFont typeface="Arial" pitchFamily="34" charset="0"/>
              <a:buChar char="–"/>
              <a:defRPr/>
            </a:pPr>
            <a:r>
              <a:rPr lang="en-US" b="1" dirty="0" smtClean="0">
                <a:solidFill>
                  <a:srgbClr val="FFFF66"/>
                </a:solidFill>
                <a:latin typeface="Arial" pitchFamily="34" charset="0"/>
                <a:cs typeface="Arial" pitchFamily="34" charset="0"/>
              </a:rPr>
              <a:t>the role of gut </a:t>
            </a:r>
            <a:r>
              <a:rPr lang="en-US" b="1" dirty="0" err="1" smtClean="0">
                <a:solidFill>
                  <a:srgbClr val="FFFF66"/>
                </a:solidFill>
                <a:latin typeface="Arial" pitchFamily="34" charset="0"/>
                <a:cs typeface="Arial" pitchFamily="34" charset="0"/>
              </a:rPr>
              <a:t>microflora</a:t>
            </a:r>
            <a:r>
              <a:rPr lang="en-US" b="1" dirty="0" smtClean="0">
                <a:solidFill>
                  <a:srgbClr val="FFFF66"/>
                </a:solidFill>
                <a:latin typeface="Arial" pitchFamily="34" charset="0"/>
                <a:cs typeface="Arial" pitchFamily="34" charset="0"/>
              </a:rPr>
              <a:t>, and </a:t>
            </a:r>
          </a:p>
          <a:p>
            <a:pPr marL="742950" lvl="1" indent="-285750" fontAlgn="auto">
              <a:spcBef>
                <a:spcPts val="1200"/>
              </a:spcBef>
              <a:spcAft>
                <a:spcPts val="0"/>
              </a:spcAft>
              <a:buFont typeface="Arial" pitchFamily="34" charset="0"/>
              <a:buChar char="–"/>
              <a:defRPr/>
            </a:pPr>
            <a:r>
              <a:rPr lang="en-US" b="1" dirty="0" smtClean="0">
                <a:solidFill>
                  <a:srgbClr val="FFFF66"/>
                </a:solidFill>
                <a:latin typeface="Arial" pitchFamily="34" charset="0"/>
                <a:cs typeface="Arial" pitchFamily="34" charset="0"/>
              </a:rPr>
              <a:t>the physiological response to a particular diet regimen, food, or </a:t>
            </a:r>
            <a:r>
              <a:rPr lang="en-US" b="1" dirty="0" err="1" smtClean="0">
                <a:solidFill>
                  <a:srgbClr val="FFFF66"/>
                </a:solidFill>
                <a:latin typeface="Arial" pitchFamily="34" charset="0"/>
                <a:cs typeface="Arial" pitchFamily="34" charset="0"/>
              </a:rPr>
              <a:t>nutraceutical</a:t>
            </a:r>
            <a:r>
              <a:rPr lang="en-US" b="1" dirty="0" smtClean="0">
                <a:solidFill>
                  <a:srgbClr val="FFFF66"/>
                </a:solidFill>
                <a:latin typeface="Arial" pitchFamily="34" charset="0"/>
                <a:cs typeface="Arial" pitchFamily="34" charset="0"/>
              </a:rPr>
              <a:t>.</a:t>
            </a:r>
          </a:p>
        </p:txBody>
      </p:sp>
      <p:sp>
        <p:nvSpPr>
          <p:cNvPr id="4" name="TextBox 3"/>
          <p:cNvSpPr txBox="1"/>
          <p:nvPr/>
        </p:nvSpPr>
        <p:spPr>
          <a:xfrm>
            <a:off x="2590800" y="6400800"/>
            <a:ext cx="6324600" cy="307777"/>
          </a:xfrm>
          <a:prstGeom prst="rect">
            <a:avLst/>
          </a:prstGeom>
          <a:noFill/>
        </p:spPr>
        <p:txBody>
          <a:bodyPr wrap="square" rtlCol="0">
            <a:spAutoFit/>
          </a:bodyPr>
          <a:lstStyle/>
          <a:p>
            <a:r>
              <a:rPr lang="en-US" sz="1400" b="1" dirty="0" err="1" smtClean="0">
                <a:solidFill>
                  <a:srgbClr val="00FF00"/>
                </a:solidFill>
              </a:rPr>
              <a:t>Astarita</a:t>
            </a:r>
            <a:r>
              <a:rPr lang="en-US" sz="1400" b="1" dirty="0" smtClean="0">
                <a:solidFill>
                  <a:srgbClr val="00FF00"/>
                </a:solidFill>
              </a:rPr>
              <a:t> G and </a:t>
            </a:r>
            <a:r>
              <a:rPr lang="en-US" sz="1400" b="1" dirty="0" err="1" smtClean="0">
                <a:solidFill>
                  <a:srgbClr val="00FF00"/>
                </a:solidFill>
              </a:rPr>
              <a:t>Langridge</a:t>
            </a:r>
            <a:r>
              <a:rPr lang="en-US" sz="1400" b="1" dirty="0" smtClean="0">
                <a:solidFill>
                  <a:srgbClr val="00FF00"/>
                </a:solidFill>
              </a:rPr>
              <a:t> J, </a:t>
            </a:r>
            <a:r>
              <a:rPr lang="en-US" sz="1400" b="1" i="1" dirty="0" smtClean="0">
                <a:solidFill>
                  <a:srgbClr val="00FF00"/>
                </a:solidFill>
              </a:rPr>
              <a:t>J</a:t>
            </a:r>
            <a:r>
              <a:rPr lang="en-US" sz="1400" b="1" dirty="0" smtClean="0">
                <a:solidFill>
                  <a:srgbClr val="00FF00"/>
                </a:solidFill>
              </a:rPr>
              <a:t> </a:t>
            </a:r>
            <a:r>
              <a:rPr lang="en-US" sz="1400" b="1" i="1" dirty="0" err="1" smtClean="0">
                <a:solidFill>
                  <a:srgbClr val="00FF00"/>
                </a:solidFill>
              </a:rPr>
              <a:t>Nutrigenet</a:t>
            </a:r>
            <a:r>
              <a:rPr lang="en-US" sz="1400" b="1" i="1" dirty="0" smtClean="0">
                <a:solidFill>
                  <a:srgbClr val="00FF00"/>
                </a:solidFill>
              </a:rPr>
              <a:t> </a:t>
            </a:r>
            <a:r>
              <a:rPr lang="en-US" sz="1400" b="1" i="1" dirty="0" err="1" smtClean="0">
                <a:solidFill>
                  <a:srgbClr val="00FF00"/>
                </a:solidFill>
              </a:rPr>
              <a:t>Nutrigenomics</a:t>
            </a:r>
            <a:r>
              <a:rPr lang="en-US" sz="1400" b="1" dirty="0" smtClean="0">
                <a:solidFill>
                  <a:srgbClr val="00FF00"/>
                </a:solidFill>
              </a:rPr>
              <a:t> 6: 181-200, 2013</a:t>
            </a:r>
            <a:endParaRPr lang="en-US" sz="1400" b="1" dirty="0">
              <a:solidFill>
                <a:srgbClr val="00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686800" cy="1143000"/>
          </a:xfrm>
        </p:spPr>
        <p:txBody>
          <a:bodyPr anchor="t" anchorCtr="0">
            <a:noAutofit/>
          </a:bodyPr>
          <a:lstStyle/>
          <a:p>
            <a:pPr algn="l">
              <a:spcBef>
                <a:spcPts val="1200"/>
              </a:spcBef>
            </a:pPr>
            <a:r>
              <a:rPr lang="en-US" sz="1800" b="1" dirty="0" smtClean="0">
                <a:solidFill>
                  <a:srgbClr val="00FFCC"/>
                </a:solidFill>
                <a:latin typeface="Arial" pitchFamily="34" charset="0"/>
                <a:cs typeface="Arial" pitchFamily="34" charset="0"/>
              </a:rPr>
              <a:t>Genes </a:t>
            </a:r>
            <a:r>
              <a:rPr lang="en-US" sz="1800" b="1" dirty="0">
                <a:solidFill>
                  <a:srgbClr val="00FFCC"/>
                </a:solidFill>
                <a:latin typeface="Arial" pitchFamily="34" charset="0"/>
                <a:cs typeface="Arial" pitchFamily="34" charset="0"/>
              </a:rPr>
              <a:t>(DNA) encode mRNAs that, in turn, encode proteins that collectively</a:t>
            </a:r>
            <a:r>
              <a:rPr lang="en-US" sz="1800" b="1" dirty="0" smtClean="0">
                <a:solidFill>
                  <a:srgbClr val="00FFCC"/>
                </a:solidFill>
                <a:latin typeface="Arial" pitchFamily="34" charset="0"/>
                <a:cs typeface="Arial" pitchFamily="34" charset="0"/>
              </a:rPr>
              <a:t>, and </a:t>
            </a:r>
            <a:r>
              <a:rPr lang="en-US" sz="1800" b="1" dirty="0">
                <a:solidFill>
                  <a:srgbClr val="00FFCC"/>
                </a:solidFill>
                <a:latin typeface="Arial" pitchFamily="34" charset="0"/>
                <a:cs typeface="Arial" pitchFamily="34" charset="0"/>
              </a:rPr>
              <a:t>together with environmental factors (e.g., diet), lead to the metabolite inventory of a cell, tissue</a:t>
            </a:r>
            <a:r>
              <a:rPr lang="en-US" sz="1800" b="1" dirty="0" smtClean="0">
                <a:solidFill>
                  <a:srgbClr val="00FFCC"/>
                </a:solidFill>
                <a:latin typeface="Arial" pitchFamily="34" charset="0"/>
                <a:cs typeface="Arial" pitchFamily="34" charset="0"/>
              </a:rPr>
              <a:t>, or </a:t>
            </a:r>
            <a:r>
              <a:rPr lang="en-US" sz="1800" b="1" dirty="0">
                <a:solidFill>
                  <a:srgbClr val="00FFCC"/>
                </a:solidFill>
                <a:latin typeface="Arial" pitchFamily="34" charset="0"/>
                <a:cs typeface="Arial" pitchFamily="34" charset="0"/>
              </a:rPr>
              <a:t>body fluid</a:t>
            </a:r>
            <a:r>
              <a:rPr lang="en-US" sz="1800" b="1" dirty="0" smtClean="0">
                <a:solidFill>
                  <a:srgbClr val="00FFCC"/>
                </a:solidFill>
                <a:latin typeface="Arial" pitchFamily="34" charset="0"/>
                <a:cs typeface="Arial" pitchFamily="34" charset="0"/>
              </a:rPr>
              <a:t>.</a:t>
            </a:r>
            <a:br>
              <a:rPr lang="en-US" sz="1800" b="1" dirty="0" smtClean="0">
                <a:solidFill>
                  <a:srgbClr val="00FFCC"/>
                </a:solidFill>
                <a:latin typeface="Arial" pitchFamily="34" charset="0"/>
                <a:cs typeface="Arial" pitchFamily="34" charset="0"/>
              </a:rPr>
            </a:br>
            <a:r>
              <a:rPr lang="en-US" sz="1800" b="1" dirty="0" smtClean="0">
                <a:solidFill>
                  <a:srgbClr val="00FFCC"/>
                </a:solidFill>
                <a:latin typeface="Arial" pitchFamily="34" charset="0"/>
                <a:cs typeface="Arial" pitchFamily="34" charset="0"/>
              </a:rPr>
              <a:t> </a:t>
            </a:r>
            <a:br>
              <a:rPr lang="en-US" sz="1800" b="1" dirty="0" smtClean="0">
                <a:solidFill>
                  <a:srgbClr val="00FFCC"/>
                </a:solidFill>
                <a:latin typeface="Arial" pitchFamily="34" charset="0"/>
                <a:cs typeface="Arial" pitchFamily="34" charset="0"/>
              </a:rPr>
            </a:br>
            <a:r>
              <a:rPr lang="en-US" sz="1800" b="1" dirty="0" smtClean="0">
                <a:solidFill>
                  <a:srgbClr val="FFFF66"/>
                </a:solidFill>
                <a:latin typeface="Arial" pitchFamily="34" charset="0"/>
                <a:cs typeface="Arial" pitchFamily="34" charset="0"/>
              </a:rPr>
              <a:t>Metabolites</a:t>
            </a:r>
            <a:r>
              <a:rPr lang="en-US" sz="1800" b="1" dirty="0">
                <a:solidFill>
                  <a:srgbClr val="FFFF66"/>
                </a:solidFill>
                <a:latin typeface="Arial" pitchFamily="34" charset="0"/>
                <a:cs typeface="Arial" pitchFamily="34" charset="0"/>
              </a:rPr>
              <a:t>, in turn, can regulate gene expression, enzymatic activities, and protein functions</a:t>
            </a:r>
            <a:r>
              <a:rPr lang="en-US" sz="1800" b="1" dirty="0" smtClean="0">
                <a:solidFill>
                  <a:srgbClr val="FFFF66"/>
                </a:solidFill>
                <a:latin typeface="Arial" pitchFamily="34" charset="0"/>
                <a:cs typeface="Arial" pitchFamily="34" charset="0"/>
              </a:rPr>
              <a:t>. </a:t>
            </a:r>
            <a:endParaRPr lang="en-US" sz="1800" b="1" dirty="0">
              <a:solidFill>
                <a:srgbClr val="FFFF66"/>
              </a:solidFill>
              <a:latin typeface="Arial" pitchFamily="34" charset="0"/>
              <a:cs typeface="Arial" pitchFamily="34" charset="0"/>
            </a:endParaRPr>
          </a:p>
        </p:txBody>
      </p:sp>
      <p:sp>
        <p:nvSpPr>
          <p:cNvPr id="5" name="TextBox 4"/>
          <p:cNvSpPr txBox="1"/>
          <p:nvPr/>
        </p:nvSpPr>
        <p:spPr>
          <a:xfrm>
            <a:off x="3505201" y="6504801"/>
            <a:ext cx="5486399" cy="276999"/>
          </a:xfrm>
          <a:prstGeom prst="rect">
            <a:avLst/>
          </a:prstGeom>
          <a:noFill/>
        </p:spPr>
        <p:txBody>
          <a:bodyPr wrap="square" rtlCol="0">
            <a:spAutoFit/>
          </a:bodyPr>
          <a:lstStyle/>
          <a:p>
            <a:r>
              <a:rPr lang="en-US" sz="1200" b="1" dirty="0" err="1" smtClean="0">
                <a:solidFill>
                  <a:srgbClr val="00FF00"/>
                </a:solidFill>
              </a:rPr>
              <a:t>Astarita</a:t>
            </a:r>
            <a:r>
              <a:rPr lang="en-US" sz="1200" b="1" dirty="0" smtClean="0">
                <a:solidFill>
                  <a:srgbClr val="00FF00"/>
                </a:solidFill>
              </a:rPr>
              <a:t> G and </a:t>
            </a:r>
            <a:r>
              <a:rPr lang="en-US" sz="1200" b="1" dirty="0" err="1" smtClean="0">
                <a:solidFill>
                  <a:srgbClr val="00FF00"/>
                </a:solidFill>
              </a:rPr>
              <a:t>Langridge</a:t>
            </a:r>
            <a:r>
              <a:rPr lang="en-US" sz="1200" b="1" dirty="0" smtClean="0">
                <a:solidFill>
                  <a:srgbClr val="00FF00"/>
                </a:solidFill>
              </a:rPr>
              <a:t> J, </a:t>
            </a:r>
            <a:r>
              <a:rPr lang="en-US" sz="1200" b="1" i="1" dirty="0" smtClean="0">
                <a:solidFill>
                  <a:srgbClr val="00FF00"/>
                </a:solidFill>
              </a:rPr>
              <a:t>J</a:t>
            </a:r>
            <a:r>
              <a:rPr lang="en-US" sz="1200" b="1" dirty="0" smtClean="0">
                <a:solidFill>
                  <a:srgbClr val="00FF00"/>
                </a:solidFill>
              </a:rPr>
              <a:t> </a:t>
            </a:r>
            <a:r>
              <a:rPr lang="en-US" sz="1200" b="1" i="1" dirty="0" err="1" smtClean="0">
                <a:solidFill>
                  <a:srgbClr val="00FF00"/>
                </a:solidFill>
              </a:rPr>
              <a:t>Nutrigenet</a:t>
            </a:r>
            <a:r>
              <a:rPr lang="en-US" sz="1200" b="1" i="1" dirty="0" smtClean="0">
                <a:solidFill>
                  <a:srgbClr val="00FF00"/>
                </a:solidFill>
              </a:rPr>
              <a:t> </a:t>
            </a:r>
            <a:r>
              <a:rPr lang="en-US" sz="1200" b="1" i="1" dirty="0" err="1" smtClean="0">
                <a:solidFill>
                  <a:srgbClr val="00FF00"/>
                </a:solidFill>
              </a:rPr>
              <a:t>Nutrigenomics</a:t>
            </a:r>
            <a:r>
              <a:rPr lang="en-US" sz="1200" b="1" dirty="0" smtClean="0">
                <a:solidFill>
                  <a:srgbClr val="00FF00"/>
                </a:solidFill>
              </a:rPr>
              <a:t> 6: 181-200, 2013</a:t>
            </a:r>
            <a:endParaRPr lang="en-US" sz="1200" b="1" dirty="0">
              <a:solidFill>
                <a:srgbClr val="00FF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04800" y="2057400"/>
            <a:ext cx="6172200" cy="3833132"/>
          </a:xfrm>
          <a:prstGeom prst="rect">
            <a:avLst/>
          </a:prstGeom>
          <a:noFill/>
          <a:ln w="9525">
            <a:noFill/>
            <a:miter lim="800000"/>
            <a:headEnd/>
            <a:tailEnd/>
          </a:ln>
        </p:spPr>
      </p:pic>
      <p:sp>
        <p:nvSpPr>
          <p:cNvPr id="6" name="Title 1"/>
          <p:cNvSpPr txBox="1">
            <a:spLocks/>
          </p:cNvSpPr>
          <p:nvPr/>
        </p:nvSpPr>
        <p:spPr>
          <a:xfrm>
            <a:off x="6477000" y="2031642"/>
            <a:ext cx="2667000" cy="4038600"/>
          </a:xfrm>
          <a:prstGeom prst="rect">
            <a:avLst/>
          </a:prstGeom>
        </p:spPr>
        <p:txBody>
          <a:bodyPr vert="horz" lIns="91440" tIns="45720" rIns="91440" bIns="4572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150" normalizeH="0" baseline="0" noProof="0" dirty="0"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Among the metabolites are lipids.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a:r>
            <a:br>
              <a:rPr kumimoji="0" lang="en-US" sz="18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br>
            <a:r>
              <a:rPr kumimoji="0" lang="en-US" sz="17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Novel approaches now allow for qualitative and quantitative measurements at each level on global scales (genomics, </a:t>
            </a:r>
            <a:r>
              <a:rPr kumimoji="0" lang="en-US" sz="1700" b="1" i="0" u="none" strike="noStrike" kern="1200" cap="none" spc="-150" normalizeH="0" baseline="0" noProof="0" dirty="0" err="1"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epigenomics</a:t>
            </a:r>
            <a:r>
              <a:rPr kumimoji="0" lang="en-US" sz="17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proteomics, and </a:t>
            </a:r>
            <a:r>
              <a:rPr kumimoji="0" lang="en-US" sz="1700" b="1" i="0" u="none" strike="noStrike" kern="1200" cap="none" spc="-150" normalizeH="0" baseline="0" noProof="0" dirty="0" err="1"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metabolomics</a:t>
            </a:r>
            <a:r>
              <a:rPr kumimoji="0" lang="en-US" sz="17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700" b="1" i="0" u="none" strike="noStrike" kern="1200" cap="none" spc="-150" normalizeH="0" baseline="0" noProof="0" dirty="0" smtClean="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700" b="1" i="0" u="none" strike="noStrike" kern="1200" cap="none" spc="-150" normalizeH="0" baseline="0" noProof="0" dirty="0" err="1"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Lipidomics</a:t>
            </a:r>
            <a:r>
              <a:rPr kumimoji="0" lang="en-US" sz="1700" b="1" i="0" u="none" strike="noStrike" kern="1200" cap="none" spc="-150" normalizeH="0" baseline="0" noProof="0" dirty="0"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can be viewed as a </a:t>
            </a:r>
            <a:r>
              <a:rPr kumimoji="0" lang="en-US" sz="1700" b="1" i="0" u="none" strike="noStrike" kern="1200" cap="none" spc="-150" normalizeH="0" baseline="0" noProof="0" dirty="0" err="1"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subdiscipline</a:t>
            </a:r>
            <a:r>
              <a:rPr kumimoji="0" lang="en-US" sz="1700" b="1" i="0" u="none" strike="noStrike" kern="1200" cap="none" spc="-150" normalizeH="0" baseline="0" noProof="0" dirty="0"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of </a:t>
            </a:r>
            <a:r>
              <a:rPr kumimoji="0" lang="en-US" sz="1700" b="1" i="0" u="none" strike="noStrike" kern="1200" cap="none" spc="-150" normalizeH="0" baseline="0" noProof="0" dirty="0" err="1"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metabolomics</a:t>
            </a:r>
            <a:r>
              <a:rPr kumimoji="0" lang="en-US" sz="1700" b="1" i="0" u="none" strike="noStrike" kern="1200" cap="none" spc="-150" normalizeH="0" baseline="0" noProof="0" dirty="0" smtClean="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under the umbrella of systems biology.</a:t>
            </a:r>
            <a:endParaRPr kumimoji="0" lang="en-US" sz="1700" b="1" i="0" u="none" strike="noStrike" kern="1200" cap="none" spc="-150" normalizeH="0" baseline="0" noProof="0" dirty="0">
              <a:ln w="3175">
                <a:noFill/>
              </a:ln>
              <a:solidFill>
                <a:srgbClr val="FFFF66"/>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
        <p:nvSpPr>
          <p:cNvPr id="7" name="TextBox 6"/>
          <p:cNvSpPr txBox="1"/>
          <p:nvPr/>
        </p:nvSpPr>
        <p:spPr>
          <a:xfrm>
            <a:off x="2409149" y="228600"/>
            <a:ext cx="4322209" cy="400110"/>
          </a:xfrm>
          <a:prstGeom prst="rect">
            <a:avLst/>
          </a:prstGeom>
          <a:noFill/>
        </p:spPr>
        <p:txBody>
          <a:bodyPr wrap="none" rtlCol="0">
            <a:spAutoFit/>
          </a:bodyPr>
          <a:lstStyle/>
          <a:p>
            <a:r>
              <a:rPr lang="en-US" sz="2000" b="1" dirty="0" err="1" smtClean="0">
                <a:solidFill>
                  <a:srgbClr val="CCFF99"/>
                </a:solidFill>
                <a:latin typeface="Arial" pitchFamily="34" charset="0"/>
                <a:cs typeface="Arial" pitchFamily="34" charset="0"/>
              </a:rPr>
              <a:t>Metabolomics</a:t>
            </a:r>
            <a:r>
              <a:rPr lang="en-US" sz="2000" b="1" dirty="0" smtClean="0">
                <a:solidFill>
                  <a:srgbClr val="CCFF99"/>
                </a:solidFill>
                <a:latin typeface="Arial" pitchFamily="34" charset="0"/>
                <a:cs typeface="Arial" pitchFamily="34" charset="0"/>
              </a:rPr>
              <a:t> in systems biology</a:t>
            </a:r>
            <a:endParaRPr lang="en-US" sz="2000" dirty="0">
              <a:solidFill>
                <a:srgbClr val="CCFF99"/>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990600"/>
            <a:ext cx="8229600" cy="5029200"/>
          </a:xfrm>
          <a:prstGeom prst="rect">
            <a:avLst/>
          </a:prstGeom>
        </p:spPr>
        <p:txBody>
          <a:bodyPr>
            <a:normAutofit/>
          </a:bodyPr>
          <a:lstStyle/>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One of the main challenges for </a:t>
            </a:r>
            <a:r>
              <a:rPr lang="en-US" sz="2000" b="1" dirty="0" err="1" smtClean="0">
                <a:solidFill>
                  <a:srgbClr val="00FFFF"/>
                </a:solidFill>
                <a:latin typeface="Arial" pitchFamily="34" charset="0"/>
                <a:cs typeface="Arial" pitchFamily="34" charset="0"/>
              </a:rPr>
              <a:t>metabolomics</a:t>
            </a:r>
            <a:r>
              <a:rPr lang="en-US" sz="2000" b="1" dirty="0" smtClean="0">
                <a:solidFill>
                  <a:srgbClr val="00FFFF"/>
                </a:solidFill>
                <a:latin typeface="Arial" pitchFamily="34" charset="0"/>
                <a:cs typeface="Arial" pitchFamily="34" charset="0"/>
              </a:rPr>
              <a:t> is the generation of comprehensive profiles of metabolites in biological samples.</a:t>
            </a:r>
            <a:endParaRPr kumimoji="0" lang="en-US" sz="2000" b="1" i="0" u="none" strike="noStrike" kern="1200" cap="none" spc="0" normalizeH="0" baseline="0" noProof="0" dirty="0" smtClean="0">
              <a:ln>
                <a:noFill/>
              </a:ln>
              <a:solidFill>
                <a:srgbClr val="00FFFF"/>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smtClean="0">
                <a:solidFill>
                  <a:srgbClr val="FFFF66"/>
                </a:solidFill>
                <a:latin typeface="Arial" pitchFamily="34" charset="0"/>
                <a:cs typeface="Arial" pitchFamily="34" charset="0"/>
              </a:rPr>
              <a:t>Metabolites vary in concentrations (from </a:t>
            </a:r>
            <a:r>
              <a:rPr lang="en-US" sz="2000" b="1" dirty="0" err="1" smtClean="0">
                <a:solidFill>
                  <a:srgbClr val="FFFF66"/>
                </a:solidFill>
                <a:latin typeface="Arial" pitchFamily="34" charset="0"/>
                <a:cs typeface="Arial" pitchFamily="34" charset="0"/>
              </a:rPr>
              <a:t>attomolar</a:t>
            </a:r>
            <a:r>
              <a:rPr lang="en-US" sz="2000" b="1" dirty="0" smtClean="0">
                <a:solidFill>
                  <a:srgbClr val="FFFF66"/>
                </a:solidFill>
                <a:latin typeface="Arial" pitchFamily="34" charset="0"/>
                <a:cs typeface="Arial" pitchFamily="34" charset="0"/>
              </a:rPr>
              <a:t> to </a:t>
            </a:r>
            <a:r>
              <a:rPr lang="en-US" sz="2000" b="1" dirty="0" err="1" smtClean="0">
                <a:solidFill>
                  <a:srgbClr val="FFFF66"/>
                </a:solidFill>
                <a:latin typeface="Arial" pitchFamily="34" charset="0"/>
                <a:cs typeface="Arial" pitchFamily="34" charset="0"/>
              </a:rPr>
              <a:t>millimolar</a:t>
            </a:r>
            <a:r>
              <a:rPr lang="en-US" sz="2000" b="1" dirty="0" smtClean="0">
                <a:solidFill>
                  <a:srgbClr val="FFFF66"/>
                </a:solidFill>
                <a:latin typeface="Arial" pitchFamily="34" charset="0"/>
                <a:cs typeface="Arial" pitchFamily="34" charset="0"/>
              </a:rPr>
              <a:t>), chemical complexity (thousands of components), and spatial localization.  </a:t>
            </a:r>
            <a:endParaRPr kumimoji="0" lang="en-US" sz="20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smtClean="0">
                <a:solidFill>
                  <a:srgbClr val="00FFCC"/>
                </a:solidFill>
                <a:latin typeface="Arial" pitchFamily="34" charset="0"/>
                <a:cs typeface="Arial" pitchFamily="34" charset="0"/>
              </a:rPr>
              <a:t>Complex analytical strategies have been designed to study metabolic phenotypes as well as to perform comparative analyses of </a:t>
            </a:r>
            <a:r>
              <a:rPr lang="en-US" sz="2000" b="1" dirty="0" err="1" smtClean="0">
                <a:solidFill>
                  <a:srgbClr val="00FFCC"/>
                </a:solidFill>
                <a:latin typeface="Arial" pitchFamily="34" charset="0"/>
                <a:cs typeface="Arial" pitchFamily="34" charset="0"/>
              </a:rPr>
              <a:t>metabolomes</a:t>
            </a:r>
            <a:r>
              <a:rPr lang="en-US" sz="2000" b="1" dirty="0" smtClean="0">
                <a:solidFill>
                  <a:srgbClr val="00FFCC"/>
                </a:solidFill>
                <a:latin typeface="Arial" pitchFamily="34" charset="0"/>
                <a:cs typeface="Arial" pitchFamily="34" charset="0"/>
              </a:rPr>
              <a:t>.</a:t>
            </a:r>
            <a:endParaRPr kumimoji="0" lang="en-US" sz="2000" b="1" i="0" u="none" strike="noStrike" kern="1200" cap="none" spc="0" normalizeH="0" baseline="0" noProof="0" dirty="0" smtClean="0">
              <a:ln>
                <a:noFill/>
              </a:ln>
              <a:solidFill>
                <a:srgbClr val="00FFCC"/>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smtClean="0">
                <a:solidFill>
                  <a:srgbClr val="00FF00"/>
                </a:solidFill>
                <a:latin typeface="Arial" pitchFamily="34" charset="0"/>
                <a:cs typeface="Arial" pitchFamily="34" charset="0"/>
              </a:rPr>
              <a:t>Currently, three main strategies are used for </a:t>
            </a:r>
            <a:r>
              <a:rPr lang="en-US" sz="2000" b="1" dirty="0" err="1" smtClean="0">
                <a:solidFill>
                  <a:srgbClr val="00FF00"/>
                </a:solidFill>
                <a:latin typeface="Arial" pitchFamily="34" charset="0"/>
                <a:cs typeface="Arial" pitchFamily="34" charset="0"/>
              </a:rPr>
              <a:t>metabolomic</a:t>
            </a:r>
            <a:r>
              <a:rPr lang="en-US" sz="2000" b="1" dirty="0" smtClean="0">
                <a:solidFill>
                  <a:srgbClr val="00FF00"/>
                </a:solidFill>
                <a:latin typeface="Arial" pitchFamily="34" charset="0"/>
                <a:cs typeface="Arial" pitchFamily="34" charset="0"/>
              </a:rPr>
              <a:t> investigations: </a:t>
            </a:r>
            <a:endParaRPr kumimoji="0" lang="en-US" sz="2000" b="1" i="0" u="none" strike="noStrike" kern="1200" cap="none" spc="0" normalizeH="0" baseline="0" noProof="0" dirty="0" smtClean="0">
              <a:ln>
                <a:noFill/>
              </a:ln>
              <a:solidFill>
                <a:srgbClr val="00FF00"/>
              </a:solidFill>
              <a:effectLst/>
              <a:uLnTx/>
              <a:uFillTx/>
              <a:latin typeface="Arial" pitchFamily="34" charset="0"/>
              <a:ea typeface="+mn-ea"/>
              <a:cs typeface="Arial" pitchFamily="34" charset="0"/>
            </a:endParaRPr>
          </a:p>
          <a:p>
            <a:pPr marL="742950" lvl="1" indent="-285750" fontAlgn="auto">
              <a:spcBef>
                <a:spcPts val="1200"/>
              </a:spcBef>
              <a:spcAft>
                <a:spcPts val="0"/>
              </a:spcAft>
              <a:buFont typeface="Arial" pitchFamily="34" charset="0"/>
              <a:buChar char="–"/>
            </a:pPr>
            <a:r>
              <a:rPr lang="en-US" b="1" dirty="0" smtClean="0">
                <a:solidFill>
                  <a:srgbClr val="CCFF99"/>
                </a:solidFill>
                <a:latin typeface="Arial" pitchFamily="34" charset="0"/>
                <a:cs typeface="Arial" pitchFamily="34" charset="0"/>
              </a:rPr>
              <a:t>untargeted </a:t>
            </a:r>
            <a:r>
              <a:rPr lang="en-US" b="1" dirty="0" err="1" smtClean="0">
                <a:solidFill>
                  <a:srgbClr val="CCFF99"/>
                </a:solidFill>
                <a:latin typeface="Arial" pitchFamily="34" charset="0"/>
                <a:cs typeface="Arial" pitchFamily="34" charset="0"/>
              </a:rPr>
              <a:t>metabolomics</a:t>
            </a:r>
            <a:r>
              <a:rPr lang="en-US" b="1" dirty="0" smtClean="0">
                <a:solidFill>
                  <a:srgbClr val="CCFF99"/>
                </a:solidFill>
                <a:latin typeface="Arial" pitchFamily="34" charset="0"/>
                <a:cs typeface="Arial" pitchFamily="34" charset="0"/>
              </a:rPr>
              <a:t>, </a:t>
            </a:r>
          </a:p>
          <a:p>
            <a:pPr marL="742950" lvl="1" indent="-285750" fontAlgn="auto">
              <a:spcBef>
                <a:spcPts val="1200"/>
              </a:spcBef>
              <a:spcAft>
                <a:spcPts val="0"/>
              </a:spcAft>
              <a:buFont typeface="Arial" pitchFamily="34" charset="0"/>
              <a:buChar char="–"/>
            </a:pPr>
            <a:r>
              <a:rPr lang="en-US" b="1" dirty="0" smtClean="0">
                <a:solidFill>
                  <a:srgbClr val="CCFF99"/>
                </a:solidFill>
                <a:latin typeface="Arial" pitchFamily="34" charset="0"/>
                <a:cs typeface="Arial" pitchFamily="34" charset="0"/>
              </a:rPr>
              <a:t>targeted </a:t>
            </a:r>
            <a:r>
              <a:rPr lang="en-US" b="1" dirty="0" err="1" smtClean="0">
                <a:solidFill>
                  <a:srgbClr val="CCFF99"/>
                </a:solidFill>
                <a:latin typeface="Arial" pitchFamily="34" charset="0"/>
                <a:cs typeface="Arial" pitchFamily="34" charset="0"/>
              </a:rPr>
              <a:t>metabolomics</a:t>
            </a:r>
            <a:r>
              <a:rPr lang="en-US" b="1" dirty="0" smtClean="0">
                <a:solidFill>
                  <a:srgbClr val="CCFF99"/>
                </a:solidFill>
                <a:latin typeface="Arial" pitchFamily="34" charset="0"/>
                <a:cs typeface="Arial" pitchFamily="34" charset="0"/>
              </a:rPr>
              <a:t>, and </a:t>
            </a:r>
          </a:p>
          <a:p>
            <a:pPr marL="742950" lvl="1" indent="-285750" fontAlgn="auto">
              <a:spcBef>
                <a:spcPts val="1200"/>
              </a:spcBef>
              <a:spcAft>
                <a:spcPts val="0"/>
              </a:spcAft>
              <a:buFont typeface="Arial" pitchFamily="34" charset="0"/>
              <a:buChar char="–"/>
            </a:pPr>
            <a:r>
              <a:rPr lang="en-US" b="1" dirty="0" smtClean="0">
                <a:solidFill>
                  <a:srgbClr val="CCFF99"/>
                </a:solidFill>
                <a:latin typeface="Arial" pitchFamily="34" charset="0"/>
                <a:cs typeface="Arial" pitchFamily="34" charset="0"/>
              </a:rPr>
              <a:t>in situ </a:t>
            </a:r>
            <a:r>
              <a:rPr lang="en-US" b="1" dirty="0" err="1" smtClean="0">
                <a:solidFill>
                  <a:srgbClr val="CCFF99"/>
                </a:solidFill>
                <a:latin typeface="Arial" pitchFamily="34" charset="0"/>
                <a:cs typeface="Arial" pitchFamily="34" charset="0"/>
              </a:rPr>
              <a:t>metabolomics</a:t>
            </a:r>
            <a:r>
              <a:rPr lang="en-US" b="1" dirty="0" smtClean="0">
                <a:solidFill>
                  <a:srgbClr val="CCFF99"/>
                </a:solidFill>
                <a:latin typeface="Arial" pitchFamily="34" charset="0"/>
                <a:cs typeface="Arial" pitchFamily="34" charset="0"/>
              </a:rPr>
              <a:t>.</a:t>
            </a:r>
            <a:endParaRPr kumimoji="0" lang="en-US" sz="1800" b="1" i="0" u="none" strike="noStrike" kern="1200" cap="none" spc="0" normalizeH="0" baseline="0" noProof="0" dirty="0">
              <a:ln>
                <a:noFill/>
              </a:ln>
              <a:solidFill>
                <a:srgbClr val="CCFF99"/>
              </a:solidFill>
              <a:effectLst/>
              <a:uLnTx/>
              <a:uFillTx/>
              <a:latin typeface="Arial" pitchFamily="34" charset="0"/>
              <a:ea typeface="+mn-ea"/>
              <a:cs typeface="Arial" pitchFamily="34" charset="0"/>
            </a:endParaRPr>
          </a:p>
        </p:txBody>
      </p:sp>
      <p:sp>
        <p:nvSpPr>
          <p:cNvPr id="3" name="Title 1"/>
          <p:cNvSpPr txBox="1">
            <a:spLocks/>
          </p:cNvSpPr>
          <p:nvPr/>
        </p:nvSpPr>
        <p:spPr>
          <a:xfrm>
            <a:off x="457200" y="274638"/>
            <a:ext cx="8229600" cy="5635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150" normalizeH="0" baseline="0" noProof="0" dirty="0" err="1" smtClean="0">
                <a:ln w="3175">
                  <a:noFill/>
                </a:ln>
                <a:solidFill>
                  <a:srgbClr val="00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Metabolomics</a:t>
            </a:r>
            <a:r>
              <a:rPr kumimoji="0" lang="en-US" sz="2400" b="1" i="0" u="none" strike="noStrike" kern="1200" cap="none" spc="-150" normalizeH="0" baseline="0" noProof="0" dirty="0" smtClean="0">
                <a:ln w="3175">
                  <a:noFill/>
                </a:ln>
                <a:solidFill>
                  <a:srgbClr val="00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Tools and </a:t>
            </a:r>
            <a:r>
              <a:rPr kumimoji="0" lang="en-US" sz="2400" b="1" i="0" u="none" strike="noStrike" kern="1200" cap="none" spc="-150" normalizeH="0" baseline="0" noProof="0" dirty="0" err="1" smtClean="0">
                <a:ln w="3175">
                  <a:noFill/>
                </a:ln>
                <a:solidFill>
                  <a:srgbClr val="00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Srategies</a:t>
            </a:r>
            <a:endParaRPr kumimoji="0" lang="en-US" sz="2400" b="0" i="0" u="none" strike="noStrike" kern="1200" cap="none" spc="-150" normalizeH="0" baseline="0" noProof="0" dirty="0">
              <a:ln w="3175">
                <a:noFill/>
              </a:ln>
              <a:solidFill>
                <a:srgbClr val="00FF00"/>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57800"/>
            <a:ext cx="8686800" cy="1524000"/>
          </a:xfrm>
        </p:spPr>
        <p:txBody>
          <a:bodyPr anchor="t" anchorCtr="0">
            <a:normAutofit fontScale="90000"/>
          </a:bodyPr>
          <a:lstStyle/>
          <a:p>
            <a:pPr algn="l"/>
            <a:r>
              <a:rPr lang="en-US" sz="1800" b="1" dirty="0" smtClean="0">
                <a:solidFill>
                  <a:srgbClr val="00FFCC"/>
                </a:solidFill>
                <a:latin typeface="Arial" pitchFamily="34" charset="0"/>
                <a:cs typeface="Arial" pitchFamily="34" charset="0"/>
              </a:rPr>
              <a:t>In </a:t>
            </a:r>
            <a:r>
              <a:rPr lang="en-US" sz="1800" b="1" dirty="0">
                <a:solidFill>
                  <a:srgbClr val="00FFCC"/>
                </a:solidFill>
                <a:latin typeface="Arial" pitchFamily="34" charset="0"/>
                <a:cs typeface="Arial" pitchFamily="34" charset="0"/>
              </a:rPr>
              <a:t>this example</a:t>
            </a:r>
            <a:r>
              <a:rPr lang="en-US" sz="1800" b="1" dirty="0" smtClean="0">
                <a:solidFill>
                  <a:srgbClr val="00FFCC"/>
                </a:solidFill>
                <a:latin typeface="Arial" pitchFamily="34" charset="0"/>
                <a:cs typeface="Arial" pitchFamily="34" charset="0"/>
              </a:rPr>
              <a:t>, metabolites </a:t>
            </a:r>
            <a:r>
              <a:rPr lang="en-US" sz="1800" b="1" dirty="0">
                <a:solidFill>
                  <a:srgbClr val="00FFCC"/>
                </a:solidFill>
                <a:latin typeface="Arial" pitchFamily="34" charset="0"/>
                <a:cs typeface="Arial" pitchFamily="34" charset="0"/>
              </a:rPr>
              <a:t>were separated using UPLC coupled with a hybrid </a:t>
            </a:r>
            <a:r>
              <a:rPr lang="en-US" sz="1800" b="1" dirty="0" err="1">
                <a:solidFill>
                  <a:srgbClr val="00FFCC"/>
                </a:solidFill>
                <a:latin typeface="Arial" pitchFamily="34" charset="0"/>
                <a:cs typeface="Arial" pitchFamily="34" charset="0"/>
              </a:rPr>
              <a:t>QToF</a:t>
            </a:r>
            <a:r>
              <a:rPr lang="en-US" sz="1800" b="1" dirty="0">
                <a:solidFill>
                  <a:srgbClr val="00FFCC"/>
                </a:solidFill>
                <a:latin typeface="Arial" pitchFamily="34" charset="0"/>
                <a:cs typeface="Arial" pitchFamily="34" charset="0"/>
              </a:rPr>
              <a:t> system mass </a:t>
            </a:r>
            <a:r>
              <a:rPr lang="en-US" sz="1800" b="1" dirty="0" smtClean="0">
                <a:solidFill>
                  <a:srgbClr val="00FFCC"/>
                </a:solidFill>
                <a:latin typeface="Arial" pitchFamily="34" charset="0"/>
                <a:cs typeface="Arial" pitchFamily="34" charset="0"/>
              </a:rPr>
              <a:t>spectrometer. </a:t>
            </a:r>
            <a:r>
              <a:rPr lang="en-US" sz="1800" b="1" dirty="0">
                <a:solidFill>
                  <a:srgbClr val="00FFCC"/>
                </a:solidFill>
                <a:latin typeface="Arial" pitchFamily="34" charset="0"/>
                <a:cs typeface="Arial" pitchFamily="34" charset="0"/>
              </a:rPr>
              <a:t>The analysis provided a metabolite profile, which is a biochemical snapshot of the metabolite </a:t>
            </a:r>
            <a:r>
              <a:rPr lang="en-US" sz="1800" b="1" dirty="0" smtClean="0">
                <a:solidFill>
                  <a:srgbClr val="00FFCC"/>
                </a:solidFill>
                <a:latin typeface="Arial" pitchFamily="34" charset="0"/>
                <a:cs typeface="Arial" pitchFamily="34" charset="0"/>
              </a:rPr>
              <a:t>inventory of </a:t>
            </a:r>
            <a:r>
              <a:rPr lang="en-US" sz="1800" b="1" dirty="0">
                <a:solidFill>
                  <a:srgbClr val="00FFCC"/>
                </a:solidFill>
                <a:latin typeface="Arial" pitchFamily="34" charset="0"/>
                <a:cs typeface="Arial" pitchFamily="34" charset="0"/>
              </a:rPr>
              <a:t>the tissue under investigation. </a:t>
            </a:r>
            <a:r>
              <a:rPr lang="en-US" sz="1800" b="1" dirty="0" smtClean="0">
                <a:solidFill>
                  <a:srgbClr val="00FFCC"/>
                </a:solidFill>
                <a:latin typeface="Arial" pitchFamily="34" charset="0"/>
                <a:cs typeface="Arial" pitchFamily="34" charset="0"/>
              </a:rPr>
              <a:t/>
            </a:r>
            <a:br>
              <a:rPr lang="en-US" sz="1800" b="1" dirty="0" smtClean="0">
                <a:solidFill>
                  <a:srgbClr val="00FFCC"/>
                </a:solidFill>
                <a:latin typeface="Arial" pitchFamily="34" charset="0"/>
                <a:cs typeface="Arial" pitchFamily="34" charset="0"/>
              </a:rPr>
            </a:br>
            <a:r>
              <a:rPr lang="en-US" sz="400" b="1" dirty="0" smtClean="0">
                <a:latin typeface="Arial" pitchFamily="34" charset="0"/>
                <a:cs typeface="Arial" pitchFamily="34" charset="0"/>
              </a:rPr>
              <a:t/>
            </a:r>
            <a:br>
              <a:rPr lang="en-US" sz="400" b="1" dirty="0" smtClean="0">
                <a:latin typeface="Arial" pitchFamily="34" charset="0"/>
                <a:cs typeface="Arial" pitchFamily="34" charset="0"/>
              </a:rPr>
            </a:br>
            <a:r>
              <a:rPr lang="en-US" sz="1800" b="1" dirty="0" smtClean="0">
                <a:solidFill>
                  <a:srgbClr val="00FF00"/>
                </a:solidFill>
                <a:latin typeface="Arial" pitchFamily="34" charset="0"/>
                <a:cs typeface="Arial" pitchFamily="34" charset="0"/>
              </a:rPr>
              <a:t>Metabolite </a:t>
            </a:r>
            <a:r>
              <a:rPr lang="en-US" sz="1800" b="1" dirty="0">
                <a:solidFill>
                  <a:srgbClr val="00FF00"/>
                </a:solidFill>
                <a:latin typeface="Arial" pitchFamily="34" charset="0"/>
                <a:cs typeface="Arial" pitchFamily="34" charset="0"/>
              </a:rPr>
              <a:t>differences between groups can be analyzed using </a:t>
            </a:r>
            <a:r>
              <a:rPr lang="en-US" sz="1800" b="1" dirty="0" smtClean="0">
                <a:solidFill>
                  <a:srgbClr val="00FF00"/>
                </a:solidFill>
                <a:latin typeface="Arial" pitchFamily="34" charset="0"/>
                <a:cs typeface="Arial" pitchFamily="34" charset="0"/>
              </a:rPr>
              <a:t>informatics solutions</a:t>
            </a:r>
            <a:r>
              <a:rPr lang="en-US" sz="1800" b="1" dirty="0">
                <a:solidFill>
                  <a:srgbClr val="00FF00"/>
                </a:solidFill>
                <a:latin typeface="Arial" pitchFamily="34" charset="0"/>
                <a:cs typeface="Arial" pitchFamily="34" charset="0"/>
              </a:rPr>
              <a:t>, which provide multivariate statistical analyses tools and database searches functionalities </a:t>
            </a:r>
            <a:r>
              <a:rPr lang="en-US" sz="1600" b="1" dirty="0">
                <a:solidFill>
                  <a:srgbClr val="FFFF66"/>
                </a:solidFill>
                <a:latin typeface="Arial" pitchFamily="34" charset="0"/>
                <a:cs typeface="Arial" pitchFamily="34" charset="0"/>
              </a:rPr>
              <a:t>(e.g</a:t>
            </a:r>
            <a:r>
              <a:rPr lang="en-US" sz="1600" b="1" dirty="0" smtClean="0">
                <a:solidFill>
                  <a:srgbClr val="FFFF66"/>
                </a:solidFill>
                <a:latin typeface="Arial" pitchFamily="34" charset="0"/>
                <a:cs typeface="Arial" pitchFamily="34" charset="0"/>
              </a:rPr>
              <a:t>., METLIN</a:t>
            </a:r>
            <a:r>
              <a:rPr lang="en-US" sz="1600" b="1" dirty="0">
                <a:solidFill>
                  <a:srgbClr val="FFFF66"/>
                </a:solidFill>
                <a:latin typeface="Arial" pitchFamily="34" charset="0"/>
                <a:cs typeface="Arial" pitchFamily="34" charset="0"/>
              </a:rPr>
              <a:t>, Human </a:t>
            </a:r>
            <a:r>
              <a:rPr lang="en-US" sz="1600" b="1" dirty="0" err="1">
                <a:solidFill>
                  <a:srgbClr val="FFFF66"/>
                </a:solidFill>
                <a:latin typeface="Arial" pitchFamily="34" charset="0"/>
                <a:cs typeface="Arial" pitchFamily="34" charset="0"/>
              </a:rPr>
              <a:t>Metabolome</a:t>
            </a:r>
            <a:r>
              <a:rPr lang="en-US" sz="1600" b="1" dirty="0">
                <a:solidFill>
                  <a:srgbClr val="FFFF66"/>
                </a:solidFill>
                <a:latin typeface="Arial" pitchFamily="34" charset="0"/>
                <a:cs typeface="Arial" pitchFamily="34" charset="0"/>
              </a:rPr>
              <a:t> Database, and </a:t>
            </a:r>
            <a:r>
              <a:rPr lang="en-US" sz="1600" b="1" dirty="0" err="1">
                <a:solidFill>
                  <a:srgbClr val="FFFF66"/>
                </a:solidFill>
                <a:latin typeface="Arial" pitchFamily="34" charset="0"/>
                <a:cs typeface="Arial" pitchFamily="34" charset="0"/>
              </a:rPr>
              <a:t>LipidMaps</a:t>
            </a:r>
            <a:r>
              <a:rPr lang="en-US" sz="1600" b="1" dirty="0">
                <a:solidFill>
                  <a:srgbClr val="FFFF66"/>
                </a:solidFill>
                <a:latin typeface="Arial" pitchFamily="34" charset="0"/>
                <a:cs typeface="Arial" pitchFamily="34" charset="0"/>
              </a:rPr>
              <a:t>)</a:t>
            </a:r>
            <a:r>
              <a:rPr lang="en-US" sz="1800" b="1" dirty="0">
                <a:solidFill>
                  <a:srgbClr val="00FF00"/>
                </a:solidFill>
                <a:latin typeface="Arial" pitchFamily="34" charset="0"/>
                <a:cs typeface="Arial" pitchFamily="34" charset="0"/>
              </a:rPr>
              <a:t> for the identification of the metabolites.</a:t>
            </a:r>
          </a:p>
        </p:txBody>
      </p:sp>
      <p:pic>
        <p:nvPicPr>
          <p:cNvPr id="53250" name="Picture 2" descr="FIG04"/>
          <p:cNvPicPr>
            <a:picLocks noChangeAspect="1" noChangeArrowheads="1"/>
          </p:cNvPicPr>
          <p:nvPr/>
        </p:nvPicPr>
        <p:blipFill>
          <a:blip r:embed="rId2" cstate="print"/>
          <a:srcRect/>
          <a:stretch>
            <a:fillRect/>
          </a:stretch>
        </p:blipFill>
        <p:spPr bwMode="auto">
          <a:xfrm>
            <a:off x="1524000" y="1495425"/>
            <a:ext cx="6096000" cy="3762375"/>
          </a:xfrm>
          <a:prstGeom prst="rect">
            <a:avLst/>
          </a:prstGeom>
          <a:noFill/>
        </p:spPr>
      </p:pic>
      <p:sp>
        <p:nvSpPr>
          <p:cNvPr id="4" name="TextBox 3"/>
          <p:cNvSpPr txBox="1"/>
          <p:nvPr/>
        </p:nvSpPr>
        <p:spPr>
          <a:xfrm>
            <a:off x="457200" y="122872"/>
            <a:ext cx="8686800" cy="1323439"/>
          </a:xfrm>
          <a:prstGeom prst="rect">
            <a:avLst/>
          </a:prstGeom>
          <a:noFill/>
        </p:spPr>
        <p:txBody>
          <a:bodyPr wrap="square" rtlCol="0">
            <a:spAutoFit/>
          </a:bodyPr>
          <a:lstStyle/>
          <a:p>
            <a:r>
              <a:rPr lang="en-US" b="1" dirty="0" smtClean="0">
                <a:solidFill>
                  <a:srgbClr val="00FFCC"/>
                </a:solidFill>
              </a:rPr>
              <a:t>An untargeted approach allows the identification of alterations in metabolic profiles induced by a disease state or nutritional intervention. </a:t>
            </a:r>
          </a:p>
          <a:p>
            <a:r>
              <a:rPr lang="en-US" sz="800" b="1" dirty="0" smtClean="0">
                <a:solidFill>
                  <a:srgbClr val="00FFCC"/>
                </a:solidFill>
              </a:rPr>
              <a:t/>
            </a:r>
            <a:br>
              <a:rPr lang="en-US" sz="800" b="1" dirty="0" smtClean="0">
                <a:solidFill>
                  <a:srgbClr val="00FFCC"/>
                </a:solidFill>
              </a:rPr>
            </a:br>
            <a:r>
              <a:rPr lang="en-US" b="1" dirty="0" smtClean="0">
                <a:solidFill>
                  <a:srgbClr val="FFFF66"/>
                </a:solidFill>
              </a:rPr>
              <a:t>Usually, liquid chromatography tools are used to separate and screen complex mixtures of metabolites extracted from biological samples. </a:t>
            </a:r>
            <a:endParaRPr lang="en-US" b="1" dirty="0">
              <a:solidFill>
                <a:srgbClr val="FFFF66"/>
              </a:solidFill>
            </a:endParaRPr>
          </a:p>
        </p:txBody>
      </p:sp>
      <p:sp>
        <p:nvSpPr>
          <p:cNvPr id="5" name="TextBox 4"/>
          <p:cNvSpPr txBox="1"/>
          <p:nvPr/>
        </p:nvSpPr>
        <p:spPr>
          <a:xfrm>
            <a:off x="152400" y="2286000"/>
            <a:ext cx="1371600" cy="2292935"/>
          </a:xfrm>
          <a:prstGeom prst="rect">
            <a:avLst/>
          </a:prstGeom>
          <a:noFill/>
        </p:spPr>
        <p:txBody>
          <a:bodyPr wrap="square" rtlCol="0">
            <a:spAutoFit/>
          </a:bodyPr>
          <a:lstStyle/>
          <a:p>
            <a:r>
              <a:rPr lang="en-US" sz="1100" b="1" dirty="0" err="1" smtClean="0">
                <a:solidFill>
                  <a:srgbClr val="FFCCCC"/>
                </a:solidFill>
              </a:rPr>
              <a:t>Rainville</a:t>
            </a:r>
            <a:r>
              <a:rPr lang="en-US" sz="1100" b="1" dirty="0" smtClean="0">
                <a:solidFill>
                  <a:srgbClr val="FFCCCC"/>
                </a:solidFill>
              </a:rPr>
              <a:t> PD, </a:t>
            </a:r>
            <a:r>
              <a:rPr lang="en-US" sz="1100" b="1" dirty="0" err="1" smtClean="0">
                <a:solidFill>
                  <a:srgbClr val="FFCCCC"/>
                </a:solidFill>
              </a:rPr>
              <a:t>etal</a:t>
            </a:r>
            <a:r>
              <a:rPr lang="en-US" sz="1100" b="1" dirty="0" smtClean="0">
                <a:solidFill>
                  <a:srgbClr val="FFCCCC"/>
                </a:solidFill>
              </a:rPr>
              <a:t>. Novel application of reversed-phase UPLC-</a:t>
            </a:r>
            <a:r>
              <a:rPr lang="en-US" sz="1100" b="1" dirty="0" err="1" smtClean="0">
                <a:solidFill>
                  <a:srgbClr val="FFCCCC"/>
                </a:solidFill>
              </a:rPr>
              <a:t>oaTOFMS</a:t>
            </a:r>
            <a:endParaRPr lang="en-US" sz="1100" b="1" dirty="0" smtClean="0">
              <a:solidFill>
                <a:srgbClr val="FFCCCC"/>
              </a:solidFill>
            </a:endParaRPr>
          </a:p>
          <a:p>
            <a:r>
              <a:rPr lang="en-US" sz="1100" b="1" dirty="0" smtClean="0">
                <a:solidFill>
                  <a:srgbClr val="FFCCCC"/>
                </a:solidFill>
              </a:rPr>
              <a:t>for lipid analysis in complex biological mixtures: a new tool for </a:t>
            </a:r>
            <a:r>
              <a:rPr lang="en-US" sz="1100" b="1" dirty="0" err="1" smtClean="0">
                <a:solidFill>
                  <a:srgbClr val="FFCCCC"/>
                </a:solidFill>
              </a:rPr>
              <a:t>lipidomics</a:t>
            </a:r>
            <a:r>
              <a:rPr lang="en-US" sz="1100" b="1" dirty="0" smtClean="0">
                <a:solidFill>
                  <a:srgbClr val="FFCCCC"/>
                </a:solidFill>
              </a:rPr>
              <a:t>. J Proteome Res 6: 552-558, 2007.</a:t>
            </a:r>
          </a:p>
        </p:txBody>
      </p:sp>
      <p:sp>
        <p:nvSpPr>
          <p:cNvPr id="6" name="TextBox 5"/>
          <p:cNvSpPr txBox="1"/>
          <p:nvPr/>
        </p:nvSpPr>
        <p:spPr>
          <a:xfrm>
            <a:off x="7696200" y="2018763"/>
            <a:ext cx="1371600" cy="2800767"/>
          </a:xfrm>
          <a:prstGeom prst="rect">
            <a:avLst/>
          </a:prstGeom>
          <a:noFill/>
        </p:spPr>
        <p:txBody>
          <a:bodyPr wrap="square" rtlCol="0">
            <a:spAutoFit/>
          </a:bodyPr>
          <a:lstStyle/>
          <a:p>
            <a:r>
              <a:rPr lang="en-US" sz="1100" b="1" dirty="0" smtClean="0">
                <a:solidFill>
                  <a:srgbClr val="FFCCCC"/>
                </a:solidFill>
              </a:rPr>
              <a:t>Castro-Perez JM et al. Comprehensive LC-MS E </a:t>
            </a:r>
            <a:r>
              <a:rPr lang="en-US" sz="1100" b="1" dirty="0" err="1" smtClean="0">
                <a:solidFill>
                  <a:srgbClr val="FFCCCC"/>
                </a:solidFill>
              </a:rPr>
              <a:t>lipidomic</a:t>
            </a:r>
            <a:r>
              <a:rPr lang="en-US" sz="1100" b="1" dirty="0" smtClean="0">
                <a:solidFill>
                  <a:srgbClr val="FFCCCC"/>
                </a:solidFill>
              </a:rPr>
              <a:t> analysis using a shotgun approach and its application to biomarker</a:t>
            </a:r>
          </a:p>
          <a:p>
            <a:r>
              <a:rPr lang="en-US" sz="1100" b="1" dirty="0" smtClean="0">
                <a:solidFill>
                  <a:srgbClr val="FFCCCC"/>
                </a:solidFill>
              </a:rPr>
              <a:t>detection and identification in osteoarthritis patients. J Proteome Res 9: 2377-2389, 2010.</a:t>
            </a:r>
            <a:endParaRPr lang="en-US" sz="1100" b="1" dirty="0">
              <a:solidFill>
                <a:srgbClr val="FFCCCC"/>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2316162"/>
          </a:xfrm>
        </p:spPr>
        <p:txBody>
          <a:bodyPr anchor="t" anchorCtr="0">
            <a:normAutofit fontScale="90000"/>
          </a:bodyPr>
          <a:lstStyle/>
          <a:p>
            <a:pPr algn="l"/>
            <a:r>
              <a:rPr lang="en-US" sz="2000" b="1" dirty="0">
                <a:solidFill>
                  <a:srgbClr val="00FFFF"/>
                </a:solidFill>
                <a:latin typeface="Arial" pitchFamily="34" charset="0"/>
                <a:cs typeface="Arial" pitchFamily="34" charset="0"/>
              </a:rPr>
              <a:t>Targeted </a:t>
            </a:r>
            <a:r>
              <a:rPr lang="en-US" sz="2000" b="1" dirty="0" err="1">
                <a:solidFill>
                  <a:srgbClr val="00FFFF"/>
                </a:solidFill>
                <a:latin typeface="Arial" pitchFamily="34" charset="0"/>
                <a:cs typeface="Arial" pitchFamily="34" charset="0"/>
              </a:rPr>
              <a:t>metabolomics</a:t>
            </a:r>
            <a:r>
              <a:rPr lang="en-US" sz="2000" b="1" dirty="0">
                <a:solidFill>
                  <a:srgbClr val="00FFFF"/>
                </a:solidFill>
                <a:latin typeface="Arial" pitchFamily="34" charset="0"/>
                <a:cs typeface="Arial" pitchFamily="34" charset="0"/>
              </a:rPr>
              <a:t> focuses on analyzing selected metabolites, often related to </a:t>
            </a:r>
            <a:r>
              <a:rPr lang="en-US" sz="2000" b="1" dirty="0" smtClean="0">
                <a:solidFill>
                  <a:srgbClr val="00FFFF"/>
                </a:solidFill>
                <a:latin typeface="Arial" pitchFamily="34" charset="0"/>
                <a:cs typeface="Arial" pitchFamily="34" charset="0"/>
              </a:rPr>
              <a:t>a  specific </a:t>
            </a:r>
            <a:r>
              <a:rPr lang="en-US" sz="2000" b="1" dirty="0">
                <a:solidFill>
                  <a:srgbClr val="00FFFF"/>
                </a:solidFill>
                <a:latin typeface="Arial" pitchFamily="34" charset="0"/>
                <a:cs typeface="Arial" pitchFamily="34" charset="0"/>
              </a:rPr>
              <a:t>metabolic pathway </a:t>
            </a:r>
            <a:r>
              <a:rPr lang="en-US" sz="1600" b="1" dirty="0">
                <a:solidFill>
                  <a:srgbClr val="FFCCCC"/>
                </a:solidFill>
                <a:latin typeface="Arial" pitchFamily="34" charset="0"/>
                <a:cs typeface="Arial" pitchFamily="34" charset="0"/>
              </a:rPr>
              <a:t>(e.g., fatty acids, </a:t>
            </a:r>
            <a:r>
              <a:rPr lang="en-US" sz="1600" b="1" dirty="0" err="1">
                <a:solidFill>
                  <a:srgbClr val="FFCCCC"/>
                </a:solidFill>
                <a:latin typeface="Arial" pitchFamily="34" charset="0"/>
                <a:cs typeface="Arial" pitchFamily="34" charset="0"/>
              </a:rPr>
              <a:t>oxylipins</a:t>
            </a:r>
            <a:r>
              <a:rPr lang="en-US" sz="1600" b="1" dirty="0">
                <a:solidFill>
                  <a:srgbClr val="FFCCCC"/>
                </a:solidFill>
                <a:latin typeface="Arial" pitchFamily="34" charset="0"/>
                <a:cs typeface="Arial" pitchFamily="34" charset="0"/>
              </a:rPr>
              <a:t>, amino acids, </a:t>
            </a:r>
            <a:r>
              <a:rPr lang="en-US" sz="1600" b="1" dirty="0" err="1">
                <a:solidFill>
                  <a:srgbClr val="FFCCCC"/>
                </a:solidFill>
                <a:latin typeface="Arial" pitchFamily="34" charset="0"/>
                <a:cs typeface="Arial" pitchFamily="34" charset="0"/>
              </a:rPr>
              <a:t>acylcarnitines</a:t>
            </a:r>
            <a:r>
              <a:rPr lang="en-US" sz="1600" b="1" dirty="0">
                <a:solidFill>
                  <a:srgbClr val="FFCCCC"/>
                </a:solidFill>
                <a:latin typeface="Arial" pitchFamily="34" charset="0"/>
                <a:cs typeface="Arial" pitchFamily="34" charset="0"/>
              </a:rPr>
              <a:t>, or </a:t>
            </a:r>
            <a:r>
              <a:rPr lang="en-US" sz="1600" b="1" dirty="0" smtClean="0">
                <a:solidFill>
                  <a:srgbClr val="FFCCCC"/>
                </a:solidFill>
                <a:latin typeface="Arial" pitchFamily="34" charset="0"/>
                <a:cs typeface="Arial" pitchFamily="34" charset="0"/>
              </a:rPr>
              <a:t>particular classes </a:t>
            </a:r>
            <a:r>
              <a:rPr lang="en-US" sz="1600" b="1" dirty="0">
                <a:solidFill>
                  <a:srgbClr val="FFCCCC"/>
                </a:solidFill>
                <a:latin typeface="Arial" pitchFamily="34" charset="0"/>
                <a:cs typeface="Arial" pitchFamily="34" charset="0"/>
              </a:rPr>
              <a:t>of </a:t>
            </a:r>
            <a:r>
              <a:rPr lang="en-US" sz="1600" b="1" dirty="0" err="1">
                <a:solidFill>
                  <a:srgbClr val="FFCCCC"/>
                </a:solidFill>
                <a:latin typeface="Arial" pitchFamily="34" charset="0"/>
                <a:cs typeface="Arial" pitchFamily="34" charset="0"/>
              </a:rPr>
              <a:t>phytochemicals</a:t>
            </a:r>
            <a:r>
              <a:rPr lang="en-US" sz="1600" b="1" dirty="0" smtClean="0">
                <a:solidFill>
                  <a:srgbClr val="FFCCCC"/>
                </a:solidFill>
                <a:latin typeface="Arial" pitchFamily="34" charset="0"/>
                <a:cs typeface="Arial" pitchFamily="34" charset="0"/>
              </a:rPr>
              <a:t>)</a:t>
            </a:r>
            <a:r>
              <a:rPr lang="en-US" sz="2000" b="1" dirty="0" smtClean="0">
                <a:solidFill>
                  <a:srgbClr val="00FFFF"/>
                </a:solidFill>
                <a:latin typeface="Arial" pitchFamily="34" charset="0"/>
                <a:cs typeface="Arial" pitchFamily="34" charset="0"/>
              </a:rPr>
              <a:t>.</a:t>
            </a:r>
            <a:br>
              <a:rPr lang="en-US" sz="2000" b="1" dirty="0" smtClean="0">
                <a:solidFill>
                  <a:srgbClr val="00FFFF"/>
                </a:solidFill>
                <a:latin typeface="Arial" pitchFamily="34" charset="0"/>
                <a:cs typeface="Arial" pitchFamily="34" charset="0"/>
              </a:rPr>
            </a:br>
            <a:r>
              <a:rPr lang="en-US" sz="900" b="1" dirty="0">
                <a:solidFill>
                  <a:srgbClr val="00FFFF"/>
                </a:solidFill>
                <a:latin typeface="Arial" pitchFamily="34" charset="0"/>
                <a:cs typeface="Arial" pitchFamily="34" charset="0"/>
              </a:rPr>
              <a:t/>
            </a:r>
            <a:br>
              <a:rPr lang="en-US" sz="900" b="1" dirty="0">
                <a:solidFill>
                  <a:srgbClr val="00FFFF"/>
                </a:solidFill>
                <a:latin typeface="Arial" pitchFamily="34" charset="0"/>
                <a:cs typeface="Arial" pitchFamily="34" charset="0"/>
              </a:rPr>
            </a:br>
            <a:r>
              <a:rPr lang="en-US" sz="2000" b="1" dirty="0">
                <a:solidFill>
                  <a:srgbClr val="FFFF66"/>
                </a:solidFill>
                <a:latin typeface="Arial" pitchFamily="34" charset="0"/>
                <a:cs typeface="Arial" pitchFamily="34" charset="0"/>
              </a:rPr>
              <a:t> </a:t>
            </a:r>
            <a:r>
              <a:rPr lang="en-US" sz="2000" b="1" dirty="0" smtClean="0">
                <a:solidFill>
                  <a:srgbClr val="FFFF66"/>
                </a:solidFill>
                <a:latin typeface="Arial" pitchFamily="34" charset="0"/>
                <a:cs typeface="Arial" pitchFamily="34" charset="0"/>
              </a:rPr>
              <a:t>It </a:t>
            </a:r>
            <a:r>
              <a:rPr lang="en-US" sz="2000" b="1" dirty="0">
                <a:solidFill>
                  <a:srgbClr val="FFFF66"/>
                </a:solidFill>
                <a:latin typeface="Arial" pitchFamily="34" charset="0"/>
                <a:cs typeface="Arial" pitchFamily="34" charset="0"/>
              </a:rPr>
              <a:t>can be used to validate the observed alterations in </a:t>
            </a:r>
            <a:r>
              <a:rPr lang="en-US" sz="2000" b="1" dirty="0" smtClean="0">
                <a:solidFill>
                  <a:srgbClr val="FFFF66"/>
                </a:solidFill>
                <a:latin typeface="Arial" pitchFamily="34" charset="0"/>
                <a:cs typeface="Arial" pitchFamily="34" charset="0"/>
              </a:rPr>
              <a:t>metabolic profiles </a:t>
            </a:r>
            <a:r>
              <a:rPr lang="en-US" sz="2000" b="1" dirty="0">
                <a:solidFill>
                  <a:srgbClr val="FFFF66"/>
                </a:solidFill>
                <a:latin typeface="Arial" pitchFamily="34" charset="0"/>
                <a:cs typeface="Arial" pitchFamily="34" charset="0"/>
              </a:rPr>
              <a:t>induced by disease status or nutritional intervention. Furthermore, they can be used to </a:t>
            </a:r>
            <a:r>
              <a:rPr lang="en-US" sz="2000" b="1" dirty="0" smtClean="0">
                <a:solidFill>
                  <a:srgbClr val="FFFF66"/>
                </a:solidFill>
                <a:latin typeface="Arial" pitchFamily="34" charset="0"/>
                <a:cs typeface="Arial" pitchFamily="34" charset="0"/>
              </a:rPr>
              <a:t>quantify low-abundance </a:t>
            </a:r>
            <a:r>
              <a:rPr lang="en-US" sz="2000" b="1" dirty="0">
                <a:solidFill>
                  <a:srgbClr val="FFFF66"/>
                </a:solidFill>
                <a:latin typeface="Arial" pitchFamily="34" charset="0"/>
                <a:cs typeface="Arial" pitchFamily="34" charset="0"/>
              </a:rPr>
              <a:t>bioactive metabolites such as prostaglandins and other oxygenated PUFA derivatives</a:t>
            </a:r>
            <a:r>
              <a:rPr lang="en-US" sz="2000" b="1" dirty="0" smtClean="0">
                <a:solidFill>
                  <a:srgbClr val="FFFF66"/>
                </a:solidFill>
                <a:latin typeface="Arial" pitchFamily="34" charset="0"/>
                <a:cs typeface="Arial" pitchFamily="34" charset="0"/>
              </a:rPr>
              <a:t>.</a:t>
            </a:r>
            <a:r>
              <a:rPr lang="en-US" sz="2000" b="1" dirty="0" smtClean="0">
                <a:solidFill>
                  <a:srgbClr val="00FFFF"/>
                </a:solidFill>
                <a:latin typeface="Arial" pitchFamily="34" charset="0"/>
                <a:cs typeface="Arial" pitchFamily="34" charset="0"/>
              </a:rPr>
              <a:t/>
            </a:r>
            <a:br>
              <a:rPr lang="en-US" sz="2000" b="1" dirty="0" smtClean="0">
                <a:solidFill>
                  <a:srgbClr val="00FFFF"/>
                </a:solidFill>
                <a:latin typeface="Arial" pitchFamily="34" charset="0"/>
                <a:cs typeface="Arial" pitchFamily="34" charset="0"/>
              </a:rPr>
            </a:br>
            <a:r>
              <a:rPr lang="en-US" sz="900" b="1" dirty="0" smtClean="0">
                <a:solidFill>
                  <a:srgbClr val="00FFFF"/>
                </a:solidFill>
                <a:latin typeface="Arial" pitchFamily="34" charset="0"/>
                <a:cs typeface="Arial" pitchFamily="34" charset="0"/>
              </a:rPr>
              <a:t/>
            </a:r>
            <a:br>
              <a:rPr lang="en-US" sz="900" b="1" dirty="0" smtClean="0">
                <a:solidFill>
                  <a:srgbClr val="00FFFF"/>
                </a:solidFill>
                <a:latin typeface="Arial" pitchFamily="34" charset="0"/>
                <a:cs typeface="Arial" pitchFamily="34" charset="0"/>
              </a:rPr>
            </a:br>
            <a:r>
              <a:rPr lang="en-US" sz="2000" b="1" dirty="0" smtClean="0">
                <a:solidFill>
                  <a:srgbClr val="00FF00"/>
                </a:solidFill>
                <a:latin typeface="Arial" pitchFamily="34" charset="0"/>
                <a:cs typeface="Arial" pitchFamily="34" charset="0"/>
              </a:rPr>
              <a:t>In this example</a:t>
            </a:r>
            <a:r>
              <a:rPr lang="en-US" sz="2000" b="1" dirty="0">
                <a:solidFill>
                  <a:srgbClr val="00FF00"/>
                </a:solidFill>
                <a:latin typeface="Arial" pitchFamily="34" charset="0"/>
                <a:cs typeface="Arial" pitchFamily="34" charset="0"/>
              </a:rPr>
              <a:t>, omega-3 metabolites were detected using UPLC in combination with a tandem </a:t>
            </a:r>
            <a:r>
              <a:rPr lang="en-US" sz="2000" b="1" dirty="0" err="1" smtClean="0">
                <a:solidFill>
                  <a:srgbClr val="00FF00"/>
                </a:solidFill>
                <a:latin typeface="Arial" pitchFamily="34" charset="0"/>
                <a:cs typeface="Arial" pitchFamily="34" charset="0"/>
              </a:rPr>
              <a:t>quadrupole</a:t>
            </a:r>
            <a:r>
              <a:rPr lang="en-US" sz="2000" b="1" dirty="0" smtClean="0">
                <a:solidFill>
                  <a:srgbClr val="00FF00"/>
                </a:solidFill>
                <a:latin typeface="Arial" pitchFamily="34" charset="0"/>
                <a:cs typeface="Arial" pitchFamily="34" charset="0"/>
              </a:rPr>
              <a:t>.</a:t>
            </a:r>
            <a:endParaRPr lang="en-US" sz="2000" b="1" dirty="0">
              <a:solidFill>
                <a:srgbClr val="00FF00"/>
              </a:solidFill>
              <a:latin typeface="Arial" pitchFamily="34" charset="0"/>
              <a:cs typeface="Arial" pitchFamily="34" charset="0"/>
            </a:endParaRPr>
          </a:p>
        </p:txBody>
      </p:sp>
      <p:pic>
        <p:nvPicPr>
          <p:cNvPr id="52226" name="Picture 2" descr="FIG06"/>
          <p:cNvPicPr>
            <a:picLocks noChangeAspect="1" noChangeArrowheads="1"/>
          </p:cNvPicPr>
          <p:nvPr/>
        </p:nvPicPr>
        <p:blipFill>
          <a:blip r:embed="rId2" cstate="print"/>
          <a:srcRect/>
          <a:stretch>
            <a:fillRect/>
          </a:stretch>
        </p:blipFill>
        <p:spPr bwMode="auto">
          <a:xfrm>
            <a:off x="1295400" y="2676525"/>
            <a:ext cx="6486144" cy="3800475"/>
          </a:xfrm>
          <a:prstGeom prst="rect">
            <a:avLst/>
          </a:prstGeom>
          <a:noFill/>
        </p:spPr>
      </p:pic>
      <p:sp>
        <p:nvSpPr>
          <p:cNvPr id="4" name="TextBox 3"/>
          <p:cNvSpPr txBox="1"/>
          <p:nvPr/>
        </p:nvSpPr>
        <p:spPr>
          <a:xfrm>
            <a:off x="50442" y="4429542"/>
            <a:ext cx="1295400" cy="2123658"/>
          </a:xfrm>
          <a:prstGeom prst="rect">
            <a:avLst/>
          </a:prstGeom>
          <a:noFill/>
        </p:spPr>
        <p:txBody>
          <a:bodyPr wrap="square" rtlCol="0">
            <a:spAutoFit/>
          </a:bodyPr>
          <a:lstStyle/>
          <a:p>
            <a:r>
              <a:rPr lang="en-US" sz="1100" b="1" dirty="0" err="1" smtClean="0">
                <a:solidFill>
                  <a:srgbClr val="FFCCCC"/>
                </a:solidFill>
              </a:rPr>
              <a:t>Nicolaou</a:t>
            </a:r>
            <a:r>
              <a:rPr lang="en-US" sz="1100" b="1" dirty="0" smtClean="0">
                <a:solidFill>
                  <a:srgbClr val="FFCCCC"/>
                </a:solidFill>
              </a:rPr>
              <a:t> A et al. </a:t>
            </a:r>
            <a:r>
              <a:rPr lang="en-US" sz="1100" b="1" dirty="0" err="1" smtClean="0">
                <a:solidFill>
                  <a:srgbClr val="FFCCCC"/>
                </a:solidFill>
              </a:rPr>
              <a:t>Lipidomic</a:t>
            </a:r>
            <a:r>
              <a:rPr lang="en-US" sz="1100" b="1" dirty="0" smtClean="0">
                <a:solidFill>
                  <a:srgbClr val="FFCCCC"/>
                </a:solidFill>
              </a:rPr>
              <a:t>  analysis of </a:t>
            </a:r>
            <a:r>
              <a:rPr lang="en-US" sz="1100" b="1" dirty="0" err="1" smtClean="0">
                <a:solidFill>
                  <a:srgbClr val="FFCCCC"/>
                </a:solidFill>
              </a:rPr>
              <a:t>prostanoids</a:t>
            </a:r>
            <a:r>
              <a:rPr lang="en-US" sz="1100" b="1" dirty="0" smtClean="0">
                <a:solidFill>
                  <a:srgbClr val="FFCCCC"/>
                </a:solidFill>
              </a:rPr>
              <a:t> by liquid chromatography-</a:t>
            </a:r>
            <a:r>
              <a:rPr lang="en-US" sz="1100" b="1" dirty="0" err="1" smtClean="0">
                <a:solidFill>
                  <a:srgbClr val="FFCCCC"/>
                </a:solidFill>
              </a:rPr>
              <a:t>electrospray</a:t>
            </a:r>
            <a:r>
              <a:rPr lang="en-US" sz="1100" b="1" dirty="0" smtClean="0">
                <a:solidFill>
                  <a:srgbClr val="FFCCCC"/>
                </a:solidFill>
              </a:rPr>
              <a:t> tandem mass spectrometry. Methods Mol </a:t>
            </a:r>
            <a:r>
              <a:rPr lang="en-US" sz="1100" b="1" dirty="0" err="1" smtClean="0">
                <a:solidFill>
                  <a:srgbClr val="FFCCCC"/>
                </a:solidFill>
              </a:rPr>
              <a:t>Biol</a:t>
            </a:r>
            <a:r>
              <a:rPr lang="en-US" sz="1100" b="1" dirty="0" smtClean="0">
                <a:solidFill>
                  <a:srgbClr val="FFCCCC"/>
                </a:solidFill>
              </a:rPr>
              <a:t> 579: 271-286, 2009.</a:t>
            </a:r>
          </a:p>
        </p:txBody>
      </p:sp>
      <p:sp>
        <p:nvSpPr>
          <p:cNvPr id="5" name="TextBox 4"/>
          <p:cNvSpPr txBox="1"/>
          <p:nvPr/>
        </p:nvSpPr>
        <p:spPr>
          <a:xfrm>
            <a:off x="7772400" y="4090987"/>
            <a:ext cx="1295400" cy="2462213"/>
          </a:xfrm>
          <a:prstGeom prst="rect">
            <a:avLst/>
          </a:prstGeom>
          <a:noFill/>
        </p:spPr>
        <p:txBody>
          <a:bodyPr wrap="square" rtlCol="0">
            <a:spAutoFit/>
          </a:bodyPr>
          <a:lstStyle/>
          <a:p>
            <a:r>
              <a:rPr lang="en-US" sz="1100" b="1" dirty="0" err="1" smtClean="0">
                <a:solidFill>
                  <a:srgbClr val="FFCCCC"/>
                </a:solidFill>
              </a:rPr>
              <a:t>Lundstrom</a:t>
            </a:r>
            <a:r>
              <a:rPr lang="en-US" sz="1100" b="1" dirty="0" smtClean="0">
                <a:solidFill>
                  <a:srgbClr val="FFCCCC"/>
                </a:solidFill>
              </a:rPr>
              <a:t> SL et al. Lipid mediator metabolic profiling demonstrates differences in </a:t>
            </a:r>
            <a:r>
              <a:rPr lang="en-US" sz="1100" b="1" dirty="0" err="1" smtClean="0">
                <a:solidFill>
                  <a:srgbClr val="FFCCCC"/>
                </a:solidFill>
              </a:rPr>
              <a:t>eicosanoid</a:t>
            </a:r>
            <a:r>
              <a:rPr lang="en-US" sz="1100" b="1" dirty="0" smtClean="0">
                <a:solidFill>
                  <a:srgbClr val="FFCCCC"/>
                </a:solidFill>
              </a:rPr>
              <a:t> patterns in two </a:t>
            </a:r>
            <a:r>
              <a:rPr lang="en-US" sz="1100" b="1" dirty="0" err="1" smtClean="0">
                <a:solidFill>
                  <a:srgbClr val="FFCCCC"/>
                </a:solidFill>
              </a:rPr>
              <a:t>phenotypically</a:t>
            </a:r>
            <a:r>
              <a:rPr lang="en-US" sz="1100" b="1" dirty="0" smtClean="0">
                <a:solidFill>
                  <a:srgbClr val="FFCCCC"/>
                </a:solidFill>
              </a:rPr>
              <a:t>  distinct mast cell populations. J Lipid Res 54: 116-126., 2013.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rRVSPawaiya\Pictures\Nutrigenomics lecture slides\nanjing1-2013-lecture-nutrigenomics-part-1-12-1024 12.jpg"/>
          <p:cNvPicPr>
            <a:picLocks noChangeAspect="1" noChangeArrowheads="1"/>
          </p:cNvPicPr>
          <p:nvPr/>
        </p:nvPicPr>
        <p:blipFill>
          <a:blip r:embed="rId2" cstate="print"/>
          <a:srcRect/>
          <a:stretch>
            <a:fillRect/>
          </a:stretch>
        </p:blipFill>
        <p:spPr bwMode="auto">
          <a:xfrm>
            <a:off x="202842" y="152400"/>
            <a:ext cx="8737600" cy="65532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935162"/>
          </a:xfrm>
        </p:spPr>
        <p:txBody>
          <a:bodyPr anchor="t" anchorCtr="0">
            <a:noAutofit/>
          </a:bodyPr>
          <a:lstStyle/>
          <a:p>
            <a:pPr algn="l"/>
            <a:r>
              <a:rPr lang="en-US" sz="1800" b="1" i="1" dirty="0">
                <a:solidFill>
                  <a:srgbClr val="00FFCC"/>
                </a:solidFill>
                <a:latin typeface="Arial" pitchFamily="34" charset="0"/>
                <a:cs typeface="Arial" pitchFamily="34" charset="0"/>
              </a:rPr>
              <a:t>In situ </a:t>
            </a:r>
            <a:r>
              <a:rPr lang="en-US" sz="1800" b="1" dirty="0" err="1">
                <a:solidFill>
                  <a:srgbClr val="00FFCC"/>
                </a:solidFill>
                <a:latin typeface="Arial" pitchFamily="34" charset="0"/>
                <a:cs typeface="Arial" pitchFamily="34" charset="0"/>
              </a:rPr>
              <a:t>metabolomics</a:t>
            </a:r>
            <a:r>
              <a:rPr lang="en-US" sz="1800" b="1" dirty="0">
                <a:solidFill>
                  <a:srgbClr val="00FFCC"/>
                </a:solidFill>
                <a:latin typeface="Arial" pitchFamily="34" charset="0"/>
                <a:cs typeface="Arial" pitchFamily="34" charset="0"/>
              </a:rPr>
              <a:t> approaches provide the detailed spatial distribution of </a:t>
            </a:r>
            <a:r>
              <a:rPr lang="en-US" sz="1800" b="1" dirty="0" smtClean="0">
                <a:solidFill>
                  <a:srgbClr val="00FFCC"/>
                </a:solidFill>
                <a:latin typeface="Arial" pitchFamily="34" charset="0"/>
                <a:cs typeface="Arial" pitchFamily="34" charset="0"/>
              </a:rPr>
              <a:t>metabolite species </a:t>
            </a:r>
            <a:r>
              <a:rPr lang="en-US" sz="1800" b="1" dirty="0">
                <a:solidFill>
                  <a:srgbClr val="00FFCC"/>
                </a:solidFill>
                <a:latin typeface="Arial" pitchFamily="34" charset="0"/>
                <a:cs typeface="Arial" pitchFamily="34" charset="0"/>
              </a:rPr>
              <a:t>on a tissue, a new level of description beyond the pure measure of metabolite concentration</a:t>
            </a:r>
            <a:r>
              <a:rPr lang="en-US" sz="1800" b="1" dirty="0" smtClean="0">
                <a:solidFill>
                  <a:srgbClr val="00FFCC"/>
                </a:solidFill>
                <a:latin typeface="Arial" pitchFamily="34" charset="0"/>
                <a:cs typeface="Arial" pitchFamily="34" charset="0"/>
              </a:rPr>
              <a:t>.</a:t>
            </a:r>
            <a:br>
              <a:rPr lang="en-US" sz="1800" b="1" dirty="0" smtClean="0">
                <a:solidFill>
                  <a:srgbClr val="00FFCC"/>
                </a:solidFill>
                <a:latin typeface="Arial" pitchFamily="34" charset="0"/>
                <a:cs typeface="Arial" pitchFamily="34" charset="0"/>
              </a:rPr>
            </a:br>
            <a:r>
              <a:rPr lang="en-US" sz="800" b="1" dirty="0">
                <a:solidFill>
                  <a:srgbClr val="00FFCC"/>
                </a:solidFill>
                <a:latin typeface="Arial" pitchFamily="34" charset="0"/>
                <a:cs typeface="Arial" pitchFamily="34" charset="0"/>
              </a:rPr>
              <a:t/>
            </a:r>
            <a:br>
              <a:rPr lang="en-US" sz="800" b="1" dirty="0">
                <a:solidFill>
                  <a:srgbClr val="00FFCC"/>
                </a:solidFill>
                <a:latin typeface="Arial" pitchFamily="34" charset="0"/>
                <a:cs typeface="Arial" pitchFamily="34" charset="0"/>
              </a:rPr>
            </a:br>
            <a:r>
              <a:rPr lang="en-US" sz="1800" b="1" dirty="0">
                <a:solidFill>
                  <a:srgbClr val="FFCCCC"/>
                </a:solidFill>
                <a:latin typeface="Arial" pitchFamily="34" charset="0"/>
                <a:cs typeface="Arial" pitchFamily="34" charset="0"/>
              </a:rPr>
              <a:t>Metabolites, </a:t>
            </a:r>
            <a:r>
              <a:rPr lang="en-US" sz="1800" b="1" dirty="0" smtClean="0">
                <a:solidFill>
                  <a:srgbClr val="FFCCCC"/>
                </a:solidFill>
                <a:latin typeface="Arial" pitchFamily="34" charset="0"/>
                <a:cs typeface="Arial" pitchFamily="34" charset="0"/>
              </a:rPr>
              <a:t>indeed, are </a:t>
            </a:r>
            <a:r>
              <a:rPr lang="en-US" sz="1800" b="1" dirty="0">
                <a:solidFill>
                  <a:srgbClr val="FFCCCC"/>
                </a:solidFill>
                <a:latin typeface="Arial" pitchFamily="34" charset="0"/>
                <a:cs typeface="Arial" pitchFamily="34" charset="0"/>
              </a:rPr>
              <a:t>localized in different compositions and </a:t>
            </a:r>
            <a:r>
              <a:rPr lang="en-US" sz="1800" b="1" dirty="0" smtClean="0">
                <a:solidFill>
                  <a:srgbClr val="FFCCCC"/>
                </a:solidFill>
                <a:latin typeface="Arial" pitchFamily="34" charset="0"/>
                <a:cs typeface="Arial" pitchFamily="34" charset="0"/>
              </a:rPr>
              <a:t>concentrations within </a:t>
            </a:r>
            <a:r>
              <a:rPr lang="en-US" sz="1800" b="1" dirty="0">
                <a:solidFill>
                  <a:srgbClr val="FFCCCC"/>
                </a:solidFill>
                <a:latin typeface="Arial" pitchFamily="34" charset="0"/>
                <a:cs typeface="Arial" pitchFamily="34" charset="0"/>
              </a:rPr>
              <a:t>tissues and even cell compartments. Such a level of information is often missed </a:t>
            </a:r>
            <a:r>
              <a:rPr lang="en-US" sz="1800" b="1" dirty="0" smtClean="0">
                <a:solidFill>
                  <a:srgbClr val="FFCCCC"/>
                </a:solidFill>
                <a:latin typeface="Arial" pitchFamily="34" charset="0"/>
                <a:cs typeface="Arial" pitchFamily="34" charset="0"/>
              </a:rPr>
              <a:t>using traditional </a:t>
            </a:r>
            <a:r>
              <a:rPr lang="en-US" sz="1800" b="1" dirty="0">
                <a:solidFill>
                  <a:srgbClr val="FFCCCC"/>
                </a:solidFill>
                <a:latin typeface="Arial" pitchFamily="34" charset="0"/>
                <a:cs typeface="Arial" pitchFamily="34" charset="0"/>
              </a:rPr>
              <a:t>sample preparation and metabolite extraction protocols for </a:t>
            </a:r>
            <a:r>
              <a:rPr lang="en-US" sz="1800" b="1" dirty="0" err="1" smtClean="0">
                <a:solidFill>
                  <a:srgbClr val="FFCCCC"/>
                </a:solidFill>
                <a:latin typeface="Arial" pitchFamily="34" charset="0"/>
                <a:cs typeface="Arial" pitchFamily="34" charset="0"/>
              </a:rPr>
              <a:t>metabolomic</a:t>
            </a:r>
            <a:r>
              <a:rPr lang="en-US" sz="1800" b="1" dirty="0" smtClean="0">
                <a:solidFill>
                  <a:srgbClr val="FFCCCC"/>
                </a:solidFill>
                <a:latin typeface="Arial" pitchFamily="34" charset="0"/>
                <a:cs typeface="Arial" pitchFamily="34" charset="0"/>
              </a:rPr>
              <a:t> analysis</a:t>
            </a:r>
            <a:r>
              <a:rPr lang="en-US" sz="1800" b="1" dirty="0">
                <a:solidFill>
                  <a:srgbClr val="FFCCCC"/>
                </a:solidFill>
                <a:latin typeface="Arial" pitchFamily="34" charset="0"/>
                <a:cs typeface="Arial" pitchFamily="34" charset="0"/>
              </a:rPr>
              <a:t>.</a:t>
            </a:r>
          </a:p>
        </p:txBody>
      </p:sp>
      <p:pic>
        <p:nvPicPr>
          <p:cNvPr id="51202" name="Picture 2" descr="FIG07"/>
          <p:cNvPicPr>
            <a:picLocks noChangeAspect="1" noChangeArrowheads="1"/>
          </p:cNvPicPr>
          <p:nvPr/>
        </p:nvPicPr>
        <p:blipFill>
          <a:blip r:embed="rId2" cstate="print"/>
          <a:srcRect/>
          <a:stretch>
            <a:fillRect/>
          </a:stretch>
        </p:blipFill>
        <p:spPr bwMode="auto">
          <a:xfrm>
            <a:off x="101958" y="2133600"/>
            <a:ext cx="6096000" cy="4657725"/>
          </a:xfrm>
          <a:prstGeom prst="rect">
            <a:avLst/>
          </a:prstGeom>
          <a:noFill/>
        </p:spPr>
      </p:pic>
      <p:sp>
        <p:nvSpPr>
          <p:cNvPr id="4" name="TextBox 3"/>
          <p:cNvSpPr txBox="1"/>
          <p:nvPr/>
        </p:nvSpPr>
        <p:spPr>
          <a:xfrm>
            <a:off x="6159321" y="2179796"/>
            <a:ext cx="3048000" cy="4678204"/>
          </a:xfrm>
          <a:prstGeom prst="rect">
            <a:avLst/>
          </a:prstGeom>
          <a:noFill/>
        </p:spPr>
        <p:txBody>
          <a:bodyPr wrap="square" rtlCol="0">
            <a:spAutoFit/>
          </a:bodyPr>
          <a:lstStyle/>
          <a:p>
            <a:r>
              <a:rPr lang="en-US" sz="1600" b="1" dirty="0" smtClean="0">
                <a:solidFill>
                  <a:srgbClr val="FFFF00"/>
                </a:solidFill>
              </a:rPr>
              <a:t>There are two main biological applications for in situ </a:t>
            </a:r>
            <a:r>
              <a:rPr lang="en-US" sz="1600" b="1" dirty="0" err="1" smtClean="0">
                <a:solidFill>
                  <a:srgbClr val="FFFF00"/>
                </a:solidFill>
              </a:rPr>
              <a:t>metabolomics</a:t>
            </a:r>
            <a:r>
              <a:rPr lang="en-US" sz="1600" b="1" dirty="0" smtClean="0">
                <a:solidFill>
                  <a:srgbClr val="FFFF00"/>
                </a:solidFill>
              </a:rPr>
              <a:t>: </a:t>
            </a:r>
            <a:r>
              <a:rPr lang="en-US" sz="1600" b="1" dirty="0" smtClean="0">
                <a:solidFill>
                  <a:srgbClr val="00FFCC"/>
                </a:solidFill>
              </a:rPr>
              <a:t>MS imaging and real-time MS.</a:t>
            </a:r>
          </a:p>
          <a:p>
            <a:endParaRPr lang="en-US" sz="800" b="1" dirty="0" smtClean="0">
              <a:solidFill>
                <a:srgbClr val="FFFF00"/>
              </a:solidFill>
            </a:endParaRPr>
          </a:p>
          <a:p>
            <a:r>
              <a:rPr lang="en-US" sz="1400" b="1" dirty="0" smtClean="0">
                <a:solidFill>
                  <a:srgbClr val="00FFCC"/>
                </a:solidFill>
              </a:rPr>
              <a:t>MS imaging. </a:t>
            </a:r>
            <a:r>
              <a:rPr lang="en-US" sz="1400" b="1" dirty="0" smtClean="0">
                <a:solidFill>
                  <a:srgbClr val="CCFF99"/>
                </a:solidFill>
              </a:rPr>
              <a:t>Scanning sections of biological tissues along the three axes with a laser allows the ionization of the constituents and their detection by MS. </a:t>
            </a:r>
          </a:p>
          <a:p>
            <a:endParaRPr lang="en-US" sz="800" b="1" dirty="0" smtClean="0">
              <a:solidFill>
                <a:srgbClr val="FFFF00"/>
              </a:solidFill>
            </a:endParaRPr>
          </a:p>
          <a:p>
            <a:r>
              <a:rPr lang="en-US" sz="1400" b="1" dirty="0" smtClean="0">
                <a:solidFill>
                  <a:srgbClr val="FFFF00"/>
                </a:solidFill>
              </a:rPr>
              <a:t>Such information can be represented as topographical maps of molecular composition. </a:t>
            </a:r>
          </a:p>
          <a:p>
            <a:endParaRPr lang="en-US" sz="800" b="1" dirty="0" smtClean="0">
              <a:solidFill>
                <a:srgbClr val="FFFF00"/>
              </a:solidFill>
            </a:endParaRPr>
          </a:p>
          <a:p>
            <a:r>
              <a:rPr lang="en-US" sz="1400" b="1" dirty="0" smtClean="0">
                <a:solidFill>
                  <a:srgbClr val="00FF00"/>
                </a:solidFill>
              </a:rPr>
              <a:t>In this example, a functional MS imaging using MALDI-</a:t>
            </a:r>
            <a:r>
              <a:rPr lang="en-US" sz="1400" b="1" dirty="0" err="1" smtClean="0">
                <a:solidFill>
                  <a:srgbClr val="00FF00"/>
                </a:solidFill>
              </a:rPr>
              <a:t>Synapt</a:t>
            </a:r>
            <a:r>
              <a:rPr lang="en-US" sz="1400" b="1" dirty="0" smtClean="0">
                <a:solidFill>
                  <a:srgbClr val="00FF00"/>
                </a:solidFill>
              </a:rPr>
              <a:t> allows to determine the exact localization in the rat brain of the changes in molecular composition induced by a particular diet.</a:t>
            </a:r>
            <a:endParaRPr lang="en-US" sz="1400" b="1" dirty="0">
              <a:solidFill>
                <a:srgbClr val="00FF00"/>
              </a:solidFill>
            </a:endParaRPr>
          </a:p>
        </p:txBody>
      </p:sp>
      <p:sp>
        <p:nvSpPr>
          <p:cNvPr id="5" name="TextBox 4"/>
          <p:cNvSpPr txBox="1"/>
          <p:nvPr/>
        </p:nvSpPr>
        <p:spPr>
          <a:xfrm>
            <a:off x="4800600" y="5867400"/>
            <a:ext cx="1524000" cy="954107"/>
          </a:xfrm>
          <a:prstGeom prst="rect">
            <a:avLst/>
          </a:prstGeom>
          <a:noFill/>
        </p:spPr>
        <p:txBody>
          <a:bodyPr wrap="square" rtlCol="0">
            <a:spAutoFit/>
          </a:bodyPr>
          <a:lstStyle/>
          <a:p>
            <a:r>
              <a:rPr lang="en-US" sz="800" b="1" dirty="0" err="1" smtClean="0"/>
              <a:t>Shion</a:t>
            </a:r>
            <a:r>
              <a:rPr lang="en-US" sz="800" b="1" dirty="0" smtClean="0"/>
              <a:t> H. Distribution of biomarkers of interest in rat brain tissue using high  definition MALDI imaging. Waters Corporation Technology Brief 2011: 720004135en.</a:t>
            </a:r>
            <a:endParaRPr lang="en-US" sz="8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92162"/>
          </a:xfrm>
        </p:spPr>
        <p:txBody>
          <a:bodyPr anchor="t" anchorCtr="0">
            <a:noAutofit/>
          </a:bodyPr>
          <a:lstStyle/>
          <a:p>
            <a:pPr algn="l"/>
            <a:r>
              <a:rPr lang="en-US" sz="1800" b="1" dirty="0">
                <a:solidFill>
                  <a:srgbClr val="00FFFF"/>
                </a:solidFill>
                <a:latin typeface="Arial" pitchFamily="34" charset="0"/>
                <a:cs typeface="Arial" pitchFamily="34" charset="0"/>
              </a:rPr>
              <a:t>Real-time MS. Novel desorption ionization tools allow the real-time, rapid </a:t>
            </a:r>
            <a:r>
              <a:rPr lang="en-US" sz="1800" b="1" i="1" dirty="0">
                <a:solidFill>
                  <a:srgbClr val="00FFFF"/>
                </a:solidFill>
                <a:latin typeface="Arial" pitchFamily="34" charset="0"/>
                <a:cs typeface="Arial" pitchFamily="34" charset="0"/>
              </a:rPr>
              <a:t>in situ </a:t>
            </a:r>
            <a:r>
              <a:rPr lang="en-US" sz="1800" b="1" dirty="0" smtClean="0">
                <a:solidFill>
                  <a:srgbClr val="00FFFF"/>
                </a:solidFill>
                <a:latin typeface="Arial" pitchFamily="34" charset="0"/>
                <a:cs typeface="Arial" pitchFamily="34" charset="0"/>
              </a:rPr>
              <a:t>screening and analysis </a:t>
            </a:r>
            <a:r>
              <a:rPr lang="en-US" sz="1800" b="1" dirty="0">
                <a:solidFill>
                  <a:srgbClr val="00FFFF"/>
                </a:solidFill>
                <a:latin typeface="Arial" pitchFamily="34" charset="0"/>
                <a:cs typeface="Arial" pitchFamily="34" charset="0"/>
              </a:rPr>
              <a:t>of food and </a:t>
            </a:r>
            <a:r>
              <a:rPr lang="en-US" sz="1800" b="1" dirty="0" smtClean="0">
                <a:solidFill>
                  <a:srgbClr val="00FFFF"/>
                </a:solidFill>
                <a:latin typeface="Arial" pitchFamily="34" charset="0"/>
                <a:cs typeface="Arial" pitchFamily="34" charset="0"/>
              </a:rPr>
              <a:t>biological samples</a:t>
            </a:r>
            <a:r>
              <a:rPr lang="en-US" sz="1800" b="1" dirty="0">
                <a:solidFill>
                  <a:srgbClr val="00FFFF"/>
                </a:solidFill>
                <a:latin typeface="Arial" pitchFamily="34" charset="0"/>
                <a:cs typeface="Arial" pitchFamily="34" charset="0"/>
              </a:rPr>
              <a:t>, which could be used for quality assessment, traceability, and diagnosis. </a:t>
            </a:r>
          </a:p>
        </p:txBody>
      </p:sp>
      <p:pic>
        <p:nvPicPr>
          <p:cNvPr id="2050" name="Picture 2" descr="FIG08"/>
          <p:cNvPicPr>
            <a:picLocks noChangeAspect="1" noChangeArrowheads="1"/>
          </p:cNvPicPr>
          <p:nvPr/>
        </p:nvPicPr>
        <p:blipFill>
          <a:blip r:embed="rId2" cstate="print"/>
          <a:srcRect/>
          <a:stretch>
            <a:fillRect/>
          </a:stretch>
        </p:blipFill>
        <p:spPr bwMode="auto">
          <a:xfrm>
            <a:off x="304800" y="1206321"/>
            <a:ext cx="6096000" cy="4876800"/>
          </a:xfrm>
          <a:prstGeom prst="rect">
            <a:avLst/>
          </a:prstGeom>
          <a:noFill/>
        </p:spPr>
      </p:pic>
      <p:sp>
        <p:nvSpPr>
          <p:cNvPr id="4" name="TextBox 3"/>
          <p:cNvSpPr txBox="1"/>
          <p:nvPr/>
        </p:nvSpPr>
        <p:spPr>
          <a:xfrm>
            <a:off x="6400800" y="1150977"/>
            <a:ext cx="2743200" cy="5478423"/>
          </a:xfrm>
          <a:prstGeom prst="rect">
            <a:avLst/>
          </a:prstGeom>
          <a:noFill/>
        </p:spPr>
        <p:txBody>
          <a:bodyPr wrap="square" rtlCol="0">
            <a:spAutoFit/>
          </a:bodyPr>
          <a:lstStyle/>
          <a:p>
            <a:r>
              <a:rPr lang="en-US" sz="1600" b="1" dirty="0" smtClean="0">
                <a:solidFill>
                  <a:srgbClr val="FFFF00"/>
                </a:solidFill>
                <a:latin typeface="Arial" pitchFamily="34" charset="0"/>
                <a:cs typeface="Arial" pitchFamily="34" charset="0"/>
              </a:rPr>
              <a:t>In this example, </a:t>
            </a:r>
            <a:r>
              <a:rPr lang="en-US" sz="1600" b="1" dirty="0" smtClean="0">
                <a:solidFill>
                  <a:srgbClr val="00FF00"/>
                </a:solidFill>
                <a:latin typeface="Arial" pitchFamily="34" charset="0"/>
                <a:cs typeface="Arial" pitchFamily="34" charset="0"/>
              </a:rPr>
              <a:t>human sebum and fish oil are analyzed for their molecular content using a novel technological solution, direct analysis in real time </a:t>
            </a:r>
            <a:r>
              <a:rPr lang="en-US" sz="1400" b="1" dirty="0" smtClean="0">
                <a:solidFill>
                  <a:srgbClr val="CCFF99"/>
                </a:solidFill>
                <a:latin typeface="Arial" pitchFamily="34" charset="0"/>
                <a:cs typeface="Arial" pitchFamily="34" charset="0"/>
              </a:rPr>
              <a:t>(</a:t>
            </a:r>
            <a:r>
              <a:rPr lang="en-US" sz="1400" b="1" dirty="0" err="1" smtClean="0">
                <a:solidFill>
                  <a:srgbClr val="CCFF99"/>
                </a:solidFill>
                <a:latin typeface="Arial" pitchFamily="34" charset="0"/>
                <a:cs typeface="Arial" pitchFamily="34" charset="0"/>
              </a:rPr>
              <a:t>IonSense</a:t>
            </a:r>
            <a:r>
              <a:rPr lang="en-US" sz="1400" b="1" dirty="0" smtClean="0">
                <a:solidFill>
                  <a:srgbClr val="CCFF99"/>
                </a:solidFill>
                <a:latin typeface="Arial" pitchFamily="34" charset="0"/>
                <a:cs typeface="Arial" pitchFamily="34" charset="0"/>
              </a:rPr>
              <a:t>, Saugus, Mass., USA), in combination with ion-mobility separation of a </a:t>
            </a:r>
            <a:r>
              <a:rPr lang="en-US" sz="1400" b="1" dirty="0" err="1" smtClean="0">
                <a:solidFill>
                  <a:srgbClr val="CCFF99"/>
                </a:solidFill>
                <a:latin typeface="Arial" pitchFamily="34" charset="0"/>
                <a:cs typeface="Arial" pitchFamily="34" charset="0"/>
              </a:rPr>
              <a:t>Synapt</a:t>
            </a:r>
            <a:r>
              <a:rPr lang="en-US" sz="1400" b="1" dirty="0" smtClean="0">
                <a:solidFill>
                  <a:srgbClr val="CCFF99"/>
                </a:solidFill>
                <a:latin typeface="Arial" pitchFamily="34" charset="0"/>
                <a:cs typeface="Arial" pitchFamily="34" charset="0"/>
              </a:rPr>
              <a:t> G2-S HDMS system (Waters Corp, Milford, Mass., USA). </a:t>
            </a:r>
            <a:endParaRPr lang="en-US" sz="1600" b="1" dirty="0" smtClean="0">
              <a:solidFill>
                <a:srgbClr val="CCFF99"/>
              </a:solidFill>
              <a:latin typeface="Arial" pitchFamily="34" charset="0"/>
              <a:cs typeface="Arial" pitchFamily="34" charset="0"/>
            </a:endParaRPr>
          </a:p>
          <a:p>
            <a:endParaRPr lang="en-US" sz="800" b="1" dirty="0" smtClean="0">
              <a:solidFill>
                <a:srgbClr val="00FF00"/>
              </a:solidFill>
              <a:latin typeface="Arial" pitchFamily="34" charset="0"/>
              <a:cs typeface="Arial" pitchFamily="34" charset="0"/>
            </a:endParaRPr>
          </a:p>
          <a:p>
            <a:r>
              <a:rPr lang="en-US" sz="1600" b="1" dirty="0" smtClean="0">
                <a:solidFill>
                  <a:srgbClr val="FFFF00"/>
                </a:solidFill>
                <a:latin typeface="Arial" pitchFamily="34" charset="0"/>
                <a:cs typeface="Arial" pitchFamily="34" charset="0"/>
              </a:rPr>
              <a:t>Samples were swiped on a capillary and placed near the ion source of the mass spectrometer and then separated by ion-mobility MS. </a:t>
            </a:r>
          </a:p>
          <a:p>
            <a:r>
              <a:rPr lang="en-US" sz="1600" b="1" dirty="0" smtClean="0">
                <a:solidFill>
                  <a:srgbClr val="CCFF99"/>
                </a:solidFill>
                <a:latin typeface="Arial" pitchFamily="34" charset="0"/>
                <a:cs typeface="Arial" pitchFamily="34" charset="0"/>
              </a:rPr>
              <a:t>Software solutions allow the automatic detection of differences in PUFA composition.</a:t>
            </a:r>
            <a:endParaRPr lang="en-US" sz="1600" dirty="0">
              <a:solidFill>
                <a:srgbClr val="CCFF99"/>
              </a:solidFill>
            </a:endParaRPr>
          </a:p>
        </p:txBody>
      </p:sp>
      <p:sp>
        <p:nvSpPr>
          <p:cNvPr id="5" name="TextBox 4"/>
          <p:cNvSpPr txBox="1"/>
          <p:nvPr/>
        </p:nvSpPr>
        <p:spPr>
          <a:xfrm>
            <a:off x="228600" y="6274713"/>
            <a:ext cx="5791200" cy="430887"/>
          </a:xfrm>
          <a:prstGeom prst="rect">
            <a:avLst/>
          </a:prstGeom>
          <a:noFill/>
        </p:spPr>
        <p:txBody>
          <a:bodyPr wrap="square" rtlCol="0">
            <a:spAutoFit/>
          </a:bodyPr>
          <a:lstStyle/>
          <a:p>
            <a:r>
              <a:rPr lang="en-US" sz="1100" b="1" dirty="0" smtClean="0">
                <a:solidFill>
                  <a:srgbClr val="FFCCCC"/>
                </a:solidFill>
              </a:rPr>
              <a:t>Li LP et al. Applications of ambient mass spectrometry in high throughput screening. Analyst 138: 3097-3103, 2013.</a:t>
            </a:r>
            <a:endParaRPr lang="en-US" sz="1100" b="1" dirty="0">
              <a:solidFill>
                <a:srgbClr val="FFCCCC"/>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solidFill>
                  <a:srgbClr val="FFFF00"/>
                </a:solidFill>
                <a:latin typeface="Arial" pitchFamily="34" charset="0"/>
                <a:cs typeface="Arial" pitchFamily="34" charset="0"/>
              </a:rPr>
              <a:t>Nutrigenomics</a:t>
            </a:r>
            <a:r>
              <a:rPr lang="en-US" sz="2800" b="1" dirty="0" smtClean="0">
                <a:solidFill>
                  <a:srgbClr val="FFFF00"/>
                </a:solidFill>
                <a:latin typeface="Arial" pitchFamily="34" charset="0"/>
                <a:cs typeface="Arial" pitchFamily="34" charset="0"/>
              </a:rPr>
              <a:t/>
            </a:r>
            <a:br>
              <a:rPr lang="en-US" sz="2800" b="1" dirty="0" smtClean="0">
                <a:solidFill>
                  <a:srgbClr val="FFFF00"/>
                </a:solidFill>
                <a:latin typeface="Arial" pitchFamily="34" charset="0"/>
                <a:cs typeface="Arial" pitchFamily="34" charset="0"/>
              </a:rPr>
            </a:br>
            <a:r>
              <a:rPr lang="en-US" sz="2800" b="1" dirty="0" smtClean="0">
                <a:solidFill>
                  <a:srgbClr val="00FFFF"/>
                </a:solidFill>
                <a:latin typeface="Arial" pitchFamily="34" charset="0"/>
                <a:cs typeface="Arial" pitchFamily="34" charset="0"/>
              </a:rPr>
              <a:t>Quantification of nutritional genotype-phenotype</a:t>
            </a:r>
            <a:endParaRPr lang="en-US" sz="2800" b="1" dirty="0">
              <a:solidFill>
                <a:srgbClr val="00FFFF"/>
              </a:solidFill>
              <a:latin typeface="Arial" pitchFamily="34" charset="0"/>
              <a:cs typeface="Arial"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889716" y="1600200"/>
            <a:ext cx="7375525" cy="478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880"/>
            <a:ext cx="8229600" cy="868362"/>
          </a:xfrm>
        </p:spPr>
        <p:txBody>
          <a:bodyPr>
            <a:normAutofit fontScale="90000"/>
          </a:bodyPr>
          <a:lstStyle/>
          <a:p>
            <a:r>
              <a:rPr lang="en-US" sz="2800" b="1" dirty="0" smtClean="0">
                <a:solidFill>
                  <a:srgbClr val="FFFF00"/>
                </a:solidFill>
                <a:latin typeface="Comic Sans MS" pitchFamily="66" charset="0"/>
                <a:cs typeface="Arial" pitchFamily="34" charset="0"/>
              </a:rPr>
              <a:t>You are what you eat, and have eaten:</a:t>
            </a:r>
            <a:r>
              <a:rPr lang="en-US" sz="2800" b="1" dirty="0" smtClean="0">
                <a:solidFill>
                  <a:srgbClr val="00FFFF"/>
                </a:solidFill>
                <a:latin typeface="Arial" pitchFamily="34" charset="0"/>
                <a:cs typeface="Arial" pitchFamily="34" charset="0"/>
              </a:rPr>
              <a:t/>
            </a:r>
            <a:br>
              <a:rPr lang="en-US" sz="2800" b="1" dirty="0" smtClean="0">
                <a:solidFill>
                  <a:srgbClr val="00FFFF"/>
                </a:solidFill>
                <a:latin typeface="Arial" pitchFamily="34" charset="0"/>
                <a:cs typeface="Arial" pitchFamily="34" charset="0"/>
              </a:rPr>
            </a:br>
            <a:r>
              <a:rPr lang="en-US" sz="2800" b="1" dirty="0" smtClean="0">
                <a:solidFill>
                  <a:srgbClr val="00FFFF"/>
                </a:solidFill>
                <a:latin typeface="Arial" pitchFamily="34" charset="0"/>
                <a:cs typeface="Arial" pitchFamily="34" charset="0"/>
              </a:rPr>
              <a:t>Received, Recorded, Remembered &amp; Revealed</a:t>
            </a:r>
            <a:endParaRPr lang="en-US" sz="2800" b="1" dirty="0">
              <a:solidFill>
                <a:srgbClr val="00FFFF"/>
              </a:solidFill>
              <a:latin typeface="Arial" pitchFamily="34" charset="0"/>
              <a:cs typeface="Arial"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343437" y="1241796"/>
            <a:ext cx="8458200" cy="53114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500" b="1" dirty="0" smtClean="0">
                <a:solidFill>
                  <a:srgbClr val="00FFFF"/>
                </a:solidFill>
                <a:latin typeface="Comic Sans MS" pitchFamily="66" charset="0"/>
                <a:cs typeface="Arial" pitchFamily="34" charset="0"/>
              </a:rPr>
              <a:t>Timely relatively modest interventions in early life can have a large effect on disease risk later</a:t>
            </a:r>
            <a:endParaRPr lang="en-US" sz="2500" b="1" dirty="0">
              <a:solidFill>
                <a:srgbClr val="00FFFF"/>
              </a:solidFill>
              <a:latin typeface="Comic Sans MS" pitchFamily="66" charset="0"/>
              <a:cs typeface="Arial" pitchFamily="34" charset="0"/>
            </a:endParaRPr>
          </a:p>
        </p:txBody>
      </p:sp>
      <p:pic>
        <p:nvPicPr>
          <p:cNvPr id="8194" name="Picture 2"/>
          <p:cNvPicPr>
            <a:picLocks noChangeAspect="1" noChangeArrowheads="1"/>
          </p:cNvPicPr>
          <p:nvPr/>
        </p:nvPicPr>
        <p:blipFill>
          <a:blip r:embed="rId2" cstate="print"/>
          <a:srcRect/>
          <a:stretch>
            <a:fillRect/>
          </a:stretch>
        </p:blipFill>
        <p:spPr bwMode="auto">
          <a:xfrm>
            <a:off x="570963" y="1211497"/>
            <a:ext cx="8001000" cy="5417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b="1" dirty="0" err="1" smtClean="0">
                <a:solidFill>
                  <a:srgbClr val="00FFFF"/>
                </a:solidFill>
                <a:latin typeface="Arial" pitchFamily="34" charset="0"/>
                <a:cs typeface="Arial" pitchFamily="34" charset="0"/>
              </a:rPr>
              <a:t>Nutrigenomics</a:t>
            </a:r>
            <a:r>
              <a:rPr lang="en-US" sz="2800" b="1" dirty="0" smtClean="0">
                <a:solidFill>
                  <a:srgbClr val="00FFFF"/>
                </a:solidFill>
                <a:latin typeface="Arial" pitchFamily="34" charset="0"/>
                <a:cs typeface="Arial" pitchFamily="34" charset="0"/>
              </a:rPr>
              <a:t>: two strategies</a:t>
            </a:r>
            <a:endParaRPr lang="en-US" sz="2800" b="1" dirty="0">
              <a:solidFill>
                <a:srgbClr val="00FFFF"/>
              </a:solidFill>
              <a:latin typeface="Arial" pitchFamily="34" charset="0"/>
              <a:cs typeface="Arial" pitchFamily="34" charset="0"/>
            </a:endParaRPr>
          </a:p>
        </p:txBody>
      </p:sp>
      <p:pic>
        <p:nvPicPr>
          <p:cNvPr id="9218" name="Picture 2"/>
          <p:cNvPicPr>
            <a:picLocks noChangeAspect="1" noChangeArrowheads="1"/>
          </p:cNvPicPr>
          <p:nvPr/>
        </p:nvPicPr>
        <p:blipFill>
          <a:blip r:embed="rId2" cstate="print"/>
          <a:srcRect/>
          <a:stretch>
            <a:fillRect/>
          </a:stretch>
        </p:blipFill>
        <p:spPr bwMode="auto">
          <a:xfrm>
            <a:off x="533400" y="1143000"/>
            <a:ext cx="8069425"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81000" y="1269642"/>
            <a:ext cx="8373976" cy="5257800"/>
          </a:xfrm>
          <a:prstGeom prst="rect">
            <a:avLst/>
          </a:prstGeom>
          <a:noFill/>
          <a:ln w="9525">
            <a:noFill/>
            <a:miter lim="800000"/>
            <a:headEnd/>
            <a:tailEnd/>
          </a:ln>
          <a:effectLst/>
        </p:spPr>
      </p:pic>
      <p:sp>
        <p:nvSpPr>
          <p:cNvPr id="5" name="Title 1"/>
          <p:cNvSpPr>
            <a:spLocks noGrp="1"/>
          </p:cNvSpPr>
          <p:nvPr>
            <p:ph type="title"/>
          </p:nvPr>
        </p:nvSpPr>
        <p:spPr>
          <a:xfrm>
            <a:off x="457200" y="274638"/>
            <a:ext cx="8229600" cy="868362"/>
          </a:xfrm>
        </p:spPr>
        <p:txBody>
          <a:bodyPr>
            <a:normAutofit/>
          </a:bodyPr>
          <a:lstStyle/>
          <a:p>
            <a:r>
              <a:rPr lang="en-US" sz="2800" b="1" dirty="0" smtClean="0">
                <a:solidFill>
                  <a:srgbClr val="FFFF00"/>
                </a:solidFill>
                <a:latin typeface="Arial" pitchFamily="34" charset="0"/>
                <a:cs typeface="Arial" pitchFamily="34" charset="0"/>
              </a:rPr>
              <a:t>What is the background? What is the problem?</a:t>
            </a:r>
            <a:endParaRPr lang="en-US" sz="28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04800" y="1278021"/>
            <a:ext cx="8534400" cy="5275179"/>
          </a:xfrm>
          <a:prstGeom prst="rect">
            <a:avLst/>
          </a:prstGeom>
          <a:noFill/>
          <a:ln w="9525">
            <a:noFill/>
            <a:miter lim="800000"/>
            <a:headEnd/>
            <a:tailEnd/>
          </a:ln>
          <a:effectLst/>
        </p:spPr>
      </p:pic>
      <p:sp>
        <p:nvSpPr>
          <p:cNvPr id="5" name="Title 1"/>
          <p:cNvSpPr>
            <a:spLocks noGrp="1"/>
          </p:cNvSpPr>
          <p:nvPr>
            <p:ph type="title"/>
          </p:nvPr>
        </p:nvSpPr>
        <p:spPr>
          <a:xfrm>
            <a:off x="457200" y="274638"/>
            <a:ext cx="8229600" cy="868362"/>
          </a:xfrm>
        </p:spPr>
        <p:txBody>
          <a:bodyPr>
            <a:normAutofit/>
          </a:bodyPr>
          <a:lstStyle/>
          <a:p>
            <a:r>
              <a:rPr lang="en-US" sz="2800" b="1" dirty="0" smtClean="0">
                <a:solidFill>
                  <a:srgbClr val="FFFF00"/>
                </a:solidFill>
                <a:latin typeface="Arial" pitchFamily="34" charset="0"/>
                <a:cs typeface="Arial" pitchFamily="34" charset="0"/>
              </a:rPr>
              <a:t>What is the specific aim?</a:t>
            </a:r>
            <a:endParaRPr lang="en-US" sz="28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68362"/>
          </a:xfrm>
        </p:spPr>
        <p:txBody>
          <a:bodyPr>
            <a:normAutofit/>
          </a:bodyPr>
          <a:lstStyle/>
          <a:p>
            <a:r>
              <a:rPr lang="en-US" sz="2800" b="1" dirty="0" smtClean="0">
                <a:solidFill>
                  <a:srgbClr val="FFFF00"/>
                </a:solidFill>
                <a:latin typeface="Arial" pitchFamily="34" charset="0"/>
                <a:cs typeface="Arial" pitchFamily="34" charset="0"/>
              </a:rPr>
              <a:t>Which materials and methods?</a:t>
            </a:r>
            <a:endParaRPr lang="en-US" sz="2800" b="1" dirty="0">
              <a:solidFill>
                <a:srgbClr val="FFFF00"/>
              </a:solidFill>
              <a:latin typeface="Arial" pitchFamily="34" charset="0"/>
              <a:cs typeface="Arial" pitchFamily="34" charset="0"/>
            </a:endParaRPr>
          </a:p>
        </p:txBody>
      </p:sp>
      <p:pic>
        <p:nvPicPr>
          <p:cNvPr id="12290" name="Picture 2"/>
          <p:cNvPicPr>
            <a:picLocks noChangeAspect="1" noChangeArrowheads="1"/>
          </p:cNvPicPr>
          <p:nvPr/>
        </p:nvPicPr>
        <p:blipFill>
          <a:blip r:embed="rId2" cstate="print"/>
          <a:srcRect/>
          <a:stretch>
            <a:fillRect/>
          </a:stretch>
        </p:blipFill>
        <p:spPr bwMode="auto">
          <a:xfrm>
            <a:off x="228600" y="1143000"/>
            <a:ext cx="8656711"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68362"/>
          </a:xfrm>
        </p:spPr>
        <p:txBody>
          <a:bodyPr>
            <a:normAutofit/>
          </a:bodyPr>
          <a:lstStyle/>
          <a:p>
            <a:r>
              <a:rPr lang="en-US" sz="2800" b="1" dirty="0" smtClean="0">
                <a:solidFill>
                  <a:srgbClr val="FFFF00"/>
                </a:solidFill>
                <a:latin typeface="Arial" pitchFamily="34" charset="0"/>
                <a:cs typeface="Arial" pitchFamily="34" charset="0"/>
              </a:rPr>
              <a:t>What are the specific deliverables?</a:t>
            </a:r>
            <a:endParaRPr lang="en-US" sz="2800" b="1" dirty="0">
              <a:solidFill>
                <a:srgbClr val="FFFF00"/>
              </a:solidFill>
              <a:latin typeface="Arial" pitchFamily="34" charset="0"/>
              <a:cs typeface="Arial" pitchFamily="34" charset="0"/>
            </a:endParaRPr>
          </a:p>
        </p:txBody>
      </p:sp>
      <p:pic>
        <p:nvPicPr>
          <p:cNvPr id="13314" name="Picture 2"/>
          <p:cNvPicPr>
            <a:picLocks noChangeAspect="1" noChangeArrowheads="1"/>
          </p:cNvPicPr>
          <p:nvPr/>
        </p:nvPicPr>
        <p:blipFill>
          <a:blip r:embed="rId2" cstate="print"/>
          <a:srcRect/>
          <a:stretch>
            <a:fillRect/>
          </a:stretch>
        </p:blipFill>
        <p:spPr bwMode="auto">
          <a:xfrm>
            <a:off x="291921" y="1193442"/>
            <a:ext cx="8575018"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599" y="914400"/>
          <a:ext cx="8686801" cy="5724997"/>
        </p:xfrm>
        <a:graphic>
          <a:graphicData uri="http://schemas.openxmlformats.org/drawingml/2006/table">
            <a:tbl>
              <a:tblPr/>
              <a:tblGrid>
                <a:gridCol w="2734734"/>
                <a:gridCol w="1045634"/>
                <a:gridCol w="723900"/>
                <a:gridCol w="804334"/>
                <a:gridCol w="1045634"/>
                <a:gridCol w="1206500"/>
                <a:gridCol w="1126065"/>
              </a:tblGrid>
              <a:tr h="255026">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Organism/Name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Size (Mb)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GC%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err="1">
                          <a:solidFill>
                            <a:srgbClr val="990000"/>
                          </a:solidFill>
                          <a:latin typeface="Arial" pitchFamily="34" charset="0"/>
                          <a:ea typeface="Times New Roman"/>
                          <a:cs typeface="Arial" pitchFamily="34" charset="0"/>
                        </a:rPr>
                        <a:t>Chrs</a:t>
                      </a:r>
                      <a:r>
                        <a:rPr lang="en-US" sz="1400" b="1" dirty="0">
                          <a:solidFill>
                            <a:srgbClr val="990000"/>
                          </a:solidFill>
                          <a:latin typeface="Arial" pitchFamily="34" charset="0"/>
                          <a:ea typeface="Times New Roman"/>
                          <a:cs typeface="Arial" pitchFamily="34" charset="0"/>
                        </a:rPr>
                        <a:t>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Gene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Release Date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solidFill>
                            <a:srgbClr val="990000"/>
                          </a:solidFill>
                          <a:latin typeface="Arial" pitchFamily="34" charset="0"/>
                          <a:ea typeface="Times New Roman"/>
                          <a:cs typeface="Arial" pitchFamily="34" charset="0"/>
                        </a:rPr>
                        <a:t>Modify Date </a:t>
                      </a:r>
                      <a:endParaRPr lang="en-US" sz="1400" b="1" dirty="0">
                        <a:solidFill>
                          <a:srgbClr val="990000"/>
                        </a:solidFill>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276849">
                <a:tc>
                  <a:txBody>
                    <a:bodyPr/>
                    <a:lstStyle/>
                    <a:p>
                      <a:pPr marL="0" marR="0">
                        <a:lnSpc>
                          <a:spcPct val="115000"/>
                        </a:lnSpc>
                        <a:spcBef>
                          <a:spcPts val="0"/>
                        </a:spcBef>
                        <a:spcAft>
                          <a:spcPts val="0"/>
                        </a:spcAft>
                      </a:pPr>
                      <a:r>
                        <a:rPr lang="en-US" sz="1400" b="1" dirty="0" err="1">
                          <a:solidFill>
                            <a:srgbClr val="2F4A8B"/>
                          </a:solidFill>
                          <a:latin typeface="Arial" pitchFamily="34" charset="0"/>
                          <a:ea typeface="Times New Roman"/>
                          <a:cs typeface="Arial" pitchFamily="34" charset="0"/>
                          <a:hlinkClick r:id="rId2"/>
                        </a:rPr>
                        <a:t>Bos</a:t>
                      </a:r>
                      <a:r>
                        <a:rPr lang="en-US" sz="1400" b="1" dirty="0">
                          <a:solidFill>
                            <a:srgbClr val="2F4A8B"/>
                          </a:solidFill>
                          <a:latin typeface="Arial" pitchFamily="34" charset="0"/>
                          <a:ea typeface="Times New Roman"/>
                          <a:cs typeface="Arial" pitchFamily="34" charset="0"/>
                          <a:hlinkClick r:id="rId2"/>
                        </a:rPr>
                        <a:t> </a:t>
                      </a:r>
                      <a:r>
                        <a:rPr lang="en-US" sz="1400" b="1" dirty="0" err="1">
                          <a:solidFill>
                            <a:srgbClr val="2F4A8B"/>
                          </a:solidFill>
                          <a:latin typeface="Arial" pitchFamily="34" charset="0"/>
                          <a:ea typeface="Times New Roman"/>
                          <a:cs typeface="Arial" pitchFamily="34" charset="0"/>
                          <a:hlinkClick r:id="rId2"/>
                        </a:rPr>
                        <a:t>taurus</a:t>
                      </a:r>
                      <a:r>
                        <a:rPr lang="en-US" sz="1400" b="1" dirty="0">
                          <a:latin typeface="Arial" pitchFamily="34" charset="0"/>
                          <a:ea typeface="Times New Roman"/>
                          <a:cs typeface="Arial" pitchFamily="34" charset="0"/>
                        </a:rPr>
                        <a:t> (Cattle)</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2670.04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41.89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30</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32574</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2009/04/24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2013/08/06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513531">
                <a:tc>
                  <a:txBody>
                    <a:bodyPr/>
                    <a:lstStyle/>
                    <a:p>
                      <a:pPr marL="0" marR="0">
                        <a:lnSpc>
                          <a:spcPct val="115000"/>
                        </a:lnSpc>
                        <a:spcBef>
                          <a:spcPts val="0"/>
                        </a:spcBef>
                        <a:spcAft>
                          <a:spcPts val="0"/>
                        </a:spcAft>
                      </a:pPr>
                      <a:r>
                        <a:rPr lang="en-US" sz="1400" b="1" dirty="0" err="1">
                          <a:solidFill>
                            <a:srgbClr val="2F4A8B"/>
                          </a:solidFill>
                          <a:latin typeface="Arial" pitchFamily="34" charset="0"/>
                          <a:ea typeface="Times New Roman"/>
                          <a:cs typeface="Arial" pitchFamily="34" charset="0"/>
                          <a:hlinkClick r:id="rId3"/>
                        </a:rPr>
                        <a:t>Caenorhabditis</a:t>
                      </a:r>
                      <a:r>
                        <a:rPr lang="en-US" sz="1400" b="1" dirty="0">
                          <a:solidFill>
                            <a:srgbClr val="2F4A8B"/>
                          </a:solidFill>
                          <a:latin typeface="Arial" pitchFamily="34" charset="0"/>
                          <a:ea typeface="Times New Roman"/>
                          <a:cs typeface="Arial" pitchFamily="34" charset="0"/>
                          <a:hlinkClick r:id="rId3"/>
                        </a:rPr>
                        <a:t> </a:t>
                      </a:r>
                      <a:r>
                        <a:rPr lang="en-US" sz="1400" b="1" dirty="0" err="1">
                          <a:solidFill>
                            <a:srgbClr val="2F4A8B"/>
                          </a:solidFill>
                          <a:latin typeface="Arial" pitchFamily="34" charset="0"/>
                          <a:ea typeface="Times New Roman"/>
                          <a:cs typeface="Arial" pitchFamily="34" charset="0"/>
                          <a:hlinkClick r:id="rId3"/>
                        </a:rPr>
                        <a:t>elegans</a:t>
                      </a:r>
                      <a:r>
                        <a:rPr lang="en-US" sz="1400" b="1" dirty="0">
                          <a:latin typeface="Arial" pitchFamily="34" charset="0"/>
                          <a:ea typeface="Times New Roman"/>
                          <a:cs typeface="Arial" pitchFamily="34" charset="0"/>
                        </a:rPr>
                        <a:t> (Nematode)</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100.286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35.43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44867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2001/12/03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2013/03/13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74484">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4"/>
                        </a:rPr>
                        <a:t>Canis lupus familiaris</a:t>
                      </a:r>
                      <a:r>
                        <a:rPr lang="en-US" sz="1400" b="1">
                          <a:latin typeface="Arial" pitchFamily="34" charset="0"/>
                          <a:ea typeface="Times New Roman"/>
                          <a:cs typeface="Arial" pitchFamily="34" charset="0"/>
                        </a:rPr>
                        <a:t> (Dog)</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2410.98</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41.30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28995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2004/07/10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2013/09/24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276849">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5"/>
                        </a:rPr>
                        <a:t>Capra hircus</a:t>
                      </a:r>
                      <a:r>
                        <a:rPr lang="en-US" sz="1400" b="1">
                          <a:latin typeface="Arial" pitchFamily="34" charset="0"/>
                          <a:ea typeface="Times New Roman"/>
                          <a:cs typeface="Arial" pitchFamily="34" charset="0"/>
                        </a:rPr>
                        <a:t> (Goat)</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2635.85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42.18</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25789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2012/12/06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2013/09/30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6"/>
                        </a:rPr>
                        <a:t>Drosophila melanogaster</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143.726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42.10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17241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2002/04/30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2014/08/15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74484">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7"/>
                        </a:rPr>
                        <a:t>Equus caballus</a:t>
                      </a:r>
                      <a:r>
                        <a:rPr lang="en-US" sz="1400" b="1">
                          <a:latin typeface="Arial" pitchFamily="34" charset="0"/>
                          <a:ea typeface="Times New Roman"/>
                          <a:cs typeface="Arial" pitchFamily="34" charset="0"/>
                        </a:rPr>
                        <a:t> (Horse)</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2474.93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41.65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25565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2007/01/24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2014/04/25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8"/>
                        </a:rPr>
                        <a:t>Esox lucius</a:t>
                      </a:r>
                      <a:r>
                        <a:rPr lang="en-US" sz="1400" b="1">
                          <a:latin typeface="Arial" pitchFamily="34" charset="0"/>
                          <a:ea typeface="Times New Roman"/>
                          <a:cs typeface="Arial" pitchFamily="34" charset="0"/>
                        </a:rPr>
                        <a:t> (Pike Fish)</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877.814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42.39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2014/06/26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2014/07/09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276849">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9"/>
                        </a:rPr>
                        <a:t>Felis catus</a:t>
                      </a:r>
                      <a:r>
                        <a:rPr lang="en-US" sz="1400" b="1">
                          <a:latin typeface="Arial" pitchFamily="34" charset="0"/>
                          <a:ea typeface="Times New Roman"/>
                          <a:cs typeface="Arial" pitchFamily="34" charset="0"/>
                        </a:rPr>
                        <a:t> (Cat)</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3160.29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45.60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19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2009/01/14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2014/04/25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0"/>
                        </a:rPr>
                        <a:t>Gallus gallus</a:t>
                      </a:r>
                      <a:r>
                        <a:rPr lang="en-US" sz="1400" b="1">
                          <a:latin typeface="Arial" pitchFamily="34" charset="0"/>
                          <a:ea typeface="Times New Roman"/>
                          <a:cs typeface="Arial" pitchFamily="34" charset="0"/>
                        </a:rPr>
                        <a:t> (Chicken)</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1046.93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41.89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21211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2004/02/29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2011/02/24</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276849">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1"/>
                        </a:rPr>
                        <a:t>Gorilla gorilla gorilla</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3035.66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41.17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31334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2008/10/19</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2012/12/06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74484">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2"/>
                        </a:rPr>
                        <a:t>Homo sapiens</a:t>
                      </a:r>
                      <a:r>
                        <a:rPr lang="en-US" sz="1400" b="1">
                          <a:latin typeface="Arial" pitchFamily="34" charset="0"/>
                          <a:ea typeface="Times New Roman"/>
                          <a:cs typeface="Arial" pitchFamily="34" charset="0"/>
                        </a:rPr>
                        <a:t> (human)</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3209.29</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41.31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41571</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2002/08/02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2014/02/03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511338">
                <a:tc>
                  <a:txBody>
                    <a:bodyPr/>
                    <a:lstStyle/>
                    <a:p>
                      <a:pPr marL="0" marR="0">
                        <a:lnSpc>
                          <a:spcPct val="115000"/>
                        </a:lnSpc>
                        <a:spcBef>
                          <a:spcPts val="0"/>
                        </a:spcBef>
                        <a:spcAft>
                          <a:spcPts val="0"/>
                        </a:spcAft>
                      </a:pPr>
                      <a:r>
                        <a:rPr lang="en-US" sz="1400" b="1" dirty="0" err="1" smtClean="0">
                          <a:solidFill>
                            <a:srgbClr val="2F4A8B"/>
                          </a:solidFill>
                          <a:latin typeface="Arial" pitchFamily="34" charset="0"/>
                          <a:ea typeface="Times New Roman"/>
                          <a:cs typeface="Arial" pitchFamily="34" charset="0"/>
                          <a:hlinkClick r:id="rId13"/>
                        </a:rPr>
                        <a:t>Macaca</a:t>
                      </a:r>
                      <a:r>
                        <a:rPr lang="en-US" sz="1400" b="1" dirty="0" smtClean="0">
                          <a:solidFill>
                            <a:srgbClr val="2F4A8B"/>
                          </a:solidFill>
                          <a:latin typeface="Arial" pitchFamily="34" charset="0"/>
                          <a:ea typeface="Times New Roman"/>
                          <a:cs typeface="Arial" pitchFamily="34" charset="0"/>
                          <a:hlinkClick r:id="rId13"/>
                        </a:rPr>
                        <a:t> </a:t>
                      </a:r>
                      <a:r>
                        <a:rPr lang="en-US" sz="1400" b="1" dirty="0" err="1" smtClean="0">
                          <a:solidFill>
                            <a:srgbClr val="2F4A8B"/>
                          </a:solidFill>
                          <a:latin typeface="Arial" pitchFamily="34" charset="0"/>
                          <a:ea typeface="Times New Roman"/>
                          <a:cs typeface="Arial" pitchFamily="34" charset="0"/>
                          <a:hlinkClick r:id="rId13"/>
                        </a:rPr>
                        <a:t>fascicularis</a:t>
                      </a:r>
                      <a:r>
                        <a:rPr lang="en-US" sz="1400" b="1" dirty="0" smtClean="0">
                          <a:latin typeface="Arial" pitchFamily="34" charset="0"/>
                          <a:ea typeface="Times New Roman"/>
                          <a:cs typeface="Arial" pitchFamily="34" charset="0"/>
                        </a:rPr>
                        <a:t> </a:t>
                      </a:r>
                      <a:r>
                        <a:rPr lang="en-US" sz="1400" b="1" dirty="0">
                          <a:latin typeface="Arial" pitchFamily="34" charset="0"/>
                          <a:ea typeface="Times New Roman"/>
                          <a:cs typeface="Arial" pitchFamily="34" charset="0"/>
                        </a:rPr>
                        <a:t>(Macaque)</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2946.84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41.33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35895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2013/05/20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2013/06/12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74484">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4"/>
                        </a:rPr>
                        <a:t>Mus musculus</a:t>
                      </a:r>
                      <a:r>
                        <a:rPr lang="en-US" sz="1400" b="1">
                          <a:latin typeface="Arial" pitchFamily="34" charset="0"/>
                          <a:ea typeface="Times New Roman"/>
                          <a:cs typeface="Arial" pitchFamily="34" charset="0"/>
                        </a:rPr>
                        <a:t> (mouse)</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2775.06</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42.58</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41170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2005/07/07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2013/12/27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5"/>
                        </a:rPr>
                        <a:t>Ovis aries</a:t>
                      </a:r>
                      <a:r>
                        <a:rPr lang="en-US" sz="1400" b="1">
                          <a:latin typeface="Arial" pitchFamily="34" charset="0"/>
                          <a:ea typeface="Times New Roman"/>
                          <a:cs typeface="Arial" pitchFamily="34" charset="0"/>
                        </a:rPr>
                        <a:t> (Sheep)</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2619.05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42.00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54</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48657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2012/09/21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2012/12/02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6"/>
                        </a:rPr>
                        <a:t>Rattus norvegicus</a:t>
                      </a:r>
                      <a:r>
                        <a:rPr lang="en-US" sz="1400" b="1">
                          <a:latin typeface="Arial" pitchFamily="34" charset="0"/>
                          <a:ea typeface="Times New Roman"/>
                          <a:cs typeface="Arial" pitchFamily="34" charset="0"/>
                        </a:rPr>
                        <a:t> (rat)</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2870.18</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42.41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37441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2002/11/27</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2014/07/01</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r h="304962">
                <a:tc>
                  <a:txBody>
                    <a:bodyPr/>
                    <a:lstStyle/>
                    <a:p>
                      <a:pPr marL="0" marR="0">
                        <a:lnSpc>
                          <a:spcPct val="115000"/>
                        </a:lnSpc>
                        <a:spcBef>
                          <a:spcPts val="0"/>
                        </a:spcBef>
                        <a:spcAft>
                          <a:spcPts val="0"/>
                        </a:spcAft>
                      </a:pPr>
                      <a:r>
                        <a:rPr lang="en-US" sz="1400" b="1">
                          <a:solidFill>
                            <a:srgbClr val="2F4A8B"/>
                          </a:solidFill>
                          <a:latin typeface="Arial" pitchFamily="34" charset="0"/>
                          <a:ea typeface="Times New Roman"/>
                          <a:cs typeface="Arial" pitchFamily="34" charset="0"/>
                          <a:hlinkClick r:id="rId17"/>
                        </a:rPr>
                        <a:t>Sus scrofa</a:t>
                      </a:r>
                      <a:r>
                        <a:rPr lang="en-US" sz="1400" b="1">
                          <a:latin typeface="Arial" pitchFamily="34" charset="0"/>
                          <a:ea typeface="Times New Roman"/>
                          <a:cs typeface="Arial" pitchFamily="34" charset="0"/>
                        </a:rPr>
                        <a:t> (wild boar)</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2808.53</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42.45</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35252</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a:latin typeface="Arial" pitchFamily="34" charset="0"/>
                          <a:ea typeface="Times New Roman"/>
                          <a:cs typeface="Arial" pitchFamily="34" charset="0"/>
                        </a:rPr>
                        <a:t>2008/07/11</a:t>
                      </a:r>
                      <a:endParaRPr lang="en-US" sz="1400" b="1">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c>
                  <a:txBody>
                    <a:bodyPr/>
                    <a:lstStyle/>
                    <a:p>
                      <a:pPr marL="0" marR="0" algn="ctr">
                        <a:lnSpc>
                          <a:spcPct val="115000"/>
                        </a:lnSpc>
                        <a:spcBef>
                          <a:spcPts val="0"/>
                        </a:spcBef>
                        <a:spcAft>
                          <a:spcPts val="0"/>
                        </a:spcAft>
                      </a:pPr>
                      <a:r>
                        <a:rPr lang="en-US" sz="1400" b="1" dirty="0">
                          <a:latin typeface="Arial" pitchFamily="34" charset="0"/>
                          <a:ea typeface="Times New Roman"/>
                          <a:cs typeface="Arial" pitchFamily="34" charset="0"/>
                        </a:rPr>
                        <a:t>2013/09/29</a:t>
                      </a:r>
                      <a:endParaRPr lang="en-US" sz="1400" b="1" dirty="0">
                        <a:latin typeface="Arial" pitchFamily="34" charset="0"/>
                        <a:ea typeface="Calibri"/>
                        <a:cs typeface="Arial" pitchFamily="34" charset="0"/>
                      </a:endParaRPr>
                    </a:p>
                  </a:txBody>
                  <a:tcPr marL="9830" marR="9830" marT="9830" marB="983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gradFill>
                      <a:gsLst>
                        <a:gs pos="0">
                          <a:srgbClr val="CCFF99"/>
                        </a:gs>
                        <a:gs pos="17999">
                          <a:srgbClr val="FEE7F2"/>
                        </a:gs>
                        <a:gs pos="36000">
                          <a:srgbClr val="FAC77D"/>
                        </a:gs>
                        <a:gs pos="61000">
                          <a:srgbClr val="FBA97D"/>
                        </a:gs>
                        <a:gs pos="82001">
                          <a:srgbClr val="FBD49C"/>
                        </a:gs>
                        <a:gs pos="100000">
                          <a:srgbClr val="FEE7F2"/>
                        </a:gs>
                      </a:gsLst>
                      <a:lin ang="5400000" scaled="0"/>
                    </a:gradFill>
                  </a:tcPr>
                </a:tc>
              </a:tr>
            </a:tbl>
          </a:graphicData>
        </a:graphic>
      </p:graphicFrame>
      <p:pic>
        <p:nvPicPr>
          <p:cNvPr id="57360" name="Picture 5"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9" name="Picture 8"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8" name="Picture 10"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7" name="Picture 11"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6" name="Picture 17"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5" name="Picture 24"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4" name="Picture 25"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3" name="Picture 27"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2" name="Picture 29"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1" name="Picture 30"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50" name="Picture 31"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49" name="Picture 40"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48" name="Picture 49"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47" name="Picture 56"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46" name="Picture 64"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pic>
        <p:nvPicPr>
          <p:cNvPr id="57345" name="Picture 67" descr="Chromosome"/>
          <p:cNvPicPr>
            <a:picLocks noChangeAspect="1" noChangeArrowheads="1"/>
          </p:cNvPicPr>
          <p:nvPr/>
        </p:nvPicPr>
        <p:blipFill>
          <a:blip r:embed="rId18" cstate="print"/>
          <a:srcRect/>
          <a:stretch>
            <a:fillRect/>
          </a:stretch>
        </p:blipFill>
        <p:spPr bwMode="auto">
          <a:xfrm>
            <a:off x="0" y="0"/>
            <a:ext cx="106363" cy="106363"/>
          </a:xfrm>
          <a:prstGeom prst="rect">
            <a:avLst/>
          </a:prstGeom>
          <a:noFill/>
        </p:spPr>
      </p:pic>
      <p:sp>
        <p:nvSpPr>
          <p:cNvPr id="19" name="Title 1"/>
          <p:cNvSpPr txBox="1">
            <a:spLocks/>
          </p:cNvSpPr>
          <p:nvPr/>
        </p:nvSpPr>
        <p:spPr>
          <a:xfrm>
            <a:off x="457200" y="274638"/>
            <a:ext cx="8229600" cy="411162"/>
          </a:xfrm>
          <a:prstGeom prst="rect">
            <a:avLst/>
          </a:prstGeom>
        </p:spPr>
        <p:txBody>
          <a:bodyPr>
            <a:normAutofit fontScale="92500" lnSpcReduction="20000"/>
          </a:bodyPr>
          <a:lstStyle/>
          <a:p>
            <a:pPr lvl="0" algn="ctr" fontAlgn="auto">
              <a:spcAft>
                <a:spcPts val="0"/>
              </a:spcAft>
            </a:pPr>
            <a:r>
              <a:rPr lang="en-US" sz="2800" b="1" spc="-150" dirty="0" smtClean="0">
                <a:ln w="3175">
                  <a:noFill/>
                </a:ln>
                <a:solidFill>
                  <a:srgbClr val="00FFCC"/>
                </a:solidFill>
                <a:effectLst>
                  <a:outerShdw blurRad="50800" dist="38100" dir="2700000" algn="tl" rotWithShape="0">
                    <a:prstClr val="black">
                      <a:alpha val="40000"/>
                    </a:prstClr>
                  </a:outerShdw>
                </a:effectLst>
                <a:latin typeface="Arial" pitchFamily="34" charset="0"/>
                <a:cs typeface="Arial" pitchFamily="34" charset="0"/>
              </a:rPr>
              <a:t>Genome information by organism</a:t>
            </a:r>
            <a:endParaRPr kumimoji="0" lang="en-US" sz="2800" b="1" i="0" u="none" strike="noStrike" kern="1200" cap="none" spc="-150" normalizeH="0" baseline="0" noProof="0" dirty="0">
              <a:ln w="3175">
                <a:noFill/>
              </a:ln>
              <a:solidFill>
                <a:srgbClr val="00FFCC"/>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
        <p:nvSpPr>
          <p:cNvPr id="20" name="TextBox 19"/>
          <p:cNvSpPr txBox="1"/>
          <p:nvPr/>
        </p:nvSpPr>
        <p:spPr>
          <a:xfrm>
            <a:off x="6056181" y="685800"/>
            <a:ext cx="2935419" cy="246221"/>
          </a:xfrm>
          <a:prstGeom prst="rect">
            <a:avLst/>
          </a:prstGeom>
          <a:noFill/>
        </p:spPr>
        <p:txBody>
          <a:bodyPr wrap="none" rtlCol="0">
            <a:spAutoFit/>
          </a:bodyPr>
          <a:lstStyle/>
          <a:p>
            <a:r>
              <a:rPr lang="en-US" sz="1000" b="1" dirty="0" smtClean="0">
                <a:solidFill>
                  <a:srgbClr val="FFFF00"/>
                </a:solidFill>
              </a:rPr>
              <a:t>http://www.ncbi.nlm.nih.gov/genome/browse/</a:t>
            </a:r>
            <a:endParaRPr lang="en-US" sz="1000" b="1"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a:bodyPr>
          <a:lstStyle/>
          <a:p>
            <a:pPr marL="274320" indent="-274320" eaLnBrk="1" fontAlgn="auto" hangingPunct="1">
              <a:spcAft>
                <a:spcPts val="0"/>
              </a:spcAft>
              <a:buClr>
                <a:schemeClr val="accent3"/>
              </a:buClr>
              <a:buFont typeface="Wingdings 2"/>
              <a:buChar char=""/>
              <a:defRPr/>
            </a:pPr>
            <a:r>
              <a:rPr lang="en-US" sz="2400" b="1" dirty="0" smtClean="0">
                <a:solidFill>
                  <a:srgbClr val="00FFCC"/>
                </a:solidFill>
                <a:latin typeface="Arial" pitchFamily="34" charset="0"/>
                <a:cs typeface="Arial" pitchFamily="34" charset="0"/>
              </a:rPr>
              <a:t>It is possible to understand the importance of the relationship between individual nutrients and the regulation of gene expression.</a:t>
            </a:r>
          </a:p>
          <a:p>
            <a:pPr marL="274320" indent="-274320" eaLnBrk="1" fontAlgn="auto" hangingPunct="1">
              <a:spcAft>
                <a:spcPts val="0"/>
              </a:spcAft>
              <a:buClr>
                <a:schemeClr val="accent3"/>
              </a:buClr>
              <a:buFont typeface="Wingdings 2"/>
              <a:buChar char=""/>
              <a:defRPr/>
            </a:pPr>
            <a:endParaRPr lang="en-US" sz="1700" b="1" dirty="0" smtClean="0">
              <a:latin typeface="Arial" pitchFamily="34" charset="0"/>
              <a:cs typeface="Arial" pitchFamily="34" charset="0"/>
            </a:endParaRPr>
          </a:p>
          <a:p>
            <a:pPr marL="274320" indent="-274320">
              <a:buClr>
                <a:schemeClr val="accent3"/>
              </a:buClr>
              <a:buFont typeface="Wingdings 2"/>
              <a:buChar char=""/>
              <a:defRPr/>
            </a:pPr>
            <a:r>
              <a:rPr lang="en-US" sz="2400" b="1" dirty="0" smtClean="0">
                <a:solidFill>
                  <a:srgbClr val="FFFF66"/>
                </a:solidFill>
                <a:latin typeface="Arial" pitchFamily="34" charset="0"/>
                <a:cs typeface="Arial" pitchFamily="34" charset="0"/>
              </a:rPr>
              <a:t>Macronutrients </a:t>
            </a:r>
            <a:r>
              <a:rPr lang="en-US" sz="2000" b="1" dirty="0" smtClean="0">
                <a:solidFill>
                  <a:srgbClr val="FFCCCC"/>
                </a:solidFill>
                <a:latin typeface="Arial" pitchFamily="34" charset="0"/>
                <a:cs typeface="Arial" pitchFamily="34" charset="0"/>
              </a:rPr>
              <a:t>(e.g., fatty acids and proteins),</a:t>
            </a:r>
            <a:r>
              <a:rPr lang="en-US" sz="2400" b="1" dirty="0" smtClean="0">
                <a:solidFill>
                  <a:srgbClr val="FFFF66"/>
                </a:solidFill>
                <a:latin typeface="Arial" pitchFamily="34" charset="0"/>
                <a:cs typeface="Arial" pitchFamily="34" charset="0"/>
              </a:rPr>
              <a:t> micronutrients </a:t>
            </a:r>
            <a:r>
              <a:rPr lang="en-US" sz="2000" b="1" dirty="0" smtClean="0">
                <a:solidFill>
                  <a:srgbClr val="FFCCCC"/>
                </a:solidFill>
                <a:latin typeface="Arial" pitchFamily="34" charset="0"/>
                <a:cs typeface="Arial" pitchFamily="34" charset="0"/>
              </a:rPr>
              <a:t>(e.g., vitamins, minerals),</a:t>
            </a:r>
            <a:r>
              <a:rPr lang="en-US" sz="2400" b="1" dirty="0" smtClean="0">
                <a:solidFill>
                  <a:srgbClr val="FFFF66"/>
                </a:solidFill>
                <a:latin typeface="Arial" pitchFamily="34" charset="0"/>
                <a:cs typeface="Arial" pitchFamily="34" charset="0"/>
              </a:rPr>
              <a:t> and naturally occurring bioactive chemicals</a:t>
            </a:r>
            <a:r>
              <a:rPr lang="en-US" sz="2000" b="1" dirty="0" smtClean="0">
                <a:solidFill>
                  <a:srgbClr val="FFCCCC"/>
                </a:solidFill>
                <a:latin typeface="Arial" pitchFamily="34" charset="0"/>
                <a:cs typeface="Arial" pitchFamily="34" charset="0"/>
              </a:rPr>
              <a:t> (e.g., phytochemicals such as flavonoids, carotenoids, </a:t>
            </a:r>
            <a:r>
              <a:rPr lang="en-US" sz="2000" b="1" dirty="0" err="1" smtClean="0">
                <a:solidFill>
                  <a:srgbClr val="FFCCCC"/>
                </a:solidFill>
                <a:latin typeface="Arial" pitchFamily="34" charset="0"/>
                <a:cs typeface="Arial" pitchFamily="34" charset="0"/>
              </a:rPr>
              <a:t>coumarins</a:t>
            </a:r>
            <a:r>
              <a:rPr lang="en-US" sz="2000" b="1" dirty="0" smtClean="0">
                <a:solidFill>
                  <a:srgbClr val="FFCCCC"/>
                </a:solidFill>
                <a:latin typeface="Arial" pitchFamily="34" charset="0"/>
                <a:cs typeface="Arial" pitchFamily="34" charset="0"/>
              </a:rPr>
              <a:t>, </a:t>
            </a:r>
            <a:r>
              <a:rPr lang="en-US" sz="2000" b="1" dirty="0" err="1" smtClean="0">
                <a:solidFill>
                  <a:srgbClr val="FFCCCC"/>
                </a:solidFill>
                <a:latin typeface="Arial" pitchFamily="34" charset="0"/>
                <a:cs typeface="Arial" pitchFamily="34" charset="0"/>
              </a:rPr>
              <a:t>polyphenols</a:t>
            </a:r>
            <a:r>
              <a:rPr lang="en-US" sz="2000" b="1" dirty="0" smtClean="0">
                <a:solidFill>
                  <a:srgbClr val="FFCCCC"/>
                </a:solidFill>
                <a:latin typeface="Arial" pitchFamily="34" charset="0"/>
                <a:cs typeface="Arial" pitchFamily="34" charset="0"/>
              </a:rPr>
              <a:t>, and </a:t>
            </a:r>
            <a:r>
              <a:rPr lang="en-US" sz="2000" b="1" dirty="0" err="1" smtClean="0">
                <a:solidFill>
                  <a:srgbClr val="FFCCCC"/>
                </a:solidFill>
                <a:latin typeface="Arial" pitchFamily="34" charset="0"/>
                <a:cs typeface="Arial" pitchFamily="34" charset="0"/>
              </a:rPr>
              <a:t>phytosterols</a:t>
            </a:r>
            <a:r>
              <a:rPr lang="en-US" sz="2000" b="1" dirty="0" smtClean="0">
                <a:solidFill>
                  <a:srgbClr val="FFCCCC"/>
                </a:solidFill>
                <a:latin typeface="Arial" pitchFamily="34" charset="0"/>
                <a:cs typeface="Arial" pitchFamily="34" charset="0"/>
              </a:rPr>
              <a:t>; and </a:t>
            </a:r>
            <a:r>
              <a:rPr lang="en-US" sz="2000" b="1" dirty="0" err="1" smtClean="0">
                <a:solidFill>
                  <a:srgbClr val="FFCCCC"/>
                </a:solidFill>
                <a:latin typeface="Arial" pitchFamily="34" charset="0"/>
                <a:cs typeface="Arial" pitchFamily="34" charset="0"/>
              </a:rPr>
              <a:t>zoochemicals</a:t>
            </a:r>
            <a:r>
              <a:rPr lang="en-US" sz="2000" b="1" dirty="0" smtClean="0">
                <a:solidFill>
                  <a:srgbClr val="FFCCCC"/>
                </a:solidFill>
                <a:latin typeface="Arial" pitchFamily="34" charset="0"/>
                <a:cs typeface="Arial" pitchFamily="34" charset="0"/>
              </a:rPr>
              <a:t> such as </a:t>
            </a:r>
            <a:r>
              <a:rPr lang="en-US" sz="2000" b="1" dirty="0" err="1" smtClean="0">
                <a:solidFill>
                  <a:srgbClr val="FFCCCC"/>
                </a:solidFill>
                <a:latin typeface="Arial" pitchFamily="34" charset="0"/>
                <a:cs typeface="Arial" pitchFamily="34" charset="0"/>
              </a:rPr>
              <a:t>eicosapentaenoic</a:t>
            </a:r>
            <a:r>
              <a:rPr lang="en-US" sz="2000" b="1" dirty="0" smtClean="0">
                <a:solidFill>
                  <a:srgbClr val="FFCCCC"/>
                </a:solidFill>
                <a:latin typeface="Arial" pitchFamily="34" charset="0"/>
                <a:cs typeface="Arial" pitchFamily="34" charset="0"/>
              </a:rPr>
              <a:t> acid and </a:t>
            </a:r>
            <a:r>
              <a:rPr lang="en-US" sz="2000" b="1" dirty="0" err="1" smtClean="0">
                <a:solidFill>
                  <a:srgbClr val="FFCCCC"/>
                </a:solidFill>
                <a:latin typeface="Arial" pitchFamily="34" charset="0"/>
                <a:cs typeface="Arial" pitchFamily="34" charset="0"/>
              </a:rPr>
              <a:t>docosahexaenoic</a:t>
            </a:r>
            <a:r>
              <a:rPr lang="en-US" sz="2000" b="1" dirty="0" smtClean="0">
                <a:solidFill>
                  <a:srgbClr val="FFCCCC"/>
                </a:solidFill>
                <a:latin typeface="Arial" pitchFamily="34" charset="0"/>
                <a:cs typeface="Arial" pitchFamily="34" charset="0"/>
              </a:rPr>
              <a:t> acid) </a:t>
            </a:r>
            <a:r>
              <a:rPr lang="en-US" sz="2400" b="1" dirty="0" smtClean="0">
                <a:solidFill>
                  <a:srgbClr val="FFFF66"/>
                </a:solidFill>
                <a:latin typeface="Arial" pitchFamily="34" charset="0"/>
                <a:cs typeface="Arial" pitchFamily="34" charset="0"/>
              </a:rPr>
              <a:t>regulate gene expression in diverse ways.  </a:t>
            </a:r>
            <a:r>
              <a:rPr lang="en-US" b="1" dirty="0" smtClean="0">
                <a:latin typeface="Arial" pitchFamily="34" charset="0"/>
                <a:cs typeface="Arial" pitchFamily="34" charset="0"/>
              </a:rPr>
              <a:t>		   </a:t>
            </a:r>
          </a:p>
          <a:p>
            <a:pPr marL="1074420" lvl="2" indent="-274320">
              <a:buClr>
                <a:schemeClr val="accent3"/>
              </a:buClr>
              <a:buNone/>
              <a:defRPr/>
            </a:pPr>
            <a:r>
              <a:rPr lang="en-US" b="1" dirty="0" smtClean="0">
                <a:latin typeface="Arial" pitchFamily="34" charset="0"/>
                <a:cs typeface="Arial" pitchFamily="34" charset="0"/>
              </a:rPr>
              <a:t>					</a:t>
            </a:r>
          </a:p>
          <a:p>
            <a:pPr marL="1074420" lvl="2" indent="-274320">
              <a:buClr>
                <a:schemeClr val="accent3"/>
              </a:buClr>
              <a:buNone/>
              <a:defRPr/>
            </a:pPr>
            <a:r>
              <a:rPr lang="en-US" b="1" dirty="0" smtClean="0">
                <a:latin typeface="Arial" pitchFamily="34" charset="0"/>
                <a:cs typeface="Arial" pitchFamily="34" charset="0"/>
              </a:rPr>
              <a:t>					</a:t>
            </a:r>
            <a:r>
              <a:rPr lang="en-US" sz="1400" b="1" dirty="0" smtClean="0">
                <a:solidFill>
                  <a:srgbClr val="00FF00"/>
                </a:solidFill>
                <a:latin typeface="Arial" pitchFamily="34" charset="0"/>
                <a:cs typeface="Arial" pitchFamily="34" charset="0"/>
              </a:rPr>
              <a:t>(</a:t>
            </a:r>
            <a:r>
              <a:rPr lang="en-US" sz="1400" b="1" dirty="0" err="1" smtClean="0">
                <a:solidFill>
                  <a:srgbClr val="00FF00"/>
                </a:solidFill>
                <a:latin typeface="Arial" pitchFamily="34" charset="0"/>
                <a:cs typeface="Arial" pitchFamily="34" charset="0"/>
              </a:rPr>
              <a:t>Karlsen</a:t>
            </a:r>
            <a:r>
              <a:rPr lang="en-US" sz="1400" b="1" dirty="0" smtClean="0">
                <a:solidFill>
                  <a:srgbClr val="00FF00"/>
                </a:solidFill>
                <a:latin typeface="Arial" pitchFamily="34" charset="0"/>
                <a:cs typeface="Arial" pitchFamily="34" charset="0"/>
              </a:rPr>
              <a:t> et al. 2007; Mead, 2007)</a:t>
            </a:r>
            <a:endParaRPr lang="en-US" b="1" dirty="0">
              <a:solidFill>
                <a:srgbClr val="00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64022" y="1524000"/>
            <a:ext cx="8827578" cy="5181600"/>
          </a:xfrm>
          <a:prstGeom prst="rect">
            <a:avLst/>
          </a:prstGeom>
          <a:noFill/>
          <a:ln w="9525">
            <a:noFill/>
            <a:miter lim="800000"/>
            <a:headEnd/>
            <a:tailEnd/>
          </a:ln>
          <a:effectLst/>
        </p:spPr>
      </p:pic>
      <p:sp>
        <p:nvSpPr>
          <p:cNvPr id="5" name="Title 1"/>
          <p:cNvSpPr>
            <a:spLocks noGrp="1"/>
          </p:cNvSpPr>
          <p:nvPr>
            <p:ph type="title"/>
          </p:nvPr>
        </p:nvSpPr>
        <p:spPr>
          <a:xfrm>
            <a:off x="457200" y="274638"/>
            <a:ext cx="8229600" cy="868362"/>
          </a:xfrm>
        </p:spPr>
        <p:txBody>
          <a:bodyPr>
            <a:normAutofit fontScale="90000"/>
          </a:bodyPr>
          <a:lstStyle/>
          <a:p>
            <a:r>
              <a:rPr lang="en-US" sz="2800" b="1" dirty="0" smtClean="0">
                <a:solidFill>
                  <a:srgbClr val="00FFFF"/>
                </a:solidFill>
                <a:latin typeface="Comic Sans MS" pitchFamily="66" charset="0"/>
                <a:cs typeface="Arial" pitchFamily="34" charset="0"/>
              </a:rPr>
              <a:t>Transcription factor pathways mediating nutrient-gene interaction</a:t>
            </a:r>
            <a:endParaRPr lang="en-US" sz="2800" b="1" dirty="0">
              <a:solidFill>
                <a:srgbClr val="00FFFF"/>
              </a:solidFill>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2400" y="1219200"/>
            <a:ext cx="8818070" cy="5486400"/>
          </a:xfrm>
          <a:prstGeom prst="rect">
            <a:avLst/>
          </a:prstGeom>
          <a:noFill/>
          <a:ln w="9525">
            <a:noFill/>
            <a:miter lim="800000"/>
            <a:headEnd/>
            <a:tailEnd/>
          </a:ln>
          <a:effectLst/>
        </p:spPr>
      </p:pic>
      <p:sp>
        <p:nvSpPr>
          <p:cNvPr id="5" name="Title 1"/>
          <p:cNvSpPr>
            <a:spLocks noGrp="1"/>
          </p:cNvSpPr>
          <p:nvPr>
            <p:ph type="title"/>
          </p:nvPr>
        </p:nvSpPr>
        <p:spPr>
          <a:xfrm>
            <a:off x="457200" y="274638"/>
            <a:ext cx="8229600" cy="868362"/>
          </a:xfrm>
        </p:spPr>
        <p:txBody>
          <a:bodyPr>
            <a:normAutofit/>
          </a:bodyPr>
          <a:lstStyle/>
          <a:p>
            <a:r>
              <a:rPr lang="en-US" sz="2800" b="1" dirty="0" smtClean="0">
                <a:solidFill>
                  <a:srgbClr val="00FFFF"/>
                </a:solidFill>
                <a:latin typeface="Comic Sans MS" pitchFamily="66" charset="0"/>
                <a:cs typeface="Arial" pitchFamily="34" charset="0"/>
              </a:rPr>
              <a:t>Nuclear hormone receptors</a:t>
            </a:r>
            <a:endParaRPr lang="en-US" sz="2800" b="1" dirty="0">
              <a:solidFill>
                <a:srgbClr val="00FFFF"/>
              </a:solidFill>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71858" y="1219200"/>
            <a:ext cx="8429779" cy="5334000"/>
          </a:xfrm>
          <a:prstGeom prst="rect">
            <a:avLst/>
          </a:prstGeom>
          <a:noFill/>
          <a:ln w="9525">
            <a:noFill/>
            <a:miter lim="800000"/>
            <a:headEnd/>
            <a:tailEnd/>
          </a:ln>
          <a:effectLst/>
        </p:spPr>
      </p:pic>
      <p:sp>
        <p:nvSpPr>
          <p:cNvPr id="7" name="Title 1"/>
          <p:cNvSpPr txBox="1">
            <a:spLocks/>
          </p:cNvSpPr>
          <p:nvPr/>
        </p:nvSpPr>
        <p:spPr>
          <a:xfrm>
            <a:off x="457200" y="274638"/>
            <a:ext cx="8229600" cy="868362"/>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err="1"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Nutrigenomics</a:t>
            </a:r>
            <a:r>
              <a:rPr kumimoji="0" lang="en-US" sz="2800" b="1" i="0" u="none" strike="noStrike" kern="1200" cap="none" spc="-150" normalizeH="0" baseline="0" noProof="0" dirty="0"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 = Molecular Nutrition &amp; Genomics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spc="-150" dirty="0" smtClean="0">
                <a:ln w="3175">
                  <a:noFill/>
                </a:ln>
                <a:solidFill>
                  <a:srgbClr val="00FFFF"/>
                </a:solidFill>
                <a:effectLst>
                  <a:outerShdw blurRad="50800" dist="38100" dir="2700000" algn="tl" rotWithShape="0">
                    <a:prstClr val="black">
                      <a:alpha val="40000"/>
                    </a:prstClr>
                  </a:outerShdw>
                </a:effectLst>
                <a:latin typeface="Comic Sans MS" pitchFamily="66" charset="0"/>
                <a:cs typeface="Arial" pitchFamily="34" charset="0"/>
              </a:rPr>
              <a:t>Essential role of nutrient sensing transcription factors</a:t>
            </a:r>
            <a:endParaRPr kumimoji="0" lang="en-US" sz="2800" b="1" i="0" u="none" strike="noStrike" kern="1200" cap="none" spc="-150" normalizeH="0" baseline="0" noProof="0" dirty="0" smtClean="0">
              <a:ln w="3175">
                <a:noFill/>
              </a:ln>
              <a:solidFill>
                <a:srgbClr val="00FFFF"/>
              </a:solidFill>
              <a:effectLst>
                <a:outerShdw blurRad="50800" dist="38100" dir="2700000" algn="tl" rotWithShape="0">
                  <a:prstClr val="black">
                    <a:alpha val="40000"/>
                  </a:prstClr>
                </a:outerShdw>
              </a:effectLst>
              <a:uLnTx/>
              <a:uFillTx/>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1066800"/>
            <a:ext cx="8229600" cy="5257800"/>
          </a:xfrm>
        </p:spPr>
        <p:txBody>
          <a:bodyPr>
            <a:normAutofit/>
          </a:bodyPr>
          <a:lstStyle/>
          <a:p>
            <a:pPr lvl="1" eaLnBrk="1" hangingPunct="1">
              <a:buFont typeface="Wingdings 2" pitchFamily="18" charset="2"/>
              <a:buNone/>
            </a:pPr>
            <a:r>
              <a:rPr lang="en-US" b="1" dirty="0" smtClean="0">
                <a:solidFill>
                  <a:srgbClr val="FFCCCC"/>
                </a:solidFill>
                <a:latin typeface="Arial" charset="0"/>
                <a:cs typeface="Arial" charset="0"/>
              </a:rPr>
              <a:t>e.g.</a:t>
            </a:r>
          </a:p>
          <a:p>
            <a:pPr lvl="1" eaLnBrk="1" hangingPunct="1">
              <a:buFont typeface="Wingdings" pitchFamily="2" charset="2"/>
              <a:buChar char="Ø"/>
            </a:pPr>
            <a:r>
              <a:rPr lang="en-US" sz="2200" b="1" dirty="0" smtClean="0">
                <a:solidFill>
                  <a:srgbClr val="00FFCC"/>
                </a:solidFill>
                <a:latin typeface="Arial" charset="0"/>
                <a:cs typeface="Arial" charset="0"/>
              </a:rPr>
              <a:t>In steers under nutritional restriction due to intake of poor quality feeds, </a:t>
            </a:r>
            <a:r>
              <a:rPr lang="en-US" sz="2200" b="1" dirty="0" smtClean="0">
                <a:solidFill>
                  <a:srgbClr val="FFFF00"/>
                </a:solidFill>
                <a:latin typeface="Arial" charset="0"/>
                <a:cs typeface="Arial" charset="0"/>
              </a:rPr>
              <a:t>expression of specific genes associated with protein turnover, </a:t>
            </a:r>
            <a:r>
              <a:rPr lang="en-US" sz="2200" b="1" dirty="0" err="1" smtClean="0">
                <a:solidFill>
                  <a:srgbClr val="FFFF00"/>
                </a:solidFill>
                <a:latin typeface="Arial" charset="0"/>
                <a:cs typeface="Arial" charset="0"/>
              </a:rPr>
              <a:t>cytoskeletal</a:t>
            </a:r>
            <a:r>
              <a:rPr lang="en-US" sz="2200" b="1" dirty="0" smtClean="0">
                <a:solidFill>
                  <a:srgbClr val="FFFF00"/>
                </a:solidFill>
                <a:latin typeface="Arial" charset="0"/>
                <a:cs typeface="Arial" charset="0"/>
              </a:rPr>
              <a:t> remodeling and metabolic homeostasis was clearly influenced by diet.</a:t>
            </a:r>
            <a:r>
              <a:rPr lang="en-US" b="1" dirty="0" smtClean="0">
                <a:solidFill>
                  <a:srgbClr val="000000"/>
                </a:solidFill>
                <a:latin typeface="Arial" charset="0"/>
                <a:cs typeface="Arial" charset="0"/>
              </a:rPr>
              <a:t>			</a:t>
            </a:r>
            <a:r>
              <a:rPr lang="en-US" sz="2000" b="1" dirty="0" smtClean="0">
                <a:solidFill>
                  <a:srgbClr val="FFCCCC"/>
                </a:solidFill>
                <a:latin typeface="Arial" charset="0"/>
                <a:cs typeface="Arial" charset="0"/>
              </a:rPr>
              <a:t>(</a:t>
            </a:r>
            <a:r>
              <a:rPr lang="en-US" sz="2000" b="1" dirty="0" err="1" smtClean="0">
                <a:solidFill>
                  <a:srgbClr val="FFCCCC"/>
                </a:solidFill>
                <a:latin typeface="Arial" charset="0"/>
                <a:cs typeface="Arial" charset="0"/>
              </a:rPr>
              <a:t>Byrn</a:t>
            </a:r>
            <a:r>
              <a:rPr lang="en-US" sz="2000" b="1" dirty="0" smtClean="0">
                <a:solidFill>
                  <a:srgbClr val="FFCCCC"/>
                </a:solidFill>
                <a:latin typeface="Arial" charset="0"/>
                <a:cs typeface="Arial" charset="0"/>
              </a:rPr>
              <a:t> et al., 2005)</a:t>
            </a:r>
            <a:endParaRPr lang="en-US" b="1" dirty="0" smtClean="0">
              <a:solidFill>
                <a:srgbClr val="FFCCCC"/>
              </a:solidFill>
              <a:latin typeface="Arial" charset="0"/>
              <a:cs typeface="Arial" charset="0"/>
            </a:endParaRPr>
          </a:p>
          <a:p>
            <a:pPr lvl="1" eaLnBrk="1" hangingPunct="1">
              <a:buFont typeface="Wingdings" pitchFamily="2" charset="2"/>
              <a:buChar char="Ø"/>
            </a:pPr>
            <a:endParaRPr lang="en-US" sz="1600" b="1" dirty="0" smtClean="0">
              <a:latin typeface="Arial" charset="0"/>
              <a:cs typeface="Arial" charset="0"/>
            </a:endParaRPr>
          </a:p>
          <a:p>
            <a:pPr lvl="1" eaLnBrk="1" hangingPunct="1">
              <a:buFont typeface="Wingdings" pitchFamily="2" charset="2"/>
              <a:buChar char="Ø"/>
            </a:pPr>
            <a:endParaRPr lang="en-US" sz="1600" b="1" dirty="0" smtClean="0">
              <a:latin typeface="Arial" charset="0"/>
              <a:cs typeface="Arial" charset="0"/>
            </a:endParaRPr>
          </a:p>
          <a:p>
            <a:pPr lvl="1" eaLnBrk="1" hangingPunct="1">
              <a:buFont typeface="Wingdings" pitchFamily="2" charset="2"/>
              <a:buChar char="Ø"/>
            </a:pPr>
            <a:r>
              <a:rPr lang="en-US" sz="2200" b="1" dirty="0" smtClean="0">
                <a:solidFill>
                  <a:srgbClr val="FFFF66"/>
                </a:solidFill>
                <a:latin typeface="Arial" charset="0"/>
                <a:cs typeface="Arial" charset="0"/>
              </a:rPr>
              <a:t>In a study on diet induced gene expression in mice, </a:t>
            </a:r>
            <a:r>
              <a:rPr lang="en-US" sz="2200" b="1" dirty="0" smtClean="0">
                <a:solidFill>
                  <a:srgbClr val="00FF00"/>
                </a:solidFill>
                <a:latin typeface="Arial" charset="0"/>
                <a:cs typeface="Arial" charset="0"/>
              </a:rPr>
              <a:t>Se-deficiency altered protein synthesis at transcriptional level, resulting into increase of stress through up-regulation of specific gene expression and signaling pathway. </a:t>
            </a:r>
            <a:r>
              <a:rPr lang="en-US" b="1" dirty="0" smtClean="0">
                <a:latin typeface="Arial" charset="0"/>
                <a:cs typeface="Arial" charset="0"/>
              </a:rPr>
              <a:t>		</a:t>
            </a:r>
            <a:r>
              <a:rPr lang="en-US" sz="2000" b="1" dirty="0" smtClean="0">
                <a:solidFill>
                  <a:srgbClr val="FFCCCC"/>
                </a:solidFill>
                <a:latin typeface="Arial" charset="0"/>
                <a:cs typeface="Arial" charset="0"/>
              </a:rPr>
              <a:t>(</a:t>
            </a:r>
            <a:r>
              <a:rPr lang="en-US" sz="2000" b="1" dirty="0" err="1" smtClean="0">
                <a:solidFill>
                  <a:srgbClr val="FFCCCC"/>
                </a:solidFill>
                <a:latin typeface="Arial" charset="0"/>
                <a:cs typeface="Arial" charset="0"/>
              </a:rPr>
              <a:t>Rao</a:t>
            </a:r>
            <a:r>
              <a:rPr lang="en-US" sz="2000" b="1" dirty="0" smtClean="0">
                <a:solidFill>
                  <a:srgbClr val="FFCCCC"/>
                </a:solidFill>
                <a:latin typeface="Arial" charset="0"/>
                <a:cs typeface="Arial" charset="0"/>
              </a:rPr>
              <a:t> et al., 2001)</a:t>
            </a:r>
            <a:endParaRPr lang="en-US" b="1" dirty="0" smtClean="0">
              <a:solidFill>
                <a:srgbClr val="FFCCCC"/>
              </a:solidFill>
              <a:latin typeface="Arial" charset="0"/>
              <a:cs typeface="Arial" charset="0"/>
            </a:endParaRPr>
          </a:p>
        </p:txBody>
      </p:sp>
      <p:sp>
        <p:nvSpPr>
          <p:cNvPr id="3" name="Title 1"/>
          <p:cNvSpPr txBox="1">
            <a:spLocks/>
          </p:cNvSpPr>
          <p:nvPr/>
        </p:nvSpPr>
        <p:spPr>
          <a:xfrm>
            <a:off x="457200" y="427038"/>
            <a:ext cx="8229600" cy="8683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Very limited studies in animals</a:t>
            </a:r>
            <a:endParaRPr kumimoji="0" lang="en-US" sz="2800" b="0" i="0" u="none" strike="noStrike" kern="1200" cap="none" spc="-150" normalizeH="0" baseline="0" noProof="0" dirty="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1066800"/>
            <a:ext cx="8229600" cy="5257800"/>
          </a:xfrm>
        </p:spPr>
        <p:txBody>
          <a:bodyPr/>
          <a:lstStyle/>
          <a:p>
            <a:r>
              <a:rPr lang="en-US" sz="2400" b="1" dirty="0" smtClean="0">
                <a:solidFill>
                  <a:srgbClr val="00FFFF"/>
                </a:solidFill>
                <a:latin typeface="Arial" charset="0"/>
                <a:cs typeface="Arial" charset="0"/>
              </a:rPr>
              <a:t>Diet-induced milk fat depression (MFD) represents an exciting example of </a:t>
            </a:r>
            <a:r>
              <a:rPr lang="en-US" sz="2400" b="1" dirty="0" err="1" smtClean="0">
                <a:solidFill>
                  <a:srgbClr val="00FFFF"/>
                </a:solidFill>
                <a:latin typeface="Arial" charset="0"/>
                <a:cs typeface="Arial" charset="0"/>
              </a:rPr>
              <a:t>nutrigenomics</a:t>
            </a:r>
            <a:r>
              <a:rPr lang="en-US" sz="2400" b="1" dirty="0" smtClean="0">
                <a:solidFill>
                  <a:srgbClr val="00FFFF"/>
                </a:solidFill>
                <a:latin typeface="Arial" charset="0"/>
                <a:cs typeface="Arial" charset="0"/>
              </a:rPr>
              <a:t>:</a:t>
            </a:r>
          </a:p>
          <a:p>
            <a:endParaRPr lang="en-US" sz="1200" b="1" dirty="0" smtClean="0">
              <a:latin typeface="Arial" charset="0"/>
              <a:cs typeface="Arial" charset="0"/>
            </a:endParaRPr>
          </a:p>
          <a:p>
            <a:pPr>
              <a:buFont typeface="Wingdings" pitchFamily="2" charset="2"/>
              <a:buChar char="Ø"/>
            </a:pPr>
            <a:r>
              <a:rPr lang="en-US" sz="2000" b="1" dirty="0" smtClean="0">
                <a:solidFill>
                  <a:srgbClr val="FFFF00"/>
                </a:solidFill>
                <a:latin typeface="Arial" charset="0"/>
                <a:cs typeface="Arial" charset="0"/>
              </a:rPr>
              <a:t>Where bioactive fatty acids produced as </a:t>
            </a:r>
            <a:r>
              <a:rPr lang="en-US" sz="2000" b="1" dirty="0" err="1" smtClean="0">
                <a:solidFill>
                  <a:srgbClr val="FFFF00"/>
                </a:solidFill>
                <a:latin typeface="Arial" charset="0"/>
                <a:cs typeface="Arial" charset="0"/>
              </a:rPr>
              <a:t>biohydrogenation</a:t>
            </a:r>
            <a:r>
              <a:rPr lang="en-US" sz="2000" b="1" dirty="0" smtClean="0">
                <a:solidFill>
                  <a:srgbClr val="FFFF00"/>
                </a:solidFill>
                <a:latin typeface="Arial" charset="0"/>
                <a:cs typeface="Arial" charset="0"/>
              </a:rPr>
              <a:t> intermediates during rumen fermentation act to down-regulate the expression of key </a:t>
            </a:r>
            <a:r>
              <a:rPr lang="en-US" sz="2000" b="1" dirty="0" err="1" smtClean="0">
                <a:solidFill>
                  <a:srgbClr val="FFFF00"/>
                </a:solidFill>
                <a:latin typeface="Arial" charset="0"/>
                <a:cs typeface="Arial" charset="0"/>
              </a:rPr>
              <a:t>lipogenic</a:t>
            </a:r>
            <a:r>
              <a:rPr lang="en-US" sz="2000" b="1" dirty="0" smtClean="0">
                <a:solidFill>
                  <a:srgbClr val="FFFF00"/>
                </a:solidFill>
                <a:latin typeface="Arial" charset="0"/>
                <a:cs typeface="Arial" charset="0"/>
              </a:rPr>
              <a:t> genes involved in milk fat synthesis. </a:t>
            </a:r>
          </a:p>
          <a:p>
            <a:pPr>
              <a:buFont typeface="Wingdings" pitchFamily="2" charset="2"/>
              <a:buChar char="Ø"/>
            </a:pPr>
            <a:endParaRPr lang="en-US" sz="1400" b="1" dirty="0" smtClean="0">
              <a:latin typeface="Arial" charset="0"/>
              <a:cs typeface="Arial" charset="0"/>
            </a:endParaRPr>
          </a:p>
          <a:p>
            <a:pPr>
              <a:buFont typeface="Wingdings" pitchFamily="2" charset="2"/>
              <a:buChar char="Ø"/>
            </a:pPr>
            <a:r>
              <a:rPr lang="en-US" sz="2400" b="1" dirty="0" smtClean="0">
                <a:solidFill>
                  <a:srgbClr val="00FF00"/>
                </a:solidFill>
                <a:latin typeface="Arial" charset="0"/>
                <a:cs typeface="Arial" charset="0"/>
              </a:rPr>
              <a:t>Multiple conjugated </a:t>
            </a:r>
            <a:r>
              <a:rPr lang="en-US" sz="2400" b="1" dirty="0" err="1" smtClean="0">
                <a:solidFill>
                  <a:srgbClr val="00FF00"/>
                </a:solidFill>
                <a:latin typeface="Arial" charset="0"/>
                <a:cs typeface="Arial" charset="0"/>
              </a:rPr>
              <a:t>linoleic</a:t>
            </a:r>
            <a:r>
              <a:rPr lang="en-US" sz="2400" b="1" dirty="0" smtClean="0">
                <a:solidFill>
                  <a:srgbClr val="00FF00"/>
                </a:solidFill>
                <a:latin typeface="Arial" charset="0"/>
                <a:cs typeface="Arial" charset="0"/>
              </a:rPr>
              <a:t> acid isomers have been observed to reduce milk fat synthesis in the cow. </a:t>
            </a:r>
          </a:p>
          <a:p>
            <a:pPr>
              <a:buFont typeface="Wingdings 2" pitchFamily="18" charset="2"/>
              <a:buNone/>
            </a:pPr>
            <a:r>
              <a:rPr lang="en-US" sz="2400" b="1" dirty="0" smtClean="0">
                <a:latin typeface="Arial" charset="0"/>
                <a:cs typeface="Arial" charset="0"/>
              </a:rPr>
              <a:t>				       </a:t>
            </a:r>
          </a:p>
          <a:p>
            <a:pPr>
              <a:buFont typeface="Wingdings 2" pitchFamily="18" charset="2"/>
              <a:buNone/>
            </a:pPr>
            <a:r>
              <a:rPr lang="en-US" sz="2400" b="1" dirty="0" smtClean="0">
                <a:latin typeface="Arial" charset="0"/>
                <a:cs typeface="Arial" charset="0"/>
              </a:rPr>
              <a:t>				     </a:t>
            </a:r>
            <a:r>
              <a:rPr lang="en-US" sz="2000" b="1" dirty="0" smtClean="0">
                <a:solidFill>
                  <a:srgbClr val="FFCCCC"/>
                </a:solidFill>
                <a:latin typeface="Arial" charset="0"/>
                <a:cs typeface="Arial" charset="0"/>
              </a:rPr>
              <a:t>(</a:t>
            </a:r>
            <a:r>
              <a:rPr lang="en-US" sz="2000" b="1" dirty="0" err="1" smtClean="0">
                <a:solidFill>
                  <a:srgbClr val="FFCCCC"/>
                </a:solidFill>
                <a:latin typeface="Arial" charset="0"/>
                <a:cs typeface="Arial" charset="0"/>
              </a:rPr>
              <a:t>Minihane</a:t>
            </a:r>
            <a:r>
              <a:rPr lang="en-US" sz="2000" b="1" dirty="0" smtClean="0">
                <a:solidFill>
                  <a:srgbClr val="FFCCCC"/>
                </a:solidFill>
                <a:latin typeface="Arial" charset="0"/>
                <a:cs typeface="Arial" charset="0"/>
              </a:rPr>
              <a:t>, 2009; Bauman et al., 2011)</a:t>
            </a:r>
            <a:endParaRPr lang="en-US" sz="2400" b="1" dirty="0" smtClean="0">
              <a:solidFill>
                <a:srgbClr val="FFCCCC"/>
              </a:solidFill>
              <a:latin typeface="Arial" charset="0"/>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81600"/>
          </a:xfrm>
        </p:spPr>
        <p:txBody>
          <a:bodyPr>
            <a:normAutofit/>
          </a:bodyPr>
          <a:lstStyle/>
          <a:p>
            <a:pPr eaLnBrk="1" hangingPunct="1">
              <a:defRPr/>
            </a:pPr>
            <a:r>
              <a:rPr lang="en-US" sz="2600" b="1" dirty="0">
                <a:solidFill>
                  <a:srgbClr val="FFFF66"/>
                </a:solidFill>
                <a:latin typeface="Arial" pitchFamily="34" charset="0"/>
                <a:cs typeface="Arial" pitchFamily="34" charset="0"/>
              </a:rPr>
              <a:t>Some of the </a:t>
            </a:r>
            <a:r>
              <a:rPr lang="en-US" sz="2600" b="1" dirty="0" err="1">
                <a:solidFill>
                  <a:srgbClr val="FFFF66"/>
                </a:solidFill>
                <a:latin typeface="Arial" pitchFamily="34" charset="0"/>
                <a:cs typeface="Arial" pitchFamily="34" charset="0"/>
              </a:rPr>
              <a:t>biochemicals</a:t>
            </a:r>
            <a:r>
              <a:rPr lang="en-US" sz="2600" b="1" dirty="0">
                <a:solidFill>
                  <a:srgbClr val="FFFF66"/>
                </a:solidFill>
                <a:latin typeface="Arial" pitchFamily="34" charset="0"/>
                <a:cs typeface="Arial" pitchFamily="34" charset="0"/>
              </a:rPr>
              <a:t> in foods </a:t>
            </a:r>
            <a:r>
              <a:rPr lang="en-US" sz="2200" b="1" dirty="0">
                <a:solidFill>
                  <a:srgbClr val="FFFF66"/>
                </a:solidFill>
                <a:latin typeface="Arial" pitchFamily="34" charset="0"/>
                <a:cs typeface="Arial" pitchFamily="34" charset="0"/>
              </a:rPr>
              <a:t>(e.g., </a:t>
            </a:r>
            <a:r>
              <a:rPr lang="en-US" sz="2200" b="1" dirty="0" err="1">
                <a:solidFill>
                  <a:srgbClr val="FFFF66"/>
                </a:solidFill>
                <a:latin typeface="Arial" pitchFamily="34" charset="0"/>
                <a:cs typeface="Arial" pitchFamily="34" charset="0"/>
              </a:rPr>
              <a:t>genistein</a:t>
            </a:r>
            <a:r>
              <a:rPr lang="en-US" sz="2200" b="1" dirty="0">
                <a:solidFill>
                  <a:srgbClr val="FFFF66"/>
                </a:solidFill>
                <a:latin typeface="Arial" pitchFamily="34" charset="0"/>
                <a:cs typeface="Arial" pitchFamily="34" charset="0"/>
              </a:rPr>
              <a:t> and resveratrol)</a:t>
            </a:r>
            <a:r>
              <a:rPr lang="en-US" sz="2600" b="1" dirty="0">
                <a:solidFill>
                  <a:srgbClr val="FFFF66"/>
                </a:solidFill>
                <a:latin typeface="Arial" pitchFamily="34" charset="0"/>
                <a:cs typeface="Arial" pitchFamily="34" charset="0"/>
              </a:rPr>
              <a:t> are ligands for transcription factors and thus directly alter gene expression. </a:t>
            </a:r>
            <a:endParaRPr lang="en-US" sz="2600" b="1" dirty="0" smtClean="0">
              <a:solidFill>
                <a:srgbClr val="FFFF66"/>
              </a:solidFill>
              <a:latin typeface="Arial" pitchFamily="34" charset="0"/>
              <a:cs typeface="Arial" pitchFamily="34" charset="0"/>
            </a:endParaRPr>
          </a:p>
          <a:p>
            <a:pPr eaLnBrk="1" hangingPunct="1">
              <a:defRPr/>
            </a:pPr>
            <a:endParaRPr lang="en-US" sz="1800" b="1" dirty="0">
              <a:solidFill>
                <a:srgbClr val="0000FF"/>
              </a:solidFill>
              <a:latin typeface="Arial" pitchFamily="34" charset="0"/>
              <a:cs typeface="Arial" pitchFamily="34" charset="0"/>
            </a:endParaRPr>
          </a:p>
          <a:p>
            <a:pPr eaLnBrk="1" hangingPunct="1">
              <a:defRPr/>
            </a:pPr>
            <a:r>
              <a:rPr lang="en-US" sz="2600" b="1" dirty="0" smtClean="0">
                <a:solidFill>
                  <a:srgbClr val="00FFFF"/>
                </a:solidFill>
                <a:latin typeface="Arial" pitchFamily="34" charset="0"/>
                <a:cs typeface="Arial" pitchFamily="34" charset="0"/>
              </a:rPr>
              <a:t>Others </a:t>
            </a:r>
            <a:r>
              <a:rPr lang="en-US" sz="2200" b="1" dirty="0">
                <a:solidFill>
                  <a:srgbClr val="00FFFF"/>
                </a:solidFill>
                <a:latin typeface="Arial" pitchFamily="34" charset="0"/>
                <a:cs typeface="Arial" pitchFamily="34" charset="0"/>
              </a:rPr>
              <a:t>(e.g., choline)</a:t>
            </a:r>
            <a:r>
              <a:rPr lang="en-US" sz="2600" b="1" dirty="0">
                <a:solidFill>
                  <a:srgbClr val="00FFFF"/>
                </a:solidFill>
                <a:latin typeface="Arial" pitchFamily="34" charset="0"/>
                <a:cs typeface="Arial" pitchFamily="34" charset="0"/>
              </a:rPr>
              <a:t> alter signal transduction pathways and chromatin structure, thus indirectly affecting gene </a:t>
            </a:r>
            <a:r>
              <a:rPr lang="en-US" sz="2600" b="1" dirty="0" smtClean="0">
                <a:solidFill>
                  <a:srgbClr val="00FFFF"/>
                </a:solidFill>
                <a:latin typeface="Arial" pitchFamily="34" charset="0"/>
                <a:cs typeface="Arial" pitchFamily="34" charset="0"/>
              </a:rPr>
              <a:t>expression. </a:t>
            </a:r>
          </a:p>
          <a:p>
            <a:pPr eaLnBrk="1" hangingPunct="1">
              <a:defRPr/>
            </a:pPr>
            <a:endParaRPr lang="en-US" sz="500" b="1" dirty="0" smtClean="0">
              <a:solidFill>
                <a:srgbClr val="FF0000"/>
              </a:solidFill>
              <a:latin typeface="Arial" pitchFamily="34" charset="0"/>
              <a:cs typeface="Arial" pitchFamily="34" charset="0"/>
            </a:endParaRPr>
          </a:p>
          <a:p>
            <a:pPr lvl="1" eaLnBrk="1" hangingPunct="1">
              <a:buFont typeface="Wingdings 2" pitchFamily="18" charset="2"/>
              <a:buNone/>
              <a:defRPr/>
            </a:pPr>
            <a:r>
              <a:rPr lang="en-US" sz="1800" b="1" dirty="0" smtClean="0">
                <a:solidFill>
                  <a:srgbClr val="CC3300"/>
                </a:solidFill>
                <a:latin typeface="Arial" pitchFamily="34" charset="0"/>
                <a:cs typeface="Arial" pitchFamily="34" charset="0"/>
              </a:rPr>
              <a:t>						</a:t>
            </a:r>
            <a:r>
              <a:rPr lang="en-US" sz="2000" b="1" dirty="0" smtClean="0">
                <a:solidFill>
                  <a:srgbClr val="FFCCCC"/>
                </a:solidFill>
                <a:latin typeface="Arial" pitchFamily="34" charset="0"/>
                <a:cs typeface="Arial" pitchFamily="34" charset="0"/>
              </a:rPr>
              <a:t>(</a:t>
            </a:r>
            <a:r>
              <a:rPr lang="en-US" sz="2000" b="1" dirty="0" err="1" smtClean="0">
                <a:solidFill>
                  <a:srgbClr val="FFCCCC"/>
                </a:solidFill>
                <a:latin typeface="Arial" pitchFamily="34" charset="0"/>
                <a:cs typeface="Arial" pitchFamily="34" charset="0"/>
              </a:rPr>
              <a:t>Glunde</a:t>
            </a:r>
            <a:r>
              <a:rPr lang="en-US" sz="2000" b="1" dirty="0" smtClean="0">
                <a:solidFill>
                  <a:srgbClr val="FFCCCC"/>
                </a:solidFill>
                <a:latin typeface="Arial" pitchFamily="34" charset="0"/>
                <a:cs typeface="Arial" pitchFamily="34" charset="0"/>
              </a:rPr>
              <a:t> and </a:t>
            </a:r>
            <a:r>
              <a:rPr lang="en-US" sz="2000" b="1" dirty="0" err="1" smtClean="0">
                <a:solidFill>
                  <a:srgbClr val="FFCCCC"/>
                </a:solidFill>
                <a:latin typeface="Arial" pitchFamily="34" charset="0"/>
                <a:cs typeface="Arial" pitchFamily="34" charset="0"/>
              </a:rPr>
              <a:t>Serkva</a:t>
            </a:r>
            <a:r>
              <a:rPr lang="en-US" sz="2000" b="1" dirty="0" smtClean="0">
                <a:solidFill>
                  <a:srgbClr val="FFCCCC"/>
                </a:solidFill>
                <a:latin typeface="Arial" pitchFamily="34" charset="0"/>
                <a:cs typeface="Arial" pitchFamily="34" charset="0"/>
              </a:rPr>
              <a:t>, 2006)</a:t>
            </a:r>
            <a:endParaRPr lang="en-US" sz="1800" b="1" dirty="0" smtClean="0">
              <a:solidFill>
                <a:srgbClr val="FFCCCC"/>
              </a:solidFill>
              <a:latin typeface="Arial" pitchFamily="34" charset="0"/>
              <a:cs typeface="Arial" pitchFamily="34" charset="0"/>
            </a:endParaRPr>
          </a:p>
          <a:p>
            <a:pPr eaLnBrk="1" hangingPunct="1">
              <a:defRPr/>
            </a:pPr>
            <a:endParaRPr lang="en-US" b="1" dirty="0" smtClean="0">
              <a:solidFill>
                <a:srgbClr val="FF0000"/>
              </a:solidFill>
              <a:latin typeface="Arial" pitchFamily="34" charset="0"/>
              <a:cs typeface="Arial" pitchFamily="34" charset="0"/>
            </a:endParaRPr>
          </a:p>
          <a:p>
            <a:pPr marL="0" indent="0" eaLnBrk="1" hangingPunct="1">
              <a:buFont typeface="Wingdings 2" pitchFamily="18" charset="2"/>
              <a:buNone/>
              <a:defRPr/>
            </a:pPr>
            <a:endParaRPr lang="en-US" sz="2000" b="1" dirty="0">
              <a:solidFill>
                <a:srgbClr val="CC33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914400"/>
            <a:ext cx="8229600" cy="5181600"/>
          </a:xfrm>
          <a:prstGeom prst="rect">
            <a:avLst/>
          </a:prstGeom>
        </p:spPr>
        <p:txBody>
          <a:bodyPr>
            <a:normAutofit/>
          </a:bodyPr>
          <a:lstStyle/>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The recent interest in applying </a:t>
            </a:r>
            <a:r>
              <a:rPr lang="en-US" sz="2000" b="1" dirty="0" err="1" smtClean="0">
                <a:solidFill>
                  <a:srgbClr val="00FFFF"/>
                </a:solidFill>
                <a:latin typeface="Arial" pitchFamily="34" charset="0"/>
                <a:cs typeface="Arial" pitchFamily="34" charset="0"/>
              </a:rPr>
              <a:t>omics</a:t>
            </a:r>
            <a:r>
              <a:rPr lang="en-US" sz="2000" b="1" dirty="0" smtClean="0">
                <a:solidFill>
                  <a:srgbClr val="00FFFF"/>
                </a:solidFill>
                <a:latin typeface="Arial" pitchFamily="34" charset="0"/>
                <a:cs typeface="Arial" pitchFamily="34" charset="0"/>
              </a:rPr>
              <a:t> for nutrition science coincides with a shift in the medical community and general population toward disease prevention and treatment through adequate food intakes and diets. </a:t>
            </a:r>
          </a:p>
          <a:p>
            <a:pPr marL="342900" indent="-342900" fontAlgn="auto">
              <a:spcBef>
                <a:spcPts val="1200"/>
              </a:spcBef>
              <a:spcAft>
                <a:spcPts val="0"/>
              </a:spcAft>
              <a:buFont typeface="Arial" pitchFamily="34" charset="0"/>
              <a:buChar char="•"/>
            </a:pPr>
            <a:r>
              <a:rPr lang="en-US" sz="2000" b="1" dirty="0" smtClean="0">
                <a:solidFill>
                  <a:srgbClr val="FFFF66"/>
                </a:solidFill>
                <a:latin typeface="Arial" pitchFamily="34" charset="0"/>
                <a:cs typeface="Arial" pitchFamily="34" charset="0"/>
              </a:rPr>
              <a:t>By offering a snapshot of the molecular composition of food as well as the individual’s nutrition and health status, </a:t>
            </a:r>
            <a:r>
              <a:rPr lang="en-US" sz="2000" b="1" dirty="0" err="1" smtClean="0">
                <a:solidFill>
                  <a:srgbClr val="FFFF66"/>
                </a:solidFill>
                <a:latin typeface="Arial" pitchFamily="34" charset="0"/>
                <a:cs typeface="Arial" pitchFamily="34" charset="0"/>
              </a:rPr>
              <a:t>nutrigenomics</a:t>
            </a:r>
            <a:r>
              <a:rPr lang="en-US" sz="2000" b="1" dirty="0" smtClean="0">
                <a:solidFill>
                  <a:srgbClr val="FFFF66"/>
                </a:solidFill>
                <a:latin typeface="Arial" pitchFamily="34" charset="0"/>
                <a:cs typeface="Arial" pitchFamily="34" charset="0"/>
              </a:rPr>
              <a:t> is set to provide valuable information to health-care professionals in terms of diagnosis and diet intervention.  </a:t>
            </a:r>
            <a:endParaRPr kumimoji="0" lang="en-US" sz="2000" b="1" i="0" u="none" strike="noStrike" kern="1200" cap="none" spc="0" normalizeH="0" baseline="0" noProof="0" dirty="0" smtClean="0">
              <a:ln>
                <a:noFill/>
              </a:ln>
              <a:solidFill>
                <a:srgbClr val="FFFF66"/>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err="1" smtClean="0">
                <a:solidFill>
                  <a:srgbClr val="00FFCC"/>
                </a:solidFill>
                <a:latin typeface="Arial" pitchFamily="34" charset="0"/>
                <a:cs typeface="Arial" pitchFamily="34" charset="0"/>
              </a:rPr>
              <a:t>Nutrigenomics</a:t>
            </a:r>
            <a:r>
              <a:rPr lang="en-US" sz="2000" b="1" dirty="0" smtClean="0">
                <a:solidFill>
                  <a:srgbClr val="00FFCC"/>
                </a:solidFill>
                <a:latin typeface="Arial" pitchFamily="34" charset="0"/>
                <a:cs typeface="Arial" pitchFamily="34" charset="0"/>
              </a:rPr>
              <a:t> promises to identify individual variations in dietary requirements classifying individuals into specific groups based on their “</a:t>
            </a:r>
            <a:r>
              <a:rPr lang="en-US" sz="2000" b="1" dirty="0" err="1" smtClean="0">
                <a:solidFill>
                  <a:srgbClr val="00FFCC"/>
                </a:solidFill>
                <a:latin typeface="Arial" pitchFamily="34" charset="0"/>
                <a:cs typeface="Arial" pitchFamily="34" charset="0"/>
              </a:rPr>
              <a:t>proteotype</a:t>
            </a:r>
            <a:r>
              <a:rPr lang="en-US" sz="2000" b="1" dirty="0" smtClean="0">
                <a:solidFill>
                  <a:srgbClr val="00FFCC"/>
                </a:solidFill>
                <a:latin typeface="Arial" pitchFamily="34" charset="0"/>
                <a:cs typeface="Arial" pitchFamily="34" charset="0"/>
              </a:rPr>
              <a:t>’ or ‘</a:t>
            </a:r>
            <a:r>
              <a:rPr lang="en-US" sz="2000" b="1" dirty="0" err="1" smtClean="0">
                <a:solidFill>
                  <a:srgbClr val="00FFCC"/>
                </a:solidFill>
                <a:latin typeface="Arial" pitchFamily="34" charset="0"/>
                <a:cs typeface="Arial" pitchFamily="34" charset="0"/>
              </a:rPr>
              <a:t>metabotype</a:t>
            </a:r>
            <a:r>
              <a:rPr lang="en-US" sz="2000" b="1" dirty="0" smtClean="0">
                <a:solidFill>
                  <a:srgbClr val="00FFCC"/>
                </a:solidFill>
                <a:latin typeface="Arial" pitchFamily="34" charset="0"/>
                <a:cs typeface="Arial" pitchFamily="34" charset="0"/>
              </a:rPr>
              <a:t>’.</a:t>
            </a:r>
            <a:endParaRPr kumimoji="0" lang="en-US" sz="2000" b="1" i="0" u="none" strike="noStrike" kern="1200" cap="none" spc="0" normalizeH="0" baseline="0" noProof="0" dirty="0" smtClean="0">
              <a:ln>
                <a:noFill/>
              </a:ln>
              <a:solidFill>
                <a:srgbClr val="00FFCC"/>
              </a:solidFill>
              <a:effectLst/>
              <a:uLnTx/>
              <a:uFillTx/>
              <a:latin typeface="Arial" pitchFamily="34" charset="0"/>
              <a:ea typeface="+mn-ea"/>
              <a:cs typeface="Arial" pitchFamily="34" charset="0"/>
            </a:endParaRPr>
          </a:p>
          <a:p>
            <a:pPr marL="342900" indent="-342900" fontAlgn="auto">
              <a:spcBef>
                <a:spcPts val="1200"/>
              </a:spcBef>
              <a:spcAft>
                <a:spcPts val="0"/>
              </a:spcAft>
              <a:buFont typeface="Arial" pitchFamily="34" charset="0"/>
              <a:buChar char="•"/>
            </a:pPr>
            <a:r>
              <a:rPr lang="en-US" sz="2000" b="1" dirty="0" smtClean="0">
                <a:solidFill>
                  <a:srgbClr val="00FF00"/>
                </a:solidFill>
                <a:latin typeface="Arial" pitchFamily="34" charset="0"/>
                <a:cs typeface="Arial" pitchFamily="34" charset="0"/>
              </a:rPr>
              <a:t>Eventually, such a strategy could lead to the development of ‘personalized nutrition’, in which diet is attuned to the nutritional needs of individual patients. </a:t>
            </a:r>
          </a:p>
        </p:txBody>
      </p:sp>
      <p:sp>
        <p:nvSpPr>
          <p:cNvPr id="3" name="Title 1"/>
          <p:cNvSpPr txBox="1">
            <a:spLocks/>
          </p:cNvSpPr>
          <p:nvPr/>
        </p:nvSpPr>
        <p:spPr>
          <a:xfrm>
            <a:off x="457200" y="274638"/>
            <a:ext cx="8229600" cy="5635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Conclusions</a:t>
            </a:r>
            <a:endParaRPr kumimoji="0" lang="en-US" sz="2800" b="0" i="0" u="none" strike="noStrike" kern="1200" cap="none" spc="-150" normalizeH="0" baseline="0" noProof="0" dirty="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spcBef>
                <a:spcPts val="1200"/>
              </a:spcBef>
            </a:pPr>
            <a:r>
              <a:rPr lang="en-US" sz="2000" b="1" dirty="0" smtClean="0">
                <a:solidFill>
                  <a:srgbClr val="00FF00"/>
                </a:solidFill>
                <a:latin typeface="Arial" pitchFamily="34" charset="0"/>
                <a:cs typeface="Arial" pitchFamily="34" charset="0"/>
              </a:rPr>
              <a:t>Specific blood-</a:t>
            </a:r>
            <a:r>
              <a:rPr lang="en-US" sz="2000" b="1" dirty="0" err="1" smtClean="0">
                <a:solidFill>
                  <a:srgbClr val="00FF00"/>
                </a:solidFill>
                <a:latin typeface="Arial" pitchFamily="34" charset="0"/>
                <a:cs typeface="Arial" pitchFamily="34" charset="0"/>
              </a:rPr>
              <a:t>metabolomic</a:t>
            </a:r>
            <a:r>
              <a:rPr lang="en-US" sz="2000" b="1" dirty="0" smtClean="0">
                <a:solidFill>
                  <a:srgbClr val="00FF00"/>
                </a:solidFill>
                <a:latin typeface="Arial" pitchFamily="34" charset="0"/>
                <a:cs typeface="Arial" pitchFamily="34" charset="0"/>
              </a:rPr>
              <a:t>/ proteomic profile tests might one day identify persons or animals with specific dietary deficiency or who are at risk for disease.</a:t>
            </a:r>
          </a:p>
          <a:p>
            <a:pPr>
              <a:spcBef>
                <a:spcPts val="1200"/>
              </a:spcBef>
            </a:pPr>
            <a:r>
              <a:rPr lang="en-US" sz="2000" b="1" dirty="0" smtClean="0">
                <a:solidFill>
                  <a:srgbClr val="FFFF66"/>
                </a:solidFill>
                <a:latin typeface="Arial" pitchFamily="34" charset="0"/>
                <a:cs typeface="Arial" pitchFamily="34" charset="0"/>
              </a:rPr>
              <a:t>Based on genetic variations, personalized dietary recommendations and supplements may be advised for such individuals, the aim being not merely to decrease the risk of disease but to achieve optimal health and wellness.</a:t>
            </a:r>
          </a:p>
          <a:p>
            <a:pPr>
              <a:spcBef>
                <a:spcPts val="1200"/>
              </a:spcBef>
            </a:pPr>
            <a:r>
              <a:rPr lang="en-US" sz="2000" b="1" dirty="0" err="1" smtClean="0">
                <a:solidFill>
                  <a:srgbClr val="00FFCC"/>
                </a:solidFill>
                <a:latin typeface="Arial" pitchFamily="34" charset="0"/>
                <a:cs typeface="Arial" pitchFamily="34" charset="0"/>
              </a:rPr>
              <a:t>Nutrigenomics</a:t>
            </a:r>
            <a:r>
              <a:rPr lang="en-US" sz="2000" b="1" dirty="0" smtClean="0">
                <a:solidFill>
                  <a:srgbClr val="00FFCC"/>
                </a:solidFill>
                <a:latin typeface="Arial" pitchFamily="34" charset="0"/>
                <a:cs typeface="Arial" pitchFamily="34" charset="0"/>
              </a:rPr>
              <a:t> can be used to identify </a:t>
            </a:r>
            <a:r>
              <a:rPr lang="en-US" sz="2000" b="1" dirty="0" smtClean="0">
                <a:solidFill>
                  <a:srgbClr val="00FFCC"/>
                </a:solidFill>
                <a:latin typeface="Arial" pitchFamily="34" charset="0"/>
                <a:cs typeface="Arial" pitchFamily="34" charset="0"/>
              </a:rPr>
              <a:t>specific </a:t>
            </a:r>
            <a:r>
              <a:rPr lang="en-US" sz="2000" b="1" dirty="0" smtClean="0">
                <a:solidFill>
                  <a:srgbClr val="00FFCC"/>
                </a:solidFill>
                <a:latin typeface="Arial" pitchFamily="34" charset="0"/>
                <a:cs typeface="Arial" pitchFamily="34" charset="0"/>
              </a:rPr>
              <a:t>markers to manipulate gene expression through use of nutrients or their combinations so as to improve productive as well as overall animal performance. </a:t>
            </a:r>
            <a:endParaRPr lang="en-US" sz="2000" b="1" dirty="0" smtClean="0">
              <a:solidFill>
                <a:srgbClr val="00FFCC"/>
              </a:solidFill>
              <a:latin typeface="Arial" pitchFamily="34" charset="0"/>
              <a:cs typeface="Arial" pitchFamily="34" charset="0"/>
            </a:endParaRPr>
          </a:p>
          <a:p>
            <a:pPr>
              <a:spcBef>
                <a:spcPts val="1200"/>
              </a:spcBef>
            </a:pPr>
            <a:r>
              <a:rPr lang="en-US" sz="2000" b="1" dirty="0" smtClean="0">
                <a:solidFill>
                  <a:srgbClr val="FFCCCC"/>
                </a:solidFill>
                <a:latin typeface="Arial" pitchFamily="34" charset="0"/>
                <a:cs typeface="Arial" pitchFamily="34" charset="0"/>
              </a:rPr>
              <a:t>In veterinary field, </a:t>
            </a:r>
            <a:r>
              <a:rPr lang="en-US" sz="2000" b="1" dirty="0" err="1" smtClean="0">
                <a:solidFill>
                  <a:srgbClr val="FFCCCC"/>
                </a:solidFill>
                <a:latin typeface="Arial" pitchFamily="34" charset="0"/>
                <a:cs typeface="Arial" pitchFamily="34" charset="0"/>
              </a:rPr>
              <a:t>nutrigeonmics</a:t>
            </a:r>
            <a:r>
              <a:rPr lang="en-US" sz="2000" b="1" dirty="0" smtClean="0">
                <a:solidFill>
                  <a:srgbClr val="FFCCCC"/>
                </a:solidFill>
                <a:latin typeface="Arial" pitchFamily="34" charset="0"/>
                <a:cs typeface="Arial" pitchFamily="34" charset="0"/>
              </a:rPr>
              <a:t> studies could prove to be an important tool for identification </a:t>
            </a:r>
            <a:r>
              <a:rPr lang="en-US" sz="2000" b="1" dirty="0" smtClean="0">
                <a:solidFill>
                  <a:srgbClr val="FFCCCC"/>
                </a:solidFill>
                <a:latin typeface="Arial" pitchFamily="34" charset="0"/>
                <a:cs typeface="Arial" pitchFamily="34" charset="0"/>
              </a:rPr>
              <a:t>of pathways and candidate genes responsible for dietary induced diseases and ultimately reduction in production losses due to these diseases in </a:t>
            </a:r>
            <a:r>
              <a:rPr lang="en-US" sz="2000" b="1" dirty="0" smtClean="0">
                <a:solidFill>
                  <a:srgbClr val="FFCCCC"/>
                </a:solidFill>
                <a:latin typeface="Arial" pitchFamily="34" charset="0"/>
                <a:cs typeface="Arial" pitchFamily="34" charset="0"/>
              </a:rPr>
              <a:t>animals.</a:t>
            </a:r>
            <a:endParaRPr lang="en-US" sz="2000" b="1" dirty="0" smtClean="0">
              <a:solidFill>
                <a:srgbClr val="FFCCCC"/>
              </a:solidFill>
              <a:latin typeface="Arial" pitchFamily="34" charset="0"/>
              <a:cs typeface="Arial" pitchFamily="34" charset="0"/>
            </a:endParaRPr>
          </a:p>
          <a:p>
            <a:endParaRPr lang="en-US"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914400"/>
            <a:ext cx="8229600" cy="5715000"/>
          </a:xfrm>
          <a:prstGeom prst="rect">
            <a:avLst/>
          </a:prstGeom>
        </p:spPr>
        <p:txBody>
          <a:bodyPr>
            <a:normAutofit fontScale="85000" lnSpcReduction="20000"/>
          </a:bodyPr>
          <a:lstStyle/>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How do the gene and protein expression change within and between organs relate to each other.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Which tissue(s) is most affected by nutritional interventions?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What are the nutrient sensitive targets for intervention?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How do tissue specific alterations in gene/protein expression relate to the traditional metabolic markers of insulin, glucose and lipid metabolism?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How does </a:t>
            </a:r>
            <a:r>
              <a:rPr lang="en-US" sz="2000" b="1" dirty="0" err="1" smtClean="0">
                <a:solidFill>
                  <a:srgbClr val="00FFFF"/>
                </a:solidFill>
                <a:latin typeface="Arial" pitchFamily="34" charset="0"/>
                <a:cs typeface="Arial" pitchFamily="34" charset="0"/>
              </a:rPr>
              <a:t>metabolomics</a:t>
            </a:r>
            <a:r>
              <a:rPr lang="en-US" sz="2000" b="1" dirty="0" smtClean="0">
                <a:solidFill>
                  <a:srgbClr val="00FFFF"/>
                </a:solidFill>
                <a:latin typeface="Arial" pitchFamily="34" charset="0"/>
                <a:cs typeface="Arial" pitchFamily="34" charset="0"/>
              </a:rPr>
              <a:t> profiling reflect differences in metabolism?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Is the </a:t>
            </a:r>
            <a:r>
              <a:rPr lang="en-US" sz="2000" b="1" dirty="0" err="1" smtClean="0">
                <a:solidFill>
                  <a:srgbClr val="00FFFF"/>
                </a:solidFill>
                <a:latin typeface="Arial" pitchFamily="34" charset="0"/>
                <a:cs typeface="Arial" pitchFamily="34" charset="0"/>
              </a:rPr>
              <a:t>metabolomics</a:t>
            </a:r>
            <a:r>
              <a:rPr lang="en-US" sz="2000" b="1" dirty="0" smtClean="0">
                <a:solidFill>
                  <a:srgbClr val="00FFFF"/>
                </a:solidFill>
                <a:latin typeface="Arial" pitchFamily="34" charset="0"/>
                <a:cs typeface="Arial" pitchFamily="34" charset="0"/>
              </a:rPr>
              <a:t> approach sensitive enough to detect nutrient sensitive aspects of insulin resistance?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Can these technologies provide nutrient sensitive fingerprint that reflects metabolic health?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Some initial studies investigating the effects of nutrients on gene or protein expression and the </a:t>
            </a:r>
            <a:r>
              <a:rPr lang="en-US" sz="2000" b="1" dirty="0" err="1" smtClean="0">
                <a:solidFill>
                  <a:srgbClr val="00FFFF"/>
                </a:solidFill>
                <a:latin typeface="Arial" pitchFamily="34" charset="0"/>
                <a:cs typeface="Arial" pitchFamily="34" charset="0"/>
              </a:rPr>
              <a:t>metabolome</a:t>
            </a:r>
            <a:r>
              <a:rPr lang="en-US" sz="2000" b="1" dirty="0" smtClean="0">
                <a:solidFill>
                  <a:srgbClr val="00FFFF"/>
                </a:solidFill>
                <a:latin typeface="Arial" pitchFamily="34" charset="0"/>
                <a:cs typeface="Arial" pitchFamily="34" charset="0"/>
              </a:rPr>
              <a:t> will be reliant on cell models and animal studies.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We have to determine whether more accessible tissues (e.g. mononuclear cells in peripheral blood) can be used as a surrogate marker for the more inaccessible tissues, such as the liver, pancreas, etc. </a:t>
            </a:r>
          </a:p>
          <a:p>
            <a:pPr marL="342900" indent="-342900" fontAlgn="auto">
              <a:spcBef>
                <a:spcPts val="1200"/>
              </a:spcBef>
              <a:spcAft>
                <a:spcPts val="0"/>
              </a:spcAft>
              <a:buFont typeface="Arial" pitchFamily="34" charset="0"/>
              <a:buChar char="•"/>
            </a:pPr>
            <a:r>
              <a:rPr lang="en-US" sz="2000" b="1" dirty="0" smtClean="0">
                <a:solidFill>
                  <a:srgbClr val="00FFFF"/>
                </a:solidFill>
                <a:latin typeface="Arial" pitchFamily="34" charset="0"/>
                <a:cs typeface="Arial" pitchFamily="34" charset="0"/>
              </a:rPr>
              <a:t>The biggest challenge for </a:t>
            </a:r>
            <a:r>
              <a:rPr lang="en-US" sz="2000" b="1" dirty="0" err="1" smtClean="0">
                <a:solidFill>
                  <a:srgbClr val="00FFFF"/>
                </a:solidFill>
                <a:latin typeface="Arial" pitchFamily="34" charset="0"/>
                <a:cs typeface="Arial" pitchFamily="34" charset="0"/>
              </a:rPr>
              <a:t>nutrigenomics</a:t>
            </a:r>
            <a:r>
              <a:rPr lang="en-US" sz="2000" b="1" dirty="0" smtClean="0">
                <a:solidFill>
                  <a:srgbClr val="00FFFF"/>
                </a:solidFill>
                <a:latin typeface="Arial" pitchFamily="34" charset="0"/>
                <a:cs typeface="Arial" pitchFamily="34" charset="0"/>
              </a:rPr>
              <a:t> will be to bring all of this technological expertise to the level of human nutrition.</a:t>
            </a:r>
            <a:endParaRPr lang="en-US" sz="2000" b="1" dirty="0" smtClean="0">
              <a:solidFill>
                <a:srgbClr val="00FF00"/>
              </a:solidFill>
              <a:latin typeface="Arial" pitchFamily="34" charset="0"/>
              <a:cs typeface="Arial" pitchFamily="34" charset="0"/>
            </a:endParaRPr>
          </a:p>
        </p:txBody>
      </p:sp>
      <p:sp>
        <p:nvSpPr>
          <p:cNvPr id="5" name="Title 1"/>
          <p:cNvSpPr txBox="1">
            <a:spLocks/>
          </p:cNvSpPr>
          <p:nvPr/>
        </p:nvSpPr>
        <p:spPr>
          <a:xfrm>
            <a:off x="457200" y="274638"/>
            <a:ext cx="8229600" cy="5635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smtClean="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rPr>
              <a:t>Future perspectives</a:t>
            </a:r>
            <a:endParaRPr kumimoji="0" lang="en-US" sz="2800" b="0" i="0" u="none" strike="noStrike" kern="1200" cap="none" spc="-150" normalizeH="0" baseline="0" noProof="0" dirty="0">
              <a:ln w="3175">
                <a:noFill/>
              </a:ln>
              <a:solidFill>
                <a:srgbClr val="FFFF00"/>
              </a:solidFill>
              <a:effectLst>
                <a:outerShdw blurRad="50800" dist="38100" dir="2700000" algn="tl" rotWithShape="0">
                  <a:prstClr val="black">
                    <a:alpha val="40000"/>
                  </a:prstClr>
                </a:outerShdw>
              </a:effectLst>
              <a:uLnTx/>
              <a:uFillTx/>
              <a:latin typeface="Arial" pitchFamily="34" charset="0"/>
              <a:ea typeface="+mn-ea"/>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1"/>
            <a:ext cx="8229600" cy="1295399"/>
          </a:xfrm>
        </p:spPr>
        <p:txBody>
          <a:bodyPr>
            <a:normAutofit/>
          </a:bodyPr>
          <a:lstStyle/>
          <a:p>
            <a:pPr algn="ctr">
              <a:buNone/>
            </a:pPr>
            <a:r>
              <a:rPr lang="en-US" sz="2400" b="1" dirty="0" smtClean="0">
                <a:solidFill>
                  <a:srgbClr val="FFFF66"/>
                </a:solidFill>
                <a:latin typeface="Arial" pitchFamily="34" charset="0"/>
                <a:cs typeface="Arial" pitchFamily="34" charset="0"/>
              </a:rPr>
              <a:t>Genes and Nutrition =&gt; Phenotype</a:t>
            </a:r>
          </a:p>
          <a:p>
            <a:pPr algn="ctr"/>
            <a:endParaRPr lang="en-US" sz="1200" b="1" dirty="0" smtClean="0">
              <a:latin typeface="Arial" pitchFamily="34" charset="0"/>
              <a:cs typeface="Arial" pitchFamily="34" charset="0"/>
            </a:endParaRPr>
          </a:p>
          <a:p>
            <a:pPr algn="ctr">
              <a:buNone/>
            </a:pPr>
            <a:r>
              <a:rPr lang="en-US" sz="2400" b="1" dirty="0" smtClean="0">
                <a:solidFill>
                  <a:srgbClr val="00FFFF"/>
                </a:solidFill>
                <a:latin typeface="Arial" pitchFamily="34" charset="0"/>
                <a:cs typeface="Arial" pitchFamily="34" charset="0"/>
              </a:rPr>
              <a:t>Its not that easy</a:t>
            </a:r>
            <a:endParaRPr lang="en-US" sz="2400" b="1" dirty="0">
              <a:solidFill>
                <a:srgbClr val="00FFFF"/>
              </a:solidFill>
              <a:latin typeface="Arial" pitchFamily="34" charset="0"/>
              <a:cs typeface="Arial" pitchFamily="34" charset="0"/>
            </a:endParaRPr>
          </a:p>
        </p:txBody>
      </p:sp>
      <p:pic>
        <p:nvPicPr>
          <p:cNvPr id="36866" name="Picture 2" descr="C:\Users\DrRVSPawaiya\Pictures\untitled.png"/>
          <p:cNvPicPr>
            <a:picLocks noChangeAspect="1" noChangeArrowheads="1"/>
          </p:cNvPicPr>
          <p:nvPr/>
        </p:nvPicPr>
        <p:blipFill>
          <a:blip r:embed="rId2" cstate="print"/>
          <a:srcRect/>
          <a:stretch>
            <a:fillRect/>
          </a:stretch>
        </p:blipFill>
        <p:spPr bwMode="auto">
          <a:xfrm>
            <a:off x="5715000" y="4648200"/>
            <a:ext cx="3188805" cy="2133600"/>
          </a:xfrm>
          <a:prstGeom prst="rect">
            <a:avLst/>
          </a:prstGeom>
          <a:noFill/>
        </p:spPr>
      </p:pic>
      <p:pic>
        <p:nvPicPr>
          <p:cNvPr id="36867" name="Picture 3"/>
          <p:cNvPicPr>
            <a:picLocks noChangeAspect="1" noChangeArrowheads="1"/>
          </p:cNvPicPr>
          <p:nvPr/>
        </p:nvPicPr>
        <p:blipFill>
          <a:blip r:embed="rId3" cstate="print"/>
          <a:srcRect/>
          <a:stretch>
            <a:fillRect/>
          </a:stretch>
        </p:blipFill>
        <p:spPr bwMode="auto">
          <a:xfrm>
            <a:off x="230432" y="4648200"/>
            <a:ext cx="2588968" cy="2133600"/>
          </a:xfrm>
          <a:prstGeom prst="rect">
            <a:avLst/>
          </a:prstGeom>
          <a:noFill/>
          <a:ln w="9525">
            <a:noFill/>
            <a:miter lim="800000"/>
            <a:headEnd/>
            <a:tailEnd/>
          </a:ln>
          <a:effectLst/>
        </p:spPr>
      </p:pic>
      <p:pic>
        <p:nvPicPr>
          <p:cNvPr id="36869" name="Picture 5" descr="C:\Users\DrRVSPawaiya\Pictures\goat3.png"/>
          <p:cNvPicPr>
            <a:picLocks noChangeAspect="1" noChangeArrowheads="1"/>
          </p:cNvPicPr>
          <p:nvPr/>
        </p:nvPicPr>
        <p:blipFill>
          <a:blip r:embed="rId4" cstate="print"/>
          <a:srcRect/>
          <a:stretch>
            <a:fillRect/>
          </a:stretch>
        </p:blipFill>
        <p:spPr bwMode="auto">
          <a:xfrm>
            <a:off x="1685925" y="1981200"/>
            <a:ext cx="5772150" cy="2578100"/>
          </a:xfrm>
          <a:prstGeom prst="rect">
            <a:avLst/>
          </a:prstGeom>
          <a:noFill/>
        </p:spPr>
      </p:pic>
      <p:pic>
        <p:nvPicPr>
          <p:cNvPr id="36871" name="Picture 7"/>
          <p:cNvPicPr>
            <a:picLocks noChangeAspect="1" noChangeArrowheads="1"/>
          </p:cNvPicPr>
          <p:nvPr/>
        </p:nvPicPr>
        <p:blipFill>
          <a:blip r:embed="rId5" cstate="print"/>
          <a:srcRect/>
          <a:stretch>
            <a:fillRect/>
          </a:stretch>
        </p:blipFill>
        <p:spPr bwMode="auto">
          <a:xfrm>
            <a:off x="3053262" y="4661079"/>
            <a:ext cx="2433138" cy="2142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90600"/>
            <a:ext cx="8229600" cy="1736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fontAlgn="auto" hangingPunct="1">
              <a:spcAft>
                <a:spcPts val="0"/>
              </a:spcAft>
              <a:defRPr/>
            </a:pPr>
            <a:r>
              <a:rPr lang="en-US" sz="7200" b="1" dirty="0" smtClean="0">
                <a:latin typeface="Arial Black" pitchFamily="34" charset="0"/>
              </a:rPr>
              <a:t>Thanks</a:t>
            </a:r>
            <a:br>
              <a:rPr lang="en-US" sz="7200" b="1" dirty="0" smtClean="0">
                <a:latin typeface="Arial Black" pitchFamily="34" charset="0"/>
              </a:rPr>
            </a:br>
            <a:r>
              <a:rPr lang="en-US" sz="2400" b="1" dirty="0" smtClean="0">
                <a:solidFill>
                  <a:srgbClr val="00FF00"/>
                </a:solidFill>
                <a:latin typeface="Arial Black" pitchFamily="34" charset="0"/>
              </a:rPr>
              <a:t>for patient hearing</a:t>
            </a:r>
            <a:endParaRPr lang="en-US" sz="7200" b="1" dirty="0">
              <a:solidFill>
                <a:srgbClr val="00FF00"/>
              </a:solidFill>
              <a:latin typeface="Arial Black" pitchFamily="34" charset="0"/>
            </a:endParaRPr>
          </a:p>
        </p:txBody>
      </p:sp>
      <p:pic>
        <p:nvPicPr>
          <p:cNvPr id="4" name="Picture 5" descr="C:\Users\DrRVSPawaiya\Pictures\goat3.png"/>
          <p:cNvPicPr>
            <a:picLocks noChangeAspect="1" noChangeArrowheads="1"/>
          </p:cNvPicPr>
          <p:nvPr/>
        </p:nvPicPr>
        <p:blipFill>
          <a:blip r:embed="rId2" cstate="print"/>
          <a:srcRect/>
          <a:stretch>
            <a:fillRect/>
          </a:stretch>
        </p:blipFill>
        <p:spPr bwMode="auto">
          <a:xfrm>
            <a:off x="0" y="2773881"/>
            <a:ext cx="9144000" cy="408411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22890" y="1219200"/>
            <a:ext cx="8528383" cy="5372100"/>
          </a:xfrm>
          <a:prstGeom prst="rect">
            <a:avLst/>
          </a:prstGeom>
          <a:noFill/>
          <a:ln w="9525">
            <a:noFill/>
            <a:miter lim="800000"/>
            <a:headEnd/>
            <a:tailEnd/>
          </a:ln>
          <a:effectLst/>
        </p:spPr>
      </p:pic>
      <p:sp>
        <p:nvSpPr>
          <p:cNvPr id="5" name="Title 1"/>
          <p:cNvSpPr>
            <a:spLocks noGrp="1"/>
          </p:cNvSpPr>
          <p:nvPr>
            <p:ph type="title"/>
          </p:nvPr>
        </p:nvSpPr>
        <p:spPr>
          <a:xfrm>
            <a:off x="457200" y="274638"/>
            <a:ext cx="8229600" cy="868362"/>
          </a:xfrm>
        </p:spPr>
        <p:txBody>
          <a:bodyPr>
            <a:normAutofit/>
          </a:bodyPr>
          <a:lstStyle/>
          <a:p>
            <a:r>
              <a:rPr lang="en-US" sz="2800" b="1" dirty="0" smtClean="0">
                <a:solidFill>
                  <a:srgbClr val="FFFF66"/>
                </a:solidFill>
                <a:latin typeface="Arial" pitchFamily="34" charset="0"/>
                <a:cs typeface="Arial" pitchFamily="34" charset="0"/>
              </a:rPr>
              <a:t>Classification of hereditary diseases</a:t>
            </a:r>
            <a:endParaRPr lang="en-US" sz="2800" b="1" dirty="0">
              <a:solidFill>
                <a:srgbClr val="FFFF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DrRVSPawaiya\Pictures\Nutrigenomics lecture slides\nanjing1-2013-lecture-nutrigenomics-part-1-15-1024 15.jpg"/>
          <p:cNvPicPr>
            <a:picLocks noChangeAspect="1" noChangeArrowheads="1"/>
          </p:cNvPicPr>
          <p:nvPr/>
        </p:nvPicPr>
        <p:blipFill>
          <a:blip r:embed="rId2" cstate="print"/>
          <a:srcRect/>
          <a:stretch>
            <a:fillRect/>
          </a:stretch>
        </p:blipFill>
        <p:spPr bwMode="auto">
          <a:xfrm>
            <a:off x="165279" y="152400"/>
            <a:ext cx="8788400" cy="65913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normAutofit/>
          </a:bodyPr>
          <a:lstStyle/>
          <a:p>
            <a:r>
              <a:rPr lang="en-US" sz="2200" b="1" dirty="0" smtClean="0">
                <a:solidFill>
                  <a:srgbClr val="00FF00"/>
                </a:solidFill>
                <a:latin typeface="Arial" pitchFamily="34" charset="0"/>
                <a:cs typeface="Arial" pitchFamily="34" charset="0"/>
              </a:rPr>
              <a:t>A phenotype is an individual’s observable trait, such as height, eye color, blood type, body color, girth etc..</a:t>
            </a:r>
          </a:p>
          <a:p>
            <a:endParaRPr lang="en-US" sz="2200" b="1" dirty="0" smtClean="0">
              <a:latin typeface="Arial" pitchFamily="34" charset="0"/>
              <a:cs typeface="Arial" pitchFamily="34" charset="0"/>
            </a:endParaRPr>
          </a:p>
          <a:p>
            <a:r>
              <a:rPr lang="en-US" sz="2200" b="1" dirty="0" smtClean="0">
                <a:solidFill>
                  <a:srgbClr val="FFFF66"/>
                </a:solidFill>
                <a:latin typeface="Arial" pitchFamily="34" charset="0"/>
                <a:cs typeface="Arial" pitchFamily="34" charset="0"/>
              </a:rPr>
              <a:t>The genetic contribution to the phenotype is called the genotype</a:t>
            </a:r>
            <a:r>
              <a:rPr lang="en-US" sz="2200" b="1" dirty="0" smtClean="0">
                <a:latin typeface="Arial" pitchFamily="34" charset="0"/>
                <a:cs typeface="Arial" pitchFamily="34" charset="0"/>
              </a:rPr>
              <a:t>.</a:t>
            </a:r>
          </a:p>
          <a:p>
            <a:endParaRPr lang="en-US" sz="2200" b="1" dirty="0" smtClean="0">
              <a:latin typeface="Arial" pitchFamily="34" charset="0"/>
              <a:cs typeface="Arial" pitchFamily="34" charset="0"/>
            </a:endParaRPr>
          </a:p>
          <a:p>
            <a:r>
              <a:rPr lang="en-US" sz="2200" b="1" dirty="0" smtClean="0">
                <a:solidFill>
                  <a:srgbClr val="00FFFF"/>
                </a:solidFill>
                <a:latin typeface="Arial" pitchFamily="34" charset="0"/>
                <a:cs typeface="Arial" pitchFamily="34" charset="0"/>
              </a:rPr>
              <a:t>Some traits are largely determined by the genotype, while other traits are largely determined by the environmental factors (including nutrition). =&gt; Nutritional phenotype </a:t>
            </a:r>
            <a:endParaRPr lang="en-US" sz="2200" b="1" dirty="0">
              <a:solidFill>
                <a:srgbClr val="00FFFF"/>
              </a:solidFill>
              <a:latin typeface="Arial" pitchFamily="34" charset="0"/>
              <a:cs typeface="Arial" pitchFamily="34" charset="0"/>
            </a:endParaRPr>
          </a:p>
        </p:txBody>
      </p:sp>
      <p:sp>
        <p:nvSpPr>
          <p:cNvPr id="5" name="Title 1"/>
          <p:cNvSpPr>
            <a:spLocks noGrp="1"/>
          </p:cNvSpPr>
          <p:nvPr>
            <p:ph type="title"/>
          </p:nvPr>
        </p:nvSpPr>
        <p:spPr>
          <a:xfrm>
            <a:off x="457200" y="274638"/>
            <a:ext cx="8229600" cy="868362"/>
          </a:xfrm>
        </p:spPr>
        <p:txBody>
          <a:bodyPr>
            <a:normAutofit/>
          </a:bodyPr>
          <a:lstStyle/>
          <a:p>
            <a:r>
              <a:rPr lang="en-US" sz="2800" b="1" dirty="0" smtClean="0">
                <a:solidFill>
                  <a:srgbClr val="00FFCC"/>
                </a:solidFill>
                <a:latin typeface="Arial" pitchFamily="34" charset="0"/>
                <a:cs typeface="Arial" pitchFamily="34" charset="0"/>
              </a:rPr>
              <a:t>Phenotype</a:t>
            </a:r>
            <a:endParaRPr lang="en-US" sz="2800" b="1" dirty="0">
              <a:solidFill>
                <a:srgbClr val="00FF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 wa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waves</Template>
  <TotalTime>3196</TotalTime>
  <Words>3760</Words>
  <Application>Microsoft Office PowerPoint</Application>
  <PresentationFormat>On-screen Show (4:3)</PresentationFormat>
  <Paragraphs>388</Paragraphs>
  <Slides>60</Slides>
  <Notes>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Blue waves</vt:lpstr>
      <vt:lpstr>NUTRIGENOMICS: A SYSTEM BIOLOGY TOOL FOR ANIMAL HEALTH</vt:lpstr>
      <vt:lpstr>Overview</vt:lpstr>
      <vt:lpstr>Genotype</vt:lpstr>
      <vt:lpstr>Slide 4</vt:lpstr>
      <vt:lpstr>Slide 5</vt:lpstr>
      <vt:lpstr>Slide 6</vt:lpstr>
      <vt:lpstr>Classification of hereditary diseases</vt:lpstr>
      <vt:lpstr>Slide 8</vt:lpstr>
      <vt:lpstr>Phenotype</vt:lpstr>
      <vt:lpstr>Slide 10</vt:lpstr>
      <vt:lpstr>Slide 11</vt:lpstr>
      <vt:lpstr>Slide 12</vt:lpstr>
      <vt:lpstr>Epigenetics</vt:lpstr>
      <vt:lpstr>Slide 14</vt:lpstr>
      <vt:lpstr>Slide 15</vt:lpstr>
      <vt:lpstr>Health effects of food compounds are related mostly to specific interactions on a molecular level. </vt:lpstr>
      <vt:lpstr>Slide 17</vt:lpstr>
      <vt:lpstr>Nutrigenomics Vs. Nutrigenetics</vt:lpstr>
      <vt:lpstr>Slide 19</vt:lpstr>
      <vt:lpstr>Influence of nutrigenetics, epigenetics, transcriptomics, proteomics and metabolomics on the phenotypic response to food components</vt:lpstr>
      <vt:lpstr>Fundamental hypotheses underpinning the science of nutrigenetics and nutrigenomics:</vt:lpstr>
      <vt:lpstr>Transcriptomics and Microarray Technologies </vt:lpstr>
      <vt:lpstr>Slide 23</vt:lpstr>
      <vt:lpstr>Steps in Microarray study </vt:lpstr>
      <vt:lpstr>Slide 25</vt:lpstr>
      <vt:lpstr>Apoptosis and proliferation in colorectal cancer cell lines in response to butyrate.   Colorectal cancer cell lines (HT29, SW480, HCT116, Caco2, Lim1215 and T84) were treated with increasing concentrations of butyrate for 48 h.   In all cases, butyrate was found to induce apoptosis and inhibit the proliferation of cells, with the exception of the T84 cell line.  Parallel gene expression analysis in HT29 cells using Affymetrix arrays was performed to identify genes influenced by butyrate.   After 48 h, statistical analysis identified 2,550 genes as being modulated by butyrate, representing appro.x 10% of the human genome.   These genes were found to be involved in biological processes such as DNA repair and transcription, cell cycle progression, cell metabolism and signal transduction.</vt:lpstr>
      <vt:lpstr>Proteomics</vt:lpstr>
      <vt:lpstr>Slide 28</vt:lpstr>
      <vt:lpstr>SELDI Mass Spectrometry</vt:lpstr>
      <vt:lpstr>Slide 30</vt:lpstr>
      <vt:lpstr>Slide 31</vt:lpstr>
      <vt:lpstr>Slide 32</vt:lpstr>
      <vt:lpstr>Slide 33</vt:lpstr>
      <vt:lpstr>Metabolomics</vt:lpstr>
      <vt:lpstr>Slide 35</vt:lpstr>
      <vt:lpstr>Genes (DNA) encode mRNAs that, in turn, encode proteins that collectively, and together with environmental factors (e.g., diet), lead to the metabolite inventory of a cell, tissue, or body fluid.   Metabolites, in turn, can regulate gene expression, enzymatic activities, and protein functions. </vt:lpstr>
      <vt:lpstr>Slide 37</vt:lpstr>
      <vt:lpstr>In this example, metabolites were separated using UPLC coupled with a hybrid QToF system mass spectrometer. The analysis provided a metabolite profile, which is a biochemical snapshot of the metabolite inventory of the tissue under investigation.   Metabolite differences between groups can be analyzed using informatics solutions, which provide multivariate statistical analyses tools and database searches functionalities (e.g., METLIN, Human Metabolome Database, and LipidMaps) for the identification of the metabolites.</vt:lpstr>
      <vt:lpstr>Targeted metabolomics focuses on analyzing selected metabolites, often related to a  specific metabolic pathway (e.g., fatty acids, oxylipins, amino acids, acylcarnitines, or particular classes of phytochemicals).   It can be used to validate the observed alterations in metabolic profiles induced by disease status or nutritional intervention. Furthermore, they can be used to quantify low-abundance bioactive metabolites such as prostaglandins and other oxygenated PUFA derivatives.  In this example, omega-3 metabolites were detected using UPLC in combination with a tandem quadrupole.</vt:lpstr>
      <vt:lpstr>In situ metabolomics approaches provide the detailed spatial distribution of metabolite species on a tissue, a new level of description beyond the pure measure of metabolite concentration.  Metabolites, indeed, are localized in different compositions and concentrations within tissues and even cell compartments. Such a level of information is often missed using traditional sample preparation and metabolite extraction protocols for metabolomic analysis.</vt:lpstr>
      <vt:lpstr>Real-time MS. Novel desorption ionization tools allow the real-time, rapid in situ screening and analysis of food and biological samples, which could be used for quality assessment, traceability, and diagnosis. </vt:lpstr>
      <vt:lpstr>Nutrigenomics Quantification of nutritional genotype-phenotype</vt:lpstr>
      <vt:lpstr>You are what you eat, and have eaten: Received, Recorded, Remembered &amp; Revealed</vt:lpstr>
      <vt:lpstr>Timely relatively modest interventions in early life can have a large effect on disease risk later</vt:lpstr>
      <vt:lpstr>Nutrigenomics: two strategies</vt:lpstr>
      <vt:lpstr>What is the background? What is the problem?</vt:lpstr>
      <vt:lpstr>What is the specific aim?</vt:lpstr>
      <vt:lpstr>Which materials and methods?</vt:lpstr>
      <vt:lpstr>What are the specific deliverables?</vt:lpstr>
      <vt:lpstr>Slide 50</vt:lpstr>
      <vt:lpstr>Transcription factor pathways mediating nutrient-gene interaction</vt:lpstr>
      <vt:lpstr>Nuclear hormone receptors</vt:lpstr>
      <vt:lpstr>Slide 53</vt:lpstr>
      <vt:lpstr>Slide 54</vt:lpstr>
      <vt:lpstr>Slide 55</vt:lpstr>
      <vt:lpstr>Slide 56</vt:lpstr>
      <vt:lpstr>Slide 57</vt:lpstr>
      <vt:lpstr>Slide 58</vt:lpstr>
      <vt:lpstr>Slide 59</vt:lpstr>
      <vt:lpstr>Thanks for patient hearing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 note under flagship programme on nutrigenomics and immunogenomics</dc:title>
  <dc:creator>naveen</dc:creator>
  <cp:lastModifiedBy>DrRVSPawaiya</cp:lastModifiedBy>
  <cp:revision>329</cp:revision>
  <dcterms:created xsi:type="dcterms:W3CDTF">2012-05-03T09:47:35Z</dcterms:created>
  <dcterms:modified xsi:type="dcterms:W3CDTF">2014-09-16T18:32:56Z</dcterms:modified>
</cp:coreProperties>
</file>