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D9779-EB09-4699-9820-81F9F2051640}" type="datetimeFigureOut">
              <a:rPr lang="en-US" smtClean="0"/>
              <a:t>10/20/2014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80B2C-AE1D-4146-BA51-642B42FEB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39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1047EF0-C5B4-4961-8FDD-678EBB4EFEAF}" type="slidenum">
              <a:rPr 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6913"/>
            <a:ext cx="6184900" cy="34798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3853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1047EF0-C5B4-4961-8FDD-678EBB4EFEAF}" type="slidenum">
              <a:rPr 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6913"/>
            <a:ext cx="6184900" cy="34798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805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10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73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32800" y="152400"/>
            <a:ext cx="2438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52400"/>
            <a:ext cx="71120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94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52400"/>
            <a:ext cx="9753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371600"/>
            <a:ext cx="4775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371600"/>
            <a:ext cx="4775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93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52400"/>
            <a:ext cx="9753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371600"/>
            <a:ext cx="4775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096000" y="1371600"/>
            <a:ext cx="4775200" cy="4419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76363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v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0" y="6096000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063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523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371600"/>
            <a:ext cx="477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371600"/>
            <a:ext cx="477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0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5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43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117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3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6472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F2B5B"/>
            </a:gs>
            <a:gs pos="100000">
              <a:srgbClr val="6D87A8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gradFill rotWithShape="0">
            <a:gsLst>
              <a:gs pos="0">
                <a:srgbClr val="7D92A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027" name="Object 25"/>
          <p:cNvGraphicFramePr>
            <a:graphicFrameLocks noChangeAspect="1"/>
          </p:cNvGraphicFramePr>
          <p:nvPr/>
        </p:nvGraphicFramePr>
        <p:xfrm>
          <a:off x="9245600" y="6172201"/>
          <a:ext cx="28448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Microsoft WordArt 3.2" r:id="rId16" imgW="2644490" imgH="2442341" progId="MSWordArt.2">
                  <p:embed/>
                </p:oleObj>
              </mc:Choice>
              <mc:Fallback>
                <p:oleObj name="Microsoft WordArt 3.2" r:id="rId16" imgW="2644490" imgH="2442341" progId="MSWordArt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5600" y="6172201"/>
                        <a:ext cx="28448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152400"/>
            <a:ext cx="9753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371600"/>
            <a:ext cx="9753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Text Box 17"/>
          <p:cNvSpPr txBox="1">
            <a:spLocks noChangeArrowheads="1"/>
          </p:cNvSpPr>
          <p:nvPr/>
        </p:nvSpPr>
        <p:spPr bwMode="auto">
          <a:xfrm>
            <a:off x="304800" y="6324600"/>
            <a:ext cx="487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Confidential and Proprietary</a:t>
            </a:r>
          </a:p>
        </p:txBody>
      </p:sp>
      <p:sp>
        <p:nvSpPr>
          <p:cNvPr id="1031" name="Text Box 18"/>
          <p:cNvSpPr txBox="1">
            <a:spLocks noChangeArrowheads="1"/>
          </p:cNvSpPr>
          <p:nvPr/>
        </p:nvSpPr>
        <p:spPr bwMode="auto">
          <a:xfrm>
            <a:off x="0" y="5867400"/>
            <a:ext cx="1219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1032" name="Rectangle 27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gradFill rotWithShape="0">
            <a:gsLst>
              <a:gs pos="0">
                <a:srgbClr val="7D92A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1033" name="Text Box 28"/>
          <p:cNvSpPr txBox="1">
            <a:spLocks noChangeArrowheads="1"/>
          </p:cNvSpPr>
          <p:nvPr/>
        </p:nvSpPr>
        <p:spPr bwMode="auto">
          <a:xfrm>
            <a:off x="508000" y="6324600"/>
            <a:ext cx="487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Confidential and Proprietary</a:t>
            </a:r>
          </a:p>
        </p:txBody>
      </p:sp>
      <p:sp>
        <p:nvSpPr>
          <p:cNvPr id="1034" name="WordArt 30"/>
          <p:cNvSpPr>
            <a:spLocks noChangeArrowheads="1" noChangeShapeType="1" noTextEdit="1"/>
          </p:cNvSpPr>
          <p:nvPr userDrawn="1"/>
        </p:nvSpPr>
        <p:spPr bwMode="auto">
          <a:xfrm>
            <a:off x="6705600" y="6324600"/>
            <a:ext cx="5486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kern="10" dirty="0">
                <a:ln w="1270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292929"/>
                </a:solidFill>
                <a:latin typeface="Arial Black" panose="020B0A04020102020204" pitchFamily="34" charset="0"/>
              </a:rPr>
              <a:t>BHealth Management</a:t>
            </a:r>
          </a:p>
        </p:txBody>
      </p:sp>
    </p:spTree>
    <p:extLst>
      <p:ext uri="{BB962C8B-B14F-4D97-AF65-F5344CB8AC3E}">
        <p14:creationId xmlns:p14="http://schemas.microsoft.com/office/powerpoint/2010/main" val="366985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752601" y="2590800"/>
            <a:ext cx="593566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4000" b="0" dirty="0" smtClean="0">
                <a:solidFill>
                  <a:srgbClr val="FFFFFF"/>
                </a:solidFill>
              </a:rPr>
              <a:t>Healthcare Knowledge and Decision Support</a:t>
            </a:r>
            <a:endParaRPr lang="en-US" sz="2200" b="0" i="1" dirty="0">
              <a:solidFill>
                <a:srgbClr val="FFFFFF"/>
              </a:solidFill>
            </a:endParaRP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760538" y="457201"/>
            <a:ext cx="8610600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4800" b="0" dirty="0">
                <a:solidFill>
                  <a:srgbClr val="FFFFFF"/>
                </a:solidFill>
              </a:rPr>
              <a:t>BHealth Management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600" b="0" dirty="0">
                <a:solidFill>
                  <a:srgbClr val="FFFFFF"/>
                </a:solidFill>
              </a:rPr>
              <a:t>Helping Your Organization Help Others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330" y="1687514"/>
            <a:ext cx="5138670" cy="34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89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future hold?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7600" y="1295400"/>
            <a:ext cx="10836217" cy="4910161"/>
          </a:xfrm>
        </p:spPr>
        <p:txBody>
          <a:bodyPr>
            <a:normAutofit/>
          </a:bodyPr>
          <a:lstStyle/>
          <a:p>
            <a:r>
              <a:rPr lang="en-US" dirty="0" smtClean="0"/>
              <a:t>I think that artificial intelligence will ultimately become financially accessible to community healthcare providers.</a:t>
            </a:r>
          </a:p>
          <a:p>
            <a:r>
              <a:rPr lang="en-US" dirty="0" smtClean="0"/>
              <a:t>When that happens, report writers will become obsolete.</a:t>
            </a:r>
          </a:p>
          <a:p>
            <a:r>
              <a:rPr lang="en-US" dirty="0" smtClean="0"/>
              <a:t>Providers will, hopefully, decide what questions they need to ask and subsequently talk to the computer and ask the question.</a:t>
            </a:r>
          </a:p>
          <a:p>
            <a:r>
              <a:rPr lang="en-US" dirty="0" smtClean="0"/>
              <a:t>Think Star Trek.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705" y="4315830"/>
            <a:ext cx="2943202" cy="165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80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62896" y="1983346"/>
            <a:ext cx="7379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Thank You!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Scott Graham, MBA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BHealth Management, LLC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bhealth1@Verizon.net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78" y="661116"/>
            <a:ext cx="1322230" cy="132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97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7600" y="1371600"/>
            <a:ext cx="7949127" cy="4419600"/>
          </a:xfrm>
        </p:spPr>
        <p:txBody>
          <a:bodyPr/>
          <a:lstStyle/>
          <a:p>
            <a:r>
              <a:rPr lang="en-US" dirty="0" smtClean="0"/>
              <a:t>How do we collect the data necessary for healthcare decisions?</a:t>
            </a:r>
          </a:p>
          <a:p>
            <a:r>
              <a:rPr lang="en-US" dirty="0" smtClean="0"/>
              <a:t>How do we extract the data to make healthcare decisions?</a:t>
            </a:r>
          </a:p>
          <a:p>
            <a:r>
              <a:rPr lang="en-US" dirty="0" smtClean="0"/>
              <a:t>How do we analyze the data to make it useful for healthcare decisions?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136" y="2089711"/>
            <a:ext cx="1828571" cy="1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44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“Meaningful Use” say about healthcare knowledge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371600"/>
            <a:ext cx="98552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HITECH Act of 2009 required “meaningful use” of interoperable EHR adoption</a:t>
            </a:r>
          </a:p>
          <a:p>
            <a:r>
              <a:rPr lang="en-US" dirty="0" smtClean="0"/>
              <a:t>Three phases through 2015</a:t>
            </a:r>
          </a:p>
          <a:p>
            <a:r>
              <a:rPr lang="en-US" dirty="0" smtClean="0"/>
              <a:t>Key areas addressed by standards:</a:t>
            </a:r>
          </a:p>
          <a:p>
            <a:pPr lvl="1"/>
            <a:r>
              <a:rPr lang="en-US" sz="2400" dirty="0"/>
              <a:t>The use of a certified EHR in a meaningful manner, such as e-prescribing.</a:t>
            </a:r>
          </a:p>
          <a:p>
            <a:pPr lvl="1"/>
            <a:r>
              <a:rPr lang="en-US" sz="2400" dirty="0"/>
              <a:t>The use of certified EHR technology for electronic exchange of health information to improve quality of health care.</a:t>
            </a:r>
          </a:p>
          <a:p>
            <a:pPr lvl="1"/>
            <a:r>
              <a:rPr lang="en-US" sz="2400" i="1" dirty="0">
                <a:solidFill>
                  <a:srgbClr val="FF0000"/>
                </a:solidFill>
              </a:rPr>
              <a:t>The use of certified EHR technology to submit clinical quality and other measures.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0677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Stage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Eligible EMR vendors (and hospitals), in order to be certified have to meet a set of 25 standards, including:</a:t>
            </a:r>
          </a:p>
          <a:p>
            <a:pPr lvl="1"/>
            <a:r>
              <a:rPr lang="en-US" sz="1800" dirty="0" smtClean="0"/>
              <a:t>Implement </a:t>
            </a:r>
            <a:r>
              <a:rPr lang="en-US" sz="1800" dirty="0"/>
              <a:t>one clinical decision support rule.</a:t>
            </a:r>
          </a:p>
          <a:p>
            <a:pPr lvl="1"/>
            <a:r>
              <a:rPr lang="en-US" sz="1800" dirty="0" smtClean="0"/>
              <a:t>Report </a:t>
            </a:r>
            <a:r>
              <a:rPr lang="en-US" sz="1800" dirty="0"/>
              <a:t>ambulatory quality measures to CMS or the States</a:t>
            </a:r>
            <a:r>
              <a:rPr lang="en-US" sz="1800" dirty="0" smtClean="0"/>
              <a:t>.</a:t>
            </a:r>
          </a:p>
          <a:p>
            <a:r>
              <a:rPr lang="en-US" dirty="0" smtClean="0"/>
              <a:t>Clinical decision support? </a:t>
            </a:r>
            <a:r>
              <a:rPr lang="en-US" b="0" dirty="0" smtClean="0"/>
              <a:t>HIT </a:t>
            </a:r>
            <a:r>
              <a:rPr lang="en-US" b="0" dirty="0"/>
              <a:t>functionality that builds upon the foundation of an EHR to provide persons involved in care processes with general and person-specific information, </a:t>
            </a:r>
            <a:r>
              <a:rPr lang="en-US" b="0" dirty="0">
                <a:solidFill>
                  <a:srgbClr val="FF0000"/>
                </a:solidFill>
              </a:rPr>
              <a:t>intelligently filtered and organized</a:t>
            </a:r>
            <a:r>
              <a:rPr lang="en-US" b="0" dirty="0"/>
              <a:t>, at appropriate times, to enhance health and health care.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6063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74972"/>
            <a:ext cx="9753600" cy="1143000"/>
          </a:xfrm>
        </p:spPr>
        <p:txBody>
          <a:bodyPr/>
          <a:lstStyle/>
          <a:p>
            <a:r>
              <a:rPr lang="en-US" dirty="0" smtClean="0"/>
              <a:t>Meaningful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371600"/>
            <a:ext cx="9753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Those are the only two references to the use of data in all three sets of meaningful use standards.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I would suggest that being able to get data out of an EHR system is one of the greatest aspects of those systems.</a:t>
            </a:r>
          </a:p>
          <a:p>
            <a:r>
              <a:rPr lang="en-US" dirty="0" smtClean="0"/>
              <a:t>Unfortunately, there are a lot of systems out there that don’t allow practitioners to extract meaningful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30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Outcomes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056068"/>
            <a:ext cx="9753600" cy="473513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CARF (The Rehabilitation Accreditation Commission) requires that there be at least one of the following outcome measures for each program being accredited:</a:t>
            </a:r>
          </a:p>
          <a:p>
            <a:pPr lvl="1"/>
            <a:r>
              <a:rPr lang="en-US" dirty="0" smtClean="0"/>
              <a:t>Effectiveness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Satisfaction</a:t>
            </a:r>
          </a:p>
          <a:p>
            <a:r>
              <a:rPr lang="en-US" dirty="0" smtClean="0"/>
              <a:t>These measures are very similar to Medicaid/Medicare outcome measure expectations for MCO’s.</a:t>
            </a:r>
          </a:p>
          <a:p>
            <a:r>
              <a:rPr lang="en-US" dirty="0" smtClean="0"/>
              <a:t>An EHR system must be able to collect and report on these measures for the purpose of continuous quality improvement.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22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EHR’s and Outcome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EHR’s should not only be able to collect the data necessary to report on the outcome measures, systems should make it easy to extract the data to report on the measures.</a:t>
            </a:r>
          </a:p>
          <a:p>
            <a:r>
              <a:rPr lang="en-US" dirty="0" smtClean="0"/>
              <a:t>This is a significant weakness of a lot of systems.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 behavioral health provider in NC</a:t>
            </a:r>
          </a:p>
          <a:p>
            <a:pPr lvl="1"/>
            <a:r>
              <a:rPr lang="en-US" dirty="0" smtClean="0"/>
              <a:t>Maryland’s substance abuse administration </a:t>
            </a:r>
          </a:p>
          <a:p>
            <a:pPr lvl="1"/>
            <a:r>
              <a:rPr lang="en-US" dirty="0" smtClean="0"/>
              <a:t>The Veterans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21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in EHR report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056068"/>
            <a:ext cx="8386471" cy="473513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you believe that a vendor’s set of canned reports is going to meet your reporting needs, you are deluded.</a:t>
            </a:r>
          </a:p>
          <a:p>
            <a:r>
              <a:rPr lang="en-US" dirty="0" smtClean="0"/>
              <a:t>You need a system that has a good report writer.</a:t>
            </a:r>
          </a:p>
          <a:p>
            <a:r>
              <a:rPr lang="en-US" dirty="0" smtClean="0"/>
              <a:t>What is a good report writer?</a:t>
            </a:r>
          </a:p>
          <a:p>
            <a:pPr lvl="1"/>
            <a:r>
              <a:rPr lang="en-US" dirty="0" smtClean="0"/>
              <a:t>One that can manipulate every single bit of data in the system.</a:t>
            </a:r>
          </a:p>
          <a:p>
            <a:pPr lvl="1"/>
            <a:r>
              <a:rPr lang="en-US" dirty="0" smtClean="0"/>
              <a:t>One that is “user friendly”.</a:t>
            </a:r>
          </a:p>
          <a:p>
            <a:pPr lvl="1"/>
            <a:r>
              <a:rPr lang="en-US" dirty="0" smtClean="0"/>
              <a:t>One that you aren’t required to have an IT trained staff member to manage.</a:t>
            </a:r>
          </a:p>
          <a:p>
            <a:pPr lvl="1"/>
            <a:r>
              <a:rPr lang="en-US" dirty="0" smtClean="0"/>
              <a:t>One that spits out reports that are intellectually accessible to all providers.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071" y="2362200"/>
            <a:ext cx="2541968" cy="169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93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products out there?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056068"/>
            <a:ext cx="9753600" cy="473513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Yes.</a:t>
            </a:r>
          </a:p>
          <a:p>
            <a:r>
              <a:rPr lang="en-US" dirty="0" smtClean="0"/>
              <a:t>I was the implementation leader of an EHR system at a small residential substance abuse provider a few years back.</a:t>
            </a:r>
          </a:p>
          <a:p>
            <a:r>
              <a:rPr lang="en-US" dirty="0" smtClean="0"/>
              <a:t>In the first week after go-live I built a report in about ten minutes that saved the organization over 125 man-hours a year.</a:t>
            </a:r>
          </a:p>
          <a:p>
            <a:r>
              <a:rPr lang="en-US" dirty="0" smtClean="0"/>
              <a:t>I went through a demo for a client to test whether a potential vendor’s report writer passed my smell test.  I wouldn’t say that the report writer was necessarily “user-friendly” but I believed that someone on my client’s staff could be trained to use the system.</a:t>
            </a:r>
          </a:p>
          <a:p>
            <a:r>
              <a:rPr lang="en-US" dirty="0" smtClean="0"/>
              <a:t>So, the products are out there and they are getting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11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11126</TotalTime>
  <Words>701</Words>
  <Application>Microsoft Office PowerPoint</Application>
  <PresentationFormat>Widescreen</PresentationFormat>
  <Paragraphs>64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Wingdings</vt:lpstr>
      <vt:lpstr>Default Design</vt:lpstr>
      <vt:lpstr>Microsoft WordArt 3.2</vt:lpstr>
      <vt:lpstr>PowerPoint Presentation</vt:lpstr>
      <vt:lpstr>What is it?</vt:lpstr>
      <vt:lpstr>What does “Meaningful Use” say about healthcare knowledge management?</vt:lpstr>
      <vt:lpstr>Requirements Stage I</vt:lpstr>
      <vt:lpstr>Meaningful Use</vt:lpstr>
      <vt:lpstr>Model of Outcomes Management</vt:lpstr>
      <vt:lpstr>EHR’s and Outcome Management</vt:lpstr>
      <vt:lpstr>What you need in EHR report writing</vt:lpstr>
      <vt:lpstr>Are there products out there? </vt:lpstr>
      <vt:lpstr>What does the future hold?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Graham</dc:creator>
  <cp:lastModifiedBy>Scott Graham</cp:lastModifiedBy>
  <cp:revision>70</cp:revision>
  <dcterms:created xsi:type="dcterms:W3CDTF">2014-10-07T21:39:11Z</dcterms:created>
  <dcterms:modified xsi:type="dcterms:W3CDTF">2014-10-20T19:50:55Z</dcterms:modified>
</cp:coreProperties>
</file>