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603375"/>
          </a:xfrm>
        </p:spPr>
        <p:txBody>
          <a:bodyPr>
            <a:noAutofit/>
          </a:bodyPr>
          <a:lstStyle/>
          <a:p>
            <a:r>
              <a:rPr lang="en-IN" sz="4000" dirty="0" smtClean="0"/>
              <a:t>Brucellosis in Cattle and Buffaloes in and around Bikaner, Rajasthan, India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458200" cy="2286000"/>
          </a:xfrm>
        </p:spPr>
        <p:txBody>
          <a:bodyPr>
            <a:noAutofit/>
          </a:bodyPr>
          <a:lstStyle/>
          <a:p>
            <a:pPr algn="r"/>
            <a:r>
              <a:rPr lang="en-IN" sz="2200" b="1" cap="none" dirty="0" smtClean="0"/>
              <a:t>Prof. (</a:t>
            </a:r>
            <a:r>
              <a:rPr lang="en-IN" sz="2200" b="1" cap="none" dirty="0" err="1" smtClean="0"/>
              <a:t>Dr.</a:t>
            </a:r>
            <a:r>
              <a:rPr lang="en-IN" sz="2200" b="1" cap="none" dirty="0" smtClean="0"/>
              <a:t>) R.K. </a:t>
            </a:r>
            <a:r>
              <a:rPr lang="en-IN" sz="2200" b="1" cap="none" dirty="0" err="1" smtClean="0"/>
              <a:t>Tanwar</a:t>
            </a:r>
            <a:endParaRPr lang="en-IN" sz="2200" b="1" cap="none" dirty="0" smtClean="0"/>
          </a:p>
          <a:p>
            <a:pPr algn="r"/>
            <a:r>
              <a:rPr lang="en-IN" sz="2200" b="1" cap="none" dirty="0" smtClean="0"/>
              <a:t>Director Clinic (Ex.)</a:t>
            </a:r>
          </a:p>
          <a:p>
            <a:pPr algn="r"/>
            <a:r>
              <a:rPr lang="en-IN" sz="2200" b="1" cap="none" dirty="0" smtClean="0"/>
              <a:t>College Of Veterinary &amp; Animal Science,</a:t>
            </a:r>
          </a:p>
          <a:p>
            <a:pPr algn="r"/>
            <a:r>
              <a:rPr lang="en-IN" sz="2200" b="1" cap="none" dirty="0" smtClean="0"/>
              <a:t>Rajasthan University Of Veterinary &amp; Animal Sciences, Bikaner  - 334001, Rajasthan, India</a:t>
            </a:r>
            <a:endParaRPr lang="en-IN" sz="2200" b="1" cap="none" dirty="0"/>
          </a:p>
        </p:txBody>
      </p:sp>
    </p:spTree>
    <p:extLst>
      <p:ext uri="{BB962C8B-B14F-4D97-AF65-F5344CB8AC3E}">
        <p14:creationId xmlns:p14="http://schemas.microsoft.com/office/powerpoint/2010/main" val="42225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4925291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IN" sz="2800" b="1" dirty="0" smtClean="0"/>
              <a:t>CONTROL PROGRAMME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In brucellosis free countries, test and slaughter of positive animals has proved as effective method.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In India, test and segregation in conjunction with vaccination is perhaps the only method which is practical and feasible in India.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However, segregation of seropositive cows until their death will therefore be necessary but very costly. </a:t>
            </a:r>
          </a:p>
          <a:p>
            <a:pPr>
              <a:buFont typeface="Wingdings" pitchFamily="2" charset="2"/>
              <a:buChar char="Ø"/>
            </a:pPr>
            <a:r>
              <a:rPr lang="en-IN" sz="2800" i="1" dirty="0" smtClean="0"/>
              <a:t>B. </a:t>
            </a:r>
            <a:r>
              <a:rPr lang="en-IN" sz="2800" i="1" dirty="0" err="1" smtClean="0"/>
              <a:t>abortus</a:t>
            </a:r>
            <a:r>
              <a:rPr lang="en-IN" sz="2800" i="1" dirty="0" smtClean="0"/>
              <a:t> </a:t>
            </a:r>
            <a:r>
              <a:rPr lang="en-IN" sz="2800" dirty="0" smtClean="0"/>
              <a:t>strain 19 induces reasonable protection against </a:t>
            </a:r>
            <a:r>
              <a:rPr lang="en-IN" sz="2800" i="1" dirty="0" smtClean="0"/>
              <a:t>B. </a:t>
            </a:r>
            <a:r>
              <a:rPr lang="en-IN" sz="2800" i="1" dirty="0" err="1" smtClean="0"/>
              <a:t>abortus</a:t>
            </a:r>
            <a:r>
              <a:rPr lang="en-IN" sz="2800" i="1" dirty="0" smtClean="0"/>
              <a:t> </a:t>
            </a:r>
            <a:r>
              <a:rPr lang="en-IN" sz="2800" dirty="0" smtClean="0"/>
              <a:t>only.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438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60198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IN" sz="3200" dirty="0" smtClean="0"/>
              <a:t>Constraints in the control of brucellosis disease confirmation are leading to distress sale and spread of infection. </a:t>
            </a:r>
          </a:p>
          <a:p>
            <a:pPr marL="0" indent="0">
              <a:buNone/>
            </a:pPr>
            <a:endParaRPr lang="en-IN" sz="32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IN" sz="3200" dirty="0" smtClean="0"/>
              <a:t>Increased trade movements of animals and commercial dairy farming is spreading the disease across the states easily.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8829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/>
              <a:t>Orchitis</a:t>
            </a:r>
            <a:endParaRPr lang="en-IN" dirty="0"/>
          </a:p>
        </p:txBody>
      </p:sp>
      <p:pic>
        <p:nvPicPr>
          <p:cNvPr id="6" name="Picture 2" descr="F:\brucellosis photos\Brucell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3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err="1" smtClean="0"/>
              <a:t>Hygroma</a:t>
            </a:r>
            <a:r>
              <a:rPr lang="en-IN" dirty="0" smtClean="0"/>
              <a:t> of Knee Joints</a:t>
            </a:r>
            <a:endParaRPr lang="en-IN" dirty="0"/>
          </a:p>
        </p:txBody>
      </p:sp>
      <p:pic>
        <p:nvPicPr>
          <p:cNvPr id="4" name="Picture 2" descr="F:\brucellosis photos\brucellosis-hygromas-on-the-knee-join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4600" y="988763"/>
            <a:ext cx="4038600" cy="58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2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Degeneration of cotyledons</a:t>
            </a:r>
            <a:endParaRPr lang="en-IN" dirty="0"/>
          </a:p>
        </p:txBody>
      </p:sp>
      <p:pic>
        <p:nvPicPr>
          <p:cNvPr id="4" name="Picture 2" descr="F:\brucellosis photos\Brucellosis-_Necrotic_cotyledons_-abor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Degeneration of cotyledons</a:t>
            </a:r>
          </a:p>
        </p:txBody>
      </p:sp>
      <p:pic>
        <p:nvPicPr>
          <p:cNvPr id="4" name="Content Placeholder 3" descr="F:\brucellosis photos\Brucellosis-placent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Degeneration of cotyledons</a:t>
            </a:r>
          </a:p>
        </p:txBody>
      </p:sp>
      <p:pic>
        <p:nvPicPr>
          <p:cNvPr id="4" name="Picture 2" descr="F:\brucellosis photos\Placental_Lesion_-_Brucellos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90600"/>
            <a:ext cx="9144000" cy="593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IN" dirty="0" smtClean="0"/>
              <a:t>Milk ring test</a:t>
            </a:r>
            <a:endParaRPr lang="en-IN" dirty="0"/>
          </a:p>
        </p:txBody>
      </p:sp>
      <p:pic>
        <p:nvPicPr>
          <p:cNvPr id="4" name="Picture 2" descr="F:\brucellosis photos\Milk_Ring_Test_-Brucellos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0482" y="1066800"/>
            <a:ext cx="5444718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4953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3200" dirty="0" smtClean="0"/>
              <a:t>Bovine brucellosis, caused by the bacterium </a:t>
            </a:r>
            <a:r>
              <a:rPr lang="en-IN" sz="3200" i="1" dirty="0" err="1" smtClean="0"/>
              <a:t>Brucella</a:t>
            </a:r>
            <a:r>
              <a:rPr lang="en-IN" sz="3200" i="1" dirty="0" smtClean="0"/>
              <a:t> </a:t>
            </a:r>
            <a:r>
              <a:rPr lang="en-IN" sz="3200" i="1" dirty="0" err="1" smtClean="0"/>
              <a:t>abortus</a:t>
            </a:r>
            <a:r>
              <a:rPr lang="en-IN" sz="3200" i="1" dirty="0" smtClean="0"/>
              <a:t> </a:t>
            </a:r>
            <a:r>
              <a:rPr lang="en-IN" sz="3200" dirty="0" smtClean="0"/>
              <a:t>is a serious livestock disease that has significant animal health, public health and national and international trade consequences.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200" dirty="0" smtClean="0"/>
              <a:t>The current status of bovine brucellosis in India is not clear. However, the incidence of the disease is increasing in all the states of the country. 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799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289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/>
              <a:t>WHO considers brucellosis as the world’s most spread of all </a:t>
            </a:r>
            <a:r>
              <a:rPr lang="en-IN" sz="3200" dirty="0" err="1" smtClean="0"/>
              <a:t>zoonoses</a:t>
            </a:r>
            <a:r>
              <a:rPr lang="en-IN" sz="3200" dirty="0" smtClean="0"/>
              <a:t> and apart from its toll on people, it has enormous impact on the animals industry.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1522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3058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3200" dirty="0" smtClean="0"/>
              <a:t>Cattle and Buffaloes are valuable and prestigious component of rural house hold having great socio-economic importance.</a:t>
            </a:r>
          </a:p>
          <a:p>
            <a:pPr marL="0" indent="0" algn="just"/>
            <a:endParaRPr lang="en-IN" sz="32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3200" dirty="0" smtClean="0"/>
              <a:t>As per 19</a:t>
            </a:r>
            <a:r>
              <a:rPr lang="en-IN" sz="3200" baseline="30000" dirty="0" smtClean="0"/>
              <a:t>th</a:t>
            </a:r>
            <a:r>
              <a:rPr lang="en-IN" sz="3200" dirty="0" smtClean="0"/>
              <a:t> Livestock Census -2012, the livestock population of India is 512 millions.</a:t>
            </a:r>
          </a:p>
          <a:p>
            <a:pPr algn="just">
              <a:buFont typeface="Wingdings" pitchFamily="2" charset="2"/>
              <a:buChar char="Ø"/>
            </a:pPr>
            <a:endParaRPr lang="en-IN" sz="3200" dirty="0" smtClean="0"/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923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5105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400" dirty="0" smtClean="0"/>
              <a:t>Brucellosis is widely prevalent throughout India causing economic losses to the tune of </a:t>
            </a:r>
            <a:r>
              <a:rPr lang="en-IN" sz="2400" dirty="0" err="1" smtClean="0"/>
              <a:t>Rs</a:t>
            </a:r>
            <a:r>
              <a:rPr lang="en-IN" sz="2400" dirty="0" smtClean="0"/>
              <a:t>. 350 million. 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/>
              <a:t>In India, Brucellosis was first recognized in 1942. The disease occurs in cattle, buffalo, sheep, goat, pigs, camel, yak, </a:t>
            </a:r>
            <a:r>
              <a:rPr lang="en-IN" sz="2400" dirty="0" err="1" smtClean="0"/>
              <a:t>mithun</a:t>
            </a:r>
            <a:r>
              <a:rPr lang="en-IN" sz="2400" dirty="0" smtClean="0"/>
              <a:t>, dogs, wild animals and humans. 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i="1" dirty="0" smtClean="0"/>
              <a:t>B. </a:t>
            </a:r>
            <a:r>
              <a:rPr lang="en-IN" sz="2400" i="1" dirty="0" err="1" smtClean="0"/>
              <a:t>Abortus</a:t>
            </a:r>
            <a:r>
              <a:rPr lang="en-IN" sz="2400" i="1" dirty="0"/>
              <a:t> </a:t>
            </a:r>
            <a:r>
              <a:rPr lang="en-IN" sz="2400" dirty="0" smtClean="0"/>
              <a:t>biotype-1 in cattle and buffaloes.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i="1" dirty="0" smtClean="0"/>
              <a:t>B. </a:t>
            </a:r>
            <a:r>
              <a:rPr lang="en-IN" sz="2400" i="1" dirty="0" err="1" smtClean="0"/>
              <a:t>Melitensis</a:t>
            </a:r>
            <a:r>
              <a:rPr lang="en-IN" sz="2400" i="1" dirty="0" smtClean="0"/>
              <a:t> </a:t>
            </a:r>
            <a:r>
              <a:rPr lang="en-IN" sz="2400" dirty="0" smtClean="0"/>
              <a:t>biotype-1 in sheep, goat and humans.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/>
              <a:t>Other causative agents of Brucellosis are</a:t>
            </a:r>
          </a:p>
          <a:p>
            <a:pPr lvl="2" algn="just">
              <a:buFont typeface="Wingdings" pitchFamily="2" charset="2"/>
              <a:buChar char="Ø"/>
            </a:pPr>
            <a:r>
              <a:rPr lang="en-IN" sz="2400" b="1" i="1" dirty="0" err="1" smtClean="0"/>
              <a:t>Brucella</a:t>
            </a:r>
            <a:r>
              <a:rPr lang="en-IN" sz="2400" b="1" i="1" dirty="0" smtClean="0"/>
              <a:t> </a:t>
            </a:r>
            <a:r>
              <a:rPr lang="en-IN" sz="2400" b="1" i="1" dirty="0" err="1" smtClean="0"/>
              <a:t>ovis</a:t>
            </a:r>
            <a:endParaRPr lang="en-IN" sz="2400" b="1" i="1" dirty="0" smtClean="0"/>
          </a:p>
          <a:p>
            <a:pPr lvl="2" algn="just">
              <a:buFont typeface="Wingdings" pitchFamily="2" charset="2"/>
              <a:buChar char="Ø"/>
            </a:pPr>
            <a:r>
              <a:rPr lang="en-IN" sz="2400" b="1" i="1" dirty="0" err="1" smtClean="0"/>
              <a:t>Brucella</a:t>
            </a:r>
            <a:r>
              <a:rPr lang="en-IN" sz="2400" b="1" i="1" dirty="0" smtClean="0"/>
              <a:t> </a:t>
            </a:r>
            <a:r>
              <a:rPr lang="en-IN" sz="2400" b="1" i="1" dirty="0" err="1" smtClean="0"/>
              <a:t>suis</a:t>
            </a:r>
            <a:endParaRPr lang="en-IN" sz="2400" b="1" i="1" dirty="0" smtClean="0"/>
          </a:p>
          <a:p>
            <a:pPr lvl="2" algn="just">
              <a:buFont typeface="Wingdings" pitchFamily="2" charset="2"/>
              <a:buChar char="Ø"/>
            </a:pPr>
            <a:r>
              <a:rPr lang="en-IN" sz="2400" b="1" i="1" dirty="0" err="1" smtClean="0"/>
              <a:t>Brucella</a:t>
            </a:r>
            <a:r>
              <a:rPr lang="en-IN" sz="2400" b="1" i="1" dirty="0" smtClean="0"/>
              <a:t> </a:t>
            </a:r>
            <a:r>
              <a:rPr lang="en-IN" sz="2400" b="1" i="1" dirty="0" err="1" smtClean="0"/>
              <a:t>canis</a:t>
            </a:r>
            <a:r>
              <a:rPr lang="en-IN" sz="2400" b="1" i="1" dirty="0" smtClean="0"/>
              <a:t> </a:t>
            </a:r>
            <a:r>
              <a:rPr lang="en-IN" sz="2400" b="1" dirty="0" smtClean="0"/>
              <a:t> 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41608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9436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IN" sz="2800" dirty="0" smtClean="0"/>
              <a:t>The principal manifestations of brucellosis are reproductive failure such as abortion, retention of placenta, </a:t>
            </a:r>
            <a:r>
              <a:rPr lang="en-IN" sz="2800" dirty="0" err="1" smtClean="0"/>
              <a:t>metritis</a:t>
            </a:r>
            <a:r>
              <a:rPr lang="en-IN" sz="2800" dirty="0" smtClean="0"/>
              <a:t> in female and </a:t>
            </a:r>
            <a:r>
              <a:rPr lang="en-IN" sz="2800" dirty="0" err="1" smtClean="0"/>
              <a:t>orchitis</a:t>
            </a:r>
            <a:r>
              <a:rPr lang="en-IN" sz="2800" dirty="0" smtClean="0"/>
              <a:t>, epididymitis with frequent sterility in male.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800" dirty="0" err="1" smtClean="0"/>
              <a:t>Hygroma</a:t>
            </a:r>
            <a:r>
              <a:rPr lang="en-IN" sz="2800" dirty="0" smtClean="0"/>
              <a:t> of knee joints is also encountered in affected animals.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IN" sz="2800" dirty="0" smtClean="0"/>
              <a:t>Persistent (life long) infection is characteristic of this facultative intracellular organism with shedding in reproductive and mammary secretions.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9757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sz="2800" b="1" dirty="0" smtClean="0"/>
              <a:t>IN THE PRESENT STUDY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200 blood samples each of cattle and buffaloes were collected for serological studies.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err="1" smtClean="0"/>
              <a:t>Brucella</a:t>
            </a:r>
            <a:r>
              <a:rPr lang="en-IN" sz="2800" b="1" dirty="0" smtClean="0"/>
              <a:t> reactors were determined by using Rose Bengal Plate Test (RBPT) and </a:t>
            </a:r>
            <a:r>
              <a:rPr lang="en-IN" sz="2800" b="1" dirty="0" err="1" smtClean="0"/>
              <a:t>Avidin</a:t>
            </a:r>
            <a:r>
              <a:rPr lang="en-IN" sz="2800" b="1" dirty="0" smtClean="0"/>
              <a:t> – Biotin Enzyme Linked </a:t>
            </a:r>
            <a:r>
              <a:rPr lang="en-IN" sz="2800" b="1" dirty="0" err="1" smtClean="0"/>
              <a:t>Immnosorbent</a:t>
            </a:r>
            <a:r>
              <a:rPr lang="en-IN" sz="2800" b="1" dirty="0" smtClean="0"/>
              <a:t> Assay (AB-ELISA).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In cattle </a:t>
            </a:r>
            <a:r>
              <a:rPr lang="en-IN" sz="2800" b="1" dirty="0" err="1" smtClean="0"/>
              <a:t>seroprevalence</a:t>
            </a:r>
            <a:r>
              <a:rPr lang="en-IN" sz="2800" b="1" dirty="0" smtClean="0"/>
              <a:t> was 14.5% with RBPT and 19.0 with (AB-ELISA).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b="1" dirty="0" smtClean="0"/>
              <a:t>In buffaloes </a:t>
            </a:r>
            <a:r>
              <a:rPr lang="en-IN" sz="2800" b="1" dirty="0" err="1" smtClean="0"/>
              <a:t>serprevalence</a:t>
            </a:r>
            <a:r>
              <a:rPr lang="en-IN" sz="2800" b="1" dirty="0" smtClean="0"/>
              <a:t> was 9.0% with RBPT and 15% with AB-ELISA.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663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200" dirty="0" smtClean="0"/>
              <a:t>National control programme on brucellosis (NCPB) has been launched.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/>
              <a:t>It is a time bound 5 year intensive location control programme.</a:t>
            </a:r>
          </a:p>
          <a:p>
            <a:pPr>
              <a:buFont typeface="Wingdings" pitchFamily="2" charset="2"/>
              <a:buChar char="Ø"/>
            </a:pPr>
            <a:r>
              <a:rPr lang="en-IN" sz="3200" dirty="0" smtClean="0"/>
              <a:t>The aim is to reduce the impact of brucellosis on human health and to reduce the economic losses.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652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200" dirty="0" smtClean="0"/>
              <a:t>In NCPB </a:t>
            </a:r>
            <a:r>
              <a:rPr lang="en-IN" sz="3200" dirty="0"/>
              <a:t>– </a:t>
            </a:r>
            <a:r>
              <a:rPr lang="en-IN" sz="3200" dirty="0" smtClean="0"/>
              <a:t>periodical surveillance using  Milk Ring Test for pooled milk and ELISA for random or herd screening will be done.</a:t>
            </a:r>
          </a:p>
          <a:p>
            <a:pPr marL="0" indent="0">
              <a:buNone/>
            </a:pPr>
            <a:endParaRPr lang="en-IN" sz="3200" dirty="0" smtClean="0"/>
          </a:p>
          <a:p>
            <a:pPr>
              <a:buFont typeface="Wingdings" pitchFamily="2" charset="2"/>
              <a:buChar char="Ø"/>
            </a:pPr>
            <a:r>
              <a:rPr lang="en-IN" sz="3200" dirty="0" smtClean="0"/>
              <a:t>In NCPB – Biannual village level screening of pooled milk samples and </a:t>
            </a:r>
            <a:r>
              <a:rPr lang="en-IN" sz="3200" i="1" dirty="0" smtClean="0"/>
              <a:t>B. </a:t>
            </a:r>
            <a:r>
              <a:rPr lang="en-IN" sz="3200" i="1" dirty="0" err="1" smtClean="0"/>
              <a:t>abortus</a:t>
            </a:r>
            <a:r>
              <a:rPr lang="en-IN" sz="3200" i="1" dirty="0" smtClean="0"/>
              <a:t> </a:t>
            </a:r>
            <a:r>
              <a:rPr lang="en-IN" sz="3200" dirty="0" smtClean="0"/>
              <a:t>vaccination for female calves of 4 to 8 months age is to be done.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029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432</TotalTime>
  <Words>608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Brucellosis in Cattle and Buffaloes in and around Bikaner, Rajasthan,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Orchitis</vt:lpstr>
      <vt:lpstr>Hygroma of Knee Joints</vt:lpstr>
      <vt:lpstr>Degeneration of cotyledons</vt:lpstr>
      <vt:lpstr>Degeneration of cotyledons</vt:lpstr>
      <vt:lpstr>Degeneration of cotyledons</vt:lpstr>
      <vt:lpstr>Milk ring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Brucellosis in cattle and Buffaloes in and around Bikaner, Rajasthan, India.</dc:title>
  <dc:creator>RPVT CELL</dc:creator>
  <cp:lastModifiedBy>RPVT CELL</cp:lastModifiedBy>
  <cp:revision>161</cp:revision>
  <dcterms:created xsi:type="dcterms:W3CDTF">2006-08-16T00:00:00Z</dcterms:created>
  <dcterms:modified xsi:type="dcterms:W3CDTF">2014-09-13T06:24:02Z</dcterms:modified>
</cp:coreProperties>
</file>