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ppt" ContentType="application/vnd.ms-powerpoi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39"/>
  </p:notesMasterIdLst>
  <p:handoutMasterIdLst>
    <p:handoutMasterId r:id="rId40"/>
  </p:handoutMasterIdLst>
  <p:sldIdLst>
    <p:sldId id="457" r:id="rId2"/>
    <p:sldId id="458" r:id="rId3"/>
    <p:sldId id="459" r:id="rId4"/>
    <p:sldId id="461" r:id="rId5"/>
    <p:sldId id="507" r:id="rId6"/>
    <p:sldId id="460" r:id="rId7"/>
    <p:sldId id="464" r:id="rId8"/>
    <p:sldId id="471" r:id="rId9"/>
    <p:sldId id="490" r:id="rId10"/>
    <p:sldId id="491" r:id="rId11"/>
    <p:sldId id="502" r:id="rId12"/>
    <p:sldId id="498" r:id="rId13"/>
    <p:sldId id="500" r:id="rId14"/>
    <p:sldId id="504" r:id="rId15"/>
    <p:sldId id="494" r:id="rId16"/>
    <p:sldId id="499" r:id="rId17"/>
    <p:sldId id="435" r:id="rId18"/>
    <p:sldId id="501" r:id="rId19"/>
    <p:sldId id="438" r:id="rId20"/>
    <p:sldId id="440" r:id="rId21"/>
    <p:sldId id="441" r:id="rId22"/>
    <p:sldId id="442" r:id="rId23"/>
    <p:sldId id="505" r:id="rId24"/>
    <p:sldId id="443" r:id="rId25"/>
    <p:sldId id="444" r:id="rId26"/>
    <p:sldId id="445" r:id="rId27"/>
    <p:sldId id="506" r:id="rId28"/>
    <p:sldId id="447" r:id="rId29"/>
    <p:sldId id="448" r:id="rId30"/>
    <p:sldId id="449" r:id="rId31"/>
    <p:sldId id="450" r:id="rId32"/>
    <p:sldId id="451" r:id="rId33"/>
    <p:sldId id="452" r:id="rId34"/>
    <p:sldId id="453" r:id="rId35"/>
    <p:sldId id="454" r:id="rId36"/>
    <p:sldId id="455" r:id="rId37"/>
    <p:sldId id="456" r:id="rId38"/>
  </p:sldIdLst>
  <p:sldSz cx="9144000" cy="6858000" type="screen4x3"/>
  <p:notesSz cx="6815138" cy="9942513"/>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7FF"/>
    <a:srgbClr val="C9EEFF"/>
    <a:srgbClr val="99CCFF"/>
    <a:srgbClr val="CCFFFF"/>
    <a:srgbClr val="990000"/>
    <a:srgbClr val="180000"/>
    <a:srgbClr val="02535E"/>
    <a:srgbClr val="FFFFCC"/>
    <a:srgbClr val="FFFFFF"/>
    <a:srgbClr val="66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34559" autoAdjust="0"/>
    <p:restoredTop sz="86443" autoAdjust="0"/>
  </p:normalViewPr>
  <p:slideViewPr>
    <p:cSldViewPr>
      <p:cViewPr>
        <p:scale>
          <a:sx n="60" d="100"/>
          <a:sy n="60" d="100"/>
        </p:scale>
        <p:origin x="-1182" y="-312"/>
      </p:cViewPr>
      <p:guideLst>
        <p:guide orient="horz" pos="2160"/>
        <p:guide pos="2880"/>
      </p:guideLst>
    </p:cSldViewPr>
  </p:slideViewPr>
  <p:outlineViewPr>
    <p:cViewPr>
      <p:scale>
        <a:sx n="33" d="100"/>
        <a:sy n="33" d="100"/>
      </p:scale>
      <p:origin x="264" y="7019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527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4339" name="Rectangle 3"/>
          <p:cNvSpPr>
            <a:spLocks noGrp="1" noChangeArrowheads="1"/>
          </p:cNvSpPr>
          <p:nvPr>
            <p:ph type="dt" sz="quarter" idx="1"/>
          </p:nvPr>
        </p:nvSpPr>
        <p:spPr bwMode="auto">
          <a:xfrm>
            <a:off x="3860800" y="0"/>
            <a:ext cx="29527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4340" name="Rectangle 4"/>
          <p:cNvSpPr>
            <a:spLocks noGrp="1" noChangeArrowheads="1"/>
          </p:cNvSpPr>
          <p:nvPr>
            <p:ph type="ftr" sz="quarter" idx="2"/>
          </p:nvPr>
        </p:nvSpPr>
        <p:spPr bwMode="auto">
          <a:xfrm>
            <a:off x="0" y="9444038"/>
            <a:ext cx="29527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4341" name="Rectangle 5"/>
          <p:cNvSpPr>
            <a:spLocks noGrp="1" noChangeArrowheads="1"/>
          </p:cNvSpPr>
          <p:nvPr>
            <p:ph type="sldNum" sz="quarter" idx="3"/>
          </p:nvPr>
        </p:nvSpPr>
        <p:spPr bwMode="auto">
          <a:xfrm>
            <a:off x="3860800" y="9444038"/>
            <a:ext cx="29527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289CF8A3-E200-49D4-AF0B-1BABCD949F9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2750" cy="4968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60800" y="0"/>
            <a:ext cx="2952750" cy="496888"/>
          </a:xfrm>
          <a:prstGeom prst="rect">
            <a:avLst/>
          </a:prstGeom>
        </p:spPr>
        <p:txBody>
          <a:bodyPr vert="horz" lIns="91440" tIns="45720" rIns="91440" bIns="45720" rtlCol="0"/>
          <a:lstStyle>
            <a:lvl1pPr algn="r">
              <a:defRPr sz="1200"/>
            </a:lvl1pPr>
          </a:lstStyle>
          <a:p>
            <a:pPr>
              <a:defRPr/>
            </a:pPr>
            <a:fld id="{66E5C9D8-5FF7-4A9D-84A9-6E35DF42D2F4}" type="datetimeFigureOut">
              <a:rPr lang="en-US"/>
              <a:pPr>
                <a:defRPr/>
              </a:pPr>
              <a:t>6/11/2015</a:t>
            </a:fld>
            <a:endParaRPr lang="en-US"/>
          </a:p>
        </p:txBody>
      </p:sp>
      <p:sp>
        <p:nvSpPr>
          <p:cNvPr id="4" name="Slide Image Placeholder 3"/>
          <p:cNvSpPr>
            <a:spLocks noGrp="1" noRot="1" noChangeAspect="1"/>
          </p:cNvSpPr>
          <p:nvPr>
            <p:ph type="sldImg" idx="2"/>
          </p:nvPr>
        </p:nvSpPr>
        <p:spPr>
          <a:xfrm>
            <a:off x="923925" y="746125"/>
            <a:ext cx="4968875" cy="37274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1038" y="4722813"/>
            <a:ext cx="5453062" cy="447357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44038"/>
            <a:ext cx="2952750" cy="4968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60800" y="9444038"/>
            <a:ext cx="2952750" cy="496887"/>
          </a:xfrm>
          <a:prstGeom prst="rect">
            <a:avLst/>
          </a:prstGeom>
        </p:spPr>
        <p:txBody>
          <a:bodyPr vert="horz" lIns="91440" tIns="45720" rIns="91440" bIns="45720" rtlCol="0" anchor="b"/>
          <a:lstStyle>
            <a:lvl1pPr algn="r">
              <a:defRPr sz="1200"/>
            </a:lvl1pPr>
          </a:lstStyle>
          <a:p>
            <a:pPr>
              <a:defRPr/>
            </a:pPr>
            <a:fld id="{96EBC20F-64E9-4C4F-8954-D3886678C59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33796" name="Slide Number Placeholder 3"/>
          <p:cNvSpPr>
            <a:spLocks noGrp="1"/>
          </p:cNvSpPr>
          <p:nvPr>
            <p:ph type="sldNum" sz="quarter" idx="5"/>
          </p:nvPr>
        </p:nvSpPr>
        <p:spPr>
          <a:noFill/>
        </p:spPr>
        <p:txBody>
          <a:bodyPr/>
          <a:lstStyle/>
          <a:p>
            <a:fld id="{F68D7A21-FB84-4C22-B62C-B1F20788C3CD}" type="slidenum">
              <a:rPr lang="en-US" smtClean="0"/>
              <a:pPr/>
              <a:t>10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Changed photo</a:t>
            </a:r>
          </a:p>
          <a:p>
            <a:endParaRPr lang="en-US" dirty="0"/>
          </a:p>
        </p:txBody>
      </p:sp>
      <p:sp>
        <p:nvSpPr>
          <p:cNvPr id="4" name="Slide Number Placeholder 3"/>
          <p:cNvSpPr>
            <a:spLocks noGrp="1"/>
          </p:cNvSpPr>
          <p:nvPr>
            <p:ph type="sldNum" sz="quarter" idx="10"/>
          </p:nvPr>
        </p:nvSpPr>
        <p:spPr/>
        <p:txBody>
          <a:bodyPr/>
          <a:lstStyle/>
          <a:p>
            <a:pPr>
              <a:defRPr/>
            </a:pPr>
            <a:fld id="{96EBC20F-64E9-4C4F-8954-D3886678C59F}"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150552"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505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4B61DF5B-0E42-4252-A5CE-6242D6CF56A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81D7B86-01CA-4186-8E93-7A9916B299F0}"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0AC007F-F74E-4B8B-BD94-EBF59805EF2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A02EE8-6BD5-47CD-811E-155E10D1759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D63B9F-D11C-4DDB-B9B6-0B5A6338988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3AC640C-118B-4F34-9CFB-725E142FA58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9A7685D-6BAF-4831-B136-BBEF52931442}"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3E290D6-4E88-4DAE-BE8A-539D0255BAA4}"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DD1F5E09-0E81-4DDB-8240-89C3B8D87A6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2F4F2E47-20DA-413D-AD72-52477060290C}"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04224330-9A95-4525-AC81-75300AA909A5}"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9FA03FE8-4AB5-4931-BC92-38D516CFEF51}"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7680FD3-FEC3-4082-8479-BBB0CFEB475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AD7D57C-BC54-4C89-93AE-0BAF971DA86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59875" cy="6858000"/>
            <a:chOff x="0" y="0"/>
            <a:chExt cx="5770" cy="4320"/>
          </a:xfrm>
        </p:grpSpPr>
        <p:sp>
          <p:nvSpPr>
            <p:cNvPr id="1495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149508"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49509"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49510"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149511"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9512"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95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495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49515"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9516"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49517"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49518"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495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49520"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1495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49522"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495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49524"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9525"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49526"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1495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1495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495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95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1495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C4637F6F-5984-44ED-BBFD-86F837F8A38E}" type="slidenum">
              <a:rPr lang="en-US"/>
              <a:pPr>
                <a:defRPr/>
              </a:pPr>
              <a:t>‹#›</a:t>
            </a:fld>
            <a:endParaRPr lang="en-US"/>
          </a:p>
        </p:txBody>
      </p:sp>
      <p:sp>
        <p:nvSpPr>
          <p:cNvPr id="1495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88"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90" r:id="rId12"/>
    <p:sldLayoutId id="2147483991" r:id="rId13"/>
    <p:sldLayoutId id="2147483992" r:id="rId14"/>
  </p:sldLayoutIdLst>
  <p:hf hdr="0" ftr="0" dt="0"/>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3.jpeg"/><Relationship Id="rId4" Type="http://schemas.openxmlformats.org/officeDocument/2006/relationships/image" Target="../media/image17.jpe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Office_PowerPoint_97-2003_Presentation1.ppt"/><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oleObject" Target="../embeddings/oleObject1.bin"/><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3.jpeg"/><Relationship Id="rId5" Type="http://schemas.openxmlformats.org/officeDocument/2006/relationships/image" Target="../media/image52.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7.emf"/></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emf"/><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0.emf"/></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6.jpeg"/><Relationship Id="rId1" Type="http://schemas.openxmlformats.org/officeDocument/2006/relationships/slideLayout" Target="../slideLayouts/slideLayout13.xml"/><Relationship Id="rId6" Type="http://schemas.openxmlformats.org/officeDocument/2006/relationships/image" Target="../media/image73.jpeg"/><Relationship Id="rId5" Type="http://schemas.openxmlformats.org/officeDocument/2006/relationships/image" Target="../media/image36.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E5F7FF"/>
        </a:solidFill>
        <a:effectLst/>
      </p:bgPr>
    </p:bg>
    <p:spTree>
      <p:nvGrpSpPr>
        <p:cNvPr id="1" name=""/>
        <p:cNvGrpSpPr/>
        <p:nvPr/>
      </p:nvGrpSpPr>
      <p:grpSpPr>
        <a:xfrm>
          <a:off x="0" y="0"/>
          <a:ext cx="0" cy="0"/>
          <a:chOff x="0" y="0"/>
          <a:chExt cx="0" cy="0"/>
        </a:xfrm>
      </p:grpSpPr>
      <p:pic>
        <p:nvPicPr>
          <p:cNvPr id="6" name="Picture 5" descr="Picture1.jpg"/>
          <p:cNvPicPr>
            <a:picLocks noChangeAspect="1"/>
          </p:cNvPicPr>
          <p:nvPr/>
        </p:nvPicPr>
        <p:blipFill>
          <a:blip r:embed="rId2">
            <a:lum bright="10000"/>
          </a:blip>
          <a:stretch>
            <a:fillRect/>
          </a:stretch>
        </p:blipFill>
        <p:spPr>
          <a:xfrm>
            <a:off x="64008" y="1752600"/>
            <a:ext cx="9015984" cy="5105400"/>
          </a:xfrm>
          <a:prstGeom prst="rect">
            <a:avLst/>
          </a:prstGeom>
        </p:spPr>
      </p:pic>
      <p:sp>
        <p:nvSpPr>
          <p:cNvPr id="1027" name="Rectangle 2"/>
          <p:cNvSpPr>
            <a:spLocks noGrp="1" noChangeArrowheads="1"/>
          </p:cNvSpPr>
          <p:nvPr>
            <p:ph type="ctrTitle"/>
          </p:nvPr>
        </p:nvSpPr>
        <p:spPr>
          <a:xfrm>
            <a:off x="0" y="-76200"/>
            <a:ext cx="9144000" cy="1905000"/>
          </a:xfrm>
        </p:spPr>
        <p:txBody>
          <a:bodyPr/>
          <a:lstStyle/>
          <a:p>
            <a:pPr eaLnBrk="1" hangingPunct="1">
              <a:defRPr/>
            </a:pPr>
            <a:r>
              <a:rPr lang="en-US" sz="2800" b="1" dirty="0" smtClean="0">
                <a:solidFill>
                  <a:srgbClr val="990000"/>
                </a:solidFill>
                <a:effectLst/>
                <a:latin typeface="Calibri" pitchFamily="34" charset="0"/>
              </a:rPr>
              <a:t>Community Oriented Integrated Ecosystem Approach </a:t>
            </a:r>
            <a:br>
              <a:rPr lang="en-US" sz="2800" b="1" dirty="0" smtClean="0">
                <a:solidFill>
                  <a:srgbClr val="990000"/>
                </a:solidFill>
                <a:effectLst/>
                <a:latin typeface="Calibri" pitchFamily="34" charset="0"/>
              </a:rPr>
            </a:br>
            <a:r>
              <a:rPr lang="en-US" sz="2800" b="1" dirty="0" smtClean="0">
                <a:solidFill>
                  <a:srgbClr val="990000"/>
                </a:solidFill>
                <a:effectLst/>
                <a:latin typeface="Calibri" pitchFamily="34" charset="0"/>
              </a:rPr>
              <a:t>for Conservation and Sustainable  Management of </a:t>
            </a:r>
            <a:br>
              <a:rPr lang="en-US" sz="2800" b="1" dirty="0" smtClean="0">
                <a:solidFill>
                  <a:srgbClr val="990000"/>
                </a:solidFill>
                <a:effectLst/>
                <a:latin typeface="Calibri" pitchFamily="34" charset="0"/>
              </a:rPr>
            </a:br>
            <a:r>
              <a:rPr lang="en-US" sz="2800" b="1" dirty="0" smtClean="0">
                <a:solidFill>
                  <a:srgbClr val="990000"/>
                </a:solidFill>
                <a:effectLst/>
                <a:latin typeface="Calibri" pitchFamily="34" charset="0"/>
              </a:rPr>
              <a:t>Forest Genetic Resources: </a:t>
            </a:r>
            <a:r>
              <a:rPr lang="en-US" sz="3000" b="1" dirty="0" smtClean="0">
                <a:solidFill>
                  <a:srgbClr val="990000"/>
                </a:solidFill>
                <a:effectLst/>
                <a:latin typeface="Calibri" pitchFamily="34" charset="0"/>
              </a:rPr>
              <a:t/>
            </a:r>
            <a:br>
              <a:rPr lang="en-US" sz="3000" b="1" dirty="0" smtClean="0">
                <a:solidFill>
                  <a:srgbClr val="990000"/>
                </a:solidFill>
                <a:effectLst/>
                <a:latin typeface="Calibri" pitchFamily="34" charset="0"/>
              </a:rPr>
            </a:br>
            <a:r>
              <a:rPr lang="en-US" sz="2300" b="1" dirty="0" smtClean="0">
                <a:solidFill>
                  <a:srgbClr val="990000"/>
                </a:solidFill>
                <a:effectLst/>
                <a:latin typeface="Calibri" pitchFamily="34" charset="0"/>
              </a:rPr>
              <a:t>Challenges in Biodiversity Conservation in Natural Tropical Forest – India   </a:t>
            </a:r>
          </a:p>
        </p:txBody>
      </p:sp>
      <p:sp>
        <p:nvSpPr>
          <p:cNvPr id="1028" name="Rectangle 3"/>
          <p:cNvSpPr>
            <a:spLocks noGrp="1" noChangeArrowheads="1"/>
          </p:cNvSpPr>
          <p:nvPr>
            <p:ph type="subTitle" idx="1"/>
          </p:nvPr>
        </p:nvSpPr>
        <p:spPr>
          <a:xfrm>
            <a:off x="381000" y="4953000"/>
            <a:ext cx="8610600" cy="1524000"/>
          </a:xfrm>
        </p:spPr>
        <p:txBody>
          <a:bodyPr/>
          <a:lstStyle/>
          <a:p>
            <a:pPr eaLnBrk="1" hangingPunct="1">
              <a:defRPr/>
            </a:pPr>
            <a:r>
              <a:rPr lang="en-US" sz="2000" b="1" dirty="0" smtClean="0">
                <a:solidFill>
                  <a:srgbClr val="FFFF00"/>
                </a:solidFill>
              </a:rPr>
              <a:t>Dr R K Pandey</a:t>
            </a:r>
          </a:p>
          <a:p>
            <a:pPr eaLnBrk="1" hangingPunct="1">
              <a:defRPr/>
            </a:pPr>
            <a:r>
              <a:rPr lang="en-US" sz="1800" b="1" i="1" dirty="0" smtClean="0">
                <a:solidFill>
                  <a:srgbClr val="FFFF00"/>
                </a:solidFill>
              </a:rPr>
              <a:t>Head</a:t>
            </a:r>
            <a:r>
              <a:rPr lang="en-US" sz="1800" b="1" dirty="0" smtClean="0">
                <a:solidFill>
                  <a:srgbClr val="FFFF00"/>
                </a:solidFill>
              </a:rPr>
              <a:t>,</a:t>
            </a:r>
            <a:r>
              <a:rPr lang="en-US" sz="1800" b="1" i="1" dirty="0" smtClean="0">
                <a:solidFill>
                  <a:srgbClr val="FFFF00"/>
                </a:solidFill>
              </a:rPr>
              <a:t> Forest Ecology &amp; Environment Division</a:t>
            </a:r>
          </a:p>
          <a:p>
            <a:pPr eaLnBrk="1" hangingPunct="1">
              <a:defRPr/>
            </a:pPr>
            <a:r>
              <a:rPr lang="en-US" sz="1800" b="1" dirty="0" smtClean="0">
                <a:solidFill>
                  <a:srgbClr val="FFFF00"/>
                </a:solidFill>
              </a:rPr>
              <a:t>Madhya Pradesh State Forest Research Institute, Jabalpur, India</a:t>
            </a:r>
          </a:p>
          <a:p>
            <a:pPr eaLnBrk="1" hangingPunct="1">
              <a:defRPr/>
            </a:pPr>
            <a:r>
              <a:rPr lang="en-US" sz="1800" b="1" dirty="0" smtClean="0">
                <a:solidFill>
                  <a:srgbClr val="FFFF00"/>
                </a:solidFill>
              </a:rPr>
              <a:t>(pandeyrk1@yahoo.com)</a:t>
            </a:r>
          </a:p>
        </p:txBody>
      </p:sp>
      <p:sp>
        <p:nvSpPr>
          <p:cNvPr id="8" name="Slide Number Placeholder 7"/>
          <p:cNvSpPr>
            <a:spLocks noGrp="1"/>
          </p:cNvSpPr>
          <p:nvPr>
            <p:ph type="sldNum" sz="quarter" idx="12"/>
          </p:nvPr>
        </p:nvSpPr>
        <p:spPr/>
        <p:txBody>
          <a:bodyPr/>
          <a:lstStyle/>
          <a:p>
            <a:pPr>
              <a:defRPr/>
            </a:pPr>
            <a:fld id="{4B61DF5B-0E42-4252-A5CE-6242D6CF56A3}"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 y="511582"/>
            <a:ext cx="8686800" cy="3831818"/>
          </a:xfrm>
          <a:prstGeom prst="rect">
            <a:avLst/>
          </a:prstGeom>
        </p:spPr>
        <p:txBody>
          <a:bodyPr wrap="square">
            <a:spAutoFit/>
          </a:bodyPr>
          <a:lstStyle/>
          <a:p>
            <a:pPr>
              <a:lnSpc>
                <a:spcPct val="150000"/>
              </a:lnSpc>
              <a:buFont typeface="Wingdings" pitchFamily="2" charset="2"/>
              <a:buChar char="Ø"/>
              <a:defRPr/>
            </a:pPr>
            <a:r>
              <a:rPr lang="en-US" sz="2400" b="1" dirty="0">
                <a:solidFill>
                  <a:srgbClr val="FFFFFF"/>
                </a:solidFill>
                <a:latin typeface="Verdana" pitchFamily="34" charset="0"/>
              </a:rPr>
              <a:t>Progressive degradation of </a:t>
            </a:r>
            <a:r>
              <a:rPr lang="en-US" sz="2400" b="1" dirty="0" smtClean="0">
                <a:solidFill>
                  <a:srgbClr val="FFFFFF"/>
                </a:solidFill>
                <a:latin typeface="Verdana" pitchFamily="34" charset="0"/>
              </a:rPr>
              <a:t>forest</a:t>
            </a:r>
          </a:p>
          <a:p>
            <a:pPr>
              <a:lnSpc>
                <a:spcPct val="150000"/>
              </a:lnSpc>
              <a:buFont typeface="Wingdings" pitchFamily="2" charset="2"/>
              <a:buChar char="Ø"/>
              <a:defRPr/>
            </a:pPr>
            <a:r>
              <a:rPr lang="en-US" sz="2400" b="1" dirty="0" smtClean="0">
                <a:solidFill>
                  <a:srgbClr val="FFFFFF"/>
                </a:solidFill>
              </a:rPr>
              <a:t>About 40% categorized as degraded forests.</a:t>
            </a:r>
            <a:r>
              <a:rPr lang="en-US" sz="2400" b="1" dirty="0" smtClean="0">
                <a:solidFill>
                  <a:srgbClr val="FFFFFF"/>
                </a:solidFill>
                <a:latin typeface="Verdana" pitchFamily="34" charset="0"/>
              </a:rPr>
              <a:t> </a:t>
            </a:r>
            <a:endParaRPr lang="en-US" sz="2400" b="1" dirty="0">
              <a:solidFill>
                <a:srgbClr val="FFFFFF"/>
              </a:solidFill>
              <a:latin typeface="Verdana" pitchFamily="34" charset="0"/>
            </a:endParaRPr>
          </a:p>
          <a:p>
            <a:pPr marL="398463" indent="-398463" algn="just">
              <a:lnSpc>
                <a:spcPct val="150000"/>
              </a:lnSpc>
              <a:buFont typeface="Wingdings" pitchFamily="2" charset="2"/>
              <a:buChar char="Ø"/>
              <a:defRPr/>
            </a:pPr>
            <a:r>
              <a:rPr lang="en-US" sz="2400" b="1" dirty="0" smtClean="0">
                <a:solidFill>
                  <a:srgbClr val="FFFFFF"/>
                </a:solidFill>
                <a:latin typeface="Verdana" pitchFamily="34" charset="0"/>
              </a:rPr>
              <a:t>Emerging </a:t>
            </a:r>
            <a:r>
              <a:rPr lang="en-US" sz="2400" b="1" dirty="0">
                <a:solidFill>
                  <a:srgbClr val="FFFFFF"/>
                </a:solidFill>
                <a:latin typeface="Verdana" pitchFamily="34" charset="0"/>
              </a:rPr>
              <a:t>challenges on regional biodiversity conservation &amp; unsustainable management </a:t>
            </a:r>
          </a:p>
          <a:p>
            <a:pPr marL="1828800" lvl="2" indent="-633413" algn="just">
              <a:lnSpc>
                <a:spcPct val="150000"/>
              </a:lnSpc>
              <a:buFont typeface="Wingdings" pitchFamily="2" charset="2"/>
              <a:buChar char="ü"/>
              <a:defRPr/>
            </a:pPr>
            <a:r>
              <a:rPr lang="en-US" sz="2200" b="1" dirty="0" smtClean="0">
                <a:solidFill>
                  <a:srgbClr val="FFFFFF"/>
                </a:solidFill>
                <a:latin typeface="Verdana" pitchFamily="34" charset="0"/>
              </a:rPr>
              <a:t>Qualitative</a:t>
            </a:r>
            <a:endParaRPr lang="en-US" sz="2200" b="1" dirty="0">
              <a:solidFill>
                <a:srgbClr val="FFFFFF"/>
              </a:solidFill>
              <a:latin typeface="Verdana" pitchFamily="34" charset="0"/>
            </a:endParaRPr>
          </a:p>
          <a:p>
            <a:pPr marL="1828800" lvl="2" indent="-633413" algn="just">
              <a:lnSpc>
                <a:spcPct val="150000"/>
              </a:lnSpc>
              <a:buFont typeface="Wingdings" pitchFamily="2" charset="2"/>
              <a:buChar char="ü"/>
              <a:defRPr/>
            </a:pPr>
            <a:r>
              <a:rPr lang="en-US" sz="2200" b="1" dirty="0">
                <a:solidFill>
                  <a:srgbClr val="FFFFFF"/>
                </a:solidFill>
                <a:latin typeface="Verdana" pitchFamily="34" charset="0"/>
              </a:rPr>
              <a:t>Quantitative &amp;</a:t>
            </a:r>
          </a:p>
          <a:p>
            <a:pPr marL="1828800" lvl="2" indent="-633413" algn="just">
              <a:lnSpc>
                <a:spcPct val="150000"/>
              </a:lnSpc>
              <a:buFont typeface="Wingdings" pitchFamily="2" charset="2"/>
              <a:buChar char="ü"/>
              <a:defRPr/>
            </a:pPr>
            <a:r>
              <a:rPr lang="en-US" sz="2200" b="1" dirty="0">
                <a:solidFill>
                  <a:srgbClr val="FFFFFF"/>
                </a:solidFill>
                <a:latin typeface="Verdana" pitchFamily="34" charset="0"/>
              </a:rPr>
              <a:t> Functional </a:t>
            </a:r>
          </a:p>
        </p:txBody>
      </p:sp>
      <p:sp>
        <p:nvSpPr>
          <p:cNvPr id="8197" name="Rectangle 13"/>
          <p:cNvSpPr>
            <a:spLocks noChangeArrowheads="1"/>
          </p:cNvSpPr>
          <p:nvPr/>
        </p:nvSpPr>
        <p:spPr bwMode="auto">
          <a:xfrm>
            <a:off x="152400" y="76200"/>
            <a:ext cx="8610600" cy="533400"/>
          </a:xfrm>
          <a:prstGeom prst="rect">
            <a:avLst/>
          </a:prstGeom>
          <a:noFill/>
          <a:ln w="9525" algn="ctr">
            <a:noFill/>
            <a:round/>
            <a:headEnd/>
            <a:tailEnd/>
          </a:ln>
        </p:spPr>
        <p:txBody>
          <a:bodyPr/>
          <a:lstStyle/>
          <a:p>
            <a:r>
              <a:rPr lang="en-US" sz="2600" b="1" dirty="0" smtClean="0">
                <a:solidFill>
                  <a:srgbClr val="FFFF00"/>
                </a:solidFill>
                <a:latin typeface="Verdana" pitchFamily="34" charset="0"/>
              </a:rPr>
              <a:t>Challenges for conservation</a:t>
            </a:r>
            <a:endParaRPr lang="en-US" sz="2600" b="1" dirty="0">
              <a:solidFill>
                <a:srgbClr val="FFFF00"/>
              </a:solidFill>
              <a:latin typeface="Verdana" pitchFamily="34" charset="0"/>
            </a:endParaRPr>
          </a:p>
        </p:txBody>
      </p:sp>
      <p:pic>
        <p:nvPicPr>
          <p:cNvPr id="8198" name="Picture 2" descr="scan0058"/>
          <p:cNvPicPr>
            <a:picLocks noChangeAspect="1" noChangeArrowheads="1"/>
          </p:cNvPicPr>
          <p:nvPr/>
        </p:nvPicPr>
        <p:blipFill>
          <a:blip r:embed="rId3"/>
          <a:srcRect r="5676"/>
          <a:stretch>
            <a:fillRect/>
          </a:stretch>
        </p:blipFill>
        <p:spPr bwMode="auto">
          <a:xfrm>
            <a:off x="6096000" y="4370696"/>
            <a:ext cx="2887137" cy="2286000"/>
          </a:xfrm>
          <a:prstGeom prst="rect">
            <a:avLst/>
          </a:prstGeom>
          <a:noFill/>
          <a:ln w="9525">
            <a:solidFill>
              <a:srgbClr val="000000"/>
            </a:solidFill>
            <a:miter lim="800000"/>
            <a:headEnd/>
            <a:tailEnd/>
          </a:ln>
        </p:spPr>
      </p:pic>
      <p:pic>
        <p:nvPicPr>
          <p:cNvPr id="150530" name="Picture 2" descr="Image result for degraded forest"/>
          <p:cNvPicPr>
            <a:picLocks noChangeAspect="1" noChangeArrowheads="1"/>
          </p:cNvPicPr>
          <p:nvPr/>
        </p:nvPicPr>
        <p:blipFill>
          <a:blip r:embed="rId4">
            <a:lum bright="10000"/>
          </a:blip>
          <a:srcRect/>
          <a:stretch>
            <a:fillRect/>
          </a:stretch>
        </p:blipFill>
        <p:spPr bwMode="auto">
          <a:xfrm>
            <a:off x="3171825" y="4343400"/>
            <a:ext cx="2847975" cy="2361539"/>
          </a:xfrm>
          <a:prstGeom prst="rect">
            <a:avLst/>
          </a:prstGeom>
          <a:noFill/>
        </p:spPr>
      </p:pic>
      <p:pic>
        <p:nvPicPr>
          <p:cNvPr id="10" name="Picture 9" descr="vet1"/>
          <p:cNvPicPr>
            <a:picLocks noChangeAspect="1" noChangeArrowheads="1"/>
          </p:cNvPicPr>
          <p:nvPr/>
        </p:nvPicPr>
        <p:blipFill>
          <a:blip r:embed="rId5"/>
          <a:srcRect/>
          <a:stretch>
            <a:fillRect/>
          </a:stretch>
        </p:blipFill>
        <p:spPr bwMode="auto">
          <a:xfrm>
            <a:off x="228600" y="4343400"/>
            <a:ext cx="2819400" cy="2286000"/>
          </a:xfrm>
          <a:prstGeom prst="rect">
            <a:avLst/>
          </a:prstGeom>
          <a:noFill/>
          <a:ln w="9525">
            <a:solidFill>
              <a:schemeClr val="tx1"/>
            </a:solidFill>
            <a:miter lim="800000"/>
            <a:headEnd/>
            <a:tailEnd/>
          </a:ln>
        </p:spPr>
      </p:pic>
      <p:sp>
        <p:nvSpPr>
          <p:cNvPr id="8" name="Slide Number Placeholder 7"/>
          <p:cNvSpPr>
            <a:spLocks noGrp="1"/>
          </p:cNvSpPr>
          <p:nvPr>
            <p:ph type="sldNum" sz="quarter" idx="11"/>
          </p:nvPr>
        </p:nvSpPr>
        <p:spPr/>
        <p:txBody>
          <a:bodyPr/>
          <a:lstStyle/>
          <a:p>
            <a:pPr>
              <a:defRPr/>
            </a:pPr>
            <a:fld id="{99A7685D-6BAF-4831-B136-BBEF52931442}"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sz="half" idx="1"/>
          </p:nvPr>
        </p:nvSpPr>
        <p:spPr>
          <a:xfrm>
            <a:off x="152400" y="685800"/>
            <a:ext cx="8839200" cy="3276600"/>
          </a:xfrm>
        </p:spPr>
        <p:txBody>
          <a:bodyPr/>
          <a:lstStyle/>
          <a:p>
            <a:pPr eaLnBrk="1" hangingPunct="1">
              <a:lnSpc>
                <a:spcPct val="150000"/>
              </a:lnSpc>
              <a:buFontTx/>
              <a:buNone/>
            </a:pPr>
            <a:r>
              <a:rPr lang="en-US" sz="2600" b="1" dirty="0" smtClean="0">
                <a:solidFill>
                  <a:srgbClr val="FFFF00"/>
                </a:solidFill>
                <a:latin typeface="Verdana" pitchFamily="34" charset="0"/>
              </a:rPr>
              <a:t>Over exploitation of resources </a:t>
            </a:r>
          </a:p>
          <a:p>
            <a:pPr marL="463550" lvl="1" indent="-357188" eaLnBrk="1" hangingPunct="1">
              <a:lnSpc>
                <a:spcPct val="150000"/>
              </a:lnSpc>
              <a:buFont typeface="Wingdings" pitchFamily="2" charset="2"/>
              <a:buChar char="ü"/>
            </a:pPr>
            <a:r>
              <a:rPr lang="en-US" sz="2400" b="1" dirty="0" smtClean="0">
                <a:latin typeface="Verdana" pitchFamily="34" charset="0"/>
              </a:rPr>
              <a:t>Dependency for livelihood </a:t>
            </a:r>
          </a:p>
          <a:p>
            <a:pPr marL="463550" lvl="1" indent="-357188" eaLnBrk="1" hangingPunct="1">
              <a:buFont typeface="Wingdings" pitchFamily="2" charset="2"/>
              <a:buChar char="ü"/>
            </a:pPr>
            <a:r>
              <a:rPr lang="en-US" sz="2400" b="1" dirty="0" smtClean="0">
                <a:latin typeface="Verdana" pitchFamily="34" charset="0"/>
              </a:rPr>
              <a:t>Ignorance of traditional practices for collection</a:t>
            </a:r>
          </a:p>
          <a:p>
            <a:pPr marL="463550" lvl="1" indent="-357188" eaLnBrk="1" hangingPunct="1">
              <a:lnSpc>
                <a:spcPct val="150000"/>
              </a:lnSpc>
              <a:buFont typeface="Wingdings" pitchFamily="2" charset="2"/>
              <a:buChar char="ü"/>
            </a:pPr>
            <a:r>
              <a:rPr lang="en-US" sz="2400" b="1" dirty="0" smtClean="0">
                <a:latin typeface="Verdana" pitchFamily="34" charset="0"/>
              </a:rPr>
              <a:t>Over demand / trade</a:t>
            </a:r>
          </a:p>
        </p:txBody>
      </p:sp>
      <p:pic>
        <p:nvPicPr>
          <p:cNvPr id="9221" name="Picture 13"/>
          <p:cNvPicPr>
            <a:picLocks noGrp="1" noChangeAspect="1" noChangeArrowheads="1"/>
          </p:cNvPicPr>
          <p:nvPr>
            <p:ph sz="quarter" idx="3"/>
          </p:nvPr>
        </p:nvPicPr>
        <p:blipFill>
          <a:blip r:embed="rId2"/>
          <a:srcRect/>
          <a:stretch>
            <a:fillRect/>
          </a:stretch>
        </p:blipFill>
        <p:spPr>
          <a:xfrm>
            <a:off x="152400" y="3886200"/>
            <a:ext cx="2819400" cy="2003425"/>
          </a:xfrm>
          <a:noFill/>
          <a:ln>
            <a:solidFill>
              <a:schemeClr val="tx1"/>
            </a:solidFill>
          </a:ln>
        </p:spPr>
      </p:pic>
      <p:sp>
        <p:nvSpPr>
          <p:cNvPr id="9222" name="Text Box 16"/>
          <p:cNvSpPr txBox="1">
            <a:spLocks noChangeArrowheads="1"/>
          </p:cNvSpPr>
          <p:nvPr/>
        </p:nvSpPr>
        <p:spPr bwMode="auto">
          <a:xfrm>
            <a:off x="4114800" y="2819400"/>
            <a:ext cx="1219200" cy="366713"/>
          </a:xfrm>
          <a:prstGeom prst="rect">
            <a:avLst/>
          </a:prstGeom>
          <a:noFill/>
          <a:ln w="9525">
            <a:noFill/>
            <a:miter lim="800000"/>
            <a:headEnd/>
            <a:tailEnd/>
          </a:ln>
        </p:spPr>
        <p:txBody>
          <a:bodyPr>
            <a:spAutoFit/>
          </a:bodyPr>
          <a:lstStyle/>
          <a:p>
            <a:pPr>
              <a:spcBef>
                <a:spcPct val="50000"/>
              </a:spcBef>
            </a:pPr>
            <a:endParaRPr lang="en-US" sz="1800" b="0"/>
          </a:p>
        </p:txBody>
      </p:sp>
      <p:pic>
        <p:nvPicPr>
          <p:cNvPr id="9223" name="Picture 17" descr="vet9"/>
          <p:cNvPicPr>
            <a:picLocks noChangeAspect="1" noChangeArrowheads="1"/>
          </p:cNvPicPr>
          <p:nvPr/>
        </p:nvPicPr>
        <p:blipFill>
          <a:blip r:embed="rId3">
            <a:lum bright="10000"/>
          </a:blip>
          <a:srcRect/>
          <a:stretch>
            <a:fillRect/>
          </a:stretch>
        </p:blipFill>
        <p:spPr bwMode="auto">
          <a:xfrm>
            <a:off x="3160713" y="3886200"/>
            <a:ext cx="2895600" cy="1981200"/>
          </a:xfrm>
          <a:prstGeom prst="rect">
            <a:avLst/>
          </a:prstGeom>
          <a:noFill/>
          <a:ln w="9525">
            <a:solidFill>
              <a:srgbClr val="000000"/>
            </a:solidFill>
            <a:miter lim="800000"/>
            <a:headEnd/>
            <a:tailEnd/>
          </a:ln>
        </p:spPr>
      </p:pic>
      <p:pic>
        <p:nvPicPr>
          <p:cNvPr id="9224" name="Picture 18" descr="1c"/>
          <p:cNvPicPr>
            <a:picLocks noChangeAspect="1" noChangeArrowheads="1"/>
          </p:cNvPicPr>
          <p:nvPr/>
        </p:nvPicPr>
        <p:blipFill>
          <a:blip r:embed="rId4"/>
          <a:srcRect/>
          <a:stretch>
            <a:fillRect/>
          </a:stretch>
        </p:blipFill>
        <p:spPr bwMode="auto">
          <a:xfrm>
            <a:off x="6248400" y="3886200"/>
            <a:ext cx="2667000" cy="2025650"/>
          </a:xfrm>
          <a:prstGeom prst="rect">
            <a:avLst/>
          </a:prstGeom>
          <a:noFill/>
          <a:ln w="9525">
            <a:solidFill>
              <a:srgbClr val="000000"/>
            </a:solidFill>
            <a:miter lim="800000"/>
            <a:headEnd/>
            <a:tailEnd/>
          </a:ln>
        </p:spPr>
      </p:pic>
      <p:sp>
        <p:nvSpPr>
          <p:cNvPr id="9225" name="Text Box 20"/>
          <p:cNvSpPr txBox="1">
            <a:spLocks noChangeArrowheads="1"/>
          </p:cNvSpPr>
          <p:nvPr/>
        </p:nvSpPr>
        <p:spPr bwMode="auto">
          <a:xfrm>
            <a:off x="8305800" y="228600"/>
            <a:ext cx="457200" cy="396875"/>
          </a:xfrm>
          <a:prstGeom prst="rect">
            <a:avLst/>
          </a:prstGeom>
          <a:noFill/>
          <a:ln w="9525">
            <a:noFill/>
            <a:miter lim="800000"/>
            <a:headEnd/>
            <a:tailEnd/>
          </a:ln>
        </p:spPr>
        <p:txBody>
          <a:bodyPr>
            <a:spAutoFit/>
          </a:bodyPr>
          <a:lstStyle/>
          <a:p>
            <a:pPr>
              <a:spcBef>
                <a:spcPct val="50000"/>
              </a:spcBef>
            </a:pPr>
            <a:endParaRPr lang="en-US"/>
          </a:p>
        </p:txBody>
      </p:sp>
      <p:sp>
        <p:nvSpPr>
          <p:cNvPr id="11" name="Slide Number Placeholder 10"/>
          <p:cNvSpPr>
            <a:spLocks noGrp="1"/>
          </p:cNvSpPr>
          <p:nvPr>
            <p:ph type="sldNum" sz="quarter" idx="12"/>
          </p:nvPr>
        </p:nvSpPr>
        <p:spPr/>
        <p:txBody>
          <a:bodyPr/>
          <a:lstStyle/>
          <a:p>
            <a:pPr>
              <a:defRPr/>
            </a:pPr>
            <a:fld id="{33AC640C-118B-4F34-9CFB-725E142FA589}" type="slidenum">
              <a:rPr lang="en-US" smtClean="0"/>
              <a:pPr>
                <a:defRPr/>
              </a:pPr>
              <a:t>11</a:t>
            </a:fld>
            <a:endParaRPr lang="en-US"/>
          </a:p>
        </p:txBody>
      </p:sp>
      <p:grpSp>
        <p:nvGrpSpPr>
          <p:cNvPr id="13" name="Group 12"/>
          <p:cNvGrpSpPr/>
          <p:nvPr/>
        </p:nvGrpSpPr>
        <p:grpSpPr>
          <a:xfrm>
            <a:off x="152400" y="6484937"/>
            <a:ext cx="1609725" cy="296863"/>
            <a:chOff x="152400" y="6484937"/>
            <a:chExt cx="1609725" cy="296863"/>
          </a:xfrm>
        </p:grpSpPr>
        <p:sp>
          <p:nvSpPr>
            <p:cNvPr id="14"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5" name="Picture 3" descr="Copy of SFRI_MONO_COLOR"/>
            <p:cNvPicPr>
              <a:picLocks noChangeAspect="1" noChangeArrowheads="1"/>
            </p:cNvPicPr>
            <p:nvPr/>
          </p:nvPicPr>
          <p:blipFill>
            <a:blip r:embed="rId5"/>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4"/>
          <p:cNvSpPr>
            <a:spLocks noChangeArrowheads="1"/>
          </p:cNvSpPr>
          <p:nvPr/>
        </p:nvSpPr>
        <p:spPr bwMode="auto">
          <a:xfrm>
            <a:off x="76200" y="609600"/>
            <a:ext cx="8915400" cy="5562600"/>
          </a:xfrm>
          <a:prstGeom prst="rect">
            <a:avLst/>
          </a:prstGeom>
          <a:noFill/>
          <a:ln w="9525">
            <a:noFill/>
            <a:miter lim="800000"/>
            <a:headEnd/>
            <a:tailEnd/>
          </a:ln>
          <a:effectLst/>
        </p:spPr>
        <p:txBody>
          <a:bodyPr/>
          <a:lstStyle/>
          <a:p>
            <a:pPr marL="627063" lvl="1" indent="-449263" algn="just">
              <a:lnSpc>
                <a:spcPct val="150000"/>
              </a:lnSpc>
              <a:spcBef>
                <a:spcPct val="10000"/>
              </a:spcBef>
              <a:defRPr/>
            </a:pPr>
            <a:r>
              <a:rPr lang="en-US" sz="2400" b="1" dirty="0" smtClean="0">
                <a:solidFill>
                  <a:srgbClr val="FFFF00"/>
                </a:solidFill>
                <a:latin typeface="Verdana" pitchFamily="34" charset="0"/>
              </a:rPr>
              <a:t>Unregulated </a:t>
            </a:r>
            <a:r>
              <a:rPr lang="en-US" sz="2400" b="1" dirty="0">
                <a:solidFill>
                  <a:srgbClr val="FFFF00"/>
                </a:solidFill>
                <a:latin typeface="Verdana" pitchFamily="34" charset="0"/>
              </a:rPr>
              <a:t>biotic factors</a:t>
            </a:r>
          </a:p>
          <a:p>
            <a:pPr marL="627063" lvl="2" indent="-449263" algn="just">
              <a:lnSpc>
                <a:spcPct val="150000"/>
              </a:lnSpc>
              <a:spcBef>
                <a:spcPct val="10000"/>
              </a:spcBef>
              <a:buFont typeface="Wingdings" pitchFamily="2" charset="2"/>
              <a:buChar char="ü"/>
              <a:defRPr/>
            </a:pPr>
            <a:r>
              <a:rPr lang="en-US" sz="2400" b="1" dirty="0" smtClean="0">
                <a:latin typeface="Verdana" pitchFamily="34" charset="0"/>
              </a:rPr>
              <a:t>Forest </a:t>
            </a:r>
            <a:r>
              <a:rPr lang="en-US" sz="2400" b="1" dirty="0">
                <a:latin typeface="Verdana" pitchFamily="34" charset="0"/>
              </a:rPr>
              <a:t>land diversion, grazing, fire etc.</a:t>
            </a:r>
          </a:p>
          <a:p>
            <a:pPr marL="627063" lvl="1" indent="-449263" algn="just">
              <a:lnSpc>
                <a:spcPct val="150000"/>
              </a:lnSpc>
              <a:spcBef>
                <a:spcPct val="10000"/>
              </a:spcBef>
              <a:defRPr/>
            </a:pPr>
            <a:r>
              <a:rPr lang="en-US" sz="2400" b="1" dirty="0">
                <a:solidFill>
                  <a:srgbClr val="FFFF00"/>
                </a:solidFill>
                <a:latin typeface="Verdana" pitchFamily="34" charset="0"/>
              </a:rPr>
              <a:t>Habitat loss </a:t>
            </a:r>
          </a:p>
          <a:p>
            <a:pPr marL="627063" lvl="1" indent="-449263" algn="just">
              <a:lnSpc>
                <a:spcPct val="150000"/>
              </a:lnSpc>
              <a:spcBef>
                <a:spcPct val="10000"/>
              </a:spcBef>
              <a:buFont typeface="Wingdings" pitchFamily="2" charset="2"/>
              <a:buChar char="ü"/>
              <a:defRPr/>
            </a:pPr>
            <a:r>
              <a:rPr lang="en-US" sz="2400" b="1" dirty="0">
                <a:latin typeface="Verdana" pitchFamily="34" charset="0"/>
              </a:rPr>
              <a:t>Emergence of ecologically non congenial condition</a:t>
            </a:r>
          </a:p>
          <a:p>
            <a:pPr marL="627063" lvl="1" indent="-449263" algn="just">
              <a:lnSpc>
                <a:spcPct val="150000"/>
              </a:lnSpc>
              <a:spcBef>
                <a:spcPct val="10000"/>
              </a:spcBef>
              <a:defRPr/>
            </a:pPr>
            <a:r>
              <a:rPr lang="en-US" sz="2400" b="1" dirty="0">
                <a:solidFill>
                  <a:srgbClr val="FFFF00"/>
                </a:solidFill>
                <a:latin typeface="Verdana" pitchFamily="34" charset="0"/>
              </a:rPr>
              <a:t>Invasion of alien species. </a:t>
            </a:r>
          </a:p>
          <a:p>
            <a:pPr marL="627063" lvl="1" indent="-449263" algn="just">
              <a:lnSpc>
                <a:spcPct val="150000"/>
              </a:lnSpc>
              <a:spcBef>
                <a:spcPct val="10000"/>
              </a:spcBef>
              <a:buFont typeface="Wingdings" pitchFamily="2" charset="2"/>
              <a:buChar char="ü"/>
              <a:defRPr/>
            </a:pPr>
            <a:r>
              <a:rPr lang="en-US" sz="2400" b="1" dirty="0">
                <a:latin typeface="Verdana" pitchFamily="34" charset="0"/>
              </a:rPr>
              <a:t>Direct impact on native FGR</a:t>
            </a:r>
          </a:p>
          <a:p>
            <a:pPr marL="627063" lvl="1" indent="-449263" algn="just">
              <a:lnSpc>
                <a:spcPct val="150000"/>
              </a:lnSpc>
              <a:spcBef>
                <a:spcPct val="10000"/>
              </a:spcBef>
              <a:defRPr/>
            </a:pPr>
            <a:r>
              <a:rPr lang="en-US" sz="2400" b="1" dirty="0">
                <a:solidFill>
                  <a:srgbClr val="FFFF00"/>
                </a:solidFill>
                <a:latin typeface="Verdana" pitchFamily="34" charset="0"/>
              </a:rPr>
              <a:t>Impact of climate change</a:t>
            </a:r>
          </a:p>
          <a:p>
            <a:pPr marL="627063" lvl="1" indent="-449263" algn="just">
              <a:lnSpc>
                <a:spcPct val="150000"/>
              </a:lnSpc>
              <a:spcBef>
                <a:spcPct val="10000"/>
              </a:spcBef>
              <a:buFont typeface="Wingdings" pitchFamily="2" charset="2"/>
              <a:buChar char="ü"/>
              <a:defRPr/>
            </a:pPr>
            <a:r>
              <a:rPr lang="en-US" sz="2400" b="1" dirty="0">
                <a:latin typeface="Verdana" pitchFamily="34" charset="0"/>
              </a:rPr>
              <a:t>Threat to native FGR </a:t>
            </a:r>
            <a:r>
              <a:rPr lang="en-US" sz="2400" b="1" i="1" dirty="0">
                <a:latin typeface="Verdana" pitchFamily="34" charset="0"/>
              </a:rPr>
              <a:t>in-situ</a:t>
            </a:r>
          </a:p>
        </p:txBody>
      </p:sp>
      <p:sp>
        <p:nvSpPr>
          <p:cNvPr id="6" name="Slide Number Placeholder 5"/>
          <p:cNvSpPr>
            <a:spLocks noGrp="1"/>
          </p:cNvSpPr>
          <p:nvPr>
            <p:ph type="sldNum" sz="quarter" idx="11"/>
          </p:nvPr>
        </p:nvSpPr>
        <p:spPr/>
        <p:txBody>
          <a:bodyPr/>
          <a:lstStyle/>
          <a:p>
            <a:pPr>
              <a:defRPr/>
            </a:pPr>
            <a:fld id="{9FA03FE8-4AB5-4931-BC92-38D516CFEF51}" type="slidenum">
              <a:rPr lang="en-US" smtClean="0"/>
              <a:pPr>
                <a:defRPr/>
              </a:pPr>
              <a:t>12</a:t>
            </a:fld>
            <a:endParaRPr lang="en-US"/>
          </a:p>
        </p:txBody>
      </p:sp>
      <p:grpSp>
        <p:nvGrpSpPr>
          <p:cNvPr id="7" name="Group 6"/>
          <p:cNvGrpSpPr/>
          <p:nvPr/>
        </p:nvGrpSpPr>
        <p:grpSpPr>
          <a:xfrm>
            <a:off x="152400" y="6484937"/>
            <a:ext cx="1609725" cy="296863"/>
            <a:chOff x="152400" y="6484937"/>
            <a:chExt cx="1609725" cy="296863"/>
          </a:xfrm>
        </p:grpSpPr>
        <p:sp>
          <p:nvSpPr>
            <p:cNvPr id="8"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9" name="Picture 3" descr="Copy of SFRI_MONO_COLOR"/>
            <p:cNvPicPr>
              <a:picLocks noChangeAspect="1" noChangeArrowheads="1"/>
            </p:cNvPicPr>
            <p:nvPr/>
          </p:nvPicPr>
          <p:blipFill>
            <a:blip r:embed="rId2"/>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6400800" y="6229122"/>
            <a:ext cx="2819400" cy="523220"/>
          </a:xfrm>
          <a:prstGeom prst="rect">
            <a:avLst/>
          </a:prstGeom>
          <a:noFill/>
          <a:ln w="9525">
            <a:noFill/>
            <a:miter lim="800000"/>
            <a:headEnd/>
            <a:tailEnd/>
          </a:ln>
        </p:spPr>
        <p:txBody>
          <a:bodyPr wrap="square">
            <a:spAutoFit/>
          </a:bodyPr>
          <a:lstStyle/>
          <a:p>
            <a:pPr algn="ctr" eaLnBrk="0" hangingPunct="0">
              <a:spcBef>
                <a:spcPts val="0"/>
              </a:spcBef>
            </a:pPr>
            <a:r>
              <a:rPr lang="en-US" sz="1400" b="1" i="1" dirty="0" err="1">
                <a:solidFill>
                  <a:srgbClr val="FFFF00"/>
                </a:solidFill>
              </a:rPr>
              <a:t>Aegle</a:t>
            </a:r>
            <a:r>
              <a:rPr lang="en-US" sz="1400" b="1" i="1" dirty="0">
                <a:solidFill>
                  <a:srgbClr val="FFFF00"/>
                </a:solidFill>
              </a:rPr>
              <a:t> </a:t>
            </a:r>
            <a:r>
              <a:rPr lang="en-US" sz="1400" b="1" i="1" dirty="0" err="1">
                <a:solidFill>
                  <a:srgbClr val="FFFF00"/>
                </a:solidFill>
              </a:rPr>
              <a:t>marmelos</a:t>
            </a:r>
            <a:r>
              <a:rPr lang="en-US" sz="1400" b="1" dirty="0">
                <a:solidFill>
                  <a:srgbClr val="FFFF00"/>
                </a:solidFill>
              </a:rPr>
              <a:t>  (L.) Correa </a:t>
            </a:r>
            <a:r>
              <a:rPr lang="en-US" sz="1400" b="1" dirty="0" smtClean="0">
                <a:solidFill>
                  <a:srgbClr val="FFFF00"/>
                </a:solidFill>
              </a:rPr>
              <a:t>     “</a:t>
            </a:r>
            <a:r>
              <a:rPr lang="en-US" sz="1400" b="1" dirty="0" err="1" smtClean="0">
                <a:solidFill>
                  <a:srgbClr val="FFFF00"/>
                </a:solidFill>
              </a:rPr>
              <a:t>Bel</a:t>
            </a:r>
            <a:r>
              <a:rPr lang="en-US" sz="1400" b="1" dirty="0">
                <a:solidFill>
                  <a:srgbClr val="FFFF00"/>
                </a:solidFill>
              </a:rPr>
              <a:t>”</a:t>
            </a:r>
          </a:p>
        </p:txBody>
      </p:sp>
      <p:sp>
        <p:nvSpPr>
          <p:cNvPr id="8" name="Text Box 3"/>
          <p:cNvSpPr txBox="1">
            <a:spLocks noChangeArrowheads="1"/>
          </p:cNvSpPr>
          <p:nvPr/>
        </p:nvSpPr>
        <p:spPr bwMode="auto">
          <a:xfrm>
            <a:off x="4267200" y="6258580"/>
            <a:ext cx="2286000" cy="523220"/>
          </a:xfrm>
          <a:prstGeom prst="rect">
            <a:avLst/>
          </a:prstGeom>
          <a:noFill/>
          <a:ln w="9525">
            <a:noFill/>
            <a:miter lim="800000"/>
            <a:headEnd/>
            <a:tailEnd/>
          </a:ln>
        </p:spPr>
        <p:txBody>
          <a:bodyPr wrap="square">
            <a:spAutoFit/>
          </a:bodyPr>
          <a:lstStyle/>
          <a:p>
            <a:pPr eaLnBrk="0" hangingPunct="0">
              <a:spcBef>
                <a:spcPts val="0"/>
              </a:spcBef>
            </a:pPr>
            <a:r>
              <a:rPr lang="en-US" sz="1400" b="1" i="1" dirty="0" err="1">
                <a:solidFill>
                  <a:srgbClr val="FFFF00"/>
                </a:solidFill>
              </a:rPr>
              <a:t>Phyllanthus</a:t>
            </a:r>
            <a:r>
              <a:rPr lang="en-US" sz="1400" b="1" i="1" dirty="0">
                <a:solidFill>
                  <a:srgbClr val="FFFF00"/>
                </a:solidFill>
              </a:rPr>
              <a:t> </a:t>
            </a:r>
            <a:r>
              <a:rPr lang="en-US" sz="1400" b="1" i="1" dirty="0" err="1">
                <a:solidFill>
                  <a:srgbClr val="FFFF00"/>
                </a:solidFill>
              </a:rPr>
              <a:t>emblica</a:t>
            </a:r>
            <a:r>
              <a:rPr lang="en-US" sz="1400" b="1" dirty="0">
                <a:solidFill>
                  <a:srgbClr val="FFFF00"/>
                </a:solidFill>
              </a:rPr>
              <a:t> L. </a:t>
            </a:r>
            <a:endParaRPr lang="en-US" sz="1400" b="1" dirty="0" smtClean="0">
              <a:solidFill>
                <a:srgbClr val="FFFF00"/>
              </a:solidFill>
            </a:endParaRPr>
          </a:p>
          <a:p>
            <a:pPr algn="ctr" eaLnBrk="0" hangingPunct="0">
              <a:spcBef>
                <a:spcPts val="0"/>
              </a:spcBef>
            </a:pPr>
            <a:r>
              <a:rPr lang="en-US" sz="1400" b="1" dirty="0" smtClean="0">
                <a:solidFill>
                  <a:srgbClr val="FFFF00"/>
                </a:solidFill>
              </a:rPr>
              <a:t>“</a:t>
            </a:r>
            <a:r>
              <a:rPr lang="en-US" sz="1400" b="1" dirty="0" err="1">
                <a:solidFill>
                  <a:srgbClr val="FFFF00"/>
                </a:solidFill>
              </a:rPr>
              <a:t>Aonla</a:t>
            </a:r>
            <a:r>
              <a:rPr lang="en-US" sz="1400" b="1" dirty="0">
                <a:solidFill>
                  <a:srgbClr val="FFFF00"/>
                </a:solidFill>
              </a:rPr>
              <a:t>”</a:t>
            </a:r>
          </a:p>
        </p:txBody>
      </p:sp>
      <p:pic>
        <p:nvPicPr>
          <p:cNvPr id="9" name="Picture 4" descr="bet3a"/>
          <p:cNvPicPr>
            <a:picLocks noChangeAspect="1" noChangeArrowheads="1"/>
          </p:cNvPicPr>
          <p:nvPr/>
        </p:nvPicPr>
        <p:blipFill>
          <a:blip r:embed="rId3"/>
          <a:srcRect/>
          <a:stretch>
            <a:fillRect/>
          </a:stretch>
        </p:blipFill>
        <p:spPr bwMode="auto">
          <a:xfrm>
            <a:off x="4343400" y="4861756"/>
            <a:ext cx="2057400" cy="1428750"/>
          </a:xfrm>
          <a:prstGeom prst="rect">
            <a:avLst/>
          </a:prstGeom>
          <a:solidFill>
            <a:srgbClr val="FF3300"/>
          </a:solidFill>
          <a:ln w="9525">
            <a:solidFill>
              <a:schemeClr val="tx2"/>
            </a:solidFill>
            <a:miter lim="800000"/>
            <a:headEnd/>
            <a:tailEnd/>
          </a:ln>
        </p:spPr>
      </p:pic>
      <p:pic>
        <p:nvPicPr>
          <p:cNvPr id="10" name="Picture 5" descr="bet3c"/>
          <p:cNvPicPr>
            <a:picLocks noChangeAspect="1" noChangeArrowheads="1"/>
          </p:cNvPicPr>
          <p:nvPr/>
        </p:nvPicPr>
        <p:blipFill>
          <a:blip r:embed="rId4"/>
          <a:srcRect/>
          <a:stretch>
            <a:fillRect/>
          </a:stretch>
        </p:blipFill>
        <p:spPr bwMode="auto">
          <a:xfrm>
            <a:off x="6858000" y="4857522"/>
            <a:ext cx="1905000" cy="1415521"/>
          </a:xfrm>
          <a:prstGeom prst="rect">
            <a:avLst/>
          </a:prstGeom>
          <a:noFill/>
          <a:ln w="9525">
            <a:solidFill>
              <a:schemeClr val="tx2"/>
            </a:solidFill>
            <a:miter lim="800000"/>
            <a:headEnd/>
            <a:tailEnd/>
          </a:ln>
        </p:spPr>
      </p:pic>
      <p:pic>
        <p:nvPicPr>
          <p:cNvPr id="11" name="Picture 22" descr="Img1338"/>
          <p:cNvPicPr>
            <a:picLocks noGrp="1" noChangeAspect="1" noChangeArrowheads="1"/>
          </p:cNvPicPr>
          <p:nvPr>
            <p:ph sz="quarter" idx="2"/>
          </p:nvPr>
        </p:nvPicPr>
        <p:blipFill>
          <a:blip r:embed="rId5">
            <a:lum bright="12000"/>
          </a:blip>
          <a:srcRect/>
          <a:stretch>
            <a:fillRect/>
          </a:stretch>
        </p:blipFill>
        <p:spPr>
          <a:xfrm>
            <a:off x="4318000" y="2133600"/>
            <a:ext cx="4445000" cy="2566581"/>
          </a:xfrm>
          <a:noFill/>
          <a:ln>
            <a:solidFill>
              <a:srgbClr val="000000"/>
            </a:solidFill>
          </a:ln>
        </p:spPr>
      </p:pic>
      <p:sp>
        <p:nvSpPr>
          <p:cNvPr id="15" name="Text Box 12"/>
          <p:cNvSpPr txBox="1">
            <a:spLocks noChangeArrowheads="1"/>
          </p:cNvSpPr>
          <p:nvPr/>
        </p:nvSpPr>
        <p:spPr bwMode="auto">
          <a:xfrm>
            <a:off x="4267200" y="0"/>
            <a:ext cx="4572000" cy="2123658"/>
          </a:xfrm>
          <a:prstGeom prst="rect">
            <a:avLst/>
          </a:prstGeom>
          <a:noFill/>
          <a:ln w="9525">
            <a:noFill/>
            <a:miter lim="800000"/>
            <a:headEnd/>
            <a:tailEnd/>
          </a:ln>
        </p:spPr>
        <p:txBody>
          <a:bodyPr wrap="square">
            <a:spAutoFit/>
          </a:bodyPr>
          <a:lstStyle/>
          <a:p>
            <a:pPr algn="ctr">
              <a:spcBef>
                <a:spcPct val="50000"/>
              </a:spcBef>
            </a:pPr>
            <a:r>
              <a:rPr lang="en-US" sz="2400" b="1" dirty="0" smtClean="0">
                <a:solidFill>
                  <a:srgbClr val="FFFF00"/>
                </a:solidFill>
                <a:latin typeface="Verdana" pitchFamily="34" charset="0"/>
              </a:rPr>
              <a:t>Un-sustainable use </a:t>
            </a:r>
          </a:p>
          <a:p>
            <a:pPr algn="ctr">
              <a:spcBef>
                <a:spcPct val="50000"/>
              </a:spcBef>
            </a:pPr>
            <a:r>
              <a:rPr lang="en-US" sz="2400" b="1" dirty="0" smtClean="0">
                <a:solidFill>
                  <a:srgbClr val="FFFF00"/>
                </a:solidFill>
                <a:latin typeface="Verdana" pitchFamily="34" charset="0"/>
              </a:rPr>
              <a:t>not beneficial </a:t>
            </a:r>
          </a:p>
          <a:p>
            <a:pPr algn="ctr">
              <a:spcBef>
                <a:spcPct val="50000"/>
              </a:spcBef>
            </a:pPr>
            <a:r>
              <a:rPr lang="en-US" sz="2400" b="1" dirty="0" smtClean="0">
                <a:solidFill>
                  <a:srgbClr val="FFFFFF"/>
                </a:solidFill>
                <a:latin typeface="Verdana" pitchFamily="34" charset="0"/>
              </a:rPr>
              <a:t>"Neither </a:t>
            </a:r>
            <a:r>
              <a:rPr lang="en-US" sz="2400" b="1" dirty="0">
                <a:solidFill>
                  <a:srgbClr val="FFFFFF"/>
                </a:solidFill>
                <a:latin typeface="Verdana" pitchFamily="34" charset="0"/>
              </a:rPr>
              <a:t>in ecological </a:t>
            </a:r>
            <a:endParaRPr lang="en-US" sz="2400" b="1" dirty="0" smtClean="0">
              <a:solidFill>
                <a:srgbClr val="FFFFFF"/>
              </a:solidFill>
              <a:latin typeface="Verdana" pitchFamily="34" charset="0"/>
            </a:endParaRPr>
          </a:p>
          <a:p>
            <a:pPr algn="ctr">
              <a:spcBef>
                <a:spcPct val="50000"/>
              </a:spcBef>
            </a:pPr>
            <a:r>
              <a:rPr lang="en-US" sz="2400" b="1" dirty="0" smtClean="0">
                <a:solidFill>
                  <a:srgbClr val="FFFFFF"/>
                </a:solidFill>
                <a:latin typeface="Verdana" pitchFamily="34" charset="0"/>
              </a:rPr>
              <a:t>nor </a:t>
            </a:r>
            <a:r>
              <a:rPr lang="en-US" sz="2400" b="1" dirty="0">
                <a:solidFill>
                  <a:srgbClr val="FFFFFF"/>
                </a:solidFill>
                <a:latin typeface="Verdana" pitchFamily="34" charset="0"/>
              </a:rPr>
              <a:t>in social terms"</a:t>
            </a:r>
          </a:p>
        </p:txBody>
      </p:sp>
      <p:sp>
        <p:nvSpPr>
          <p:cNvPr id="14" name="Slide Number Placeholder 13"/>
          <p:cNvSpPr>
            <a:spLocks noGrp="1"/>
          </p:cNvSpPr>
          <p:nvPr>
            <p:ph type="sldNum" sz="quarter" idx="12"/>
          </p:nvPr>
        </p:nvSpPr>
        <p:spPr>
          <a:xfrm>
            <a:off x="6629400" y="6243638"/>
            <a:ext cx="2133600" cy="457200"/>
          </a:xfrm>
        </p:spPr>
        <p:txBody>
          <a:bodyPr/>
          <a:lstStyle/>
          <a:p>
            <a:pPr>
              <a:defRPr/>
            </a:pPr>
            <a:fld id="{9BA02EE8-6BD5-47CD-811E-155E10D17596}" type="slidenum">
              <a:rPr lang="en-US" smtClean="0"/>
              <a:pPr>
                <a:defRPr/>
              </a:pPr>
              <a:t>13</a:t>
            </a:fld>
            <a:endParaRPr lang="en-US"/>
          </a:p>
        </p:txBody>
      </p:sp>
      <p:grpSp>
        <p:nvGrpSpPr>
          <p:cNvPr id="19" name="Group 18"/>
          <p:cNvGrpSpPr/>
          <p:nvPr/>
        </p:nvGrpSpPr>
        <p:grpSpPr>
          <a:xfrm>
            <a:off x="152400" y="6484937"/>
            <a:ext cx="1609725" cy="296863"/>
            <a:chOff x="152400" y="6484937"/>
            <a:chExt cx="1609725" cy="296863"/>
          </a:xfrm>
        </p:grpSpPr>
        <p:sp>
          <p:nvSpPr>
            <p:cNvPr id="20"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21" name="Picture 3" descr="Copy of SFRI_MONO_COLOR"/>
            <p:cNvPicPr>
              <a:picLocks noChangeAspect="1" noChangeArrowheads="1"/>
            </p:cNvPicPr>
            <p:nvPr/>
          </p:nvPicPr>
          <p:blipFill>
            <a:blip r:embed="rId6"/>
            <a:srcRect/>
            <a:stretch>
              <a:fillRect/>
            </a:stretch>
          </p:blipFill>
          <p:spPr bwMode="auto">
            <a:xfrm>
              <a:off x="152400" y="6484937"/>
              <a:ext cx="304800" cy="296863"/>
            </a:xfrm>
            <a:prstGeom prst="rect">
              <a:avLst/>
            </a:prstGeom>
            <a:noFill/>
            <a:ln w="9525">
              <a:noFill/>
              <a:miter lim="800000"/>
              <a:headEnd/>
              <a:tailEnd/>
            </a:ln>
            <a:effectLst/>
          </p:spPr>
        </p:pic>
      </p:grpSp>
      <p:pic>
        <p:nvPicPr>
          <p:cNvPr id="144387" name="Picture 3" descr="E:\Branch-Projects\Photo 02.02.11\Pachmari\DSCN3721.JPG"/>
          <p:cNvPicPr>
            <a:picLocks noChangeAspect="1" noChangeArrowheads="1"/>
          </p:cNvPicPr>
          <p:nvPr/>
        </p:nvPicPr>
        <p:blipFill>
          <a:blip r:embed="rId7" cstate="print"/>
          <a:srcRect r="18451"/>
          <a:stretch>
            <a:fillRect/>
          </a:stretch>
        </p:blipFill>
        <p:spPr bwMode="auto">
          <a:xfrm rot="5400000">
            <a:off x="-837498" y="1143712"/>
            <a:ext cx="5943601" cy="411339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19050"/>
            <a:ext cx="4191000" cy="685800"/>
          </a:xfrm>
        </p:spPr>
        <p:txBody>
          <a:bodyPr/>
          <a:lstStyle/>
          <a:p>
            <a:pPr algn="l" eaLnBrk="1" hangingPunct="1">
              <a:lnSpc>
                <a:spcPct val="90000"/>
              </a:lnSpc>
            </a:pPr>
            <a:r>
              <a:rPr lang="en-US" sz="2400" b="1" dirty="0" smtClean="0">
                <a:solidFill>
                  <a:srgbClr val="FFFF00"/>
                </a:solidFill>
                <a:latin typeface="Verdana" pitchFamily="34" charset="0"/>
              </a:rPr>
              <a:t> Impact on biodiversity </a:t>
            </a:r>
          </a:p>
        </p:txBody>
      </p:sp>
      <p:sp>
        <p:nvSpPr>
          <p:cNvPr id="11267" name="Text Box 3"/>
          <p:cNvSpPr txBox="1">
            <a:spLocks noChangeArrowheads="1"/>
          </p:cNvSpPr>
          <p:nvPr/>
        </p:nvSpPr>
        <p:spPr bwMode="auto">
          <a:xfrm>
            <a:off x="2819400" y="911423"/>
            <a:ext cx="2514600" cy="307777"/>
          </a:xfrm>
          <a:prstGeom prst="rect">
            <a:avLst/>
          </a:prstGeom>
          <a:noFill/>
          <a:ln w="28575">
            <a:solidFill>
              <a:schemeClr val="tx1"/>
            </a:solidFill>
            <a:miter lim="800000"/>
            <a:headEnd/>
            <a:tailEnd/>
          </a:ln>
        </p:spPr>
        <p:txBody>
          <a:bodyPr wrap="square">
            <a:spAutoFit/>
          </a:bodyPr>
          <a:lstStyle/>
          <a:p>
            <a:pPr algn="ctr">
              <a:spcBef>
                <a:spcPct val="50000"/>
              </a:spcBef>
            </a:pPr>
            <a:r>
              <a:rPr lang="en-US" sz="1400" dirty="0" smtClean="0"/>
              <a:t>Forest resources(NTFPs)</a:t>
            </a:r>
            <a:endParaRPr lang="en-US" sz="1400" dirty="0"/>
          </a:p>
        </p:txBody>
      </p:sp>
      <p:sp>
        <p:nvSpPr>
          <p:cNvPr id="11268" name="Text Box 4"/>
          <p:cNvSpPr txBox="1">
            <a:spLocks noChangeArrowheads="1"/>
          </p:cNvSpPr>
          <p:nvPr/>
        </p:nvSpPr>
        <p:spPr bwMode="auto">
          <a:xfrm>
            <a:off x="1143000" y="1581150"/>
            <a:ext cx="1143000" cy="307777"/>
          </a:xfrm>
          <a:prstGeom prst="rect">
            <a:avLst/>
          </a:prstGeom>
          <a:noFill/>
          <a:ln w="19050">
            <a:solidFill>
              <a:schemeClr val="tx1"/>
            </a:solidFill>
            <a:miter lim="800000"/>
            <a:headEnd/>
            <a:tailEnd/>
          </a:ln>
        </p:spPr>
        <p:txBody>
          <a:bodyPr>
            <a:spAutoFit/>
          </a:bodyPr>
          <a:lstStyle/>
          <a:p>
            <a:pPr algn="ctr">
              <a:spcBef>
                <a:spcPct val="50000"/>
              </a:spcBef>
            </a:pPr>
            <a:r>
              <a:rPr lang="en-US" sz="1400"/>
              <a:t>Owners</a:t>
            </a:r>
          </a:p>
        </p:txBody>
      </p:sp>
      <p:sp>
        <p:nvSpPr>
          <p:cNvPr id="11269" name="Text Box 5"/>
          <p:cNvSpPr txBox="1">
            <a:spLocks noChangeArrowheads="1"/>
          </p:cNvSpPr>
          <p:nvPr/>
        </p:nvSpPr>
        <p:spPr bwMode="auto">
          <a:xfrm>
            <a:off x="6324600" y="1428750"/>
            <a:ext cx="1143000" cy="307777"/>
          </a:xfrm>
          <a:prstGeom prst="rect">
            <a:avLst/>
          </a:prstGeom>
          <a:noFill/>
          <a:ln w="19050">
            <a:solidFill>
              <a:schemeClr val="tx1"/>
            </a:solidFill>
            <a:miter lim="800000"/>
            <a:headEnd/>
            <a:tailEnd/>
          </a:ln>
        </p:spPr>
        <p:txBody>
          <a:bodyPr>
            <a:spAutoFit/>
          </a:bodyPr>
          <a:lstStyle/>
          <a:p>
            <a:pPr algn="ctr">
              <a:spcBef>
                <a:spcPct val="50000"/>
              </a:spcBef>
            </a:pPr>
            <a:r>
              <a:rPr lang="en-US" sz="1400"/>
              <a:t>Users</a:t>
            </a:r>
          </a:p>
        </p:txBody>
      </p:sp>
      <p:sp>
        <p:nvSpPr>
          <p:cNvPr id="11270" name="Text Box 6"/>
          <p:cNvSpPr txBox="1">
            <a:spLocks noChangeArrowheads="1"/>
          </p:cNvSpPr>
          <p:nvPr/>
        </p:nvSpPr>
        <p:spPr bwMode="auto">
          <a:xfrm>
            <a:off x="152400" y="2114550"/>
            <a:ext cx="2514600" cy="536575"/>
          </a:xfrm>
          <a:prstGeom prst="rect">
            <a:avLst/>
          </a:prstGeom>
          <a:noFill/>
          <a:ln w="19050">
            <a:solidFill>
              <a:schemeClr val="tx1"/>
            </a:solidFill>
            <a:miter lim="800000"/>
            <a:headEnd/>
            <a:tailEnd/>
          </a:ln>
        </p:spPr>
        <p:txBody>
          <a:bodyPr>
            <a:spAutoFit/>
          </a:bodyPr>
          <a:lstStyle/>
          <a:p>
            <a:pPr algn="ctr">
              <a:spcBef>
                <a:spcPct val="50000"/>
              </a:spcBef>
            </a:pPr>
            <a:r>
              <a:rPr lang="en-US" sz="1400" dirty="0"/>
              <a:t>Govt. forest departments/ (Institutional stakeholders)</a:t>
            </a:r>
          </a:p>
        </p:txBody>
      </p:sp>
      <p:sp>
        <p:nvSpPr>
          <p:cNvPr id="11271" name="Text Box 7"/>
          <p:cNvSpPr txBox="1">
            <a:spLocks noChangeArrowheads="1"/>
          </p:cNvSpPr>
          <p:nvPr/>
        </p:nvSpPr>
        <p:spPr bwMode="auto">
          <a:xfrm>
            <a:off x="381000" y="2952750"/>
            <a:ext cx="1905000" cy="307777"/>
          </a:xfrm>
          <a:prstGeom prst="rect">
            <a:avLst/>
          </a:prstGeom>
          <a:noFill/>
          <a:ln w="19050">
            <a:solidFill>
              <a:schemeClr val="tx1"/>
            </a:solidFill>
            <a:miter lim="800000"/>
            <a:headEnd/>
            <a:tailEnd/>
          </a:ln>
        </p:spPr>
        <p:txBody>
          <a:bodyPr>
            <a:spAutoFit/>
          </a:bodyPr>
          <a:lstStyle/>
          <a:p>
            <a:pPr algn="ctr">
              <a:spcBef>
                <a:spcPct val="50000"/>
              </a:spcBef>
            </a:pPr>
            <a:r>
              <a:rPr lang="en-US" sz="1400"/>
              <a:t>Management Plan</a:t>
            </a:r>
          </a:p>
        </p:txBody>
      </p:sp>
      <p:sp>
        <p:nvSpPr>
          <p:cNvPr id="11272" name="Text Box 8"/>
          <p:cNvSpPr txBox="1">
            <a:spLocks noChangeArrowheads="1"/>
          </p:cNvSpPr>
          <p:nvPr/>
        </p:nvSpPr>
        <p:spPr bwMode="auto">
          <a:xfrm>
            <a:off x="152400" y="4556125"/>
            <a:ext cx="2514600" cy="536575"/>
          </a:xfrm>
          <a:prstGeom prst="rect">
            <a:avLst/>
          </a:prstGeom>
          <a:noFill/>
          <a:ln w="19050">
            <a:solidFill>
              <a:schemeClr val="tx1"/>
            </a:solidFill>
            <a:miter lim="800000"/>
            <a:headEnd/>
            <a:tailEnd/>
          </a:ln>
        </p:spPr>
        <p:txBody>
          <a:bodyPr>
            <a:spAutoFit/>
          </a:bodyPr>
          <a:lstStyle/>
          <a:p>
            <a:pPr algn="ctr">
              <a:spcBef>
                <a:spcPct val="50000"/>
              </a:spcBef>
            </a:pPr>
            <a:r>
              <a:rPr lang="en-US" sz="1400"/>
              <a:t>Sustainable management of timber species</a:t>
            </a:r>
          </a:p>
        </p:txBody>
      </p:sp>
      <p:sp>
        <p:nvSpPr>
          <p:cNvPr id="11273" name="Text Box 9"/>
          <p:cNvSpPr txBox="1">
            <a:spLocks noChangeArrowheads="1"/>
          </p:cNvSpPr>
          <p:nvPr/>
        </p:nvSpPr>
        <p:spPr bwMode="auto">
          <a:xfrm>
            <a:off x="1447800" y="3429000"/>
            <a:ext cx="2514600" cy="523220"/>
          </a:xfrm>
          <a:prstGeom prst="rect">
            <a:avLst/>
          </a:prstGeom>
          <a:noFill/>
          <a:ln w="19050">
            <a:solidFill>
              <a:schemeClr val="tx1"/>
            </a:solidFill>
            <a:miter lim="800000"/>
            <a:headEnd/>
            <a:tailEnd/>
          </a:ln>
        </p:spPr>
        <p:txBody>
          <a:bodyPr>
            <a:spAutoFit/>
          </a:bodyPr>
          <a:lstStyle/>
          <a:p>
            <a:pPr algn="ctr">
              <a:spcBef>
                <a:spcPct val="50000"/>
              </a:spcBef>
            </a:pPr>
            <a:r>
              <a:rPr lang="en-US" sz="1400"/>
              <a:t>Inadequacy on sustainable management plan for NTFPs</a:t>
            </a:r>
          </a:p>
        </p:txBody>
      </p:sp>
      <p:sp>
        <p:nvSpPr>
          <p:cNvPr id="11274" name="Text Box 10"/>
          <p:cNvSpPr txBox="1">
            <a:spLocks noChangeArrowheads="1"/>
          </p:cNvSpPr>
          <p:nvPr/>
        </p:nvSpPr>
        <p:spPr bwMode="auto">
          <a:xfrm>
            <a:off x="5257800" y="1962150"/>
            <a:ext cx="2895600" cy="515938"/>
          </a:xfrm>
          <a:prstGeom prst="rect">
            <a:avLst/>
          </a:prstGeom>
          <a:noFill/>
          <a:ln w="19050">
            <a:solidFill>
              <a:schemeClr val="tx1"/>
            </a:solidFill>
            <a:miter lim="800000"/>
            <a:headEnd/>
            <a:tailEnd/>
          </a:ln>
        </p:spPr>
        <p:txBody>
          <a:bodyPr>
            <a:spAutoFit/>
          </a:bodyPr>
          <a:lstStyle/>
          <a:p>
            <a:pPr algn="ctr">
              <a:lnSpc>
                <a:spcPct val="70000"/>
              </a:lnSpc>
              <a:spcBef>
                <a:spcPct val="50000"/>
              </a:spcBef>
            </a:pPr>
            <a:r>
              <a:rPr lang="en-US" sz="1400"/>
              <a:t>Forest dependent communities</a:t>
            </a:r>
          </a:p>
          <a:p>
            <a:pPr algn="ctr">
              <a:lnSpc>
                <a:spcPct val="70000"/>
              </a:lnSpc>
              <a:spcBef>
                <a:spcPct val="50000"/>
              </a:spcBef>
            </a:pPr>
            <a:r>
              <a:rPr lang="en-US" sz="1400"/>
              <a:t>(Users Stakeholders)</a:t>
            </a:r>
          </a:p>
        </p:txBody>
      </p:sp>
      <p:sp>
        <p:nvSpPr>
          <p:cNvPr id="11275" name="Text Box 11"/>
          <p:cNvSpPr txBox="1">
            <a:spLocks noChangeArrowheads="1"/>
          </p:cNvSpPr>
          <p:nvPr/>
        </p:nvSpPr>
        <p:spPr bwMode="auto">
          <a:xfrm>
            <a:off x="5257800" y="3641725"/>
            <a:ext cx="1905000" cy="536575"/>
          </a:xfrm>
          <a:prstGeom prst="rect">
            <a:avLst/>
          </a:prstGeom>
          <a:noFill/>
          <a:ln w="19050">
            <a:solidFill>
              <a:schemeClr val="tx1"/>
            </a:solidFill>
            <a:miter lim="800000"/>
            <a:headEnd/>
            <a:tailEnd/>
          </a:ln>
        </p:spPr>
        <p:txBody>
          <a:bodyPr>
            <a:spAutoFit/>
          </a:bodyPr>
          <a:lstStyle/>
          <a:p>
            <a:pPr algn="ctr">
              <a:spcBef>
                <a:spcPct val="50000"/>
              </a:spcBef>
            </a:pPr>
            <a:r>
              <a:rPr lang="en-US" sz="1400"/>
              <a:t>Free access for collection</a:t>
            </a:r>
          </a:p>
        </p:txBody>
      </p:sp>
      <p:sp>
        <p:nvSpPr>
          <p:cNvPr id="11276" name="Text Box 12"/>
          <p:cNvSpPr txBox="1">
            <a:spLocks noChangeArrowheads="1"/>
          </p:cNvSpPr>
          <p:nvPr/>
        </p:nvSpPr>
        <p:spPr bwMode="auto">
          <a:xfrm>
            <a:off x="5257800" y="2876550"/>
            <a:ext cx="2057400" cy="536575"/>
          </a:xfrm>
          <a:prstGeom prst="rect">
            <a:avLst/>
          </a:prstGeom>
          <a:noFill/>
          <a:ln w="19050">
            <a:solidFill>
              <a:schemeClr val="tx1"/>
            </a:solidFill>
            <a:miter lim="800000"/>
            <a:headEnd/>
            <a:tailEnd/>
          </a:ln>
        </p:spPr>
        <p:txBody>
          <a:bodyPr>
            <a:spAutoFit/>
          </a:bodyPr>
          <a:lstStyle/>
          <a:p>
            <a:pPr algn="ctr">
              <a:spcBef>
                <a:spcPct val="50000"/>
              </a:spcBef>
            </a:pPr>
            <a:r>
              <a:rPr lang="en-US" sz="1400"/>
              <a:t>Source of livelihood &amp; income generation</a:t>
            </a:r>
          </a:p>
        </p:txBody>
      </p:sp>
      <p:sp>
        <p:nvSpPr>
          <p:cNvPr id="11277" name="Text Box 13"/>
          <p:cNvSpPr txBox="1">
            <a:spLocks noChangeArrowheads="1"/>
          </p:cNvSpPr>
          <p:nvPr/>
        </p:nvSpPr>
        <p:spPr bwMode="auto">
          <a:xfrm>
            <a:off x="2667000" y="5391150"/>
            <a:ext cx="3200400" cy="536575"/>
          </a:xfrm>
          <a:prstGeom prst="rect">
            <a:avLst/>
          </a:prstGeom>
          <a:noFill/>
          <a:ln w="19050">
            <a:solidFill>
              <a:schemeClr val="tx1"/>
            </a:solidFill>
            <a:miter lim="800000"/>
            <a:headEnd/>
            <a:tailEnd/>
          </a:ln>
        </p:spPr>
        <p:txBody>
          <a:bodyPr>
            <a:spAutoFit/>
          </a:bodyPr>
          <a:lstStyle/>
          <a:p>
            <a:pPr algn="ctr">
              <a:spcBef>
                <a:spcPct val="50000"/>
              </a:spcBef>
            </a:pPr>
            <a:r>
              <a:rPr lang="en-US" sz="1400"/>
              <a:t>Critical status of commercially important resources in </a:t>
            </a:r>
            <a:r>
              <a:rPr lang="en-US" sz="1400" i="1"/>
              <a:t>in-situ</a:t>
            </a:r>
          </a:p>
        </p:txBody>
      </p:sp>
      <p:sp>
        <p:nvSpPr>
          <p:cNvPr id="11278" name="Text Box 14"/>
          <p:cNvSpPr txBox="1">
            <a:spLocks noChangeArrowheads="1"/>
          </p:cNvSpPr>
          <p:nvPr/>
        </p:nvSpPr>
        <p:spPr bwMode="auto">
          <a:xfrm>
            <a:off x="7010400" y="3898900"/>
            <a:ext cx="2286000" cy="738664"/>
          </a:xfrm>
          <a:prstGeom prst="rect">
            <a:avLst/>
          </a:prstGeom>
          <a:noFill/>
          <a:ln w="12700">
            <a:noFill/>
            <a:miter lim="800000"/>
            <a:headEnd/>
            <a:tailEnd/>
          </a:ln>
        </p:spPr>
        <p:txBody>
          <a:bodyPr>
            <a:spAutoFit/>
          </a:bodyPr>
          <a:lstStyle/>
          <a:p>
            <a:pPr algn="ctr">
              <a:spcBef>
                <a:spcPct val="50000"/>
              </a:spcBef>
            </a:pPr>
            <a:r>
              <a:rPr lang="en-US" sz="1400"/>
              <a:t>Ignorance of sustainable/traditional harvesting practices</a:t>
            </a:r>
          </a:p>
        </p:txBody>
      </p:sp>
      <p:sp>
        <p:nvSpPr>
          <p:cNvPr id="11279" name="Text Box 15"/>
          <p:cNvSpPr txBox="1">
            <a:spLocks noChangeArrowheads="1"/>
          </p:cNvSpPr>
          <p:nvPr/>
        </p:nvSpPr>
        <p:spPr bwMode="auto">
          <a:xfrm>
            <a:off x="5181600" y="4629150"/>
            <a:ext cx="2133600" cy="536575"/>
          </a:xfrm>
          <a:prstGeom prst="rect">
            <a:avLst/>
          </a:prstGeom>
          <a:noFill/>
          <a:ln w="19050">
            <a:solidFill>
              <a:schemeClr val="tx1"/>
            </a:solidFill>
            <a:miter lim="800000"/>
            <a:headEnd/>
            <a:tailEnd/>
          </a:ln>
        </p:spPr>
        <p:txBody>
          <a:bodyPr>
            <a:spAutoFit/>
          </a:bodyPr>
          <a:lstStyle/>
          <a:p>
            <a:pPr algn="ctr">
              <a:spcBef>
                <a:spcPct val="50000"/>
              </a:spcBef>
            </a:pPr>
            <a:r>
              <a:rPr lang="en-US" sz="1400" dirty="0"/>
              <a:t>Overexploitation/non-sustainable harvesting</a:t>
            </a:r>
          </a:p>
        </p:txBody>
      </p:sp>
      <p:sp>
        <p:nvSpPr>
          <p:cNvPr id="11280" name="Line 16"/>
          <p:cNvSpPr>
            <a:spLocks noChangeShapeType="1"/>
          </p:cNvSpPr>
          <p:nvPr/>
        </p:nvSpPr>
        <p:spPr bwMode="auto">
          <a:xfrm>
            <a:off x="6934200" y="5162550"/>
            <a:ext cx="0" cy="609600"/>
          </a:xfrm>
          <a:prstGeom prst="line">
            <a:avLst/>
          </a:prstGeom>
          <a:noFill/>
          <a:ln w="28575">
            <a:solidFill>
              <a:schemeClr val="tx1"/>
            </a:solidFill>
            <a:round/>
            <a:headEnd/>
            <a:tailEnd/>
          </a:ln>
        </p:spPr>
        <p:txBody>
          <a:bodyPr/>
          <a:lstStyle/>
          <a:p>
            <a:pPr algn="ctr"/>
            <a:endParaRPr lang="en-US"/>
          </a:p>
        </p:txBody>
      </p:sp>
      <p:sp>
        <p:nvSpPr>
          <p:cNvPr id="11281" name="Line 17"/>
          <p:cNvSpPr>
            <a:spLocks noChangeShapeType="1"/>
          </p:cNvSpPr>
          <p:nvPr/>
        </p:nvSpPr>
        <p:spPr bwMode="auto">
          <a:xfrm flipH="1">
            <a:off x="6019800" y="5772150"/>
            <a:ext cx="914400" cy="0"/>
          </a:xfrm>
          <a:prstGeom prst="line">
            <a:avLst/>
          </a:prstGeom>
          <a:noFill/>
          <a:ln w="28575">
            <a:solidFill>
              <a:schemeClr val="tx1"/>
            </a:solidFill>
            <a:round/>
            <a:headEnd/>
            <a:tailEnd type="triangle" w="med" len="med"/>
          </a:ln>
        </p:spPr>
        <p:txBody>
          <a:bodyPr/>
          <a:lstStyle/>
          <a:p>
            <a:pPr algn="ctr"/>
            <a:endParaRPr lang="en-US"/>
          </a:p>
        </p:txBody>
      </p:sp>
      <p:sp>
        <p:nvSpPr>
          <p:cNvPr id="11282" name="Line 18"/>
          <p:cNvSpPr>
            <a:spLocks noChangeShapeType="1"/>
          </p:cNvSpPr>
          <p:nvPr/>
        </p:nvSpPr>
        <p:spPr bwMode="auto">
          <a:xfrm flipH="1">
            <a:off x="1600200" y="1066800"/>
            <a:ext cx="0" cy="457200"/>
          </a:xfrm>
          <a:prstGeom prst="line">
            <a:avLst/>
          </a:prstGeom>
          <a:noFill/>
          <a:ln w="28575">
            <a:solidFill>
              <a:schemeClr val="tx1"/>
            </a:solidFill>
            <a:round/>
            <a:headEnd/>
            <a:tailEnd type="triangle" w="med" len="med"/>
          </a:ln>
        </p:spPr>
        <p:txBody>
          <a:bodyPr/>
          <a:lstStyle/>
          <a:p>
            <a:pPr algn="ctr"/>
            <a:endParaRPr lang="en-US"/>
          </a:p>
        </p:txBody>
      </p:sp>
      <p:sp>
        <p:nvSpPr>
          <p:cNvPr id="11283" name="Line 19"/>
          <p:cNvSpPr>
            <a:spLocks noChangeShapeType="1"/>
          </p:cNvSpPr>
          <p:nvPr/>
        </p:nvSpPr>
        <p:spPr bwMode="auto">
          <a:xfrm>
            <a:off x="6781800" y="1047750"/>
            <a:ext cx="0" cy="304800"/>
          </a:xfrm>
          <a:prstGeom prst="line">
            <a:avLst/>
          </a:prstGeom>
          <a:noFill/>
          <a:ln w="28575">
            <a:solidFill>
              <a:schemeClr val="tx1"/>
            </a:solidFill>
            <a:round/>
            <a:headEnd/>
            <a:tailEnd type="triangle" w="med" len="med"/>
          </a:ln>
        </p:spPr>
        <p:txBody>
          <a:bodyPr/>
          <a:lstStyle/>
          <a:p>
            <a:pPr algn="ctr"/>
            <a:endParaRPr lang="en-US"/>
          </a:p>
        </p:txBody>
      </p:sp>
      <p:sp>
        <p:nvSpPr>
          <p:cNvPr id="11284" name="Line 20"/>
          <p:cNvSpPr>
            <a:spLocks noChangeShapeType="1"/>
          </p:cNvSpPr>
          <p:nvPr/>
        </p:nvSpPr>
        <p:spPr bwMode="auto">
          <a:xfrm>
            <a:off x="1524000" y="1885950"/>
            <a:ext cx="0" cy="228600"/>
          </a:xfrm>
          <a:prstGeom prst="line">
            <a:avLst/>
          </a:prstGeom>
          <a:noFill/>
          <a:ln w="28575">
            <a:solidFill>
              <a:schemeClr val="tx1"/>
            </a:solidFill>
            <a:round/>
            <a:headEnd/>
            <a:tailEnd type="triangle" w="med" len="med"/>
          </a:ln>
        </p:spPr>
        <p:txBody>
          <a:bodyPr/>
          <a:lstStyle/>
          <a:p>
            <a:pPr algn="ctr"/>
            <a:endParaRPr lang="en-US"/>
          </a:p>
        </p:txBody>
      </p:sp>
      <p:sp>
        <p:nvSpPr>
          <p:cNvPr id="11285" name="Line 21"/>
          <p:cNvSpPr>
            <a:spLocks noChangeShapeType="1"/>
          </p:cNvSpPr>
          <p:nvPr/>
        </p:nvSpPr>
        <p:spPr bwMode="auto">
          <a:xfrm>
            <a:off x="6858000" y="1733550"/>
            <a:ext cx="0" cy="228600"/>
          </a:xfrm>
          <a:prstGeom prst="line">
            <a:avLst/>
          </a:prstGeom>
          <a:noFill/>
          <a:ln w="28575">
            <a:solidFill>
              <a:schemeClr val="tx1"/>
            </a:solidFill>
            <a:round/>
            <a:headEnd/>
            <a:tailEnd type="triangle" w="med" len="med"/>
          </a:ln>
        </p:spPr>
        <p:txBody>
          <a:bodyPr/>
          <a:lstStyle/>
          <a:p>
            <a:pPr algn="ctr"/>
            <a:endParaRPr lang="en-US"/>
          </a:p>
        </p:txBody>
      </p:sp>
      <p:sp>
        <p:nvSpPr>
          <p:cNvPr id="11286" name="Line 22"/>
          <p:cNvSpPr>
            <a:spLocks noChangeShapeType="1"/>
          </p:cNvSpPr>
          <p:nvPr/>
        </p:nvSpPr>
        <p:spPr bwMode="auto">
          <a:xfrm>
            <a:off x="6858000" y="2495550"/>
            <a:ext cx="0" cy="381000"/>
          </a:xfrm>
          <a:prstGeom prst="line">
            <a:avLst/>
          </a:prstGeom>
          <a:noFill/>
          <a:ln w="28575">
            <a:solidFill>
              <a:schemeClr val="tx1"/>
            </a:solidFill>
            <a:round/>
            <a:headEnd/>
            <a:tailEnd type="triangle" w="med" len="med"/>
          </a:ln>
        </p:spPr>
        <p:txBody>
          <a:bodyPr/>
          <a:lstStyle/>
          <a:p>
            <a:pPr algn="ctr"/>
            <a:endParaRPr lang="en-US"/>
          </a:p>
        </p:txBody>
      </p:sp>
      <p:sp>
        <p:nvSpPr>
          <p:cNvPr id="11287" name="Text Box 23"/>
          <p:cNvSpPr txBox="1">
            <a:spLocks noChangeArrowheads="1"/>
          </p:cNvSpPr>
          <p:nvPr/>
        </p:nvSpPr>
        <p:spPr bwMode="auto">
          <a:xfrm>
            <a:off x="7391400" y="2571750"/>
            <a:ext cx="1905000" cy="523220"/>
          </a:xfrm>
          <a:prstGeom prst="rect">
            <a:avLst/>
          </a:prstGeom>
          <a:noFill/>
          <a:ln w="9525">
            <a:noFill/>
            <a:miter lim="800000"/>
            <a:headEnd/>
            <a:tailEnd/>
          </a:ln>
        </p:spPr>
        <p:txBody>
          <a:bodyPr>
            <a:spAutoFit/>
          </a:bodyPr>
          <a:lstStyle/>
          <a:p>
            <a:pPr algn="ctr">
              <a:spcBef>
                <a:spcPct val="50000"/>
              </a:spcBef>
            </a:pPr>
            <a:r>
              <a:rPr lang="en-US" sz="1400" dirty="0"/>
              <a:t>Over demand of NTFPs from forests</a:t>
            </a:r>
          </a:p>
        </p:txBody>
      </p:sp>
      <p:sp>
        <p:nvSpPr>
          <p:cNvPr id="11290" name="Line 26"/>
          <p:cNvSpPr>
            <a:spLocks noChangeShapeType="1"/>
          </p:cNvSpPr>
          <p:nvPr/>
        </p:nvSpPr>
        <p:spPr bwMode="auto">
          <a:xfrm>
            <a:off x="6477000" y="4171950"/>
            <a:ext cx="0" cy="476250"/>
          </a:xfrm>
          <a:prstGeom prst="line">
            <a:avLst/>
          </a:prstGeom>
          <a:noFill/>
          <a:ln w="28575">
            <a:solidFill>
              <a:schemeClr val="tx1"/>
            </a:solidFill>
            <a:round/>
            <a:headEnd/>
            <a:tailEnd type="triangle" w="med" len="med"/>
          </a:ln>
        </p:spPr>
        <p:txBody>
          <a:bodyPr/>
          <a:lstStyle/>
          <a:p>
            <a:pPr algn="ctr"/>
            <a:endParaRPr lang="en-US"/>
          </a:p>
        </p:txBody>
      </p:sp>
      <p:sp>
        <p:nvSpPr>
          <p:cNvPr id="11291" name="Line 27"/>
          <p:cNvSpPr>
            <a:spLocks noChangeShapeType="1"/>
          </p:cNvSpPr>
          <p:nvPr/>
        </p:nvSpPr>
        <p:spPr bwMode="auto">
          <a:xfrm flipH="1">
            <a:off x="6858000" y="4400550"/>
            <a:ext cx="381000" cy="0"/>
          </a:xfrm>
          <a:prstGeom prst="line">
            <a:avLst/>
          </a:prstGeom>
          <a:noFill/>
          <a:ln w="9525">
            <a:solidFill>
              <a:schemeClr val="tx1"/>
            </a:solidFill>
            <a:round/>
            <a:headEnd/>
            <a:tailEnd type="triangle" w="med" len="med"/>
          </a:ln>
        </p:spPr>
        <p:txBody>
          <a:bodyPr/>
          <a:lstStyle/>
          <a:p>
            <a:pPr algn="ctr"/>
            <a:endParaRPr lang="en-US"/>
          </a:p>
        </p:txBody>
      </p:sp>
      <p:sp>
        <p:nvSpPr>
          <p:cNvPr id="11292" name="Line 28"/>
          <p:cNvSpPr>
            <a:spLocks noChangeShapeType="1"/>
          </p:cNvSpPr>
          <p:nvPr/>
        </p:nvSpPr>
        <p:spPr bwMode="auto">
          <a:xfrm flipH="1">
            <a:off x="7010400" y="2724150"/>
            <a:ext cx="381000" cy="0"/>
          </a:xfrm>
          <a:prstGeom prst="line">
            <a:avLst/>
          </a:prstGeom>
          <a:noFill/>
          <a:ln w="9525">
            <a:solidFill>
              <a:schemeClr val="tx1"/>
            </a:solidFill>
            <a:round/>
            <a:headEnd/>
            <a:tailEnd type="triangle" w="med" len="med"/>
          </a:ln>
        </p:spPr>
        <p:txBody>
          <a:bodyPr/>
          <a:lstStyle/>
          <a:p>
            <a:pPr algn="ctr"/>
            <a:endParaRPr lang="en-US"/>
          </a:p>
        </p:txBody>
      </p:sp>
      <p:sp>
        <p:nvSpPr>
          <p:cNvPr id="11293" name="Rectangle 29"/>
          <p:cNvSpPr>
            <a:spLocks noChangeArrowheads="1"/>
          </p:cNvSpPr>
          <p:nvPr/>
        </p:nvSpPr>
        <p:spPr bwMode="auto">
          <a:xfrm>
            <a:off x="5410200" y="6229350"/>
            <a:ext cx="1251689" cy="369332"/>
          </a:xfrm>
          <a:prstGeom prst="rect">
            <a:avLst/>
          </a:prstGeom>
          <a:noFill/>
          <a:ln w="9525">
            <a:solidFill>
              <a:schemeClr val="tx1"/>
            </a:solidFill>
            <a:miter lim="800000"/>
            <a:headEnd/>
            <a:tailEnd/>
          </a:ln>
        </p:spPr>
        <p:txBody>
          <a:bodyPr wrap="none">
            <a:spAutoFit/>
          </a:bodyPr>
          <a:lstStyle/>
          <a:p>
            <a:pPr algn="ctr"/>
            <a:r>
              <a:rPr lang="en-US">
                <a:solidFill>
                  <a:schemeClr val="tx2"/>
                </a:solidFill>
              </a:rPr>
              <a:t>Vulnerable</a:t>
            </a:r>
          </a:p>
        </p:txBody>
      </p:sp>
      <p:sp>
        <p:nvSpPr>
          <p:cNvPr id="11294" name="Text Box 30"/>
          <p:cNvSpPr txBox="1">
            <a:spLocks noChangeArrowheads="1"/>
          </p:cNvSpPr>
          <p:nvPr/>
        </p:nvSpPr>
        <p:spPr bwMode="auto">
          <a:xfrm>
            <a:off x="2286000" y="6229350"/>
            <a:ext cx="762000" cy="369332"/>
          </a:xfrm>
          <a:prstGeom prst="rect">
            <a:avLst/>
          </a:prstGeom>
          <a:noFill/>
          <a:ln w="9525">
            <a:solidFill>
              <a:schemeClr val="tx1"/>
            </a:solidFill>
            <a:miter lim="800000"/>
            <a:headEnd/>
            <a:tailEnd/>
          </a:ln>
        </p:spPr>
        <p:txBody>
          <a:bodyPr>
            <a:spAutoFit/>
          </a:bodyPr>
          <a:lstStyle/>
          <a:p>
            <a:pPr algn="ctr">
              <a:spcBef>
                <a:spcPct val="50000"/>
              </a:spcBef>
            </a:pPr>
            <a:r>
              <a:rPr lang="en-US">
                <a:solidFill>
                  <a:schemeClr val="tx2"/>
                </a:solidFill>
              </a:rPr>
              <a:t>Rare</a:t>
            </a:r>
          </a:p>
        </p:txBody>
      </p:sp>
      <p:sp>
        <p:nvSpPr>
          <p:cNvPr id="11295" name="Text Box 31"/>
          <p:cNvSpPr txBox="1">
            <a:spLocks noChangeArrowheads="1"/>
          </p:cNvSpPr>
          <p:nvPr/>
        </p:nvSpPr>
        <p:spPr bwMode="auto">
          <a:xfrm>
            <a:off x="3505200" y="6229350"/>
            <a:ext cx="1676400" cy="369332"/>
          </a:xfrm>
          <a:prstGeom prst="rect">
            <a:avLst/>
          </a:prstGeom>
          <a:noFill/>
          <a:ln w="9525">
            <a:solidFill>
              <a:schemeClr val="tx1"/>
            </a:solidFill>
            <a:miter lim="800000"/>
            <a:headEnd/>
            <a:tailEnd/>
          </a:ln>
        </p:spPr>
        <p:txBody>
          <a:bodyPr>
            <a:spAutoFit/>
          </a:bodyPr>
          <a:lstStyle/>
          <a:p>
            <a:pPr algn="ctr">
              <a:spcBef>
                <a:spcPct val="50000"/>
              </a:spcBef>
            </a:pPr>
            <a:r>
              <a:rPr lang="en-US">
                <a:solidFill>
                  <a:schemeClr val="tx2"/>
                </a:solidFill>
              </a:rPr>
              <a:t>Endangered</a:t>
            </a:r>
          </a:p>
        </p:txBody>
      </p:sp>
      <p:sp>
        <p:nvSpPr>
          <p:cNvPr id="11296" name="Text Box 32"/>
          <p:cNvSpPr txBox="1">
            <a:spLocks noChangeArrowheads="1"/>
          </p:cNvSpPr>
          <p:nvPr/>
        </p:nvSpPr>
        <p:spPr bwMode="auto">
          <a:xfrm>
            <a:off x="288925" y="6153150"/>
            <a:ext cx="1768475" cy="369332"/>
          </a:xfrm>
          <a:prstGeom prst="rect">
            <a:avLst/>
          </a:prstGeom>
          <a:noFill/>
          <a:ln w="9525">
            <a:solidFill>
              <a:schemeClr val="tx1"/>
            </a:solidFill>
            <a:miter lim="800000"/>
            <a:headEnd/>
            <a:tailEnd/>
          </a:ln>
        </p:spPr>
        <p:txBody>
          <a:bodyPr>
            <a:spAutoFit/>
          </a:bodyPr>
          <a:lstStyle/>
          <a:p>
            <a:pPr algn="ctr">
              <a:spcBef>
                <a:spcPct val="50000"/>
              </a:spcBef>
            </a:pPr>
            <a:r>
              <a:rPr lang="en-US">
                <a:solidFill>
                  <a:schemeClr val="tx2"/>
                </a:solidFill>
              </a:rPr>
              <a:t>Threatened</a:t>
            </a:r>
          </a:p>
        </p:txBody>
      </p:sp>
      <p:sp>
        <p:nvSpPr>
          <p:cNvPr id="11297" name="Text Box 33"/>
          <p:cNvSpPr txBox="1">
            <a:spLocks noChangeArrowheads="1"/>
          </p:cNvSpPr>
          <p:nvPr/>
        </p:nvSpPr>
        <p:spPr bwMode="auto">
          <a:xfrm>
            <a:off x="7315200" y="6229350"/>
            <a:ext cx="1219200" cy="369332"/>
          </a:xfrm>
          <a:prstGeom prst="rect">
            <a:avLst/>
          </a:prstGeom>
          <a:noFill/>
          <a:ln w="9525">
            <a:solidFill>
              <a:schemeClr val="tx1"/>
            </a:solidFill>
            <a:miter lim="800000"/>
            <a:headEnd/>
            <a:tailEnd/>
          </a:ln>
        </p:spPr>
        <p:txBody>
          <a:bodyPr>
            <a:spAutoFit/>
          </a:bodyPr>
          <a:lstStyle/>
          <a:p>
            <a:pPr algn="ctr">
              <a:spcBef>
                <a:spcPct val="50000"/>
              </a:spcBef>
            </a:pPr>
            <a:r>
              <a:rPr lang="en-US">
                <a:solidFill>
                  <a:schemeClr val="tx2"/>
                </a:solidFill>
              </a:rPr>
              <a:t>Vanish</a:t>
            </a:r>
          </a:p>
        </p:txBody>
      </p:sp>
      <p:sp>
        <p:nvSpPr>
          <p:cNvPr id="11298" name="Line 34"/>
          <p:cNvSpPr>
            <a:spLocks noChangeShapeType="1"/>
          </p:cNvSpPr>
          <p:nvPr/>
        </p:nvSpPr>
        <p:spPr bwMode="auto">
          <a:xfrm>
            <a:off x="1524000" y="2647950"/>
            <a:ext cx="0" cy="228600"/>
          </a:xfrm>
          <a:prstGeom prst="line">
            <a:avLst/>
          </a:prstGeom>
          <a:noFill/>
          <a:ln w="28575">
            <a:solidFill>
              <a:schemeClr val="tx1"/>
            </a:solidFill>
            <a:round/>
            <a:headEnd/>
            <a:tailEnd type="triangle" w="med" len="med"/>
          </a:ln>
        </p:spPr>
        <p:txBody>
          <a:bodyPr/>
          <a:lstStyle/>
          <a:p>
            <a:pPr algn="ctr"/>
            <a:endParaRPr lang="en-US"/>
          </a:p>
        </p:txBody>
      </p:sp>
      <p:sp>
        <p:nvSpPr>
          <p:cNvPr id="11299" name="Line 35"/>
          <p:cNvSpPr>
            <a:spLocks noChangeShapeType="1"/>
          </p:cNvSpPr>
          <p:nvPr/>
        </p:nvSpPr>
        <p:spPr bwMode="auto">
          <a:xfrm>
            <a:off x="914400" y="3295650"/>
            <a:ext cx="0" cy="1200150"/>
          </a:xfrm>
          <a:prstGeom prst="line">
            <a:avLst/>
          </a:prstGeom>
          <a:noFill/>
          <a:ln w="28575">
            <a:solidFill>
              <a:schemeClr val="tx1"/>
            </a:solidFill>
            <a:round/>
            <a:headEnd/>
            <a:tailEnd type="triangle" w="med" len="med"/>
          </a:ln>
        </p:spPr>
        <p:txBody>
          <a:bodyPr/>
          <a:lstStyle/>
          <a:p>
            <a:pPr algn="ctr"/>
            <a:endParaRPr lang="en-US"/>
          </a:p>
        </p:txBody>
      </p:sp>
      <p:sp>
        <p:nvSpPr>
          <p:cNvPr id="11300" name="Line 36"/>
          <p:cNvSpPr>
            <a:spLocks noChangeShapeType="1"/>
          </p:cNvSpPr>
          <p:nvPr/>
        </p:nvSpPr>
        <p:spPr bwMode="auto">
          <a:xfrm>
            <a:off x="2286000" y="3105150"/>
            <a:ext cx="1066800" cy="0"/>
          </a:xfrm>
          <a:prstGeom prst="line">
            <a:avLst/>
          </a:prstGeom>
          <a:noFill/>
          <a:ln w="19050">
            <a:solidFill>
              <a:schemeClr val="tx1"/>
            </a:solidFill>
            <a:prstDash val="dash"/>
            <a:round/>
            <a:headEnd/>
            <a:tailEnd/>
          </a:ln>
        </p:spPr>
        <p:txBody>
          <a:bodyPr/>
          <a:lstStyle/>
          <a:p>
            <a:pPr algn="ctr"/>
            <a:endParaRPr lang="en-US"/>
          </a:p>
        </p:txBody>
      </p:sp>
      <p:sp>
        <p:nvSpPr>
          <p:cNvPr id="11301" name="Line 37"/>
          <p:cNvSpPr>
            <a:spLocks noChangeShapeType="1"/>
          </p:cNvSpPr>
          <p:nvPr/>
        </p:nvSpPr>
        <p:spPr bwMode="auto">
          <a:xfrm>
            <a:off x="3352800" y="3105150"/>
            <a:ext cx="0" cy="304800"/>
          </a:xfrm>
          <a:prstGeom prst="line">
            <a:avLst/>
          </a:prstGeom>
          <a:noFill/>
          <a:ln w="19050">
            <a:solidFill>
              <a:schemeClr val="tx1"/>
            </a:solidFill>
            <a:prstDash val="dash"/>
            <a:round/>
            <a:headEnd/>
            <a:tailEnd type="triangle" w="med" len="med"/>
          </a:ln>
        </p:spPr>
        <p:txBody>
          <a:bodyPr/>
          <a:lstStyle/>
          <a:p>
            <a:pPr algn="ctr"/>
            <a:endParaRPr lang="en-US"/>
          </a:p>
        </p:txBody>
      </p:sp>
      <p:sp>
        <p:nvSpPr>
          <p:cNvPr id="11302" name="Line 38"/>
          <p:cNvSpPr>
            <a:spLocks noChangeShapeType="1"/>
          </p:cNvSpPr>
          <p:nvPr/>
        </p:nvSpPr>
        <p:spPr bwMode="auto">
          <a:xfrm>
            <a:off x="6477000" y="3409950"/>
            <a:ext cx="0" cy="304800"/>
          </a:xfrm>
          <a:prstGeom prst="line">
            <a:avLst/>
          </a:prstGeom>
          <a:noFill/>
          <a:ln w="28575">
            <a:solidFill>
              <a:schemeClr val="tx1"/>
            </a:solidFill>
            <a:round/>
            <a:headEnd/>
            <a:tailEnd type="triangle" w="med" len="med"/>
          </a:ln>
        </p:spPr>
        <p:txBody>
          <a:bodyPr/>
          <a:lstStyle/>
          <a:p>
            <a:pPr algn="ctr"/>
            <a:endParaRPr lang="en-US"/>
          </a:p>
        </p:txBody>
      </p:sp>
      <p:sp>
        <p:nvSpPr>
          <p:cNvPr id="11303" name="Line 39"/>
          <p:cNvSpPr>
            <a:spLocks noChangeShapeType="1"/>
          </p:cNvSpPr>
          <p:nvPr/>
        </p:nvSpPr>
        <p:spPr bwMode="auto">
          <a:xfrm flipH="1">
            <a:off x="1600200" y="5695950"/>
            <a:ext cx="990600" cy="476250"/>
          </a:xfrm>
          <a:prstGeom prst="line">
            <a:avLst/>
          </a:prstGeom>
          <a:noFill/>
          <a:ln w="28575">
            <a:solidFill>
              <a:schemeClr val="tx1"/>
            </a:solidFill>
            <a:prstDash val="dashDot"/>
            <a:round/>
            <a:headEnd/>
            <a:tailEnd/>
          </a:ln>
        </p:spPr>
        <p:txBody>
          <a:bodyPr/>
          <a:lstStyle/>
          <a:p>
            <a:pPr algn="ctr"/>
            <a:endParaRPr lang="en-US"/>
          </a:p>
        </p:txBody>
      </p:sp>
      <p:sp>
        <p:nvSpPr>
          <p:cNvPr id="11304" name="Line 40"/>
          <p:cNvSpPr>
            <a:spLocks noChangeShapeType="1"/>
          </p:cNvSpPr>
          <p:nvPr/>
        </p:nvSpPr>
        <p:spPr bwMode="auto">
          <a:xfrm flipH="1">
            <a:off x="2667000" y="5924550"/>
            <a:ext cx="381000" cy="323850"/>
          </a:xfrm>
          <a:prstGeom prst="line">
            <a:avLst/>
          </a:prstGeom>
          <a:noFill/>
          <a:ln w="28575">
            <a:solidFill>
              <a:schemeClr val="tx1"/>
            </a:solidFill>
            <a:prstDash val="dashDot"/>
            <a:round/>
            <a:headEnd/>
            <a:tailEnd/>
          </a:ln>
        </p:spPr>
        <p:txBody>
          <a:bodyPr/>
          <a:lstStyle/>
          <a:p>
            <a:pPr algn="ctr"/>
            <a:endParaRPr lang="en-US"/>
          </a:p>
        </p:txBody>
      </p:sp>
      <p:sp>
        <p:nvSpPr>
          <p:cNvPr id="11305" name="Line 41"/>
          <p:cNvSpPr>
            <a:spLocks noChangeShapeType="1"/>
          </p:cNvSpPr>
          <p:nvPr/>
        </p:nvSpPr>
        <p:spPr bwMode="auto">
          <a:xfrm flipH="1">
            <a:off x="4221481" y="5924550"/>
            <a:ext cx="45719" cy="323850"/>
          </a:xfrm>
          <a:prstGeom prst="line">
            <a:avLst/>
          </a:prstGeom>
          <a:noFill/>
          <a:ln w="28575">
            <a:solidFill>
              <a:schemeClr val="tx1"/>
            </a:solidFill>
            <a:prstDash val="dashDot"/>
            <a:round/>
            <a:headEnd/>
            <a:tailEnd/>
          </a:ln>
        </p:spPr>
        <p:txBody>
          <a:bodyPr/>
          <a:lstStyle/>
          <a:p>
            <a:pPr algn="ctr"/>
            <a:endParaRPr lang="en-US"/>
          </a:p>
        </p:txBody>
      </p:sp>
      <p:sp>
        <p:nvSpPr>
          <p:cNvPr id="11306" name="Line 42"/>
          <p:cNvSpPr>
            <a:spLocks noChangeShapeType="1"/>
          </p:cNvSpPr>
          <p:nvPr/>
        </p:nvSpPr>
        <p:spPr bwMode="auto">
          <a:xfrm flipH="1" flipV="1">
            <a:off x="5181600" y="5924550"/>
            <a:ext cx="609600" cy="323850"/>
          </a:xfrm>
          <a:prstGeom prst="line">
            <a:avLst/>
          </a:prstGeom>
          <a:noFill/>
          <a:ln w="28575">
            <a:solidFill>
              <a:schemeClr val="tx1"/>
            </a:solidFill>
            <a:prstDash val="dashDot"/>
            <a:round/>
            <a:headEnd/>
            <a:tailEnd/>
          </a:ln>
        </p:spPr>
        <p:txBody>
          <a:bodyPr/>
          <a:lstStyle/>
          <a:p>
            <a:pPr algn="ctr"/>
            <a:endParaRPr lang="en-US"/>
          </a:p>
        </p:txBody>
      </p:sp>
      <p:sp>
        <p:nvSpPr>
          <p:cNvPr id="11307" name="Line 43"/>
          <p:cNvSpPr>
            <a:spLocks noChangeShapeType="1"/>
          </p:cNvSpPr>
          <p:nvPr/>
        </p:nvSpPr>
        <p:spPr bwMode="auto">
          <a:xfrm flipH="1" flipV="1">
            <a:off x="5867400" y="5848350"/>
            <a:ext cx="1447800" cy="400050"/>
          </a:xfrm>
          <a:prstGeom prst="line">
            <a:avLst/>
          </a:prstGeom>
          <a:noFill/>
          <a:ln w="28575">
            <a:solidFill>
              <a:schemeClr val="tx1"/>
            </a:solidFill>
            <a:prstDash val="dashDot"/>
            <a:round/>
            <a:headEnd/>
            <a:tailEnd/>
          </a:ln>
        </p:spPr>
        <p:txBody>
          <a:bodyPr/>
          <a:lstStyle/>
          <a:p>
            <a:pPr algn="ctr"/>
            <a:endParaRPr lang="en-US"/>
          </a:p>
        </p:txBody>
      </p:sp>
      <p:sp>
        <p:nvSpPr>
          <p:cNvPr id="11308" name="Line 44"/>
          <p:cNvSpPr>
            <a:spLocks noChangeShapeType="1"/>
          </p:cNvSpPr>
          <p:nvPr/>
        </p:nvSpPr>
        <p:spPr bwMode="auto">
          <a:xfrm>
            <a:off x="3962400" y="3867150"/>
            <a:ext cx="1143000" cy="704850"/>
          </a:xfrm>
          <a:prstGeom prst="line">
            <a:avLst/>
          </a:prstGeom>
          <a:noFill/>
          <a:ln w="28575">
            <a:solidFill>
              <a:schemeClr val="tx1"/>
            </a:solidFill>
            <a:round/>
            <a:headEnd/>
            <a:tailEnd type="triangle" w="med" len="med"/>
          </a:ln>
        </p:spPr>
        <p:txBody>
          <a:bodyPr/>
          <a:lstStyle/>
          <a:p>
            <a:pPr algn="ctr"/>
            <a:endParaRPr lang="en-US"/>
          </a:p>
        </p:txBody>
      </p:sp>
      <p:sp>
        <p:nvSpPr>
          <p:cNvPr id="11309" name="Line 45"/>
          <p:cNvSpPr>
            <a:spLocks noChangeShapeType="1"/>
          </p:cNvSpPr>
          <p:nvPr/>
        </p:nvSpPr>
        <p:spPr bwMode="auto">
          <a:xfrm>
            <a:off x="3276600" y="4171950"/>
            <a:ext cx="0" cy="1219200"/>
          </a:xfrm>
          <a:prstGeom prst="line">
            <a:avLst/>
          </a:prstGeom>
          <a:noFill/>
          <a:ln w="28575">
            <a:solidFill>
              <a:schemeClr val="tx1"/>
            </a:solidFill>
            <a:round/>
            <a:headEnd/>
            <a:tailEnd type="triangle" w="med" len="med"/>
          </a:ln>
        </p:spPr>
        <p:txBody>
          <a:bodyPr/>
          <a:lstStyle/>
          <a:p>
            <a:pPr algn="ctr"/>
            <a:endParaRPr lang="en-US"/>
          </a:p>
        </p:txBody>
      </p:sp>
      <p:cxnSp>
        <p:nvCxnSpPr>
          <p:cNvPr id="53" name="Straight Connector 52"/>
          <p:cNvCxnSpPr>
            <a:stCxn id="11282" idx="0"/>
            <a:endCxn id="11267" idx="1"/>
          </p:cNvCxnSpPr>
          <p:nvPr/>
        </p:nvCxnSpPr>
        <p:spPr bwMode="auto">
          <a:xfrm rot="5400000" flipH="1" flipV="1">
            <a:off x="2209056" y="456456"/>
            <a:ext cx="1488" cy="12192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5" name="Straight Connector 54"/>
          <p:cNvCxnSpPr>
            <a:stCxn id="11267" idx="3"/>
            <a:endCxn id="11283" idx="0"/>
          </p:cNvCxnSpPr>
          <p:nvPr/>
        </p:nvCxnSpPr>
        <p:spPr bwMode="auto">
          <a:xfrm flipV="1">
            <a:off x="5334000" y="1047750"/>
            <a:ext cx="1447800" cy="1756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7" name="Slide Number Placeholder 46"/>
          <p:cNvSpPr>
            <a:spLocks noGrp="1"/>
          </p:cNvSpPr>
          <p:nvPr>
            <p:ph type="sldNum" sz="quarter" idx="11"/>
          </p:nvPr>
        </p:nvSpPr>
        <p:spPr/>
        <p:txBody>
          <a:bodyPr/>
          <a:lstStyle/>
          <a:p>
            <a:pPr algn="ctr">
              <a:defRPr/>
            </a:pPr>
            <a:fld id="{99A7685D-6BAF-4831-B136-BBEF52931442}" type="slidenum">
              <a:rPr lang="en-US" smtClean="0"/>
              <a:pPr algn="ct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bet4a"/>
          <p:cNvPicPr>
            <a:picLocks noChangeAspect="1" noChangeArrowheads="1"/>
          </p:cNvPicPr>
          <p:nvPr/>
        </p:nvPicPr>
        <p:blipFill>
          <a:blip r:embed="rId2"/>
          <a:srcRect/>
          <a:stretch>
            <a:fillRect/>
          </a:stretch>
        </p:blipFill>
        <p:spPr bwMode="auto">
          <a:xfrm>
            <a:off x="7132638" y="4572000"/>
            <a:ext cx="1984375" cy="1447800"/>
          </a:xfrm>
          <a:prstGeom prst="rect">
            <a:avLst/>
          </a:prstGeom>
          <a:noFill/>
          <a:ln w="9525">
            <a:solidFill>
              <a:schemeClr val="tx2"/>
            </a:solidFill>
            <a:miter lim="800000"/>
            <a:headEnd/>
            <a:tailEnd/>
          </a:ln>
        </p:spPr>
      </p:pic>
      <p:sp>
        <p:nvSpPr>
          <p:cNvPr id="193538" name="Text Box 2"/>
          <p:cNvSpPr txBox="1">
            <a:spLocks noChangeArrowheads="1"/>
          </p:cNvSpPr>
          <p:nvPr/>
        </p:nvSpPr>
        <p:spPr bwMode="auto">
          <a:xfrm>
            <a:off x="228600" y="1143000"/>
            <a:ext cx="8763000" cy="2972289"/>
          </a:xfrm>
          <a:prstGeom prst="rect">
            <a:avLst/>
          </a:prstGeom>
          <a:noFill/>
          <a:ln w="9525">
            <a:noFill/>
            <a:miter lim="800000"/>
            <a:headEnd/>
            <a:tailEnd/>
          </a:ln>
          <a:effectLst/>
        </p:spPr>
        <p:txBody>
          <a:bodyPr>
            <a:spAutoFit/>
          </a:bodyPr>
          <a:lstStyle/>
          <a:p>
            <a:pPr marL="228600" indent="-228600" algn="just">
              <a:lnSpc>
                <a:spcPct val="150000"/>
              </a:lnSpc>
              <a:spcBef>
                <a:spcPct val="50000"/>
              </a:spcBef>
              <a:defRPr/>
            </a:pPr>
            <a:r>
              <a:rPr lang="en-US" sz="2400" b="1" dirty="0">
                <a:solidFill>
                  <a:srgbClr val="FFFF00"/>
                </a:solidFill>
                <a:latin typeface="Verdana" pitchFamily="34" charset="0"/>
              </a:rPr>
              <a:t>Ecological Perspective:</a:t>
            </a:r>
          </a:p>
          <a:p>
            <a:pPr marL="627063" indent="-627063" algn="just">
              <a:lnSpc>
                <a:spcPct val="150000"/>
              </a:lnSpc>
              <a:spcBef>
                <a:spcPct val="50000"/>
              </a:spcBef>
              <a:buSzPct val="150000"/>
              <a:buFont typeface="Wingdings" pitchFamily="2" charset="2"/>
              <a:buChar char="ü"/>
              <a:defRPr/>
            </a:pPr>
            <a:r>
              <a:rPr lang="en-US" sz="2400" b="1" dirty="0">
                <a:solidFill>
                  <a:srgbClr val="FFFFFF"/>
                </a:solidFill>
                <a:latin typeface="Verdana" pitchFamily="34" charset="0"/>
              </a:rPr>
              <a:t>Destructive Harvesting of tubers, roots, leaves, fruits, flowers, bark, gum, resins and dyes by local dependent communities from natural forests. </a:t>
            </a:r>
          </a:p>
        </p:txBody>
      </p:sp>
      <p:sp>
        <p:nvSpPr>
          <p:cNvPr id="14340" name="Text Box 3"/>
          <p:cNvSpPr txBox="1">
            <a:spLocks noChangeArrowheads="1"/>
          </p:cNvSpPr>
          <p:nvPr/>
        </p:nvSpPr>
        <p:spPr bwMode="auto">
          <a:xfrm>
            <a:off x="76200" y="314980"/>
            <a:ext cx="3657600"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FFFF00"/>
                </a:solidFill>
              </a:rPr>
              <a:t>Emerging </a:t>
            </a:r>
            <a:r>
              <a:rPr lang="en-US" sz="2800" b="1" dirty="0" smtClean="0">
                <a:solidFill>
                  <a:srgbClr val="FFFF00"/>
                </a:solidFill>
              </a:rPr>
              <a:t>threats</a:t>
            </a:r>
            <a:endParaRPr lang="en-US" sz="2800" b="1" dirty="0">
              <a:solidFill>
                <a:srgbClr val="FFFF00"/>
              </a:solidFill>
            </a:endParaRPr>
          </a:p>
        </p:txBody>
      </p:sp>
      <p:pic>
        <p:nvPicPr>
          <p:cNvPr id="14341" name="Picture 3" descr="Sterculia urens"/>
          <p:cNvPicPr>
            <a:picLocks noGrp="1" noChangeAspect="1" noChangeArrowheads="1"/>
          </p:cNvPicPr>
          <p:nvPr>
            <p:ph sz="quarter" idx="4294967295"/>
          </p:nvPr>
        </p:nvPicPr>
        <p:blipFill>
          <a:blip r:embed="rId3"/>
          <a:srcRect/>
          <a:stretch>
            <a:fillRect/>
          </a:stretch>
        </p:blipFill>
        <p:spPr>
          <a:xfrm>
            <a:off x="1474788" y="4597400"/>
            <a:ext cx="1785937" cy="1422400"/>
          </a:xfrm>
          <a:noFill/>
          <a:ln>
            <a:solidFill>
              <a:srgbClr val="000000"/>
            </a:solidFill>
          </a:ln>
        </p:spPr>
      </p:pic>
      <p:pic>
        <p:nvPicPr>
          <p:cNvPr id="14342" name="Picture 5" descr="DSCN1551"/>
          <p:cNvPicPr>
            <a:picLocks noChangeAspect="1" noChangeArrowheads="1"/>
          </p:cNvPicPr>
          <p:nvPr/>
        </p:nvPicPr>
        <p:blipFill>
          <a:blip r:embed="rId4"/>
          <a:srcRect t="4555" r="32834"/>
          <a:stretch>
            <a:fillRect/>
          </a:stretch>
        </p:blipFill>
        <p:spPr bwMode="auto">
          <a:xfrm>
            <a:off x="26988" y="4267200"/>
            <a:ext cx="1371600" cy="1982788"/>
          </a:xfrm>
          <a:prstGeom prst="rect">
            <a:avLst/>
          </a:prstGeom>
          <a:noFill/>
          <a:ln w="9525">
            <a:solidFill>
              <a:srgbClr val="000000"/>
            </a:solidFill>
            <a:miter lim="800000"/>
            <a:headEnd/>
            <a:tailEnd/>
          </a:ln>
        </p:spPr>
      </p:pic>
      <p:pic>
        <p:nvPicPr>
          <p:cNvPr id="14343" name="Picture 6" descr="DSCN1585"/>
          <p:cNvPicPr>
            <a:picLocks noChangeAspect="1" noChangeArrowheads="1"/>
          </p:cNvPicPr>
          <p:nvPr/>
        </p:nvPicPr>
        <p:blipFill>
          <a:blip r:embed="rId5">
            <a:lum bright="12000"/>
          </a:blip>
          <a:srcRect/>
          <a:stretch>
            <a:fillRect/>
          </a:stretch>
        </p:blipFill>
        <p:spPr bwMode="auto">
          <a:xfrm>
            <a:off x="754063" y="4273550"/>
            <a:ext cx="630237" cy="473075"/>
          </a:xfrm>
          <a:prstGeom prst="rect">
            <a:avLst/>
          </a:prstGeom>
          <a:noFill/>
          <a:ln w="9525">
            <a:solidFill>
              <a:srgbClr val="000000"/>
            </a:solidFill>
            <a:miter lim="800000"/>
            <a:headEnd/>
            <a:tailEnd/>
          </a:ln>
        </p:spPr>
      </p:pic>
      <p:sp>
        <p:nvSpPr>
          <p:cNvPr id="14344" name="Text Box 7"/>
          <p:cNvSpPr txBox="1">
            <a:spLocks noChangeArrowheads="1"/>
          </p:cNvSpPr>
          <p:nvPr/>
        </p:nvSpPr>
        <p:spPr bwMode="auto">
          <a:xfrm>
            <a:off x="1371600" y="5956300"/>
            <a:ext cx="1981200" cy="584200"/>
          </a:xfrm>
          <a:prstGeom prst="rect">
            <a:avLst/>
          </a:prstGeom>
          <a:noFill/>
          <a:ln w="9525">
            <a:noFill/>
            <a:miter lim="800000"/>
            <a:headEnd/>
            <a:tailEnd/>
          </a:ln>
        </p:spPr>
        <p:txBody>
          <a:bodyPr>
            <a:spAutoFit/>
          </a:bodyPr>
          <a:lstStyle/>
          <a:p>
            <a:pPr algn="ctr"/>
            <a:r>
              <a:rPr lang="en-US" sz="1600" i="1"/>
              <a:t>Sterculia urens:</a:t>
            </a:r>
            <a:r>
              <a:rPr lang="en-US" sz="1600"/>
              <a:t> </a:t>
            </a:r>
          </a:p>
          <a:p>
            <a:pPr algn="ctr"/>
            <a:r>
              <a:rPr lang="en-US" sz="1600"/>
              <a:t>gum</a:t>
            </a:r>
          </a:p>
        </p:txBody>
      </p:sp>
      <p:pic>
        <p:nvPicPr>
          <p:cNvPr id="14345" name="Picture 10" descr="DSCN6003"/>
          <p:cNvPicPr>
            <a:picLocks noGrp="1" noChangeAspect="1" noChangeArrowheads="1"/>
          </p:cNvPicPr>
          <p:nvPr>
            <p:ph sz="quarter" idx="4294967295"/>
          </p:nvPr>
        </p:nvPicPr>
        <p:blipFill>
          <a:blip r:embed="rId6"/>
          <a:srcRect/>
          <a:stretch>
            <a:fillRect/>
          </a:stretch>
        </p:blipFill>
        <p:spPr>
          <a:xfrm>
            <a:off x="3338513" y="4576763"/>
            <a:ext cx="1758950" cy="1444625"/>
          </a:xfrm>
          <a:noFill/>
          <a:ln w="12700">
            <a:solidFill>
              <a:srgbClr val="000000"/>
            </a:solidFill>
          </a:ln>
        </p:spPr>
      </p:pic>
      <p:sp>
        <p:nvSpPr>
          <p:cNvPr id="14346" name="Text Box 7"/>
          <p:cNvSpPr txBox="1">
            <a:spLocks noChangeArrowheads="1"/>
          </p:cNvSpPr>
          <p:nvPr/>
        </p:nvSpPr>
        <p:spPr bwMode="auto">
          <a:xfrm>
            <a:off x="3227388" y="5994400"/>
            <a:ext cx="1981200" cy="584200"/>
          </a:xfrm>
          <a:prstGeom prst="rect">
            <a:avLst/>
          </a:prstGeom>
          <a:noFill/>
          <a:ln w="9525">
            <a:noFill/>
            <a:miter lim="800000"/>
            <a:headEnd/>
            <a:tailEnd/>
          </a:ln>
        </p:spPr>
        <p:txBody>
          <a:bodyPr>
            <a:spAutoFit/>
          </a:bodyPr>
          <a:lstStyle/>
          <a:p>
            <a:pPr algn="ctr"/>
            <a:r>
              <a:rPr lang="en-US" sz="1600" i="1" dirty="0" err="1"/>
              <a:t>Litsea</a:t>
            </a:r>
            <a:r>
              <a:rPr lang="en-US" sz="1600" i="1" dirty="0"/>
              <a:t> </a:t>
            </a:r>
            <a:r>
              <a:rPr lang="en-US" sz="1600" i="1" dirty="0" err="1"/>
              <a:t>glutinosa</a:t>
            </a:r>
            <a:r>
              <a:rPr lang="en-US" sz="1600" i="1" dirty="0"/>
              <a:t>: </a:t>
            </a:r>
          </a:p>
          <a:p>
            <a:pPr algn="ctr"/>
            <a:r>
              <a:rPr lang="en-US" sz="1600" i="1" dirty="0"/>
              <a:t>Bark  </a:t>
            </a:r>
          </a:p>
        </p:txBody>
      </p:sp>
      <p:sp>
        <p:nvSpPr>
          <p:cNvPr id="14347" name="Text Box 7"/>
          <p:cNvSpPr txBox="1">
            <a:spLocks noChangeArrowheads="1"/>
          </p:cNvSpPr>
          <p:nvPr/>
        </p:nvSpPr>
        <p:spPr bwMode="auto">
          <a:xfrm>
            <a:off x="0" y="5791200"/>
            <a:ext cx="1447800" cy="461665"/>
          </a:xfrm>
          <a:prstGeom prst="rect">
            <a:avLst/>
          </a:prstGeom>
          <a:noFill/>
          <a:ln w="9525">
            <a:noFill/>
            <a:miter lim="800000"/>
            <a:headEnd/>
            <a:tailEnd/>
          </a:ln>
        </p:spPr>
        <p:txBody>
          <a:bodyPr wrap="square">
            <a:spAutoFit/>
          </a:bodyPr>
          <a:lstStyle/>
          <a:p>
            <a:pPr algn="ctr">
              <a:spcBef>
                <a:spcPct val="50000"/>
              </a:spcBef>
            </a:pPr>
            <a:r>
              <a:rPr lang="en-US" sz="1200" i="1" dirty="0" err="1">
                <a:solidFill>
                  <a:schemeClr val="tx2">
                    <a:lumMod val="75000"/>
                  </a:schemeClr>
                </a:solidFill>
              </a:rPr>
              <a:t>Boswellia</a:t>
            </a:r>
            <a:r>
              <a:rPr lang="en-US" sz="1200" i="1" dirty="0">
                <a:solidFill>
                  <a:schemeClr val="tx2">
                    <a:lumMod val="75000"/>
                  </a:schemeClr>
                </a:solidFill>
              </a:rPr>
              <a:t> </a:t>
            </a:r>
            <a:r>
              <a:rPr lang="en-US" sz="1200" i="1" dirty="0" err="1">
                <a:solidFill>
                  <a:schemeClr val="tx2">
                    <a:lumMod val="75000"/>
                  </a:schemeClr>
                </a:solidFill>
              </a:rPr>
              <a:t>serreta</a:t>
            </a:r>
            <a:r>
              <a:rPr lang="en-US" sz="1200" i="1" dirty="0">
                <a:solidFill>
                  <a:schemeClr val="tx2">
                    <a:lumMod val="75000"/>
                  </a:schemeClr>
                </a:solidFill>
              </a:rPr>
              <a:t>: Gum</a:t>
            </a:r>
            <a:endParaRPr lang="en-US" sz="1200" dirty="0">
              <a:solidFill>
                <a:schemeClr val="tx2">
                  <a:lumMod val="75000"/>
                </a:schemeClr>
              </a:solidFill>
            </a:endParaRPr>
          </a:p>
        </p:txBody>
      </p:sp>
      <p:sp>
        <p:nvSpPr>
          <p:cNvPr id="14348" name="Text Box 7"/>
          <p:cNvSpPr txBox="1">
            <a:spLocks noChangeArrowheads="1"/>
          </p:cNvSpPr>
          <p:nvPr/>
        </p:nvSpPr>
        <p:spPr bwMode="auto">
          <a:xfrm>
            <a:off x="7162800" y="5959475"/>
            <a:ext cx="1981200" cy="522288"/>
          </a:xfrm>
          <a:prstGeom prst="rect">
            <a:avLst/>
          </a:prstGeom>
          <a:noFill/>
          <a:ln w="9525">
            <a:noFill/>
            <a:miter lim="800000"/>
            <a:headEnd/>
            <a:tailEnd/>
          </a:ln>
        </p:spPr>
        <p:txBody>
          <a:bodyPr>
            <a:spAutoFit/>
          </a:bodyPr>
          <a:lstStyle/>
          <a:p>
            <a:pPr algn="ctr"/>
            <a:r>
              <a:rPr lang="en-US" sz="1400" i="1"/>
              <a:t>Chlorophytum </a:t>
            </a:r>
          </a:p>
          <a:p>
            <a:pPr algn="ctr"/>
            <a:r>
              <a:rPr lang="en-US" sz="1400" i="1"/>
              <a:t>tubersoum : Root  </a:t>
            </a:r>
            <a:endParaRPr lang="en-US" sz="1400"/>
          </a:p>
        </p:txBody>
      </p:sp>
      <p:pic>
        <p:nvPicPr>
          <p:cNvPr id="14349" name="Picture 2" descr="Img1372"/>
          <p:cNvPicPr>
            <a:picLocks noChangeAspect="1" noChangeArrowheads="1"/>
          </p:cNvPicPr>
          <p:nvPr/>
        </p:nvPicPr>
        <p:blipFill>
          <a:blip r:embed="rId7"/>
          <a:srcRect/>
          <a:stretch>
            <a:fillRect/>
          </a:stretch>
        </p:blipFill>
        <p:spPr bwMode="auto">
          <a:xfrm>
            <a:off x="8458200" y="4589463"/>
            <a:ext cx="609600" cy="457200"/>
          </a:xfrm>
          <a:prstGeom prst="rect">
            <a:avLst/>
          </a:prstGeom>
          <a:noFill/>
          <a:ln w="19050">
            <a:solidFill>
              <a:srgbClr val="000000"/>
            </a:solidFill>
            <a:miter lim="800000"/>
            <a:headEnd/>
            <a:tailEnd/>
          </a:ln>
        </p:spPr>
      </p:pic>
      <p:pic>
        <p:nvPicPr>
          <p:cNvPr id="14350" name="Picture 7" descr="DSCN8080"/>
          <p:cNvPicPr>
            <a:picLocks noChangeAspect="1" noChangeArrowheads="1"/>
          </p:cNvPicPr>
          <p:nvPr/>
        </p:nvPicPr>
        <p:blipFill>
          <a:blip r:embed="rId8"/>
          <a:srcRect/>
          <a:stretch>
            <a:fillRect/>
          </a:stretch>
        </p:blipFill>
        <p:spPr bwMode="auto">
          <a:xfrm>
            <a:off x="5181600" y="4573588"/>
            <a:ext cx="1905000" cy="1447800"/>
          </a:xfrm>
          <a:prstGeom prst="rect">
            <a:avLst/>
          </a:prstGeom>
          <a:noFill/>
          <a:ln w="9525">
            <a:solidFill>
              <a:srgbClr val="000000"/>
            </a:solidFill>
            <a:miter lim="800000"/>
            <a:headEnd/>
            <a:tailEnd/>
          </a:ln>
        </p:spPr>
      </p:pic>
      <p:sp>
        <p:nvSpPr>
          <p:cNvPr id="14351" name="Text Box 7"/>
          <p:cNvSpPr txBox="1">
            <a:spLocks noChangeArrowheads="1"/>
          </p:cNvSpPr>
          <p:nvPr/>
        </p:nvSpPr>
        <p:spPr bwMode="auto">
          <a:xfrm>
            <a:off x="5105400" y="5954713"/>
            <a:ext cx="1981200" cy="523875"/>
          </a:xfrm>
          <a:prstGeom prst="rect">
            <a:avLst/>
          </a:prstGeom>
          <a:noFill/>
          <a:ln w="9525">
            <a:noFill/>
            <a:miter lim="800000"/>
            <a:headEnd/>
            <a:tailEnd/>
          </a:ln>
        </p:spPr>
        <p:txBody>
          <a:bodyPr>
            <a:spAutoFit/>
          </a:bodyPr>
          <a:lstStyle/>
          <a:p>
            <a:pPr algn="ctr"/>
            <a:r>
              <a:rPr lang="en-US" sz="1400" i="1" dirty="0" err="1" smtClean="0"/>
              <a:t>Buchanania</a:t>
            </a:r>
            <a:r>
              <a:rPr lang="en-US" sz="1400" i="1" dirty="0" smtClean="0"/>
              <a:t> </a:t>
            </a:r>
            <a:r>
              <a:rPr lang="en-US" sz="1400" i="1" dirty="0" err="1"/>
              <a:t>lanzan</a:t>
            </a:r>
            <a:r>
              <a:rPr lang="en-US" sz="1400" i="1" dirty="0"/>
              <a:t> : </a:t>
            </a:r>
          </a:p>
          <a:p>
            <a:pPr algn="ctr"/>
            <a:r>
              <a:rPr lang="en-US" sz="1400" i="1" dirty="0" err="1" smtClean="0"/>
              <a:t>Fuits</a:t>
            </a:r>
            <a:r>
              <a:rPr lang="en-US" sz="1400" i="1" dirty="0" smtClean="0"/>
              <a:t> </a:t>
            </a:r>
            <a:endParaRPr lang="en-US" sz="1400" dirty="0"/>
          </a:p>
        </p:txBody>
      </p:sp>
      <p:pic>
        <p:nvPicPr>
          <p:cNvPr id="14352" name="Picture 3" descr="DSCN7028"/>
          <p:cNvPicPr>
            <a:picLocks noChangeAspect="1" noChangeArrowheads="1"/>
          </p:cNvPicPr>
          <p:nvPr/>
        </p:nvPicPr>
        <p:blipFill>
          <a:blip r:embed="rId9"/>
          <a:srcRect b="10527"/>
          <a:stretch>
            <a:fillRect/>
          </a:stretch>
        </p:blipFill>
        <p:spPr bwMode="auto">
          <a:xfrm>
            <a:off x="7162800" y="5456238"/>
            <a:ext cx="609600" cy="550862"/>
          </a:xfrm>
          <a:prstGeom prst="rect">
            <a:avLst/>
          </a:prstGeom>
          <a:noFill/>
          <a:ln w="9525">
            <a:solidFill>
              <a:srgbClr val="000000"/>
            </a:solidFill>
            <a:miter lim="800000"/>
            <a:headEnd/>
            <a:tailEnd/>
          </a:ln>
        </p:spPr>
      </p:pic>
      <p:sp>
        <p:nvSpPr>
          <p:cNvPr id="20" name="Slide Number Placeholder 19"/>
          <p:cNvSpPr>
            <a:spLocks noGrp="1"/>
          </p:cNvSpPr>
          <p:nvPr>
            <p:ph type="sldNum" sz="quarter" idx="11"/>
          </p:nvPr>
        </p:nvSpPr>
        <p:spPr/>
        <p:txBody>
          <a:bodyPr/>
          <a:lstStyle/>
          <a:p>
            <a:pPr>
              <a:defRPr/>
            </a:pPr>
            <a:fld id="{99A7685D-6BAF-4831-B136-BBEF52931442}" type="slidenum">
              <a:rPr lang="en-US" smtClean="0"/>
              <a:pPr>
                <a:defRPr/>
              </a:pPr>
              <a:t>15</a:t>
            </a:fld>
            <a:endParaRPr lang="en-US"/>
          </a:p>
        </p:txBody>
      </p:sp>
      <p:grpSp>
        <p:nvGrpSpPr>
          <p:cNvPr id="23" name="Group 22"/>
          <p:cNvGrpSpPr/>
          <p:nvPr/>
        </p:nvGrpSpPr>
        <p:grpSpPr>
          <a:xfrm>
            <a:off x="152400" y="6484937"/>
            <a:ext cx="1609725" cy="296863"/>
            <a:chOff x="152400" y="6484937"/>
            <a:chExt cx="1609725" cy="296863"/>
          </a:xfrm>
        </p:grpSpPr>
        <p:sp>
          <p:nvSpPr>
            <p:cNvPr id="24"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25" name="Picture 3" descr="Copy of SFRI_MONO_COLOR"/>
            <p:cNvPicPr>
              <a:picLocks noChangeAspect="1" noChangeArrowheads="1"/>
            </p:cNvPicPr>
            <p:nvPr/>
          </p:nvPicPr>
          <p:blipFill>
            <a:blip r:embed="rId10"/>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76200" y="762000"/>
            <a:ext cx="8991600" cy="2939266"/>
          </a:xfrm>
          <a:prstGeom prst="rect">
            <a:avLst/>
          </a:prstGeom>
          <a:noFill/>
          <a:ln w="9525">
            <a:noFill/>
            <a:miter lim="800000"/>
            <a:headEnd/>
            <a:tailEnd/>
          </a:ln>
        </p:spPr>
        <p:txBody>
          <a:bodyPr>
            <a:spAutoFit/>
          </a:bodyPr>
          <a:lstStyle/>
          <a:p>
            <a:pPr marL="228600" indent="-228600" algn="just">
              <a:spcBef>
                <a:spcPct val="50000"/>
              </a:spcBef>
              <a:buFontTx/>
              <a:buBlip>
                <a:blip r:embed="rId2"/>
              </a:buBlip>
              <a:defRPr/>
            </a:pPr>
            <a:r>
              <a:rPr lang="en-US" sz="2400" b="1" dirty="0">
                <a:latin typeface="Verdana" pitchFamily="34" charset="0"/>
              </a:rPr>
              <a:t>  </a:t>
            </a:r>
            <a:r>
              <a:rPr lang="en-US" sz="2400" b="1" dirty="0">
                <a:solidFill>
                  <a:srgbClr val="FFFF00"/>
                </a:solidFill>
                <a:latin typeface="Verdana" pitchFamily="34" charset="0"/>
              </a:rPr>
              <a:t>Social Perspective:</a:t>
            </a:r>
          </a:p>
          <a:p>
            <a:pPr marL="739775" indent="-449263" algn="just">
              <a:spcBef>
                <a:spcPct val="50000"/>
              </a:spcBef>
              <a:buFont typeface="Wingdings" pitchFamily="2" charset="2"/>
              <a:buChar char="ü"/>
              <a:defRPr/>
            </a:pPr>
            <a:r>
              <a:rPr lang="en-US" sz="2300" b="1" dirty="0">
                <a:latin typeface="Verdana" pitchFamily="34" charset="0"/>
              </a:rPr>
              <a:t>Dependency of poor </a:t>
            </a:r>
            <a:r>
              <a:rPr lang="en-US" sz="2300" b="1" dirty="0" smtClean="0">
                <a:latin typeface="Verdana" pitchFamily="34" charset="0"/>
              </a:rPr>
              <a:t>people for</a:t>
            </a:r>
            <a:endParaRPr lang="en-US" sz="2300" b="1" dirty="0">
              <a:latin typeface="Verdana" pitchFamily="34" charset="0"/>
            </a:endParaRPr>
          </a:p>
          <a:p>
            <a:pPr marL="739775" indent="-449263" algn="just">
              <a:spcBef>
                <a:spcPct val="50000"/>
              </a:spcBef>
              <a:buFont typeface="Wingdings" pitchFamily="2" charset="2"/>
              <a:buChar char="ü"/>
              <a:defRPr/>
            </a:pPr>
            <a:r>
              <a:rPr lang="en-US" sz="2300" b="1" dirty="0">
                <a:latin typeface="Verdana" pitchFamily="34" charset="0"/>
              </a:rPr>
              <a:t>Sources for income and livelihood security </a:t>
            </a:r>
          </a:p>
          <a:p>
            <a:pPr marL="739775" indent="-449263" algn="just">
              <a:spcBef>
                <a:spcPct val="50000"/>
              </a:spcBef>
              <a:buFont typeface="Wingdings" pitchFamily="2" charset="2"/>
              <a:buChar char="ü"/>
              <a:defRPr/>
            </a:pPr>
            <a:r>
              <a:rPr lang="en-US" sz="2300" b="1" dirty="0">
                <a:latin typeface="Verdana" pitchFamily="34" charset="0"/>
              </a:rPr>
              <a:t>Ignorance of traditional practices</a:t>
            </a:r>
          </a:p>
          <a:p>
            <a:pPr marL="739775" indent="-449263" algn="just">
              <a:spcBef>
                <a:spcPct val="50000"/>
              </a:spcBef>
              <a:buFont typeface="Wingdings" pitchFamily="2" charset="2"/>
              <a:buChar char="ü"/>
              <a:defRPr/>
            </a:pPr>
            <a:r>
              <a:rPr lang="en-US" sz="2300" b="1" dirty="0" smtClean="0">
                <a:latin typeface="Verdana" pitchFamily="34" charset="0"/>
              </a:rPr>
              <a:t>Lack of Knowledge </a:t>
            </a:r>
            <a:r>
              <a:rPr lang="en-US" sz="2300" b="1" dirty="0">
                <a:latin typeface="Verdana" pitchFamily="34" charset="0"/>
              </a:rPr>
              <a:t>of </a:t>
            </a:r>
            <a:r>
              <a:rPr lang="en-US" sz="2300" b="1" dirty="0" smtClean="0">
                <a:latin typeface="Verdana" pitchFamily="34" charset="0"/>
              </a:rPr>
              <a:t>scientific input of </a:t>
            </a:r>
            <a:r>
              <a:rPr lang="en-US" sz="2300" b="1" dirty="0">
                <a:latin typeface="Verdana" pitchFamily="34" charset="0"/>
              </a:rPr>
              <a:t>harvesting and primary processing</a:t>
            </a:r>
          </a:p>
        </p:txBody>
      </p:sp>
      <p:sp>
        <p:nvSpPr>
          <p:cNvPr id="5" name="Text Box 3"/>
          <p:cNvSpPr txBox="1">
            <a:spLocks noChangeArrowheads="1"/>
          </p:cNvSpPr>
          <p:nvPr/>
        </p:nvSpPr>
        <p:spPr bwMode="auto">
          <a:xfrm>
            <a:off x="152400" y="76200"/>
            <a:ext cx="8915400" cy="338554"/>
          </a:xfrm>
          <a:prstGeom prst="rect">
            <a:avLst/>
          </a:prstGeom>
          <a:noFill/>
          <a:ln w="9525">
            <a:noFill/>
            <a:miter lim="800000"/>
            <a:headEnd/>
            <a:tailEnd/>
          </a:ln>
        </p:spPr>
        <p:txBody>
          <a:bodyPr>
            <a:spAutoFit/>
          </a:bodyPr>
          <a:lstStyle/>
          <a:p>
            <a:pPr>
              <a:spcBef>
                <a:spcPct val="50000"/>
              </a:spcBef>
              <a:defRPr/>
            </a:pPr>
            <a:r>
              <a:rPr lang="en-US" sz="1600" b="1" dirty="0" smtClean="0">
                <a:solidFill>
                  <a:srgbClr val="FFFF00"/>
                </a:solidFill>
                <a:latin typeface="+mj-lt"/>
              </a:rPr>
              <a:t>Emerging threats .....</a:t>
            </a:r>
            <a:endParaRPr lang="en-US" sz="1600" b="1" dirty="0">
              <a:solidFill>
                <a:srgbClr val="FFFF00"/>
              </a:solidFill>
              <a:latin typeface="+mj-lt"/>
            </a:endParaRPr>
          </a:p>
        </p:txBody>
      </p:sp>
      <p:sp>
        <p:nvSpPr>
          <p:cNvPr id="6" name="Text Box 2"/>
          <p:cNvSpPr txBox="1">
            <a:spLocks noChangeArrowheads="1"/>
          </p:cNvSpPr>
          <p:nvPr/>
        </p:nvSpPr>
        <p:spPr bwMode="auto">
          <a:xfrm>
            <a:off x="152400" y="3870325"/>
            <a:ext cx="8991600" cy="2054409"/>
          </a:xfrm>
          <a:prstGeom prst="rect">
            <a:avLst/>
          </a:prstGeom>
          <a:noFill/>
          <a:ln w="9525">
            <a:noFill/>
            <a:miter lim="800000"/>
            <a:headEnd/>
            <a:tailEnd/>
          </a:ln>
        </p:spPr>
        <p:txBody>
          <a:bodyPr>
            <a:spAutoFit/>
          </a:bodyPr>
          <a:lstStyle/>
          <a:p>
            <a:pPr marL="228600" indent="-228600" algn="just">
              <a:spcBef>
                <a:spcPct val="50000"/>
              </a:spcBef>
              <a:buFontTx/>
              <a:buBlip>
                <a:blip r:embed="rId2"/>
              </a:buBlip>
              <a:defRPr/>
            </a:pPr>
            <a:r>
              <a:rPr lang="en-US" sz="2400" b="1" dirty="0">
                <a:solidFill>
                  <a:srgbClr val="FFFF00"/>
                </a:solidFill>
                <a:latin typeface="Verdana" pitchFamily="34" charset="0"/>
              </a:rPr>
              <a:t>  Economic Perspective:</a:t>
            </a:r>
          </a:p>
          <a:p>
            <a:pPr marL="566738" indent="-450850" algn="just">
              <a:spcBef>
                <a:spcPct val="50000"/>
              </a:spcBef>
              <a:buFont typeface="Wingdings" pitchFamily="2" charset="2"/>
              <a:buChar char="ü"/>
              <a:defRPr/>
            </a:pPr>
            <a:r>
              <a:rPr lang="en-US" sz="2300" b="1" dirty="0" smtClean="0">
                <a:latin typeface="Verdana" pitchFamily="34" charset="0"/>
              </a:rPr>
              <a:t>Growing </a:t>
            </a:r>
            <a:r>
              <a:rPr lang="en-US" sz="2300" b="1" dirty="0">
                <a:latin typeface="Verdana" pitchFamily="34" charset="0"/>
              </a:rPr>
              <a:t>demand on herbal </a:t>
            </a:r>
            <a:r>
              <a:rPr lang="en-US" sz="2300" b="1" dirty="0" smtClean="0">
                <a:latin typeface="Verdana" pitchFamily="34" charset="0"/>
              </a:rPr>
              <a:t>medicines</a:t>
            </a:r>
          </a:p>
          <a:p>
            <a:pPr marL="566738" indent="-450850" algn="just">
              <a:spcBef>
                <a:spcPct val="50000"/>
              </a:spcBef>
              <a:buFont typeface="Wingdings" pitchFamily="2" charset="2"/>
              <a:buChar char="ü"/>
              <a:defRPr/>
            </a:pPr>
            <a:r>
              <a:rPr lang="en-US" sz="2300" b="1" dirty="0" smtClean="0">
                <a:latin typeface="Verdana" pitchFamily="34" charset="0"/>
              </a:rPr>
              <a:t>Gap in demand and supply</a:t>
            </a:r>
          </a:p>
          <a:p>
            <a:pPr marL="566738" indent="-450850" algn="just">
              <a:spcBef>
                <a:spcPct val="50000"/>
              </a:spcBef>
              <a:buFont typeface="Wingdings" pitchFamily="2" charset="2"/>
              <a:buChar char="ü"/>
              <a:defRPr/>
            </a:pPr>
            <a:r>
              <a:rPr lang="en-US" sz="2300" b="1" dirty="0" smtClean="0">
                <a:latin typeface="Verdana" pitchFamily="34" charset="0"/>
              </a:rPr>
              <a:t>Decreasing </a:t>
            </a:r>
            <a:r>
              <a:rPr lang="en-US" sz="2300" b="1" dirty="0">
                <a:latin typeface="Verdana" pitchFamily="34" charset="0"/>
              </a:rPr>
              <a:t>trend of resources supply from forests</a:t>
            </a:r>
          </a:p>
        </p:txBody>
      </p:sp>
      <p:sp>
        <p:nvSpPr>
          <p:cNvPr id="8" name="Slide Number Placeholder 7"/>
          <p:cNvSpPr>
            <a:spLocks noGrp="1"/>
          </p:cNvSpPr>
          <p:nvPr>
            <p:ph type="sldNum" sz="quarter" idx="11"/>
          </p:nvPr>
        </p:nvSpPr>
        <p:spPr/>
        <p:txBody>
          <a:bodyPr/>
          <a:lstStyle/>
          <a:p>
            <a:pPr>
              <a:defRPr/>
            </a:pPr>
            <a:fld id="{99A7685D-6BAF-4831-B136-BBEF52931442}" type="slidenum">
              <a:rPr lang="en-US" smtClean="0"/>
              <a:pPr>
                <a:defRPr/>
              </a:pPr>
              <a:t>16</a:t>
            </a:fld>
            <a:endParaRPr lang="en-US"/>
          </a:p>
        </p:txBody>
      </p:sp>
      <p:grpSp>
        <p:nvGrpSpPr>
          <p:cNvPr id="13" name="Group 12"/>
          <p:cNvGrpSpPr/>
          <p:nvPr/>
        </p:nvGrpSpPr>
        <p:grpSpPr>
          <a:xfrm>
            <a:off x="152400" y="6484937"/>
            <a:ext cx="1609725" cy="296863"/>
            <a:chOff x="152400" y="6484937"/>
            <a:chExt cx="1609725" cy="296863"/>
          </a:xfrm>
        </p:grpSpPr>
        <p:sp>
          <p:nvSpPr>
            <p:cNvPr id="14"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5" name="Picture 3" descr="Copy of SFRI_MONO_COLOR"/>
            <p:cNvPicPr>
              <a:picLocks noChangeAspect="1" noChangeArrowheads="1"/>
            </p:cNvPicPr>
            <p:nvPr/>
          </p:nvPicPr>
          <p:blipFill>
            <a:blip r:embed="rId3"/>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76200" y="1219200"/>
            <a:ext cx="8915400" cy="3554819"/>
          </a:xfrm>
          <a:prstGeom prst="rect">
            <a:avLst/>
          </a:prstGeom>
          <a:noFill/>
          <a:ln w="9525">
            <a:noFill/>
            <a:miter lim="800000"/>
            <a:headEnd/>
            <a:tailEnd/>
          </a:ln>
        </p:spPr>
        <p:txBody>
          <a:bodyPr wrap="square">
            <a:spAutoFit/>
          </a:bodyPr>
          <a:lstStyle/>
          <a:p>
            <a:pPr marL="508000" indent="-508000" algn="just">
              <a:lnSpc>
                <a:spcPct val="150000"/>
              </a:lnSpc>
              <a:spcBef>
                <a:spcPct val="50000"/>
              </a:spcBef>
              <a:buFont typeface="Wingdings" pitchFamily="2" charset="2"/>
              <a:buChar char="ü"/>
            </a:pPr>
            <a:r>
              <a:rPr lang="en-US" sz="2500" b="1" dirty="0" smtClean="0">
                <a:latin typeface="Univers"/>
              </a:rPr>
              <a:t>Threat on </a:t>
            </a:r>
            <a:r>
              <a:rPr lang="en-US" sz="2500" b="1" dirty="0" err="1" smtClean="0">
                <a:latin typeface="Univers"/>
              </a:rPr>
              <a:t>FGR</a:t>
            </a:r>
            <a:r>
              <a:rPr lang="en-US" sz="2500" b="1" dirty="0" smtClean="0">
                <a:latin typeface="Univers"/>
              </a:rPr>
              <a:t> </a:t>
            </a:r>
            <a:r>
              <a:rPr lang="en-US" sz="2500" b="1" dirty="0" smtClean="0">
                <a:latin typeface="Univers"/>
              </a:rPr>
              <a:t>committed to </a:t>
            </a:r>
            <a:r>
              <a:rPr lang="en-US" sz="2500" b="1" dirty="0" smtClean="0">
                <a:latin typeface="Univers"/>
              </a:rPr>
              <a:t>perpetuation/ sustainability </a:t>
            </a:r>
            <a:r>
              <a:rPr lang="en-US" sz="2500" b="1" i="1" dirty="0" smtClean="0">
                <a:latin typeface="Univers"/>
              </a:rPr>
              <a:t>in-situ ?</a:t>
            </a:r>
            <a:endParaRPr lang="en-US" sz="2500" b="1" i="1" dirty="0">
              <a:latin typeface="Univers"/>
            </a:endParaRPr>
          </a:p>
          <a:p>
            <a:pPr marL="508000" indent="-508000" algn="just">
              <a:lnSpc>
                <a:spcPct val="150000"/>
              </a:lnSpc>
              <a:spcBef>
                <a:spcPct val="50000"/>
              </a:spcBef>
              <a:buFont typeface="Wingdings" pitchFamily="2" charset="2"/>
              <a:buChar char="ü"/>
            </a:pPr>
            <a:r>
              <a:rPr lang="en-US" sz="2500" b="1" dirty="0">
                <a:latin typeface="Univers"/>
              </a:rPr>
              <a:t>The conditions of forest and its users acceptable?</a:t>
            </a:r>
          </a:p>
          <a:p>
            <a:pPr marL="508000" indent="-508000" algn="just">
              <a:lnSpc>
                <a:spcPct val="150000"/>
              </a:lnSpc>
              <a:spcBef>
                <a:spcPct val="50000"/>
              </a:spcBef>
              <a:buFont typeface="Wingdings" pitchFamily="2" charset="2"/>
              <a:buChar char="ü"/>
            </a:pPr>
            <a:r>
              <a:rPr lang="en-US" sz="2500" b="1" dirty="0" smtClean="0">
                <a:latin typeface="Univers"/>
              </a:rPr>
              <a:t>Prevailing  </a:t>
            </a:r>
            <a:r>
              <a:rPr lang="en-US" sz="2500" b="1" dirty="0">
                <a:latin typeface="Univers"/>
              </a:rPr>
              <a:t>management intervention </a:t>
            </a:r>
            <a:r>
              <a:rPr lang="en-US" sz="2500" b="1" dirty="0" smtClean="0">
                <a:latin typeface="Univers"/>
              </a:rPr>
              <a:t>adequate?</a:t>
            </a:r>
            <a:endParaRPr lang="en-US" sz="2500" b="1" dirty="0">
              <a:latin typeface="Univers"/>
            </a:endParaRPr>
          </a:p>
          <a:p>
            <a:pPr marL="508000" indent="-508000" algn="just">
              <a:lnSpc>
                <a:spcPct val="150000"/>
              </a:lnSpc>
              <a:spcBef>
                <a:spcPct val="50000"/>
              </a:spcBef>
              <a:buFont typeface="Wingdings" pitchFamily="2" charset="2"/>
              <a:buChar char="ü"/>
            </a:pPr>
            <a:r>
              <a:rPr lang="en-US" sz="2500" b="1" dirty="0" smtClean="0">
                <a:latin typeface="Univers"/>
              </a:rPr>
              <a:t>Extinct wild </a:t>
            </a:r>
            <a:r>
              <a:rPr lang="en-US" sz="2500" b="1" dirty="0">
                <a:latin typeface="Univers"/>
              </a:rPr>
              <a:t>genetic resources can be </a:t>
            </a:r>
            <a:r>
              <a:rPr lang="en-US" sz="2500" b="1" dirty="0" smtClean="0">
                <a:latin typeface="Univers"/>
              </a:rPr>
              <a:t>retrieved ?</a:t>
            </a:r>
            <a:endParaRPr lang="en-US" sz="2500" b="1" dirty="0">
              <a:latin typeface="Univers"/>
            </a:endParaRPr>
          </a:p>
        </p:txBody>
      </p:sp>
      <p:sp>
        <p:nvSpPr>
          <p:cNvPr id="17413" name="Rectangle 5"/>
          <p:cNvSpPr>
            <a:spLocks noGrp="1" noChangeArrowheads="1"/>
          </p:cNvSpPr>
          <p:nvPr>
            <p:ph type="title"/>
          </p:nvPr>
        </p:nvSpPr>
        <p:spPr>
          <a:xfrm>
            <a:off x="228600" y="304800"/>
            <a:ext cx="5334000" cy="457200"/>
          </a:xfrm>
          <a:noFill/>
        </p:spPr>
        <p:txBody>
          <a:bodyPr/>
          <a:lstStyle/>
          <a:p>
            <a:pPr algn="l" eaLnBrk="1" hangingPunct="1"/>
            <a:r>
              <a:rPr lang="en-US" sz="3200" b="1" dirty="0" smtClean="0">
                <a:solidFill>
                  <a:srgbClr val="FFFF00"/>
                </a:solidFill>
              </a:rPr>
              <a:t>Now the questions are :</a:t>
            </a:r>
            <a:endParaRPr lang="en-US" sz="3200" b="1" dirty="0" smtClean="0">
              <a:solidFill>
                <a:srgbClr val="FFFF00"/>
              </a:solidFill>
            </a:endParaRPr>
          </a:p>
        </p:txBody>
      </p:sp>
      <p:sp>
        <p:nvSpPr>
          <p:cNvPr id="8" name="Slide Number Placeholder 7"/>
          <p:cNvSpPr>
            <a:spLocks noGrp="1"/>
          </p:cNvSpPr>
          <p:nvPr>
            <p:ph type="sldNum" sz="quarter" idx="11"/>
          </p:nvPr>
        </p:nvSpPr>
        <p:spPr/>
        <p:txBody>
          <a:bodyPr/>
          <a:lstStyle/>
          <a:p>
            <a:pPr>
              <a:defRPr/>
            </a:pPr>
            <a:fld id="{99A7685D-6BAF-4831-B136-BBEF52931442}" type="slidenum">
              <a:rPr lang="en-US" smtClean="0"/>
              <a:pPr>
                <a:defRPr/>
              </a:pPr>
              <a:t>17</a:t>
            </a:fld>
            <a:endParaRPr lang="en-US"/>
          </a:p>
        </p:txBody>
      </p:sp>
      <p:grpSp>
        <p:nvGrpSpPr>
          <p:cNvPr id="10" name="Group 9"/>
          <p:cNvGrpSpPr/>
          <p:nvPr/>
        </p:nvGrpSpPr>
        <p:grpSpPr>
          <a:xfrm>
            <a:off x="152400" y="6484937"/>
            <a:ext cx="1609725" cy="296863"/>
            <a:chOff x="152400" y="6484937"/>
            <a:chExt cx="1609725" cy="296863"/>
          </a:xfrm>
        </p:grpSpPr>
        <p:sp>
          <p:nvSpPr>
            <p:cNvPr id="11"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2" name="Picture 3" descr="Copy of SFRI_MONO_COLOR"/>
            <p:cNvPicPr>
              <a:picLocks noChangeAspect="1" noChangeArrowheads="1"/>
            </p:cNvPicPr>
            <p:nvPr/>
          </p:nvPicPr>
          <p:blipFill>
            <a:blip r:embed="rId2"/>
            <a:srcRect/>
            <a:stretch>
              <a:fillRect/>
            </a:stretch>
          </p:blipFill>
          <p:spPr bwMode="auto">
            <a:xfrm>
              <a:off x="152400" y="6484937"/>
              <a:ext cx="304800" cy="296863"/>
            </a:xfrm>
            <a:prstGeom prst="rect">
              <a:avLst/>
            </a:prstGeom>
            <a:noFill/>
            <a:ln w="9525">
              <a:noFill/>
              <a:miter lim="800000"/>
              <a:headEnd/>
              <a:tailEnd/>
            </a:ln>
            <a:effectLst/>
          </p:spPr>
        </p:pic>
      </p:grpSp>
      <p:pic>
        <p:nvPicPr>
          <p:cNvPr id="6" name="Picture 15" descr="wwf-2-cover"/>
          <p:cNvPicPr>
            <a:picLocks noChangeAspect="1" noChangeArrowheads="1"/>
          </p:cNvPicPr>
          <p:nvPr/>
        </p:nvPicPr>
        <p:blipFill>
          <a:blip r:embed="rId3"/>
          <a:srcRect/>
          <a:stretch>
            <a:fillRect/>
          </a:stretch>
        </p:blipFill>
        <p:spPr bwMode="auto">
          <a:xfrm>
            <a:off x="6705600" y="5181600"/>
            <a:ext cx="2346960" cy="16002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SCN5876.JPG"/>
          <p:cNvPicPr>
            <a:picLocks noChangeAspect="1"/>
          </p:cNvPicPr>
          <p:nvPr/>
        </p:nvPicPr>
        <p:blipFill>
          <a:blip r:embed="rId2" cstate="print">
            <a:lum bright="10000" contrast="50000"/>
          </a:blip>
          <a:srcRect/>
          <a:stretch>
            <a:fillRect/>
          </a:stretch>
        </p:blipFill>
        <p:spPr bwMode="auto">
          <a:xfrm>
            <a:off x="685800" y="4038600"/>
            <a:ext cx="3429000" cy="2209800"/>
          </a:xfrm>
          <a:prstGeom prst="rect">
            <a:avLst/>
          </a:prstGeom>
          <a:noFill/>
          <a:ln w="9525">
            <a:noFill/>
            <a:miter lim="800000"/>
            <a:headEnd/>
            <a:tailEnd/>
          </a:ln>
        </p:spPr>
      </p:pic>
      <p:sp>
        <p:nvSpPr>
          <p:cNvPr id="2" name="Rectangle 3"/>
          <p:cNvSpPr txBox="1">
            <a:spLocks noChangeArrowheads="1"/>
          </p:cNvSpPr>
          <p:nvPr/>
        </p:nvSpPr>
        <p:spPr>
          <a:xfrm>
            <a:off x="152400" y="381000"/>
            <a:ext cx="8686800" cy="3810000"/>
          </a:xfrm>
          <a:prstGeom prst="rect">
            <a:avLst/>
          </a:prstGeom>
        </p:spPr>
        <p:txBody>
          <a:bodyPr/>
          <a:lstStyle/>
          <a:p>
            <a:pPr algn="ctr">
              <a:spcBef>
                <a:spcPct val="15000"/>
              </a:spcBef>
              <a:spcAft>
                <a:spcPct val="20000"/>
              </a:spcAft>
              <a:defRPr/>
            </a:pPr>
            <a:r>
              <a:rPr lang="en-US" sz="2400" b="1" kern="0" dirty="0">
                <a:solidFill>
                  <a:srgbClr val="FFFF00"/>
                </a:solidFill>
                <a:latin typeface="Verdana" pitchFamily="34" charset="0"/>
              </a:rPr>
              <a:t>No specific community based </a:t>
            </a:r>
            <a:r>
              <a:rPr lang="en-US" sz="2400" b="1" kern="0" dirty="0" smtClean="0">
                <a:solidFill>
                  <a:srgbClr val="FFFF00"/>
                </a:solidFill>
                <a:latin typeface="Verdana" pitchFamily="34" charset="0"/>
              </a:rPr>
              <a:t/>
            </a:r>
            <a:br>
              <a:rPr lang="en-US" sz="2400" b="1" kern="0" dirty="0" smtClean="0">
                <a:solidFill>
                  <a:srgbClr val="FFFF00"/>
                </a:solidFill>
                <a:latin typeface="Verdana" pitchFamily="34" charset="0"/>
              </a:rPr>
            </a:br>
            <a:r>
              <a:rPr lang="en-US" sz="2400" b="1" kern="0" dirty="0" smtClean="0">
                <a:solidFill>
                  <a:srgbClr val="FFFF00"/>
                </a:solidFill>
                <a:latin typeface="Verdana" pitchFamily="34" charset="0"/>
              </a:rPr>
              <a:t>co-management </a:t>
            </a:r>
            <a:r>
              <a:rPr lang="en-US" sz="2400" b="1" kern="0" dirty="0">
                <a:solidFill>
                  <a:srgbClr val="FFFF00"/>
                </a:solidFill>
                <a:latin typeface="Verdana" pitchFamily="34" charset="0"/>
              </a:rPr>
              <a:t>system </a:t>
            </a:r>
          </a:p>
          <a:p>
            <a:pPr marL="508000" indent="-508000" algn="just">
              <a:spcBef>
                <a:spcPts val="1200"/>
              </a:spcBef>
              <a:spcAft>
                <a:spcPct val="20000"/>
              </a:spcAft>
              <a:buFont typeface="Wingdings" pitchFamily="2" charset="2"/>
              <a:buChar char="ü"/>
              <a:defRPr/>
            </a:pPr>
            <a:r>
              <a:rPr lang="en-US" sz="2200" b="1" kern="0" dirty="0" smtClean="0">
                <a:latin typeface="Verdana" pitchFamily="34" charset="0"/>
              </a:rPr>
              <a:t>About </a:t>
            </a:r>
            <a:r>
              <a:rPr lang="en-US" sz="2200" b="1" kern="0" dirty="0">
                <a:latin typeface="Verdana" pitchFamily="34" charset="0"/>
              </a:rPr>
              <a:t>60% production of the collected NTFPs </a:t>
            </a:r>
            <a:r>
              <a:rPr lang="en-US" sz="2200" b="1" kern="0" dirty="0" smtClean="0">
                <a:latin typeface="Verdana" pitchFamily="34" charset="0"/>
              </a:rPr>
              <a:t>is unrecorded </a:t>
            </a:r>
            <a:r>
              <a:rPr lang="en-US" sz="2200" b="1" kern="0" dirty="0">
                <a:latin typeface="Verdana" pitchFamily="34" charset="0"/>
              </a:rPr>
              <a:t>due to </a:t>
            </a:r>
            <a:r>
              <a:rPr lang="en-US" sz="2200" b="1" kern="0" dirty="0" smtClean="0">
                <a:latin typeface="Verdana" pitchFamily="34" charset="0"/>
              </a:rPr>
              <a:t>inadequate management </a:t>
            </a:r>
            <a:r>
              <a:rPr lang="en-US" sz="2200" b="1" kern="0" dirty="0">
                <a:latin typeface="Verdana" pitchFamily="34" charset="0"/>
              </a:rPr>
              <a:t>interventions.</a:t>
            </a:r>
          </a:p>
          <a:p>
            <a:pPr marL="508000" indent="-508000" algn="just">
              <a:lnSpc>
                <a:spcPct val="120000"/>
              </a:lnSpc>
              <a:spcBef>
                <a:spcPct val="15000"/>
              </a:spcBef>
              <a:spcAft>
                <a:spcPct val="20000"/>
              </a:spcAft>
              <a:buFont typeface="Wingdings" pitchFamily="2" charset="2"/>
              <a:buChar char="ü"/>
              <a:defRPr/>
            </a:pPr>
            <a:r>
              <a:rPr lang="en-US" sz="2200" b="1" kern="0" dirty="0" smtClean="0">
                <a:latin typeface="Verdana" pitchFamily="34" charset="0"/>
              </a:rPr>
              <a:t>No </a:t>
            </a:r>
            <a:r>
              <a:rPr lang="en-US" sz="2200" b="1" kern="0" dirty="0">
                <a:latin typeface="Verdana" pitchFamily="34" charset="0"/>
              </a:rPr>
              <a:t>authoritative information on </a:t>
            </a:r>
            <a:r>
              <a:rPr lang="en-US" sz="2200" b="1" kern="0" dirty="0" smtClean="0">
                <a:latin typeface="Verdana" pitchFamily="34" charset="0"/>
              </a:rPr>
              <a:t>resource </a:t>
            </a:r>
            <a:r>
              <a:rPr lang="en-US" sz="2200" b="1" kern="0" dirty="0">
                <a:latin typeface="Verdana" pitchFamily="34" charset="0"/>
              </a:rPr>
              <a:t>availability (Threshold limit) </a:t>
            </a:r>
            <a:r>
              <a:rPr lang="en-US" sz="2200" b="1" kern="0" dirty="0" smtClean="0">
                <a:latin typeface="Verdana" pitchFamily="34" charset="0"/>
              </a:rPr>
              <a:t>and sustainable </a:t>
            </a:r>
            <a:r>
              <a:rPr lang="en-US" sz="2200" b="1" kern="0" dirty="0">
                <a:latin typeface="Verdana" pitchFamily="34" charset="0"/>
              </a:rPr>
              <a:t>management </a:t>
            </a:r>
            <a:r>
              <a:rPr lang="en-US" sz="2200" b="1" kern="0" dirty="0" smtClean="0">
                <a:latin typeface="Verdana" pitchFamily="34" charset="0"/>
              </a:rPr>
              <a:t>in natural forests.</a:t>
            </a:r>
          </a:p>
          <a:p>
            <a:pPr marL="508000" indent="-508000" algn="just">
              <a:lnSpc>
                <a:spcPct val="120000"/>
              </a:lnSpc>
              <a:spcBef>
                <a:spcPct val="15000"/>
              </a:spcBef>
              <a:spcAft>
                <a:spcPct val="20000"/>
              </a:spcAft>
              <a:defRPr/>
            </a:pPr>
            <a:endParaRPr lang="en-US" sz="2400" b="1" kern="0" dirty="0">
              <a:latin typeface="Verdana" pitchFamily="34" charset="0"/>
            </a:endParaRPr>
          </a:p>
        </p:txBody>
      </p:sp>
      <p:pic>
        <p:nvPicPr>
          <p:cNvPr id="6" name="Picture 2" descr="IMG_0500.JPG"/>
          <p:cNvPicPr>
            <a:picLocks noChangeAspect="1"/>
          </p:cNvPicPr>
          <p:nvPr/>
        </p:nvPicPr>
        <p:blipFill>
          <a:blip r:embed="rId3" cstate="print">
            <a:lum bright="10000" contrast="50000"/>
          </a:blip>
          <a:srcRect/>
          <a:stretch>
            <a:fillRect/>
          </a:stretch>
        </p:blipFill>
        <p:spPr bwMode="auto">
          <a:xfrm>
            <a:off x="4821696" y="4038600"/>
            <a:ext cx="3560304" cy="2209800"/>
          </a:xfrm>
          <a:prstGeom prst="rect">
            <a:avLst/>
          </a:prstGeom>
          <a:noFill/>
          <a:ln w="9525">
            <a:noFill/>
            <a:miter lim="800000"/>
            <a:headEnd/>
            <a:tailEnd/>
          </a:ln>
        </p:spPr>
      </p:pic>
      <p:sp>
        <p:nvSpPr>
          <p:cNvPr id="8" name="Slide Number Placeholder 7"/>
          <p:cNvSpPr>
            <a:spLocks noGrp="1"/>
          </p:cNvSpPr>
          <p:nvPr>
            <p:ph type="sldNum" sz="quarter" idx="11"/>
          </p:nvPr>
        </p:nvSpPr>
        <p:spPr/>
        <p:txBody>
          <a:bodyPr/>
          <a:lstStyle/>
          <a:p>
            <a:pPr>
              <a:defRPr/>
            </a:pPr>
            <a:fld id="{9FA03FE8-4AB5-4931-BC92-38D516CFEF51}" type="slidenum">
              <a:rPr lang="en-US" smtClean="0"/>
              <a:pPr>
                <a:defRPr/>
              </a:pPr>
              <a:t>18</a:t>
            </a:fld>
            <a:endParaRPr lang="en-US"/>
          </a:p>
        </p:txBody>
      </p:sp>
      <p:grpSp>
        <p:nvGrpSpPr>
          <p:cNvPr id="11" name="Group 10"/>
          <p:cNvGrpSpPr/>
          <p:nvPr/>
        </p:nvGrpSpPr>
        <p:grpSpPr>
          <a:xfrm>
            <a:off x="152400" y="6484937"/>
            <a:ext cx="1609725" cy="296863"/>
            <a:chOff x="152400" y="6484937"/>
            <a:chExt cx="1609725" cy="296863"/>
          </a:xfrm>
        </p:grpSpPr>
        <p:sp>
          <p:nvSpPr>
            <p:cNvPr id="12"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3" name="Picture 3" descr="Copy of SFRI_MONO_COLOR"/>
            <p:cNvPicPr>
              <a:picLocks noChangeAspect="1" noChangeArrowheads="1"/>
            </p:cNvPicPr>
            <p:nvPr/>
          </p:nvPicPr>
          <p:blipFill>
            <a:blip r:embed="rId4"/>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1447800" cy="304800"/>
          </a:xfrm>
        </p:spPr>
        <p:txBody>
          <a:bodyPr/>
          <a:lstStyle/>
          <a:p>
            <a:pPr algn="l" eaLnBrk="1" hangingPunct="1"/>
            <a:r>
              <a:rPr lang="en-US" sz="1800" b="1" dirty="0" smtClean="0">
                <a:solidFill>
                  <a:srgbClr val="FFFF00"/>
                </a:solidFill>
              </a:rPr>
              <a:t>Threat….</a:t>
            </a:r>
          </a:p>
        </p:txBody>
      </p:sp>
      <p:sp>
        <p:nvSpPr>
          <p:cNvPr id="13315" name="Rectangle 3"/>
          <p:cNvSpPr>
            <a:spLocks noGrp="1" noChangeArrowheads="1"/>
          </p:cNvSpPr>
          <p:nvPr>
            <p:ph type="body" idx="1"/>
          </p:nvPr>
        </p:nvSpPr>
        <p:spPr>
          <a:xfrm>
            <a:off x="76200" y="457200"/>
            <a:ext cx="8763000" cy="3429000"/>
          </a:xfrm>
        </p:spPr>
        <p:txBody>
          <a:bodyPr/>
          <a:lstStyle/>
          <a:p>
            <a:pPr marL="0" lvl="1" indent="0" algn="just" eaLnBrk="1" hangingPunct="1">
              <a:lnSpc>
                <a:spcPct val="150000"/>
              </a:lnSpc>
              <a:buFontTx/>
              <a:buNone/>
            </a:pPr>
            <a:r>
              <a:rPr lang="en-US" sz="2400" b="1" dirty="0" smtClean="0">
                <a:solidFill>
                  <a:srgbClr val="FFFF00"/>
                </a:solidFill>
                <a:latin typeface="Verdana" pitchFamily="34" charset="0"/>
              </a:rPr>
              <a:t>Lacunae in policy implementation: </a:t>
            </a:r>
          </a:p>
          <a:p>
            <a:pPr marL="633413" lvl="2" indent="-633413" algn="just" eaLnBrk="1" hangingPunct="1">
              <a:lnSpc>
                <a:spcPct val="150000"/>
              </a:lnSpc>
              <a:buFont typeface="Wingdings" pitchFamily="2" charset="2"/>
              <a:buChar char="ü"/>
            </a:pPr>
            <a:r>
              <a:rPr lang="en-US" b="1" dirty="0" smtClean="0">
                <a:latin typeface="Verdana" pitchFamily="34" charset="0"/>
              </a:rPr>
              <a:t>Management intervention: unregulated, non sustainable, unscientific  collection  </a:t>
            </a:r>
          </a:p>
          <a:p>
            <a:pPr marL="633413" lvl="2" indent="-633413" algn="just" eaLnBrk="1" hangingPunct="1">
              <a:lnSpc>
                <a:spcPct val="150000"/>
              </a:lnSpc>
              <a:buFont typeface="Wingdings" pitchFamily="2" charset="2"/>
              <a:buChar char="ü"/>
            </a:pPr>
            <a:r>
              <a:rPr lang="en-US" b="1" dirty="0" smtClean="0">
                <a:latin typeface="Verdana" pitchFamily="34" charset="0"/>
              </a:rPr>
              <a:t>Right of free access of collection of NTFPs </a:t>
            </a:r>
          </a:p>
          <a:p>
            <a:pPr marL="633413" lvl="2" indent="-633413" algn="just" eaLnBrk="1" hangingPunct="1">
              <a:lnSpc>
                <a:spcPct val="150000"/>
              </a:lnSpc>
              <a:buFont typeface="Wingdings" pitchFamily="2" charset="2"/>
              <a:buChar char="ü"/>
            </a:pPr>
            <a:r>
              <a:rPr lang="en-US" b="1" dirty="0" smtClean="0">
                <a:latin typeface="Verdana" pitchFamily="34" charset="0"/>
              </a:rPr>
              <a:t>Species specific management plan for NTFPs</a:t>
            </a:r>
          </a:p>
          <a:p>
            <a:pPr marL="633413" lvl="2" indent="-633413" algn="just" eaLnBrk="1" hangingPunct="1">
              <a:lnSpc>
                <a:spcPct val="150000"/>
              </a:lnSpc>
              <a:buFont typeface="Wingdings" pitchFamily="2" charset="2"/>
              <a:buChar char="ü"/>
            </a:pPr>
            <a:r>
              <a:rPr lang="en-US" b="1" dirty="0" smtClean="0">
                <a:latin typeface="Verdana" pitchFamily="34" charset="0"/>
              </a:rPr>
              <a:t>Integrated co-management </a:t>
            </a:r>
            <a:r>
              <a:rPr lang="en-US" b="1" dirty="0" smtClean="0">
                <a:latin typeface="Verdana" pitchFamily="34" charset="0"/>
              </a:rPr>
              <a:t>system</a:t>
            </a:r>
            <a:endParaRPr lang="en-US" b="1" dirty="0" smtClean="0">
              <a:latin typeface="Verdana" pitchFamily="34" charset="0"/>
            </a:endParaRPr>
          </a:p>
        </p:txBody>
      </p:sp>
      <p:pic>
        <p:nvPicPr>
          <p:cNvPr id="13318" name="Picture 22" descr="Img1338"/>
          <p:cNvPicPr preferRelativeResize="0">
            <a:picLocks noChangeArrowheads="1"/>
          </p:cNvPicPr>
          <p:nvPr/>
        </p:nvPicPr>
        <p:blipFill>
          <a:blip r:embed="rId2">
            <a:lum bright="12000"/>
          </a:blip>
          <a:srcRect/>
          <a:stretch>
            <a:fillRect/>
          </a:stretch>
        </p:blipFill>
        <p:spPr bwMode="auto">
          <a:xfrm>
            <a:off x="6172200" y="4191000"/>
            <a:ext cx="2895600" cy="2130425"/>
          </a:xfrm>
          <a:prstGeom prst="rect">
            <a:avLst/>
          </a:prstGeom>
          <a:noFill/>
          <a:ln w="9525">
            <a:solidFill>
              <a:srgbClr val="000000"/>
            </a:solidFill>
            <a:miter lim="800000"/>
            <a:headEnd/>
            <a:tailEnd/>
          </a:ln>
        </p:spPr>
      </p:pic>
      <p:pic>
        <p:nvPicPr>
          <p:cNvPr id="13319" name="Picture 6"/>
          <p:cNvPicPr preferRelativeResize="0">
            <a:picLocks noChangeArrowheads="1"/>
          </p:cNvPicPr>
          <p:nvPr/>
        </p:nvPicPr>
        <p:blipFill>
          <a:blip r:embed="rId3">
            <a:lum contrast="10000"/>
          </a:blip>
          <a:srcRect/>
          <a:stretch>
            <a:fillRect/>
          </a:stretch>
        </p:blipFill>
        <p:spPr bwMode="auto">
          <a:xfrm>
            <a:off x="3124200" y="4191000"/>
            <a:ext cx="2895600" cy="2130425"/>
          </a:xfrm>
          <a:prstGeom prst="rect">
            <a:avLst/>
          </a:prstGeom>
          <a:noFill/>
          <a:ln w="9525">
            <a:solidFill>
              <a:srgbClr val="000000"/>
            </a:solidFill>
            <a:miter lim="800000"/>
            <a:headEnd/>
            <a:tailEnd/>
          </a:ln>
        </p:spPr>
      </p:pic>
      <p:pic>
        <p:nvPicPr>
          <p:cNvPr id="13320" name="Picture 26" descr="DSCN5782"/>
          <p:cNvPicPr>
            <a:picLocks noChangeAspect="1" noChangeArrowheads="1"/>
          </p:cNvPicPr>
          <p:nvPr/>
        </p:nvPicPr>
        <p:blipFill>
          <a:blip r:embed="rId4">
            <a:lum bright="18000" contrast="20000"/>
          </a:blip>
          <a:srcRect/>
          <a:stretch>
            <a:fillRect/>
          </a:stretch>
        </p:blipFill>
        <p:spPr bwMode="auto">
          <a:xfrm>
            <a:off x="77787" y="4191000"/>
            <a:ext cx="2894013" cy="2133600"/>
          </a:xfrm>
          <a:prstGeom prst="rect">
            <a:avLst/>
          </a:prstGeom>
          <a:noFill/>
          <a:ln w="9525">
            <a:solidFill>
              <a:schemeClr val="tx1"/>
            </a:solidFill>
            <a:miter lim="800000"/>
            <a:headEnd/>
            <a:tailEnd/>
          </a:ln>
        </p:spPr>
      </p:pic>
      <p:sp>
        <p:nvSpPr>
          <p:cNvPr id="10" name="Slide Number Placeholder 9"/>
          <p:cNvSpPr>
            <a:spLocks noGrp="1"/>
          </p:cNvSpPr>
          <p:nvPr>
            <p:ph type="sldNum" sz="quarter" idx="11"/>
          </p:nvPr>
        </p:nvSpPr>
        <p:spPr/>
        <p:txBody>
          <a:bodyPr/>
          <a:lstStyle/>
          <a:p>
            <a:pPr>
              <a:defRPr/>
            </a:pPr>
            <a:fld id="{99A7685D-6BAF-4831-B136-BBEF52931442}" type="slidenum">
              <a:rPr lang="en-US" smtClean="0"/>
              <a:pPr>
                <a:defRPr/>
              </a:pPr>
              <a:t>19</a:t>
            </a:fld>
            <a:endParaRPr lang="en-US"/>
          </a:p>
        </p:txBody>
      </p:sp>
      <p:grpSp>
        <p:nvGrpSpPr>
          <p:cNvPr id="16" name="Group 15"/>
          <p:cNvGrpSpPr/>
          <p:nvPr/>
        </p:nvGrpSpPr>
        <p:grpSpPr>
          <a:xfrm>
            <a:off x="152400" y="6484937"/>
            <a:ext cx="1609725" cy="296863"/>
            <a:chOff x="152400" y="6484937"/>
            <a:chExt cx="1609725" cy="296863"/>
          </a:xfrm>
        </p:grpSpPr>
        <p:sp>
          <p:nvSpPr>
            <p:cNvPr id="17"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8" name="Picture 3" descr="Copy of SFRI_MONO_COLOR"/>
            <p:cNvPicPr>
              <a:picLocks noChangeAspect="1" noChangeArrowheads="1"/>
            </p:cNvPicPr>
            <p:nvPr/>
          </p:nvPicPr>
          <p:blipFill>
            <a:blip r:embed="rId5"/>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419600" y="1828800"/>
            <a:ext cx="4495800" cy="3200400"/>
          </a:xfrm>
        </p:spPr>
        <p:txBody>
          <a:bodyPr/>
          <a:lstStyle/>
          <a:p>
            <a:pPr algn="just" eaLnBrk="1" hangingPunct="1">
              <a:lnSpc>
                <a:spcPts val="4500"/>
              </a:lnSpc>
              <a:defRPr/>
            </a:pPr>
            <a:r>
              <a:rPr lang="en-US" sz="2400" b="1" dirty="0" smtClean="0">
                <a:solidFill>
                  <a:schemeClr val="tx2">
                    <a:lumMod val="75000"/>
                  </a:schemeClr>
                </a:solidFill>
                <a:latin typeface="Verdana" pitchFamily="34" charset="0"/>
              </a:rPr>
              <a:t>India has a long </a:t>
            </a:r>
            <a:br>
              <a:rPr lang="en-US" sz="2400" b="1" dirty="0" smtClean="0">
                <a:solidFill>
                  <a:schemeClr val="tx2">
                    <a:lumMod val="75000"/>
                  </a:schemeClr>
                </a:solidFill>
                <a:latin typeface="Verdana" pitchFamily="34" charset="0"/>
              </a:rPr>
            </a:br>
            <a:r>
              <a:rPr lang="en-US" sz="2400" b="1" dirty="0" smtClean="0">
                <a:solidFill>
                  <a:schemeClr val="tx2">
                    <a:lumMod val="75000"/>
                  </a:schemeClr>
                </a:solidFill>
                <a:latin typeface="Verdana" pitchFamily="34" charset="0"/>
              </a:rPr>
              <a:t>history of conservation and management of biodiversity/medicinal </a:t>
            </a:r>
            <a:r>
              <a:rPr lang="en-US" sz="2400" b="1" dirty="0" smtClean="0">
                <a:solidFill>
                  <a:schemeClr val="tx2">
                    <a:lumMod val="75000"/>
                  </a:schemeClr>
                </a:solidFill>
                <a:latin typeface="Verdana" pitchFamily="34" charset="0"/>
              </a:rPr>
              <a:t>&amp; </a:t>
            </a:r>
            <a:r>
              <a:rPr lang="en-US" sz="2400" b="1" dirty="0" smtClean="0">
                <a:solidFill>
                  <a:schemeClr val="tx2">
                    <a:lumMod val="75000"/>
                  </a:schemeClr>
                </a:solidFill>
                <a:latin typeface="Verdana" pitchFamily="34" charset="0"/>
              </a:rPr>
              <a:t>aromatic plants.</a:t>
            </a:r>
            <a:endParaRPr lang="en-US" sz="2400" dirty="0" smtClean="0">
              <a:solidFill>
                <a:schemeClr val="tx2">
                  <a:lumMod val="75000"/>
                </a:schemeClr>
              </a:solidFill>
            </a:endParaRPr>
          </a:p>
        </p:txBody>
      </p:sp>
      <p:pic>
        <p:nvPicPr>
          <p:cNvPr id="6" name="Picture 11" descr="Untitled-1"/>
          <p:cNvPicPr>
            <a:picLocks noChangeAspect="1" noChangeArrowheads="1"/>
          </p:cNvPicPr>
          <p:nvPr/>
        </p:nvPicPr>
        <p:blipFill>
          <a:blip r:embed="rId2"/>
          <a:srcRect/>
          <a:stretch>
            <a:fillRect/>
          </a:stretch>
        </p:blipFill>
        <p:spPr bwMode="auto">
          <a:xfrm>
            <a:off x="76200" y="228600"/>
            <a:ext cx="4343400" cy="5867400"/>
          </a:xfrm>
          <a:prstGeom prst="rect">
            <a:avLst/>
          </a:prstGeom>
          <a:noFill/>
          <a:ln w="9525">
            <a:solidFill>
              <a:srgbClr val="000000"/>
            </a:solidFill>
            <a:miter lim="800000"/>
            <a:headEnd/>
            <a:tailEnd/>
          </a:ln>
        </p:spPr>
      </p:pic>
      <p:sp>
        <p:nvSpPr>
          <p:cNvPr id="8" name="Slide Number Placeholder 7"/>
          <p:cNvSpPr>
            <a:spLocks noGrp="1"/>
          </p:cNvSpPr>
          <p:nvPr>
            <p:ph type="sldNum" sz="quarter" idx="11"/>
          </p:nvPr>
        </p:nvSpPr>
        <p:spPr/>
        <p:txBody>
          <a:bodyPr/>
          <a:lstStyle/>
          <a:p>
            <a:pPr>
              <a:defRPr/>
            </a:pPr>
            <a:fld id="{99A7685D-6BAF-4831-B136-BBEF52931442}" type="slidenum">
              <a:rPr lang="en-US" smtClean="0"/>
              <a:pPr>
                <a:defRPr/>
              </a:pPr>
              <a:t>2</a:t>
            </a:fld>
            <a:endParaRPr lang="en-US"/>
          </a:p>
        </p:txBody>
      </p:sp>
      <p:grpSp>
        <p:nvGrpSpPr>
          <p:cNvPr id="9" name="Group 8"/>
          <p:cNvGrpSpPr/>
          <p:nvPr/>
        </p:nvGrpSpPr>
        <p:grpSpPr>
          <a:xfrm>
            <a:off x="152400" y="6484937"/>
            <a:ext cx="1609725" cy="296863"/>
            <a:chOff x="152400" y="6484937"/>
            <a:chExt cx="1609725" cy="296863"/>
          </a:xfrm>
        </p:grpSpPr>
        <p:sp>
          <p:nvSpPr>
            <p:cNvPr id="10"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1" name="Picture 3" descr="Copy of SFRI_MONO_COLOR"/>
            <p:cNvPicPr>
              <a:picLocks noChangeAspect="1" noChangeArrowheads="1"/>
            </p:cNvPicPr>
            <p:nvPr/>
          </p:nvPicPr>
          <p:blipFill>
            <a:blip r:embed="rId3"/>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scan0002"/>
          <p:cNvPicPr>
            <a:picLocks noChangeAspect="1" noChangeArrowheads="1"/>
          </p:cNvPicPr>
          <p:nvPr/>
        </p:nvPicPr>
        <p:blipFill>
          <a:blip r:embed="rId2">
            <a:lum bright="30000" contrast="30000"/>
          </a:blip>
          <a:srcRect l="19643" t="1328" r="22462" b="20506"/>
          <a:stretch>
            <a:fillRect/>
          </a:stretch>
        </p:blipFill>
        <p:spPr bwMode="auto">
          <a:xfrm>
            <a:off x="7010400" y="914400"/>
            <a:ext cx="1752600" cy="2006600"/>
          </a:xfrm>
          <a:prstGeom prst="rect">
            <a:avLst/>
          </a:prstGeom>
          <a:noFill/>
          <a:ln w="12700">
            <a:noFill/>
            <a:miter lim="800000"/>
            <a:headEnd/>
            <a:tailEnd/>
          </a:ln>
        </p:spPr>
      </p:pic>
      <p:sp>
        <p:nvSpPr>
          <p:cNvPr id="18434" name="Rectangle 2"/>
          <p:cNvSpPr>
            <a:spLocks noGrp="1" noChangeArrowheads="1"/>
          </p:cNvSpPr>
          <p:nvPr>
            <p:ph type="title"/>
          </p:nvPr>
        </p:nvSpPr>
        <p:spPr>
          <a:xfrm>
            <a:off x="304800" y="152400"/>
            <a:ext cx="7696200" cy="685800"/>
          </a:xfrm>
        </p:spPr>
        <p:txBody>
          <a:bodyPr/>
          <a:lstStyle/>
          <a:p>
            <a:pPr algn="l" eaLnBrk="1" hangingPunct="1">
              <a:spcBef>
                <a:spcPct val="50000"/>
              </a:spcBef>
            </a:pPr>
            <a:r>
              <a:rPr lang="en-US" sz="2600" b="1" dirty="0" smtClean="0">
                <a:solidFill>
                  <a:srgbClr val="FFFF00"/>
                </a:solidFill>
                <a:latin typeface="Verdana" pitchFamily="34" charset="0"/>
              </a:rPr>
              <a:t>Need of strategic interventions for: </a:t>
            </a:r>
          </a:p>
        </p:txBody>
      </p:sp>
      <p:sp>
        <p:nvSpPr>
          <p:cNvPr id="18435" name="Rectangle 7"/>
          <p:cNvSpPr>
            <a:spLocks noChangeArrowheads="1"/>
          </p:cNvSpPr>
          <p:nvPr/>
        </p:nvSpPr>
        <p:spPr bwMode="auto">
          <a:xfrm>
            <a:off x="76200" y="990600"/>
            <a:ext cx="6705600" cy="5329921"/>
          </a:xfrm>
          <a:prstGeom prst="rect">
            <a:avLst/>
          </a:prstGeom>
          <a:noFill/>
          <a:ln w="9525">
            <a:noFill/>
            <a:miter lim="800000"/>
            <a:headEnd/>
            <a:tailEnd/>
          </a:ln>
        </p:spPr>
        <p:txBody>
          <a:bodyPr wrap="square">
            <a:spAutoFit/>
          </a:bodyPr>
          <a:lstStyle/>
          <a:p>
            <a:pPr marL="508000" indent="-508000" algn="just">
              <a:lnSpc>
                <a:spcPct val="150000"/>
              </a:lnSpc>
              <a:buFont typeface="Wingdings" pitchFamily="2" charset="2"/>
              <a:buChar char="ü"/>
            </a:pPr>
            <a:r>
              <a:rPr lang="en-US" sz="2300" b="1" dirty="0">
                <a:latin typeface="Verdana" pitchFamily="34" charset="0"/>
              </a:rPr>
              <a:t>Conservation </a:t>
            </a:r>
            <a:r>
              <a:rPr lang="en-US" sz="2300" b="1" dirty="0" smtClean="0">
                <a:latin typeface="Verdana" pitchFamily="34" charset="0"/>
              </a:rPr>
              <a:t>and </a:t>
            </a:r>
            <a:r>
              <a:rPr lang="en-US" sz="2300" b="1" dirty="0">
                <a:latin typeface="Verdana" pitchFamily="34" charset="0"/>
              </a:rPr>
              <a:t>sustainable management of  FGR in:  Ecological, Social  Economic and Policy </a:t>
            </a:r>
            <a:r>
              <a:rPr lang="en-US" sz="2300" b="1" dirty="0" smtClean="0">
                <a:latin typeface="Verdana" pitchFamily="34" charset="0"/>
              </a:rPr>
              <a:t>terms. </a:t>
            </a:r>
            <a:endParaRPr lang="en-US" sz="2300" b="1" dirty="0">
              <a:latin typeface="Verdana" pitchFamily="34" charset="0"/>
            </a:endParaRPr>
          </a:p>
          <a:p>
            <a:pPr marL="508000" indent="-508000" algn="just">
              <a:lnSpc>
                <a:spcPct val="150000"/>
              </a:lnSpc>
            </a:pPr>
            <a:endParaRPr lang="en-US" sz="2300" b="1" dirty="0">
              <a:latin typeface="Verdana" pitchFamily="34" charset="0"/>
            </a:endParaRPr>
          </a:p>
          <a:p>
            <a:pPr marL="508000" indent="-508000" algn="just">
              <a:lnSpc>
                <a:spcPct val="150000"/>
              </a:lnSpc>
              <a:buFont typeface="Wingdings" pitchFamily="2" charset="2"/>
              <a:buChar char="ü"/>
            </a:pPr>
            <a:r>
              <a:rPr lang="en-US" sz="2300" b="1" dirty="0">
                <a:latin typeface="Verdana" pitchFamily="34" charset="0"/>
              </a:rPr>
              <a:t>Collaborative integrated approach: institutional/users </a:t>
            </a:r>
            <a:r>
              <a:rPr lang="en-US" sz="2300" b="1" dirty="0" smtClean="0">
                <a:latin typeface="Verdana" pitchFamily="34" charset="0"/>
              </a:rPr>
              <a:t>stakeholders.</a:t>
            </a:r>
            <a:endParaRPr lang="en-US" sz="2300" b="1" dirty="0">
              <a:latin typeface="Verdana" pitchFamily="34" charset="0"/>
            </a:endParaRPr>
          </a:p>
          <a:p>
            <a:pPr marL="508000" indent="-508000" algn="just">
              <a:lnSpc>
                <a:spcPct val="150000"/>
              </a:lnSpc>
            </a:pPr>
            <a:endParaRPr lang="en-US" sz="2300" b="1" dirty="0">
              <a:latin typeface="Verdana" pitchFamily="34" charset="0"/>
            </a:endParaRPr>
          </a:p>
          <a:p>
            <a:pPr marL="508000" indent="-508000" algn="just">
              <a:lnSpc>
                <a:spcPct val="150000"/>
              </a:lnSpc>
              <a:buFont typeface="Wingdings" pitchFamily="2" charset="2"/>
              <a:buChar char="ü"/>
            </a:pPr>
            <a:r>
              <a:rPr lang="en-US" sz="2300" b="1" dirty="0">
                <a:latin typeface="Verdana" pitchFamily="34" charset="0"/>
              </a:rPr>
              <a:t>Regulated </a:t>
            </a:r>
            <a:r>
              <a:rPr lang="en-US" sz="2300" b="1" dirty="0" smtClean="0">
                <a:latin typeface="Verdana" pitchFamily="34" charset="0"/>
              </a:rPr>
              <a:t>commercial </a:t>
            </a:r>
            <a:r>
              <a:rPr lang="en-US" sz="2300" b="1" dirty="0">
                <a:latin typeface="Verdana" pitchFamily="34" charset="0"/>
              </a:rPr>
              <a:t>exploitation, strict legal provisions to prevent destructive harvesting.  </a:t>
            </a:r>
          </a:p>
        </p:txBody>
      </p:sp>
      <p:sp>
        <p:nvSpPr>
          <p:cNvPr id="6" name="Text Box 2"/>
          <p:cNvSpPr txBox="1">
            <a:spLocks noChangeArrowheads="1"/>
          </p:cNvSpPr>
          <p:nvPr/>
        </p:nvSpPr>
        <p:spPr bwMode="auto">
          <a:xfrm>
            <a:off x="6629400" y="5680502"/>
            <a:ext cx="2471737" cy="415498"/>
          </a:xfrm>
          <a:prstGeom prst="rect">
            <a:avLst/>
          </a:prstGeom>
          <a:noFill/>
          <a:ln w="9525">
            <a:noFill/>
            <a:miter lim="800000"/>
            <a:headEnd/>
            <a:tailEnd/>
          </a:ln>
        </p:spPr>
        <p:txBody>
          <a:bodyPr wrap="square">
            <a:spAutoFit/>
          </a:bodyPr>
          <a:lstStyle/>
          <a:p>
            <a:pPr algn="ctr" eaLnBrk="0" hangingPunct="0"/>
            <a:r>
              <a:rPr lang="en-US" sz="1050" b="1" i="1" dirty="0" err="1">
                <a:solidFill>
                  <a:srgbClr val="FFFF00"/>
                </a:solidFill>
              </a:rPr>
              <a:t>Rubia</a:t>
            </a:r>
            <a:r>
              <a:rPr lang="en-US" sz="1050" b="1" i="1" dirty="0">
                <a:solidFill>
                  <a:srgbClr val="FFFF00"/>
                </a:solidFill>
              </a:rPr>
              <a:t> </a:t>
            </a:r>
            <a:r>
              <a:rPr lang="en-US" sz="1050" b="1" i="1" dirty="0" err="1">
                <a:solidFill>
                  <a:srgbClr val="FFFF00"/>
                </a:solidFill>
              </a:rPr>
              <a:t>manjith</a:t>
            </a:r>
            <a:r>
              <a:rPr lang="en-US" sz="1050" b="1" i="1" dirty="0">
                <a:solidFill>
                  <a:srgbClr val="FFFF00"/>
                </a:solidFill>
              </a:rPr>
              <a:t> </a:t>
            </a:r>
            <a:r>
              <a:rPr lang="en-US" sz="1050" b="1" dirty="0" err="1">
                <a:solidFill>
                  <a:srgbClr val="FFFF00"/>
                </a:solidFill>
              </a:rPr>
              <a:t>Roxb</a:t>
            </a:r>
            <a:r>
              <a:rPr lang="en-US" sz="1050" b="1" dirty="0">
                <a:solidFill>
                  <a:srgbClr val="FFFF00"/>
                </a:solidFill>
              </a:rPr>
              <a:t>. : (</a:t>
            </a:r>
            <a:r>
              <a:rPr lang="en-US" sz="1050" b="1" dirty="0" err="1">
                <a:solidFill>
                  <a:srgbClr val="FFFF00"/>
                </a:solidFill>
              </a:rPr>
              <a:t>Manjitha</a:t>
            </a:r>
            <a:r>
              <a:rPr lang="en-US" sz="1050" b="1" dirty="0">
                <a:solidFill>
                  <a:srgbClr val="FFFF00"/>
                </a:solidFill>
              </a:rPr>
              <a:t>)</a:t>
            </a:r>
          </a:p>
          <a:p>
            <a:pPr algn="ctr" eaLnBrk="0" hangingPunct="0"/>
            <a:r>
              <a:rPr lang="en-US" sz="1050" b="1" dirty="0">
                <a:solidFill>
                  <a:srgbClr val="FFFF00"/>
                </a:solidFill>
              </a:rPr>
              <a:t>Use: Roots are used in jaundice.</a:t>
            </a:r>
          </a:p>
        </p:txBody>
      </p:sp>
      <p:pic>
        <p:nvPicPr>
          <p:cNvPr id="7" name="Picture 5" descr="bet4b"/>
          <p:cNvPicPr>
            <a:picLocks noChangeAspect="1" noChangeArrowheads="1"/>
          </p:cNvPicPr>
          <p:nvPr/>
        </p:nvPicPr>
        <p:blipFill>
          <a:blip r:embed="rId3">
            <a:lum bright="20000"/>
          </a:blip>
          <a:srcRect/>
          <a:stretch>
            <a:fillRect/>
          </a:stretch>
        </p:blipFill>
        <p:spPr bwMode="auto">
          <a:xfrm>
            <a:off x="7010400" y="3657600"/>
            <a:ext cx="1630363" cy="1938264"/>
          </a:xfrm>
          <a:prstGeom prst="rect">
            <a:avLst/>
          </a:prstGeom>
          <a:noFill/>
          <a:ln w="9525">
            <a:solidFill>
              <a:schemeClr val="tx2"/>
            </a:solidFill>
            <a:miter lim="800000"/>
            <a:headEnd/>
            <a:tailEnd/>
          </a:ln>
        </p:spPr>
      </p:pic>
      <p:sp>
        <p:nvSpPr>
          <p:cNvPr id="8" name="Text Box 10"/>
          <p:cNvSpPr txBox="1">
            <a:spLocks noChangeArrowheads="1"/>
          </p:cNvSpPr>
          <p:nvPr/>
        </p:nvSpPr>
        <p:spPr bwMode="auto">
          <a:xfrm>
            <a:off x="6705600" y="2971800"/>
            <a:ext cx="2438400" cy="430887"/>
          </a:xfrm>
          <a:prstGeom prst="rect">
            <a:avLst/>
          </a:prstGeom>
          <a:noFill/>
          <a:ln w="9525">
            <a:noFill/>
            <a:miter lim="800000"/>
            <a:headEnd/>
            <a:tailEnd/>
          </a:ln>
        </p:spPr>
        <p:txBody>
          <a:bodyPr wrap="square">
            <a:spAutoFit/>
          </a:bodyPr>
          <a:lstStyle/>
          <a:p>
            <a:pPr algn="ctr" eaLnBrk="0" hangingPunct="0"/>
            <a:r>
              <a:rPr lang="en-US" sz="1100" b="1" i="1" dirty="0">
                <a:solidFill>
                  <a:srgbClr val="FFFF00"/>
                </a:solidFill>
              </a:rPr>
              <a:t>Curcuma </a:t>
            </a:r>
            <a:r>
              <a:rPr lang="en-US" sz="1100" b="1" i="1" dirty="0" err="1">
                <a:solidFill>
                  <a:srgbClr val="FFFF00"/>
                </a:solidFill>
              </a:rPr>
              <a:t>caesia</a:t>
            </a:r>
            <a:r>
              <a:rPr lang="en-US" sz="1100" b="1" i="1" dirty="0">
                <a:solidFill>
                  <a:srgbClr val="FFFF00"/>
                </a:solidFill>
              </a:rPr>
              <a:t>:  </a:t>
            </a:r>
            <a:r>
              <a:rPr lang="en-US" sz="1100" b="1" dirty="0">
                <a:solidFill>
                  <a:srgbClr val="FFFF00"/>
                </a:solidFill>
              </a:rPr>
              <a:t>(Kali </a:t>
            </a:r>
            <a:r>
              <a:rPr lang="en-US" sz="1100" b="1" dirty="0" err="1">
                <a:solidFill>
                  <a:srgbClr val="FFFF00"/>
                </a:solidFill>
              </a:rPr>
              <a:t>haldi</a:t>
            </a:r>
            <a:r>
              <a:rPr lang="en-US" sz="1100" b="1" dirty="0">
                <a:solidFill>
                  <a:srgbClr val="FFFF00"/>
                </a:solidFill>
              </a:rPr>
              <a:t>)</a:t>
            </a:r>
          </a:p>
          <a:p>
            <a:pPr algn="ctr" eaLnBrk="0" hangingPunct="0"/>
            <a:r>
              <a:rPr lang="en-US" sz="1100" b="1" dirty="0">
                <a:solidFill>
                  <a:srgbClr val="FFFF00"/>
                </a:solidFill>
              </a:rPr>
              <a:t>Use: Roots are used in </a:t>
            </a:r>
            <a:r>
              <a:rPr lang="en-US" sz="1100" b="1" dirty="0" err="1">
                <a:solidFill>
                  <a:srgbClr val="FFFF00"/>
                </a:solidFill>
              </a:rPr>
              <a:t>Asthama</a:t>
            </a:r>
            <a:endParaRPr lang="en-US" sz="1100" b="1" dirty="0">
              <a:solidFill>
                <a:srgbClr val="FFFF00"/>
              </a:solidFill>
            </a:endParaRPr>
          </a:p>
        </p:txBody>
      </p:sp>
      <p:sp>
        <p:nvSpPr>
          <p:cNvPr id="11" name="Slide Number Placeholder 10"/>
          <p:cNvSpPr>
            <a:spLocks noGrp="1"/>
          </p:cNvSpPr>
          <p:nvPr>
            <p:ph type="sldNum" sz="quarter" idx="11"/>
          </p:nvPr>
        </p:nvSpPr>
        <p:spPr/>
        <p:txBody>
          <a:bodyPr/>
          <a:lstStyle/>
          <a:p>
            <a:pPr>
              <a:defRPr/>
            </a:pPr>
            <a:fld id="{99A7685D-6BAF-4831-B136-BBEF52931442}" type="slidenum">
              <a:rPr lang="en-US" smtClean="0"/>
              <a:pPr>
                <a:defRPr/>
              </a:pPr>
              <a:t>20</a:t>
            </a:fld>
            <a:endParaRPr lang="en-US"/>
          </a:p>
        </p:txBody>
      </p:sp>
      <p:grpSp>
        <p:nvGrpSpPr>
          <p:cNvPr id="15" name="Group 14"/>
          <p:cNvGrpSpPr/>
          <p:nvPr/>
        </p:nvGrpSpPr>
        <p:grpSpPr>
          <a:xfrm>
            <a:off x="152400" y="6484937"/>
            <a:ext cx="1609725" cy="296863"/>
            <a:chOff x="152400" y="6484937"/>
            <a:chExt cx="1609725" cy="296863"/>
          </a:xfrm>
        </p:grpSpPr>
        <p:sp>
          <p:nvSpPr>
            <p:cNvPr id="16"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7" name="Picture 3" descr="Copy of SFRI_MONO_COLOR"/>
            <p:cNvPicPr>
              <a:picLocks noChangeAspect="1" noChangeArrowheads="1"/>
            </p:cNvPicPr>
            <p:nvPr/>
          </p:nvPicPr>
          <p:blipFill>
            <a:blip r:embed="rId4"/>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43542"/>
            <a:ext cx="5486400" cy="563563"/>
          </a:xfrm>
        </p:spPr>
        <p:txBody>
          <a:bodyPr/>
          <a:lstStyle/>
          <a:p>
            <a:pPr algn="l"/>
            <a:r>
              <a:rPr lang="en-US" sz="1800" b="1" dirty="0" smtClean="0">
                <a:solidFill>
                  <a:srgbClr val="FFFF00"/>
                </a:solidFill>
              </a:rPr>
              <a:t>Need of strategic interventions for:.......</a:t>
            </a:r>
            <a:endParaRPr lang="en-US" sz="1800" dirty="0" smtClean="0">
              <a:solidFill>
                <a:srgbClr val="FFFF00"/>
              </a:solidFill>
            </a:endParaRPr>
          </a:p>
        </p:txBody>
      </p:sp>
      <p:sp>
        <p:nvSpPr>
          <p:cNvPr id="3" name="Content Placeholder 2"/>
          <p:cNvSpPr>
            <a:spLocks noGrp="1"/>
          </p:cNvSpPr>
          <p:nvPr>
            <p:ph idx="1"/>
          </p:nvPr>
        </p:nvSpPr>
        <p:spPr>
          <a:xfrm>
            <a:off x="76200" y="609600"/>
            <a:ext cx="8763000" cy="3657600"/>
          </a:xfrm>
        </p:spPr>
        <p:txBody>
          <a:bodyPr/>
          <a:lstStyle/>
          <a:p>
            <a:pPr marL="457200" indent="-457200" algn="just">
              <a:lnSpc>
                <a:spcPct val="150000"/>
              </a:lnSpc>
              <a:buFont typeface="Wingdings" pitchFamily="2" charset="2"/>
              <a:buChar char="ü"/>
              <a:defRPr/>
            </a:pPr>
            <a:r>
              <a:rPr lang="en-US" sz="2300" b="1" kern="1200" dirty="0" smtClean="0">
                <a:latin typeface="Verdana" pitchFamily="34" charset="0"/>
              </a:rPr>
              <a:t>Strict implication of sustainable harvesting limit of NTFPs collected from natural forests. </a:t>
            </a:r>
          </a:p>
          <a:p>
            <a:pPr marL="457200" indent="-457200" algn="just">
              <a:lnSpc>
                <a:spcPct val="150000"/>
              </a:lnSpc>
              <a:buFont typeface="Wingdings" pitchFamily="2" charset="2"/>
              <a:buChar char="ü"/>
              <a:defRPr/>
            </a:pPr>
            <a:r>
              <a:rPr lang="en-US" sz="2300" b="1" kern="1200" dirty="0" smtClean="0">
                <a:latin typeface="Verdana" pitchFamily="34" charset="0"/>
              </a:rPr>
              <a:t>Economical viable, user friendly and  socially accepted techniques </a:t>
            </a:r>
          </a:p>
          <a:p>
            <a:pPr marL="457200" indent="-457200" algn="just">
              <a:lnSpc>
                <a:spcPct val="150000"/>
              </a:lnSpc>
              <a:buFont typeface="Wingdings" pitchFamily="2" charset="2"/>
              <a:buChar char="ü"/>
              <a:defRPr/>
            </a:pPr>
            <a:r>
              <a:rPr lang="en-US" sz="2300" b="1" kern="1200" dirty="0" smtClean="0">
                <a:latin typeface="Verdana" pitchFamily="34" charset="0"/>
              </a:rPr>
              <a:t>Trainings and capacity building </a:t>
            </a:r>
            <a:r>
              <a:rPr lang="en-US" sz="2300" b="1" kern="1200" dirty="0" err="1" smtClean="0">
                <a:latin typeface="Verdana" pitchFamily="34" charset="0"/>
              </a:rPr>
              <a:t>programme</a:t>
            </a:r>
            <a:r>
              <a:rPr lang="en-US" sz="2300" b="1" kern="1200" dirty="0" smtClean="0">
                <a:latin typeface="Verdana" pitchFamily="34" charset="0"/>
              </a:rPr>
              <a:t> for  dependent  communities</a:t>
            </a:r>
          </a:p>
          <a:p>
            <a:pPr>
              <a:defRPr/>
            </a:pPr>
            <a:endParaRPr lang="en-US" sz="2300" b="1" dirty="0">
              <a:latin typeface="Verdana" pitchFamily="34" charset="0"/>
            </a:endParaRPr>
          </a:p>
        </p:txBody>
      </p:sp>
      <p:pic>
        <p:nvPicPr>
          <p:cNvPr id="19462" name="Picture 9" descr="DSCN2037"/>
          <p:cNvPicPr>
            <a:picLocks noChangeAspect="1" noChangeArrowheads="1"/>
          </p:cNvPicPr>
          <p:nvPr/>
        </p:nvPicPr>
        <p:blipFill>
          <a:blip r:embed="rId2">
            <a:lum bright="6000"/>
          </a:blip>
          <a:srcRect/>
          <a:stretch>
            <a:fillRect/>
          </a:stretch>
        </p:blipFill>
        <p:spPr bwMode="auto">
          <a:xfrm>
            <a:off x="76200" y="4252913"/>
            <a:ext cx="2797175" cy="2071687"/>
          </a:xfrm>
          <a:prstGeom prst="rect">
            <a:avLst/>
          </a:prstGeom>
          <a:noFill/>
          <a:ln w="9525">
            <a:solidFill>
              <a:srgbClr val="000000"/>
            </a:solidFill>
            <a:miter lim="800000"/>
            <a:headEnd/>
            <a:tailEnd/>
          </a:ln>
        </p:spPr>
      </p:pic>
      <p:pic>
        <p:nvPicPr>
          <p:cNvPr id="19463" name="Picture 6" descr="DSCN2060"/>
          <p:cNvPicPr>
            <a:picLocks noChangeAspect="1" noChangeArrowheads="1"/>
          </p:cNvPicPr>
          <p:nvPr/>
        </p:nvPicPr>
        <p:blipFill>
          <a:blip r:embed="rId3">
            <a:lum bright="12000"/>
          </a:blip>
          <a:srcRect/>
          <a:stretch>
            <a:fillRect/>
          </a:stretch>
        </p:blipFill>
        <p:spPr bwMode="auto">
          <a:xfrm>
            <a:off x="6169025" y="4267200"/>
            <a:ext cx="2819400" cy="2074863"/>
          </a:xfrm>
          <a:prstGeom prst="rect">
            <a:avLst/>
          </a:prstGeom>
          <a:noFill/>
          <a:ln w="9525">
            <a:solidFill>
              <a:srgbClr val="000000"/>
            </a:solidFill>
            <a:miter lim="800000"/>
            <a:headEnd/>
            <a:tailEnd/>
          </a:ln>
        </p:spPr>
      </p:pic>
      <p:pic>
        <p:nvPicPr>
          <p:cNvPr id="19464" name="Picture 4" descr="DSCN2047"/>
          <p:cNvPicPr>
            <a:picLocks noChangeAspect="1" noChangeArrowheads="1"/>
          </p:cNvPicPr>
          <p:nvPr/>
        </p:nvPicPr>
        <p:blipFill>
          <a:blip r:embed="rId4">
            <a:lum bright="10000"/>
          </a:blip>
          <a:srcRect/>
          <a:stretch>
            <a:fillRect/>
          </a:stretch>
        </p:blipFill>
        <p:spPr bwMode="auto">
          <a:xfrm>
            <a:off x="2971800" y="4238625"/>
            <a:ext cx="3048000" cy="2085975"/>
          </a:xfrm>
          <a:prstGeom prst="rect">
            <a:avLst/>
          </a:prstGeom>
          <a:noFill/>
          <a:ln w="19050">
            <a:solidFill>
              <a:srgbClr val="000000"/>
            </a:solidFill>
            <a:miter lim="800000"/>
            <a:headEnd/>
            <a:tailEnd/>
          </a:ln>
        </p:spPr>
      </p:pic>
      <p:sp>
        <p:nvSpPr>
          <p:cNvPr id="10" name="Slide Number Placeholder 9"/>
          <p:cNvSpPr>
            <a:spLocks noGrp="1"/>
          </p:cNvSpPr>
          <p:nvPr>
            <p:ph type="sldNum" sz="quarter" idx="11"/>
          </p:nvPr>
        </p:nvSpPr>
        <p:spPr/>
        <p:txBody>
          <a:bodyPr/>
          <a:lstStyle/>
          <a:p>
            <a:pPr>
              <a:defRPr/>
            </a:pPr>
            <a:fld id="{99A7685D-6BAF-4831-B136-BBEF52931442}" type="slidenum">
              <a:rPr lang="en-US" smtClean="0"/>
              <a:pPr>
                <a:defRPr/>
              </a:pPr>
              <a:t>21</a:t>
            </a:fld>
            <a:endParaRPr lang="en-US"/>
          </a:p>
        </p:txBody>
      </p:sp>
      <p:grpSp>
        <p:nvGrpSpPr>
          <p:cNvPr id="13" name="Group 12"/>
          <p:cNvGrpSpPr/>
          <p:nvPr/>
        </p:nvGrpSpPr>
        <p:grpSpPr>
          <a:xfrm>
            <a:off x="152400" y="6484937"/>
            <a:ext cx="1609725" cy="296863"/>
            <a:chOff x="152400" y="6484937"/>
            <a:chExt cx="1609725" cy="296863"/>
          </a:xfrm>
        </p:grpSpPr>
        <p:sp>
          <p:nvSpPr>
            <p:cNvPr id="14"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5" name="Picture 3" descr="Copy of SFRI_MONO_COLOR"/>
            <p:cNvPicPr>
              <a:picLocks noChangeAspect="1" noChangeArrowheads="1"/>
            </p:cNvPicPr>
            <p:nvPr/>
          </p:nvPicPr>
          <p:blipFill>
            <a:blip r:embed="rId5"/>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6" descr="scan0050"/>
          <p:cNvPicPr>
            <a:picLocks noGrp="1" noChangeAspect="1" noChangeArrowheads="1"/>
          </p:cNvPicPr>
          <p:nvPr>
            <p:ph sz="quarter" idx="2"/>
          </p:nvPr>
        </p:nvPicPr>
        <p:blipFill>
          <a:blip r:embed="rId2">
            <a:lum bright="20000"/>
          </a:blip>
          <a:srcRect r="1251"/>
          <a:stretch>
            <a:fillRect/>
          </a:stretch>
        </p:blipFill>
        <p:spPr>
          <a:xfrm>
            <a:off x="6248400" y="4038600"/>
            <a:ext cx="2743200" cy="1981200"/>
          </a:xfrm>
          <a:noFill/>
          <a:ln w="3175">
            <a:solidFill>
              <a:srgbClr val="000000"/>
            </a:solidFill>
          </a:ln>
        </p:spPr>
      </p:pic>
      <p:pic>
        <p:nvPicPr>
          <p:cNvPr id="20485" name="Picture 9" descr="Field traing"/>
          <p:cNvPicPr>
            <a:picLocks noGrp="1" noChangeAspect="1" noChangeArrowheads="1"/>
          </p:cNvPicPr>
          <p:nvPr>
            <p:ph sz="quarter" idx="3"/>
          </p:nvPr>
        </p:nvPicPr>
        <p:blipFill>
          <a:blip r:embed="rId3">
            <a:lum contrast="30000"/>
          </a:blip>
          <a:srcRect/>
          <a:stretch>
            <a:fillRect/>
          </a:stretch>
        </p:blipFill>
        <p:spPr>
          <a:xfrm>
            <a:off x="152400" y="4038600"/>
            <a:ext cx="2895600" cy="2057400"/>
          </a:xfrm>
          <a:noFill/>
          <a:ln w="3175">
            <a:solidFill>
              <a:srgbClr val="000000"/>
            </a:solidFill>
          </a:ln>
        </p:spPr>
      </p:pic>
      <p:sp>
        <p:nvSpPr>
          <p:cNvPr id="20486" name="Text Box 5"/>
          <p:cNvSpPr txBox="1">
            <a:spLocks noChangeArrowheads="1"/>
          </p:cNvSpPr>
          <p:nvPr/>
        </p:nvSpPr>
        <p:spPr bwMode="auto">
          <a:xfrm>
            <a:off x="76200" y="701675"/>
            <a:ext cx="8915400" cy="2888483"/>
          </a:xfrm>
          <a:prstGeom prst="rect">
            <a:avLst/>
          </a:prstGeom>
          <a:noFill/>
          <a:ln w="9525">
            <a:noFill/>
            <a:miter lim="800000"/>
            <a:headEnd/>
            <a:tailEnd/>
          </a:ln>
        </p:spPr>
        <p:txBody>
          <a:bodyPr wrap="square">
            <a:spAutoFit/>
          </a:bodyPr>
          <a:lstStyle/>
          <a:p>
            <a:pPr marL="457200" indent="-457200" algn="just">
              <a:lnSpc>
                <a:spcPct val="150000"/>
              </a:lnSpc>
              <a:spcBef>
                <a:spcPct val="20000"/>
              </a:spcBef>
              <a:buClr>
                <a:schemeClr val="hlink"/>
              </a:buClr>
              <a:buSzPct val="80000"/>
              <a:buFont typeface="Wingdings" pitchFamily="2" charset="2"/>
              <a:buChar char="ü"/>
              <a:defRPr/>
            </a:pPr>
            <a:r>
              <a:rPr lang="en-US" sz="2300" b="1" dirty="0" smtClean="0">
                <a:effectLst>
                  <a:outerShdw blurRad="38100" dist="38100" dir="2700000" algn="tl">
                    <a:srgbClr val="000000"/>
                  </a:outerShdw>
                </a:effectLst>
                <a:latin typeface="Verdana" pitchFamily="34" charset="0"/>
              </a:rPr>
              <a:t>Community oriented “</a:t>
            </a:r>
            <a:r>
              <a:rPr lang="en-US" sz="2300" b="1" dirty="0">
                <a:effectLst>
                  <a:outerShdw blurRad="38100" dist="38100" dir="2700000" algn="tl">
                    <a:srgbClr val="000000"/>
                  </a:outerShdw>
                </a:effectLst>
                <a:latin typeface="Verdana" pitchFamily="34" charset="0"/>
              </a:rPr>
              <a:t>Self Assessment Technique” for </a:t>
            </a:r>
            <a:r>
              <a:rPr lang="en-US" sz="2300" b="1" dirty="0" smtClean="0">
                <a:effectLst>
                  <a:outerShdw blurRad="38100" dist="38100" dir="2700000" algn="tl">
                    <a:srgbClr val="000000"/>
                  </a:outerShdw>
                </a:effectLst>
                <a:latin typeface="Verdana" pitchFamily="34" charset="0"/>
              </a:rPr>
              <a:t> conservation of biodiversity.</a:t>
            </a:r>
            <a:endParaRPr lang="en-US" sz="2300" b="1" dirty="0">
              <a:effectLst>
                <a:outerShdw blurRad="38100" dist="38100" dir="2700000" algn="tl">
                  <a:srgbClr val="000000"/>
                </a:outerShdw>
              </a:effectLst>
              <a:latin typeface="Verdana" pitchFamily="34" charset="0"/>
            </a:endParaRPr>
          </a:p>
          <a:p>
            <a:pPr marL="457200" indent="-457200" algn="just">
              <a:lnSpc>
                <a:spcPct val="150000"/>
              </a:lnSpc>
              <a:spcBef>
                <a:spcPct val="20000"/>
              </a:spcBef>
              <a:buClr>
                <a:schemeClr val="hlink"/>
              </a:buClr>
              <a:buSzPct val="80000"/>
              <a:buFont typeface="Wingdings" pitchFamily="2" charset="2"/>
              <a:buChar char="ü"/>
              <a:defRPr/>
            </a:pPr>
            <a:r>
              <a:rPr lang="en-US" sz="2300" b="1" dirty="0">
                <a:effectLst>
                  <a:outerShdw blurRad="38100" dist="38100" dir="2700000" algn="tl">
                    <a:srgbClr val="000000"/>
                  </a:outerShdw>
                </a:effectLst>
                <a:latin typeface="Verdana" pitchFamily="34" charset="0"/>
              </a:rPr>
              <a:t>Creating massive people’s participation.</a:t>
            </a:r>
          </a:p>
          <a:p>
            <a:pPr marL="457200" indent="-457200" algn="just">
              <a:lnSpc>
                <a:spcPct val="150000"/>
              </a:lnSpc>
              <a:spcBef>
                <a:spcPct val="20000"/>
              </a:spcBef>
              <a:buClr>
                <a:schemeClr val="hlink"/>
              </a:buClr>
              <a:buSzPct val="80000"/>
              <a:buFont typeface="Wingdings" pitchFamily="2" charset="2"/>
              <a:buChar char="ü"/>
              <a:defRPr/>
            </a:pPr>
            <a:r>
              <a:rPr lang="en-US" sz="2300" b="1" dirty="0">
                <a:effectLst>
                  <a:outerShdw blurRad="38100" dist="38100" dir="2700000" algn="tl">
                    <a:srgbClr val="000000"/>
                  </a:outerShdw>
                </a:effectLst>
                <a:latin typeface="Verdana" pitchFamily="34" charset="0"/>
              </a:rPr>
              <a:t>Site specific models for enhancement of goods and services.</a:t>
            </a:r>
          </a:p>
        </p:txBody>
      </p:sp>
      <p:pic>
        <p:nvPicPr>
          <p:cNvPr id="20487" name="Picture 12" descr="DSCN1040"/>
          <p:cNvPicPr>
            <a:picLocks noGrp="1" noChangeAspect="1" noChangeArrowheads="1"/>
          </p:cNvPicPr>
          <p:nvPr>
            <p:ph sz="quarter" idx="4"/>
          </p:nvPr>
        </p:nvPicPr>
        <p:blipFill>
          <a:blip r:embed="rId4">
            <a:lum bright="20000"/>
          </a:blip>
          <a:srcRect/>
          <a:stretch>
            <a:fillRect/>
          </a:stretch>
        </p:blipFill>
        <p:spPr>
          <a:xfrm>
            <a:off x="3200400" y="4038600"/>
            <a:ext cx="2895600" cy="2057400"/>
          </a:xfrm>
          <a:noFill/>
          <a:ln w="3175">
            <a:solidFill>
              <a:srgbClr val="000000"/>
            </a:solidFill>
          </a:ln>
        </p:spPr>
      </p:pic>
      <p:sp>
        <p:nvSpPr>
          <p:cNvPr id="20488" name="Text Box 15"/>
          <p:cNvSpPr txBox="1">
            <a:spLocks noChangeArrowheads="1"/>
          </p:cNvSpPr>
          <p:nvPr/>
        </p:nvSpPr>
        <p:spPr bwMode="auto">
          <a:xfrm>
            <a:off x="0" y="0"/>
            <a:ext cx="1752600" cy="369332"/>
          </a:xfrm>
          <a:prstGeom prst="rect">
            <a:avLst/>
          </a:prstGeom>
          <a:noFill/>
          <a:ln w="9525">
            <a:noFill/>
            <a:miter lim="800000"/>
            <a:headEnd/>
            <a:tailEnd/>
          </a:ln>
        </p:spPr>
        <p:txBody>
          <a:bodyPr>
            <a:spAutoFit/>
          </a:bodyPr>
          <a:lstStyle/>
          <a:p>
            <a:pPr>
              <a:spcBef>
                <a:spcPct val="50000"/>
              </a:spcBef>
            </a:pPr>
            <a:r>
              <a:rPr lang="en-US" b="1" dirty="0" err="1">
                <a:solidFill>
                  <a:srgbClr val="FFFF00"/>
                </a:solidFill>
              </a:rPr>
              <a:t>Contd</a:t>
            </a:r>
            <a:r>
              <a:rPr lang="en-US" b="1" dirty="0">
                <a:solidFill>
                  <a:srgbClr val="FFFF00"/>
                </a:solidFill>
              </a:rPr>
              <a:t>…</a:t>
            </a:r>
          </a:p>
        </p:txBody>
      </p:sp>
      <p:sp>
        <p:nvSpPr>
          <p:cNvPr id="10" name="Slide Number Placeholder 9"/>
          <p:cNvSpPr>
            <a:spLocks noGrp="1"/>
          </p:cNvSpPr>
          <p:nvPr>
            <p:ph type="sldNum" sz="quarter" idx="12"/>
          </p:nvPr>
        </p:nvSpPr>
        <p:spPr/>
        <p:txBody>
          <a:bodyPr/>
          <a:lstStyle/>
          <a:p>
            <a:pPr>
              <a:defRPr/>
            </a:pPr>
            <a:fld id="{9BA02EE8-6BD5-47CD-811E-155E10D17596}" type="slidenum">
              <a:rPr lang="en-US" smtClean="0"/>
              <a:pPr>
                <a:defRPr/>
              </a:pPr>
              <a:t>22</a:t>
            </a:fld>
            <a:endParaRPr lang="en-US"/>
          </a:p>
        </p:txBody>
      </p:sp>
      <p:grpSp>
        <p:nvGrpSpPr>
          <p:cNvPr id="14" name="Group 13"/>
          <p:cNvGrpSpPr/>
          <p:nvPr/>
        </p:nvGrpSpPr>
        <p:grpSpPr>
          <a:xfrm>
            <a:off x="152400" y="6484937"/>
            <a:ext cx="1609725" cy="296863"/>
            <a:chOff x="152400" y="6484937"/>
            <a:chExt cx="1609725" cy="296863"/>
          </a:xfrm>
        </p:grpSpPr>
        <p:sp>
          <p:nvSpPr>
            <p:cNvPr id="15"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6" name="Picture 3" descr="Copy of SFRI_MONO_COLOR"/>
            <p:cNvPicPr>
              <a:picLocks noChangeAspect="1" noChangeArrowheads="1"/>
            </p:cNvPicPr>
            <p:nvPr/>
          </p:nvPicPr>
          <p:blipFill>
            <a:blip r:embed="rId5"/>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4"/>
          <p:cNvGraphicFramePr>
            <a:graphicFrameLocks noChangeAspect="1"/>
          </p:cNvGraphicFramePr>
          <p:nvPr/>
        </p:nvGraphicFramePr>
        <p:xfrm>
          <a:off x="258233" y="762000"/>
          <a:ext cx="8504767" cy="6096000"/>
        </p:xfrm>
        <a:graphic>
          <a:graphicData uri="http://schemas.openxmlformats.org/presentationml/2006/ole">
            <p:oleObj spid="_x0000_s133122" name="Presentation" r:id="rId3" imgW="3525107" imgH="2642767" progId="PowerPoint.Show.8">
              <p:embed/>
            </p:oleObj>
          </a:graphicData>
        </a:graphic>
      </p:graphicFrame>
      <p:sp>
        <p:nvSpPr>
          <p:cNvPr id="3" name="Rectangle 2"/>
          <p:cNvSpPr/>
          <p:nvPr/>
        </p:nvSpPr>
        <p:spPr bwMode="auto">
          <a:xfrm>
            <a:off x="0" y="0"/>
            <a:ext cx="9144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Arial" charset="0"/>
              </a:rPr>
              <a:t>Need of strategic</a:t>
            </a:r>
            <a:r>
              <a:rPr kumimoji="0" lang="en-US" sz="2000" b="1" i="0" u="none" strike="noStrike" cap="none" normalizeH="0" dirty="0" smtClean="0">
                <a:ln>
                  <a:noFill/>
                </a:ln>
                <a:solidFill>
                  <a:srgbClr val="FFFF00"/>
                </a:solidFill>
                <a:effectLst/>
                <a:latin typeface="Arial" charset="0"/>
              </a:rPr>
              <a:t> planning for determination of sustainable harvesting limits of utilizable NTFPs with community participations </a:t>
            </a:r>
            <a:endParaRPr kumimoji="0" lang="en-US" sz="2000" b="1" i="0" u="none" strike="noStrike" cap="none" normalizeH="0" baseline="0" dirty="0" smtClean="0">
              <a:ln>
                <a:noFill/>
              </a:ln>
              <a:solidFill>
                <a:srgbClr val="FFFF00"/>
              </a:solidFill>
              <a:effectLst/>
              <a:latin typeface="Arial" charset="0"/>
            </a:endParaRPr>
          </a:p>
        </p:txBody>
      </p:sp>
      <p:sp>
        <p:nvSpPr>
          <p:cNvPr id="5" name="Slide Number Placeholder 4"/>
          <p:cNvSpPr>
            <a:spLocks noGrp="1"/>
          </p:cNvSpPr>
          <p:nvPr>
            <p:ph type="sldNum" sz="quarter" idx="12"/>
          </p:nvPr>
        </p:nvSpPr>
        <p:spPr/>
        <p:txBody>
          <a:bodyPr/>
          <a:lstStyle/>
          <a:p>
            <a:pPr>
              <a:defRPr/>
            </a:pPr>
            <a:fld id="{E8D63B9F-D11C-4DDB-B9B6-0B5A63389888}"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152400" y="685800"/>
            <a:ext cx="8610600" cy="2746906"/>
          </a:xfrm>
          <a:prstGeom prst="rect">
            <a:avLst/>
          </a:prstGeom>
          <a:noFill/>
          <a:ln w="9525">
            <a:noFill/>
            <a:miter lim="800000"/>
            <a:headEnd/>
            <a:tailEnd/>
          </a:ln>
        </p:spPr>
        <p:txBody>
          <a:bodyPr>
            <a:spAutoFit/>
          </a:bodyPr>
          <a:lstStyle/>
          <a:p>
            <a:pPr marL="517525" indent="-517525" algn="just">
              <a:lnSpc>
                <a:spcPct val="150000"/>
              </a:lnSpc>
              <a:buFont typeface="Wingdings" pitchFamily="2" charset="2"/>
              <a:buChar char="ü"/>
            </a:pPr>
            <a:r>
              <a:rPr lang="en-US" sz="2300" b="1" dirty="0">
                <a:effectLst>
                  <a:outerShdw blurRad="38100" dist="38100" dir="2700000" algn="tl">
                    <a:srgbClr val="000000"/>
                  </a:outerShdw>
                </a:effectLst>
                <a:latin typeface="Verdana" pitchFamily="34" charset="0"/>
              </a:rPr>
              <a:t>Regular monitoring and evaluation with scientific inputs.</a:t>
            </a:r>
          </a:p>
          <a:p>
            <a:pPr marL="517525" indent="-517525" algn="just">
              <a:lnSpc>
                <a:spcPct val="150000"/>
              </a:lnSpc>
              <a:buFont typeface="Wingdings" pitchFamily="2" charset="2"/>
              <a:buChar char="ü"/>
            </a:pPr>
            <a:r>
              <a:rPr lang="en-US" sz="2300" b="1" dirty="0">
                <a:effectLst>
                  <a:outerShdw blurRad="38100" dist="38100" dir="2700000" algn="tl">
                    <a:srgbClr val="000000"/>
                  </a:outerShdw>
                </a:effectLst>
                <a:latin typeface="Verdana" pitchFamily="34" charset="0"/>
              </a:rPr>
              <a:t>Importance of natural </a:t>
            </a:r>
            <a:r>
              <a:rPr lang="en-US" sz="2300" b="1" dirty="0" smtClean="0">
                <a:effectLst>
                  <a:outerShdw blurRad="38100" dist="38100" dir="2700000" algn="tl">
                    <a:srgbClr val="000000"/>
                  </a:outerShdw>
                </a:effectLst>
                <a:latin typeface="Verdana" pitchFamily="34" charset="0"/>
              </a:rPr>
              <a:t>forests </a:t>
            </a:r>
            <a:r>
              <a:rPr lang="en-US" sz="2300" b="1" dirty="0">
                <a:effectLst>
                  <a:outerShdw blurRad="38100" dist="38100" dir="2700000" algn="tl">
                    <a:srgbClr val="000000"/>
                  </a:outerShdw>
                </a:effectLst>
                <a:latin typeface="Verdana" pitchFamily="34" charset="0"/>
              </a:rPr>
              <a:t>in balancing ecological and economic benefits. </a:t>
            </a:r>
          </a:p>
          <a:p>
            <a:pPr marL="517525" indent="-517525" algn="just">
              <a:lnSpc>
                <a:spcPct val="150000"/>
              </a:lnSpc>
              <a:buFont typeface="Wingdings" pitchFamily="2" charset="2"/>
              <a:buChar char="ü"/>
            </a:pPr>
            <a:r>
              <a:rPr lang="en-US" sz="2300" b="1" dirty="0" smtClean="0">
                <a:effectLst>
                  <a:outerShdw blurRad="38100" dist="38100" dir="2700000" algn="tl">
                    <a:srgbClr val="000000"/>
                  </a:outerShdw>
                </a:effectLst>
                <a:latin typeface="Verdana" pitchFamily="34" charset="0"/>
              </a:rPr>
              <a:t>Viable </a:t>
            </a:r>
            <a:r>
              <a:rPr lang="en-US" sz="2300" b="1" dirty="0">
                <a:effectLst>
                  <a:outerShdw blurRad="38100" dist="38100" dir="2700000" algn="tl">
                    <a:srgbClr val="000000"/>
                  </a:outerShdw>
                </a:effectLst>
                <a:latin typeface="Verdana" pitchFamily="34" charset="0"/>
              </a:rPr>
              <a:t>management </a:t>
            </a:r>
            <a:r>
              <a:rPr lang="en-US" sz="2300" b="1" dirty="0" smtClean="0">
                <a:effectLst>
                  <a:outerShdw blurRad="38100" dist="38100" dir="2700000" algn="tl">
                    <a:srgbClr val="000000"/>
                  </a:outerShdw>
                </a:effectLst>
                <a:latin typeface="Verdana" pitchFamily="34" charset="0"/>
              </a:rPr>
              <a:t>partnership.</a:t>
            </a:r>
            <a:endParaRPr lang="en-US" sz="2300" b="1" dirty="0">
              <a:effectLst>
                <a:outerShdw blurRad="38100" dist="38100" dir="2700000" algn="tl">
                  <a:srgbClr val="000000"/>
                </a:outerShdw>
              </a:effectLst>
              <a:latin typeface="Verdana" pitchFamily="34" charset="0"/>
            </a:endParaRPr>
          </a:p>
        </p:txBody>
      </p:sp>
      <p:pic>
        <p:nvPicPr>
          <p:cNvPr id="21507" name="Picture 5" descr="DSCN5513"/>
          <p:cNvPicPr>
            <a:picLocks noChangeAspect="1" noChangeArrowheads="1"/>
          </p:cNvPicPr>
          <p:nvPr/>
        </p:nvPicPr>
        <p:blipFill>
          <a:blip r:embed="rId2">
            <a:lum bright="10000"/>
          </a:blip>
          <a:srcRect l="17090" t="9766" r="4781" b="10478"/>
          <a:stretch>
            <a:fillRect/>
          </a:stretch>
        </p:blipFill>
        <p:spPr bwMode="auto">
          <a:xfrm>
            <a:off x="381000" y="3581400"/>
            <a:ext cx="4114800" cy="2795588"/>
          </a:xfrm>
          <a:prstGeom prst="rect">
            <a:avLst/>
          </a:prstGeom>
          <a:noFill/>
          <a:ln w="12700">
            <a:solidFill>
              <a:srgbClr val="000000"/>
            </a:solidFill>
            <a:miter lim="800000"/>
            <a:headEnd/>
            <a:tailEnd/>
          </a:ln>
        </p:spPr>
      </p:pic>
      <p:sp>
        <p:nvSpPr>
          <p:cNvPr id="21508" name="Text Box 6"/>
          <p:cNvSpPr txBox="1">
            <a:spLocks noChangeArrowheads="1"/>
          </p:cNvSpPr>
          <p:nvPr/>
        </p:nvSpPr>
        <p:spPr bwMode="auto">
          <a:xfrm>
            <a:off x="76200" y="152400"/>
            <a:ext cx="9144000" cy="492443"/>
          </a:xfrm>
          <a:prstGeom prst="rect">
            <a:avLst/>
          </a:prstGeom>
          <a:noFill/>
          <a:ln w="9525">
            <a:noFill/>
            <a:miter lim="800000"/>
            <a:headEnd/>
            <a:tailEnd/>
          </a:ln>
        </p:spPr>
        <p:txBody>
          <a:bodyPr>
            <a:spAutoFit/>
          </a:bodyPr>
          <a:lstStyle/>
          <a:p>
            <a:pPr algn="ctr"/>
            <a:r>
              <a:rPr lang="en-US" sz="2600" b="1" dirty="0">
                <a:solidFill>
                  <a:srgbClr val="FFFF00"/>
                </a:solidFill>
                <a:latin typeface="Verdana" pitchFamily="34" charset="0"/>
              </a:rPr>
              <a:t>Role of Institutional and users stakeholders</a:t>
            </a:r>
          </a:p>
        </p:txBody>
      </p:sp>
      <p:sp>
        <p:nvSpPr>
          <p:cNvPr id="21509" name="Text Box 7"/>
          <p:cNvSpPr txBox="1">
            <a:spLocks noChangeArrowheads="1"/>
          </p:cNvSpPr>
          <p:nvPr/>
        </p:nvSpPr>
        <p:spPr bwMode="auto">
          <a:xfrm>
            <a:off x="685800" y="4572000"/>
            <a:ext cx="3048000" cy="396875"/>
          </a:xfrm>
          <a:prstGeom prst="rect">
            <a:avLst/>
          </a:prstGeom>
          <a:noFill/>
          <a:ln w="9525">
            <a:noFill/>
            <a:miter lim="800000"/>
            <a:headEnd/>
            <a:tailEnd/>
          </a:ln>
        </p:spPr>
        <p:txBody>
          <a:bodyPr>
            <a:spAutoFit/>
          </a:bodyPr>
          <a:lstStyle/>
          <a:p>
            <a:pPr>
              <a:spcBef>
                <a:spcPct val="50000"/>
              </a:spcBef>
            </a:pPr>
            <a:endParaRPr lang="en-US"/>
          </a:p>
        </p:txBody>
      </p:sp>
      <p:pic>
        <p:nvPicPr>
          <p:cNvPr id="21510" name="Picture 8" descr="vet12a"/>
          <p:cNvPicPr>
            <a:picLocks noChangeAspect="1" noChangeArrowheads="1"/>
          </p:cNvPicPr>
          <p:nvPr/>
        </p:nvPicPr>
        <p:blipFill>
          <a:blip r:embed="rId3">
            <a:lum contrast="10000"/>
          </a:blip>
          <a:srcRect l="1538" b="9026"/>
          <a:stretch>
            <a:fillRect/>
          </a:stretch>
        </p:blipFill>
        <p:spPr bwMode="auto">
          <a:xfrm>
            <a:off x="4724400" y="3581400"/>
            <a:ext cx="4038600" cy="2849563"/>
          </a:xfrm>
          <a:prstGeom prst="rect">
            <a:avLst/>
          </a:prstGeom>
          <a:noFill/>
          <a:ln w="9525">
            <a:solidFill>
              <a:schemeClr val="tx1"/>
            </a:solidFill>
            <a:miter lim="800000"/>
            <a:headEnd/>
            <a:tailEnd/>
          </a:ln>
        </p:spPr>
      </p:pic>
      <p:sp>
        <p:nvSpPr>
          <p:cNvPr id="10" name="Slide Number Placeholder 9"/>
          <p:cNvSpPr>
            <a:spLocks noGrp="1"/>
          </p:cNvSpPr>
          <p:nvPr>
            <p:ph type="sldNum" sz="quarter" idx="11"/>
          </p:nvPr>
        </p:nvSpPr>
        <p:spPr/>
        <p:txBody>
          <a:bodyPr/>
          <a:lstStyle/>
          <a:p>
            <a:pPr>
              <a:defRPr/>
            </a:pPr>
            <a:fld id="{9FA03FE8-4AB5-4931-BC92-38D516CFEF51}" type="slidenum">
              <a:rPr lang="en-US" smtClean="0"/>
              <a:pPr>
                <a:defRPr/>
              </a:pPr>
              <a:t>24</a:t>
            </a:fld>
            <a:endParaRPr lang="en-US"/>
          </a:p>
        </p:txBody>
      </p:sp>
      <p:sp>
        <p:nvSpPr>
          <p:cNvPr id="11"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2" name="Picture 3" descr="Copy of SFRI_MONO_COLOR"/>
          <p:cNvPicPr>
            <a:picLocks noChangeAspect="1" noChangeArrowheads="1"/>
          </p:cNvPicPr>
          <p:nvPr/>
        </p:nvPicPr>
        <p:blipFill>
          <a:blip r:embed="rId4"/>
          <a:srcRect/>
          <a:stretch>
            <a:fillRect/>
          </a:stretch>
        </p:blipFill>
        <p:spPr bwMode="auto">
          <a:xfrm>
            <a:off x="152400" y="6484937"/>
            <a:ext cx="304800" cy="296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228600"/>
            <a:ext cx="9144000" cy="990600"/>
          </a:xfrm>
        </p:spPr>
        <p:txBody>
          <a:bodyPr/>
          <a:lstStyle/>
          <a:p>
            <a:pPr eaLnBrk="1" hangingPunct="1"/>
            <a:r>
              <a:rPr lang="en-US" sz="2500" b="1" kern="1200" dirty="0" smtClean="0">
                <a:solidFill>
                  <a:srgbClr val="FFFF00"/>
                </a:solidFill>
                <a:latin typeface="Verdana" pitchFamily="34" charset="0"/>
                <a:ea typeface="+mn-ea"/>
                <a:cs typeface="+mn-cs"/>
              </a:rPr>
              <a:t>Innovation in</a:t>
            </a:r>
            <a:r>
              <a:rPr lang="en-US" sz="2500" b="1" kern="1200" dirty="0" smtClean="0">
                <a:solidFill>
                  <a:srgbClr val="FFFF00"/>
                </a:solidFill>
                <a:latin typeface="Verdana" pitchFamily="34" charset="0"/>
              </a:rPr>
              <a:t> limit</a:t>
            </a:r>
            <a:r>
              <a:rPr lang="en-US" sz="2500" b="1" kern="1200" dirty="0" smtClean="0">
                <a:solidFill>
                  <a:srgbClr val="FFFF00"/>
                </a:solidFill>
                <a:latin typeface="Verdana" pitchFamily="34" charset="0"/>
                <a:ea typeface="+mn-ea"/>
                <a:cs typeface="+mn-cs"/>
              </a:rPr>
              <a:t> determination of  sustainable harvesting in natural forests with community participation : Case study </a:t>
            </a:r>
          </a:p>
        </p:txBody>
      </p:sp>
      <p:sp>
        <p:nvSpPr>
          <p:cNvPr id="1030" name="Text Box 6"/>
          <p:cNvSpPr txBox="1">
            <a:spLocks noChangeArrowheads="1"/>
          </p:cNvSpPr>
          <p:nvPr/>
        </p:nvSpPr>
        <p:spPr bwMode="auto">
          <a:xfrm>
            <a:off x="-22225" y="1291694"/>
            <a:ext cx="9013825" cy="2746906"/>
          </a:xfrm>
          <a:prstGeom prst="rect">
            <a:avLst/>
          </a:prstGeom>
          <a:noFill/>
          <a:ln w="9525">
            <a:noFill/>
            <a:miter lim="800000"/>
            <a:headEnd/>
            <a:tailEnd/>
          </a:ln>
        </p:spPr>
        <p:txBody>
          <a:bodyPr>
            <a:spAutoFit/>
          </a:bodyPr>
          <a:lstStyle/>
          <a:p>
            <a:pPr marL="517525" indent="-517525" algn="just">
              <a:lnSpc>
                <a:spcPct val="150000"/>
              </a:lnSpc>
              <a:buFont typeface="Wingdings" pitchFamily="2" charset="2"/>
              <a:buChar char="ü"/>
            </a:pPr>
            <a:r>
              <a:rPr lang="en-US" sz="2300" b="1" dirty="0">
                <a:effectLst>
                  <a:outerShdw blurRad="38100" dist="38100" dir="2700000" algn="tl">
                    <a:srgbClr val="000000"/>
                  </a:outerShdw>
                </a:effectLst>
                <a:latin typeface="Verdana" pitchFamily="34" charset="0"/>
              </a:rPr>
              <a:t>Determination of sustainable </a:t>
            </a:r>
            <a:r>
              <a:rPr lang="en-US" sz="2300" b="1" dirty="0" smtClean="0">
                <a:effectLst>
                  <a:outerShdw blurRad="38100" dist="38100" dir="2700000" algn="tl">
                    <a:srgbClr val="000000"/>
                  </a:outerShdw>
                </a:effectLst>
                <a:latin typeface="Verdana" pitchFamily="34" charset="0"/>
              </a:rPr>
              <a:t>harvesting technologies with dependent community </a:t>
            </a:r>
            <a:r>
              <a:rPr lang="en-US" sz="2300" b="1" dirty="0">
                <a:effectLst>
                  <a:outerShdw blurRad="38100" dist="38100" dir="2700000" algn="tl">
                    <a:srgbClr val="000000"/>
                  </a:outerShdw>
                </a:effectLst>
                <a:latin typeface="Verdana" pitchFamily="34" charset="0"/>
              </a:rPr>
              <a:t>participation.</a:t>
            </a:r>
          </a:p>
          <a:p>
            <a:pPr marL="517525" indent="-517525" algn="just">
              <a:lnSpc>
                <a:spcPct val="150000"/>
              </a:lnSpc>
              <a:buFont typeface="Wingdings" pitchFamily="2" charset="2"/>
              <a:buChar char="ü"/>
            </a:pPr>
            <a:r>
              <a:rPr lang="en-US" sz="2300" b="1" dirty="0">
                <a:effectLst>
                  <a:outerShdw blurRad="38100" dist="38100" dir="2700000" algn="tl">
                    <a:srgbClr val="000000"/>
                  </a:outerShdw>
                </a:effectLst>
                <a:latin typeface="Verdana" pitchFamily="34" charset="0"/>
              </a:rPr>
              <a:t>Identification and protection of potentially rich </a:t>
            </a:r>
            <a:r>
              <a:rPr lang="en-US" sz="2300" b="1" dirty="0" smtClean="0">
                <a:effectLst>
                  <a:outerShdw blurRad="38100" dist="38100" dir="2700000" algn="tl">
                    <a:srgbClr val="000000"/>
                  </a:outerShdw>
                </a:effectLst>
                <a:latin typeface="Verdana" pitchFamily="34" charset="0"/>
              </a:rPr>
              <a:t>biodiversity </a:t>
            </a:r>
            <a:r>
              <a:rPr lang="en-US" sz="2300" b="1" dirty="0">
                <a:effectLst>
                  <a:outerShdw blurRad="38100" dist="38100" dir="2700000" algn="tl">
                    <a:srgbClr val="000000"/>
                  </a:outerShdw>
                </a:effectLst>
                <a:latin typeface="Verdana" pitchFamily="34" charset="0"/>
              </a:rPr>
              <a:t>areas </a:t>
            </a:r>
            <a:r>
              <a:rPr lang="en-US" sz="2300" b="1" i="1" dirty="0" smtClean="0">
                <a:effectLst>
                  <a:outerShdw blurRad="38100" dist="38100" dir="2700000" algn="tl">
                    <a:srgbClr val="000000"/>
                  </a:outerShdw>
                </a:effectLst>
                <a:latin typeface="Verdana" pitchFamily="34" charset="0"/>
              </a:rPr>
              <a:t>in-situ</a:t>
            </a:r>
            <a:r>
              <a:rPr lang="en-US" sz="2300" b="1" dirty="0" smtClean="0">
                <a:effectLst>
                  <a:outerShdw blurRad="38100" dist="38100" dir="2700000" algn="tl">
                    <a:srgbClr val="000000"/>
                  </a:outerShdw>
                </a:effectLst>
                <a:latin typeface="Verdana" pitchFamily="34" charset="0"/>
              </a:rPr>
              <a:t>.</a:t>
            </a:r>
            <a:endParaRPr lang="en-US" sz="2300" b="1" dirty="0">
              <a:effectLst>
                <a:outerShdw blurRad="38100" dist="38100" dir="2700000" algn="tl">
                  <a:srgbClr val="000000"/>
                </a:outerShdw>
              </a:effectLst>
              <a:latin typeface="Verdana" pitchFamily="34" charset="0"/>
            </a:endParaRPr>
          </a:p>
        </p:txBody>
      </p:sp>
      <p:pic>
        <p:nvPicPr>
          <p:cNvPr id="1031" name="Picture 4" descr="vet4"/>
          <p:cNvPicPr>
            <a:picLocks noChangeAspect="1" noChangeArrowheads="1"/>
          </p:cNvPicPr>
          <p:nvPr/>
        </p:nvPicPr>
        <p:blipFill>
          <a:blip r:embed="rId3">
            <a:lum bright="10000"/>
          </a:blip>
          <a:srcRect/>
          <a:stretch>
            <a:fillRect/>
          </a:stretch>
        </p:blipFill>
        <p:spPr bwMode="auto">
          <a:xfrm>
            <a:off x="6400800" y="3946525"/>
            <a:ext cx="2362200" cy="2454275"/>
          </a:xfrm>
          <a:prstGeom prst="rect">
            <a:avLst/>
          </a:prstGeom>
          <a:noFill/>
          <a:ln w="28575">
            <a:solidFill>
              <a:srgbClr val="3333FF"/>
            </a:solidFill>
            <a:miter lim="800000"/>
            <a:headEnd/>
            <a:tailEnd/>
          </a:ln>
        </p:spPr>
      </p:pic>
      <p:pic>
        <p:nvPicPr>
          <p:cNvPr id="1032" name="Picture 5" descr="vet3"/>
          <p:cNvPicPr>
            <a:picLocks noChangeAspect="1" noChangeArrowheads="1"/>
          </p:cNvPicPr>
          <p:nvPr/>
        </p:nvPicPr>
        <p:blipFill>
          <a:blip r:embed="rId4">
            <a:lum bright="10000"/>
          </a:blip>
          <a:srcRect/>
          <a:stretch>
            <a:fillRect/>
          </a:stretch>
        </p:blipFill>
        <p:spPr bwMode="auto">
          <a:xfrm>
            <a:off x="457200" y="3946525"/>
            <a:ext cx="2357438" cy="2438400"/>
          </a:xfrm>
          <a:prstGeom prst="rect">
            <a:avLst/>
          </a:prstGeom>
          <a:noFill/>
          <a:ln w="28575">
            <a:solidFill>
              <a:srgbClr val="3333FF"/>
            </a:solidFill>
            <a:miter lim="800000"/>
            <a:headEnd/>
            <a:tailEnd/>
          </a:ln>
        </p:spPr>
      </p:pic>
      <p:graphicFrame>
        <p:nvGraphicFramePr>
          <p:cNvPr id="1026" name="Object 5"/>
          <p:cNvGraphicFramePr>
            <a:graphicFrameLocks noChangeAspect="1"/>
          </p:cNvGraphicFramePr>
          <p:nvPr/>
        </p:nvGraphicFramePr>
        <p:xfrm>
          <a:off x="2973388" y="3957638"/>
          <a:ext cx="3332162" cy="2428875"/>
        </p:xfrm>
        <a:graphic>
          <a:graphicData uri="http://schemas.openxmlformats.org/presentationml/2006/ole">
            <p:oleObj spid="_x0000_s50178" r:id="rId5" imgW="2071116" imgH="1537716" progId="Word.Picture.8">
              <p:embed/>
            </p:oleObj>
          </a:graphicData>
        </a:graphic>
      </p:graphicFrame>
      <p:sp>
        <p:nvSpPr>
          <p:cNvPr id="10" name="Slide Number Placeholder 9"/>
          <p:cNvSpPr>
            <a:spLocks noGrp="1"/>
          </p:cNvSpPr>
          <p:nvPr>
            <p:ph type="sldNum" sz="quarter" idx="11"/>
          </p:nvPr>
        </p:nvSpPr>
        <p:spPr/>
        <p:txBody>
          <a:bodyPr/>
          <a:lstStyle/>
          <a:p>
            <a:pPr>
              <a:defRPr/>
            </a:pPr>
            <a:fld id="{99A7685D-6BAF-4831-B136-BBEF52931442}" type="slidenum">
              <a:rPr lang="en-US" smtClean="0"/>
              <a:pPr>
                <a:defRPr/>
              </a:pPr>
              <a:t>25</a:t>
            </a:fld>
            <a:endParaRPr lang="en-US"/>
          </a:p>
        </p:txBody>
      </p:sp>
      <p:sp>
        <p:nvSpPr>
          <p:cNvPr id="12"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3" name="Picture 3" descr="Copy of SFRI_MONO_COLOR"/>
          <p:cNvPicPr>
            <a:picLocks noChangeAspect="1" noChangeArrowheads="1"/>
          </p:cNvPicPr>
          <p:nvPr/>
        </p:nvPicPr>
        <p:blipFill>
          <a:blip r:embed="rId6"/>
          <a:srcRect/>
          <a:stretch>
            <a:fillRect/>
          </a:stretch>
        </p:blipFill>
        <p:spPr bwMode="auto">
          <a:xfrm>
            <a:off x="152400" y="6484937"/>
            <a:ext cx="304800" cy="296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76200"/>
            <a:ext cx="5791200" cy="304799"/>
          </a:xfrm>
        </p:spPr>
        <p:txBody>
          <a:bodyPr/>
          <a:lstStyle/>
          <a:p>
            <a:pPr algn="l"/>
            <a:r>
              <a:rPr lang="en-US" sz="1600" b="1" dirty="0" smtClean="0">
                <a:solidFill>
                  <a:srgbClr val="FFFF00"/>
                </a:solidFill>
              </a:rPr>
              <a:t>Innovation in determination of limit of sustainable.....</a:t>
            </a:r>
            <a:endParaRPr lang="en-US" sz="1600" dirty="0" smtClean="0">
              <a:solidFill>
                <a:srgbClr val="FFFF00"/>
              </a:solidFill>
            </a:endParaRPr>
          </a:p>
        </p:txBody>
      </p:sp>
      <p:sp>
        <p:nvSpPr>
          <p:cNvPr id="3" name="Content Placeholder 2"/>
          <p:cNvSpPr>
            <a:spLocks noGrp="1"/>
          </p:cNvSpPr>
          <p:nvPr>
            <p:ph idx="1"/>
          </p:nvPr>
        </p:nvSpPr>
        <p:spPr>
          <a:xfrm>
            <a:off x="76200" y="838200"/>
            <a:ext cx="8839200" cy="3276600"/>
          </a:xfrm>
        </p:spPr>
        <p:txBody>
          <a:bodyPr/>
          <a:lstStyle/>
          <a:p>
            <a:pPr marL="341313" indent="-341313" algn="just">
              <a:lnSpc>
                <a:spcPct val="150000"/>
              </a:lnSpc>
              <a:buFont typeface="Wingdings" pitchFamily="2" charset="2"/>
              <a:buChar char="ü"/>
              <a:defRPr/>
            </a:pPr>
            <a:r>
              <a:rPr lang="en-US" sz="2400" b="1" dirty="0" smtClean="0">
                <a:latin typeface="Verdana" pitchFamily="34" charset="0"/>
              </a:rPr>
              <a:t>Resource Inventory to evaluate present status/ availability/threats (quantitative assessment).  </a:t>
            </a:r>
          </a:p>
          <a:p>
            <a:pPr marL="341313" indent="-341313" algn="just">
              <a:lnSpc>
                <a:spcPct val="150000"/>
              </a:lnSpc>
              <a:buFont typeface="Wingdings" pitchFamily="2" charset="2"/>
              <a:buChar char="ü"/>
              <a:defRPr/>
            </a:pPr>
            <a:r>
              <a:rPr lang="en-US" sz="2400" b="1" dirty="0" smtClean="0">
                <a:latin typeface="Verdana" pitchFamily="34" charset="0"/>
              </a:rPr>
              <a:t>Sustainable harvesting regimes (species specific Regeneration potential) </a:t>
            </a:r>
            <a:r>
              <a:rPr lang="en-US" sz="2400" b="1" i="1" dirty="0" smtClean="0">
                <a:latin typeface="Verdana" pitchFamily="34" charset="0"/>
              </a:rPr>
              <a:t>in-situ</a:t>
            </a:r>
            <a:r>
              <a:rPr lang="en-US" sz="2400" b="1" dirty="0" smtClean="0">
                <a:latin typeface="Verdana" pitchFamily="34" charset="0"/>
              </a:rPr>
              <a:t> conditions.</a:t>
            </a:r>
          </a:p>
          <a:p>
            <a:pPr marL="341313" indent="-341313">
              <a:buNone/>
              <a:defRPr/>
            </a:pPr>
            <a:endParaRPr lang="en-US" sz="2400" b="1" dirty="0">
              <a:latin typeface="Verdana" pitchFamily="34" charset="0"/>
            </a:endParaRPr>
          </a:p>
        </p:txBody>
      </p:sp>
      <p:pic>
        <p:nvPicPr>
          <p:cNvPr id="22532" name="Picture 5" descr="DSCN5775"/>
          <p:cNvPicPr>
            <a:picLocks noChangeAspect="1" noChangeArrowheads="1"/>
          </p:cNvPicPr>
          <p:nvPr/>
        </p:nvPicPr>
        <p:blipFill>
          <a:blip r:embed="rId2">
            <a:lum bright="10000"/>
          </a:blip>
          <a:srcRect/>
          <a:stretch>
            <a:fillRect/>
          </a:stretch>
        </p:blipFill>
        <p:spPr bwMode="auto">
          <a:xfrm>
            <a:off x="228600" y="4191000"/>
            <a:ext cx="2057400" cy="1727200"/>
          </a:xfrm>
          <a:prstGeom prst="rect">
            <a:avLst/>
          </a:prstGeom>
          <a:noFill/>
          <a:ln w="3175">
            <a:solidFill>
              <a:srgbClr val="3333FF"/>
            </a:solidFill>
            <a:miter lim="800000"/>
            <a:headEnd/>
            <a:tailEnd/>
          </a:ln>
        </p:spPr>
      </p:pic>
      <p:pic>
        <p:nvPicPr>
          <p:cNvPr id="22533" name="Picture 6" descr="DSCN5784"/>
          <p:cNvPicPr preferRelativeResize="0">
            <a:picLocks noChangeArrowheads="1"/>
          </p:cNvPicPr>
          <p:nvPr/>
        </p:nvPicPr>
        <p:blipFill>
          <a:blip r:embed="rId3">
            <a:lum bright="10000"/>
          </a:blip>
          <a:srcRect l="23193" t="21872" r="18210" b="27670"/>
          <a:stretch>
            <a:fillRect/>
          </a:stretch>
        </p:blipFill>
        <p:spPr bwMode="auto">
          <a:xfrm>
            <a:off x="2438400" y="4191000"/>
            <a:ext cx="2057400" cy="1728788"/>
          </a:xfrm>
          <a:prstGeom prst="rect">
            <a:avLst/>
          </a:prstGeom>
          <a:noFill/>
          <a:ln w="3175">
            <a:solidFill>
              <a:srgbClr val="3333FF"/>
            </a:solidFill>
            <a:miter lim="800000"/>
            <a:headEnd/>
            <a:tailEnd/>
          </a:ln>
        </p:spPr>
      </p:pic>
      <p:pic>
        <p:nvPicPr>
          <p:cNvPr id="22534" name="Picture 3" descr="011A"/>
          <p:cNvPicPr preferRelativeResize="0">
            <a:picLocks noChangeArrowheads="1"/>
          </p:cNvPicPr>
          <p:nvPr/>
        </p:nvPicPr>
        <p:blipFill>
          <a:blip r:embed="rId4">
            <a:lum bright="10000"/>
          </a:blip>
          <a:srcRect/>
          <a:stretch>
            <a:fillRect/>
          </a:stretch>
        </p:blipFill>
        <p:spPr bwMode="auto">
          <a:xfrm>
            <a:off x="6794500" y="4216400"/>
            <a:ext cx="2057400" cy="1728788"/>
          </a:xfrm>
          <a:prstGeom prst="rect">
            <a:avLst/>
          </a:prstGeom>
          <a:noFill/>
          <a:ln w="3175">
            <a:solidFill>
              <a:srgbClr val="3333FF"/>
            </a:solidFill>
            <a:miter lim="800000"/>
            <a:headEnd/>
            <a:tailEnd/>
          </a:ln>
        </p:spPr>
      </p:pic>
      <p:pic>
        <p:nvPicPr>
          <p:cNvPr id="22535" name="Picture 4" descr="238B"/>
          <p:cNvPicPr preferRelativeResize="0">
            <a:picLocks noChangeArrowheads="1"/>
          </p:cNvPicPr>
          <p:nvPr/>
        </p:nvPicPr>
        <p:blipFill>
          <a:blip r:embed="rId5">
            <a:lum bright="10000"/>
          </a:blip>
          <a:srcRect/>
          <a:stretch>
            <a:fillRect/>
          </a:stretch>
        </p:blipFill>
        <p:spPr bwMode="auto">
          <a:xfrm>
            <a:off x="4629150" y="4192588"/>
            <a:ext cx="2057400" cy="1728787"/>
          </a:xfrm>
          <a:prstGeom prst="rect">
            <a:avLst/>
          </a:prstGeom>
          <a:noFill/>
          <a:ln w="3175">
            <a:solidFill>
              <a:srgbClr val="3333FF"/>
            </a:solidFill>
            <a:miter lim="800000"/>
            <a:headEnd/>
            <a:tailEnd/>
          </a:ln>
        </p:spPr>
      </p:pic>
      <p:sp>
        <p:nvSpPr>
          <p:cNvPr id="11" name="Slide Number Placeholder 10"/>
          <p:cNvSpPr>
            <a:spLocks noGrp="1"/>
          </p:cNvSpPr>
          <p:nvPr>
            <p:ph type="sldNum" sz="quarter" idx="11"/>
          </p:nvPr>
        </p:nvSpPr>
        <p:spPr/>
        <p:txBody>
          <a:bodyPr/>
          <a:lstStyle/>
          <a:p>
            <a:pPr>
              <a:defRPr/>
            </a:pPr>
            <a:fld id="{99A7685D-6BAF-4831-B136-BBEF52931442}" type="slidenum">
              <a:rPr lang="en-US" smtClean="0"/>
              <a:pPr>
                <a:defRPr/>
              </a:pPr>
              <a:t>26</a:t>
            </a:fld>
            <a:endParaRPr lang="en-US"/>
          </a:p>
        </p:txBody>
      </p:sp>
      <p:sp>
        <p:nvSpPr>
          <p:cNvPr id="12"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3" name="Picture 3" descr="Copy of SFRI_MONO_COLOR"/>
          <p:cNvPicPr>
            <a:picLocks noChangeAspect="1" noChangeArrowheads="1"/>
          </p:cNvPicPr>
          <p:nvPr/>
        </p:nvPicPr>
        <p:blipFill>
          <a:blip r:embed="rId6"/>
          <a:srcRect/>
          <a:stretch>
            <a:fillRect/>
          </a:stretch>
        </p:blipFill>
        <p:spPr bwMode="auto">
          <a:xfrm>
            <a:off x="152400" y="6484937"/>
            <a:ext cx="304800" cy="296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
        <p:nvSpPr>
          <p:cNvPr id="4" name="Slide Number Placeholder 3"/>
          <p:cNvSpPr>
            <a:spLocks noGrp="1"/>
          </p:cNvSpPr>
          <p:nvPr>
            <p:ph type="sldNum" sz="quarter" idx="11"/>
          </p:nvPr>
        </p:nvSpPr>
        <p:spPr/>
        <p:txBody>
          <a:bodyPr/>
          <a:lstStyle/>
          <a:p>
            <a:pPr>
              <a:defRPr/>
            </a:pPr>
            <a:fld id="{99A7685D-6BAF-4831-B136-BBEF52931442}"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0" y="228600"/>
            <a:ext cx="9144000" cy="762000"/>
          </a:xfrm>
        </p:spPr>
        <p:txBody>
          <a:bodyPr/>
          <a:lstStyle/>
          <a:p>
            <a:pPr marL="0" indent="0" algn="ctr" eaLnBrk="1" hangingPunct="1">
              <a:buFontTx/>
              <a:buNone/>
            </a:pPr>
            <a:r>
              <a:rPr lang="en-US" sz="2000" b="1" dirty="0" smtClean="0">
                <a:solidFill>
                  <a:srgbClr val="FFFF00"/>
                </a:solidFill>
              </a:rPr>
              <a:t>Sustainable harvesting limits of some commercially important NTFPs with active community participation </a:t>
            </a:r>
            <a:r>
              <a:rPr lang="en-US" sz="1400" b="1" i="1" dirty="0" smtClean="0"/>
              <a:t>(Pandey &amp; </a:t>
            </a:r>
            <a:r>
              <a:rPr lang="en-US" sz="1400" b="1" i="1" dirty="0" err="1" smtClean="0"/>
              <a:t>Saini</a:t>
            </a:r>
            <a:r>
              <a:rPr lang="en-US" sz="1400" b="1" i="1" dirty="0" smtClean="0"/>
              <a:t> ,2008  and Pandey et al , 2011) </a:t>
            </a:r>
            <a:endParaRPr lang="en-US" sz="2000" b="1" i="1" dirty="0" smtClean="0"/>
          </a:p>
        </p:txBody>
      </p:sp>
      <p:pic>
        <p:nvPicPr>
          <p:cNvPr id="23555" name="Picture 5" descr="mahul"/>
          <p:cNvPicPr>
            <a:picLocks noChangeAspect="1" noChangeArrowheads="1"/>
          </p:cNvPicPr>
          <p:nvPr/>
        </p:nvPicPr>
        <p:blipFill>
          <a:blip r:embed="rId2">
            <a:lum bright="10000"/>
          </a:blip>
          <a:srcRect r="9804"/>
          <a:stretch>
            <a:fillRect/>
          </a:stretch>
        </p:blipFill>
        <p:spPr bwMode="auto">
          <a:xfrm>
            <a:off x="6705600" y="1371600"/>
            <a:ext cx="2438400" cy="1524000"/>
          </a:xfrm>
          <a:prstGeom prst="rect">
            <a:avLst/>
          </a:prstGeom>
          <a:noFill/>
          <a:ln w="12700">
            <a:solidFill>
              <a:srgbClr val="000000"/>
            </a:solidFill>
            <a:miter lim="800000"/>
            <a:headEnd/>
            <a:tailEnd/>
          </a:ln>
        </p:spPr>
      </p:pic>
      <p:pic>
        <p:nvPicPr>
          <p:cNvPr id="23556" name="Picture 7" descr="Mahul in local need"/>
          <p:cNvPicPr>
            <a:picLocks noChangeAspect="1" noChangeArrowheads="1"/>
          </p:cNvPicPr>
          <p:nvPr/>
        </p:nvPicPr>
        <p:blipFill>
          <a:blip r:embed="rId3">
            <a:lum bright="10000"/>
          </a:blip>
          <a:srcRect l="17390" b="17857"/>
          <a:stretch>
            <a:fillRect/>
          </a:stretch>
        </p:blipFill>
        <p:spPr bwMode="auto">
          <a:xfrm>
            <a:off x="6705601" y="5304972"/>
            <a:ext cx="2438400" cy="1524000"/>
          </a:xfrm>
          <a:prstGeom prst="rect">
            <a:avLst/>
          </a:prstGeom>
          <a:noFill/>
          <a:ln w="12700">
            <a:solidFill>
              <a:srgbClr val="000000"/>
            </a:solidFill>
            <a:miter lim="800000"/>
            <a:headEnd/>
            <a:tailEnd/>
          </a:ln>
        </p:spPr>
      </p:pic>
      <p:graphicFrame>
        <p:nvGraphicFramePr>
          <p:cNvPr id="6" name="Table 5"/>
          <p:cNvGraphicFramePr>
            <a:graphicFrameLocks noGrp="1"/>
          </p:cNvGraphicFramePr>
          <p:nvPr/>
        </p:nvGraphicFramePr>
        <p:xfrm>
          <a:off x="152400" y="1143000"/>
          <a:ext cx="6553200" cy="5127242"/>
        </p:xfrm>
        <a:graphic>
          <a:graphicData uri="http://schemas.openxmlformats.org/drawingml/2006/table">
            <a:tbl>
              <a:tblPr firstRow="1" bandRow="1">
                <a:tableStyleId>{D7AC3CCA-C797-4891-BE02-D94E43425B78}</a:tableStyleId>
              </a:tblPr>
              <a:tblGrid>
                <a:gridCol w="609600"/>
                <a:gridCol w="4495800"/>
                <a:gridCol w="1447800"/>
              </a:tblGrid>
              <a:tr h="683199">
                <a:tc>
                  <a:txBody>
                    <a:bodyPr/>
                    <a:lstStyle/>
                    <a:p>
                      <a:pPr algn="ctr"/>
                      <a:r>
                        <a:rPr lang="en-US" sz="1800" b="1" dirty="0" smtClean="0">
                          <a:solidFill>
                            <a:schemeClr val="tx1"/>
                          </a:solidFill>
                          <a:latin typeface="Times New Roman" pitchFamily="18" charset="0"/>
                          <a:cs typeface="Times New Roman" pitchFamily="18" charset="0"/>
                        </a:rPr>
                        <a:t>S. No.</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chemeClr val="tx1"/>
                          </a:solidFill>
                          <a:latin typeface="Times New Roman" pitchFamily="18" charset="0"/>
                          <a:cs typeface="Times New Roman" pitchFamily="18" charset="0"/>
                        </a:rPr>
                        <a:t>Name of Species</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SHL</a:t>
                      </a:r>
                      <a:r>
                        <a:rPr lang="en-US" sz="1800" b="1" baseline="0" dirty="0" smtClean="0">
                          <a:solidFill>
                            <a:srgbClr val="FFC000"/>
                          </a:solidFill>
                          <a:latin typeface="Times New Roman" pitchFamily="18" charset="0"/>
                          <a:cs typeface="Times New Roman" pitchFamily="18" charset="0"/>
                        </a:rPr>
                        <a:t> </a:t>
                      </a:r>
                    </a:p>
                    <a:p>
                      <a:pPr algn="ctr"/>
                      <a:r>
                        <a:rPr lang="en-US" sz="1800" b="1" baseline="0" dirty="0" smtClean="0">
                          <a:solidFill>
                            <a:srgbClr val="FFC000"/>
                          </a:solidFill>
                          <a:latin typeface="Times New Roman" pitchFamily="18" charset="0"/>
                          <a:cs typeface="Times New Roman" pitchFamily="18" charset="0"/>
                        </a:rPr>
                        <a:t>(%)</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8959">
                <a:tc>
                  <a:txBody>
                    <a:bodyPr/>
                    <a:lstStyle/>
                    <a:p>
                      <a:pPr marL="231775" indent="-231775" algn="ctr" eaLnBrk="0" hangingPunct="0">
                        <a:lnSpc>
                          <a:spcPct val="120000"/>
                        </a:lnSpc>
                        <a:spcBef>
                          <a:spcPct val="30000"/>
                        </a:spcBef>
                      </a:pPr>
                      <a:r>
                        <a:rPr lang="en-US" sz="1800" b="1" dirty="0" smtClean="0">
                          <a:solidFill>
                            <a:schemeClr val="tx1"/>
                          </a:solidFill>
                          <a:latin typeface="Times New Roman" pitchFamily="18" charset="0"/>
                          <a:cs typeface="Times New Roman" pitchFamily="18" charset="0"/>
                        </a:rPr>
                        <a:t>1</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solidFill>
                            <a:schemeClr val="tx1"/>
                          </a:solidFill>
                          <a:latin typeface="Times New Roman" pitchFamily="18" charset="0"/>
                          <a:cs typeface="Times New Roman" pitchFamily="18" charset="0"/>
                        </a:rPr>
                        <a:t>Chlorophytum</a:t>
                      </a:r>
                      <a:r>
                        <a:rPr lang="en-US" sz="1800" b="1" i="1" dirty="0" smtClean="0">
                          <a:solidFill>
                            <a:schemeClr val="tx1"/>
                          </a:solidFill>
                          <a:latin typeface="Times New Roman" pitchFamily="18" charset="0"/>
                          <a:cs typeface="Times New Roman" pitchFamily="18" charset="0"/>
                        </a:rPr>
                        <a:t> </a:t>
                      </a:r>
                      <a:r>
                        <a:rPr lang="en-US" sz="1800" b="1" i="1" dirty="0" err="1" smtClean="0">
                          <a:solidFill>
                            <a:schemeClr val="tx1"/>
                          </a:solidFill>
                          <a:latin typeface="Times New Roman" pitchFamily="18" charset="0"/>
                          <a:cs typeface="Times New Roman" pitchFamily="18" charset="0"/>
                        </a:rPr>
                        <a:t>tuberosum</a:t>
                      </a:r>
                      <a:r>
                        <a:rPr lang="en-US" sz="1800" b="1" i="1" dirty="0" smtClean="0">
                          <a:solidFill>
                            <a:schemeClr val="tx1"/>
                          </a:solidFill>
                          <a:latin typeface="Times New Roman" pitchFamily="18" charset="0"/>
                          <a:cs typeface="Times New Roman" pitchFamily="18" charset="0"/>
                        </a:rPr>
                        <a:t>  </a:t>
                      </a:r>
                      <a:r>
                        <a:rPr lang="en-US" sz="1800" b="1" dirty="0" smtClean="0">
                          <a:solidFill>
                            <a:schemeClr val="tx1"/>
                          </a:solidFill>
                          <a:latin typeface="Times New Roman" pitchFamily="18" charset="0"/>
                          <a:cs typeface="Times New Roman" pitchFamily="18" charset="0"/>
                        </a:rPr>
                        <a:t>(</a:t>
                      </a:r>
                      <a:r>
                        <a:rPr lang="en-US" sz="1800" b="1" dirty="0" err="1" smtClean="0">
                          <a:solidFill>
                            <a:schemeClr val="tx1"/>
                          </a:solidFill>
                          <a:latin typeface="Times New Roman" pitchFamily="18" charset="0"/>
                          <a:cs typeface="Times New Roman" pitchFamily="18" charset="0"/>
                        </a:rPr>
                        <a:t>Safed</a:t>
                      </a:r>
                      <a:r>
                        <a:rPr lang="en-US" sz="1800" b="1" dirty="0" smtClean="0">
                          <a:solidFill>
                            <a:schemeClr val="tx1"/>
                          </a:solidFill>
                          <a:latin typeface="Times New Roman" pitchFamily="18" charset="0"/>
                          <a:cs typeface="Times New Roman" pitchFamily="18" charset="0"/>
                        </a:rPr>
                        <a:t> </a:t>
                      </a:r>
                      <a:r>
                        <a:rPr lang="en-US" sz="1800" b="1" dirty="0" err="1" smtClean="0">
                          <a:solidFill>
                            <a:schemeClr val="tx1"/>
                          </a:solidFill>
                          <a:latin typeface="Times New Roman" pitchFamily="18" charset="0"/>
                          <a:cs typeface="Times New Roman" pitchFamily="18" charset="0"/>
                        </a:rPr>
                        <a:t>Musli</a:t>
                      </a:r>
                      <a:r>
                        <a:rPr lang="en-US" sz="1800" b="1" dirty="0" smtClean="0">
                          <a:solidFill>
                            <a:schemeClr val="tx1"/>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30%</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8959">
                <a:tc>
                  <a:txBody>
                    <a:bodyPr/>
                    <a:lstStyle/>
                    <a:p>
                      <a:pPr algn="ctr"/>
                      <a:r>
                        <a:rPr lang="en-US" sz="1800" b="1" dirty="0" smtClean="0">
                          <a:solidFill>
                            <a:schemeClr val="tx1"/>
                          </a:solidFill>
                          <a:latin typeface="Times New Roman" pitchFamily="18" charset="0"/>
                          <a:cs typeface="Times New Roman" pitchFamily="18" charset="0"/>
                        </a:rPr>
                        <a:t>2</a:t>
                      </a:r>
                      <a:endParaRPr lang="en-US" sz="1800" b="1" i="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just" eaLnBrk="0" hangingPunct="0">
                        <a:lnSpc>
                          <a:spcPct val="120000"/>
                        </a:lnSpc>
                        <a:spcBef>
                          <a:spcPct val="30000"/>
                        </a:spcBef>
                      </a:pPr>
                      <a:r>
                        <a:rPr lang="en-US" sz="1800" b="1" i="1" kern="1200" dirty="0" err="1" smtClean="0">
                          <a:solidFill>
                            <a:schemeClr val="tx1"/>
                          </a:solidFill>
                          <a:latin typeface="Times New Roman" pitchFamily="18" charset="0"/>
                          <a:cs typeface="Times New Roman" pitchFamily="18" charset="0"/>
                        </a:rPr>
                        <a:t>Curculigo</a:t>
                      </a:r>
                      <a:r>
                        <a:rPr lang="en-US" sz="1800" b="1" i="1" kern="1200" dirty="0" smtClean="0">
                          <a:solidFill>
                            <a:schemeClr val="tx1"/>
                          </a:solidFill>
                          <a:latin typeface="Times New Roman" pitchFamily="18" charset="0"/>
                          <a:cs typeface="Times New Roman" pitchFamily="18" charset="0"/>
                        </a:rPr>
                        <a:t> </a:t>
                      </a:r>
                      <a:r>
                        <a:rPr lang="en-US" sz="1800" b="1" i="1" kern="1200" dirty="0" err="1" smtClean="0">
                          <a:solidFill>
                            <a:schemeClr val="tx1"/>
                          </a:solidFill>
                          <a:latin typeface="Times New Roman" pitchFamily="18" charset="0"/>
                          <a:cs typeface="Times New Roman" pitchFamily="18" charset="0"/>
                        </a:rPr>
                        <a:t>orchioides</a:t>
                      </a:r>
                      <a:r>
                        <a:rPr lang="en-US" sz="1800" b="1" i="1" kern="1200" dirty="0" smtClean="0">
                          <a:solidFill>
                            <a:schemeClr val="tx1"/>
                          </a:solidFill>
                          <a:latin typeface="Times New Roman" pitchFamily="18" charset="0"/>
                          <a:cs typeface="Times New Roman" pitchFamily="18" charset="0"/>
                        </a:rPr>
                        <a:t> </a:t>
                      </a:r>
                      <a:r>
                        <a:rPr lang="en-US" sz="1800" b="1" kern="1200" dirty="0" smtClean="0">
                          <a:solidFill>
                            <a:schemeClr val="tx1"/>
                          </a:solidFill>
                          <a:latin typeface="Times New Roman" pitchFamily="18" charset="0"/>
                          <a:cs typeface="Times New Roman" pitchFamily="18" charset="0"/>
                        </a:rPr>
                        <a:t>(Kali </a:t>
                      </a:r>
                      <a:r>
                        <a:rPr lang="en-US" sz="1800" b="1" kern="1200" dirty="0" err="1" smtClean="0">
                          <a:solidFill>
                            <a:schemeClr val="tx1"/>
                          </a:solidFill>
                          <a:latin typeface="Times New Roman" pitchFamily="18" charset="0"/>
                          <a:cs typeface="Times New Roman" pitchFamily="18" charset="0"/>
                        </a:rPr>
                        <a:t>Musli</a:t>
                      </a:r>
                      <a:r>
                        <a:rPr lang="en-US" sz="1800" b="1" kern="1200" dirty="0" smtClean="0">
                          <a:solidFill>
                            <a:schemeClr val="tx1"/>
                          </a:solidFill>
                          <a:latin typeface="Times New Roman" pitchFamily="18" charset="0"/>
                          <a:cs typeface="Times New Roman" pitchFamily="18" charset="0"/>
                        </a:rPr>
                        <a:t>)</a:t>
                      </a:r>
                      <a:endParaRPr lang="en-US" sz="1800" b="1" i="1" kern="1200" dirty="0" smtClean="0">
                        <a:solidFill>
                          <a:schemeClr val="tx1"/>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68%</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0399">
                <a:tc>
                  <a:txBody>
                    <a:bodyPr/>
                    <a:lstStyle/>
                    <a:p>
                      <a:pPr algn="ctr"/>
                      <a:r>
                        <a:rPr lang="en-US" sz="1800" b="1" dirty="0" smtClean="0">
                          <a:solidFill>
                            <a:schemeClr val="tx1"/>
                          </a:solidFill>
                          <a:latin typeface="Times New Roman" pitchFamily="18" charset="0"/>
                          <a:cs typeface="Times New Roman" pitchFamily="18" charset="0"/>
                        </a:rPr>
                        <a:t>3</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kern="1200" dirty="0" smtClean="0">
                          <a:solidFill>
                            <a:schemeClr val="tx1"/>
                          </a:solidFill>
                          <a:latin typeface="Times New Roman" pitchFamily="18" charset="0"/>
                          <a:cs typeface="Times New Roman" pitchFamily="18" charset="0"/>
                        </a:rPr>
                        <a:t>Curcuma </a:t>
                      </a:r>
                      <a:r>
                        <a:rPr lang="en-US" sz="1800" b="1" i="1" kern="1200" dirty="0" err="1" smtClean="0">
                          <a:solidFill>
                            <a:schemeClr val="tx1"/>
                          </a:solidFill>
                          <a:latin typeface="Times New Roman" pitchFamily="18" charset="0"/>
                          <a:cs typeface="Times New Roman" pitchFamily="18" charset="0"/>
                        </a:rPr>
                        <a:t>angustifolia</a:t>
                      </a:r>
                      <a:r>
                        <a:rPr lang="en-US" sz="1800" b="1" i="1" kern="1200" dirty="0" smtClean="0">
                          <a:solidFill>
                            <a:schemeClr val="tx1"/>
                          </a:solidFill>
                          <a:latin typeface="Times New Roman" pitchFamily="18" charset="0"/>
                          <a:cs typeface="Times New Roman" pitchFamily="18" charset="0"/>
                        </a:rPr>
                        <a:t> </a:t>
                      </a:r>
                      <a:r>
                        <a:rPr lang="en-US" sz="1800" b="1" kern="1200" dirty="0" smtClean="0">
                          <a:solidFill>
                            <a:schemeClr val="tx1"/>
                          </a:solidFill>
                          <a:latin typeface="Times New Roman" pitchFamily="18" charset="0"/>
                          <a:cs typeface="Times New Roman" pitchFamily="18" charset="0"/>
                        </a:rPr>
                        <a:t>(</a:t>
                      </a:r>
                      <a:r>
                        <a:rPr lang="en-US" sz="1800" b="1" kern="1200" dirty="0" err="1" smtClean="0">
                          <a:solidFill>
                            <a:schemeClr val="tx1"/>
                          </a:solidFill>
                          <a:latin typeface="Times New Roman" pitchFamily="18" charset="0"/>
                          <a:cs typeface="Times New Roman" pitchFamily="18" charset="0"/>
                        </a:rPr>
                        <a:t>Tikhur</a:t>
                      </a:r>
                      <a:r>
                        <a:rPr lang="en-US" sz="1800" b="1" kern="1200" dirty="0" smtClean="0">
                          <a:solidFill>
                            <a:schemeClr val="tx1"/>
                          </a:solidFill>
                          <a:latin typeface="Times New Roman" pitchFamily="18" charset="0"/>
                          <a:cs typeface="Times New Roman" pitchFamily="18" charset="0"/>
                        </a:rPr>
                        <a:t>)</a:t>
                      </a:r>
                      <a:endParaRPr lang="en-US" sz="1800" b="1" kern="1200" dirty="0" smtClean="0">
                        <a:solidFill>
                          <a:schemeClr val="tx1"/>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64%</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0399">
                <a:tc>
                  <a:txBody>
                    <a:bodyPr/>
                    <a:lstStyle/>
                    <a:p>
                      <a:pPr algn="ctr"/>
                      <a:r>
                        <a:rPr lang="en-US" sz="1800" b="1" dirty="0" smtClean="0">
                          <a:solidFill>
                            <a:schemeClr val="tx1"/>
                          </a:solidFill>
                          <a:latin typeface="Times New Roman" pitchFamily="18" charset="0"/>
                          <a:cs typeface="Times New Roman" pitchFamily="18" charset="0"/>
                        </a:rPr>
                        <a:t>4</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kern="1200" dirty="0" err="1" smtClean="0">
                          <a:solidFill>
                            <a:schemeClr val="tx1"/>
                          </a:solidFill>
                          <a:latin typeface="Times New Roman" pitchFamily="18" charset="0"/>
                          <a:cs typeface="Times New Roman" pitchFamily="18" charset="0"/>
                        </a:rPr>
                        <a:t>Dioscorea</a:t>
                      </a:r>
                      <a:r>
                        <a:rPr lang="en-US" sz="1800" b="1" i="1" kern="1200" dirty="0" smtClean="0">
                          <a:solidFill>
                            <a:schemeClr val="tx1"/>
                          </a:solidFill>
                          <a:latin typeface="Times New Roman" pitchFamily="18" charset="0"/>
                          <a:cs typeface="Times New Roman" pitchFamily="18" charset="0"/>
                        </a:rPr>
                        <a:t> </a:t>
                      </a:r>
                      <a:r>
                        <a:rPr lang="en-US" sz="1800" b="1" i="1" kern="1200" dirty="0" err="1" smtClean="0">
                          <a:solidFill>
                            <a:schemeClr val="tx1"/>
                          </a:solidFill>
                          <a:latin typeface="Times New Roman" pitchFamily="18" charset="0"/>
                          <a:cs typeface="Times New Roman" pitchFamily="18" charset="0"/>
                        </a:rPr>
                        <a:t>daemona</a:t>
                      </a:r>
                      <a:r>
                        <a:rPr lang="en-US" sz="1800" b="1" i="1" kern="1200" dirty="0" smtClean="0">
                          <a:solidFill>
                            <a:schemeClr val="tx1"/>
                          </a:solidFill>
                          <a:latin typeface="Times New Roman" pitchFamily="18" charset="0"/>
                          <a:cs typeface="Times New Roman" pitchFamily="18" charset="0"/>
                        </a:rPr>
                        <a:t> </a:t>
                      </a:r>
                      <a:r>
                        <a:rPr lang="en-US" sz="1800" b="1" kern="1200" dirty="0" smtClean="0">
                          <a:solidFill>
                            <a:schemeClr val="tx1"/>
                          </a:solidFill>
                          <a:latin typeface="Times New Roman" pitchFamily="18" charset="0"/>
                          <a:cs typeface="Times New Roman" pitchFamily="18" charset="0"/>
                        </a:rPr>
                        <a:t>(</a:t>
                      </a:r>
                      <a:r>
                        <a:rPr lang="en-US" sz="1800" b="1" kern="1200" dirty="0" err="1" smtClean="0">
                          <a:solidFill>
                            <a:schemeClr val="tx1"/>
                          </a:solidFill>
                          <a:latin typeface="Times New Roman" pitchFamily="18" charset="0"/>
                          <a:cs typeface="Times New Roman" pitchFamily="18" charset="0"/>
                        </a:rPr>
                        <a:t>Baichandi</a:t>
                      </a:r>
                      <a:r>
                        <a:rPr lang="en-US" sz="1800" b="1" kern="1200" dirty="0" smtClean="0">
                          <a:solidFill>
                            <a:schemeClr val="tx1"/>
                          </a:solidFill>
                          <a:latin typeface="Times New Roman" pitchFamily="18" charset="0"/>
                          <a:cs typeface="Times New Roman" pitchFamily="18" charset="0"/>
                        </a:rPr>
                        <a:t>)</a:t>
                      </a:r>
                      <a:endParaRPr lang="en-US" sz="1800" b="1" kern="1200" dirty="0" smtClean="0">
                        <a:solidFill>
                          <a:schemeClr val="tx1"/>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44%</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0399">
                <a:tc>
                  <a:txBody>
                    <a:bodyPr/>
                    <a:lstStyle/>
                    <a:p>
                      <a:pPr algn="ctr"/>
                      <a:r>
                        <a:rPr lang="en-US" sz="1800" b="1" dirty="0" smtClean="0">
                          <a:solidFill>
                            <a:schemeClr val="tx1"/>
                          </a:solidFill>
                          <a:latin typeface="Times New Roman" pitchFamily="18" charset="0"/>
                          <a:cs typeface="Times New Roman" pitchFamily="18" charset="0"/>
                        </a:rPr>
                        <a:t>5</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kern="1200" dirty="0" err="1" smtClean="0">
                          <a:solidFill>
                            <a:schemeClr val="tx1"/>
                          </a:solidFill>
                          <a:latin typeface="Times New Roman" pitchFamily="18" charset="0"/>
                          <a:cs typeface="Times New Roman" pitchFamily="18" charset="0"/>
                        </a:rPr>
                        <a:t>Plumbago</a:t>
                      </a:r>
                      <a:r>
                        <a:rPr lang="en-US" sz="1800" b="1" i="1" kern="1200" dirty="0" smtClean="0">
                          <a:solidFill>
                            <a:schemeClr val="tx1"/>
                          </a:solidFill>
                          <a:latin typeface="Times New Roman" pitchFamily="18" charset="0"/>
                          <a:cs typeface="Times New Roman" pitchFamily="18" charset="0"/>
                        </a:rPr>
                        <a:t> </a:t>
                      </a:r>
                      <a:r>
                        <a:rPr lang="en-US" sz="1800" b="1" i="1" kern="1200" dirty="0" err="1" smtClean="0">
                          <a:solidFill>
                            <a:schemeClr val="tx1"/>
                          </a:solidFill>
                          <a:latin typeface="Times New Roman" pitchFamily="18" charset="0"/>
                          <a:cs typeface="Times New Roman" pitchFamily="18" charset="0"/>
                        </a:rPr>
                        <a:t>zeylanica</a:t>
                      </a:r>
                      <a:r>
                        <a:rPr lang="en-US" sz="1800" b="1" i="1" kern="1200" dirty="0" smtClean="0">
                          <a:solidFill>
                            <a:schemeClr val="tx1"/>
                          </a:solidFill>
                          <a:latin typeface="Times New Roman" pitchFamily="18" charset="0"/>
                          <a:cs typeface="Times New Roman" pitchFamily="18" charset="0"/>
                        </a:rPr>
                        <a:t> </a:t>
                      </a:r>
                      <a:r>
                        <a:rPr lang="en-US" sz="1800" b="1" kern="1200" dirty="0" smtClean="0">
                          <a:solidFill>
                            <a:schemeClr val="tx1"/>
                          </a:solidFill>
                          <a:latin typeface="Times New Roman" pitchFamily="18" charset="0"/>
                          <a:cs typeface="Times New Roman" pitchFamily="18" charset="0"/>
                        </a:rPr>
                        <a:t>(</a:t>
                      </a:r>
                      <a:r>
                        <a:rPr lang="en-US" sz="1800" b="1" kern="1200" dirty="0" err="1" smtClean="0">
                          <a:solidFill>
                            <a:schemeClr val="tx1"/>
                          </a:solidFill>
                          <a:latin typeface="Times New Roman" pitchFamily="18" charset="0"/>
                          <a:cs typeface="Times New Roman" pitchFamily="18" charset="0"/>
                        </a:rPr>
                        <a:t>Chitrak</a:t>
                      </a:r>
                      <a:r>
                        <a:rPr lang="en-US" sz="1800" b="1" kern="1200" dirty="0" smtClean="0">
                          <a:solidFill>
                            <a:schemeClr val="tx1"/>
                          </a:solidFill>
                          <a:latin typeface="Times New Roman" pitchFamily="18" charset="0"/>
                          <a:cs typeface="Times New Roman" pitchFamily="18" charset="0"/>
                        </a:rPr>
                        <a:t>)</a:t>
                      </a:r>
                      <a:endParaRPr lang="en-US" sz="1800" b="1" kern="1200" dirty="0" smtClean="0">
                        <a:solidFill>
                          <a:schemeClr val="tx1"/>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64%</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0399">
                <a:tc>
                  <a:txBody>
                    <a:bodyPr/>
                    <a:lstStyle/>
                    <a:p>
                      <a:pPr algn="ctr"/>
                      <a:r>
                        <a:rPr lang="en-US" sz="1800" b="1" dirty="0" smtClean="0">
                          <a:solidFill>
                            <a:schemeClr val="tx1"/>
                          </a:solidFill>
                          <a:latin typeface="Times New Roman" pitchFamily="18" charset="0"/>
                          <a:cs typeface="Times New Roman" pitchFamily="18" charset="0"/>
                        </a:rPr>
                        <a:t>6</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chemeClr val="tx1"/>
                          </a:solidFill>
                          <a:latin typeface="Times New Roman" pitchFamily="18" charset="0"/>
                          <a:cs typeface="Times New Roman" pitchFamily="18" charset="0"/>
                        </a:rPr>
                        <a:t>Asparagus </a:t>
                      </a:r>
                      <a:r>
                        <a:rPr lang="en-US" sz="1800" b="1" i="1" dirty="0" err="1" smtClean="0">
                          <a:solidFill>
                            <a:schemeClr val="tx1"/>
                          </a:solidFill>
                          <a:latin typeface="Times New Roman" pitchFamily="18" charset="0"/>
                          <a:cs typeface="Times New Roman" pitchFamily="18" charset="0"/>
                        </a:rPr>
                        <a:t>racemosus</a:t>
                      </a:r>
                      <a:r>
                        <a:rPr lang="en-US" sz="1800" b="1" i="1" dirty="0" smtClean="0">
                          <a:solidFill>
                            <a:schemeClr val="tx1"/>
                          </a:solidFill>
                          <a:latin typeface="Times New Roman" pitchFamily="18" charset="0"/>
                          <a:cs typeface="Times New Roman" pitchFamily="18" charset="0"/>
                        </a:rPr>
                        <a:t> </a:t>
                      </a:r>
                      <a:r>
                        <a:rPr lang="en-US" sz="1800" b="1" dirty="0" smtClean="0">
                          <a:solidFill>
                            <a:schemeClr val="tx1"/>
                          </a:solidFill>
                          <a:latin typeface="Times New Roman" pitchFamily="18" charset="0"/>
                          <a:cs typeface="Times New Roman" pitchFamily="18" charset="0"/>
                        </a:rPr>
                        <a:t>(</a:t>
                      </a:r>
                      <a:r>
                        <a:rPr lang="en-US" sz="1800" b="1" dirty="0" err="1" smtClean="0">
                          <a:solidFill>
                            <a:schemeClr val="tx1"/>
                          </a:solidFill>
                          <a:latin typeface="Times New Roman" pitchFamily="18" charset="0"/>
                          <a:cs typeface="Times New Roman" pitchFamily="18" charset="0"/>
                        </a:rPr>
                        <a:t>Satavar</a:t>
                      </a:r>
                      <a:r>
                        <a:rPr lang="en-US" sz="1800" b="1" dirty="0" smtClean="0">
                          <a:solidFill>
                            <a:schemeClr val="tx1"/>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52%</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0399">
                <a:tc>
                  <a:txBody>
                    <a:bodyPr/>
                    <a:lstStyle/>
                    <a:p>
                      <a:pPr algn="ctr"/>
                      <a:r>
                        <a:rPr lang="en-US" sz="1800" b="1" dirty="0" smtClean="0">
                          <a:solidFill>
                            <a:schemeClr val="tx1"/>
                          </a:solidFill>
                          <a:latin typeface="Times New Roman" pitchFamily="18" charset="0"/>
                          <a:cs typeface="Times New Roman" pitchFamily="18" charset="0"/>
                        </a:rPr>
                        <a:t>7</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chemeClr val="tx1"/>
                          </a:solidFill>
                          <a:latin typeface="Times New Roman" pitchFamily="18" charset="0"/>
                          <a:cs typeface="Times New Roman" pitchFamily="18" charset="0"/>
                        </a:rPr>
                        <a:t>Bauhinia </a:t>
                      </a:r>
                      <a:r>
                        <a:rPr lang="en-US" sz="1800" b="1" i="1" dirty="0" err="1" smtClean="0">
                          <a:solidFill>
                            <a:schemeClr val="tx1"/>
                          </a:solidFill>
                          <a:latin typeface="Times New Roman" pitchFamily="18" charset="0"/>
                          <a:cs typeface="Times New Roman" pitchFamily="18" charset="0"/>
                        </a:rPr>
                        <a:t>vahlii</a:t>
                      </a:r>
                      <a:r>
                        <a:rPr lang="en-US" sz="1800" b="1" i="1" dirty="0" smtClean="0">
                          <a:solidFill>
                            <a:schemeClr val="tx1"/>
                          </a:solidFill>
                          <a:latin typeface="Times New Roman" pitchFamily="18" charset="0"/>
                          <a:cs typeface="Times New Roman" pitchFamily="18" charset="0"/>
                        </a:rPr>
                        <a:t> </a:t>
                      </a:r>
                      <a:r>
                        <a:rPr lang="en-US" sz="1800" b="1" dirty="0" smtClean="0">
                          <a:solidFill>
                            <a:schemeClr val="tx1"/>
                          </a:solidFill>
                          <a:latin typeface="Times New Roman" pitchFamily="18" charset="0"/>
                          <a:cs typeface="Times New Roman" pitchFamily="18" charset="0"/>
                        </a:rPr>
                        <a:t>(</a:t>
                      </a:r>
                      <a:r>
                        <a:rPr lang="en-US" sz="1800" b="1" dirty="0" err="1" smtClean="0">
                          <a:solidFill>
                            <a:schemeClr val="tx1"/>
                          </a:solidFill>
                          <a:latin typeface="Times New Roman" pitchFamily="18" charset="0"/>
                          <a:cs typeface="Times New Roman" pitchFamily="18" charset="0"/>
                        </a:rPr>
                        <a:t>Mahul</a:t>
                      </a:r>
                      <a:r>
                        <a:rPr lang="en-US" sz="1800" b="1" dirty="0" smtClean="0">
                          <a:solidFill>
                            <a:schemeClr val="tx1"/>
                          </a:solidFill>
                          <a:latin typeface="Times New Roman" pitchFamily="18" charset="0"/>
                          <a:cs typeface="Times New Roman" pitchFamily="18" charset="0"/>
                        </a:rPr>
                        <a:t>  </a:t>
                      </a:r>
                      <a:r>
                        <a:rPr lang="en-US" sz="1800" b="1" dirty="0" err="1" smtClean="0">
                          <a:solidFill>
                            <a:schemeClr val="tx1"/>
                          </a:solidFill>
                          <a:latin typeface="Times New Roman" pitchFamily="18" charset="0"/>
                          <a:cs typeface="Times New Roman" pitchFamily="18" charset="0"/>
                        </a:rPr>
                        <a:t>bela</a:t>
                      </a:r>
                      <a:r>
                        <a:rPr lang="en-US" sz="1800" b="1" dirty="0" smtClean="0">
                          <a:solidFill>
                            <a:schemeClr val="tx1"/>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58%</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0399">
                <a:tc>
                  <a:txBody>
                    <a:bodyPr/>
                    <a:lstStyle/>
                    <a:p>
                      <a:pPr algn="ctr"/>
                      <a:r>
                        <a:rPr lang="en-US" sz="1800" b="1" dirty="0" smtClean="0">
                          <a:solidFill>
                            <a:schemeClr val="tx1"/>
                          </a:solidFill>
                          <a:latin typeface="Times New Roman" pitchFamily="18" charset="0"/>
                          <a:cs typeface="Times New Roman" pitchFamily="18" charset="0"/>
                        </a:rPr>
                        <a:t>8</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solidFill>
                            <a:schemeClr val="tx1"/>
                          </a:solidFill>
                          <a:latin typeface="Times New Roman" pitchFamily="18" charset="0"/>
                          <a:cs typeface="Times New Roman" pitchFamily="18" charset="0"/>
                        </a:rPr>
                        <a:t>Embelia</a:t>
                      </a:r>
                      <a:r>
                        <a:rPr lang="en-US" sz="1800" b="1" i="1" dirty="0" smtClean="0">
                          <a:solidFill>
                            <a:schemeClr val="tx1"/>
                          </a:solidFill>
                          <a:latin typeface="Times New Roman" pitchFamily="18" charset="0"/>
                          <a:cs typeface="Times New Roman" pitchFamily="18" charset="0"/>
                        </a:rPr>
                        <a:t> </a:t>
                      </a:r>
                      <a:r>
                        <a:rPr lang="en-US" sz="1800" b="1" i="1" dirty="0" err="1" smtClean="0">
                          <a:solidFill>
                            <a:schemeClr val="tx1"/>
                          </a:solidFill>
                          <a:latin typeface="Times New Roman" pitchFamily="18" charset="0"/>
                          <a:cs typeface="Times New Roman" pitchFamily="18" charset="0"/>
                        </a:rPr>
                        <a:t>basaal</a:t>
                      </a:r>
                      <a:r>
                        <a:rPr lang="en-US" sz="1800" b="1" i="1" dirty="0" smtClean="0">
                          <a:solidFill>
                            <a:schemeClr val="tx1"/>
                          </a:solidFill>
                          <a:latin typeface="Times New Roman" pitchFamily="18" charset="0"/>
                          <a:cs typeface="Times New Roman" pitchFamily="18" charset="0"/>
                        </a:rPr>
                        <a:t> </a:t>
                      </a:r>
                      <a:r>
                        <a:rPr lang="en-US" sz="1800" b="1" dirty="0" smtClean="0">
                          <a:solidFill>
                            <a:schemeClr val="tx1"/>
                          </a:solidFill>
                          <a:latin typeface="Times New Roman" pitchFamily="18" charset="0"/>
                          <a:cs typeface="Times New Roman" pitchFamily="18" charset="0"/>
                        </a:rPr>
                        <a:t>(</a:t>
                      </a:r>
                      <a:r>
                        <a:rPr lang="en-US" sz="1800" b="1" dirty="0" err="1" smtClean="0">
                          <a:solidFill>
                            <a:schemeClr val="tx1"/>
                          </a:solidFill>
                          <a:latin typeface="Times New Roman" pitchFamily="18" charset="0"/>
                          <a:cs typeface="Times New Roman" pitchFamily="18" charset="0"/>
                        </a:rPr>
                        <a:t>Baibidang</a:t>
                      </a:r>
                      <a:r>
                        <a:rPr lang="en-US" sz="1800" b="1" dirty="0" smtClean="0">
                          <a:solidFill>
                            <a:schemeClr val="tx1"/>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80%</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0399">
                <a:tc>
                  <a:txBody>
                    <a:bodyPr/>
                    <a:lstStyle/>
                    <a:p>
                      <a:pPr algn="ctr"/>
                      <a:r>
                        <a:rPr lang="en-US" sz="1800" b="1" dirty="0" smtClean="0">
                          <a:solidFill>
                            <a:schemeClr val="tx1"/>
                          </a:solidFill>
                          <a:latin typeface="Times New Roman" pitchFamily="18" charset="0"/>
                          <a:cs typeface="Times New Roman" pitchFamily="18" charset="0"/>
                        </a:rPr>
                        <a:t>9</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i="1" kern="1200" dirty="0" err="1" smtClean="0">
                          <a:solidFill>
                            <a:schemeClr val="tx1"/>
                          </a:solidFill>
                          <a:latin typeface="Times New Roman" pitchFamily="18" charset="0"/>
                          <a:cs typeface="Times New Roman" pitchFamily="18" charset="0"/>
                        </a:rPr>
                        <a:t>Costus</a:t>
                      </a:r>
                      <a:r>
                        <a:rPr lang="en-US" sz="1800" b="1" i="1" kern="1200" dirty="0" smtClean="0">
                          <a:solidFill>
                            <a:schemeClr val="tx1"/>
                          </a:solidFill>
                          <a:latin typeface="Times New Roman" pitchFamily="18" charset="0"/>
                          <a:cs typeface="Times New Roman" pitchFamily="18" charset="0"/>
                        </a:rPr>
                        <a:t> </a:t>
                      </a:r>
                      <a:r>
                        <a:rPr lang="en-US" sz="1800" b="1" i="1" kern="1200" dirty="0" err="1" smtClean="0">
                          <a:solidFill>
                            <a:schemeClr val="tx1"/>
                          </a:solidFill>
                          <a:latin typeface="Times New Roman" pitchFamily="18" charset="0"/>
                          <a:cs typeface="Times New Roman" pitchFamily="18" charset="0"/>
                        </a:rPr>
                        <a:t>speciosus</a:t>
                      </a:r>
                      <a:r>
                        <a:rPr lang="en-US" sz="1800" b="1" i="1" kern="1200" dirty="0" smtClean="0">
                          <a:solidFill>
                            <a:schemeClr val="tx1"/>
                          </a:solidFill>
                          <a:latin typeface="Times New Roman" pitchFamily="18" charset="0"/>
                          <a:cs typeface="Times New Roman" pitchFamily="18" charset="0"/>
                        </a:rPr>
                        <a:t> </a:t>
                      </a:r>
                      <a:r>
                        <a:rPr lang="en-US" sz="1800" b="1" dirty="0" smtClean="0">
                          <a:solidFill>
                            <a:schemeClr val="tx1"/>
                          </a:solidFill>
                          <a:latin typeface="Times New Roman" pitchFamily="18" charset="0"/>
                          <a:cs typeface="Times New Roman" pitchFamily="18" charset="0"/>
                        </a:rPr>
                        <a:t>(</a:t>
                      </a:r>
                      <a:r>
                        <a:rPr lang="en-US" sz="1800" b="1" dirty="0" err="1" smtClean="0">
                          <a:solidFill>
                            <a:schemeClr val="tx1"/>
                          </a:solidFill>
                          <a:latin typeface="Times New Roman" pitchFamily="18" charset="0"/>
                          <a:cs typeface="Times New Roman" pitchFamily="18" charset="0"/>
                        </a:rPr>
                        <a:t>Keokand</a:t>
                      </a:r>
                      <a:r>
                        <a:rPr lang="en-US" sz="1800" b="1" dirty="0" smtClean="0">
                          <a:solidFill>
                            <a:schemeClr val="tx1"/>
                          </a:solidFill>
                          <a:latin typeface="Times New Roman" pitchFamily="18" charset="0"/>
                          <a:cs typeface="Times New Roman" pitchFamily="18" charset="0"/>
                        </a:rPr>
                        <a:t>)</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58%</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0399">
                <a:tc>
                  <a:txBody>
                    <a:bodyPr/>
                    <a:lstStyle/>
                    <a:p>
                      <a:pPr algn="ctr"/>
                      <a:r>
                        <a:rPr lang="en-US" sz="1800" b="1" dirty="0" smtClean="0">
                          <a:solidFill>
                            <a:schemeClr val="tx1"/>
                          </a:solidFill>
                          <a:latin typeface="Times New Roman" pitchFamily="18" charset="0"/>
                          <a:cs typeface="Times New Roman" pitchFamily="18" charset="0"/>
                        </a:rPr>
                        <a:t>10</a:t>
                      </a:r>
                      <a:endParaRPr lang="en-US" sz="18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kern="1200" dirty="0" err="1" smtClean="0">
                          <a:solidFill>
                            <a:schemeClr val="tx1"/>
                          </a:solidFill>
                          <a:latin typeface="Times New Roman" pitchFamily="18" charset="0"/>
                          <a:cs typeface="Times New Roman" pitchFamily="18" charset="0"/>
                        </a:rPr>
                        <a:t>Phyllanthus</a:t>
                      </a:r>
                      <a:r>
                        <a:rPr lang="en-US" sz="1800" b="1" i="1" kern="1200" dirty="0" smtClean="0">
                          <a:solidFill>
                            <a:schemeClr val="tx1"/>
                          </a:solidFill>
                          <a:latin typeface="Times New Roman" pitchFamily="18" charset="0"/>
                          <a:cs typeface="Times New Roman" pitchFamily="18" charset="0"/>
                        </a:rPr>
                        <a:t> </a:t>
                      </a:r>
                      <a:r>
                        <a:rPr lang="en-US" sz="1800" b="1" i="1" kern="1200" dirty="0" err="1" smtClean="0">
                          <a:solidFill>
                            <a:schemeClr val="tx1"/>
                          </a:solidFill>
                          <a:latin typeface="Times New Roman" pitchFamily="18" charset="0"/>
                          <a:cs typeface="Times New Roman" pitchFamily="18" charset="0"/>
                        </a:rPr>
                        <a:t>amara</a:t>
                      </a:r>
                      <a:r>
                        <a:rPr lang="en-US" sz="1800" b="1" i="1" kern="1200" dirty="0" smtClean="0">
                          <a:solidFill>
                            <a:schemeClr val="tx1"/>
                          </a:solidFill>
                          <a:latin typeface="Times New Roman" pitchFamily="18" charset="0"/>
                          <a:cs typeface="Times New Roman" pitchFamily="18" charset="0"/>
                        </a:rPr>
                        <a:t>  </a:t>
                      </a:r>
                      <a:r>
                        <a:rPr lang="en-US" sz="1800" b="1" baseline="0" dirty="0" smtClean="0">
                          <a:solidFill>
                            <a:schemeClr val="tx1"/>
                          </a:solidFill>
                          <a:latin typeface="Times New Roman" pitchFamily="18" charset="0"/>
                          <a:cs typeface="Times New Roman" pitchFamily="18" charset="0"/>
                        </a:rPr>
                        <a:t>(</a:t>
                      </a:r>
                      <a:r>
                        <a:rPr lang="en-US" sz="1800" b="1" baseline="0" dirty="0" err="1" smtClean="0">
                          <a:solidFill>
                            <a:schemeClr val="tx1"/>
                          </a:solidFill>
                          <a:latin typeface="Times New Roman" pitchFamily="18" charset="0"/>
                          <a:cs typeface="Times New Roman" pitchFamily="18" charset="0"/>
                        </a:rPr>
                        <a:t>Bhui</a:t>
                      </a:r>
                      <a:r>
                        <a:rPr lang="en-US" sz="1800" b="1" baseline="0" dirty="0" smtClean="0">
                          <a:solidFill>
                            <a:schemeClr val="tx1"/>
                          </a:solidFill>
                          <a:latin typeface="Times New Roman" pitchFamily="18" charset="0"/>
                          <a:cs typeface="Times New Roman" pitchFamily="18" charset="0"/>
                        </a:rPr>
                        <a:t> </a:t>
                      </a:r>
                      <a:r>
                        <a:rPr lang="en-US" sz="1800" b="1" baseline="0" dirty="0" err="1" smtClean="0">
                          <a:solidFill>
                            <a:schemeClr val="tx1"/>
                          </a:solidFill>
                          <a:latin typeface="Times New Roman" pitchFamily="18" charset="0"/>
                          <a:cs typeface="Times New Roman" pitchFamily="18" charset="0"/>
                        </a:rPr>
                        <a:t>aonla</a:t>
                      </a:r>
                      <a:r>
                        <a:rPr lang="en-US" sz="1800" b="1" baseline="0" dirty="0" smtClean="0">
                          <a:solidFill>
                            <a:schemeClr val="tx1"/>
                          </a:solidFill>
                          <a:latin typeface="Times New Roman" pitchFamily="18" charset="0"/>
                          <a:cs typeface="Times New Roman" pitchFamily="18" charset="0"/>
                        </a:rPr>
                        <a:t>)</a:t>
                      </a:r>
                      <a:endParaRPr lang="en-US" sz="1800" b="1" dirty="0" smtClean="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smtClean="0">
                          <a:solidFill>
                            <a:srgbClr val="FFC000"/>
                          </a:solidFill>
                          <a:latin typeface="Times New Roman" pitchFamily="18" charset="0"/>
                          <a:cs typeface="Times New Roman" pitchFamily="18" charset="0"/>
                        </a:rPr>
                        <a:t>71%</a:t>
                      </a:r>
                      <a:endParaRPr lang="en-US" sz="18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2933">
                <a:tc>
                  <a:txBody>
                    <a:bodyPr/>
                    <a:lstStyle/>
                    <a:p>
                      <a:pPr algn="ctr"/>
                      <a:r>
                        <a:rPr lang="en-US" sz="2000" b="1" dirty="0" smtClean="0">
                          <a:solidFill>
                            <a:schemeClr val="tx1"/>
                          </a:solidFill>
                          <a:latin typeface="Times New Roman" pitchFamily="18" charset="0"/>
                          <a:cs typeface="Times New Roman" pitchFamily="18" charset="0"/>
                        </a:rPr>
                        <a:t>11</a:t>
                      </a:r>
                      <a:endParaRPr lang="en-US" sz="2000"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kern="1200" dirty="0" err="1" smtClean="0">
                          <a:solidFill>
                            <a:schemeClr val="tx1"/>
                          </a:solidFill>
                          <a:latin typeface="Times New Roman" pitchFamily="18" charset="0"/>
                          <a:cs typeface="Times New Roman" pitchFamily="18" charset="0"/>
                        </a:rPr>
                        <a:t>Andrographis</a:t>
                      </a:r>
                      <a:r>
                        <a:rPr lang="en-US" sz="2000" b="1" i="1" kern="1200" dirty="0" smtClean="0">
                          <a:solidFill>
                            <a:schemeClr val="tx1"/>
                          </a:solidFill>
                          <a:latin typeface="Times New Roman" pitchFamily="18" charset="0"/>
                          <a:cs typeface="Times New Roman" pitchFamily="18" charset="0"/>
                        </a:rPr>
                        <a:t> </a:t>
                      </a:r>
                      <a:r>
                        <a:rPr lang="en-US" sz="2000" b="1" i="1" kern="1200" dirty="0" err="1" smtClean="0">
                          <a:solidFill>
                            <a:schemeClr val="tx1"/>
                          </a:solidFill>
                          <a:latin typeface="Times New Roman" pitchFamily="18" charset="0"/>
                          <a:cs typeface="Times New Roman" pitchFamily="18" charset="0"/>
                        </a:rPr>
                        <a:t>paniculata</a:t>
                      </a:r>
                      <a:r>
                        <a:rPr lang="en-US" sz="2000" b="1" i="1" kern="1200" dirty="0" smtClean="0">
                          <a:solidFill>
                            <a:schemeClr val="tx1"/>
                          </a:solidFill>
                          <a:latin typeface="Times New Roman" pitchFamily="18" charset="0"/>
                          <a:cs typeface="Times New Roman" pitchFamily="18" charset="0"/>
                        </a:rPr>
                        <a:t> </a:t>
                      </a:r>
                      <a:r>
                        <a:rPr lang="en-US" sz="2000" b="1" dirty="0" smtClean="0">
                          <a:solidFill>
                            <a:schemeClr val="tx1"/>
                          </a:solidFill>
                          <a:latin typeface="Times New Roman" pitchFamily="18" charset="0"/>
                          <a:cs typeface="Times New Roman" pitchFamily="18" charset="0"/>
                        </a:rPr>
                        <a:t>(</a:t>
                      </a:r>
                      <a:r>
                        <a:rPr lang="en-US" sz="2000" b="1" dirty="0" err="1" smtClean="0">
                          <a:solidFill>
                            <a:schemeClr val="tx1"/>
                          </a:solidFill>
                          <a:latin typeface="Times New Roman" pitchFamily="18" charset="0"/>
                          <a:cs typeface="Times New Roman" pitchFamily="18" charset="0"/>
                        </a:rPr>
                        <a:t>Kalmegh</a:t>
                      </a:r>
                      <a:r>
                        <a:rPr lang="en-US" sz="2000" b="1" dirty="0" smtClean="0">
                          <a:solidFill>
                            <a:schemeClr val="tx1"/>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smtClean="0">
                          <a:solidFill>
                            <a:srgbClr val="FFC000"/>
                          </a:solidFill>
                          <a:latin typeface="Times New Roman" pitchFamily="18" charset="0"/>
                          <a:cs typeface="Times New Roman" pitchFamily="18" charset="0"/>
                        </a:rPr>
                        <a:t>42 %</a:t>
                      </a:r>
                      <a:endParaRPr lang="en-US" sz="2000" b="1" dirty="0">
                        <a:solidFill>
                          <a:srgbClr val="FFC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23620" name="Straight Connector 15"/>
          <p:cNvCxnSpPr>
            <a:cxnSpLocks noChangeShapeType="1"/>
          </p:cNvCxnSpPr>
          <p:nvPr/>
        </p:nvCxnSpPr>
        <p:spPr bwMode="auto">
          <a:xfrm>
            <a:off x="0" y="836612"/>
            <a:ext cx="9144000" cy="1588"/>
          </a:xfrm>
          <a:prstGeom prst="line">
            <a:avLst/>
          </a:prstGeom>
          <a:noFill/>
          <a:ln w="9525" cmpd="dbl" algn="ctr">
            <a:solidFill>
              <a:srgbClr val="006600"/>
            </a:solidFill>
            <a:round/>
            <a:headEnd/>
            <a:tailEnd/>
          </a:ln>
        </p:spPr>
      </p:cxnSp>
      <p:pic>
        <p:nvPicPr>
          <p:cNvPr id="17" name="Picture 10" descr="Keokand-fl"/>
          <p:cNvPicPr>
            <a:picLocks noChangeAspect="1" noChangeArrowheads="1"/>
          </p:cNvPicPr>
          <p:nvPr/>
        </p:nvPicPr>
        <p:blipFill>
          <a:blip r:embed="rId4"/>
          <a:srcRect/>
          <a:stretch>
            <a:fillRect/>
          </a:stretch>
        </p:blipFill>
        <p:spPr bwMode="auto">
          <a:xfrm>
            <a:off x="7162800" y="2942772"/>
            <a:ext cx="1600200" cy="2323422"/>
          </a:xfrm>
          <a:prstGeom prst="rect">
            <a:avLst/>
          </a:prstGeom>
          <a:noFill/>
          <a:ln w="12700">
            <a:solidFill>
              <a:srgbClr val="000000"/>
            </a:solidFill>
            <a:miter lim="800000"/>
            <a:headEnd/>
            <a:tailEnd/>
          </a:ln>
        </p:spPr>
      </p:pic>
      <p:sp>
        <p:nvSpPr>
          <p:cNvPr id="11" name="Slide Number Placeholder 10"/>
          <p:cNvSpPr>
            <a:spLocks noGrp="1"/>
          </p:cNvSpPr>
          <p:nvPr>
            <p:ph type="sldNum" sz="quarter" idx="11"/>
          </p:nvPr>
        </p:nvSpPr>
        <p:spPr/>
        <p:txBody>
          <a:bodyPr/>
          <a:lstStyle/>
          <a:p>
            <a:pPr>
              <a:defRPr/>
            </a:pPr>
            <a:fld id="{99A7685D-6BAF-4831-B136-BBEF52931442}" type="slidenum">
              <a:rPr lang="en-US" smtClean="0"/>
              <a:pPr>
                <a:defRPr/>
              </a:pPr>
              <a:t>28</a:t>
            </a:fld>
            <a:endParaRPr lang="en-US"/>
          </a:p>
        </p:txBody>
      </p:sp>
      <p:sp>
        <p:nvSpPr>
          <p:cNvPr id="12"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3" name="Picture 3" descr="Copy of SFRI_MONO_COLOR"/>
          <p:cNvPicPr>
            <a:picLocks noChangeAspect="1" noChangeArrowheads="1"/>
          </p:cNvPicPr>
          <p:nvPr/>
        </p:nvPicPr>
        <p:blipFill>
          <a:blip r:embed="rId5"/>
          <a:srcRect/>
          <a:stretch>
            <a:fillRect/>
          </a:stretch>
        </p:blipFill>
        <p:spPr bwMode="auto">
          <a:xfrm>
            <a:off x="152400" y="6484937"/>
            <a:ext cx="304800" cy="296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762000" y="1447800"/>
            <a:ext cx="13716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pic>
        <p:nvPicPr>
          <p:cNvPr id="2052" name="Picture 3" descr="DSCN0900"/>
          <p:cNvPicPr>
            <a:picLocks noChangeAspect="1" noChangeArrowheads="1"/>
          </p:cNvPicPr>
          <p:nvPr/>
        </p:nvPicPr>
        <p:blipFill>
          <a:blip r:embed="rId3">
            <a:lum bright="10000"/>
          </a:blip>
          <a:srcRect l="5714" t="14117" r="2856" b="4706"/>
          <a:stretch>
            <a:fillRect/>
          </a:stretch>
        </p:blipFill>
        <p:spPr bwMode="auto">
          <a:xfrm>
            <a:off x="1524000" y="990600"/>
            <a:ext cx="2438400" cy="1752600"/>
          </a:xfrm>
          <a:prstGeom prst="rect">
            <a:avLst/>
          </a:prstGeom>
          <a:noFill/>
          <a:ln w="9525">
            <a:solidFill>
              <a:srgbClr val="000000"/>
            </a:solidFill>
            <a:miter lim="800000"/>
            <a:headEnd/>
            <a:tailEnd/>
          </a:ln>
        </p:spPr>
      </p:pic>
      <p:sp>
        <p:nvSpPr>
          <p:cNvPr id="2053" name="Text Box 4"/>
          <p:cNvSpPr txBox="1">
            <a:spLocks noChangeArrowheads="1"/>
          </p:cNvSpPr>
          <p:nvPr/>
        </p:nvSpPr>
        <p:spPr bwMode="auto">
          <a:xfrm>
            <a:off x="457200" y="4191000"/>
            <a:ext cx="19050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graphicFrame>
        <p:nvGraphicFramePr>
          <p:cNvPr id="2050" name="Object 5"/>
          <p:cNvGraphicFramePr>
            <a:graphicFrameLocks noChangeAspect="1"/>
          </p:cNvGraphicFramePr>
          <p:nvPr>
            <p:ph/>
          </p:nvPr>
        </p:nvGraphicFramePr>
        <p:xfrm>
          <a:off x="5638800" y="990600"/>
          <a:ext cx="2590800" cy="1771650"/>
        </p:xfrm>
        <a:graphic>
          <a:graphicData uri="http://schemas.openxmlformats.org/presentationml/2006/ole">
            <p:oleObj spid="_x0000_s52226" r:id="rId4" imgW="2071116" imgH="1537716" progId="Word.Picture.8">
              <p:embed/>
            </p:oleObj>
          </a:graphicData>
        </a:graphic>
      </p:graphicFrame>
      <p:sp>
        <p:nvSpPr>
          <p:cNvPr id="2054" name="Text Box 6"/>
          <p:cNvSpPr txBox="1">
            <a:spLocks noChangeArrowheads="1"/>
          </p:cNvSpPr>
          <p:nvPr/>
        </p:nvSpPr>
        <p:spPr bwMode="auto">
          <a:xfrm>
            <a:off x="-19050" y="-114300"/>
            <a:ext cx="7772400" cy="1016000"/>
          </a:xfrm>
          <a:prstGeom prst="rect">
            <a:avLst/>
          </a:prstGeom>
          <a:noFill/>
          <a:ln w="9525">
            <a:noFill/>
            <a:miter lim="800000"/>
            <a:headEnd/>
            <a:tailEnd/>
          </a:ln>
        </p:spPr>
        <p:txBody>
          <a:bodyPr>
            <a:spAutoFit/>
          </a:bodyPr>
          <a:lstStyle/>
          <a:p>
            <a:pPr eaLnBrk="0" hangingPunct="0">
              <a:spcBef>
                <a:spcPct val="50000"/>
              </a:spcBef>
            </a:pPr>
            <a:r>
              <a:rPr lang="en-US" sz="1600" dirty="0">
                <a:solidFill>
                  <a:srgbClr val="FFFF00"/>
                </a:solidFill>
                <a:latin typeface="Tahoma" pitchFamily="34" charset="0"/>
              </a:rPr>
              <a:t>Determination of sustainable harvesting limits.....</a:t>
            </a:r>
            <a:r>
              <a:rPr lang="en-US" sz="2400" dirty="0">
                <a:solidFill>
                  <a:srgbClr val="FFFF00"/>
                </a:solidFill>
                <a:latin typeface="Tahoma" pitchFamily="34" charset="0"/>
              </a:rPr>
              <a:t> </a:t>
            </a:r>
          </a:p>
          <a:p>
            <a:pPr eaLnBrk="0" hangingPunct="0">
              <a:spcBef>
                <a:spcPct val="50000"/>
              </a:spcBef>
            </a:pPr>
            <a:r>
              <a:rPr lang="en-US" sz="2400" b="1" i="1" dirty="0" smtClean="0">
                <a:solidFill>
                  <a:srgbClr val="FFFF00"/>
                </a:solidFill>
                <a:latin typeface="Tahoma" pitchFamily="34" charset="0"/>
              </a:rPr>
              <a:t>1. </a:t>
            </a:r>
            <a:r>
              <a:rPr lang="en-US" sz="2400" b="1" i="1" dirty="0" err="1" smtClean="0">
                <a:solidFill>
                  <a:srgbClr val="FFFF00"/>
                </a:solidFill>
                <a:latin typeface="Tahoma" pitchFamily="34" charset="0"/>
              </a:rPr>
              <a:t>Chlorophytum</a:t>
            </a:r>
            <a:r>
              <a:rPr lang="en-US" sz="2400" b="1" i="1" dirty="0" smtClean="0">
                <a:solidFill>
                  <a:srgbClr val="FFFF00"/>
                </a:solidFill>
                <a:latin typeface="Tahoma" pitchFamily="34" charset="0"/>
              </a:rPr>
              <a:t> </a:t>
            </a:r>
            <a:r>
              <a:rPr lang="en-US" sz="2400" b="1" i="1" dirty="0" err="1">
                <a:solidFill>
                  <a:srgbClr val="FFFF00"/>
                </a:solidFill>
                <a:latin typeface="Tahoma" pitchFamily="34" charset="0"/>
              </a:rPr>
              <a:t>tuberosum</a:t>
            </a:r>
            <a:r>
              <a:rPr lang="en-US" sz="2400" b="1" i="1" dirty="0">
                <a:solidFill>
                  <a:srgbClr val="FFFF00"/>
                </a:solidFill>
                <a:latin typeface="Tahoma" pitchFamily="34" charset="0"/>
              </a:rPr>
              <a:t> </a:t>
            </a:r>
            <a:r>
              <a:rPr lang="en-US" sz="2400" b="1" dirty="0">
                <a:solidFill>
                  <a:srgbClr val="FFFF00"/>
                </a:solidFill>
                <a:latin typeface="Tahoma" pitchFamily="34" charset="0"/>
              </a:rPr>
              <a:t>(</a:t>
            </a:r>
            <a:r>
              <a:rPr lang="en-US" sz="2400" b="1" dirty="0" err="1">
                <a:solidFill>
                  <a:srgbClr val="FFFF00"/>
                </a:solidFill>
                <a:latin typeface="Tahoma" pitchFamily="34" charset="0"/>
              </a:rPr>
              <a:t>Safed</a:t>
            </a:r>
            <a:r>
              <a:rPr lang="en-US" sz="2400" b="1" dirty="0">
                <a:solidFill>
                  <a:srgbClr val="FFFF00"/>
                </a:solidFill>
                <a:latin typeface="Tahoma" pitchFamily="34" charset="0"/>
              </a:rPr>
              <a:t> </a:t>
            </a:r>
            <a:r>
              <a:rPr lang="en-US" sz="2400" b="1" dirty="0" err="1">
                <a:solidFill>
                  <a:srgbClr val="FFFF00"/>
                </a:solidFill>
                <a:latin typeface="Tahoma" pitchFamily="34" charset="0"/>
              </a:rPr>
              <a:t>Musli</a:t>
            </a:r>
            <a:r>
              <a:rPr lang="en-US" sz="2400" b="1" dirty="0">
                <a:solidFill>
                  <a:srgbClr val="FFFF00"/>
                </a:solidFill>
                <a:latin typeface="Tahoma" pitchFamily="34" charset="0"/>
              </a:rPr>
              <a:t>)</a:t>
            </a:r>
          </a:p>
        </p:txBody>
      </p:sp>
      <p:sp>
        <p:nvSpPr>
          <p:cNvPr id="2055" name="Text Box 7"/>
          <p:cNvSpPr txBox="1">
            <a:spLocks noChangeArrowheads="1"/>
          </p:cNvSpPr>
          <p:nvPr/>
        </p:nvSpPr>
        <p:spPr bwMode="auto">
          <a:xfrm>
            <a:off x="6934200" y="4343400"/>
            <a:ext cx="9144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pic>
        <p:nvPicPr>
          <p:cNvPr id="2056" name="Picture 8"/>
          <p:cNvPicPr>
            <a:picLocks noChangeAspect="1" noChangeArrowheads="1"/>
          </p:cNvPicPr>
          <p:nvPr/>
        </p:nvPicPr>
        <p:blipFill>
          <a:blip r:embed="rId5"/>
          <a:srcRect/>
          <a:stretch>
            <a:fillRect/>
          </a:stretch>
        </p:blipFill>
        <p:spPr bwMode="auto">
          <a:xfrm>
            <a:off x="2514600" y="2855913"/>
            <a:ext cx="6019800" cy="3849687"/>
          </a:xfrm>
          <a:prstGeom prst="rect">
            <a:avLst/>
          </a:prstGeom>
          <a:noFill/>
          <a:ln w="9525">
            <a:solidFill>
              <a:srgbClr val="000000"/>
            </a:solidFill>
            <a:miter lim="800000"/>
            <a:headEnd/>
            <a:tailEnd/>
          </a:ln>
        </p:spPr>
      </p:pic>
      <p:sp>
        <p:nvSpPr>
          <p:cNvPr id="2057" name="Text Box 9"/>
          <p:cNvSpPr txBox="1">
            <a:spLocks noChangeArrowheads="1"/>
          </p:cNvSpPr>
          <p:nvPr/>
        </p:nvSpPr>
        <p:spPr bwMode="auto">
          <a:xfrm>
            <a:off x="2525910" y="2892623"/>
            <a:ext cx="5856090" cy="307777"/>
          </a:xfrm>
          <a:prstGeom prst="rect">
            <a:avLst/>
          </a:prstGeom>
          <a:noFill/>
          <a:ln w="9525">
            <a:noFill/>
            <a:miter lim="800000"/>
            <a:headEnd/>
            <a:tailEnd/>
          </a:ln>
        </p:spPr>
        <p:txBody>
          <a:bodyPr wrap="none">
            <a:spAutoFit/>
          </a:bodyPr>
          <a:lstStyle/>
          <a:p>
            <a:pPr algn="ctr"/>
            <a:r>
              <a:rPr lang="en-US" sz="1400" b="1" dirty="0">
                <a:solidFill>
                  <a:schemeClr val="bg1"/>
                </a:solidFill>
              </a:rPr>
              <a:t>Curve Fit model of Linear regression for determination of SHL  </a:t>
            </a:r>
          </a:p>
        </p:txBody>
      </p:sp>
      <p:sp>
        <p:nvSpPr>
          <p:cNvPr id="2058" name="Line 10"/>
          <p:cNvSpPr>
            <a:spLocks noChangeShapeType="1"/>
          </p:cNvSpPr>
          <p:nvPr/>
        </p:nvSpPr>
        <p:spPr bwMode="auto">
          <a:xfrm>
            <a:off x="2514600" y="3962400"/>
            <a:ext cx="4572000" cy="0"/>
          </a:xfrm>
          <a:prstGeom prst="line">
            <a:avLst/>
          </a:prstGeom>
          <a:noFill/>
          <a:ln w="19050">
            <a:solidFill>
              <a:srgbClr val="FF0000"/>
            </a:solidFill>
            <a:prstDash val="dash"/>
            <a:round/>
            <a:headEnd/>
            <a:tailEnd/>
          </a:ln>
        </p:spPr>
        <p:txBody>
          <a:bodyPr/>
          <a:lstStyle/>
          <a:p>
            <a:endParaRPr lang="en-US"/>
          </a:p>
        </p:txBody>
      </p:sp>
      <p:sp>
        <p:nvSpPr>
          <p:cNvPr id="2059" name="Line 11"/>
          <p:cNvSpPr>
            <a:spLocks noChangeShapeType="1"/>
          </p:cNvSpPr>
          <p:nvPr/>
        </p:nvSpPr>
        <p:spPr bwMode="auto">
          <a:xfrm>
            <a:off x="3429000" y="3962400"/>
            <a:ext cx="0" cy="2133600"/>
          </a:xfrm>
          <a:prstGeom prst="line">
            <a:avLst/>
          </a:prstGeom>
          <a:noFill/>
          <a:ln w="19050">
            <a:solidFill>
              <a:srgbClr val="FF0000"/>
            </a:solidFill>
            <a:prstDash val="dashDot"/>
            <a:round/>
            <a:headEnd/>
            <a:tailEnd/>
          </a:ln>
        </p:spPr>
        <p:txBody>
          <a:bodyPr/>
          <a:lstStyle/>
          <a:p>
            <a:endParaRPr lang="en-US"/>
          </a:p>
        </p:txBody>
      </p:sp>
      <p:sp>
        <p:nvSpPr>
          <p:cNvPr id="2060" name="Text Box 12"/>
          <p:cNvSpPr txBox="1">
            <a:spLocks noChangeArrowheads="1"/>
          </p:cNvSpPr>
          <p:nvPr/>
        </p:nvSpPr>
        <p:spPr bwMode="auto">
          <a:xfrm>
            <a:off x="228600" y="3124200"/>
            <a:ext cx="2057400" cy="2723823"/>
          </a:xfrm>
          <a:prstGeom prst="rect">
            <a:avLst/>
          </a:prstGeom>
          <a:noFill/>
          <a:ln w="9525">
            <a:noFill/>
            <a:miter lim="800000"/>
            <a:headEnd/>
            <a:tailEnd/>
          </a:ln>
        </p:spPr>
        <p:txBody>
          <a:bodyPr>
            <a:spAutoFit/>
          </a:bodyPr>
          <a:lstStyle/>
          <a:p>
            <a:r>
              <a:rPr lang="en-US" sz="1800" dirty="0">
                <a:solidFill>
                  <a:srgbClr val="FFFFFF"/>
                </a:solidFill>
              </a:rPr>
              <a:t>Index: harvesting            treatments</a:t>
            </a:r>
          </a:p>
          <a:p>
            <a:r>
              <a:rPr lang="en-US" sz="1800" dirty="0">
                <a:solidFill>
                  <a:srgbClr val="FFFFFF"/>
                </a:solidFill>
              </a:rPr>
              <a:t>1=20%;         2=40%;</a:t>
            </a:r>
          </a:p>
          <a:p>
            <a:r>
              <a:rPr lang="en-US" sz="1800" dirty="0">
                <a:solidFill>
                  <a:srgbClr val="FFFFFF"/>
                </a:solidFill>
              </a:rPr>
              <a:t>3=60%; </a:t>
            </a:r>
          </a:p>
          <a:p>
            <a:r>
              <a:rPr lang="en-US" sz="1800" dirty="0">
                <a:solidFill>
                  <a:srgbClr val="FFFFFF"/>
                </a:solidFill>
              </a:rPr>
              <a:t>4=80%</a:t>
            </a:r>
          </a:p>
          <a:p>
            <a:endParaRPr lang="en-US" sz="1800" dirty="0">
              <a:solidFill>
                <a:srgbClr val="FFFFFF"/>
              </a:solidFill>
            </a:endParaRPr>
          </a:p>
          <a:p>
            <a:r>
              <a:rPr lang="en-US" sz="1800" dirty="0">
                <a:solidFill>
                  <a:srgbClr val="FFFFFF"/>
                </a:solidFill>
              </a:rPr>
              <a:t>SHL= 30%</a:t>
            </a:r>
          </a:p>
          <a:p>
            <a:endParaRPr lang="en-US" sz="900" dirty="0">
              <a:solidFill>
                <a:srgbClr val="FFFFFF"/>
              </a:solidFill>
            </a:endParaRPr>
          </a:p>
          <a:p>
            <a:r>
              <a:rPr lang="en-US" sz="1800" dirty="0">
                <a:solidFill>
                  <a:srgbClr val="FFFFFF"/>
                </a:solidFill>
              </a:rPr>
              <a:t>*(PSY= &gt;30%)</a:t>
            </a:r>
          </a:p>
        </p:txBody>
      </p:sp>
      <p:sp>
        <p:nvSpPr>
          <p:cNvPr id="2061" name="Text Box 13"/>
          <p:cNvSpPr txBox="1">
            <a:spLocks noChangeArrowheads="1"/>
          </p:cNvSpPr>
          <p:nvPr/>
        </p:nvSpPr>
        <p:spPr bwMode="auto">
          <a:xfrm>
            <a:off x="7086600" y="3821668"/>
            <a:ext cx="583814" cy="369332"/>
          </a:xfrm>
          <a:prstGeom prst="rect">
            <a:avLst/>
          </a:prstGeom>
          <a:noFill/>
          <a:ln w="9525">
            <a:noFill/>
            <a:miter lim="800000"/>
            <a:headEnd/>
            <a:tailEnd/>
          </a:ln>
        </p:spPr>
        <p:txBody>
          <a:bodyPr wrap="none">
            <a:spAutoFit/>
          </a:bodyPr>
          <a:lstStyle/>
          <a:p>
            <a:r>
              <a:rPr lang="en-US" sz="1800" b="0">
                <a:solidFill>
                  <a:srgbClr val="C00000"/>
                </a:solidFill>
              </a:rPr>
              <a:t>SHL</a:t>
            </a:r>
          </a:p>
        </p:txBody>
      </p:sp>
      <p:sp>
        <p:nvSpPr>
          <p:cNvPr id="2062" name="Text Box 14"/>
          <p:cNvSpPr txBox="1">
            <a:spLocks noChangeArrowheads="1"/>
          </p:cNvSpPr>
          <p:nvPr/>
        </p:nvSpPr>
        <p:spPr bwMode="auto">
          <a:xfrm>
            <a:off x="5715000" y="6400800"/>
            <a:ext cx="3124200" cy="276999"/>
          </a:xfrm>
          <a:prstGeom prst="rect">
            <a:avLst/>
          </a:prstGeom>
          <a:noFill/>
          <a:ln w="9525">
            <a:noFill/>
            <a:miter lim="800000"/>
            <a:headEnd/>
            <a:tailEnd/>
          </a:ln>
        </p:spPr>
        <p:txBody>
          <a:bodyPr wrap="square">
            <a:spAutoFit/>
          </a:bodyPr>
          <a:lstStyle/>
          <a:p>
            <a:pPr>
              <a:spcBef>
                <a:spcPct val="50000"/>
              </a:spcBef>
            </a:pPr>
            <a:r>
              <a:rPr lang="en-US" sz="1200" b="1" dirty="0">
                <a:solidFill>
                  <a:srgbClr val="C00000"/>
                </a:solidFill>
              </a:rPr>
              <a:t>*= Progressive Sustainable Yield</a:t>
            </a:r>
          </a:p>
        </p:txBody>
      </p:sp>
      <p:sp>
        <p:nvSpPr>
          <p:cNvPr id="18" name="Slide Number Placeholder 17"/>
          <p:cNvSpPr>
            <a:spLocks noGrp="1"/>
          </p:cNvSpPr>
          <p:nvPr>
            <p:ph type="sldNum" sz="quarter" idx="12"/>
          </p:nvPr>
        </p:nvSpPr>
        <p:spPr/>
        <p:txBody>
          <a:bodyPr/>
          <a:lstStyle/>
          <a:p>
            <a:pPr>
              <a:defRPr/>
            </a:pPr>
            <a:fld id="{E8D63B9F-D11C-4DDB-B9B6-0B5A63389888}" type="slidenum">
              <a:rPr lang="en-US" smtClean="0"/>
              <a:pPr>
                <a:defRPr/>
              </a:pPr>
              <a:t>29</a:t>
            </a:fld>
            <a:endParaRPr lang="en-US"/>
          </a:p>
        </p:txBody>
      </p:sp>
      <p:sp>
        <p:nvSpPr>
          <p:cNvPr id="19"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20" name="Picture 3" descr="Copy of SFRI_MONO_COLOR"/>
          <p:cNvPicPr>
            <a:picLocks noChangeAspect="1" noChangeArrowheads="1"/>
          </p:cNvPicPr>
          <p:nvPr/>
        </p:nvPicPr>
        <p:blipFill>
          <a:blip r:embed="rId6"/>
          <a:srcRect/>
          <a:stretch>
            <a:fillRect/>
          </a:stretch>
        </p:blipFill>
        <p:spPr bwMode="auto">
          <a:xfrm>
            <a:off x="152400" y="6484937"/>
            <a:ext cx="304800" cy="296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0" y="228600"/>
            <a:ext cx="9144000" cy="914400"/>
          </a:xfrm>
          <a:prstGeom prst="rect">
            <a:avLst/>
          </a:prstGeom>
          <a:noFill/>
          <a:ln w="9525">
            <a:noFill/>
            <a:miter lim="800000"/>
            <a:headEnd/>
            <a:tailEnd/>
          </a:ln>
          <a:effectLst/>
        </p:spPr>
        <p:txBody>
          <a:bodyPr anchor="ctr"/>
          <a:lstStyle/>
          <a:p>
            <a:pPr algn="ctr" fontAlgn="auto">
              <a:spcBef>
                <a:spcPts val="0"/>
              </a:spcBef>
              <a:spcAft>
                <a:spcPts val="0"/>
              </a:spcAft>
              <a:defRPr/>
            </a:pPr>
            <a:endParaRPr lang="en-US" sz="2600" b="1" dirty="0">
              <a:solidFill>
                <a:schemeClr val="tx2">
                  <a:lumMod val="75000"/>
                </a:schemeClr>
              </a:solidFill>
              <a:latin typeface="Verdana" pitchFamily="34" charset="0"/>
              <a:ea typeface="+mj-ea"/>
              <a:cs typeface="+mj-cs"/>
            </a:endParaRPr>
          </a:p>
          <a:p>
            <a:pPr algn="ctr" fontAlgn="auto">
              <a:spcBef>
                <a:spcPts val="0"/>
              </a:spcBef>
              <a:spcAft>
                <a:spcPts val="0"/>
              </a:spcAft>
              <a:defRPr/>
            </a:pPr>
            <a:endParaRPr lang="en-US" sz="2600" b="1" dirty="0">
              <a:solidFill>
                <a:schemeClr val="tx2">
                  <a:lumMod val="75000"/>
                </a:schemeClr>
              </a:solidFill>
              <a:latin typeface="Verdana" pitchFamily="34" charset="0"/>
              <a:ea typeface="+mj-ea"/>
              <a:cs typeface="+mj-cs"/>
            </a:endParaRPr>
          </a:p>
          <a:p>
            <a:pPr algn="ctr" fontAlgn="auto">
              <a:spcBef>
                <a:spcPts val="0"/>
              </a:spcBef>
              <a:spcAft>
                <a:spcPts val="0"/>
              </a:spcAft>
              <a:defRPr/>
            </a:pPr>
            <a:r>
              <a:rPr lang="en-US" sz="2600" b="1" dirty="0">
                <a:solidFill>
                  <a:schemeClr val="tx2">
                    <a:lumMod val="75000"/>
                  </a:schemeClr>
                </a:solidFill>
                <a:latin typeface="Verdana" pitchFamily="34" charset="0"/>
                <a:ea typeface="+mj-ea"/>
                <a:cs typeface="+mj-cs"/>
              </a:rPr>
              <a:t>India is one of the 12 mega diversity countries</a:t>
            </a:r>
          </a:p>
          <a:p>
            <a:pPr algn="ctr" fontAlgn="auto">
              <a:spcBef>
                <a:spcPts val="0"/>
              </a:spcBef>
              <a:spcAft>
                <a:spcPts val="0"/>
              </a:spcAft>
              <a:defRPr/>
            </a:pPr>
            <a:endParaRPr lang="en-US" sz="2600" b="1" dirty="0">
              <a:solidFill>
                <a:schemeClr val="tx2">
                  <a:lumMod val="75000"/>
                </a:schemeClr>
              </a:solidFill>
              <a:latin typeface="Verdana" pitchFamily="34" charset="0"/>
            </a:endParaRPr>
          </a:p>
          <a:p>
            <a:pPr algn="ctr" fontAlgn="auto">
              <a:spcBef>
                <a:spcPts val="0"/>
              </a:spcBef>
              <a:spcAft>
                <a:spcPts val="0"/>
              </a:spcAft>
              <a:defRPr/>
            </a:pPr>
            <a:endParaRPr lang="en-US" sz="2600" b="1" dirty="0">
              <a:solidFill>
                <a:schemeClr val="tx2">
                  <a:lumMod val="75000"/>
                </a:schemeClr>
              </a:solidFill>
              <a:latin typeface="Verdana" pitchFamily="34" charset="0"/>
            </a:endParaRPr>
          </a:p>
        </p:txBody>
      </p:sp>
      <p:sp>
        <p:nvSpPr>
          <p:cNvPr id="233475" name="Rectangle 3"/>
          <p:cNvSpPr>
            <a:spLocks noChangeArrowheads="1"/>
          </p:cNvSpPr>
          <p:nvPr/>
        </p:nvSpPr>
        <p:spPr bwMode="auto">
          <a:xfrm>
            <a:off x="304800" y="1447800"/>
            <a:ext cx="8305800" cy="4114800"/>
          </a:xfrm>
          <a:prstGeom prst="rect">
            <a:avLst/>
          </a:prstGeom>
          <a:noFill/>
          <a:ln w="9525">
            <a:noFill/>
            <a:miter lim="800000"/>
            <a:headEnd/>
            <a:tailEnd/>
          </a:ln>
          <a:effectLst/>
        </p:spPr>
        <p:txBody>
          <a:bodyPr/>
          <a:lstStyle/>
          <a:p>
            <a:pPr marL="746125" indent="-746125" algn="just" fontAlgn="auto">
              <a:spcBef>
                <a:spcPts val="0"/>
              </a:spcBef>
              <a:spcAft>
                <a:spcPts val="0"/>
              </a:spcAft>
              <a:buFont typeface="Wingdings" pitchFamily="2" charset="2"/>
              <a:buChar char="v"/>
              <a:defRPr/>
            </a:pPr>
            <a:r>
              <a:rPr lang="en-US" sz="2400" b="1" dirty="0">
                <a:solidFill>
                  <a:srgbClr val="FFFF00"/>
                </a:solidFill>
                <a:latin typeface="Verdana" pitchFamily="34" charset="0"/>
              </a:rPr>
              <a:t>Wide range of physical and climatic </a:t>
            </a:r>
            <a:r>
              <a:rPr lang="en-US" sz="2400" b="1" dirty="0" smtClean="0">
                <a:solidFill>
                  <a:srgbClr val="FFFF00"/>
                </a:solidFill>
                <a:latin typeface="Verdana" pitchFamily="34" charset="0"/>
              </a:rPr>
              <a:t>conditions</a:t>
            </a:r>
            <a:r>
              <a:rPr lang="en-US" sz="2400" b="1" dirty="0">
                <a:solidFill>
                  <a:srgbClr val="FFFF00"/>
                </a:solidFill>
                <a:latin typeface="Verdana" pitchFamily="34" charset="0"/>
              </a:rPr>
              <a:t>	</a:t>
            </a:r>
            <a:r>
              <a:rPr lang="en-US" sz="2400" b="1" dirty="0" smtClean="0">
                <a:solidFill>
                  <a:srgbClr val="FFFF00"/>
                </a:solidFill>
                <a:latin typeface="Verdana" pitchFamily="34" charset="0"/>
              </a:rPr>
              <a:t>provide</a:t>
            </a:r>
            <a:r>
              <a:rPr lang="en-US" sz="2400" b="1" dirty="0">
                <a:solidFill>
                  <a:srgbClr val="FFFF00"/>
                </a:solidFill>
                <a:latin typeface="Verdana" pitchFamily="34" charset="0"/>
              </a:rPr>
              <a:t>: </a:t>
            </a:r>
          </a:p>
          <a:p>
            <a:pPr marL="1660525" lvl="2" indent="-746125" algn="just" fontAlgn="auto">
              <a:lnSpc>
                <a:spcPct val="150000"/>
              </a:lnSpc>
              <a:spcBef>
                <a:spcPct val="20000"/>
              </a:spcBef>
              <a:spcAft>
                <a:spcPts val="0"/>
              </a:spcAft>
              <a:buFont typeface="Wingdings" pitchFamily="2" charset="2"/>
              <a:buChar char="Ø"/>
              <a:defRPr/>
            </a:pPr>
            <a:r>
              <a:rPr lang="en-US" sz="2400" b="1" dirty="0">
                <a:solidFill>
                  <a:srgbClr val="FFFFCC"/>
                </a:solidFill>
                <a:latin typeface="Verdana" pitchFamily="34" charset="0"/>
              </a:rPr>
              <a:t>Diverse ecological habitats</a:t>
            </a:r>
          </a:p>
          <a:p>
            <a:pPr marL="1660525" lvl="2" indent="-746125" algn="just" fontAlgn="auto">
              <a:lnSpc>
                <a:spcPct val="150000"/>
              </a:lnSpc>
              <a:spcBef>
                <a:spcPct val="20000"/>
              </a:spcBef>
              <a:spcAft>
                <a:spcPts val="0"/>
              </a:spcAft>
              <a:buFont typeface="Wingdings" pitchFamily="2" charset="2"/>
              <a:buChar char="Ø"/>
              <a:defRPr/>
            </a:pPr>
            <a:r>
              <a:rPr lang="en-US" sz="2400" b="1" dirty="0">
                <a:solidFill>
                  <a:srgbClr val="FFFFCC"/>
                </a:solidFill>
                <a:latin typeface="Verdana" pitchFamily="34" charset="0"/>
              </a:rPr>
              <a:t>Diverse Forest Types: </a:t>
            </a:r>
          </a:p>
          <a:p>
            <a:pPr marL="1657350" lvl="3" indent="-285750" algn="just" fontAlgn="auto">
              <a:lnSpc>
                <a:spcPct val="150000"/>
              </a:lnSpc>
              <a:spcBef>
                <a:spcPct val="20000"/>
              </a:spcBef>
              <a:spcAft>
                <a:spcPts val="0"/>
              </a:spcAft>
              <a:buFont typeface="Wingdings" pitchFamily="2" charset="2"/>
              <a:buChar char="§"/>
              <a:defRPr/>
            </a:pPr>
            <a:r>
              <a:rPr lang="en-US" sz="2400" b="1" dirty="0">
                <a:solidFill>
                  <a:schemeClr val="tx1">
                    <a:lumMod val="95000"/>
                    <a:lumOff val="5000"/>
                  </a:schemeClr>
                </a:solidFill>
                <a:latin typeface="Verdana" pitchFamily="34" charset="0"/>
              </a:rPr>
              <a:t>Alpine Forests in Himalayas </a:t>
            </a:r>
          </a:p>
          <a:p>
            <a:pPr marL="1657350" lvl="3" indent="-285750" algn="just" fontAlgn="auto">
              <a:lnSpc>
                <a:spcPct val="150000"/>
              </a:lnSpc>
              <a:spcBef>
                <a:spcPct val="20000"/>
              </a:spcBef>
              <a:spcAft>
                <a:spcPts val="0"/>
              </a:spcAft>
              <a:buFont typeface="Wingdings" pitchFamily="2" charset="2"/>
              <a:buChar char="§"/>
              <a:defRPr/>
            </a:pPr>
            <a:r>
              <a:rPr lang="en-US" sz="2400" b="1" dirty="0">
                <a:solidFill>
                  <a:schemeClr val="tx1">
                    <a:lumMod val="95000"/>
                    <a:lumOff val="5000"/>
                  </a:schemeClr>
                </a:solidFill>
                <a:latin typeface="Verdana" pitchFamily="34" charset="0"/>
              </a:rPr>
              <a:t>Dry and Moist Tropical Deciduous </a:t>
            </a:r>
          </a:p>
          <a:p>
            <a:pPr marL="1657350" lvl="3" indent="-285750" algn="just" fontAlgn="auto">
              <a:lnSpc>
                <a:spcPct val="150000"/>
              </a:lnSpc>
              <a:spcBef>
                <a:spcPct val="20000"/>
              </a:spcBef>
              <a:spcAft>
                <a:spcPts val="0"/>
              </a:spcAft>
              <a:buFont typeface="Wingdings" pitchFamily="2" charset="2"/>
              <a:buChar char="§"/>
              <a:defRPr/>
            </a:pPr>
            <a:r>
              <a:rPr lang="en-US" sz="2400" b="1" dirty="0">
                <a:solidFill>
                  <a:schemeClr val="tx1">
                    <a:lumMod val="95000"/>
                    <a:lumOff val="5000"/>
                  </a:schemeClr>
                </a:solidFill>
                <a:latin typeface="Verdana" pitchFamily="34" charset="0"/>
              </a:rPr>
              <a:t>Wet Evergreen Forests </a:t>
            </a:r>
          </a:p>
          <a:p>
            <a:pPr marL="1657350" lvl="3" indent="-285750" algn="just" fontAlgn="auto">
              <a:lnSpc>
                <a:spcPct val="150000"/>
              </a:lnSpc>
              <a:spcBef>
                <a:spcPct val="20000"/>
              </a:spcBef>
              <a:spcAft>
                <a:spcPts val="0"/>
              </a:spcAft>
              <a:buFont typeface="Wingdings" pitchFamily="2" charset="2"/>
              <a:buChar char="§"/>
              <a:defRPr/>
            </a:pPr>
            <a:r>
              <a:rPr lang="en-US" sz="2400" b="1" dirty="0">
                <a:solidFill>
                  <a:schemeClr val="tx1">
                    <a:lumMod val="95000"/>
                    <a:lumOff val="5000"/>
                  </a:schemeClr>
                </a:solidFill>
                <a:latin typeface="Verdana" pitchFamily="34" charset="0"/>
              </a:rPr>
              <a:t>Mangroves.</a:t>
            </a:r>
          </a:p>
          <a:p>
            <a:pPr marL="742950" lvl="1" indent="-285750" algn="just" fontAlgn="auto">
              <a:lnSpc>
                <a:spcPts val="3360"/>
              </a:lnSpc>
              <a:spcBef>
                <a:spcPct val="20000"/>
              </a:spcBef>
              <a:spcAft>
                <a:spcPts val="0"/>
              </a:spcAft>
              <a:defRPr/>
            </a:pPr>
            <a:endParaRPr lang="en-US" sz="2400" b="1" dirty="0">
              <a:solidFill>
                <a:schemeClr val="tx1">
                  <a:lumMod val="95000"/>
                  <a:lumOff val="5000"/>
                </a:schemeClr>
              </a:solidFill>
              <a:latin typeface="Verdana" pitchFamily="34" charset="0"/>
            </a:endParaRPr>
          </a:p>
        </p:txBody>
      </p:sp>
      <p:sp>
        <p:nvSpPr>
          <p:cNvPr id="8" name="Slide Number Placeholder 7"/>
          <p:cNvSpPr>
            <a:spLocks noGrp="1"/>
          </p:cNvSpPr>
          <p:nvPr>
            <p:ph type="sldNum" sz="quarter" idx="11"/>
          </p:nvPr>
        </p:nvSpPr>
        <p:spPr/>
        <p:txBody>
          <a:bodyPr/>
          <a:lstStyle/>
          <a:p>
            <a:pPr>
              <a:defRPr/>
            </a:pPr>
            <a:fld id="{9FA03FE8-4AB5-4931-BC92-38D516CFEF51}" type="slidenum">
              <a:rPr lang="en-US" smtClean="0"/>
              <a:pPr>
                <a:defRPr/>
              </a:pPr>
              <a:t>3</a:t>
            </a:fld>
            <a:endParaRPr lang="en-US"/>
          </a:p>
        </p:txBody>
      </p:sp>
      <p:grpSp>
        <p:nvGrpSpPr>
          <p:cNvPr id="9" name="Group 8"/>
          <p:cNvGrpSpPr/>
          <p:nvPr/>
        </p:nvGrpSpPr>
        <p:grpSpPr>
          <a:xfrm>
            <a:off x="152400" y="6484937"/>
            <a:ext cx="1609725" cy="296863"/>
            <a:chOff x="152400" y="6484937"/>
            <a:chExt cx="1609725" cy="296863"/>
          </a:xfrm>
        </p:grpSpPr>
        <p:sp>
          <p:nvSpPr>
            <p:cNvPr id="10"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1" name="Picture 3" descr="Copy of SFRI_MONO_COLOR"/>
            <p:cNvPicPr>
              <a:picLocks noChangeAspect="1" noChangeArrowheads="1"/>
            </p:cNvPicPr>
            <p:nvPr/>
          </p:nvPicPr>
          <p:blipFill>
            <a:blip r:embed="rId2"/>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442913"/>
            <a:ext cx="6019800" cy="395287"/>
          </a:xfrm>
        </p:spPr>
        <p:txBody>
          <a:bodyPr/>
          <a:lstStyle/>
          <a:p>
            <a:pPr algn="l" eaLnBrk="1" hangingPunct="1"/>
            <a:r>
              <a:rPr lang="en-US" sz="2400" b="1" i="1" dirty="0" smtClean="0">
                <a:solidFill>
                  <a:srgbClr val="FFFF00"/>
                </a:solidFill>
              </a:rPr>
              <a:t>2. </a:t>
            </a:r>
            <a:r>
              <a:rPr lang="en-US" sz="2400" b="1" i="1" dirty="0" err="1" smtClean="0">
                <a:solidFill>
                  <a:srgbClr val="FFFF00"/>
                </a:solidFill>
              </a:rPr>
              <a:t>Curculigo</a:t>
            </a:r>
            <a:r>
              <a:rPr lang="en-US" sz="2400" b="1" i="1" dirty="0" smtClean="0">
                <a:solidFill>
                  <a:srgbClr val="FFFF00"/>
                </a:solidFill>
              </a:rPr>
              <a:t> </a:t>
            </a:r>
            <a:r>
              <a:rPr lang="en-US" sz="2400" b="1" i="1" dirty="0" err="1" smtClean="0">
                <a:solidFill>
                  <a:srgbClr val="FFFF00"/>
                </a:solidFill>
              </a:rPr>
              <a:t>orchioides</a:t>
            </a:r>
            <a:r>
              <a:rPr lang="en-US" sz="2400" b="1" i="1" dirty="0" smtClean="0">
                <a:solidFill>
                  <a:srgbClr val="FFFF00"/>
                </a:solidFill>
              </a:rPr>
              <a:t> </a:t>
            </a:r>
            <a:r>
              <a:rPr lang="en-US" sz="2400" b="1" dirty="0" smtClean="0">
                <a:solidFill>
                  <a:srgbClr val="FFFF00"/>
                </a:solidFill>
              </a:rPr>
              <a:t>(Kali </a:t>
            </a:r>
            <a:r>
              <a:rPr lang="en-US" sz="2400" b="1" dirty="0" err="1" smtClean="0">
                <a:solidFill>
                  <a:srgbClr val="FFFF00"/>
                </a:solidFill>
              </a:rPr>
              <a:t>Musli</a:t>
            </a:r>
            <a:r>
              <a:rPr lang="en-US" sz="2400" b="1" dirty="0" smtClean="0">
                <a:solidFill>
                  <a:srgbClr val="FFFF00"/>
                </a:solidFill>
              </a:rPr>
              <a:t>)</a:t>
            </a:r>
          </a:p>
        </p:txBody>
      </p:sp>
      <p:pic>
        <p:nvPicPr>
          <p:cNvPr id="24579" name="Picture 3" descr="Img0962"/>
          <p:cNvPicPr>
            <a:picLocks noChangeAspect="1" noChangeArrowheads="1"/>
          </p:cNvPicPr>
          <p:nvPr/>
        </p:nvPicPr>
        <p:blipFill>
          <a:blip r:embed="rId2"/>
          <a:srcRect/>
          <a:stretch>
            <a:fillRect/>
          </a:stretch>
        </p:blipFill>
        <p:spPr bwMode="auto">
          <a:xfrm>
            <a:off x="381000" y="968375"/>
            <a:ext cx="2819400" cy="2003425"/>
          </a:xfrm>
          <a:prstGeom prst="rect">
            <a:avLst/>
          </a:prstGeom>
          <a:noFill/>
          <a:ln w="9525">
            <a:solidFill>
              <a:srgbClr val="000000"/>
            </a:solidFill>
            <a:miter lim="800000"/>
            <a:headEnd/>
            <a:tailEnd/>
          </a:ln>
        </p:spPr>
      </p:pic>
      <p:sp>
        <p:nvSpPr>
          <p:cNvPr id="24580" name="Text Box 4"/>
          <p:cNvSpPr txBox="1">
            <a:spLocks noChangeArrowheads="1"/>
          </p:cNvSpPr>
          <p:nvPr/>
        </p:nvSpPr>
        <p:spPr bwMode="auto">
          <a:xfrm>
            <a:off x="533400" y="4038600"/>
            <a:ext cx="22860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sp>
        <p:nvSpPr>
          <p:cNvPr id="24581" name="Text Box 5"/>
          <p:cNvSpPr txBox="1">
            <a:spLocks noChangeArrowheads="1"/>
          </p:cNvSpPr>
          <p:nvPr/>
        </p:nvSpPr>
        <p:spPr bwMode="auto">
          <a:xfrm>
            <a:off x="838200" y="3810000"/>
            <a:ext cx="21336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pic>
        <p:nvPicPr>
          <p:cNvPr id="24582" name="Picture 6"/>
          <p:cNvPicPr>
            <a:picLocks noChangeAspect="1" noChangeArrowheads="1"/>
          </p:cNvPicPr>
          <p:nvPr/>
        </p:nvPicPr>
        <p:blipFill>
          <a:blip r:embed="rId3"/>
          <a:srcRect t="3427" r="4587"/>
          <a:stretch>
            <a:fillRect/>
          </a:stretch>
        </p:blipFill>
        <p:spPr bwMode="auto">
          <a:xfrm>
            <a:off x="3657600" y="2057400"/>
            <a:ext cx="5029200" cy="4360863"/>
          </a:xfrm>
          <a:prstGeom prst="rect">
            <a:avLst/>
          </a:prstGeom>
          <a:noFill/>
          <a:ln w="9525">
            <a:solidFill>
              <a:srgbClr val="000000"/>
            </a:solidFill>
            <a:miter lim="800000"/>
            <a:headEnd/>
            <a:tailEnd/>
          </a:ln>
        </p:spPr>
      </p:pic>
      <p:sp>
        <p:nvSpPr>
          <p:cNvPr id="24583" name="Line 7"/>
          <p:cNvSpPr>
            <a:spLocks noChangeShapeType="1"/>
          </p:cNvSpPr>
          <p:nvPr/>
        </p:nvSpPr>
        <p:spPr bwMode="auto">
          <a:xfrm>
            <a:off x="4038600" y="4495800"/>
            <a:ext cx="4343400" cy="0"/>
          </a:xfrm>
          <a:prstGeom prst="line">
            <a:avLst/>
          </a:prstGeom>
          <a:noFill/>
          <a:ln w="19050">
            <a:solidFill>
              <a:srgbClr val="FF0000"/>
            </a:solidFill>
            <a:prstDash val="dashDot"/>
            <a:round/>
            <a:headEnd/>
            <a:tailEnd/>
          </a:ln>
        </p:spPr>
        <p:txBody>
          <a:bodyPr/>
          <a:lstStyle/>
          <a:p>
            <a:endParaRPr lang="en-US"/>
          </a:p>
        </p:txBody>
      </p:sp>
      <p:sp>
        <p:nvSpPr>
          <p:cNvPr id="24584" name="Line 8"/>
          <p:cNvSpPr>
            <a:spLocks noChangeShapeType="1"/>
          </p:cNvSpPr>
          <p:nvPr/>
        </p:nvSpPr>
        <p:spPr bwMode="auto">
          <a:xfrm>
            <a:off x="6858000" y="4419600"/>
            <a:ext cx="0" cy="1524000"/>
          </a:xfrm>
          <a:prstGeom prst="line">
            <a:avLst/>
          </a:prstGeom>
          <a:noFill/>
          <a:ln w="19050">
            <a:solidFill>
              <a:srgbClr val="FF0000"/>
            </a:solidFill>
            <a:prstDash val="dashDot"/>
            <a:round/>
            <a:headEnd/>
            <a:tailEnd/>
          </a:ln>
        </p:spPr>
        <p:txBody>
          <a:bodyPr/>
          <a:lstStyle/>
          <a:p>
            <a:endParaRPr lang="en-US"/>
          </a:p>
        </p:txBody>
      </p:sp>
      <p:sp>
        <p:nvSpPr>
          <p:cNvPr id="24585" name="Rectangle 9"/>
          <p:cNvSpPr>
            <a:spLocks noChangeArrowheads="1"/>
          </p:cNvSpPr>
          <p:nvPr/>
        </p:nvSpPr>
        <p:spPr bwMode="auto">
          <a:xfrm>
            <a:off x="152400" y="2959100"/>
            <a:ext cx="3276600" cy="2838450"/>
          </a:xfrm>
          <a:prstGeom prst="rect">
            <a:avLst/>
          </a:prstGeom>
          <a:noFill/>
          <a:ln w="9525">
            <a:noFill/>
            <a:miter lim="800000"/>
            <a:headEnd/>
            <a:tailEnd/>
          </a:ln>
        </p:spPr>
        <p:txBody>
          <a:bodyPr anchor="ctr">
            <a:spAutoFit/>
          </a:bodyPr>
          <a:lstStyle/>
          <a:p>
            <a:pPr>
              <a:tabLst>
                <a:tab pos="57150" algn="l"/>
              </a:tabLst>
            </a:pPr>
            <a:r>
              <a:rPr lang="en-US" sz="1800" dirty="0"/>
              <a:t>Index:</a:t>
            </a:r>
            <a:r>
              <a:rPr lang="en-US" sz="1800" b="0" dirty="0"/>
              <a:t> </a:t>
            </a:r>
          </a:p>
          <a:p>
            <a:pPr>
              <a:tabLst>
                <a:tab pos="57150" algn="l"/>
              </a:tabLst>
            </a:pPr>
            <a:r>
              <a:rPr lang="en-US" sz="1800" b="0" dirty="0"/>
              <a:t>1=20%;</a:t>
            </a:r>
          </a:p>
          <a:p>
            <a:pPr>
              <a:tabLst>
                <a:tab pos="57150" algn="l"/>
              </a:tabLst>
            </a:pPr>
            <a:r>
              <a:rPr lang="en-US" sz="1800" b="0" dirty="0"/>
              <a:t> 2=40%; </a:t>
            </a:r>
          </a:p>
          <a:p>
            <a:pPr>
              <a:tabLst>
                <a:tab pos="57150" algn="l"/>
              </a:tabLst>
            </a:pPr>
            <a:r>
              <a:rPr lang="en-US" sz="1800" b="0" dirty="0"/>
              <a:t>3=60%; </a:t>
            </a:r>
          </a:p>
          <a:p>
            <a:pPr>
              <a:tabLst>
                <a:tab pos="57150" algn="l"/>
              </a:tabLst>
            </a:pPr>
            <a:r>
              <a:rPr lang="en-US" sz="1800" b="0" dirty="0"/>
              <a:t>4=80% harvesting percentage</a:t>
            </a:r>
          </a:p>
          <a:p>
            <a:pPr>
              <a:tabLst>
                <a:tab pos="57150" algn="l"/>
              </a:tabLst>
            </a:pPr>
            <a:endParaRPr lang="en-US" sz="1800" dirty="0"/>
          </a:p>
          <a:p>
            <a:pPr>
              <a:tabLst>
                <a:tab pos="57150" algn="l"/>
              </a:tabLst>
            </a:pPr>
            <a:r>
              <a:rPr lang="en-US" sz="1800" dirty="0"/>
              <a:t>SHL= 68 %</a:t>
            </a:r>
          </a:p>
          <a:p>
            <a:pPr>
              <a:tabLst>
                <a:tab pos="57150" algn="l"/>
              </a:tabLst>
            </a:pPr>
            <a:endParaRPr lang="en-US" sz="1800" dirty="0"/>
          </a:p>
          <a:p>
            <a:pPr>
              <a:tabLst>
                <a:tab pos="57150" algn="l"/>
              </a:tabLst>
            </a:pPr>
            <a:r>
              <a:rPr lang="en-US" sz="1800" dirty="0"/>
              <a:t>*(PSY= &gt;68%)</a:t>
            </a:r>
          </a:p>
          <a:p>
            <a:pPr>
              <a:tabLst>
                <a:tab pos="57150" algn="l"/>
              </a:tabLst>
            </a:pPr>
            <a:endParaRPr lang="en-US" sz="1800" dirty="0"/>
          </a:p>
        </p:txBody>
      </p:sp>
      <p:sp>
        <p:nvSpPr>
          <p:cNvPr id="24586" name="Text Box 10"/>
          <p:cNvSpPr txBox="1">
            <a:spLocks noChangeArrowheads="1"/>
          </p:cNvSpPr>
          <p:nvPr/>
        </p:nvSpPr>
        <p:spPr bwMode="auto">
          <a:xfrm>
            <a:off x="7756525" y="4456113"/>
            <a:ext cx="583814" cy="369332"/>
          </a:xfrm>
          <a:prstGeom prst="rect">
            <a:avLst/>
          </a:prstGeom>
          <a:noFill/>
          <a:ln w="9525">
            <a:noFill/>
            <a:miter lim="800000"/>
            <a:headEnd/>
            <a:tailEnd/>
          </a:ln>
        </p:spPr>
        <p:txBody>
          <a:bodyPr wrap="none">
            <a:spAutoFit/>
          </a:bodyPr>
          <a:lstStyle/>
          <a:p>
            <a:r>
              <a:rPr lang="en-US" sz="1800" b="0">
                <a:solidFill>
                  <a:srgbClr val="C00000"/>
                </a:solidFill>
              </a:rPr>
              <a:t>SHL</a:t>
            </a:r>
          </a:p>
        </p:txBody>
      </p:sp>
      <p:sp>
        <p:nvSpPr>
          <p:cNvPr id="24587" name="Text Box 11"/>
          <p:cNvSpPr txBox="1">
            <a:spLocks noChangeArrowheads="1"/>
          </p:cNvSpPr>
          <p:nvPr/>
        </p:nvSpPr>
        <p:spPr bwMode="auto">
          <a:xfrm>
            <a:off x="3657600" y="2009775"/>
            <a:ext cx="5029200" cy="276225"/>
          </a:xfrm>
          <a:prstGeom prst="rect">
            <a:avLst/>
          </a:prstGeom>
          <a:noFill/>
          <a:ln w="9525">
            <a:noFill/>
            <a:miter lim="800000"/>
            <a:headEnd/>
            <a:tailEnd/>
          </a:ln>
        </p:spPr>
        <p:txBody>
          <a:bodyPr>
            <a:spAutoFit/>
          </a:bodyPr>
          <a:lstStyle/>
          <a:p>
            <a:pPr algn="ctr"/>
            <a:r>
              <a:rPr lang="en-US" sz="1200" b="1" dirty="0">
                <a:solidFill>
                  <a:srgbClr val="800000"/>
                </a:solidFill>
              </a:rPr>
              <a:t>Curve Fit model of Linear regression  for determination of SHL  </a:t>
            </a:r>
          </a:p>
        </p:txBody>
      </p:sp>
      <p:sp>
        <p:nvSpPr>
          <p:cNvPr id="24588" name="Text Box 12"/>
          <p:cNvSpPr txBox="1">
            <a:spLocks noChangeArrowheads="1"/>
          </p:cNvSpPr>
          <p:nvPr/>
        </p:nvSpPr>
        <p:spPr bwMode="auto">
          <a:xfrm>
            <a:off x="152400" y="5486400"/>
            <a:ext cx="7010400" cy="304800"/>
          </a:xfrm>
          <a:prstGeom prst="rect">
            <a:avLst/>
          </a:prstGeom>
          <a:noFill/>
          <a:ln w="9525">
            <a:noFill/>
            <a:miter lim="800000"/>
            <a:headEnd/>
            <a:tailEnd/>
          </a:ln>
        </p:spPr>
        <p:txBody>
          <a:bodyPr>
            <a:spAutoFit/>
          </a:bodyPr>
          <a:lstStyle/>
          <a:p>
            <a:pPr>
              <a:spcBef>
                <a:spcPct val="50000"/>
              </a:spcBef>
            </a:pPr>
            <a:r>
              <a:rPr lang="en-US" sz="1400" dirty="0">
                <a:solidFill>
                  <a:srgbClr val="FFFF00"/>
                </a:solidFill>
              </a:rPr>
              <a:t>*= Progressive Sustainable Yield</a:t>
            </a:r>
          </a:p>
        </p:txBody>
      </p:sp>
      <p:sp>
        <p:nvSpPr>
          <p:cNvPr id="24589" name="Rectangle 14"/>
          <p:cNvSpPr>
            <a:spLocks noChangeArrowheads="1"/>
          </p:cNvSpPr>
          <p:nvPr/>
        </p:nvSpPr>
        <p:spPr bwMode="auto">
          <a:xfrm>
            <a:off x="0" y="-76200"/>
            <a:ext cx="7696200" cy="461963"/>
          </a:xfrm>
          <a:prstGeom prst="rect">
            <a:avLst/>
          </a:prstGeom>
          <a:noFill/>
          <a:ln w="9525">
            <a:noFill/>
            <a:miter lim="800000"/>
            <a:headEnd/>
            <a:tailEnd/>
          </a:ln>
        </p:spPr>
        <p:txBody>
          <a:bodyPr>
            <a:spAutoFit/>
          </a:bodyPr>
          <a:lstStyle/>
          <a:p>
            <a:pPr eaLnBrk="0" hangingPunct="0">
              <a:spcBef>
                <a:spcPct val="50000"/>
              </a:spcBef>
            </a:pPr>
            <a:r>
              <a:rPr lang="en-US" sz="1600" dirty="0">
                <a:solidFill>
                  <a:srgbClr val="FFFF00"/>
                </a:solidFill>
                <a:latin typeface="Tahoma" pitchFamily="34" charset="0"/>
              </a:rPr>
              <a:t>Determination of sustainable harvesting limits.....</a:t>
            </a:r>
            <a:r>
              <a:rPr lang="en-US" sz="2400" dirty="0">
                <a:solidFill>
                  <a:srgbClr val="FFFF00"/>
                </a:solidFill>
                <a:latin typeface="Tahoma" pitchFamily="34" charset="0"/>
              </a:rPr>
              <a:t> </a:t>
            </a:r>
          </a:p>
        </p:txBody>
      </p:sp>
      <p:sp>
        <p:nvSpPr>
          <p:cNvPr id="17" name="Slide Number Placeholder 16"/>
          <p:cNvSpPr>
            <a:spLocks noGrp="1"/>
          </p:cNvSpPr>
          <p:nvPr>
            <p:ph type="sldNum" sz="quarter" idx="11"/>
          </p:nvPr>
        </p:nvSpPr>
        <p:spPr/>
        <p:txBody>
          <a:bodyPr/>
          <a:lstStyle/>
          <a:p>
            <a:pPr>
              <a:defRPr/>
            </a:pPr>
            <a:fld id="{99A7685D-6BAF-4831-B136-BBEF52931442}" type="slidenum">
              <a:rPr lang="en-US" smtClean="0"/>
              <a:pPr>
                <a:defRPr/>
              </a:pPr>
              <a:t>30</a:t>
            </a:fld>
            <a:endParaRPr lang="en-US"/>
          </a:p>
        </p:txBody>
      </p:sp>
      <p:grpSp>
        <p:nvGrpSpPr>
          <p:cNvPr id="21" name="Group 20"/>
          <p:cNvGrpSpPr/>
          <p:nvPr/>
        </p:nvGrpSpPr>
        <p:grpSpPr>
          <a:xfrm>
            <a:off x="152400" y="6484937"/>
            <a:ext cx="1609725" cy="296863"/>
            <a:chOff x="152400" y="6484937"/>
            <a:chExt cx="1609725" cy="296863"/>
          </a:xfrm>
        </p:grpSpPr>
        <p:sp>
          <p:nvSpPr>
            <p:cNvPr id="19"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20" name="Picture 3" descr="Copy of SFRI_MONO_COLOR"/>
            <p:cNvPicPr>
              <a:picLocks noChangeAspect="1" noChangeArrowheads="1"/>
            </p:cNvPicPr>
            <p:nvPr/>
          </p:nvPicPr>
          <p:blipFill>
            <a:blip r:embed="rId4"/>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457200"/>
            <a:ext cx="6858000" cy="319087"/>
          </a:xfrm>
        </p:spPr>
        <p:txBody>
          <a:bodyPr/>
          <a:lstStyle/>
          <a:p>
            <a:pPr eaLnBrk="1" hangingPunct="1"/>
            <a:r>
              <a:rPr lang="en-US" sz="2400" b="1" i="1" dirty="0" smtClean="0">
                <a:solidFill>
                  <a:srgbClr val="FFFF00"/>
                </a:solidFill>
              </a:rPr>
              <a:t>3. Curcuma </a:t>
            </a:r>
            <a:r>
              <a:rPr lang="en-US" sz="2400" b="1" i="1" dirty="0" err="1" smtClean="0">
                <a:solidFill>
                  <a:srgbClr val="FFFF00"/>
                </a:solidFill>
              </a:rPr>
              <a:t>angustifolia</a:t>
            </a:r>
            <a:r>
              <a:rPr lang="en-US" sz="2400" b="1" i="1" dirty="0" smtClean="0">
                <a:solidFill>
                  <a:srgbClr val="FFFF00"/>
                </a:solidFill>
              </a:rPr>
              <a:t> </a:t>
            </a:r>
            <a:r>
              <a:rPr lang="en-US" sz="2400" b="1" dirty="0" smtClean="0">
                <a:solidFill>
                  <a:srgbClr val="FFFF00"/>
                </a:solidFill>
              </a:rPr>
              <a:t>(</a:t>
            </a:r>
            <a:r>
              <a:rPr lang="en-US" sz="2400" b="1" dirty="0" err="1" smtClean="0">
                <a:solidFill>
                  <a:srgbClr val="FFFF00"/>
                </a:solidFill>
              </a:rPr>
              <a:t>Tikhur</a:t>
            </a:r>
            <a:r>
              <a:rPr lang="en-US" sz="2400" b="1" dirty="0" smtClean="0">
                <a:solidFill>
                  <a:srgbClr val="FFFF00"/>
                </a:solidFill>
              </a:rPr>
              <a:t>)</a:t>
            </a:r>
          </a:p>
        </p:txBody>
      </p:sp>
      <p:sp>
        <p:nvSpPr>
          <p:cNvPr id="25603" name="Text Box 3"/>
          <p:cNvSpPr txBox="1">
            <a:spLocks noChangeArrowheads="1"/>
          </p:cNvSpPr>
          <p:nvPr/>
        </p:nvSpPr>
        <p:spPr bwMode="auto">
          <a:xfrm>
            <a:off x="609600" y="1749623"/>
            <a:ext cx="18288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sp>
        <p:nvSpPr>
          <p:cNvPr id="25604" name="Text Box 4"/>
          <p:cNvSpPr txBox="1">
            <a:spLocks noChangeArrowheads="1"/>
          </p:cNvSpPr>
          <p:nvPr/>
        </p:nvSpPr>
        <p:spPr bwMode="auto">
          <a:xfrm>
            <a:off x="762000" y="1749623"/>
            <a:ext cx="19812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pic>
        <p:nvPicPr>
          <p:cNvPr id="25605" name="Picture 5" descr="DSCN0936"/>
          <p:cNvPicPr>
            <a:picLocks noChangeAspect="1" noChangeArrowheads="1"/>
          </p:cNvPicPr>
          <p:nvPr/>
        </p:nvPicPr>
        <p:blipFill>
          <a:blip r:embed="rId2"/>
          <a:srcRect l="45390" t="2818" r="17081" b="39352"/>
          <a:stretch>
            <a:fillRect/>
          </a:stretch>
        </p:blipFill>
        <p:spPr bwMode="auto">
          <a:xfrm>
            <a:off x="533400" y="987623"/>
            <a:ext cx="2971800" cy="2376488"/>
          </a:xfrm>
          <a:prstGeom prst="rect">
            <a:avLst/>
          </a:prstGeom>
          <a:noFill/>
          <a:ln w="19050">
            <a:solidFill>
              <a:srgbClr val="000000"/>
            </a:solidFill>
            <a:miter lim="800000"/>
            <a:headEnd/>
            <a:tailEnd/>
          </a:ln>
        </p:spPr>
      </p:pic>
      <p:pic>
        <p:nvPicPr>
          <p:cNvPr id="25606" name="Picture 6" descr="DSCN5784"/>
          <p:cNvPicPr>
            <a:picLocks noChangeAspect="1" noChangeArrowheads="1"/>
          </p:cNvPicPr>
          <p:nvPr/>
        </p:nvPicPr>
        <p:blipFill>
          <a:blip r:embed="rId3"/>
          <a:srcRect l="23193" t="21872" r="18210" b="27670"/>
          <a:stretch>
            <a:fillRect/>
          </a:stretch>
        </p:blipFill>
        <p:spPr bwMode="auto">
          <a:xfrm>
            <a:off x="533400" y="3502223"/>
            <a:ext cx="3048000" cy="2395538"/>
          </a:xfrm>
          <a:prstGeom prst="rect">
            <a:avLst/>
          </a:prstGeom>
          <a:noFill/>
          <a:ln w="19050">
            <a:solidFill>
              <a:srgbClr val="000000"/>
            </a:solidFill>
            <a:miter lim="800000"/>
            <a:headEnd/>
            <a:tailEnd/>
          </a:ln>
        </p:spPr>
      </p:pic>
      <p:pic>
        <p:nvPicPr>
          <p:cNvPr id="25607" name="Picture 7"/>
          <p:cNvPicPr>
            <a:picLocks noChangeAspect="1" noChangeArrowheads="1"/>
          </p:cNvPicPr>
          <p:nvPr/>
        </p:nvPicPr>
        <p:blipFill>
          <a:blip r:embed="rId4"/>
          <a:srcRect l="2837"/>
          <a:stretch>
            <a:fillRect/>
          </a:stretch>
        </p:blipFill>
        <p:spPr bwMode="auto">
          <a:xfrm>
            <a:off x="3733800" y="1282898"/>
            <a:ext cx="4953000" cy="4371975"/>
          </a:xfrm>
          <a:prstGeom prst="rect">
            <a:avLst/>
          </a:prstGeom>
          <a:noFill/>
          <a:ln w="9525">
            <a:solidFill>
              <a:schemeClr val="tx1"/>
            </a:solidFill>
            <a:miter lim="800000"/>
            <a:headEnd/>
            <a:tailEnd/>
          </a:ln>
        </p:spPr>
      </p:pic>
      <p:sp>
        <p:nvSpPr>
          <p:cNvPr id="25608" name="Line 8"/>
          <p:cNvSpPr>
            <a:spLocks noChangeShapeType="1"/>
          </p:cNvSpPr>
          <p:nvPr/>
        </p:nvSpPr>
        <p:spPr bwMode="auto">
          <a:xfrm>
            <a:off x="4191000" y="3949898"/>
            <a:ext cx="3581400" cy="0"/>
          </a:xfrm>
          <a:prstGeom prst="line">
            <a:avLst/>
          </a:prstGeom>
          <a:noFill/>
          <a:ln w="19050">
            <a:solidFill>
              <a:srgbClr val="FF0000"/>
            </a:solidFill>
            <a:prstDash val="dashDot"/>
            <a:round/>
            <a:headEnd/>
            <a:tailEnd/>
          </a:ln>
        </p:spPr>
        <p:txBody>
          <a:bodyPr/>
          <a:lstStyle/>
          <a:p>
            <a:endParaRPr lang="en-US"/>
          </a:p>
        </p:txBody>
      </p:sp>
      <p:sp>
        <p:nvSpPr>
          <p:cNvPr id="25609" name="Line 9"/>
          <p:cNvSpPr>
            <a:spLocks noChangeShapeType="1"/>
          </p:cNvSpPr>
          <p:nvPr/>
        </p:nvSpPr>
        <p:spPr bwMode="auto">
          <a:xfrm>
            <a:off x="6477000" y="3873698"/>
            <a:ext cx="0" cy="1219200"/>
          </a:xfrm>
          <a:prstGeom prst="line">
            <a:avLst/>
          </a:prstGeom>
          <a:noFill/>
          <a:ln w="19050">
            <a:solidFill>
              <a:srgbClr val="FF0000"/>
            </a:solidFill>
            <a:prstDash val="dashDot"/>
            <a:round/>
            <a:headEnd/>
            <a:tailEnd/>
          </a:ln>
        </p:spPr>
        <p:txBody>
          <a:bodyPr/>
          <a:lstStyle/>
          <a:p>
            <a:endParaRPr lang="en-US"/>
          </a:p>
        </p:txBody>
      </p:sp>
      <p:sp>
        <p:nvSpPr>
          <p:cNvPr id="25610" name="Text Box 10"/>
          <p:cNvSpPr txBox="1">
            <a:spLocks noChangeArrowheads="1"/>
          </p:cNvSpPr>
          <p:nvPr/>
        </p:nvSpPr>
        <p:spPr bwMode="auto">
          <a:xfrm>
            <a:off x="7848600" y="3810000"/>
            <a:ext cx="583814" cy="369332"/>
          </a:xfrm>
          <a:prstGeom prst="rect">
            <a:avLst/>
          </a:prstGeom>
          <a:noFill/>
          <a:ln w="9525">
            <a:noFill/>
            <a:miter lim="800000"/>
            <a:headEnd/>
            <a:tailEnd/>
          </a:ln>
        </p:spPr>
        <p:txBody>
          <a:bodyPr wrap="none">
            <a:spAutoFit/>
          </a:bodyPr>
          <a:lstStyle/>
          <a:p>
            <a:r>
              <a:rPr lang="en-US" sz="1800" b="0" dirty="0">
                <a:solidFill>
                  <a:srgbClr val="C00000"/>
                </a:solidFill>
              </a:rPr>
              <a:t>SHL</a:t>
            </a:r>
          </a:p>
        </p:txBody>
      </p:sp>
      <p:sp>
        <p:nvSpPr>
          <p:cNvPr id="25611" name="Rectangle 11"/>
          <p:cNvSpPr>
            <a:spLocks noChangeArrowheads="1"/>
          </p:cNvSpPr>
          <p:nvPr/>
        </p:nvSpPr>
        <p:spPr bwMode="auto">
          <a:xfrm>
            <a:off x="3487738" y="5623123"/>
            <a:ext cx="6006324" cy="830997"/>
          </a:xfrm>
          <a:prstGeom prst="rect">
            <a:avLst/>
          </a:prstGeom>
          <a:noFill/>
          <a:ln w="9525">
            <a:noFill/>
            <a:miter lim="800000"/>
            <a:headEnd/>
            <a:tailEnd/>
          </a:ln>
        </p:spPr>
        <p:txBody>
          <a:bodyPr wrap="none" anchor="ctr">
            <a:spAutoFit/>
          </a:bodyPr>
          <a:lstStyle/>
          <a:p>
            <a:pPr algn="ctr">
              <a:tabLst>
                <a:tab pos="57150" algn="l"/>
              </a:tabLst>
            </a:pPr>
            <a:r>
              <a:rPr lang="en-US" sz="1600" dirty="0"/>
              <a:t>Index:</a:t>
            </a:r>
            <a:r>
              <a:rPr lang="en-US" sz="1600" b="0" dirty="0"/>
              <a:t> 1=20%; 40%; 3=60% and 4=80% harvesting treatment</a:t>
            </a:r>
          </a:p>
          <a:p>
            <a:pPr algn="ctr">
              <a:tabLst>
                <a:tab pos="57150" algn="l"/>
              </a:tabLst>
            </a:pPr>
            <a:r>
              <a:rPr lang="en-US" sz="1600" b="0" dirty="0"/>
              <a:t>	 </a:t>
            </a:r>
            <a:r>
              <a:rPr lang="en-US" sz="1600" dirty="0"/>
              <a:t>SHL = 64% , *(PSY= &gt;64%)</a:t>
            </a:r>
          </a:p>
          <a:p>
            <a:pPr algn="ctr">
              <a:tabLst>
                <a:tab pos="57150" algn="l"/>
              </a:tabLst>
            </a:pPr>
            <a:endParaRPr lang="en-US" sz="1600" b="0" dirty="0"/>
          </a:p>
        </p:txBody>
      </p:sp>
      <p:sp>
        <p:nvSpPr>
          <p:cNvPr id="25612" name="Text Box 12"/>
          <p:cNvSpPr txBox="1">
            <a:spLocks noChangeArrowheads="1"/>
          </p:cNvSpPr>
          <p:nvPr/>
        </p:nvSpPr>
        <p:spPr bwMode="auto">
          <a:xfrm>
            <a:off x="3657600" y="1320998"/>
            <a:ext cx="4953000" cy="276225"/>
          </a:xfrm>
          <a:prstGeom prst="rect">
            <a:avLst/>
          </a:prstGeom>
          <a:noFill/>
          <a:ln w="9525">
            <a:noFill/>
            <a:miter lim="800000"/>
            <a:headEnd/>
            <a:tailEnd/>
          </a:ln>
        </p:spPr>
        <p:txBody>
          <a:bodyPr>
            <a:spAutoFit/>
          </a:bodyPr>
          <a:lstStyle/>
          <a:p>
            <a:pPr algn="ctr"/>
            <a:r>
              <a:rPr lang="en-US" sz="1200" b="1" dirty="0">
                <a:solidFill>
                  <a:srgbClr val="800000"/>
                </a:solidFill>
              </a:rPr>
              <a:t>Curve Fit model of Linear regression for determination of SHL  </a:t>
            </a:r>
          </a:p>
        </p:txBody>
      </p:sp>
      <p:sp>
        <p:nvSpPr>
          <p:cNvPr id="25613" name="Text Box 13"/>
          <p:cNvSpPr txBox="1">
            <a:spLocks noChangeArrowheads="1"/>
          </p:cNvSpPr>
          <p:nvPr/>
        </p:nvSpPr>
        <p:spPr bwMode="auto">
          <a:xfrm>
            <a:off x="4191000" y="6245423"/>
            <a:ext cx="3429000" cy="307777"/>
          </a:xfrm>
          <a:prstGeom prst="rect">
            <a:avLst/>
          </a:prstGeom>
          <a:noFill/>
          <a:ln w="9525">
            <a:noFill/>
            <a:miter lim="800000"/>
            <a:headEnd/>
            <a:tailEnd/>
          </a:ln>
        </p:spPr>
        <p:txBody>
          <a:bodyPr wrap="square">
            <a:spAutoFit/>
          </a:bodyPr>
          <a:lstStyle/>
          <a:p>
            <a:pPr>
              <a:spcBef>
                <a:spcPct val="50000"/>
              </a:spcBef>
            </a:pPr>
            <a:r>
              <a:rPr lang="en-US" sz="1400" b="1" dirty="0">
                <a:solidFill>
                  <a:srgbClr val="FFFF00"/>
                </a:solidFill>
              </a:rPr>
              <a:t>*= Progressive Sustainable Yield</a:t>
            </a:r>
          </a:p>
        </p:txBody>
      </p:sp>
      <p:sp>
        <p:nvSpPr>
          <p:cNvPr id="25614" name="Rectangle 15"/>
          <p:cNvSpPr>
            <a:spLocks noChangeArrowheads="1"/>
          </p:cNvSpPr>
          <p:nvPr/>
        </p:nvSpPr>
        <p:spPr bwMode="auto">
          <a:xfrm>
            <a:off x="0" y="0"/>
            <a:ext cx="4572000" cy="338138"/>
          </a:xfrm>
          <a:prstGeom prst="rect">
            <a:avLst/>
          </a:prstGeom>
          <a:noFill/>
          <a:ln w="9525">
            <a:noFill/>
            <a:miter lim="800000"/>
            <a:headEnd/>
            <a:tailEnd/>
          </a:ln>
        </p:spPr>
        <p:txBody>
          <a:bodyPr>
            <a:spAutoFit/>
          </a:bodyPr>
          <a:lstStyle/>
          <a:p>
            <a:pPr eaLnBrk="0" hangingPunct="0">
              <a:spcBef>
                <a:spcPct val="50000"/>
              </a:spcBef>
            </a:pPr>
            <a:r>
              <a:rPr lang="en-US" sz="1600" dirty="0">
                <a:solidFill>
                  <a:srgbClr val="FFFF00"/>
                </a:solidFill>
                <a:latin typeface="Tahoma" pitchFamily="34" charset="0"/>
              </a:rPr>
              <a:t>Contd......</a:t>
            </a:r>
            <a:endParaRPr lang="en-US" sz="3200" dirty="0">
              <a:solidFill>
                <a:srgbClr val="FFFF00"/>
              </a:solidFill>
              <a:latin typeface="Tahoma" pitchFamily="34" charset="0"/>
            </a:endParaRPr>
          </a:p>
        </p:txBody>
      </p:sp>
      <p:sp>
        <p:nvSpPr>
          <p:cNvPr id="16" name="Slide Number Placeholder 15"/>
          <p:cNvSpPr>
            <a:spLocks noGrp="1"/>
          </p:cNvSpPr>
          <p:nvPr>
            <p:ph type="sldNum" sz="quarter" idx="11"/>
          </p:nvPr>
        </p:nvSpPr>
        <p:spPr/>
        <p:txBody>
          <a:bodyPr/>
          <a:lstStyle/>
          <a:p>
            <a:pPr>
              <a:defRPr/>
            </a:pPr>
            <a:fld id="{99A7685D-6BAF-4831-B136-BBEF52931442}" type="slidenum">
              <a:rPr lang="en-US" smtClean="0"/>
              <a:pPr>
                <a:defRPr/>
              </a:pPr>
              <a:t>31</a:t>
            </a:fld>
            <a:endParaRPr lang="en-US"/>
          </a:p>
        </p:txBody>
      </p:sp>
      <p:grpSp>
        <p:nvGrpSpPr>
          <p:cNvPr id="17" name="Group 16"/>
          <p:cNvGrpSpPr/>
          <p:nvPr/>
        </p:nvGrpSpPr>
        <p:grpSpPr>
          <a:xfrm>
            <a:off x="152400" y="6484937"/>
            <a:ext cx="1609725" cy="296863"/>
            <a:chOff x="152400" y="6484937"/>
            <a:chExt cx="1609725" cy="296863"/>
          </a:xfrm>
        </p:grpSpPr>
        <p:sp>
          <p:nvSpPr>
            <p:cNvPr id="18"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9" name="Picture 3" descr="Copy of SFRI_MONO_COLOR"/>
            <p:cNvPicPr>
              <a:picLocks noChangeAspect="1" noChangeArrowheads="1"/>
            </p:cNvPicPr>
            <p:nvPr/>
          </p:nvPicPr>
          <p:blipFill>
            <a:blip r:embed="rId5"/>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228600"/>
            <a:ext cx="6705600" cy="457200"/>
          </a:xfrm>
        </p:spPr>
        <p:txBody>
          <a:bodyPr/>
          <a:lstStyle/>
          <a:p>
            <a:r>
              <a:rPr lang="en-US" sz="2400" b="1" i="1" dirty="0" smtClean="0">
                <a:solidFill>
                  <a:srgbClr val="FFFF00"/>
                </a:solidFill>
              </a:rPr>
              <a:t>4. </a:t>
            </a:r>
            <a:r>
              <a:rPr lang="en-US" sz="2400" b="1" i="1" dirty="0" err="1" smtClean="0">
                <a:solidFill>
                  <a:srgbClr val="FFFF00"/>
                </a:solidFill>
              </a:rPr>
              <a:t>Dioscorea</a:t>
            </a:r>
            <a:r>
              <a:rPr lang="en-US" sz="2400" b="1" i="1" dirty="0" smtClean="0">
                <a:solidFill>
                  <a:srgbClr val="FFFF00"/>
                </a:solidFill>
              </a:rPr>
              <a:t> </a:t>
            </a:r>
            <a:r>
              <a:rPr lang="en-US" sz="2400" b="1" i="1" dirty="0" err="1" smtClean="0">
                <a:solidFill>
                  <a:srgbClr val="FFFF00"/>
                </a:solidFill>
              </a:rPr>
              <a:t>daemona</a:t>
            </a:r>
            <a:r>
              <a:rPr lang="en-US" sz="2400" b="1" i="1" dirty="0" smtClean="0">
                <a:solidFill>
                  <a:srgbClr val="FFFF00"/>
                </a:solidFill>
              </a:rPr>
              <a:t> </a:t>
            </a:r>
            <a:r>
              <a:rPr lang="en-US" sz="2400" b="1" dirty="0" smtClean="0">
                <a:solidFill>
                  <a:srgbClr val="FFFF00"/>
                </a:solidFill>
              </a:rPr>
              <a:t>(</a:t>
            </a:r>
            <a:r>
              <a:rPr lang="en-US" sz="2400" b="1" dirty="0" err="1" smtClean="0">
                <a:solidFill>
                  <a:srgbClr val="FFFF00"/>
                </a:solidFill>
              </a:rPr>
              <a:t>Baichandi</a:t>
            </a:r>
            <a:r>
              <a:rPr lang="en-US" sz="2400" b="1" dirty="0" smtClean="0">
                <a:solidFill>
                  <a:srgbClr val="FFFF00"/>
                </a:solidFill>
              </a:rPr>
              <a:t>)</a:t>
            </a:r>
          </a:p>
        </p:txBody>
      </p:sp>
      <p:pic>
        <p:nvPicPr>
          <p:cNvPr id="26627" name="Picture 3"/>
          <p:cNvPicPr>
            <a:picLocks noChangeAspect="1" noChangeArrowheads="1"/>
          </p:cNvPicPr>
          <p:nvPr/>
        </p:nvPicPr>
        <p:blipFill>
          <a:blip r:embed="rId2">
            <a:lum bright="10000" contrast="30000"/>
          </a:blip>
          <a:srcRect/>
          <a:stretch>
            <a:fillRect/>
          </a:stretch>
        </p:blipFill>
        <p:spPr bwMode="auto">
          <a:xfrm>
            <a:off x="381000" y="914400"/>
            <a:ext cx="2114550" cy="2057400"/>
          </a:xfrm>
          <a:prstGeom prst="rect">
            <a:avLst/>
          </a:prstGeom>
          <a:noFill/>
          <a:ln w="9525">
            <a:noFill/>
            <a:miter lim="800000"/>
            <a:headEnd/>
            <a:tailEnd/>
          </a:ln>
        </p:spPr>
      </p:pic>
      <p:pic>
        <p:nvPicPr>
          <p:cNvPr id="26628" name="Picture 4" descr="DSCN5794"/>
          <p:cNvPicPr>
            <a:picLocks noChangeAspect="1" noChangeArrowheads="1"/>
          </p:cNvPicPr>
          <p:nvPr/>
        </p:nvPicPr>
        <p:blipFill>
          <a:blip r:embed="rId3">
            <a:lum bright="10000" contrast="30000"/>
          </a:blip>
          <a:srcRect l="32910" t="6511" r="13377" b="30450"/>
          <a:stretch>
            <a:fillRect/>
          </a:stretch>
        </p:blipFill>
        <p:spPr bwMode="auto">
          <a:xfrm>
            <a:off x="457200" y="3108325"/>
            <a:ext cx="2057400" cy="1620838"/>
          </a:xfrm>
          <a:prstGeom prst="rect">
            <a:avLst/>
          </a:prstGeom>
          <a:noFill/>
          <a:ln w="9525">
            <a:noFill/>
            <a:miter lim="800000"/>
            <a:headEnd/>
            <a:tailEnd/>
          </a:ln>
        </p:spPr>
      </p:pic>
      <p:pic>
        <p:nvPicPr>
          <p:cNvPr id="26629" name="Picture 5" descr="DSCN5792"/>
          <p:cNvPicPr>
            <a:picLocks noChangeAspect="1" noChangeArrowheads="1"/>
          </p:cNvPicPr>
          <p:nvPr/>
        </p:nvPicPr>
        <p:blipFill>
          <a:blip r:embed="rId4">
            <a:lum bright="10000" contrast="30000"/>
          </a:blip>
          <a:srcRect l="3662" t="7617" r="6006" b="9375"/>
          <a:stretch>
            <a:fillRect/>
          </a:stretch>
        </p:blipFill>
        <p:spPr bwMode="auto">
          <a:xfrm>
            <a:off x="457200" y="4876800"/>
            <a:ext cx="1981200" cy="1470025"/>
          </a:xfrm>
          <a:prstGeom prst="rect">
            <a:avLst/>
          </a:prstGeom>
          <a:noFill/>
          <a:ln w="19050">
            <a:solidFill>
              <a:srgbClr val="000000"/>
            </a:solidFill>
            <a:miter lim="800000"/>
            <a:headEnd/>
            <a:tailEnd/>
          </a:ln>
        </p:spPr>
      </p:pic>
      <p:pic>
        <p:nvPicPr>
          <p:cNvPr id="26630" name="Picture 6"/>
          <p:cNvPicPr>
            <a:picLocks noChangeAspect="1" noChangeArrowheads="1"/>
          </p:cNvPicPr>
          <p:nvPr/>
        </p:nvPicPr>
        <p:blipFill>
          <a:blip r:embed="rId5"/>
          <a:srcRect/>
          <a:stretch>
            <a:fillRect/>
          </a:stretch>
        </p:blipFill>
        <p:spPr bwMode="auto">
          <a:xfrm>
            <a:off x="3124200" y="1600200"/>
            <a:ext cx="5638800" cy="4464050"/>
          </a:xfrm>
          <a:prstGeom prst="rect">
            <a:avLst/>
          </a:prstGeom>
          <a:noFill/>
          <a:ln w="9525">
            <a:solidFill>
              <a:srgbClr val="000000"/>
            </a:solidFill>
            <a:miter lim="800000"/>
            <a:headEnd/>
            <a:tailEnd/>
          </a:ln>
        </p:spPr>
      </p:pic>
      <p:sp>
        <p:nvSpPr>
          <p:cNvPr id="26631" name="Rectangle 7"/>
          <p:cNvSpPr>
            <a:spLocks noChangeArrowheads="1"/>
          </p:cNvSpPr>
          <p:nvPr/>
        </p:nvSpPr>
        <p:spPr bwMode="auto">
          <a:xfrm>
            <a:off x="2546350" y="6094413"/>
            <a:ext cx="6707990" cy="923330"/>
          </a:xfrm>
          <a:prstGeom prst="rect">
            <a:avLst/>
          </a:prstGeom>
          <a:noFill/>
          <a:ln w="9525">
            <a:noFill/>
            <a:miter lim="800000"/>
            <a:headEnd/>
            <a:tailEnd/>
          </a:ln>
        </p:spPr>
        <p:txBody>
          <a:bodyPr wrap="none" anchor="ctr">
            <a:spAutoFit/>
          </a:bodyPr>
          <a:lstStyle/>
          <a:p>
            <a:pPr algn="ctr">
              <a:tabLst>
                <a:tab pos="57150" algn="l"/>
              </a:tabLst>
            </a:pPr>
            <a:r>
              <a:rPr lang="en-US" sz="1800" dirty="0">
                <a:solidFill>
                  <a:srgbClr val="FFFF00"/>
                </a:solidFill>
              </a:rPr>
              <a:t>Index: 1: </a:t>
            </a:r>
            <a:r>
              <a:rPr lang="en-US" sz="1800" b="0" dirty="0">
                <a:solidFill>
                  <a:srgbClr val="FFFF00"/>
                </a:solidFill>
              </a:rPr>
              <a:t>20 %; 2:40%; 3: 60% and 4: 80% harvesting Groups</a:t>
            </a:r>
          </a:p>
          <a:p>
            <a:pPr algn="ctr">
              <a:tabLst>
                <a:tab pos="57150" algn="l"/>
              </a:tabLst>
            </a:pPr>
            <a:r>
              <a:rPr lang="en-US" sz="1800" dirty="0">
                <a:solidFill>
                  <a:srgbClr val="FFFF00"/>
                </a:solidFill>
              </a:rPr>
              <a:t>SHL = 44% , *(PSY= &gt;44%)</a:t>
            </a:r>
          </a:p>
          <a:p>
            <a:pPr algn="ctr">
              <a:tabLst>
                <a:tab pos="57150" algn="l"/>
              </a:tabLst>
            </a:pPr>
            <a:endParaRPr lang="en-US" sz="1800" dirty="0">
              <a:solidFill>
                <a:srgbClr val="FFFF00"/>
              </a:solidFill>
            </a:endParaRPr>
          </a:p>
        </p:txBody>
      </p:sp>
      <p:sp>
        <p:nvSpPr>
          <p:cNvPr id="26632" name="Line 8"/>
          <p:cNvSpPr>
            <a:spLocks noChangeShapeType="1"/>
          </p:cNvSpPr>
          <p:nvPr/>
        </p:nvSpPr>
        <p:spPr bwMode="auto">
          <a:xfrm>
            <a:off x="3505200" y="3505200"/>
            <a:ext cx="3962400" cy="0"/>
          </a:xfrm>
          <a:prstGeom prst="line">
            <a:avLst/>
          </a:prstGeom>
          <a:noFill/>
          <a:ln w="19050">
            <a:solidFill>
              <a:srgbClr val="FF0000"/>
            </a:solidFill>
            <a:prstDash val="dashDot"/>
            <a:round/>
            <a:headEnd/>
            <a:tailEnd/>
          </a:ln>
        </p:spPr>
        <p:txBody>
          <a:bodyPr/>
          <a:lstStyle/>
          <a:p>
            <a:endParaRPr lang="en-US"/>
          </a:p>
        </p:txBody>
      </p:sp>
      <p:sp>
        <p:nvSpPr>
          <p:cNvPr id="26633" name="Line 9"/>
          <p:cNvSpPr>
            <a:spLocks noChangeShapeType="1"/>
          </p:cNvSpPr>
          <p:nvPr/>
        </p:nvSpPr>
        <p:spPr bwMode="auto">
          <a:xfrm>
            <a:off x="5181600" y="3429000"/>
            <a:ext cx="0" cy="2362200"/>
          </a:xfrm>
          <a:prstGeom prst="line">
            <a:avLst/>
          </a:prstGeom>
          <a:noFill/>
          <a:ln w="19050">
            <a:solidFill>
              <a:srgbClr val="FF0000"/>
            </a:solidFill>
            <a:prstDash val="dashDot"/>
            <a:round/>
            <a:headEnd/>
            <a:tailEnd/>
          </a:ln>
        </p:spPr>
        <p:txBody>
          <a:bodyPr/>
          <a:lstStyle/>
          <a:p>
            <a:endParaRPr lang="en-US"/>
          </a:p>
        </p:txBody>
      </p:sp>
      <p:sp>
        <p:nvSpPr>
          <p:cNvPr id="26634" name="Text Box 10"/>
          <p:cNvSpPr txBox="1">
            <a:spLocks noChangeArrowheads="1"/>
          </p:cNvSpPr>
          <p:nvPr/>
        </p:nvSpPr>
        <p:spPr bwMode="auto">
          <a:xfrm>
            <a:off x="7543800" y="3429000"/>
            <a:ext cx="685800" cy="366713"/>
          </a:xfrm>
          <a:prstGeom prst="rect">
            <a:avLst/>
          </a:prstGeom>
          <a:noFill/>
          <a:ln w="9525">
            <a:noFill/>
            <a:miter lim="800000"/>
            <a:headEnd/>
            <a:tailEnd/>
          </a:ln>
        </p:spPr>
        <p:txBody>
          <a:bodyPr>
            <a:spAutoFit/>
          </a:bodyPr>
          <a:lstStyle/>
          <a:p>
            <a:pPr>
              <a:spcBef>
                <a:spcPct val="50000"/>
              </a:spcBef>
            </a:pPr>
            <a:r>
              <a:rPr lang="en-US" sz="1800" b="0">
                <a:solidFill>
                  <a:srgbClr val="C00000"/>
                </a:solidFill>
              </a:rPr>
              <a:t>SHL</a:t>
            </a:r>
          </a:p>
        </p:txBody>
      </p:sp>
      <p:sp>
        <p:nvSpPr>
          <p:cNvPr id="26635" name="Text Box 11"/>
          <p:cNvSpPr txBox="1">
            <a:spLocks noChangeArrowheads="1"/>
          </p:cNvSpPr>
          <p:nvPr/>
        </p:nvSpPr>
        <p:spPr bwMode="auto">
          <a:xfrm>
            <a:off x="3124200" y="1609725"/>
            <a:ext cx="5562600" cy="523220"/>
          </a:xfrm>
          <a:prstGeom prst="rect">
            <a:avLst/>
          </a:prstGeom>
          <a:noFill/>
          <a:ln w="9525">
            <a:noFill/>
            <a:miter lim="800000"/>
            <a:headEnd/>
            <a:tailEnd/>
          </a:ln>
        </p:spPr>
        <p:txBody>
          <a:bodyPr>
            <a:spAutoFit/>
          </a:bodyPr>
          <a:lstStyle/>
          <a:p>
            <a:pPr algn="ctr"/>
            <a:r>
              <a:rPr lang="en-US" sz="1400" b="1" dirty="0">
                <a:solidFill>
                  <a:srgbClr val="800000"/>
                </a:solidFill>
              </a:rPr>
              <a:t>Curve Fit model of Linear regression for determination of SHL  </a:t>
            </a:r>
          </a:p>
        </p:txBody>
      </p:sp>
      <p:sp>
        <p:nvSpPr>
          <p:cNvPr id="26636" name="Text Box 12"/>
          <p:cNvSpPr txBox="1">
            <a:spLocks noChangeArrowheads="1"/>
          </p:cNvSpPr>
          <p:nvPr/>
        </p:nvSpPr>
        <p:spPr bwMode="auto">
          <a:xfrm>
            <a:off x="0" y="6477000"/>
            <a:ext cx="7010400" cy="304800"/>
          </a:xfrm>
          <a:prstGeom prst="rect">
            <a:avLst/>
          </a:prstGeom>
          <a:noFill/>
          <a:ln w="9525">
            <a:noFill/>
            <a:miter lim="800000"/>
            <a:headEnd/>
            <a:tailEnd/>
          </a:ln>
        </p:spPr>
        <p:txBody>
          <a:bodyPr>
            <a:spAutoFit/>
          </a:bodyPr>
          <a:lstStyle/>
          <a:p>
            <a:pPr>
              <a:spcBef>
                <a:spcPct val="50000"/>
              </a:spcBef>
            </a:pPr>
            <a:r>
              <a:rPr lang="en-US" sz="1400" dirty="0">
                <a:solidFill>
                  <a:srgbClr val="FFFF00"/>
                </a:solidFill>
              </a:rPr>
              <a:t>*= Progressive Sustainable Yield</a:t>
            </a:r>
          </a:p>
        </p:txBody>
      </p:sp>
      <p:sp>
        <p:nvSpPr>
          <p:cNvPr id="14" name="Slide Number Placeholder 13"/>
          <p:cNvSpPr>
            <a:spLocks noGrp="1"/>
          </p:cNvSpPr>
          <p:nvPr>
            <p:ph type="sldNum" sz="quarter" idx="11"/>
          </p:nvPr>
        </p:nvSpPr>
        <p:spPr/>
        <p:txBody>
          <a:bodyPr/>
          <a:lstStyle/>
          <a:p>
            <a:pPr>
              <a:defRPr/>
            </a:pPr>
            <a:fld id="{99A7685D-6BAF-4831-B136-BBEF52931442}"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76200" y="300335"/>
            <a:ext cx="5943600" cy="461665"/>
          </a:xfrm>
          <a:prstGeom prst="rect">
            <a:avLst/>
          </a:prstGeom>
          <a:noFill/>
          <a:ln w="9525">
            <a:noFill/>
            <a:miter lim="800000"/>
            <a:headEnd/>
            <a:tailEnd/>
          </a:ln>
        </p:spPr>
        <p:txBody>
          <a:bodyPr>
            <a:spAutoFit/>
          </a:bodyPr>
          <a:lstStyle/>
          <a:p>
            <a:pPr eaLnBrk="0" hangingPunct="0">
              <a:spcBef>
                <a:spcPct val="50000"/>
              </a:spcBef>
            </a:pPr>
            <a:r>
              <a:rPr lang="en-US" sz="2400" b="1" i="1" dirty="0">
                <a:solidFill>
                  <a:srgbClr val="FFFF00"/>
                </a:solidFill>
              </a:rPr>
              <a:t>5. </a:t>
            </a:r>
            <a:r>
              <a:rPr lang="en-US" sz="2400" b="1" i="1" dirty="0" err="1">
                <a:solidFill>
                  <a:srgbClr val="FFFF00"/>
                </a:solidFill>
              </a:rPr>
              <a:t>Plumbago</a:t>
            </a:r>
            <a:r>
              <a:rPr lang="en-US" sz="2400" b="1" i="1" dirty="0">
                <a:solidFill>
                  <a:srgbClr val="FFFF00"/>
                </a:solidFill>
              </a:rPr>
              <a:t> </a:t>
            </a:r>
            <a:r>
              <a:rPr lang="en-US" sz="2400" b="1" i="1" dirty="0" err="1">
                <a:solidFill>
                  <a:srgbClr val="FFFF00"/>
                </a:solidFill>
              </a:rPr>
              <a:t>zeylanica</a:t>
            </a:r>
            <a:r>
              <a:rPr lang="en-US" sz="2400" b="1" i="1" dirty="0">
                <a:solidFill>
                  <a:srgbClr val="FFFF00"/>
                </a:solidFill>
              </a:rPr>
              <a:t> </a:t>
            </a:r>
            <a:r>
              <a:rPr lang="en-US" sz="2400" b="1" dirty="0">
                <a:solidFill>
                  <a:srgbClr val="FFFF00"/>
                </a:solidFill>
              </a:rPr>
              <a:t>(</a:t>
            </a:r>
            <a:r>
              <a:rPr lang="en-US" sz="2400" b="1" dirty="0" err="1">
                <a:solidFill>
                  <a:srgbClr val="FFFF00"/>
                </a:solidFill>
              </a:rPr>
              <a:t>Chitrak</a:t>
            </a:r>
            <a:r>
              <a:rPr lang="en-US" sz="2400" b="1" dirty="0">
                <a:solidFill>
                  <a:srgbClr val="FFFF00"/>
                </a:solidFill>
              </a:rPr>
              <a:t>)</a:t>
            </a:r>
          </a:p>
        </p:txBody>
      </p:sp>
      <p:pic>
        <p:nvPicPr>
          <p:cNvPr id="27651" name="Picture 3" descr="DSCN5759"/>
          <p:cNvPicPr>
            <a:picLocks noChangeAspect="1" noChangeArrowheads="1"/>
          </p:cNvPicPr>
          <p:nvPr/>
        </p:nvPicPr>
        <p:blipFill>
          <a:blip r:embed="rId2">
            <a:lum bright="12000" contrast="30000"/>
          </a:blip>
          <a:srcRect/>
          <a:stretch>
            <a:fillRect/>
          </a:stretch>
        </p:blipFill>
        <p:spPr bwMode="auto">
          <a:xfrm>
            <a:off x="762000" y="838200"/>
            <a:ext cx="2286000" cy="1714500"/>
          </a:xfrm>
          <a:prstGeom prst="rect">
            <a:avLst/>
          </a:prstGeom>
          <a:noFill/>
          <a:ln w="19050">
            <a:solidFill>
              <a:srgbClr val="000000"/>
            </a:solidFill>
            <a:miter lim="800000"/>
            <a:headEnd/>
            <a:tailEnd/>
          </a:ln>
        </p:spPr>
      </p:pic>
      <p:pic>
        <p:nvPicPr>
          <p:cNvPr id="27652" name="Picture 4" descr="DSCN5755"/>
          <p:cNvPicPr>
            <a:picLocks noChangeAspect="1" noChangeArrowheads="1"/>
          </p:cNvPicPr>
          <p:nvPr/>
        </p:nvPicPr>
        <p:blipFill>
          <a:blip r:embed="rId3">
            <a:lum bright="24000" contrast="20000"/>
          </a:blip>
          <a:srcRect l="8496" t="4492" r="23282" b="30965"/>
          <a:stretch>
            <a:fillRect/>
          </a:stretch>
        </p:blipFill>
        <p:spPr bwMode="auto">
          <a:xfrm>
            <a:off x="762000" y="2616200"/>
            <a:ext cx="2286000" cy="1568450"/>
          </a:xfrm>
          <a:prstGeom prst="rect">
            <a:avLst/>
          </a:prstGeom>
          <a:noFill/>
          <a:ln w="19050">
            <a:solidFill>
              <a:srgbClr val="000000"/>
            </a:solidFill>
            <a:miter lim="800000"/>
            <a:headEnd/>
            <a:tailEnd/>
          </a:ln>
        </p:spPr>
      </p:pic>
      <p:pic>
        <p:nvPicPr>
          <p:cNvPr id="27653" name="Picture 5" descr="DSCN5757"/>
          <p:cNvPicPr>
            <a:picLocks noChangeAspect="1" noChangeArrowheads="1"/>
          </p:cNvPicPr>
          <p:nvPr/>
        </p:nvPicPr>
        <p:blipFill>
          <a:blip r:embed="rId4">
            <a:lum bright="18000" contrast="20000"/>
          </a:blip>
          <a:srcRect/>
          <a:stretch>
            <a:fillRect/>
          </a:stretch>
        </p:blipFill>
        <p:spPr bwMode="auto">
          <a:xfrm>
            <a:off x="838200" y="4267200"/>
            <a:ext cx="2133600" cy="2057400"/>
          </a:xfrm>
          <a:prstGeom prst="rect">
            <a:avLst/>
          </a:prstGeom>
          <a:noFill/>
          <a:ln w="19050">
            <a:solidFill>
              <a:srgbClr val="000000"/>
            </a:solidFill>
            <a:miter lim="800000"/>
            <a:headEnd/>
            <a:tailEnd/>
          </a:ln>
        </p:spPr>
      </p:pic>
      <p:pic>
        <p:nvPicPr>
          <p:cNvPr id="27654" name="Picture 6"/>
          <p:cNvPicPr>
            <a:picLocks noChangeAspect="1" noChangeArrowheads="1"/>
          </p:cNvPicPr>
          <p:nvPr/>
        </p:nvPicPr>
        <p:blipFill>
          <a:blip r:embed="rId5"/>
          <a:srcRect r="3401" b="4602"/>
          <a:stretch>
            <a:fillRect/>
          </a:stretch>
        </p:blipFill>
        <p:spPr bwMode="auto">
          <a:xfrm>
            <a:off x="3276600" y="1066800"/>
            <a:ext cx="5410200" cy="4419600"/>
          </a:xfrm>
          <a:prstGeom prst="rect">
            <a:avLst/>
          </a:prstGeom>
          <a:noFill/>
          <a:ln w="9525">
            <a:solidFill>
              <a:srgbClr val="000000"/>
            </a:solidFill>
            <a:miter lim="800000"/>
            <a:headEnd/>
            <a:tailEnd/>
          </a:ln>
        </p:spPr>
      </p:pic>
      <p:sp>
        <p:nvSpPr>
          <p:cNvPr id="27655" name="Rectangle 7"/>
          <p:cNvSpPr>
            <a:spLocks noChangeArrowheads="1"/>
          </p:cNvSpPr>
          <p:nvPr/>
        </p:nvSpPr>
        <p:spPr bwMode="auto">
          <a:xfrm>
            <a:off x="2965450" y="5715000"/>
            <a:ext cx="6117637" cy="923330"/>
          </a:xfrm>
          <a:prstGeom prst="rect">
            <a:avLst/>
          </a:prstGeom>
          <a:noFill/>
          <a:ln w="9525">
            <a:noFill/>
            <a:miter lim="800000"/>
            <a:headEnd/>
            <a:tailEnd/>
          </a:ln>
        </p:spPr>
        <p:txBody>
          <a:bodyPr wrap="none" anchor="ctr">
            <a:spAutoFit/>
          </a:bodyPr>
          <a:lstStyle/>
          <a:p>
            <a:pPr algn="ctr">
              <a:tabLst>
                <a:tab pos="57150" algn="l"/>
              </a:tabLst>
            </a:pPr>
            <a:r>
              <a:rPr lang="en-US" sz="1800" dirty="0"/>
              <a:t>Index:</a:t>
            </a:r>
            <a:r>
              <a:rPr lang="en-US" sz="1800" b="0" dirty="0"/>
              <a:t> 1=20%; 2=40%; 3=60% and 4=80% harvesting  </a:t>
            </a:r>
          </a:p>
          <a:p>
            <a:pPr algn="ctr">
              <a:tabLst>
                <a:tab pos="57150" algn="l"/>
              </a:tabLst>
            </a:pPr>
            <a:r>
              <a:rPr lang="en-US" sz="1800" dirty="0"/>
              <a:t>SHL= 64%, *(PSY= &gt;64%)</a:t>
            </a:r>
          </a:p>
          <a:p>
            <a:pPr algn="ctr">
              <a:tabLst>
                <a:tab pos="57150" algn="l"/>
              </a:tabLst>
            </a:pPr>
            <a:endParaRPr lang="en-US" sz="1800" dirty="0"/>
          </a:p>
        </p:txBody>
      </p:sp>
      <p:sp>
        <p:nvSpPr>
          <p:cNvPr id="27656" name="Line 8"/>
          <p:cNvSpPr>
            <a:spLocks noChangeShapeType="1"/>
          </p:cNvSpPr>
          <p:nvPr/>
        </p:nvSpPr>
        <p:spPr bwMode="auto">
          <a:xfrm>
            <a:off x="3886200" y="3886200"/>
            <a:ext cx="3810000" cy="0"/>
          </a:xfrm>
          <a:prstGeom prst="line">
            <a:avLst/>
          </a:prstGeom>
          <a:noFill/>
          <a:ln w="19050">
            <a:solidFill>
              <a:srgbClr val="FF0000"/>
            </a:solidFill>
            <a:prstDash val="dashDot"/>
            <a:round/>
            <a:headEnd/>
            <a:tailEnd/>
          </a:ln>
        </p:spPr>
        <p:txBody>
          <a:bodyPr/>
          <a:lstStyle/>
          <a:p>
            <a:endParaRPr lang="en-US"/>
          </a:p>
        </p:txBody>
      </p:sp>
      <p:sp>
        <p:nvSpPr>
          <p:cNvPr id="27657" name="Line 9"/>
          <p:cNvSpPr>
            <a:spLocks noChangeShapeType="1"/>
          </p:cNvSpPr>
          <p:nvPr/>
        </p:nvSpPr>
        <p:spPr bwMode="auto">
          <a:xfrm>
            <a:off x="6477000" y="3886200"/>
            <a:ext cx="0" cy="1752600"/>
          </a:xfrm>
          <a:prstGeom prst="line">
            <a:avLst/>
          </a:prstGeom>
          <a:noFill/>
          <a:ln w="19050">
            <a:solidFill>
              <a:srgbClr val="FF0000"/>
            </a:solidFill>
            <a:prstDash val="dashDot"/>
            <a:round/>
            <a:headEnd/>
            <a:tailEnd/>
          </a:ln>
        </p:spPr>
        <p:txBody>
          <a:bodyPr/>
          <a:lstStyle/>
          <a:p>
            <a:endParaRPr lang="en-US"/>
          </a:p>
        </p:txBody>
      </p:sp>
      <p:sp>
        <p:nvSpPr>
          <p:cNvPr id="27658" name="Text Box 10"/>
          <p:cNvSpPr txBox="1">
            <a:spLocks noChangeArrowheads="1"/>
          </p:cNvSpPr>
          <p:nvPr/>
        </p:nvSpPr>
        <p:spPr bwMode="auto">
          <a:xfrm>
            <a:off x="7908925" y="3617913"/>
            <a:ext cx="583814" cy="369332"/>
          </a:xfrm>
          <a:prstGeom prst="rect">
            <a:avLst/>
          </a:prstGeom>
          <a:noFill/>
          <a:ln w="9525">
            <a:noFill/>
            <a:miter lim="800000"/>
            <a:headEnd/>
            <a:tailEnd/>
          </a:ln>
        </p:spPr>
        <p:txBody>
          <a:bodyPr wrap="none">
            <a:spAutoFit/>
          </a:bodyPr>
          <a:lstStyle/>
          <a:p>
            <a:r>
              <a:rPr lang="en-US" sz="1800" b="0">
                <a:solidFill>
                  <a:srgbClr val="C00000"/>
                </a:solidFill>
              </a:rPr>
              <a:t>SHL</a:t>
            </a:r>
          </a:p>
        </p:txBody>
      </p:sp>
      <p:sp>
        <p:nvSpPr>
          <p:cNvPr id="27659" name="Text Box 11"/>
          <p:cNvSpPr txBox="1">
            <a:spLocks noChangeArrowheads="1"/>
          </p:cNvSpPr>
          <p:nvPr/>
        </p:nvSpPr>
        <p:spPr bwMode="auto">
          <a:xfrm>
            <a:off x="3276600" y="1079500"/>
            <a:ext cx="5410200" cy="307975"/>
          </a:xfrm>
          <a:prstGeom prst="rect">
            <a:avLst/>
          </a:prstGeom>
          <a:noFill/>
          <a:ln w="9525">
            <a:noFill/>
            <a:miter lim="800000"/>
            <a:headEnd/>
            <a:tailEnd/>
          </a:ln>
        </p:spPr>
        <p:txBody>
          <a:bodyPr>
            <a:spAutoFit/>
          </a:bodyPr>
          <a:lstStyle/>
          <a:p>
            <a:r>
              <a:rPr lang="en-US" sz="1400">
                <a:solidFill>
                  <a:srgbClr val="800000"/>
                </a:solidFill>
              </a:rPr>
              <a:t>Curve Fit model of Linear regression for determination of SHL  </a:t>
            </a:r>
          </a:p>
        </p:txBody>
      </p:sp>
      <p:sp>
        <p:nvSpPr>
          <p:cNvPr id="27660" name="Text Box 12"/>
          <p:cNvSpPr txBox="1">
            <a:spLocks noChangeArrowheads="1"/>
          </p:cNvSpPr>
          <p:nvPr/>
        </p:nvSpPr>
        <p:spPr bwMode="auto">
          <a:xfrm>
            <a:off x="304800" y="6400800"/>
            <a:ext cx="7010400" cy="304800"/>
          </a:xfrm>
          <a:prstGeom prst="rect">
            <a:avLst/>
          </a:prstGeom>
          <a:noFill/>
          <a:ln w="9525">
            <a:noFill/>
            <a:miter lim="800000"/>
            <a:headEnd/>
            <a:tailEnd/>
          </a:ln>
        </p:spPr>
        <p:txBody>
          <a:bodyPr>
            <a:spAutoFit/>
          </a:bodyPr>
          <a:lstStyle/>
          <a:p>
            <a:pPr>
              <a:spcBef>
                <a:spcPct val="50000"/>
              </a:spcBef>
            </a:pPr>
            <a:r>
              <a:rPr lang="en-US" sz="1400" dirty="0">
                <a:solidFill>
                  <a:srgbClr val="FFFF00"/>
                </a:solidFill>
              </a:rPr>
              <a:t>*= Progressive Sustainable Yield</a:t>
            </a:r>
          </a:p>
        </p:txBody>
      </p:sp>
      <p:sp>
        <p:nvSpPr>
          <p:cNvPr id="27661" name="Rectangle 15"/>
          <p:cNvSpPr>
            <a:spLocks noChangeArrowheads="1"/>
          </p:cNvSpPr>
          <p:nvPr/>
        </p:nvSpPr>
        <p:spPr bwMode="auto">
          <a:xfrm>
            <a:off x="0" y="-76200"/>
            <a:ext cx="4572000" cy="338138"/>
          </a:xfrm>
          <a:prstGeom prst="rect">
            <a:avLst/>
          </a:prstGeom>
          <a:noFill/>
          <a:ln w="9525">
            <a:noFill/>
            <a:miter lim="800000"/>
            <a:headEnd/>
            <a:tailEnd/>
          </a:ln>
        </p:spPr>
        <p:txBody>
          <a:bodyPr>
            <a:spAutoFit/>
          </a:bodyPr>
          <a:lstStyle/>
          <a:p>
            <a:pPr eaLnBrk="0" hangingPunct="0">
              <a:spcBef>
                <a:spcPct val="50000"/>
              </a:spcBef>
            </a:pPr>
            <a:r>
              <a:rPr lang="en-US" sz="1600" dirty="0">
                <a:solidFill>
                  <a:srgbClr val="FFFF00"/>
                </a:solidFill>
                <a:latin typeface="Tahoma" pitchFamily="34" charset="0"/>
              </a:rPr>
              <a:t>Contd......</a:t>
            </a:r>
            <a:endParaRPr lang="en-US" sz="3200" dirty="0">
              <a:solidFill>
                <a:srgbClr val="FFFF00"/>
              </a:solidFill>
              <a:latin typeface="Tahoma" pitchFamily="34" charset="0"/>
            </a:endParaRPr>
          </a:p>
        </p:txBody>
      </p:sp>
      <p:sp>
        <p:nvSpPr>
          <p:cNvPr id="15" name="Slide Number Placeholder 14"/>
          <p:cNvSpPr>
            <a:spLocks noGrp="1"/>
          </p:cNvSpPr>
          <p:nvPr>
            <p:ph type="sldNum" sz="quarter" idx="11"/>
          </p:nvPr>
        </p:nvSpPr>
        <p:spPr/>
        <p:txBody>
          <a:bodyPr/>
          <a:lstStyle/>
          <a:p>
            <a:pPr>
              <a:defRPr/>
            </a:pPr>
            <a:fld id="{99A7685D-6BAF-4831-B136-BBEF52931442}"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a:fillRect/>
          </a:stretch>
        </p:blipFill>
        <p:spPr bwMode="auto">
          <a:xfrm>
            <a:off x="3924300" y="1414294"/>
            <a:ext cx="5067300" cy="3953212"/>
          </a:xfrm>
          <a:prstGeom prst="rect">
            <a:avLst/>
          </a:prstGeom>
          <a:noFill/>
          <a:ln w="9525">
            <a:solidFill>
              <a:srgbClr val="000000"/>
            </a:solidFill>
            <a:miter lim="800000"/>
            <a:headEnd/>
            <a:tailEnd/>
          </a:ln>
        </p:spPr>
      </p:pic>
      <p:sp>
        <p:nvSpPr>
          <p:cNvPr id="14" name="Line 3"/>
          <p:cNvSpPr>
            <a:spLocks noChangeShapeType="1"/>
          </p:cNvSpPr>
          <p:nvPr/>
        </p:nvSpPr>
        <p:spPr bwMode="auto">
          <a:xfrm>
            <a:off x="4225047" y="3325528"/>
            <a:ext cx="3665706" cy="54544"/>
          </a:xfrm>
          <a:prstGeom prst="line">
            <a:avLst/>
          </a:prstGeom>
          <a:noFill/>
          <a:ln w="19050">
            <a:solidFill>
              <a:srgbClr val="FF0000"/>
            </a:solidFill>
            <a:prstDash val="dashDot"/>
            <a:round/>
            <a:headEnd/>
            <a:tailEnd/>
          </a:ln>
          <a:effectLst/>
        </p:spPr>
        <p:txBody>
          <a:bodyPr/>
          <a:lstStyle/>
          <a:p>
            <a:endParaRPr lang="en-US"/>
          </a:p>
        </p:txBody>
      </p:sp>
      <p:sp>
        <p:nvSpPr>
          <p:cNvPr id="15" name="Line 4"/>
          <p:cNvSpPr>
            <a:spLocks noChangeShapeType="1"/>
          </p:cNvSpPr>
          <p:nvPr/>
        </p:nvSpPr>
        <p:spPr bwMode="auto">
          <a:xfrm>
            <a:off x="5913497" y="3525826"/>
            <a:ext cx="60206" cy="1406548"/>
          </a:xfrm>
          <a:prstGeom prst="line">
            <a:avLst/>
          </a:prstGeom>
          <a:noFill/>
          <a:ln w="19050">
            <a:solidFill>
              <a:srgbClr val="FF0000"/>
            </a:solidFill>
            <a:prstDash val="dashDot"/>
            <a:round/>
            <a:headEnd/>
            <a:tailEnd/>
          </a:ln>
          <a:effectLst/>
        </p:spPr>
        <p:txBody>
          <a:bodyPr/>
          <a:lstStyle/>
          <a:p>
            <a:endParaRPr lang="en-US"/>
          </a:p>
        </p:txBody>
      </p:sp>
      <p:sp>
        <p:nvSpPr>
          <p:cNvPr id="16" name="Text Box 5"/>
          <p:cNvSpPr txBox="1">
            <a:spLocks noChangeArrowheads="1"/>
          </p:cNvSpPr>
          <p:nvPr/>
        </p:nvSpPr>
        <p:spPr bwMode="auto">
          <a:xfrm>
            <a:off x="8172856" y="3198044"/>
            <a:ext cx="646888" cy="369332"/>
          </a:xfrm>
          <a:prstGeom prst="rect">
            <a:avLst/>
          </a:prstGeom>
          <a:noFill/>
          <a:ln w="9525">
            <a:noFill/>
            <a:miter lim="800000"/>
            <a:headEnd/>
            <a:tailEnd/>
          </a:ln>
          <a:effectLst/>
        </p:spPr>
        <p:txBody>
          <a:bodyPr wrap="square">
            <a:spAutoFit/>
          </a:bodyPr>
          <a:lstStyle/>
          <a:p>
            <a:pPr>
              <a:spcBef>
                <a:spcPct val="50000"/>
              </a:spcBef>
            </a:pPr>
            <a:r>
              <a:rPr lang="en-US" sz="1800" b="0" dirty="0">
                <a:solidFill>
                  <a:srgbClr val="C00000"/>
                </a:solidFill>
              </a:rPr>
              <a:t>SHL</a:t>
            </a:r>
          </a:p>
        </p:txBody>
      </p:sp>
      <p:sp>
        <p:nvSpPr>
          <p:cNvPr id="28674" name="Text Box 2"/>
          <p:cNvSpPr txBox="1">
            <a:spLocks noChangeArrowheads="1"/>
          </p:cNvSpPr>
          <p:nvPr/>
        </p:nvSpPr>
        <p:spPr bwMode="auto">
          <a:xfrm>
            <a:off x="76200" y="376535"/>
            <a:ext cx="7696200" cy="461665"/>
          </a:xfrm>
          <a:prstGeom prst="rect">
            <a:avLst/>
          </a:prstGeom>
          <a:noFill/>
          <a:ln w="9525">
            <a:noFill/>
            <a:miter lim="800000"/>
            <a:headEnd/>
            <a:tailEnd/>
          </a:ln>
        </p:spPr>
        <p:txBody>
          <a:bodyPr>
            <a:spAutoFit/>
          </a:bodyPr>
          <a:lstStyle/>
          <a:p>
            <a:pPr eaLnBrk="0" hangingPunct="0">
              <a:spcBef>
                <a:spcPct val="50000"/>
              </a:spcBef>
            </a:pPr>
            <a:r>
              <a:rPr lang="en-US" sz="2400" b="1" i="1" dirty="0">
                <a:solidFill>
                  <a:srgbClr val="FFFF00"/>
                </a:solidFill>
              </a:rPr>
              <a:t>6. Bauhinia </a:t>
            </a:r>
            <a:r>
              <a:rPr lang="en-US" sz="2400" b="1" i="1" dirty="0" err="1">
                <a:solidFill>
                  <a:srgbClr val="FFFF00"/>
                </a:solidFill>
              </a:rPr>
              <a:t>vahlii</a:t>
            </a:r>
            <a:r>
              <a:rPr lang="en-US" sz="2400" b="1" i="1" dirty="0">
                <a:solidFill>
                  <a:srgbClr val="FFFF00"/>
                </a:solidFill>
              </a:rPr>
              <a:t> </a:t>
            </a:r>
            <a:r>
              <a:rPr lang="en-US" sz="2400" b="1" dirty="0">
                <a:solidFill>
                  <a:srgbClr val="FFFF00"/>
                </a:solidFill>
              </a:rPr>
              <a:t>(</a:t>
            </a:r>
            <a:r>
              <a:rPr lang="en-US" sz="2400" b="1" dirty="0" err="1">
                <a:solidFill>
                  <a:srgbClr val="FFFF00"/>
                </a:solidFill>
              </a:rPr>
              <a:t>Mahul</a:t>
            </a:r>
            <a:r>
              <a:rPr lang="en-US" sz="2400" b="1" dirty="0">
                <a:solidFill>
                  <a:srgbClr val="FFFF00"/>
                </a:solidFill>
              </a:rPr>
              <a:t> leaves)</a:t>
            </a:r>
          </a:p>
        </p:txBody>
      </p:sp>
      <p:pic>
        <p:nvPicPr>
          <p:cNvPr id="28675" name="Picture 3" descr="DSCN5519"/>
          <p:cNvPicPr>
            <a:picLocks noChangeAspect="1" noChangeArrowheads="1"/>
          </p:cNvPicPr>
          <p:nvPr/>
        </p:nvPicPr>
        <p:blipFill>
          <a:blip r:embed="rId3">
            <a:lum contrast="30000"/>
          </a:blip>
          <a:srcRect t="15562" r="18277" b="17740"/>
          <a:stretch>
            <a:fillRect/>
          </a:stretch>
        </p:blipFill>
        <p:spPr bwMode="auto">
          <a:xfrm>
            <a:off x="228600" y="3657600"/>
            <a:ext cx="3508375" cy="2362200"/>
          </a:xfrm>
          <a:prstGeom prst="rect">
            <a:avLst/>
          </a:prstGeom>
          <a:noFill/>
          <a:ln w="12700">
            <a:solidFill>
              <a:srgbClr val="000000"/>
            </a:solidFill>
            <a:miter lim="800000"/>
            <a:headEnd/>
            <a:tailEnd/>
          </a:ln>
        </p:spPr>
      </p:pic>
      <p:pic>
        <p:nvPicPr>
          <p:cNvPr id="28676" name="Picture 6" descr="Img0824"/>
          <p:cNvPicPr>
            <a:picLocks noChangeAspect="1" noChangeArrowheads="1"/>
          </p:cNvPicPr>
          <p:nvPr/>
        </p:nvPicPr>
        <p:blipFill>
          <a:blip r:embed="rId4">
            <a:lum contrast="30000"/>
          </a:blip>
          <a:srcRect/>
          <a:stretch>
            <a:fillRect/>
          </a:stretch>
        </p:blipFill>
        <p:spPr bwMode="auto">
          <a:xfrm>
            <a:off x="228600" y="990600"/>
            <a:ext cx="3505200" cy="2582863"/>
          </a:xfrm>
          <a:prstGeom prst="rect">
            <a:avLst/>
          </a:prstGeom>
          <a:noFill/>
          <a:ln w="12700">
            <a:solidFill>
              <a:srgbClr val="000000"/>
            </a:solidFill>
            <a:miter lim="800000"/>
            <a:headEnd/>
            <a:tailEnd/>
          </a:ln>
        </p:spPr>
      </p:pic>
      <p:sp>
        <p:nvSpPr>
          <p:cNvPr id="28677" name="Rectangle 8"/>
          <p:cNvSpPr>
            <a:spLocks noChangeArrowheads="1"/>
          </p:cNvSpPr>
          <p:nvPr/>
        </p:nvSpPr>
        <p:spPr bwMode="auto">
          <a:xfrm>
            <a:off x="0" y="-76200"/>
            <a:ext cx="4572000" cy="338138"/>
          </a:xfrm>
          <a:prstGeom prst="rect">
            <a:avLst/>
          </a:prstGeom>
          <a:noFill/>
          <a:ln w="9525">
            <a:noFill/>
            <a:miter lim="800000"/>
            <a:headEnd/>
            <a:tailEnd/>
          </a:ln>
        </p:spPr>
        <p:txBody>
          <a:bodyPr>
            <a:spAutoFit/>
          </a:bodyPr>
          <a:lstStyle/>
          <a:p>
            <a:pPr eaLnBrk="0" hangingPunct="0">
              <a:spcBef>
                <a:spcPct val="50000"/>
              </a:spcBef>
            </a:pPr>
            <a:r>
              <a:rPr lang="en-US" sz="1600" b="1" dirty="0">
                <a:solidFill>
                  <a:srgbClr val="FFFF00"/>
                </a:solidFill>
                <a:latin typeface="Tahoma" pitchFamily="34" charset="0"/>
              </a:rPr>
              <a:t>Contd......</a:t>
            </a:r>
            <a:endParaRPr lang="en-US" sz="3200" b="1" dirty="0">
              <a:solidFill>
                <a:srgbClr val="FFFF00"/>
              </a:solidFill>
              <a:latin typeface="Tahoma" pitchFamily="34" charset="0"/>
            </a:endParaRPr>
          </a:p>
        </p:txBody>
      </p:sp>
      <p:sp>
        <p:nvSpPr>
          <p:cNvPr id="28679" name="Rectangle 6"/>
          <p:cNvSpPr>
            <a:spLocks noChangeArrowheads="1"/>
          </p:cNvSpPr>
          <p:nvPr/>
        </p:nvSpPr>
        <p:spPr bwMode="auto">
          <a:xfrm>
            <a:off x="4419600" y="5461000"/>
            <a:ext cx="4648200" cy="1016000"/>
          </a:xfrm>
          <a:prstGeom prst="rect">
            <a:avLst/>
          </a:prstGeom>
          <a:noFill/>
          <a:ln w="9525">
            <a:noFill/>
            <a:miter lim="800000"/>
            <a:headEnd/>
            <a:tailEnd/>
          </a:ln>
        </p:spPr>
        <p:txBody>
          <a:bodyPr anchor="ctr">
            <a:spAutoFit/>
          </a:bodyPr>
          <a:lstStyle/>
          <a:p>
            <a:r>
              <a:rPr lang="en-US" sz="1400" dirty="0"/>
              <a:t>Index: 1= 20 %, 2=40%, 3=60%, 4=80% and 5=100 % harvesting intensity. </a:t>
            </a:r>
            <a:endParaRPr lang="en-US" sz="1400" b="0" dirty="0"/>
          </a:p>
          <a:p>
            <a:r>
              <a:rPr lang="en-US" sz="1400" dirty="0"/>
              <a:t>  SHL: 58% , *(PSY= &gt;58%)</a:t>
            </a:r>
          </a:p>
          <a:p>
            <a:pPr algn="ctr"/>
            <a:endParaRPr lang="en-US" sz="1800" dirty="0"/>
          </a:p>
        </p:txBody>
      </p:sp>
      <p:sp>
        <p:nvSpPr>
          <p:cNvPr id="28680" name="Text Box 11"/>
          <p:cNvSpPr txBox="1">
            <a:spLocks noChangeArrowheads="1"/>
          </p:cNvSpPr>
          <p:nvPr/>
        </p:nvSpPr>
        <p:spPr bwMode="auto">
          <a:xfrm>
            <a:off x="4343400" y="1371600"/>
            <a:ext cx="4343400" cy="430887"/>
          </a:xfrm>
          <a:prstGeom prst="rect">
            <a:avLst/>
          </a:prstGeom>
          <a:noFill/>
          <a:ln w="9525">
            <a:noFill/>
            <a:miter lim="800000"/>
            <a:headEnd/>
            <a:tailEnd/>
          </a:ln>
        </p:spPr>
        <p:txBody>
          <a:bodyPr>
            <a:spAutoFit/>
          </a:bodyPr>
          <a:lstStyle/>
          <a:p>
            <a:pPr algn="ctr"/>
            <a:r>
              <a:rPr lang="en-US" sz="1100" b="1" dirty="0">
                <a:solidFill>
                  <a:srgbClr val="800000"/>
                </a:solidFill>
              </a:rPr>
              <a:t>Curve Fit model of Linear regression for determination of SHL  </a:t>
            </a:r>
          </a:p>
        </p:txBody>
      </p:sp>
      <p:sp>
        <p:nvSpPr>
          <p:cNvPr id="28683" name="Text Box 12"/>
          <p:cNvSpPr txBox="1">
            <a:spLocks noChangeArrowheads="1"/>
          </p:cNvSpPr>
          <p:nvPr/>
        </p:nvSpPr>
        <p:spPr bwMode="auto">
          <a:xfrm>
            <a:off x="4495800" y="6172200"/>
            <a:ext cx="4191000" cy="304800"/>
          </a:xfrm>
          <a:prstGeom prst="rect">
            <a:avLst/>
          </a:prstGeom>
          <a:noFill/>
          <a:ln w="9525">
            <a:noFill/>
            <a:miter lim="800000"/>
            <a:headEnd/>
            <a:tailEnd/>
          </a:ln>
        </p:spPr>
        <p:txBody>
          <a:bodyPr>
            <a:spAutoFit/>
          </a:bodyPr>
          <a:lstStyle/>
          <a:p>
            <a:pPr>
              <a:spcBef>
                <a:spcPct val="50000"/>
              </a:spcBef>
            </a:pPr>
            <a:r>
              <a:rPr lang="en-US" sz="1400" b="1" dirty="0">
                <a:solidFill>
                  <a:srgbClr val="FFFF00"/>
                </a:solidFill>
              </a:rPr>
              <a:t>*= Progressive Sustainable Yield</a:t>
            </a:r>
          </a:p>
        </p:txBody>
      </p:sp>
      <p:sp>
        <p:nvSpPr>
          <p:cNvPr id="18" name="Slide Number Placeholder 17"/>
          <p:cNvSpPr>
            <a:spLocks noGrp="1"/>
          </p:cNvSpPr>
          <p:nvPr>
            <p:ph type="sldNum" sz="quarter" idx="11"/>
          </p:nvPr>
        </p:nvSpPr>
        <p:spPr/>
        <p:txBody>
          <a:bodyPr/>
          <a:lstStyle/>
          <a:p>
            <a:pPr>
              <a:defRPr/>
            </a:pPr>
            <a:fld id="{9FA03FE8-4AB5-4931-BC92-38D516CFEF51}" type="slidenum">
              <a:rPr lang="en-US" smtClean="0"/>
              <a:pPr>
                <a:defRPr/>
              </a:pPr>
              <a:t>34</a:t>
            </a:fld>
            <a:endParaRPr lang="en-US"/>
          </a:p>
        </p:txBody>
      </p:sp>
      <p:grpSp>
        <p:nvGrpSpPr>
          <p:cNvPr id="19" name="Group 18"/>
          <p:cNvGrpSpPr/>
          <p:nvPr/>
        </p:nvGrpSpPr>
        <p:grpSpPr>
          <a:xfrm>
            <a:off x="152400" y="6484937"/>
            <a:ext cx="1609725" cy="296863"/>
            <a:chOff x="152400" y="6484937"/>
            <a:chExt cx="1609725" cy="296863"/>
          </a:xfrm>
        </p:grpSpPr>
        <p:sp>
          <p:nvSpPr>
            <p:cNvPr id="20"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21" name="Picture 3" descr="Copy of SFRI_MONO_COLOR"/>
            <p:cNvPicPr>
              <a:picLocks noChangeAspect="1" noChangeArrowheads="1"/>
            </p:cNvPicPr>
            <p:nvPr/>
          </p:nvPicPr>
          <p:blipFill>
            <a:blip r:embed="rId5"/>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152400"/>
            <a:ext cx="8229600" cy="609600"/>
          </a:xfrm>
          <a:noFill/>
        </p:spPr>
        <p:txBody>
          <a:bodyPr anchor="b"/>
          <a:lstStyle/>
          <a:p>
            <a:pPr algn="l" eaLnBrk="1" hangingPunct="1"/>
            <a:r>
              <a:rPr lang="en-US" sz="2400" b="1" dirty="0" smtClean="0">
                <a:solidFill>
                  <a:srgbClr val="FFFF00"/>
                </a:solidFill>
              </a:rPr>
              <a:t>7.</a:t>
            </a:r>
            <a:r>
              <a:rPr lang="en-US" sz="2400" b="1" i="1" dirty="0" smtClean="0">
                <a:solidFill>
                  <a:srgbClr val="FFFF00"/>
                </a:solidFill>
              </a:rPr>
              <a:t> Asparagus </a:t>
            </a:r>
            <a:r>
              <a:rPr lang="en-US" sz="2400" b="1" i="1" dirty="0" err="1" smtClean="0">
                <a:solidFill>
                  <a:srgbClr val="FFFF00"/>
                </a:solidFill>
              </a:rPr>
              <a:t>racemosus</a:t>
            </a:r>
            <a:r>
              <a:rPr lang="en-US" sz="2400" dirty="0" smtClean="0">
                <a:solidFill>
                  <a:srgbClr val="FFFF00"/>
                </a:solidFill>
              </a:rPr>
              <a:t>  (</a:t>
            </a:r>
            <a:r>
              <a:rPr lang="en-US" sz="2400" dirty="0" err="1" smtClean="0">
                <a:solidFill>
                  <a:srgbClr val="FFFF00"/>
                </a:solidFill>
              </a:rPr>
              <a:t>Satavar</a:t>
            </a:r>
            <a:r>
              <a:rPr lang="en-US" sz="2400" dirty="0" smtClean="0">
                <a:solidFill>
                  <a:srgbClr val="FFFF00"/>
                </a:solidFill>
              </a:rPr>
              <a:t>): </a:t>
            </a:r>
          </a:p>
        </p:txBody>
      </p:sp>
      <p:sp>
        <p:nvSpPr>
          <p:cNvPr id="29699" name="Text Box 3"/>
          <p:cNvSpPr txBox="1">
            <a:spLocks noChangeArrowheads="1"/>
          </p:cNvSpPr>
          <p:nvPr/>
        </p:nvSpPr>
        <p:spPr bwMode="auto">
          <a:xfrm>
            <a:off x="457200" y="1981200"/>
            <a:ext cx="2057400" cy="366713"/>
          </a:xfrm>
          <a:prstGeom prst="rect">
            <a:avLst/>
          </a:prstGeom>
          <a:noFill/>
          <a:ln w="9525">
            <a:noFill/>
            <a:miter lim="800000"/>
            <a:headEnd/>
            <a:tailEnd/>
          </a:ln>
        </p:spPr>
        <p:txBody>
          <a:bodyPr>
            <a:spAutoFit/>
          </a:bodyPr>
          <a:lstStyle/>
          <a:p>
            <a:pPr eaLnBrk="0" hangingPunct="0">
              <a:spcBef>
                <a:spcPct val="50000"/>
              </a:spcBef>
            </a:pPr>
            <a:endParaRPr lang="en-US" sz="1800">
              <a:latin typeface="Tahoma" pitchFamily="34" charset="0"/>
            </a:endParaRPr>
          </a:p>
        </p:txBody>
      </p:sp>
      <p:pic>
        <p:nvPicPr>
          <p:cNvPr id="29700" name="Picture 4" descr="DSCN5773"/>
          <p:cNvPicPr>
            <a:picLocks noChangeAspect="1" noChangeArrowheads="1"/>
          </p:cNvPicPr>
          <p:nvPr/>
        </p:nvPicPr>
        <p:blipFill>
          <a:blip r:embed="rId2">
            <a:lum contrast="20000"/>
          </a:blip>
          <a:srcRect/>
          <a:stretch>
            <a:fillRect/>
          </a:stretch>
        </p:blipFill>
        <p:spPr bwMode="auto">
          <a:xfrm>
            <a:off x="381000" y="990600"/>
            <a:ext cx="2057400" cy="2743200"/>
          </a:xfrm>
          <a:prstGeom prst="rect">
            <a:avLst/>
          </a:prstGeom>
          <a:noFill/>
          <a:ln w="12700">
            <a:solidFill>
              <a:srgbClr val="000000"/>
            </a:solidFill>
            <a:miter lim="800000"/>
            <a:headEnd/>
            <a:tailEnd/>
          </a:ln>
        </p:spPr>
      </p:pic>
      <p:pic>
        <p:nvPicPr>
          <p:cNvPr id="29701" name="Picture 5" descr="DSCN5775"/>
          <p:cNvPicPr>
            <a:picLocks noChangeAspect="1" noChangeArrowheads="1"/>
          </p:cNvPicPr>
          <p:nvPr/>
        </p:nvPicPr>
        <p:blipFill>
          <a:blip r:embed="rId3">
            <a:lum contrast="20000"/>
          </a:blip>
          <a:srcRect/>
          <a:stretch>
            <a:fillRect/>
          </a:stretch>
        </p:blipFill>
        <p:spPr bwMode="auto">
          <a:xfrm>
            <a:off x="381000" y="4343400"/>
            <a:ext cx="2057400" cy="1727200"/>
          </a:xfrm>
          <a:prstGeom prst="rect">
            <a:avLst/>
          </a:prstGeom>
          <a:noFill/>
          <a:ln w="12700">
            <a:solidFill>
              <a:srgbClr val="000000"/>
            </a:solidFill>
            <a:miter lim="800000"/>
            <a:headEnd/>
            <a:tailEnd/>
          </a:ln>
        </p:spPr>
      </p:pic>
      <p:pic>
        <p:nvPicPr>
          <p:cNvPr id="29702" name="Picture 6"/>
          <p:cNvPicPr>
            <a:picLocks noChangeAspect="1" noChangeArrowheads="1"/>
          </p:cNvPicPr>
          <p:nvPr/>
        </p:nvPicPr>
        <p:blipFill>
          <a:blip r:embed="rId4"/>
          <a:srcRect/>
          <a:stretch>
            <a:fillRect/>
          </a:stretch>
        </p:blipFill>
        <p:spPr bwMode="auto">
          <a:xfrm>
            <a:off x="2971800" y="1371600"/>
            <a:ext cx="5562600" cy="4419600"/>
          </a:xfrm>
          <a:prstGeom prst="rect">
            <a:avLst/>
          </a:prstGeom>
          <a:noFill/>
          <a:ln w="9525">
            <a:solidFill>
              <a:srgbClr val="000000"/>
            </a:solidFill>
            <a:miter lim="800000"/>
            <a:headEnd/>
            <a:tailEnd/>
          </a:ln>
        </p:spPr>
      </p:pic>
      <p:sp>
        <p:nvSpPr>
          <p:cNvPr id="29703" name="Rectangle 7"/>
          <p:cNvSpPr>
            <a:spLocks noChangeArrowheads="1"/>
          </p:cNvSpPr>
          <p:nvPr/>
        </p:nvSpPr>
        <p:spPr bwMode="auto">
          <a:xfrm>
            <a:off x="2647950" y="5715000"/>
            <a:ext cx="6496050" cy="830263"/>
          </a:xfrm>
          <a:prstGeom prst="rect">
            <a:avLst/>
          </a:prstGeom>
          <a:noFill/>
          <a:ln w="9525">
            <a:noFill/>
            <a:miter lim="800000"/>
            <a:headEnd/>
            <a:tailEnd/>
          </a:ln>
        </p:spPr>
        <p:txBody>
          <a:bodyPr anchor="ctr">
            <a:spAutoFit/>
          </a:bodyPr>
          <a:lstStyle/>
          <a:p>
            <a:pPr algn="ctr"/>
            <a:r>
              <a:rPr lang="en-US" sz="1600" dirty="0"/>
              <a:t>Index: 1=20%, 2=40%,3=60%, 4=80% harvesting Treatment</a:t>
            </a:r>
            <a:endParaRPr lang="en-US" sz="1600" b="0" dirty="0"/>
          </a:p>
          <a:p>
            <a:pPr algn="ctr"/>
            <a:r>
              <a:rPr lang="en-US" sz="1600" dirty="0"/>
              <a:t>   SHL= 52%, *(PSY= &gt;52%)</a:t>
            </a:r>
          </a:p>
          <a:p>
            <a:pPr algn="ctr"/>
            <a:endParaRPr lang="en-US" sz="1600" dirty="0">
              <a:solidFill>
                <a:srgbClr val="FF0000"/>
              </a:solidFill>
            </a:endParaRPr>
          </a:p>
        </p:txBody>
      </p:sp>
      <p:sp>
        <p:nvSpPr>
          <p:cNvPr id="29704" name="Rectangle 8"/>
          <p:cNvSpPr>
            <a:spLocks noChangeArrowheads="1"/>
          </p:cNvSpPr>
          <p:nvPr/>
        </p:nvSpPr>
        <p:spPr bwMode="auto">
          <a:xfrm>
            <a:off x="3276600" y="1385888"/>
            <a:ext cx="4781550" cy="366712"/>
          </a:xfrm>
          <a:prstGeom prst="rect">
            <a:avLst/>
          </a:prstGeom>
          <a:noFill/>
          <a:ln w="9525">
            <a:noFill/>
            <a:miter lim="800000"/>
            <a:headEnd/>
            <a:tailEnd/>
          </a:ln>
        </p:spPr>
        <p:txBody>
          <a:bodyPr wrap="none" anchor="ctr">
            <a:spAutoFit/>
          </a:bodyPr>
          <a:lstStyle/>
          <a:p>
            <a:r>
              <a:rPr lang="en-US" sz="1800">
                <a:solidFill>
                  <a:srgbClr val="800000"/>
                </a:solidFill>
              </a:rPr>
              <a:t>Curve fit Model for </a:t>
            </a:r>
            <a:r>
              <a:rPr lang="en-US" sz="1800" i="1">
                <a:solidFill>
                  <a:srgbClr val="800000"/>
                </a:solidFill>
              </a:rPr>
              <a:t>Asparagus racemosus.</a:t>
            </a:r>
          </a:p>
        </p:txBody>
      </p:sp>
      <p:sp>
        <p:nvSpPr>
          <p:cNvPr id="29705" name="Line 9"/>
          <p:cNvSpPr>
            <a:spLocks noChangeShapeType="1"/>
          </p:cNvSpPr>
          <p:nvPr/>
        </p:nvSpPr>
        <p:spPr bwMode="auto">
          <a:xfrm>
            <a:off x="3581400" y="3810000"/>
            <a:ext cx="3581400" cy="76200"/>
          </a:xfrm>
          <a:prstGeom prst="line">
            <a:avLst/>
          </a:prstGeom>
          <a:noFill/>
          <a:ln w="19050">
            <a:solidFill>
              <a:srgbClr val="FF0000"/>
            </a:solidFill>
            <a:prstDash val="dashDot"/>
            <a:round/>
            <a:headEnd/>
            <a:tailEnd/>
          </a:ln>
        </p:spPr>
        <p:txBody>
          <a:bodyPr/>
          <a:lstStyle/>
          <a:p>
            <a:endParaRPr lang="en-US"/>
          </a:p>
        </p:txBody>
      </p:sp>
      <p:sp>
        <p:nvSpPr>
          <p:cNvPr id="29706" name="Line 10"/>
          <p:cNvSpPr>
            <a:spLocks noChangeShapeType="1"/>
          </p:cNvSpPr>
          <p:nvPr/>
        </p:nvSpPr>
        <p:spPr bwMode="auto">
          <a:xfrm>
            <a:off x="5486400" y="3810000"/>
            <a:ext cx="0" cy="1600200"/>
          </a:xfrm>
          <a:prstGeom prst="line">
            <a:avLst/>
          </a:prstGeom>
          <a:noFill/>
          <a:ln w="19050">
            <a:solidFill>
              <a:srgbClr val="FF0000"/>
            </a:solidFill>
            <a:prstDash val="dashDot"/>
            <a:round/>
            <a:headEnd/>
            <a:tailEnd/>
          </a:ln>
        </p:spPr>
        <p:txBody>
          <a:bodyPr/>
          <a:lstStyle/>
          <a:p>
            <a:endParaRPr lang="en-US"/>
          </a:p>
        </p:txBody>
      </p:sp>
      <p:sp>
        <p:nvSpPr>
          <p:cNvPr id="29707" name="Text Box 11"/>
          <p:cNvSpPr txBox="1">
            <a:spLocks noChangeArrowheads="1"/>
          </p:cNvSpPr>
          <p:nvPr/>
        </p:nvSpPr>
        <p:spPr bwMode="auto">
          <a:xfrm>
            <a:off x="7299325" y="3770313"/>
            <a:ext cx="583814" cy="369332"/>
          </a:xfrm>
          <a:prstGeom prst="rect">
            <a:avLst/>
          </a:prstGeom>
          <a:noFill/>
          <a:ln w="9525">
            <a:noFill/>
            <a:miter lim="800000"/>
            <a:headEnd/>
            <a:tailEnd/>
          </a:ln>
        </p:spPr>
        <p:txBody>
          <a:bodyPr wrap="none">
            <a:spAutoFit/>
          </a:bodyPr>
          <a:lstStyle/>
          <a:p>
            <a:r>
              <a:rPr lang="en-US" sz="1800" dirty="0">
                <a:solidFill>
                  <a:srgbClr val="C00000"/>
                </a:solidFill>
              </a:rPr>
              <a:t>SHL</a:t>
            </a:r>
          </a:p>
        </p:txBody>
      </p:sp>
      <p:sp>
        <p:nvSpPr>
          <p:cNvPr id="29708" name="Text Box 12"/>
          <p:cNvSpPr txBox="1">
            <a:spLocks noChangeArrowheads="1"/>
          </p:cNvSpPr>
          <p:nvPr/>
        </p:nvSpPr>
        <p:spPr bwMode="auto">
          <a:xfrm>
            <a:off x="3124200" y="6248400"/>
            <a:ext cx="4191000" cy="304800"/>
          </a:xfrm>
          <a:prstGeom prst="rect">
            <a:avLst/>
          </a:prstGeom>
          <a:noFill/>
          <a:ln w="9525">
            <a:noFill/>
            <a:miter lim="800000"/>
            <a:headEnd/>
            <a:tailEnd/>
          </a:ln>
        </p:spPr>
        <p:txBody>
          <a:bodyPr>
            <a:spAutoFit/>
          </a:bodyPr>
          <a:lstStyle/>
          <a:p>
            <a:pPr>
              <a:spcBef>
                <a:spcPct val="50000"/>
              </a:spcBef>
            </a:pPr>
            <a:r>
              <a:rPr lang="en-US" sz="1400" b="1" dirty="0">
                <a:solidFill>
                  <a:srgbClr val="FFFF00"/>
                </a:solidFill>
              </a:rPr>
              <a:t>*= Progressive Sustainable Yield</a:t>
            </a:r>
          </a:p>
        </p:txBody>
      </p:sp>
      <p:sp>
        <p:nvSpPr>
          <p:cNvPr id="29709" name="Rectangle 14"/>
          <p:cNvSpPr>
            <a:spLocks noChangeArrowheads="1"/>
          </p:cNvSpPr>
          <p:nvPr/>
        </p:nvSpPr>
        <p:spPr bwMode="auto">
          <a:xfrm>
            <a:off x="0" y="-33338"/>
            <a:ext cx="4572000" cy="338138"/>
          </a:xfrm>
          <a:prstGeom prst="rect">
            <a:avLst/>
          </a:prstGeom>
          <a:noFill/>
          <a:ln w="9525">
            <a:noFill/>
            <a:miter lim="800000"/>
            <a:headEnd/>
            <a:tailEnd/>
          </a:ln>
        </p:spPr>
        <p:txBody>
          <a:bodyPr>
            <a:spAutoFit/>
          </a:bodyPr>
          <a:lstStyle/>
          <a:p>
            <a:pPr eaLnBrk="0" hangingPunct="0">
              <a:spcBef>
                <a:spcPct val="50000"/>
              </a:spcBef>
            </a:pPr>
            <a:r>
              <a:rPr lang="en-US" sz="1600" dirty="0">
                <a:solidFill>
                  <a:srgbClr val="FFFF00"/>
                </a:solidFill>
                <a:latin typeface="Tahoma" pitchFamily="34" charset="0"/>
              </a:rPr>
              <a:t>Contd......</a:t>
            </a:r>
            <a:endParaRPr lang="en-US" sz="3200" dirty="0">
              <a:solidFill>
                <a:srgbClr val="FFFF00"/>
              </a:solidFill>
              <a:latin typeface="Tahoma" pitchFamily="34" charset="0"/>
            </a:endParaRPr>
          </a:p>
        </p:txBody>
      </p:sp>
      <p:sp>
        <p:nvSpPr>
          <p:cNvPr id="17" name="Slide Number Placeholder 16"/>
          <p:cNvSpPr>
            <a:spLocks noGrp="1"/>
          </p:cNvSpPr>
          <p:nvPr>
            <p:ph type="sldNum" sz="quarter" idx="11"/>
          </p:nvPr>
        </p:nvSpPr>
        <p:spPr/>
        <p:txBody>
          <a:bodyPr/>
          <a:lstStyle/>
          <a:p>
            <a:pPr>
              <a:defRPr/>
            </a:pPr>
            <a:fld id="{99A7685D-6BAF-4831-B136-BBEF52931442}" type="slidenum">
              <a:rPr lang="en-US" smtClean="0"/>
              <a:pPr>
                <a:defRPr/>
              </a:pPr>
              <a:t>35</a:t>
            </a:fld>
            <a:endParaRPr lang="en-US"/>
          </a:p>
        </p:txBody>
      </p:sp>
      <p:grpSp>
        <p:nvGrpSpPr>
          <p:cNvPr id="19" name="Group 18"/>
          <p:cNvGrpSpPr/>
          <p:nvPr/>
        </p:nvGrpSpPr>
        <p:grpSpPr>
          <a:xfrm>
            <a:off x="152400" y="6484937"/>
            <a:ext cx="1609725" cy="296863"/>
            <a:chOff x="152400" y="6484937"/>
            <a:chExt cx="1609725" cy="296863"/>
          </a:xfrm>
        </p:grpSpPr>
        <p:sp>
          <p:nvSpPr>
            <p:cNvPr id="20"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21" name="Picture 3" descr="Copy of SFRI_MONO_COLOR"/>
            <p:cNvPicPr>
              <a:picLocks noChangeAspect="1" noChangeArrowheads="1"/>
            </p:cNvPicPr>
            <p:nvPr/>
          </p:nvPicPr>
          <p:blipFill>
            <a:blip r:embed="rId5"/>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1905000"/>
            <a:ext cx="8229600" cy="3352800"/>
          </a:xfrm>
        </p:spPr>
        <p:txBody>
          <a:bodyPr/>
          <a:lstStyle/>
          <a:p>
            <a:pPr marL="762000" indent="-762000" algn="l" eaLnBrk="1" hangingPunct="1"/>
            <a:r>
              <a:rPr lang="en-US" sz="2800" smtClean="0"/>
              <a:t>	</a:t>
            </a:r>
          </a:p>
        </p:txBody>
      </p:sp>
      <p:sp>
        <p:nvSpPr>
          <p:cNvPr id="30725" name="Text Box 5"/>
          <p:cNvSpPr txBox="1">
            <a:spLocks noChangeArrowheads="1"/>
          </p:cNvSpPr>
          <p:nvPr/>
        </p:nvSpPr>
        <p:spPr bwMode="auto">
          <a:xfrm>
            <a:off x="0" y="762000"/>
            <a:ext cx="8991600" cy="5280933"/>
          </a:xfrm>
          <a:prstGeom prst="rect">
            <a:avLst/>
          </a:prstGeom>
          <a:noFill/>
          <a:ln w="9525">
            <a:noFill/>
            <a:miter lim="800000"/>
            <a:headEnd/>
            <a:tailEnd/>
          </a:ln>
        </p:spPr>
        <p:txBody>
          <a:bodyPr>
            <a:spAutoFit/>
          </a:bodyPr>
          <a:lstStyle/>
          <a:p>
            <a:pPr marL="682625" indent="-622300" algn="just">
              <a:spcBef>
                <a:spcPts val="0"/>
              </a:spcBef>
              <a:spcAft>
                <a:spcPts val="500"/>
              </a:spcAft>
              <a:buClr>
                <a:schemeClr val="tx1"/>
              </a:buClr>
              <a:buFont typeface="Wingdings" pitchFamily="2" charset="2"/>
              <a:buChar char="ü"/>
            </a:pPr>
            <a:r>
              <a:rPr lang="en-US" sz="2200" b="1" dirty="0">
                <a:latin typeface="Verdana" pitchFamily="34" charset="0"/>
              </a:rPr>
              <a:t>An innovative “Self-Assessment” method with community participation.</a:t>
            </a:r>
          </a:p>
          <a:p>
            <a:pPr marL="682625" indent="-622300" algn="just">
              <a:spcBef>
                <a:spcPts val="0"/>
              </a:spcBef>
              <a:spcAft>
                <a:spcPts val="500"/>
              </a:spcAft>
              <a:buClr>
                <a:schemeClr val="tx1"/>
              </a:buClr>
              <a:buFont typeface="Wingdings" pitchFamily="2" charset="2"/>
              <a:buChar char="ü"/>
            </a:pPr>
            <a:r>
              <a:rPr lang="en-US" sz="2200" b="1" dirty="0">
                <a:latin typeface="Verdana" pitchFamily="34" charset="0"/>
              </a:rPr>
              <a:t>Status: inventory, ecology, distribution, phenological observation</a:t>
            </a:r>
          </a:p>
          <a:p>
            <a:pPr marL="682625" indent="-622300" algn="just">
              <a:spcBef>
                <a:spcPts val="0"/>
              </a:spcBef>
              <a:spcAft>
                <a:spcPts val="500"/>
              </a:spcAft>
              <a:buClr>
                <a:schemeClr val="tx1"/>
              </a:buClr>
              <a:buFont typeface="Wingdings" pitchFamily="2" charset="2"/>
              <a:buChar char="ü"/>
            </a:pPr>
            <a:r>
              <a:rPr lang="en-US" sz="2200" b="1" dirty="0">
                <a:latin typeface="Verdana" pitchFamily="34" charset="0"/>
              </a:rPr>
              <a:t>Habitat requirements</a:t>
            </a:r>
          </a:p>
          <a:p>
            <a:pPr marL="682625" indent="-622300" algn="just">
              <a:spcBef>
                <a:spcPts val="0"/>
              </a:spcBef>
              <a:spcAft>
                <a:spcPts val="500"/>
              </a:spcAft>
              <a:buClr>
                <a:schemeClr val="tx1"/>
              </a:buClr>
              <a:buFont typeface="Wingdings" pitchFamily="2" charset="2"/>
              <a:buChar char="ü"/>
            </a:pPr>
            <a:r>
              <a:rPr lang="en-US" sz="2200" b="1" dirty="0">
                <a:latin typeface="Verdana" pitchFamily="34" charset="0"/>
              </a:rPr>
              <a:t>Regeneration/growth dynamics</a:t>
            </a:r>
          </a:p>
          <a:p>
            <a:pPr marL="682625" indent="-622300" algn="just">
              <a:spcBef>
                <a:spcPts val="0"/>
              </a:spcBef>
              <a:spcAft>
                <a:spcPts val="500"/>
              </a:spcAft>
              <a:buClr>
                <a:schemeClr val="tx1"/>
              </a:buClr>
              <a:buFont typeface="Wingdings" pitchFamily="2" charset="2"/>
              <a:buChar char="ü"/>
            </a:pPr>
            <a:r>
              <a:rPr lang="en-US" sz="2200" b="1" dirty="0">
                <a:latin typeface="Verdana" pitchFamily="34" charset="0"/>
              </a:rPr>
              <a:t>Yield-potential</a:t>
            </a:r>
          </a:p>
          <a:p>
            <a:pPr marL="682625" indent="-622300" algn="just">
              <a:spcBef>
                <a:spcPts val="0"/>
              </a:spcBef>
              <a:spcAft>
                <a:spcPts val="500"/>
              </a:spcAft>
              <a:buClr>
                <a:schemeClr val="tx1"/>
              </a:buClr>
              <a:buFont typeface="Wingdings" pitchFamily="2" charset="2"/>
              <a:buChar char="ü"/>
            </a:pPr>
            <a:r>
              <a:rPr lang="en-US" sz="2200" b="1" dirty="0">
                <a:latin typeface="Verdana" pitchFamily="34" charset="0"/>
              </a:rPr>
              <a:t>Assessment/monitoring of the consequences of commercial harvesting from forests.</a:t>
            </a:r>
          </a:p>
          <a:p>
            <a:pPr marL="682625" indent="-622300" algn="just">
              <a:spcBef>
                <a:spcPts val="0"/>
              </a:spcBef>
              <a:spcAft>
                <a:spcPts val="500"/>
              </a:spcAft>
              <a:buClr>
                <a:schemeClr val="tx1"/>
              </a:buClr>
              <a:buFont typeface="Wingdings" pitchFamily="2" charset="2"/>
              <a:buChar char="ü"/>
            </a:pPr>
            <a:r>
              <a:rPr lang="en-US" sz="2200" b="1" dirty="0">
                <a:latin typeface="Verdana" pitchFamily="34" charset="0"/>
              </a:rPr>
              <a:t>Encourage traditional practices for conservation and     sustainable use</a:t>
            </a:r>
          </a:p>
          <a:p>
            <a:pPr marL="682625" indent="-622300" algn="just">
              <a:spcBef>
                <a:spcPts val="0"/>
              </a:spcBef>
              <a:spcAft>
                <a:spcPts val="500"/>
              </a:spcAft>
              <a:buClr>
                <a:schemeClr val="tx1"/>
              </a:buClr>
              <a:buFont typeface="Wingdings" pitchFamily="2" charset="2"/>
              <a:buChar char="ü"/>
            </a:pPr>
            <a:r>
              <a:rPr lang="en-US" sz="2200" b="1" dirty="0">
                <a:latin typeface="Verdana" pitchFamily="34" charset="0"/>
              </a:rPr>
              <a:t>Institutional role to analyze rules, regulations in </a:t>
            </a:r>
            <a:r>
              <a:rPr lang="en-US" sz="2200" b="1" dirty="0" smtClean="0">
                <a:latin typeface="Verdana" pitchFamily="34" charset="0"/>
              </a:rPr>
              <a:t>favor </a:t>
            </a:r>
            <a:r>
              <a:rPr lang="en-US" sz="2200" b="1" dirty="0">
                <a:latin typeface="Verdana" pitchFamily="34" charset="0"/>
              </a:rPr>
              <a:t>of conservation and sustainable management of FGR</a:t>
            </a:r>
          </a:p>
        </p:txBody>
      </p:sp>
      <p:sp>
        <p:nvSpPr>
          <p:cNvPr id="30726" name="Rectangle 6"/>
          <p:cNvSpPr>
            <a:spLocks noChangeArrowheads="1"/>
          </p:cNvSpPr>
          <p:nvPr/>
        </p:nvSpPr>
        <p:spPr bwMode="auto">
          <a:xfrm>
            <a:off x="152400" y="152400"/>
            <a:ext cx="5562600" cy="492443"/>
          </a:xfrm>
          <a:prstGeom prst="rect">
            <a:avLst/>
          </a:prstGeom>
          <a:noFill/>
          <a:ln w="9525">
            <a:noFill/>
            <a:miter lim="800000"/>
            <a:headEnd/>
            <a:tailEnd/>
          </a:ln>
        </p:spPr>
        <p:txBody>
          <a:bodyPr>
            <a:spAutoFit/>
          </a:bodyPr>
          <a:lstStyle/>
          <a:p>
            <a:pPr marL="0" lvl="2">
              <a:spcBef>
                <a:spcPct val="50000"/>
              </a:spcBef>
            </a:pPr>
            <a:r>
              <a:rPr lang="en-US" sz="2600" b="1" dirty="0">
                <a:solidFill>
                  <a:srgbClr val="FFFF00"/>
                </a:solidFill>
              </a:rPr>
              <a:t>Need of scientific inputs: </a:t>
            </a:r>
          </a:p>
        </p:txBody>
      </p:sp>
      <p:sp>
        <p:nvSpPr>
          <p:cNvPr id="8" name="Slide Number Placeholder 7"/>
          <p:cNvSpPr>
            <a:spLocks noGrp="1"/>
          </p:cNvSpPr>
          <p:nvPr>
            <p:ph type="sldNum" sz="quarter" idx="11"/>
          </p:nvPr>
        </p:nvSpPr>
        <p:spPr/>
        <p:txBody>
          <a:bodyPr/>
          <a:lstStyle/>
          <a:p>
            <a:pPr>
              <a:defRPr/>
            </a:pPr>
            <a:fld id="{99A7685D-6BAF-4831-B136-BBEF52931442}" type="slidenum">
              <a:rPr lang="en-US" smtClean="0"/>
              <a:pPr>
                <a:defRPr/>
              </a:pPr>
              <a:t>36</a:t>
            </a:fld>
            <a:endParaRPr lang="en-US"/>
          </a:p>
        </p:txBody>
      </p:sp>
      <p:grpSp>
        <p:nvGrpSpPr>
          <p:cNvPr id="10" name="Group 9"/>
          <p:cNvGrpSpPr/>
          <p:nvPr/>
        </p:nvGrpSpPr>
        <p:grpSpPr>
          <a:xfrm>
            <a:off x="152400" y="6484937"/>
            <a:ext cx="1609725" cy="296863"/>
            <a:chOff x="152400" y="6484937"/>
            <a:chExt cx="1609725" cy="296863"/>
          </a:xfrm>
        </p:grpSpPr>
        <p:sp>
          <p:nvSpPr>
            <p:cNvPr id="11"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2" name="Picture 3" descr="Copy of SFRI_MONO_COLOR"/>
            <p:cNvPicPr>
              <a:picLocks noChangeAspect="1" noChangeArrowheads="1"/>
            </p:cNvPicPr>
            <p:nvPr/>
          </p:nvPicPr>
          <p:blipFill>
            <a:blip r:embed="rId2"/>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4" descr="238B"/>
          <p:cNvPicPr>
            <a:picLocks noChangeAspect="1" noChangeArrowheads="1"/>
          </p:cNvPicPr>
          <p:nvPr/>
        </p:nvPicPr>
        <p:blipFill>
          <a:blip r:embed="rId2">
            <a:lum contrast="30000"/>
          </a:blip>
          <a:srcRect/>
          <a:stretch>
            <a:fillRect/>
          </a:stretch>
        </p:blipFill>
        <p:spPr bwMode="auto">
          <a:xfrm>
            <a:off x="76200" y="4510088"/>
            <a:ext cx="2514600" cy="2271712"/>
          </a:xfrm>
          <a:prstGeom prst="rect">
            <a:avLst/>
          </a:prstGeom>
          <a:noFill/>
          <a:ln w="9525">
            <a:solidFill>
              <a:schemeClr val="tx1"/>
            </a:solidFill>
            <a:miter lim="800000"/>
            <a:headEnd/>
            <a:tailEnd/>
          </a:ln>
        </p:spPr>
      </p:pic>
      <p:pic>
        <p:nvPicPr>
          <p:cNvPr id="31748" name="Picture 5" descr="148C"/>
          <p:cNvPicPr>
            <a:picLocks noChangeAspect="1" noChangeArrowheads="1"/>
          </p:cNvPicPr>
          <p:nvPr/>
        </p:nvPicPr>
        <p:blipFill>
          <a:blip r:embed="rId3">
            <a:lum contrast="30000"/>
          </a:blip>
          <a:srcRect/>
          <a:stretch>
            <a:fillRect/>
          </a:stretch>
        </p:blipFill>
        <p:spPr bwMode="auto">
          <a:xfrm>
            <a:off x="6477000" y="76200"/>
            <a:ext cx="2590800" cy="2332038"/>
          </a:xfrm>
          <a:prstGeom prst="rect">
            <a:avLst/>
          </a:prstGeom>
          <a:noFill/>
          <a:ln w="9525">
            <a:solidFill>
              <a:schemeClr val="tx1"/>
            </a:solidFill>
            <a:miter lim="800000"/>
            <a:headEnd/>
            <a:tailEnd/>
          </a:ln>
        </p:spPr>
      </p:pic>
      <p:pic>
        <p:nvPicPr>
          <p:cNvPr id="31749" name="Picture 6" descr="003C"/>
          <p:cNvPicPr>
            <a:picLocks noChangeAspect="1" noChangeArrowheads="1"/>
          </p:cNvPicPr>
          <p:nvPr/>
        </p:nvPicPr>
        <p:blipFill>
          <a:blip r:embed="rId4">
            <a:lum contrast="30000"/>
          </a:blip>
          <a:srcRect/>
          <a:stretch>
            <a:fillRect/>
          </a:stretch>
        </p:blipFill>
        <p:spPr bwMode="auto">
          <a:xfrm>
            <a:off x="3048000" y="1676400"/>
            <a:ext cx="2971800" cy="2743200"/>
          </a:xfrm>
          <a:prstGeom prst="rect">
            <a:avLst/>
          </a:prstGeom>
          <a:noFill/>
          <a:ln w="9525">
            <a:solidFill>
              <a:schemeClr val="tx1"/>
            </a:solidFill>
            <a:miter lim="800000"/>
            <a:headEnd/>
            <a:tailEnd/>
          </a:ln>
        </p:spPr>
      </p:pic>
      <p:sp>
        <p:nvSpPr>
          <p:cNvPr id="31750" name="WordArt 7"/>
          <p:cNvSpPr>
            <a:spLocks noChangeArrowheads="1" noChangeShapeType="1" noTextEdit="1"/>
          </p:cNvSpPr>
          <p:nvPr/>
        </p:nvSpPr>
        <p:spPr bwMode="auto">
          <a:xfrm>
            <a:off x="2895600" y="4876800"/>
            <a:ext cx="3276600" cy="990600"/>
          </a:xfrm>
          <a:prstGeom prst="rect">
            <a:avLst/>
          </a:prstGeom>
          <a:ln>
            <a:noFill/>
          </a:ln>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600" i="1" kern="10" spc="50" dirty="0">
                <a:ln w="11430"/>
                <a:effectLst>
                  <a:outerShdw blurRad="76200" dist="50800" dir="5400000" algn="tl" rotWithShape="0">
                    <a:srgbClr val="000000">
                      <a:alpha val="65000"/>
                    </a:srgbClr>
                  </a:outerShdw>
                </a:effectLst>
                <a:latin typeface="Arial Black"/>
              </a:rPr>
              <a:t>Thanks</a:t>
            </a:r>
          </a:p>
        </p:txBody>
      </p:sp>
      <p:pic>
        <p:nvPicPr>
          <p:cNvPr id="31752" name="Picture 12" descr="DSCN1040"/>
          <p:cNvPicPr>
            <a:picLocks noGrp="1" noChangeAspect="1" noChangeArrowheads="1"/>
          </p:cNvPicPr>
          <p:nvPr>
            <p:ph sz="quarter" idx="4294967295"/>
          </p:nvPr>
        </p:nvPicPr>
        <p:blipFill>
          <a:blip r:embed="rId5">
            <a:lum contrast="30000"/>
          </a:blip>
          <a:srcRect/>
          <a:stretch>
            <a:fillRect/>
          </a:stretch>
        </p:blipFill>
        <p:spPr>
          <a:xfrm>
            <a:off x="6400800" y="4495800"/>
            <a:ext cx="2667000" cy="2286000"/>
          </a:xfrm>
          <a:noFill/>
          <a:ln w="3175">
            <a:solidFill>
              <a:srgbClr val="000000"/>
            </a:solidFill>
          </a:ln>
        </p:spPr>
      </p:pic>
      <p:pic>
        <p:nvPicPr>
          <p:cNvPr id="9" name="Picture 1" descr="IMG_0493.JPG"/>
          <p:cNvPicPr>
            <a:picLocks noChangeAspect="1"/>
          </p:cNvPicPr>
          <p:nvPr/>
        </p:nvPicPr>
        <p:blipFill>
          <a:blip r:embed="rId6" cstate="print">
            <a:lum bright="12000" contrast="30000"/>
          </a:blip>
          <a:srcRect/>
          <a:stretch>
            <a:fillRect/>
          </a:stretch>
        </p:blipFill>
        <p:spPr bwMode="auto">
          <a:xfrm>
            <a:off x="152400" y="152400"/>
            <a:ext cx="2743200" cy="18288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E8D63B9F-D11C-4DDB-B9B6-0B5A63389888}" type="slidenum">
              <a:rPr lang="en-US" smtClean="0"/>
              <a:pPr>
                <a:defRPr/>
              </a:pPr>
              <a:t>37</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152400" y="228600"/>
            <a:ext cx="8763000" cy="892552"/>
          </a:xfrm>
          <a:prstGeom prst="rect">
            <a:avLst/>
          </a:prstGeom>
          <a:noFill/>
          <a:ln w="9525">
            <a:noFill/>
            <a:miter lim="800000"/>
            <a:headEnd/>
            <a:tailEnd/>
          </a:ln>
        </p:spPr>
        <p:txBody>
          <a:bodyPr wrap="square">
            <a:spAutoFit/>
          </a:bodyPr>
          <a:lstStyle/>
          <a:p>
            <a:pPr algn="just"/>
            <a:r>
              <a:rPr lang="en-US" sz="2600" b="1" dirty="0" smtClean="0">
                <a:solidFill>
                  <a:srgbClr val="FFFF00"/>
                </a:solidFill>
                <a:latin typeface="Verdana" pitchFamily="34" charset="0"/>
              </a:rPr>
              <a:t>Contribution of Forests: </a:t>
            </a:r>
            <a:r>
              <a:rPr lang="en-US" sz="2600" b="1" dirty="0" smtClean="0">
                <a:solidFill>
                  <a:schemeClr val="tx2">
                    <a:lumMod val="75000"/>
                  </a:schemeClr>
                </a:solidFill>
                <a:latin typeface="Verdana" pitchFamily="34" charset="0"/>
              </a:rPr>
              <a:t>Ecosystem services supporting to: </a:t>
            </a:r>
            <a:endParaRPr lang="en-US" sz="2600" b="1" dirty="0">
              <a:solidFill>
                <a:srgbClr val="FFFF00"/>
              </a:solidFill>
              <a:latin typeface="Verdana" pitchFamily="34" charset="0"/>
            </a:endParaRPr>
          </a:p>
        </p:txBody>
      </p:sp>
      <p:sp>
        <p:nvSpPr>
          <p:cNvPr id="6" name="Rectangle 3"/>
          <p:cNvSpPr>
            <a:spLocks noGrp="1" noChangeArrowheads="1"/>
          </p:cNvSpPr>
          <p:nvPr>
            <p:ph idx="1"/>
          </p:nvPr>
        </p:nvSpPr>
        <p:spPr>
          <a:xfrm>
            <a:off x="76200" y="1447800"/>
            <a:ext cx="8991600" cy="4572000"/>
          </a:xfrm>
        </p:spPr>
        <p:txBody>
          <a:bodyPr/>
          <a:lstStyle/>
          <a:p>
            <a:pPr marL="566738" indent="-334963">
              <a:lnSpc>
                <a:spcPct val="150000"/>
              </a:lnSpc>
              <a:buFont typeface="Wingdings" pitchFamily="2" charset="2"/>
              <a:buChar char="ü"/>
              <a:defRPr/>
            </a:pPr>
            <a:r>
              <a:rPr lang="en-US" sz="2400" b="1" dirty="0" smtClean="0">
                <a:solidFill>
                  <a:srgbClr val="FFFFFF"/>
                </a:solidFill>
                <a:latin typeface="Verdana" pitchFamily="34" charset="0"/>
              </a:rPr>
              <a:t>7% of the worlds biodiversity </a:t>
            </a:r>
          </a:p>
          <a:p>
            <a:pPr marL="566738" indent="-334963">
              <a:lnSpc>
                <a:spcPct val="150000"/>
              </a:lnSpc>
              <a:buFont typeface="Wingdings" pitchFamily="2" charset="2"/>
              <a:buChar char="ü"/>
              <a:defRPr/>
            </a:pPr>
            <a:r>
              <a:rPr lang="en-US" sz="2400" b="1" dirty="0" smtClean="0">
                <a:solidFill>
                  <a:srgbClr val="FFFFFF"/>
                </a:solidFill>
                <a:latin typeface="Verdana" pitchFamily="34" charset="0"/>
              </a:rPr>
              <a:t>16</a:t>
            </a:r>
            <a:r>
              <a:rPr lang="en-US" sz="2400" b="1" dirty="0">
                <a:solidFill>
                  <a:srgbClr val="FFFFFF"/>
                </a:solidFill>
                <a:latin typeface="Verdana" pitchFamily="34" charset="0"/>
              </a:rPr>
              <a:t>% of world population </a:t>
            </a:r>
          </a:p>
          <a:p>
            <a:pPr marL="566738" indent="-334963">
              <a:lnSpc>
                <a:spcPct val="150000"/>
              </a:lnSpc>
              <a:buFont typeface="Wingdings" pitchFamily="2" charset="2"/>
              <a:buChar char="ü"/>
              <a:defRPr/>
            </a:pPr>
            <a:r>
              <a:rPr lang="en-US" sz="2400" b="1" dirty="0">
                <a:solidFill>
                  <a:srgbClr val="FFFFFF"/>
                </a:solidFill>
                <a:latin typeface="Verdana" pitchFamily="34" charset="0"/>
              </a:rPr>
              <a:t>18% of cattle population</a:t>
            </a:r>
          </a:p>
          <a:p>
            <a:pPr marL="566738" indent="-334963" algn="just">
              <a:lnSpc>
                <a:spcPct val="150000"/>
              </a:lnSpc>
              <a:buFont typeface="Wingdings" pitchFamily="2" charset="2"/>
              <a:buChar char="ü"/>
              <a:defRPr/>
            </a:pPr>
            <a:r>
              <a:rPr lang="en-US" sz="2400" b="1" dirty="0">
                <a:solidFill>
                  <a:srgbClr val="FFFFFF"/>
                </a:solidFill>
                <a:latin typeface="Verdana" pitchFamily="34" charset="0"/>
              </a:rPr>
              <a:t>2.5% of world’s geographic area and about 2% of forest </a:t>
            </a:r>
            <a:r>
              <a:rPr lang="en-US" sz="2400" b="1" dirty="0" smtClean="0">
                <a:solidFill>
                  <a:srgbClr val="FFFFFF"/>
                </a:solidFill>
                <a:latin typeface="Verdana" pitchFamily="34" charset="0"/>
              </a:rPr>
              <a:t>area</a:t>
            </a:r>
            <a:endParaRPr lang="en-US" sz="2400" b="1" dirty="0" smtClean="0">
              <a:solidFill>
                <a:srgbClr val="FFFFFF"/>
              </a:solidFill>
              <a:latin typeface="Verdana" pitchFamily="34" charset="0"/>
            </a:endParaRPr>
          </a:p>
          <a:p>
            <a:pPr marL="566738" indent="-334963" algn="just">
              <a:lnSpc>
                <a:spcPct val="150000"/>
              </a:lnSpc>
              <a:buFont typeface="Wingdings" pitchFamily="2" charset="2"/>
              <a:buChar char="ü"/>
              <a:defRPr/>
            </a:pPr>
            <a:r>
              <a:rPr lang="en-US" sz="2400" b="1" dirty="0" smtClean="0">
                <a:solidFill>
                  <a:srgbClr val="FFFFFF"/>
                </a:solidFill>
                <a:latin typeface="Verdana" pitchFamily="34" charset="0"/>
              </a:rPr>
              <a:t>7% of world's flora </a:t>
            </a:r>
          </a:p>
          <a:p>
            <a:pPr marL="566738" indent="-334963" algn="just">
              <a:buNone/>
              <a:defRPr/>
            </a:pPr>
            <a:r>
              <a:rPr lang="en-US" sz="2400" b="1" dirty="0" smtClean="0">
                <a:solidFill>
                  <a:srgbClr val="FFFFFF"/>
                </a:solidFill>
                <a:latin typeface="Verdana" pitchFamily="34" charset="0"/>
              </a:rPr>
              <a:t>	(328 families with 21,000 representative plant species</a:t>
            </a:r>
            <a:r>
              <a:rPr lang="en-US" sz="2400" b="1" dirty="0" smtClean="0">
                <a:solidFill>
                  <a:srgbClr val="FFFFFF"/>
                </a:solidFill>
                <a:latin typeface="Verdana" pitchFamily="34" charset="0"/>
              </a:rPr>
              <a:t>)</a:t>
            </a:r>
            <a:endParaRPr lang="en-US" sz="2400" b="1" dirty="0" smtClean="0">
              <a:solidFill>
                <a:srgbClr val="FFFFFF"/>
              </a:solidFill>
              <a:latin typeface="Verdana" pitchFamily="34" charset="0"/>
            </a:endParaRPr>
          </a:p>
          <a:p>
            <a:pPr marL="1547813" indent="-574675" algn="just">
              <a:lnSpc>
                <a:spcPct val="150000"/>
              </a:lnSpc>
              <a:buNone/>
              <a:defRPr/>
            </a:pPr>
            <a:endParaRPr lang="en-US" sz="2200" b="1" dirty="0">
              <a:solidFill>
                <a:srgbClr val="FFFFFF"/>
              </a:solidFill>
              <a:latin typeface="Verdana" pitchFamily="34" charset="0"/>
            </a:endParaRPr>
          </a:p>
          <a:p>
            <a:pPr>
              <a:lnSpc>
                <a:spcPct val="150000"/>
              </a:lnSpc>
              <a:buFontTx/>
              <a:buNone/>
              <a:defRPr/>
            </a:pPr>
            <a:r>
              <a:rPr lang="en-US" sz="2200" b="1" dirty="0">
                <a:solidFill>
                  <a:srgbClr val="FFFFFF"/>
                </a:solidFill>
                <a:latin typeface="Verdana" pitchFamily="34" charset="0"/>
              </a:rPr>
              <a:t>			</a:t>
            </a:r>
          </a:p>
        </p:txBody>
      </p:sp>
      <p:sp>
        <p:nvSpPr>
          <p:cNvPr id="7" name="Slide Number Placeholder 6"/>
          <p:cNvSpPr>
            <a:spLocks noGrp="1"/>
          </p:cNvSpPr>
          <p:nvPr>
            <p:ph type="sldNum" sz="quarter" idx="11"/>
          </p:nvPr>
        </p:nvSpPr>
        <p:spPr/>
        <p:txBody>
          <a:bodyPr/>
          <a:lstStyle/>
          <a:p>
            <a:pPr>
              <a:defRPr/>
            </a:pPr>
            <a:fld id="{99A7685D-6BAF-4831-B136-BBEF52931442}" type="slidenum">
              <a:rPr lang="en-US" smtClean="0"/>
              <a:pPr>
                <a:defRPr/>
              </a:pPr>
              <a:t>4</a:t>
            </a:fld>
            <a:endParaRPr lang="en-US"/>
          </a:p>
        </p:txBody>
      </p:sp>
      <p:grpSp>
        <p:nvGrpSpPr>
          <p:cNvPr id="8" name="Group 7"/>
          <p:cNvGrpSpPr/>
          <p:nvPr/>
        </p:nvGrpSpPr>
        <p:grpSpPr>
          <a:xfrm>
            <a:off x="152400" y="6484937"/>
            <a:ext cx="1609725" cy="296863"/>
            <a:chOff x="152400" y="6484937"/>
            <a:chExt cx="1609725" cy="296863"/>
          </a:xfrm>
        </p:grpSpPr>
        <p:sp>
          <p:nvSpPr>
            <p:cNvPr id="9"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0" name="Picture 3" descr="Copy of SFRI_MONO_COLOR"/>
            <p:cNvPicPr>
              <a:picLocks noChangeAspect="1" noChangeArrowheads="1"/>
            </p:cNvPicPr>
            <p:nvPr/>
          </p:nvPicPr>
          <p:blipFill>
            <a:blip r:embed="rId2"/>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228600" y="228600"/>
            <a:ext cx="7010400" cy="276999"/>
          </a:xfrm>
          <a:prstGeom prst="rect">
            <a:avLst/>
          </a:prstGeom>
          <a:noFill/>
          <a:ln w="9525">
            <a:noFill/>
            <a:miter lim="800000"/>
            <a:headEnd/>
            <a:tailEnd/>
          </a:ln>
        </p:spPr>
        <p:txBody>
          <a:bodyPr wrap="square">
            <a:spAutoFit/>
          </a:bodyPr>
          <a:lstStyle/>
          <a:p>
            <a:r>
              <a:rPr lang="en-US" sz="1200" b="1" dirty="0" smtClean="0">
                <a:solidFill>
                  <a:srgbClr val="FFFF00"/>
                </a:solidFill>
                <a:latin typeface="Verdana" pitchFamily="34" charset="0"/>
              </a:rPr>
              <a:t>Contribution of Forests: </a:t>
            </a:r>
            <a:r>
              <a:rPr lang="en-US" sz="1200" b="1" dirty="0" smtClean="0">
                <a:solidFill>
                  <a:schemeClr val="tx2">
                    <a:lumMod val="75000"/>
                  </a:schemeClr>
                </a:solidFill>
                <a:latin typeface="Verdana" pitchFamily="34" charset="0"/>
              </a:rPr>
              <a:t>Ecosystem services supporting to …..</a:t>
            </a:r>
            <a:endParaRPr lang="en-US" sz="1200" b="1" dirty="0">
              <a:solidFill>
                <a:srgbClr val="FFFF00"/>
              </a:solidFill>
              <a:latin typeface="Verdana" pitchFamily="34" charset="0"/>
            </a:endParaRPr>
          </a:p>
        </p:txBody>
      </p:sp>
      <p:sp>
        <p:nvSpPr>
          <p:cNvPr id="6" name="Rectangle 3"/>
          <p:cNvSpPr>
            <a:spLocks noGrp="1" noChangeArrowheads="1"/>
          </p:cNvSpPr>
          <p:nvPr>
            <p:ph idx="1"/>
          </p:nvPr>
        </p:nvSpPr>
        <p:spPr>
          <a:xfrm>
            <a:off x="76200" y="838200"/>
            <a:ext cx="8991600" cy="6019800"/>
          </a:xfrm>
        </p:spPr>
        <p:txBody>
          <a:bodyPr/>
          <a:lstStyle/>
          <a:p>
            <a:pPr marL="566738" indent="-334963" algn="just">
              <a:lnSpc>
                <a:spcPct val="150000"/>
              </a:lnSpc>
              <a:buFont typeface="Wingdings" pitchFamily="2" charset="2"/>
              <a:buChar char="ü"/>
              <a:defRPr/>
            </a:pPr>
            <a:r>
              <a:rPr lang="en-US" sz="2400" b="1" dirty="0" smtClean="0">
                <a:solidFill>
                  <a:srgbClr val="FFFFFF"/>
                </a:solidFill>
                <a:latin typeface="Verdana" pitchFamily="34" charset="0"/>
              </a:rPr>
              <a:t>7.6% of world’s mammals</a:t>
            </a:r>
          </a:p>
          <a:p>
            <a:pPr marL="566738" indent="-334963">
              <a:lnSpc>
                <a:spcPct val="150000"/>
              </a:lnSpc>
              <a:buFont typeface="Wingdings" pitchFamily="2" charset="2"/>
              <a:buChar char="ü"/>
              <a:defRPr/>
            </a:pPr>
            <a:r>
              <a:rPr lang="en-US" sz="2400" b="1" dirty="0" smtClean="0">
                <a:solidFill>
                  <a:srgbClr val="FFFFFF"/>
                </a:solidFill>
                <a:latin typeface="Verdana" pitchFamily="34" charset="0"/>
              </a:rPr>
              <a:t>12.6% of world’s bird species</a:t>
            </a:r>
          </a:p>
          <a:p>
            <a:pPr marL="566738" indent="-334963">
              <a:lnSpc>
                <a:spcPct val="150000"/>
              </a:lnSpc>
              <a:buFont typeface="Wingdings" pitchFamily="2" charset="2"/>
              <a:buChar char="ü"/>
              <a:defRPr/>
            </a:pPr>
            <a:r>
              <a:rPr lang="en-US" sz="2400" b="1" dirty="0" smtClean="0">
                <a:solidFill>
                  <a:srgbClr val="FFFFFF"/>
                </a:solidFill>
                <a:latin typeface="Verdana" pitchFamily="34" charset="0"/>
              </a:rPr>
              <a:t>6.2% of world’s reptile species</a:t>
            </a:r>
          </a:p>
          <a:p>
            <a:pPr marL="566738" indent="-334963">
              <a:lnSpc>
                <a:spcPct val="150000"/>
              </a:lnSpc>
              <a:buFont typeface="Wingdings" pitchFamily="2" charset="2"/>
              <a:buChar char="ü"/>
              <a:defRPr/>
            </a:pPr>
            <a:r>
              <a:rPr lang="en-US" sz="2400" b="1" dirty="0" smtClean="0">
                <a:solidFill>
                  <a:srgbClr val="FFFFFF"/>
                </a:solidFill>
                <a:latin typeface="Verdana" pitchFamily="34" charset="0"/>
              </a:rPr>
              <a:t>4.4% of world’s amphibians</a:t>
            </a:r>
          </a:p>
          <a:p>
            <a:pPr marL="566738" indent="-334963">
              <a:lnSpc>
                <a:spcPct val="150000"/>
              </a:lnSpc>
              <a:buFont typeface="Wingdings" pitchFamily="2" charset="2"/>
              <a:buChar char="ü"/>
              <a:defRPr/>
            </a:pPr>
            <a:r>
              <a:rPr lang="en-US" sz="2400" b="1" dirty="0" smtClean="0">
                <a:solidFill>
                  <a:srgbClr val="FFFFFF"/>
                </a:solidFill>
                <a:latin typeface="Verdana" pitchFamily="34" charset="0"/>
              </a:rPr>
              <a:t>11.7% of world’s fish species</a:t>
            </a:r>
          </a:p>
          <a:p>
            <a:pPr marL="566738" indent="-334963">
              <a:lnSpc>
                <a:spcPct val="150000"/>
              </a:lnSpc>
              <a:buFont typeface="Wingdings" pitchFamily="2" charset="2"/>
              <a:buChar char="ü"/>
              <a:defRPr/>
            </a:pPr>
            <a:r>
              <a:rPr lang="en-US" sz="2400" b="1" dirty="0" smtClean="0">
                <a:solidFill>
                  <a:srgbClr val="FFFFFF"/>
                </a:solidFill>
                <a:latin typeface="Verdana" pitchFamily="34" charset="0"/>
              </a:rPr>
              <a:t>Several species endemic to India</a:t>
            </a:r>
          </a:p>
          <a:p>
            <a:pPr marL="566738" indent="-334963">
              <a:lnSpc>
                <a:spcPct val="150000"/>
              </a:lnSpc>
              <a:buNone/>
              <a:defRPr/>
            </a:pPr>
            <a:r>
              <a:rPr lang="en-US" sz="2400" b="1" dirty="0" smtClean="0">
                <a:solidFill>
                  <a:srgbClr val="FFFFFF"/>
                </a:solidFill>
                <a:latin typeface="Verdana" pitchFamily="34" charset="0"/>
              </a:rPr>
              <a:t>							</a:t>
            </a:r>
            <a:r>
              <a:rPr lang="en-US" sz="2000" b="1" dirty="0" smtClean="0">
                <a:solidFill>
                  <a:srgbClr val="CCFFFF"/>
                </a:solidFill>
                <a:latin typeface="Verdana" pitchFamily="34" charset="0"/>
              </a:rPr>
              <a:t>(Source: FSI, 2004)</a:t>
            </a:r>
          </a:p>
          <a:p>
            <a:pPr marL="566738" indent="-334963" algn="just">
              <a:lnSpc>
                <a:spcPct val="150000"/>
              </a:lnSpc>
              <a:buFont typeface="Wingdings" pitchFamily="2" charset="2"/>
              <a:buChar char="ü"/>
              <a:defRPr/>
            </a:pPr>
            <a:endParaRPr lang="en-US" sz="2400" b="1" dirty="0" smtClean="0">
              <a:solidFill>
                <a:srgbClr val="FFFFFF"/>
              </a:solidFill>
              <a:latin typeface="Verdana" pitchFamily="34" charset="0"/>
            </a:endParaRPr>
          </a:p>
          <a:p>
            <a:pPr marL="1547813" indent="-574675" algn="just">
              <a:lnSpc>
                <a:spcPct val="150000"/>
              </a:lnSpc>
              <a:buFont typeface="Wingdings" pitchFamily="2" charset="2"/>
              <a:buChar char="ü"/>
              <a:defRPr/>
            </a:pPr>
            <a:endParaRPr lang="en-US" sz="2400" b="1" dirty="0">
              <a:solidFill>
                <a:srgbClr val="FFFFFF"/>
              </a:solidFill>
              <a:latin typeface="Verdana" pitchFamily="34" charset="0"/>
            </a:endParaRPr>
          </a:p>
          <a:p>
            <a:pPr>
              <a:lnSpc>
                <a:spcPct val="150000"/>
              </a:lnSpc>
              <a:buFontTx/>
              <a:buNone/>
              <a:defRPr/>
            </a:pPr>
            <a:r>
              <a:rPr lang="en-US" sz="2400" b="1" dirty="0">
                <a:solidFill>
                  <a:srgbClr val="FFFFFF"/>
                </a:solidFill>
                <a:latin typeface="Verdana" pitchFamily="34" charset="0"/>
              </a:rPr>
              <a:t>			</a:t>
            </a:r>
          </a:p>
        </p:txBody>
      </p:sp>
      <p:sp>
        <p:nvSpPr>
          <p:cNvPr id="7" name="Slide Number Placeholder 6"/>
          <p:cNvSpPr>
            <a:spLocks noGrp="1"/>
          </p:cNvSpPr>
          <p:nvPr>
            <p:ph type="sldNum" sz="quarter" idx="11"/>
          </p:nvPr>
        </p:nvSpPr>
        <p:spPr/>
        <p:txBody>
          <a:bodyPr/>
          <a:lstStyle/>
          <a:p>
            <a:pPr>
              <a:defRPr/>
            </a:pPr>
            <a:fld id="{99A7685D-6BAF-4831-B136-BBEF52931442}" type="slidenum">
              <a:rPr lang="en-US" smtClean="0"/>
              <a:pPr>
                <a:defRPr/>
              </a:pPr>
              <a:t>5</a:t>
            </a:fld>
            <a:endParaRPr lang="en-US"/>
          </a:p>
        </p:txBody>
      </p:sp>
      <p:grpSp>
        <p:nvGrpSpPr>
          <p:cNvPr id="8" name="Group 7"/>
          <p:cNvGrpSpPr/>
          <p:nvPr/>
        </p:nvGrpSpPr>
        <p:grpSpPr>
          <a:xfrm>
            <a:off x="152400" y="6484937"/>
            <a:ext cx="1609725" cy="296863"/>
            <a:chOff x="152400" y="6484937"/>
            <a:chExt cx="1609725" cy="296863"/>
          </a:xfrm>
        </p:grpSpPr>
        <p:sp>
          <p:nvSpPr>
            <p:cNvPr id="9"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0" name="Picture 3" descr="Copy of SFRI_MONO_COLOR"/>
            <p:cNvPicPr>
              <a:picLocks noChangeAspect="1" noChangeArrowheads="1"/>
            </p:cNvPicPr>
            <p:nvPr/>
          </p:nvPicPr>
          <p:blipFill>
            <a:blip r:embed="rId2"/>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228600"/>
            <a:ext cx="1676400" cy="304800"/>
          </a:xfrm>
          <a:prstGeom prst="rect">
            <a:avLst/>
          </a:prstGeom>
          <a:noFill/>
          <a:ln w="9525">
            <a:noFill/>
            <a:miter lim="800000"/>
            <a:headEnd/>
            <a:tailEnd/>
          </a:ln>
        </p:spPr>
        <p:txBody>
          <a:bodyPr anchor="ctr"/>
          <a:lstStyle/>
          <a:p>
            <a:endParaRPr lang="en-US" sz="3200" b="1" dirty="0">
              <a:solidFill>
                <a:srgbClr val="FFFF00"/>
              </a:solidFill>
              <a:latin typeface="Verdana" pitchFamily="34" charset="0"/>
            </a:endParaRPr>
          </a:p>
        </p:txBody>
      </p:sp>
      <p:sp>
        <p:nvSpPr>
          <p:cNvPr id="6" name="Content Placeholder 2"/>
          <p:cNvSpPr txBox="1">
            <a:spLocks/>
          </p:cNvSpPr>
          <p:nvPr/>
        </p:nvSpPr>
        <p:spPr>
          <a:xfrm>
            <a:off x="228600" y="1219200"/>
            <a:ext cx="8610600" cy="3581400"/>
          </a:xfrm>
          <a:prstGeom prst="rect">
            <a:avLst/>
          </a:prstGeom>
        </p:spPr>
        <p:txBody>
          <a:bodyPr/>
          <a:lstStyle/>
          <a:p>
            <a:pPr marL="342900" indent="-342900" algn="just">
              <a:lnSpc>
                <a:spcPct val="150000"/>
              </a:lnSpc>
              <a:spcBef>
                <a:spcPct val="20000"/>
              </a:spcBef>
              <a:buSzPct val="120000"/>
              <a:buFont typeface="Arial" pitchFamily="34" charset="0"/>
              <a:buChar char="•"/>
              <a:defRPr/>
            </a:pPr>
            <a:r>
              <a:rPr lang="en-US" sz="2400" b="1" kern="0" dirty="0">
                <a:solidFill>
                  <a:srgbClr val="FFFFFF"/>
                </a:solidFill>
                <a:latin typeface="Verdana" pitchFamily="34" charset="0"/>
              </a:rPr>
              <a:t>Recorded forest area of the country: 23.38%</a:t>
            </a:r>
          </a:p>
          <a:p>
            <a:pPr marL="342900" indent="-342900" algn="just">
              <a:lnSpc>
                <a:spcPct val="150000"/>
              </a:lnSpc>
              <a:spcBef>
                <a:spcPct val="20000"/>
              </a:spcBef>
              <a:buSzPct val="120000"/>
              <a:buFont typeface="Arial" pitchFamily="34" charset="0"/>
              <a:buChar char="•"/>
              <a:defRPr/>
            </a:pPr>
            <a:r>
              <a:rPr lang="en-US" sz="2400" b="1" kern="0" dirty="0">
                <a:solidFill>
                  <a:srgbClr val="FFFFFF"/>
                </a:solidFill>
                <a:latin typeface="Verdana" pitchFamily="34" charset="0"/>
              </a:rPr>
              <a:t>Second largest land use after </a:t>
            </a:r>
            <a:r>
              <a:rPr lang="en-US" sz="2400" b="1" kern="0" dirty="0" smtClean="0">
                <a:solidFill>
                  <a:srgbClr val="FFFFFF"/>
                </a:solidFill>
                <a:latin typeface="Verdana" pitchFamily="34" charset="0"/>
              </a:rPr>
              <a:t>agriculture. </a:t>
            </a:r>
            <a:endParaRPr lang="en-US" sz="2400" b="1" kern="0" dirty="0">
              <a:solidFill>
                <a:srgbClr val="FFFFFF"/>
              </a:solidFill>
              <a:latin typeface="Verdana" pitchFamily="34" charset="0"/>
            </a:endParaRPr>
          </a:p>
          <a:p>
            <a:pPr marL="342900" indent="-342900" algn="just">
              <a:lnSpc>
                <a:spcPct val="150000"/>
              </a:lnSpc>
              <a:spcBef>
                <a:spcPct val="20000"/>
              </a:spcBef>
              <a:buSzPct val="120000"/>
              <a:buFont typeface="Arial" pitchFamily="34" charset="0"/>
              <a:buChar char="•"/>
              <a:defRPr/>
            </a:pPr>
            <a:r>
              <a:rPr lang="en-US" sz="2400" b="1" kern="0" dirty="0">
                <a:solidFill>
                  <a:srgbClr val="FFFFFF"/>
                </a:solidFill>
                <a:latin typeface="Verdana" pitchFamily="34" charset="0"/>
              </a:rPr>
              <a:t>Owner State Government. </a:t>
            </a:r>
          </a:p>
          <a:p>
            <a:pPr marL="342900" indent="-342900" algn="just">
              <a:lnSpc>
                <a:spcPct val="150000"/>
              </a:lnSpc>
              <a:spcBef>
                <a:spcPct val="20000"/>
              </a:spcBef>
              <a:buSzPct val="120000"/>
              <a:buFont typeface="Arial" pitchFamily="34" charset="0"/>
              <a:buChar char="•"/>
              <a:defRPr/>
            </a:pPr>
            <a:r>
              <a:rPr lang="en-US" sz="2400" b="1" kern="0" dirty="0">
                <a:solidFill>
                  <a:srgbClr val="FFFFFF"/>
                </a:solidFill>
                <a:latin typeface="Verdana" pitchFamily="34" charset="0"/>
              </a:rPr>
              <a:t>About 300 million poor people depend for </a:t>
            </a:r>
            <a:r>
              <a:rPr lang="en-US" sz="2400" b="1" kern="0" dirty="0" smtClean="0">
                <a:solidFill>
                  <a:srgbClr val="FFFFFF"/>
                </a:solidFill>
                <a:latin typeface="Verdana" pitchFamily="34" charset="0"/>
              </a:rPr>
              <a:t>livelihood.</a:t>
            </a:r>
            <a:endParaRPr lang="en-US" sz="2400" b="1" kern="0" dirty="0">
              <a:solidFill>
                <a:srgbClr val="FFFFFF"/>
              </a:solidFill>
              <a:latin typeface="Verdana" pitchFamily="34" charset="0"/>
            </a:endParaRPr>
          </a:p>
          <a:p>
            <a:pPr marL="342900" indent="-342900" algn="just">
              <a:lnSpc>
                <a:spcPct val="150000"/>
              </a:lnSpc>
              <a:spcBef>
                <a:spcPct val="20000"/>
              </a:spcBef>
              <a:buSzPct val="120000"/>
              <a:buFont typeface="Arial" pitchFamily="34" charset="0"/>
              <a:buChar char="•"/>
              <a:defRPr/>
            </a:pPr>
            <a:r>
              <a:rPr lang="en-US" sz="2400" b="1" kern="0" dirty="0" smtClean="0">
                <a:solidFill>
                  <a:srgbClr val="FFFFFF"/>
                </a:solidFill>
                <a:latin typeface="Verdana" pitchFamily="34" charset="0"/>
              </a:rPr>
              <a:t>About 70</a:t>
            </a:r>
            <a:r>
              <a:rPr lang="en-US" sz="2400" b="1" kern="0" dirty="0">
                <a:solidFill>
                  <a:srgbClr val="FFFFFF"/>
                </a:solidFill>
                <a:latin typeface="Verdana" pitchFamily="34" charset="0"/>
              </a:rPr>
              <a:t>% supply  of raw material to Pharmaceutical </a:t>
            </a:r>
            <a:r>
              <a:rPr lang="en-US" sz="2400" b="1" kern="0" dirty="0" smtClean="0">
                <a:solidFill>
                  <a:srgbClr val="FFFFFF"/>
                </a:solidFill>
                <a:latin typeface="Verdana" pitchFamily="34" charset="0"/>
              </a:rPr>
              <a:t>industries.</a:t>
            </a:r>
          </a:p>
          <a:p>
            <a:pPr marL="342900" indent="-342900" algn="just">
              <a:lnSpc>
                <a:spcPct val="150000"/>
              </a:lnSpc>
              <a:spcBef>
                <a:spcPct val="20000"/>
              </a:spcBef>
              <a:buSzPct val="120000"/>
              <a:buFont typeface="Arial" pitchFamily="34" charset="0"/>
              <a:buChar char="•"/>
              <a:defRPr/>
            </a:pPr>
            <a:endParaRPr lang="en-US" sz="2400" b="1" kern="0" dirty="0">
              <a:solidFill>
                <a:srgbClr val="FFFFFF"/>
              </a:solidFill>
              <a:latin typeface="Verdana" pitchFamily="34" charset="0"/>
            </a:endParaRPr>
          </a:p>
        </p:txBody>
      </p:sp>
      <p:sp>
        <p:nvSpPr>
          <p:cNvPr id="9" name="Rectangle 3"/>
          <p:cNvSpPr>
            <a:spLocks noChangeArrowheads="1"/>
          </p:cNvSpPr>
          <p:nvPr/>
        </p:nvSpPr>
        <p:spPr bwMode="auto">
          <a:xfrm>
            <a:off x="228600" y="152400"/>
            <a:ext cx="7010400" cy="492443"/>
          </a:xfrm>
          <a:prstGeom prst="rect">
            <a:avLst/>
          </a:prstGeom>
          <a:noFill/>
          <a:ln w="9525">
            <a:noFill/>
            <a:miter lim="800000"/>
            <a:headEnd/>
            <a:tailEnd/>
          </a:ln>
        </p:spPr>
        <p:txBody>
          <a:bodyPr wrap="square">
            <a:spAutoFit/>
          </a:bodyPr>
          <a:lstStyle/>
          <a:p>
            <a:r>
              <a:rPr lang="en-US" sz="2600" b="1" dirty="0" smtClean="0">
                <a:solidFill>
                  <a:srgbClr val="FFFF00"/>
                </a:solidFill>
                <a:latin typeface="Verdana" pitchFamily="34" charset="0"/>
              </a:rPr>
              <a:t>Insights</a:t>
            </a:r>
            <a:endParaRPr lang="en-US" sz="2600" b="1" dirty="0">
              <a:solidFill>
                <a:srgbClr val="FFFF00"/>
              </a:solidFill>
              <a:latin typeface="Verdana" pitchFamily="34" charset="0"/>
            </a:endParaRPr>
          </a:p>
        </p:txBody>
      </p:sp>
      <p:sp>
        <p:nvSpPr>
          <p:cNvPr id="10" name="Slide Number Placeholder 9"/>
          <p:cNvSpPr>
            <a:spLocks noGrp="1"/>
          </p:cNvSpPr>
          <p:nvPr>
            <p:ph type="sldNum" sz="quarter" idx="11"/>
          </p:nvPr>
        </p:nvSpPr>
        <p:spPr/>
        <p:txBody>
          <a:bodyPr/>
          <a:lstStyle/>
          <a:p>
            <a:pPr>
              <a:defRPr/>
            </a:pPr>
            <a:fld id="{9FA03FE8-4AB5-4931-BC92-38D516CFEF51}" type="slidenum">
              <a:rPr lang="en-US" smtClean="0"/>
              <a:pPr>
                <a:defRPr/>
              </a:pPr>
              <a:t>6</a:t>
            </a:fld>
            <a:endParaRPr lang="en-US"/>
          </a:p>
        </p:txBody>
      </p:sp>
      <p:grpSp>
        <p:nvGrpSpPr>
          <p:cNvPr id="11" name="Group 10"/>
          <p:cNvGrpSpPr/>
          <p:nvPr/>
        </p:nvGrpSpPr>
        <p:grpSpPr>
          <a:xfrm>
            <a:off x="152400" y="6484937"/>
            <a:ext cx="1609725" cy="296863"/>
            <a:chOff x="152400" y="6484937"/>
            <a:chExt cx="1609725" cy="296863"/>
          </a:xfrm>
        </p:grpSpPr>
        <p:sp>
          <p:nvSpPr>
            <p:cNvPr id="12"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3" name="Picture 3" descr="Copy of SFRI_MONO_COLOR"/>
            <p:cNvPicPr>
              <a:picLocks noChangeAspect="1" noChangeArrowheads="1"/>
            </p:cNvPicPr>
            <p:nvPr/>
          </p:nvPicPr>
          <p:blipFill>
            <a:blip r:embed="rId2"/>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river forest2"/>
          <p:cNvPicPr>
            <a:picLocks noChangeAspect="1" noChangeArrowheads="1"/>
          </p:cNvPicPr>
          <p:nvPr/>
        </p:nvPicPr>
        <p:blipFill>
          <a:blip r:embed="rId2"/>
          <a:srcRect/>
          <a:stretch>
            <a:fillRect/>
          </a:stretch>
        </p:blipFill>
        <p:spPr bwMode="auto">
          <a:xfrm>
            <a:off x="152400" y="838200"/>
            <a:ext cx="8915400" cy="6019800"/>
          </a:xfrm>
          <a:prstGeom prst="rect">
            <a:avLst/>
          </a:prstGeom>
          <a:noFill/>
          <a:ln w="9525">
            <a:noFill/>
            <a:miter lim="800000"/>
            <a:headEnd/>
            <a:tailEnd/>
          </a:ln>
        </p:spPr>
      </p:pic>
      <p:sp>
        <p:nvSpPr>
          <p:cNvPr id="14339" name="Text Box 17"/>
          <p:cNvSpPr txBox="1">
            <a:spLocks noChangeArrowheads="1"/>
          </p:cNvSpPr>
          <p:nvPr/>
        </p:nvSpPr>
        <p:spPr bwMode="auto">
          <a:xfrm>
            <a:off x="1981200" y="3733800"/>
            <a:ext cx="4895850" cy="1404938"/>
          </a:xfrm>
          <a:prstGeom prst="rect">
            <a:avLst/>
          </a:prstGeom>
          <a:noFill/>
          <a:ln w="9525">
            <a:noFill/>
            <a:miter lim="800000"/>
            <a:headEnd/>
            <a:tailEnd/>
          </a:ln>
        </p:spPr>
        <p:txBody>
          <a:bodyPr>
            <a:spAutoFit/>
          </a:bodyPr>
          <a:lstStyle/>
          <a:p>
            <a:pPr algn="r"/>
            <a:endParaRPr lang="en-US" sz="3200" baseline="-25000">
              <a:solidFill>
                <a:schemeClr val="tx2"/>
              </a:solidFill>
              <a:cs typeface="Arial" charset="0"/>
            </a:endParaRPr>
          </a:p>
          <a:p>
            <a:pPr algn="r"/>
            <a:r>
              <a:rPr lang="en-US" sz="3200" baseline="-25000">
                <a:solidFill>
                  <a:schemeClr val="tx2"/>
                </a:solidFill>
                <a:cs typeface="Arial" charset="0"/>
              </a:rPr>
              <a:t>Carbon sequestration and storage</a:t>
            </a:r>
          </a:p>
          <a:p>
            <a:pPr algn="r"/>
            <a:endParaRPr lang="en-US" sz="3200" baseline="-25000">
              <a:solidFill>
                <a:schemeClr val="tx2"/>
              </a:solidFill>
              <a:cs typeface="Arial" charset="0"/>
            </a:endParaRPr>
          </a:p>
          <a:p>
            <a:pPr algn="r"/>
            <a:r>
              <a:rPr lang="en-US" sz="3200" baseline="-25000">
                <a:solidFill>
                  <a:schemeClr val="tx2"/>
                </a:solidFill>
                <a:cs typeface="Arial" charset="0"/>
              </a:rPr>
              <a:t>Soil formation and fertility</a:t>
            </a:r>
          </a:p>
        </p:txBody>
      </p:sp>
      <p:sp>
        <p:nvSpPr>
          <p:cNvPr id="14340" name="Text Box 18"/>
          <p:cNvSpPr txBox="1">
            <a:spLocks noChangeArrowheads="1"/>
          </p:cNvSpPr>
          <p:nvPr/>
        </p:nvSpPr>
        <p:spPr bwMode="auto">
          <a:xfrm>
            <a:off x="5791200" y="3429000"/>
            <a:ext cx="2111375" cy="420688"/>
          </a:xfrm>
          <a:prstGeom prst="rect">
            <a:avLst/>
          </a:prstGeom>
          <a:noFill/>
          <a:ln w="9525">
            <a:noFill/>
            <a:miter lim="800000"/>
            <a:headEnd/>
            <a:tailEnd/>
          </a:ln>
        </p:spPr>
        <p:txBody>
          <a:bodyPr wrap="none">
            <a:spAutoFit/>
          </a:bodyPr>
          <a:lstStyle/>
          <a:p>
            <a:r>
              <a:rPr lang="en-US" sz="3200" baseline="-25000">
                <a:solidFill>
                  <a:schemeClr val="tx2"/>
                </a:solidFill>
                <a:cs typeface="Arial" charset="0"/>
              </a:rPr>
              <a:t>Plant pollination</a:t>
            </a:r>
          </a:p>
        </p:txBody>
      </p:sp>
      <p:sp>
        <p:nvSpPr>
          <p:cNvPr id="14341" name="Text Box 19"/>
          <p:cNvSpPr txBox="1">
            <a:spLocks noChangeArrowheads="1"/>
          </p:cNvSpPr>
          <p:nvPr/>
        </p:nvSpPr>
        <p:spPr bwMode="auto">
          <a:xfrm>
            <a:off x="1524000" y="2667000"/>
            <a:ext cx="4594225" cy="420688"/>
          </a:xfrm>
          <a:prstGeom prst="rect">
            <a:avLst/>
          </a:prstGeom>
          <a:noFill/>
          <a:ln w="9525">
            <a:noFill/>
            <a:miter lim="800000"/>
            <a:headEnd/>
            <a:tailEnd/>
          </a:ln>
        </p:spPr>
        <p:txBody>
          <a:bodyPr wrap="none">
            <a:spAutoFit/>
          </a:bodyPr>
          <a:lstStyle/>
          <a:p>
            <a:r>
              <a:rPr lang="en-US" sz="3200" baseline="-25000">
                <a:solidFill>
                  <a:schemeClr val="tx2"/>
                </a:solidFill>
                <a:cs typeface="Arial" charset="0"/>
              </a:rPr>
              <a:t>Watershed protection and regulation</a:t>
            </a:r>
          </a:p>
        </p:txBody>
      </p:sp>
      <p:sp>
        <p:nvSpPr>
          <p:cNvPr id="14342" name="Rectangle 22"/>
          <p:cNvSpPr>
            <a:spLocks noChangeArrowheads="1"/>
          </p:cNvSpPr>
          <p:nvPr/>
        </p:nvSpPr>
        <p:spPr bwMode="auto">
          <a:xfrm>
            <a:off x="381000" y="1981200"/>
            <a:ext cx="8763000" cy="461665"/>
          </a:xfrm>
          <a:prstGeom prst="rect">
            <a:avLst/>
          </a:prstGeom>
          <a:noFill/>
          <a:ln w="9525">
            <a:noFill/>
            <a:miter lim="800000"/>
            <a:headEnd/>
            <a:tailEnd/>
          </a:ln>
        </p:spPr>
        <p:txBody>
          <a:bodyPr wrap="square">
            <a:spAutoFit/>
          </a:bodyPr>
          <a:lstStyle/>
          <a:p>
            <a:r>
              <a:rPr lang="en-US" sz="3600" b="1" baseline="-25000" dirty="0">
                <a:solidFill>
                  <a:srgbClr val="FFFF00"/>
                </a:solidFill>
                <a:cs typeface="Arial" charset="0"/>
              </a:rPr>
              <a:t>Air quality                              Pest &amp; disease control</a:t>
            </a:r>
          </a:p>
        </p:txBody>
      </p:sp>
      <p:sp>
        <p:nvSpPr>
          <p:cNvPr id="14343" name="Text Box 23"/>
          <p:cNvSpPr txBox="1">
            <a:spLocks noChangeArrowheads="1"/>
          </p:cNvSpPr>
          <p:nvPr/>
        </p:nvSpPr>
        <p:spPr bwMode="auto">
          <a:xfrm>
            <a:off x="228600" y="3505200"/>
            <a:ext cx="4800600" cy="420688"/>
          </a:xfrm>
          <a:prstGeom prst="rect">
            <a:avLst/>
          </a:prstGeom>
          <a:noFill/>
          <a:ln w="9525">
            <a:noFill/>
            <a:miter lim="800000"/>
            <a:headEnd/>
            <a:tailEnd/>
          </a:ln>
        </p:spPr>
        <p:txBody>
          <a:bodyPr wrap="none">
            <a:spAutoFit/>
          </a:bodyPr>
          <a:lstStyle/>
          <a:p>
            <a:r>
              <a:rPr lang="en-US" sz="3200" baseline="-25000">
                <a:solidFill>
                  <a:schemeClr val="tx2"/>
                </a:solidFill>
                <a:cs typeface="Arial" charset="0"/>
              </a:rPr>
              <a:t>Wild species &amp; habitat protection</a:t>
            </a:r>
            <a:r>
              <a:rPr lang="en-US" baseline="-25000">
                <a:solidFill>
                  <a:schemeClr val="tx2"/>
                </a:solidFill>
                <a:cs typeface="Arial" charset="0"/>
              </a:rPr>
              <a:t>	</a:t>
            </a:r>
          </a:p>
        </p:txBody>
      </p:sp>
      <p:sp>
        <p:nvSpPr>
          <p:cNvPr id="14344" name="Text Box 24"/>
          <p:cNvSpPr txBox="1">
            <a:spLocks noChangeArrowheads="1"/>
          </p:cNvSpPr>
          <p:nvPr/>
        </p:nvSpPr>
        <p:spPr bwMode="auto">
          <a:xfrm>
            <a:off x="838200" y="6019800"/>
            <a:ext cx="10287000" cy="420688"/>
          </a:xfrm>
          <a:prstGeom prst="rect">
            <a:avLst/>
          </a:prstGeom>
          <a:noFill/>
          <a:ln w="9525">
            <a:noFill/>
            <a:miter lim="800000"/>
            <a:headEnd/>
            <a:tailEnd/>
          </a:ln>
        </p:spPr>
        <p:txBody>
          <a:bodyPr>
            <a:spAutoFit/>
          </a:bodyPr>
          <a:lstStyle/>
          <a:p>
            <a:r>
              <a:rPr lang="en-US" sz="3200" baseline="-25000">
                <a:solidFill>
                  <a:schemeClr val="tx2"/>
                </a:solidFill>
                <a:cs typeface="Arial" charset="0"/>
              </a:rPr>
              <a:t>Decomposition of wastes             Landscape beauty</a:t>
            </a:r>
          </a:p>
        </p:txBody>
      </p:sp>
      <p:sp>
        <p:nvSpPr>
          <p:cNvPr id="14345" name="Text Box 13"/>
          <p:cNvSpPr txBox="1">
            <a:spLocks noChangeArrowheads="1"/>
          </p:cNvSpPr>
          <p:nvPr/>
        </p:nvSpPr>
        <p:spPr bwMode="auto">
          <a:xfrm>
            <a:off x="457200" y="0"/>
            <a:ext cx="8458200" cy="892175"/>
          </a:xfrm>
          <a:prstGeom prst="rect">
            <a:avLst/>
          </a:prstGeom>
          <a:noFill/>
          <a:ln w="9525">
            <a:noFill/>
            <a:miter lim="800000"/>
            <a:headEnd/>
            <a:tailEnd/>
          </a:ln>
        </p:spPr>
        <p:txBody>
          <a:bodyPr>
            <a:spAutoFit/>
          </a:bodyPr>
          <a:lstStyle/>
          <a:p>
            <a:pPr algn="ctr"/>
            <a:r>
              <a:rPr lang="en-US" sz="2600" b="1" dirty="0">
                <a:solidFill>
                  <a:srgbClr val="FFFFCC"/>
                </a:solidFill>
                <a:latin typeface="Verdana" pitchFamily="34" charset="0"/>
                <a:cs typeface="Arial" charset="0"/>
              </a:rPr>
              <a:t>How forests </a:t>
            </a:r>
            <a:r>
              <a:rPr lang="en-US" sz="2600" b="1" dirty="0" smtClean="0">
                <a:solidFill>
                  <a:srgbClr val="FFFFCC"/>
                </a:solidFill>
                <a:latin typeface="Verdana" pitchFamily="34" charset="0"/>
                <a:cs typeface="Arial" charset="0"/>
              </a:rPr>
              <a:t>support </a:t>
            </a:r>
            <a:r>
              <a:rPr lang="en-US" sz="2600" b="1" dirty="0">
                <a:solidFill>
                  <a:srgbClr val="FFFFCC"/>
                </a:solidFill>
                <a:latin typeface="Verdana" pitchFamily="34" charset="0"/>
                <a:cs typeface="Arial" charset="0"/>
              </a:rPr>
              <a:t>the </a:t>
            </a:r>
            <a:endParaRPr lang="en-US" sz="2600" b="1" dirty="0" smtClean="0">
              <a:solidFill>
                <a:srgbClr val="FFFFCC"/>
              </a:solidFill>
              <a:latin typeface="Verdana" pitchFamily="34" charset="0"/>
              <a:cs typeface="Arial" charset="0"/>
            </a:endParaRPr>
          </a:p>
          <a:p>
            <a:pPr algn="ctr"/>
            <a:r>
              <a:rPr lang="en-US" altLang="en-US" sz="2600" b="1" dirty="0" smtClean="0">
                <a:solidFill>
                  <a:srgbClr val="FFFFCC"/>
                </a:solidFill>
                <a:latin typeface="Verdana" pitchFamily="34" charset="0"/>
                <a:cs typeface="Arial" charset="0"/>
              </a:rPr>
              <a:t>“</a:t>
            </a:r>
            <a:r>
              <a:rPr lang="en-US" sz="2600" b="1" dirty="0">
                <a:solidFill>
                  <a:srgbClr val="FFFFCC"/>
                </a:solidFill>
                <a:latin typeface="Verdana" pitchFamily="34" charset="0"/>
                <a:cs typeface="Arial" charset="0"/>
              </a:rPr>
              <a:t>natural infrastructure</a:t>
            </a:r>
            <a:r>
              <a:rPr lang="en-US" altLang="en-US" sz="2600" b="1" dirty="0">
                <a:solidFill>
                  <a:srgbClr val="FFFFCC"/>
                </a:solidFill>
                <a:latin typeface="Verdana" pitchFamily="34" charset="0"/>
                <a:cs typeface="Arial" charset="0"/>
              </a:rPr>
              <a:t>”</a:t>
            </a:r>
            <a:endParaRPr lang="en-US" sz="2600" b="1" dirty="0">
              <a:solidFill>
                <a:srgbClr val="FFFFCC"/>
              </a:solidFill>
              <a:latin typeface="Verdana" pitchFamily="34" charset="0"/>
              <a:cs typeface="Arial" charset="0"/>
            </a:endParaRPr>
          </a:p>
        </p:txBody>
      </p:sp>
      <p:sp>
        <p:nvSpPr>
          <p:cNvPr id="14346" name="Text Box 10"/>
          <p:cNvSpPr txBox="1">
            <a:spLocks noChangeArrowheads="1"/>
          </p:cNvSpPr>
          <p:nvPr/>
        </p:nvSpPr>
        <p:spPr bwMode="auto">
          <a:xfrm>
            <a:off x="2133600" y="874712"/>
            <a:ext cx="5105400" cy="1231106"/>
          </a:xfrm>
          <a:prstGeom prst="rect">
            <a:avLst/>
          </a:prstGeom>
          <a:noFill/>
          <a:ln w="12700">
            <a:solidFill>
              <a:srgbClr val="002060"/>
            </a:solidFill>
            <a:miter lim="800000"/>
            <a:headEnd/>
            <a:tailEnd/>
          </a:ln>
        </p:spPr>
        <p:txBody>
          <a:bodyPr wrap="square">
            <a:spAutoFit/>
          </a:bodyPr>
          <a:lstStyle/>
          <a:p>
            <a:pPr algn="ctr">
              <a:spcBef>
                <a:spcPct val="50000"/>
              </a:spcBef>
            </a:pPr>
            <a:r>
              <a:rPr lang="en-US" sz="2800" b="1" dirty="0">
                <a:solidFill>
                  <a:schemeClr val="accent2"/>
                </a:solidFill>
              </a:rPr>
              <a:t>Ecosystem Goods &amp; </a:t>
            </a:r>
            <a:r>
              <a:rPr lang="en-US" sz="2800" b="1" dirty="0" smtClean="0">
                <a:solidFill>
                  <a:schemeClr val="accent2"/>
                </a:solidFill>
              </a:rPr>
              <a:t>services </a:t>
            </a:r>
            <a:r>
              <a:rPr lang="en-US" b="1" dirty="0" err="1" smtClean="0">
                <a:solidFill>
                  <a:schemeClr val="accent2"/>
                </a:solidFill>
              </a:rPr>
              <a:t>ecological,economical,societal</a:t>
            </a:r>
            <a:endParaRPr lang="en-US" b="1" dirty="0">
              <a:solidFill>
                <a:schemeClr val="accent2"/>
              </a:solidFill>
            </a:endParaRPr>
          </a:p>
        </p:txBody>
      </p:sp>
      <p:sp>
        <p:nvSpPr>
          <p:cNvPr id="14347" name="AutoShape 11"/>
          <p:cNvSpPr>
            <a:spLocks noChangeArrowheads="1"/>
          </p:cNvSpPr>
          <p:nvPr/>
        </p:nvSpPr>
        <p:spPr bwMode="auto">
          <a:xfrm>
            <a:off x="914400" y="609600"/>
            <a:ext cx="1219200" cy="990600"/>
          </a:xfrm>
          <a:prstGeom prst="curvedRightArrow">
            <a:avLst>
              <a:gd name="adj1" fmla="val 20000"/>
              <a:gd name="adj2" fmla="val 40000"/>
              <a:gd name="adj3" fmla="val 41026"/>
            </a:avLst>
          </a:prstGeom>
          <a:solidFill>
            <a:srgbClr val="000099"/>
          </a:solidFill>
          <a:ln w="9525">
            <a:solidFill>
              <a:schemeClr val="tx1"/>
            </a:solidFill>
            <a:miter lim="800000"/>
            <a:headEnd/>
            <a:tailEnd/>
          </a:ln>
        </p:spPr>
        <p:txBody>
          <a:bodyPr wrap="none" anchor="ctr"/>
          <a:lstStyle/>
          <a:p>
            <a:endParaRPr lang="en-US"/>
          </a:p>
        </p:txBody>
      </p:sp>
      <p:sp>
        <p:nvSpPr>
          <p:cNvPr id="14348" name="AutoShape 12"/>
          <p:cNvSpPr>
            <a:spLocks noChangeArrowheads="1"/>
          </p:cNvSpPr>
          <p:nvPr/>
        </p:nvSpPr>
        <p:spPr bwMode="auto">
          <a:xfrm>
            <a:off x="7162800" y="533400"/>
            <a:ext cx="990600" cy="1371600"/>
          </a:xfrm>
          <a:prstGeom prst="curvedLeftArrow">
            <a:avLst>
              <a:gd name="adj1" fmla="val 27692"/>
              <a:gd name="adj2" fmla="val 55385"/>
              <a:gd name="adj3" fmla="val 33333"/>
            </a:avLst>
          </a:prstGeom>
          <a:solidFill>
            <a:srgbClr val="000099"/>
          </a:solidFill>
          <a:ln w="9525">
            <a:solidFill>
              <a:schemeClr val="tx1"/>
            </a:solidFill>
            <a:miter lim="800000"/>
            <a:headEnd/>
            <a:tailEnd/>
          </a:ln>
        </p:spPr>
        <p:txBody>
          <a:bodyPr wrap="none" anchor="ctr"/>
          <a:lstStyle/>
          <a:p>
            <a:endParaRPr lang="en-US"/>
          </a:p>
        </p:txBody>
      </p:sp>
      <p:sp>
        <p:nvSpPr>
          <p:cNvPr id="15" name="Slide Number Placeholder 14"/>
          <p:cNvSpPr>
            <a:spLocks noGrp="1"/>
          </p:cNvSpPr>
          <p:nvPr>
            <p:ph type="sldNum" sz="quarter" idx="11"/>
          </p:nvPr>
        </p:nvSpPr>
        <p:spPr/>
        <p:txBody>
          <a:bodyPr/>
          <a:lstStyle/>
          <a:p>
            <a:pPr>
              <a:defRPr/>
            </a:pPr>
            <a:fld id="{99A7685D-6BAF-4831-B136-BBEF52931442}"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90600" y="1295400"/>
            <a:ext cx="7924800" cy="3657600"/>
            <a:chOff x="990600" y="1295400"/>
            <a:chExt cx="7924800" cy="3657600"/>
          </a:xfrm>
        </p:grpSpPr>
        <p:sp>
          <p:nvSpPr>
            <p:cNvPr id="26626" name="Text Box 2"/>
            <p:cNvSpPr txBox="1">
              <a:spLocks noChangeArrowheads="1"/>
            </p:cNvSpPr>
            <p:nvPr/>
          </p:nvSpPr>
          <p:spPr bwMode="auto">
            <a:xfrm>
              <a:off x="3505200" y="1447800"/>
              <a:ext cx="3276600" cy="701675"/>
            </a:xfrm>
            <a:prstGeom prst="rect">
              <a:avLst/>
            </a:prstGeom>
            <a:noFill/>
            <a:ln w="9525">
              <a:noFill/>
              <a:miter lim="800000"/>
              <a:headEnd/>
              <a:tailEnd/>
            </a:ln>
          </p:spPr>
          <p:txBody>
            <a:bodyPr>
              <a:spAutoFit/>
            </a:bodyPr>
            <a:lstStyle/>
            <a:p>
              <a:pPr>
                <a:spcBef>
                  <a:spcPct val="50000"/>
                </a:spcBef>
              </a:pPr>
              <a:r>
                <a:rPr lang="en-US" sz="2000" b="1" dirty="0">
                  <a:solidFill>
                    <a:srgbClr val="FFFFFF"/>
                  </a:solidFill>
                  <a:latin typeface="Verdana" pitchFamily="34" charset="0"/>
                </a:rPr>
                <a:t>Poverty and unemployment</a:t>
              </a:r>
            </a:p>
          </p:txBody>
        </p:sp>
        <p:sp>
          <p:nvSpPr>
            <p:cNvPr id="26627" name="Text Box 3"/>
            <p:cNvSpPr txBox="1">
              <a:spLocks noChangeArrowheads="1"/>
            </p:cNvSpPr>
            <p:nvPr/>
          </p:nvSpPr>
          <p:spPr bwMode="auto">
            <a:xfrm>
              <a:off x="2819400" y="4114800"/>
              <a:ext cx="3581400" cy="701675"/>
            </a:xfrm>
            <a:prstGeom prst="rect">
              <a:avLst/>
            </a:prstGeom>
            <a:noFill/>
            <a:ln w="9525">
              <a:noFill/>
              <a:miter lim="800000"/>
              <a:headEnd/>
              <a:tailEnd/>
            </a:ln>
          </p:spPr>
          <p:txBody>
            <a:bodyPr>
              <a:spAutoFit/>
            </a:bodyPr>
            <a:lstStyle/>
            <a:p>
              <a:pPr algn="ctr">
                <a:spcBef>
                  <a:spcPct val="50000"/>
                </a:spcBef>
              </a:pPr>
              <a:r>
                <a:rPr lang="en-US" sz="2000" b="1" dirty="0">
                  <a:solidFill>
                    <a:srgbClr val="FFFFFF"/>
                  </a:solidFill>
                  <a:latin typeface="Verdana" pitchFamily="34" charset="0"/>
                </a:rPr>
                <a:t>Depletion of </a:t>
              </a:r>
              <a:r>
                <a:rPr lang="en-US" sz="2000" b="1" dirty="0" smtClean="0">
                  <a:solidFill>
                    <a:srgbClr val="FFFFFF"/>
                  </a:solidFill>
                  <a:latin typeface="Verdana" pitchFamily="34" charset="0"/>
                </a:rPr>
                <a:t>        natural </a:t>
              </a:r>
              <a:r>
                <a:rPr lang="en-US" sz="2000" b="1" dirty="0">
                  <a:solidFill>
                    <a:srgbClr val="FFFFFF"/>
                  </a:solidFill>
                  <a:latin typeface="Verdana" pitchFamily="34" charset="0"/>
                </a:rPr>
                <a:t>resources</a:t>
              </a:r>
            </a:p>
          </p:txBody>
        </p:sp>
        <p:sp>
          <p:nvSpPr>
            <p:cNvPr id="26628" name="Text Box 4"/>
            <p:cNvSpPr txBox="1">
              <a:spLocks noChangeArrowheads="1"/>
            </p:cNvSpPr>
            <p:nvPr/>
          </p:nvSpPr>
          <p:spPr bwMode="auto">
            <a:xfrm>
              <a:off x="990600" y="2590800"/>
              <a:ext cx="2667000" cy="701675"/>
            </a:xfrm>
            <a:prstGeom prst="rect">
              <a:avLst/>
            </a:prstGeom>
            <a:noFill/>
            <a:ln w="9525">
              <a:noFill/>
              <a:miter lim="800000"/>
              <a:headEnd/>
              <a:tailEnd/>
            </a:ln>
          </p:spPr>
          <p:txBody>
            <a:bodyPr>
              <a:spAutoFit/>
            </a:bodyPr>
            <a:lstStyle/>
            <a:p>
              <a:pPr algn="ctr">
                <a:spcBef>
                  <a:spcPct val="50000"/>
                </a:spcBef>
              </a:pPr>
              <a:r>
                <a:rPr lang="en-US" sz="2000" b="1">
                  <a:solidFill>
                    <a:srgbClr val="FFFFFF"/>
                  </a:solidFill>
                  <a:latin typeface="Verdana" pitchFamily="34" charset="0"/>
                </a:rPr>
                <a:t>Ecological imbalance</a:t>
              </a:r>
            </a:p>
          </p:txBody>
        </p:sp>
        <p:sp>
          <p:nvSpPr>
            <p:cNvPr id="26629" name="Text Box 5"/>
            <p:cNvSpPr txBox="1">
              <a:spLocks noChangeArrowheads="1"/>
            </p:cNvSpPr>
            <p:nvPr/>
          </p:nvSpPr>
          <p:spPr bwMode="auto">
            <a:xfrm>
              <a:off x="5638800" y="2286000"/>
              <a:ext cx="3276600" cy="1508105"/>
            </a:xfrm>
            <a:prstGeom prst="rect">
              <a:avLst/>
            </a:prstGeom>
            <a:noFill/>
            <a:ln w="9525">
              <a:noFill/>
              <a:miter lim="800000"/>
              <a:headEnd/>
              <a:tailEnd/>
            </a:ln>
          </p:spPr>
          <p:txBody>
            <a:bodyPr>
              <a:spAutoFit/>
            </a:bodyPr>
            <a:lstStyle/>
            <a:p>
              <a:pPr>
                <a:lnSpc>
                  <a:spcPct val="80000"/>
                </a:lnSpc>
                <a:spcBef>
                  <a:spcPct val="50000"/>
                </a:spcBef>
              </a:pPr>
              <a:endParaRPr lang="en-US" sz="2000" b="1" dirty="0">
                <a:solidFill>
                  <a:srgbClr val="CC0000"/>
                </a:solidFill>
                <a:latin typeface="Verdana" pitchFamily="34" charset="0"/>
              </a:endParaRPr>
            </a:p>
            <a:p>
              <a:pPr algn="ctr">
                <a:lnSpc>
                  <a:spcPct val="80000"/>
                </a:lnSpc>
                <a:spcBef>
                  <a:spcPct val="50000"/>
                </a:spcBef>
              </a:pPr>
              <a:r>
                <a:rPr lang="en-US" sz="2000" b="1" dirty="0" smtClean="0">
                  <a:solidFill>
                    <a:srgbClr val="FFFFFF"/>
                  </a:solidFill>
                  <a:latin typeface="Verdana" pitchFamily="34" charset="0"/>
                </a:rPr>
                <a:t>Over</a:t>
              </a:r>
            </a:p>
            <a:p>
              <a:pPr algn="ctr">
                <a:lnSpc>
                  <a:spcPct val="80000"/>
                </a:lnSpc>
                <a:spcBef>
                  <a:spcPct val="50000"/>
                </a:spcBef>
              </a:pPr>
              <a:r>
                <a:rPr lang="en-US" sz="2000" b="1" dirty="0" smtClean="0">
                  <a:solidFill>
                    <a:srgbClr val="FFFFFF"/>
                  </a:solidFill>
                  <a:latin typeface="Verdana" pitchFamily="34" charset="0"/>
                </a:rPr>
                <a:t>exploitation</a:t>
              </a:r>
              <a:endParaRPr lang="en-US" sz="2000" b="1" dirty="0">
                <a:solidFill>
                  <a:srgbClr val="FFFFFF"/>
                </a:solidFill>
                <a:latin typeface="Verdana" pitchFamily="34" charset="0"/>
              </a:endParaRPr>
            </a:p>
            <a:p>
              <a:pPr algn="ctr">
                <a:lnSpc>
                  <a:spcPct val="70000"/>
                </a:lnSpc>
                <a:spcBef>
                  <a:spcPct val="50000"/>
                </a:spcBef>
              </a:pPr>
              <a:r>
                <a:rPr lang="en-US" sz="2000" b="1" dirty="0">
                  <a:solidFill>
                    <a:srgbClr val="FFFFFF"/>
                  </a:solidFill>
                  <a:latin typeface="Verdana" pitchFamily="34" charset="0"/>
                </a:rPr>
                <a:t> </a:t>
              </a:r>
            </a:p>
          </p:txBody>
        </p:sp>
        <p:sp>
          <p:nvSpPr>
            <p:cNvPr id="198662" name="Oval 6"/>
            <p:cNvSpPr>
              <a:spLocks noChangeArrowheads="1"/>
            </p:cNvSpPr>
            <p:nvPr/>
          </p:nvSpPr>
          <p:spPr bwMode="auto">
            <a:xfrm>
              <a:off x="2590800" y="3810000"/>
              <a:ext cx="3886200" cy="1143000"/>
            </a:xfrm>
            <a:prstGeom prst="ellipse">
              <a:avLst/>
            </a:prstGeom>
            <a:noFill/>
            <a:ln w="28575">
              <a:solidFill>
                <a:schemeClr val="accent3">
                  <a:lumMod val="60000"/>
                  <a:lumOff val="40000"/>
                </a:schemeClr>
              </a:solidFill>
              <a:round/>
              <a:headEnd/>
              <a:tailEnd/>
            </a:ln>
            <a:effectLst/>
          </p:spPr>
          <p:txBody>
            <a:bodyPr wrap="none" anchor="ctr"/>
            <a:lstStyle/>
            <a:p>
              <a:pPr>
                <a:defRPr/>
              </a:pPr>
              <a:endParaRPr lang="en-US"/>
            </a:p>
          </p:txBody>
        </p:sp>
        <p:sp>
          <p:nvSpPr>
            <p:cNvPr id="198663" name="Oval 7"/>
            <p:cNvSpPr>
              <a:spLocks noChangeArrowheads="1"/>
            </p:cNvSpPr>
            <p:nvPr/>
          </p:nvSpPr>
          <p:spPr bwMode="auto">
            <a:xfrm>
              <a:off x="2895600" y="1295400"/>
              <a:ext cx="3276600" cy="914400"/>
            </a:xfrm>
            <a:prstGeom prst="ellipse">
              <a:avLst/>
            </a:prstGeom>
            <a:noFill/>
            <a:ln w="28575">
              <a:solidFill>
                <a:schemeClr val="accent3">
                  <a:lumMod val="60000"/>
                  <a:lumOff val="40000"/>
                </a:schemeClr>
              </a:solidFill>
              <a:round/>
              <a:headEnd/>
              <a:tailEnd/>
            </a:ln>
            <a:effectLst/>
          </p:spPr>
          <p:txBody>
            <a:bodyPr wrap="none" anchor="ctr"/>
            <a:lstStyle/>
            <a:p>
              <a:pPr algn="ctr">
                <a:defRPr/>
              </a:pPr>
              <a:endParaRPr lang="en-US" sz="2800" b="1">
                <a:solidFill>
                  <a:schemeClr val="accent2"/>
                </a:solidFill>
                <a:latin typeface="Verdana" pitchFamily="34" charset="0"/>
              </a:endParaRPr>
            </a:p>
          </p:txBody>
        </p:sp>
        <p:sp>
          <p:nvSpPr>
            <p:cNvPr id="198664" name="Oval 8"/>
            <p:cNvSpPr>
              <a:spLocks noChangeArrowheads="1"/>
            </p:cNvSpPr>
            <p:nvPr/>
          </p:nvSpPr>
          <p:spPr bwMode="auto">
            <a:xfrm>
              <a:off x="1143000" y="2514600"/>
              <a:ext cx="2514600" cy="914400"/>
            </a:xfrm>
            <a:prstGeom prst="ellipse">
              <a:avLst/>
            </a:prstGeom>
            <a:noFill/>
            <a:ln w="38100">
              <a:solidFill>
                <a:schemeClr val="accent3">
                  <a:lumMod val="60000"/>
                  <a:lumOff val="40000"/>
                </a:schemeClr>
              </a:solidFill>
              <a:round/>
              <a:headEnd/>
              <a:tailEnd/>
            </a:ln>
            <a:effectLst/>
          </p:spPr>
          <p:txBody>
            <a:bodyPr wrap="none" anchor="ctr"/>
            <a:lstStyle/>
            <a:p>
              <a:pPr algn="ctr">
                <a:defRPr/>
              </a:pPr>
              <a:r>
                <a:rPr lang="en-US" sz="2800" b="1">
                  <a:solidFill>
                    <a:srgbClr val="FFFFFF"/>
                  </a:solidFill>
                  <a:latin typeface="Verdana" pitchFamily="34" charset="0"/>
                </a:rPr>
                <a:t> </a:t>
              </a:r>
            </a:p>
          </p:txBody>
        </p:sp>
        <p:sp>
          <p:nvSpPr>
            <p:cNvPr id="198665" name="Oval 9"/>
            <p:cNvSpPr>
              <a:spLocks noChangeArrowheads="1"/>
            </p:cNvSpPr>
            <p:nvPr/>
          </p:nvSpPr>
          <p:spPr bwMode="auto">
            <a:xfrm>
              <a:off x="5791200" y="2438400"/>
              <a:ext cx="2819400" cy="1066800"/>
            </a:xfrm>
            <a:prstGeom prst="ellipse">
              <a:avLst/>
            </a:prstGeom>
            <a:noFill/>
            <a:ln w="28575">
              <a:solidFill>
                <a:schemeClr val="accent3">
                  <a:lumMod val="60000"/>
                  <a:lumOff val="40000"/>
                </a:schemeClr>
              </a:solidFill>
              <a:round/>
              <a:headEnd/>
              <a:tailEnd/>
            </a:ln>
            <a:effectLst/>
          </p:spPr>
          <p:txBody>
            <a:bodyPr wrap="none" anchor="ctr"/>
            <a:lstStyle/>
            <a:p>
              <a:pPr>
                <a:defRPr/>
              </a:pPr>
              <a:endParaRPr lang="en-US"/>
            </a:p>
          </p:txBody>
        </p:sp>
        <p:sp>
          <p:nvSpPr>
            <p:cNvPr id="26634" name="Line 10"/>
            <p:cNvSpPr>
              <a:spLocks noChangeShapeType="1"/>
            </p:cNvSpPr>
            <p:nvPr/>
          </p:nvSpPr>
          <p:spPr bwMode="auto">
            <a:xfrm flipH="1">
              <a:off x="1828800" y="1905000"/>
              <a:ext cx="1066800" cy="609600"/>
            </a:xfrm>
            <a:prstGeom prst="line">
              <a:avLst/>
            </a:prstGeom>
            <a:noFill/>
            <a:ln w="28575">
              <a:solidFill>
                <a:schemeClr val="tx1"/>
              </a:solidFill>
              <a:round/>
              <a:headEnd/>
              <a:tailEnd/>
            </a:ln>
          </p:spPr>
          <p:txBody>
            <a:bodyPr/>
            <a:lstStyle/>
            <a:p>
              <a:endParaRPr lang="en-US"/>
            </a:p>
          </p:txBody>
        </p:sp>
        <p:sp>
          <p:nvSpPr>
            <p:cNvPr id="26635" name="Line 11"/>
            <p:cNvSpPr>
              <a:spLocks noChangeShapeType="1"/>
            </p:cNvSpPr>
            <p:nvPr/>
          </p:nvSpPr>
          <p:spPr bwMode="auto">
            <a:xfrm>
              <a:off x="2057400" y="3429000"/>
              <a:ext cx="1371600" cy="457200"/>
            </a:xfrm>
            <a:prstGeom prst="line">
              <a:avLst/>
            </a:prstGeom>
            <a:noFill/>
            <a:ln w="28575">
              <a:solidFill>
                <a:schemeClr val="tx1"/>
              </a:solidFill>
              <a:round/>
              <a:headEnd/>
              <a:tailEnd/>
            </a:ln>
          </p:spPr>
          <p:txBody>
            <a:bodyPr/>
            <a:lstStyle/>
            <a:p>
              <a:endParaRPr lang="en-US"/>
            </a:p>
          </p:txBody>
        </p:sp>
        <p:sp>
          <p:nvSpPr>
            <p:cNvPr id="26636" name="Line 12"/>
            <p:cNvSpPr>
              <a:spLocks noChangeShapeType="1"/>
            </p:cNvSpPr>
            <p:nvPr/>
          </p:nvSpPr>
          <p:spPr bwMode="auto">
            <a:xfrm>
              <a:off x="6172200" y="1752600"/>
              <a:ext cx="1219200" cy="685800"/>
            </a:xfrm>
            <a:prstGeom prst="line">
              <a:avLst/>
            </a:prstGeom>
            <a:noFill/>
            <a:ln w="28575">
              <a:solidFill>
                <a:schemeClr val="tx1"/>
              </a:solidFill>
              <a:round/>
              <a:headEnd/>
              <a:tailEnd/>
            </a:ln>
          </p:spPr>
          <p:txBody>
            <a:bodyPr/>
            <a:lstStyle/>
            <a:p>
              <a:endParaRPr lang="en-US"/>
            </a:p>
          </p:txBody>
        </p:sp>
        <p:sp>
          <p:nvSpPr>
            <p:cNvPr id="26637" name="Line 13"/>
            <p:cNvSpPr>
              <a:spLocks noChangeShapeType="1"/>
            </p:cNvSpPr>
            <p:nvPr/>
          </p:nvSpPr>
          <p:spPr bwMode="auto">
            <a:xfrm flipH="1">
              <a:off x="6324600" y="3505200"/>
              <a:ext cx="990600" cy="609600"/>
            </a:xfrm>
            <a:prstGeom prst="line">
              <a:avLst/>
            </a:prstGeom>
            <a:noFill/>
            <a:ln w="28575">
              <a:solidFill>
                <a:schemeClr val="tx1"/>
              </a:solidFill>
              <a:round/>
              <a:headEnd/>
              <a:tailEnd/>
            </a:ln>
          </p:spPr>
          <p:txBody>
            <a:bodyPr/>
            <a:lstStyle/>
            <a:p>
              <a:endParaRPr lang="en-US"/>
            </a:p>
          </p:txBody>
        </p:sp>
      </p:grpSp>
      <p:sp>
        <p:nvSpPr>
          <p:cNvPr id="26638" name="Text Box 14"/>
          <p:cNvSpPr txBox="1">
            <a:spLocks noChangeArrowheads="1"/>
          </p:cNvSpPr>
          <p:nvPr/>
        </p:nvSpPr>
        <p:spPr bwMode="auto">
          <a:xfrm>
            <a:off x="3276600" y="273050"/>
            <a:ext cx="3289300" cy="579438"/>
          </a:xfrm>
          <a:prstGeom prst="rect">
            <a:avLst/>
          </a:prstGeom>
          <a:noFill/>
          <a:ln w="9525">
            <a:noFill/>
            <a:miter lim="800000"/>
            <a:headEnd/>
            <a:tailEnd/>
          </a:ln>
        </p:spPr>
        <p:txBody>
          <a:bodyPr wrap="none">
            <a:spAutoFit/>
          </a:bodyPr>
          <a:lstStyle/>
          <a:p>
            <a:r>
              <a:rPr lang="en-US" sz="3200" b="1">
                <a:solidFill>
                  <a:srgbClr val="FFFF00"/>
                </a:solidFill>
                <a:latin typeface="Verdana" pitchFamily="34" charset="0"/>
              </a:rPr>
              <a:t>Vicious Spiral</a:t>
            </a:r>
          </a:p>
        </p:txBody>
      </p:sp>
      <p:sp>
        <p:nvSpPr>
          <p:cNvPr id="19" name="Slide Number Placeholder 18"/>
          <p:cNvSpPr>
            <a:spLocks noGrp="1"/>
          </p:cNvSpPr>
          <p:nvPr>
            <p:ph type="sldNum" sz="quarter" idx="11"/>
          </p:nvPr>
        </p:nvSpPr>
        <p:spPr/>
        <p:txBody>
          <a:bodyPr/>
          <a:lstStyle/>
          <a:p>
            <a:pPr>
              <a:defRPr/>
            </a:pPr>
            <a:fld id="{9FA03FE8-4AB5-4931-BC92-38D516CFEF51}" type="slidenum">
              <a:rPr lang="en-US" smtClean="0"/>
              <a:pPr>
                <a:defRPr/>
              </a:pPr>
              <a:t>8</a:t>
            </a:fld>
            <a:endParaRPr lang="en-US"/>
          </a:p>
        </p:txBody>
      </p:sp>
      <p:grpSp>
        <p:nvGrpSpPr>
          <p:cNvPr id="20" name="Group 19"/>
          <p:cNvGrpSpPr/>
          <p:nvPr/>
        </p:nvGrpSpPr>
        <p:grpSpPr>
          <a:xfrm>
            <a:off x="152400" y="6484937"/>
            <a:ext cx="1609725" cy="296863"/>
            <a:chOff x="152400" y="6484937"/>
            <a:chExt cx="1609725" cy="296863"/>
          </a:xfrm>
        </p:grpSpPr>
        <p:sp>
          <p:nvSpPr>
            <p:cNvPr id="21"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22" name="Picture 3" descr="Copy of SFRI_MONO_COLOR"/>
            <p:cNvPicPr>
              <a:picLocks noChangeAspect="1" noChangeArrowheads="1"/>
            </p:cNvPicPr>
            <p:nvPr/>
          </p:nvPicPr>
          <p:blipFill>
            <a:blip r:embed="rId2"/>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52400" y="225425"/>
            <a:ext cx="8839200" cy="892552"/>
          </a:xfrm>
          <a:prstGeom prst="rect">
            <a:avLst/>
          </a:prstGeom>
          <a:noFill/>
          <a:ln w="9525">
            <a:noFill/>
            <a:miter lim="800000"/>
            <a:headEnd/>
            <a:tailEnd/>
          </a:ln>
        </p:spPr>
        <p:txBody>
          <a:bodyPr wrap="square">
            <a:spAutoFit/>
          </a:bodyPr>
          <a:lstStyle/>
          <a:p>
            <a:pPr algn="ctr" eaLnBrk="0" hangingPunct="0">
              <a:spcBef>
                <a:spcPct val="50000"/>
              </a:spcBef>
            </a:pPr>
            <a:r>
              <a:rPr lang="en-US" sz="2600" b="1" dirty="0" smtClean="0">
                <a:solidFill>
                  <a:srgbClr val="FFFF00"/>
                </a:solidFill>
                <a:latin typeface="Verdana" pitchFamily="34" charset="0"/>
              </a:rPr>
              <a:t>Needs </a:t>
            </a:r>
            <a:r>
              <a:rPr lang="en-US" sz="2600" b="1" dirty="0">
                <a:solidFill>
                  <a:srgbClr val="FFFF00"/>
                </a:solidFill>
                <a:latin typeface="Verdana" pitchFamily="34" charset="0"/>
              </a:rPr>
              <a:t>and Risks associated with </a:t>
            </a:r>
            <a:r>
              <a:rPr lang="en-US" sz="2600" b="1" dirty="0" smtClean="0">
                <a:solidFill>
                  <a:srgbClr val="FFFF00"/>
                </a:solidFill>
                <a:latin typeface="Verdana" pitchFamily="34" charset="0"/>
              </a:rPr>
              <a:t>          increased </a:t>
            </a:r>
            <a:r>
              <a:rPr lang="en-US" sz="2600" b="1" dirty="0" smtClean="0">
                <a:solidFill>
                  <a:srgbClr val="FFFF00"/>
                </a:solidFill>
                <a:latin typeface="Verdana" pitchFamily="34" charset="0"/>
              </a:rPr>
              <a:t>dependency</a:t>
            </a:r>
            <a:endParaRPr lang="en-US" sz="2600" b="1" dirty="0">
              <a:solidFill>
                <a:srgbClr val="FFFF00"/>
              </a:solidFill>
              <a:latin typeface="Verdana" pitchFamily="34" charset="0"/>
            </a:endParaRPr>
          </a:p>
        </p:txBody>
      </p:sp>
      <p:sp>
        <p:nvSpPr>
          <p:cNvPr id="5123" name="Text Box 3"/>
          <p:cNvSpPr txBox="1">
            <a:spLocks noChangeArrowheads="1"/>
          </p:cNvSpPr>
          <p:nvPr/>
        </p:nvSpPr>
        <p:spPr bwMode="auto">
          <a:xfrm>
            <a:off x="152400" y="1444625"/>
            <a:ext cx="8839200" cy="5115246"/>
          </a:xfrm>
          <a:prstGeom prst="rect">
            <a:avLst/>
          </a:prstGeom>
          <a:noFill/>
          <a:ln w="9525">
            <a:noFill/>
            <a:miter lim="800000"/>
            <a:headEnd/>
            <a:tailEnd/>
          </a:ln>
        </p:spPr>
        <p:txBody>
          <a:bodyPr wrap="square">
            <a:spAutoFit/>
          </a:bodyPr>
          <a:lstStyle/>
          <a:p>
            <a:pPr marL="279400" indent="-279400" algn="ctr">
              <a:lnSpc>
                <a:spcPct val="140000"/>
              </a:lnSpc>
              <a:spcBef>
                <a:spcPct val="50000"/>
              </a:spcBef>
              <a:defRPr/>
            </a:pPr>
            <a:r>
              <a:rPr lang="en-US" sz="2400" b="1" u="sng" dirty="0" smtClean="0">
                <a:solidFill>
                  <a:srgbClr val="66FFFF"/>
                </a:solidFill>
                <a:latin typeface="Verdana" pitchFamily="34" charset="0"/>
              </a:rPr>
              <a:t>Contribution of Native biodiversity</a:t>
            </a:r>
            <a:endParaRPr lang="en-US" sz="2400" b="1" u="sng" dirty="0">
              <a:solidFill>
                <a:srgbClr val="66FFFF"/>
              </a:solidFill>
              <a:latin typeface="Verdana" pitchFamily="34" charset="0"/>
            </a:endParaRPr>
          </a:p>
          <a:p>
            <a:pPr marL="566738" indent="-566738" algn="just" eaLnBrk="0" hangingPunct="0">
              <a:spcBef>
                <a:spcPct val="50000"/>
              </a:spcBef>
              <a:buClr>
                <a:schemeClr val="tx1"/>
              </a:buClr>
              <a:buFont typeface="Wingdings" pitchFamily="2" charset="2"/>
              <a:buChar char="ü"/>
              <a:defRPr/>
            </a:pPr>
            <a:r>
              <a:rPr lang="en-US" sz="2400" b="1" dirty="0" smtClean="0">
                <a:latin typeface="Verdana" pitchFamily="34" charset="0"/>
              </a:rPr>
              <a:t>Major NTFPs for livelihood of dependent people </a:t>
            </a:r>
          </a:p>
          <a:p>
            <a:pPr marL="566738" indent="-566738" algn="just">
              <a:lnSpc>
                <a:spcPct val="140000"/>
              </a:lnSpc>
              <a:spcBef>
                <a:spcPct val="50000"/>
              </a:spcBef>
              <a:buClr>
                <a:schemeClr val="tx1"/>
              </a:buClr>
              <a:buFont typeface="Wingdings" pitchFamily="2" charset="2"/>
              <a:buChar char="ü"/>
              <a:defRPr/>
            </a:pPr>
            <a:r>
              <a:rPr lang="en-US" sz="2400" b="1" dirty="0" smtClean="0">
                <a:latin typeface="Verdana" pitchFamily="34" charset="0"/>
              </a:rPr>
              <a:t>500 m people rely for subsistence </a:t>
            </a:r>
          </a:p>
          <a:p>
            <a:pPr marL="566738" indent="-566738" algn="just">
              <a:lnSpc>
                <a:spcPct val="140000"/>
              </a:lnSpc>
              <a:spcBef>
                <a:spcPct val="50000"/>
              </a:spcBef>
              <a:buClr>
                <a:schemeClr val="tx1"/>
              </a:buClr>
              <a:buFont typeface="Wingdings" pitchFamily="2" charset="2"/>
              <a:buChar char="ü"/>
              <a:defRPr/>
            </a:pPr>
            <a:r>
              <a:rPr lang="en-US" sz="2400" b="1" dirty="0" smtClean="0">
                <a:latin typeface="Verdana" pitchFamily="34" charset="0"/>
              </a:rPr>
              <a:t>About 40% of total forest revenue </a:t>
            </a:r>
          </a:p>
          <a:p>
            <a:pPr marL="566738" indent="-566738" algn="just" eaLnBrk="0" hangingPunct="0">
              <a:lnSpc>
                <a:spcPct val="140000"/>
              </a:lnSpc>
              <a:spcBef>
                <a:spcPct val="50000"/>
              </a:spcBef>
              <a:buClr>
                <a:schemeClr val="tx1"/>
              </a:buClr>
              <a:buFont typeface="Wingdings" pitchFamily="2" charset="2"/>
              <a:buChar char="ü"/>
              <a:defRPr/>
            </a:pPr>
            <a:r>
              <a:rPr lang="en-US" sz="2400" b="1" dirty="0" smtClean="0">
                <a:latin typeface="Verdana" pitchFamily="34" charset="0"/>
              </a:rPr>
              <a:t>55</a:t>
            </a:r>
            <a:r>
              <a:rPr lang="en-US" sz="2400" b="1" dirty="0">
                <a:latin typeface="Verdana" pitchFamily="34" charset="0"/>
              </a:rPr>
              <a:t>% of forest based employment </a:t>
            </a:r>
          </a:p>
          <a:p>
            <a:pPr marL="566738" indent="-566738" algn="just" eaLnBrk="0" hangingPunct="0">
              <a:spcBef>
                <a:spcPct val="50000"/>
              </a:spcBef>
              <a:buClr>
                <a:schemeClr val="tx1"/>
              </a:buClr>
              <a:buFont typeface="Wingdings" pitchFamily="2" charset="2"/>
              <a:buChar char="ü"/>
              <a:defRPr/>
            </a:pPr>
            <a:r>
              <a:rPr lang="en-US" sz="2400" b="1" dirty="0" smtClean="0">
                <a:latin typeface="Verdana" pitchFamily="34" charset="0"/>
              </a:rPr>
              <a:t>Supply </a:t>
            </a:r>
            <a:r>
              <a:rPr lang="en-US" sz="2400" b="1" dirty="0">
                <a:latin typeface="Verdana" pitchFamily="34" charset="0"/>
              </a:rPr>
              <a:t>of raw materials </a:t>
            </a:r>
            <a:r>
              <a:rPr lang="en-US" sz="2400" b="1" dirty="0" smtClean="0">
                <a:latin typeface="Verdana" pitchFamily="34" charset="0"/>
              </a:rPr>
              <a:t>from forests to </a:t>
            </a:r>
            <a:r>
              <a:rPr lang="en-US" sz="2400" b="1" kern="0" dirty="0" smtClean="0">
                <a:solidFill>
                  <a:srgbClr val="FFFFFF"/>
                </a:solidFill>
                <a:latin typeface="Verdana" pitchFamily="34" charset="0"/>
              </a:rPr>
              <a:t>Pharmaceutical industries</a:t>
            </a:r>
          </a:p>
          <a:p>
            <a:pPr marL="566738" indent="-566738" algn="just" eaLnBrk="0" hangingPunct="0">
              <a:spcBef>
                <a:spcPct val="50000"/>
              </a:spcBef>
              <a:buClr>
                <a:schemeClr val="tx1"/>
              </a:buClr>
              <a:buFont typeface="Wingdings" pitchFamily="2" charset="2"/>
              <a:buChar char="ü"/>
              <a:defRPr/>
            </a:pPr>
            <a:endParaRPr lang="en-US" sz="2400" b="1" dirty="0">
              <a:latin typeface="Verdana" pitchFamily="34" charset="0"/>
            </a:endParaRPr>
          </a:p>
        </p:txBody>
      </p:sp>
      <p:sp>
        <p:nvSpPr>
          <p:cNvPr id="7" name="Slide Number Placeholder 6"/>
          <p:cNvSpPr>
            <a:spLocks noGrp="1"/>
          </p:cNvSpPr>
          <p:nvPr>
            <p:ph type="sldNum" sz="quarter" idx="11"/>
          </p:nvPr>
        </p:nvSpPr>
        <p:spPr/>
        <p:txBody>
          <a:bodyPr/>
          <a:lstStyle/>
          <a:p>
            <a:pPr>
              <a:defRPr/>
            </a:pPr>
            <a:fld id="{9FA03FE8-4AB5-4931-BC92-38D516CFEF51}" type="slidenum">
              <a:rPr lang="en-US" smtClean="0"/>
              <a:pPr>
                <a:defRPr/>
              </a:pPr>
              <a:t>9</a:t>
            </a:fld>
            <a:endParaRPr lang="en-US"/>
          </a:p>
        </p:txBody>
      </p:sp>
      <p:grpSp>
        <p:nvGrpSpPr>
          <p:cNvPr id="8" name="Group 7"/>
          <p:cNvGrpSpPr/>
          <p:nvPr/>
        </p:nvGrpSpPr>
        <p:grpSpPr>
          <a:xfrm>
            <a:off x="152400" y="6484937"/>
            <a:ext cx="1609725" cy="296863"/>
            <a:chOff x="152400" y="6484937"/>
            <a:chExt cx="1609725" cy="296863"/>
          </a:xfrm>
        </p:grpSpPr>
        <p:sp>
          <p:nvSpPr>
            <p:cNvPr id="9" name="Text Box 2"/>
            <p:cNvSpPr txBox="1">
              <a:spLocks noChangeArrowheads="1"/>
            </p:cNvSpPr>
            <p:nvPr/>
          </p:nvSpPr>
          <p:spPr bwMode="auto">
            <a:xfrm>
              <a:off x="457200" y="6507163"/>
              <a:ext cx="1304925" cy="274637"/>
            </a:xfrm>
            <a:prstGeom prst="rect">
              <a:avLst/>
            </a:prstGeom>
            <a:noFill/>
            <a:ln w="9525">
              <a:noFill/>
              <a:miter lim="800000"/>
              <a:headEnd/>
              <a:tailEnd/>
            </a:ln>
          </p:spPr>
          <p:txBody>
            <a:bodyPr wrap="none">
              <a:spAutoFit/>
            </a:bodyPr>
            <a:lstStyle/>
            <a:p>
              <a:r>
                <a:rPr lang="en-US" sz="1200" dirty="0" err="1">
                  <a:latin typeface="Tahoma" pitchFamily="34" charset="0"/>
                </a:rPr>
                <a:t>SFRI</a:t>
              </a:r>
              <a:r>
                <a:rPr lang="en-US" sz="1200" dirty="0">
                  <a:latin typeface="Tahoma" pitchFamily="34" charset="0"/>
                </a:rPr>
                <a:t>, Jabalpur</a:t>
              </a:r>
            </a:p>
          </p:txBody>
        </p:sp>
        <p:pic>
          <p:nvPicPr>
            <p:cNvPr id="10" name="Picture 3" descr="Copy of SFRI_MONO_COLOR"/>
            <p:cNvPicPr>
              <a:picLocks noChangeAspect="1" noChangeArrowheads="1"/>
            </p:cNvPicPr>
            <p:nvPr/>
          </p:nvPicPr>
          <p:blipFill>
            <a:blip r:embed="rId2"/>
            <a:srcRect/>
            <a:stretch>
              <a:fillRect/>
            </a:stretch>
          </p:blipFill>
          <p:spPr bwMode="auto">
            <a:xfrm>
              <a:off x="152400" y="6484937"/>
              <a:ext cx="304800" cy="29686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Curtain Call</Template>
  <TotalTime>1722</TotalTime>
  <Words>1552</Words>
  <Application>Microsoft Office PowerPoint</Application>
  <PresentationFormat>On-screen Show (4:3)</PresentationFormat>
  <Paragraphs>360</Paragraphs>
  <Slides>37</Slides>
  <Notes>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Curtain Call</vt:lpstr>
      <vt:lpstr>Presentation</vt:lpstr>
      <vt:lpstr>Microsoft Word Picture</vt:lpstr>
      <vt:lpstr>Community Oriented Integrated Ecosystem Approach  for Conservation and Sustainable  Management of  Forest Genetic Resources:  Challenges in Biodiversity Conservation in Natural Tropical Forest – India   </vt:lpstr>
      <vt:lpstr>India has a long  history of conservation and management of biodiversity/medicinal &amp; aromatic plants.</vt:lpstr>
      <vt:lpstr>Slide 3</vt:lpstr>
      <vt:lpstr>Slide 4</vt:lpstr>
      <vt:lpstr>Slide 5</vt:lpstr>
      <vt:lpstr>Slide 6</vt:lpstr>
      <vt:lpstr>Slide 7</vt:lpstr>
      <vt:lpstr>Slide 8</vt:lpstr>
      <vt:lpstr>Slide 9</vt:lpstr>
      <vt:lpstr>Slide 10</vt:lpstr>
      <vt:lpstr>Slide 11</vt:lpstr>
      <vt:lpstr>Slide 12</vt:lpstr>
      <vt:lpstr>Slide 13</vt:lpstr>
      <vt:lpstr> Impact on biodiversity </vt:lpstr>
      <vt:lpstr>Slide 15</vt:lpstr>
      <vt:lpstr>Slide 16</vt:lpstr>
      <vt:lpstr>Now the questions are :</vt:lpstr>
      <vt:lpstr>Slide 18</vt:lpstr>
      <vt:lpstr>Threat….</vt:lpstr>
      <vt:lpstr>Need of strategic interventions for: </vt:lpstr>
      <vt:lpstr>Need of strategic interventions for:.......</vt:lpstr>
      <vt:lpstr>Slide 22</vt:lpstr>
      <vt:lpstr>Slide 23</vt:lpstr>
      <vt:lpstr>Slide 24</vt:lpstr>
      <vt:lpstr>Innovation in limit determination of  sustainable harvesting in natural forests with community participation : Case study </vt:lpstr>
      <vt:lpstr>Innovation in determination of limit of sustainable.....</vt:lpstr>
      <vt:lpstr>Slide 27</vt:lpstr>
      <vt:lpstr>Slide 28</vt:lpstr>
      <vt:lpstr>Slide 29</vt:lpstr>
      <vt:lpstr>2. Curculigo orchioides (Kali Musli)</vt:lpstr>
      <vt:lpstr>3. Curcuma angustifolia (Tikhur)</vt:lpstr>
      <vt:lpstr>4. Dioscorea daemona (Baichandi)</vt:lpstr>
      <vt:lpstr>Slide 33</vt:lpstr>
      <vt:lpstr>Slide 34</vt:lpstr>
      <vt:lpstr>7. Asparagus racemosus  (Satavar): </vt:lpstr>
      <vt:lpstr> </vt:lpstr>
      <vt:lpstr>Slide 37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project Proposal   STATUS SURVEY OF MEDICINAL AND AROMATIC PLANTS OF NATURAL FOREST AREAS OF MADHYA PRADESH   Funding Agency M. P. Minor Forest Produce Federation Bhopal (M.P.)  Submitted by STATE FOREST RESEARCH INSTITUTE POLIPATHAR, JABALPUR – 482008 (M.P.) </dc:title>
  <dc:creator>BIODIVERSITY</dc:creator>
  <cp:lastModifiedBy>USER</cp:lastModifiedBy>
  <cp:revision>237</cp:revision>
  <dcterms:created xsi:type="dcterms:W3CDTF">2010-08-02T11:08:33Z</dcterms:created>
  <dcterms:modified xsi:type="dcterms:W3CDTF">2015-06-11T23:41:00Z</dcterms:modified>
</cp:coreProperties>
</file>