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19"/>
  </p:notesMasterIdLst>
  <p:sldIdLst>
    <p:sldId id="257" r:id="rId4"/>
    <p:sldId id="259" r:id="rId5"/>
    <p:sldId id="260" r:id="rId6"/>
    <p:sldId id="289" r:id="rId7"/>
    <p:sldId id="309" r:id="rId8"/>
    <p:sldId id="294" r:id="rId9"/>
    <p:sldId id="295" r:id="rId10"/>
    <p:sldId id="305" r:id="rId11"/>
    <p:sldId id="307" r:id="rId12"/>
    <p:sldId id="308" r:id="rId13"/>
    <p:sldId id="296" r:id="rId14"/>
    <p:sldId id="298" r:id="rId15"/>
    <p:sldId id="311" r:id="rId16"/>
    <p:sldId id="310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C6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92EBE-78E0-4433-97B4-D09DA5BF73FB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6EFA-CFB9-4B0A-8DFE-1DE684D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0"/>
            <a:ext cx="134801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427" y="1030653"/>
            <a:ext cx="6812644" cy="2569798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427" y="3886200"/>
            <a:ext cx="3528787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2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4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12" y="5399088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4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3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0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86868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1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002D7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52252" y="0"/>
            <a:ext cx="5488573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2" y="1030653"/>
            <a:ext cx="5038226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2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9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2" y="1030653"/>
            <a:ext cx="5038226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2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6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30BD2-CCC8-44E0-8DBE-94D0CC81E10E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0"/>
            <a:ext cx="5491748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1030653"/>
            <a:ext cx="5038226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8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5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442" y="1600200"/>
            <a:ext cx="788505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1586" y="1600200"/>
            <a:ext cx="837565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3" y="1600200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4" y="1600200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7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1443" y="1600201"/>
            <a:ext cx="7315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0912" y="5399088"/>
            <a:ext cx="3535363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9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50292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626100" y="914400"/>
            <a:ext cx="3200400" cy="51736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687388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000"/>
            </a:lvl2pPr>
            <a:lvl3pPr marL="103028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/>
            </a:lvl3pPr>
            <a:lvl4pPr marL="1258888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2000"/>
              </a:lnSpc>
              <a:spcBef>
                <a:spcPts val="600"/>
              </a:spcBef>
              <a:spcAft>
                <a:spcPts val="14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8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86868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0"/>
            <a:ext cx="3195052" cy="6858000"/>
          </a:xfrm>
          <a:prstGeom prst="rect">
            <a:avLst/>
          </a:prstGeom>
          <a:solidFill>
            <a:srgbClr val="002D7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52252" y="0"/>
            <a:ext cx="5488573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2" y="1030653"/>
            <a:ext cx="5038226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2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1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36522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319981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9622" y="1030653"/>
            <a:ext cx="5038226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622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1585" y="1600200"/>
            <a:ext cx="4090438" cy="4849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4736062" y="1600200"/>
            <a:ext cx="4090438" cy="4849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1586" y="1600201"/>
            <a:ext cx="8374914" cy="431437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055" y="6061303"/>
            <a:ext cx="4129088" cy="444500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8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5212" y="0"/>
            <a:ext cx="7338787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7142" y="1030653"/>
            <a:ext cx="6667501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42" y="3886200"/>
            <a:ext cx="3528787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0"/>
            <a:ext cx="1411514" cy="6858000"/>
          </a:xfrm>
          <a:prstGeom prst="rect">
            <a:avLst/>
          </a:prstGeom>
          <a:solidFill>
            <a:schemeClr val="accent2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0"/>
            <a:ext cx="5491748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1030653"/>
            <a:ext cx="5038226" cy="2569798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8" y="3886200"/>
            <a:ext cx="5038226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41442" y="1600200"/>
            <a:ext cx="788505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41443" y="1600200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008204" y="1600200"/>
            <a:ext cx="381829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0"/>
            <a:ext cx="304800" cy="6858000"/>
          </a:xfrm>
          <a:prstGeom prst="rect">
            <a:avLst/>
          </a:prstGeom>
          <a:solidFill>
            <a:srgbClr val="002D72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586" y="274638"/>
            <a:ext cx="8374914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586" y="1600200"/>
            <a:ext cx="8374914" cy="4840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6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8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9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3" y="274638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3" y="1600200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16" y="6588522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24791E93-A2B7-0848-BDB4-10A6DF01D9B6}" type="slidenum">
              <a:rPr lang="en-US" smtClean="0">
                <a:solidFill>
                  <a:srgbClr val="333F48"/>
                </a:solidFill>
              </a:rPr>
              <a:pPr defTabSz="457200"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16" y="6588522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99" y="6407150"/>
            <a:ext cx="2081853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6" y="6168807"/>
            <a:ext cx="960056" cy="5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5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443" y="274638"/>
            <a:ext cx="7885057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3" y="1600200"/>
            <a:ext cx="7885057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99016" y="6588522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929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24791E93-A2B7-0848-BDB4-10A6DF01D9B6}" type="slidenum">
              <a:rPr lang="en-US" smtClean="0">
                <a:solidFill>
                  <a:srgbClr val="333F48"/>
                </a:solidFill>
              </a:rPr>
              <a:pPr defTabSz="457200"/>
              <a:t>‹#›</a:t>
            </a:fld>
            <a:endParaRPr lang="en-US" dirty="0">
              <a:solidFill>
                <a:srgbClr val="333F4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9016" y="6588522"/>
            <a:ext cx="538956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99" y="6407150"/>
            <a:ext cx="2081853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6" y="6168807"/>
            <a:ext cx="960056" cy="5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2000"/>
        </a:lnSpc>
        <a:spcBef>
          <a:spcPts val="600"/>
        </a:spcBef>
        <a:spcAft>
          <a:spcPts val="1400"/>
        </a:spcAft>
        <a:buClrTx/>
        <a:buSzPct val="110000"/>
        <a:buFontTx/>
        <a:buBlip>
          <a:blip r:embed="rId14"/>
        </a:buBlip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687388" indent="-344488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20000"/>
        <a:buFont typeface="Courier New"/>
        <a:buChar char="o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030288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5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2AAAD"/>
        </a:buClr>
        <a:buSzPct val="110000"/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1489075" indent="-230188" algn="l" defTabSz="457200" rtl="0" eaLnBrk="1" latinLnBrk="0" hangingPunct="1">
        <a:lnSpc>
          <a:spcPct val="104000"/>
        </a:lnSpc>
        <a:spcBef>
          <a:spcPts val="0"/>
        </a:spcBef>
        <a:spcAft>
          <a:spcPts val="800"/>
        </a:spcAft>
        <a:buClr>
          <a:schemeClr val="bg2"/>
        </a:buClr>
        <a:buFont typeface="Arial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6812644" cy="3581400"/>
          </a:xfrm>
        </p:spPr>
        <p:txBody>
          <a:bodyPr/>
          <a:lstStyle/>
          <a:p>
            <a:r>
              <a:rPr lang="en-US" dirty="0" err="1" smtClean="0"/>
              <a:t>mMAP</a:t>
            </a:r>
            <a:r>
              <a:rPr lang="en-US" dirty="0" smtClean="0"/>
              <a:t>: mouse Metabolomics Analysis Platform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427" y="3886200"/>
            <a:ext cx="6254009" cy="1752600"/>
          </a:xfrm>
        </p:spPr>
        <p:txBody>
          <a:bodyPr/>
          <a:lstStyle/>
          <a:p>
            <a:pPr algn="ctr"/>
            <a:r>
              <a:rPr lang="en-US" dirty="0" smtClean="0"/>
              <a:t>Preeti Bais</a:t>
            </a:r>
          </a:p>
          <a:p>
            <a:pPr algn="ctr"/>
            <a:r>
              <a:rPr lang="en-US" dirty="0" smtClean="0"/>
              <a:t>09/09/2014</a:t>
            </a:r>
          </a:p>
        </p:txBody>
      </p:sp>
    </p:spTree>
    <p:extLst>
      <p:ext uri="{BB962C8B-B14F-4D97-AF65-F5344CB8AC3E}">
        <p14:creationId xmlns:p14="http://schemas.microsoft.com/office/powerpoint/2010/main" val="33169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sz="3200" dirty="0" err="1" smtClean="0"/>
              <a:t>mMap</a:t>
            </a:r>
            <a:r>
              <a:rPr lang="en-US" sz="3200" dirty="0" smtClean="0"/>
              <a:t> Features :  Help in Interpreting the Plots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26" y="1600200"/>
            <a:ext cx="379997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039226" y="2362200"/>
            <a:ext cx="223587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27 at 4.1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495800" cy="285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7885057" cy="1143000"/>
          </a:xfrm>
        </p:spPr>
        <p:txBody>
          <a:bodyPr/>
          <a:lstStyle/>
          <a:p>
            <a:r>
              <a:rPr lang="en-US" sz="3200" dirty="0" err="1" smtClean="0"/>
              <a:t>mMAP</a:t>
            </a:r>
            <a:r>
              <a:rPr lang="en-US" sz="3200" dirty="0" smtClean="0"/>
              <a:t> Features : Interactive Plots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006306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295400" y="2667000"/>
            <a:ext cx="4038600" cy="304800"/>
          </a:xfrm>
          <a:prstGeom prst="straightConnector1">
            <a:avLst/>
          </a:prstGeom>
          <a:ln w="762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08-27 at 4.14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3352800" cy="346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5715000" y="2590800"/>
            <a:ext cx="381000" cy="914400"/>
          </a:xfrm>
          <a:prstGeom prst="straightConnector1">
            <a:avLst/>
          </a:prstGeom>
          <a:ln w="762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4724400"/>
            <a:ext cx="316948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mMAP</a:t>
            </a:r>
            <a:r>
              <a:rPr lang="en-US" dirty="0" smtClean="0"/>
              <a:t> Data Analysis Results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1295400"/>
            <a:ext cx="277183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mMAP</a:t>
            </a:r>
            <a:r>
              <a:rPr lang="en-US" dirty="0" smtClean="0"/>
              <a:t> Metabolite Details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4114800"/>
            <a:ext cx="222451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MouseCyc</a:t>
            </a:r>
            <a:r>
              <a:rPr lang="en-US" dirty="0" smtClean="0"/>
              <a:t>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5" y="76200"/>
            <a:ext cx="7885057" cy="1143000"/>
          </a:xfrm>
        </p:spPr>
        <p:txBody>
          <a:bodyPr/>
          <a:lstStyle/>
          <a:p>
            <a:r>
              <a:rPr lang="en-US" sz="3200" dirty="0" err="1" smtClean="0"/>
              <a:t>mMAP</a:t>
            </a:r>
            <a:r>
              <a:rPr lang="en-US" sz="3200" dirty="0" smtClean="0"/>
              <a:t> Features: Links to curated pathways, genes, and proteins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12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352800" cy="245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886200"/>
            <a:ext cx="277183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mMAP Metabolite Details</a:t>
            </a:r>
            <a:endParaRPr lang="en-US" dirty="0"/>
          </a:p>
        </p:txBody>
      </p:sp>
      <p:pic>
        <p:nvPicPr>
          <p:cNvPr id="5" name="Picture 4" descr="Screen Shot 2014-08-27 at 4.29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535533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295400" y="2743200"/>
            <a:ext cx="2819400" cy="228600"/>
          </a:xfrm>
          <a:prstGeom prst="straightConnector1">
            <a:avLst/>
          </a:prstGeom>
          <a:ln w="254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05000" y="5181600"/>
            <a:ext cx="2048119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MouseCyc@MGI</a:t>
            </a:r>
            <a:endParaRPr lang="en-US" dirty="0" smtClean="0"/>
          </a:p>
          <a:p>
            <a:r>
              <a:rPr lang="en-US" dirty="0" err="1"/>
              <a:t>MouseMine@</a:t>
            </a:r>
            <a:r>
              <a:rPr lang="en-US" dirty="0" err="1" smtClean="0"/>
              <a:t>MGI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5867400"/>
            <a:ext cx="3262432" cy="369332"/>
          </a:xfrm>
          <a:prstGeom prst="rect">
            <a:avLst/>
          </a:prstGeom>
          <a:solidFill>
            <a:srgbClr val="FFFFFF"/>
          </a:solidFill>
          <a:ln>
            <a:solidFill>
              <a:srgbClr val="2C2A29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www.informatics.jax.org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699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533401" y="274638"/>
            <a:ext cx="8293100" cy="1143000"/>
          </a:xfrm>
        </p:spPr>
        <p:txBody>
          <a:bodyPr/>
          <a:lstStyle/>
          <a:p>
            <a:r>
              <a:rPr lang="en-US" sz="2400" dirty="0" err="1"/>
              <a:t>mMAP</a:t>
            </a:r>
            <a:r>
              <a:rPr lang="en-US" sz="2400" dirty="0"/>
              <a:t> Features: Links to curated pathways, genes, and proteins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13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8-27 at 4.13.5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399"/>
            <a:ext cx="2366170" cy="145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38726" y="2217547"/>
            <a:ext cx="277183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mMAP</a:t>
            </a:r>
            <a:r>
              <a:rPr lang="en-US" dirty="0" smtClean="0"/>
              <a:t> Metabolite Details</a:t>
            </a:r>
            <a:endParaRPr lang="en-US" dirty="0"/>
          </a:p>
        </p:txBody>
      </p:sp>
      <p:pic>
        <p:nvPicPr>
          <p:cNvPr id="7" name="Picture 6" descr="Screen Shot 2014-08-27 at 4.14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40732"/>
            <a:ext cx="4953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4-08-27 at 4.16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" y="3265555"/>
            <a:ext cx="2870200" cy="245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4-08-27 at 4.16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52800"/>
            <a:ext cx="3332238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4-08-27 at 4.16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3505200" cy="228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1981200" y="1828801"/>
            <a:ext cx="2209800" cy="838200"/>
          </a:xfrm>
          <a:prstGeom prst="straightConnector1">
            <a:avLst/>
          </a:prstGeom>
          <a:ln w="254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38318" y="2781300"/>
            <a:ext cx="4024282" cy="838200"/>
          </a:xfrm>
          <a:prstGeom prst="straightConnector1">
            <a:avLst/>
          </a:prstGeom>
          <a:ln w="254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89828" y="2781300"/>
            <a:ext cx="2472772" cy="1318919"/>
          </a:xfrm>
          <a:prstGeom prst="straightConnector1">
            <a:avLst/>
          </a:prstGeom>
          <a:ln w="254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29200" y="2781300"/>
            <a:ext cx="533400" cy="723900"/>
          </a:xfrm>
          <a:prstGeom prst="straightConnector1">
            <a:avLst/>
          </a:prstGeom>
          <a:ln w="254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creen Shot 2014-08-27 at 4.24.0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866962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6096000" y="2145268"/>
            <a:ext cx="336943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Genes list in </a:t>
            </a:r>
            <a:r>
              <a:rPr lang="en-US" dirty="0" err="1" smtClean="0"/>
              <a:t>MouseMine@MGI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10200" y="3810000"/>
            <a:ext cx="34290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MouseMine@MGI</a:t>
            </a:r>
            <a:endParaRPr lang="en-US" dirty="0" smtClean="0"/>
          </a:p>
          <a:p>
            <a:r>
              <a:rPr lang="en-US" dirty="0" smtClean="0"/>
              <a:t>Term Enrichment Analysis and Associated Disease Phenotypes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219700" y="2781300"/>
            <a:ext cx="381000" cy="3162300"/>
          </a:xfrm>
          <a:prstGeom prst="straightConnector1">
            <a:avLst/>
          </a:prstGeom>
          <a:ln w="254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and Future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443" y="1600200"/>
            <a:ext cx="7885057" cy="4648200"/>
          </a:xfrm>
        </p:spPr>
        <p:txBody>
          <a:bodyPr/>
          <a:lstStyle/>
          <a:p>
            <a:r>
              <a:rPr lang="en-US" dirty="0" smtClean="0"/>
              <a:t>Provides a computational metabolomics platform for JAX researchers to incorporate metabolomics data in their </a:t>
            </a:r>
            <a:r>
              <a:rPr lang="en-US" dirty="0" smtClean="0"/>
              <a:t>research. Will be available to the community as well</a:t>
            </a:r>
            <a:endParaRPr lang="en-US" dirty="0" smtClean="0"/>
          </a:p>
          <a:p>
            <a:r>
              <a:rPr lang="en-US" dirty="0" smtClean="0"/>
              <a:t>The automated pipeline is modular and can easily be extended to experiments </a:t>
            </a:r>
            <a:r>
              <a:rPr lang="en-US" dirty="0" smtClean="0"/>
              <a:t>to include different </a:t>
            </a:r>
            <a:r>
              <a:rPr lang="en-US" dirty="0" smtClean="0"/>
              <a:t>factors (e.g. Mutation, </a:t>
            </a:r>
            <a:r>
              <a:rPr lang="en-US" dirty="0" smtClean="0"/>
              <a:t>Drug</a:t>
            </a:r>
            <a:r>
              <a:rPr lang="en-US" dirty="0" smtClean="0"/>
              <a:t>, </a:t>
            </a:r>
            <a:r>
              <a:rPr lang="en-US" dirty="0" smtClean="0"/>
              <a:t>Disease </a:t>
            </a:r>
            <a:r>
              <a:rPr lang="en-US" dirty="0" smtClean="0"/>
              <a:t>etc.)</a:t>
            </a:r>
          </a:p>
          <a:p>
            <a:r>
              <a:rPr lang="en-US" dirty="0" smtClean="0"/>
              <a:t>Currently the genomic annotations for </a:t>
            </a:r>
            <a:r>
              <a:rPr lang="en-US" dirty="0" smtClean="0"/>
              <a:t>mice are available  </a:t>
            </a:r>
            <a:r>
              <a:rPr lang="en-US" dirty="0" smtClean="0"/>
              <a:t>but </a:t>
            </a:r>
            <a:r>
              <a:rPr lang="en-US" dirty="0" smtClean="0"/>
              <a:t>it can </a:t>
            </a:r>
            <a:r>
              <a:rPr lang="en-US" dirty="0" smtClean="0"/>
              <a:t>be easily extended to other organisms with </a:t>
            </a:r>
            <a:r>
              <a:rPr lang="en-US" dirty="0" err="1" smtClean="0"/>
              <a:t>Biocyc</a:t>
            </a:r>
            <a:r>
              <a:rPr lang="en-US" dirty="0" smtClean="0"/>
              <a:t> Pathways (e.g. Worm, Fly, Yeast)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 smtClean="0"/>
              <a:t>Metabolomics of Peripheral </a:t>
            </a:r>
            <a:r>
              <a:rPr lang="en-US" dirty="0"/>
              <a:t>N</a:t>
            </a:r>
            <a:r>
              <a:rPr lang="en-US" dirty="0" smtClean="0"/>
              <a:t>europathy </a:t>
            </a:r>
            <a:r>
              <a:rPr lang="en-US" dirty="0"/>
              <a:t>T</a:t>
            </a:r>
            <a:r>
              <a:rPr lang="en-US" dirty="0" smtClean="0"/>
              <a:t>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PI: </a:t>
            </a:r>
            <a:r>
              <a:rPr lang="en-US" dirty="0" smtClean="0"/>
              <a:t>Gregory A. Cox</a:t>
            </a:r>
            <a:endParaRPr lang="en-US" b="1" dirty="0" smtClean="0"/>
          </a:p>
          <a:p>
            <a:r>
              <a:rPr lang="en-US" b="1" dirty="0" smtClean="0"/>
              <a:t>PI: </a:t>
            </a:r>
            <a:r>
              <a:rPr lang="en-US" dirty="0" smtClean="0"/>
              <a:t>Robert W. Burgess</a:t>
            </a:r>
          </a:p>
          <a:p>
            <a:r>
              <a:rPr lang="en-US" b="1" dirty="0"/>
              <a:t>PI: </a:t>
            </a:r>
            <a:r>
              <a:rPr lang="en-US" dirty="0"/>
              <a:t>Carol J. </a:t>
            </a:r>
            <a:r>
              <a:rPr lang="en-US" dirty="0" smtClean="0"/>
              <a:t>Bult</a:t>
            </a:r>
          </a:p>
          <a:p>
            <a:r>
              <a:rPr lang="en-US" dirty="0" smtClean="0"/>
              <a:t>Lauren Kuffler</a:t>
            </a:r>
          </a:p>
          <a:p>
            <a:r>
              <a:rPr lang="en-US" dirty="0" smtClean="0"/>
              <a:t>Preeti Bais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172200" y="4724400"/>
            <a:ext cx="29718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Funding – NIH </a:t>
            </a:r>
            <a:r>
              <a:rPr lang="en-US" sz="1800" dirty="0" smtClean="0"/>
              <a:t>R21NS082666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723900" cy="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723900" cy="8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723900" cy="8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pbais\AppData\Local\Microsoft\Windows\Temporary Internet Files\Content.Outlook\EGOGA6J4\2014-08-14 17 00 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119813"/>
            <a:ext cx="744504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eti B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6191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Introduction:</a:t>
            </a:r>
            <a:r>
              <a:rPr lang="en-US" sz="3600" dirty="0" smtClean="0"/>
              <a:t> What is Metabolomics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Problem:</a:t>
            </a:r>
            <a:r>
              <a:rPr lang="en-US" sz="3600" dirty="0" smtClean="0"/>
              <a:t> Need for Bioinformatics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Solution: </a:t>
            </a:r>
            <a:r>
              <a:rPr lang="en-US" sz="3600" dirty="0" err="1" smtClean="0"/>
              <a:t>mMap</a:t>
            </a:r>
            <a:r>
              <a:rPr lang="en-US" sz="3600" dirty="0" smtClean="0"/>
              <a:t> Database and Pipeline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2</a:t>
            </a:fld>
            <a:endParaRPr lang="en-US" dirty="0">
              <a:solidFill>
                <a:srgbClr val="333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Metabolomics?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3</a:t>
            </a:fld>
            <a:endParaRPr lang="en-US" dirty="0">
              <a:solidFill>
                <a:srgbClr val="333F4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8" y="1676400"/>
            <a:ext cx="7239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5715000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Mol. </a:t>
            </a:r>
            <a:r>
              <a:rPr lang="en-US" b="1" i="1" dirty="0" err="1" smtClean="0"/>
              <a:t>BioSyst</a:t>
            </a:r>
            <a:r>
              <a:rPr lang="en-US" b="1" i="1" dirty="0" smtClean="0"/>
              <a:t>.</a:t>
            </a:r>
            <a:r>
              <a:rPr lang="en-US" dirty="0" smtClean="0"/>
              <a:t>, 2012,</a:t>
            </a:r>
            <a:r>
              <a:rPr lang="en-US" b="1" dirty="0" smtClean="0"/>
              <a:t>8</a:t>
            </a:r>
            <a:r>
              <a:rPr lang="en-US" dirty="0" smtClean="0"/>
              <a:t>, 2494-2502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457200"/>
            <a:ext cx="7885057" cy="1143000"/>
          </a:xfrm>
        </p:spPr>
        <p:txBody>
          <a:bodyPr/>
          <a:lstStyle/>
          <a:p>
            <a:r>
              <a:rPr lang="en-US" sz="3200" dirty="0"/>
              <a:t>Metabolomics </a:t>
            </a:r>
            <a:r>
              <a:rPr lang="en-US" sz="3200" dirty="0" smtClean="0"/>
              <a:t>Workflow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39896" y="6248400"/>
            <a:ext cx="799114" cy="365125"/>
          </a:xfrm>
        </p:spPr>
        <p:txBody>
          <a:bodyPr/>
          <a:lstStyle/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4</a:t>
            </a:fld>
            <a:endParaRPr lang="en-US" dirty="0">
              <a:solidFill>
                <a:srgbClr val="333F48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92" y="1523999"/>
            <a:ext cx="1367307" cy="134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875045" y="2425981"/>
            <a:ext cx="1297155" cy="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89" y="3670775"/>
            <a:ext cx="3587274" cy="233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85" y="3962400"/>
            <a:ext cx="1524000" cy="126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4" y="3505199"/>
            <a:ext cx="3446436" cy="25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7126308" y="2798129"/>
            <a:ext cx="0" cy="872647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03934" y="4880668"/>
            <a:ext cx="482266" cy="268128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3" y="1370754"/>
            <a:ext cx="2146133" cy="165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9" y="1267333"/>
            <a:ext cx="483486" cy="51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1164" y="1921260"/>
            <a:ext cx="46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0" y="2467182"/>
            <a:ext cx="575004" cy="3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enebiomarkers.com/gbm_images/content/blood_isto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2571"/>
            <a:ext cx="609601" cy="9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579343" y="1924948"/>
            <a:ext cx="563657" cy="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34382" y="2197378"/>
            <a:ext cx="961218" cy="393422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7" y="29878"/>
            <a:ext cx="7885057" cy="1143000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85057" cy="4525963"/>
          </a:xfrm>
        </p:spPr>
        <p:txBody>
          <a:bodyPr/>
          <a:lstStyle/>
          <a:p>
            <a:r>
              <a:rPr lang="en-US" dirty="0" smtClean="0"/>
              <a:t>To identify metabolic pathways related to pathogenesis in mouse models of 3 neuromuscular degeneration mutants</a:t>
            </a:r>
          </a:p>
          <a:p>
            <a:r>
              <a:rPr lang="en-US" dirty="0" smtClean="0"/>
              <a:t>To develop informatics tools to assign metabolomics data to curated biochemical pathways and functional annotations for mouse genes and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620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Metabolites-&gt;Biochemical Pathways-&gt;Genes-&gt;Annotations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800600"/>
            <a:ext cx="6858000" cy="40011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40000"/>
                  <a:lumOff val="60000"/>
                </a:schemeClr>
              </a:gs>
              <a:gs pos="93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Generation -&gt;  Data Analysis -&gt;</a:t>
            </a:r>
            <a:r>
              <a:rPr lang="en-US" sz="2000" dirty="0"/>
              <a:t> </a:t>
            </a:r>
            <a:r>
              <a:rPr lang="en-US" sz="2000" dirty="0" smtClean="0"/>
              <a:t> Data Interpretation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63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885057" cy="1143000"/>
          </a:xfrm>
        </p:spPr>
        <p:txBody>
          <a:bodyPr/>
          <a:lstStyle/>
          <a:p>
            <a:r>
              <a:rPr lang="en-US" sz="3200" dirty="0" smtClean="0"/>
              <a:t>Bioinformatics infrastructure is lacking for </a:t>
            </a:r>
            <a:r>
              <a:rPr lang="en-US" sz="3200" dirty="0"/>
              <a:t>m</a:t>
            </a:r>
            <a:r>
              <a:rPr lang="en-US" sz="3200" dirty="0" smtClean="0"/>
              <a:t>etabolomics data analysis and interpretation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798637"/>
            <a:ext cx="7885057" cy="4525963"/>
          </a:xfrm>
        </p:spPr>
        <p:txBody>
          <a:bodyPr/>
          <a:lstStyle/>
          <a:p>
            <a:r>
              <a:rPr lang="en-US" dirty="0" smtClean="0"/>
              <a:t>Metabolite names are variable and are used inconsistently (e.g. B-Alanine, Beta-Alanine)</a:t>
            </a:r>
            <a:endParaRPr lang="en-US" dirty="0" smtClean="0">
              <a:latin typeface="Brush Script MT" panose="03060802040406070304" pitchFamily="66" charset="0"/>
            </a:endParaRPr>
          </a:p>
          <a:p>
            <a:r>
              <a:rPr lang="en-US" dirty="0" smtClean="0"/>
              <a:t>Very few metabolomics data analysis pipelines are designed for the biologists (</a:t>
            </a:r>
            <a:r>
              <a:rPr lang="en-US" dirty="0" err="1" smtClean="0"/>
              <a:t>e.g</a:t>
            </a:r>
            <a:r>
              <a:rPr lang="en-US" dirty="0" smtClean="0"/>
              <a:t> HMDB, plantmetabolomics.org)</a:t>
            </a:r>
          </a:p>
          <a:p>
            <a:r>
              <a:rPr lang="en-US" dirty="0" smtClean="0"/>
              <a:t>Need to combine the metabolomics data with genomics data and biological annotations for interpretation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1E93-A2B7-0848-BDB4-10A6DF01D9B6}" type="slidenum">
              <a:rPr lang="en-US" smtClean="0">
                <a:solidFill>
                  <a:srgbClr val="333F48"/>
                </a:solidFill>
              </a:rPr>
              <a:pPr/>
              <a:t>6</a:t>
            </a:fld>
            <a:endParaRPr lang="en-US" dirty="0">
              <a:solidFill>
                <a:srgbClr val="333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sz="3200" dirty="0" err="1" smtClean="0"/>
              <a:t>mMAP</a:t>
            </a:r>
            <a:r>
              <a:rPr lang="en-US" sz="3200" dirty="0" smtClean="0"/>
              <a:t> Features: Data Base </a:t>
            </a:r>
            <a:r>
              <a:rPr lang="en-US" sz="3200" dirty="0"/>
              <a:t>and Data Analysis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3DCB-F4EF-4F4E-AAD4-E7AE2A4C5C22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56138" y="3305390"/>
            <a:ext cx="2187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13302" y="2604593"/>
            <a:ext cx="1561924" cy="140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Data Mining</a:t>
            </a:r>
          </a:p>
          <a:p>
            <a:pPr lvl="0"/>
            <a:r>
              <a:rPr lang="en-US" dirty="0" smtClean="0"/>
              <a:t>Pipeline</a:t>
            </a:r>
            <a:endParaRPr 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71299"/>
            <a:ext cx="1454150" cy="200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Magnetic Disk 12"/>
          <p:cNvSpPr/>
          <p:nvPr/>
        </p:nvSpPr>
        <p:spPr>
          <a:xfrm>
            <a:off x="4343400" y="2737025"/>
            <a:ext cx="1676400" cy="13431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Metabolomics</a:t>
            </a:r>
          </a:p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19799" y="3305390"/>
            <a:ext cx="139350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 descr="data:image/jpeg;base64,/9j/4AAQSkZJRgABAQAAAQABAAD/2wCEAAkGBwgHBgkIBwgKCgkLDRYPDQwMDRsUFRAWIB0iIiAdHx8kKDQsJCYxJx8fLT0tMTU3Ojo6Iys/RD84QzQ5OjcBCgoKDQwNGg8PGjclHyU3Nzc3Nzc3Nzc3Nzc3Nzc3Nzc3Nzc3Nzc3Nzc3Nzc3Nzc3Nzc3Nzc3Nzc3Nzc3Nzc3N//AABEIAFYAUQMBIgACEQEDEQH/xAAcAAEAAgMBAQEAAAAAAAAAAAAABgcDBAUBCAL/xAA9EAABAwMBBAYHBQcFAAAAAAABAgMEAAURIQYSMUETUWFxgZEUIjJysdHwBxUjocEzQ4KS0uHxFkJEUmL/xAAZAQACAwEAAAAAAAAAAAAAAAAABAECAwX/xAAhEQACAgICAgMBAAAAAAAAAAAAAQIDERIhMQRBImGBE//aAAwDAQACEQMRAD8AvAnFeb407a1rq+qNBddQnJGBoM4BOM+HGojPuU5xK/x3F64DbCglWvLrFY23KvtG1VDs6JuVpSMqUAOs1oS7xFjuJbC0uuK1CUKqqpN6kvOTR6Kp0RV7i+l3snTign2hxye7jXNhXYyWy9JhraSrCUOLSFk5ON0AcSRwHWR20tLy5ekNV+HFvl5LtgT2pvSBGQpsgKFbdQvZlTrEprcLoS4d1xtw5I5DmR5VNKaps3jkX8mpVTwuhSlK1FxSlKAFKUoA/DqQtBSQCCMEHnULuWzMzCV29xKka/hL0PZg9w51NjqCKYGnZVJwUlhlozcXwUze2Z8U4uMaYoJIyhGMbvb1/nXOVOlGL0tsbSy43kELO9vDA8vlVx7Qv25mAsXN1ptCwQkrOucZ08s1Ar1aG3LaJUDU4Kh0acdIkgY08q5t9H8+UdGnyHLhrBC4W2F9deZB3YjkdwFG4CA6RxJydefXVsbNbcRLoUxp6DDl4Gi/YWew/OoJFtrjySZLPqJGUlWhPyOayfdsQJeLrikHewkFXActfr5zVOzOYlrYQkvmXICCMivarLZna02+WzEkul2E6d0KUcqaOcDXmM1ZgORmn67VNfZzrKnWz2lKVqZilKUAKUrw6igDmzIMd66R5z7yB0CCA2oJxk5114cTXO6ND8iaiO+hwFWfVVvBJOuNO/hW+1ZGQpfpC1Ptq/drGnj1+PjmsVwQzbUo9FYaabXoENpCcq7hWUo5TyjVSSaw8kI2mD8RCAXiAnJGBpjTj2ZqCXW7KLAcdVn2lgEfXUfOrN2otqlWpb7+A4r9oeOh4CqhvTqWV7ql9IAgkga8AoH+qudq4z1OjCalDJzTd5C3UggBIzvZUcg5I+v7V9FfZ5d1XnZSHIdWVvIHROk8d5PX24xXzAjSQT0mFZ3cg8VYIB/Sr/8AsLSRsa6sketMc0HLASKdhHWfApdLaHJYtKUpkUFKUoAVpz7g1CHrpUpR5CtysEqK3JRhwa8jUohkTvG2jsVlRhwukWDqFHXH61FnPtFmG4RGJ9rc6EuhIk4AAKtPLXsqX3iwuojuvRYwecCchAIyqohOiJlNqZEF9bgylbSEFe77xA9U9h17KrPUmCsw+v0mF8c9OtMtLQStO5up1yFc8iqHvzYbUnKPWKFglXWf81ObPdLhs9KEa6xJ33YpJxIcbVhk40Bzy46/Q/W1lmhXSCZ1tfQ42hZVlsggY1+HxpG2LjPf0O0TTjr7KhVlThGcJQ4VL09rXHzr6U+ySB6DsVFOMKkLU8rXjnT4AVRarG4y6cJJ4BQ54q+9ir5bf9Pwo6pTTbraNwtqOCMEita7Iyl2Vtrkl0SylYWpUd79i+0v3Vg1lprORTGD2lKUAKxvoW40pLbpaWRosAEpPcdKyUoA4npd2t5Pp7CJscfv4qSFp95s/oT4V0oMyLOZD0VxC0Hq4+NbNcyZZmXnjJjKVFlHUutabx/9D/d8e2q8ronh9m+4y08kpcbQsHkoZrhytj7O86p1lgxXVjClx1bm93jgfEV+lXC623S4QlSmR/yIo3j4oGvkPGtmHtDaphKGZjfSJ9pBOFJ7xyo2XsNH6OQ1sDaemS7IclPrScjLxQOGOCMDlWyNhtmRg/dDG8BgKyre885rvCSwrg82e5YrXkXWDGSVOyWwBxwc/Cj4onEmzju7HQEpP3dJmwVci2+Vpz7q8itjZ2TMQ8/brksOSGCcOjQOJ0II/mGnI5rE5tGuZluyRHZa+TgH4Y/j9n889lbVjtT8V12bcXkvTXhg7nsNp/6p6+088DhiqJLOYl22k1JnYpSlamQpSlAClKUAK05tqt8/Bmwo75HAuthRHiaUoA1BszZwMJhBI6kuKA8s1mYsNpjrC2rfG3xwWpsKV5nWvKVGETlnRAwMCvaUqSBSlKAP/9k="/>
          <p:cNvSpPr>
            <a:spLocks noChangeAspect="1" noChangeArrowheads="1"/>
          </p:cNvSpPr>
          <p:nvPr/>
        </p:nvSpPr>
        <p:spPr bwMode="auto">
          <a:xfrm>
            <a:off x="155575" y="-342900"/>
            <a:ext cx="6762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" y="2480359"/>
            <a:ext cx="483486" cy="51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" y="4080154"/>
            <a:ext cx="575004" cy="3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93" y="3305390"/>
            <a:ext cx="46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80156"/>
            <a:ext cx="6101091" cy="23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6611" y="1646901"/>
            <a:ext cx="162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Metabolomics Data Reporting Standards</a:t>
            </a:r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53000" y="1447800"/>
            <a:ext cx="2286000" cy="845431"/>
          </a:xfrm>
          <a:prstGeom prst="wedgeEllipseCallout">
            <a:avLst>
              <a:gd name="adj1" fmla="val -40050"/>
              <a:gd name="adj2" fmla="val 115545"/>
            </a:avLst>
          </a:prstGeom>
          <a:noFill/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46900"/>
            <a:ext cx="1752600" cy="141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6477000" y="3834522"/>
            <a:ext cx="762000" cy="343332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mMap</a:t>
            </a:r>
            <a:r>
              <a:rPr lang="en-US" dirty="0" smtClean="0"/>
              <a:t> Features: Advanced Data Analysis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97A18-5181-4412-93C2-3B617E95CF3A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800" dirty="0" smtClean="0"/>
              <a:t>Menu Driven automated data analysis pipeline</a:t>
            </a:r>
          </a:p>
          <a:p>
            <a:r>
              <a:rPr lang="en-US" sz="1800" dirty="0" smtClean="0"/>
              <a:t>Best practices in metabolomics data analysis</a:t>
            </a:r>
          </a:p>
          <a:p>
            <a:r>
              <a:rPr lang="en-US" sz="1800" dirty="0" smtClean="0"/>
              <a:t>Connected to genomics information</a:t>
            </a:r>
          </a:p>
          <a:p>
            <a:r>
              <a:rPr lang="en-US" sz="1800" dirty="0" smtClean="0"/>
              <a:t>Interactive plots : Download/Print</a:t>
            </a:r>
          </a:p>
          <a:p>
            <a:r>
              <a:rPr lang="en-US" sz="1800" dirty="0" smtClean="0"/>
              <a:t>Flexible pipeline</a:t>
            </a:r>
          </a:p>
          <a:p>
            <a:r>
              <a:rPr lang="en-US" sz="1800" dirty="0" smtClean="0"/>
              <a:t>Help in interpretation of plots with examples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5052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885057" cy="1143000"/>
          </a:xfrm>
        </p:spPr>
        <p:txBody>
          <a:bodyPr/>
          <a:lstStyle/>
          <a:p>
            <a:r>
              <a:rPr lang="en-US" dirty="0" err="1" smtClean="0"/>
              <a:t>mMap</a:t>
            </a:r>
            <a:r>
              <a:rPr lang="en-US" dirty="0" smtClean="0"/>
              <a:t> Features: Data Analysis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5D81-1650-4DD9-9877-DE4BFD54F5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Blue - Simple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_Template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owerpoint_Template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9992</TotalTime>
  <Words>413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Dark Blue - Simple</vt:lpstr>
      <vt:lpstr>Powerpoint_Template</vt:lpstr>
      <vt:lpstr>1_Powerpoint_Template</vt:lpstr>
      <vt:lpstr>mMAP: mouse Metabolomics Analysis Platform   </vt:lpstr>
      <vt:lpstr>Outline</vt:lpstr>
      <vt:lpstr>What is Metabolomics?</vt:lpstr>
      <vt:lpstr>Metabolomics Workflow</vt:lpstr>
      <vt:lpstr>Project Goals</vt:lpstr>
      <vt:lpstr>Bioinformatics infrastructure is lacking for metabolomics data analysis and interpretation</vt:lpstr>
      <vt:lpstr>mMAP Features: Data Base and Data Analysis Pipeline</vt:lpstr>
      <vt:lpstr>mMap Features: Advanced Data Analysis Tools</vt:lpstr>
      <vt:lpstr>mMap Features: Data Analysis Plots</vt:lpstr>
      <vt:lpstr>mMap Features :  Help in Interpreting the Plots</vt:lpstr>
      <vt:lpstr>mMAP Features : Interactive Plots</vt:lpstr>
      <vt:lpstr>mMAP Features: Links to curated pathways, genes, and proteins</vt:lpstr>
      <vt:lpstr>mMAP Features: Links to curated pathways, genes, and proteins </vt:lpstr>
      <vt:lpstr>Summary and Future Goals</vt:lpstr>
      <vt:lpstr>Metabolomics of Peripheral Neuropathy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JGM- Journal Club</dc:title>
  <dc:creator>Preeti Bais</dc:creator>
  <cp:lastModifiedBy>Preeti Bais</cp:lastModifiedBy>
  <cp:revision>109</cp:revision>
  <dcterms:created xsi:type="dcterms:W3CDTF">2014-01-20T15:13:39Z</dcterms:created>
  <dcterms:modified xsi:type="dcterms:W3CDTF">2014-09-02T16:50:21Z</dcterms:modified>
</cp:coreProperties>
</file>