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469" r:id="rId2"/>
    <p:sldId id="464" r:id="rId3"/>
    <p:sldId id="760" r:id="rId4"/>
    <p:sldId id="773" r:id="rId5"/>
    <p:sldId id="764" r:id="rId6"/>
    <p:sldId id="772" r:id="rId7"/>
    <p:sldId id="774" r:id="rId8"/>
    <p:sldId id="775" r:id="rId9"/>
    <p:sldId id="776" r:id="rId10"/>
    <p:sldId id="778" r:id="rId11"/>
    <p:sldId id="727" r:id="rId12"/>
    <p:sldId id="728" r:id="rId13"/>
    <p:sldId id="729" r:id="rId14"/>
    <p:sldId id="730" r:id="rId15"/>
    <p:sldId id="731" r:id="rId16"/>
    <p:sldId id="732" r:id="rId17"/>
    <p:sldId id="756" r:id="rId18"/>
    <p:sldId id="736" r:id="rId19"/>
    <p:sldId id="737" r:id="rId20"/>
    <p:sldId id="738" r:id="rId21"/>
    <p:sldId id="739" r:id="rId22"/>
    <p:sldId id="741" r:id="rId23"/>
    <p:sldId id="740" r:id="rId24"/>
    <p:sldId id="742" r:id="rId25"/>
    <p:sldId id="743" r:id="rId26"/>
    <p:sldId id="744" r:id="rId27"/>
    <p:sldId id="7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99"/>
    <a:srgbClr val="FFCCCC"/>
    <a:srgbClr val="660066"/>
    <a:srgbClr val="000066"/>
    <a:srgbClr val="A50021"/>
    <a:srgbClr val="003300"/>
    <a:srgbClr val="DBD600"/>
    <a:srgbClr val="FFFF09"/>
    <a:srgbClr val="FFFF05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6649" autoAdjust="0"/>
  </p:normalViewPr>
  <p:slideViewPr>
    <p:cSldViewPr>
      <p:cViewPr>
        <p:scale>
          <a:sx n="70" d="100"/>
          <a:sy n="70" d="100"/>
        </p:scale>
        <p:origin x="-13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igrahi\Desktop\1-TO%20SHOW\prd\LEAF%20WATER%20POTENTI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igrahi\Desktop\1-TO%20SHOW\prd\LEAF%20WATER%20POTENTI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igrahi\Desktop\1-TO%20SHOW\prd\RLW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nigrahi\Desktop\Jan-Feb-NEW\references\5-PAPER-2\prd\prediction-yiel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igrahi\Desktop\Jan-Feb-NEW\references\5-PAPER-2\prd\prediction-yie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9.1502187226596671E-2"/>
          <c:y val="0.15037438028579794"/>
          <c:w val="0.8753602362204767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DI-50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Ψl -2010</c:v>
                </c:pt>
                <c:pt idx="1">
                  <c:v>Ψs -2010</c:v>
                </c:pt>
                <c:pt idx="2">
                  <c:v>Ψl -2011</c:v>
                </c:pt>
                <c:pt idx="3">
                  <c:v>Ψs -2011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1.8</c:v>
                </c:pt>
                <c:pt idx="1">
                  <c:v>1.2</c:v>
                </c:pt>
                <c:pt idx="2">
                  <c:v>1.4</c:v>
                </c:pt>
                <c:pt idx="3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DI-75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Ψl -2010</c:v>
                </c:pt>
                <c:pt idx="1">
                  <c:v>Ψs -2010</c:v>
                </c:pt>
                <c:pt idx="2">
                  <c:v>Ψl -2011</c:v>
                </c:pt>
                <c:pt idx="3">
                  <c:v>Ψs -2011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1.6</c:v>
                </c:pt>
                <c:pt idx="1">
                  <c:v>1.1000000000000001</c:v>
                </c:pt>
                <c:pt idx="2">
                  <c:v>1.3</c:v>
                </c:pt>
                <c:pt idx="3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PRD-50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Ψl -2010</c:v>
                </c:pt>
                <c:pt idx="1">
                  <c:v>Ψs -2010</c:v>
                </c:pt>
                <c:pt idx="2">
                  <c:v>Ψl -2011</c:v>
                </c:pt>
                <c:pt idx="3">
                  <c:v>Ψs -2011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1.7</c:v>
                </c:pt>
                <c:pt idx="1">
                  <c:v>1.1000000000000001</c:v>
                </c:pt>
                <c:pt idx="2">
                  <c:v>1.3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PRD-75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Ψl -2010</c:v>
                </c:pt>
                <c:pt idx="1">
                  <c:v>Ψs -2010</c:v>
                </c:pt>
                <c:pt idx="2">
                  <c:v>Ψl -2011</c:v>
                </c:pt>
                <c:pt idx="3">
                  <c:v>Ψs -2011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1.4</c:v>
                </c:pt>
                <c:pt idx="1">
                  <c:v>1</c:v>
                </c:pt>
                <c:pt idx="2">
                  <c:v>1.2</c:v>
                </c:pt>
                <c:pt idx="3">
                  <c:v>0.8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FI-100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Ψl -2010</c:v>
                </c:pt>
                <c:pt idx="1">
                  <c:v>Ψs -2010</c:v>
                </c:pt>
                <c:pt idx="2">
                  <c:v>Ψl -2011</c:v>
                </c:pt>
                <c:pt idx="3">
                  <c:v>Ψs -2011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1.2</c:v>
                </c:pt>
                <c:pt idx="1">
                  <c:v>0.9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axId val="176569728"/>
        <c:axId val="176579712"/>
      </c:barChart>
      <c:catAx>
        <c:axId val="176569728"/>
        <c:scaling>
          <c:orientation val="minMax"/>
        </c:scaling>
        <c:axPos val="t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579712"/>
        <c:crosses val="max"/>
        <c:auto val="1"/>
        <c:lblAlgn val="ctr"/>
        <c:lblOffset val="100"/>
      </c:catAx>
      <c:valAx>
        <c:axId val="176579712"/>
        <c:scaling>
          <c:orientation val="minMax"/>
          <c:max val="2"/>
          <c:min val="0.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569728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2797353455818022"/>
          <c:y val="0.72257615483128257"/>
          <c:w val="0.37480424321959976"/>
          <c:h val="0.17190186709307859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7.6953388416580754E-2"/>
          <c:y val="5.1400554097404488E-2"/>
          <c:w val="0.89372459372369761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Sheet1!$A$22</c:f>
              <c:strCache>
                <c:ptCount val="1"/>
                <c:pt idx="0">
                  <c:v>DI-50</c:v>
                </c:pt>
              </c:strCache>
            </c:strRef>
          </c:tx>
          <c:cat>
            <c:strRef>
              <c:f>Sheet1!$B$21:$E$21</c:f>
              <c:strCache>
                <c:ptCount val="4"/>
                <c:pt idx="0">
                  <c:v>SΨl -2010</c:v>
                </c:pt>
                <c:pt idx="1">
                  <c:v>SΨs -2010</c:v>
                </c:pt>
                <c:pt idx="2">
                  <c:v>SΨl -2011</c:v>
                </c:pt>
                <c:pt idx="3">
                  <c:v>SΨs -2011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52.6</c:v>
                </c:pt>
                <c:pt idx="1">
                  <c:v>38.300000000000004</c:v>
                </c:pt>
                <c:pt idx="2">
                  <c:v>44.8</c:v>
                </c:pt>
                <c:pt idx="3">
                  <c:v>31.4</c:v>
                </c:pt>
              </c:numCache>
            </c:numRef>
          </c:val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DI-75</c:v>
                </c:pt>
              </c:strCache>
            </c:strRef>
          </c:tx>
          <c:cat>
            <c:strRef>
              <c:f>Sheet1!$B$21:$E$21</c:f>
              <c:strCache>
                <c:ptCount val="4"/>
                <c:pt idx="0">
                  <c:v>SΨl -2010</c:v>
                </c:pt>
                <c:pt idx="1">
                  <c:v>SΨs -2010</c:v>
                </c:pt>
                <c:pt idx="2">
                  <c:v>SΨl -2011</c:v>
                </c:pt>
                <c:pt idx="3">
                  <c:v>SΨs -2011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29.2</c:v>
                </c:pt>
                <c:pt idx="2">
                  <c:v>38</c:v>
                </c:pt>
                <c:pt idx="3">
                  <c:v>22.7</c:v>
                </c:pt>
              </c:numCache>
            </c:numRef>
          </c:val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PRD-50</c:v>
                </c:pt>
              </c:strCache>
            </c:strRef>
          </c:tx>
          <c:cat>
            <c:strRef>
              <c:f>Sheet1!$B$21:$E$21</c:f>
              <c:strCache>
                <c:ptCount val="4"/>
                <c:pt idx="0">
                  <c:v>SΨl -2010</c:v>
                </c:pt>
                <c:pt idx="1">
                  <c:v>SΨs -2010</c:v>
                </c:pt>
                <c:pt idx="2">
                  <c:v>SΨl -2011</c:v>
                </c:pt>
                <c:pt idx="3">
                  <c:v>SΨs -2011</c:v>
                </c:pt>
              </c:strCache>
            </c:strRef>
          </c:cat>
          <c:val>
            <c:numRef>
              <c:f>Sheet1!$B$24:$E$24</c:f>
              <c:numCache>
                <c:formatCode>General</c:formatCode>
                <c:ptCount val="4"/>
                <c:pt idx="0">
                  <c:v>48.4</c:v>
                </c:pt>
                <c:pt idx="1">
                  <c:v>29.2</c:v>
                </c:pt>
                <c:pt idx="2">
                  <c:v>38</c:v>
                </c:pt>
                <c:pt idx="3">
                  <c:v>24.1</c:v>
                </c:pt>
              </c:numCache>
            </c:numRef>
          </c:val>
        </c:ser>
        <c:ser>
          <c:idx val="3"/>
          <c:order val="3"/>
          <c:tx>
            <c:strRef>
              <c:f>Sheet1!$A$25</c:f>
              <c:strCache>
                <c:ptCount val="1"/>
                <c:pt idx="0">
                  <c:v>PRD-75</c:v>
                </c:pt>
              </c:strCache>
            </c:strRef>
          </c:tx>
          <c:cat>
            <c:strRef>
              <c:f>Sheet1!$B$21:$E$21</c:f>
              <c:strCache>
                <c:ptCount val="4"/>
                <c:pt idx="0">
                  <c:v>SΨl -2010</c:v>
                </c:pt>
                <c:pt idx="1">
                  <c:v>SΨs -2010</c:v>
                </c:pt>
                <c:pt idx="2">
                  <c:v>SΨl -2011</c:v>
                </c:pt>
                <c:pt idx="3">
                  <c:v>SΨs -2011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31.5</c:v>
                </c:pt>
                <c:pt idx="1">
                  <c:v>21.1</c:v>
                </c:pt>
                <c:pt idx="2">
                  <c:v>27.1</c:v>
                </c:pt>
                <c:pt idx="3">
                  <c:v>22.5</c:v>
                </c:pt>
              </c:numCache>
            </c:numRef>
          </c:val>
        </c:ser>
        <c:ser>
          <c:idx val="4"/>
          <c:order val="4"/>
          <c:tx>
            <c:strRef>
              <c:f>Sheet1!$A$26</c:f>
              <c:strCache>
                <c:ptCount val="1"/>
                <c:pt idx="0">
                  <c:v>FI-100</c:v>
                </c:pt>
              </c:strCache>
            </c:strRef>
          </c:tx>
          <c:cat>
            <c:strRef>
              <c:f>Sheet1!$B$21:$E$21</c:f>
              <c:strCache>
                <c:ptCount val="4"/>
                <c:pt idx="0">
                  <c:v>SΨl -2010</c:v>
                </c:pt>
                <c:pt idx="1">
                  <c:v>SΨs -2010</c:v>
                </c:pt>
                <c:pt idx="2">
                  <c:v>SΨl -2011</c:v>
                </c:pt>
                <c:pt idx="3">
                  <c:v>SΨs -2011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24.5</c:v>
                </c:pt>
                <c:pt idx="1">
                  <c:v>18.899999999999999</c:v>
                </c:pt>
                <c:pt idx="2">
                  <c:v>22.5</c:v>
                </c:pt>
                <c:pt idx="3">
                  <c:v>22.5</c:v>
                </c:pt>
              </c:numCache>
            </c:numRef>
          </c:val>
        </c:ser>
        <c:axId val="176627072"/>
        <c:axId val="176632960"/>
      </c:barChart>
      <c:catAx>
        <c:axId val="1766270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632960"/>
        <c:crosses val="autoZero"/>
        <c:auto val="1"/>
        <c:lblAlgn val="ctr"/>
        <c:lblOffset val="100"/>
      </c:catAx>
      <c:valAx>
        <c:axId val="17663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62707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31539651471459945"/>
          <c:y val="7.7921961882424423E-2"/>
          <c:w val="0.4493093676383445"/>
          <c:h val="0.10299723172901259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7106846019247663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DI-50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RLWC-2010 (%)</c:v>
                </c:pt>
                <c:pt idx="1">
                  <c:v>LWC-2010 (%)</c:v>
                </c:pt>
                <c:pt idx="2">
                  <c:v>RLWC-2011 (%)</c:v>
                </c:pt>
                <c:pt idx="3">
                  <c:v>LWC-2011 (%)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79.3</c:v>
                </c:pt>
                <c:pt idx="1">
                  <c:v>68.8</c:v>
                </c:pt>
                <c:pt idx="2">
                  <c:v>80.2</c:v>
                </c:pt>
                <c:pt idx="3">
                  <c:v>69.3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DI-75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RLWC-2010 (%)</c:v>
                </c:pt>
                <c:pt idx="1">
                  <c:v>LWC-2010 (%)</c:v>
                </c:pt>
                <c:pt idx="2">
                  <c:v>RLWC-2011 (%)</c:v>
                </c:pt>
                <c:pt idx="3">
                  <c:v>LWC-2011 (%)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89.3</c:v>
                </c:pt>
                <c:pt idx="1">
                  <c:v>72.7</c:v>
                </c:pt>
                <c:pt idx="2">
                  <c:v>89.6</c:v>
                </c:pt>
                <c:pt idx="3">
                  <c:v>73.5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PRD-50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RLWC-2010 (%)</c:v>
                </c:pt>
                <c:pt idx="1">
                  <c:v>LWC-2010 (%)</c:v>
                </c:pt>
                <c:pt idx="2">
                  <c:v>RLWC-2011 (%)</c:v>
                </c:pt>
                <c:pt idx="3">
                  <c:v>LWC-2011 (%)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87.8</c:v>
                </c:pt>
                <c:pt idx="1">
                  <c:v>71.099999999999994</c:v>
                </c:pt>
                <c:pt idx="2">
                  <c:v>88.5</c:v>
                </c:pt>
                <c:pt idx="3">
                  <c:v>72.7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PRD-75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RLWC-2010 (%)</c:v>
                </c:pt>
                <c:pt idx="1">
                  <c:v>LWC-2010 (%)</c:v>
                </c:pt>
                <c:pt idx="2">
                  <c:v>RLWC-2011 (%)</c:v>
                </c:pt>
                <c:pt idx="3">
                  <c:v>LWC-2011 (%)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90.4</c:v>
                </c:pt>
                <c:pt idx="1">
                  <c:v>75.099999999999994</c:v>
                </c:pt>
                <c:pt idx="2">
                  <c:v>90.6</c:v>
                </c:pt>
                <c:pt idx="3">
                  <c:v>76.2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FI-100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RLWC-2010 (%)</c:v>
                </c:pt>
                <c:pt idx="1">
                  <c:v>LWC-2010 (%)</c:v>
                </c:pt>
                <c:pt idx="2">
                  <c:v>RLWC-2011 (%)</c:v>
                </c:pt>
                <c:pt idx="3">
                  <c:v>LWC-2011 (%)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92.7</c:v>
                </c:pt>
                <c:pt idx="1">
                  <c:v>78.3</c:v>
                </c:pt>
                <c:pt idx="2">
                  <c:v>93.1</c:v>
                </c:pt>
                <c:pt idx="3">
                  <c:v>79.5</c:v>
                </c:pt>
              </c:numCache>
            </c:numRef>
          </c:val>
        </c:ser>
        <c:axId val="176676864"/>
        <c:axId val="176678400"/>
      </c:barChart>
      <c:catAx>
        <c:axId val="1766768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678400"/>
        <c:crosses val="autoZero"/>
        <c:auto val="1"/>
        <c:lblAlgn val="ctr"/>
        <c:lblOffset val="100"/>
      </c:catAx>
      <c:valAx>
        <c:axId val="176678400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676864"/>
        <c:crosses val="autoZero"/>
        <c:crossBetween val="between"/>
        <c:majorUnit val="20"/>
        <c:minorUnit val="2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26980686789151537"/>
          <c:y val="1.7558690580344066E-2"/>
          <c:w val="0.51908202099737299"/>
          <c:h val="0.14543780985710236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2569340393686251"/>
          <c:y val="9.0886747135424648E-2"/>
          <c:w val="0.83560661035918105"/>
          <c:h val="0.7767550681931687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tx1"/>
              </a:solidFill>
            </c:spPr>
          </c:marker>
          <c:trendline>
            <c:trendlineType val="linear"/>
            <c:forward val="1"/>
            <c:backward val="1"/>
            <c:intercept val="0"/>
            <c:dispRSqr val="1"/>
            <c:dispEq val="1"/>
            <c:trendlineLbl>
              <c:layout>
                <c:manualLayout>
                  <c:x val="-9.6735181037094567E-3"/>
                  <c:y val="-4.1995107808559966E-2"/>
                </c:manualLayout>
              </c:layout>
              <c:tx>
                <c:rich>
                  <a:bodyPr/>
                  <a:lstStyle/>
                  <a:p>
                    <a:pPr>
                      <a:defRPr lang="en-IN"/>
                    </a:pPr>
                    <a:r>
                      <a:rPr lang="en-US" baseline="0"/>
                      <a:t>R² = 0.890, RMSE=1.256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Sheet1!$B$13:$B$20</c:f>
              <c:numCache>
                <c:formatCode>General</c:formatCode>
                <c:ptCount val="8"/>
                <c:pt idx="0">
                  <c:v>51.230000000000011</c:v>
                </c:pt>
                <c:pt idx="1">
                  <c:v>58.01</c:v>
                </c:pt>
                <c:pt idx="2">
                  <c:v>52.75</c:v>
                </c:pt>
                <c:pt idx="3">
                  <c:v>60.260000000000012</c:v>
                </c:pt>
                <c:pt idx="4">
                  <c:v>50</c:v>
                </c:pt>
                <c:pt idx="5">
                  <c:v>52</c:v>
                </c:pt>
                <c:pt idx="6">
                  <c:v>54</c:v>
                </c:pt>
                <c:pt idx="7">
                  <c:v>55.6</c:v>
                </c:pt>
              </c:numCache>
            </c:numRef>
          </c:xVal>
          <c:yVal>
            <c:numRef>
              <c:f>Sheet1!$C$13:$C$20</c:f>
              <c:numCache>
                <c:formatCode>General</c:formatCode>
                <c:ptCount val="8"/>
                <c:pt idx="0">
                  <c:v>50.291270000000011</c:v>
                </c:pt>
                <c:pt idx="1">
                  <c:v>57.681979999999996</c:v>
                </c:pt>
                <c:pt idx="2">
                  <c:v>53.723450000000113</c:v>
                </c:pt>
                <c:pt idx="3">
                  <c:v>59.398790000000012</c:v>
                </c:pt>
                <c:pt idx="4">
                  <c:v>48.044809999999998</c:v>
                </c:pt>
                <c:pt idx="5">
                  <c:v>53.806839999999994</c:v>
                </c:pt>
                <c:pt idx="6">
                  <c:v>53.062070000000013</c:v>
                </c:pt>
                <c:pt idx="7">
                  <c:v>54.697840000000006</c:v>
                </c:pt>
              </c:numCache>
            </c:numRef>
          </c:yVal>
        </c:ser>
        <c:axId val="176965120"/>
        <c:axId val="176967040"/>
      </c:scatterChart>
      <c:valAx>
        <c:axId val="176965120"/>
        <c:scaling>
          <c:orientation val="minMax"/>
          <c:max val="70"/>
          <c:min val="40"/>
        </c:scaling>
        <c:axPos val="b"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/>
                  <a:t>Observed yield</a:t>
                </a:r>
              </a:p>
            </c:rich>
          </c:tx>
          <c:layout>
            <c:manualLayout>
              <c:xMode val="edge"/>
              <c:yMode val="edge"/>
              <c:x val="0.46201833757396032"/>
              <c:y val="0.8977505112474440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967040"/>
        <c:crosses val="autoZero"/>
        <c:crossBetween val="midCat"/>
        <c:majorUnit val="10"/>
        <c:minorUnit val="2"/>
      </c:valAx>
      <c:valAx>
        <c:axId val="176967040"/>
        <c:scaling>
          <c:orientation val="minMax"/>
          <c:max val="70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N" b="0"/>
                </a:pPr>
                <a:r>
                  <a:rPr lang="en-IN" b="1" dirty="0"/>
                  <a:t>Predicted yield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965120"/>
        <c:crosses val="autoZero"/>
        <c:crossBetween val="midCat"/>
        <c:majorUnit val="10"/>
        <c:minorUnit val="2"/>
      </c:valAx>
      <c:spPr>
        <a:ln>
          <a:solidFill>
            <a:schemeClr val="accent1"/>
          </a:solidFill>
        </a:ln>
      </c:spPr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3960693188499193"/>
          <c:y val="6.0653073376943784E-2"/>
          <c:w val="0.81937120300120381"/>
          <c:h val="0.7783220796673020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</c:spPr>
          </c:marker>
          <c:trendline>
            <c:trendlineType val="linear"/>
            <c:forward val="1"/>
            <c:backward val="1"/>
            <c:dispRSqr val="1"/>
            <c:trendlineLbl>
              <c:layout>
                <c:manualLayout>
                  <c:x val="-5.3948038858870631E-2"/>
                  <c:y val="-9.9246899409278048E-3"/>
                </c:manualLayout>
              </c:layout>
              <c:tx>
                <c:rich>
                  <a:bodyPr/>
                  <a:lstStyle/>
                  <a:p>
                    <a:pPr>
                      <a:defRPr lang="en-IN"/>
                    </a:pPr>
                    <a:r>
                      <a:rPr lang="en-US"/>
                      <a:t>R² = 0.916, RMSE = 1.186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Sheet1!$P$14:$P$21</c:f>
              <c:numCache>
                <c:formatCode>General</c:formatCode>
                <c:ptCount val="8"/>
                <c:pt idx="0">
                  <c:v>56.48</c:v>
                </c:pt>
                <c:pt idx="1">
                  <c:v>58.730000000000011</c:v>
                </c:pt>
                <c:pt idx="2">
                  <c:v>57.230000000000011</c:v>
                </c:pt>
                <c:pt idx="3">
                  <c:v>62.03</c:v>
                </c:pt>
                <c:pt idx="4">
                  <c:v>52</c:v>
                </c:pt>
                <c:pt idx="5">
                  <c:v>54</c:v>
                </c:pt>
                <c:pt idx="6">
                  <c:v>55.6</c:v>
                </c:pt>
                <c:pt idx="7">
                  <c:v>50</c:v>
                </c:pt>
              </c:numCache>
            </c:numRef>
          </c:xVal>
          <c:yVal>
            <c:numRef>
              <c:f>Sheet1!$Q$14:$Q$21</c:f>
              <c:numCache>
                <c:formatCode>General</c:formatCode>
                <c:ptCount val="8"/>
                <c:pt idx="0">
                  <c:v>55.501423999999993</c:v>
                </c:pt>
                <c:pt idx="1">
                  <c:v>60.051178</c:v>
                </c:pt>
                <c:pt idx="2">
                  <c:v>55.274616000000002</c:v>
                </c:pt>
                <c:pt idx="3">
                  <c:v>60.849657999999998</c:v>
                </c:pt>
                <c:pt idx="4">
                  <c:v>50.984141999999999</c:v>
                </c:pt>
                <c:pt idx="5">
                  <c:v>52.273421000000006</c:v>
                </c:pt>
                <c:pt idx="6">
                  <c:v>53.319933000000006</c:v>
                </c:pt>
                <c:pt idx="7">
                  <c:v>49.918132000000163</c:v>
                </c:pt>
              </c:numCache>
            </c:numRef>
          </c:yVal>
        </c:ser>
        <c:axId val="176987520"/>
        <c:axId val="177006080"/>
      </c:scatterChart>
      <c:valAx>
        <c:axId val="176987520"/>
        <c:scaling>
          <c:orientation val="minMax"/>
          <c:max val="70"/>
          <c:min val="40"/>
        </c:scaling>
        <c:axPos val="b"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/>
                  <a:t>Observed yield</a:t>
                </a:r>
              </a:p>
            </c:rich>
          </c:tx>
          <c:layout>
            <c:manualLayout>
              <c:xMode val="edge"/>
              <c:yMode val="edge"/>
              <c:x val="0.42098938940059932"/>
              <c:y val="0.93043141032656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7006080"/>
        <c:crosses val="autoZero"/>
        <c:crossBetween val="midCat"/>
        <c:majorUnit val="10"/>
        <c:minorUnit val="2"/>
      </c:valAx>
      <c:valAx>
        <c:axId val="177006080"/>
        <c:scaling>
          <c:orientation val="minMax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IN"/>
                  <a:t>Predicted yield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76987520"/>
        <c:crosses val="autoZero"/>
        <c:crossBetween val="midCat"/>
        <c:majorUnit val="10"/>
        <c:minorUnit val="2"/>
      </c:valAx>
      <c:spPr>
        <a:noFill/>
        <a:ln>
          <a:solidFill>
            <a:schemeClr val="tx1"/>
          </a:solidFill>
        </a:ln>
      </c:spPr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0.60377</cdr:x>
      <cdr:y>0.65116</cdr:y>
    </cdr:from>
    <cdr:to>
      <cdr:x>0.92453</cdr:x>
      <cdr:y>0.86047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000264"/>
          <a:ext cx="1214446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For PRD (2011)</a:t>
          </a:r>
          <a:endParaRPr lang="en-IN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1AEB-4E45-4B5B-8346-8F6AF052FF70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10D17-06AA-4ECC-83A4-FD18FEFBB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10D17-06AA-4ECC-83A4-FD18FEFBB1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4121-9C09-4746-8F09-01FC9DE5A2DD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9244FA0-11D7-42C1-9158-ECAD9792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Plant-based Monitoring for Yield Prediction of Citrus under </a:t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Differential  Irrigation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Panigrahi</a:t>
            </a:r>
            <a:b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Scientist </a:t>
            </a: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‘SS</a:t>
            </a:r>
            <a: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’ </a:t>
            </a:r>
            <a:br>
              <a:rPr lang="en-US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Directorate of Water Management,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Bhubaneswar, Odisha, India</a:t>
            </a:r>
            <a:r>
              <a:rPr lang="en-US" sz="31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3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285860"/>
            <a:ext cx="721523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b="1" dirty="0" smtClean="0"/>
              <a:t>3. </a:t>
            </a:r>
            <a:r>
              <a:rPr lang="en-IN" b="1" dirty="0" smtClean="0"/>
              <a:t>The spectral reflectance indices related to water deficit conditions are calculated as: </a:t>
            </a:r>
          </a:p>
          <a:p>
            <a:pPr marL="273050">
              <a:lnSpc>
                <a:spcPct val="150000"/>
              </a:lnSpc>
            </a:pPr>
            <a:r>
              <a:rPr lang="en-IN" b="1" dirty="0" smtClean="0"/>
              <a:t>Water band index (WBI) = (R</a:t>
            </a:r>
            <a:r>
              <a:rPr lang="en-IN" b="1" baseline="-25000" dirty="0" smtClean="0"/>
              <a:t>900</a:t>
            </a:r>
            <a:r>
              <a:rPr lang="en-IN" b="1" dirty="0" smtClean="0"/>
              <a:t>) / (R</a:t>
            </a:r>
            <a:r>
              <a:rPr lang="en-IN" b="1" baseline="-25000" dirty="0" smtClean="0"/>
              <a:t>970</a:t>
            </a:r>
            <a:r>
              <a:rPr lang="en-IN" b="1" dirty="0" smtClean="0"/>
              <a:t>) (Penuelas et al., 1995); </a:t>
            </a:r>
          </a:p>
          <a:p>
            <a:pPr marL="273050">
              <a:lnSpc>
                <a:spcPct val="150000"/>
              </a:lnSpc>
            </a:pPr>
            <a:r>
              <a:rPr lang="en-IN" b="1" dirty="0" smtClean="0"/>
              <a:t>Normalized Difference water index (NDWI) = (R</a:t>
            </a:r>
            <a:r>
              <a:rPr lang="en-IN" b="1" baseline="-25000" dirty="0" smtClean="0"/>
              <a:t>857</a:t>
            </a:r>
            <a:r>
              <a:rPr lang="en-IN" b="1" dirty="0" smtClean="0"/>
              <a:t> – R</a:t>
            </a:r>
            <a:r>
              <a:rPr lang="en-IN" b="1" baseline="-25000" dirty="0" smtClean="0"/>
              <a:t>1241</a:t>
            </a:r>
            <a:r>
              <a:rPr lang="en-IN" b="1" dirty="0" smtClean="0"/>
              <a:t>) / (R</a:t>
            </a:r>
            <a:r>
              <a:rPr lang="en-IN" b="1" baseline="-25000" dirty="0" smtClean="0"/>
              <a:t>857 </a:t>
            </a:r>
            <a:r>
              <a:rPr lang="en-IN" b="1" dirty="0" smtClean="0"/>
              <a:t>+ R</a:t>
            </a:r>
            <a:r>
              <a:rPr lang="en-IN" b="1" baseline="-25000" dirty="0" smtClean="0"/>
              <a:t>1241</a:t>
            </a:r>
            <a:r>
              <a:rPr lang="en-IN" b="1" dirty="0" smtClean="0"/>
              <a:t>) (</a:t>
            </a:r>
            <a:r>
              <a:rPr lang="en-IN" b="1" dirty="0" err="1" smtClean="0"/>
              <a:t>Gao</a:t>
            </a:r>
            <a:r>
              <a:rPr lang="en-IN" b="1" dirty="0" smtClean="0"/>
              <a:t>, 1995);</a:t>
            </a:r>
          </a:p>
          <a:p>
            <a:pPr marL="273050">
              <a:lnSpc>
                <a:spcPct val="150000"/>
              </a:lnSpc>
            </a:pPr>
            <a:r>
              <a:rPr lang="en-IN" b="1" dirty="0" smtClean="0"/>
              <a:t>Moisture stress index (MSI) = (R</a:t>
            </a:r>
            <a:r>
              <a:rPr lang="en-IN" b="1" baseline="-25000" dirty="0" smtClean="0"/>
              <a:t>1599</a:t>
            </a:r>
            <a:r>
              <a:rPr lang="en-IN" b="1" dirty="0" smtClean="0"/>
              <a:t>) / (R</a:t>
            </a:r>
            <a:r>
              <a:rPr lang="en-IN" b="1" baseline="-25000" dirty="0" smtClean="0"/>
              <a:t>819</a:t>
            </a:r>
            <a:r>
              <a:rPr lang="en-IN" b="1" dirty="0" smtClean="0"/>
              <a:t>) (Hunt et al., 1989); Normalised difference infrared index (NDII) = (R</a:t>
            </a:r>
            <a:r>
              <a:rPr lang="en-IN" b="1" baseline="-25000" dirty="0" smtClean="0"/>
              <a:t>819</a:t>
            </a:r>
            <a:r>
              <a:rPr lang="en-IN" b="1" dirty="0" smtClean="0"/>
              <a:t>-R</a:t>
            </a:r>
            <a:r>
              <a:rPr lang="en-IN" b="1" baseline="-25000" dirty="0" smtClean="0"/>
              <a:t>1649</a:t>
            </a:r>
            <a:r>
              <a:rPr lang="en-IN" b="1" dirty="0" smtClean="0"/>
              <a:t>) / (R</a:t>
            </a:r>
            <a:r>
              <a:rPr lang="en-IN" b="1" baseline="-25000" dirty="0" smtClean="0"/>
              <a:t>819</a:t>
            </a:r>
            <a:r>
              <a:rPr lang="en-IN" b="1" dirty="0" smtClean="0"/>
              <a:t>+R</a:t>
            </a:r>
            <a:r>
              <a:rPr lang="en-IN" b="1" baseline="-25000" dirty="0" smtClean="0"/>
              <a:t>1649</a:t>
            </a:r>
            <a:r>
              <a:rPr lang="en-IN" b="1" dirty="0" smtClean="0"/>
              <a:t>) (Jackson et al., 2004), </a:t>
            </a:r>
          </a:p>
          <a:p>
            <a:pPr marL="273050">
              <a:lnSpc>
                <a:spcPct val="150000"/>
              </a:lnSpc>
            </a:pPr>
            <a:r>
              <a:rPr lang="en-US" b="1" dirty="0" smtClean="0"/>
              <a:t>Simple ratio (proposed) = </a:t>
            </a:r>
            <a:r>
              <a:rPr lang="en-IN" b="1" dirty="0" smtClean="0"/>
              <a:t>(R</a:t>
            </a:r>
            <a:r>
              <a:rPr lang="en-IN" b="1" baseline="-25000" dirty="0" smtClean="0"/>
              <a:t>1360</a:t>
            </a:r>
            <a:r>
              <a:rPr lang="en-IN" b="1" dirty="0" smtClean="0"/>
              <a:t>) / (R</a:t>
            </a:r>
            <a:r>
              <a:rPr lang="en-IN" b="1" baseline="-25000" dirty="0" smtClean="0"/>
              <a:t>2250</a:t>
            </a:r>
            <a:r>
              <a:rPr lang="en-IN" b="1" dirty="0" smtClean="0"/>
              <a:t>) </a:t>
            </a:r>
          </a:p>
          <a:p>
            <a:pPr marL="273050" indent="-273050"/>
            <a:r>
              <a:rPr lang="en-IN" b="1" dirty="0" smtClean="0"/>
              <a:t>where R and the subscript numbers indicate the light reflectance at the specific wavelength (in nm).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85849" y="1428735"/>
          <a:ext cx="6858050" cy="3714776"/>
        </p:xfrm>
        <a:graphic>
          <a:graphicData uri="http://schemas.openxmlformats.org/drawingml/2006/table">
            <a:tbl>
              <a:tblPr/>
              <a:tblGrid>
                <a:gridCol w="1158531"/>
                <a:gridCol w="810482"/>
                <a:gridCol w="931401"/>
                <a:gridCol w="931401"/>
                <a:gridCol w="232032"/>
                <a:gridCol w="931401"/>
                <a:gridCol w="931401"/>
                <a:gridCol w="931401"/>
              </a:tblGrid>
              <a:tr h="4359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3591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2.31a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1.42a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2.43a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1.44a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2.46a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0.19a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1.54b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2.46b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0.19a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1.56c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2.35a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0.18a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1.48c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2.45b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0.18a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1.49d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2.47b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0.21a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1.59a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2.49c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0.19a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1.61b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2.69c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0.22a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1.64c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2.72d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1.66d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57148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Total N, P and K in leaf (%, dry weight basis) of ‘Kinnow’ mandarin as affected by various irrigation treatments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2149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Optimum range of leaf-N (2.28–2.53%), P (0.10–0.13% ), and K (1.28–1.63% ) for Kinnow (Hundal and Arora, 2001; Srivastava, 2011).</a:t>
            </a:r>
            <a:r>
              <a:rPr lang="en-IN" b="1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8660" y="1643048"/>
          <a:ext cx="7429552" cy="3429027"/>
        </p:xfrm>
        <a:graphic>
          <a:graphicData uri="http://schemas.openxmlformats.org/drawingml/2006/table">
            <a:tbl>
              <a:tblPr/>
              <a:tblGrid>
                <a:gridCol w="1214448"/>
                <a:gridCol w="699526"/>
                <a:gridCol w="787826"/>
                <a:gridCol w="787826"/>
                <a:gridCol w="787826"/>
                <a:gridCol w="225547"/>
                <a:gridCol w="787826"/>
                <a:gridCol w="787826"/>
                <a:gridCol w="675848"/>
                <a:gridCol w="675053"/>
              </a:tblGrid>
              <a:tr h="4023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023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54.0a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48.6a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24.7a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56.8a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50.3a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7.8a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24.9a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58.4a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57.8a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7.9a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25.6a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58.7a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58.2a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8.2a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24.1a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55.6a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51.2a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7.3a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25.2a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56.7a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51.8a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7.9a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25.5a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59.9a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58.4a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8.2a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25.8a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61.4a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58.9a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8.4a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26.9a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62.6b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61.5b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8.2a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26.9b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62.8b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61.6a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8.9a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27.2b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100" y="78579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FF0000"/>
                </a:solidFill>
              </a:rPr>
              <a:t>Total Fe, Mn, Cu and Zn in leafs (ppm, dry weight basis of ‘Kinnow’ mandarin as affected by various irrigation treatments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21495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Optimum values (62.3–89.4 ppm Fe, 58.7 – 76.3 ppm Mn, 8.1 – 10.3 ppm Cu and 26.3 – 28.5 ppm Zn) of Kinnow mandarin (Hundal and Arora, 2001; Srivastava, 2011).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00100" y="785794"/>
          <a:ext cx="72152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000100" y="3867151"/>
          <a:ext cx="7143800" cy="256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Leaf/stem water potential and leaf /stem water stress integral during 2010 and 2011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285852" y="1285860"/>
          <a:ext cx="671517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0221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RLWC and LWC in 2010 1nd 2011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785925"/>
          <a:ext cx="7786743" cy="3643340"/>
        </p:xfrm>
        <a:graphic>
          <a:graphicData uri="http://schemas.openxmlformats.org/drawingml/2006/table">
            <a:tbl>
              <a:tblPr/>
              <a:tblGrid>
                <a:gridCol w="1143008"/>
                <a:gridCol w="714380"/>
                <a:gridCol w="714380"/>
                <a:gridCol w="642942"/>
                <a:gridCol w="785818"/>
                <a:gridCol w="214314"/>
                <a:gridCol w="759746"/>
                <a:gridCol w="868325"/>
                <a:gridCol w="971915"/>
                <a:gridCol w="971915"/>
              </a:tblGrid>
              <a:tr h="427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275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gs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gs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2.89a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21.07b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1.66b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1.74c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2.94a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20.50b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1.53b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1.92a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7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2.92a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24.80d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1.84d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1.58a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3.41b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23.48d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1.60d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2.13b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2.90a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20.13a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1.43a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2.02e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3.38b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20.04a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1.31a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2.58d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2.95b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23.13c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1.79c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1.65b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3.45b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22.83c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1.57c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2.17b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3.88c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37.78e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1.86d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4.37c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31.07e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1.74e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2.51c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71435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Leaf physiological parameters under different irrigation treatments in 2010 and 2011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785925"/>
          <a:ext cx="7643865" cy="3357586"/>
        </p:xfrm>
        <a:graphic>
          <a:graphicData uri="http://schemas.openxmlformats.org/drawingml/2006/table">
            <a:tbl>
              <a:tblPr/>
              <a:tblGrid>
                <a:gridCol w="1214446"/>
                <a:gridCol w="642942"/>
                <a:gridCol w="714380"/>
                <a:gridCol w="642942"/>
                <a:gridCol w="642942"/>
                <a:gridCol w="214314"/>
                <a:gridCol w="731892"/>
                <a:gridCol w="876925"/>
                <a:gridCol w="981541"/>
                <a:gridCol w="981541"/>
              </a:tblGrid>
              <a:tr h="394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940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33.4a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25.8a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0.81a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19.2a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0.64a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36.2b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22.5b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31.3b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0.83a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26.7b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27.5b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0.77a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32.5a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19.7a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25.3a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0.79a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21.0a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19.0a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18.8a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0.60a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22.0b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0.80a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26.5b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0.74a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40.7c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26.2c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48.7c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0.86b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36.0c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25.6c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32.3c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107154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Tree growth under various irrigation treatment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857364"/>
          <a:ext cx="8143930" cy="3271830"/>
        </p:xfrm>
        <a:graphic>
          <a:graphicData uri="http://schemas.openxmlformats.org/drawingml/2006/table">
            <a:tbl>
              <a:tblPr/>
              <a:tblGrid>
                <a:gridCol w="714379"/>
                <a:gridCol w="642942"/>
                <a:gridCol w="785818"/>
                <a:gridCol w="642942"/>
                <a:gridCol w="785818"/>
                <a:gridCol w="642942"/>
                <a:gridCol w="214314"/>
                <a:gridCol w="780026"/>
                <a:gridCol w="822507"/>
                <a:gridCol w="644868"/>
                <a:gridCol w="807056"/>
                <a:gridCol w="660318"/>
              </a:tblGrid>
              <a:tr h="36413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Hyperspectral Indices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641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1151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NDII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NDII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1.056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0.042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0.561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0.266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3.002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0.992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0.081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0.462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0.219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2.937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0.966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0.035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0.472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0.243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2.802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0.981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0.417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0.206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2.811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1.006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0.037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0.481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0.251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2.862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0.984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0.076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0.431</a:t>
                      </a:r>
                      <a:endParaRPr lang="en-IN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0.207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2.828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0.932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0.034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0.471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0.241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2.847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0.952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0.057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0.406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0.205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2.796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0.917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0.033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0.469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0.239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2.711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0.815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0.031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0.384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0.203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2.629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03" marR="670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42860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</a:rPr>
              <a:t>Mean water band index (WBI), normalised difference water index (NDWI), moisture stress index (MSI) and Normalised difference infrared index (NDII) of Kinnow mandarin under various irrigation treatments</a:t>
            </a:r>
            <a:r>
              <a:rPr lang="en-IN" sz="2000" dirty="0" smtClean="0">
                <a:solidFill>
                  <a:srgbClr val="FF0000"/>
                </a:solidFill>
              </a:rPr>
              <a:t>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357826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Parameters are significantly different from each other 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1538" y="1473458"/>
          <a:ext cx="7000923" cy="4312996"/>
        </p:xfrm>
        <a:graphic>
          <a:graphicData uri="http://schemas.openxmlformats.org/drawingml/2006/table">
            <a:tbl>
              <a:tblPr/>
              <a:tblGrid>
                <a:gridCol w="1143008"/>
                <a:gridCol w="1285884"/>
                <a:gridCol w="1000132"/>
                <a:gridCol w="1157262"/>
                <a:gridCol w="889463"/>
                <a:gridCol w="763035"/>
                <a:gridCol w="762139"/>
              </a:tblGrid>
              <a:tr h="3156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8861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fruits dropped/tree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fruits harvested/tree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Average fruit weight (g)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Fruit yield </a:t>
                      </a: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IWUE 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 mm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WUE 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 mm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(96</a:t>
                      </a:r>
                      <a:r>
                        <a:rPr lang="en-IN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52</a:t>
                      </a:r>
                      <a:r>
                        <a:rPr lang="en-IN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22</a:t>
                      </a:r>
                      <a:r>
                        <a:rPr lang="en-IN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671a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152.7a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51.23a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0.108c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0.056c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135c          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(77, 40, 18)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718b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161.6b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58.01c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0.081b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0.051b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148b          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(80, 48, 20)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703b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160.7b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56.48b 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(8.7%)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0.119d (83%)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0.062c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100a          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(61, 28, 11)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755c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163.0b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58.73c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0.082b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0.053b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           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(64, 15, 13)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763c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162.3b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61.91d</a:t>
                      </a:r>
                      <a:endParaRPr lang="en-IN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0.065a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0.047a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7290" y="100010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Fruit yield, IWUE, and WUE in 2010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4" y="1357296"/>
          <a:ext cx="7572427" cy="4660112"/>
        </p:xfrm>
        <a:graphic>
          <a:graphicData uri="http://schemas.openxmlformats.org/drawingml/2006/table">
            <a:tbl>
              <a:tblPr/>
              <a:tblGrid>
                <a:gridCol w="1214446"/>
                <a:gridCol w="214314"/>
                <a:gridCol w="1571636"/>
                <a:gridCol w="1071570"/>
                <a:gridCol w="1000132"/>
                <a:gridCol w="857256"/>
                <a:gridCol w="846911"/>
                <a:gridCol w="796162"/>
              </a:tblGrid>
              <a:tr h="3877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23488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fruits dropped/tree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fruits harvested/ tree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Average fruit weight   (g)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Fruit yield </a:t>
                      </a: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IWUE     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 mm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WUE       (t ha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 mm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151e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(82</a:t>
                      </a:r>
                      <a:r>
                        <a:rPr lang="en-IN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50</a:t>
                      </a:r>
                      <a:r>
                        <a:rPr lang="en-IN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19)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682a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154.7a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52.75a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0.150c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0.071c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109c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(66, 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11)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739c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163.1b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60.26c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0.114b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0.067b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126d</a:t>
                      </a:r>
                      <a:r>
                        <a:rPr lang="en-IN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(70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10)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711b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161.0b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57.23b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(9.4%)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0.163d (81%)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0.077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89b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(52,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10)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751c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165.2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62.03c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0.118b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0.070c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79a</a:t>
                      </a:r>
                      <a:r>
                        <a:rPr lang="en-IN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(51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8)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776d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162.8b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63.20c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0.090a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0.061a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78579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Fruit yield, IWUE, and WUE in 2011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ntroduction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39903"/>
            <a:ext cx="8643998" cy="5760931"/>
          </a:xfrm>
        </p:spPr>
        <p:txBody>
          <a:bodyPr>
            <a:noAutofit/>
          </a:bodyPr>
          <a:lstStyle/>
          <a:p>
            <a:pPr marL="174625" indent="-174625" algn="just">
              <a:buFont typeface="Wingdings" pitchFamily="2" charset="2"/>
              <a:buChar char="Ø"/>
            </a:pP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Water is the major constraint to crop production in many parts of the world.</a:t>
            </a:r>
          </a:p>
          <a:p>
            <a:pPr marL="174625" indent="-174625" algn="just">
              <a:buFont typeface="Wingdings" pitchFamily="2" charset="2"/>
              <a:buChar char="Ø"/>
            </a:pPr>
            <a:endParaRPr lang="en-US" sz="2000" b="1" dirty="0" smtClean="0">
              <a:latin typeface="Arial Black" pitchFamily="34" charset="0"/>
              <a:cs typeface="Arial" pitchFamily="34" charset="0"/>
            </a:endParaRPr>
          </a:p>
          <a:p>
            <a:pPr marL="174625" indent="-174625" algn="just">
              <a:buFont typeface="Wingdings" pitchFamily="2" charset="2"/>
              <a:buChar char="Ø"/>
            </a:pP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sustain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crop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production in water scarce environments, deficit irrigation (DI) is a suggestable irrigation practice.</a:t>
            </a:r>
          </a:p>
          <a:p>
            <a:pPr marL="174625" indent="-174625" algn="just">
              <a:buFont typeface="Wingdings" pitchFamily="2" charset="2"/>
              <a:buChar char="Ø"/>
            </a:pPr>
            <a:endParaRPr lang="en-US" sz="2000" b="1" dirty="0" smtClean="0">
              <a:latin typeface="Arial Black" pitchFamily="34" charset="0"/>
              <a:cs typeface="Arial" pitchFamily="34" charset="0"/>
            </a:endParaRPr>
          </a:p>
          <a:p>
            <a:pPr marL="174625" indent="-174625" algn="just">
              <a:buFont typeface="Wingdings" pitchFamily="2" charset="2"/>
              <a:buChar char="Ø"/>
            </a:pP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DI is an irrigation strategy in which water is applied less than the full water requirement of the crop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marL="174625" indent="-174625" algn="just">
              <a:buFont typeface="Wingdings" pitchFamily="2" charset="2"/>
              <a:buChar char="Ø"/>
            </a:pPr>
            <a:endParaRPr lang="en-US" sz="2000" b="1" dirty="0" smtClean="0">
              <a:latin typeface="Arial Black" pitchFamily="34" charset="0"/>
              <a:cs typeface="Arial" pitchFamily="34" charset="0"/>
            </a:endParaRPr>
          </a:p>
          <a:p>
            <a:pPr marL="174625" indent="-174625" algn="just">
              <a:buFont typeface="Wingdings" pitchFamily="2" charset="2"/>
              <a:buChar char="Ø"/>
            </a:pP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Citrus, the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third important fruit crop in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India, has low productivity and it varies widely from year to year depending upon climate and water availability in different regions of the country.</a:t>
            </a:r>
            <a:endParaRPr lang="en-US" sz="2000" b="1" dirty="0" smtClean="0">
              <a:latin typeface="Arial Black" pitchFamily="34" charset="0"/>
              <a:cs typeface="Arial" pitchFamily="34" charset="0"/>
            </a:endParaRPr>
          </a:p>
          <a:p>
            <a:pPr marL="174625" indent="-174625" algn="just">
              <a:buNone/>
            </a:pPr>
            <a:endParaRPr lang="en-US" sz="2000" b="1" dirty="0" smtClean="0">
              <a:latin typeface="Arial Black" pitchFamily="34" charset="0"/>
              <a:cs typeface="Arial" pitchFamily="34" charset="0"/>
            </a:endParaRPr>
          </a:p>
          <a:p>
            <a:pPr marL="174625" indent="-174625" algn="just">
              <a:buFont typeface="Wingdings" pitchFamily="2" charset="2"/>
              <a:buChar char="Ø"/>
            </a:pP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In changing climate scenario, it is utmost essential to optimize water management and prediction of yield of the crop.</a:t>
            </a:r>
            <a:endParaRPr lang="en-US" sz="1600" b="1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2974" y="1714486"/>
          <a:ext cx="7215237" cy="3495736"/>
        </p:xfrm>
        <a:graphic>
          <a:graphicData uri="http://schemas.openxmlformats.org/drawingml/2006/table">
            <a:tbl>
              <a:tblPr/>
              <a:tblGrid>
                <a:gridCol w="1309344"/>
                <a:gridCol w="915985"/>
                <a:gridCol w="915985"/>
                <a:gridCol w="787778"/>
                <a:gridCol w="1317514"/>
                <a:gridCol w="1052646"/>
                <a:gridCol w="915985"/>
              </a:tblGrid>
              <a:tr h="3322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967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Juice content (%)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TSS (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Brix)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TA  </a:t>
                      </a: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Ascorbic acid  </a:t>
                      </a: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Reducing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Sugar 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 Sugar 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43.7a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11.4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1.02f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120.4a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50.4c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73.8c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46.7b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10.9c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0.82b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112.1a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42.9b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61.7a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45.5b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11.2b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0.84b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119.8a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59.3d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67.4b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48.2b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10.8b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0.82b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109.0c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47.1c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60.1a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49.6c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10.8c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0.81b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116.3b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37.2a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66.4b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3042" y="114298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Fruit quality parameters of Kinnow fruits in 2010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85853" y="1428738"/>
          <a:ext cx="6715173" cy="3432175"/>
        </p:xfrm>
        <a:graphic>
          <a:graphicData uri="http://schemas.openxmlformats.org/drawingml/2006/table">
            <a:tbl>
              <a:tblPr/>
              <a:tblGrid>
                <a:gridCol w="1214445"/>
                <a:gridCol w="214314"/>
                <a:gridCol w="928694"/>
                <a:gridCol w="805748"/>
                <a:gridCol w="837327"/>
                <a:gridCol w="928694"/>
                <a:gridCol w="1078885"/>
                <a:gridCol w="707066"/>
              </a:tblGrid>
              <a:tr h="3261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785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Juice content (%)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TSS (</a:t>
                      </a:r>
                      <a:r>
                        <a:rPr lang="en-IN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Brix)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TA       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Ascorbic acid    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Reducible sugar     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 sugar (mg/l)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43.1a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11.7 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0.96f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128.7a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54.7c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75.4c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IN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45.9b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11.2c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0.80d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114.7a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45.9b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64.7a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44.3b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11.4b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0.83e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123.6a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61.7d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69.3b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47.9b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11.1b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0.80b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111.9c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49.2b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63.2a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en-IN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49.5c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10.9c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0.79b</a:t>
                      </a:r>
                      <a:endParaRPr lang="en-IN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119.1b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38.7a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68.7b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7290" y="928671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Fruit quality parameters of Kinnow fruits in 2011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428736"/>
          <a:ext cx="7929621" cy="4119391"/>
        </p:xfrm>
        <a:graphic>
          <a:graphicData uri="http://schemas.openxmlformats.org/drawingml/2006/table">
            <a:tbl>
              <a:tblPr/>
              <a:tblGrid>
                <a:gridCol w="728349"/>
                <a:gridCol w="416483"/>
                <a:gridCol w="390076"/>
                <a:gridCol w="390076"/>
                <a:gridCol w="472601"/>
                <a:gridCol w="407682"/>
                <a:gridCol w="445093"/>
                <a:gridCol w="370269"/>
                <a:gridCol w="409882"/>
                <a:gridCol w="390076"/>
                <a:gridCol w="389526"/>
                <a:gridCol w="390076"/>
                <a:gridCol w="390076"/>
                <a:gridCol w="390076"/>
                <a:gridCol w="389526"/>
                <a:gridCol w="390076"/>
                <a:gridCol w="390076"/>
                <a:gridCol w="390076"/>
                <a:gridCol w="389526"/>
              </a:tblGrid>
              <a:tr h="354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Fruit Yield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Leaf-N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Leaf-K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 Fe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 Zn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100" baseline="-25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1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RLWC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LWC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gs 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Leaf-N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Leaf-K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100" baseline="300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 Fe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Leaf-Zn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100" baseline="-25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="1" baseline="300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1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IN" sz="1100" b="1" baseline="300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0.26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r>
                        <a:rPr lang="en-IN" sz="11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RLWC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LWC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0.36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gs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r>
                        <a:rPr lang="en-IN" sz="11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1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r>
                        <a:rPr lang="en-IN" sz="11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NDII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0.26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0.39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0.36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IN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r>
                        <a:rPr lang="en-IN" sz="11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r>
                        <a:rPr lang="en-IN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63952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Correlation matrix (Pearson’s) for plant-based observations during 2010 and 2011 under DI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1357298"/>
          <a:ext cx="8429686" cy="4422420"/>
        </p:xfrm>
        <a:graphic>
          <a:graphicData uri="http://schemas.openxmlformats.org/drawingml/2006/table">
            <a:tbl>
              <a:tblPr/>
              <a:tblGrid>
                <a:gridCol w="704687"/>
                <a:gridCol w="446773"/>
                <a:gridCol w="418445"/>
                <a:gridCol w="418445"/>
                <a:gridCol w="506973"/>
                <a:gridCol w="437331"/>
                <a:gridCol w="477463"/>
                <a:gridCol w="397197"/>
                <a:gridCol w="439692"/>
                <a:gridCol w="418445"/>
                <a:gridCol w="417855"/>
                <a:gridCol w="418445"/>
                <a:gridCol w="418445"/>
                <a:gridCol w="418445"/>
                <a:gridCol w="417855"/>
                <a:gridCol w="418445"/>
                <a:gridCol w="418445"/>
                <a:gridCol w="418445"/>
                <a:gridCol w="417855"/>
              </a:tblGrid>
              <a:tr h="37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Fruit Yield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Leaf-N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Leaf-K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 Fe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 Zn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200" baseline="-25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2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RLWC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LWC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gs 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0.19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Leaf-N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Leaf-K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IN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 Fe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Leaf-Zn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200" baseline="-25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r>
                        <a:rPr lang="en-IN" sz="1200" b="1" baseline="300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0.19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2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200" b="1" baseline="300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RLWC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r>
                        <a:rPr lang="en-IN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r>
                        <a:rPr lang="en-IN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LWC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2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r>
                        <a:rPr lang="en-IN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Pn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gs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LWUE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r>
                        <a:rPr lang="en-IN" sz="12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WBI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NDWI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0.37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MSI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0.46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0.19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NDII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0.46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0.37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r>
                        <a:rPr lang="en-IN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r>
                        <a:rPr lang="en-IN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104" marR="46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57148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Correlation matrix (Pearson’s) for plant-based observations during 2010 and 2011 under PRD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428736"/>
          <a:ext cx="8429685" cy="3410785"/>
        </p:xfrm>
        <a:graphic>
          <a:graphicData uri="http://schemas.openxmlformats.org/drawingml/2006/table">
            <a:tbl>
              <a:tblPr/>
              <a:tblGrid>
                <a:gridCol w="500066"/>
                <a:gridCol w="1143008"/>
                <a:gridCol w="642942"/>
                <a:gridCol w="857256"/>
                <a:gridCol w="1143008"/>
                <a:gridCol w="142876"/>
                <a:gridCol w="1143008"/>
                <a:gridCol w="785818"/>
                <a:gridCol w="928694"/>
                <a:gridCol w="1143009"/>
              </a:tblGrid>
              <a:tr h="326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PC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PRD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91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Eigen value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% variance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Cumulative % of variance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n-IN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Eigen value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% variance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Cumulative % of variance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, Leaf-N, Leaf-K, </a:t>
                      </a:r>
                      <a:r>
                        <a:rPr lang="en-IN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, RLWC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6.964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40.20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40.20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Leaf-N, Leaf-K, </a:t>
                      </a:r>
                      <a:r>
                        <a:rPr lang="en-IN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SΨ</a:t>
                      </a:r>
                      <a:r>
                        <a:rPr lang="en-IN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, RLWC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5.744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38.46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38.46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gs, Pn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3.716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33.54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73.74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gs, Pn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2.899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32.11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70.57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/>
                          <a:ea typeface="Times New Roman"/>
                          <a:cs typeface="Times New Roman"/>
                        </a:rPr>
                        <a:t>WBI, SR  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2.449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15.28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89.02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WBI, SR   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Times New Roman"/>
                          <a:cs typeface="Times New Roman"/>
                        </a:rPr>
                        <a:t>2.219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13.77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84.34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02" marR="411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91652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Principal components with Eigen values and variances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401080" cy="2286016"/>
          </a:xfrm>
        </p:spPr>
        <p:txBody>
          <a:bodyPr>
            <a:noAutofit/>
          </a:bodyPr>
          <a:lstStyle/>
          <a:p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For DI:</a:t>
            </a:r>
            <a:b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Fruit yield = -0.957 (Leaf-N) + 42.441 (Leaf-K) – 0.275 (SΨ</a:t>
            </a:r>
            <a:r>
              <a:rPr lang="en-IN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+ 0.138 (gs) + 17.510 (WBI) – 17.630  (P &lt; 0.05; R</a:t>
            </a:r>
            <a:r>
              <a:rPr lang="en-IN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0.98; RMSE = 0.30%)  (for 2010)</a:t>
            </a:r>
            <a:b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(ii) For PRD:</a:t>
            </a:r>
            <a:b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Fruit yield = 3.042 (Leaf-N) + 33.478 (Leaf-K) – 0.162 (SΨ</a:t>
            </a:r>
            <a:r>
              <a:rPr lang="en-IN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- 0.089 (gs) + 13.409 (WBI) – 7.713  (P &lt; 0.05; R</a:t>
            </a:r>
            <a:r>
              <a:rPr lang="en-IN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0.94; RMSE = 1.31%)  (for 2010)</a:t>
            </a:r>
            <a:br>
              <a:rPr lang="en-IN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I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857752" y="3143248"/>
          <a:ext cx="3786213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857224" y="3214686"/>
          <a:ext cx="35719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46" y="357166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Yield prediction under DI and PRD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521495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DI (2011)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1429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Conclusions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891301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400" b="1" dirty="0" smtClean="0"/>
              <a:t>PRD at 50% FI produced 9% less fruit yield, with marginally lower vegetative growth of the plants in comparison to that under FI. However, 50% water saving under PRD</a:t>
            </a:r>
            <a:r>
              <a:rPr lang="en-IN" sz="2400" b="1" baseline="-25000" dirty="0" smtClean="0"/>
              <a:t>50 </a:t>
            </a:r>
            <a:r>
              <a:rPr lang="en-IN" sz="2400" b="1" dirty="0" smtClean="0"/>
              <a:t>boosted the irrigation water use efficiency up to 83% higher than that under FI. </a:t>
            </a:r>
          </a:p>
          <a:p>
            <a:pPr algn="just"/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Yield prediction using PC-regression with leaf-N, leaf-K, stem water potential stress index, stomatal conductance and water band index gives satisfactory result</a:t>
            </a:r>
            <a:r>
              <a:rPr lang="en-US" sz="2400" b="1" dirty="0" smtClean="0"/>
              <a:t>. Therefore, this technique can be used for yield forecasting of citrus orchards under differential water stress condition and such </a:t>
            </a:r>
            <a:r>
              <a:rPr lang="en-US" sz="2400" b="1" dirty="0" smtClean="0"/>
              <a:t>methodology </a:t>
            </a:r>
            <a:r>
              <a:rPr lang="en-US" sz="2400" b="1" dirty="0" smtClean="0"/>
              <a:t>may be tried for other crops also.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4659823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THANK YOU</a:t>
            </a:r>
            <a:endParaRPr lang="en-IN" sz="4400" b="1" dirty="0">
              <a:solidFill>
                <a:srgbClr val="00B050"/>
              </a:solidFill>
            </a:endParaRPr>
          </a:p>
        </p:txBody>
      </p:sp>
      <p:pic>
        <p:nvPicPr>
          <p:cNvPr id="3" name="Picture 3" descr="F:\Pictures_wallpapers\Wallpaper\UNIQEPHOTO\good quality pics\YELLF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7" y="1411794"/>
            <a:ext cx="4829187" cy="31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643182"/>
            <a:ext cx="7500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latin typeface="Arial Black" pitchFamily="34" charset="0"/>
              </a:rPr>
              <a:t>DI</a:t>
            </a:r>
            <a:r>
              <a:rPr lang="en-IN" sz="2000" b="1" baseline="-25000" dirty="0" smtClean="0">
                <a:latin typeface="Arial Black" pitchFamily="34" charset="0"/>
              </a:rPr>
              <a:t>50</a:t>
            </a:r>
            <a:r>
              <a:rPr lang="en-IN" sz="2000" b="1" dirty="0" smtClean="0">
                <a:latin typeface="Arial Black" pitchFamily="34" charset="0"/>
              </a:rPr>
              <a:t>: Irrigation at 50% ETc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latin typeface="Arial Black" pitchFamily="34" charset="0"/>
              </a:rPr>
              <a:t>DI</a:t>
            </a:r>
            <a:r>
              <a:rPr lang="en-IN" sz="2000" b="1" baseline="-25000" dirty="0" smtClean="0">
                <a:latin typeface="Arial Black" pitchFamily="34" charset="0"/>
              </a:rPr>
              <a:t>75</a:t>
            </a:r>
            <a:r>
              <a:rPr lang="en-IN" sz="2000" b="1" dirty="0" smtClean="0">
                <a:latin typeface="Arial Black" pitchFamily="34" charset="0"/>
              </a:rPr>
              <a:t>: Irrigation at 75% ETc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latin typeface="Arial Black" pitchFamily="34" charset="0"/>
              </a:rPr>
              <a:t>PRD</a:t>
            </a:r>
            <a:r>
              <a:rPr lang="en-IN" sz="2000" b="1" baseline="-25000" dirty="0" smtClean="0">
                <a:latin typeface="Arial Black" pitchFamily="34" charset="0"/>
              </a:rPr>
              <a:t>50</a:t>
            </a:r>
            <a:r>
              <a:rPr lang="en-IN" sz="2000" b="1" dirty="0" smtClean="0">
                <a:latin typeface="Arial Black" pitchFamily="34" charset="0"/>
              </a:rPr>
              <a:t>: Irrigation at 50% ETc through PRD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latin typeface="Arial Black" pitchFamily="34" charset="0"/>
              </a:rPr>
              <a:t>PRD</a:t>
            </a:r>
            <a:r>
              <a:rPr lang="en-IN" sz="2000" b="1" baseline="-25000" dirty="0" smtClean="0">
                <a:latin typeface="Arial Black" pitchFamily="34" charset="0"/>
              </a:rPr>
              <a:t>75</a:t>
            </a:r>
            <a:r>
              <a:rPr lang="en-IN" sz="2000" b="1" dirty="0" smtClean="0">
                <a:latin typeface="Arial Black" pitchFamily="34" charset="0"/>
              </a:rPr>
              <a:t>: Irrigation at 75% ETc through PRD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FI     </a:t>
            </a:r>
            <a:r>
              <a:rPr lang="en-IN" sz="2000" b="1" baseline="-25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: Irrigation at 100% </a:t>
            </a:r>
            <a:r>
              <a:rPr lang="en-IN" sz="2000" b="1" dirty="0" err="1" smtClean="0">
                <a:latin typeface="Arial Black" pitchFamily="34" charset="0"/>
                <a:cs typeface="Arial" pitchFamily="34" charset="0"/>
              </a:rPr>
              <a:t>ETc</a:t>
            </a:r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 throughout the crop period</a:t>
            </a:r>
            <a:r>
              <a:rPr lang="en-IN" sz="2000" b="1" dirty="0" smtClean="0">
                <a:latin typeface="Arial Black" pitchFamily="34" charset="0"/>
              </a:rPr>
              <a:t> 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214422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Treatment details of sustained deficit irrigation (DI) and Partial root zone drying (PRD) irrigation Scheduling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5599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cs typeface="Arial" pitchFamily="34" charset="0"/>
              </a:rPr>
              <a:t> Replication: 4; Plants per replication: 2; Design: RBD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3739" y="620688"/>
            <a:ext cx="6768741" cy="6048672"/>
            <a:chOff x="2123739" y="620688"/>
            <a:chExt cx="6768741" cy="6048672"/>
          </a:xfrm>
        </p:grpSpPr>
        <p:grpSp>
          <p:nvGrpSpPr>
            <p:cNvPr id="5" name="Group 62"/>
            <p:cNvGrpSpPr/>
            <p:nvPr/>
          </p:nvGrpSpPr>
          <p:grpSpPr>
            <a:xfrm>
              <a:off x="2123739" y="620688"/>
              <a:ext cx="5688621" cy="5904656"/>
              <a:chOff x="2123728" y="620688"/>
              <a:chExt cx="5688621" cy="590465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23728" y="1268760"/>
                <a:ext cx="4752528" cy="47525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Flowchart: Connector 2"/>
              <p:cNvSpPr/>
              <p:nvPr/>
            </p:nvSpPr>
            <p:spPr>
              <a:xfrm>
                <a:off x="4283968" y="3356992"/>
                <a:ext cx="360040" cy="36004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" name="Straight Connector 3"/>
              <p:cNvCxnSpPr/>
              <p:nvPr/>
            </p:nvCxnSpPr>
            <p:spPr>
              <a:xfrm flipH="1" flipV="1">
                <a:off x="5436096" y="764704"/>
                <a:ext cx="72008" cy="568863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3347864" y="836712"/>
                <a:ext cx="144016" cy="56166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Connector 20"/>
              <p:cNvSpPr/>
              <p:nvPr/>
            </p:nvSpPr>
            <p:spPr>
              <a:xfrm>
                <a:off x="3419872" y="4509120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5364088" y="2420888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347864" y="2492896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5436096" y="4437112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2987824" y="3501008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5796136" y="3429000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27" name="Group 28"/>
              <p:cNvGrpSpPr/>
              <p:nvPr/>
            </p:nvGrpSpPr>
            <p:grpSpPr>
              <a:xfrm>
                <a:off x="4932040" y="1988840"/>
                <a:ext cx="1512168" cy="3096344"/>
                <a:chOff x="4932040" y="1988840"/>
                <a:chExt cx="1512168" cy="309634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004048" y="4005064"/>
                  <a:ext cx="1080120" cy="1080120"/>
                </a:xfrm>
                <a:prstGeom prst="ellipse">
                  <a:avLst/>
                </a:prstGeom>
                <a:solidFill>
                  <a:schemeClr val="bg1">
                    <a:alpha val="54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932040" y="1988840"/>
                  <a:ext cx="1080120" cy="1080120"/>
                </a:xfrm>
                <a:prstGeom prst="ellipse">
                  <a:avLst/>
                </a:prstGeom>
                <a:solidFill>
                  <a:schemeClr val="bg1">
                    <a:alpha val="54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364088" y="2996952"/>
                  <a:ext cx="1080120" cy="1080120"/>
                </a:xfrm>
                <a:prstGeom prst="ellipse">
                  <a:avLst/>
                </a:prstGeom>
                <a:solidFill>
                  <a:schemeClr val="bg1">
                    <a:alpha val="54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8" name="Group 29"/>
              <p:cNvGrpSpPr/>
              <p:nvPr/>
            </p:nvGrpSpPr>
            <p:grpSpPr>
              <a:xfrm rot="10800000">
                <a:off x="2555777" y="1988840"/>
                <a:ext cx="1512168" cy="3096344"/>
                <a:chOff x="4932040" y="1988840"/>
                <a:chExt cx="1512168" cy="3096344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4932040" y="1988840"/>
                  <a:ext cx="1080120" cy="1080120"/>
                </a:xfrm>
                <a:prstGeom prst="ellipse">
                  <a:avLst/>
                </a:prstGeom>
                <a:solidFill>
                  <a:srgbClr val="996600">
                    <a:alpha val="5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364088" y="2996952"/>
                  <a:ext cx="1080120" cy="1080120"/>
                </a:xfrm>
                <a:prstGeom prst="ellipse">
                  <a:avLst/>
                </a:prstGeom>
                <a:solidFill>
                  <a:srgbClr val="996600">
                    <a:alpha val="5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004048" y="4005064"/>
                  <a:ext cx="1080120" cy="1080120"/>
                </a:xfrm>
                <a:prstGeom prst="ellipse">
                  <a:avLst/>
                </a:prstGeom>
                <a:solidFill>
                  <a:srgbClr val="996600">
                    <a:alpha val="5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3347864" y="980728"/>
                <a:ext cx="20882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002359" y="620688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/>
                  <a:t>1.2 m</a:t>
                </a:r>
                <a:endParaRPr lang="en-IN" b="1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5508104" y="2492896"/>
                <a:ext cx="20162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940152" y="3501008"/>
                <a:ext cx="15841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7092280" y="2492896"/>
                <a:ext cx="0" cy="10081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491891" y="6156012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/>
                  <a:t>1.0 m</a:t>
                </a:r>
                <a:endParaRPr lang="en-IN" b="1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4355976" y="3717032"/>
                <a:ext cx="72008" cy="25922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059832" y="3645024"/>
                <a:ext cx="0" cy="25922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2987824" y="6165304"/>
                <a:ext cx="136815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092280" y="2780928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/>
                  <a:t>0.9 m</a:t>
                </a:r>
                <a:endParaRPr lang="en-IN" b="1" dirty="0"/>
              </a:p>
            </p:txBody>
          </p:sp>
          <p:sp>
            <p:nvSpPr>
              <p:cNvPr id="39" name="Arc 38"/>
              <p:cNvSpPr/>
              <p:nvPr/>
            </p:nvSpPr>
            <p:spPr>
              <a:xfrm rot="19551983">
                <a:off x="5325130" y="3409071"/>
                <a:ext cx="587163" cy="471904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Arc 39"/>
              <p:cNvSpPr/>
              <p:nvPr/>
            </p:nvSpPr>
            <p:spPr>
              <a:xfrm rot="19551983">
                <a:off x="2853624" y="3481081"/>
                <a:ext cx="587163" cy="471904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>
              <a:off x="6948254" y="4725144"/>
              <a:ext cx="1944214" cy="1944215"/>
              <a:chOff x="6598040" y="692696"/>
              <a:chExt cx="2294440" cy="3260287"/>
            </a:xfrm>
          </p:grpSpPr>
          <p:sp>
            <p:nvSpPr>
              <p:cNvPr id="7" name="Flowchart: Connector 6"/>
              <p:cNvSpPr/>
              <p:nvPr/>
            </p:nvSpPr>
            <p:spPr>
              <a:xfrm>
                <a:off x="6974207" y="692696"/>
                <a:ext cx="360394" cy="461977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6948264" y="1916831"/>
                <a:ext cx="217723" cy="31600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28761" y="2492897"/>
                <a:ext cx="407535" cy="458710"/>
              </a:xfrm>
              <a:prstGeom prst="ellipse">
                <a:avLst/>
              </a:prstGeom>
              <a:solidFill>
                <a:schemeClr val="bg2">
                  <a:lumMod val="50000"/>
                  <a:alpha val="54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6660232" y="148478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/>
              <p:cNvSpPr/>
              <p:nvPr/>
            </p:nvSpPr>
            <p:spPr>
              <a:xfrm rot="19551983">
                <a:off x="6598040" y="3481079"/>
                <a:ext cx="587163" cy="471904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24328" y="692696"/>
                <a:ext cx="930607" cy="326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Tree stem</a:t>
                </a:r>
                <a:endParaRPr lang="en-IN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24328" y="1268760"/>
                <a:ext cx="1075182" cy="326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Lateral pipe</a:t>
                </a:r>
                <a:endParaRPr lang="en-IN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24328" y="1835532"/>
                <a:ext cx="1112782" cy="326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Drip emitter</a:t>
                </a:r>
                <a:endParaRPr lang="en-IN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452320" y="2492896"/>
                <a:ext cx="1440160" cy="5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 smtClean="0"/>
                  <a:t>Wetted  zone of emitter</a:t>
                </a:r>
                <a:endParaRPr lang="en-IN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56763" y="3275692"/>
                <a:ext cx="1021762" cy="326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Micro tube</a:t>
                </a:r>
                <a:endParaRPr lang="en-IN" sz="1400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28596" y="21429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Layout of drip emitters in tree basin and their wetted zone under PRD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51323"/>
            <a:ext cx="70723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The water application for fully-irrigated trees was computed as:</a:t>
            </a:r>
          </a:p>
          <a:p>
            <a:endParaRPr lang="en-IN" sz="20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                    ETc = Kp x Kc x </a:t>
            </a:r>
            <a:r>
              <a:rPr lang="en-IN" sz="2000" b="1" dirty="0" err="1" smtClean="0">
                <a:latin typeface="Arial Black" pitchFamily="34" charset="0"/>
                <a:cs typeface="Arial" pitchFamily="34" charset="0"/>
              </a:rPr>
              <a:t>Ep</a:t>
            </a:r>
            <a:endParaRPr lang="en-IN" sz="2000" b="1" dirty="0" smtClean="0">
              <a:latin typeface="Arial Black" pitchFamily="34" charset="0"/>
              <a:cs typeface="Arial" pitchFamily="34" charset="0"/>
            </a:endParaRPr>
          </a:p>
          <a:p>
            <a:endParaRPr lang="en-IN" sz="2000" b="1" dirty="0" smtClean="0"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The </a:t>
            </a:r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volume of water applied under 100% ETc was estimated based on the formula (</a:t>
            </a:r>
            <a:r>
              <a:rPr lang="en-IN" sz="2000" b="1" dirty="0" err="1" smtClean="0">
                <a:latin typeface="Arial Black" pitchFamily="34" charset="0"/>
                <a:cs typeface="Arial" pitchFamily="34" charset="0"/>
              </a:rPr>
              <a:t>Germanà</a:t>
            </a:r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 et al., 1992): </a:t>
            </a:r>
          </a:p>
          <a:p>
            <a:pPr algn="just"/>
            <a:endParaRPr lang="en-IN" sz="20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N" sz="2000" b="1" i="1" dirty="0" err="1" smtClean="0">
                <a:latin typeface="Arial Black" pitchFamily="34" charset="0"/>
                <a:cs typeface="Arial" pitchFamily="34" charset="0"/>
              </a:rPr>
              <a:t>V</a:t>
            </a:r>
            <a:r>
              <a:rPr lang="en-IN" sz="2000" b="1" i="1" baseline="-25000" dirty="0" err="1" smtClean="0">
                <a:latin typeface="Arial Black" pitchFamily="34" charset="0"/>
                <a:cs typeface="Arial" pitchFamily="34" charset="0"/>
              </a:rPr>
              <a:t>id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= π (D</a:t>
            </a:r>
            <a:r>
              <a:rPr lang="en-IN" sz="2000" b="1" i="1" baseline="30000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 / 4) 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  <a:sym typeface="Symbol"/>
              </a:rPr>
              <a:t>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 (ET</a:t>
            </a:r>
            <a:r>
              <a:rPr lang="en-IN" sz="2000" b="1" i="1" baseline="-25000" dirty="0" smtClean="0">
                <a:latin typeface="Arial Black" pitchFamily="34" charset="0"/>
                <a:cs typeface="Arial" pitchFamily="34" charset="0"/>
              </a:rPr>
              <a:t>c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 – R</a:t>
            </a:r>
            <a:r>
              <a:rPr lang="en-IN" sz="2000" b="1" i="1" baseline="-25000" dirty="0" smtClean="0">
                <a:latin typeface="Arial Black" pitchFamily="34" charset="0"/>
                <a:cs typeface="Arial" pitchFamily="34" charset="0"/>
              </a:rPr>
              <a:t>e</a:t>
            </a:r>
            <a:r>
              <a:rPr lang="en-IN" sz="2000" b="1" i="1" dirty="0" smtClean="0">
                <a:latin typeface="Arial Black" pitchFamily="34" charset="0"/>
                <a:cs typeface="Arial" pitchFamily="34" charset="0"/>
              </a:rPr>
              <a:t>) / </a:t>
            </a:r>
            <a:r>
              <a:rPr lang="en-IN" sz="2000" b="1" i="1" dirty="0" err="1" smtClean="0">
                <a:latin typeface="Arial Black" pitchFamily="34" charset="0"/>
                <a:cs typeface="Arial" pitchFamily="34" charset="0"/>
              </a:rPr>
              <a:t>E</a:t>
            </a:r>
            <a:r>
              <a:rPr lang="en-IN" sz="2000" b="1" i="1" baseline="-25000" dirty="0" err="1" smtClean="0">
                <a:latin typeface="Arial Black" pitchFamily="34" charset="0"/>
                <a:cs typeface="Arial" pitchFamily="34" charset="0"/>
              </a:rPr>
              <a:t>i</a:t>
            </a:r>
            <a:endParaRPr lang="en-IN" sz="20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IN" sz="2000" b="1" dirty="0" smtClean="0">
                <a:latin typeface="Arial Black" pitchFamily="34" charset="0"/>
                <a:cs typeface="Arial" pitchFamily="34" charset="0"/>
              </a:rPr>
              <a:t>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54832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Irrigation water quantity estimation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Measurements and analysis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panigrahi\Desktop\Jan-Feb-NEW\references\1-TO SHOW\1-TO SHOW\photo\measurement\soil water\DSC034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anigrahi\Desktop\Jan-Feb-NEW\references\1-TO SHOW\1-TO SHOW\photo\measurement\RLWC-LWP\IMG_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928670"/>
            <a:ext cx="2786083" cy="2535920"/>
          </a:xfrm>
          <a:prstGeom prst="rect">
            <a:avLst/>
          </a:prstGeom>
          <a:noFill/>
        </p:spPr>
      </p:pic>
      <p:pic>
        <p:nvPicPr>
          <p:cNvPr id="2052" name="Picture 4" descr="C:\Users\panigrahi\Desktop\Jan-Feb-NEW\references\1-TO SHOW\1-TO SHOW\photo\measurement\RLWC-LWP\IMG_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28671"/>
            <a:ext cx="1928826" cy="2571767"/>
          </a:xfrm>
          <a:prstGeom prst="rect">
            <a:avLst/>
          </a:prstGeom>
          <a:noFill/>
        </p:spPr>
      </p:pic>
      <p:pic>
        <p:nvPicPr>
          <p:cNvPr id="7" name="Picture 6" descr="C:\Users\panigrahi\Desktop\Jan-Feb-NEW\references\1-TO SHOW\1-TO SHOW\photo\measurement\RLWC-LWP\IMG_099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panigrahi\Desktop\Jan-Feb-NEW\references\1-TO SHOW\1-TO SHOW\photo\measurement\pn-sc\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857628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panigrahi\Desktop\Jan-Feb-NEW\references\1-TO SHOW\1-TO SHOW\photo\measurement\pn-sc\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92906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786" y="34290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Soil water measurement</a:t>
            </a:r>
            <a:endParaRPr lang="en-IN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Leaf and stem water potential measurement</a:t>
            </a:r>
            <a:endParaRPr lang="en-IN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585789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Relative leaf water content </a:t>
            </a:r>
            <a:endParaRPr lang="en-IN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585789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Leaf physiological parameters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nigrahi\Desktop\Jan-Feb-NEW\references\1-TO SHOW\1-TO SHOW\photo\measurement\leaf reflectance\IMG_09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anigrahi\Desktop\Jan-Feb-NEW\references\1-TO SHOW\1-TO SHOW\photo\measurement\leaf reflectance\IMG_09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panigrahi\Desktop\Jan-Feb-NEW\references\1-TO SHOW\1-TO SHOW\photo\measurement\root\IMG_117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panigrahi\Desktop\Jan-Feb-NEW\references\1-TO SHOW\1-TO SHOW\photo\measurement\root\IMG_129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14744" y="342900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Canopy reflectance</a:t>
            </a:r>
            <a:endParaRPr lang="en-IN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857892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Root sampling and analysis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1-(panigrahi-desktop)-oct2\Thesis-photo\FRUITS-DEC-11-2\IMG_16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1-(panigrahi-desktop)-oct2\Thesis-photo\fruits-TUSAR\DSC03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anigrahi\Desktop\Jan-Feb-NEW\references\1-TO SHOW\1-TO SHOW\photo\flower-fruit\IMG_16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8"/>
            <a:ext cx="3071834" cy="2303876"/>
          </a:xfrm>
          <a:prstGeom prst="rect">
            <a:avLst/>
          </a:prstGeom>
          <a:noFill/>
        </p:spPr>
      </p:pic>
      <p:pic>
        <p:nvPicPr>
          <p:cNvPr id="3075" name="Picture 3" descr="C:\Users\panigrahi\Desktop\Jan-Feb-NEW\references\1-TO SHOW\1-TO SHOW\photo\flower-fruit\IMG_1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833815"/>
            <a:ext cx="1785950" cy="23812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3335537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Mature Kinnow fruits on trees</a:t>
            </a:r>
            <a:endParaRPr lang="en-IN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28612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Harvested Kinnow fruits</a:t>
            </a:r>
            <a:endParaRPr lang="en-IN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621508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Juice of Kinnow</a:t>
            </a:r>
            <a:endParaRPr lang="en-IN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614364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Analysis of Juice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000108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AutoNum type="arabicPeriod"/>
            </a:pPr>
            <a:r>
              <a:rPr lang="en-IN" b="1" dirty="0" smtClean="0"/>
              <a:t>The water stress integral (</a:t>
            </a:r>
            <a:r>
              <a:rPr lang="en-IN" b="1" dirty="0" err="1" smtClean="0"/>
              <a:t>S</a:t>
            </a:r>
            <a:r>
              <a:rPr lang="en-IN" b="1" baseline="-25000" dirty="0" err="1" smtClean="0"/>
              <a:t>ψ</a:t>
            </a:r>
            <a:r>
              <a:rPr lang="en-IN" b="1" dirty="0" smtClean="0"/>
              <a:t>) for each treatment was calculated using the midday leaf and xylem water potential data, according to the equation defined by Myers (1988):</a:t>
            </a:r>
          </a:p>
          <a:p>
            <a:pPr marL="450850" indent="-450850"/>
            <a:r>
              <a:rPr lang="en-US" b="1" dirty="0" smtClean="0"/>
              <a:t>                </a:t>
            </a:r>
          </a:p>
          <a:p>
            <a:pPr marL="450850" indent="-450850"/>
            <a:r>
              <a:rPr lang="en-US" b="1" dirty="0" smtClean="0"/>
              <a:t>                </a:t>
            </a:r>
            <a:r>
              <a:rPr lang="en-IN" b="1" dirty="0" err="1" smtClean="0"/>
              <a:t>S</a:t>
            </a:r>
            <a:r>
              <a:rPr lang="en-IN" b="1" baseline="-25000" dirty="0" err="1" smtClean="0"/>
              <a:t>ψ</a:t>
            </a:r>
            <a:r>
              <a:rPr lang="en-IN" b="1" dirty="0" smtClean="0"/>
              <a:t> =  </a:t>
            </a:r>
          </a:p>
          <a:p>
            <a:pPr marL="450850" indent="-450850"/>
            <a:endParaRPr lang="en-US" b="1" dirty="0" smtClean="0"/>
          </a:p>
          <a:p>
            <a:pPr marL="450850" indent="-450850"/>
            <a:r>
              <a:rPr lang="en-IN" b="1" dirty="0" smtClean="0"/>
              <a:t>where </a:t>
            </a:r>
            <a:r>
              <a:rPr lang="en-IN" b="1" dirty="0" err="1" smtClean="0"/>
              <a:t>S</a:t>
            </a:r>
            <a:r>
              <a:rPr lang="en-IN" b="1" baseline="-25000" dirty="0" err="1" smtClean="0"/>
              <a:t>ψ</a:t>
            </a:r>
            <a:r>
              <a:rPr lang="en-IN" b="1" dirty="0" smtClean="0"/>
              <a:t> is water stress integral (</a:t>
            </a:r>
            <a:r>
              <a:rPr lang="en-IN" b="1" dirty="0" err="1" smtClean="0"/>
              <a:t>MPa</a:t>
            </a:r>
            <a:r>
              <a:rPr lang="en-IN" b="1" dirty="0" smtClean="0"/>
              <a:t> day), ψ</a:t>
            </a:r>
            <a:r>
              <a:rPr lang="en-IN" b="1" baseline="-25000" dirty="0" smtClean="0"/>
              <a:t> </a:t>
            </a:r>
            <a:r>
              <a:rPr lang="en-IN" b="1" baseline="-25000" dirty="0" err="1" smtClean="0"/>
              <a:t>i</a:t>
            </a:r>
            <a:r>
              <a:rPr lang="en-IN" b="1" baseline="-25000" dirty="0" smtClean="0"/>
              <a:t>, i+1</a:t>
            </a:r>
            <a:r>
              <a:rPr lang="en-IN" b="1" dirty="0" smtClean="0"/>
              <a:t> is average midday leaf/stem water potential for any interval </a:t>
            </a:r>
            <a:r>
              <a:rPr lang="en-IN" b="1" dirty="0" err="1" smtClean="0"/>
              <a:t>i</a:t>
            </a:r>
            <a:r>
              <a:rPr lang="en-IN" b="1" dirty="0" smtClean="0"/>
              <a:t> and i+1 (</a:t>
            </a:r>
            <a:r>
              <a:rPr lang="en-IN" b="1" dirty="0" err="1" smtClean="0"/>
              <a:t>MPa</a:t>
            </a:r>
            <a:r>
              <a:rPr lang="en-IN" b="1" dirty="0" smtClean="0"/>
              <a:t>), c is maximum leaf/stem water potential measured during the study  and n is number of days in the interval.</a:t>
            </a:r>
          </a:p>
          <a:p>
            <a:pPr marL="450850" indent="-450850"/>
            <a:endParaRPr lang="en-IN" b="1" dirty="0" smtClean="0"/>
          </a:p>
          <a:p>
            <a:pPr marL="450850" indent="-450850"/>
            <a:r>
              <a:rPr lang="en-IN" b="1" dirty="0" smtClean="0"/>
              <a:t>2. a. Relative leaf water content (RLWC )was determined by the formula (Bowman, 1989):</a:t>
            </a:r>
          </a:p>
          <a:p>
            <a:pPr marL="450850"/>
            <a:r>
              <a:rPr lang="en-IN" b="1" dirty="0" smtClean="0"/>
              <a:t>RLWC (%) = {(FW - DW) / (TW - DW)} x 100</a:t>
            </a:r>
          </a:p>
          <a:p>
            <a:endParaRPr lang="en-IN" b="1" dirty="0" smtClean="0"/>
          </a:p>
          <a:p>
            <a:pPr marL="450850" indent="-450850"/>
            <a:r>
              <a:rPr lang="en-IN" b="1" dirty="0" smtClean="0"/>
              <a:t>     b. Leaf water concentration (LWC) was determined using the formula (Peñuelas et al., 1997): </a:t>
            </a:r>
          </a:p>
          <a:p>
            <a:pPr marL="450850"/>
            <a:r>
              <a:rPr lang="en-IN" b="1" dirty="0" smtClean="0"/>
              <a:t>LWC = {(FW−DW) / (FW)} x 100</a:t>
            </a:r>
            <a:endParaRPr lang="en-IN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928802"/>
            <a:ext cx="3562350" cy="733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57620" y="42860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Indices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10052</TotalTime>
  <Words>2462</Words>
  <Application>Microsoft Office PowerPoint</Application>
  <PresentationFormat>On-screen Show (4:3)</PresentationFormat>
  <Paragraphs>1069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Welcome</vt:lpstr>
      <vt:lpstr> Plant-based Monitoring for Yield Prediction of Citrus under  Differential  Irrigation    Dr P. Panigrahi Scientist ‘SS’      Directorate of Water Management, Bhubaneswar, Odisha, India 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(i) For DI: Fruit yield = -0.957 (Leaf-N) + 42.441 (Leaf-K) – 0.275 (SΨs) + 0.138 (gs) + 17.510 (WBI) – 17.630  (P &lt; 0.05; R2 = 0.98; RMSE = 0.30%)  (for 2010)  (ii) For PRD: Fruit yield = 3.042 (Leaf-N) + 33.478 (Leaf-K) – 0.162 (SΨs) - 0.089 (gs) + 13.409 (WBI) – 7.713  (P &lt; 0.05; R2 = 0.94; RMSE = 1.31%)  (for 2010) </vt:lpstr>
      <vt:lpstr>Slide 26</vt:lpstr>
      <vt:lpstr>Slide 27</vt:lpstr>
    </vt:vector>
  </TitlesOfParts>
  <Company>IARI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Nitrogen Dynamics under Surface Fertigation</dc:title>
  <dc:creator>WAT</dc:creator>
  <cp:lastModifiedBy>panigrahi</cp:lastModifiedBy>
  <cp:revision>1831</cp:revision>
  <dcterms:created xsi:type="dcterms:W3CDTF">2009-03-29T10:46:57Z</dcterms:created>
  <dcterms:modified xsi:type="dcterms:W3CDTF">2013-11-23T13:18:50Z</dcterms:modified>
</cp:coreProperties>
</file>