
<file path=[Content_Types].xml><?xml version="1.0" encoding="utf-8"?>
<Types xmlns="http://schemas.openxmlformats.org/package/2006/content-types">
  <Default Extension="png" ContentType="image/png"/>
  <Default Extension="mpeg" ContentType="video/mpe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306" r:id="rId2"/>
    <p:sldId id="274" r:id="rId3"/>
    <p:sldId id="280" r:id="rId4"/>
    <p:sldId id="256" r:id="rId5"/>
    <p:sldId id="288" r:id="rId6"/>
    <p:sldId id="299" r:id="rId7"/>
    <p:sldId id="262" r:id="rId8"/>
    <p:sldId id="261" r:id="rId9"/>
    <p:sldId id="263" r:id="rId10"/>
    <p:sldId id="282" r:id="rId11"/>
    <p:sldId id="296" r:id="rId12"/>
    <p:sldId id="279" r:id="rId13"/>
    <p:sldId id="308" r:id="rId14"/>
    <p:sldId id="267" r:id="rId15"/>
    <p:sldId id="289" r:id="rId16"/>
    <p:sldId id="300" r:id="rId17"/>
    <p:sldId id="307" r:id="rId18"/>
    <p:sldId id="303" r:id="rId19"/>
    <p:sldId id="281" r:id="rId20"/>
    <p:sldId id="302" r:id="rId21"/>
    <p:sldId id="277" r:id="rId22"/>
    <p:sldId id="286" r:id="rId23"/>
    <p:sldId id="294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7CA9"/>
    <a:srgbClr val="8C5B83"/>
    <a:srgbClr val="3E87A2"/>
    <a:srgbClr val="39EEE8"/>
    <a:srgbClr val="368C35"/>
    <a:srgbClr val="644DB4"/>
    <a:srgbClr val="58D937"/>
    <a:srgbClr val="1566BB"/>
    <a:srgbClr val="BB3FAD"/>
    <a:srgbClr val="C44D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702" autoAdjust="0"/>
  </p:normalViewPr>
  <p:slideViewPr>
    <p:cSldViewPr snapToGrid="0" snapToObjects="1">
      <p:cViewPr>
        <p:scale>
          <a:sx n="100" d="100"/>
          <a:sy n="100" d="100"/>
        </p:scale>
        <p:origin x="-72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3F01C3-38AF-1D41-A0F1-814AEE9DE2B0}" type="datetimeFigureOut">
              <a:rPr lang="en-US" smtClean="0"/>
              <a:t>9/30/2015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F1210E-79D7-C24F-8FCA-41A8974E4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234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A89BC411-5AAF-AC4C-A310-D75F4D1ECE1A}" type="slidenum">
              <a:rPr lang="en-US" sz="1200"/>
              <a:pPr algn="r"/>
              <a:t>1</a:t>
            </a:fld>
            <a:endParaRPr lang="en-US" sz="120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1210E-79D7-C24F-8FCA-41A8974E420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9467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1210E-79D7-C24F-8FCA-41A8974E420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0216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1210E-79D7-C24F-8FCA-41A8974E420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8119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4408C2-3743-E947-8642-6C0F93F1931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983400-0F88-7440-A098-F7546935C3F5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1210E-79D7-C24F-8FCA-41A8974E420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6358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09E0F3-6AD8-E24A-80CC-CEBABFAD5B82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1210E-79D7-C24F-8FCA-41A8974E420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5063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0AB6DD-C9DD-A54E-A870-22A015EE4363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1210E-79D7-C24F-8FCA-41A8974E420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376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138D3C-34C6-BD40-BF01-6FDA7434E055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1945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B2091C05-6831-904B-A999-45EF7ED6A72B}" type="slidenum">
              <a:rPr lang="en-US" sz="1200"/>
              <a:pPr algn="r"/>
              <a:t>3</a:t>
            </a:fld>
            <a:endParaRPr lang="en-US" sz="120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1210E-79D7-C24F-8FCA-41A8974E420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69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F5726-83C8-E249-9E1B-FE8A7D1E8E5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1210E-79D7-C24F-8FCA-41A8974E420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5914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1210E-79D7-C24F-8FCA-41A8974E420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402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119D76-B867-3D45-92BF-FD75011D77A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1210E-79D7-C24F-8FCA-41A8974E420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225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7BE11-6318-3944-8801-C8941E4A956D}" type="datetimeFigureOut">
              <a:rPr lang="en-US" smtClean="0"/>
              <a:t>9/30/2015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078FF-962B-FE4D-8CAF-81DB886CE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503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7BE11-6318-3944-8801-C8941E4A956D}" type="datetimeFigureOut">
              <a:rPr lang="en-US" smtClean="0"/>
              <a:t>9/30/2015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078FF-962B-FE4D-8CAF-81DB886CE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722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7BE11-6318-3944-8801-C8941E4A956D}" type="datetimeFigureOut">
              <a:rPr lang="en-US" smtClean="0"/>
              <a:t>9/30/2015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078FF-962B-FE4D-8CAF-81DB886CE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135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7BE11-6318-3944-8801-C8941E4A956D}" type="datetimeFigureOut">
              <a:rPr lang="en-US" smtClean="0"/>
              <a:t>9/30/2015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078FF-962B-FE4D-8CAF-81DB886CE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642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7BE11-6318-3944-8801-C8941E4A956D}" type="datetimeFigureOut">
              <a:rPr lang="en-US" smtClean="0"/>
              <a:t>9/30/2015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078FF-962B-FE4D-8CAF-81DB886CE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719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7BE11-6318-3944-8801-C8941E4A956D}" type="datetimeFigureOut">
              <a:rPr lang="en-US" smtClean="0"/>
              <a:t>9/30/2015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078FF-962B-FE4D-8CAF-81DB886CE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146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7BE11-6318-3944-8801-C8941E4A956D}" type="datetimeFigureOut">
              <a:rPr lang="en-US" smtClean="0"/>
              <a:t>9/30/2015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078FF-962B-FE4D-8CAF-81DB886CE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47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7BE11-6318-3944-8801-C8941E4A956D}" type="datetimeFigureOut">
              <a:rPr lang="en-US" smtClean="0"/>
              <a:t>9/30/2015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078FF-962B-FE4D-8CAF-81DB886CE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376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7BE11-6318-3944-8801-C8941E4A956D}" type="datetimeFigureOut">
              <a:rPr lang="en-US" smtClean="0"/>
              <a:t>9/30/2015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078FF-962B-FE4D-8CAF-81DB886CE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774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7BE11-6318-3944-8801-C8941E4A956D}" type="datetimeFigureOut">
              <a:rPr lang="en-US" smtClean="0"/>
              <a:t>9/30/2015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078FF-962B-FE4D-8CAF-81DB886CE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22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7BE11-6318-3944-8801-C8941E4A956D}" type="datetimeFigureOut">
              <a:rPr lang="en-US" smtClean="0"/>
              <a:t>9/30/2015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078FF-962B-FE4D-8CAF-81DB886CE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533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7BE11-6318-3944-8801-C8941E4A956D}" type="datetimeFigureOut">
              <a:rPr lang="en-US" smtClean="0"/>
              <a:t>9/30/2015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078FF-962B-FE4D-8CAF-81DB886CE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34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tif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tiff"/><Relationship Id="rId2" Type="http://schemas.openxmlformats.org/officeDocument/2006/relationships/video" Target="../media/media1.mpeg"/><Relationship Id="rId1" Type="http://schemas.microsoft.com/office/2007/relationships/media" Target="../media/media1.mpeg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Excel_Worksheet2.xlsx"/><Relationship Id="rId3" Type="http://schemas.openxmlformats.org/officeDocument/2006/relationships/notesSlide" Target="../notesSlides/notesSlide16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png"/><Relationship Id="rId11" Type="http://schemas.openxmlformats.org/officeDocument/2006/relationships/image" Target="../media/image38.png"/><Relationship Id="rId5" Type="http://schemas.openxmlformats.org/officeDocument/2006/relationships/package" Target="../embeddings/Microsoft_Excel_Worksheet1.xlsx"/><Relationship Id="rId10" Type="http://schemas.openxmlformats.org/officeDocument/2006/relationships/image" Target="../media/image37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gif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tiff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8"/>
          <p:cNvPicPr>
            <a:picLocks/>
          </p:cNvPicPr>
          <p:nvPr/>
        </p:nvPicPr>
        <p:blipFill>
          <a:blip r:embed="rId3">
            <a:lum bright="10000" contrast="-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77800" y="1874155"/>
            <a:ext cx="8864600" cy="954107"/>
          </a:xfrm>
          <a:prstGeom prst="rect">
            <a:avLst/>
          </a:prstGeom>
          <a:solidFill>
            <a:srgbClr val="8C5B83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800" b="1" dirty="0" smtClean="0">
                <a:latin typeface="Calibri"/>
                <a:cs typeface="Calibri"/>
              </a:rPr>
              <a:t>Structural and Molecular Investigations into Natural killer T-cell (NKT) and CD1d glycolipid recognition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019300" y="4013200"/>
            <a:ext cx="4940300" cy="1877437"/>
          </a:xfrm>
          <a:prstGeom prst="rect">
            <a:avLst/>
          </a:prstGeom>
          <a:solidFill>
            <a:srgbClr val="8C5B83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 </a:t>
            </a:r>
            <a:r>
              <a:rPr lang="en-US" sz="32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  </a:t>
            </a:r>
            <a:r>
              <a:rPr lang="en-US" sz="28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Praveena </a:t>
            </a:r>
            <a:r>
              <a:rPr lang="en-US" sz="28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Thirunavukkarasu</a:t>
            </a:r>
          </a:p>
          <a:p>
            <a:pPr algn="just" eaLnBrk="1" hangingPunct="1"/>
            <a:r>
              <a:rPr lang="en-US" sz="28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          </a:t>
            </a:r>
            <a:r>
              <a:rPr lang="en-US" sz="28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Jamie </a:t>
            </a:r>
            <a:r>
              <a:rPr lang="en-US" sz="28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Rossjohn lab</a:t>
            </a:r>
          </a:p>
          <a:p>
            <a:pPr algn="just" eaLnBrk="1" hangingPunct="1"/>
            <a:r>
              <a:rPr lang="en-US" sz="28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         </a:t>
            </a:r>
            <a:r>
              <a:rPr lang="en-US" sz="28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Monash University</a:t>
            </a:r>
          </a:p>
          <a:p>
            <a:pPr algn="just" eaLnBrk="1" hangingPunct="1"/>
            <a:r>
              <a:rPr lang="en-US" sz="28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                   </a:t>
            </a:r>
            <a:r>
              <a:rPr lang="en-US" sz="28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Australia</a:t>
            </a:r>
            <a:endParaRPr lang="en-US" sz="2800" b="1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43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49250" y="1313918"/>
            <a:ext cx="3299747" cy="5070475"/>
            <a:chOff x="349250" y="1366838"/>
            <a:chExt cx="3299205" cy="5070946"/>
          </a:xfrm>
        </p:grpSpPr>
        <p:grpSp>
          <p:nvGrpSpPr>
            <p:cNvPr id="3" name="Group 33"/>
            <p:cNvGrpSpPr>
              <a:grpSpLocks/>
            </p:cNvGrpSpPr>
            <p:nvPr/>
          </p:nvGrpSpPr>
          <p:grpSpPr bwMode="auto">
            <a:xfrm>
              <a:off x="1187624" y="1484784"/>
              <a:ext cx="2460831" cy="4953000"/>
              <a:chOff x="762000" y="1676400"/>
              <a:chExt cx="2460875" cy="4953000"/>
            </a:xfrm>
          </p:grpSpPr>
          <p:pic>
            <p:nvPicPr>
              <p:cNvPr id="5" name="Picture 1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165" t="4233" b="4056"/>
              <a:stretch>
                <a:fillRect/>
              </a:stretch>
            </p:blipFill>
            <p:spPr bwMode="auto">
              <a:xfrm>
                <a:off x="762000" y="1676400"/>
                <a:ext cx="2182239" cy="4953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Rectangle 15"/>
              <p:cNvSpPr>
                <a:spLocks noChangeArrowheads="1"/>
              </p:cNvSpPr>
              <p:nvPr/>
            </p:nvSpPr>
            <p:spPr bwMode="auto">
              <a:xfrm>
                <a:off x="988102" y="3077551"/>
                <a:ext cx="364209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200" b="1">
                    <a:latin typeface="Calibri" charset="0"/>
                    <a:cs typeface="Calibri" charset="0"/>
                  </a:rPr>
                  <a:t>Vα</a:t>
                </a:r>
              </a:p>
            </p:txBody>
          </p:sp>
          <p:sp>
            <p:nvSpPr>
              <p:cNvPr id="7" name="Rectangle 16"/>
              <p:cNvSpPr>
                <a:spLocks noChangeArrowheads="1"/>
              </p:cNvSpPr>
              <p:nvPr/>
            </p:nvSpPr>
            <p:spPr bwMode="auto">
              <a:xfrm>
                <a:off x="2506137" y="3336209"/>
                <a:ext cx="533409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1200" b="1">
                    <a:latin typeface="Calibri" charset="0"/>
                    <a:cs typeface="Calibri" charset="0"/>
                  </a:rPr>
                  <a:t>Vβ</a:t>
                </a:r>
              </a:p>
            </p:txBody>
          </p:sp>
          <p:sp>
            <p:nvSpPr>
              <p:cNvPr id="8" name="Rectangle 17"/>
              <p:cNvSpPr>
                <a:spLocks noChangeArrowheads="1"/>
              </p:cNvSpPr>
              <p:nvPr/>
            </p:nvSpPr>
            <p:spPr bwMode="auto">
              <a:xfrm>
                <a:off x="2287039" y="4026205"/>
                <a:ext cx="935836" cy="3385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600" b="1" dirty="0">
                    <a:solidFill>
                      <a:srgbClr val="9C9508"/>
                    </a:solidFill>
                    <a:latin typeface="Calibri" charset="0"/>
                    <a:cs typeface="Calibri" charset="0"/>
                  </a:rPr>
                  <a:t>α-</a:t>
                </a:r>
                <a:r>
                  <a:rPr lang="en-US" sz="1600" b="1" dirty="0" err="1">
                    <a:solidFill>
                      <a:srgbClr val="9C9508"/>
                    </a:solidFill>
                    <a:latin typeface="Calibri" charset="0"/>
                    <a:cs typeface="Calibri" charset="0"/>
                  </a:rPr>
                  <a:t>GalCer</a:t>
                </a:r>
                <a:endParaRPr lang="en-US" sz="1600" b="1" dirty="0">
                  <a:solidFill>
                    <a:srgbClr val="9C9508"/>
                  </a:solidFill>
                  <a:latin typeface="Calibri" charset="0"/>
                  <a:cs typeface="Calibri" charset="0"/>
                </a:endParaRPr>
              </a:p>
            </p:txBody>
          </p:sp>
        </p:grpSp>
        <p:sp>
          <p:nvSpPr>
            <p:cNvPr id="4" name="TextBox 8"/>
            <p:cNvSpPr txBox="1">
              <a:spLocks noChangeArrowheads="1"/>
            </p:cNvSpPr>
            <p:nvPr/>
          </p:nvSpPr>
          <p:spPr bwMode="auto">
            <a:xfrm>
              <a:off x="349250" y="1366838"/>
              <a:ext cx="826107" cy="400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 b="1" dirty="0">
                  <a:solidFill>
                    <a:srgbClr val="0000FF"/>
                  </a:solidFill>
                  <a:latin typeface="Calibri" charset="0"/>
                  <a:cs typeface="Calibri" charset="0"/>
                </a:rPr>
                <a:t>Type I</a:t>
              </a:r>
            </a:p>
          </p:txBody>
        </p:sp>
      </p:grpSp>
      <p:grpSp>
        <p:nvGrpSpPr>
          <p:cNvPr id="10" name="Group 13"/>
          <p:cNvGrpSpPr>
            <a:grpSpLocks/>
          </p:cNvGrpSpPr>
          <p:nvPr/>
        </p:nvGrpSpPr>
        <p:grpSpPr bwMode="auto">
          <a:xfrm>
            <a:off x="4643438" y="1336675"/>
            <a:ext cx="3175006" cy="5151438"/>
            <a:chOff x="5414586" y="1435221"/>
            <a:chExt cx="3174144" cy="5150771"/>
          </a:xfrm>
        </p:grpSpPr>
        <p:grpSp>
          <p:nvGrpSpPr>
            <p:cNvPr id="11" name="Group 34"/>
            <p:cNvGrpSpPr>
              <a:grpSpLocks/>
            </p:cNvGrpSpPr>
            <p:nvPr/>
          </p:nvGrpSpPr>
          <p:grpSpPr bwMode="auto">
            <a:xfrm>
              <a:off x="5984159" y="1556792"/>
              <a:ext cx="2604571" cy="5029200"/>
              <a:chOff x="5594962" y="1600200"/>
              <a:chExt cx="2603826" cy="5029200"/>
            </a:xfrm>
          </p:grpSpPr>
          <p:pic>
            <p:nvPicPr>
              <p:cNvPr id="13" name="Picture 3" descr="pymol_4EI5-ternary-sulfatide_overall-side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04" t="4233" b="2644"/>
              <a:stretch>
                <a:fillRect/>
              </a:stretch>
            </p:blipFill>
            <p:spPr bwMode="auto">
              <a:xfrm>
                <a:off x="5943600" y="1600200"/>
                <a:ext cx="2255188" cy="5029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Rectangle 15"/>
              <p:cNvSpPr>
                <a:spLocks noChangeArrowheads="1"/>
              </p:cNvSpPr>
              <p:nvPr/>
            </p:nvSpPr>
            <p:spPr bwMode="auto">
              <a:xfrm>
                <a:off x="7524384" y="3038475"/>
                <a:ext cx="364098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200" b="1">
                    <a:latin typeface="Calibri" charset="0"/>
                    <a:cs typeface="Calibri" charset="0"/>
                  </a:rPr>
                  <a:t>Vα</a:t>
                </a:r>
              </a:p>
            </p:txBody>
          </p:sp>
          <p:sp>
            <p:nvSpPr>
              <p:cNvPr id="15" name="Rectangle 16"/>
              <p:cNvSpPr>
                <a:spLocks noChangeArrowheads="1"/>
              </p:cNvSpPr>
              <p:nvPr/>
            </p:nvSpPr>
            <p:spPr bwMode="auto">
              <a:xfrm>
                <a:off x="6159636" y="3717347"/>
                <a:ext cx="36532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1200" b="1">
                    <a:latin typeface="Calibri" charset="0"/>
                    <a:cs typeface="Calibri" charset="0"/>
                  </a:rPr>
                  <a:t>Vβ</a:t>
                </a:r>
              </a:p>
              <a:p>
                <a:pPr eaLnBrk="0" hangingPunct="0"/>
                <a:endParaRPr lang="en-US" sz="1200" b="1">
                  <a:latin typeface="Calibri" charset="0"/>
                  <a:cs typeface="Calibri" charset="0"/>
                </a:endParaRPr>
              </a:p>
            </p:txBody>
          </p:sp>
          <p:sp>
            <p:nvSpPr>
              <p:cNvPr id="16" name="Rectangle 17"/>
              <p:cNvSpPr>
                <a:spLocks noChangeArrowheads="1"/>
              </p:cNvSpPr>
              <p:nvPr/>
            </p:nvSpPr>
            <p:spPr bwMode="auto">
              <a:xfrm>
                <a:off x="5594962" y="3912467"/>
                <a:ext cx="941359" cy="3385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600" b="1" dirty="0" err="1">
                    <a:solidFill>
                      <a:srgbClr val="F700AF"/>
                    </a:solidFill>
                    <a:latin typeface="Calibri" charset="0"/>
                    <a:cs typeface="Calibri" charset="0"/>
                  </a:rPr>
                  <a:t>Sulfatide</a:t>
                </a:r>
                <a:endParaRPr lang="en-US" sz="1600" b="1" dirty="0">
                  <a:solidFill>
                    <a:srgbClr val="F700AF"/>
                  </a:solidFill>
                  <a:latin typeface="Calibri" charset="0"/>
                  <a:cs typeface="Calibri" charset="0"/>
                </a:endParaRPr>
              </a:p>
            </p:txBody>
          </p:sp>
        </p:grpSp>
        <p:sp>
          <p:nvSpPr>
            <p:cNvPr id="12" name="TextBox 8"/>
            <p:cNvSpPr txBox="1">
              <a:spLocks noChangeArrowheads="1"/>
            </p:cNvSpPr>
            <p:nvPr/>
          </p:nvSpPr>
          <p:spPr bwMode="auto">
            <a:xfrm>
              <a:off x="5414586" y="1435221"/>
              <a:ext cx="894378" cy="4000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 b="1" dirty="0">
                  <a:solidFill>
                    <a:srgbClr val="0000FF"/>
                  </a:solidFill>
                  <a:latin typeface="Calibri" charset="0"/>
                  <a:cs typeface="Calibri" charset="0"/>
                </a:rPr>
                <a:t>Type II</a:t>
              </a:r>
            </a:p>
          </p:txBody>
        </p:sp>
      </p:grpSp>
      <p:grpSp>
        <p:nvGrpSpPr>
          <p:cNvPr id="18" name="Group 20"/>
          <p:cNvGrpSpPr>
            <a:grpSpLocks/>
          </p:cNvGrpSpPr>
          <p:nvPr/>
        </p:nvGrpSpPr>
        <p:grpSpPr bwMode="auto">
          <a:xfrm>
            <a:off x="672592" y="2723990"/>
            <a:ext cx="3640138" cy="2111375"/>
            <a:chOff x="76200" y="2519362"/>
            <a:chExt cx="4464050" cy="2684463"/>
          </a:xfrm>
        </p:grpSpPr>
        <p:pic>
          <p:nvPicPr>
            <p:cNvPr id="19" name="Picture 14" descr="pymol_3HUJ-alphagalhuman-loops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020" b="19896"/>
            <a:stretch>
              <a:fillRect/>
            </a:stretch>
          </p:blipFill>
          <p:spPr bwMode="auto">
            <a:xfrm>
              <a:off x="146050" y="2519362"/>
              <a:ext cx="4394200" cy="2684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0" name="Straight Connector 15"/>
            <p:cNvCxnSpPr>
              <a:cxnSpLocks noChangeShapeType="1"/>
            </p:cNvCxnSpPr>
            <p:nvPr/>
          </p:nvCxnSpPr>
          <p:spPr bwMode="auto">
            <a:xfrm>
              <a:off x="76200" y="3671887"/>
              <a:ext cx="4464050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1" name="Group 19"/>
          <p:cNvGrpSpPr>
            <a:grpSpLocks/>
          </p:cNvGrpSpPr>
          <p:nvPr/>
        </p:nvGrpSpPr>
        <p:grpSpPr bwMode="auto">
          <a:xfrm>
            <a:off x="4971914" y="2671223"/>
            <a:ext cx="3341688" cy="2305050"/>
            <a:chOff x="4792662" y="2232025"/>
            <a:chExt cx="3946691" cy="3643177"/>
          </a:xfrm>
        </p:grpSpPr>
        <p:pic>
          <p:nvPicPr>
            <p:cNvPr id="22" name="Picture 3" descr="pymol_4EI5-sulfatide-loops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87" r="6958" b="2705"/>
            <a:stretch>
              <a:fillRect/>
            </a:stretch>
          </p:blipFill>
          <p:spPr bwMode="auto">
            <a:xfrm>
              <a:off x="4792662" y="2376488"/>
              <a:ext cx="3946691" cy="3498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3" name="Straight Connector 16"/>
            <p:cNvCxnSpPr>
              <a:cxnSpLocks noChangeShapeType="1"/>
            </p:cNvCxnSpPr>
            <p:nvPr/>
          </p:nvCxnSpPr>
          <p:spPr bwMode="auto">
            <a:xfrm flipV="1">
              <a:off x="6016625" y="2232025"/>
              <a:ext cx="73025" cy="345598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5" name="Rounded Rectangle 24"/>
          <p:cNvSpPr/>
          <p:nvPr/>
        </p:nvSpPr>
        <p:spPr>
          <a:xfrm>
            <a:off x="980557" y="239403"/>
            <a:ext cx="6962537" cy="60092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Type I and Type II NKT TCRs docking modes 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78715" y="6526597"/>
            <a:ext cx="20278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latin typeface="Times New Roman"/>
                <a:cs typeface="Times New Roman"/>
              </a:rPr>
              <a:t>Borg </a:t>
            </a:r>
            <a:r>
              <a:rPr lang="en-GB" sz="1200" b="1" i="1" dirty="0" smtClean="0">
                <a:latin typeface="Times New Roman"/>
                <a:cs typeface="Times New Roman"/>
              </a:rPr>
              <a:t>et al</a:t>
            </a:r>
            <a:r>
              <a:rPr lang="en-GB" sz="1200" b="1" dirty="0" smtClean="0">
                <a:latin typeface="Times New Roman"/>
                <a:cs typeface="Times New Roman"/>
              </a:rPr>
              <a:t>., </a:t>
            </a:r>
            <a:r>
              <a:rPr lang="en-GB" sz="1200" b="1" i="1" dirty="0" smtClean="0">
                <a:latin typeface="Times New Roman"/>
                <a:cs typeface="Times New Roman"/>
              </a:rPr>
              <a:t>Nature</a:t>
            </a:r>
            <a:r>
              <a:rPr lang="en-GB" sz="1200" b="1" dirty="0" smtClean="0">
                <a:latin typeface="Times New Roman"/>
                <a:cs typeface="Times New Roman"/>
              </a:rPr>
              <a:t>, 2007</a:t>
            </a:r>
            <a:endParaRPr lang="en-GB" sz="1200" b="1" dirty="0">
              <a:latin typeface="Times New Roman"/>
              <a:cs typeface="Times New Roman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778149" y="6527109"/>
            <a:ext cx="23683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Patel </a:t>
            </a:r>
            <a:r>
              <a:rPr lang="en-GB" sz="1200" b="1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et al</a:t>
            </a:r>
            <a:r>
              <a:rPr lang="en-GB" sz="12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., </a:t>
            </a:r>
            <a:r>
              <a:rPr lang="en-GB" sz="1200" b="1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Nature Immun</a:t>
            </a:r>
            <a:r>
              <a:rPr lang="en-GB" sz="12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., 2012</a:t>
            </a:r>
            <a:endParaRPr lang="en-GB" sz="1200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791923" y="2606823"/>
            <a:ext cx="865554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644DB4"/>
                </a:solidFill>
              </a:rPr>
              <a:t>α</a:t>
            </a:r>
            <a:r>
              <a:rPr lang="en-US" b="1" dirty="0" smtClean="0">
                <a:solidFill>
                  <a:srgbClr val="368C35"/>
                </a:solidFill>
              </a:rPr>
              <a:t>β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chemeClr val="bg1"/>
                </a:solidFill>
              </a:rPr>
              <a:t>TCR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808181" y="4758196"/>
            <a:ext cx="693219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CD1d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β2M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844894" y="2595288"/>
            <a:ext cx="865554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644DB4"/>
                </a:solidFill>
              </a:rPr>
              <a:t>α</a:t>
            </a:r>
            <a:r>
              <a:rPr lang="en-US" b="1" dirty="0" smtClean="0">
                <a:solidFill>
                  <a:srgbClr val="368C35"/>
                </a:solidFill>
              </a:rPr>
              <a:t>β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FFFFFF"/>
                </a:solidFill>
              </a:rPr>
              <a:t>TCR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943094" y="4837085"/>
            <a:ext cx="693219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CD1d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β2M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53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2805834" y="1294651"/>
            <a:ext cx="2754349" cy="5070904"/>
            <a:chOff x="4839141" y="1486415"/>
            <a:chExt cx="2754349" cy="5070904"/>
          </a:xfrm>
        </p:grpSpPr>
        <p:grpSp>
          <p:nvGrpSpPr>
            <p:cNvPr id="4" name="Group 3"/>
            <p:cNvGrpSpPr/>
            <p:nvPr/>
          </p:nvGrpSpPr>
          <p:grpSpPr>
            <a:xfrm>
              <a:off x="4839141" y="3980672"/>
              <a:ext cx="2754349" cy="2576647"/>
              <a:chOff x="5558918" y="3953936"/>
              <a:chExt cx="2754349" cy="2576647"/>
            </a:xfrm>
          </p:grpSpPr>
          <p:sp>
            <p:nvSpPr>
              <p:cNvPr id="15" name="32-Point Star 14"/>
              <p:cNvSpPr/>
              <p:nvPr/>
            </p:nvSpPr>
            <p:spPr>
              <a:xfrm>
                <a:off x="5558918" y="5277395"/>
                <a:ext cx="2754349" cy="1253188"/>
              </a:xfrm>
              <a:prstGeom prst="star32">
                <a:avLst/>
              </a:prstGeom>
              <a:gradFill flip="none" rotWithShape="1">
                <a:gsLst>
                  <a:gs pos="98000">
                    <a:srgbClr val="F0FF75"/>
                  </a:gs>
                  <a:gs pos="0">
                    <a:srgbClr val="FFFFFF"/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chemeClr val="tx1"/>
                    </a:solidFill>
                  </a:rPr>
                  <a:t>Human APC</a:t>
                </a:r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6" name="Group 15"/>
              <p:cNvGrpSpPr/>
              <p:nvPr/>
            </p:nvGrpSpPr>
            <p:grpSpPr>
              <a:xfrm>
                <a:off x="6816919" y="4976349"/>
                <a:ext cx="235899" cy="455787"/>
                <a:chOff x="7097519" y="3795627"/>
                <a:chExt cx="264598" cy="553266"/>
              </a:xfrm>
            </p:grpSpPr>
            <p:sp>
              <p:nvSpPr>
                <p:cNvPr id="19" name="Rectangle 18"/>
                <p:cNvSpPr/>
                <p:nvPr/>
              </p:nvSpPr>
              <p:spPr>
                <a:xfrm>
                  <a:off x="7097519" y="3795627"/>
                  <a:ext cx="129940" cy="548038"/>
                </a:xfrm>
                <a:prstGeom prst="rect">
                  <a:avLst/>
                </a:prstGeom>
                <a:solidFill>
                  <a:srgbClr val="5BE5DB"/>
                </a:solidFill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7098345" y="3798359"/>
                  <a:ext cx="250944" cy="101626"/>
                </a:xfrm>
                <a:prstGeom prst="rect">
                  <a:avLst/>
                </a:prstGeom>
                <a:solidFill>
                  <a:srgbClr val="5BE5DB"/>
                </a:solidFill>
                <a:ln>
                  <a:solidFill>
                    <a:srgbClr val="5BE5D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Oval 20"/>
                <p:cNvSpPr/>
                <p:nvPr/>
              </p:nvSpPr>
              <p:spPr>
                <a:xfrm>
                  <a:off x="7227459" y="3898229"/>
                  <a:ext cx="134658" cy="45066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/>
                </a:p>
              </p:txBody>
            </p:sp>
          </p:grpSp>
          <p:sp>
            <p:nvSpPr>
              <p:cNvPr id="17" name="Moon 16"/>
              <p:cNvSpPr/>
              <p:nvPr/>
            </p:nvSpPr>
            <p:spPr>
              <a:xfrm>
                <a:off x="6499210" y="4352630"/>
                <a:ext cx="854434" cy="368537"/>
              </a:xfrm>
              <a:prstGeom prst="moon">
                <a:avLst/>
              </a:prstGeom>
              <a:solidFill>
                <a:srgbClr val="5BE5DB"/>
              </a:solidFill>
              <a:scene3d>
                <a:camera prst="orthographicFront">
                  <a:rot lat="2100000" lon="0" rev="5400000"/>
                </a:camera>
                <a:lightRig rig="threePt" dir="t"/>
              </a:scene3d>
              <a:sp3d>
                <a:bevelT prst="angle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6802548" y="3953936"/>
                <a:ext cx="213758" cy="390974"/>
              </a:xfrm>
              <a:prstGeom prst="ellipse">
                <a:avLst/>
              </a:prstGeom>
              <a:solidFill>
                <a:srgbClr val="E41985"/>
              </a:solidFill>
              <a:ln>
                <a:solidFill>
                  <a:srgbClr val="FF4D2C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4996708" y="1486415"/>
              <a:ext cx="1875064" cy="2801491"/>
              <a:chOff x="5991639" y="1486415"/>
              <a:chExt cx="1875064" cy="2801491"/>
            </a:xfrm>
            <a:scene3d>
              <a:camera prst="orthographicFront">
                <a:rot lat="21223186" lon="16754845" rev="819012"/>
              </a:camera>
              <a:lightRig rig="threePt" dir="t"/>
            </a:scene3d>
          </p:grpSpPr>
          <p:grpSp>
            <p:nvGrpSpPr>
              <p:cNvPr id="6" name="Group 5"/>
              <p:cNvGrpSpPr/>
              <p:nvPr/>
            </p:nvGrpSpPr>
            <p:grpSpPr>
              <a:xfrm>
                <a:off x="5991639" y="1486415"/>
                <a:ext cx="1875064" cy="2801491"/>
                <a:chOff x="5991639" y="1486415"/>
                <a:chExt cx="1875064" cy="2801491"/>
              </a:xfrm>
            </p:grpSpPr>
            <p:sp>
              <p:nvSpPr>
                <p:cNvPr id="12" name="Block Arc 11"/>
                <p:cNvSpPr/>
                <p:nvPr/>
              </p:nvSpPr>
              <p:spPr>
                <a:xfrm>
                  <a:off x="6595679" y="3591853"/>
                  <a:ext cx="673224" cy="696053"/>
                </a:xfrm>
                <a:prstGeom prst="blockArc">
                  <a:avLst/>
                </a:prstGeom>
                <a:solidFill>
                  <a:schemeClr val="bg1"/>
                </a:solidFill>
                <a:ln>
                  <a:solidFill>
                    <a:srgbClr val="FF0000"/>
                  </a:solidFill>
                </a:ln>
                <a:sp3d>
                  <a:bevelT prst="angle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808721" y="3239796"/>
                  <a:ext cx="254475" cy="3804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FF0000"/>
                  </a:solidFill>
                </a:ln>
                <a:sp3d>
                  <a:bevelT prst="angle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Oval 23"/>
                <p:cNvSpPr>
                  <a:spLocks noChangeArrowheads="1"/>
                </p:cNvSpPr>
                <p:nvPr/>
              </p:nvSpPr>
              <p:spPr bwMode="auto">
                <a:xfrm>
                  <a:off x="5991639" y="1486415"/>
                  <a:ext cx="1875064" cy="1760959"/>
                </a:xfrm>
                <a:prstGeom prst="ellipse">
                  <a:avLst/>
                </a:prstGeom>
                <a:gradFill flip="none" rotWithShape="1">
                  <a:gsLst>
                    <a:gs pos="99000">
                      <a:schemeClr val="accent6">
                        <a:lumMod val="75000"/>
                      </a:schemeClr>
                    </a:gs>
                    <a:gs pos="0">
                      <a:srgbClr val="FFFFF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sp3d>
                  <a:bevelT prst="angle"/>
                </a:sp3d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b="1" dirty="0" smtClean="0">
                      <a:latin typeface="Helvetica"/>
                      <a:ea typeface="ＭＳ Ｐゴシック" pitchFamily="-111" charset="-128"/>
                      <a:cs typeface="Helvetica"/>
                    </a:rPr>
                    <a:t>Type I</a:t>
                  </a:r>
                </a:p>
                <a:p>
                  <a:pPr algn="ctr" eaLnBrk="0" hangingPunct="0">
                    <a:defRPr/>
                  </a:pPr>
                  <a:r>
                    <a:rPr lang="en-US" b="1" dirty="0" smtClean="0">
                      <a:latin typeface="Helvetica"/>
                      <a:ea typeface="ＭＳ Ｐゴシック" pitchFamily="-111" charset="-128"/>
                      <a:cs typeface="Helvetica"/>
                    </a:rPr>
                    <a:t>NKT</a:t>
                  </a:r>
                  <a:endParaRPr lang="en-US" b="1" dirty="0">
                    <a:latin typeface="Helvetica"/>
                    <a:ea typeface="ＭＳ Ｐゴシック" pitchFamily="-111" charset="-128"/>
                    <a:cs typeface="Helvetica"/>
                  </a:endParaRPr>
                </a:p>
              </p:txBody>
            </p:sp>
          </p:grpSp>
          <p:grpSp>
            <p:nvGrpSpPr>
              <p:cNvPr id="7" name="Group 6"/>
              <p:cNvGrpSpPr/>
              <p:nvPr/>
            </p:nvGrpSpPr>
            <p:grpSpPr>
              <a:xfrm>
                <a:off x="6570279" y="3291904"/>
                <a:ext cx="697371" cy="611222"/>
                <a:chOff x="6570279" y="3291904"/>
                <a:chExt cx="697371" cy="611222"/>
              </a:xfrm>
            </p:grpSpPr>
            <p:sp>
              <p:nvSpPr>
                <p:cNvPr id="8" name="TextBox 49"/>
                <p:cNvSpPr txBox="1">
                  <a:spLocks noChangeArrowheads="1"/>
                </p:cNvSpPr>
                <p:nvPr/>
              </p:nvSpPr>
              <p:spPr bwMode="auto">
                <a:xfrm>
                  <a:off x="6570279" y="3317127"/>
                  <a:ext cx="152366" cy="287426"/>
                </a:xfrm>
                <a:prstGeom prst="rect">
                  <a:avLst/>
                </a:prstGeom>
                <a:noFill/>
                <a:ln>
                  <a:noFill/>
                </a:ln>
                <a:sp3d>
                  <a:bevelT prst="angle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endParaRPr lang="en-US" sz="1800" dirty="0"/>
                </a:p>
              </p:txBody>
            </p:sp>
            <p:sp>
              <p:nvSpPr>
                <p:cNvPr id="9" name="TextBox 8"/>
                <p:cNvSpPr txBox="1"/>
                <p:nvPr/>
              </p:nvSpPr>
              <p:spPr>
                <a:xfrm>
                  <a:off x="6596035" y="3595349"/>
                  <a:ext cx="300082" cy="307777"/>
                </a:xfrm>
                <a:prstGeom prst="rect">
                  <a:avLst/>
                </a:prstGeom>
                <a:noFill/>
                <a:sp3d>
                  <a:bevelT prst="angle"/>
                </a:sp3d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smtClean="0">
                      <a:solidFill>
                        <a:srgbClr val="000000"/>
                      </a:solidFill>
                    </a:rPr>
                    <a:t>α</a:t>
                  </a:r>
                  <a:endParaRPr lang="en-US" sz="1400" b="1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" name="TextBox 9"/>
                <p:cNvSpPr txBox="1"/>
                <p:nvPr/>
              </p:nvSpPr>
              <p:spPr>
                <a:xfrm>
                  <a:off x="6985063" y="3595349"/>
                  <a:ext cx="282587" cy="307777"/>
                </a:xfrm>
                <a:prstGeom prst="rect">
                  <a:avLst/>
                </a:prstGeom>
                <a:noFill/>
                <a:sp3d>
                  <a:bevelT prst="angle"/>
                </a:sp3d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smtClean="0">
                      <a:solidFill>
                        <a:srgbClr val="000000"/>
                      </a:solidFill>
                    </a:rPr>
                    <a:t>β</a:t>
                  </a:r>
                  <a:endParaRPr lang="en-US" sz="1400" b="1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6734491" y="3291904"/>
                  <a:ext cx="503492" cy="246221"/>
                </a:xfrm>
                <a:prstGeom prst="rect">
                  <a:avLst/>
                </a:prstGeom>
                <a:noFill/>
                <a:sp3d>
                  <a:bevelT prst="angle"/>
                </a:sp3d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b="1" dirty="0" smtClean="0"/>
                    <a:t>TCR</a:t>
                  </a:r>
                  <a:endParaRPr lang="en-US" sz="1000" b="1" dirty="0"/>
                </a:p>
              </p:txBody>
            </p:sp>
          </p:grpSp>
        </p:grpSp>
      </p:grpSp>
      <p:grpSp>
        <p:nvGrpSpPr>
          <p:cNvPr id="23" name="Group 22"/>
          <p:cNvGrpSpPr/>
          <p:nvPr/>
        </p:nvGrpSpPr>
        <p:grpSpPr>
          <a:xfrm>
            <a:off x="51485" y="1236959"/>
            <a:ext cx="2754349" cy="5153517"/>
            <a:chOff x="5211350" y="1486415"/>
            <a:chExt cx="2754349" cy="5057536"/>
          </a:xfrm>
        </p:grpSpPr>
        <p:grpSp>
          <p:nvGrpSpPr>
            <p:cNvPr id="24" name="Group 23"/>
            <p:cNvGrpSpPr/>
            <p:nvPr/>
          </p:nvGrpSpPr>
          <p:grpSpPr>
            <a:xfrm>
              <a:off x="5211350" y="3925886"/>
              <a:ext cx="2754349" cy="2618065"/>
              <a:chOff x="5558918" y="3912518"/>
              <a:chExt cx="2754349" cy="2618065"/>
            </a:xfrm>
          </p:grpSpPr>
          <p:sp>
            <p:nvSpPr>
              <p:cNvPr id="35" name="32-Point Star 34"/>
              <p:cNvSpPr/>
              <p:nvPr/>
            </p:nvSpPr>
            <p:spPr>
              <a:xfrm>
                <a:off x="5558918" y="5277395"/>
                <a:ext cx="2754349" cy="1253188"/>
              </a:xfrm>
              <a:prstGeom prst="star32">
                <a:avLst/>
              </a:prstGeom>
              <a:gradFill flip="none" rotWithShape="1">
                <a:gsLst>
                  <a:gs pos="98000">
                    <a:srgbClr val="F0FF75"/>
                  </a:gs>
                  <a:gs pos="0">
                    <a:srgbClr val="FFFFFF"/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chemeClr val="tx1"/>
                    </a:solidFill>
                  </a:rPr>
                  <a:t>Human APC</a:t>
                </a:r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6" name="Group 35"/>
              <p:cNvGrpSpPr/>
              <p:nvPr/>
            </p:nvGrpSpPr>
            <p:grpSpPr>
              <a:xfrm>
                <a:off x="6816919" y="4976349"/>
                <a:ext cx="235899" cy="455787"/>
                <a:chOff x="7097519" y="3795627"/>
                <a:chExt cx="264598" cy="553266"/>
              </a:xfrm>
            </p:grpSpPr>
            <p:sp>
              <p:nvSpPr>
                <p:cNvPr id="39" name="Rectangle 38"/>
                <p:cNvSpPr/>
                <p:nvPr/>
              </p:nvSpPr>
              <p:spPr>
                <a:xfrm>
                  <a:off x="7097519" y="3795627"/>
                  <a:ext cx="129940" cy="548038"/>
                </a:xfrm>
                <a:prstGeom prst="rect">
                  <a:avLst/>
                </a:prstGeom>
                <a:solidFill>
                  <a:srgbClr val="5BE5DB"/>
                </a:solidFill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7098345" y="3798359"/>
                  <a:ext cx="250944" cy="101626"/>
                </a:xfrm>
                <a:prstGeom prst="rect">
                  <a:avLst/>
                </a:prstGeom>
                <a:solidFill>
                  <a:srgbClr val="5BE5DB"/>
                </a:solidFill>
                <a:ln>
                  <a:solidFill>
                    <a:srgbClr val="5BE5D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Oval 40"/>
                <p:cNvSpPr/>
                <p:nvPr/>
              </p:nvSpPr>
              <p:spPr>
                <a:xfrm>
                  <a:off x="7227459" y="3898229"/>
                  <a:ext cx="134658" cy="45066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/>
                </a:p>
              </p:txBody>
            </p:sp>
          </p:grpSp>
          <p:sp>
            <p:nvSpPr>
              <p:cNvPr id="37" name="Moon 36"/>
              <p:cNvSpPr/>
              <p:nvPr/>
            </p:nvSpPr>
            <p:spPr>
              <a:xfrm>
                <a:off x="6499210" y="4352630"/>
                <a:ext cx="854434" cy="368537"/>
              </a:xfrm>
              <a:prstGeom prst="moon">
                <a:avLst/>
              </a:prstGeom>
              <a:solidFill>
                <a:srgbClr val="5BE5DB"/>
              </a:solidFill>
              <a:scene3d>
                <a:camera prst="orthographicFront">
                  <a:rot lat="2100000" lon="0" rev="5400000"/>
                </a:camera>
                <a:lightRig rig="threePt" dir="t"/>
              </a:scene3d>
              <a:sp3d>
                <a:bevelT prst="angle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6802548" y="3912518"/>
                <a:ext cx="213758" cy="390974"/>
              </a:xfrm>
              <a:prstGeom prst="ellipse">
                <a:avLst/>
              </a:prstGeom>
              <a:solidFill>
                <a:srgbClr val="E41985"/>
              </a:solidFill>
              <a:ln>
                <a:solidFill>
                  <a:srgbClr val="FF4D2C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5991639" y="1486415"/>
              <a:ext cx="1875064" cy="2801491"/>
              <a:chOff x="5991639" y="1486415"/>
              <a:chExt cx="1875064" cy="2801491"/>
            </a:xfrm>
            <a:scene3d>
              <a:camera prst="orthographicFront">
                <a:rot lat="0" lon="4500000" rev="20699999"/>
              </a:camera>
              <a:lightRig rig="threePt" dir="t"/>
            </a:scene3d>
          </p:grpSpPr>
          <p:grpSp>
            <p:nvGrpSpPr>
              <p:cNvPr id="26" name="Group 25"/>
              <p:cNvGrpSpPr/>
              <p:nvPr/>
            </p:nvGrpSpPr>
            <p:grpSpPr>
              <a:xfrm>
                <a:off x="5991639" y="1486415"/>
                <a:ext cx="1875064" cy="2801491"/>
                <a:chOff x="5991639" y="1486415"/>
                <a:chExt cx="1875064" cy="2801491"/>
              </a:xfrm>
            </p:grpSpPr>
            <p:sp>
              <p:nvSpPr>
                <p:cNvPr id="32" name="Block Arc 31"/>
                <p:cNvSpPr/>
                <p:nvPr/>
              </p:nvSpPr>
              <p:spPr>
                <a:xfrm>
                  <a:off x="6595679" y="3591853"/>
                  <a:ext cx="673224" cy="696053"/>
                </a:xfrm>
                <a:prstGeom prst="blockArc">
                  <a:avLst/>
                </a:prstGeom>
                <a:solidFill>
                  <a:schemeClr val="bg1"/>
                </a:solidFill>
                <a:ln>
                  <a:solidFill>
                    <a:srgbClr val="FF0000"/>
                  </a:solidFill>
                </a:ln>
                <a:sp3d>
                  <a:bevelT prst="angle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>
                  <a:off x="6808721" y="3239796"/>
                  <a:ext cx="254475" cy="3804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FF0000"/>
                  </a:solidFill>
                </a:ln>
                <a:sp3d>
                  <a:bevelT prst="angle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Oval 23"/>
                <p:cNvSpPr>
                  <a:spLocks noChangeArrowheads="1"/>
                </p:cNvSpPr>
                <p:nvPr/>
              </p:nvSpPr>
              <p:spPr bwMode="auto">
                <a:xfrm>
                  <a:off x="5991639" y="1486415"/>
                  <a:ext cx="1875064" cy="1760959"/>
                </a:xfrm>
                <a:prstGeom prst="ellipse">
                  <a:avLst/>
                </a:prstGeom>
                <a:gradFill flip="none" rotWithShape="1">
                  <a:gsLst>
                    <a:gs pos="97000">
                      <a:srgbClr val="6560D6"/>
                    </a:gs>
                    <a:gs pos="0">
                      <a:srgbClr val="FFFFF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sp3d>
                  <a:bevelT prst="angle"/>
                </a:sp3d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b="1" dirty="0" smtClean="0">
                      <a:latin typeface="Helvetica"/>
                      <a:ea typeface="ＭＳ Ｐゴシック" pitchFamily="-111" charset="-128"/>
                      <a:cs typeface="Helvetica"/>
                    </a:rPr>
                    <a:t>Type I</a:t>
                  </a:r>
                </a:p>
                <a:p>
                  <a:pPr algn="ctr" eaLnBrk="0" hangingPunct="0">
                    <a:defRPr/>
                  </a:pPr>
                  <a:r>
                    <a:rPr lang="en-US" b="1" dirty="0" smtClean="0">
                      <a:latin typeface="Helvetica"/>
                      <a:ea typeface="ＭＳ Ｐゴシック" pitchFamily="-111" charset="-128"/>
                      <a:cs typeface="Helvetica"/>
                    </a:rPr>
                    <a:t>NKT</a:t>
                  </a:r>
                  <a:endParaRPr lang="en-US" b="1" dirty="0">
                    <a:latin typeface="Helvetica"/>
                    <a:ea typeface="ＭＳ Ｐゴシック" pitchFamily="-111" charset="-128"/>
                    <a:cs typeface="Helvetica"/>
                  </a:endParaRPr>
                </a:p>
              </p:txBody>
            </p:sp>
          </p:grpSp>
          <p:grpSp>
            <p:nvGrpSpPr>
              <p:cNvPr id="27" name="Group 26"/>
              <p:cNvGrpSpPr/>
              <p:nvPr/>
            </p:nvGrpSpPr>
            <p:grpSpPr>
              <a:xfrm>
                <a:off x="6570279" y="3291904"/>
                <a:ext cx="697371" cy="611222"/>
                <a:chOff x="6570279" y="3291904"/>
                <a:chExt cx="697371" cy="611222"/>
              </a:xfrm>
            </p:grpSpPr>
            <p:sp>
              <p:nvSpPr>
                <p:cNvPr id="28" name="TextBox 49"/>
                <p:cNvSpPr txBox="1">
                  <a:spLocks noChangeArrowheads="1"/>
                </p:cNvSpPr>
                <p:nvPr/>
              </p:nvSpPr>
              <p:spPr bwMode="auto">
                <a:xfrm>
                  <a:off x="6570279" y="3317127"/>
                  <a:ext cx="152366" cy="287426"/>
                </a:xfrm>
                <a:prstGeom prst="rect">
                  <a:avLst/>
                </a:prstGeom>
                <a:noFill/>
                <a:ln>
                  <a:noFill/>
                </a:ln>
                <a:sp3d>
                  <a:bevelT prst="angle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endParaRPr lang="en-US" sz="1800" dirty="0"/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6596035" y="3595349"/>
                  <a:ext cx="300082" cy="307777"/>
                </a:xfrm>
                <a:prstGeom prst="rect">
                  <a:avLst/>
                </a:prstGeom>
                <a:noFill/>
                <a:sp3d>
                  <a:bevelT prst="angle"/>
                </a:sp3d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smtClean="0">
                      <a:solidFill>
                        <a:srgbClr val="000000"/>
                      </a:solidFill>
                    </a:rPr>
                    <a:t>α</a:t>
                  </a:r>
                  <a:endParaRPr lang="en-US" sz="1400" b="1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6985063" y="3595349"/>
                  <a:ext cx="282587" cy="307777"/>
                </a:xfrm>
                <a:prstGeom prst="rect">
                  <a:avLst/>
                </a:prstGeom>
                <a:noFill/>
                <a:sp3d>
                  <a:bevelT prst="angle"/>
                </a:sp3d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smtClean="0">
                      <a:solidFill>
                        <a:srgbClr val="000000"/>
                      </a:solidFill>
                    </a:rPr>
                    <a:t>β</a:t>
                  </a:r>
                  <a:endParaRPr lang="en-US" sz="1400" b="1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6734491" y="3291904"/>
                  <a:ext cx="503492" cy="246221"/>
                </a:xfrm>
                <a:prstGeom prst="rect">
                  <a:avLst/>
                </a:prstGeom>
                <a:noFill/>
                <a:sp3d>
                  <a:bevelT prst="angle"/>
                </a:sp3d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b="1" dirty="0" smtClean="0"/>
                    <a:t>TCR</a:t>
                  </a:r>
                  <a:endParaRPr lang="en-US" sz="1000" b="1" dirty="0"/>
                </a:p>
              </p:txBody>
            </p:sp>
          </p:grpSp>
        </p:grpSp>
      </p:grpSp>
      <p:sp>
        <p:nvSpPr>
          <p:cNvPr id="44" name="TextBox 43"/>
          <p:cNvSpPr txBox="1"/>
          <p:nvPr/>
        </p:nvSpPr>
        <p:spPr>
          <a:xfrm>
            <a:off x="4596932" y="2505189"/>
            <a:ext cx="459355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TCRs dock on to peptide/MHC or lipid/CD1d in a conserved orientation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key aminoacids encoded by TCR and CD1d have been selected and maintained through evolution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551831" y="262082"/>
            <a:ext cx="7749656" cy="60092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What does docking orientation signify?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46" name="TextBox 8"/>
          <p:cNvSpPr txBox="1">
            <a:spLocks noChangeArrowheads="1"/>
          </p:cNvSpPr>
          <p:nvPr/>
        </p:nvSpPr>
        <p:spPr bwMode="auto">
          <a:xfrm>
            <a:off x="584171" y="1513973"/>
            <a:ext cx="8262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 dirty="0">
                <a:solidFill>
                  <a:srgbClr val="FFFFFF"/>
                </a:solidFill>
                <a:latin typeface="Calibri" charset="0"/>
                <a:cs typeface="Calibri" charset="0"/>
              </a:rPr>
              <a:t>Type I</a:t>
            </a:r>
          </a:p>
        </p:txBody>
      </p:sp>
      <p:sp>
        <p:nvSpPr>
          <p:cNvPr id="47" name="TextBox 8"/>
          <p:cNvSpPr txBox="1">
            <a:spLocks noChangeArrowheads="1"/>
          </p:cNvSpPr>
          <p:nvPr/>
        </p:nvSpPr>
        <p:spPr bwMode="auto">
          <a:xfrm>
            <a:off x="4094986" y="1557528"/>
            <a:ext cx="8946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 dirty="0">
                <a:solidFill>
                  <a:srgbClr val="FFFFFF"/>
                </a:solidFill>
                <a:latin typeface="Calibri" charset="0"/>
                <a:cs typeface="Calibri" charset="0"/>
              </a:rPr>
              <a:t>Type II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46024" y="4121120"/>
            <a:ext cx="571500" cy="24622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hCD1d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385325" y="4173500"/>
            <a:ext cx="571500" cy="24622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hCD1d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283105" y="4848202"/>
            <a:ext cx="487547" cy="22843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β2M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510058" y="4807066"/>
            <a:ext cx="487547" cy="22843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β2M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539749" y="3007036"/>
            <a:ext cx="8453893" cy="138499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 smtClean="0">
                <a:latin typeface="Calibri" charset="0"/>
                <a:cs typeface="Calibri" charset="0"/>
              </a:rPr>
              <a:t>Are there any other CD1d-restricted α-Galcer reactive NKT subsets in humans and do they dock in a conserved manner?</a:t>
            </a:r>
            <a:endParaRPr lang="en-US" sz="2800" dirty="0"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17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>
          <a:xfrm>
            <a:off x="1068385" y="386108"/>
            <a:ext cx="6962537" cy="60092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New subset of NKT cells exist in humans</a:t>
            </a:r>
            <a:endParaRPr lang="en-US" sz="2400" b="1" dirty="0">
              <a:solidFill>
                <a:schemeClr val="tx1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3879075" y="4118893"/>
            <a:ext cx="5264925" cy="2374900"/>
            <a:chOff x="4103688" y="4133555"/>
            <a:chExt cx="5264925" cy="2374900"/>
          </a:xfrm>
        </p:grpSpPr>
        <p:grpSp>
          <p:nvGrpSpPr>
            <p:cNvPr id="2" name="Group 28"/>
            <p:cNvGrpSpPr>
              <a:grpSpLocks/>
            </p:cNvGrpSpPr>
            <p:nvPr/>
          </p:nvGrpSpPr>
          <p:grpSpPr bwMode="auto">
            <a:xfrm>
              <a:off x="4103688" y="4133555"/>
              <a:ext cx="5040312" cy="2374900"/>
              <a:chOff x="826646" y="812801"/>
              <a:chExt cx="7548728" cy="3214724"/>
            </a:xfrm>
          </p:grpSpPr>
          <p:pic>
            <p:nvPicPr>
              <p:cNvPr id="3" name="Picture 2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6646" y="812801"/>
                <a:ext cx="7086600" cy="32147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4" name="Group 22"/>
              <p:cNvGrpSpPr>
                <a:grpSpLocks/>
              </p:cNvGrpSpPr>
              <p:nvPr/>
            </p:nvGrpSpPr>
            <p:grpSpPr bwMode="auto">
              <a:xfrm>
                <a:off x="1016851" y="1169025"/>
                <a:ext cx="7358523" cy="671726"/>
                <a:chOff x="1016851" y="1169025"/>
                <a:chExt cx="7358523" cy="671726"/>
              </a:xfrm>
            </p:grpSpPr>
            <p:sp>
              <p:nvSpPr>
                <p:cNvPr id="5" name="Rectangle 4"/>
                <p:cNvSpPr/>
                <p:nvPr/>
              </p:nvSpPr>
              <p:spPr>
                <a:xfrm>
                  <a:off x="1016851" y="1233552"/>
                  <a:ext cx="6921054" cy="186738"/>
                </a:xfrm>
                <a:prstGeom prst="rect">
                  <a:avLst/>
                </a:prstGeom>
                <a:noFill/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6" name="Rectangle 5"/>
                <p:cNvSpPr/>
                <p:nvPr/>
              </p:nvSpPr>
              <p:spPr>
                <a:xfrm>
                  <a:off x="1016851" y="1422653"/>
                  <a:ext cx="6921054" cy="189101"/>
                </a:xfrm>
                <a:prstGeom prst="rect">
                  <a:avLst/>
                </a:prstGeom>
                <a:noFill/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7" name="Rectangle 6"/>
                <p:cNvSpPr/>
                <p:nvPr/>
              </p:nvSpPr>
              <p:spPr>
                <a:xfrm>
                  <a:off x="1016851" y="1614119"/>
                  <a:ext cx="6921054" cy="186737"/>
                </a:xfrm>
                <a:prstGeom prst="rect">
                  <a:avLst/>
                </a:prstGeom>
                <a:noFill/>
                <a:ln w="2222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8" name="TextBox 34"/>
                <p:cNvSpPr txBox="1">
                  <a:spLocks noChangeArrowheads="1"/>
                </p:cNvSpPr>
                <p:nvPr/>
              </p:nvSpPr>
              <p:spPr bwMode="auto">
                <a:xfrm>
                  <a:off x="7945529" y="1169025"/>
                  <a:ext cx="428322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solidFill>
                        <a:srgbClr val="FF0000"/>
                      </a:solidFill>
                    </a:rPr>
                    <a:t>9B1</a:t>
                  </a:r>
                </a:p>
              </p:txBody>
            </p:sp>
            <p:sp>
              <p:nvSpPr>
                <p:cNvPr id="9" name="TextBox 35"/>
                <p:cNvSpPr txBox="1">
                  <a:spLocks noChangeArrowheads="1"/>
                </p:cNvSpPr>
                <p:nvPr/>
              </p:nvSpPr>
              <p:spPr bwMode="auto">
                <a:xfrm>
                  <a:off x="7945529" y="1373626"/>
                  <a:ext cx="428322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200">
                      <a:solidFill>
                        <a:srgbClr val="FF0000"/>
                      </a:solidFill>
                    </a:rPr>
                    <a:t>9B2</a:t>
                  </a:r>
                </a:p>
              </p:txBody>
            </p:sp>
            <p:sp>
              <p:nvSpPr>
                <p:cNvPr id="10" name="TextBox 36"/>
                <p:cNvSpPr txBox="1">
                  <a:spLocks noChangeArrowheads="1"/>
                </p:cNvSpPr>
                <p:nvPr/>
              </p:nvSpPr>
              <p:spPr bwMode="auto">
                <a:xfrm>
                  <a:off x="7947052" y="1563752"/>
                  <a:ext cx="428322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200" smtClean="0">
                      <a:solidFill>
                        <a:srgbClr val="FF0000"/>
                      </a:solidFill>
                    </a:rPr>
                    <a:t>9B3</a:t>
                  </a:r>
                  <a:endParaRPr lang="en-US" sz="1200">
                    <a:solidFill>
                      <a:srgbClr val="FF0000"/>
                    </a:solidFill>
                  </a:endParaRPr>
                </a:p>
              </p:txBody>
            </p:sp>
          </p:grpSp>
        </p:grpSp>
        <p:sp>
          <p:nvSpPr>
            <p:cNvPr id="11" name="Rectangle 10"/>
            <p:cNvSpPr/>
            <p:nvPr/>
          </p:nvSpPr>
          <p:spPr bwMode="auto">
            <a:xfrm>
              <a:off x="4219532" y="5308816"/>
              <a:ext cx="4621211" cy="137954"/>
            </a:xfrm>
            <a:prstGeom prst="rect">
              <a:avLst/>
            </a:prstGeom>
            <a:noFill/>
            <a:ln w="2222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4217996" y="5461216"/>
              <a:ext cx="4621211" cy="137954"/>
            </a:xfrm>
            <a:prstGeom prst="rect">
              <a:avLst/>
            </a:prstGeom>
            <a:noFill/>
            <a:ln w="22225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4217996" y="5894206"/>
              <a:ext cx="4621211" cy="137954"/>
            </a:xfrm>
            <a:prstGeom prst="rect">
              <a:avLst/>
            </a:prstGeom>
            <a:noFill/>
            <a:ln w="2222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4217996" y="6163622"/>
              <a:ext cx="4621211" cy="137954"/>
            </a:xfrm>
            <a:prstGeom prst="rect">
              <a:avLst/>
            </a:prstGeom>
            <a:noFill/>
            <a:ln w="2222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877301" y="5191603"/>
              <a:ext cx="42436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9BBB59"/>
                  </a:solidFill>
                </a:rPr>
                <a:t>9</a:t>
              </a:r>
              <a:r>
                <a:rPr lang="en-US" sz="1200" dirty="0" smtClean="0">
                  <a:solidFill>
                    <a:srgbClr val="9BBB59"/>
                  </a:solidFill>
                </a:rPr>
                <a:t>B6</a:t>
              </a:r>
              <a:endParaRPr lang="en-US" sz="1200" dirty="0">
                <a:solidFill>
                  <a:srgbClr val="9BBB59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876196" y="5357960"/>
              <a:ext cx="4283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accent3"/>
                  </a:solidFill>
                </a:rPr>
                <a:t>9B7</a:t>
              </a:r>
              <a:endParaRPr lang="en-US" sz="1200" dirty="0">
                <a:solidFill>
                  <a:schemeClr val="accent3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861136" y="5789500"/>
              <a:ext cx="5023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9BBB59"/>
                  </a:solidFill>
                </a:rPr>
                <a:t>9B10</a:t>
              </a:r>
              <a:endParaRPr lang="en-US" sz="1200" dirty="0">
                <a:solidFill>
                  <a:srgbClr val="9BBB59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863346" y="6080399"/>
              <a:ext cx="5052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9BBB59"/>
                  </a:solidFill>
                </a:rPr>
                <a:t>9B12</a:t>
              </a:r>
              <a:endParaRPr lang="en-US" sz="1200" dirty="0">
                <a:solidFill>
                  <a:srgbClr val="9BBB59"/>
                </a:solidFill>
              </a:endParaRPr>
            </a:p>
          </p:txBody>
        </p:sp>
      </p:grpSp>
      <p:grpSp>
        <p:nvGrpSpPr>
          <p:cNvPr id="31" name="Group 8"/>
          <p:cNvGrpSpPr>
            <a:grpSpLocks/>
          </p:cNvGrpSpPr>
          <p:nvPr/>
        </p:nvGrpSpPr>
        <p:grpSpPr bwMode="auto">
          <a:xfrm>
            <a:off x="-97907" y="1075395"/>
            <a:ext cx="3915000" cy="3276923"/>
            <a:chOff x="795587" y="1171969"/>
            <a:chExt cx="5657641" cy="5021525"/>
          </a:xfrm>
        </p:grpSpPr>
        <p:sp>
          <p:nvSpPr>
            <p:cNvPr id="32" name="TextBox 3"/>
            <p:cNvSpPr txBox="1">
              <a:spLocks noChangeArrowheads="1"/>
            </p:cNvSpPr>
            <p:nvPr/>
          </p:nvSpPr>
          <p:spPr bwMode="auto">
            <a:xfrm>
              <a:off x="795587" y="2058601"/>
              <a:ext cx="1144769" cy="4257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schemeClr val="bg1">
                      <a:lumMod val="75000"/>
                    </a:schemeClr>
                  </a:solidFill>
                  <a:latin typeface="Calibri"/>
                  <a:ea typeface="Calibri" charset="0"/>
                  <a:cs typeface="Calibri"/>
                </a:rPr>
                <a:t>Donor 1</a:t>
              </a:r>
            </a:p>
          </p:txBody>
        </p:sp>
        <p:sp>
          <p:nvSpPr>
            <p:cNvPr id="33" name="TextBox 7"/>
            <p:cNvSpPr txBox="1">
              <a:spLocks noChangeArrowheads="1"/>
            </p:cNvSpPr>
            <p:nvPr/>
          </p:nvSpPr>
          <p:spPr bwMode="auto">
            <a:xfrm>
              <a:off x="2616076" y="5603406"/>
              <a:ext cx="1272095" cy="590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dirty="0">
                  <a:solidFill>
                    <a:srgbClr val="BFBFBF"/>
                  </a:solidFill>
                  <a:latin typeface="Calibri" charset="0"/>
                  <a:cs typeface="Calibri" charset="0"/>
                </a:rPr>
                <a:t>V</a:t>
              </a:r>
              <a:r>
                <a:rPr lang="en-US" sz="2000" dirty="0">
                  <a:solidFill>
                    <a:srgbClr val="BFBFBF"/>
                  </a:solidFill>
                  <a:latin typeface="Symbol" charset="0"/>
                  <a:cs typeface="Symbol" charset="0"/>
                </a:rPr>
                <a:t>a</a:t>
              </a:r>
              <a:r>
                <a:rPr lang="en-US" sz="2000" dirty="0">
                  <a:solidFill>
                    <a:srgbClr val="BFBFBF"/>
                  </a:solidFill>
                  <a:latin typeface="Calibri" charset="0"/>
                  <a:cs typeface="Calibri" charset="0"/>
                </a:rPr>
                <a:t>24</a:t>
              </a:r>
            </a:p>
          </p:txBody>
        </p:sp>
        <p:pic>
          <p:nvPicPr>
            <p:cNvPr id="3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6366" y="1171969"/>
              <a:ext cx="4266862" cy="4248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TextBox 11"/>
            <p:cNvSpPr txBox="1">
              <a:spLocks noChangeArrowheads="1"/>
            </p:cNvSpPr>
            <p:nvPr/>
          </p:nvSpPr>
          <p:spPr bwMode="auto">
            <a:xfrm>
              <a:off x="4697103" y="5603406"/>
              <a:ext cx="1067348" cy="590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dirty="0">
                  <a:solidFill>
                    <a:srgbClr val="BFBFBF"/>
                  </a:solidFill>
                  <a:latin typeface="Calibri" charset="0"/>
                  <a:cs typeface="Calibri" charset="0"/>
                </a:rPr>
                <a:t>V</a:t>
              </a:r>
              <a:r>
                <a:rPr lang="en-US" sz="2000" dirty="0">
                  <a:solidFill>
                    <a:srgbClr val="BFBFBF"/>
                  </a:solidFill>
                  <a:latin typeface="Symbol" charset="0"/>
                  <a:cs typeface="Symbol" charset="0"/>
                </a:rPr>
                <a:t>b</a:t>
              </a:r>
              <a:r>
                <a:rPr lang="en-US" sz="2000" dirty="0">
                  <a:solidFill>
                    <a:srgbClr val="BFBFBF"/>
                  </a:solidFill>
                  <a:latin typeface="Calibri" charset="0"/>
                  <a:cs typeface="Calibri" charset="0"/>
                </a:rPr>
                <a:t>11</a:t>
              </a:r>
            </a:p>
          </p:txBody>
        </p:sp>
        <p:sp>
          <p:nvSpPr>
            <p:cNvPr id="36" name="TextBox 12"/>
            <p:cNvSpPr txBox="1">
              <a:spLocks noChangeArrowheads="1"/>
            </p:cNvSpPr>
            <p:nvPr/>
          </p:nvSpPr>
          <p:spPr bwMode="auto">
            <a:xfrm>
              <a:off x="795587" y="4141788"/>
              <a:ext cx="1204924" cy="424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solidFill>
                    <a:srgbClr val="BFBFBF"/>
                  </a:solidFill>
                  <a:latin typeface="Calibri" charset="0"/>
                  <a:cs typeface="Calibri" charset="0"/>
                </a:rPr>
                <a:t>Donor 2</a:t>
              </a:r>
            </a:p>
          </p:txBody>
        </p:sp>
        <p:sp>
          <p:nvSpPr>
            <p:cNvPr id="37" name="TextBox 14"/>
            <p:cNvSpPr txBox="1">
              <a:spLocks noChangeArrowheads="1"/>
            </p:cNvSpPr>
            <p:nvPr/>
          </p:nvSpPr>
          <p:spPr bwMode="auto">
            <a:xfrm rot="-5400000">
              <a:off x="176218" y="3571491"/>
              <a:ext cx="3421119" cy="488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>
                  <a:solidFill>
                    <a:srgbClr val="BFBFBF"/>
                  </a:solidFill>
                  <a:latin typeface="Calibri" charset="0"/>
                  <a:cs typeface="Calibri" charset="0"/>
                </a:rPr>
                <a:t>hCD1d-</a:t>
              </a:r>
              <a:r>
                <a:rPr lang="en-US" sz="1600">
                  <a:solidFill>
                    <a:srgbClr val="BFBFBF"/>
                  </a:solidFill>
                  <a:latin typeface="Calibri" charset="0"/>
                  <a:cs typeface="Symbol" charset="0"/>
                </a:rPr>
                <a:t>a</a:t>
              </a:r>
              <a:r>
                <a:rPr lang="en-US" sz="1600">
                  <a:solidFill>
                    <a:srgbClr val="BFBFBF"/>
                  </a:solidFill>
                  <a:latin typeface="Calibri" charset="0"/>
                  <a:cs typeface="Calibri" charset="0"/>
                </a:rPr>
                <a:t>GalCer tetramer</a:t>
              </a:r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>
              <a:off x="2195004" y="1669373"/>
              <a:ext cx="4659" cy="3751713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2293650" y="5449134"/>
              <a:ext cx="1989006" cy="0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4384923" y="5450611"/>
              <a:ext cx="1807769" cy="14075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/>
          <p:cNvSpPr txBox="1"/>
          <p:nvPr/>
        </p:nvSpPr>
        <p:spPr>
          <a:xfrm>
            <a:off x="4844972" y="6470813"/>
            <a:ext cx="4855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Collaboration with University of Melbourne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83" name="Group 82"/>
          <p:cNvGrpSpPr/>
          <p:nvPr/>
        </p:nvGrpSpPr>
        <p:grpSpPr>
          <a:xfrm>
            <a:off x="3879075" y="1171900"/>
            <a:ext cx="5224366" cy="2578013"/>
            <a:chOff x="3879075" y="1171900"/>
            <a:chExt cx="5224366" cy="2578013"/>
          </a:xfrm>
        </p:grpSpPr>
        <p:grpSp>
          <p:nvGrpSpPr>
            <p:cNvPr id="42" name="Group 41"/>
            <p:cNvGrpSpPr>
              <a:grpSpLocks/>
            </p:cNvGrpSpPr>
            <p:nvPr/>
          </p:nvGrpSpPr>
          <p:grpSpPr bwMode="auto">
            <a:xfrm>
              <a:off x="3879075" y="1171900"/>
              <a:ext cx="1718407" cy="1759408"/>
              <a:chOff x="4327" y="2112"/>
              <a:chExt cx="1330" cy="1356"/>
            </a:xfrm>
          </p:grpSpPr>
          <p:sp>
            <p:nvSpPr>
              <p:cNvPr id="43" name="Rectangle 42"/>
              <p:cNvSpPr>
                <a:spLocks noChangeArrowheads="1"/>
              </p:cNvSpPr>
              <p:nvPr/>
            </p:nvSpPr>
            <p:spPr bwMode="auto">
              <a:xfrm>
                <a:off x="5071" y="3006"/>
                <a:ext cx="453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square" lIns="90487" tIns="44450" rIns="90487" bIns="44450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Helvetica" charset="0"/>
                  </a:rPr>
                  <a:t>CD1d</a:t>
                </a:r>
              </a:p>
            </p:txBody>
          </p:sp>
          <p:sp>
            <p:nvSpPr>
              <p:cNvPr id="44" name="Text Box 7"/>
              <p:cNvSpPr txBox="1">
                <a:spLocks noChangeArrowheads="1"/>
              </p:cNvSpPr>
              <p:nvPr/>
            </p:nvSpPr>
            <p:spPr bwMode="auto">
              <a:xfrm>
                <a:off x="4653" y="3231"/>
                <a:ext cx="672" cy="23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AU" sz="1400" dirty="0" smtClean="0">
                    <a:solidFill>
                      <a:srgbClr val="66FF00"/>
                    </a:solidFill>
                    <a:latin typeface="Symbol" charset="2"/>
                  </a:rPr>
                  <a:t>a-</a:t>
                </a:r>
                <a:r>
                  <a:rPr lang="en-AU" sz="1200" dirty="0" smtClean="0">
                    <a:solidFill>
                      <a:srgbClr val="66FF00"/>
                    </a:solidFill>
                    <a:latin typeface="Helvetica" charset="0"/>
                  </a:rPr>
                  <a:t>GalCer</a:t>
                </a:r>
                <a:endParaRPr lang="en-AU" sz="1200" dirty="0">
                  <a:solidFill>
                    <a:srgbClr val="66FF00"/>
                  </a:solidFill>
                  <a:latin typeface="Helvetica" charset="0"/>
                </a:endParaRPr>
              </a:p>
            </p:txBody>
          </p:sp>
          <p:grpSp>
            <p:nvGrpSpPr>
              <p:cNvPr id="45" name="Group 44"/>
              <p:cNvGrpSpPr>
                <a:grpSpLocks/>
              </p:cNvGrpSpPr>
              <p:nvPr/>
            </p:nvGrpSpPr>
            <p:grpSpPr bwMode="auto">
              <a:xfrm>
                <a:off x="4880" y="2736"/>
                <a:ext cx="256" cy="521"/>
                <a:chOff x="5291" y="2592"/>
                <a:chExt cx="256" cy="521"/>
              </a:xfrm>
            </p:grpSpPr>
            <p:sp>
              <p:nvSpPr>
                <p:cNvPr id="60" name="Freeform 9"/>
                <p:cNvSpPr>
                  <a:spLocks/>
                </p:cNvSpPr>
                <p:nvPr/>
              </p:nvSpPr>
              <p:spPr bwMode="auto">
                <a:xfrm flipV="1">
                  <a:off x="5291" y="2592"/>
                  <a:ext cx="256" cy="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86" y="1086"/>
                    </a:cxn>
                    <a:cxn ang="0">
                      <a:pos x="1004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04" h="1086">
                      <a:moveTo>
                        <a:pt x="0" y="0"/>
                      </a:moveTo>
                      <a:lnTo>
                        <a:pt x="486" y="1086"/>
                      </a:lnTo>
                      <a:lnTo>
                        <a:pt x="1004" y="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FF6666"/>
                </a:solidFill>
                <a:ln w="25400" cap="rnd" cmpd="sng">
                  <a:solidFill>
                    <a:srgbClr val="23232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1" name="Freeform 10"/>
                <p:cNvSpPr>
                  <a:spLocks/>
                </p:cNvSpPr>
                <p:nvPr/>
              </p:nvSpPr>
              <p:spPr bwMode="auto">
                <a:xfrm flipV="1">
                  <a:off x="5421" y="2604"/>
                  <a:ext cx="85" cy="285"/>
                </a:xfrm>
                <a:custGeom>
                  <a:avLst/>
                  <a:gdLst/>
                  <a:ahLst/>
                  <a:cxnLst>
                    <a:cxn ang="0">
                      <a:pos x="334" y="0"/>
                    </a:cxn>
                    <a:cxn ang="0">
                      <a:pos x="1" y="652"/>
                    </a:cxn>
                    <a:cxn ang="0">
                      <a:pos x="0" y="1"/>
                    </a:cxn>
                    <a:cxn ang="0">
                      <a:pos x="334" y="0"/>
                    </a:cxn>
                  </a:cxnLst>
                  <a:rect l="0" t="0" r="r" b="b"/>
                  <a:pathLst>
                    <a:path w="334" h="652">
                      <a:moveTo>
                        <a:pt x="334" y="0"/>
                      </a:moveTo>
                      <a:lnTo>
                        <a:pt x="1" y="652"/>
                      </a:lnTo>
                      <a:lnTo>
                        <a:pt x="0" y="1"/>
                      </a:lnTo>
                      <a:lnTo>
                        <a:pt x="334" y="0"/>
                      </a:lnTo>
                    </a:path>
                  </a:pathLst>
                </a:custGeom>
                <a:solidFill>
                  <a:schemeClr val="bg1"/>
                </a:solidFill>
                <a:ln w="50800" cap="rnd" cmpd="sng">
                  <a:solidFill>
                    <a:srgbClr val="23232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2" name="Freeform 11"/>
                <p:cNvSpPr>
                  <a:spLocks/>
                </p:cNvSpPr>
                <p:nvPr/>
              </p:nvSpPr>
              <p:spPr bwMode="auto">
                <a:xfrm flipV="1">
                  <a:off x="5365" y="2949"/>
                  <a:ext cx="106" cy="16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19" y="1"/>
                    </a:cxn>
                    <a:cxn ang="0">
                      <a:pos x="223" y="375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19" h="375">
                      <a:moveTo>
                        <a:pt x="0" y="0"/>
                      </a:moveTo>
                      <a:lnTo>
                        <a:pt x="419" y="1"/>
                      </a:lnTo>
                      <a:lnTo>
                        <a:pt x="223" y="375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FD17"/>
                </a:solidFill>
                <a:ln w="28575" cap="rnd" cmpd="sng">
                  <a:solidFill>
                    <a:srgbClr val="23232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46" name="Group 12"/>
              <p:cNvGrpSpPr>
                <a:grpSpLocks/>
              </p:cNvGrpSpPr>
              <p:nvPr/>
            </p:nvGrpSpPr>
            <p:grpSpPr bwMode="auto">
              <a:xfrm rot="-5400000">
                <a:off x="5269" y="2411"/>
                <a:ext cx="256" cy="521"/>
                <a:chOff x="4992" y="2592"/>
                <a:chExt cx="256" cy="521"/>
              </a:xfrm>
            </p:grpSpPr>
            <p:sp>
              <p:nvSpPr>
                <p:cNvPr id="57" name="Freeform 13"/>
                <p:cNvSpPr>
                  <a:spLocks/>
                </p:cNvSpPr>
                <p:nvPr/>
              </p:nvSpPr>
              <p:spPr bwMode="auto">
                <a:xfrm flipV="1">
                  <a:off x="4992" y="2592"/>
                  <a:ext cx="256" cy="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86" y="1086"/>
                    </a:cxn>
                    <a:cxn ang="0">
                      <a:pos x="1004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04" h="1086">
                      <a:moveTo>
                        <a:pt x="0" y="0"/>
                      </a:moveTo>
                      <a:lnTo>
                        <a:pt x="486" y="1086"/>
                      </a:lnTo>
                      <a:lnTo>
                        <a:pt x="1004" y="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FF6666"/>
                </a:solidFill>
                <a:ln w="25400" cap="rnd" cmpd="sng">
                  <a:solidFill>
                    <a:srgbClr val="23232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" name="Freeform 14"/>
                <p:cNvSpPr>
                  <a:spLocks/>
                </p:cNvSpPr>
                <p:nvPr/>
              </p:nvSpPr>
              <p:spPr bwMode="auto">
                <a:xfrm flipV="1">
                  <a:off x="5122" y="2604"/>
                  <a:ext cx="85" cy="285"/>
                </a:xfrm>
                <a:custGeom>
                  <a:avLst/>
                  <a:gdLst/>
                  <a:ahLst/>
                  <a:cxnLst>
                    <a:cxn ang="0">
                      <a:pos x="334" y="0"/>
                    </a:cxn>
                    <a:cxn ang="0">
                      <a:pos x="1" y="652"/>
                    </a:cxn>
                    <a:cxn ang="0">
                      <a:pos x="0" y="1"/>
                    </a:cxn>
                    <a:cxn ang="0">
                      <a:pos x="334" y="0"/>
                    </a:cxn>
                  </a:cxnLst>
                  <a:rect l="0" t="0" r="r" b="b"/>
                  <a:pathLst>
                    <a:path w="334" h="652">
                      <a:moveTo>
                        <a:pt x="334" y="0"/>
                      </a:moveTo>
                      <a:lnTo>
                        <a:pt x="1" y="652"/>
                      </a:lnTo>
                      <a:lnTo>
                        <a:pt x="0" y="1"/>
                      </a:lnTo>
                      <a:lnTo>
                        <a:pt x="334" y="0"/>
                      </a:lnTo>
                    </a:path>
                  </a:pathLst>
                </a:custGeom>
                <a:solidFill>
                  <a:schemeClr val="bg1"/>
                </a:solidFill>
                <a:ln w="50800" cap="rnd" cmpd="sng">
                  <a:solidFill>
                    <a:srgbClr val="23232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9" name="Freeform 15"/>
                <p:cNvSpPr>
                  <a:spLocks/>
                </p:cNvSpPr>
                <p:nvPr/>
              </p:nvSpPr>
              <p:spPr bwMode="auto">
                <a:xfrm flipV="1">
                  <a:off x="5066" y="2949"/>
                  <a:ext cx="107" cy="16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19" y="1"/>
                    </a:cxn>
                    <a:cxn ang="0">
                      <a:pos x="223" y="375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19" h="375">
                      <a:moveTo>
                        <a:pt x="0" y="0"/>
                      </a:moveTo>
                      <a:lnTo>
                        <a:pt x="419" y="1"/>
                      </a:lnTo>
                      <a:lnTo>
                        <a:pt x="223" y="375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FD17"/>
                </a:solidFill>
                <a:ln w="28575" cap="rnd" cmpd="sng">
                  <a:solidFill>
                    <a:srgbClr val="23232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47" name="Group 16"/>
              <p:cNvGrpSpPr>
                <a:grpSpLocks/>
              </p:cNvGrpSpPr>
              <p:nvPr/>
            </p:nvGrpSpPr>
            <p:grpSpPr bwMode="auto">
              <a:xfrm rot="5400000">
                <a:off x="4460" y="2411"/>
                <a:ext cx="256" cy="521"/>
                <a:chOff x="4694" y="2592"/>
                <a:chExt cx="256" cy="521"/>
              </a:xfrm>
            </p:grpSpPr>
            <p:sp>
              <p:nvSpPr>
                <p:cNvPr id="54" name="Freeform 53"/>
                <p:cNvSpPr>
                  <a:spLocks/>
                </p:cNvSpPr>
                <p:nvPr/>
              </p:nvSpPr>
              <p:spPr bwMode="auto">
                <a:xfrm flipV="1">
                  <a:off x="4694" y="2592"/>
                  <a:ext cx="256" cy="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86" y="1086"/>
                    </a:cxn>
                    <a:cxn ang="0">
                      <a:pos x="1004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04" h="1086">
                      <a:moveTo>
                        <a:pt x="0" y="0"/>
                      </a:moveTo>
                      <a:lnTo>
                        <a:pt x="486" y="1086"/>
                      </a:lnTo>
                      <a:lnTo>
                        <a:pt x="1004" y="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FF6666"/>
                </a:solidFill>
                <a:ln w="25400" cap="rnd" cmpd="sng">
                  <a:solidFill>
                    <a:srgbClr val="23232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5" name="Freeform 54"/>
                <p:cNvSpPr>
                  <a:spLocks/>
                </p:cNvSpPr>
                <p:nvPr/>
              </p:nvSpPr>
              <p:spPr bwMode="auto">
                <a:xfrm flipV="1">
                  <a:off x="4823" y="2604"/>
                  <a:ext cx="86" cy="285"/>
                </a:xfrm>
                <a:custGeom>
                  <a:avLst/>
                  <a:gdLst/>
                  <a:ahLst/>
                  <a:cxnLst>
                    <a:cxn ang="0">
                      <a:pos x="334" y="0"/>
                    </a:cxn>
                    <a:cxn ang="0">
                      <a:pos x="1" y="652"/>
                    </a:cxn>
                    <a:cxn ang="0">
                      <a:pos x="0" y="1"/>
                    </a:cxn>
                    <a:cxn ang="0">
                      <a:pos x="334" y="0"/>
                    </a:cxn>
                  </a:cxnLst>
                  <a:rect l="0" t="0" r="r" b="b"/>
                  <a:pathLst>
                    <a:path w="334" h="652">
                      <a:moveTo>
                        <a:pt x="334" y="0"/>
                      </a:moveTo>
                      <a:lnTo>
                        <a:pt x="1" y="652"/>
                      </a:lnTo>
                      <a:lnTo>
                        <a:pt x="0" y="1"/>
                      </a:lnTo>
                      <a:lnTo>
                        <a:pt x="334" y="0"/>
                      </a:lnTo>
                    </a:path>
                  </a:pathLst>
                </a:custGeom>
                <a:solidFill>
                  <a:schemeClr val="bg1"/>
                </a:solidFill>
                <a:ln w="50800" cap="rnd" cmpd="sng">
                  <a:solidFill>
                    <a:srgbClr val="23232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6" name="Freeform 55"/>
                <p:cNvSpPr>
                  <a:spLocks/>
                </p:cNvSpPr>
                <p:nvPr/>
              </p:nvSpPr>
              <p:spPr bwMode="auto">
                <a:xfrm flipV="1">
                  <a:off x="4767" y="2949"/>
                  <a:ext cx="107" cy="16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19" y="1"/>
                    </a:cxn>
                    <a:cxn ang="0">
                      <a:pos x="223" y="375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19" h="375">
                      <a:moveTo>
                        <a:pt x="0" y="0"/>
                      </a:moveTo>
                      <a:lnTo>
                        <a:pt x="419" y="1"/>
                      </a:lnTo>
                      <a:lnTo>
                        <a:pt x="223" y="375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FD17"/>
                </a:solidFill>
                <a:ln w="28575" cap="rnd" cmpd="sng">
                  <a:solidFill>
                    <a:srgbClr val="23232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48" name="Group 20"/>
              <p:cNvGrpSpPr>
                <a:grpSpLocks/>
              </p:cNvGrpSpPr>
              <p:nvPr/>
            </p:nvGrpSpPr>
            <p:grpSpPr bwMode="auto">
              <a:xfrm flipV="1">
                <a:off x="4880" y="2112"/>
                <a:ext cx="256" cy="521"/>
                <a:chOff x="4395" y="2592"/>
                <a:chExt cx="256" cy="521"/>
              </a:xfrm>
            </p:grpSpPr>
            <p:sp>
              <p:nvSpPr>
                <p:cNvPr id="51" name="Freeform 21"/>
                <p:cNvSpPr>
                  <a:spLocks/>
                </p:cNvSpPr>
                <p:nvPr/>
              </p:nvSpPr>
              <p:spPr bwMode="auto">
                <a:xfrm flipV="1">
                  <a:off x="4395" y="2592"/>
                  <a:ext cx="256" cy="4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86" y="1086"/>
                    </a:cxn>
                    <a:cxn ang="0">
                      <a:pos x="1004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04" h="1086">
                      <a:moveTo>
                        <a:pt x="0" y="0"/>
                      </a:moveTo>
                      <a:lnTo>
                        <a:pt x="486" y="1086"/>
                      </a:lnTo>
                      <a:lnTo>
                        <a:pt x="1004" y="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FF6666"/>
                </a:solidFill>
                <a:ln w="25400" cap="rnd" cmpd="sng">
                  <a:solidFill>
                    <a:srgbClr val="23232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2" name="Freeform 22"/>
                <p:cNvSpPr>
                  <a:spLocks/>
                </p:cNvSpPr>
                <p:nvPr/>
              </p:nvSpPr>
              <p:spPr bwMode="auto">
                <a:xfrm flipV="1">
                  <a:off x="4525" y="2604"/>
                  <a:ext cx="85" cy="285"/>
                </a:xfrm>
                <a:custGeom>
                  <a:avLst/>
                  <a:gdLst/>
                  <a:ahLst/>
                  <a:cxnLst>
                    <a:cxn ang="0">
                      <a:pos x="334" y="0"/>
                    </a:cxn>
                    <a:cxn ang="0">
                      <a:pos x="1" y="652"/>
                    </a:cxn>
                    <a:cxn ang="0">
                      <a:pos x="0" y="1"/>
                    </a:cxn>
                    <a:cxn ang="0">
                      <a:pos x="334" y="0"/>
                    </a:cxn>
                  </a:cxnLst>
                  <a:rect l="0" t="0" r="r" b="b"/>
                  <a:pathLst>
                    <a:path w="334" h="652">
                      <a:moveTo>
                        <a:pt x="334" y="0"/>
                      </a:moveTo>
                      <a:lnTo>
                        <a:pt x="1" y="652"/>
                      </a:lnTo>
                      <a:lnTo>
                        <a:pt x="0" y="1"/>
                      </a:lnTo>
                      <a:lnTo>
                        <a:pt x="334" y="0"/>
                      </a:lnTo>
                    </a:path>
                  </a:pathLst>
                </a:custGeom>
                <a:solidFill>
                  <a:schemeClr val="bg1"/>
                </a:solidFill>
                <a:ln w="50800" cap="rnd" cmpd="sng">
                  <a:solidFill>
                    <a:srgbClr val="23232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3" name="Freeform 23"/>
                <p:cNvSpPr>
                  <a:spLocks/>
                </p:cNvSpPr>
                <p:nvPr/>
              </p:nvSpPr>
              <p:spPr bwMode="auto">
                <a:xfrm flipV="1">
                  <a:off x="4469" y="2949"/>
                  <a:ext cx="106" cy="16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19" y="1"/>
                    </a:cxn>
                    <a:cxn ang="0">
                      <a:pos x="223" y="375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19" h="375">
                      <a:moveTo>
                        <a:pt x="0" y="0"/>
                      </a:moveTo>
                      <a:lnTo>
                        <a:pt x="419" y="1"/>
                      </a:lnTo>
                      <a:lnTo>
                        <a:pt x="223" y="375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FD17"/>
                </a:solidFill>
                <a:ln w="28575" cap="rnd" cmpd="sng">
                  <a:solidFill>
                    <a:srgbClr val="23232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49" name="Oval 24"/>
              <p:cNvSpPr>
                <a:spLocks noChangeArrowheads="1"/>
              </p:cNvSpPr>
              <p:nvPr/>
            </p:nvSpPr>
            <p:spPr bwMode="auto">
              <a:xfrm>
                <a:off x="4656" y="2448"/>
                <a:ext cx="672" cy="480"/>
              </a:xfrm>
              <a:prstGeom prst="ellipse">
                <a:avLst/>
              </a:prstGeom>
              <a:solidFill>
                <a:srgbClr val="FD0CD9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" name="Text Box 25"/>
              <p:cNvSpPr txBox="1">
                <a:spLocks noChangeArrowheads="1"/>
              </p:cNvSpPr>
              <p:nvPr/>
            </p:nvSpPr>
            <p:spPr bwMode="auto">
              <a:xfrm>
                <a:off x="4638" y="2578"/>
                <a:ext cx="714" cy="25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AU" sz="1000" b="1" dirty="0">
                    <a:solidFill>
                      <a:srgbClr val="000000"/>
                    </a:solidFill>
                    <a:latin typeface="Helvetica" charset="0"/>
                  </a:rPr>
                  <a:t>Streptavidin</a:t>
                </a:r>
              </a:p>
              <a:p>
                <a:pPr algn="ctr"/>
                <a:r>
                  <a:rPr lang="en-AU" sz="1000" b="1" dirty="0">
                    <a:solidFill>
                      <a:srgbClr val="000000"/>
                    </a:solidFill>
                    <a:latin typeface="Helvetica" charset="0"/>
                  </a:rPr>
                  <a:t>PE</a:t>
                </a:r>
              </a:p>
            </p:txBody>
          </p:sp>
        </p:grpSp>
        <p:sp>
          <p:nvSpPr>
            <p:cNvPr id="66" name="Oval 23"/>
            <p:cNvSpPr>
              <a:spLocks noChangeArrowheads="1"/>
            </p:cNvSpPr>
            <p:nvPr/>
          </p:nvSpPr>
          <p:spPr bwMode="auto">
            <a:xfrm>
              <a:off x="5598129" y="1405879"/>
              <a:ext cx="1077742" cy="986536"/>
            </a:xfrm>
            <a:prstGeom prst="ellipse">
              <a:avLst/>
            </a:prstGeom>
            <a:gradFill rotWithShape="0">
              <a:gsLst>
                <a:gs pos="0">
                  <a:srgbClr val="FFFAFA"/>
                </a:gs>
                <a:gs pos="88000">
                  <a:srgbClr val="FF8808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2000" dirty="0">
                  <a:latin typeface="Helvetica"/>
                  <a:ea typeface="ＭＳ Ｐゴシック" pitchFamily="-111" charset="-128"/>
                  <a:cs typeface="Helvetica"/>
                </a:rPr>
                <a:t>NKT</a:t>
              </a:r>
            </a:p>
            <a:p>
              <a:pPr algn="ctr" eaLnBrk="0" hangingPunct="0">
                <a:defRPr/>
              </a:pPr>
              <a:r>
                <a:rPr lang="en-US" sz="2000" dirty="0">
                  <a:latin typeface="Helvetica"/>
                  <a:ea typeface="ＭＳ Ｐゴシック" pitchFamily="-111" charset="-128"/>
                  <a:cs typeface="Helvetica"/>
                </a:rPr>
                <a:t>cells</a:t>
              </a:r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>
              <a:off x="6711556" y="1899147"/>
              <a:ext cx="63495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/>
            <p:cNvSpPr txBox="1"/>
            <p:nvPr/>
          </p:nvSpPr>
          <p:spPr>
            <a:xfrm>
              <a:off x="7346510" y="1694598"/>
              <a:ext cx="65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FACS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874871" y="2273803"/>
              <a:ext cx="1815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Single cell sorting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cxnSp>
          <p:nvCxnSpPr>
            <p:cNvPr id="77" name="Straight Arrow Connector 76"/>
            <p:cNvCxnSpPr/>
            <p:nvPr/>
          </p:nvCxnSpPr>
          <p:spPr>
            <a:xfrm>
              <a:off x="7690455" y="2023107"/>
              <a:ext cx="0" cy="32502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>
              <a:off x="7710575" y="2612097"/>
              <a:ext cx="0" cy="32502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/>
            <p:cNvSpPr txBox="1"/>
            <p:nvPr/>
          </p:nvSpPr>
          <p:spPr>
            <a:xfrm>
              <a:off x="6874871" y="2818051"/>
              <a:ext cx="22285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Single cell sequencing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cxnSp>
          <p:nvCxnSpPr>
            <p:cNvPr id="81" name="Straight Arrow Connector 80"/>
            <p:cNvCxnSpPr/>
            <p:nvPr/>
          </p:nvCxnSpPr>
          <p:spPr>
            <a:xfrm>
              <a:off x="7730695" y="3121707"/>
              <a:ext cx="0" cy="32502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6851335" y="3380581"/>
              <a:ext cx="17583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Clones identified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524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50093" y="262082"/>
            <a:ext cx="7749656" cy="60092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Experimental Flow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310" y="1028700"/>
            <a:ext cx="2626989" cy="571500"/>
          </a:xfrm>
          <a:prstGeom prst="rect">
            <a:avLst/>
          </a:prstGeom>
          <a:solidFill>
            <a:srgbClr val="39EEE8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Clone and express protein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(Bacterial system)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06719" y="1047750"/>
            <a:ext cx="2459807" cy="5715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Protein Crystallization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9" name="Picture 8" descr="9B12TCR2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2" t="27929" r="29656" b="21304"/>
          <a:stretch/>
        </p:blipFill>
        <p:spPr>
          <a:xfrm>
            <a:off x="7169177" y="2470100"/>
            <a:ext cx="1633628" cy="1317158"/>
          </a:xfrm>
          <a:prstGeom prst="rect">
            <a:avLst/>
          </a:prstGeom>
          <a:ln w="25400">
            <a:solidFill>
              <a:srgbClr val="39EEE8"/>
            </a:solidFill>
          </a:ln>
        </p:spPr>
      </p:pic>
      <p:pic>
        <p:nvPicPr>
          <p:cNvPr id="10" name="Picture 9" descr="9B12TCRcrystalpic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06" t="31252" b="15901"/>
          <a:stretch/>
        </p:blipFill>
        <p:spPr>
          <a:xfrm>
            <a:off x="5152333" y="2470100"/>
            <a:ext cx="1768512" cy="1327731"/>
          </a:xfrm>
          <a:prstGeom prst="rect">
            <a:avLst/>
          </a:prstGeom>
          <a:ln>
            <a:solidFill>
              <a:srgbClr val="39EEE8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3368217" y="1028700"/>
            <a:ext cx="2348397" cy="5905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 Protein Purification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169177" y="4700398"/>
            <a:ext cx="1771949" cy="2119502"/>
            <a:chOff x="3416300" y="3524250"/>
            <a:chExt cx="2461530" cy="2531517"/>
          </a:xfrm>
        </p:grpSpPr>
        <p:pic>
          <p:nvPicPr>
            <p:cNvPr id="12" name="Picture 11" descr="Synchroteon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6300" y="4660900"/>
              <a:ext cx="2461530" cy="1394867"/>
            </a:xfrm>
            <a:prstGeom prst="rect">
              <a:avLst/>
            </a:prstGeom>
            <a:ln>
              <a:solidFill>
                <a:srgbClr val="39EEE8"/>
              </a:solidFill>
            </a:ln>
          </p:spPr>
        </p:pic>
        <p:pic>
          <p:nvPicPr>
            <p:cNvPr id="13" name="Picture 12" descr="Australian_Synchrotron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6300" y="3524250"/>
              <a:ext cx="2461530" cy="1422400"/>
            </a:xfrm>
            <a:prstGeom prst="rect">
              <a:avLst/>
            </a:prstGeom>
            <a:ln>
              <a:solidFill>
                <a:srgbClr val="39EEE8"/>
              </a:solidFill>
            </a:ln>
          </p:spPr>
        </p:pic>
      </p:grpSp>
      <p:pic>
        <p:nvPicPr>
          <p:cNvPr id="15" name="Picture 14" descr="diffraction pattern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899" y="2368500"/>
            <a:ext cx="1786517" cy="1697191"/>
          </a:xfrm>
          <a:prstGeom prst="rect">
            <a:avLst/>
          </a:prstGeom>
          <a:ln>
            <a:solidFill>
              <a:srgbClr val="39EEE8"/>
            </a:solidFill>
          </a:ln>
        </p:spPr>
      </p:pic>
      <p:pic>
        <p:nvPicPr>
          <p:cNvPr id="16" name="Picture 15" descr="electron_densitymaps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02" y="2628475"/>
            <a:ext cx="1900286" cy="1377707"/>
          </a:xfrm>
          <a:prstGeom prst="rect">
            <a:avLst/>
          </a:prstGeom>
          <a:ln>
            <a:solidFill>
              <a:srgbClr val="39EEE8"/>
            </a:solidFill>
          </a:ln>
        </p:spPr>
      </p:pic>
      <p:pic>
        <p:nvPicPr>
          <p:cNvPr id="18" name="Picture 3" descr="NKTTCR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0" t="15154" r="29250" b="24232"/>
          <a:stretch>
            <a:fillRect/>
          </a:stretch>
        </p:blipFill>
        <p:spPr bwMode="auto">
          <a:xfrm>
            <a:off x="550093" y="4923004"/>
            <a:ext cx="1434928" cy="1707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ight Arrow 28"/>
          <p:cNvSpPr/>
          <p:nvPr/>
        </p:nvSpPr>
        <p:spPr>
          <a:xfrm>
            <a:off x="2755899" y="1134618"/>
            <a:ext cx="508000" cy="35128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/>
          <p:cNvSpPr/>
          <p:nvPr/>
        </p:nvSpPr>
        <p:spPr>
          <a:xfrm>
            <a:off x="5920682" y="1140968"/>
            <a:ext cx="508000" cy="3703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own Arrow 31"/>
          <p:cNvSpPr/>
          <p:nvPr/>
        </p:nvSpPr>
        <p:spPr>
          <a:xfrm>
            <a:off x="7815117" y="1770735"/>
            <a:ext cx="376383" cy="52147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own Arrow 32"/>
          <p:cNvSpPr/>
          <p:nvPr/>
        </p:nvSpPr>
        <p:spPr>
          <a:xfrm>
            <a:off x="7891317" y="4145468"/>
            <a:ext cx="408432" cy="52147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Bent-Up Arrow 35"/>
          <p:cNvSpPr/>
          <p:nvPr/>
        </p:nvSpPr>
        <p:spPr>
          <a:xfrm flipH="1">
            <a:off x="6021041" y="3897510"/>
            <a:ext cx="764482" cy="1100106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Left Arrow 37"/>
          <p:cNvSpPr/>
          <p:nvPr/>
        </p:nvSpPr>
        <p:spPr>
          <a:xfrm>
            <a:off x="4586599" y="2910259"/>
            <a:ext cx="431804" cy="391741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Left Arrow 39"/>
          <p:cNvSpPr/>
          <p:nvPr/>
        </p:nvSpPr>
        <p:spPr>
          <a:xfrm>
            <a:off x="2222495" y="2999159"/>
            <a:ext cx="431804" cy="391741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Down Arrow 40"/>
          <p:cNvSpPr/>
          <p:nvPr/>
        </p:nvSpPr>
        <p:spPr>
          <a:xfrm>
            <a:off x="990600" y="4343400"/>
            <a:ext cx="381000" cy="4318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2895599" y="4077066"/>
            <a:ext cx="15356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Diffraction pattern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83220" y="3981148"/>
            <a:ext cx="17876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Electron density map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710604" y="3743621"/>
            <a:ext cx="752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Crystals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96416" y="6501011"/>
            <a:ext cx="14421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Protein Structure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14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410378" y="1280858"/>
            <a:ext cx="3736920" cy="127727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Cloned into pET-30 vector</a:t>
            </a:r>
          </a:p>
          <a:p>
            <a:pPr marL="171450" indent="-171450">
              <a:lnSpc>
                <a:spcPct val="150000"/>
              </a:lnSpc>
              <a:buFont typeface="Arial"/>
              <a:buChar char="•"/>
              <a:defRPr/>
            </a:pP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dirty="0" smtClean="0">
                <a:solidFill>
                  <a:srgbClr val="FFFFFF"/>
                </a:solidFill>
                <a:latin typeface="Calibri"/>
                <a:cs typeface="Calibri"/>
              </a:rPr>
              <a:t>  Expressed 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in BL21 </a:t>
            </a:r>
            <a:r>
              <a:rPr lang="en-US" sz="1400" i="1" dirty="0">
                <a:solidFill>
                  <a:srgbClr val="FFFFFF"/>
                </a:solidFill>
                <a:latin typeface="Calibri"/>
                <a:cs typeface="Calibri"/>
              </a:rPr>
              <a:t>E.coli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 cells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en-US" sz="1400" dirty="0" smtClean="0">
                <a:solidFill>
                  <a:srgbClr val="FFFFFF"/>
                </a:solidFill>
                <a:latin typeface="Calibri"/>
                <a:cs typeface="Calibri"/>
              </a:rPr>
              <a:t>Inclusion 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body </a:t>
            </a:r>
            <a:r>
              <a:rPr lang="en-US" sz="1400" dirty="0" smtClean="0">
                <a:solidFill>
                  <a:srgbClr val="FFFFFF"/>
                </a:solidFill>
                <a:latin typeface="Calibri"/>
                <a:cs typeface="Calibri"/>
              </a:rPr>
              <a:t>preparations were performed</a:t>
            </a:r>
            <a:endParaRPr lang="en-US" sz="1400" dirty="0">
              <a:solidFill>
                <a:srgbClr val="FFFFFF"/>
              </a:solidFill>
              <a:latin typeface="Calibri"/>
              <a:cs typeface="Calibri"/>
            </a:endParaRPr>
          </a:p>
          <a:p>
            <a:pPr>
              <a:defRPr/>
            </a:pPr>
            <a:endParaRPr lang="en-US" sz="1400" dirty="0">
              <a:solidFill>
                <a:srgbClr val="FFFFFF"/>
              </a:solidFill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3519848" y="1394232"/>
            <a:ext cx="3419669" cy="322273"/>
            <a:chOff x="494170" y="5323602"/>
            <a:chExt cx="3419669" cy="322273"/>
          </a:xfrm>
        </p:grpSpPr>
        <p:sp>
          <p:nvSpPr>
            <p:cNvPr id="47" name="Rounded Rectangle 46"/>
            <p:cNvSpPr/>
            <p:nvPr/>
          </p:nvSpPr>
          <p:spPr>
            <a:xfrm>
              <a:off x="1339947" y="5323602"/>
              <a:ext cx="872569" cy="315675"/>
            </a:xfrm>
            <a:prstGeom prst="roundRect">
              <a:avLst/>
            </a:prstGeom>
            <a:gradFill flip="none" rotWithShape="1">
              <a:gsLst>
                <a:gs pos="99000">
                  <a:srgbClr val="C44D89"/>
                </a:gs>
                <a:gs pos="0">
                  <a:srgbClr val="FFFFFF"/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 smtClean="0">
                  <a:solidFill>
                    <a:schemeClr val="tx1"/>
                  </a:solidFill>
                </a:rPr>
                <a:t>Variable Domain</a:t>
              </a:r>
              <a:endParaRPr lang="en-US" sz="800" b="1" dirty="0">
                <a:solidFill>
                  <a:schemeClr val="tx1"/>
                </a:solidFill>
              </a:endParaRP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2199492" y="5330200"/>
              <a:ext cx="872569" cy="315675"/>
            </a:xfrm>
            <a:prstGeom prst="roundRect">
              <a:avLst/>
            </a:prstGeom>
            <a:gradFill flip="none" rotWithShape="1">
              <a:gsLst>
                <a:gs pos="100000">
                  <a:schemeClr val="accent3"/>
                </a:gs>
                <a:gs pos="0">
                  <a:srgbClr val="FFFFFF"/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 smtClean="0">
                  <a:solidFill>
                    <a:srgbClr val="000000"/>
                  </a:solidFill>
                </a:rPr>
                <a:t>Constant domain</a:t>
              </a:r>
              <a:endParaRPr lang="en-US" sz="800" b="1" dirty="0">
                <a:solidFill>
                  <a:srgbClr val="000000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062142" y="5442208"/>
              <a:ext cx="277805" cy="7170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071350" y="5448296"/>
              <a:ext cx="277805" cy="7170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94170" y="5366504"/>
              <a:ext cx="6468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chemeClr val="bg1"/>
                  </a:solidFill>
                </a:rPr>
                <a:t>N-terminal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280232" y="5366504"/>
              <a:ext cx="63360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>
                  <a:solidFill>
                    <a:schemeClr val="bg1"/>
                  </a:solidFill>
                </a:rPr>
                <a:t>C</a:t>
              </a:r>
              <a:r>
                <a:rPr lang="en-US" sz="800" b="1" dirty="0" smtClean="0">
                  <a:solidFill>
                    <a:schemeClr val="bg1"/>
                  </a:solidFill>
                </a:rPr>
                <a:t>-terminal</a:t>
              </a:r>
              <a:endParaRPr lang="en-US" sz="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1059448" y="283406"/>
            <a:ext cx="6962537" cy="60092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Expression and Purification of </a:t>
            </a:r>
            <a:r>
              <a:rPr lang="en-US" sz="2400" b="1" dirty="0" smtClean="0">
                <a:solidFill>
                  <a:schemeClr val="tx1"/>
                </a:solidFill>
              </a:rPr>
              <a:t>TCR</a:t>
            </a:r>
            <a:endParaRPr lang="en-US" sz="2400" b="1" dirty="0">
              <a:solidFill>
                <a:schemeClr val="tx1"/>
              </a:solidFill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5387975" y="2150269"/>
            <a:ext cx="3095625" cy="3944937"/>
            <a:chOff x="5938838" y="1989138"/>
            <a:chExt cx="3095625" cy="3944937"/>
          </a:xfrm>
        </p:grpSpPr>
        <p:grpSp>
          <p:nvGrpSpPr>
            <p:cNvPr id="49" name="Group 18"/>
            <p:cNvGrpSpPr>
              <a:grpSpLocks/>
            </p:cNvGrpSpPr>
            <p:nvPr/>
          </p:nvGrpSpPr>
          <p:grpSpPr bwMode="auto">
            <a:xfrm>
              <a:off x="5938838" y="2420938"/>
              <a:ext cx="3095625" cy="3513137"/>
              <a:chOff x="2618581" y="1640850"/>
              <a:chExt cx="3096344" cy="3511638"/>
            </a:xfrm>
          </p:grpSpPr>
          <p:cxnSp>
            <p:nvCxnSpPr>
              <p:cNvPr id="57" name="Straight Arrow Connector 56"/>
              <p:cNvCxnSpPr/>
              <p:nvPr/>
            </p:nvCxnSpPr>
            <p:spPr>
              <a:xfrm>
                <a:off x="4147698" y="1980430"/>
                <a:ext cx="0" cy="287214"/>
              </a:xfrm>
              <a:prstGeom prst="straightConnector1">
                <a:avLst/>
              </a:prstGeom>
              <a:ln w="53975"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Rectangle 57"/>
              <p:cNvSpPr/>
              <p:nvPr/>
            </p:nvSpPr>
            <p:spPr>
              <a:xfrm>
                <a:off x="3056833" y="1640850"/>
                <a:ext cx="2156326" cy="245957"/>
              </a:xfrm>
              <a:prstGeom prst="rect">
                <a:avLst/>
              </a:prstGeom>
              <a:solidFill>
                <a:srgbClr val="941F7E"/>
              </a:solidFill>
              <a:ln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1200" b="1" dirty="0">
                    <a:solidFill>
                      <a:srgbClr val="FFFFFF"/>
                    </a:solidFill>
                    <a:latin typeface="Calibri"/>
                    <a:cs typeface="Calibri"/>
                  </a:rPr>
                  <a:t>Two injections of α and β chain </a:t>
                </a: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2699562" y="4122641"/>
                <a:ext cx="2894685" cy="245957"/>
              </a:xfrm>
              <a:prstGeom prst="rect">
                <a:avLst/>
              </a:prstGeom>
              <a:solidFill>
                <a:srgbClr val="3366FF"/>
              </a:solidFill>
              <a:ln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1200" dirty="0">
                    <a:solidFill>
                      <a:srgbClr val="FFFFFF"/>
                    </a:solidFill>
                    <a:latin typeface="Calibri"/>
                    <a:cs typeface="Calibri"/>
                  </a:rPr>
                  <a:t>Anion exchange chromatography (Hitrap Q)</a:t>
                </a: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3145753" y="3341924"/>
                <a:ext cx="2103926" cy="245957"/>
              </a:xfrm>
              <a:prstGeom prst="rect">
                <a:avLst/>
              </a:prstGeom>
              <a:solidFill>
                <a:srgbClr val="008000"/>
              </a:solidFill>
              <a:ln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1200" dirty="0">
                    <a:solidFill>
                      <a:srgbClr val="FFFFFF"/>
                    </a:solidFill>
                    <a:latin typeface="Calibri"/>
                    <a:cs typeface="Calibri"/>
                  </a:rPr>
                  <a:t>Size exclusion chromatography</a:t>
                </a: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2618581" y="4897010"/>
                <a:ext cx="3096344" cy="255478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1200" dirty="0">
                    <a:solidFill>
                      <a:srgbClr val="FFFFFF"/>
                    </a:solidFill>
                    <a:latin typeface="Calibri"/>
                    <a:cs typeface="Calibri"/>
                  </a:rPr>
                  <a:t>Hydrophobic interaction chromatography (HIC)</a:t>
                </a:r>
              </a:p>
            </p:txBody>
          </p:sp>
          <p:cxnSp>
            <p:nvCxnSpPr>
              <p:cNvPr id="62" name="Straight Arrow Connector 61"/>
              <p:cNvCxnSpPr/>
              <p:nvPr/>
            </p:nvCxnSpPr>
            <p:spPr>
              <a:xfrm>
                <a:off x="4139759" y="2997583"/>
                <a:ext cx="0" cy="287215"/>
              </a:xfrm>
              <a:prstGeom prst="straightConnector1">
                <a:avLst/>
              </a:prstGeom>
              <a:ln w="53975"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/>
              <p:cNvCxnSpPr/>
              <p:nvPr/>
            </p:nvCxnSpPr>
            <p:spPr>
              <a:xfrm>
                <a:off x="4149286" y="3733869"/>
                <a:ext cx="0" cy="288802"/>
              </a:xfrm>
              <a:prstGeom prst="straightConnector1">
                <a:avLst/>
              </a:prstGeom>
              <a:ln w="53975"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Rectangle 63"/>
              <p:cNvSpPr/>
              <p:nvPr/>
            </p:nvSpPr>
            <p:spPr>
              <a:xfrm>
                <a:off x="4254086" y="1974083"/>
                <a:ext cx="1005120" cy="209461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1000" b="1" dirty="0">
                    <a:solidFill>
                      <a:srgbClr val="FFFFFF"/>
                    </a:solidFill>
                    <a:latin typeface="Calibri"/>
                    <a:cs typeface="Calibri"/>
                  </a:rPr>
                  <a:t>Dialysed 3 days</a:t>
                </a:r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2882167" y="2621506"/>
                <a:ext cx="2553293" cy="245957"/>
              </a:xfrm>
              <a:prstGeom prst="rect">
                <a:avLst/>
              </a:prstGeom>
              <a:solidFill>
                <a:srgbClr val="694EBF"/>
              </a:solidFill>
              <a:ln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1200" dirty="0">
                    <a:solidFill>
                      <a:srgbClr val="FFFFFF"/>
                    </a:solidFill>
                    <a:latin typeface="Calibri"/>
                    <a:cs typeface="Calibri"/>
                  </a:rPr>
                  <a:t>Ion exchange chromatography (DEAE)</a:t>
                </a:r>
              </a:p>
            </p:txBody>
          </p:sp>
          <p:cxnSp>
            <p:nvCxnSpPr>
              <p:cNvPr id="66" name="Straight Arrow Connector 65"/>
              <p:cNvCxnSpPr/>
              <p:nvPr/>
            </p:nvCxnSpPr>
            <p:spPr>
              <a:xfrm>
                <a:off x="4165165" y="4501891"/>
                <a:ext cx="0" cy="287215"/>
              </a:xfrm>
              <a:prstGeom prst="straightConnector1">
                <a:avLst/>
              </a:prstGeom>
              <a:ln w="53975"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" name="TextBox 54"/>
            <p:cNvSpPr txBox="1"/>
            <p:nvPr/>
          </p:nvSpPr>
          <p:spPr>
            <a:xfrm>
              <a:off x="7135813" y="1989138"/>
              <a:ext cx="892175" cy="3063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 b="1" u="sng" dirty="0">
                  <a:solidFill>
                    <a:srgbClr val="FFFFFF"/>
                  </a:solidFill>
                  <a:latin typeface="Calibri"/>
                  <a:cs typeface="Calibri"/>
                </a:rPr>
                <a:t>Refolding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935788" y="2976563"/>
              <a:ext cx="1044575" cy="3079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u="sng" dirty="0">
                  <a:solidFill>
                    <a:srgbClr val="FFFFFF"/>
                  </a:solidFill>
                  <a:latin typeface="Calibri"/>
                  <a:cs typeface="Calibri"/>
                </a:rPr>
                <a:t>Purification</a:t>
              </a:r>
            </a:p>
          </p:txBody>
        </p:sp>
      </p:grpSp>
      <p:grpSp>
        <p:nvGrpSpPr>
          <p:cNvPr id="44" name="Group 5"/>
          <p:cNvGrpSpPr>
            <a:grpSpLocks/>
          </p:cNvGrpSpPr>
          <p:nvPr/>
        </p:nvGrpSpPr>
        <p:grpSpPr bwMode="auto">
          <a:xfrm>
            <a:off x="901355" y="3132138"/>
            <a:ext cx="3186465" cy="1963111"/>
            <a:chOff x="5106988" y="4437063"/>
            <a:chExt cx="2963862" cy="1778000"/>
          </a:xfrm>
        </p:grpSpPr>
        <p:grpSp>
          <p:nvGrpSpPr>
            <p:cNvPr id="75" name="Group 27"/>
            <p:cNvGrpSpPr>
              <a:grpSpLocks/>
            </p:cNvGrpSpPr>
            <p:nvPr/>
          </p:nvGrpSpPr>
          <p:grpSpPr bwMode="auto">
            <a:xfrm>
              <a:off x="5106988" y="4437063"/>
              <a:ext cx="2963862" cy="1778000"/>
              <a:chOff x="5148064" y="4221088"/>
              <a:chExt cx="2962589" cy="1777363"/>
            </a:xfrm>
          </p:grpSpPr>
          <p:grpSp>
            <p:nvGrpSpPr>
              <p:cNvPr id="77" name="Group 2"/>
              <p:cNvGrpSpPr>
                <a:grpSpLocks/>
              </p:cNvGrpSpPr>
              <p:nvPr/>
            </p:nvGrpSpPr>
            <p:grpSpPr bwMode="auto">
              <a:xfrm>
                <a:off x="5148064" y="4221088"/>
                <a:ext cx="2531108" cy="1777363"/>
                <a:chOff x="0" y="579798"/>
                <a:chExt cx="3358445" cy="2044436"/>
              </a:xfrm>
            </p:grpSpPr>
            <p:pic>
              <p:nvPicPr>
                <p:cNvPr id="83" name="Picture 7" descr="9B2 HIC 170713.JPG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34" t="2948" r="3497" b="29298"/>
                <a:stretch>
                  <a:fillRect/>
                </a:stretch>
              </p:blipFill>
              <p:spPr bwMode="auto">
                <a:xfrm>
                  <a:off x="0" y="579798"/>
                  <a:ext cx="3358445" cy="1598408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84" name="Straight Arrow Connector 8"/>
                <p:cNvCxnSpPr>
                  <a:cxnSpLocks noChangeShapeType="1"/>
                </p:cNvCxnSpPr>
                <p:nvPr/>
              </p:nvCxnSpPr>
              <p:spPr bwMode="auto">
                <a:xfrm>
                  <a:off x="0" y="2299315"/>
                  <a:ext cx="1492797" cy="5476"/>
                </a:xfrm>
                <a:prstGeom prst="straightConnector1">
                  <a:avLst/>
                </a:prstGeom>
                <a:noFill/>
                <a:ln w="12700">
                  <a:solidFill>
                    <a:srgbClr val="008000"/>
                  </a:solidFill>
                  <a:round/>
                  <a:headEnd type="arrow" w="med" len="med"/>
                  <a:tailEnd type="arrow" w="med" len="med"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85" name="Straight Arrow Connector 9"/>
                <p:cNvCxnSpPr>
                  <a:cxnSpLocks noChangeShapeType="1"/>
                </p:cNvCxnSpPr>
                <p:nvPr/>
              </p:nvCxnSpPr>
              <p:spPr bwMode="auto">
                <a:xfrm flipV="1">
                  <a:off x="1751774" y="2299315"/>
                  <a:ext cx="1606494" cy="0"/>
                </a:xfrm>
                <a:prstGeom prst="straightConnector1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 type="arrow" w="med" len="med"/>
                  <a:tailEnd type="arrow" w="med" len="med"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86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09486" y="2323044"/>
                  <a:ext cx="1488586" cy="3011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>
                    <a:spcBef>
                      <a:spcPts val="500"/>
                    </a:spcBef>
                    <a:spcAft>
                      <a:spcPts val="500"/>
                    </a:spcAft>
                    <a:defRPr/>
                  </a:pPr>
                  <a:r>
                    <a:rPr lang="en-US" sz="1100" b="1" dirty="0" smtClean="0">
                      <a:solidFill>
                        <a:srgbClr val="FFFFFF"/>
                      </a:solidFill>
                      <a:latin typeface="Cambria" charset="0"/>
                      <a:ea typeface="ÇlÇr ñæí©" charset="0"/>
                    </a:rPr>
                    <a:t>Non-Reducing</a:t>
                  </a:r>
                  <a:endParaRPr lang="en-US" sz="1800" dirty="0" smtClean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87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2017066" y="2302965"/>
                  <a:ext cx="1078015" cy="3011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>
                    <a:spcBef>
                      <a:spcPts val="500"/>
                    </a:spcBef>
                    <a:spcAft>
                      <a:spcPts val="500"/>
                    </a:spcAft>
                    <a:defRPr/>
                  </a:pPr>
                  <a:r>
                    <a:rPr lang="en-US" sz="1100" b="1" dirty="0" smtClean="0">
                      <a:solidFill>
                        <a:srgbClr val="FFFFFF"/>
                      </a:solidFill>
                      <a:latin typeface="Cambria" charset="0"/>
                      <a:ea typeface="ÇlÇr ñæí©" charset="0"/>
                    </a:rPr>
                    <a:t>Reducing</a:t>
                  </a:r>
                  <a:endParaRPr lang="en-US" sz="1800" dirty="0" smtClean="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78" name="Group 26"/>
              <p:cNvGrpSpPr>
                <a:grpSpLocks/>
              </p:cNvGrpSpPr>
              <p:nvPr/>
            </p:nvGrpSpPr>
            <p:grpSpPr bwMode="auto">
              <a:xfrm>
                <a:off x="7668344" y="4673296"/>
                <a:ext cx="442309" cy="357984"/>
                <a:chOff x="7103108" y="4589848"/>
                <a:chExt cx="442309" cy="357984"/>
              </a:xfrm>
            </p:grpSpPr>
            <p:cxnSp>
              <p:nvCxnSpPr>
                <p:cNvPr id="79" name="Straight Arrow Connector 3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7102695" y="4737500"/>
                  <a:ext cx="220567" cy="0"/>
                </a:xfrm>
                <a:prstGeom prst="straightConnector1">
                  <a:avLst/>
                </a:prstGeom>
                <a:noFill/>
                <a:ln w="12700">
                  <a:solidFill>
                    <a:srgbClr val="4F81BD"/>
                  </a:solidFill>
                  <a:round/>
                  <a:headEnd/>
                  <a:tailEnd type="triangle" w="med" len="med"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80" name="Straight Arrow Connector 4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7102695" y="4802564"/>
                  <a:ext cx="220567" cy="0"/>
                </a:xfrm>
                <a:prstGeom prst="straightConnector1">
                  <a:avLst/>
                </a:prstGeom>
                <a:noFill/>
                <a:ln w="12700">
                  <a:solidFill>
                    <a:srgbClr val="4F81BD"/>
                  </a:solidFill>
                  <a:round/>
                  <a:headEnd/>
                  <a:tailEnd type="triangle" w="med" len="med"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81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7264551" y="4670849"/>
                  <a:ext cx="280866" cy="2777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>
                    <a:spcBef>
                      <a:spcPts val="500"/>
                    </a:spcBef>
                    <a:spcAft>
                      <a:spcPts val="500"/>
                    </a:spcAft>
                    <a:defRPr/>
                  </a:pPr>
                  <a:r>
                    <a:rPr lang="en-US" sz="1200" b="1" smtClean="0">
                      <a:solidFill>
                        <a:srgbClr val="FFFFFF"/>
                      </a:solidFill>
                      <a:latin typeface="Cambria" charset="0"/>
                      <a:ea typeface="ÇlÇr ñæí©" charset="0"/>
                    </a:rPr>
                    <a:t>α</a:t>
                  </a:r>
                  <a:endParaRPr lang="en-US" sz="1800" smtClean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82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7266137" y="4589915"/>
                  <a:ext cx="242784" cy="2618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>
                    <a:spcBef>
                      <a:spcPts val="500"/>
                    </a:spcBef>
                    <a:spcAft>
                      <a:spcPts val="500"/>
                    </a:spcAft>
                    <a:defRPr/>
                  </a:pPr>
                  <a:r>
                    <a:rPr lang="en-US" sz="1100" b="1" dirty="0" smtClean="0">
                      <a:solidFill>
                        <a:srgbClr val="FFFFFF"/>
                      </a:solidFill>
                      <a:latin typeface="Cambria" charset="0"/>
                      <a:ea typeface="ÇlÇr ñæí©" charset="0"/>
                    </a:rPr>
                    <a:t>β</a:t>
                  </a:r>
                  <a:endParaRPr lang="en-US" sz="1800" dirty="0" smtClean="0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76" name="TextBox 4"/>
            <p:cNvSpPr txBox="1">
              <a:spLocks noChangeArrowheads="1"/>
            </p:cNvSpPr>
            <p:nvPr/>
          </p:nvSpPr>
          <p:spPr bwMode="auto">
            <a:xfrm>
              <a:off x="6372200" y="4869160"/>
              <a:ext cx="576064" cy="369332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22877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ounded Rectangle 46"/>
          <p:cNvSpPr/>
          <p:nvPr/>
        </p:nvSpPr>
        <p:spPr>
          <a:xfrm>
            <a:off x="959575" y="244475"/>
            <a:ext cx="6962537" cy="60092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5363950" y="1448628"/>
            <a:ext cx="3394446" cy="2426694"/>
            <a:chOff x="4440844" y="1246864"/>
            <a:chExt cx="3205062" cy="2311952"/>
          </a:xfrm>
        </p:grpSpPr>
        <p:grpSp>
          <p:nvGrpSpPr>
            <p:cNvPr id="50" name="Group 2"/>
            <p:cNvGrpSpPr>
              <a:grpSpLocks/>
            </p:cNvGrpSpPr>
            <p:nvPr/>
          </p:nvGrpSpPr>
          <p:grpSpPr bwMode="auto">
            <a:xfrm>
              <a:off x="4440844" y="1246864"/>
              <a:ext cx="3205062" cy="1854944"/>
              <a:chOff x="4789194" y="2276872"/>
              <a:chExt cx="3815229" cy="2325360"/>
            </a:xfrm>
          </p:grpSpPr>
          <p:grpSp>
            <p:nvGrpSpPr>
              <p:cNvPr id="51" name="Group 8"/>
              <p:cNvGrpSpPr>
                <a:grpSpLocks/>
              </p:cNvGrpSpPr>
              <p:nvPr/>
            </p:nvGrpSpPr>
            <p:grpSpPr bwMode="auto">
              <a:xfrm>
                <a:off x="5796004" y="2276872"/>
                <a:ext cx="2808419" cy="2325360"/>
                <a:chOff x="-151" y="70281"/>
                <a:chExt cx="3217485" cy="2526438"/>
              </a:xfrm>
            </p:grpSpPr>
            <p:pic>
              <p:nvPicPr>
                <p:cNvPr id="56" name="Picture 2" descr="hCD1d NiNTA 200713.JPG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53" t="3130" r="7120" b="710"/>
                <a:stretch>
                  <a:fillRect/>
                </a:stretch>
              </p:blipFill>
              <p:spPr bwMode="auto">
                <a:xfrm>
                  <a:off x="0" y="70281"/>
                  <a:ext cx="3217334" cy="2171838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57" name="Straight Arrow Connector 3"/>
                <p:cNvCxnSpPr>
                  <a:cxnSpLocks noChangeShapeType="1"/>
                </p:cNvCxnSpPr>
                <p:nvPr/>
              </p:nvCxnSpPr>
              <p:spPr bwMode="auto">
                <a:xfrm>
                  <a:off x="-151" y="2293515"/>
                  <a:ext cx="3217485" cy="0"/>
                </a:xfrm>
                <a:prstGeom prst="straightConnector1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 type="arrow" w="med" len="med"/>
                  <a:tailEnd type="arrow" w="med" len="med"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58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1167529" y="2312487"/>
                  <a:ext cx="931512" cy="2842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>
                    <a:spcBef>
                      <a:spcPts val="500"/>
                    </a:spcBef>
                    <a:spcAft>
                      <a:spcPts val="500"/>
                    </a:spcAft>
                    <a:defRPr/>
                  </a:pPr>
                  <a:r>
                    <a:rPr lang="en-US" sz="1100" b="1" smtClean="0">
                      <a:solidFill>
                        <a:srgbClr val="FFFFFF"/>
                      </a:solidFill>
                      <a:latin typeface="Cambria" charset="0"/>
                      <a:ea typeface="ÇlÇr ñæí©" charset="0"/>
                    </a:rPr>
                    <a:t>Reducing</a:t>
                  </a:r>
                  <a:endParaRPr lang="en-US" sz="1800" smtClean="0">
                    <a:solidFill>
                      <a:srgbClr val="FFFFFF"/>
                    </a:solidFill>
                  </a:endParaRPr>
                </a:p>
              </p:txBody>
            </p:sp>
          </p:grpSp>
          <p:cxnSp>
            <p:nvCxnSpPr>
              <p:cNvPr id="52" name="Straight Arrow Connector 51"/>
              <p:cNvCxnSpPr/>
              <p:nvPr/>
            </p:nvCxnSpPr>
            <p:spPr>
              <a:xfrm>
                <a:off x="5580094" y="3069035"/>
                <a:ext cx="21591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/>
              <p:cNvCxnSpPr/>
              <p:nvPr/>
            </p:nvCxnSpPr>
            <p:spPr>
              <a:xfrm>
                <a:off x="5589620" y="3707210"/>
                <a:ext cx="217497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53"/>
              <p:cNvSpPr txBox="1"/>
              <p:nvPr/>
            </p:nvSpPr>
            <p:spPr>
              <a:xfrm>
                <a:off x="4789194" y="2892730"/>
                <a:ext cx="750923" cy="36988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900" dirty="0">
                    <a:solidFill>
                      <a:srgbClr val="FFFFFF"/>
                    </a:solidFill>
                    <a:latin typeface="Calibri"/>
                    <a:cs typeface="Calibri"/>
                  </a:rPr>
                  <a:t>Heavy chain</a:t>
                </a:r>
              </a:p>
              <a:p>
                <a:pPr>
                  <a:defRPr/>
                </a:pPr>
                <a:r>
                  <a:rPr lang="en-US" sz="900" dirty="0">
                    <a:solidFill>
                      <a:srgbClr val="FFFFFF"/>
                    </a:solidFill>
                    <a:latin typeface="Calibri"/>
                    <a:cs typeface="Calibri"/>
                  </a:rPr>
                  <a:t>     32kDa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5219714" y="3573860"/>
                <a:ext cx="486811" cy="36933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900" b="1" dirty="0" smtClean="0">
                    <a:solidFill>
                      <a:srgbClr val="FFFFFF"/>
                    </a:solidFill>
                    <a:cs typeface="Arial" charset="0"/>
                  </a:rPr>
                  <a:t>β2M</a:t>
                </a:r>
              </a:p>
              <a:p>
                <a:pPr>
                  <a:defRPr/>
                </a:pPr>
                <a:r>
                  <a:rPr lang="en-US" sz="900" b="1" dirty="0" smtClean="0">
                    <a:solidFill>
                      <a:srgbClr val="FFFFFF"/>
                    </a:solidFill>
                    <a:cs typeface="Arial" charset="0"/>
                  </a:rPr>
                  <a:t>12kDa</a:t>
                </a:r>
                <a:endParaRPr lang="el-GR" sz="900" b="1" dirty="0">
                  <a:solidFill>
                    <a:srgbClr val="FFFFFF"/>
                  </a:solidFill>
                  <a:cs typeface="Arial" charset="0"/>
                </a:endParaRPr>
              </a:p>
            </p:txBody>
          </p:sp>
        </p:grpSp>
        <p:sp>
          <p:nvSpPr>
            <p:cNvPr id="61" name="Rectangle 60"/>
            <p:cNvSpPr/>
            <p:nvPr/>
          </p:nvSpPr>
          <p:spPr>
            <a:xfrm>
              <a:off x="6059356" y="3333911"/>
              <a:ext cx="809311" cy="224905"/>
            </a:xfrm>
            <a:prstGeom prst="rect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</a:rPr>
                <a:t>hCD1d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64" name="Title 1"/>
          <p:cNvSpPr txBox="1">
            <a:spLocks/>
          </p:cNvSpPr>
          <p:nvPr/>
        </p:nvSpPr>
        <p:spPr>
          <a:xfrm>
            <a:off x="73025" y="244475"/>
            <a:ext cx="8820150" cy="109696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Expression</a:t>
            </a:r>
            <a:r>
              <a:rPr lang="en-US" sz="2800" b="1" dirty="0" smtClean="0">
                <a:solidFill>
                  <a:srgbClr val="000000"/>
                </a:solidFill>
                <a:latin typeface="Calibri"/>
                <a:cs typeface="Calibri"/>
              </a:rPr>
              <a:t>  and purification</a:t>
            </a:r>
            <a:r>
              <a:rPr lang="en-US" sz="2800" b="1" dirty="0" smtClean="0">
                <a:latin typeface="Calibri"/>
                <a:cs typeface="Calibri"/>
              </a:rPr>
              <a:t> of Human CD1d</a:t>
            </a:r>
          </a:p>
        </p:txBody>
      </p:sp>
      <p:sp>
        <p:nvSpPr>
          <p:cNvPr id="65" name="Rectangle 64"/>
          <p:cNvSpPr/>
          <p:nvPr/>
        </p:nvSpPr>
        <p:spPr>
          <a:xfrm>
            <a:off x="-15767" y="1243178"/>
            <a:ext cx="5740508" cy="720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charset="2"/>
              <a:buChar char="§"/>
              <a:defRPr/>
            </a:pPr>
            <a:r>
              <a:rPr lang="en-US" sz="1400" dirty="0">
                <a:solidFill>
                  <a:schemeClr val="bg1"/>
                </a:solidFill>
                <a:latin typeface="Calibri" charset="0"/>
              </a:rPr>
              <a:t>Cloned into a dual promoter baculovirus transfer vector pBacp10pH.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§"/>
              <a:defRPr/>
            </a:pPr>
            <a:r>
              <a:rPr lang="en-US" sz="1400" dirty="0">
                <a:solidFill>
                  <a:schemeClr val="bg1"/>
                </a:solidFill>
                <a:latin typeface="Calibri" charset="0"/>
              </a:rPr>
              <a:t>Expressed in Hi5 insect cells</a:t>
            </a:r>
            <a:r>
              <a:rPr lang="en-US" sz="1400" dirty="0" smtClean="0">
                <a:solidFill>
                  <a:schemeClr val="bg1"/>
                </a:solidFill>
                <a:latin typeface="Calibri" charset="0"/>
              </a:rPr>
              <a:t>.</a:t>
            </a:r>
            <a:endParaRPr lang="en-US" sz="1400" dirty="0">
              <a:solidFill>
                <a:schemeClr val="bg1"/>
              </a:solidFill>
              <a:latin typeface="Calibri" charset="0"/>
            </a:endParaRPr>
          </a:p>
        </p:txBody>
      </p:sp>
      <p:grpSp>
        <p:nvGrpSpPr>
          <p:cNvPr id="99" name="Group 98"/>
          <p:cNvGrpSpPr/>
          <p:nvPr/>
        </p:nvGrpSpPr>
        <p:grpSpPr>
          <a:xfrm>
            <a:off x="399650" y="3402045"/>
            <a:ext cx="5498798" cy="3105099"/>
            <a:chOff x="406043" y="2843744"/>
            <a:chExt cx="5498798" cy="3105099"/>
          </a:xfrm>
        </p:grpSpPr>
        <p:grpSp>
          <p:nvGrpSpPr>
            <p:cNvPr id="66" name="Group 65"/>
            <p:cNvGrpSpPr/>
            <p:nvPr/>
          </p:nvGrpSpPr>
          <p:grpSpPr>
            <a:xfrm>
              <a:off x="406043" y="3317019"/>
              <a:ext cx="2070457" cy="2631824"/>
              <a:chOff x="4290603" y="1869607"/>
              <a:chExt cx="1295085" cy="1519621"/>
            </a:xfrm>
          </p:grpSpPr>
          <p:grpSp>
            <p:nvGrpSpPr>
              <p:cNvPr id="67" name="Group 66"/>
              <p:cNvGrpSpPr/>
              <p:nvPr/>
            </p:nvGrpSpPr>
            <p:grpSpPr>
              <a:xfrm>
                <a:off x="4290603" y="1869607"/>
                <a:ext cx="1041059" cy="1519621"/>
                <a:chOff x="2355532" y="3723113"/>
                <a:chExt cx="1041059" cy="1519621"/>
              </a:xfrm>
            </p:grpSpPr>
            <p:grpSp>
              <p:nvGrpSpPr>
                <p:cNvPr id="69" name="Group 68"/>
                <p:cNvGrpSpPr/>
                <p:nvPr/>
              </p:nvGrpSpPr>
              <p:grpSpPr>
                <a:xfrm>
                  <a:off x="2859866" y="4767199"/>
                  <a:ext cx="235899" cy="475535"/>
                  <a:chOff x="7097519" y="3771656"/>
                  <a:chExt cx="264598" cy="577237"/>
                </a:xfrm>
              </p:grpSpPr>
              <p:sp>
                <p:nvSpPr>
                  <p:cNvPr id="73" name="Rectangle 72"/>
                  <p:cNvSpPr/>
                  <p:nvPr/>
                </p:nvSpPr>
                <p:spPr>
                  <a:xfrm>
                    <a:off x="7097519" y="3795627"/>
                    <a:ext cx="129940" cy="548038"/>
                  </a:xfrm>
                  <a:prstGeom prst="rect">
                    <a:avLst/>
                  </a:prstGeom>
                  <a:solidFill>
                    <a:srgbClr val="5BE5DB"/>
                  </a:solidFill>
                  <a:scene3d>
                    <a:camera prst="orthographicFront"/>
                    <a:lightRig rig="threePt" dir="t"/>
                  </a:scene3d>
                  <a:sp3d>
                    <a:bevelT prst="angle"/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4" name="Rectangle 73"/>
                  <p:cNvSpPr/>
                  <p:nvPr/>
                </p:nvSpPr>
                <p:spPr>
                  <a:xfrm>
                    <a:off x="7098345" y="3771656"/>
                    <a:ext cx="250944" cy="101626"/>
                  </a:xfrm>
                  <a:prstGeom prst="rect">
                    <a:avLst/>
                  </a:prstGeom>
                  <a:solidFill>
                    <a:srgbClr val="5BE5DB"/>
                  </a:solidFill>
                  <a:ln>
                    <a:solidFill>
                      <a:srgbClr val="5BE5DB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prst="angle"/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" name="Oval 74"/>
                  <p:cNvSpPr/>
                  <p:nvPr/>
                </p:nvSpPr>
                <p:spPr>
                  <a:xfrm>
                    <a:off x="7227459" y="3898229"/>
                    <a:ext cx="134658" cy="450664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prst="angle"/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 dirty="0"/>
                  </a:p>
                </p:txBody>
              </p:sp>
            </p:grpSp>
            <p:sp>
              <p:nvSpPr>
                <p:cNvPr id="70" name="Moon 69"/>
                <p:cNvSpPr/>
                <p:nvPr/>
              </p:nvSpPr>
              <p:spPr>
                <a:xfrm>
                  <a:off x="2542157" y="4163225"/>
                  <a:ext cx="854434" cy="368537"/>
                </a:xfrm>
                <a:prstGeom prst="moon">
                  <a:avLst/>
                </a:prstGeom>
                <a:solidFill>
                  <a:srgbClr val="5BE5DB"/>
                </a:solidFill>
                <a:scene3d>
                  <a:camera prst="orthographicFront">
                    <a:rot lat="2100000" lon="0" rev="5400000"/>
                  </a:camera>
                  <a:lightRig rig="threePt" dir="t"/>
                </a:scene3d>
                <a:sp3d>
                  <a:bevelT prst="angle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Oval 70"/>
                <p:cNvSpPr/>
                <p:nvPr/>
              </p:nvSpPr>
              <p:spPr>
                <a:xfrm>
                  <a:off x="2847705" y="3723113"/>
                  <a:ext cx="213758" cy="390974"/>
                </a:xfrm>
                <a:prstGeom prst="ellipse">
                  <a:avLst/>
                </a:prstGeom>
                <a:solidFill>
                  <a:srgbClr val="E41985"/>
                </a:solidFill>
                <a:ln>
                  <a:solidFill>
                    <a:srgbClr val="FF4D2C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TextBox 71"/>
                <p:cNvSpPr txBox="1"/>
                <p:nvPr/>
              </p:nvSpPr>
              <p:spPr>
                <a:xfrm>
                  <a:off x="2355532" y="4277976"/>
                  <a:ext cx="571500" cy="177711"/>
                </a:xfrm>
                <a:prstGeom prst="rect">
                  <a:avLst/>
                </a:prstGeom>
                <a:noFill/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 smtClean="0">
                      <a:solidFill>
                        <a:schemeClr val="bg1"/>
                      </a:solidFill>
                    </a:rPr>
                    <a:t>hCD1d</a:t>
                  </a:r>
                  <a:endParaRPr lang="en-US" sz="1400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68" name="TextBox 67"/>
              <p:cNvSpPr txBox="1"/>
              <p:nvPr/>
            </p:nvSpPr>
            <p:spPr>
              <a:xfrm>
                <a:off x="5014188" y="2818652"/>
                <a:ext cx="571500" cy="1777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bg1"/>
                    </a:solidFill>
                  </a:rPr>
                  <a:t>β2M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0" name="Pentagon 59"/>
            <p:cNvSpPr/>
            <p:nvPr/>
          </p:nvSpPr>
          <p:spPr>
            <a:xfrm>
              <a:off x="2616200" y="4349471"/>
              <a:ext cx="939800" cy="253786"/>
            </a:xfrm>
            <a:prstGeom prst="homePlat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6" name="Group 85"/>
            <p:cNvGrpSpPr/>
            <p:nvPr/>
          </p:nvGrpSpPr>
          <p:grpSpPr>
            <a:xfrm>
              <a:off x="3834384" y="3309560"/>
              <a:ext cx="2070457" cy="2631824"/>
              <a:chOff x="4290603" y="1869607"/>
              <a:chExt cx="1295085" cy="1519621"/>
            </a:xfrm>
          </p:grpSpPr>
          <p:grpSp>
            <p:nvGrpSpPr>
              <p:cNvPr id="87" name="Group 86"/>
              <p:cNvGrpSpPr/>
              <p:nvPr/>
            </p:nvGrpSpPr>
            <p:grpSpPr>
              <a:xfrm>
                <a:off x="4290603" y="1869607"/>
                <a:ext cx="1041059" cy="1519621"/>
                <a:chOff x="2355532" y="3723113"/>
                <a:chExt cx="1041059" cy="1519621"/>
              </a:xfrm>
            </p:grpSpPr>
            <p:grpSp>
              <p:nvGrpSpPr>
                <p:cNvPr id="89" name="Group 88"/>
                <p:cNvGrpSpPr/>
                <p:nvPr/>
              </p:nvGrpSpPr>
              <p:grpSpPr>
                <a:xfrm>
                  <a:off x="2859866" y="4767199"/>
                  <a:ext cx="235899" cy="475535"/>
                  <a:chOff x="7097519" y="3771656"/>
                  <a:chExt cx="264598" cy="577237"/>
                </a:xfrm>
              </p:grpSpPr>
              <p:sp>
                <p:nvSpPr>
                  <p:cNvPr id="93" name="Rectangle 92"/>
                  <p:cNvSpPr/>
                  <p:nvPr/>
                </p:nvSpPr>
                <p:spPr>
                  <a:xfrm>
                    <a:off x="7097519" y="3795627"/>
                    <a:ext cx="129940" cy="548038"/>
                  </a:xfrm>
                  <a:prstGeom prst="rect">
                    <a:avLst/>
                  </a:prstGeom>
                  <a:solidFill>
                    <a:srgbClr val="5BE5DB"/>
                  </a:solidFill>
                  <a:scene3d>
                    <a:camera prst="orthographicFront"/>
                    <a:lightRig rig="threePt" dir="t"/>
                  </a:scene3d>
                  <a:sp3d>
                    <a:bevelT prst="angle"/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4" name="Rectangle 93"/>
                  <p:cNvSpPr/>
                  <p:nvPr/>
                </p:nvSpPr>
                <p:spPr>
                  <a:xfrm>
                    <a:off x="7098345" y="3771656"/>
                    <a:ext cx="250944" cy="101626"/>
                  </a:xfrm>
                  <a:prstGeom prst="rect">
                    <a:avLst/>
                  </a:prstGeom>
                  <a:solidFill>
                    <a:srgbClr val="5BE5DB"/>
                  </a:solidFill>
                  <a:ln>
                    <a:solidFill>
                      <a:srgbClr val="5BE5DB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prst="angle"/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" name="Oval 94"/>
                  <p:cNvSpPr/>
                  <p:nvPr/>
                </p:nvSpPr>
                <p:spPr>
                  <a:xfrm>
                    <a:off x="7227459" y="3898229"/>
                    <a:ext cx="134658" cy="450664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prst="angle"/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 dirty="0"/>
                  </a:p>
                </p:txBody>
              </p:sp>
            </p:grpSp>
            <p:sp>
              <p:nvSpPr>
                <p:cNvPr id="90" name="Moon 89"/>
                <p:cNvSpPr/>
                <p:nvPr/>
              </p:nvSpPr>
              <p:spPr>
                <a:xfrm>
                  <a:off x="2542157" y="4163225"/>
                  <a:ext cx="854434" cy="368537"/>
                </a:xfrm>
                <a:prstGeom prst="moon">
                  <a:avLst/>
                </a:prstGeom>
                <a:solidFill>
                  <a:srgbClr val="5BE5DB"/>
                </a:solidFill>
                <a:scene3d>
                  <a:camera prst="orthographicFront">
                    <a:rot lat="2100000" lon="0" rev="5400000"/>
                  </a:camera>
                  <a:lightRig rig="threePt" dir="t"/>
                </a:scene3d>
                <a:sp3d>
                  <a:bevelT prst="angle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Oval 90"/>
                <p:cNvSpPr/>
                <p:nvPr/>
              </p:nvSpPr>
              <p:spPr>
                <a:xfrm>
                  <a:off x="2847705" y="3723113"/>
                  <a:ext cx="213758" cy="390974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solidFill>
                    <a:schemeClr val="accent3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TextBox 91"/>
                <p:cNvSpPr txBox="1"/>
                <p:nvPr/>
              </p:nvSpPr>
              <p:spPr>
                <a:xfrm>
                  <a:off x="2355532" y="4277976"/>
                  <a:ext cx="571500" cy="177711"/>
                </a:xfrm>
                <a:prstGeom prst="rect">
                  <a:avLst/>
                </a:prstGeom>
                <a:noFill/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 smtClean="0">
                      <a:solidFill>
                        <a:schemeClr val="bg1"/>
                      </a:solidFill>
                    </a:rPr>
                    <a:t>hCD1d</a:t>
                  </a:r>
                  <a:endParaRPr lang="en-US" sz="1400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88" name="TextBox 87"/>
              <p:cNvSpPr txBox="1"/>
              <p:nvPr/>
            </p:nvSpPr>
            <p:spPr>
              <a:xfrm>
                <a:off x="5014188" y="2818652"/>
                <a:ext cx="571500" cy="1777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bg1"/>
                    </a:solidFill>
                  </a:rPr>
                  <a:t>β2M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6" name="TextBox 95"/>
            <p:cNvSpPr txBox="1"/>
            <p:nvPr/>
          </p:nvSpPr>
          <p:spPr>
            <a:xfrm>
              <a:off x="704401" y="2843744"/>
              <a:ext cx="17933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Endogenous lipid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4323891" y="2848620"/>
              <a:ext cx="9884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α-Galcer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2247900" y="3901195"/>
              <a:ext cx="1467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Displacement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101" name="Rectangle 100"/>
          <p:cNvSpPr/>
          <p:nvPr/>
        </p:nvSpPr>
        <p:spPr>
          <a:xfrm>
            <a:off x="2609807" y="2980466"/>
            <a:ext cx="1616226" cy="37225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Lipid loading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55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-43755" y="4386975"/>
            <a:ext cx="5198859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Font typeface="Wingdings" charset="2"/>
              <a:buChar char="Ø"/>
              <a:defRPr/>
            </a:pPr>
            <a:r>
              <a:rPr lang="en-US" dirty="0">
                <a:solidFill>
                  <a:schemeClr val="accent3"/>
                </a:solidFill>
                <a:latin typeface="Calibri"/>
                <a:cs typeface="Calibri"/>
              </a:rPr>
              <a:t>A Shift in </a:t>
            </a:r>
            <a:r>
              <a:rPr lang="en-US" dirty="0" smtClean="0">
                <a:solidFill>
                  <a:schemeClr val="accent3"/>
                </a:solidFill>
                <a:latin typeface="Calibri"/>
                <a:cs typeface="Calibri"/>
              </a:rPr>
              <a:t>peak of 5ml </a:t>
            </a:r>
            <a:r>
              <a:rPr lang="en-US" dirty="0">
                <a:solidFill>
                  <a:schemeClr val="accent3"/>
                </a:solidFill>
                <a:latin typeface="Calibri"/>
                <a:cs typeface="Calibri"/>
              </a:rPr>
              <a:t>indicated complex formation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5101939" y="4521277"/>
            <a:ext cx="3867150" cy="2035175"/>
            <a:chOff x="4760442" y="3687144"/>
            <a:chExt cx="4045450" cy="2189163"/>
          </a:xfrm>
        </p:grpSpPr>
        <p:grpSp>
          <p:nvGrpSpPr>
            <p:cNvPr id="18" name="Group 36"/>
            <p:cNvGrpSpPr>
              <a:grpSpLocks/>
            </p:cNvGrpSpPr>
            <p:nvPr/>
          </p:nvGrpSpPr>
          <p:grpSpPr bwMode="auto">
            <a:xfrm>
              <a:off x="4910167" y="3687144"/>
              <a:ext cx="3895725" cy="2189163"/>
              <a:chOff x="-130388" y="38853"/>
              <a:chExt cx="4958983" cy="2476802"/>
            </a:xfrm>
          </p:grpSpPr>
          <p:pic>
            <p:nvPicPr>
              <p:cNvPr id="20" name="Picture 2" descr="9B2hCD1d complexGel1NEW 250713.JP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61" b="3207"/>
              <a:stretch>
                <a:fillRect/>
              </a:stretch>
            </p:blipFill>
            <p:spPr bwMode="auto">
              <a:xfrm>
                <a:off x="705283" y="38853"/>
                <a:ext cx="3145836" cy="2096987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1" name="Straight Arrow Connector 3"/>
              <p:cNvCxnSpPr>
                <a:cxnSpLocks noChangeShapeType="1"/>
              </p:cNvCxnSpPr>
              <p:nvPr/>
            </p:nvCxnSpPr>
            <p:spPr bwMode="auto">
              <a:xfrm flipV="1">
                <a:off x="696109" y="2231874"/>
                <a:ext cx="1388273" cy="8980"/>
              </a:xfrm>
              <a:prstGeom prst="straightConnector1">
                <a:avLst/>
              </a:prstGeom>
              <a:noFill/>
              <a:ln w="12700">
                <a:solidFill>
                  <a:srgbClr val="008000"/>
                </a:solidFill>
                <a:round/>
                <a:headEnd type="arrow" w="med" len="med"/>
                <a:tailEnd type="arrow" w="med" len="med"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Straight Arrow Connector 4"/>
              <p:cNvCxnSpPr>
                <a:cxnSpLocks noChangeShapeType="1"/>
              </p:cNvCxnSpPr>
              <p:nvPr/>
            </p:nvCxnSpPr>
            <p:spPr bwMode="auto">
              <a:xfrm>
                <a:off x="2282418" y="2230077"/>
                <a:ext cx="1503457" cy="1797"/>
              </a:xfrm>
              <a:prstGeom prst="straightConnector1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arrow" w="med" len="med"/>
                <a:tailEnd type="arrow" w="med" len="med"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3" name="Text Box 5"/>
              <p:cNvSpPr txBox="1">
                <a:spLocks noChangeArrowheads="1"/>
              </p:cNvSpPr>
              <p:nvPr/>
            </p:nvSpPr>
            <p:spPr bwMode="auto">
              <a:xfrm>
                <a:off x="2528953" y="2215708"/>
                <a:ext cx="1034637" cy="2963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ts val="500"/>
                  </a:spcBef>
                  <a:spcAft>
                    <a:spcPts val="500"/>
                  </a:spcAft>
                  <a:defRPr/>
                </a:pPr>
                <a:r>
                  <a:rPr lang="en-US" sz="1100" b="1" dirty="0" smtClean="0">
                    <a:solidFill>
                      <a:srgbClr val="FFFFFF"/>
                    </a:solidFill>
                    <a:latin typeface="Cambria" charset="0"/>
                    <a:ea typeface="ÇlÇr ñæí©" charset="0"/>
                  </a:rPr>
                  <a:t>Reducing</a:t>
                </a:r>
                <a:endParaRPr lang="en-US" sz="1800" dirty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Text Box 6"/>
              <p:cNvSpPr txBox="1">
                <a:spLocks noChangeArrowheads="1"/>
              </p:cNvSpPr>
              <p:nvPr/>
            </p:nvSpPr>
            <p:spPr bwMode="auto">
              <a:xfrm>
                <a:off x="736524" y="2219300"/>
                <a:ext cx="1426667" cy="2963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ts val="500"/>
                  </a:spcBef>
                  <a:spcAft>
                    <a:spcPts val="500"/>
                  </a:spcAft>
                  <a:defRPr/>
                </a:pPr>
                <a:r>
                  <a:rPr lang="en-US" sz="1100" b="1" dirty="0" smtClean="0">
                    <a:solidFill>
                      <a:srgbClr val="FFFFFF"/>
                    </a:solidFill>
                    <a:latin typeface="Cambria" charset="0"/>
                    <a:ea typeface="ÇlÇr ñæí©" charset="0"/>
                  </a:rPr>
                  <a:t>Non-Reducing</a:t>
                </a:r>
                <a:endParaRPr lang="en-US" sz="1800" dirty="0" smtClean="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25" name="Straight Arrow Connector 7"/>
              <p:cNvCxnSpPr>
                <a:cxnSpLocks noChangeShapeType="1"/>
              </p:cNvCxnSpPr>
              <p:nvPr/>
            </p:nvCxnSpPr>
            <p:spPr bwMode="auto">
              <a:xfrm>
                <a:off x="388951" y="410643"/>
                <a:ext cx="317262" cy="0"/>
              </a:xfrm>
              <a:prstGeom prst="straightConnector1">
                <a:avLst/>
              </a:prstGeom>
              <a:noFill/>
              <a:ln w="12700">
                <a:solidFill>
                  <a:srgbClr val="4F81BD"/>
                </a:solidFill>
                <a:round/>
                <a:headEnd/>
                <a:tailEnd type="triangle" w="med" len="med"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" name="Straight Arrow Connector 8"/>
              <p:cNvCxnSpPr>
                <a:cxnSpLocks noChangeShapeType="1"/>
              </p:cNvCxnSpPr>
              <p:nvPr/>
            </p:nvCxnSpPr>
            <p:spPr bwMode="auto">
              <a:xfrm>
                <a:off x="388951" y="563310"/>
                <a:ext cx="331407" cy="0"/>
              </a:xfrm>
              <a:prstGeom prst="straightConnector1">
                <a:avLst/>
              </a:prstGeom>
              <a:noFill/>
              <a:ln w="12700">
                <a:solidFill>
                  <a:srgbClr val="4F81BD"/>
                </a:solidFill>
                <a:round/>
                <a:headEnd/>
                <a:tailEnd type="triangle" w="med" len="med"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Straight Arrow Connector 9"/>
              <p:cNvCxnSpPr>
                <a:cxnSpLocks noChangeShapeType="1"/>
              </p:cNvCxnSpPr>
              <p:nvPr/>
            </p:nvCxnSpPr>
            <p:spPr bwMode="auto">
              <a:xfrm flipH="1">
                <a:off x="3850540" y="534573"/>
                <a:ext cx="367781" cy="0"/>
              </a:xfrm>
              <a:prstGeom prst="straightConnector1">
                <a:avLst/>
              </a:prstGeom>
              <a:noFill/>
              <a:ln w="12700">
                <a:solidFill>
                  <a:srgbClr val="4F81BD"/>
                </a:solidFill>
                <a:round/>
                <a:headEnd/>
                <a:tailEnd type="triangle" w="med" len="med"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Straight Arrow Connector 10"/>
              <p:cNvCxnSpPr>
                <a:cxnSpLocks noChangeShapeType="1"/>
              </p:cNvCxnSpPr>
              <p:nvPr/>
            </p:nvCxnSpPr>
            <p:spPr bwMode="auto">
              <a:xfrm flipH="1">
                <a:off x="3848518" y="726754"/>
                <a:ext cx="369803" cy="0"/>
              </a:xfrm>
              <a:prstGeom prst="straightConnector1">
                <a:avLst/>
              </a:prstGeom>
              <a:noFill/>
              <a:ln w="12700">
                <a:solidFill>
                  <a:srgbClr val="4F81BD"/>
                </a:solidFill>
                <a:round/>
                <a:headEnd/>
                <a:tailEnd type="triangle" w="med" len="med"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Straight Arrow Connector 11"/>
              <p:cNvCxnSpPr>
                <a:cxnSpLocks noChangeShapeType="1"/>
              </p:cNvCxnSpPr>
              <p:nvPr/>
            </p:nvCxnSpPr>
            <p:spPr bwMode="auto">
              <a:xfrm flipH="1">
                <a:off x="3850540" y="803985"/>
                <a:ext cx="369801" cy="0"/>
              </a:xfrm>
              <a:prstGeom prst="straightConnector1">
                <a:avLst/>
              </a:prstGeom>
              <a:noFill/>
              <a:ln w="12700">
                <a:solidFill>
                  <a:srgbClr val="4F81BD"/>
                </a:solidFill>
                <a:round/>
                <a:headEnd/>
                <a:tailEnd type="triangle" w="med" len="med"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0" name="Text Box 12"/>
              <p:cNvSpPr txBox="1">
                <a:spLocks noChangeArrowheads="1"/>
              </p:cNvSpPr>
              <p:nvPr/>
            </p:nvSpPr>
            <p:spPr bwMode="auto">
              <a:xfrm>
                <a:off x="-94014" y="213074"/>
                <a:ext cx="610274" cy="314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ts val="500"/>
                  </a:spcBef>
                  <a:spcAft>
                    <a:spcPts val="500"/>
                  </a:spcAft>
                  <a:defRPr/>
                </a:pPr>
                <a:r>
                  <a:rPr lang="en-US" sz="1200" b="1" dirty="0" smtClean="0">
                    <a:solidFill>
                      <a:srgbClr val="FFFFFF"/>
                    </a:solidFill>
                    <a:latin typeface="Cambria" charset="0"/>
                    <a:ea typeface="ÇlÇr ñæí©" charset="0"/>
                  </a:rPr>
                  <a:t>TCR</a:t>
                </a:r>
                <a:endParaRPr lang="en-US" sz="1800" dirty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Text Box 13"/>
              <p:cNvSpPr txBox="1">
                <a:spLocks noChangeArrowheads="1"/>
              </p:cNvSpPr>
              <p:nvPr/>
            </p:nvSpPr>
            <p:spPr bwMode="auto">
              <a:xfrm>
                <a:off x="-130388" y="1202716"/>
                <a:ext cx="642607" cy="3125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ts val="500"/>
                  </a:spcBef>
                  <a:spcAft>
                    <a:spcPts val="500"/>
                  </a:spcAft>
                  <a:defRPr/>
                </a:pPr>
                <a:r>
                  <a:rPr lang="en-US" sz="1200" b="1" dirty="0" smtClean="0">
                    <a:solidFill>
                      <a:srgbClr val="FFFFFF"/>
                    </a:solidFill>
                    <a:latin typeface="Cambria" charset="0"/>
                    <a:ea typeface="ÇlÇr ñæí©" charset="0"/>
                  </a:rPr>
                  <a:t>β2m</a:t>
                </a:r>
                <a:endParaRPr lang="en-US" sz="1800" dirty="0" smtClean="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32" name="Straight Arrow Connector 14"/>
              <p:cNvCxnSpPr>
                <a:cxnSpLocks noChangeShapeType="1"/>
              </p:cNvCxnSpPr>
              <p:nvPr/>
            </p:nvCxnSpPr>
            <p:spPr bwMode="auto">
              <a:xfrm>
                <a:off x="403097" y="1387714"/>
                <a:ext cx="317261" cy="0"/>
              </a:xfrm>
              <a:prstGeom prst="straightConnector1">
                <a:avLst/>
              </a:prstGeom>
              <a:noFill/>
              <a:ln w="12700">
                <a:solidFill>
                  <a:srgbClr val="4F81BD"/>
                </a:solidFill>
                <a:round/>
                <a:headEnd/>
                <a:tailEnd type="triangle" w="med" len="med"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3" name="Text Box 15"/>
              <p:cNvSpPr txBox="1">
                <a:spLocks noChangeArrowheads="1"/>
              </p:cNvSpPr>
              <p:nvPr/>
            </p:nvSpPr>
            <p:spPr bwMode="auto">
              <a:xfrm>
                <a:off x="4103136" y="365740"/>
                <a:ext cx="725459" cy="3125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ts val="500"/>
                  </a:spcBef>
                  <a:spcAft>
                    <a:spcPts val="500"/>
                  </a:spcAft>
                  <a:defRPr/>
                </a:pPr>
                <a:r>
                  <a:rPr lang="en-US" sz="1200" b="1" dirty="0" smtClean="0">
                    <a:solidFill>
                      <a:srgbClr val="FFFFFF"/>
                    </a:solidFill>
                    <a:latin typeface="Cambria" charset="0"/>
                    <a:ea typeface="ÇlÇr ñæí©" charset="0"/>
                  </a:rPr>
                  <a:t>CD1d</a:t>
                </a:r>
                <a:endParaRPr lang="en-US" sz="1800" dirty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Text Box 16"/>
              <p:cNvSpPr txBox="1">
                <a:spLocks noChangeArrowheads="1"/>
              </p:cNvSpPr>
              <p:nvPr/>
            </p:nvSpPr>
            <p:spPr bwMode="auto">
              <a:xfrm>
                <a:off x="4145573" y="547146"/>
                <a:ext cx="351615" cy="314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ts val="500"/>
                  </a:spcBef>
                  <a:spcAft>
                    <a:spcPts val="500"/>
                  </a:spcAft>
                  <a:defRPr/>
                </a:pPr>
                <a:r>
                  <a:rPr lang="en-US" sz="1200" b="1" smtClean="0">
                    <a:solidFill>
                      <a:srgbClr val="FFFFFF"/>
                    </a:solidFill>
                    <a:latin typeface="Cambria" charset="0"/>
                    <a:ea typeface="ÇlÇr ñæí©" charset="0"/>
                  </a:rPr>
                  <a:t>β</a:t>
                </a:r>
                <a:endParaRPr lang="en-US" sz="180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Text Box 17"/>
              <p:cNvSpPr txBox="1">
                <a:spLocks noChangeArrowheads="1"/>
              </p:cNvSpPr>
              <p:nvPr/>
            </p:nvSpPr>
            <p:spPr bwMode="auto">
              <a:xfrm>
                <a:off x="4147593" y="651319"/>
                <a:ext cx="355656" cy="3125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ts val="500"/>
                  </a:spcBef>
                  <a:spcAft>
                    <a:spcPts val="500"/>
                  </a:spcAft>
                  <a:defRPr/>
                </a:pPr>
                <a:r>
                  <a:rPr lang="en-US" sz="1200" b="1" smtClean="0">
                    <a:solidFill>
                      <a:srgbClr val="FFFFFF"/>
                    </a:solidFill>
                    <a:latin typeface="Cambria" charset="0"/>
                    <a:ea typeface="ÇlÇr ñæí©" charset="0"/>
                  </a:rPr>
                  <a:t>α</a:t>
                </a:r>
                <a:endParaRPr lang="en-US" sz="1800" smtClean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9" name="Text Box 12"/>
            <p:cNvSpPr txBox="1">
              <a:spLocks noChangeArrowheads="1"/>
            </p:cNvSpPr>
            <p:nvPr/>
          </p:nvSpPr>
          <p:spPr bwMode="auto">
            <a:xfrm>
              <a:off x="4760442" y="3993532"/>
              <a:ext cx="67197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ts val="500"/>
                </a:spcBef>
                <a:spcAft>
                  <a:spcPts val="500"/>
                </a:spcAft>
                <a:defRPr/>
              </a:pPr>
              <a:r>
                <a:rPr lang="en-US" sz="1200" b="1" dirty="0" smtClean="0">
                  <a:solidFill>
                    <a:srgbClr val="FFFFFF"/>
                  </a:solidFill>
                  <a:latin typeface="Cambria" charset="0"/>
                  <a:ea typeface="ÇlÇr ñæí©" charset="0"/>
                </a:rPr>
                <a:t>hCD1d</a:t>
              </a:r>
              <a:endParaRPr lang="en-US" sz="1800" dirty="0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76797" y="1783734"/>
            <a:ext cx="4350395" cy="2484437"/>
            <a:chOff x="395288" y="1685224"/>
            <a:chExt cx="4639014" cy="2823276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395288" y="1700213"/>
              <a:ext cx="4639014" cy="2808287"/>
              <a:chOff x="395288" y="1700213"/>
              <a:chExt cx="4639014" cy="2808287"/>
            </a:xfrm>
          </p:grpSpPr>
          <p:grpSp>
            <p:nvGrpSpPr>
              <p:cNvPr id="5" name="Group 3"/>
              <p:cNvGrpSpPr>
                <a:grpSpLocks/>
              </p:cNvGrpSpPr>
              <p:nvPr/>
            </p:nvGrpSpPr>
            <p:grpSpPr bwMode="auto">
              <a:xfrm>
                <a:off x="395288" y="1700213"/>
                <a:ext cx="4639014" cy="2808287"/>
                <a:chOff x="-799138" y="515898"/>
                <a:chExt cx="5317013" cy="3430800"/>
              </a:xfrm>
            </p:grpSpPr>
            <p:pic>
              <p:nvPicPr>
                <p:cNvPr id="7" name="Picture 4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9320" r="-9" b="1863"/>
                <a:stretch>
                  <a:fillRect/>
                </a:stretch>
              </p:blipFill>
              <p:spPr bwMode="auto">
                <a:xfrm>
                  <a:off x="-799138" y="515898"/>
                  <a:ext cx="5274775" cy="34308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8" name="Straight Arrow Connector 7"/>
                <p:cNvCxnSpPr/>
                <p:nvPr/>
              </p:nvCxnSpPr>
              <p:spPr>
                <a:xfrm>
                  <a:off x="1264343" y="955399"/>
                  <a:ext cx="443994" cy="7760"/>
                </a:xfrm>
                <a:prstGeom prst="straightConnector1">
                  <a:avLst/>
                </a:prstGeom>
                <a:ln>
                  <a:solidFill>
                    <a:schemeClr val="accent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Arrow Connector 8"/>
                <p:cNvCxnSpPr/>
                <p:nvPr/>
              </p:nvCxnSpPr>
              <p:spPr>
                <a:xfrm flipH="1">
                  <a:off x="2538097" y="2462688"/>
                  <a:ext cx="280226" cy="0"/>
                </a:xfrm>
                <a:prstGeom prst="straightConnector1">
                  <a:avLst/>
                </a:prstGeom>
                <a:ln>
                  <a:solidFill>
                    <a:schemeClr val="accent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Arrow Connector 9"/>
                <p:cNvCxnSpPr/>
                <p:nvPr/>
              </p:nvCxnSpPr>
              <p:spPr>
                <a:xfrm flipH="1">
                  <a:off x="2554473" y="2710993"/>
                  <a:ext cx="280226" cy="0"/>
                </a:xfrm>
                <a:prstGeom prst="straightConnector1">
                  <a:avLst/>
                </a:prstGeom>
                <a:ln>
                  <a:solidFill>
                    <a:schemeClr val="accent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Arrow Connector 10"/>
                <p:cNvCxnSpPr/>
                <p:nvPr/>
              </p:nvCxnSpPr>
              <p:spPr>
                <a:xfrm flipH="1">
                  <a:off x="2467130" y="2914680"/>
                  <a:ext cx="280226" cy="0"/>
                </a:xfrm>
                <a:prstGeom prst="straightConnector1">
                  <a:avLst/>
                </a:prstGeom>
                <a:ln>
                  <a:solidFill>
                    <a:schemeClr val="accent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-515267" y="793182"/>
                  <a:ext cx="1980915" cy="3008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000" b="1" dirty="0">
                      <a:solidFill>
                        <a:srgbClr val="000000"/>
                      </a:solidFill>
                      <a:latin typeface="Cambria" charset="0"/>
                      <a:ea typeface="ＭＳ 明朝" charset="0"/>
                      <a:cs typeface="Times New Roman" charset="0"/>
                    </a:rPr>
                    <a:t>hCD1d + α-Galcer+ TCR</a:t>
                  </a:r>
                  <a:endParaRPr lang="en-AU" sz="1000" dirty="0">
                    <a:latin typeface="Times" charset="0"/>
                    <a:ea typeface="ＭＳ 明朝" charset="0"/>
                    <a:cs typeface="Times New Roman" charset="0"/>
                  </a:endParaRPr>
                </a:p>
              </p:txBody>
            </p:sp>
            <p:sp>
              <p:nvSpPr>
                <p:cNvPr id="13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2732177" y="2268465"/>
                  <a:ext cx="703145" cy="3007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000" b="1">
                      <a:solidFill>
                        <a:srgbClr val="000000"/>
                      </a:solidFill>
                      <a:latin typeface="Cambria" charset="0"/>
                      <a:ea typeface="ＭＳ 明朝" charset="0"/>
                      <a:cs typeface="Times New Roman" charset="0"/>
                    </a:rPr>
                    <a:t>TCR</a:t>
                  </a:r>
                  <a:endParaRPr lang="en-AU" sz="1000">
                    <a:latin typeface="Times" charset="0"/>
                    <a:ea typeface="ＭＳ 明朝" charset="0"/>
                    <a:cs typeface="Times New Roman" charset="0"/>
                  </a:endParaRPr>
                </a:p>
              </p:txBody>
            </p:sp>
            <p:sp>
              <p:nvSpPr>
                <p:cNvPr id="14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2751163" y="2525911"/>
                  <a:ext cx="1557312" cy="3007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000" b="1" dirty="0">
                      <a:solidFill>
                        <a:srgbClr val="000000"/>
                      </a:solidFill>
                      <a:latin typeface="Cambria" charset="0"/>
                      <a:ea typeface="ＭＳ 明朝" charset="0"/>
                      <a:cs typeface="Times New Roman" charset="0"/>
                    </a:rPr>
                    <a:t>hCD1d + α-Galcer</a:t>
                  </a:r>
                  <a:endParaRPr lang="en-AU" sz="1000" dirty="0">
                    <a:latin typeface="Times" charset="0"/>
                    <a:ea typeface="ＭＳ 明朝" charset="0"/>
                    <a:cs typeface="Times New Roman" charset="0"/>
                  </a:endParaRPr>
                </a:p>
              </p:txBody>
            </p:sp>
            <p:sp>
              <p:nvSpPr>
                <p:cNvPr id="15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2711820" y="2732495"/>
                  <a:ext cx="1806055" cy="3418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000" b="1" dirty="0">
                      <a:solidFill>
                        <a:srgbClr val="000000"/>
                      </a:solidFill>
                      <a:latin typeface="Cambria" charset="0"/>
                      <a:ea typeface="ＭＳ 明朝" charset="0"/>
                      <a:cs typeface="Times New Roman" charset="0"/>
                    </a:rPr>
                    <a:t>hCD1d </a:t>
                  </a:r>
                  <a:r>
                    <a:rPr lang="en-US" sz="1000" b="1" dirty="0" err="1">
                      <a:solidFill>
                        <a:srgbClr val="000000"/>
                      </a:solidFill>
                      <a:latin typeface="Cambria" charset="0"/>
                      <a:ea typeface="ＭＳ 明朝" charset="0"/>
                      <a:cs typeface="Times New Roman" charset="0"/>
                    </a:rPr>
                    <a:t>endo</a:t>
                  </a:r>
                  <a:r>
                    <a:rPr lang="en-US" sz="1000" b="1" dirty="0">
                      <a:solidFill>
                        <a:srgbClr val="000000"/>
                      </a:solidFill>
                      <a:latin typeface="Cambria" charset="0"/>
                      <a:ea typeface="ＭＳ 明朝" charset="0"/>
                      <a:cs typeface="Times New Roman" charset="0"/>
                    </a:rPr>
                    <a:t> </a:t>
                  </a:r>
                  <a:r>
                    <a:rPr lang="en-US" sz="1000" b="1" dirty="0" smtClean="0">
                      <a:solidFill>
                        <a:srgbClr val="000000"/>
                      </a:solidFill>
                      <a:latin typeface="Cambria" charset="0"/>
                      <a:ea typeface="ＭＳ 明朝" charset="0"/>
                      <a:cs typeface="Times New Roman" charset="0"/>
                    </a:rPr>
                    <a:t>+ TCR </a:t>
                  </a:r>
                  <a:endParaRPr lang="en-AU" sz="1000" dirty="0">
                    <a:latin typeface="Times" charset="0"/>
                    <a:ea typeface="ＭＳ 明朝" charset="0"/>
                    <a:cs typeface="Times New Roman" charset="0"/>
                  </a:endParaRPr>
                </a:p>
              </p:txBody>
            </p:sp>
          </p:grpSp>
          <p:sp>
            <p:nvSpPr>
              <p:cNvPr id="6" name="Rectangle 5"/>
              <p:cNvSpPr/>
              <p:nvPr/>
            </p:nvSpPr>
            <p:spPr bwMode="auto">
              <a:xfrm>
                <a:off x="2267087" y="1844014"/>
                <a:ext cx="720778" cy="2448533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4" name="TextBox 12"/>
            <p:cNvSpPr txBox="1">
              <a:spLocks noChangeArrowheads="1"/>
            </p:cNvSpPr>
            <p:nvPr/>
          </p:nvSpPr>
          <p:spPr bwMode="auto">
            <a:xfrm>
              <a:off x="3475072" y="1685224"/>
              <a:ext cx="1505060" cy="338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800" b="1" dirty="0" smtClean="0">
                  <a:solidFill>
                    <a:schemeClr val="accent1">
                      <a:lumMod val="75000"/>
                    </a:schemeClr>
                  </a:solidFill>
                  <a:latin typeface="Calibri" charset="0"/>
                  <a:cs typeface="Calibri" charset="0"/>
                </a:rPr>
                <a:t>Size exclusion chromatography</a:t>
              </a:r>
            </a:p>
            <a:p>
              <a:pPr eaLnBrk="1" hangingPunct="1">
                <a:defRPr/>
              </a:pPr>
              <a:r>
                <a:rPr lang="en-US" sz="800" b="1" dirty="0" smtClean="0">
                  <a:solidFill>
                    <a:schemeClr val="accent1">
                      <a:lumMod val="75000"/>
                    </a:schemeClr>
                  </a:solidFill>
                  <a:latin typeface="Calibri" charset="0"/>
                  <a:cs typeface="Calibri" charset="0"/>
                </a:rPr>
                <a:t>S200 16/60</a:t>
              </a:r>
            </a:p>
          </p:txBody>
        </p:sp>
      </p:grpSp>
      <p:sp>
        <p:nvSpPr>
          <p:cNvPr id="38" name="Rounded Rectangle 37"/>
          <p:cNvSpPr/>
          <p:nvPr/>
        </p:nvSpPr>
        <p:spPr>
          <a:xfrm>
            <a:off x="1231900" y="355601"/>
            <a:ext cx="6711194" cy="6985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9B2 TCR-hCD1d/α-Galcer co-complexation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88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980557" y="239403"/>
            <a:ext cx="6962537" cy="60092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</a:rPr>
              <a:t>Structure of 9B2 </a:t>
            </a:r>
            <a:r>
              <a:rPr lang="en-US" sz="2400" dirty="0" smtClean="0">
                <a:solidFill>
                  <a:schemeClr val="tx1"/>
                </a:solidFill>
              </a:rPr>
              <a:t>ternary complex</a:t>
            </a: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04012" y="2319929"/>
            <a:ext cx="1897111" cy="2335655"/>
            <a:chOff x="76749" y="1152102"/>
            <a:chExt cx="1897111" cy="2335655"/>
          </a:xfrm>
        </p:grpSpPr>
        <p:pic>
          <p:nvPicPr>
            <p:cNvPr id="7" name="Picture 6" descr="photo (1).JP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42" t="8530" r="6155"/>
            <a:stretch/>
          </p:blipFill>
          <p:spPr>
            <a:xfrm>
              <a:off x="116855" y="1152102"/>
              <a:ext cx="1727403" cy="1743093"/>
            </a:xfrm>
            <a:prstGeom prst="rect">
              <a:avLst/>
            </a:prstGeom>
            <a:ln w="25400">
              <a:solidFill>
                <a:schemeClr val="accent6"/>
              </a:solidFill>
            </a:ln>
          </p:spPr>
        </p:pic>
        <p:sp>
          <p:nvSpPr>
            <p:cNvPr id="9" name="Rectangle 8"/>
            <p:cNvSpPr/>
            <p:nvPr/>
          </p:nvSpPr>
          <p:spPr>
            <a:xfrm>
              <a:off x="76749" y="3056870"/>
              <a:ext cx="1897111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IN" sz="1100" b="1" dirty="0" smtClean="0">
                  <a:solidFill>
                    <a:srgbClr val="D9D9D9"/>
                  </a:solidFill>
                  <a:latin typeface="Times New Roman"/>
                  <a:ea typeface="Times New Roman"/>
                  <a:cs typeface="Times New Roman"/>
                </a:rPr>
                <a:t>20% PEG 8000</a:t>
              </a:r>
              <a:endParaRPr lang="en-AU" sz="1100" dirty="0" smtClean="0">
                <a:solidFill>
                  <a:srgbClr val="D9D9D9"/>
                </a:solidFill>
                <a:latin typeface="Times New Roman"/>
                <a:ea typeface="Times New Roman"/>
                <a:cs typeface="Times New Roman"/>
              </a:endParaRPr>
            </a:p>
            <a:p>
              <a:pPr>
                <a:spcAft>
                  <a:spcPts val="0"/>
                </a:spcAft>
              </a:pPr>
              <a:r>
                <a:rPr lang="en-IN" sz="1100" b="1" dirty="0" smtClean="0">
                  <a:solidFill>
                    <a:srgbClr val="D9D9D9"/>
                  </a:solidFill>
                  <a:latin typeface="Times New Roman"/>
                  <a:ea typeface="Times New Roman"/>
                  <a:cs typeface="Times New Roman"/>
                </a:rPr>
                <a:t>0.1M CHES pH 9.5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970995" y="4063022"/>
            <a:ext cx="2581886" cy="2348027"/>
            <a:chOff x="6495440" y="4712746"/>
            <a:chExt cx="2581886" cy="2348027"/>
          </a:xfrm>
        </p:grpSpPr>
        <p:pic>
          <p:nvPicPr>
            <p:cNvPr id="3" name="Picture 2" descr="9B2_lig_density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84" t="25039" r="25074" b="22395"/>
            <a:stretch/>
          </p:blipFill>
          <p:spPr>
            <a:xfrm>
              <a:off x="6495440" y="4712746"/>
              <a:ext cx="2581886" cy="197263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005273" y="6629886"/>
              <a:ext cx="169790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α-GalCer (2Fo-Fc electron </a:t>
              </a:r>
            </a:p>
            <a:p>
              <a:r>
                <a:rPr lang="en-GB" sz="1100" dirty="0" smtClean="0">
                  <a:solidFill>
                    <a:schemeClr val="bg1"/>
                  </a:solidFill>
                  <a:latin typeface="Times New Roman"/>
                  <a:cs typeface="Times New Roman"/>
                </a:rPr>
                <a:t>density map @ 0.8σ level)</a:t>
              </a:r>
              <a:endParaRPr lang="en-GB" sz="1100" dirty="0">
                <a:solidFill>
                  <a:schemeClr val="bg1"/>
                </a:solidFill>
                <a:latin typeface="Times New Roman"/>
                <a:cs typeface="Times New Roman"/>
              </a:endParaRPr>
            </a:p>
          </p:txBody>
        </p:sp>
      </p:grpSp>
      <p:pic>
        <p:nvPicPr>
          <p:cNvPr id="23" name="Picture 22" descr="fig5.tif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7"/>
          <a:stretch/>
        </p:blipFill>
        <p:spPr>
          <a:xfrm>
            <a:off x="16587405" y="22527963"/>
            <a:ext cx="3702019" cy="3416050"/>
          </a:xfrm>
          <a:prstGeom prst="rect">
            <a:avLst/>
          </a:prstGeom>
        </p:spPr>
      </p:pic>
      <p:pic>
        <p:nvPicPr>
          <p:cNvPr id="24" name="Picture 23" descr="fig5.tif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7"/>
          <a:stretch/>
        </p:blipFill>
        <p:spPr>
          <a:xfrm>
            <a:off x="16739805" y="22680363"/>
            <a:ext cx="3702019" cy="3416050"/>
          </a:xfrm>
          <a:prstGeom prst="rect">
            <a:avLst/>
          </a:prstGeom>
        </p:spPr>
      </p:pic>
      <p:pic>
        <p:nvPicPr>
          <p:cNvPr id="25" name="Picture 24" descr="fig5.tif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7"/>
          <a:stretch/>
        </p:blipFill>
        <p:spPr>
          <a:xfrm>
            <a:off x="21717000" y="23186231"/>
            <a:ext cx="5105400" cy="4711025"/>
          </a:xfrm>
          <a:prstGeom prst="rect">
            <a:avLst/>
          </a:prstGeom>
        </p:spPr>
      </p:pic>
      <p:grpSp>
        <p:nvGrpSpPr>
          <p:cNvPr id="21" name="Group 14"/>
          <p:cNvGrpSpPr>
            <a:grpSpLocks/>
          </p:cNvGrpSpPr>
          <p:nvPr/>
        </p:nvGrpSpPr>
        <p:grpSpPr bwMode="auto">
          <a:xfrm>
            <a:off x="6575195" y="1193715"/>
            <a:ext cx="2306637" cy="1008063"/>
            <a:chOff x="3703935" y="2636912"/>
            <a:chExt cx="2307516" cy="1008112"/>
          </a:xfrm>
        </p:grpSpPr>
        <p:sp>
          <p:nvSpPr>
            <p:cNvPr id="22" name="Rectangle 21"/>
            <p:cNvSpPr/>
            <p:nvPr/>
          </p:nvSpPr>
          <p:spPr>
            <a:xfrm>
              <a:off x="3703935" y="2636912"/>
              <a:ext cx="1954072" cy="1008112"/>
            </a:xfrm>
            <a:prstGeom prst="rect">
              <a:avLst/>
            </a:prstGeom>
            <a:solidFill>
              <a:schemeClr val="accent1">
                <a:alpha val="22000"/>
              </a:schemeClr>
            </a:solidFill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703935" y="3089576"/>
              <a:ext cx="2159822" cy="33857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dirty="0">
                  <a:solidFill>
                    <a:schemeClr val="accent3"/>
                  </a:solidFill>
                  <a:latin typeface="Calibri"/>
                  <a:cs typeface="Calibri"/>
                </a:rPr>
                <a:t>Docking angle ~110°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703935" y="2781784"/>
              <a:ext cx="2307516" cy="33857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dirty="0">
                  <a:solidFill>
                    <a:schemeClr val="accent3"/>
                  </a:solidFill>
                  <a:latin typeface="Calibri"/>
                  <a:cs typeface="Calibri"/>
                </a:rPr>
                <a:t>Novel docking mode</a:t>
              </a:r>
            </a:p>
          </p:txBody>
        </p:sp>
      </p:grpSp>
      <p:pic>
        <p:nvPicPr>
          <p:cNvPr id="19" name="output_merge(8)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35083" r="40356"/>
          <a:stretch/>
        </p:blipFill>
        <p:spPr>
          <a:xfrm>
            <a:off x="2580105" y="1074757"/>
            <a:ext cx="2759868" cy="512084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39973" y="2339380"/>
            <a:ext cx="121133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α - chain</a:t>
            </a:r>
          </a:p>
          <a:p>
            <a:r>
              <a:rPr lang="en-US" sz="20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β - chain</a:t>
            </a:r>
          </a:p>
          <a:p>
            <a:r>
              <a:rPr lang="en-US" sz="2000" b="1" dirty="0" smtClean="0">
                <a:solidFill>
                  <a:srgbClr val="58D937"/>
                </a:solidFill>
              </a:rPr>
              <a:t>α - Galcer</a:t>
            </a:r>
          </a:p>
          <a:p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</a:rPr>
              <a:t>CD1d</a:t>
            </a:r>
          </a:p>
          <a:p>
            <a:r>
              <a:rPr lang="en-US" sz="2000" b="1" dirty="0" smtClean="0">
                <a:solidFill>
                  <a:schemeClr val="bg2">
                    <a:lumMod val="75000"/>
                  </a:schemeClr>
                </a:solidFill>
              </a:rPr>
              <a:t>β2M</a:t>
            </a:r>
            <a:endParaRPr lang="en-US" sz="2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5" name="Picture 4" descr="9B2 unbiased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7" t="20608" r="18342" b="20553"/>
          <a:stretch/>
        </p:blipFill>
        <p:spPr>
          <a:xfrm>
            <a:off x="7261938" y="2319929"/>
            <a:ext cx="1800001" cy="148634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261938" y="3693700"/>
            <a:ext cx="16979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chemeClr val="bg1"/>
                </a:solidFill>
                <a:latin typeface="Times New Roman"/>
                <a:cs typeface="Times New Roman"/>
              </a:rPr>
              <a:t>α-</a:t>
            </a:r>
            <a:r>
              <a:rPr lang="en-GB" sz="11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GalCer</a:t>
            </a:r>
            <a:r>
              <a:rPr lang="en-GB" sz="11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(</a:t>
            </a:r>
            <a:r>
              <a:rPr lang="en-GB" sz="11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Fo</a:t>
            </a:r>
            <a:r>
              <a:rPr lang="en-GB" sz="1100" dirty="0" smtClean="0">
                <a:solidFill>
                  <a:schemeClr val="bg1"/>
                </a:solidFill>
                <a:latin typeface="Times New Roman"/>
                <a:cs typeface="Times New Roman"/>
              </a:rPr>
              <a:t>-Fc electron </a:t>
            </a:r>
          </a:p>
          <a:p>
            <a:r>
              <a:rPr lang="en-GB" sz="1100" dirty="0" smtClean="0">
                <a:solidFill>
                  <a:schemeClr val="bg1"/>
                </a:solidFill>
                <a:latin typeface="Times New Roman"/>
                <a:cs typeface="Times New Roman"/>
              </a:rPr>
              <a:t>density map)</a:t>
            </a:r>
            <a:endParaRPr lang="en-GB" sz="11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97795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5" name="TextBox 24"/>
          <p:cNvSpPr txBox="1">
            <a:spLocks noChangeArrowheads="1"/>
          </p:cNvSpPr>
          <p:nvPr/>
        </p:nvSpPr>
        <p:spPr bwMode="auto">
          <a:xfrm>
            <a:off x="6238875" y="5045075"/>
            <a:ext cx="4667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/>
              <a:t>β2m</a:t>
            </a:r>
          </a:p>
        </p:txBody>
      </p:sp>
      <p:sp>
        <p:nvSpPr>
          <p:cNvPr id="53256" name="TextBox 29"/>
          <p:cNvSpPr txBox="1">
            <a:spLocks noChangeArrowheads="1"/>
          </p:cNvSpPr>
          <p:nvPr/>
        </p:nvSpPr>
        <p:spPr bwMode="auto">
          <a:xfrm>
            <a:off x="4500563" y="2060575"/>
            <a:ext cx="35401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/>
              <a:t>Cα</a:t>
            </a:r>
          </a:p>
        </p:txBody>
      </p:sp>
      <p:sp>
        <p:nvSpPr>
          <p:cNvPr id="53257" name="TextBox 30"/>
          <p:cNvSpPr txBox="1">
            <a:spLocks noChangeArrowheads="1"/>
          </p:cNvSpPr>
          <p:nvPr/>
        </p:nvSpPr>
        <p:spPr bwMode="auto">
          <a:xfrm>
            <a:off x="5775325" y="1938338"/>
            <a:ext cx="403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/>
              <a:t>Cβ</a:t>
            </a:r>
          </a:p>
        </p:txBody>
      </p:sp>
      <p:sp>
        <p:nvSpPr>
          <p:cNvPr id="53258" name="TextBox 31"/>
          <p:cNvSpPr txBox="1">
            <a:spLocks noChangeArrowheads="1"/>
          </p:cNvSpPr>
          <p:nvPr/>
        </p:nvSpPr>
        <p:spPr bwMode="auto">
          <a:xfrm>
            <a:off x="4918075" y="3754438"/>
            <a:ext cx="3667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/>
              <a:t>Vα</a:t>
            </a:r>
          </a:p>
        </p:txBody>
      </p:sp>
      <p:sp>
        <p:nvSpPr>
          <p:cNvPr id="53259" name="TextBox 32"/>
          <p:cNvSpPr txBox="1">
            <a:spLocks noChangeArrowheads="1"/>
          </p:cNvSpPr>
          <p:nvPr/>
        </p:nvSpPr>
        <p:spPr bwMode="auto">
          <a:xfrm>
            <a:off x="6037263" y="3244850"/>
            <a:ext cx="3603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/>
              <a:t>Vβ</a:t>
            </a:r>
          </a:p>
        </p:txBody>
      </p:sp>
      <p:sp>
        <p:nvSpPr>
          <p:cNvPr id="53262" name="TextBox 35"/>
          <p:cNvSpPr txBox="1">
            <a:spLocks noChangeArrowheads="1"/>
          </p:cNvSpPr>
          <p:nvPr/>
        </p:nvSpPr>
        <p:spPr bwMode="auto">
          <a:xfrm>
            <a:off x="5065713" y="5764213"/>
            <a:ext cx="60166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/>
              <a:t>hCD1d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17513" y="1265238"/>
            <a:ext cx="8197850" cy="4968875"/>
            <a:chOff x="684213" y="1773238"/>
            <a:chExt cx="8197850" cy="4968875"/>
          </a:xfrm>
        </p:grpSpPr>
        <p:sp>
          <p:nvSpPr>
            <p:cNvPr id="53252" name="TextBox 11"/>
            <p:cNvSpPr txBox="1">
              <a:spLocks noChangeArrowheads="1"/>
            </p:cNvSpPr>
            <p:nvPr/>
          </p:nvSpPr>
          <p:spPr bwMode="auto">
            <a:xfrm>
              <a:off x="4427538" y="6092825"/>
              <a:ext cx="609600" cy="3698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 dirty="0">
                  <a:solidFill>
                    <a:srgbClr val="FF0000"/>
                  </a:solidFill>
                </a:rPr>
                <a:t>9B2</a:t>
              </a:r>
            </a:p>
          </p:txBody>
        </p:sp>
        <p:sp>
          <p:nvSpPr>
            <p:cNvPr id="13" name="TextBox 15"/>
            <p:cNvSpPr txBox="1">
              <a:spLocks noChangeArrowheads="1"/>
            </p:cNvSpPr>
            <p:nvPr/>
          </p:nvSpPr>
          <p:spPr bwMode="auto">
            <a:xfrm>
              <a:off x="1403350" y="6092825"/>
              <a:ext cx="898525" cy="3698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800" b="1" dirty="0" smtClean="0">
                  <a:solidFill>
                    <a:srgbClr val="FFFFFF"/>
                  </a:solidFill>
                </a:rPr>
                <a:t>Type II</a:t>
              </a:r>
            </a:p>
          </p:txBody>
        </p:sp>
        <p:sp>
          <p:nvSpPr>
            <p:cNvPr id="14" name="TextBox 16"/>
            <p:cNvSpPr txBox="1">
              <a:spLocks noChangeArrowheads="1"/>
            </p:cNvSpPr>
            <p:nvPr/>
          </p:nvSpPr>
          <p:spPr bwMode="auto">
            <a:xfrm>
              <a:off x="7380288" y="6092825"/>
              <a:ext cx="834558" cy="36933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800" b="1" dirty="0" smtClean="0">
                  <a:solidFill>
                    <a:schemeClr val="bg1"/>
                  </a:solidFill>
                </a:rPr>
                <a:t>Type I</a:t>
              </a:r>
            </a:p>
          </p:txBody>
        </p:sp>
        <p:grpSp>
          <p:nvGrpSpPr>
            <p:cNvPr id="53260" name="Group 1"/>
            <p:cNvGrpSpPr>
              <a:grpSpLocks/>
            </p:cNvGrpSpPr>
            <p:nvPr/>
          </p:nvGrpSpPr>
          <p:grpSpPr bwMode="auto">
            <a:xfrm>
              <a:off x="3635375" y="1773238"/>
              <a:ext cx="2262188" cy="4332287"/>
              <a:chOff x="261938" y="1844675"/>
              <a:chExt cx="2262187" cy="4332288"/>
            </a:xfrm>
          </p:grpSpPr>
          <p:pic>
            <p:nvPicPr>
              <p:cNvPr id="53280" name="Picture 10" descr="9B2comp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708" r="41820"/>
              <a:stretch>
                <a:fillRect/>
              </a:stretch>
            </p:blipFill>
            <p:spPr bwMode="auto">
              <a:xfrm>
                <a:off x="327025" y="1844675"/>
                <a:ext cx="2197100" cy="433228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3281" name="TextBox 16"/>
              <p:cNvSpPr txBox="1">
                <a:spLocks noChangeArrowheads="1"/>
              </p:cNvSpPr>
              <p:nvPr/>
            </p:nvSpPr>
            <p:spPr bwMode="auto">
              <a:xfrm>
                <a:off x="261938" y="2320925"/>
                <a:ext cx="354012" cy="2778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 b="1"/>
                  <a:t>Cα</a:t>
                </a:r>
              </a:p>
            </p:txBody>
          </p:sp>
          <p:sp>
            <p:nvSpPr>
              <p:cNvPr id="53282" name="TextBox 17"/>
              <p:cNvSpPr txBox="1">
                <a:spLocks noChangeArrowheads="1"/>
              </p:cNvSpPr>
              <p:nvPr/>
            </p:nvSpPr>
            <p:spPr bwMode="auto">
              <a:xfrm>
                <a:off x="1506538" y="2060575"/>
                <a:ext cx="349250" cy="276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 b="1"/>
                  <a:t>Cβ</a:t>
                </a:r>
              </a:p>
            </p:txBody>
          </p:sp>
          <p:sp>
            <p:nvSpPr>
              <p:cNvPr id="53283" name="TextBox 18"/>
              <p:cNvSpPr txBox="1">
                <a:spLocks noChangeArrowheads="1"/>
              </p:cNvSpPr>
              <p:nvPr/>
            </p:nvSpPr>
            <p:spPr bwMode="auto">
              <a:xfrm>
                <a:off x="468313" y="3716338"/>
                <a:ext cx="365125" cy="2778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 b="1"/>
                  <a:t>Vα</a:t>
                </a:r>
              </a:p>
            </p:txBody>
          </p:sp>
          <p:sp>
            <p:nvSpPr>
              <p:cNvPr id="53284" name="TextBox 19"/>
              <p:cNvSpPr txBox="1">
                <a:spLocks noChangeArrowheads="1"/>
              </p:cNvSpPr>
              <p:nvPr/>
            </p:nvSpPr>
            <p:spPr bwMode="auto">
              <a:xfrm>
                <a:off x="1527175" y="3275013"/>
                <a:ext cx="360363" cy="276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 b="1"/>
                  <a:t>Vβ</a:t>
                </a:r>
              </a:p>
            </p:txBody>
          </p:sp>
          <p:sp>
            <p:nvSpPr>
              <p:cNvPr id="53285" name="TextBox 20"/>
              <p:cNvSpPr txBox="1">
                <a:spLocks noChangeArrowheads="1"/>
              </p:cNvSpPr>
              <p:nvPr/>
            </p:nvSpPr>
            <p:spPr bwMode="auto">
              <a:xfrm>
                <a:off x="1962150" y="5024438"/>
                <a:ext cx="466725" cy="2778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 b="1"/>
                  <a:t>β2m</a:t>
                </a:r>
              </a:p>
            </p:txBody>
          </p:sp>
          <p:sp>
            <p:nvSpPr>
              <p:cNvPr id="53286" name="TextBox 33"/>
              <p:cNvSpPr txBox="1">
                <a:spLocks noChangeArrowheads="1"/>
              </p:cNvSpPr>
              <p:nvPr/>
            </p:nvSpPr>
            <p:spPr bwMode="auto">
              <a:xfrm>
                <a:off x="633413" y="5768975"/>
                <a:ext cx="601662" cy="276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 b="1"/>
                  <a:t>hCD1d</a:t>
                </a:r>
              </a:p>
            </p:txBody>
          </p:sp>
        </p:grpSp>
        <p:grpSp>
          <p:nvGrpSpPr>
            <p:cNvPr id="53261" name="Group 2"/>
            <p:cNvGrpSpPr>
              <a:grpSpLocks/>
            </p:cNvGrpSpPr>
            <p:nvPr/>
          </p:nvGrpSpPr>
          <p:grpSpPr bwMode="auto">
            <a:xfrm>
              <a:off x="827088" y="1773238"/>
              <a:ext cx="2201862" cy="4330700"/>
              <a:chOff x="2484438" y="1844675"/>
              <a:chExt cx="2057400" cy="4330700"/>
            </a:xfrm>
          </p:grpSpPr>
          <p:pic>
            <p:nvPicPr>
              <p:cNvPr id="53273" name="Picture 13" descr="sulphatide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868" t="8543" r="44467" b="14478"/>
              <a:stretch>
                <a:fillRect/>
              </a:stretch>
            </p:blipFill>
            <p:spPr bwMode="auto">
              <a:xfrm>
                <a:off x="2555875" y="1844675"/>
                <a:ext cx="1985963" cy="43307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3274" name="TextBox 21"/>
              <p:cNvSpPr txBox="1">
                <a:spLocks noChangeArrowheads="1"/>
              </p:cNvSpPr>
              <p:nvPr/>
            </p:nvSpPr>
            <p:spPr bwMode="auto">
              <a:xfrm>
                <a:off x="3883025" y="5054600"/>
                <a:ext cx="466725" cy="2778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 b="1"/>
                  <a:t>β2m</a:t>
                </a:r>
              </a:p>
            </p:txBody>
          </p:sp>
          <p:sp>
            <p:nvSpPr>
              <p:cNvPr id="53275" name="TextBox 25"/>
              <p:cNvSpPr txBox="1">
                <a:spLocks noChangeArrowheads="1"/>
              </p:cNvSpPr>
              <p:nvPr/>
            </p:nvSpPr>
            <p:spPr bwMode="auto">
              <a:xfrm>
                <a:off x="2551113" y="2085975"/>
                <a:ext cx="354012" cy="276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 b="1"/>
                  <a:t>Cα</a:t>
                </a:r>
              </a:p>
            </p:txBody>
          </p:sp>
          <p:sp>
            <p:nvSpPr>
              <p:cNvPr id="53276" name="TextBox 26"/>
              <p:cNvSpPr txBox="1">
                <a:spLocks noChangeArrowheads="1"/>
              </p:cNvSpPr>
              <p:nvPr/>
            </p:nvSpPr>
            <p:spPr bwMode="auto">
              <a:xfrm>
                <a:off x="3800475" y="2025650"/>
                <a:ext cx="349250" cy="276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 b="1"/>
                  <a:t>Cβ</a:t>
                </a:r>
              </a:p>
            </p:txBody>
          </p:sp>
          <p:sp>
            <p:nvSpPr>
              <p:cNvPr id="53277" name="TextBox 27"/>
              <p:cNvSpPr txBox="1">
                <a:spLocks noChangeArrowheads="1"/>
              </p:cNvSpPr>
              <p:nvPr/>
            </p:nvSpPr>
            <p:spPr bwMode="auto">
              <a:xfrm>
                <a:off x="2514600" y="3778250"/>
                <a:ext cx="366713" cy="276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 b="1"/>
                  <a:t>Vα</a:t>
                </a:r>
              </a:p>
            </p:txBody>
          </p:sp>
          <p:sp>
            <p:nvSpPr>
              <p:cNvPr id="53278" name="TextBox 28"/>
              <p:cNvSpPr txBox="1">
                <a:spLocks noChangeArrowheads="1"/>
              </p:cNvSpPr>
              <p:nvPr/>
            </p:nvSpPr>
            <p:spPr bwMode="auto">
              <a:xfrm>
                <a:off x="3516313" y="3143250"/>
                <a:ext cx="358775" cy="276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 b="1"/>
                  <a:t>Vβ</a:t>
                </a:r>
              </a:p>
            </p:txBody>
          </p:sp>
          <p:sp>
            <p:nvSpPr>
              <p:cNvPr id="53279" name="TextBox 34"/>
              <p:cNvSpPr txBox="1">
                <a:spLocks noChangeArrowheads="1"/>
              </p:cNvSpPr>
              <p:nvPr/>
            </p:nvSpPr>
            <p:spPr bwMode="auto">
              <a:xfrm>
                <a:off x="2484438" y="5764213"/>
                <a:ext cx="600075" cy="276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 b="1"/>
                  <a:t>hCD1d</a:t>
                </a:r>
              </a:p>
            </p:txBody>
          </p:sp>
        </p:grpSp>
        <p:grpSp>
          <p:nvGrpSpPr>
            <p:cNvPr id="53263" name="Group 3"/>
            <p:cNvGrpSpPr>
              <a:grpSpLocks/>
            </p:cNvGrpSpPr>
            <p:nvPr/>
          </p:nvGrpSpPr>
          <p:grpSpPr bwMode="auto">
            <a:xfrm>
              <a:off x="6588125" y="1773238"/>
              <a:ext cx="2293938" cy="4321175"/>
              <a:chOff x="6732588" y="1844675"/>
              <a:chExt cx="2293937" cy="4321175"/>
            </a:xfrm>
          </p:grpSpPr>
          <p:pic>
            <p:nvPicPr>
              <p:cNvPr id="53266" name="Picture 14" descr="NKT 15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807" r="34070"/>
              <a:stretch>
                <a:fillRect/>
              </a:stretch>
            </p:blipFill>
            <p:spPr bwMode="auto">
              <a:xfrm>
                <a:off x="6815138" y="1844675"/>
                <a:ext cx="2211387" cy="432117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3267" name="TextBox 23"/>
              <p:cNvSpPr txBox="1">
                <a:spLocks noChangeArrowheads="1"/>
              </p:cNvSpPr>
              <p:nvPr/>
            </p:nvSpPr>
            <p:spPr bwMode="auto">
              <a:xfrm>
                <a:off x="7935913" y="5003800"/>
                <a:ext cx="468312" cy="276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 b="1"/>
                  <a:t>β2m</a:t>
                </a:r>
              </a:p>
            </p:txBody>
          </p:sp>
          <p:sp>
            <p:nvSpPr>
              <p:cNvPr id="53268" name="TextBox 36"/>
              <p:cNvSpPr txBox="1">
                <a:spLocks noChangeArrowheads="1"/>
              </p:cNvSpPr>
              <p:nvPr/>
            </p:nvSpPr>
            <p:spPr bwMode="auto">
              <a:xfrm>
                <a:off x="6732588" y="5784850"/>
                <a:ext cx="601662" cy="2778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 b="1"/>
                  <a:t>hCD1d</a:t>
                </a:r>
              </a:p>
            </p:txBody>
          </p:sp>
          <p:sp>
            <p:nvSpPr>
              <p:cNvPr id="53269" name="TextBox 37"/>
              <p:cNvSpPr txBox="1">
                <a:spLocks noChangeArrowheads="1"/>
              </p:cNvSpPr>
              <p:nvPr/>
            </p:nvSpPr>
            <p:spPr bwMode="auto">
              <a:xfrm>
                <a:off x="7307263" y="2133600"/>
                <a:ext cx="357187" cy="276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 b="1"/>
                  <a:t>Cα</a:t>
                </a:r>
              </a:p>
            </p:txBody>
          </p:sp>
          <p:sp>
            <p:nvSpPr>
              <p:cNvPr id="53270" name="TextBox 38"/>
              <p:cNvSpPr txBox="1">
                <a:spLocks noChangeArrowheads="1"/>
              </p:cNvSpPr>
              <p:nvPr/>
            </p:nvSpPr>
            <p:spPr bwMode="auto">
              <a:xfrm>
                <a:off x="8364538" y="2017713"/>
                <a:ext cx="347662" cy="276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 b="1"/>
                  <a:t>Cβ</a:t>
                </a:r>
              </a:p>
            </p:txBody>
          </p:sp>
          <p:sp>
            <p:nvSpPr>
              <p:cNvPr id="53271" name="TextBox 39"/>
              <p:cNvSpPr txBox="1">
                <a:spLocks noChangeArrowheads="1"/>
              </p:cNvSpPr>
              <p:nvPr/>
            </p:nvSpPr>
            <p:spPr bwMode="auto">
              <a:xfrm>
                <a:off x="7080250" y="3651250"/>
                <a:ext cx="366713" cy="2778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 b="1"/>
                  <a:t>Vα</a:t>
                </a:r>
              </a:p>
            </p:txBody>
          </p:sp>
          <p:sp>
            <p:nvSpPr>
              <p:cNvPr id="53272" name="TextBox 40"/>
              <p:cNvSpPr txBox="1">
                <a:spLocks noChangeArrowheads="1"/>
              </p:cNvSpPr>
              <p:nvPr/>
            </p:nvSpPr>
            <p:spPr bwMode="auto">
              <a:xfrm>
                <a:off x="8570913" y="3297238"/>
                <a:ext cx="358775" cy="276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 b="1"/>
                  <a:t>Vβ</a:t>
                </a:r>
              </a:p>
            </p:txBody>
          </p:sp>
        </p:grpSp>
        <p:sp>
          <p:nvSpPr>
            <p:cNvPr id="37" name="TextBox 16"/>
            <p:cNvSpPr txBox="1">
              <a:spLocks noChangeArrowheads="1"/>
            </p:cNvSpPr>
            <p:nvPr/>
          </p:nvSpPr>
          <p:spPr bwMode="auto">
            <a:xfrm>
              <a:off x="6864350" y="6434138"/>
              <a:ext cx="1928813" cy="3079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400" dirty="0" smtClean="0">
                  <a:solidFill>
                    <a:schemeClr val="bg1"/>
                  </a:solidFill>
                  <a:latin typeface="Calibri"/>
                  <a:cs typeface="Calibri"/>
                </a:rPr>
                <a:t>Borg </a:t>
              </a:r>
              <a:r>
                <a:rPr lang="en-US" sz="1400" i="1" dirty="0" smtClean="0">
                  <a:solidFill>
                    <a:schemeClr val="bg1"/>
                  </a:solidFill>
                  <a:latin typeface="Calibri"/>
                  <a:cs typeface="Calibri"/>
                </a:rPr>
                <a:t>et al.</a:t>
              </a:r>
              <a:r>
                <a:rPr lang="en-US" sz="1400" dirty="0" smtClean="0">
                  <a:solidFill>
                    <a:schemeClr val="bg1"/>
                  </a:solidFill>
                  <a:latin typeface="Calibri"/>
                  <a:cs typeface="Calibri"/>
                </a:rPr>
                <a:t>, 2007 Nature  </a:t>
              </a:r>
            </a:p>
          </p:txBody>
        </p:sp>
        <p:sp>
          <p:nvSpPr>
            <p:cNvPr id="38" name="TextBox 16"/>
            <p:cNvSpPr txBox="1">
              <a:spLocks noChangeArrowheads="1"/>
            </p:cNvSpPr>
            <p:nvPr/>
          </p:nvSpPr>
          <p:spPr bwMode="auto">
            <a:xfrm>
              <a:off x="684213" y="6434138"/>
              <a:ext cx="2673350" cy="3079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1400" dirty="0" smtClean="0">
                  <a:solidFill>
                    <a:srgbClr val="FFFFFF"/>
                  </a:solidFill>
                  <a:latin typeface="Calibri"/>
                  <a:cs typeface="Calibri"/>
                </a:rPr>
                <a:t>Patel </a:t>
              </a:r>
              <a:r>
                <a:rPr lang="en-US" sz="1400" i="1" dirty="0" smtClean="0">
                  <a:solidFill>
                    <a:srgbClr val="FFFFFF"/>
                  </a:solidFill>
                  <a:latin typeface="Calibri"/>
                  <a:cs typeface="Calibri"/>
                </a:rPr>
                <a:t>et al.</a:t>
              </a:r>
              <a:r>
                <a:rPr lang="en-US" sz="1400" dirty="0" smtClean="0">
                  <a:solidFill>
                    <a:srgbClr val="FFFFFF"/>
                  </a:solidFill>
                  <a:latin typeface="Calibri"/>
                  <a:cs typeface="Calibri"/>
                </a:rPr>
                <a:t>, 2012 Nat.Immunology  </a:t>
              </a:r>
            </a:p>
          </p:txBody>
        </p:sp>
      </p:grpSp>
      <p:sp>
        <p:nvSpPr>
          <p:cNvPr id="41" name="Rounded Rectangle 40"/>
          <p:cNvSpPr/>
          <p:nvPr/>
        </p:nvSpPr>
        <p:spPr>
          <a:xfrm>
            <a:off x="623887" y="262082"/>
            <a:ext cx="7956551" cy="60092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cs typeface="Calibri"/>
              </a:rPr>
              <a:t>Comparison of docking modes of different types of NKT TCRs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74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111286" y="273788"/>
            <a:ext cx="6962537" cy="60092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   </a:t>
            </a:r>
            <a:r>
              <a:rPr lang="en-US" sz="2400" b="1" dirty="0" smtClean="0">
                <a:solidFill>
                  <a:srgbClr val="000000"/>
                </a:solidFill>
              </a:rPr>
              <a:t>Interactions of 9B2 TCR with α-Galcer</a:t>
            </a:r>
            <a:endParaRPr lang="en-US" sz="2400" b="1" dirty="0">
              <a:solidFill>
                <a:srgbClr val="0000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921170" y="2894966"/>
            <a:ext cx="4216760" cy="3694112"/>
            <a:chOff x="4493523" y="2687638"/>
            <a:chExt cx="4216760" cy="3694112"/>
          </a:xfrm>
        </p:grpSpPr>
        <p:grpSp>
          <p:nvGrpSpPr>
            <p:cNvPr id="4" name="Group 3"/>
            <p:cNvGrpSpPr>
              <a:grpSpLocks/>
            </p:cNvGrpSpPr>
            <p:nvPr/>
          </p:nvGrpSpPr>
          <p:grpSpPr bwMode="auto">
            <a:xfrm>
              <a:off x="4771695" y="2687638"/>
              <a:ext cx="3938588" cy="3694112"/>
              <a:chOff x="4841085" y="2687638"/>
              <a:chExt cx="3939378" cy="3694112"/>
            </a:xfrm>
          </p:grpSpPr>
          <p:pic>
            <p:nvPicPr>
              <p:cNvPr id="5" name="Picture 4" descr="2po6contacts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56" t="11961" r="24333" b="10179"/>
              <a:stretch>
                <a:fillRect/>
              </a:stretch>
            </p:blipFill>
            <p:spPr bwMode="auto">
              <a:xfrm>
                <a:off x="4964113" y="2687638"/>
                <a:ext cx="3816350" cy="3694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4979226" y="4418013"/>
                <a:ext cx="352496" cy="27781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200" dirty="0">
                    <a:solidFill>
                      <a:srgbClr val="FFFFFF"/>
                    </a:solidFill>
                    <a:latin typeface="Calibri"/>
                    <a:cs typeface="Calibri"/>
                  </a:rPr>
                  <a:t>α1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4841085" y="5735638"/>
                <a:ext cx="350908" cy="27622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200" dirty="0">
                    <a:solidFill>
                      <a:srgbClr val="FFFFFF"/>
                    </a:solidFill>
                    <a:latin typeface="Calibri"/>
                    <a:cs typeface="Calibri"/>
                  </a:rPr>
                  <a:t>α2</a:t>
                </a:r>
              </a:p>
            </p:txBody>
          </p:sp>
          <p:sp>
            <p:nvSpPr>
              <p:cNvPr id="8" name="TextBox 22"/>
              <p:cNvSpPr txBox="1">
                <a:spLocks noChangeArrowheads="1"/>
              </p:cNvSpPr>
              <p:nvPr/>
            </p:nvSpPr>
            <p:spPr bwMode="auto">
              <a:xfrm>
                <a:off x="5238478" y="4885956"/>
                <a:ext cx="312906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 dirty="0">
                    <a:solidFill>
                      <a:srgbClr val="FFFF00"/>
                    </a:solidFill>
                    <a:latin typeface="Calibri" charset="0"/>
                    <a:cs typeface="Calibri" charset="0"/>
                  </a:rPr>
                  <a:t>A’</a:t>
                </a:r>
              </a:p>
            </p:txBody>
          </p:sp>
          <p:sp>
            <p:nvSpPr>
              <p:cNvPr id="9" name="TextBox 23"/>
              <p:cNvSpPr txBox="1">
                <a:spLocks noChangeArrowheads="1"/>
              </p:cNvSpPr>
              <p:nvPr/>
            </p:nvSpPr>
            <p:spPr bwMode="auto">
              <a:xfrm>
                <a:off x="8285960" y="4722151"/>
                <a:ext cx="300082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 dirty="0">
                    <a:solidFill>
                      <a:srgbClr val="FFFF00"/>
                    </a:solidFill>
                    <a:latin typeface="Calibri" charset="0"/>
                    <a:cs typeface="Calibri" charset="0"/>
                  </a:rPr>
                  <a:t>F’</a:t>
                </a: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493523" y="2994886"/>
              <a:ext cx="8386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BB3FAD"/>
                  </a:solidFill>
                </a:rPr>
                <a:t>CDR1α</a:t>
              </a:r>
              <a:endParaRPr lang="en-US" b="1" dirty="0">
                <a:solidFill>
                  <a:srgbClr val="BB3FAD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493523" y="3295776"/>
              <a:ext cx="8386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5BE5DB"/>
                  </a:solidFill>
                </a:rPr>
                <a:t>CDR2α</a:t>
              </a:r>
              <a:endParaRPr lang="en-US" b="1" dirty="0">
                <a:solidFill>
                  <a:srgbClr val="5BE5DB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495154" y="3561837"/>
              <a:ext cx="8386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accent6">
                      <a:lumMod val="75000"/>
                    </a:schemeClr>
                  </a:solidFill>
                </a:rPr>
                <a:t>CDR3α</a:t>
              </a:r>
              <a:endParaRPr lang="en-US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784874" y="4024788"/>
              <a:ext cx="39980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>
                  <a:solidFill>
                    <a:schemeClr val="bg1"/>
                  </a:solidFill>
                </a:rPr>
                <a:t>2’</a:t>
              </a:r>
              <a:endParaRPr 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373313" y="4058141"/>
              <a:ext cx="39980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chemeClr val="bg1"/>
                  </a:solidFill>
                </a:rPr>
                <a:t>3</a:t>
              </a:r>
              <a:r>
                <a:rPr lang="en-US" sz="1100" b="1" dirty="0" smtClean="0">
                  <a:solidFill>
                    <a:schemeClr val="bg1"/>
                  </a:solidFill>
                </a:rPr>
                <a:t>’</a:t>
              </a:r>
              <a:endParaRPr 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 flipH="1">
              <a:off x="6279240" y="3777945"/>
              <a:ext cx="29397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chemeClr val="bg1"/>
                  </a:solidFill>
                </a:rPr>
                <a:t>4</a:t>
              </a:r>
              <a:r>
                <a:rPr lang="en-US" sz="1100" b="1" dirty="0" smtClean="0">
                  <a:solidFill>
                    <a:schemeClr val="bg1"/>
                  </a:solidFill>
                </a:rPr>
                <a:t>’</a:t>
              </a:r>
              <a:endParaRPr lang="en-US" sz="11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4476" y="3165692"/>
            <a:ext cx="4749555" cy="3382530"/>
            <a:chOff x="14476" y="3165692"/>
            <a:chExt cx="4749555" cy="3382530"/>
          </a:xfrm>
        </p:grpSpPr>
        <p:sp>
          <p:nvSpPr>
            <p:cNvPr id="19" name="TextBox 18"/>
            <p:cNvSpPr txBox="1"/>
            <p:nvPr/>
          </p:nvSpPr>
          <p:spPr>
            <a:xfrm>
              <a:off x="38877" y="3256902"/>
              <a:ext cx="8827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accent3">
                      <a:lumMod val="75000"/>
                    </a:schemeClr>
                  </a:solidFill>
                </a:rPr>
                <a:t>CDR1β</a:t>
              </a:r>
              <a:endParaRPr lang="en-US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7435" y="3510005"/>
              <a:ext cx="8252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</a:rPr>
                <a:t>CDR2β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4476" y="3782769"/>
              <a:ext cx="8252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CDR3β</a:t>
              </a:r>
              <a:endParaRPr lang="en-US" b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pic>
          <p:nvPicPr>
            <p:cNvPr id="22" name="Picture 21" descr="9B2new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41" t="781" r="19929" b="16580"/>
            <a:stretch/>
          </p:blipFill>
          <p:spPr>
            <a:xfrm>
              <a:off x="808942" y="3165692"/>
              <a:ext cx="3955089" cy="3382530"/>
            </a:xfrm>
            <a:prstGeom prst="rect">
              <a:avLst/>
            </a:prstGeom>
          </p:spPr>
        </p:pic>
      </p:grpSp>
      <p:sp>
        <p:nvSpPr>
          <p:cNvPr id="24" name="TextBox 23"/>
          <p:cNvSpPr txBox="1"/>
          <p:nvPr/>
        </p:nvSpPr>
        <p:spPr bwMode="auto">
          <a:xfrm>
            <a:off x="862533" y="4556805"/>
            <a:ext cx="352425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FFFFFF"/>
                </a:solidFill>
                <a:latin typeface="Calibri"/>
                <a:cs typeface="Calibri"/>
              </a:rPr>
              <a:t>α1</a:t>
            </a:r>
          </a:p>
        </p:txBody>
      </p:sp>
      <p:sp>
        <p:nvSpPr>
          <p:cNvPr id="25" name="TextBox 24"/>
          <p:cNvSpPr txBox="1"/>
          <p:nvPr/>
        </p:nvSpPr>
        <p:spPr bwMode="auto">
          <a:xfrm>
            <a:off x="660680" y="5913955"/>
            <a:ext cx="350838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FFFFFF"/>
                </a:solidFill>
                <a:latin typeface="Calibri"/>
                <a:cs typeface="Calibri"/>
              </a:rPr>
              <a:t>α2</a:t>
            </a:r>
          </a:p>
        </p:txBody>
      </p:sp>
      <p:sp>
        <p:nvSpPr>
          <p:cNvPr id="26" name="TextBox 22"/>
          <p:cNvSpPr txBox="1">
            <a:spLocks noChangeArrowheads="1"/>
          </p:cNvSpPr>
          <p:nvPr/>
        </p:nvSpPr>
        <p:spPr bwMode="auto">
          <a:xfrm>
            <a:off x="1019659" y="4973234"/>
            <a:ext cx="31284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FFFF00"/>
                </a:solidFill>
                <a:latin typeface="Calibri" charset="0"/>
                <a:cs typeface="Calibri" charset="0"/>
              </a:rPr>
              <a:t>A’</a:t>
            </a:r>
          </a:p>
        </p:txBody>
      </p:sp>
      <p:sp>
        <p:nvSpPr>
          <p:cNvPr id="27" name="TextBox 23"/>
          <p:cNvSpPr txBox="1">
            <a:spLocks noChangeArrowheads="1"/>
          </p:cNvSpPr>
          <p:nvPr/>
        </p:nvSpPr>
        <p:spPr bwMode="auto">
          <a:xfrm>
            <a:off x="4195580" y="5418786"/>
            <a:ext cx="30002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FFFF00"/>
                </a:solidFill>
                <a:latin typeface="Calibri" charset="0"/>
                <a:cs typeface="Calibri" charset="0"/>
              </a:rPr>
              <a:t>F’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84971" y="1186220"/>
            <a:ext cx="4176713" cy="1169551"/>
          </a:xfrm>
          <a:prstGeom prst="rect">
            <a:avLst/>
          </a:prstGeom>
          <a:solidFill>
            <a:srgbClr val="CCFFCC"/>
          </a:solidFill>
          <a:ln w="12700">
            <a:solidFill>
              <a:schemeClr val="accent3"/>
            </a:solidFill>
          </a:ln>
        </p:spPr>
        <p:txBody>
          <a:bodyPr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Dominated by CDR3β </a:t>
            </a:r>
            <a:r>
              <a:rPr lang="en-US" sz="1400" dirty="0" smtClean="0">
                <a:solidFill>
                  <a:srgbClr val="000000"/>
                </a:solidFill>
                <a:latin typeface="Calibri"/>
                <a:cs typeface="Calibri"/>
              </a:rPr>
              <a:t>loop</a:t>
            </a:r>
          </a:p>
          <a:p>
            <a:pPr marL="285750" indent="-285750">
              <a:buFont typeface="Arial"/>
              <a:buChar char="•"/>
              <a:defRPr/>
            </a:pPr>
            <a:endParaRPr lang="en-US" sz="14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Q99 interacts with O6 of galactose moiety by </a:t>
            </a:r>
            <a:endParaRPr lang="en-US" sz="14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Calibri"/>
                <a:cs typeface="Calibri"/>
              </a:rPr>
              <a:t>       Van 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der waals interaction.</a:t>
            </a:r>
          </a:p>
          <a:p>
            <a:pPr>
              <a:defRPr/>
            </a:pPr>
            <a:endParaRPr lang="en-US" sz="1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764031" y="1192512"/>
            <a:ext cx="4095750" cy="1169988"/>
          </a:xfrm>
          <a:prstGeom prst="rect">
            <a:avLst/>
          </a:prstGeom>
          <a:solidFill>
            <a:srgbClr val="CCFFCC"/>
          </a:solidFill>
          <a:ln w="12700">
            <a:solidFill>
              <a:schemeClr val="accent3"/>
            </a:solidFill>
          </a:ln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Dominated by CDR1α and CDR3α loops.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G96, F29 and S30 are H-bonded to O2, O4 and O3</a:t>
            </a:r>
          </a:p>
          <a:p>
            <a:pPr>
              <a:defRPr/>
            </a:pP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      respectively.</a:t>
            </a:r>
          </a:p>
          <a:p>
            <a:pPr>
              <a:defRPr/>
            </a:pPr>
            <a:endParaRPr lang="en-US" sz="1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 flipH="1">
            <a:off x="6544155" y="4200679"/>
            <a:ext cx="4826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6</a:t>
            </a:r>
            <a:r>
              <a:rPr lang="en-US" sz="1100" b="1" dirty="0" smtClean="0">
                <a:solidFill>
                  <a:schemeClr val="bg1"/>
                </a:solidFill>
              </a:rPr>
              <a:t>’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 flipH="1">
            <a:off x="2459052" y="4347027"/>
            <a:ext cx="4826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6</a:t>
            </a:r>
            <a:r>
              <a:rPr lang="en-US" sz="1100" b="1" dirty="0" smtClean="0">
                <a:solidFill>
                  <a:schemeClr val="bg1"/>
                </a:solidFill>
              </a:rPr>
              <a:t>’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63336" y="2813964"/>
            <a:ext cx="748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Type I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43256" y="2832882"/>
            <a:ext cx="957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9B2 TCR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0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41932" y="5446152"/>
            <a:ext cx="5583237" cy="2308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Bridge the gap between innate and adaptive immunity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Function as `Innate-adaptive hybrids’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Possess </a:t>
            </a:r>
            <a:r>
              <a:rPr lang="en-US" dirty="0" smtClean="0">
                <a:solidFill>
                  <a:schemeClr val="bg1"/>
                </a:solidFill>
                <a:latin typeface="Calibri"/>
                <a:cs typeface="Calibri"/>
              </a:rPr>
              <a:t>immunomodulatory </a:t>
            </a:r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potential </a:t>
            </a:r>
          </a:p>
          <a:p>
            <a:pPr>
              <a:lnSpc>
                <a:spcPct val="150000"/>
              </a:lnSpc>
              <a:defRPr/>
            </a:pP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defRPr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068385" y="386108"/>
            <a:ext cx="6962537" cy="60092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Human Immune System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3" name="7-Point Star 12"/>
          <p:cNvSpPr/>
          <p:nvPr/>
        </p:nvSpPr>
        <p:spPr>
          <a:xfrm>
            <a:off x="5982157" y="3668148"/>
            <a:ext cx="1082675" cy="1123950"/>
          </a:xfrm>
          <a:prstGeom prst="star7">
            <a:avLst/>
          </a:prstGeom>
          <a:noFill/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48" name="Group 47"/>
          <p:cNvGrpSpPr/>
          <p:nvPr/>
        </p:nvGrpSpPr>
        <p:grpSpPr>
          <a:xfrm>
            <a:off x="3748544" y="1124699"/>
            <a:ext cx="4968875" cy="4359553"/>
            <a:chOff x="3748544" y="1124699"/>
            <a:chExt cx="4968875" cy="4359553"/>
          </a:xfrm>
        </p:grpSpPr>
        <p:grpSp>
          <p:nvGrpSpPr>
            <p:cNvPr id="15" name="Group 1"/>
            <p:cNvGrpSpPr>
              <a:grpSpLocks/>
            </p:cNvGrpSpPr>
            <p:nvPr/>
          </p:nvGrpSpPr>
          <p:grpSpPr bwMode="auto">
            <a:xfrm>
              <a:off x="3748544" y="1124699"/>
              <a:ext cx="4968875" cy="4359553"/>
              <a:chOff x="1908175" y="606996"/>
              <a:chExt cx="5184775" cy="4982592"/>
            </a:xfrm>
          </p:grpSpPr>
          <p:pic>
            <p:nvPicPr>
              <p:cNvPr id="21" name="Picture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520" t="-3218" r="520" b="3218"/>
              <a:stretch>
                <a:fillRect/>
              </a:stretch>
            </p:blipFill>
            <p:spPr bwMode="auto">
              <a:xfrm>
                <a:off x="1908175" y="2278064"/>
                <a:ext cx="5184775" cy="33115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2" name="Group 65"/>
              <p:cNvGrpSpPr>
                <a:grpSpLocks/>
              </p:cNvGrpSpPr>
              <p:nvPr/>
            </p:nvGrpSpPr>
            <p:grpSpPr bwMode="auto">
              <a:xfrm>
                <a:off x="2247060" y="606996"/>
                <a:ext cx="4596863" cy="1795679"/>
                <a:chOff x="2247696" y="606742"/>
                <a:chExt cx="4596967" cy="1795226"/>
              </a:xfrm>
            </p:grpSpPr>
            <p:sp>
              <p:nvSpPr>
                <p:cNvPr id="23" name="TextBox 5"/>
                <p:cNvSpPr txBox="1">
                  <a:spLocks noChangeArrowheads="1"/>
                </p:cNvSpPr>
                <p:nvPr/>
              </p:nvSpPr>
              <p:spPr bwMode="auto">
                <a:xfrm>
                  <a:off x="2591364" y="2050294"/>
                  <a:ext cx="1981096" cy="3516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400" b="1" dirty="0">
                      <a:solidFill>
                        <a:schemeClr val="bg1"/>
                      </a:solidFill>
                      <a:latin typeface="Calibri" charset="0"/>
                      <a:cs typeface="Calibri" charset="0"/>
                    </a:rPr>
                    <a:t>Innate Immunity</a:t>
                  </a:r>
                </a:p>
              </p:txBody>
            </p:sp>
            <p:sp>
              <p:nvSpPr>
                <p:cNvPr id="24" name="TextBox 6"/>
                <p:cNvSpPr txBox="1">
                  <a:spLocks noChangeArrowheads="1"/>
                </p:cNvSpPr>
                <p:nvPr/>
              </p:nvSpPr>
              <p:spPr bwMode="auto">
                <a:xfrm>
                  <a:off x="4948887" y="2041857"/>
                  <a:ext cx="1895776" cy="3516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400" b="1" dirty="0">
                      <a:solidFill>
                        <a:schemeClr val="bg1"/>
                      </a:solidFill>
                      <a:latin typeface="Calibri" charset="0"/>
                      <a:cs typeface="Calibri" charset="0"/>
                    </a:rPr>
                    <a:t>Adaptive Immunity</a:t>
                  </a:r>
                </a:p>
              </p:txBody>
            </p:sp>
            <p:sp>
              <p:nvSpPr>
                <p:cNvPr id="26" name="TextBox 16"/>
                <p:cNvSpPr txBox="1">
                  <a:spLocks noChangeArrowheads="1"/>
                </p:cNvSpPr>
                <p:nvPr/>
              </p:nvSpPr>
              <p:spPr bwMode="auto">
                <a:xfrm>
                  <a:off x="2247696" y="606742"/>
                  <a:ext cx="1223389" cy="6681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600" b="1" dirty="0">
                      <a:solidFill>
                        <a:schemeClr val="bg1"/>
                      </a:solidFill>
                      <a:latin typeface="Calibri" charset="0"/>
                      <a:cs typeface="Calibri" charset="0"/>
                    </a:rPr>
                    <a:t>Pathogens</a:t>
                  </a:r>
                </a:p>
                <a:p>
                  <a:pPr eaLnBrk="1" hangingPunct="1"/>
                  <a:endParaRPr lang="en-US" sz="1600" b="1" dirty="0"/>
                </a:p>
              </p:txBody>
            </p:sp>
          </p:grpSp>
        </p:grpSp>
        <p:sp>
          <p:nvSpPr>
            <p:cNvPr id="16" name="TextBox 2"/>
            <p:cNvSpPr txBox="1">
              <a:spLocks noChangeArrowheads="1"/>
            </p:cNvSpPr>
            <p:nvPr/>
          </p:nvSpPr>
          <p:spPr bwMode="auto">
            <a:xfrm>
              <a:off x="3800932" y="2720410"/>
              <a:ext cx="720725" cy="2206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1800"/>
            </a:p>
          </p:txBody>
        </p:sp>
        <p:sp>
          <p:nvSpPr>
            <p:cNvPr id="17" name="TextBox 5"/>
            <p:cNvSpPr txBox="1">
              <a:spLocks noChangeArrowheads="1"/>
            </p:cNvSpPr>
            <p:nvPr/>
          </p:nvSpPr>
          <p:spPr bwMode="auto">
            <a:xfrm>
              <a:off x="6483807" y="2687073"/>
              <a:ext cx="1076325" cy="238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1800"/>
            </a:p>
          </p:txBody>
        </p:sp>
      </p:grpSp>
      <p:sp>
        <p:nvSpPr>
          <p:cNvPr id="18" name="6-Point Star 17"/>
          <p:cNvSpPr/>
          <p:nvPr/>
        </p:nvSpPr>
        <p:spPr>
          <a:xfrm>
            <a:off x="6072644" y="3609410"/>
            <a:ext cx="1152525" cy="1441450"/>
          </a:xfrm>
          <a:prstGeom prst="star6">
            <a:avLst/>
          </a:prstGeom>
          <a:noFill/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" name="Picture 1" descr="human body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88" y="1601323"/>
            <a:ext cx="3725523" cy="2239684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2995478" y="1174503"/>
            <a:ext cx="1137237" cy="922976"/>
            <a:chOff x="2995478" y="1174503"/>
            <a:chExt cx="1137237" cy="922976"/>
          </a:xfrm>
        </p:grpSpPr>
        <p:grpSp>
          <p:nvGrpSpPr>
            <p:cNvPr id="35" name="Group 34"/>
            <p:cNvGrpSpPr/>
            <p:nvPr/>
          </p:nvGrpSpPr>
          <p:grpSpPr>
            <a:xfrm>
              <a:off x="3310766" y="1174503"/>
              <a:ext cx="821949" cy="922976"/>
              <a:chOff x="2594234" y="1333566"/>
              <a:chExt cx="821949" cy="922976"/>
            </a:xfrm>
          </p:grpSpPr>
          <p:sp>
            <p:nvSpPr>
              <p:cNvPr id="8" name="Sun 7"/>
              <p:cNvSpPr/>
              <p:nvPr/>
            </p:nvSpPr>
            <p:spPr>
              <a:xfrm>
                <a:off x="2715839" y="1333566"/>
                <a:ext cx="336394" cy="324770"/>
              </a:xfrm>
              <a:prstGeom prst="sun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10-Point Star 28"/>
              <p:cNvSpPr/>
              <p:nvPr/>
            </p:nvSpPr>
            <p:spPr>
              <a:xfrm>
                <a:off x="3126897" y="1506567"/>
                <a:ext cx="289286" cy="253818"/>
              </a:xfrm>
              <a:prstGeom prst="star10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6-Point Star 29"/>
              <p:cNvSpPr/>
              <p:nvPr/>
            </p:nvSpPr>
            <p:spPr>
              <a:xfrm>
                <a:off x="2594234" y="1760386"/>
                <a:ext cx="271949" cy="300720"/>
              </a:xfrm>
              <a:prstGeom prst="star6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2" name="Group 31"/>
              <p:cNvGrpSpPr/>
              <p:nvPr/>
            </p:nvGrpSpPr>
            <p:grpSpPr>
              <a:xfrm>
                <a:off x="2942462" y="1805020"/>
                <a:ext cx="250162" cy="451522"/>
                <a:chOff x="2299126" y="864042"/>
                <a:chExt cx="501650" cy="514350"/>
              </a:xfrm>
            </p:grpSpPr>
            <p:sp>
              <p:nvSpPr>
                <p:cNvPr id="33" name="8-Point Star 32"/>
                <p:cNvSpPr/>
                <p:nvPr/>
              </p:nvSpPr>
              <p:spPr>
                <a:xfrm>
                  <a:off x="2299126" y="864042"/>
                  <a:ext cx="501650" cy="514350"/>
                </a:xfrm>
                <a:prstGeom prst="star8">
                  <a:avLst>
                    <a:gd name="adj" fmla="val 31739"/>
                  </a:avLst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rgbClr val="000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" name="Oval 40"/>
                <p:cNvSpPr>
                  <a:spLocks noChangeAspect="1" noChangeArrowheads="1"/>
                </p:cNvSpPr>
                <p:nvPr/>
              </p:nvSpPr>
              <p:spPr bwMode="auto">
                <a:xfrm rot="20278133">
                  <a:off x="2471168" y="993345"/>
                  <a:ext cx="138028" cy="196312"/>
                </a:xfrm>
                <a:prstGeom prst="ellipse">
                  <a:avLst/>
                </a:prstGeom>
                <a:solidFill>
                  <a:srgbClr val="FF65FA"/>
                </a:solidFill>
                <a:ln w="12700" cmpd="sng">
                  <a:solidFill>
                    <a:srgbClr val="0D0D0D"/>
                  </a:solidFill>
                  <a:round/>
                  <a:headEnd/>
                  <a:tailEnd/>
                </a:ln>
                <a:effectLst/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38" name="Explosion 2 37"/>
            <p:cNvSpPr/>
            <p:nvPr/>
          </p:nvSpPr>
          <p:spPr>
            <a:xfrm>
              <a:off x="2995478" y="1347880"/>
              <a:ext cx="364814" cy="302786"/>
            </a:xfrm>
            <a:prstGeom prst="irregularSeal2">
              <a:avLst/>
            </a:prstGeom>
            <a:solidFill>
              <a:srgbClr val="C44D89"/>
            </a:solidFill>
            <a:ln>
              <a:solidFill>
                <a:srgbClr val="BB3FAD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Bent Arrow 41"/>
          <p:cNvSpPr/>
          <p:nvPr/>
        </p:nvSpPr>
        <p:spPr>
          <a:xfrm flipH="1" flipV="1">
            <a:off x="2877279" y="2015182"/>
            <a:ext cx="555091" cy="875951"/>
          </a:xfrm>
          <a:prstGeom prst="ben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Bent Arrow 45"/>
          <p:cNvSpPr/>
          <p:nvPr/>
        </p:nvSpPr>
        <p:spPr>
          <a:xfrm flipV="1">
            <a:off x="2044095" y="4104109"/>
            <a:ext cx="1316197" cy="568621"/>
          </a:xfrm>
          <a:prstGeom prst="ben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686389" y="5235307"/>
            <a:ext cx="31251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latin typeface="Times New Roman"/>
                <a:cs typeface="Times New Roman"/>
              </a:rPr>
              <a:t>From Dranoff G. , </a:t>
            </a:r>
            <a:r>
              <a:rPr lang="en-GB" sz="1200" i="1" dirty="0" smtClean="0">
                <a:latin typeface="Times New Roman"/>
                <a:cs typeface="Times New Roman"/>
              </a:rPr>
              <a:t>Nature Review Cancer</a:t>
            </a:r>
            <a:r>
              <a:rPr lang="en-GB" sz="1200" dirty="0" smtClean="0">
                <a:latin typeface="Times New Roman"/>
                <a:cs typeface="Times New Roman"/>
              </a:rPr>
              <a:t>, 2004</a:t>
            </a:r>
            <a:endParaRPr lang="en-GB" sz="12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3116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396" name="Group 8"/>
          <p:cNvGrpSpPr>
            <a:grpSpLocks/>
          </p:cNvGrpSpPr>
          <p:nvPr/>
        </p:nvGrpSpPr>
        <p:grpSpPr bwMode="auto">
          <a:xfrm>
            <a:off x="1476375" y="1700213"/>
            <a:ext cx="2838450" cy="1892300"/>
            <a:chOff x="1043608" y="2132856"/>
            <a:chExt cx="2838264" cy="1892176"/>
          </a:xfrm>
        </p:grpSpPr>
        <p:graphicFrame>
          <p:nvGraphicFramePr>
            <p:cNvPr id="59429" name="Object 2"/>
            <p:cNvGraphicFramePr>
              <a:graphicFrameLocks noChangeAspect="1"/>
            </p:cNvGraphicFramePr>
            <p:nvPr/>
          </p:nvGraphicFramePr>
          <p:xfrm>
            <a:off x="1043608" y="2132856"/>
            <a:ext cx="2838264" cy="18921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45" name="Worksheet" r:id="rId5" imgW="3161905" imgH="2107937" progId="Excel.Sheet.12">
                    <p:embed/>
                  </p:oleObj>
                </mc:Choice>
                <mc:Fallback>
                  <p:oleObj name="Worksheet" r:id="rId5" imgW="3161905" imgH="2107937" progId="Excel.Sheet.1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43608" y="2132856"/>
                          <a:ext cx="2838264" cy="18921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9430" name="TextBox 7"/>
            <p:cNvSpPr txBox="1">
              <a:spLocks noChangeArrowheads="1"/>
            </p:cNvSpPr>
            <p:nvPr/>
          </p:nvSpPr>
          <p:spPr bwMode="auto">
            <a:xfrm>
              <a:off x="1578372" y="2564904"/>
              <a:ext cx="44264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800" b="1">
                  <a:latin typeface="Calibri" charset="0"/>
                  <a:cs typeface="Calibri" charset="0"/>
                </a:rPr>
                <a:t>19.6%</a:t>
              </a:r>
            </a:p>
          </p:txBody>
        </p:sp>
        <p:sp>
          <p:nvSpPr>
            <p:cNvPr id="59431" name="TextBox 10"/>
            <p:cNvSpPr txBox="1">
              <a:spLocks noChangeArrowheads="1"/>
            </p:cNvSpPr>
            <p:nvPr/>
          </p:nvSpPr>
          <p:spPr bwMode="auto">
            <a:xfrm>
              <a:off x="2148346" y="2545950"/>
              <a:ext cx="44264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800" b="1">
                  <a:latin typeface="Calibri" charset="0"/>
                  <a:cs typeface="Calibri" charset="0"/>
                </a:rPr>
                <a:t>14.7%</a:t>
              </a:r>
            </a:p>
          </p:txBody>
        </p:sp>
        <p:sp>
          <p:nvSpPr>
            <p:cNvPr id="59432" name="TextBox 11"/>
            <p:cNvSpPr txBox="1">
              <a:spLocks noChangeArrowheads="1"/>
            </p:cNvSpPr>
            <p:nvPr/>
          </p:nvSpPr>
          <p:spPr bwMode="auto">
            <a:xfrm>
              <a:off x="2411760" y="2924944"/>
              <a:ext cx="44264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800" b="1">
                  <a:latin typeface="Calibri" charset="0"/>
                  <a:cs typeface="Calibri" charset="0"/>
                </a:rPr>
                <a:t>12.1%</a:t>
              </a:r>
            </a:p>
          </p:txBody>
        </p:sp>
        <p:sp>
          <p:nvSpPr>
            <p:cNvPr id="59433" name="TextBox 12"/>
            <p:cNvSpPr txBox="1">
              <a:spLocks noChangeArrowheads="1"/>
            </p:cNvSpPr>
            <p:nvPr/>
          </p:nvSpPr>
          <p:spPr bwMode="auto">
            <a:xfrm>
              <a:off x="1426420" y="2924944"/>
              <a:ext cx="44264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800" b="1">
                  <a:latin typeface="Calibri" charset="0"/>
                  <a:cs typeface="Calibri" charset="0"/>
                </a:rPr>
                <a:t>5%</a:t>
              </a:r>
            </a:p>
          </p:txBody>
        </p:sp>
        <p:sp>
          <p:nvSpPr>
            <p:cNvPr id="59434" name="TextBox 13"/>
            <p:cNvSpPr txBox="1">
              <a:spLocks noChangeArrowheads="1"/>
            </p:cNvSpPr>
            <p:nvPr/>
          </p:nvSpPr>
          <p:spPr bwMode="auto">
            <a:xfrm>
              <a:off x="1979712" y="3356992"/>
              <a:ext cx="44264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800" b="1">
                  <a:latin typeface="Calibri" charset="0"/>
                  <a:cs typeface="Calibri" charset="0"/>
                </a:rPr>
                <a:t>32.3%</a:t>
              </a:r>
            </a:p>
          </p:txBody>
        </p:sp>
        <p:sp>
          <p:nvSpPr>
            <p:cNvPr id="59435" name="TextBox 14"/>
            <p:cNvSpPr txBox="1">
              <a:spLocks noChangeArrowheads="1"/>
            </p:cNvSpPr>
            <p:nvPr/>
          </p:nvSpPr>
          <p:spPr bwMode="auto">
            <a:xfrm>
              <a:off x="1451038" y="3140968"/>
              <a:ext cx="44264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800" b="1">
                  <a:latin typeface="Calibri" charset="0"/>
                  <a:cs typeface="Calibri" charset="0"/>
                </a:rPr>
                <a:t>6.8%</a:t>
              </a:r>
            </a:p>
          </p:txBody>
        </p:sp>
      </p:grpSp>
      <p:grpSp>
        <p:nvGrpSpPr>
          <p:cNvPr id="59397" name="Group 9"/>
          <p:cNvGrpSpPr>
            <a:grpSpLocks/>
          </p:cNvGrpSpPr>
          <p:nvPr/>
        </p:nvGrpSpPr>
        <p:grpSpPr bwMode="auto">
          <a:xfrm>
            <a:off x="4859338" y="1700213"/>
            <a:ext cx="2879725" cy="1873250"/>
            <a:chOff x="4599461" y="2123379"/>
            <a:chExt cx="2885631" cy="1922972"/>
          </a:xfrm>
        </p:grpSpPr>
        <p:graphicFrame>
          <p:nvGraphicFramePr>
            <p:cNvPr id="59422" name="Object 4"/>
            <p:cNvGraphicFramePr>
              <a:graphicFrameLocks noChangeAspect="1"/>
            </p:cNvGraphicFramePr>
            <p:nvPr/>
          </p:nvGraphicFramePr>
          <p:xfrm>
            <a:off x="4599461" y="2123379"/>
            <a:ext cx="2885631" cy="19229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46" name="Worksheet" r:id="rId8" imgW="3149206" imgH="2044444" progId="Excel.Sheet.12">
                    <p:embed/>
                  </p:oleObj>
                </mc:Choice>
                <mc:Fallback>
                  <p:oleObj name="Worksheet" r:id="rId8" imgW="3149206" imgH="2044444" progId="Excel.Sheet.1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99461" y="2123379"/>
                          <a:ext cx="2885631" cy="19229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9423" name="TextBox 15"/>
            <p:cNvSpPr txBox="1">
              <a:spLocks noChangeArrowheads="1"/>
            </p:cNvSpPr>
            <p:nvPr/>
          </p:nvSpPr>
          <p:spPr bwMode="auto">
            <a:xfrm>
              <a:off x="5004048" y="2852936"/>
              <a:ext cx="44264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800" b="1">
                  <a:latin typeface="Calibri" charset="0"/>
                  <a:cs typeface="Calibri" charset="0"/>
                </a:rPr>
                <a:t>15.5%</a:t>
              </a:r>
            </a:p>
          </p:txBody>
        </p:sp>
        <p:sp>
          <p:nvSpPr>
            <p:cNvPr id="59424" name="TextBox 16"/>
            <p:cNvSpPr txBox="1">
              <a:spLocks noChangeArrowheads="1"/>
            </p:cNvSpPr>
            <p:nvPr/>
          </p:nvSpPr>
          <p:spPr bwMode="auto">
            <a:xfrm>
              <a:off x="5329992" y="2492896"/>
              <a:ext cx="44264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800" b="1">
                  <a:latin typeface="Calibri" charset="0"/>
                  <a:cs typeface="Calibri" charset="0"/>
                </a:rPr>
                <a:t>9.5%</a:t>
              </a:r>
            </a:p>
          </p:txBody>
        </p:sp>
        <p:sp>
          <p:nvSpPr>
            <p:cNvPr id="59425" name="TextBox 17"/>
            <p:cNvSpPr txBox="1">
              <a:spLocks noChangeArrowheads="1"/>
            </p:cNvSpPr>
            <p:nvPr/>
          </p:nvSpPr>
          <p:spPr bwMode="auto">
            <a:xfrm>
              <a:off x="5748746" y="2483419"/>
              <a:ext cx="44264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800" b="1">
                  <a:latin typeface="Calibri" charset="0"/>
                  <a:cs typeface="Calibri" charset="0"/>
                </a:rPr>
                <a:t>13.5%</a:t>
              </a:r>
            </a:p>
          </p:txBody>
        </p:sp>
        <p:sp>
          <p:nvSpPr>
            <p:cNvPr id="59426" name="TextBox 18"/>
            <p:cNvSpPr txBox="1">
              <a:spLocks noChangeArrowheads="1"/>
            </p:cNvSpPr>
            <p:nvPr/>
          </p:nvSpPr>
          <p:spPr bwMode="auto">
            <a:xfrm>
              <a:off x="6069028" y="2718397"/>
              <a:ext cx="44264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800" b="1">
                  <a:latin typeface="Calibri" charset="0"/>
                  <a:cs typeface="Calibri" charset="0"/>
                </a:rPr>
                <a:t>3.5%</a:t>
              </a:r>
            </a:p>
          </p:txBody>
        </p:sp>
        <p:sp>
          <p:nvSpPr>
            <p:cNvPr id="59427" name="TextBox 19"/>
            <p:cNvSpPr txBox="1">
              <a:spLocks noChangeArrowheads="1"/>
            </p:cNvSpPr>
            <p:nvPr/>
          </p:nvSpPr>
          <p:spPr bwMode="auto">
            <a:xfrm>
              <a:off x="4932040" y="3212976"/>
              <a:ext cx="44264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800" b="1">
                  <a:latin typeface="Calibri" charset="0"/>
                  <a:cs typeface="Calibri" charset="0"/>
                </a:rPr>
                <a:t>1.5%</a:t>
              </a:r>
            </a:p>
          </p:txBody>
        </p:sp>
        <p:sp>
          <p:nvSpPr>
            <p:cNvPr id="59428" name="TextBox 20"/>
            <p:cNvSpPr txBox="1">
              <a:spLocks noChangeArrowheads="1"/>
            </p:cNvSpPr>
            <p:nvPr/>
          </p:nvSpPr>
          <p:spPr bwMode="auto">
            <a:xfrm>
              <a:off x="5566818" y="3356992"/>
              <a:ext cx="44264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800" b="1">
                  <a:latin typeface="Calibri" charset="0"/>
                  <a:cs typeface="Calibri" charset="0"/>
                </a:rPr>
                <a:t>39.5%</a:t>
              </a:r>
            </a:p>
          </p:txBody>
        </p:sp>
      </p:grpSp>
      <p:pic>
        <p:nvPicPr>
          <p:cNvPr id="59398" name="Picture 3" descr="9B2betainter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9" t="25468" r="20068" b="10841"/>
          <a:stretch>
            <a:fillRect/>
          </a:stretch>
        </p:blipFill>
        <p:spPr bwMode="auto">
          <a:xfrm>
            <a:off x="5111750" y="3636963"/>
            <a:ext cx="3582988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1" descr="9B2alphainter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1" t="9167" r="10846" b="5057"/>
          <a:stretch>
            <a:fillRect/>
          </a:stretch>
        </p:blipFill>
        <p:spPr bwMode="auto">
          <a:xfrm>
            <a:off x="784225" y="3552825"/>
            <a:ext cx="3713163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01883" y="5753100"/>
            <a:ext cx="112711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sz="1200" b="1" dirty="0">
                <a:solidFill>
                  <a:srgbClr val="FFFFFF"/>
                </a:solidFill>
                <a:latin typeface="Calibri"/>
                <a:cs typeface="Calibri"/>
              </a:rPr>
              <a:t>CD1d/α-Chain</a:t>
            </a:r>
            <a:endParaRPr lang="en-US" sz="1200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63938" y="3789363"/>
            <a:ext cx="207645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FFFF"/>
                </a:solidFill>
                <a:latin typeface="Calibri"/>
                <a:cs typeface="Calibri"/>
              </a:rPr>
              <a:t>Dominated by α-chain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35375" y="1189038"/>
            <a:ext cx="1800225" cy="338137"/>
          </a:xfrm>
          <a:prstGeom prst="rect">
            <a:avLst/>
          </a:prstGeom>
          <a:solidFill>
            <a:srgbClr val="660066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FFFF"/>
                </a:solidFill>
                <a:latin typeface="Calibri"/>
                <a:cs typeface="Calibri"/>
              </a:rPr>
              <a:t>Buried surface area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11413" y="1412875"/>
            <a:ext cx="706437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latin typeface="Calibri"/>
                <a:cs typeface="Calibri"/>
              </a:rPr>
              <a:t>9B2 TCR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867400" y="1412875"/>
            <a:ext cx="849313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latin typeface="Calibri"/>
                <a:cs typeface="Calibri"/>
              </a:rPr>
              <a:t>Type I TCR</a:t>
            </a:r>
          </a:p>
        </p:txBody>
      </p:sp>
      <p:grpSp>
        <p:nvGrpSpPr>
          <p:cNvPr id="59405" name="Group 5"/>
          <p:cNvGrpSpPr>
            <a:grpSpLocks/>
          </p:cNvGrpSpPr>
          <p:nvPr/>
        </p:nvGrpSpPr>
        <p:grpSpPr bwMode="auto">
          <a:xfrm>
            <a:off x="684213" y="3949700"/>
            <a:ext cx="3317875" cy="2178050"/>
            <a:chOff x="684213" y="3950319"/>
            <a:chExt cx="3317875" cy="2177431"/>
          </a:xfrm>
        </p:grpSpPr>
        <p:sp>
          <p:nvSpPr>
            <p:cNvPr id="28" name="TextBox 27"/>
            <p:cNvSpPr txBox="1"/>
            <p:nvPr/>
          </p:nvSpPr>
          <p:spPr>
            <a:xfrm>
              <a:off x="1028700" y="4948573"/>
              <a:ext cx="350838" cy="27773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srgbClr val="FFFFFF"/>
                  </a:solidFill>
                  <a:latin typeface="Calibri"/>
                  <a:cs typeface="Calibri"/>
                </a:rPr>
                <a:t>α1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84213" y="5851604"/>
              <a:ext cx="350837" cy="27614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srgbClr val="FFFFFF"/>
                  </a:solidFill>
                  <a:latin typeface="Calibri"/>
                  <a:cs typeface="Calibri"/>
                </a:rPr>
                <a:t>α2</a:t>
              </a:r>
            </a:p>
          </p:txBody>
        </p:sp>
        <p:sp>
          <p:nvSpPr>
            <p:cNvPr id="59417" name="TextBox 30"/>
            <p:cNvSpPr txBox="1">
              <a:spLocks noChangeArrowheads="1"/>
            </p:cNvSpPr>
            <p:nvPr/>
          </p:nvSpPr>
          <p:spPr bwMode="auto">
            <a:xfrm>
              <a:off x="998538" y="5248275"/>
              <a:ext cx="31432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FFFFFF"/>
                  </a:solidFill>
                  <a:latin typeface="Calibri" charset="0"/>
                  <a:cs typeface="Calibri" charset="0"/>
                </a:rPr>
                <a:t>A’</a:t>
              </a:r>
            </a:p>
          </p:txBody>
        </p:sp>
        <p:sp>
          <p:nvSpPr>
            <p:cNvPr id="59418" name="TextBox 31"/>
            <p:cNvSpPr txBox="1">
              <a:spLocks noChangeArrowheads="1"/>
            </p:cNvSpPr>
            <p:nvPr/>
          </p:nvSpPr>
          <p:spPr bwMode="auto">
            <a:xfrm>
              <a:off x="3702050" y="5373688"/>
              <a:ext cx="300038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FFFFFF"/>
                  </a:solidFill>
                  <a:latin typeface="Calibri" charset="0"/>
                  <a:cs typeface="Calibri" charset="0"/>
                </a:rPr>
                <a:t>F’</a:t>
              </a:r>
            </a:p>
          </p:txBody>
        </p:sp>
        <p:sp>
          <p:nvSpPr>
            <p:cNvPr id="36" name="TextBox 35"/>
            <p:cNvSpPr txBox="1"/>
            <p:nvPr/>
          </p:nvSpPr>
          <p:spPr bwMode="auto">
            <a:xfrm>
              <a:off x="1308100" y="4216943"/>
              <a:ext cx="504825" cy="21583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800" b="1" dirty="0">
                  <a:solidFill>
                    <a:srgbClr val="FFFFFF"/>
                  </a:solidFill>
                  <a:latin typeface="Calibri"/>
                  <a:cs typeface="Calibri"/>
                </a:rPr>
                <a:t>CDR3α</a:t>
              </a:r>
            </a:p>
          </p:txBody>
        </p:sp>
        <p:sp>
          <p:nvSpPr>
            <p:cNvPr id="37" name="TextBox 36"/>
            <p:cNvSpPr txBox="1"/>
            <p:nvPr/>
          </p:nvSpPr>
          <p:spPr bwMode="auto">
            <a:xfrm>
              <a:off x="1879600" y="3950319"/>
              <a:ext cx="503238" cy="21583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800" b="1" dirty="0">
                  <a:solidFill>
                    <a:srgbClr val="FFFFFF"/>
                  </a:solidFill>
                  <a:latin typeface="Calibri"/>
                  <a:cs typeface="Calibri"/>
                </a:rPr>
                <a:t>CDR1α</a:t>
              </a:r>
            </a:p>
          </p:txBody>
        </p:sp>
        <p:sp>
          <p:nvSpPr>
            <p:cNvPr id="38" name="TextBox 37"/>
            <p:cNvSpPr txBox="1"/>
            <p:nvPr/>
          </p:nvSpPr>
          <p:spPr bwMode="auto">
            <a:xfrm>
              <a:off x="2543175" y="3961429"/>
              <a:ext cx="503238" cy="21583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800" b="1" dirty="0">
                  <a:solidFill>
                    <a:srgbClr val="FFFFFF"/>
                  </a:solidFill>
                  <a:latin typeface="Calibri"/>
                  <a:cs typeface="Calibri"/>
                </a:rPr>
                <a:t>CDR2α</a:t>
              </a:r>
            </a:p>
          </p:txBody>
        </p:sp>
      </p:grpSp>
      <p:grpSp>
        <p:nvGrpSpPr>
          <p:cNvPr id="59406" name="Group 8"/>
          <p:cNvGrpSpPr>
            <a:grpSpLocks/>
          </p:cNvGrpSpPr>
          <p:nvPr/>
        </p:nvGrpSpPr>
        <p:grpSpPr bwMode="auto">
          <a:xfrm>
            <a:off x="5157788" y="3789363"/>
            <a:ext cx="3105150" cy="2528887"/>
            <a:chOff x="5157788" y="3789164"/>
            <a:chExt cx="3105150" cy="2529860"/>
          </a:xfrm>
        </p:grpSpPr>
        <p:sp>
          <p:nvSpPr>
            <p:cNvPr id="23" name="TextBox 22"/>
            <p:cNvSpPr txBox="1"/>
            <p:nvPr/>
          </p:nvSpPr>
          <p:spPr>
            <a:xfrm>
              <a:off x="6659563" y="6042693"/>
              <a:ext cx="1081087" cy="27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AU" sz="1200" b="1" dirty="0">
                  <a:solidFill>
                    <a:srgbClr val="FFFFFF"/>
                  </a:solidFill>
                  <a:latin typeface="Calibri"/>
                  <a:cs typeface="Calibri"/>
                </a:rPr>
                <a:t>CD1d/β-Chain</a:t>
              </a:r>
              <a:endParaRPr lang="en-US" sz="1200" b="1" dirty="0">
                <a:solidFill>
                  <a:srgbClr val="FFFFFF"/>
                </a:solidFill>
                <a:latin typeface="Calibri"/>
                <a:cs typeface="Calibri"/>
              </a:endParaRPr>
            </a:p>
          </p:txBody>
        </p:sp>
        <p:sp>
          <p:nvSpPr>
            <p:cNvPr id="59410" name="TextBox 32"/>
            <p:cNvSpPr txBox="1">
              <a:spLocks noChangeArrowheads="1"/>
            </p:cNvSpPr>
            <p:nvPr/>
          </p:nvSpPr>
          <p:spPr bwMode="auto">
            <a:xfrm>
              <a:off x="5157788" y="5254625"/>
              <a:ext cx="312737" cy="27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FFFFFF"/>
                  </a:solidFill>
                  <a:latin typeface="Calibri" charset="0"/>
                  <a:cs typeface="Calibri" charset="0"/>
                </a:rPr>
                <a:t>A’</a:t>
              </a:r>
            </a:p>
          </p:txBody>
        </p:sp>
        <p:sp>
          <p:nvSpPr>
            <p:cNvPr id="59411" name="TextBox 33"/>
            <p:cNvSpPr txBox="1">
              <a:spLocks noChangeArrowheads="1"/>
            </p:cNvSpPr>
            <p:nvPr/>
          </p:nvSpPr>
          <p:spPr bwMode="auto">
            <a:xfrm>
              <a:off x="7962900" y="5289550"/>
              <a:ext cx="300038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FFFFFF"/>
                  </a:solidFill>
                  <a:latin typeface="Calibri" charset="0"/>
                  <a:cs typeface="Calibri" charset="0"/>
                </a:rPr>
                <a:t>F’</a:t>
              </a:r>
            </a:p>
          </p:txBody>
        </p:sp>
        <p:sp>
          <p:nvSpPr>
            <p:cNvPr id="35" name="TextBox 34"/>
            <p:cNvSpPr txBox="1"/>
            <p:nvPr/>
          </p:nvSpPr>
          <p:spPr bwMode="auto">
            <a:xfrm>
              <a:off x="5219700" y="4581631"/>
              <a:ext cx="503238" cy="21598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800" b="1" dirty="0">
                  <a:solidFill>
                    <a:srgbClr val="FFFFFF"/>
                  </a:solidFill>
                  <a:latin typeface="Calibri"/>
                  <a:cs typeface="Calibri"/>
                </a:rPr>
                <a:t>CDR2β</a:t>
              </a:r>
            </a:p>
          </p:txBody>
        </p:sp>
        <p:sp>
          <p:nvSpPr>
            <p:cNvPr id="39" name="TextBox 38"/>
            <p:cNvSpPr txBox="1"/>
            <p:nvPr/>
          </p:nvSpPr>
          <p:spPr bwMode="auto">
            <a:xfrm>
              <a:off x="5795963" y="3789164"/>
              <a:ext cx="503237" cy="21598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800" b="1" dirty="0">
                  <a:solidFill>
                    <a:srgbClr val="FFFFFF"/>
                  </a:solidFill>
                  <a:latin typeface="Calibri"/>
                  <a:cs typeface="Calibri"/>
                </a:rPr>
                <a:t>CDR1β</a:t>
              </a:r>
            </a:p>
          </p:txBody>
        </p:sp>
        <p:sp>
          <p:nvSpPr>
            <p:cNvPr id="40" name="TextBox 39"/>
            <p:cNvSpPr txBox="1"/>
            <p:nvPr/>
          </p:nvSpPr>
          <p:spPr bwMode="auto">
            <a:xfrm>
              <a:off x="6227763" y="4365648"/>
              <a:ext cx="503237" cy="21598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800" b="1" dirty="0">
                  <a:solidFill>
                    <a:srgbClr val="FFFFFF"/>
                  </a:solidFill>
                  <a:latin typeface="Calibri"/>
                  <a:cs typeface="Calibri"/>
                </a:rPr>
                <a:t>CDR3β</a:t>
              </a: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4930775" y="5981700"/>
            <a:ext cx="350838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FFFFFF"/>
                </a:solidFill>
                <a:latin typeface="Calibri"/>
                <a:cs typeface="Calibri"/>
              </a:rPr>
              <a:t>α2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089525" y="4914900"/>
            <a:ext cx="350838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FFFFFF"/>
                </a:solidFill>
                <a:latin typeface="Calibri"/>
                <a:cs typeface="Calibri"/>
              </a:rPr>
              <a:t>α1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550093" y="262082"/>
            <a:ext cx="7749656" cy="60092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9B2 TCR-CD1d interactions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6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50093" y="262082"/>
            <a:ext cx="7749656" cy="60092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Affinity measurements of 9B2 TCR with CD1d-α-Galcer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3" name="Picture 2" descr="fig5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7"/>
          <a:stretch/>
        </p:blipFill>
        <p:spPr>
          <a:xfrm>
            <a:off x="16994305" y="23092529"/>
            <a:ext cx="2256002" cy="2081733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253953" y="1598349"/>
            <a:ext cx="3984877" cy="2739189"/>
            <a:chOff x="253953" y="1344349"/>
            <a:chExt cx="3984877" cy="2739189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4"/>
            <a:srcRect l="2223" r="73985" b="33907"/>
            <a:stretch/>
          </p:blipFill>
          <p:spPr>
            <a:xfrm>
              <a:off x="1111286" y="1605959"/>
              <a:ext cx="1578707" cy="2477579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 rot="16200000">
              <a:off x="531479" y="2148285"/>
              <a:ext cx="89942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chemeClr val="bg1"/>
                  </a:solidFill>
                </a:rPr>
                <a:t>Binding (RU)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 rot="16200000">
              <a:off x="531479" y="3369410"/>
              <a:ext cx="89942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FFFFFF"/>
                  </a:solidFill>
                </a:rPr>
                <a:t>Binding (RU)</a:t>
              </a:r>
              <a:endParaRPr lang="en-US" sz="1100" dirty="0">
                <a:solidFill>
                  <a:srgbClr val="FFFFFF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710440" y="1361262"/>
              <a:ext cx="70036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FFFFFF"/>
                  </a:solidFill>
                  <a:latin typeface="Symbol" charset="2"/>
                  <a:cs typeface="Symbol" charset="2"/>
                </a:rPr>
                <a:t>a</a:t>
              </a:r>
              <a:r>
                <a:rPr lang="en-US" sz="1100" dirty="0" smtClean="0">
                  <a:solidFill>
                    <a:srgbClr val="FFFFFF"/>
                  </a:solidFill>
                </a:rPr>
                <a:t>-</a:t>
              </a:r>
              <a:r>
                <a:rPr lang="en-US" sz="1100" dirty="0" err="1" smtClean="0">
                  <a:solidFill>
                    <a:srgbClr val="FFFFFF"/>
                  </a:solidFill>
                </a:rPr>
                <a:t>GalCer</a:t>
              </a:r>
              <a:r>
                <a:rPr lang="en-US" sz="1100" dirty="0" smtClean="0">
                  <a:solidFill>
                    <a:srgbClr val="FFFFFF"/>
                  </a:solidFill>
                </a:rPr>
                <a:t> </a:t>
              </a:r>
              <a:endParaRPr lang="en-US" sz="1100" dirty="0">
                <a:solidFill>
                  <a:srgbClr val="FFFFFF"/>
                </a:solidFill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4"/>
            <a:srcRect l="72102" r="4262" b="33907"/>
            <a:stretch/>
          </p:blipFill>
          <p:spPr>
            <a:xfrm>
              <a:off x="2670453" y="1605959"/>
              <a:ext cx="1568377" cy="2477579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1601772" y="2910829"/>
              <a:ext cx="80994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 smtClean="0">
                  <a:solidFill>
                    <a:srgbClr val="FF0000"/>
                  </a:solidFill>
                </a:rPr>
                <a:t>K</a:t>
              </a:r>
              <a:r>
                <a:rPr lang="en-US" sz="1100" baseline="-25000" dirty="0" smtClean="0">
                  <a:solidFill>
                    <a:srgbClr val="FF0000"/>
                  </a:solidFill>
                </a:rPr>
                <a:t>D</a:t>
              </a:r>
              <a:r>
                <a:rPr lang="en-US" sz="1100" dirty="0" smtClean="0">
                  <a:solidFill>
                    <a:srgbClr val="FF0000"/>
                  </a:solidFill>
                </a:rPr>
                <a:t>: 4.0 </a:t>
              </a:r>
              <a:r>
                <a:rPr lang="en-US" sz="1100" dirty="0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m</a:t>
              </a:r>
              <a:r>
                <a:rPr lang="en-US" sz="1100" dirty="0" smtClean="0">
                  <a:solidFill>
                    <a:srgbClr val="FF0000"/>
                  </a:solidFill>
                </a:rPr>
                <a:t>M</a:t>
              </a:r>
              <a:endParaRPr lang="en-US" sz="1100" dirty="0">
                <a:solidFill>
                  <a:srgbClr val="FF000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562292" y="1690068"/>
              <a:ext cx="83866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 smtClean="0">
                  <a:solidFill>
                    <a:srgbClr val="FF0000"/>
                  </a:solidFill>
                </a:rPr>
                <a:t>K</a:t>
              </a:r>
              <a:r>
                <a:rPr lang="en-US" sz="1100" baseline="-25000" dirty="0" smtClean="0">
                  <a:solidFill>
                    <a:srgbClr val="FF0000"/>
                  </a:solidFill>
                </a:rPr>
                <a:t>D</a:t>
              </a:r>
              <a:r>
                <a:rPr lang="en-US" sz="1100" dirty="0" smtClean="0">
                  <a:solidFill>
                    <a:srgbClr val="FF0000"/>
                  </a:solidFill>
                </a:rPr>
                <a:t>: 190 nM</a:t>
              </a:r>
              <a:endParaRPr lang="en-US" sz="1100" dirty="0">
                <a:solidFill>
                  <a:srgbClr val="FF0000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067462" y="1344349"/>
              <a:ext cx="81242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FFFFFF"/>
                  </a:solidFill>
                </a:rPr>
                <a:t>‘Unloaded’</a:t>
              </a:r>
              <a:endParaRPr lang="en-US" sz="1100" dirty="0">
                <a:solidFill>
                  <a:srgbClr val="FFFFFF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53953" y="1829378"/>
              <a:ext cx="61454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>
                  <a:solidFill>
                    <a:schemeClr val="bg1"/>
                  </a:solidFill>
                </a:rPr>
                <a:t>NKT15</a:t>
              </a:r>
            </a:p>
            <a:p>
              <a:pPr algn="ctr"/>
              <a:r>
                <a:rPr lang="en-US" sz="1100" dirty="0" smtClean="0">
                  <a:solidFill>
                    <a:schemeClr val="bg1"/>
                  </a:solidFill>
                </a:rPr>
                <a:t>(Type I)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53953" y="3200254"/>
              <a:ext cx="65915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>
                  <a:solidFill>
                    <a:schemeClr val="bg1"/>
                  </a:solidFill>
                </a:rPr>
                <a:t>9B2 TCR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212353" y="1076600"/>
            <a:ext cx="3607476" cy="3045387"/>
            <a:chOff x="5113766" y="840325"/>
            <a:chExt cx="3607476" cy="3045387"/>
          </a:xfrm>
        </p:grpSpPr>
        <p:pic>
          <p:nvPicPr>
            <p:cNvPr id="18" name="Picture 17" descr="9B2internew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8" t="8064" r="34030" b="20479"/>
            <a:stretch/>
          </p:blipFill>
          <p:spPr>
            <a:xfrm>
              <a:off x="5113766" y="840325"/>
              <a:ext cx="3607476" cy="3045387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139356" y="1876778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6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800392" y="2130694"/>
              <a:ext cx="2867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>
                  <a:solidFill>
                    <a:srgbClr val="FFFFFF"/>
                  </a:solidFill>
                </a:rPr>
                <a:t>6’</a:t>
              </a:r>
              <a:endParaRPr lang="en-US" sz="1100" b="1" dirty="0">
                <a:solidFill>
                  <a:srgbClr val="FFFFFF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372732" y="1843969"/>
              <a:ext cx="2867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rgbClr val="FFFFFF"/>
                  </a:solidFill>
                </a:rPr>
                <a:t>4</a:t>
              </a:r>
              <a:r>
                <a:rPr lang="en-US" sz="1100" b="1" dirty="0" smtClean="0">
                  <a:solidFill>
                    <a:srgbClr val="FFFFFF"/>
                  </a:solidFill>
                </a:rPr>
                <a:t>’</a:t>
              </a:r>
              <a:endParaRPr lang="en-US" sz="1100" b="1" dirty="0">
                <a:solidFill>
                  <a:srgbClr val="FFFFFF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166666" y="2023649"/>
              <a:ext cx="2867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rgbClr val="FFFFFF"/>
                  </a:solidFill>
                </a:rPr>
                <a:t>3</a:t>
              </a:r>
              <a:r>
                <a:rPr lang="en-US" sz="1100" b="1" dirty="0" smtClean="0">
                  <a:solidFill>
                    <a:srgbClr val="FFFFFF"/>
                  </a:solidFill>
                </a:rPr>
                <a:t>’</a:t>
              </a:r>
              <a:endParaRPr lang="en-US" sz="1100" b="1" dirty="0">
                <a:solidFill>
                  <a:srgbClr val="FFFFFF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139356" y="2337684"/>
              <a:ext cx="2867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>
                  <a:solidFill>
                    <a:srgbClr val="FFFFFF"/>
                  </a:solidFill>
                </a:rPr>
                <a:t>2’</a:t>
              </a:r>
              <a:endParaRPr lang="en-US" sz="1100" b="1" dirty="0">
                <a:solidFill>
                  <a:srgbClr val="FFFFFF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412140" y="1503953"/>
              <a:ext cx="5301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FFFFFF"/>
                  </a:solidFill>
                </a:rPr>
                <a:t>Q99β</a:t>
              </a:r>
              <a:endParaRPr lang="en-US" sz="12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4" name="Oval 3"/>
          <p:cNvSpPr/>
          <p:nvPr/>
        </p:nvSpPr>
        <p:spPr>
          <a:xfrm>
            <a:off x="6898979" y="1951678"/>
            <a:ext cx="447628" cy="415291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50093" y="5204363"/>
            <a:ext cx="781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solidFill>
                  <a:srgbClr val="FFFFFF"/>
                </a:solidFill>
              </a:rPr>
              <a:t>Q99A TCR mutant showed 2-fold reduction in affinity compared with wild type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75431" y="6465669"/>
            <a:ext cx="4946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Collaboration with University of Melbourne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1265" y="1267117"/>
            <a:ext cx="3308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Surface plasmon resonance (SPR)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54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50093" y="262082"/>
            <a:ext cx="7749656" cy="60092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Summary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4681" y="1408548"/>
            <a:ext cx="8410209" cy="5909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US" dirty="0">
                <a:solidFill>
                  <a:srgbClr val="FFFFFF"/>
                </a:solidFill>
                <a:cs typeface="Calibri"/>
              </a:rPr>
              <a:t>A new subset of CD1d-restricted NKT TCRs were </a:t>
            </a:r>
            <a:r>
              <a:rPr lang="en-US" dirty="0" smtClean="0">
                <a:solidFill>
                  <a:srgbClr val="FFFFFF"/>
                </a:solidFill>
                <a:cs typeface="Calibri"/>
              </a:rPr>
              <a:t>identified in humans and termed as </a:t>
            </a:r>
            <a:r>
              <a:rPr lang="en-US" dirty="0" smtClean="0">
                <a:solidFill>
                  <a:srgbClr val="CCFFCC"/>
                </a:solidFill>
                <a:cs typeface="Calibri"/>
              </a:rPr>
              <a:t>‘Atypical NKT cells’</a:t>
            </a:r>
          </a:p>
          <a:p>
            <a:pPr>
              <a:defRPr/>
            </a:pPr>
            <a:endParaRPr lang="en-US" dirty="0" smtClean="0">
              <a:solidFill>
                <a:srgbClr val="CCFFCC"/>
              </a:solidFill>
              <a:cs typeface="Calibri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dirty="0">
                <a:solidFill>
                  <a:schemeClr val="accent1"/>
                </a:solidFill>
                <a:cs typeface="Calibri"/>
              </a:rPr>
              <a:t>The ternary </a:t>
            </a:r>
            <a:r>
              <a:rPr lang="en-US" dirty="0" smtClean="0">
                <a:solidFill>
                  <a:schemeClr val="accent1"/>
                </a:solidFill>
                <a:cs typeface="Calibri"/>
              </a:rPr>
              <a:t>structure of 9B2 TCR </a:t>
            </a:r>
            <a:r>
              <a:rPr lang="en-US" dirty="0">
                <a:solidFill>
                  <a:schemeClr val="accent1"/>
                </a:solidFill>
                <a:cs typeface="Calibri"/>
              </a:rPr>
              <a:t>revealed a novel docking mode (</a:t>
            </a:r>
            <a:r>
              <a:rPr lang="en-US" dirty="0" smtClean="0">
                <a:solidFill>
                  <a:schemeClr val="accent1"/>
                </a:solidFill>
                <a:cs typeface="Calibri"/>
              </a:rPr>
              <a:t>orthogonal) in clear contrast to Type I but comparable with Type II TCR</a:t>
            </a:r>
          </a:p>
          <a:p>
            <a:pPr>
              <a:defRPr/>
            </a:pPr>
            <a:endParaRPr lang="en-US" dirty="0">
              <a:solidFill>
                <a:srgbClr val="FFFFFF"/>
              </a:solidFill>
              <a:cs typeface="Calibri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  <a:cs typeface="Calibri"/>
              </a:rPr>
              <a:t>6’-OH of galactose moiety interacted merely with Q99 residue of TCRβ chain </a:t>
            </a:r>
          </a:p>
          <a:p>
            <a:pPr>
              <a:defRPr/>
            </a:pPr>
            <a:endParaRPr lang="en-US" dirty="0" smtClean="0">
              <a:solidFill>
                <a:schemeClr val="bg1"/>
              </a:solidFill>
              <a:cs typeface="Calibri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Calibri"/>
              </a:rPr>
              <a:t>SPR studies showed the affinity of interaction of 9B2 TCR (wild type) with hCD1d- α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cs typeface="Calibri"/>
              </a:rPr>
              <a:t>-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Calibri"/>
              </a:rPr>
              <a:t>Galcer is 4.0μM and 2-fold reduction in affinity for Q99 mutant</a:t>
            </a:r>
          </a:p>
          <a:p>
            <a:pPr marL="285750" indent="-285750">
              <a:buFont typeface="Arial"/>
              <a:buChar char="•"/>
              <a:defRPr/>
            </a:pPr>
            <a:endParaRPr lang="en-US" dirty="0">
              <a:solidFill>
                <a:srgbClr val="FFFFFF"/>
              </a:solidFill>
              <a:cs typeface="Calibri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dirty="0" smtClean="0">
                <a:solidFill>
                  <a:schemeClr val="bg1"/>
                </a:solidFill>
                <a:cs typeface="Calibri"/>
              </a:rPr>
              <a:t>Diverse TCR repertoire broadens the spectrum of glycolipids recognised and thus leading to stimulation of NKT cells</a:t>
            </a:r>
            <a:endParaRPr lang="en-US" dirty="0">
              <a:solidFill>
                <a:schemeClr val="bg1"/>
              </a:solidFill>
              <a:cs typeface="Calibri"/>
            </a:endParaRPr>
          </a:p>
          <a:p>
            <a:pPr>
              <a:defRPr/>
            </a:pPr>
            <a:endParaRPr lang="en-US" dirty="0" smtClean="0">
              <a:solidFill>
                <a:srgbClr val="FFFFFF"/>
              </a:solidFill>
              <a:cs typeface="Calibri"/>
            </a:endParaRPr>
          </a:p>
          <a:p>
            <a:pPr>
              <a:defRPr/>
            </a:pPr>
            <a:endParaRPr lang="en-US" dirty="0">
              <a:solidFill>
                <a:srgbClr val="FFFFFF"/>
              </a:solidFill>
              <a:cs typeface="Calibri"/>
            </a:endParaRPr>
          </a:p>
          <a:p>
            <a:pPr marL="285750" indent="-285750">
              <a:buFont typeface="Arial"/>
              <a:buChar char="•"/>
              <a:defRPr/>
            </a:pPr>
            <a:endParaRPr lang="en-US" dirty="0">
              <a:solidFill>
                <a:srgbClr val="FFFFFF"/>
              </a:solidFill>
              <a:cs typeface="Calibri"/>
            </a:endParaRPr>
          </a:p>
          <a:p>
            <a:pPr marL="285750" indent="-285750">
              <a:buFont typeface="Arial"/>
              <a:buChar char="•"/>
              <a:defRPr/>
            </a:pPr>
            <a:endParaRPr lang="en-US" dirty="0">
              <a:solidFill>
                <a:srgbClr val="FFFFFF"/>
              </a:solidFill>
              <a:cs typeface="Calibri"/>
            </a:endParaRPr>
          </a:p>
          <a:p>
            <a:pPr>
              <a:defRPr/>
            </a:pPr>
            <a:endParaRPr lang="en-US" dirty="0" smtClean="0">
              <a:solidFill>
                <a:srgbClr val="FFFFFF"/>
              </a:solidFill>
              <a:cs typeface="Calibri"/>
            </a:endParaRPr>
          </a:p>
          <a:p>
            <a:pPr marL="285750" indent="-285750">
              <a:buFont typeface="Arial"/>
              <a:buChar char="•"/>
              <a:defRPr/>
            </a:pPr>
            <a:endParaRPr lang="en-US" dirty="0">
              <a:solidFill>
                <a:srgbClr val="FFFFFF"/>
              </a:solidFill>
              <a:cs typeface="Calibri"/>
            </a:endParaRPr>
          </a:p>
          <a:p>
            <a:pPr marL="285750" indent="-285750">
              <a:buFont typeface="Arial"/>
              <a:buChar char="•"/>
              <a:defRPr/>
            </a:pPr>
            <a:endParaRPr lang="en-US" dirty="0">
              <a:solidFill>
                <a:srgbClr val="FFFFFF"/>
              </a:solidFill>
              <a:cs typeface="Calibri"/>
            </a:endParaRPr>
          </a:p>
          <a:p>
            <a:pPr marL="285750" indent="-285750">
              <a:buFont typeface="Arial"/>
              <a:buChar char="•"/>
              <a:defRPr/>
            </a:pPr>
            <a:endParaRPr lang="en-US" dirty="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469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769341" y="1418830"/>
            <a:ext cx="2474280" cy="3244489"/>
            <a:chOff x="5127625" y="1700213"/>
            <a:chExt cx="2474280" cy="3244489"/>
          </a:xfrm>
        </p:grpSpPr>
        <p:sp>
          <p:nvSpPr>
            <p:cNvPr id="69638" name="TextBox 6"/>
            <p:cNvSpPr txBox="1">
              <a:spLocks noChangeArrowheads="1"/>
            </p:cNvSpPr>
            <p:nvPr/>
          </p:nvSpPr>
          <p:spPr bwMode="auto">
            <a:xfrm>
              <a:off x="5127625" y="1700213"/>
              <a:ext cx="247428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u="sng" dirty="0">
                  <a:solidFill>
                    <a:srgbClr val="FFFFFF"/>
                  </a:solidFill>
                  <a:latin typeface="Calibri" charset="0"/>
                  <a:cs typeface="Calibri" charset="0"/>
                </a:rPr>
                <a:t>University of Melbourne</a:t>
              </a:r>
            </a:p>
          </p:txBody>
        </p:sp>
        <p:sp>
          <p:nvSpPr>
            <p:cNvPr id="69639" name="TextBox 7"/>
            <p:cNvSpPr txBox="1">
              <a:spLocks noChangeArrowheads="1"/>
            </p:cNvSpPr>
            <p:nvPr/>
          </p:nvSpPr>
          <p:spPr bwMode="auto">
            <a:xfrm>
              <a:off x="5783498" y="2140428"/>
              <a:ext cx="1472729" cy="1315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en-US" sz="1800" dirty="0">
                  <a:solidFill>
                    <a:srgbClr val="FFFFFF"/>
                  </a:solidFill>
                  <a:latin typeface="Calibri" charset="0"/>
                  <a:cs typeface="Calibri" charset="0"/>
                </a:rPr>
                <a:t>Dale Godfrey</a:t>
              </a:r>
            </a:p>
            <a:p>
              <a:pPr eaLnBrk="1" hangingPunct="1">
                <a:lnSpc>
                  <a:spcPct val="150000"/>
                </a:lnSpc>
              </a:pPr>
              <a:r>
                <a:rPr lang="en-US" sz="1800" dirty="0">
                  <a:solidFill>
                    <a:srgbClr val="FFFFFF"/>
                  </a:solidFill>
                  <a:latin typeface="Calibri" charset="0"/>
                  <a:cs typeface="Calibri" charset="0"/>
                </a:rPr>
                <a:t>Adam </a:t>
              </a:r>
              <a:r>
                <a:rPr lang="en-US" sz="1800" dirty="0" err="1">
                  <a:solidFill>
                    <a:srgbClr val="FFFFFF"/>
                  </a:solidFill>
                  <a:latin typeface="Calibri" charset="0"/>
                  <a:cs typeface="Calibri" charset="0"/>
                </a:rPr>
                <a:t>Uldrich</a:t>
              </a:r>
              <a:endParaRPr lang="en-US" sz="1800" dirty="0">
                <a:solidFill>
                  <a:srgbClr val="FFFFFF"/>
                </a:solidFill>
                <a:latin typeface="Calibri" charset="0"/>
                <a:cs typeface="Calibri" charset="0"/>
              </a:endParaRPr>
            </a:p>
            <a:p>
              <a:pPr eaLnBrk="1" hangingPunct="1">
                <a:lnSpc>
                  <a:spcPct val="150000"/>
                </a:lnSpc>
              </a:pPr>
              <a:r>
                <a:rPr lang="en-US" sz="1800" dirty="0">
                  <a:solidFill>
                    <a:srgbClr val="FFFFFF"/>
                  </a:solidFill>
                  <a:latin typeface="Calibri" charset="0"/>
                  <a:cs typeface="Calibri" charset="0"/>
                </a:rPr>
                <a:t>Daniel </a:t>
              </a:r>
              <a:r>
                <a:rPr lang="en-US" sz="1800" dirty="0" err="1">
                  <a:solidFill>
                    <a:srgbClr val="FFFFFF"/>
                  </a:solidFill>
                  <a:latin typeface="Calibri" charset="0"/>
                  <a:cs typeface="Calibri" charset="0"/>
                </a:rPr>
                <a:t>Pellicci</a:t>
              </a:r>
              <a:endParaRPr lang="en-US" sz="1800" dirty="0">
                <a:solidFill>
                  <a:srgbClr val="FFFFFF"/>
                </a:solidFill>
                <a:latin typeface="Calibri" charset="0"/>
                <a:cs typeface="Calibri" charset="0"/>
              </a:endParaRPr>
            </a:p>
          </p:txBody>
        </p:sp>
        <p:pic>
          <p:nvPicPr>
            <p:cNvPr id="69641" name="Picture 7"/>
            <p:cNvPicPr>
              <a:picLocks noChangeAspect="1"/>
            </p:cNvPicPr>
            <p:nvPr/>
          </p:nvPicPr>
          <p:blipFill>
            <a:blip r:embed="rId3">
              <a:lum bright="8000" contrast="3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7368" y="3530239"/>
              <a:ext cx="1463675" cy="1414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0" y="1458913"/>
            <a:ext cx="2232025" cy="3774015"/>
            <a:chOff x="596762" y="1700213"/>
            <a:chExt cx="2232025" cy="3774015"/>
          </a:xfrm>
        </p:grpSpPr>
        <p:sp>
          <p:nvSpPr>
            <p:cNvPr id="69636" name="TextBox 4"/>
            <p:cNvSpPr txBox="1">
              <a:spLocks noChangeArrowheads="1"/>
            </p:cNvSpPr>
            <p:nvPr/>
          </p:nvSpPr>
          <p:spPr bwMode="auto">
            <a:xfrm>
              <a:off x="611188" y="1700213"/>
              <a:ext cx="194634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u="sng" dirty="0">
                  <a:solidFill>
                    <a:srgbClr val="FFFFFF"/>
                  </a:solidFill>
                  <a:latin typeface="Calibri" charset="0"/>
                  <a:cs typeface="Calibri" charset="0"/>
                </a:rPr>
                <a:t>Monash University</a:t>
              </a:r>
            </a:p>
          </p:txBody>
        </p:sp>
        <p:sp>
          <p:nvSpPr>
            <p:cNvPr id="69637" name="TextBox 5"/>
            <p:cNvSpPr txBox="1">
              <a:spLocks noChangeArrowheads="1"/>
            </p:cNvSpPr>
            <p:nvPr/>
          </p:nvSpPr>
          <p:spPr bwMode="auto">
            <a:xfrm>
              <a:off x="611188" y="2205038"/>
              <a:ext cx="2205351" cy="2562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en-US" sz="1800" dirty="0">
                  <a:solidFill>
                    <a:srgbClr val="FFFFFF"/>
                  </a:solidFill>
                  <a:latin typeface="Calibri" charset="0"/>
                  <a:cs typeface="Calibri" charset="0"/>
                </a:rPr>
                <a:t>Jamie Rossjohn</a:t>
              </a:r>
            </a:p>
            <a:p>
              <a:pPr eaLnBrk="1" hangingPunct="1">
                <a:lnSpc>
                  <a:spcPct val="150000"/>
                </a:lnSpc>
              </a:pPr>
              <a:r>
                <a:rPr lang="en-US" sz="1800" dirty="0" err="1">
                  <a:solidFill>
                    <a:srgbClr val="FFFFFF"/>
                  </a:solidFill>
                  <a:latin typeface="Calibri" charset="0"/>
                </a:rPr>
                <a:t>Jérôme</a:t>
              </a:r>
              <a:r>
                <a:rPr lang="en-US" sz="1800" dirty="0">
                  <a:solidFill>
                    <a:srgbClr val="FFFFFF"/>
                  </a:solidFill>
                  <a:latin typeface="Calibri" charset="0"/>
                </a:rPr>
                <a:t> Le </a:t>
              </a:r>
              <a:r>
                <a:rPr lang="en-US" sz="1800" dirty="0" err="1">
                  <a:solidFill>
                    <a:srgbClr val="FFFFFF"/>
                  </a:solidFill>
                  <a:latin typeface="Calibri" charset="0"/>
                </a:rPr>
                <a:t>Nours</a:t>
              </a:r>
              <a:endParaRPr lang="en-US" sz="1800" dirty="0">
                <a:solidFill>
                  <a:srgbClr val="FFFFFF"/>
                </a:solidFill>
                <a:latin typeface="Calibri" charset="0"/>
              </a:endParaRPr>
            </a:p>
            <a:p>
              <a:pPr eaLnBrk="1" hangingPunct="1">
                <a:lnSpc>
                  <a:spcPct val="150000"/>
                </a:lnSpc>
              </a:pPr>
              <a:r>
                <a:rPr lang="en-US" sz="1800" dirty="0" err="1">
                  <a:solidFill>
                    <a:srgbClr val="FFFFFF"/>
                  </a:solidFill>
                  <a:latin typeface="Calibri" charset="0"/>
                </a:rPr>
                <a:t>Onisha</a:t>
              </a:r>
              <a:r>
                <a:rPr lang="en-US" sz="1800" dirty="0">
                  <a:solidFill>
                    <a:srgbClr val="FFFFFF"/>
                  </a:solidFill>
                  <a:latin typeface="Calibri" charset="0"/>
                </a:rPr>
                <a:t> Patel</a:t>
              </a:r>
            </a:p>
            <a:p>
              <a:pPr eaLnBrk="1" hangingPunct="1">
                <a:lnSpc>
                  <a:spcPct val="150000"/>
                </a:lnSpc>
              </a:pPr>
              <a:r>
                <a:rPr lang="en-US" sz="1800" dirty="0" smtClean="0">
                  <a:solidFill>
                    <a:srgbClr val="FFFFFF"/>
                  </a:solidFill>
                  <a:latin typeface="Calibri" charset="0"/>
                </a:rPr>
                <a:t>Maria </a:t>
              </a:r>
              <a:r>
                <a:rPr lang="en-US" sz="1800" dirty="0">
                  <a:solidFill>
                    <a:srgbClr val="FFFFFF"/>
                  </a:solidFill>
                  <a:latin typeface="Calibri" charset="0"/>
                </a:rPr>
                <a:t>Sandoval</a:t>
              </a:r>
            </a:p>
            <a:p>
              <a:pPr eaLnBrk="1" hangingPunct="1">
                <a:lnSpc>
                  <a:spcPct val="150000"/>
                </a:lnSpc>
              </a:pPr>
              <a:r>
                <a:rPr lang="en-US" sz="1800" dirty="0" err="1">
                  <a:solidFill>
                    <a:srgbClr val="FFFFFF"/>
                  </a:solidFill>
                  <a:latin typeface="Calibri" charset="0"/>
                </a:rPr>
                <a:t>Srinivasan</a:t>
              </a:r>
              <a:r>
                <a:rPr lang="en-US" sz="1800" dirty="0">
                  <a:solidFill>
                    <a:srgbClr val="FFFFFF"/>
                  </a:solidFill>
                  <a:latin typeface="Calibri" charset="0"/>
                </a:rPr>
                <a:t> </a:t>
              </a:r>
              <a:r>
                <a:rPr lang="en-US" sz="1800" dirty="0" err="1" smtClean="0">
                  <a:solidFill>
                    <a:srgbClr val="FFFFFF"/>
                  </a:solidFill>
                  <a:latin typeface="Calibri" charset="0"/>
                </a:rPr>
                <a:t>Sundararaj</a:t>
              </a:r>
              <a:endParaRPr lang="en-US" sz="1800" dirty="0">
                <a:solidFill>
                  <a:srgbClr val="FFFFFF"/>
                </a:solidFill>
                <a:latin typeface="Calibri" charset="0"/>
              </a:endParaRPr>
            </a:p>
            <a:p>
              <a:pPr eaLnBrk="1" hangingPunct="1">
                <a:lnSpc>
                  <a:spcPct val="150000"/>
                </a:lnSpc>
              </a:pPr>
              <a:endParaRPr lang="en-US" sz="1800" dirty="0">
                <a:solidFill>
                  <a:srgbClr val="FFFFFF"/>
                </a:solidFill>
              </a:endParaRPr>
            </a:p>
          </p:txBody>
        </p:sp>
        <p:pic>
          <p:nvPicPr>
            <p:cNvPr id="69642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762" y="4783665"/>
              <a:ext cx="2232025" cy="690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Rounded Rectangle 9"/>
          <p:cNvSpPr/>
          <p:nvPr/>
        </p:nvSpPr>
        <p:spPr>
          <a:xfrm>
            <a:off x="1068385" y="386108"/>
            <a:ext cx="6962537" cy="60092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Acknowledgements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9" name="Picture 8" descr="australian_synchrotro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6152" y="4764919"/>
            <a:ext cx="2407848" cy="2080381"/>
          </a:xfrm>
          <a:prstGeom prst="rect">
            <a:avLst/>
          </a:prstGeom>
        </p:spPr>
      </p:pic>
      <p:pic>
        <p:nvPicPr>
          <p:cNvPr id="11" name="Picture 10" descr="nhmrc_logo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595197"/>
            <a:ext cx="3307825" cy="1262802"/>
          </a:xfrm>
          <a:prstGeom prst="rect">
            <a:avLst/>
          </a:prstGeom>
        </p:spPr>
      </p:pic>
      <p:pic>
        <p:nvPicPr>
          <p:cNvPr id="12" name="Picture 11" descr="arc_logo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6649" y="5595196"/>
            <a:ext cx="3619503" cy="1262803"/>
          </a:xfrm>
          <a:prstGeom prst="rect">
            <a:avLst/>
          </a:prstGeom>
        </p:spPr>
      </p:pic>
      <p:pic>
        <p:nvPicPr>
          <p:cNvPr id="4" name="Picture 3" descr="Rossjohnlabpage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925" y="1703152"/>
            <a:ext cx="4414913" cy="29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2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5"/>
          <p:cNvSpPr>
            <a:spLocks noChangeAspect="1" noChangeArrowheads="1"/>
          </p:cNvSpPr>
          <p:nvPr/>
        </p:nvSpPr>
        <p:spPr bwMode="auto">
          <a:xfrm rot="2460000">
            <a:off x="7750175" y="2041525"/>
            <a:ext cx="322263" cy="368300"/>
          </a:xfrm>
          <a:prstGeom prst="diamond">
            <a:avLst/>
          </a:prstGeom>
          <a:solidFill>
            <a:srgbClr val="008000"/>
          </a:solidFill>
          <a:ln w="12700">
            <a:solidFill>
              <a:srgbClr val="9C9508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3200" b="1">
              <a:latin typeface="Chalkboard" charset="0"/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85800" y="4495800"/>
            <a:ext cx="7772400" cy="2362200"/>
          </a:xfrm>
        </p:spPr>
        <p:txBody>
          <a:bodyPr/>
          <a:lstStyle/>
          <a:p>
            <a:pPr eaLnBrk="1" hangingPunct="1">
              <a:spcAft>
                <a:spcPts val="1200"/>
              </a:spcAft>
              <a:buClr>
                <a:schemeClr val="bg1"/>
              </a:buClr>
              <a:defRPr/>
            </a:pPr>
            <a:r>
              <a:rPr lang="en-US" sz="2200" dirty="0" smtClean="0">
                <a:solidFill>
                  <a:schemeClr val="bg1"/>
                </a:solidFill>
                <a:latin typeface="Calibri"/>
                <a:cs typeface="Calibri"/>
              </a:rPr>
              <a:t>Share properties of both conventional T cells and Natural Killer (NK) cells</a:t>
            </a:r>
          </a:p>
          <a:p>
            <a:pPr eaLnBrk="1" hangingPunct="1">
              <a:spcAft>
                <a:spcPts val="1200"/>
              </a:spcAft>
              <a:buClr>
                <a:schemeClr val="bg1"/>
              </a:buClr>
              <a:defRPr/>
            </a:pPr>
            <a:r>
              <a:rPr lang="en-US" sz="2200" dirty="0" smtClean="0">
                <a:solidFill>
                  <a:schemeClr val="bg1"/>
                </a:solidFill>
                <a:latin typeface="Calibri"/>
                <a:cs typeface="Calibri"/>
              </a:rPr>
              <a:t>Express a T cell receptor (TCR) that allows them to recognize antigens</a:t>
            </a:r>
          </a:p>
          <a:p>
            <a:pPr eaLnBrk="1" hangingPunct="1">
              <a:spcAft>
                <a:spcPts val="1200"/>
              </a:spcAft>
              <a:buClr>
                <a:schemeClr val="bg1"/>
              </a:buClr>
              <a:defRPr/>
            </a:pPr>
            <a:r>
              <a:rPr lang="en-US" sz="2200" dirty="0" smtClean="0">
                <a:solidFill>
                  <a:schemeClr val="bg1"/>
                </a:solidFill>
                <a:latin typeface="Calibri"/>
                <a:cs typeface="Calibri"/>
              </a:rPr>
              <a:t>Constitute ~ 0.1% of all peripheral blood T cells</a:t>
            </a:r>
          </a:p>
        </p:txBody>
      </p:sp>
      <p:sp>
        <p:nvSpPr>
          <p:cNvPr id="3" name="Oval 8"/>
          <p:cNvSpPr>
            <a:spLocks noChangeAspect="1" noChangeArrowheads="1"/>
          </p:cNvSpPr>
          <p:nvPr/>
        </p:nvSpPr>
        <p:spPr bwMode="auto">
          <a:xfrm>
            <a:off x="1147024" y="2321899"/>
            <a:ext cx="1665287" cy="1636711"/>
          </a:xfrm>
          <a:prstGeom prst="ellipse">
            <a:avLst/>
          </a:prstGeom>
          <a:gradFill rotWithShape="0">
            <a:gsLst>
              <a:gs pos="0">
                <a:schemeClr val="accent2">
                  <a:lumMod val="20000"/>
                  <a:lumOff val="80000"/>
                </a:schemeClr>
              </a:gs>
              <a:gs pos="70000">
                <a:srgbClr val="CD3C4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accent2">
                <a:lumMod val="75000"/>
              </a:schemeClr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/>
          <a:p>
            <a:pPr algn="ctr" eaLnBrk="0" hangingPunct="0">
              <a:defRPr/>
            </a:pPr>
            <a:endParaRPr lang="en-US" sz="2000" b="1">
              <a:latin typeface="Helvetica"/>
              <a:ea typeface="ＭＳ Ｐゴシック" pitchFamily="-111" charset="-128"/>
              <a:cs typeface="Helvetica"/>
            </a:endParaRPr>
          </a:p>
        </p:txBody>
      </p:sp>
      <p:sp>
        <p:nvSpPr>
          <p:cNvPr id="18455" name="Text Box 9"/>
          <p:cNvSpPr txBox="1">
            <a:spLocks noChangeAspect="1" noChangeArrowheads="1"/>
          </p:cNvSpPr>
          <p:nvPr/>
        </p:nvSpPr>
        <p:spPr bwMode="auto">
          <a:xfrm>
            <a:off x="1400751" y="2785523"/>
            <a:ext cx="1066777" cy="707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>
                <a:latin typeface="Helvetica" charset="0"/>
                <a:cs typeface="Helvetica" charset="0"/>
              </a:rPr>
              <a:t>T</a:t>
            </a:r>
          </a:p>
          <a:p>
            <a:pPr algn="ctr"/>
            <a:r>
              <a:rPr lang="en-US" sz="2000" dirty="0">
                <a:latin typeface="Helvetica" charset="0"/>
                <a:cs typeface="Helvetica" charset="0"/>
              </a:rPr>
              <a:t>cells</a:t>
            </a:r>
          </a:p>
        </p:txBody>
      </p:sp>
      <p:sp>
        <p:nvSpPr>
          <p:cNvPr id="4" name="Rectangle 11"/>
          <p:cNvSpPr>
            <a:spLocks noChangeAspect="1" noChangeArrowheads="1"/>
          </p:cNvSpPr>
          <p:nvPr/>
        </p:nvSpPr>
        <p:spPr bwMode="auto">
          <a:xfrm>
            <a:off x="96099" y="1706625"/>
            <a:ext cx="13652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55575" tIns="77787" rIns="155575" bIns="77787">
            <a:spAutoFit/>
          </a:bodyPr>
          <a:lstStyle/>
          <a:p>
            <a:pPr algn="ctr" defTabSz="2613025" eaLnBrk="0" hangingPunct="0">
              <a:defRPr/>
            </a:pPr>
            <a:r>
              <a:rPr lang="en-US" sz="2000" dirty="0">
                <a:solidFill>
                  <a:srgbClr val="FFFFFF"/>
                </a:solidFill>
                <a:latin typeface="Helvetica" charset="0"/>
                <a:cs typeface="Helvetica" charset="0"/>
              </a:rPr>
              <a:t>αβ TCR</a:t>
            </a:r>
          </a:p>
        </p:txBody>
      </p:sp>
      <p:grpSp>
        <p:nvGrpSpPr>
          <p:cNvPr id="18439" name="Group 28"/>
          <p:cNvGrpSpPr>
            <a:grpSpLocks/>
          </p:cNvGrpSpPr>
          <p:nvPr/>
        </p:nvGrpSpPr>
        <p:grpSpPr bwMode="auto">
          <a:xfrm>
            <a:off x="6465891" y="1686239"/>
            <a:ext cx="2577252" cy="2226947"/>
            <a:chOff x="6425637" y="1685795"/>
            <a:chExt cx="2284415" cy="2072697"/>
          </a:xfrm>
        </p:grpSpPr>
        <p:sp>
          <p:nvSpPr>
            <p:cNvPr id="18444" name="Oval 3"/>
            <p:cNvSpPr>
              <a:spLocks noChangeAspect="1" noChangeArrowheads="1"/>
            </p:cNvSpPr>
            <p:nvPr/>
          </p:nvSpPr>
          <p:spPr bwMode="auto">
            <a:xfrm>
              <a:off x="6425637" y="2139109"/>
              <a:ext cx="1499993" cy="161938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77000">
                  <a:srgbClr val="008000"/>
                </a:gs>
                <a:gs pos="100000">
                  <a:srgbClr val="008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9C9508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anchor="ctr"/>
            <a:lstStyle/>
            <a:p>
              <a:pPr algn="ctr" eaLnBrk="0" hangingPunct="0"/>
              <a:endParaRPr lang="en-US" sz="3200" b="1">
                <a:latin typeface="Chalkboard" charset="0"/>
              </a:endParaRPr>
            </a:p>
          </p:txBody>
        </p:sp>
        <p:sp>
          <p:nvSpPr>
            <p:cNvPr id="18445" name="Text Box 4"/>
            <p:cNvSpPr txBox="1">
              <a:spLocks noChangeAspect="1" noChangeArrowheads="1"/>
            </p:cNvSpPr>
            <p:nvPr/>
          </p:nvSpPr>
          <p:spPr bwMode="auto">
            <a:xfrm>
              <a:off x="6792395" y="2619045"/>
              <a:ext cx="765947" cy="658943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000">
                  <a:latin typeface="Helvetica" charset="0"/>
                  <a:cs typeface="Helvetica" charset="0"/>
                </a:rPr>
                <a:t>NK</a:t>
              </a:r>
            </a:p>
            <a:p>
              <a:pPr algn="ctr"/>
              <a:r>
                <a:rPr lang="en-US" sz="2000">
                  <a:latin typeface="Helvetica" charset="0"/>
                  <a:cs typeface="Helvetica" charset="0"/>
                </a:rPr>
                <a:t>cells</a:t>
              </a:r>
            </a:p>
          </p:txBody>
        </p:sp>
        <p:sp>
          <p:nvSpPr>
            <p:cNvPr id="16393" name="Rectangle 6"/>
            <p:cNvSpPr>
              <a:spLocks noChangeAspect="1" noChangeArrowheads="1"/>
            </p:cNvSpPr>
            <p:nvPr/>
          </p:nvSpPr>
          <p:spPr bwMode="auto">
            <a:xfrm>
              <a:off x="7682852" y="1685795"/>
              <a:ext cx="1027200" cy="432919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55575" tIns="77787" rIns="155575" bIns="77787">
              <a:spAutoFit/>
            </a:bodyPr>
            <a:lstStyle/>
            <a:p>
              <a:pPr algn="ctr" defTabSz="2613025" eaLnBrk="0" hangingPunct="0">
                <a:defRPr/>
              </a:pPr>
              <a:r>
                <a:rPr lang="en-US" sz="2000" dirty="0">
                  <a:solidFill>
                    <a:srgbClr val="FFFFFF"/>
                  </a:solidFill>
                  <a:latin typeface="Helvetica" charset="0"/>
                  <a:cs typeface="Helvetica" charset="0"/>
                </a:rPr>
                <a:t>NK1.1</a:t>
              </a:r>
            </a:p>
          </p:txBody>
        </p:sp>
      </p:grpSp>
      <p:sp>
        <p:nvSpPr>
          <p:cNvPr id="8" name="Oval 7"/>
          <p:cNvSpPr/>
          <p:nvPr/>
        </p:nvSpPr>
        <p:spPr>
          <a:xfrm>
            <a:off x="1516911" y="2673906"/>
            <a:ext cx="914400" cy="91440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875463" y="2565400"/>
            <a:ext cx="914400" cy="91440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7" name="Group 31"/>
          <p:cNvGrpSpPr>
            <a:grpSpLocks/>
          </p:cNvGrpSpPr>
          <p:nvPr/>
        </p:nvGrpSpPr>
        <p:grpSpPr bwMode="auto">
          <a:xfrm>
            <a:off x="2844800" y="1600200"/>
            <a:ext cx="3479800" cy="2314575"/>
            <a:chOff x="2819400" y="1600200"/>
            <a:chExt cx="3084424" cy="1872315"/>
          </a:xfrm>
        </p:grpSpPr>
        <p:grpSp>
          <p:nvGrpSpPr>
            <p:cNvPr id="18447" name="Group 30"/>
            <p:cNvGrpSpPr>
              <a:grpSpLocks/>
            </p:cNvGrpSpPr>
            <p:nvPr/>
          </p:nvGrpSpPr>
          <p:grpSpPr bwMode="auto">
            <a:xfrm>
              <a:off x="2819400" y="1600200"/>
              <a:ext cx="3084424" cy="1872315"/>
              <a:chOff x="2819400" y="1600200"/>
              <a:chExt cx="3084424" cy="1872315"/>
            </a:xfrm>
          </p:grpSpPr>
          <p:sp>
            <p:nvSpPr>
              <p:cNvPr id="18449" name="AutoShape 5"/>
              <p:cNvSpPr>
                <a:spLocks noChangeAspect="1" noChangeArrowheads="1"/>
              </p:cNvSpPr>
              <p:nvPr/>
            </p:nvSpPr>
            <p:spPr bwMode="auto">
              <a:xfrm rot="2460000">
                <a:off x="4717354" y="1962148"/>
                <a:ext cx="285585" cy="297870"/>
              </a:xfrm>
              <a:prstGeom prst="diamond">
                <a:avLst/>
              </a:prstGeom>
              <a:solidFill>
                <a:srgbClr val="008000"/>
              </a:solidFill>
              <a:ln w="12700">
                <a:solidFill>
                  <a:srgbClr val="9C9508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3200" b="1">
                  <a:latin typeface="Chalkboard" charset="0"/>
                </a:endParaRPr>
              </a:p>
            </p:txBody>
          </p:sp>
          <p:sp>
            <p:nvSpPr>
              <p:cNvPr id="6" name="Rectangle 6"/>
              <p:cNvSpPr>
                <a:spLocks noChangeAspect="1" noChangeArrowheads="1"/>
              </p:cNvSpPr>
              <p:nvPr/>
            </p:nvSpPr>
            <p:spPr bwMode="auto">
              <a:xfrm>
                <a:off x="4876621" y="1600200"/>
                <a:ext cx="1027203" cy="3762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55575" tIns="77787" rIns="155575" bIns="77787">
                <a:spAutoFit/>
              </a:bodyPr>
              <a:lstStyle/>
              <a:p>
                <a:pPr algn="ctr" defTabSz="2613025" eaLnBrk="0" hangingPunct="0">
                  <a:defRPr/>
                </a:pPr>
                <a:r>
                  <a:rPr lang="en-US" sz="2000" dirty="0">
                    <a:solidFill>
                      <a:srgbClr val="FFFFFF"/>
                    </a:solidFill>
                    <a:latin typeface="Helvetica" charset="0"/>
                    <a:cs typeface="Helvetica" charset="0"/>
                  </a:rPr>
                  <a:t>NK1.1</a:t>
                </a:r>
              </a:p>
            </p:txBody>
          </p:sp>
          <p:sp>
            <p:nvSpPr>
              <p:cNvPr id="5" name="Oval 13"/>
              <p:cNvSpPr>
                <a:spLocks noChangeAspect="1" noChangeArrowheads="1"/>
              </p:cNvSpPr>
              <p:nvPr/>
            </p:nvSpPr>
            <p:spPr bwMode="auto">
              <a:xfrm>
                <a:off x="3684784" y="2138266"/>
                <a:ext cx="1499998" cy="1334249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81000">
                    <a:srgbClr val="FF8808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accent1">
                    <a:lumMod val="75000"/>
                  </a:schemeClr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3200" b="1">
                  <a:latin typeface="Chalkboard" pitchFamily="1" charset="0"/>
                  <a:ea typeface="ＭＳ Ｐゴシック" pitchFamily="-111" charset="-128"/>
                  <a:cs typeface="ＭＳ Ｐゴシック" pitchFamily="-111" charset="-128"/>
                </a:endParaRPr>
              </a:p>
            </p:txBody>
          </p:sp>
          <p:sp>
            <p:nvSpPr>
              <p:cNvPr id="16400" name="Rectangle 11"/>
              <p:cNvSpPr>
                <a:spLocks noChangeAspect="1" noChangeArrowheads="1"/>
              </p:cNvSpPr>
              <p:nvPr/>
            </p:nvSpPr>
            <p:spPr bwMode="auto">
              <a:xfrm>
                <a:off x="2819400" y="1600200"/>
                <a:ext cx="1210130" cy="3724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55575" tIns="77787" rIns="155575" bIns="77787">
                <a:spAutoFit/>
              </a:bodyPr>
              <a:lstStyle/>
              <a:p>
                <a:pPr algn="ctr" defTabSz="2613025" eaLnBrk="0" hangingPunct="0">
                  <a:defRPr/>
                </a:pPr>
                <a:r>
                  <a:rPr lang="en-US" sz="2000" dirty="0">
                    <a:solidFill>
                      <a:srgbClr val="FFFFFF"/>
                    </a:solidFill>
                    <a:latin typeface="Helvetica" charset="0"/>
                    <a:cs typeface="Helvetica" charset="0"/>
                  </a:rPr>
                  <a:t> αβ TCR</a:t>
                </a:r>
              </a:p>
            </p:txBody>
          </p:sp>
        </p:grpSp>
        <p:sp>
          <p:nvSpPr>
            <p:cNvPr id="18448" name="Text Box 14"/>
            <p:cNvSpPr txBox="1">
              <a:spLocks noChangeAspect="1" noChangeArrowheads="1"/>
            </p:cNvSpPr>
            <p:nvPr/>
          </p:nvSpPr>
          <p:spPr bwMode="auto">
            <a:xfrm>
              <a:off x="4085748" y="2518890"/>
              <a:ext cx="697627" cy="572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000" dirty="0">
                  <a:latin typeface="Helvetica" charset="0"/>
                  <a:cs typeface="Helvetica" charset="0"/>
                </a:rPr>
                <a:t>NKT</a:t>
              </a:r>
            </a:p>
            <a:p>
              <a:pPr algn="ctr"/>
              <a:r>
                <a:rPr lang="en-US" sz="2000" dirty="0">
                  <a:latin typeface="Helvetica" charset="0"/>
                  <a:cs typeface="Helvetica" charset="0"/>
                </a:rPr>
                <a:t>cells</a:t>
              </a:r>
            </a:p>
          </p:txBody>
        </p:sp>
      </p:grpSp>
      <p:sp>
        <p:nvSpPr>
          <p:cNvPr id="25" name="Oval 24"/>
          <p:cNvSpPr/>
          <p:nvPr/>
        </p:nvSpPr>
        <p:spPr>
          <a:xfrm>
            <a:off x="4211638" y="2636838"/>
            <a:ext cx="914400" cy="91440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Lightning Bolt 8"/>
          <p:cNvSpPr/>
          <p:nvPr/>
        </p:nvSpPr>
        <p:spPr>
          <a:xfrm>
            <a:off x="3821113" y="2016574"/>
            <a:ext cx="374315" cy="388720"/>
          </a:xfrm>
          <a:prstGeom prst="lightningBol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Lightning Bolt 26"/>
          <p:cNvSpPr/>
          <p:nvPr/>
        </p:nvSpPr>
        <p:spPr>
          <a:xfrm>
            <a:off x="1125118" y="2090454"/>
            <a:ext cx="374315" cy="398210"/>
          </a:xfrm>
          <a:prstGeom prst="lightningBol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41985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191191" y="386108"/>
            <a:ext cx="6962537" cy="60092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Natural Killer T (NKT) cells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47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111286" y="273788"/>
            <a:ext cx="6962537" cy="60092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NKT cells recognize lipid antigens</a:t>
            </a:r>
            <a:endParaRPr lang="en-US" sz="2800" b="1" dirty="0">
              <a:solidFill>
                <a:srgbClr val="000000"/>
              </a:solidFill>
            </a:endParaRPr>
          </a:p>
        </p:txBody>
      </p:sp>
      <p:grpSp>
        <p:nvGrpSpPr>
          <p:cNvPr id="138" name="Group 137"/>
          <p:cNvGrpSpPr/>
          <p:nvPr/>
        </p:nvGrpSpPr>
        <p:grpSpPr>
          <a:xfrm>
            <a:off x="1535405" y="1038918"/>
            <a:ext cx="7488688" cy="5062111"/>
            <a:chOff x="1392856" y="1038918"/>
            <a:chExt cx="7488688" cy="5062111"/>
          </a:xfrm>
        </p:grpSpPr>
        <p:grpSp>
          <p:nvGrpSpPr>
            <p:cNvPr id="65" name="Group 64"/>
            <p:cNvGrpSpPr/>
            <p:nvPr/>
          </p:nvGrpSpPr>
          <p:grpSpPr>
            <a:xfrm>
              <a:off x="6113241" y="1318791"/>
              <a:ext cx="2768303" cy="4782238"/>
              <a:chOff x="3573240" y="1417638"/>
              <a:chExt cx="2768303" cy="4782238"/>
            </a:xfrm>
          </p:grpSpPr>
          <p:grpSp>
            <p:nvGrpSpPr>
              <p:cNvPr id="66" name="Group 2"/>
              <p:cNvGrpSpPr>
                <a:grpSpLocks/>
              </p:cNvGrpSpPr>
              <p:nvPr/>
            </p:nvGrpSpPr>
            <p:grpSpPr bwMode="auto">
              <a:xfrm>
                <a:off x="3573240" y="1417638"/>
                <a:ext cx="2307784" cy="2711489"/>
                <a:chOff x="604841" y="1105358"/>
                <a:chExt cx="2796593" cy="3483933"/>
              </a:xfrm>
            </p:grpSpPr>
            <p:sp>
              <p:nvSpPr>
                <p:cNvPr id="83" name="Rectangle 82"/>
                <p:cNvSpPr>
                  <a:spLocks noChangeArrowheads="1"/>
                </p:cNvSpPr>
                <p:nvPr/>
              </p:nvSpPr>
              <p:spPr bwMode="auto">
                <a:xfrm>
                  <a:off x="1068741" y="4222603"/>
                  <a:ext cx="772998" cy="3666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pPr algn="ctr" eaLnBrk="0" hangingPunct="0">
                    <a:defRPr/>
                  </a:pPr>
                  <a:r>
                    <a:rPr lang="en-US" dirty="0">
                      <a:solidFill>
                        <a:srgbClr val="000000"/>
                      </a:solidFill>
                      <a:latin typeface="Helvetica" charset="0"/>
                      <a:cs typeface="Helvetica" charset="0"/>
                    </a:rPr>
                    <a:t>CD1d</a:t>
                  </a:r>
                </a:p>
              </p:txBody>
            </p:sp>
            <p:sp>
              <p:nvSpPr>
                <p:cNvPr id="84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604841" y="3357472"/>
                  <a:ext cx="1249259" cy="3693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800" b="1" dirty="0" smtClean="0">
                      <a:solidFill>
                        <a:srgbClr val="000000"/>
                      </a:solidFill>
                      <a:latin typeface="Helvetica" charset="0"/>
                      <a:cs typeface="Helvetica" charset="0"/>
                    </a:rPr>
                    <a:t>Non Vα24</a:t>
                  </a:r>
                  <a:endParaRPr lang="en-US" sz="1800" b="1" dirty="0" smtClean="0">
                    <a:solidFill>
                      <a:srgbClr val="000000"/>
                    </a:solidFill>
                    <a:latin typeface="Helvetica" charset="0"/>
                  </a:endParaRPr>
                </a:p>
              </p:txBody>
            </p:sp>
            <p:sp>
              <p:nvSpPr>
                <p:cNvPr id="85" name="Oval 23"/>
                <p:cNvSpPr>
                  <a:spLocks noChangeArrowheads="1"/>
                </p:cNvSpPr>
                <p:nvPr/>
              </p:nvSpPr>
              <p:spPr bwMode="auto">
                <a:xfrm>
                  <a:off x="1129215" y="1105358"/>
                  <a:ext cx="2272219" cy="2262618"/>
                </a:xfrm>
                <a:prstGeom prst="ellipse">
                  <a:avLst/>
                </a:prstGeom>
                <a:gradFill flip="none" rotWithShape="1">
                  <a:gsLst>
                    <a:gs pos="97000">
                      <a:srgbClr val="6560D6"/>
                    </a:gs>
                    <a:gs pos="0">
                      <a:srgbClr val="FFFFF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b="1" dirty="0" smtClean="0">
                      <a:latin typeface="Helvetica"/>
                      <a:ea typeface="ＭＳ Ｐゴシック" pitchFamily="-111" charset="-128"/>
                      <a:cs typeface="Helvetica"/>
                    </a:rPr>
                    <a:t>NKT</a:t>
                  </a:r>
                </a:p>
                <a:p>
                  <a:pPr algn="ctr" eaLnBrk="0" hangingPunct="0">
                    <a:defRPr/>
                  </a:pPr>
                  <a:r>
                    <a:rPr lang="en-US" b="1" dirty="0" smtClean="0">
                      <a:latin typeface="Helvetica"/>
                      <a:ea typeface="ＭＳ Ｐゴシック" pitchFamily="-111" charset="-128"/>
                      <a:cs typeface="Helvetica"/>
                    </a:rPr>
                    <a:t>cells</a:t>
                  </a:r>
                  <a:endParaRPr lang="en-US" b="1" dirty="0">
                    <a:latin typeface="Helvetica"/>
                    <a:ea typeface="ＭＳ Ｐゴシック" pitchFamily="-111" charset="-128"/>
                    <a:cs typeface="Helvetica"/>
                  </a:endParaRPr>
                </a:p>
              </p:txBody>
            </p:sp>
            <p:sp>
              <p:nvSpPr>
                <p:cNvPr id="86" name="TextBox 49"/>
                <p:cNvSpPr txBox="1">
                  <a:spLocks noChangeArrowheads="1"/>
                </p:cNvSpPr>
                <p:nvPr/>
              </p:nvSpPr>
              <p:spPr bwMode="auto">
                <a:xfrm>
                  <a:off x="1830416" y="3457600"/>
                  <a:ext cx="184638" cy="3693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endParaRPr lang="en-US" sz="1800" dirty="0"/>
                </a:p>
              </p:txBody>
            </p:sp>
          </p:grpSp>
          <p:sp>
            <p:nvSpPr>
              <p:cNvPr id="67" name="Oval 66"/>
              <p:cNvSpPr/>
              <p:nvPr/>
            </p:nvSpPr>
            <p:spPr>
              <a:xfrm>
                <a:off x="4830524" y="3709272"/>
                <a:ext cx="213758" cy="390974"/>
              </a:xfrm>
              <a:prstGeom prst="ellipse">
                <a:avLst/>
              </a:prstGeom>
              <a:solidFill>
                <a:srgbClr val="E41985"/>
              </a:solidFill>
              <a:ln>
                <a:solidFill>
                  <a:srgbClr val="FF4D2C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4823042" y="3171019"/>
                <a:ext cx="254475" cy="3804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Block Arc 68"/>
              <p:cNvSpPr/>
              <p:nvPr/>
            </p:nvSpPr>
            <p:spPr>
              <a:xfrm>
                <a:off x="4610000" y="3523076"/>
                <a:ext cx="673224" cy="696053"/>
              </a:xfrm>
              <a:prstGeom prst="blockArc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4585624" y="3527225"/>
                <a:ext cx="30008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000000"/>
                    </a:solidFill>
                  </a:rPr>
                  <a:t>α</a:t>
                </a:r>
                <a:endParaRPr lang="en-US" sz="14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5004724" y="3527225"/>
                <a:ext cx="28258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000000"/>
                    </a:solidFill>
                  </a:rPr>
                  <a:t>β</a:t>
                </a:r>
                <a:endParaRPr lang="en-US" sz="1400" b="1" dirty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72" name="Group 71"/>
              <p:cNvGrpSpPr/>
              <p:nvPr/>
            </p:nvGrpSpPr>
            <p:grpSpPr>
              <a:xfrm>
                <a:off x="3587194" y="4021923"/>
                <a:ext cx="2754349" cy="2177953"/>
                <a:chOff x="3587194" y="4350625"/>
                <a:chExt cx="2754349" cy="2177953"/>
              </a:xfrm>
            </p:grpSpPr>
            <p:sp>
              <p:nvSpPr>
                <p:cNvPr id="74" name="32-Point Star 73"/>
                <p:cNvSpPr/>
                <p:nvPr/>
              </p:nvSpPr>
              <p:spPr>
                <a:xfrm>
                  <a:off x="3587194" y="5275390"/>
                  <a:ext cx="2754349" cy="1253188"/>
                </a:xfrm>
                <a:prstGeom prst="star32">
                  <a:avLst/>
                </a:prstGeom>
                <a:gradFill flip="none" rotWithShape="1">
                  <a:gsLst>
                    <a:gs pos="98000">
                      <a:srgbClr val="F0FF75"/>
                    </a:gs>
                    <a:gs pos="0">
                      <a:srgbClr val="FFFFF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 smtClean="0">
                      <a:solidFill>
                        <a:schemeClr val="tx1"/>
                      </a:solidFill>
                    </a:rPr>
                    <a:t>Human APC</a:t>
                  </a:r>
                  <a:endParaRPr lang="en-US" b="1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75" name="Group 74"/>
                <p:cNvGrpSpPr/>
                <p:nvPr/>
              </p:nvGrpSpPr>
              <p:grpSpPr>
                <a:xfrm>
                  <a:off x="4156556" y="4350625"/>
                  <a:ext cx="1449725" cy="1022388"/>
                  <a:chOff x="4156556" y="4350625"/>
                  <a:chExt cx="1449725" cy="1022388"/>
                </a:xfrm>
              </p:grpSpPr>
              <p:grpSp>
                <p:nvGrpSpPr>
                  <p:cNvPr id="76" name="Group 75"/>
                  <p:cNvGrpSpPr/>
                  <p:nvPr/>
                </p:nvGrpSpPr>
                <p:grpSpPr>
                  <a:xfrm>
                    <a:off x="4831987" y="4909829"/>
                    <a:ext cx="235163" cy="463184"/>
                    <a:chOff x="7098345" y="3798360"/>
                    <a:chExt cx="263772" cy="562244"/>
                  </a:xfrm>
                </p:grpSpPr>
                <p:sp>
                  <p:nvSpPr>
                    <p:cNvPr id="80" name="Rectangle 79"/>
                    <p:cNvSpPr/>
                    <p:nvPr/>
                  </p:nvSpPr>
                  <p:spPr>
                    <a:xfrm>
                      <a:off x="7113172" y="3812567"/>
                      <a:ext cx="129940" cy="548037"/>
                    </a:xfrm>
                    <a:prstGeom prst="rect">
                      <a:avLst/>
                    </a:prstGeom>
                    <a:solidFill>
                      <a:srgbClr val="5BE5DB"/>
                    </a:solidFill>
                    <a:scene3d>
                      <a:camera prst="orthographicFront"/>
                      <a:lightRig rig="threePt" dir="t"/>
                    </a:scene3d>
                    <a:sp3d>
                      <a:bevelT prst="angle"/>
                    </a:sp3d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" name="Rectangle 80"/>
                    <p:cNvSpPr/>
                    <p:nvPr/>
                  </p:nvSpPr>
                  <p:spPr>
                    <a:xfrm>
                      <a:off x="7098345" y="3798360"/>
                      <a:ext cx="250944" cy="101626"/>
                    </a:xfrm>
                    <a:prstGeom prst="rect">
                      <a:avLst/>
                    </a:prstGeom>
                    <a:solidFill>
                      <a:srgbClr val="5BE5DB"/>
                    </a:solidFill>
                    <a:ln>
                      <a:solidFill>
                        <a:srgbClr val="5BE5DB"/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prst="angle"/>
                    </a:sp3d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2" name="Oval 81"/>
                    <p:cNvSpPr/>
                    <p:nvPr/>
                  </p:nvSpPr>
                  <p:spPr>
                    <a:xfrm>
                      <a:off x="7227459" y="3898229"/>
                      <a:ext cx="134658" cy="45066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 dirty="0"/>
                    </a:p>
                  </p:txBody>
                </p:sp>
              </p:grpSp>
              <p:sp>
                <p:nvSpPr>
                  <p:cNvPr id="77" name="Moon 76"/>
                  <p:cNvSpPr/>
                  <p:nvPr/>
                </p:nvSpPr>
                <p:spPr>
                  <a:xfrm>
                    <a:off x="4527486" y="4350625"/>
                    <a:ext cx="854434" cy="368537"/>
                  </a:xfrm>
                  <a:prstGeom prst="moon">
                    <a:avLst/>
                  </a:prstGeom>
                  <a:solidFill>
                    <a:srgbClr val="5BE5DB"/>
                  </a:solidFill>
                  <a:scene3d>
                    <a:camera prst="orthographicFront">
                      <a:rot lat="2100000" lon="0" rev="5400000"/>
                    </a:camera>
                    <a:lightRig rig="threePt" dir="t"/>
                  </a:scene3d>
                  <a:sp3d>
                    <a:bevelT prst="angle"/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" name="TextBox 77"/>
                  <p:cNvSpPr txBox="1"/>
                  <p:nvPr/>
                </p:nvSpPr>
                <p:spPr>
                  <a:xfrm>
                    <a:off x="5034781" y="5060237"/>
                    <a:ext cx="571500" cy="246221"/>
                  </a:xfrm>
                  <a:prstGeom prst="rect">
                    <a:avLst/>
                  </a:prstGeom>
                  <a:noFill/>
                  <a:scene3d>
                    <a:camera prst="orthographicFront"/>
                    <a:lightRig rig="threePt" dir="t"/>
                  </a:scene3d>
                  <a:sp3d>
                    <a:bevelT prst="angle"/>
                  </a:sp3d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000" b="1" dirty="0" smtClean="0">
                        <a:solidFill>
                          <a:schemeClr val="bg1"/>
                        </a:solidFill>
                      </a:rPr>
                      <a:t>β2M</a:t>
                    </a:r>
                    <a:endParaRPr lang="en-US" sz="1000" b="1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79" name="TextBox 78"/>
                  <p:cNvSpPr txBox="1"/>
                  <p:nvPr/>
                </p:nvSpPr>
                <p:spPr>
                  <a:xfrm>
                    <a:off x="4156556" y="4442905"/>
                    <a:ext cx="967750" cy="338554"/>
                  </a:xfrm>
                  <a:prstGeom prst="rect">
                    <a:avLst/>
                  </a:prstGeom>
                  <a:noFill/>
                  <a:scene3d>
                    <a:camera prst="orthographicFront"/>
                    <a:lightRig rig="threePt" dir="t"/>
                  </a:scene3d>
                  <a:sp3d>
                    <a:bevelT prst="angle"/>
                  </a:sp3d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b="1" dirty="0" smtClean="0">
                        <a:solidFill>
                          <a:schemeClr val="bg1"/>
                        </a:solidFill>
                      </a:rPr>
                      <a:t>CD1d</a:t>
                    </a:r>
                    <a:endParaRPr lang="en-US" sz="1600" b="1" dirty="0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  <p:sp>
            <p:nvSpPr>
              <p:cNvPr id="73" name="TextBox 72"/>
              <p:cNvSpPr txBox="1"/>
              <p:nvPr/>
            </p:nvSpPr>
            <p:spPr>
              <a:xfrm>
                <a:off x="4748216" y="3186696"/>
                <a:ext cx="503492" cy="246221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 smtClean="0"/>
                  <a:t>TCR</a:t>
                </a:r>
                <a:endParaRPr lang="en-US" sz="1000" b="1" dirty="0"/>
              </a:p>
            </p:txBody>
          </p:sp>
        </p:grpSp>
        <p:grpSp>
          <p:nvGrpSpPr>
            <p:cNvPr id="88" name="Group 160"/>
            <p:cNvGrpSpPr>
              <a:grpSpLocks noChangeAspect="1"/>
            </p:cNvGrpSpPr>
            <p:nvPr/>
          </p:nvGrpSpPr>
          <p:grpSpPr bwMode="auto">
            <a:xfrm>
              <a:off x="1392856" y="1038918"/>
              <a:ext cx="5562600" cy="2209800"/>
              <a:chOff x="1676400" y="1752600"/>
              <a:chExt cx="5562600" cy="2209800"/>
            </a:xfrm>
          </p:grpSpPr>
          <p:grpSp>
            <p:nvGrpSpPr>
              <p:cNvPr id="89" name="Group 159"/>
              <p:cNvGrpSpPr>
                <a:grpSpLocks/>
              </p:cNvGrpSpPr>
              <p:nvPr/>
            </p:nvGrpSpPr>
            <p:grpSpPr bwMode="auto">
              <a:xfrm>
                <a:off x="5292900" y="2002137"/>
                <a:ext cx="1946100" cy="1729587"/>
                <a:chOff x="5292900" y="2002137"/>
                <a:chExt cx="1946100" cy="1729587"/>
              </a:xfrm>
            </p:grpSpPr>
            <p:sp>
              <p:nvSpPr>
                <p:cNvPr id="99" name="Oval 81"/>
                <p:cNvSpPr>
                  <a:spLocks noChangeArrowheads="1"/>
                </p:cNvSpPr>
                <p:nvPr/>
              </p:nvSpPr>
              <p:spPr bwMode="auto">
                <a:xfrm>
                  <a:off x="5534025" y="2109787"/>
                  <a:ext cx="1704975" cy="1570038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solidFill>
                      <a:schemeClr val="accent3"/>
                    </a:solidFill>
                  </a:endParaRPr>
                </a:p>
              </p:txBody>
            </p:sp>
            <p:grpSp>
              <p:nvGrpSpPr>
                <p:cNvPr id="100" name="Group 110"/>
                <p:cNvGrpSpPr>
                  <a:grpSpLocks/>
                </p:cNvGrpSpPr>
                <p:nvPr/>
              </p:nvGrpSpPr>
              <p:grpSpPr bwMode="auto">
                <a:xfrm rot="1594739">
                  <a:off x="5292900" y="2002137"/>
                  <a:ext cx="1880278" cy="1729587"/>
                  <a:chOff x="2539239" y="4573510"/>
                  <a:chExt cx="1512542" cy="1510922"/>
                </a:xfrm>
              </p:grpSpPr>
              <p:sp>
                <p:nvSpPr>
                  <p:cNvPr id="101" name="Oval 100"/>
                  <p:cNvSpPr/>
                  <p:nvPr/>
                </p:nvSpPr>
                <p:spPr>
                  <a:xfrm rot="2190975">
                    <a:off x="2880801" y="4571502"/>
                    <a:ext cx="1168478" cy="1177391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0" hangingPunct="0">
                      <a:defRPr/>
                    </a:pPr>
                    <a:endParaRPr lang="en-US">
                      <a:solidFill>
                        <a:schemeClr val="accent3"/>
                      </a:solidFill>
                      <a:cs typeface=""/>
                    </a:endParaRPr>
                  </a:p>
                </p:txBody>
              </p:sp>
              <p:grpSp>
                <p:nvGrpSpPr>
                  <p:cNvPr id="102" name="Group 371"/>
                  <p:cNvGrpSpPr>
                    <a:grpSpLocks/>
                  </p:cNvGrpSpPr>
                  <p:nvPr/>
                </p:nvGrpSpPr>
                <p:grpSpPr bwMode="auto">
                  <a:xfrm>
                    <a:off x="2539239" y="4801947"/>
                    <a:ext cx="1453476" cy="1282485"/>
                    <a:chOff x="2133600" y="7239000"/>
                    <a:chExt cx="1295400" cy="1143000"/>
                  </a:xfrm>
                </p:grpSpPr>
                <p:sp>
                  <p:nvSpPr>
                    <p:cNvPr id="103" name="Oval 102"/>
                    <p:cNvSpPr/>
                    <p:nvPr/>
                  </p:nvSpPr>
                  <p:spPr>
                    <a:xfrm flipH="1">
                      <a:off x="2743200" y="7696200"/>
                      <a:ext cx="107427" cy="762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71000">
                          <a:schemeClr val="accent6">
                            <a:lumMod val="75000"/>
                          </a:schemeClr>
                        </a:gs>
                        <a:gs pos="29000">
                          <a:schemeClr val="accent6">
                            <a:lumMod val="40000"/>
                            <a:lumOff val="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solidFill>
                        <a:schemeClr val="accent6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0" hangingPunct="0">
                        <a:defRPr/>
                      </a:pPr>
                      <a:endParaRPr lang="en-US">
                        <a:solidFill>
                          <a:schemeClr val="accent3"/>
                        </a:solidFill>
                        <a:cs typeface=""/>
                      </a:endParaRPr>
                    </a:p>
                  </p:txBody>
                </p:sp>
                <p:sp>
                  <p:nvSpPr>
                    <p:cNvPr id="104" name="Oval 103"/>
                    <p:cNvSpPr/>
                    <p:nvPr/>
                  </p:nvSpPr>
                  <p:spPr>
                    <a:xfrm flipH="1">
                      <a:off x="2595848" y="7543800"/>
                      <a:ext cx="107427" cy="762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71000">
                          <a:schemeClr val="accent4">
                            <a:lumMod val="75000"/>
                          </a:schemeClr>
                        </a:gs>
                        <a:gs pos="28000">
                          <a:schemeClr val="accent4">
                            <a:lumMod val="40000"/>
                            <a:lumOff val="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solidFill>
                        <a:schemeClr val="accent4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0" hangingPunct="0">
                        <a:defRPr/>
                      </a:pPr>
                      <a:endParaRPr lang="en-US">
                        <a:solidFill>
                          <a:schemeClr val="accent3"/>
                        </a:solidFill>
                        <a:cs typeface=""/>
                      </a:endParaRPr>
                    </a:p>
                  </p:txBody>
                </p:sp>
                <p:sp>
                  <p:nvSpPr>
                    <p:cNvPr id="105" name="Oval 104"/>
                    <p:cNvSpPr/>
                    <p:nvPr/>
                  </p:nvSpPr>
                  <p:spPr>
                    <a:xfrm flipH="1">
                      <a:off x="2891106" y="7620000"/>
                      <a:ext cx="107427" cy="762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71000">
                          <a:schemeClr val="accent5">
                            <a:lumMod val="75000"/>
                          </a:schemeClr>
                        </a:gs>
                        <a:gs pos="27000">
                          <a:schemeClr val="accent5">
                            <a:lumMod val="40000"/>
                            <a:lumOff val="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0" hangingPunct="0">
                        <a:defRPr/>
                      </a:pPr>
                      <a:endParaRPr lang="en-US">
                        <a:solidFill>
                          <a:schemeClr val="accent3"/>
                        </a:solidFill>
                        <a:cs typeface=""/>
                      </a:endParaRPr>
                    </a:p>
                  </p:txBody>
                </p:sp>
                <p:sp>
                  <p:nvSpPr>
                    <p:cNvPr id="106" name="Oval 105"/>
                    <p:cNvSpPr/>
                    <p:nvPr/>
                  </p:nvSpPr>
                  <p:spPr>
                    <a:xfrm flipH="1">
                      <a:off x="2864373" y="7315200"/>
                      <a:ext cx="107427" cy="762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71000">
                          <a:schemeClr val="accent6">
                            <a:lumMod val="75000"/>
                          </a:schemeClr>
                        </a:gs>
                        <a:gs pos="29000">
                          <a:schemeClr val="accent6">
                            <a:lumMod val="40000"/>
                            <a:lumOff val="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solidFill>
                        <a:schemeClr val="accent6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0" hangingPunct="0">
                        <a:defRPr/>
                      </a:pPr>
                      <a:endParaRPr lang="en-US">
                        <a:solidFill>
                          <a:schemeClr val="accent3"/>
                        </a:solidFill>
                        <a:cs typeface=""/>
                      </a:endParaRPr>
                    </a:p>
                  </p:txBody>
                </p:sp>
                <p:sp>
                  <p:nvSpPr>
                    <p:cNvPr id="107" name="Oval 106"/>
                    <p:cNvSpPr/>
                    <p:nvPr/>
                  </p:nvSpPr>
                  <p:spPr>
                    <a:xfrm flipH="1">
                      <a:off x="3048000" y="7696200"/>
                      <a:ext cx="107427" cy="762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71000">
                          <a:schemeClr val="accent4">
                            <a:lumMod val="75000"/>
                          </a:schemeClr>
                        </a:gs>
                        <a:gs pos="28000">
                          <a:schemeClr val="accent4">
                            <a:lumMod val="40000"/>
                            <a:lumOff val="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solidFill>
                        <a:schemeClr val="accent4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0" hangingPunct="0">
                        <a:defRPr/>
                      </a:pPr>
                      <a:endParaRPr lang="en-US">
                        <a:solidFill>
                          <a:schemeClr val="accent3"/>
                        </a:solidFill>
                        <a:cs typeface=""/>
                      </a:endParaRPr>
                    </a:p>
                  </p:txBody>
                </p:sp>
                <p:sp>
                  <p:nvSpPr>
                    <p:cNvPr id="108" name="Oval 107"/>
                    <p:cNvSpPr/>
                    <p:nvPr/>
                  </p:nvSpPr>
                  <p:spPr>
                    <a:xfrm flipH="1">
                      <a:off x="3114658" y="7391400"/>
                      <a:ext cx="107427" cy="762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71000">
                          <a:schemeClr val="accent5">
                            <a:lumMod val="75000"/>
                          </a:schemeClr>
                        </a:gs>
                        <a:gs pos="27000">
                          <a:schemeClr val="accent5">
                            <a:lumMod val="40000"/>
                            <a:lumOff val="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0" hangingPunct="0">
                        <a:defRPr/>
                      </a:pPr>
                      <a:endParaRPr lang="en-US">
                        <a:solidFill>
                          <a:schemeClr val="accent3"/>
                        </a:solidFill>
                        <a:cs typeface=""/>
                      </a:endParaRPr>
                    </a:p>
                  </p:txBody>
                </p:sp>
                <p:sp>
                  <p:nvSpPr>
                    <p:cNvPr id="109" name="Oval 108"/>
                    <p:cNvSpPr/>
                    <p:nvPr/>
                  </p:nvSpPr>
                  <p:spPr>
                    <a:xfrm flipH="1">
                      <a:off x="3092973" y="7543800"/>
                      <a:ext cx="107427" cy="762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71000">
                          <a:schemeClr val="accent6">
                            <a:lumMod val="75000"/>
                          </a:schemeClr>
                        </a:gs>
                        <a:gs pos="29000">
                          <a:schemeClr val="accent6">
                            <a:lumMod val="40000"/>
                            <a:lumOff val="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solidFill>
                        <a:schemeClr val="accent6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0" hangingPunct="0">
                        <a:defRPr/>
                      </a:pPr>
                      <a:endParaRPr lang="en-US">
                        <a:solidFill>
                          <a:schemeClr val="accent3"/>
                        </a:solidFill>
                        <a:cs typeface=""/>
                      </a:endParaRPr>
                    </a:p>
                  </p:txBody>
                </p:sp>
                <p:sp>
                  <p:nvSpPr>
                    <p:cNvPr id="110" name="Oval 109"/>
                    <p:cNvSpPr/>
                    <p:nvPr/>
                  </p:nvSpPr>
                  <p:spPr>
                    <a:xfrm flipH="1">
                      <a:off x="2940573" y="7467600"/>
                      <a:ext cx="107427" cy="762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71000">
                          <a:schemeClr val="accent4">
                            <a:lumMod val="75000"/>
                          </a:schemeClr>
                        </a:gs>
                        <a:gs pos="28000">
                          <a:schemeClr val="accent4">
                            <a:lumMod val="40000"/>
                            <a:lumOff val="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solidFill>
                        <a:schemeClr val="accent4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0" hangingPunct="0">
                        <a:defRPr/>
                      </a:pPr>
                      <a:endParaRPr lang="en-US">
                        <a:solidFill>
                          <a:schemeClr val="accent3"/>
                        </a:solidFill>
                        <a:cs typeface=""/>
                      </a:endParaRPr>
                    </a:p>
                  </p:txBody>
                </p:sp>
                <p:sp>
                  <p:nvSpPr>
                    <p:cNvPr id="111" name="Oval 110"/>
                    <p:cNvSpPr/>
                    <p:nvPr/>
                  </p:nvSpPr>
                  <p:spPr>
                    <a:xfrm flipH="1">
                      <a:off x="2743200" y="7467600"/>
                      <a:ext cx="107427" cy="762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71000">
                          <a:schemeClr val="accent5">
                            <a:lumMod val="75000"/>
                          </a:schemeClr>
                        </a:gs>
                        <a:gs pos="27000">
                          <a:schemeClr val="accent5">
                            <a:lumMod val="40000"/>
                            <a:lumOff val="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0" hangingPunct="0">
                        <a:defRPr/>
                      </a:pPr>
                      <a:endParaRPr lang="en-US">
                        <a:solidFill>
                          <a:schemeClr val="accent3"/>
                        </a:solidFill>
                        <a:cs typeface=""/>
                      </a:endParaRPr>
                    </a:p>
                  </p:txBody>
                </p:sp>
                <p:sp>
                  <p:nvSpPr>
                    <p:cNvPr id="112" name="Oval 111"/>
                    <p:cNvSpPr/>
                    <p:nvPr/>
                  </p:nvSpPr>
                  <p:spPr>
                    <a:xfrm flipH="1">
                      <a:off x="3169173" y="7848600"/>
                      <a:ext cx="107427" cy="762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71000">
                          <a:schemeClr val="accent6">
                            <a:lumMod val="75000"/>
                          </a:schemeClr>
                        </a:gs>
                        <a:gs pos="29000">
                          <a:schemeClr val="accent6">
                            <a:lumMod val="40000"/>
                            <a:lumOff val="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solidFill>
                        <a:schemeClr val="accent6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0" hangingPunct="0">
                        <a:defRPr/>
                      </a:pPr>
                      <a:endParaRPr lang="en-US">
                        <a:solidFill>
                          <a:schemeClr val="accent3"/>
                        </a:solidFill>
                        <a:cs typeface=""/>
                      </a:endParaRPr>
                    </a:p>
                  </p:txBody>
                </p:sp>
                <p:sp>
                  <p:nvSpPr>
                    <p:cNvPr id="113" name="Oval 112"/>
                    <p:cNvSpPr/>
                    <p:nvPr/>
                  </p:nvSpPr>
                  <p:spPr>
                    <a:xfrm flipH="1">
                      <a:off x="2362200" y="7696200"/>
                      <a:ext cx="107427" cy="762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71000">
                          <a:schemeClr val="accent4">
                            <a:lumMod val="75000"/>
                          </a:schemeClr>
                        </a:gs>
                        <a:gs pos="28000">
                          <a:schemeClr val="accent4">
                            <a:lumMod val="40000"/>
                            <a:lumOff val="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solidFill>
                        <a:schemeClr val="accent4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0" hangingPunct="0">
                        <a:defRPr/>
                      </a:pPr>
                      <a:endParaRPr lang="en-US">
                        <a:solidFill>
                          <a:schemeClr val="accent3"/>
                        </a:solidFill>
                        <a:cs typeface=""/>
                      </a:endParaRPr>
                    </a:p>
                  </p:txBody>
                </p:sp>
                <p:sp>
                  <p:nvSpPr>
                    <p:cNvPr id="114" name="Oval 113"/>
                    <p:cNvSpPr/>
                    <p:nvPr/>
                  </p:nvSpPr>
                  <p:spPr>
                    <a:xfrm flipH="1">
                      <a:off x="3016773" y="7924800"/>
                      <a:ext cx="107427" cy="762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71000">
                          <a:schemeClr val="accent5">
                            <a:lumMod val="75000"/>
                          </a:schemeClr>
                        </a:gs>
                        <a:gs pos="27000">
                          <a:schemeClr val="accent5">
                            <a:lumMod val="40000"/>
                            <a:lumOff val="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0" hangingPunct="0">
                        <a:defRPr/>
                      </a:pPr>
                      <a:endParaRPr lang="en-US">
                        <a:solidFill>
                          <a:schemeClr val="accent3"/>
                        </a:solidFill>
                        <a:cs typeface=""/>
                      </a:endParaRPr>
                    </a:p>
                  </p:txBody>
                </p:sp>
                <p:sp>
                  <p:nvSpPr>
                    <p:cNvPr id="115" name="Oval 114"/>
                    <p:cNvSpPr/>
                    <p:nvPr/>
                  </p:nvSpPr>
                  <p:spPr>
                    <a:xfrm flipH="1">
                      <a:off x="2514600" y="7391400"/>
                      <a:ext cx="107427" cy="762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71000">
                          <a:schemeClr val="accent6">
                            <a:lumMod val="75000"/>
                          </a:schemeClr>
                        </a:gs>
                        <a:gs pos="29000">
                          <a:schemeClr val="accent6">
                            <a:lumMod val="40000"/>
                            <a:lumOff val="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solidFill>
                        <a:schemeClr val="accent6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0" hangingPunct="0">
                        <a:defRPr/>
                      </a:pPr>
                      <a:endParaRPr lang="en-US">
                        <a:solidFill>
                          <a:schemeClr val="accent3"/>
                        </a:solidFill>
                        <a:cs typeface=""/>
                      </a:endParaRPr>
                    </a:p>
                  </p:txBody>
                </p:sp>
                <p:sp>
                  <p:nvSpPr>
                    <p:cNvPr id="116" name="Oval 115"/>
                    <p:cNvSpPr/>
                    <p:nvPr/>
                  </p:nvSpPr>
                  <p:spPr>
                    <a:xfrm flipH="1">
                      <a:off x="2362200" y="7848600"/>
                      <a:ext cx="107427" cy="762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71000">
                          <a:schemeClr val="accent5">
                            <a:lumMod val="75000"/>
                          </a:schemeClr>
                        </a:gs>
                        <a:gs pos="27000">
                          <a:schemeClr val="accent5">
                            <a:lumMod val="40000"/>
                            <a:lumOff val="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0" hangingPunct="0">
                        <a:defRPr/>
                      </a:pPr>
                      <a:endParaRPr lang="en-US">
                        <a:solidFill>
                          <a:schemeClr val="accent3"/>
                        </a:solidFill>
                        <a:cs typeface=""/>
                      </a:endParaRPr>
                    </a:p>
                  </p:txBody>
                </p:sp>
                <p:sp>
                  <p:nvSpPr>
                    <p:cNvPr id="117" name="Oval 116"/>
                    <p:cNvSpPr/>
                    <p:nvPr/>
                  </p:nvSpPr>
                  <p:spPr>
                    <a:xfrm flipH="1">
                      <a:off x="3169173" y="8077200"/>
                      <a:ext cx="107427" cy="762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71000">
                          <a:schemeClr val="accent4">
                            <a:lumMod val="75000"/>
                          </a:schemeClr>
                        </a:gs>
                        <a:gs pos="28000">
                          <a:schemeClr val="accent4">
                            <a:lumMod val="40000"/>
                            <a:lumOff val="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solidFill>
                        <a:schemeClr val="accent4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0" hangingPunct="0">
                        <a:defRPr/>
                      </a:pPr>
                      <a:endParaRPr lang="en-US">
                        <a:solidFill>
                          <a:schemeClr val="accent3"/>
                        </a:solidFill>
                        <a:cs typeface=""/>
                      </a:endParaRPr>
                    </a:p>
                  </p:txBody>
                </p:sp>
                <p:sp>
                  <p:nvSpPr>
                    <p:cNvPr id="118" name="Oval 117"/>
                    <p:cNvSpPr/>
                    <p:nvPr/>
                  </p:nvSpPr>
                  <p:spPr>
                    <a:xfrm flipH="1">
                      <a:off x="2788173" y="8001000"/>
                      <a:ext cx="107427" cy="762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71000">
                          <a:schemeClr val="accent6">
                            <a:lumMod val="75000"/>
                          </a:schemeClr>
                        </a:gs>
                        <a:gs pos="29000">
                          <a:schemeClr val="accent6">
                            <a:lumMod val="40000"/>
                            <a:lumOff val="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solidFill>
                        <a:schemeClr val="accent6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0" hangingPunct="0">
                        <a:defRPr/>
                      </a:pPr>
                      <a:endParaRPr lang="en-US">
                        <a:solidFill>
                          <a:schemeClr val="accent3"/>
                        </a:solidFill>
                        <a:cs typeface=""/>
                      </a:endParaRPr>
                    </a:p>
                  </p:txBody>
                </p:sp>
                <p:sp>
                  <p:nvSpPr>
                    <p:cNvPr id="119" name="Oval 118"/>
                    <p:cNvSpPr/>
                    <p:nvPr/>
                  </p:nvSpPr>
                  <p:spPr>
                    <a:xfrm flipH="1">
                      <a:off x="2514600" y="8077200"/>
                      <a:ext cx="107427" cy="762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71000">
                          <a:schemeClr val="accent5">
                            <a:lumMod val="75000"/>
                          </a:schemeClr>
                        </a:gs>
                        <a:gs pos="27000">
                          <a:schemeClr val="accent5">
                            <a:lumMod val="40000"/>
                            <a:lumOff val="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0" hangingPunct="0">
                        <a:defRPr/>
                      </a:pPr>
                      <a:endParaRPr lang="en-US">
                        <a:solidFill>
                          <a:schemeClr val="accent3"/>
                        </a:solidFill>
                        <a:cs typeface=""/>
                      </a:endParaRPr>
                    </a:p>
                  </p:txBody>
                </p:sp>
                <p:sp>
                  <p:nvSpPr>
                    <p:cNvPr id="120" name="Oval 119"/>
                    <p:cNvSpPr/>
                    <p:nvPr/>
                  </p:nvSpPr>
                  <p:spPr>
                    <a:xfrm flipH="1">
                      <a:off x="2895600" y="8229600"/>
                      <a:ext cx="107427" cy="762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71000">
                          <a:schemeClr val="accent5">
                            <a:lumMod val="75000"/>
                          </a:schemeClr>
                        </a:gs>
                        <a:gs pos="27000">
                          <a:schemeClr val="accent5">
                            <a:lumMod val="40000"/>
                            <a:lumOff val="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0" hangingPunct="0">
                        <a:defRPr/>
                      </a:pPr>
                      <a:endParaRPr lang="en-US">
                        <a:solidFill>
                          <a:schemeClr val="accent3"/>
                        </a:solidFill>
                        <a:cs typeface=""/>
                      </a:endParaRPr>
                    </a:p>
                  </p:txBody>
                </p:sp>
                <p:sp>
                  <p:nvSpPr>
                    <p:cNvPr id="121" name="Oval 120"/>
                    <p:cNvSpPr/>
                    <p:nvPr/>
                  </p:nvSpPr>
                  <p:spPr>
                    <a:xfrm flipH="1">
                      <a:off x="3276600" y="7696200"/>
                      <a:ext cx="107427" cy="762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71000">
                          <a:schemeClr val="accent5">
                            <a:lumMod val="75000"/>
                          </a:schemeClr>
                        </a:gs>
                        <a:gs pos="27000">
                          <a:schemeClr val="accent5">
                            <a:lumMod val="40000"/>
                            <a:lumOff val="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0" hangingPunct="0">
                        <a:defRPr/>
                      </a:pPr>
                      <a:endParaRPr lang="en-US">
                        <a:solidFill>
                          <a:schemeClr val="accent3"/>
                        </a:solidFill>
                        <a:cs typeface=""/>
                      </a:endParaRPr>
                    </a:p>
                  </p:txBody>
                </p:sp>
                <p:sp>
                  <p:nvSpPr>
                    <p:cNvPr id="122" name="Oval 121"/>
                    <p:cNvSpPr/>
                    <p:nvPr/>
                  </p:nvSpPr>
                  <p:spPr>
                    <a:xfrm flipH="1">
                      <a:off x="2667000" y="7239000"/>
                      <a:ext cx="107427" cy="762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71000">
                          <a:schemeClr val="accent4">
                            <a:lumMod val="75000"/>
                          </a:schemeClr>
                        </a:gs>
                        <a:gs pos="28000">
                          <a:schemeClr val="accent4">
                            <a:lumMod val="40000"/>
                            <a:lumOff val="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solidFill>
                        <a:schemeClr val="accent4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0" hangingPunct="0">
                        <a:defRPr/>
                      </a:pPr>
                      <a:endParaRPr lang="en-US">
                        <a:solidFill>
                          <a:schemeClr val="accent3"/>
                        </a:solidFill>
                        <a:cs typeface=""/>
                      </a:endParaRPr>
                    </a:p>
                  </p:txBody>
                </p:sp>
                <p:sp>
                  <p:nvSpPr>
                    <p:cNvPr id="123" name="Oval 122"/>
                    <p:cNvSpPr/>
                    <p:nvPr/>
                  </p:nvSpPr>
                  <p:spPr>
                    <a:xfrm flipH="1">
                      <a:off x="3092973" y="7239000"/>
                      <a:ext cx="107427" cy="762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71000">
                          <a:schemeClr val="accent4">
                            <a:lumMod val="75000"/>
                          </a:schemeClr>
                        </a:gs>
                        <a:gs pos="28000">
                          <a:schemeClr val="accent4">
                            <a:lumMod val="40000"/>
                            <a:lumOff val="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solidFill>
                        <a:schemeClr val="accent4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0" hangingPunct="0">
                        <a:defRPr/>
                      </a:pPr>
                      <a:endParaRPr lang="en-US">
                        <a:solidFill>
                          <a:schemeClr val="accent3"/>
                        </a:solidFill>
                        <a:cs typeface=""/>
                      </a:endParaRPr>
                    </a:p>
                  </p:txBody>
                </p:sp>
                <p:sp>
                  <p:nvSpPr>
                    <p:cNvPr id="124" name="Oval 123"/>
                    <p:cNvSpPr/>
                    <p:nvPr/>
                  </p:nvSpPr>
                  <p:spPr>
                    <a:xfrm flipH="1">
                      <a:off x="3321573" y="7467600"/>
                      <a:ext cx="107427" cy="762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71000">
                          <a:schemeClr val="accent6">
                            <a:lumMod val="75000"/>
                          </a:schemeClr>
                        </a:gs>
                        <a:gs pos="29000">
                          <a:schemeClr val="accent6">
                            <a:lumMod val="40000"/>
                            <a:lumOff val="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solidFill>
                        <a:schemeClr val="accent6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0" hangingPunct="0">
                        <a:defRPr/>
                      </a:pPr>
                      <a:endParaRPr lang="en-US">
                        <a:solidFill>
                          <a:schemeClr val="accent3"/>
                        </a:solidFill>
                        <a:cs typeface=""/>
                      </a:endParaRPr>
                    </a:p>
                  </p:txBody>
                </p:sp>
                <p:sp>
                  <p:nvSpPr>
                    <p:cNvPr id="125" name="Oval 124"/>
                    <p:cNvSpPr/>
                    <p:nvPr/>
                  </p:nvSpPr>
                  <p:spPr>
                    <a:xfrm flipH="1">
                      <a:off x="2133600" y="7696200"/>
                      <a:ext cx="107427" cy="762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71000">
                          <a:schemeClr val="accent6">
                            <a:lumMod val="75000"/>
                          </a:schemeClr>
                        </a:gs>
                        <a:gs pos="29000">
                          <a:schemeClr val="accent6">
                            <a:lumMod val="40000"/>
                            <a:lumOff val="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solidFill>
                        <a:schemeClr val="accent6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0" hangingPunct="0">
                        <a:defRPr/>
                      </a:pPr>
                      <a:endParaRPr lang="en-US">
                        <a:solidFill>
                          <a:schemeClr val="accent3"/>
                        </a:solidFill>
                        <a:cs typeface=""/>
                      </a:endParaRPr>
                    </a:p>
                  </p:txBody>
                </p:sp>
                <p:sp>
                  <p:nvSpPr>
                    <p:cNvPr id="126" name="Oval 125"/>
                    <p:cNvSpPr/>
                    <p:nvPr/>
                  </p:nvSpPr>
                  <p:spPr>
                    <a:xfrm flipH="1">
                      <a:off x="2635773" y="8305800"/>
                      <a:ext cx="107427" cy="762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71000">
                          <a:schemeClr val="accent6">
                            <a:lumMod val="75000"/>
                          </a:schemeClr>
                        </a:gs>
                        <a:gs pos="29000">
                          <a:schemeClr val="accent6">
                            <a:lumMod val="40000"/>
                            <a:lumOff val="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solidFill>
                        <a:schemeClr val="accent6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0" hangingPunct="0">
                        <a:defRPr/>
                      </a:pPr>
                      <a:endParaRPr lang="en-US">
                        <a:solidFill>
                          <a:schemeClr val="accent3"/>
                        </a:solidFill>
                        <a:cs typeface=""/>
                      </a:endParaRPr>
                    </a:p>
                  </p:txBody>
                </p:sp>
                <p:sp>
                  <p:nvSpPr>
                    <p:cNvPr id="127" name="Oval 126"/>
                    <p:cNvSpPr/>
                    <p:nvPr/>
                  </p:nvSpPr>
                  <p:spPr>
                    <a:xfrm flipH="1">
                      <a:off x="2286000" y="8153400"/>
                      <a:ext cx="107427" cy="762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71000">
                          <a:schemeClr val="accent4">
                            <a:lumMod val="75000"/>
                          </a:schemeClr>
                        </a:gs>
                        <a:gs pos="28000">
                          <a:schemeClr val="accent4">
                            <a:lumMod val="40000"/>
                            <a:lumOff val="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solidFill>
                        <a:schemeClr val="accent4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0" hangingPunct="0">
                        <a:defRPr/>
                      </a:pPr>
                      <a:endParaRPr lang="en-US">
                        <a:solidFill>
                          <a:schemeClr val="accent3"/>
                        </a:solidFill>
                        <a:cs typeface=""/>
                      </a:endParaRPr>
                    </a:p>
                  </p:txBody>
                </p:sp>
                <p:sp>
                  <p:nvSpPr>
                    <p:cNvPr id="128" name="Oval 127"/>
                    <p:cNvSpPr/>
                    <p:nvPr/>
                  </p:nvSpPr>
                  <p:spPr>
                    <a:xfrm flipH="1">
                      <a:off x="2133600" y="8001000"/>
                      <a:ext cx="107427" cy="762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71000">
                          <a:schemeClr val="accent6">
                            <a:lumMod val="75000"/>
                          </a:schemeClr>
                        </a:gs>
                        <a:gs pos="29000">
                          <a:schemeClr val="accent6">
                            <a:lumMod val="40000"/>
                            <a:lumOff val="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solidFill>
                        <a:schemeClr val="accent6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0" hangingPunct="0">
                        <a:defRPr/>
                      </a:pPr>
                      <a:endParaRPr lang="en-US">
                        <a:solidFill>
                          <a:schemeClr val="accent3"/>
                        </a:solidFill>
                        <a:cs typeface=""/>
                      </a:endParaRPr>
                    </a:p>
                  </p:txBody>
                </p:sp>
                <p:sp>
                  <p:nvSpPr>
                    <p:cNvPr id="129" name="Oval 128"/>
                    <p:cNvSpPr/>
                    <p:nvPr/>
                  </p:nvSpPr>
                  <p:spPr>
                    <a:xfrm flipH="1">
                      <a:off x="2635773" y="7848600"/>
                      <a:ext cx="107427" cy="762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71000">
                          <a:schemeClr val="accent4">
                            <a:lumMod val="75000"/>
                          </a:schemeClr>
                        </a:gs>
                        <a:gs pos="28000">
                          <a:schemeClr val="accent4">
                            <a:lumMod val="40000"/>
                            <a:lumOff val="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solidFill>
                        <a:schemeClr val="accent4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0" hangingPunct="0">
                        <a:defRPr/>
                      </a:pPr>
                      <a:endParaRPr lang="en-US">
                        <a:solidFill>
                          <a:schemeClr val="accent3"/>
                        </a:solidFill>
                        <a:cs typeface=""/>
                      </a:endParaRPr>
                    </a:p>
                  </p:txBody>
                </p:sp>
                <p:sp>
                  <p:nvSpPr>
                    <p:cNvPr id="130" name="Oval 129"/>
                    <p:cNvSpPr/>
                    <p:nvPr/>
                  </p:nvSpPr>
                  <p:spPr>
                    <a:xfrm flipH="1">
                      <a:off x="2286000" y="7391400"/>
                      <a:ext cx="107427" cy="762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71000">
                          <a:schemeClr val="accent5">
                            <a:lumMod val="75000"/>
                          </a:schemeClr>
                        </a:gs>
                        <a:gs pos="27000">
                          <a:schemeClr val="accent5">
                            <a:lumMod val="40000"/>
                            <a:lumOff val="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solidFill>
                        <a:schemeClr val="accent5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eaLnBrk="0" hangingPunct="0">
                        <a:defRPr/>
                      </a:pPr>
                      <a:endParaRPr lang="en-US">
                        <a:solidFill>
                          <a:schemeClr val="accent3"/>
                        </a:solidFill>
                        <a:cs typeface=""/>
                      </a:endParaRPr>
                    </a:p>
                  </p:txBody>
                </p:sp>
              </p:grpSp>
            </p:grpSp>
          </p:grpSp>
          <p:sp>
            <p:nvSpPr>
              <p:cNvPr id="90" name="Text Box 43"/>
              <p:cNvSpPr txBox="1">
                <a:spLocks noChangeArrowheads="1"/>
              </p:cNvSpPr>
              <p:nvPr/>
            </p:nvSpPr>
            <p:spPr bwMode="auto">
              <a:xfrm>
                <a:off x="4572000" y="3592512"/>
                <a:ext cx="850900" cy="369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US">
                    <a:solidFill>
                      <a:schemeClr val="accent3"/>
                    </a:solidFill>
                    <a:latin typeface="Helvetica" pitchFamily="34" charset="0"/>
                    <a:cs typeface="Helvetica" pitchFamily="34" charset="0"/>
                  </a:rPr>
                  <a:t>TNF-α</a:t>
                </a:r>
              </a:p>
            </p:txBody>
          </p:sp>
          <p:sp>
            <p:nvSpPr>
              <p:cNvPr id="91" name="Text Box 44"/>
              <p:cNvSpPr txBox="1">
                <a:spLocks noChangeArrowheads="1"/>
              </p:cNvSpPr>
              <p:nvPr/>
            </p:nvSpPr>
            <p:spPr bwMode="auto">
              <a:xfrm>
                <a:off x="3429000" y="2786062"/>
                <a:ext cx="582613" cy="368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US" dirty="0">
                    <a:solidFill>
                      <a:schemeClr val="accent3"/>
                    </a:solidFill>
                    <a:latin typeface="Helvetica" pitchFamily="34" charset="0"/>
                    <a:cs typeface="Helvetica" pitchFamily="34" charset="0"/>
                  </a:rPr>
                  <a:t>IL-4</a:t>
                </a:r>
              </a:p>
            </p:txBody>
          </p:sp>
          <p:sp>
            <p:nvSpPr>
              <p:cNvPr id="92" name="Text Box 45"/>
              <p:cNvSpPr txBox="1">
                <a:spLocks noChangeArrowheads="1"/>
              </p:cNvSpPr>
              <p:nvPr/>
            </p:nvSpPr>
            <p:spPr bwMode="auto">
              <a:xfrm>
                <a:off x="4735513" y="1776412"/>
                <a:ext cx="762000" cy="368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US" dirty="0">
                    <a:solidFill>
                      <a:schemeClr val="accent3"/>
                    </a:solidFill>
                    <a:latin typeface="Helvetica" pitchFamily="34" charset="0"/>
                    <a:cs typeface="Helvetica" pitchFamily="34" charset="0"/>
                  </a:rPr>
                  <a:t>IFN-γ</a:t>
                </a:r>
              </a:p>
            </p:txBody>
          </p:sp>
          <p:sp>
            <p:nvSpPr>
              <p:cNvPr id="93" name="Text Box 46"/>
              <p:cNvSpPr txBox="1">
                <a:spLocks noChangeArrowheads="1"/>
              </p:cNvSpPr>
              <p:nvPr/>
            </p:nvSpPr>
            <p:spPr bwMode="auto">
              <a:xfrm>
                <a:off x="3911600" y="1752600"/>
                <a:ext cx="633413" cy="369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US" dirty="0">
                    <a:solidFill>
                      <a:schemeClr val="accent3"/>
                    </a:solidFill>
                    <a:latin typeface="Helvetica" pitchFamily="34" charset="0"/>
                    <a:cs typeface="Helvetica" pitchFamily="34" charset="0"/>
                  </a:rPr>
                  <a:t>IL13</a:t>
                </a:r>
              </a:p>
            </p:txBody>
          </p:sp>
          <p:sp>
            <p:nvSpPr>
              <p:cNvPr id="94" name="Text Box 47"/>
              <p:cNvSpPr txBox="1">
                <a:spLocks noChangeArrowheads="1"/>
              </p:cNvSpPr>
              <p:nvPr/>
            </p:nvSpPr>
            <p:spPr bwMode="auto">
              <a:xfrm>
                <a:off x="4267200" y="2982912"/>
                <a:ext cx="863600" cy="369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US" dirty="0">
                    <a:solidFill>
                      <a:schemeClr val="accent3"/>
                    </a:solidFill>
                    <a:latin typeface="Helvetica" pitchFamily="34" charset="0"/>
                    <a:cs typeface="Helvetica" pitchFamily="34" charset="0"/>
                  </a:rPr>
                  <a:t>TGF-β</a:t>
                </a:r>
              </a:p>
            </p:txBody>
          </p:sp>
          <p:sp>
            <p:nvSpPr>
              <p:cNvPr id="95" name="Text Box 48"/>
              <p:cNvSpPr txBox="1">
                <a:spLocks noChangeArrowheads="1"/>
              </p:cNvSpPr>
              <p:nvPr/>
            </p:nvSpPr>
            <p:spPr bwMode="auto">
              <a:xfrm>
                <a:off x="4191000" y="2449512"/>
                <a:ext cx="1017588" cy="369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US" dirty="0">
                    <a:solidFill>
                      <a:schemeClr val="accent3"/>
                    </a:solidFill>
                    <a:latin typeface="Helvetica" pitchFamily="34" charset="0"/>
                    <a:cs typeface="Helvetica" pitchFamily="34" charset="0"/>
                  </a:rPr>
                  <a:t>GMCSF</a:t>
                </a:r>
              </a:p>
            </p:txBody>
          </p:sp>
          <p:sp>
            <p:nvSpPr>
              <p:cNvPr id="96" name="TextBox 155"/>
              <p:cNvSpPr txBox="1">
                <a:spLocks noChangeArrowheads="1"/>
              </p:cNvSpPr>
              <p:nvPr/>
            </p:nvSpPr>
            <p:spPr bwMode="auto">
              <a:xfrm>
                <a:off x="3657600" y="3395662"/>
                <a:ext cx="914400" cy="368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defRPr/>
                </a:pPr>
                <a:r>
                  <a:rPr lang="en-US" dirty="0">
                    <a:solidFill>
                      <a:schemeClr val="accent3"/>
                    </a:solidFill>
                    <a:latin typeface="Helvetica" pitchFamily="34" charset="0"/>
                    <a:cs typeface="Helvetica" pitchFamily="34" charset="0"/>
                  </a:rPr>
                  <a:t>IL-17</a:t>
                </a:r>
              </a:p>
            </p:txBody>
          </p:sp>
          <p:sp>
            <p:nvSpPr>
              <p:cNvPr id="97" name="TextBox 156"/>
              <p:cNvSpPr txBox="1">
                <a:spLocks noChangeArrowheads="1"/>
              </p:cNvSpPr>
              <p:nvPr/>
            </p:nvSpPr>
            <p:spPr bwMode="auto">
              <a:xfrm>
                <a:off x="3505200" y="2286000"/>
                <a:ext cx="711200" cy="369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US" dirty="0">
                    <a:solidFill>
                      <a:schemeClr val="accent3"/>
                    </a:solidFill>
                    <a:latin typeface="Helvetica" pitchFamily="34" charset="0"/>
                    <a:cs typeface="Helvetica" pitchFamily="34" charset="0"/>
                  </a:rPr>
                  <a:t>IL-21</a:t>
                </a:r>
              </a:p>
            </p:txBody>
          </p:sp>
          <p:sp>
            <p:nvSpPr>
              <p:cNvPr id="98" name="TextBox 180"/>
              <p:cNvSpPr txBox="1">
                <a:spLocks noChangeArrowheads="1"/>
              </p:cNvSpPr>
              <p:nvPr/>
            </p:nvSpPr>
            <p:spPr bwMode="auto">
              <a:xfrm>
                <a:off x="1676400" y="2438400"/>
                <a:ext cx="1198563" cy="369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US" dirty="0">
                    <a:solidFill>
                      <a:schemeClr val="accent3"/>
                    </a:solidFill>
                  </a:rPr>
                  <a:t>Cytokines</a:t>
                </a:r>
              </a:p>
            </p:txBody>
          </p:sp>
        </p:grpSp>
      </p:grpSp>
      <p:grpSp>
        <p:nvGrpSpPr>
          <p:cNvPr id="144" name="Group 143"/>
          <p:cNvGrpSpPr/>
          <p:nvPr/>
        </p:nvGrpSpPr>
        <p:grpSpPr>
          <a:xfrm>
            <a:off x="297287" y="1339700"/>
            <a:ext cx="8721971" cy="5099964"/>
            <a:chOff x="284062" y="1303814"/>
            <a:chExt cx="8721971" cy="5099964"/>
          </a:xfrm>
        </p:grpSpPr>
        <p:grpSp>
          <p:nvGrpSpPr>
            <p:cNvPr id="139" name="Group 138"/>
            <p:cNvGrpSpPr/>
            <p:nvPr/>
          </p:nvGrpSpPr>
          <p:grpSpPr>
            <a:xfrm>
              <a:off x="284062" y="1303814"/>
              <a:ext cx="8721971" cy="5099964"/>
              <a:chOff x="145617" y="1304961"/>
              <a:chExt cx="8721971" cy="5099964"/>
            </a:xfrm>
          </p:grpSpPr>
          <p:grpSp>
            <p:nvGrpSpPr>
              <p:cNvPr id="87" name="Group 86"/>
              <p:cNvGrpSpPr/>
              <p:nvPr/>
            </p:nvGrpSpPr>
            <p:grpSpPr>
              <a:xfrm>
                <a:off x="145617" y="1304961"/>
                <a:ext cx="8721971" cy="5099964"/>
                <a:chOff x="145617" y="1304961"/>
                <a:chExt cx="8721971" cy="5099964"/>
              </a:xfrm>
            </p:grpSpPr>
            <p:grpSp>
              <p:nvGrpSpPr>
                <p:cNvPr id="2" name="Group 1"/>
                <p:cNvGrpSpPr/>
                <p:nvPr/>
              </p:nvGrpSpPr>
              <p:grpSpPr>
                <a:xfrm>
                  <a:off x="145617" y="1318791"/>
                  <a:ext cx="5833153" cy="5086134"/>
                  <a:chOff x="145617" y="1318791"/>
                  <a:chExt cx="5833153" cy="5086134"/>
                </a:xfrm>
              </p:grpSpPr>
              <p:grpSp>
                <p:nvGrpSpPr>
                  <p:cNvPr id="3" name="Group 2"/>
                  <p:cNvGrpSpPr/>
                  <p:nvPr/>
                </p:nvGrpSpPr>
                <p:grpSpPr>
                  <a:xfrm>
                    <a:off x="145617" y="1360757"/>
                    <a:ext cx="2754349" cy="5044168"/>
                    <a:chOff x="738373" y="1395613"/>
                    <a:chExt cx="2754349" cy="5044168"/>
                  </a:xfrm>
                </p:grpSpPr>
                <p:grpSp>
                  <p:nvGrpSpPr>
                    <p:cNvPr id="5" name="Group 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38374" y="1395613"/>
                      <a:ext cx="2307784" cy="2711489"/>
                      <a:chOff x="604841" y="1105358"/>
                      <a:chExt cx="2796593" cy="3483933"/>
                    </a:xfrm>
                  </p:grpSpPr>
                  <p:sp>
                    <p:nvSpPr>
                      <p:cNvPr id="20" name="Rectangle 1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68741" y="4222603"/>
                        <a:ext cx="772998" cy="366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 prst="angle"/>
                      </a:sp3d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lIns="90487" tIns="44450" rIns="90487" bIns="44450">
                        <a:spAutoFit/>
                      </a:bodyPr>
                      <a:lstStyle/>
                      <a:p>
                        <a:pPr algn="ctr" eaLnBrk="0" hangingPunct="0">
                          <a:defRPr/>
                        </a:pPr>
                        <a:r>
                          <a:rPr lang="en-US" dirty="0">
                            <a:solidFill>
                              <a:srgbClr val="000000"/>
                            </a:solidFill>
                            <a:latin typeface="Helvetica" charset="0"/>
                            <a:cs typeface="Helvetica" charset="0"/>
                          </a:rPr>
                          <a:t>CD1d</a:t>
                        </a:r>
                      </a:p>
                    </p:txBody>
                  </p:sp>
                  <p:sp>
                    <p:nvSpPr>
                      <p:cNvPr id="22" name="Text Box 16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604841" y="3357472"/>
                        <a:ext cx="1249258" cy="3693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 prst="angle"/>
                      </a:sp3d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>
                        <a:lvl1pPr eaLnBrk="0" hangingPunct="0">
                          <a:defRPr sz="24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0"/>
                            <a:cs typeface="ＭＳ Ｐゴシック" charset="0"/>
                          </a:defRPr>
                        </a:lvl1pPr>
                        <a:lvl2pPr marL="742950" indent="-285750" eaLnBrk="0" hangingPunct="0">
                          <a:defRPr sz="24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0"/>
                          </a:defRPr>
                        </a:lvl2pPr>
                        <a:lvl3pPr marL="1143000" indent="-228600" eaLnBrk="0" hangingPunct="0">
                          <a:defRPr sz="24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0"/>
                          </a:defRPr>
                        </a:lvl3pPr>
                        <a:lvl4pPr marL="1600200" indent="-228600" eaLnBrk="0" hangingPunct="0">
                          <a:defRPr sz="24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0"/>
                          </a:defRPr>
                        </a:lvl4pPr>
                        <a:lvl5pPr marL="2057400" indent="-228600" eaLnBrk="0" hangingPunct="0">
                          <a:defRPr sz="24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r>
                          <a:rPr lang="en-US" sz="1800" b="1" dirty="0" smtClean="0">
                            <a:solidFill>
                              <a:srgbClr val="000000"/>
                            </a:solidFill>
                            <a:latin typeface="Helvetica" charset="0"/>
                            <a:cs typeface="Helvetica" charset="0"/>
                          </a:rPr>
                          <a:t>Non Vα24</a:t>
                        </a:r>
                        <a:endParaRPr lang="en-US" sz="1800" b="1" dirty="0" smtClean="0">
                          <a:solidFill>
                            <a:srgbClr val="000000"/>
                          </a:solidFill>
                          <a:latin typeface="Helvetica" charset="0"/>
                        </a:endParaRPr>
                      </a:p>
                    </p:txBody>
                  </p:sp>
                  <p:sp>
                    <p:nvSpPr>
                      <p:cNvPr id="23" name="Oval 2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29215" y="1105358"/>
                        <a:ext cx="2272219" cy="2262618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98000">
                            <a:schemeClr val="accent6">
                              <a:lumMod val="75000"/>
                            </a:schemeClr>
                          </a:gs>
                          <a:gs pos="0">
                            <a:srgbClr val="FFFFFF"/>
                          </a:gs>
                        </a:gsLst>
                        <a:path path="shape">
                          <a:fillToRect l="50000" t="50000" r="50000" b="50000"/>
                        </a:path>
                        <a:tileRect/>
                      </a:gradFill>
                      <a:ln w="9525">
                        <a:solidFill>
                          <a:schemeClr val="accent6">
                            <a:lumMod val="75000"/>
                          </a:schemeClr>
                        </a:solidFill>
                        <a:round/>
                        <a:headEnd/>
                        <a:tailEnd/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 prst="angle"/>
                      </a:sp3d>
                    </p:spPr>
                    <p:txBody>
                      <a:bodyPr wrap="none" anchor="ctr"/>
                      <a:lstStyle/>
                      <a:p>
                        <a:pPr algn="ctr" eaLnBrk="0" hangingPunct="0">
                          <a:defRPr/>
                        </a:pPr>
                        <a:r>
                          <a:rPr lang="en-US" b="1" dirty="0" smtClean="0">
                            <a:latin typeface="Helvetica"/>
                            <a:ea typeface="ＭＳ Ｐゴシック" pitchFamily="-111" charset="-128"/>
                            <a:cs typeface="Helvetica"/>
                          </a:rPr>
                          <a:t>CD8+</a:t>
                        </a:r>
                        <a:endParaRPr lang="en-US" b="1" dirty="0">
                          <a:latin typeface="Helvetica"/>
                          <a:ea typeface="ＭＳ Ｐゴシック" pitchFamily="-111" charset="-128"/>
                          <a:cs typeface="Helvetica"/>
                        </a:endParaRPr>
                      </a:p>
                      <a:p>
                        <a:pPr algn="ctr" eaLnBrk="0" hangingPunct="0">
                          <a:defRPr/>
                        </a:pPr>
                        <a:r>
                          <a:rPr lang="en-US" b="1" dirty="0" smtClean="0">
                            <a:latin typeface="Helvetica"/>
                            <a:ea typeface="ＭＳ Ｐゴシック" pitchFamily="-111" charset="-128"/>
                            <a:cs typeface="Helvetica"/>
                          </a:rPr>
                          <a:t>T cells</a:t>
                        </a:r>
                        <a:endParaRPr lang="en-US" b="1" dirty="0">
                          <a:latin typeface="Helvetica"/>
                          <a:ea typeface="ＭＳ Ｐゴシック" pitchFamily="-111" charset="-128"/>
                          <a:cs typeface="Helvetica"/>
                        </a:endParaRPr>
                      </a:p>
                    </p:txBody>
                  </p:sp>
                  <p:sp>
                    <p:nvSpPr>
                      <p:cNvPr id="24" name="TextBox 49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830416" y="3457600"/>
                        <a:ext cx="184638" cy="3693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 prst="angle"/>
                      </a:sp3d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>
                        <a:lvl1pPr eaLnBrk="0" hangingPunct="0">
                          <a:defRPr sz="24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0"/>
                            <a:cs typeface="ＭＳ Ｐゴシック" charset="0"/>
                          </a:defRPr>
                        </a:lvl1pPr>
                        <a:lvl2pPr marL="742950" indent="-285750" eaLnBrk="0" hangingPunct="0">
                          <a:defRPr sz="24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0"/>
                          </a:defRPr>
                        </a:lvl2pPr>
                        <a:lvl3pPr marL="1143000" indent="-228600" eaLnBrk="0" hangingPunct="0">
                          <a:defRPr sz="24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0"/>
                          </a:defRPr>
                        </a:lvl3pPr>
                        <a:lvl4pPr marL="1600200" indent="-228600" eaLnBrk="0" hangingPunct="0">
                          <a:defRPr sz="24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0"/>
                          </a:defRPr>
                        </a:lvl4pPr>
                        <a:lvl5pPr marL="2057400" indent="-228600" eaLnBrk="0" hangingPunct="0">
                          <a:defRPr sz="24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0"/>
                          </a:defRPr>
                        </a:lvl9pPr>
                      </a:lstStyle>
                      <a:p>
                        <a:endParaRPr lang="en-US" sz="1800" dirty="0"/>
                      </a:p>
                    </p:txBody>
                  </p:sp>
                </p:grpSp>
                <p:sp>
                  <p:nvSpPr>
                    <p:cNvPr id="6" name="32-Point Star 5"/>
                    <p:cNvSpPr/>
                    <p:nvPr/>
                  </p:nvSpPr>
                  <p:spPr>
                    <a:xfrm>
                      <a:off x="738373" y="5186593"/>
                      <a:ext cx="2754349" cy="1253188"/>
                    </a:xfrm>
                    <a:prstGeom prst="star32">
                      <a:avLst/>
                    </a:prstGeom>
                    <a:gradFill flip="none" rotWithShape="1">
                      <a:gsLst>
                        <a:gs pos="98000">
                          <a:srgbClr val="F0FF75"/>
                        </a:gs>
                        <a:gs pos="0">
                          <a:srgbClr val="FFFFFF"/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  <a:ln>
                      <a:noFill/>
                    </a:ln>
                    <a:scene3d>
                      <a:camera prst="orthographicFront"/>
                      <a:lightRig rig="threePt" dir="t"/>
                    </a:scene3d>
                    <a:sp3d>
                      <a:bevelT prst="angle"/>
                    </a:sp3d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Human APC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p:txBody>
                </p:sp>
                <p:grpSp>
                  <p:nvGrpSpPr>
                    <p:cNvPr id="7" name="Group 6"/>
                    <p:cNvGrpSpPr/>
                    <p:nvPr/>
                  </p:nvGrpSpPr>
                  <p:grpSpPr>
                    <a:xfrm>
                      <a:off x="1996374" y="4885547"/>
                      <a:ext cx="235899" cy="455787"/>
                      <a:chOff x="7097519" y="3795627"/>
                      <a:chExt cx="264598" cy="553266"/>
                    </a:xfrm>
                  </p:grpSpPr>
                  <p:sp>
                    <p:nvSpPr>
                      <p:cNvPr id="17" name="Rectangle 16"/>
                      <p:cNvSpPr/>
                      <p:nvPr/>
                    </p:nvSpPr>
                    <p:spPr>
                      <a:xfrm>
                        <a:off x="7097519" y="3795627"/>
                        <a:ext cx="129940" cy="548038"/>
                      </a:xfrm>
                      <a:prstGeom prst="rect">
                        <a:avLst/>
                      </a:prstGeom>
                      <a:solidFill>
                        <a:srgbClr val="5BE5DB"/>
                      </a:solidFill>
                      <a:scene3d>
                        <a:camera prst="orthographicFront"/>
                        <a:lightRig rig="threePt" dir="t"/>
                      </a:scene3d>
                      <a:sp3d>
                        <a:bevelT prst="angle"/>
                      </a:sp3d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8" name="Rectangle 17"/>
                      <p:cNvSpPr/>
                      <p:nvPr/>
                    </p:nvSpPr>
                    <p:spPr>
                      <a:xfrm>
                        <a:off x="7098345" y="3798359"/>
                        <a:ext cx="250944" cy="101626"/>
                      </a:xfrm>
                      <a:prstGeom prst="rect">
                        <a:avLst/>
                      </a:prstGeom>
                      <a:solidFill>
                        <a:srgbClr val="5BE5DB"/>
                      </a:solidFill>
                      <a:ln>
                        <a:solidFill>
                          <a:srgbClr val="5BE5DB"/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 prst="angle"/>
                      </a:sp3d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9" name="Oval 18"/>
                      <p:cNvSpPr/>
                      <p:nvPr/>
                    </p:nvSpPr>
                    <p:spPr>
                      <a:xfrm>
                        <a:off x="7227459" y="3898229"/>
                        <a:ext cx="134658" cy="45066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noFill/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 prst="angle"/>
                      </a:sp3d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400" dirty="0"/>
                      </a:p>
                    </p:txBody>
                  </p:sp>
                </p:grpSp>
                <p:sp>
                  <p:nvSpPr>
                    <p:cNvPr id="8" name="Moon 7"/>
                    <p:cNvSpPr/>
                    <p:nvPr/>
                  </p:nvSpPr>
                  <p:spPr>
                    <a:xfrm>
                      <a:off x="1678665" y="4261828"/>
                      <a:ext cx="854434" cy="368537"/>
                    </a:xfrm>
                    <a:prstGeom prst="moon">
                      <a:avLst/>
                    </a:prstGeom>
                    <a:solidFill>
                      <a:srgbClr val="5BE5DB"/>
                    </a:solidFill>
                    <a:scene3d>
                      <a:camera prst="orthographicFront">
                        <a:rot lat="2100000" lon="0" rev="5400000"/>
                      </a:camera>
                      <a:lightRig rig="threePt" dir="t"/>
                    </a:scene3d>
                    <a:sp3d>
                      <a:bevelT prst="angle"/>
                    </a:sp3d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" name="Rectangle 9"/>
                    <p:cNvSpPr/>
                    <p:nvPr/>
                  </p:nvSpPr>
                  <p:spPr>
                    <a:xfrm>
                      <a:off x="1988176" y="3148994"/>
                      <a:ext cx="254475" cy="38043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rgbClr val="FF0000"/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prst="angle"/>
                    </a:sp3d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" name="Block Arc 10"/>
                    <p:cNvSpPr/>
                    <p:nvPr/>
                  </p:nvSpPr>
                  <p:spPr>
                    <a:xfrm>
                      <a:off x="1775134" y="3501051"/>
                      <a:ext cx="673224" cy="696053"/>
                    </a:xfrm>
                    <a:prstGeom prst="blockArc">
                      <a:avLst/>
                    </a:prstGeom>
                    <a:solidFill>
                      <a:schemeClr val="bg1"/>
                    </a:solidFill>
                    <a:ln>
                      <a:solidFill>
                        <a:srgbClr val="FF0000"/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prst="angle"/>
                    </a:sp3d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2" name="TextBox 11"/>
                    <p:cNvSpPr txBox="1"/>
                    <p:nvPr/>
                  </p:nvSpPr>
                  <p:spPr>
                    <a:xfrm>
                      <a:off x="1750758" y="3505200"/>
                      <a:ext cx="300082" cy="307777"/>
                    </a:xfrm>
                    <a:prstGeom prst="rect">
                      <a:avLst/>
                    </a:prstGeom>
                    <a:noFill/>
                    <a:scene3d>
                      <a:camera prst="orthographicFront"/>
                      <a:lightRig rig="threePt" dir="t"/>
                    </a:scene3d>
                    <a:sp3d>
                      <a:bevelT prst="angle"/>
                    </a:sp3d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a:t>α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13" name="TextBox 12"/>
                    <p:cNvSpPr txBox="1"/>
                    <p:nvPr/>
                  </p:nvSpPr>
                  <p:spPr>
                    <a:xfrm>
                      <a:off x="2169858" y="3505200"/>
                      <a:ext cx="282587" cy="307777"/>
                    </a:xfrm>
                    <a:prstGeom prst="rect">
                      <a:avLst/>
                    </a:prstGeom>
                    <a:noFill/>
                    <a:scene3d>
                      <a:camera prst="orthographicFront"/>
                      <a:lightRig rig="threePt" dir="t"/>
                    </a:scene3d>
                    <a:sp3d>
                      <a:bevelT prst="angle"/>
                    </a:sp3d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a:t>β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14" name="TextBox 13"/>
                    <p:cNvSpPr txBox="1"/>
                    <p:nvPr/>
                  </p:nvSpPr>
                  <p:spPr>
                    <a:xfrm>
                      <a:off x="2159000" y="4996919"/>
                      <a:ext cx="571500" cy="246221"/>
                    </a:xfrm>
                    <a:prstGeom prst="rect">
                      <a:avLst/>
                    </a:prstGeom>
                    <a:noFill/>
                    <a:scene3d>
                      <a:camera prst="orthographicFront"/>
                      <a:lightRig rig="threePt" dir="t"/>
                    </a:scene3d>
                    <a:sp3d>
                      <a:bevelT prst="angle"/>
                    </a:sp3d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000" b="1" dirty="0" smtClean="0">
                          <a:solidFill>
                            <a:schemeClr val="bg1"/>
                          </a:solidFill>
                        </a:rPr>
                        <a:t>β2M</a:t>
                      </a:r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5" name="TextBox 14"/>
                    <p:cNvSpPr txBox="1"/>
                    <p:nvPr/>
                  </p:nvSpPr>
                  <p:spPr>
                    <a:xfrm>
                      <a:off x="1115199" y="4376579"/>
                      <a:ext cx="1122655" cy="338554"/>
                    </a:xfrm>
                    <a:prstGeom prst="rect">
                      <a:avLst/>
                    </a:prstGeom>
                    <a:noFill/>
                    <a:scene3d>
                      <a:camera prst="orthographicFront"/>
                      <a:lightRig rig="threePt" dir="t"/>
                    </a:scene3d>
                    <a:sp3d>
                      <a:bevelT prst="angle"/>
                    </a:sp3d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MHC - I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6" name="TextBox 15"/>
                    <p:cNvSpPr txBox="1"/>
                    <p:nvPr/>
                  </p:nvSpPr>
                  <p:spPr>
                    <a:xfrm>
                      <a:off x="1913350" y="3164671"/>
                      <a:ext cx="503492" cy="246221"/>
                    </a:xfrm>
                    <a:prstGeom prst="rect">
                      <a:avLst/>
                    </a:prstGeom>
                    <a:noFill/>
                    <a:scene3d>
                      <a:camera prst="orthographicFront"/>
                      <a:lightRig rig="threePt" dir="t"/>
                    </a:scene3d>
                    <a:sp3d>
                      <a:bevelT prst="angle"/>
                    </a:sp3d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000" b="1" dirty="0" smtClean="0"/>
                        <a:t>TCR</a:t>
                      </a:r>
                      <a:endParaRPr lang="en-US" sz="1000" b="1" dirty="0"/>
                    </a:p>
                  </p:txBody>
                </p:sp>
              </p:grpSp>
              <p:grpSp>
                <p:nvGrpSpPr>
                  <p:cNvPr id="25" name="Group 24"/>
                  <p:cNvGrpSpPr/>
                  <p:nvPr/>
                </p:nvGrpSpPr>
                <p:grpSpPr>
                  <a:xfrm>
                    <a:off x="3224421" y="1318791"/>
                    <a:ext cx="2754349" cy="5044168"/>
                    <a:chOff x="738373" y="1395613"/>
                    <a:chExt cx="2754349" cy="5044168"/>
                  </a:xfrm>
                </p:grpSpPr>
                <p:grpSp>
                  <p:nvGrpSpPr>
                    <p:cNvPr id="26" name="Group 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38374" y="1395613"/>
                      <a:ext cx="2307784" cy="2711489"/>
                      <a:chOff x="604841" y="1105358"/>
                      <a:chExt cx="2796593" cy="3483933"/>
                    </a:xfrm>
                  </p:grpSpPr>
                  <p:sp>
                    <p:nvSpPr>
                      <p:cNvPr id="41" name="Rectangle 4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68741" y="4222603"/>
                        <a:ext cx="772998" cy="366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 prst="angle"/>
                      </a:sp3d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lIns="90487" tIns="44450" rIns="90487" bIns="44450">
                        <a:spAutoFit/>
                      </a:bodyPr>
                      <a:lstStyle/>
                      <a:p>
                        <a:pPr algn="ctr" eaLnBrk="0" hangingPunct="0">
                          <a:defRPr/>
                        </a:pPr>
                        <a:r>
                          <a:rPr lang="en-US" dirty="0">
                            <a:solidFill>
                              <a:srgbClr val="000000"/>
                            </a:solidFill>
                            <a:latin typeface="Helvetica" charset="0"/>
                            <a:cs typeface="Helvetica" charset="0"/>
                          </a:rPr>
                          <a:t>CD1d</a:t>
                        </a:r>
                      </a:p>
                    </p:txBody>
                  </p:sp>
                  <p:sp>
                    <p:nvSpPr>
                      <p:cNvPr id="42" name="Text Box 16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604841" y="3357472"/>
                        <a:ext cx="1249258" cy="3693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 prst="angle"/>
                      </a:sp3d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>
                        <a:lvl1pPr eaLnBrk="0" hangingPunct="0">
                          <a:defRPr sz="24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0"/>
                            <a:cs typeface="ＭＳ Ｐゴシック" charset="0"/>
                          </a:defRPr>
                        </a:lvl1pPr>
                        <a:lvl2pPr marL="742950" indent="-285750" eaLnBrk="0" hangingPunct="0">
                          <a:defRPr sz="24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0"/>
                          </a:defRPr>
                        </a:lvl2pPr>
                        <a:lvl3pPr marL="1143000" indent="-228600" eaLnBrk="0" hangingPunct="0">
                          <a:defRPr sz="24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0"/>
                          </a:defRPr>
                        </a:lvl3pPr>
                        <a:lvl4pPr marL="1600200" indent="-228600" eaLnBrk="0" hangingPunct="0">
                          <a:defRPr sz="24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0"/>
                          </a:defRPr>
                        </a:lvl4pPr>
                        <a:lvl5pPr marL="2057400" indent="-228600" eaLnBrk="0" hangingPunct="0">
                          <a:defRPr sz="24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r>
                          <a:rPr lang="en-US" sz="1800" b="1" dirty="0" smtClean="0">
                            <a:solidFill>
                              <a:srgbClr val="000000"/>
                            </a:solidFill>
                            <a:latin typeface="Helvetica" charset="0"/>
                            <a:cs typeface="Helvetica" charset="0"/>
                          </a:rPr>
                          <a:t>Non Vα24</a:t>
                        </a:r>
                        <a:endParaRPr lang="en-US" sz="1800" b="1" dirty="0" smtClean="0">
                          <a:solidFill>
                            <a:srgbClr val="000000"/>
                          </a:solidFill>
                          <a:latin typeface="Helvetica" charset="0"/>
                        </a:endParaRPr>
                      </a:p>
                    </p:txBody>
                  </p:sp>
                  <p:sp>
                    <p:nvSpPr>
                      <p:cNvPr id="43" name="Oval 2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29215" y="1105358"/>
                        <a:ext cx="2272219" cy="2262618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99000">
                            <a:schemeClr val="accent6">
                              <a:lumMod val="75000"/>
                            </a:schemeClr>
                          </a:gs>
                          <a:gs pos="0">
                            <a:srgbClr val="FFFFFF"/>
                          </a:gs>
                        </a:gsLst>
                        <a:path path="shape">
                          <a:fillToRect l="50000" t="50000" r="50000" b="50000"/>
                        </a:path>
                        <a:tileRect/>
                      </a:gradFill>
                      <a:ln w="9525">
                        <a:solidFill>
                          <a:schemeClr val="accent1">
                            <a:lumMod val="50000"/>
                          </a:schemeClr>
                        </a:solidFill>
                        <a:round/>
                        <a:headEnd/>
                        <a:tailEnd/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 prst="angle"/>
                      </a:sp3d>
                    </p:spPr>
                    <p:txBody>
                      <a:bodyPr wrap="none" anchor="ctr"/>
                      <a:lstStyle/>
                      <a:p>
                        <a:pPr algn="ctr" eaLnBrk="0" hangingPunct="0">
                          <a:defRPr/>
                        </a:pPr>
                        <a:r>
                          <a:rPr lang="en-US" b="1" dirty="0" smtClean="0">
                            <a:latin typeface="Helvetica"/>
                            <a:ea typeface="ＭＳ Ｐゴシック" pitchFamily="-111" charset="-128"/>
                            <a:cs typeface="Helvetica"/>
                          </a:rPr>
                          <a:t>CD4+</a:t>
                        </a:r>
                      </a:p>
                      <a:p>
                        <a:pPr algn="ctr" eaLnBrk="0" hangingPunct="0">
                          <a:defRPr/>
                        </a:pPr>
                        <a:r>
                          <a:rPr lang="en-US" b="1" dirty="0" smtClean="0">
                            <a:latin typeface="Helvetica"/>
                            <a:ea typeface="ＭＳ Ｐゴシック" pitchFamily="-111" charset="-128"/>
                            <a:cs typeface="Helvetica"/>
                          </a:rPr>
                          <a:t>T cells</a:t>
                        </a:r>
                        <a:endParaRPr lang="en-US" b="1" dirty="0">
                          <a:latin typeface="Helvetica"/>
                          <a:ea typeface="ＭＳ Ｐゴシック" pitchFamily="-111" charset="-128"/>
                          <a:cs typeface="Helvetica"/>
                        </a:endParaRPr>
                      </a:p>
                    </p:txBody>
                  </p:sp>
                  <p:sp>
                    <p:nvSpPr>
                      <p:cNvPr id="44" name="TextBox 49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830416" y="3457600"/>
                        <a:ext cx="184638" cy="3693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 prst="angle"/>
                      </a:sp3d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>
                        <a:lvl1pPr eaLnBrk="0" hangingPunct="0">
                          <a:defRPr sz="24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0"/>
                            <a:cs typeface="ＭＳ Ｐゴシック" charset="0"/>
                          </a:defRPr>
                        </a:lvl1pPr>
                        <a:lvl2pPr marL="742950" indent="-285750" eaLnBrk="0" hangingPunct="0">
                          <a:defRPr sz="24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0"/>
                          </a:defRPr>
                        </a:lvl2pPr>
                        <a:lvl3pPr marL="1143000" indent="-228600" eaLnBrk="0" hangingPunct="0">
                          <a:defRPr sz="24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0"/>
                          </a:defRPr>
                        </a:lvl3pPr>
                        <a:lvl4pPr marL="1600200" indent="-228600" eaLnBrk="0" hangingPunct="0">
                          <a:defRPr sz="24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0"/>
                          </a:defRPr>
                        </a:lvl4pPr>
                        <a:lvl5pPr marL="2057400" indent="-228600" eaLnBrk="0" hangingPunct="0">
                          <a:defRPr sz="24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0"/>
                          </a:defRPr>
                        </a:lvl9pPr>
                      </a:lstStyle>
                      <a:p>
                        <a:endParaRPr lang="en-US" sz="1800" dirty="0"/>
                      </a:p>
                    </p:txBody>
                  </p:sp>
                </p:grpSp>
                <p:sp>
                  <p:nvSpPr>
                    <p:cNvPr id="27" name="32-Point Star 26"/>
                    <p:cNvSpPr/>
                    <p:nvPr/>
                  </p:nvSpPr>
                  <p:spPr>
                    <a:xfrm>
                      <a:off x="738373" y="5186593"/>
                      <a:ext cx="2754349" cy="1253188"/>
                    </a:xfrm>
                    <a:prstGeom prst="star32">
                      <a:avLst/>
                    </a:prstGeom>
                    <a:gradFill flip="none" rotWithShape="1">
                      <a:gsLst>
                        <a:gs pos="98000">
                          <a:srgbClr val="F0FF75"/>
                        </a:gs>
                        <a:gs pos="0">
                          <a:srgbClr val="FFFFFF"/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  <a:ln>
                      <a:noFill/>
                    </a:ln>
                    <a:scene3d>
                      <a:camera prst="orthographicFront"/>
                      <a:lightRig rig="threePt" dir="t"/>
                    </a:scene3d>
                    <a:sp3d>
                      <a:bevelT prst="angle"/>
                    </a:sp3d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Human APC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p:txBody>
                </p:sp>
                <p:grpSp>
                  <p:nvGrpSpPr>
                    <p:cNvPr id="28" name="Group 27"/>
                    <p:cNvGrpSpPr/>
                    <p:nvPr/>
                  </p:nvGrpSpPr>
                  <p:grpSpPr>
                    <a:xfrm>
                      <a:off x="1996374" y="4885547"/>
                      <a:ext cx="235899" cy="455787"/>
                      <a:chOff x="7097519" y="3795627"/>
                      <a:chExt cx="264598" cy="553266"/>
                    </a:xfrm>
                  </p:grpSpPr>
                  <p:sp>
                    <p:nvSpPr>
                      <p:cNvPr id="38" name="Rectangle 37"/>
                      <p:cNvSpPr/>
                      <p:nvPr/>
                    </p:nvSpPr>
                    <p:spPr>
                      <a:xfrm>
                        <a:off x="7097519" y="3795627"/>
                        <a:ext cx="129940" cy="548038"/>
                      </a:xfrm>
                      <a:prstGeom prst="rect">
                        <a:avLst/>
                      </a:prstGeom>
                      <a:solidFill>
                        <a:srgbClr val="5BE5DB"/>
                      </a:solidFill>
                      <a:scene3d>
                        <a:camera prst="orthographicFront"/>
                        <a:lightRig rig="threePt" dir="t"/>
                      </a:scene3d>
                      <a:sp3d>
                        <a:bevelT prst="angle"/>
                      </a:sp3d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9" name="Rectangle 38"/>
                      <p:cNvSpPr/>
                      <p:nvPr/>
                    </p:nvSpPr>
                    <p:spPr>
                      <a:xfrm>
                        <a:off x="7098345" y="3798359"/>
                        <a:ext cx="250944" cy="101626"/>
                      </a:xfrm>
                      <a:prstGeom prst="rect">
                        <a:avLst/>
                      </a:prstGeom>
                      <a:solidFill>
                        <a:srgbClr val="5BE5DB"/>
                      </a:solidFill>
                      <a:ln>
                        <a:solidFill>
                          <a:srgbClr val="5BE5DB"/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 prst="angle"/>
                      </a:sp3d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0" name="Oval 39"/>
                      <p:cNvSpPr/>
                      <p:nvPr/>
                    </p:nvSpPr>
                    <p:spPr>
                      <a:xfrm>
                        <a:off x="7227459" y="3898229"/>
                        <a:ext cx="134658" cy="45066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noFill/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 prst="angle"/>
                      </a:sp3d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400" dirty="0"/>
                      </a:p>
                    </p:txBody>
                  </p:sp>
                </p:grpSp>
                <p:sp>
                  <p:nvSpPr>
                    <p:cNvPr id="29" name="Moon 28"/>
                    <p:cNvSpPr/>
                    <p:nvPr/>
                  </p:nvSpPr>
                  <p:spPr>
                    <a:xfrm>
                      <a:off x="1678665" y="4261828"/>
                      <a:ext cx="854434" cy="368537"/>
                    </a:xfrm>
                    <a:prstGeom prst="moon">
                      <a:avLst/>
                    </a:prstGeom>
                    <a:solidFill>
                      <a:srgbClr val="5BE5DB"/>
                    </a:solidFill>
                    <a:scene3d>
                      <a:camera prst="orthographicFront">
                        <a:rot lat="2100000" lon="0" rev="5400000"/>
                      </a:camera>
                      <a:lightRig rig="threePt" dir="t"/>
                    </a:scene3d>
                    <a:sp3d>
                      <a:bevelT prst="angle"/>
                    </a:sp3d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" name="Rectangle 30"/>
                    <p:cNvSpPr/>
                    <p:nvPr/>
                  </p:nvSpPr>
                  <p:spPr>
                    <a:xfrm>
                      <a:off x="1988176" y="3148994"/>
                      <a:ext cx="254475" cy="38043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rgbClr val="FF0000"/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prst="angle"/>
                    </a:sp3d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2" name="Block Arc 31"/>
                    <p:cNvSpPr/>
                    <p:nvPr/>
                  </p:nvSpPr>
                  <p:spPr>
                    <a:xfrm>
                      <a:off x="1775134" y="3501051"/>
                      <a:ext cx="673224" cy="696053"/>
                    </a:xfrm>
                    <a:prstGeom prst="blockArc">
                      <a:avLst/>
                    </a:prstGeom>
                    <a:solidFill>
                      <a:schemeClr val="bg1"/>
                    </a:solidFill>
                    <a:ln>
                      <a:solidFill>
                        <a:srgbClr val="FF0000"/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prst="angle"/>
                    </a:sp3d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3" name="TextBox 32"/>
                    <p:cNvSpPr txBox="1"/>
                    <p:nvPr/>
                  </p:nvSpPr>
                  <p:spPr>
                    <a:xfrm>
                      <a:off x="1750758" y="3505200"/>
                      <a:ext cx="300082" cy="307777"/>
                    </a:xfrm>
                    <a:prstGeom prst="rect">
                      <a:avLst/>
                    </a:prstGeom>
                    <a:noFill/>
                    <a:scene3d>
                      <a:camera prst="orthographicFront"/>
                      <a:lightRig rig="threePt" dir="t"/>
                    </a:scene3d>
                    <a:sp3d>
                      <a:bevelT prst="angle"/>
                    </a:sp3d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a:t>α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34" name="TextBox 33"/>
                    <p:cNvSpPr txBox="1"/>
                    <p:nvPr/>
                  </p:nvSpPr>
                  <p:spPr>
                    <a:xfrm>
                      <a:off x="2169858" y="3505200"/>
                      <a:ext cx="282587" cy="307777"/>
                    </a:xfrm>
                    <a:prstGeom prst="rect">
                      <a:avLst/>
                    </a:prstGeom>
                    <a:noFill/>
                    <a:scene3d>
                      <a:camera prst="orthographicFront"/>
                      <a:lightRig rig="threePt" dir="t"/>
                    </a:scene3d>
                    <a:sp3d>
                      <a:bevelT prst="angle"/>
                    </a:sp3d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b="1" dirty="0" smtClean="0">
                          <a:solidFill>
                            <a:srgbClr val="000000"/>
                          </a:solidFill>
                        </a:rPr>
                        <a:t>β</a:t>
                      </a:r>
                      <a:endParaRPr lang="en-US" sz="1400" b="1" dirty="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35" name="TextBox 34"/>
                    <p:cNvSpPr txBox="1"/>
                    <p:nvPr/>
                  </p:nvSpPr>
                  <p:spPr>
                    <a:xfrm>
                      <a:off x="2159000" y="4996919"/>
                      <a:ext cx="571500" cy="246221"/>
                    </a:xfrm>
                    <a:prstGeom prst="rect">
                      <a:avLst/>
                    </a:prstGeom>
                    <a:noFill/>
                    <a:scene3d>
                      <a:camera prst="orthographicFront"/>
                      <a:lightRig rig="threePt" dir="t"/>
                    </a:scene3d>
                    <a:sp3d>
                      <a:bevelT prst="angle"/>
                    </a:sp3d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000" b="1" dirty="0" smtClean="0">
                          <a:solidFill>
                            <a:schemeClr val="bg1"/>
                          </a:solidFill>
                        </a:rPr>
                        <a:t>β2M</a:t>
                      </a:r>
                      <a:endParaRPr lang="en-US" sz="1000" b="1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36" name="TextBox 35"/>
                    <p:cNvSpPr txBox="1"/>
                    <p:nvPr/>
                  </p:nvSpPr>
                  <p:spPr>
                    <a:xfrm>
                      <a:off x="1016603" y="4376579"/>
                      <a:ext cx="967750" cy="369332"/>
                    </a:xfrm>
                    <a:prstGeom prst="rect">
                      <a:avLst/>
                    </a:prstGeom>
                    <a:noFill/>
                    <a:scene3d>
                      <a:camera prst="orthographicFront"/>
                      <a:lightRig rig="threePt" dir="t"/>
                    </a:scene3d>
                    <a:sp3d>
                      <a:bevelT prst="angle"/>
                    </a:sp3d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MHC</a:t>
                      </a:r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 - II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37" name="TextBox 36"/>
                    <p:cNvSpPr txBox="1"/>
                    <p:nvPr/>
                  </p:nvSpPr>
                  <p:spPr>
                    <a:xfrm>
                      <a:off x="1913350" y="3164671"/>
                      <a:ext cx="503492" cy="246221"/>
                    </a:xfrm>
                    <a:prstGeom prst="rect">
                      <a:avLst/>
                    </a:prstGeom>
                    <a:noFill/>
                    <a:scene3d>
                      <a:camera prst="orthographicFront"/>
                      <a:lightRig rig="threePt" dir="t"/>
                    </a:scene3d>
                    <a:sp3d>
                      <a:bevelT prst="angle"/>
                    </a:sp3d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000" b="1" dirty="0" smtClean="0"/>
                        <a:t>TCR</a:t>
                      </a:r>
                      <a:endParaRPr lang="en-US" sz="1000" b="1" dirty="0"/>
                    </a:p>
                  </p:txBody>
                </p:sp>
              </p:grpSp>
            </p:grpSp>
            <p:grpSp>
              <p:nvGrpSpPr>
                <p:cNvPr id="45" name="Group 44"/>
                <p:cNvGrpSpPr/>
                <p:nvPr/>
              </p:nvGrpSpPr>
              <p:grpSpPr>
                <a:xfrm>
                  <a:off x="6113239" y="1304961"/>
                  <a:ext cx="2754349" cy="5044168"/>
                  <a:chOff x="738373" y="1395613"/>
                  <a:chExt cx="2754349" cy="5044168"/>
                </a:xfrm>
              </p:grpSpPr>
              <p:grpSp>
                <p:nvGrpSpPr>
                  <p:cNvPr id="46" name="Group 2"/>
                  <p:cNvGrpSpPr>
                    <a:grpSpLocks/>
                  </p:cNvGrpSpPr>
                  <p:nvPr/>
                </p:nvGrpSpPr>
                <p:grpSpPr bwMode="auto">
                  <a:xfrm>
                    <a:off x="738374" y="1395613"/>
                    <a:ext cx="2307784" cy="2711489"/>
                    <a:chOff x="604841" y="1105358"/>
                    <a:chExt cx="2796593" cy="3483933"/>
                  </a:xfrm>
                </p:grpSpPr>
                <p:sp>
                  <p:nvSpPr>
                    <p:cNvPr id="61" name="Rectangle 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68741" y="4222603"/>
                      <a:ext cx="772998" cy="36668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scene3d>
                      <a:camera prst="orthographicFront"/>
                      <a:lightRig rig="threePt" dir="t"/>
                    </a:scene3d>
                    <a:sp3d>
                      <a:bevelT prst="angle"/>
                    </a:sp3d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pPr algn="ctr" eaLnBrk="0" hangingPunct="0">
                        <a:defRPr/>
                      </a:pPr>
                      <a:r>
                        <a:rPr lang="en-US" dirty="0">
                          <a:solidFill>
                            <a:srgbClr val="000000"/>
                          </a:solidFill>
                          <a:latin typeface="Helvetica" charset="0"/>
                          <a:cs typeface="Helvetica" charset="0"/>
                        </a:rPr>
                        <a:t>CD1d</a:t>
                      </a:r>
                    </a:p>
                  </p:txBody>
                </p:sp>
                <p:sp>
                  <p:nvSpPr>
                    <p:cNvPr id="62" name="Text Box 1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04841" y="3357472"/>
                      <a:ext cx="1249258" cy="36930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scene3d>
                      <a:camera prst="orthographicFront"/>
                      <a:lightRig rig="threePt" dir="t"/>
                    </a:scene3d>
                    <a:sp3d>
                      <a:bevelT prst="angle"/>
                    </a:sp3d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9pPr>
                    </a:lstStyle>
                    <a:p>
                      <a:pPr>
                        <a:defRPr/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latin typeface="Helvetica" charset="0"/>
                          <a:cs typeface="Helvetica" charset="0"/>
                        </a:rPr>
                        <a:t>Non Vα24</a:t>
                      </a:r>
                      <a:endParaRPr lang="en-US" sz="1800" b="1" dirty="0" smtClean="0">
                        <a:solidFill>
                          <a:srgbClr val="000000"/>
                        </a:solidFill>
                        <a:latin typeface="Helvetica" charset="0"/>
                      </a:endParaRPr>
                    </a:p>
                  </p:txBody>
                </p:sp>
                <p:sp>
                  <p:nvSpPr>
                    <p:cNvPr id="63" name="Oval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29215" y="1105358"/>
                      <a:ext cx="2272219" cy="2262618"/>
                    </a:xfrm>
                    <a:prstGeom prst="ellipse">
                      <a:avLst/>
                    </a:prstGeom>
                    <a:gradFill flip="none" rotWithShape="1">
                      <a:gsLst>
                        <a:gs pos="97000">
                          <a:srgbClr val="6560D6"/>
                        </a:gs>
                        <a:gs pos="0">
                          <a:srgbClr val="FFFFFF"/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  <a:ln w="9525">
                      <a:solidFill>
                        <a:schemeClr val="accent1">
                          <a:lumMod val="50000"/>
                        </a:schemeClr>
                      </a:solidFill>
                      <a:round/>
                      <a:headEnd/>
                      <a:tailEnd/>
                    </a:ln>
                    <a:scene3d>
                      <a:camera prst="orthographicFront"/>
                      <a:lightRig rig="threePt" dir="t"/>
                    </a:scene3d>
                    <a:sp3d>
                      <a:bevelT prst="angle"/>
                    </a:sp3d>
                  </p:spPr>
                  <p:txBody>
                    <a:bodyPr wrap="none" anchor="ctr"/>
                    <a:lstStyle/>
                    <a:p>
                      <a:pPr algn="ctr" eaLnBrk="0" hangingPunct="0">
                        <a:defRPr/>
                      </a:pPr>
                      <a:r>
                        <a:rPr lang="en-US" b="1" dirty="0" smtClean="0">
                          <a:latin typeface="Helvetica"/>
                          <a:ea typeface="ＭＳ Ｐゴシック" pitchFamily="-111" charset="-128"/>
                          <a:cs typeface="Helvetica"/>
                        </a:rPr>
                        <a:t>NKT</a:t>
                      </a:r>
                    </a:p>
                    <a:p>
                      <a:pPr algn="ctr" eaLnBrk="0" hangingPunct="0">
                        <a:defRPr/>
                      </a:pPr>
                      <a:r>
                        <a:rPr lang="en-US" b="1" dirty="0" smtClean="0">
                          <a:latin typeface="Helvetica"/>
                          <a:ea typeface="ＭＳ Ｐゴシック" pitchFamily="-111" charset="-128"/>
                          <a:cs typeface="Helvetica"/>
                        </a:rPr>
                        <a:t>cells</a:t>
                      </a:r>
                      <a:endParaRPr lang="en-US" b="1" dirty="0">
                        <a:latin typeface="Helvetica"/>
                        <a:ea typeface="ＭＳ Ｐゴシック" pitchFamily="-111" charset="-128"/>
                        <a:cs typeface="Helvetica"/>
                      </a:endParaRPr>
                    </a:p>
                  </p:txBody>
                </p:sp>
                <p:sp>
                  <p:nvSpPr>
                    <p:cNvPr id="64" name="TextBox 4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830416" y="3457600"/>
                      <a:ext cx="184638" cy="36930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scene3d>
                      <a:camera prst="orthographicFront"/>
                      <a:lightRig rig="threePt" dir="t"/>
                    </a:scene3d>
                    <a:sp3d>
                      <a:bevelT prst="angle"/>
                    </a:sp3d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  <a:cs typeface="ＭＳ Ｐゴシック" charset="0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0"/>
                        </a:defRPr>
                      </a:lvl9pPr>
                    </a:lstStyle>
                    <a:p>
                      <a:endParaRPr lang="en-US" sz="1800" dirty="0"/>
                    </a:p>
                  </p:txBody>
                </p:sp>
              </p:grpSp>
              <p:sp>
                <p:nvSpPr>
                  <p:cNvPr id="47" name="32-Point Star 46"/>
                  <p:cNvSpPr/>
                  <p:nvPr/>
                </p:nvSpPr>
                <p:spPr>
                  <a:xfrm>
                    <a:off x="738373" y="5186593"/>
                    <a:ext cx="2754349" cy="1253188"/>
                  </a:xfrm>
                  <a:prstGeom prst="star32">
                    <a:avLst/>
                  </a:prstGeom>
                  <a:gradFill flip="none" rotWithShape="1">
                    <a:gsLst>
                      <a:gs pos="98000">
                        <a:srgbClr val="F0FF75"/>
                      </a:gs>
                      <a:gs pos="0">
                        <a:srgbClr val="FFFFFF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prst="angle"/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 smtClean="0">
                        <a:solidFill>
                          <a:schemeClr val="tx1"/>
                        </a:solidFill>
                      </a:rPr>
                      <a:t>Human APC</a:t>
                    </a:r>
                    <a:endParaRPr lang="en-US" b="1" dirty="0">
                      <a:solidFill>
                        <a:schemeClr val="tx1"/>
                      </a:solidFill>
                    </a:endParaRPr>
                  </a:p>
                </p:txBody>
              </p:sp>
              <p:grpSp>
                <p:nvGrpSpPr>
                  <p:cNvPr id="48" name="Group 47"/>
                  <p:cNvGrpSpPr/>
                  <p:nvPr/>
                </p:nvGrpSpPr>
                <p:grpSpPr>
                  <a:xfrm>
                    <a:off x="1996374" y="4885547"/>
                    <a:ext cx="235899" cy="455787"/>
                    <a:chOff x="7097519" y="3795627"/>
                    <a:chExt cx="264598" cy="553266"/>
                  </a:xfrm>
                </p:grpSpPr>
                <p:sp>
                  <p:nvSpPr>
                    <p:cNvPr id="58" name="Rectangle 57"/>
                    <p:cNvSpPr/>
                    <p:nvPr/>
                  </p:nvSpPr>
                  <p:spPr>
                    <a:xfrm>
                      <a:off x="7097519" y="3795627"/>
                      <a:ext cx="129940" cy="548038"/>
                    </a:xfrm>
                    <a:prstGeom prst="rect">
                      <a:avLst/>
                    </a:prstGeom>
                    <a:solidFill>
                      <a:srgbClr val="5BE5DB"/>
                    </a:solidFill>
                    <a:scene3d>
                      <a:camera prst="orthographicFront"/>
                      <a:lightRig rig="threePt" dir="t"/>
                    </a:scene3d>
                    <a:sp3d>
                      <a:bevelT prst="angle"/>
                    </a:sp3d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9" name="Rectangle 58"/>
                    <p:cNvSpPr/>
                    <p:nvPr/>
                  </p:nvSpPr>
                  <p:spPr>
                    <a:xfrm>
                      <a:off x="7098345" y="3798359"/>
                      <a:ext cx="250944" cy="101626"/>
                    </a:xfrm>
                    <a:prstGeom prst="rect">
                      <a:avLst/>
                    </a:prstGeom>
                    <a:solidFill>
                      <a:srgbClr val="5BE5DB"/>
                    </a:solidFill>
                    <a:ln>
                      <a:solidFill>
                        <a:srgbClr val="5BE5DB"/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prst="angle"/>
                    </a:sp3d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0" name="Oval 59"/>
                    <p:cNvSpPr/>
                    <p:nvPr/>
                  </p:nvSpPr>
                  <p:spPr>
                    <a:xfrm>
                      <a:off x="7227459" y="3898229"/>
                      <a:ext cx="134658" cy="45066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scene3d>
                      <a:camera prst="orthographicFront"/>
                      <a:lightRig rig="threePt" dir="t"/>
                    </a:scene3d>
                    <a:sp3d>
                      <a:bevelT prst="angle"/>
                    </a:sp3d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 dirty="0"/>
                    </a:p>
                  </p:txBody>
                </p:sp>
              </p:grpSp>
              <p:sp>
                <p:nvSpPr>
                  <p:cNvPr id="49" name="Moon 48"/>
                  <p:cNvSpPr/>
                  <p:nvPr/>
                </p:nvSpPr>
                <p:spPr>
                  <a:xfrm>
                    <a:off x="1678665" y="4261828"/>
                    <a:ext cx="854434" cy="368537"/>
                  </a:xfrm>
                  <a:prstGeom prst="moon">
                    <a:avLst/>
                  </a:prstGeom>
                  <a:solidFill>
                    <a:srgbClr val="5BE5DB"/>
                  </a:solidFill>
                  <a:scene3d>
                    <a:camera prst="orthographicFront">
                      <a:rot lat="2100000" lon="0" rev="5400000"/>
                    </a:camera>
                    <a:lightRig rig="threePt" dir="t"/>
                  </a:scene3d>
                  <a:sp3d>
                    <a:bevelT prst="angle"/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" name="Oval 49"/>
                  <p:cNvSpPr/>
                  <p:nvPr/>
                </p:nvSpPr>
                <p:spPr>
                  <a:xfrm>
                    <a:off x="1981703" y="3821716"/>
                    <a:ext cx="213758" cy="390974"/>
                  </a:xfrm>
                  <a:prstGeom prst="ellipse">
                    <a:avLst/>
                  </a:prstGeom>
                  <a:solidFill>
                    <a:srgbClr val="E41985"/>
                  </a:solidFill>
                  <a:ln>
                    <a:solidFill>
                      <a:srgbClr val="FF4D2C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prst="angle"/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" name="Rectangle 50"/>
                  <p:cNvSpPr/>
                  <p:nvPr/>
                </p:nvSpPr>
                <p:spPr>
                  <a:xfrm>
                    <a:off x="1988176" y="3148994"/>
                    <a:ext cx="254475" cy="38043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FF0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prst="angle"/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" name="Block Arc 51"/>
                  <p:cNvSpPr/>
                  <p:nvPr/>
                </p:nvSpPr>
                <p:spPr>
                  <a:xfrm>
                    <a:off x="1775134" y="3501051"/>
                    <a:ext cx="673224" cy="696053"/>
                  </a:xfrm>
                  <a:prstGeom prst="blockArc">
                    <a:avLst/>
                  </a:prstGeom>
                  <a:solidFill>
                    <a:schemeClr val="bg1"/>
                  </a:solidFill>
                  <a:ln>
                    <a:solidFill>
                      <a:srgbClr val="FF0000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prst="angle"/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3" name="TextBox 52"/>
                  <p:cNvSpPr txBox="1"/>
                  <p:nvPr/>
                </p:nvSpPr>
                <p:spPr>
                  <a:xfrm>
                    <a:off x="1750758" y="3505200"/>
                    <a:ext cx="300082" cy="307777"/>
                  </a:xfrm>
                  <a:prstGeom prst="rect">
                    <a:avLst/>
                  </a:prstGeom>
                  <a:noFill/>
                  <a:scene3d>
                    <a:camera prst="orthographicFront"/>
                    <a:lightRig rig="threePt" dir="t"/>
                  </a:scene3d>
                  <a:sp3d>
                    <a:bevelT prst="angle"/>
                  </a:sp3d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b="1" dirty="0" smtClean="0">
                        <a:solidFill>
                          <a:srgbClr val="000000"/>
                        </a:solidFill>
                      </a:rPr>
                      <a:t>α</a:t>
                    </a:r>
                    <a:endParaRPr lang="en-US" sz="1400" b="1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2169858" y="3505200"/>
                    <a:ext cx="282587" cy="307777"/>
                  </a:xfrm>
                  <a:prstGeom prst="rect">
                    <a:avLst/>
                  </a:prstGeom>
                  <a:noFill/>
                  <a:scene3d>
                    <a:camera prst="orthographicFront"/>
                    <a:lightRig rig="threePt" dir="t"/>
                  </a:scene3d>
                  <a:sp3d>
                    <a:bevelT prst="angle"/>
                  </a:sp3d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b="1" dirty="0" smtClean="0">
                        <a:solidFill>
                          <a:srgbClr val="000000"/>
                        </a:solidFill>
                      </a:rPr>
                      <a:t>β</a:t>
                    </a:r>
                    <a:endParaRPr lang="en-US" sz="1400" b="1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5" name="TextBox 54"/>
                  <p:cNvSpPr txBox="1"/>
                  <p:nvPr/>
                </p:nvSpPr>
                <p:spPr>
                  <a:xfrm>
                    <a:off x="2159000" y="4996919"/>
                    <a:ext cx="571500" cy="246221"/>
                  </a:xfrm>
                  <a:prstGeom prst="rect">
                    <a:avLst/>
                  </a:prstGeom>
                  <a:noFill/>
                  <a:scene3d>
                    <a:camera prst="orthographicFront"/>
                    <a:lightRig rig="threePt" dir="t"/>
                  </a:scene3d>
                  <a:sp3d>
                    <a:bevelT prst="angle"/>
                  </a:sp3d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000" b="1" dirty="0" smtClean="0">
                        <a:solidFill>
                          <a:schemeClr val="bg1"/>
                        </a:solidFill>
                      </a:rPr>
                      <a:t>β2M</a:t>
                    </a:r>
                    <a:endParaRPr lang="en-US" sz="1000" b="1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56" name="TextBox 55"/>
                  <p:cNvSpPr txBox="1"/>
                  <p:nvPr/>
                </p:nvSpPr>
                <p:spPr>
                  <a:xfrm>
                    <a:off x="1315423" y="4376579"/>
                    <a:ext cx="967750" cy="338554"/>
                  </a:xfrm>
                  <a:prstGeom prst="rect">
                    <a:avLst/>
                  </a:prstGeom>
                  <a:noFill/>
                  <a:scene3d>
                    <a:camera prst="orthographicFront"/>
                    <a:lightRig rig="threePt" dir="t"/>
                  </a:scene3d>
                  <a:sp3d>
                    <a:bevelT prst="angle"/>
                  </a:sp3d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b="1" dirty="0" smtClean="0">
                        <a:solidFill>
                          <a:schemeClr val="bg1"/>
                        </a:solidFill>
                      </a:rPr>
                      <a:t>CD1d</a:t>
                    </a:r>
                    <a:endParaRPr lang="en-US" sz="1600" b="1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57" name="TextBox 56"/>
                  <p:cNvSpPr txBox="1"/>
                  <p:nvPr/>
                </p:nvSpPr>
                <p:spPr>
                  <a:xfrm>
                    <a:off x="1913350" y="3164671"/>
                    <a:ext cx="503492" cy="246221"/>
                  </a:xfrm>
                  <a:prstGeom prst="rect">
                    <a:avLst/>
                  </a:prstGeom>
                  <a:noFill/>
                  <a:scene3d>
                    <a:camera prst="orthographicFront"/>
                    <a:lightRig rig="threePt" dir="t"/>
                  </a:scene3d>
                  <a:sp3d>
                    <a:bevelT prst="angle"/>
                  </a:sp3d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000" b="1" dirty="0" smtClean="0"/>
                      <a:t>TCR</a:t>
                    </a:r>
                    <a:endParaRPr lang="en-US" sz="1000" b="1" dirty="0"/>
                  </a:p>
                </p:txBody>
              </p:sp>
            </p:grpSp>
          </p:grpSp>
          <p:sp>
            <p:nvSpPr>
              <p:cNvPr id="134" name="Rounded Rectangle 133"/>
              <p:cNvSpPr/>
              <p:nvPr/>
            </p:nvSpPr>
            <p:spPr>
              <a:xfrm flipH="1">
                <a:off x="1404969" y="3853796"/>
                <a:ext cx="184246" cy="331276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6" name="Diamond 135"/>
              <p:cNvSpPr/>
              <p:nvPr/>
            </p:nvSpPr>
            <p:spPr>
              <a:xfrm>
                <a:off x="4455548" y="3731935"/>
                <a:ext cx="223726" cy="541033"/>
              </a:xfrm>
              <a:prstGeom prst="diamond">
                <a:avLst/>
              </a:prstGeom>
              <a:solidFill>
                <a:srgbClr val="0000FF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1" name="Straight Arrow Connector 20"/>
            <p:cNvCxnSpPr/>
            <p:nvPr/>
          </p:nvCxnSpPr>
          <p:spPr>
            <a:xfrm>
              <a:off x="1962531" y="4019267"/>
              <a:ext cx="771437" cy="0"/>
            </a:xfrm>
            <a:prstGeom prst="straightConnector1">
              <a:avLst/>
            </a:prstGeom>
            <a:ln>
              <a:tailEnd type="arrow"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/>
            <p:cNvCxnSpPr/>
            <p:nvPr/>
          </p:nvCxnSpPr>
          <p:spPr>
            <a:xfrm flipH="1">
              <a:off x="3516605" y="3993351"/>
              <a:ext cx="866966" cy="0"/>
            </a:xfrm>
            <a:prstGeom prst="straightConnector1">
              <a:avLst/>
            </a:prstGeom>
            <a:ln>
              <a:tailEnd type="arrow"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TextBox 140"/>
            <p:cNvSpPr txBox="1"/>
            <p:nvPr/>
          </p:nvSpPr>
          <p:spPr>
            <a:xfrm>
              <a:off x="2791472" y="3834517"/>
              <a:ext cx="738153" cy="276999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FFFFFF"/>
                  </a:solidFill>
                </a:rPr>
                <a:t>Peptides</a:t>
              </a:r>
              <a:endParaRPr lang="en-US" sz="1200" b="1" dirty="0">
                <a:solidFill>
                  <a:srgbClr val="FFFFFF"/>
                </a:solidFill>
              </a:endParaRPr>
            </a:p>
          </p:txBody>
        </p:sp>
        <p:cxnSp>
          <p:nvCxnSpPr>
            <p:cNvPr id="142" name="Straight Arrow Connector 141"/>
            <p:cNvCxnSpPr/>
            <p:nvPr/>
          </p:nvCxnSpPr>
          <p:spPr>
            <a:xfrm>
              <a:off x="6500952" y="3957301"/>
              <a:ext cx="771437" cy="0"/>
            </a:xfrm>
            <a:prstGeom prst="straightConnector1">
              <a:avLst/>
            </a:prstGeom>
            <a:ln>
              <a:tailEnd type="arrow"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TextBox 142"/>
            <p:cNvSpPr txBox="1"/>
            <p:nvPr/>
          </p:nvSpPr>
          <p:spPr>
            <a:xfrm>
              <a:off x="6012231" y="3792060"/>
              <a:ext cx="551879" cy="276999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FFFFFF"/>
                  </a:solidFill>
                </a:rPr>
                <a:t>Lipids</a:t>
              </a:r>
              <a:endParaRPr lang="en-US" sz="1200" b="1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174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76" name="Group 28"/>
          <p:cNvGrpSpPr>
            <a:grpSpLocks/>
          </p:cNvGrpSpPr>
          <p:nvPr/>
        </p:nvGrpSpPr>
        <p:grpSpPr bwMode="auto">
          <a:xfrm>
            <a:off x="3698492" y="2143011"/>
            <a:ext cx="4875935" cy="2123392"/>
            <a:chOff x="3462338" y="2560639"/>
            <a:chExt cx="5564857" cy="2518837"/>
          </a:xfrm>
        </p:grpSpPr>
        <p:grpSp>
          <p:nvGrpSpPr>
            <p:cNvPr id="36878" name="Group 41"/>
            <p:cNvGrpSpPr>
              <a:grpSpLocks/>
            </p:cNvGrpSpPr>
            <p:nvPr/>
          </p:nvGrpSpPr>
          <p:grpSpPr bwMode="auto">
            <a:xfrm>
              <a:off x="3502025" y="2560639"/>
              <a:ext cx="5398954" cy="1012306"/>
              <a:chOff x="2555776" y="1700808"/>
              <a:chExt cx="5398879" cy="828369"/>
            </a:xfrm>
          </p:grpSpPr>
          <p:grpSp>
            <p:nvGrpSpPr>
              <p:cNvPr id="36896" name="Group 25"/>
              <p:cNvGrpSpPr>
                <a:grpSpLocks/>
              </p:cNvGrpSpPr>
              <p:nvPr/>
            </p:nvGrpSpPr>
            <p:grpSpPr bwMode="auto">
              <a:xfrm>
                <a:off x="2555776" y="1700808"/>
                <a:ext cx="5398879" cy="288389"/>
                <a:chOff x="2555776" y="1700808"/>
                <a:chExt cx="5398879" cy="288389"/>
              </a:xfrm>
            </p:grpSpPr>
            <p:sp>
              <p:nvSpPr>
                <p:cNvPr id="65" name="Rounded Rectangle 64"/>
                <p:cNvSpPr/>
                <p:nvPr/>
              </p:nvSpPr>
              <p:spPr>
                <a:xfrm>
                  <a:off x="2554946" y="1700833"/>
                  <a:ext cx="3601462" cy="288560"/>
                </a:xfrm>
                <a:prstGeom prst="roundRect">
                  <a:avLst/>
                </a:prstGeom>
                <a:solidFill>
                  <a:srgbClr val="660066">
                    <a:alpha val="60000"/>
                  </a:srgbClr>
                </a:solidFill>
                <a:ln>
                  <a:solidFill>
                    <a:srgbClr val="BB3FAD"/>
                  </a:solidFill>
                </a:ln>
                <a:effectLst>
                  <a:outerShdw blurRad="40005" dist="22987" dir="5400000" algn="tl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 w="152400" h="50800" prst="softRound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sz="1400" b="1" dirty="0">
                      <a:solidFill>
                        <a:schemeClr val="bg1"/>
                      </a:solidFill>
                      <a:latin typeface="Calibri"/>
                      <a:cs typeface="Calibri"/>
                    </a:rPr>
                    <a:t>Vα</a:t>
                  </a:r>
                </a:p>
              </p:txBody>
            </p:sp>
            <p:sp>
              <p:nvSpPr>
                <p:cNvPr id="66" name="Rounded Rectangle 65"/>
                <p:cNvSpPr/>
                <p:nvPr/>
              </p:nvSpPr>
              <p:spPr>
                <a:xfrm>
                  <a:off x="6221853" y="1700833"/>
                  <a:ext cx="648303" cy="288560"/>
                </a:xfrm>
                <a:prstGeom prst="roundRect">
                  <a:avLst/>
                </a:prstGeom>
                <a:solidFill>
                  <a:srgbClr val="660066">
                    <a:alpha val="60000"/>
                  </a:srgbClr>
                </a:solidFill>
                <a:ln>
                  <a:solidFill>
                    <a:srgbClr val="BB3FAD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52400" h="50800" prst="softRound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sz="1400" b="1" dirty="0">
                      <a:solidFill>
                        <a:srgbClr val="FFFFFF"/>
                      </a:solidFill>
                      <a:latin typeface="Calibri"/>
                      <a:cs typeface="Calibri"/>
                    </a:rPr>
                    <a:t>Jα</a:t>
                  </a:r>
                </a:p>
              </p:txBody>
            </p:sp>
            <p:sp>
              <p:nvSpPr>
                <p:cNvPr id="67" name="Rounded Rectangle 66"/>
                <p:cNvSpPr/>
                <p:nvPr/>
              </p:nvSpPr>
              <p:spPr>
                <a:xfrm>
                  <a:off x="6874246" y="1700833"/>
                  <a:ext cx="1079825" cy="288560"/>
                </a:xfrm>
                <a:prstGeom prst="roundRect">
                  <a:avLst/>
                </a:prstGeom>
                <a:ln>
                  <a:solidFill>
                    <a:srgbClr val="3366FF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52400" h="50800" prst="softRound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sz="1400" b="1" dirty="0">
                      <a:solidFill>
                        <a:schemeClr val="tx1"/>
                      </a:solidFill>
                      <a:latin typeface="Calibri"/>
                      <a:cs typeface="Calibri"/>
                    </a:rPr>
                    <a:t>Cα</a:t>
                  </a:r>
                </a:p>
              </p:txBody>
            </p:sp>
            <p:cxnSp>
              <p:nvCxnSpPr>
                <p:cNvPr id="68" name="Straight Connector 67"/>
                <p:cNvCxnSpPr/>
                <p:nvPr/>
              </p:nvCxnSpPr>
              <p:spPr>
                <a:xfrm>
                  <a:off x="6127777" y="1979577"/>
                  <a:ext cx="114527" cy="1964"/>
                </a:xfrm>
                <a:prstGeom prst="line">
                  <a:avLst/>
                </a:prstGeom>
                <a:ln>
                  <a:solidFill>
                    <a:srgbClr val="C44D89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52400" h="50800" prst="softRound"/>
                </a:sp3d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>
                  <a:off x="6127777" y="1712611"/>
                  <a:ext cx="114527" cy="0"/>
                </a:xfrm>
                <a:prstGeom prst="line">
                  <a:avLst/>
                </a:prstGeom>
                <a:ln>
                  <a:solidFill>
                    <a:srgbClr val="C44D89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52400" h="50800" prst="softRound"/>
                </a:sp3d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9" name="Straight Arrow Connector 58"/>
              <p:cNvCxnSpPr/>
              <p:nvPr/>
            </p:nvCxnSpPr>
            <p:spPr>
              <a:xfrm>
                <a:off x="2843309" y="2132690"/>
                <a:ext cx="791462" cy="0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headEnd type="arrow"/>
                <a:tailEnd type="arrow"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/>
              <p:cNvCxnSpPr/>
              <p:nvPr/>
            </p:nvCxnSpPr>
            <p:spPr>
              <a:xfrm>
                <a:off x="4299437" y="2132690"/>
                <a:ext cx="791462" cy="0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headEnd type="arrow"/>
                <a:tailEnd type="arrow"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/>
              <p:cNvCxnSpPr/>
              <p:nvPr/>
            </p:nvCxnSpPr>
            <p:spPr>
              <a:xfrm>
                <a:off x="5786241" y="2124838"/>
                <a:ext cx="793508" cy="0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headEnd type="arrow"/>
                <a:tailEnd type="arrow"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TextBox 20"/>
              <p:cNvSpPr txBox="1">
                <a:spLocks noChangeArrowheads="1"/>
              </p:cNvSpPr>
              <p:nvPr/>
            </p:nvSpPr>
            <p:spPr bwMode="auto">
              <a:xfrm>
                <a:off x="2882166" y="2111097"/>
                <a:ext cx="775102" cy="418115"/>
              </a:xfrm>
              <a:prstGeom prst="rect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800" b="1" dirty="0" smtClean="0">
                    <a:solidFill>
                      <a:srgbClr val="FFFFFF"/>
                    </a:solidFill>
                  </a:rPr>
                  <a:t>CDR1α</a:t>
                </a:r>
              </a:p>
              <a:p>
                <a:pPr eaLnBrk="1" hangingPunct="1">
                  <a:defRPr/>
                </a:pPr>
                <a:endParaRPr lang="en-US" sz="800" dirty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TextBox 21"/>
              <p:cNvSpPr txBox="1">
                <a:spLocks noChangeArrowheads="1"/>
              </p:cNvSpPr>
              <p:nvPr/>
            </p:nvSpPr>
            <p:spPr bwMode="auto">
              <a:xfrm>
                <a:off x="4338294" y="2111097"/>
                <a:ext cx="775102" cy="418115"/>
              </a:xfrm>
              <a:prstGeom prst="rect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800" b="1" dirty="0" smtClean="0">
                    <a:solidFill>
                      <a:srgbClr val="FFFFFF"/>
                    </a:solidFill>
                  </a:rPr>
                  <a:t>CDR2α</a:t>
                </a:r>
              </a:p>
              <a:p>
                <a:pPr eaLnBrk="1" hangingPunct="1">
                  <a:defRPr/>
                </a:pPr>
                <a:endParaRPr lang="en-US" sz="800" dirty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TextBox 22"/>
              <p:cNvSpPr txBox="1">
                <a:spLocks noChangeArrowheads="1"/>
              </p:cNvSpPr>
              <p:nvPr/>
            </p:nvSpPr>
            <p:spPr bwMode="auto">
              <a:xfrm>
                <a:off x="5861911" y="2089504"/>
                <a:ext cx="777147" cy="418117"/>
              </a:xfrm>
              <a:prstGeom prst="rect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800" b="1" dirty="0" smtClean="0">
                    <a:solidFill>
                      <a:srgbClr val="FFFFFF"/>
                    </a:solidFill>
                  </a:rPr>
                  <a:t>CDR3α</a:t>
                </a:r>
              </a:p>
              <a:p>
                <a:pPr eaLnBrk="1" hangingPunct="1">
                  <a:defRPr/>
                </a:pPr>
                <a:endParaRPr lang="en-US" sz="800" dirty="0" smtClean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36879" name="Group 17"/>
            <p:cNvGrpSpPr>
              <a:grpSpLocks/>
            </p:cNvGrpSpPr>
            <p:nvPr/>
          </p:nvGrpSpPr>
          <p:grpSpPr bwMode="auto">
            <a:xfrm>
              <a:off x="3462338" y="4038497"/>
              <a:ext cx="5564857" cy="1040979"/>
              <a:chOff x="3563888" y="4068644"/>
              <a:chExt cx="5318024" cy="1040996"/>
            </a:xfrm>
          </p:grpSpPr>
          <p:grpSp>
            <p:nvGrpSpPr>
              <p:cNvPr id="36880" name="Group 33"/>
              <p:cNvGrpSpPr>
                <a:grpSpLocks/>
              </p:cNvGrpSpPr>
              <p:nvPr/>
            </p:nvGrpSpPr>
            <p:grpSpPr bwMode="auto">
              <a:xfrm>
                <a:off x="3563888" y="4068644"/>
                <a:ext cx="5318024" cy="351146"/>
                <a:chOff x="1907704" y="4430097"/>
                <a:chExt cx="5539476" cy="306109"/>
              </a:xfrm>
            </p:grpSpPr>
            <p:grpSp>
              <p:nvGrpSpPr>
                <p:cNvPr id="36890" name="Group 32"/>
                <p:cNvGrpSpPr>
                  <a:grpSpLocks/>
                </p:cNvGrpSpPr>
                <p:nvPr/>
              </p:nvGrpSpPr>
              <p:grpSpPr bwMode="auto">
                <a:xfrm>
                  <a:off x="1907704" y="4430097"/>
                  <a:ext cx="5539476" cy="306109"/>
                  <a:chOff x="1907704" y="4430097"/>
                  <a:chExt cx="5539476" cy="306109"/>
                </a:xfrm>
              </p:grpSpPr>
              <p:sp>
                <p:nvSpPr>
                  <p:cNvPr id="54" name="Rounded Rectangle 53"/>
                  <p:cNvSpPr/>
                  <p:nvPr/>
                </p:nvSpPr>
                <p:spPr>
                  <a:xfrm>
                    <a:off x="1907704" y="4430097"/>
                    <a:ext cx="3599337" cy="294745"/>
                  </a:xfrm>
                  <a:prstGeom prst="roundRect">
                    <a:avLst/>
                  </a:prstGeom>
                  <a:solidFill>
                    <a:srgbClr val="39EEE8">
                      <a:alpha val="60000"/>
                    </a:srgbClr>
                  </a:solidFill>
                  <a:ln>
                    <a:solidFill>
                      <a:srgbClr val="39EEE8"/>
                    </a:solidFill>
                  </a:ln>
                  <a:effectLst>
                    <a:outerShdw blurRad="40005" dist="22987" dir="5400000" algn="tl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/>
                    <a:lightRig rig="threePt" dir="t"/>
                  </a:scene3d>
                  <a:sp3d>
                    <a:bevelT w="152400" h="50800" prst="softRound"/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r>
                      <a:rPr lang="en-US" sz="1400" b="1" dirty="0">
                        <a:solidFill>
                          <a:srgbClr val="FFFFFF"/>
                        </a:solidFill>
                        <a:latin typeface="Calibri"/>
                        <a:cs typeface="Calibri"/>
                      </a:rPr>
                      <a:t>Vβ</a:t>
                    </a:r>
                  </a:p>
                </p:txBody>
              </p:sp>
              <p:sp>
                <p:nvSpPr>
                  <p:cNvPr id="55" name="Rounded Rectangle 54"/>
                  <p:cNvSpPr/>
                  <p:nvPr/>
                </p:nvSpPr>
                <p:spPr>
                  <a:xfrm>
                    <a:off x="5570150" y="4437398"/>
                    <a:ext cx="254478" cy="296746"/>
                  </a:xfrm>
                  <a:prstGeom prst="roundRect">
                    <a:avLst/>
                  </a:prstGeom>
                  <a:solidFill>
                    <a:schemeClr val="accent5">
                      <a:alpha val="60000"/>
                    </a:schemeClr>
                  </a:solidFill>
                  <a:ln>
                    <a:solidFill>
                      <a:schemeClr val="accent5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52400" h="50800" prst="softRound"/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800" b="1" dirty="0">
                      <a:solidFill>
                        <a:srgbClr val="FFFFFF"/>
                      </a:solidFill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56" name="Rounded Rectangle 55"/>
                  <p:cNvSpPr/>
                  <p:nvPr/>
                </p:nvSpPr>
                <p:spPr>
                  <a:xfrm>
                    <a:off x="6368192" y="4440181"/>
                    <a:ext cx="1078988" cy="296025"/>
                  </a:xfrm>
                  <a:prstGeom prst="roundRect">
                    <a:avLst/>
                  </a:prstGeom>
                  <a:solidFill>
                    <a:srgbClr val="84FF5E">
                      <a:alpha val="60000"/>
                    </a:srgbClr>
                  </a:solidFill>
                  <a:ln>
                    <a:solidFill>
                      <a:schemeClr val="accent3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52400" h="50800" prst="softRound"/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r>
                      <a:rPr lang="en-US" sz="14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rPr>
                      <a:t>Cβ</a:t>
                    </a:r>
                  </a:p>
                </p:txBody>
              </p:sp>
              <p:cxnSp>
                <p:nvCxnSpPr>
                  <p:cNvPr id="57" name="Straight Connector 56"/>
                  <p:cNvCxnSpPr/>
                  <p:nvPr/>
                </p:nvCxnSpPr>
                <p:spPr>
                  <a:xfrm>
                    <a:off x="5478539" y="4716473"/>
                    <a:ext cx="118078" cy="0"/>
                  </a:xfrm>
                  <a:prstGeom prst="line">
                    <a:avLst/>
                  </a:prstGeom>
                  <a:ln>
                    <a:solidFill>
                      <a:schemeClr val="accent5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52400" h="50800" prst="softRound"/>
                  </a:sp3d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53" name="Straight Connector 52"/>
                <p:cNvCxnSpPr/>
                <p:nvPr/>
              </p:nvCxnSpPr>
              <p:spPr>
                <a:xfrm>
                  <a:off x="5478539" y="4446705"/>
                  <a:ext cx="118078" cy="2092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52400" h="50800" prst="softRound"/>
                </a:sp3d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3" name="Straight Arrow Connector 42"/>
              <p:cNvCxnSpPr/>
              <p:nvPr/>
            </p:nvCxnSpPr>
            <p:spPr bwMode="auto">
              <a:xfrm>
                <a:off x="3851190" y="4572286"/>
                <a:ext cx="793502" cy="0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headEnd type="arrow"/>
                <a:tailEnd type="arrow"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/>
              <p:cNvCxnSpPr/>
              <p:nvPr/>
            </p:nvCxnSpPr>
            <p:spPr bwMode="auto">
              <a:xfrm>
                <a:off x="5352198" y="4572286"/>
                <a:ext cx="791548" cy="0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headEnd type="arrow"/>
                <a:tailEnd type="arrow"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/>
              <p:nvPr/>
            </p:nvCxnSpPr>
            <p:spPr bwMode="auto">
              <a:xfrm>
                <a:off x="6886432" y="4553094"/>
                <a:ext cx="791547" cy="0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headEnd type="arrow"/>
                <a:tailEnd type="arrow"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37"/>
              <p:cNvSpPr txBox="1">
                <a:spLocks noChangeArrowheads="1"/>
              </p:cNvSpPr>
              <p:nvPr/>
            </p:nvSpPr>
            <p:spPr bwMode="auto">
              <a:xfrm>
                <a:off x="3905914" y="4598674"/>
                <a:ext cx="773957" cy="5109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800" b="1" dirty="0" smtClean="0">
                    <a:solidFill>
                      <a:srgbClr val="FFFFFF"/>
                    </a:solidFill>
                  </a:rPr>
                  <a:t>CDR1β</a:t>
                </a:r>
              </a:p>
              <a:p>
                <a:pPr eaLnBrk="1" hangingPunct="1">
                  <a:defRPr/>
                </a:pPr>
                <a:endParaRPr lang="en-US" sz="800" dirty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TextBox 38"/>
              <p:cNvSpPr txBox="1">
                <a:spLocks noChangeArrowheads="1"/>
              </p:cNvSpPr>
              <p:nvPr/>
            </p:nvSpPr>
            <p:spPr bwMode="auto">
              <a:xfrm>
                <a:off x="5424513" y="4548297"/>
                <a:ext cx="773957" cy="5109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800" b="1" dirty="0" smtClean="0">
                    <a:solidFill>
                      <a:srgbClr val="FFFFFF"/>
                    </a:solidFill>
                  </a:rPr>
                  <a:t>CDR2β</a:t>
                </a:r>
              </a:p>
              <a:p>
                <a:pPr eaLnBrk="1" hangingPunct="1">
                  <a:defRPr/>
                </a:pPr>
                <a:endParaRPr lang="en-US" sz="800" dirty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TextBox 39"/>
              <p:cNvSpPr txBox="1">
                <a:spLocks noChangeArrowheads="1"/>
              </p:cNvSpPr>
              <p:nvPr/>
            </p:nvSpPr>
            <p:spPr bwMode="auto">
              <a:xfrm>
                <a:off x="6954837" y="4529105"/>
                <a:ext cx="775912" cy="513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800" b="1" dirty="0" smtClean="0">
                    <a:solidFill>
                      <a:srgbClr val="FFFFFF"/>
                    </a:solidFill>
                  </a:rPr>
                  <a:t>CDR3β</a:t>
                </a:r>
              </a:p>
              <a:p>
                <a:pPr eaLnBrk="1" hangingPunct="1">
                  <a:defRPr/>
                </a:pPr>
                <a:endParaRPr lang="en-US" sz="800" dirty="0" smtClean="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49" name="Straight Connector 48"/>
              <p:cNvCxnSpPr/>
              <p:nvPr/>
            </p:nvCxnSpPr>
            <p:spPr bwMode="auto">
              <a:xfrm>
                <a:off x="7294909" y="4097303"/>
                <a:ext cx="109449" cy="2400"/>
              </a:xfrm>
              <a:prstGeom prst="line">
                <a:avLst/>
              </a:prstGeom>
              <a:ln>
                <a:solidFill>
                  <a:schemeClr val="accent5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 bwMode="auto">
              <a:xfrm>
                <a:off x="7281228" y="4394767"/>
                <a:ext cx="111402" cy="2400"/>
              </a:xfrm>
              <a:prstGeom prst="line">
                <a:avLst/>
              </a:prstGeom>
              <a:ln>
                <a:solidFill>
                  <a:schemeClr val="accent5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Rounded Rectangle 50"/>
              <p:cNvSpPr/>
              <p:nvPr/>
            </p:nvSpPr>
            <p:spPr bwMode="auto">
              <a:xfrm>
                <a:off x="7388722" y="4074725"/>
                <a:ext cx="461245" cy="350358"/>
              </a:xfrm>
              <a:prstGeom prst="roundRect">
                <a:avLst/>
              </a:prstGeom>
              <a:solidFill>
                <a:srgbClr val="39EEE8">
                  <a:alpha val="60000"/>
                </a:srgbClr>
              </a:solidFill>
              <a:ln>
                <a:solidFill>
                  <a:srgbClr val="39EEE8"/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400" b="1" dirty="0">
                    <a:solidFill>
                      <a:srgbClr val="FFFFFF"/>
                    </a:solidFill>
                    <a:latin typeface="Calibri"/>
                    <a:cs typeface="Calibri"/>
                  </a:rPr>
                  <a:t>Jβ</a:t>
                </a:r>
              </a:p>
            </p:txBody>
          </p:sp>
        </p:grpSp>
      </p:grpSp>
      <p:sp>
        <p:nvSpPr>
          <p:cNvPr id="36874" name="TextBox 1"/>
          <p:cNvSpPr txBox="1">
            <a:spLocks noChangeArrowheads="1"/>
          </p:cNvSpPr>
          <p:nvPr/>
        </p:nvSpPr>
        <p:spPr bwMode="auto">
          <a:xfrm>
            <a:off x="5604951" y="1677901"/>
            <a:ext cx="733269" cy="307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rgbClr val="FF0000"/>
                </a:solidFill>
                <a:latin typeface="Calibri" charset="0"/>
                <a:cs typeface="Calibri" charset="0"/>
              </a:rPr>
              <a:t>α-chain</a:t>
            </a:r>
          </a:p>
        </p:txBody>
      </p:sp>
      <p:sp>
        <p:nvSpPr>
          <p:cNvPr id="36875" name="TextBox 70"/>
          <p:cNvSpPr txBox="1">
            <a:spLocks noChangeArrowheads="1"/>
          </p:cNvSpPr>
          <p:nvPr/>
        </p:nvSpPr>
        <p:spPr bwMode="auto">
          <a:xfrm>
            <a:off x="5627572" y="3005007"/>
            <a:ext cx="726781" cy="307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rgbClr val="FF0000"/>
                </a:solidFill>
                <a:latin typeface="Calibri" charset="0"/>
                <a:cs typeface="Calibri" charset="0"/>
              </a:rPr>
              <a:t>β-chain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1069071" y="351548"/>
            <a:ext cx="6962537" cy="60092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T cell receptor (TCR)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75384" y="257981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 flipV="1">
            <a:off x="5920528" y="4980700"/>
            <a:ext cx="879043" cy="1328639"/>
            <a:chOff x="4821834" y="4712121"/>
            <a:chExt cx="673224" cy="1089956"/>
          </a:xfrm>
        </p:grpSpPr>
        <p:sp>
          <p:nvSpPr>
            <p:cNvPr id="72" name="Block Arc 71"/>
            <p:cNvSpPr/>
            <p:nvPr/>
          </p:nvSpPr>
          <p:spPr>
            <a:xfrm>
              <a:off x="4821834" y="5106024"/>
              <a:ext cx="673224" cy="696053"/>
            </a:xfrm>
            <a:prstGeom prst="blockArc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5040612" y="4712121"/>
              <a:ext cx="254475" cy="3804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" name="Group 76"/>
          <p:cNvGrpSpPr/>
          <p:nvPr/>
        </p:nvGrpSpPr>
        <p:grpSpPr>
          <a:xfrm rot="20700000" flipV="1">
            <a:off x="6833166" y="4890083"/>
            <a:ext cx="1252745" cy="974432"/>
            <a:chOff x="4899907" y="4644177"/>
            <a:chExt cx="1252745" cy="531274"/>
          </a:xfrm>
          <a:solidFill>
            <a:srgbClr val="39EEE8">
              <a:alpha val="60000"/>
            </a:srgbClr>
          </a:solidFill>
          <a:scene3d>
            <a:camera prst="orthographicFront">
              <a:rot lat="423181" lon="426425" rev="20726307"/>
            </a:camera>
            <a:lightRig rig="threePt" dir="t"/>
          </a:scene3d>
        </p:grpSpPr>
        <p:sp>
          <p:nvSpPr>
            <p:cNvPr id="78" name="Block Arc 77"/>
            <p:cNvSpPr/>
            <p:nvPr/>
          </p:nvSpPr>
          <p:spPr>
            <a:xfrm flipV="1">
              <a:off x="4899907" y="4644772"/>
              <a:ext cx="421292" cy="526889"/>
            </a:xfrm>
            <a:prstGeom prst="blockArc">
              <a:avLst/>
            </a:prstGeom>
            <a:grpFill/>
            <a:ln>
              <a:solidFill>
                <a:srgbClr val="39EEE8"/>
              </a:solidFill>
            </a:ln>
            <a:sp3d>
              <a:bevelT prst="angle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9" name="Block Arc 78"/>
            <p:cNvSpPr/>
            <p:nvPr/>
          </p:nvSpPr>
          <p:spPr>
            <a:xfrm flipV="1">
              <a:off x="5309035" y="4648562"/>
              <a:ext cx="421292" cy="526889"/>
            </a:xfrm>
            <a:prstGeom prst="blockArc">
              <a:avLst/>
            </a:prstGeom>
            <a:grpFill/>
            <a:ln>
              <a:solidFill>
                <a:srgbClr val="39EEE8"/>
              </a:solidFill>
            </a:ln>
            <a:sp3d>
              <a:bevelT prst="angle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0" name="Block Arc 79"/>
            <p:cNvSpPr/>
            <p:nvPr/>
          </p:nvSpPr>
          <p:spPr>
            <a:xfrm flipV="1">
              <a:off x="5731360" y="4644177"/>
              <a:ext cx="421292" cy="531273"/>
            </a:xfrm>
            <a:prstGeom prst="blockArc">
              <a:avLst/>
            </a:prstGeom>
            <a:grpFill/>
            <a:ln>
              <a:solidFill>
                <a:srgbClr val="39EEE8"/>
              </a:solidFill>
            </a:ln>
            <a:sp3d>
              <a:bevelT prst="angle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81" name="TextBox 20"/>
          <p:cNvSpPr txBox="1">
            <a:spLocks noChangeArrowheads="1"/>
          </p:cNvSpPr>
          <p:nvPr/>
        </p:nvSpPr>
        <p:spPr bwMode="auto">
          <a:xfrm>
            <a:off x="4543902" y="4699009"/>
            <a:ext cx="679155" cy="430739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800" b="1" dirty="0" smtClean="0">
                <a:solidFill>
                  <a:srgbClr val="FFFFFF"/>
                </a:solidFill>
              </a:rPr>
              <a:t>CDR1α</a:t>
            </a:r>
          </a:p>
          <a:p>
            <a:pPr eaLnBrk="1" hangingPunct="1">
              <a:defRPr/>
            </a:pPr>
            <a:endParaRPr lang="en-US" sz="800" dirty="0" smtClean="0">
              <a:solidFill>
                <a:srgbClr val="FFFFFF"/>
              </a:solidFill>
            </a:endParaRPr>
          </a:p>
        </p:txBody>
      </p:sp>
      <p:sp>
        <p:nvSpPr>
          <p:cNvPr id="83" name="Block Arc 82"/>
          <p:cNvSpPr/>
          <p:nvPr/>
        </p:nvSpPr>
        <p:spPr>
          <a:xfrm rot="20700000">
            <a:off x="4674542" y="4940774"/>
            <a:ext cx="421292" cy="966389"/>
          </a:xfrm>
          <a:prstGeom prst="blockArc">
            <a:avLst/>
          </a:prstGeom>
          <a:solidFill>
            <a:srgbClr val="BB3FAD">
              <a:alpha val="60000"/>
            </a:srgbClr>
          </a:solidFill>
          <a:ln>
            <a:solidFill>
              <a:srgbClr val="BB3FAD"/>
            </a:solidFill>
          </a:ln>
          <a:scene3d>
            <a:camera prst="orthographicFront">
              <a:rot lat="423181" lon="426425" rev="20726307"/>
            </a:camera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4" name="Block Arc 83"/>
          <p:cNvSpPr/>
          <p:nvPr/>
        </p:nvSpPr>
        <p:spPr>
          <a:xfrm rot="20700000">
            <a:off x="5108466" y="4936250"/>
            <a:ext cx="421292" cy="966389"/>
          </a:xfrm>
          <a:prstGeom prst="blockArc">
            <a:avLst/>
          </a:prstGeom>
          <a:solidFill>
            <a:srgbClr val="BB3FAD">
              <a:alpha val="60000"/>
            </a:srgbClr>
          </a:solidFill>
          <a:ln>
            <a:solidFill>
              <a:srgbClr val="BB3FAD"/>
            </a:solidFill>
          </a:ln>
          <a:scene3d>
            <a:camera prst="orthographicFront">
              <a:rot lat="423181" lon="426425" rev="20726307"/>
            </a:camera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5" name="Block Arc 84"/>
          <p:cNvSpPr/>
          <p:nvPr/>
        </p:nvSpPr>
        <p:spPr>
          <a:xfrm rot="20700000">
            <a:off x="5544466" y="4934889"/>
            <a:ext cx="421292" cy="974430"/>
          </a:xfrm>
          <a:prstGeom prst="blockArc">
            <a:avLst/>
          </a:prstGeom>
          <a:solidFill>
            <a:srgbClr val="BB3FAD">
              <a:alpha val="60000"/>
            </a:srgbClr>
          </a:solidFill>
          <a:ln>
            <a:solidFill>
              <a:srgbClr val="BB3FAD"/>
            </a:solidFill>
          </a:ln>
          <a:scene3d>
            <a:camera prst="orthographicFront">
              <a:rot lat="423181" lon="426425" rev="20726307"/>
            </a:camera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5974608" y="5433018"/>
            <a:ext cx="300082" cy="30777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α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6441293" y="5446528"/>
            <a:ext cx="282587" cy="30777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β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6165185" y="5940694"/>
            <a:ext cx="503492" cy="24622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TCR</a:t>
            </a:r>
            <a:endParaRPr lang="en-US" sz="1000" b="1" dirty="0"/>
          </a:p>
        </p:txBody>
      </p:sp>
      <p:sp>
        <p:nvSpPr>
          <p:cNvPr id="89" name="TextBox 21"/>
          <p:cNvSpPr txBox="1">
            <a:spLocks noChangeArrowheads="1"/>
          </p:cNvSpPr>
          <p:nvPr/>
        </p:nvSpPr>
        <p:spPr bwMode="auto">
          <a:xfrm>
            <a:off x="5016091" y="4699009"/>
            <a:ext cx="679155" cy="430739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800" b="1" dirty="0" smtClean="0">
                <a:solidFill>
                  <a:srgbClr val="FFFFFF"/>
                </a:solidFill>
              </a:rPr>
              <a:t>CDR2α</a:t>
            </a:r>
          </a:p>
          <a:p>
            <a:pPr eaLnBrk="1" hangingPunct="1">
              <a:defRPr/>
            </a:pPr>
            <a:endParaRPr lang="en-US" sz="800" dirty="0" smtClean="0">
              <a:solidFill>
                <a:srgbClr val="FFFFFF"/>
              </a:solidFill>
            </a:endParaRPr>
          </a:p>
        </p:txBody>
      </p:sp>
      <p:sp>
        <p:nvSpPr>
          <p:cNvPr id="90" name="TextBox 22"/>
          <p:cNvSpPr txBox="1">
            <a:spLocks noChangeArrowheads="1"/>
          </p:cNvSpPr>
          <p:nvPr/>
        </p:nvSpPr>
        <p:spPr bwMode="auto">
          <a:xfrm>
            <a:off x="5484238" y="4699008"/>
            <a:ext cx="680947" cy="43074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800" b="1" dirty="0" smtClean="0">
                <a:solidFill>
                  <a:srgbClr val="FFFFFF"/>
                </a:solidFill>
              </a:rPr>
              <a:t>CDR3α</a:t>
            </a:r>
          </a:p>
          <a:p>
            <a:pPr eaLnBrk="1" hangingPunct="1">
              <a:defRPr/>
            </a:pPr>
            <a:endParaRPr lang="en-US" sz="800" dirty="0" smtClean="0">
              <a:solidFill>
                <a:srgbClr val="FFFFFF"/>
              </a:solidFill>
            </a:endParaRPr>
          </a:p>
        </p:txBody>
      </p:sp>
      <p:sp>
        <p:nvSpPr>
          <p:cNvPr id="91" name="TextBox 37"/>
          <p:cNvSpPr txBox="1">
            <a:spLocks noChangeArrowheads="1"/>
          </p:cNvSpPr>
          <p:nvPr/>
        </p:nvSpPr>
        <p:spPr bwMode="auto">
          <a:xfrm>
            <a:off x="6740597" y="4662621"/>
            <a:ext cx="709618" cy="430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800" b="1" dirty="0" smtClean="0">
                <a:solidFill>
                  <a:srgbClr val="FFFFFF"/>
                </a:solidFill>
              </a:rPr>
              <a:t>CDR1β</a:t>
            </a:r>
          </a:p>
          <a:p>
            <a:pPr eaLnBrk="1" hangingPunct="1">
              <a:defRPr/>
            </a:pPr>
            <a:endParaRPr lang="en-US" sz="800" dirty="0" smtClean="0">
              <a:solidFill>
                <a:srgbClr val="FFFFFF"/>
              </a:solidFill>
            </a:endParaRPr>
          </a:p>
        </p:txBody>
      </p:sp>
      <p:sp>
        <p:nvSpPr>
          <p:cNvPr id="92" name="TextBox 38"/>
          <p:cNvSpPr txBox="1">
            <a:spLocks noChangeArrowheads="1"/>
          </p:cNvSpPr>
          <p:nvPr/>
        </p:nvSpPr>
        <p:spPr bwMode="auto">
          <a:xfrm>
            <a:off x="7157128" y="4667753"/>
            <a:ext cx="709618" cy="43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800" b="1" dirty="0" smtClean="0">
                <a:solidFill>
                  <a:srgbClr val="FFFFFF"/>
                </a:solidFill>
              </a:rPr>
              <a:t>CDR2β</a:t>
            </a:r>
          </a:p>
          <a:p>
            <a:pPr eaLnBrk="1" hangingPunct="1">
              <a:defRPr/>
            </a:pPr>
            <a:endParaRPr lang="en-US" sz="800" dirty="0" smtClean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66515" y="4836570"/>
            <a:ext cx="214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5" name="TextBox 39"/>
          <p:cNvSpPr txBox="1">
            <a:spLocks noChangeArrowheads="1"/>
          </p:cNvSpPr>
          <p:nvPr/>
        </p:nvSpPr>
        <p:spPr bwMode="auto">
          <a:xfrm>
            <a:off x="7584149" y="4669789"/>
            <a:ext cx="711410" cy="43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800" b="1" dirty="0" smtClean="0">
                <a:solidFill>
                  <a:srgbClr val="FFFFFF"/>
                </a:solidFill>
              </a:rPr>
              <a:t>CDR3β</a:t>
            </a:r>
          </a:p>
          <a:p>
            <a:pPr eaLnBrk="1" hangingPunct="1">
              <a:defRPr/>
            </a:pPr>
            <a:endParaRPr lang="en-US" sz="800" dirty="0" smtClean="0">
              <a:solidFill>
                <a:srgbClr val="FFFFFF"/>
              </a:solidFill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13805" y="1665081"/>
            <a:ext cx="3609037" cy="3397863"/>
            <a:chOff x="0" y="1609857"/>
            <a:chExt cx="3609037" cy="3397863"/>
          </a:xfrm>
        </p:grpSpPr>
        <p:grpSp>
          <p:nvGrpSpPr>
            <p:cNvPr id="32" name="Group 31"/>
            <p:cNvGrpSpPr/>
            <p:nvPr/>
          </p:nvGrpSpPr>
          <p:grpSpPr>
            <a:xfrm>
              <a:off x="312821" y="1609857"/>
              <a:ext cx="3009629" cy="3397863"/>
              <a:chOff x="216186" y="1609857"/>
              <a:chExt cx="3009629" cy="3397863"/>
            </a:xfrm>
          </p:grpSpPr>
          <p:grpSp>
            <p:nvGrpSpPr>
              <p:cNvPr id="6" name="Group 5"/>
              <p:cNvGrpSpPr>
                <a:grpSpLocks/>
              </p:cNvGrpSpPr>
              <p:nvPr/>
            </p:nvGrpSpPr>
            <p:grpSpPr bwMode="auto">
              <a:xfrm>
                <a:off x="327509" y="1609857"/>
                <a:ext cx="2886569" cy="3397863"/>
                <a:chOff x="2411760" y="1585412"/>
                <a:chExt cx="2304256" cy="2766817"/>
              </a:xfrm>
            </p:grpSpPr>
            <p:pic>
              <p:nvPicPr>
                <p:cNvPr id="36915" name="Picture 3" descr="NKTTCR.png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840" t="15154" r="29250" b="24232"/>
                <a:stretch>
                  <a:fillRect/>
                </a:stretch>
              </p:blipFill>
              <p:spPr bwMode="auto">
                <a:xfrm>
                  <a:off x="2483768" y="1585412"/>
                  <a:ext cx="2232248" cy="26758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" name="TextBox 6"/>
                <p:cNvSpPr txBox="1"/>
                <p:nvPr/>
              </p:nvSpPr>
              <p:spPr bwMode="auto">
                <a:xfrm>
                  <a:off x="2420225" y="4021938"/>
                  <a:ext cx="511510" cy="231398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800" dirty="0">
                      <a:solidFill>
                        <a:schemeClr val="bg1"/>
                      </a:solidFill>
                      <a:latin typeface="Calibri"/>
                      <a:cs typeface="Calibri"/>
                    </a:rPr>
                    <a:t>CDR2α</a:t>
                  </a: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 bwMode="auto">
                <a:xfrm>
                  <a:off x="2779154" y="4049219"/>
                  <a:ext cx="511510" cy="231398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800" dirty="0">
                      <a:solidFill>
                        <a:schemeClr val="bg1"/>
                      </a:solidFill>
                      <a:latin typeface="Calibri"/>
                      <a:cs typeface="Calibri"/>
                    </a:rPr>
                    <a:t>CDR1α</a:t>
                  </a:r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 bwMode="auto">
                <a:xfrm>
                  <a:off x="3204113" y="4112306"/>
                  <a:ext cx="511510" cy="231398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800" dirty="0">
                      <a:solidFill>
                        <a:schemeClr val="bg1"/>
                      </a:solidFill>
                      <a:latin typeface="Calibri"/>
                      <a:cs typeface="Calibri"/>
                    </a:rPr>
                    <a:t>CDR3α</a:t>
                  </a: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 bwMode="auto">
                <a:xfrm>
                  <a:off x="3434369" y="3912814"/>
                  <a:ext cx="497834" cy="231398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800" dirty="0">
                      <a:solidFill>
                        <a:schemeClr val="bg1"/>
                      </a:solidFill>
                      <a:latin typeface="Calibri"/>
                      <a:cs typeface="Calibri"/>
                    </a:rPr>
                    <a:t>CDR3β</a:t>
                  </a:r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 bwMode="auto">
                <a:xfrm>
                  <a:off x="3789912" y="4120831"/>
                  <a:ext cx="497834" cy="231398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Calibri"/>
                      <a:cs typeface="Calibri"/>
                    </a:rPr>
                    <a:t>CDR2β</a:t>
                  </a: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 bwMode="auto">
                <a:xfrm>
                  <a:off x="4103128" y="3923045"/>
                  <a:ext cx="497834" cy="231398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800" dirty="0">
                      <a:solidFill>
                        <a:schemeClr val="bg1"/>
                      </a:solidFill>
                      <a:latin typeface="Calibri"/>
                      <a:cs typeface="Calibri"/>
                    </a:rPr>
                    <a:t>CDR1β</a:t>
                  </a: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 bwMode="auto">
                <a:xfrm>
                  <a:off x="2411760" y="3165999"/>
                  <a:ext cx="352145" cy="264454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1000" dirty="0">
                      <a:solidFill>
                        <a:schemeClr val="bg1"/>
                      </a:solidFill>
                      <a:latin typeface="Calibri"/>
                      <a:cs typeface="Calibri"/>
                    </a:rPr>
                    <a:t>Vα</a:t>
                  </a: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 bwMode="auto">
                <a:xfrm>
                  <a:off x="2459166" y="1871862"/>
                  <a:ext cx="347470" cy="264454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1000" dirty="0">
                      <a:solidFill>
                        <a:schemeClr val="bg1"/>
                      </a:solidFill>
                      <a:latin typeface="Calibri"/>
                      <a:cs typeface="Calibri"/>
                    </a:rPr>
                    <a:t>Cα</a:t>
                  </a: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 bwMode="auto">
                <a:xfrm>
                  <a:off x="3982921" y="1836055"/>
                  <a:ext cx="342528" cy="264454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1000" dirty="0">
                      <a:solidFill>
                        <a:schemeClr val="bg1"/>
                      </a:solidFill>
                      <a:latin typeface="Calibri"/>
                      <a:cs typeface="Calibri"/>
                    </a:rPr>
                    <a:t>Cβ</a:t>
                  </a: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 bwMode="auto">
                <a:xfrm>
                  <a:off x="4221642" y="3363786"/>
                  <a:ext cx="347390" cy="264454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1000" dirty="0">
                      <a:solidFill>
                        <a:schemeClr val="bg1"/>
                      </a:solidFill>
                      <a:latin typeface="Calibri"/>
                      <a:cs typeface="Calibri"/>
                    </a:rPr>
                    <a:t>Vβ</a:t>
                  </a:r>
                </a:p>
              </p:txBody>
            </p:sp>
          </p:grpSp>
          <p:sp>
            <p:nvSpPr>
              <p:cNvPr id="30" name="Left Bracket 29"/>
              <p:cNvSpPr/>
              <p:nvPr/>
            </p:nvSpPr>
            <p:spPr>
              <a:xfrm>
                <a:off x="216186" y="1807767"/>
                <a:ext cx="45719" cy="2947743"/>
              </a:xfrm>
              <a:prstGeom prst="leftBracket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ight Bracket 30"/>
              <p:cNvSpPr/>
              <p:nvPr/>
            </p:nvSpPr>
            <p:spPr>
              <a:xfrm>
                <a:off x="3180096" y="1821573"/>
                <a:ext cx="45719" cy="3028803"/>
              </a:xfrm>
              <a:prstGeom prst="rightBracket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0" y="3098771"/>
              <a:ext cx="4232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α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301741" y="3167801"/>
              <a:ext cx="3072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β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93" name="TextBox 92"/>
          <p:cNvSpPr txBox="1"/>
          <p:nvPr/>
        </p:nvSpPr>
        <p:spPr>
          <a:xfrm>
            <a:off x="6924842" y="219242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6864" name="TextBox 36863"/>
          <p:cNvSpPr txBox="1"/>
          <p:nvPr/>
        </p:nvSpPr>
        <p:spPr>
          <a:xfrm>
            <a:off x="6903128" y="3369895"/>
            <a:ext cx="2951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D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8784" y="2353743"/>
            <a:ext cx="523632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Non-polymorphic antigen presenting molecule</a:t>
            </a:r>
          </a:p>
          <a:p>
            <a:pPr>
              <a:defRPr/>
            </a:pPr>
            <a:endParaRPr lang="en-US" sz="140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Heavy chain non-covalently associated with β</a:t>
            </a:r>
            <a:r>
              <a:rPr lang="en-US" sz="1400" baseline="-2500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</a:p>
          <a:p>
            <a:pPr marL="285750" indent="-285750">
              <a:buFont typeface="Arial"/>
              <a:buChar char="•"/>
              <a:defRPr/>
            </a:pPr>
            <a:endParaRPr lang="en-US" sz="140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Heavy chain is composed of three domains α1, α2 and α3</a:t>
            </a:r>
          </a:p>
          <a:p>
            <a:pPr marL="285750" indent="-285750">
              <a:buFont typeface="Arial"/>
              <a:buChar char="•"/>
              <a:defRPr/>
            </a:pPr>
            <a:endParaRPr lang="en-US" sz="140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Antigen-binding cavity is formed from  α1 and α2 domains</a:t>
            </a:r>
          </a:p>
          <a:p>
            <a:pPr marL="285750" indent="-285750">
              <a:buFont typeface="Arial"/>
              <a:buChar char="•"/>
              <a:defRPr/>
            </a:pPr>
            <a:endParaRPr lang="en-US" sz="140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The cleft is hydrophobic and has two pockets namely A’ and F’</a:t>
            </a:r>
          </a:p>
          <a:p>
            <a:pPr marL="285750" indent="-285750">
              <a:buFont typeface="Arial"/>
              <a:buChar char="•"/>
              <a:defRPr/>
            </a:pPr>
            <a:endParaRPr lang="en-US" sz="140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  <a:defRPr/>
            </a:pPr>
            <a:endParaRPr lang="en-US" sz="1400" dirty="0">
              <a:solidFill>
                <a:srgbClr val="FFFFFF"/>
              </a:solidFill>
              <a:latin typeface="Calibri"/>
              <a:cs typeface="Calibri"/>
            </a:endParaRPr>
          </a:p>
          <a:p>
            <a:pPr>
              <a:defRPr/>
            </a:pPr>
            <a:endParaRPr lang="en-US" sz="14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9452" y="1587413"/>
            <a:ext cx="2899024" cy="4405807"/>
            <a:chOff x="2026402" y="3989288"/>
            <a:chExt cx="2108316" cy="2752080"/>
          </a:xfrm>
        </p:grpSpPr>
        <p:pic>
          <p:nvPicPr>
            <p:cNvPr id="6" name="Picture 4" descr="CD1d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92" t="6721" r="32870" b="4369"/>
            <a:stretch>
              <a:fillRect/>
            </a:stretch>
          </p:blipFill>
          <p:spPr bwMode="auto">
            <a:xfrm>
              <a:off x="2267744" y="3989288"/>
              <a:ext cx="1770978" cy="2752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1"/>
            <p:cNvSpPr txBox="1">
              <a:spLocks noChangeArrowheads="1"/>
            </p:cNvSpPr>
            <p:nvPr/>
          </p:nvSpPr>
          <p:spPr bwMode="auto">
            <a:xfrm>
              <a:off x="2170418" y="4597102"/>
              <a:ext cx="306988" cy="246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>
                  <a:solidFill>
                    <a:srgbClr val="D7FF35"/>
                  </a:solidFill>
                  <a:latin typeface="Calibri" charset="0"/>
                  <a:cs typeface="Calibri" charset="0"/>
                </a:rPr>
                <a:t>A’</a:t>
              </a:r>
            </a:p>
          </p:txBody>
        </p:sp>
        <p:sp>
          <p:nvSpPr>
            <p:cNvPr id="8" name="TextBox 11"/>
            <p:cNvSpPr txBox="1">
              <a:spLocks noChangeArrowheads="1"/>
            </p:cNvSpPr>
            <p:nvPr/>
          </p:nvSpPr>
          <p:spPr bwMode="auto">
            <a:xfrm>
              <a:off x="3851920" y="4437112"/>
              <a:ext cx="282798" cy="246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>
                  <a:solidFill>
                    <a:srgbClr val="D7FF35"/>
                  </a:solidFill>
                  <a:latin typeface="Calibri" charset="0"/>
                  <a:cs typeface="Calibri" charset="0"/>
                </a:rPr>
                <a:t>F’</a:t>
              </a:r>
            </a:p>
          </p:txBody>
        </p:sp>
        <p:sp>
          <p:nvSpPr>
            <p:cNvPr id="9" name="TextBox 3"/>
            <p:cNvSpPr txBox="1">
              <a:spLocks noChangeArrowheads="1"/>
            </p:cNvSpPr>
            <p:nvPr/>
          </p:nvSpPr>
          <p:spPr bwMode="auto">
            <a:xfrm>
              <a:off x="2051720" y="4293096"/>
              <a:ext cx="351532" cy="277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FFFFFF"/>
                  </a:solidFill>
                  <a:latin typeface="Calibri" charset="0"/>
                  <a:cs typeface="Calibri" charset="0"/>
                </a:rPr>
                <a:t>α1</a:t>
              </a:r>
            </a:p>
          </p:txBody>
        </p:sp>
        <p:sp>
          <p:nvSpPr>
            <p:cNvPr id="10" name="TextBox 7"/>
            <p:cNvSpPr txBox="1">
              <a:spLocks noChangeArrowheads="1"/>
            </p:cNvSpPr>
            <p:nvPr/>
          </p:nvSpPr>
          <p:spPr bwMode="auto">
            <a:xfrm>
              <a:off x="2026402" y="5085184"/>
              <a:ext cx="351532" cy="277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FFFFFF"/>
                  </a:solidFill>
                  <a:latin typeface="Calibri" charset="0"/>
                  <a:cs typeface="Calibri" charset="0"/>
                </a:rPr>
                <a:t>α2</a:t>
              </a:r>
            </a:p>
          </p:txBody>
        </p:sp>
        <p:sp>
          <p:nvSpPr>
            <p:cNvPr id="11" name="TextBox 8"/>
            <p:cNvSpPr txBox="1">
              <a:spLocks noChangeArrowheads="1"/>
            </p:cNvSpPr>
            <p:nvPr/>
          </p:nvSpPr>
          <p:spPr bwMode="auto">
            <a:xfrm>
              <a:off x="2606869" y="6146025"/>
              <a:ext cx="351532" cy="277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FFFFFF"/>
                  </a:solidFill>
                  <a:latin typeface="Calibri" charset="0"/>
                  <a:cs typeface="Calibri" charset="0"/>
                </a:rPr>
                <a:t>α3</a:t>
              </a:r>
            </a:p>
          </p:txBody>
        </p:sp>
        <p:sp>
          <p:nvSpPr>
            <p:cNvPr id="12" name="TextBox 4"/>
            <p:cNvSpPr txBox="1">
              <a:spLocks noChangeArrowheads="1"/>
            </p:cNvSpPr>
            <p:nvPr/>
          </p:nvSpPr>
          <p:spPr bwMode="auto">
            <a:xfrm>
              <a:off x="3419872" y="5577197"/>
              <a:ext cx="441540" cy="277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FFFFFF"/>
                  </a:solidFill>
                  <a:latin typeface="Calibri" charset="0"/>
                  <a:cs typeface="Calibri" charset="0"/>
                </a:rPr>
                <a:t>β</a:t>
              </a:r>
              <a:r>
                <a:rPr lang="en-US" sz="1200" baseline="-25000">
                  <a:solidFill>
                    <a:srgbClr val="FFFFFF"/>
                  </a:solidFill>
                  <a:latin typeface="Calibri" charset="0"/>
                  <a:cs typeface="Calibri" charset="0"/>
                </a:rPr>
                <a:t>2</a:t>
              </a:r>
              <a:r>
                <a:rPr lang="en-US" sz="1200">
                  <a:solidFill>
                    <a:srgbClr val="FFFFFF"/>
                  </a:solidFill>
                  <a:latin typeface="Calibri" charset="0"/>
                  <a:cs typeface="Calibri" charset="0"/>
                </a:rPr>
                <a:t>m</a:t>
              </a: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1175233" y="370990"/>
            <a:ext cx="6962537" cy="60092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Structure of CD1d</a:t>
            </a:r>
            <a:endParaRPr lang="en-US" sz="2800" b="1" dirty="0">
              <a:solidFill>
                <a:schemeClr val="tx1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670188" y="1683920"/>
            <a:ext cx="5995805" cy="4233100"/>
            <a:chOff x="2050826" y="1760120"/>
            <a:chExt cx="5366673" cy="3900560"/>
          </a:xfrm>
        </p:grpSpPr>
        <p:grpSp>
          <p:nvGrpSpPr>
            <p:cNvPr id="27" name="Group 26"/>
            <p:cNvGrpSpPr>
              <a:grpSpLocks/>
            </p:cNvGrpSpPr>
            <p:nvPr/>
          </p:nvGrpSpPr>
          <p:grpSpPr bwMode="auto">
            <a:xfrm>
              <a:off x="2050826" y="1760120"/>
              <a:ext cx="5366673" cy="3900560"/>
              <a:chOff x="2267744" y="3989289"/>
              <a:chExt cx="1866974" cy="1095896"/>
            </a:xfrm>
          </p:grpSpPr>
          <p:pic>
            <p:nvPicPr>
              <p:cNvPr id="29" name="Picture 4" descr="CD1d.p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892" t="6721" r="32870" b="57875"/>
              <a:stretch/>
            </p:blipFill>
            <p:spPr bwMode="auto">
              <a:xfrm>
                <a:off x="2267744" y="3989289"/>
                <a:ext cx="1770978" cy="10958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" name="TextBox 1"/>
              <p:cNvSpPr txBox="1">
                <a:spLocks noChangeArrowheads="1"/>
              </p:cNvSpPr>
              <p:nvPr/>
            </p:nvSpPr>
            <p:spPr bwMode="auto">
              <a:xfrm>
                <a:off x="2284007" y="4635579"/>
                <a:ext cx="306988" cy="79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 dirty="0">
                    <a:solidFill>
                      <a:srgbClr val="D7FF35"/>
                    </a:solidFill>
                    <a:latin typeface="Calibri" charset="0"/>
                    <a:cs typeface="Calibri" charset="0"/>
                  </a:rPr>
                  <a:t>A’</a:t>
                </a:r>
              </a:p>
            </p:txBody>
          </p:sp>
          <p:sp>
            <p:nvSpPr>
              <p:cNvPr id="31" name="TextBox 11"/>
              <p:cNvSpPr txBox="1">
                <a:spLocks noChangeArrowheads="1"/>
              </p:cNvSpPr>
              <p:nvPr/>
            </p:nvSpPr>
            <p:spPr bwMode="auto">
              <a:xfrm>
                <a:off x="3851920" y="4437112"/>
                <a:ext cx="282798" cy="79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 dirty="0">
                    <a:solidFill>
                      <a:srgbClr val="D7FF35"/>
                    </a:solidFill>
                    <a:latin typeface="Calibri" charset="0"/>
                    <a:cs typeface="Calibri" charset="0"/>
                  </a:rPr>
                  <a:t>F’</a:t>
                </a:r>
              </a:p>
            </p:txBody>
          </p:sp>
          <p:sp>
            <p:nvSpPr>
              <p:cNvPr id="32" name="TextBox 3"/>
              <p:cNvSpPr txBox="1">
                <a:spLocks noChangeArrowheads="1"/>
              </p:cNvSpPr>
              <p:nvPr/>
            </p:nvSpPr>
            <p:spPr bwMode="auto">
              <a:xfrm>
                <a:off x="2280086" y="4344064"/>
                <a:ext cx="150505" cy="1037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dirty="0">
                    <a:solidFill>
                      <a:srgbClr val="FFFFFF"/>
                    </a:solidFill>
                    <a:latin typeface="Calibri" charset="0"/>
                    <a:cs typeface="Calibri" charset="0"/>
                  </a:rPr>
                  <a:t>α1</a:t>
                </a:r>
              </a:p>
            </p:txBody>
          </p:sp>
        </p:grpSp>
        <p:sp>
          <p:nvSpPr>
            <p:cNvPr id="28" name="TextBox 3"/>
            <p:cNvSpPr txBox="1">
              <a:spLocks noChangeArrowheads="1"/>
            </p:cNvSpPr>
            <p:nvPr/>
          </p:nvSpPr>
          <p:spPr bwMode="auto">
            <a:xfrm>
              <a:off x="2072084" y="4928965"/>
              <a:ext cx="4326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 smtClean="0">
                  <a:solidFill>
                    <a:srgbClr val="FFFFFF"/>
                  </a:solidFill>
                  <a:latin typeface="Calibri" charset="0"/>
                  <a:cs typeface="Calibri" charset="0"/>
                </a:rPr>
                <a:t>α2</a:t>
              </a:r>
              <a:endParaRPr lang="en-US" sz="1800" dirty="0">
                <a:solidFill>
                  <a:srgbClr val="FFFFFF"/>
                </a:solidFill>
                <a:latin typeface="Calibri" charset="0"/>
                <a:cs typeface="Calibri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846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ounded Rectangle 77"/>
          <p:cNvSpPr/>
          <p:nvPr/>
        </p:nvSpPr>
        <p:spPr>
          <a:xfrm>
            <a:off x="1129958" y="251750"/>
            <a:ext cx="6962537" cy="77113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                 </a:t>
            </a:r>
            <a:r>
              <a:rPr lang="en-US" sz="2800" b="1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Why </a:t>
            </a:r>
            <a:r>
              <a:rPr lang="en-US" sz="2800" b="1" dirty="0">
                <a:solidFill>
                  <a:srgbClr val="000000"/>
                </a:solidFill>
                <a:latin typeface="Calibri" charset="0"/>
                <a:cs typeface="Calibri" charset="0"/>
              </a:rPr>
              <a:t>do we care about NKT cells?</a:t>
            </a:r>
          </a:p>
        </p:txBody>
      </p:sp>
      <p:grpSp>
        <p:nvGrpSpPr>
          <p:cNvPr id="113" name="Group 112"/>
          <p:cNvGrpSpPr/>
          <p:nvPr/>
        </p:nvGrpSpPr>
        <p:grpSpPr>
          <a:xfrm>
            <a:off x="1515046" y="1097705"/>
            <a:ext cx="6395369" cy="2783501"/>
            <a:chOff x="1439838" y="1896735"/>
            <a:chExt cx="6395369" cy="2783501"/>
          </a:xfrm>
        </p:grpSpPr>
        <p:sp>
          <p:nvSpPr>
            <p:cNvPr id="114" name="Oval 23"/>
            <p:cNvSpPr>
              <a:spLocks noChangeArrowheads="1"/>
            </p:cNvSpPr>
            <p:nvPr/>
          </p:nvSpPr>
          <p:spPr bwMode="auto">
            <a:xfrm>
              <a:off x="4039756" y="1896735"/>
              <a:ext cx="1067237" cy="779640"/>
            </a:xfrm>
            <a:prstGeom prst="ellipse">
              <a:avLst/>
            </a:prstGeom>
            <a:gradFill flip="none" rotWithShape="1">
              <a:gsLst>
                <a:gs pos="100000">
                  <a:srgbClr val="FFFF00"/>
                </a:gs>
                <a:gs pos="0">
                  <a:srgbClr val="FFFFFF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dirty="0" smtClean="0">
                  <a:latin typeface="Helvetica"/>
                  <a:ea typeface="ＭＳ Ｐゴシック" pitchFamily="-111" charset="-128"/>
                  <a:cs typeface="Helvetica"/>
                </a:rPr>
                <a:t>NKT cells</a:t>
              </a:r>
              <a:endParaRPr lang="en-US" sz="1600" dirty="0">
                <a:latin typeface="Helvetica"/>
                <a:ea typeface="ＭＳ Ｐゴシック" pitchFamily="-111" charset="-128"/>
                <a:cs typeface="Helvetica"/>
              </a:endParaRPr>
            </a:p>
          </p:txBody>
        </p:sp>
        <p:grpSp>
          <p:nvGrpSpPr>
            <p:cNvPr id="115" name="Group 114"/>
            <p:cNvGrpSpPr/>
            <p:nvPr/>
          </p:nvGrpSpPr>
          <p:grpSpPr>
            <a:xfrm>
              <a:off x="1439838" y="4138890"/>
              <a:ext cx="6395369" cy="541346"/>
              <a:chOff x="661971" y="3763072"/>
              <a:chExt cx="7248912" cy="750657"/>
            </a:xfrm>
          </p:grpSpPr>
          <p:sp>
            <p:nvSpPr>
              <p:cNvPr id="200" name="Oval 29"/>
              <p:cNvSpPr>
                <a:spLocks noChangeArrowheads="1"/>
              </p:cNvSpPr>
              <p:nvPr/>
            </p:nvSpPr>
            <p:spPr bwMode="auto">
              <a:xfrm>
                <a:off x="2163548" y="3763072"/>
                <a:ext cx="1287472" cy="750657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8000"/>
                  </a:gs>
                  <a:gs pos="0">
                    <a:srgbClr val="FFFFFF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txBody>
              <a:bodyPr wrap="none" anchor="ctr"/>
              <a:lstStyle/>
              <a:p>
                <a:pPr algn="ctr" eaLnBrk="0" hangingPunct="0"/>
                <a:r>
                  <a:rPr lang="en-US" sz="1100" b="1" dirty="0" smtClean="0">
                    <a:latin typeface="Helvetica" charset="0"/>
                    <a:cs typeface="Helvetica" charset="0"/>
                  </a:rPr>
                  <a:t>Allergy</a:t>
                </a:r>
                <a:endParaRPr lang="en-US" sz="1100" b="1" dirty="0">
                  <a:latin typeface="Helvetica" charset="0"/>
                  <a:cs typeface="Helvetica" charset="0"/>
                </a:endParaRPr>
              </a:p>
            </p:txBody>
          </p:sp>
          <p:sp>
            <p:nvSpPr>
              <p:cNvPr id="201" name="Oval 29"/>
              <p:cNvSpPr>
                <a:spLocks noChangeArrowheads="1"/>
              </p:cNvSpPr>
              <p:nvPr/>
            </p:nvSpPr>
            <p:spPr bwMode="auto">
              <a:xfrm>
                <a:off x="661971" y="3763072"/>
                <a:ext cx="1287472" cy="750657"/>
              </a:xfrm>
              <a:prstGeom prst="ellipse">
                <a:avLst/>
              </a:prstGeom>
              <a:gradFill flip="none" rotWithShape="1">
                <a:gsLst>
                  <a:gs pos="98000">
                    <a:schemeClr val="accent6"/>
                  </a:gs>
                  <a:gs pos="0">
                    <a:srgbClr val="FFFFFF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txBody>
              <a:bodyPr wrap="none" anchor="ctr"/>
              <a:lstStyle/>
              <a:p>
                <a:pPr algn="ctr" eaLnBrk="0" hangingPunct="0"/>
                <a:r>
                  <a:rPr lang="en-US" sz="1100" b="1" dirty="0" smtClean="0">
                    <a:latin typeface="Helvetica" charset="0"/>
                    <a:cs typeface="Helvetica" charset="0"/>
                  </a:rPr>
                  <a:t>Infection</a:t>
                </a:r>
                <a:endParaRPr lang="en-US" sz="1100" b="1" dirty="0">
                  <a:latin typeface="Helvetica" charset="0"/>
                  <a:cs typeface="Helvetica" charset="0"/>
                </a:endParaRPr>
              </a:p>
            </p:txBody>
          </p:sp>
          <p:sp>
            <p:nvSpPr>
              <p:cNvPr id="202" name="Oval 29"/>
              <p:cNvSpPr>
                <a:spLocks noChangeArrowheads="1"/>
              </p:cNvSpPr>
              <p:nvPr/>
            </p:nvSpPr>
            <p:spPr bwMode="auto">
              <a:xfrm>
                <a:off x="6623411" y="3763072"/>
                <a:ext cx="1287472" cy="750657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rgbClr val="FFFFFF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txBody>
              <a:bodyPr wrap="none" anchor="ctr"/>
              <a:lstStyle/>
              <a:p>
                <a:pPr algn="ctr" eaLnBrk="0" hangingPunct="0"/>
                <a:r>
                  <a:rPr lang="en-US" sz="1100" b="1" dirty="0" smtClean="0">
                    <a:latin typeface="Helvetica" charset="0"/>
                    <a:cs typeface="Helvetica" charset="0"/>
                  </a:rPr>
                  <a:t>Cancer</a:t>
                </a:r>
                <a:endParaRPr lang="en-US" sz="1100" b="1" dirty="0">
                  <a:latin typeface="Helvetica" charset="0"/>
                  <a:cs typeface="Helvetica" charset="0"/>
                </a:endParaRPr>
              </a:p>
            </p:txBody>
          </p:sp>
          <p:sp>
            <p:nvSpPr>
              <p:cNvPr id="203" name="Oval 29"/>
              <p:cNvSpPr>
                <a:spLocks noChangeArrowheads="1"/>
              </p:cNvSpPr>
              <p:nvPr/>
            </p:nvSpPr>
            <p:spPr bwMode="auto">
              <a:xfrm>
                <a:off x="3689041" y="3763072"/>
                <a:ext cx="1287472" cy="750657"/>
              </a:xfrm>
              <a:prstGeom prst="ellipse">
                <a:avLst/>
              </a:prstGeom>
              <a:gradFill flip="none" rotWithShape="1">
                <a:gsLst>
                  <a:gs pos="99000">
                    <a:srgbClr val="A41488"/>
                  </a:gs>
                  <a:gs pos="0">
                    <a:srgbClr val="FFFFFF"/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txBody>
              <a:bodyPr wrap="none" anchor="ctr"/>
              <a:lstStyle/>
              <a:p>
                <a:pPr algn="ctr" eaLnBrk="0" hangingPunct="0"/>
                <a:r>
                  <a:rPr lang="en-US" sz="1100" b="1" dirty="0" smtClean="0">
                    <a:latin typeface="Helvetica" charset="0"/>
                    <a:cs typeface="Helvetica" charset="0"/>
                  </a:rPr>
                  <a:t>Autoimmunity</a:t>
                </a:r>
                <a:endParaRPr lang="en-US" sz="1100" b="1" dirty="0">
                  <a:latin typeface="Helvetica" charset="0"/>
                  <a:cs typeface="Helvetica" charset="0"/>
                </a:endParaRPr>
              </a:p>
            </p:txBody>
          </p:sp>
          <p:sp>
            <p:nvSpPr>
              <p:cNvPr id="204" name="Oval 29"/>
              <p:cNvSpPr>
                <a:spLocks noChangeArrowheads="1"/>
              </p:cNvSpPr>
              <p:nvPr/>
            </p:nvSpPr>
            <p:spPr bwMode="auto">
              <a:xfrm>
                <a:off x="5160349" y="3763072"/>
                <a:ext cx="1287472" cy="750657"/>
              </a:xfrm>
              <a:prstGeom prst="ellipse">
                <a:avLst/>
              </a:prstGeom>
              <a:gradFill rotWithShape="0">
                <a:gsLst>
                  <a:gs pos="0">
                    <a:srgbClr val="FAFDFD"/>
                  </a:gs>
                  <a:gs pos="100000">
                    <a:srgbClr val="00808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txBody>
              <a:bodyPr wrap="none" anchor="ctr"/>
              <a:lstStyle/>
              <a:p>
                <a:pPr algn="ctr" eaLnBrk="0" hangingPunct="0"/>
                <a:r>
                  <a:rPr lang="en-US" sz="900" b="1" dirty="0" smtClean="0">
                    <a:latin typeface="Helvetica" charset="0"/>
                    <a:cs typeface="Helvetica" charset="0"/>
                  </a:rPr>
                  <a:t>Microbial immunity</a:t>
                </a:r>
                <a:endParaRPr lang="en-US" sz="900" b="1" dirty="0">
                  <a:latin typeface="Helvetica" charset="0"/>
                  <a:cs typeface="Helvetica" charset="0"/>
                </a:endParaRPr>
              </a:p>
            </p:txBody>
          </p:sp>
        </p:grpSp>
        <p:sp>
          <p:nvSpPr>
            <p:cNvPr id="116" name="TextBox 115"/>
            <p:cNvSpPr txBox="1"/>
            <p:nvPr/>
          </p:nvSpPr>
          <p:spPr>
            <a:xfrm>
              <a:off x="3782363" y="2692272"/>
              <a:ext cx="262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°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grpSp>
          <p:nvGrpSpPr>
            <p:cNvPr id="117" name="Group 116"/>
            <p:cNvGrpSpPr/>
            <p:nvPr/>
          </p:nvGrpSpPr>
          <p:grpSpPr>
            <a:xfrm>
              <a:off x="3545954" y="2542928"/>
              <a:ext cx="560958" cy="744237"/>
              <a:chOff x="3445944" y="2587375"/>
              <a:chExt cx="635825" cy="1031997"/>
            </a:xfrm>
          </p:grpSpPr>
          <p:sp>
            <p:nvSpPr>
              <p:cNvPr id="193" name="TextBox 192"/>
              <p:cNvSpPr txBox="1"/>
              <p:nvPr/>
            </p:nvSpPr>
            <p:spPr>
              <a:xfrm>
                <a:off x="3679024" y="2587375"/>
                <a:ext cx="204634" cy="5121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°</a:t>
                </a:r>
              </a:p>
            </p:txBody>
          </p:sp>
          <p:sp>
            <p:nvSpPr>
              <p:cNvPr id="194" name="TextBox 193"/>
              <p:cNvSpPr txBox="1"/>
              <p:nvPr/>
            </p:nvSpPr>
            <p:spPr>
              <a:xfrm>
                <a:off x="3650578" y="2956706"/>
                <a:ext cx="297973" cy="512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°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5" name="TextBox 194"/>
              <p:cNvSpPr txBox="1"/>
              <p:nvPr/>
            </p:nvSpPr>
            <p:spPr>
              <a:xfrm>
                <a:off x="3547295" y="2772041"/>
                <a:ext cx="297973" cy="512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°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6" name="TextBox 195"/>
              <p:cNvSpPr txBox="1"/>
              <p:nvPr/>
            </p:nvSpPr>
            <p:spPr>
              <a:xfrm>
                <a:off x="3445944" y="2956706"/>
                <a:ext cx="297973" cy="512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°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7" name="TextBox 196"/>
              <p:cNvSpPr txBox="1"/>
              <p:nvPr/>
            </p:nvSpPr>
            <p:spPr>
              <a:xfrm>
                <a:off x="3783796" y="2672110"/>
                <a:ext cx="297973" cy="512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°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8" name="TextBox 197"/>
              <p:cNvSpPr txBox="1"/>
              <p:nvPr/>
            </p:nvSpPr>
            <p:spPr>
              <a:xfrm>
                <a:off x="3742765" y="3076842"/>
                <a:ext cx="297973" cy="512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°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9" name="TextBox 198"/>
              <p:cNvSpPr txBox="1"/>
              <p:nvPr/>
            </p:nvSpPr>
            <p:spPr>
              <a:xfrm>
                <a:off x="3544364" y="3107238"/>
                <a:ext cx="297973" cy="512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°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18" name="Group 117"/>
            <p:cNvGrpSpPr/>
            <p:nvPr/>
          </p:nvGrpSpPr>
          <p:grpSpPr>
            <a:xfrm>
              <a:off x="4225052" y="2700364"/>
              <a:ext cx="524758" cy="744237"/>
              <a:chOff x="3349669" y="2609795"/>
              <a:chExt cx="594793" cy="1031997"/>
            </a:xfrm>
          </p:grpSpPr>
          <p:sp>
            <p:nvSpPr>
              <p:cNvPr id="186" name="TextBox 185"/>
              <p:cNvSpPr txBox="1"/>
              <p:nvPr/>
            </p:nvSpPr>
            <p:spPr>
              <a:xfrm>
                <a:off x="3582750" y="2609795"/>
                <a:ext cx="204634" cy="5121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°</a:t>
                </a:r>
              </a:p>
            </p:txBody>
          </p:sp>
          <p:sp>
            <p:nvSpPr>
              <p:cNvPr id="187" name="TextBox 186"/>
              <p:cNvSpPr txBox="1"/>
              <p:nvPr/>
            </p:nvSpPr>
            <p:spPr>
              <a:xfrm>
                <a:off x="3554303" y="2979126"/>
                <a:ext cx="297972" cy="512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°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8" name="TextBox 187"/>
              <p:cNvSpPr txBox="1"/>
              <p:nvPr/>
            </p:nvSpPr>
            <p:spPr>
              <a:xfrm>
                <a:off x="3451020" y="2794461"/>
                <a:ext cx="297972" cy="512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°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9" name="TextBox 188"/>
              <p:cNvSpPr txBox="1"/>
              <p:nvPr/>
            </p:nvSpPr>
            <p:spPr>
              <a:xfrm>
                <a:off x="3349669" y="2979126"/>
                <a:ext cx="297972" cy="512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°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0" name="TextBox 189"/>
              <p:cNvSpPr txBox="1"/>
              <p:nvPr/>
            </p:nvSpPr>
            <p:spPr>
              <a:xfrm>
                <a:off x="3603421" y="2820696"/>
                <a:ext cx="297972" cy="512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°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1" name="TextBox 190"/>
              <p:cNvSpPr txBox="1"/>
              <p:nvPr/>
            </p:nvSpPr>
            <p:spPr>
              <a:xfrm>
                <a:off x="3646490" y="3099262"/>
                <a:ext cx="297972" cy="512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°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2" name="TextBox 191"/>
              <p:cNvSpPr txBox="1"/>
              <p:nvPr/>
            </p:nvSpPr>
            <p:spPr>
              <a:xfrm>
                <a:off x="3448089" y="3129658"/>
                <a:ext cx="297972" cy="512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°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19" name="Group 118"/>
            <p:cNvGrpSpPr/>
            <p:nvPr/>
          </p:nvGrpSpPr>
          <p:grpSpPr>
            <a:xfrm>
              <a:off x="4881020" y="2567190"/>
              <a:ext cx="524758" cy="744237"/>
              <a:chOff x="3349669" y="2609795"/>
              <a:chExt cx="594793" cy="1031997"/>
            </a:xfrm>
          </p:grpSpPr>
          <p:sp>
            <p:nvSpPr>
              <p:cNvPr id="179" name="TextBox 178"/>
              <p:cNvSpPr txBox="1"/>
              <p:nvPr/>
            </p:nvSpPr>
            <p:spPr>
              <a:xfrm>
                <a:off x="3582750" y="2609795"/>
                <a:ext cx="204634" cy="5121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°</a:t>
                </a:r>
              </a:p>
            </p:txBody>
          </p:sp>
          <p:sp>
            <p:nvSpPr>
              <p:cNvPr id="180" name="TextBox 179"/>
              <p:cNvSpPr txBox="1"/>
              <p:nvPr/>
            </p:nvSpPr>
            <p:spPr>
              <a:xfrm>
                <a:off x="3554303" y="2979126"/>
                <a:ext cx="297972" cy="512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°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1" name="TextBox 180"/>
              <p:cNvSpPr txBox="1"/>
              <p:nvPr/>
            </p:nvSpPr>
            <p:spPr>
              <a:xfrm>
                <a:off x="3451020" y="2794461"/>
                <a:ext cx="297972" cy="512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°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2" name="TextBox 181"/>
              <p:cNvSpPr txBox="1"/>
              <p:nvPr/>
            </p:nvSpPr>
            <p:spPr>
              <a:xfrm>
                <a:off x="3349669" y="2979126"/>
                <a:ext cx="297972" cy="512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°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3" name="TextBox 182"/>
              <p:cNvSpPr txBox="1"/>
              <p:nvPr/>
            </p:nvSpPr>
            <p:spPr>
              <a:xfrm>
                <a:off x="3603421" y="2820696"/>
                <a:ext cx="297972" cy="512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°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4" name="TextBox 183"/>
              <p:cNvSpPr txBox="1"/>
              <p:nvPr/>
            </p:nvSpPr>
            <p:spPr>
              <a:xfrm>
                <a:off x="3646490" y="3099262"/>
                <a:ext cx="297972" cy="512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°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5" name="TextBox 184"/>
              <p:cNvSpPr txBox="1"/>
              <p:nvPr/>
            </p:nvSpPr>
            <p:spPr>
              <a:xfrm>
                <a:off x="3448089" y="3129658"/>
                <a:ext cx="297972" cy="512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°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20" name="TextBox 119"/>
            <p:cNvSpPr txBox="1"/>
            <p:nvPr/>
          </p:nvSpPr>
          <p:spPr>
            <a:xfrm>
              <a:off x="3400316" y="3138015"/>
              <a:ext cx="5092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IFN-</a:t>
              </a:r>
              <a:r>
                <a:rPr lang="en-US" sz="1200" dirty="0" err="1" smtClean="0">
                  <a:solidFill>
                    <a:schemeClr val="bg1"/>
                  </a:solidFill>
                </a:rPr>
                <a:t>γ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4094652" y="3278695"/>
              <a:ext cx="4924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IL-13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4558743" y="3469766"/>
              <a:ext cx="4924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IL-21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4120348" y="3419579"/>
              <a:ext cx="4154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IL-4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472129" y="3315717"/>
              <a:ext cx="4924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IL-17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72" name="Down Arrow 171"/>
            <p:cNvSpPr/>
            <p:nvPr/>
          </p:nvSpPr>
          <p:spPr>
            <a:xfrm>
              <a:off x="1826507" y="3812922"/>
              <a:ext cx="316269" cy="241121"/>
            </a:xfrm>
            <a:prstGeom prst="downArrow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" name="Down Arrow 172"/>
            <p:cNvSpPr/>
            <p:nvPr/>
          </p:nvSpPr>
          <p:spPr>
            <a:xfrm>
              <a:off x="3219476" y="3812922"/>
              <a:ext cx="316269" cy="241121"/>
            </a:xfrm>
            <a:prstGeom prst="downArrow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4" name="Down Arrow 173"/>
            <p:cNvSpPr/>
            <p:nvPr/>
          </p:nvSpPr>
          <p:spPr>
            <a:xfrm>
              <a:off x="4430686" y="3802266"/>
              <a:ext cx="316269" cy="241121"/>
            </a:xfrm>
            <a:prstGeom prst="downArrow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5" name="Down Arrow 174"/>
            <p:cNvSpPr/>
            <p:nvPr/>
          </p:nvSpPr>
          <p:spPr>
            <a:xfrm>
              <a:off x="5797064" y="3802266"/>
              <a:ext cx="316269" cy="241121"/>
            </a:xfrm>
            <a:prstGeom prst="downArrow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6" name="Down Arrow 175"/>
            <p:cNvSpPr/>
            <p:nvPr/>
          </p:nvSpPr>
          <p:spPr>
            <a:xfrm>
              <a:off x="7154911" y="3812922"/>
              <a:ext cx="316269" cy="241121"/>
            </a:xfrm>
            <a:prstGeom prst="downArrow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5125293" y="3163159"/>
              <a:ext cx="6367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GMCSF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5559751" y="3286405"/>
              <a:ext cx="6222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TNF-α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127070" y="2198734"/>
            <a:ext cx="8794127" cy="4274455"/>
            <a:chOff x="127070" y="2198734"/>
            <a:chExt cx="8794127" cy="4274455"/>
          </a:xfrm>
        </p:grpSpPr>
        <p:grpSp>
          <p:nvGrpSpPr>
            <p:cNvPr id="129" name="Group 128"/>
            <p:cNvGrpSpPr/>
            <p:nvPr/>
          </p:nvGrpSpPr>
          <p:grpSpPr>
            <a:xfrm>
              <a:off x="127070" y="2198734"/>
              <a:ext cx="8794127" cy="4274455"/>
              <a:chOff x="249882" y="2461645"/>
              <a:chExt cx="8453353" cy="4007209"/>
            </a:xfrm>
          </p:grpSpPr>
          <p:grpSp>
            <p:nvGrpSpPr>
              <p:cNvPr id="132" name="Group 131"/>
              <p:cNvGrpSpPr/>
              <p:nvPr/>
            </p:nvGrpSpPr>
            <p:grpSpPr>
              <a:xfrm>
                <a:off x="756513" y="2643048"/>
                <a:ext cx="7090210" cy="3409950"/>
                <a:chOff x="756513" y="2037841"/>
                <a:chExt cx="7090210" cy="3409950"/>
              </a:xfrm>
            </p:grpSpPr>
            <p:grpSp>
              <p:nvGrpSpPr>
                <p:cNvPr id="222" name="Group 29"/>
                <p:cNvGrpSpPr>
                  <a:grpSpLocks/>
                </p:cNvGrpSpPr>
                <p:nvPr/>
              </p:nvGrpSpPr>
              <p:grpSpPr bwMode="auto">
                <a:xfrm>
                  <a:off x="756513" y="2310924"/>
                  <a:ext cx="7090210" cy="3136867"/>
                  <a:chOff x="5934593" y="1536012"/>
                  <a:chExt cx="7173218" cy="3345974"/>
                </a:xfrm>
              </p:grpSpPr>
              <p:sp>
                <p:nvSpPr>
                  <p:cNvPr id="224" name="Oval 223"/>
                  <p:cNvSpPr/>
                  <p:nvPr/>
                </p:nvSpPr>
                <p:spPr bwMode="auto">
                  <a:xfrm>
                    <a:off x="5934593" y="4116604"/>
                    <a:ext cx="742010" cy="765382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prst="angle"/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225" name="Oval 23"/>
                  <p:cNvSpPr>
                    <a:spLocks noChangeArrowheads="1"/>
                  </p:cNvSpPr>
                  <p:nvPr/>
                </p:nvSpPr>
                <p:spPr bwMode="auto">
                  <a:xfrm>
                    <a:off x="7973431" y="1536012"/>
                    <a:ext cx="1223834" cy="1252615"/>
                  </a:xfrm>
                  <a:prstGeom prst="ellipse">
                    <a:avLst/>
                  </a:prstGeom>
                  <a:gradFill flip="none" rotWithShape="1">
                    <a:gsLst>
                      <a:gs pos="66000">
                        <a:srgbClr val="8DB4FF"/>
                      </a:gs>
                      <a:gs pos="0">
                        <a:srgbClr val="FFFFFF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 w="9525">
                    <a:solidFill>
                      <a:schemeClr val="accent1">
                        <a:lumMod val="50000"/>
                      </a:schemeClr>
                    </a:solidFill>
                    <a:round/>
                    <a:headEnd/>
                    <a:tailEnd/>
                  </a:ln>
                  <a:scene3d>
                    <a:camera prst="orthographicFront"/>
                    <a:lightRig rig="threePt" dir="t"/>
                  </a:scene3d>
                  <a:sp3d>
                    <a:bevelT prst="angle"/>
                  </a:sp3d>
                </p:spPr>
                <p:txBody>
                  <a:bodyPr wrap="none" anchor="ctr"/>
                  <a:lstStyle/>
                  <a:p>
                    <a:pPr algn="ctr" eaLnBrk="0" hangingPunct="0">
                      <a:defRPr/>
                    </a:pPr>
                    <a:r>
                      <a:rPr lang="en-US" sz="1400" b="1" dirty="0">
                        <a:latin typeface="Helvetica"/>
                        <a:ea typeface="ＭＳ Ｐゴシック" pitchFamily="-111" charset="-128"/>
                        <a:cs typeface="Helvetica"/>
                      </a:rPr>
                      <a:t>NK cell</a:t>
                    </a:r>
                  </a:p>
                </p:txBody>
              </p:sp>
              <p:sp>
                <p:nvSpPr>
                  <p:cNvPr id="226" name="TextBox 3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2505609" y="3146361"/>
                    <a:ext cx="602202" cy="29546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prst="angle"/>
                  </a:sp3d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en-US" sz="1200" dirty="0"/>
                      <a:t>Killing</a:t>
                    </a:r>
                  </a:p>
                </p:txBody>
              </p:sp>
              <p:sp>
                <p:nvSpPr>
                  <p:cNvPr id="227" name="TextBox 3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110299" y="2685885"/>
                    <a:ext cx="602203" cy="29546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prst="angle"/>
                  </a:sp3d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en-US" sz="1200" dirty="0" smtClean="0"/>
                      <a:t>Killing</a:t>
                    </a:r>
                    <a:endParaRPr lang="en-US" sz="1200" dirty="0"/>
                  </a:p>
                </p:txBody>
              </p:sp>
            </p:grpSp>
            <p:sp>
              <p:nvSpPr>
                <p:cNvPr id="223" name="TextBox 49"/>
                <p:cNvSpPr txBox="1">
                  <a:spLocks noChangeArrowheads="1"/>
                </p:cNvSpPr>
                <p:nvPr/>
              </p:nvSpPr>
              <p:spPr bwMode="auto">
                <a:xfrm>
                  <a:off x="1315134" y="2037841"/>
                  <a:ext cx="1781057" cy="338554"/>
                </a:xfrm>
                <a:prstGeom prst="rect">
                  <a:avLst/>
                </a:prstGeom>
                <a:noFill/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600" b="1" dirty="0"/>
                    <a:t>Direct activation </a:t>
                  </a:r>
                </a:p>
              </p:txBody>
            </p:sp>
          </p:grpSp>
          <p:grpSp>
            <p:nvGrpSpPr>
              <p:cNvPr id="133" name="Group 132"/>
              <p:cNvGrpSpPr/>
              <p:nvPr/>
            </p:nvGrpSpPr>
            <p:grpSpPr>
              <a:xfrm>
                <a:off x="249882" y="2461645"/>
                <a:ext cx="8453353" cy="4007209"/>
                <a:chOff x="249882" y="2461645"/>
                <a:chExt cx="8453353" cy="4007209"/>
              </a:xfrm>
            </p:grpSpPr>
            <p:grpSp>
              <p:nvGrpSpPr>
                <p:cNvPr id="134" name="Group 133"/>
                <p:cNvGrpSpPr/>
                <p:nvPr/>
              </p:nvGrpSpPr>
              <p:grpSpPr>
                <a:xfrm>
                  <a:off x="249882" y="2461645"/>
                  <a:ext cx="2933105" cy="4007209"/>
                  <a:chOff x="243221" y="1869641"/>
                  <a:chExt cx="2933105" cy="4007209"/>
                </a:xfrm>
              </p:grpSpPr>
              <p:grpSp>
                <p:nvGrpSpPr>
                  <p:cNvPr id="162" name="Group 161"/>
                  <p:cNvGrpSpPr/>
                  <p:nvPr/>
                </p:nvGrpSpPr>
                <p:grpSpPr>
                  <a:xfrm>
                    <a:off x="243221" y="2317520"/>
                    <a:ext cx="1570753" cy="2605733"/>
                    <a:chOff x="738374" y="1395613"/>
                    <a:chExt cx="2474274" cy="3945721"/>
                  </a:xfrm>
                </p:grpSpPr>
                <p:grpSp>
                  <p:nvGrpSpPr>
                    <p:cNvPr id="170" name="Group 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38374" y="1395613"/>
                      <a:ext cx="2307784" cy="2711489"/>
                      <a:chOff x="604841" y="1105358"/>
                      <a:chExt cx="2796593" cy="3483933"/>
                    </a:xfrm>
                  </p:grpSpPr>
                  <p:sp>
                    <p:nvSpPr>
                      <p:cNvPr id="218" name="Rectangle 2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68741" y="4222603"/>
                        <a:ext cx="772998" cy="366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 prst="angle"/>
                      </a:sp3d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lIns="90487" tIns="44450" rIns="90487" bIns="44450">
                        <a:spAutoFit/>
                      </a:bodyPr>
                      <a:lstStyle/>
                      <a:p>
                        <a:pPr algn="ctr" eaLnBrk="0" hangingPunct="0">
                          <a:defRPr/>
                        </a:pPr>
                        <a:r>
                          <a:rPr lang="en-US" dirty="0">
                            <a:solidFill>
                              <a:srgbClr val="000000"/>
                            </a:solidFill>
                            <a:latin typeface="Helvetica" charset="0"/>
                            <a:cs typeface="Helvetica" charset="0"/>
                          </a:rPr>
                          <a:t>CD1d</a:t>
                        </a:r>
                      </a:p>
                    </p:txBody>
                  </p:sp>
                  <p:sp>
                    <p:nvSpPr>
                      <p:cNvPr id="219" name="Text Box 16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604841" y="3357472"/>
                        <a:ext cx="1249258" cy="3693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 prst="angle"/>
                      </a:sp3d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>
                        <a:lvl1pPr eaLnBrk="0" hangingPunct="0">
                          <a:defRPr sz="24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0"/>
                            <a:cs typeface="ＭＳ Ｐゴシック" charset="0"/>
                          </a:defRPr>
                        </a:lvl1pPr>
                        <a:lvl2pPr marL="742950" indent="-285750" eaLnBrk="0" hangingPunct="0">
                          <a:defRPr sz="24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0"/>
                          </a:defRPr>
                        </a:lvl2pPr>
                        <a:lvl3pPr marL="1143000" indent="-228600" eaLnBrk="0" hangingPunct="0">
                          <a:defRPr sz="24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0"/>
                          </a:defRPr>
                        </a:lvl3pPr>
                        <a:lvl4pPr marL="1600200" indent="-228600" eaLnBrk="0" hangingPunct="0">
                          <a:defRPr sz="24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0"/>
                          </a:defRPr>
                        </a:lvl4pPr>
                        <a:lvl5pPr marL="2057400" indent="-228600" eaLnBrk="0" hangingPunct="0">
                          <a:defRPr sz="24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r>
                          <a:rPr lang="en-US" sz="1800" b="1" dirty="0" smtClean="0">
                            <a:solidFill>
                              <a:srgbClr val="000000"/>
                            </a:solidFill>
                            <a:latin typeface="Helvetica" charset="0"/>
                            <a:cs typeface="Helvetica" charset="0"/>
                          </a:rPr>
                          <a:t>Non Vα24</a:t>
                        </a:r>
                        <a:endParaRPr lang="en-US" sz="1800" b="1" dirty="0" smtClean="0">
                          <a:solidFill>
                            <a:srgbClr val="000000"/>
                          </a:solidFill>
                          <a:latin typeface="Helvetica" charset="0"/>
                        </a:endParaRPr>
                      </a:p>
                    </p:txBody>
                  </p:sp>
                  <p:sp>
                    <p:nvSpPr>
                      <p:cNvPr id="220" name="Oval 2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29215" y="1105358"/>
                        <a:ext cx="2272219" cy="2262618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68000">
                            <a:srgbClr val="3331FF"/>
                          </a:gs>
                          <a:gs pos="0">
                            <a:srgbClr val="FFFFFF"/>
                          </a:gs>
                        </a:gsLst>
                        <a:path path="shape">
                          <a:fillToRect l="50000" t="50000" r="50000" b="50000"/>
                        </a:path>
                        <a:tileRect/>
                      </a:gradFill>
                      <a:ln w="9525">
                        <a:solidFill>
                          <a:schemeClr val="accent1">
                            <a:lumMod val="50000"/>
                          </a:schemeClr>
                        </a:solidFill>
                        <a:round/>
                        <a:headEnd/>
                        <a:tailEnd/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 prst="angle"/>
                      </a:sp3d>
                    </p:spPr>
                    <p:txBody>
                      <a:bodyPr wrap="none" anchor="ctr"/>
                      <a:lstStyle/>
                      <a:p>
                        <a:pPr algn="ctr" eaLnBrk="0" hangingPunct="0">
                          <a:defRPr/>
                        </a:pPr>
                        <a:r>
                          <a:rPr lang="en-US" sz="1400" b="1" dirty="0" smtClean="0">
                            <a:latin typeface="Helvetica"/>
                            <a:ea typeface="ＭＳ Ｐゴシック" pitchFamily="-111" charset="-128"/>
                            <a:cs typeface="Helvetica"/>
                          </a:rPr>
                          <a:t>NKT cell</a:t>
                        </a:r>
                        <a:endParaRPr lang="en-US" sz="1400" b="1" dirty="0">
                          <a:latin typeface="Helvetica"/>
                          <a:ea typeface="ＭＳ Ｐゴシック" pitchFamily="-111" charset="-128"/>
                          <a:cs typeface="Helvetica"/>
                        </a:endParaRPr>
                      </a:p>
                    </p:txBody>
                  </p:sp>
                  <p:sp>
                    <p:nvSpPr>
                      <p:cNvPr id="221" name="TextBox 220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830416" y="3457600"/>
                        <a:ext cx="184638" cy="3693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 prst="angle"/>
                      </a:sp3d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>
                        <a:lvl1pPr eaLnBrk="0" hangingPunct="0">
                          <a:defRPr sz="24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0"/>
                            <a:cs typeface="ＭＳ Ｐゴシック" charset="0"/>
                          </a:defRPr>
                        </a:lvl1pPr>
                        <a:lvl2pPr marL="742950" indent="-285750" eaLnBrk="0" hangingPunct="0">
                          <a:defRPr sz="24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0"/>
                          </a:defRPr>
                        </a:lvl2pPr>
                        <a:lvl3pPr marL="1143000" indent="-228600" eaLnBrk="0" hangingPunct="0">
                          <a:defRPr sz="24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0"/>
                          </a:defRPr>
                        </a:lvl3pPr>
                        <a:lvl4pPr marL="1600200" indent="-228600" eaLnBrk="0" hangingPunct="0">
                          <a:defRPr sz="24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0"/>
                          </a:defRPr>
                        </a:lvl4pPr>
                        <a:lvl5pPr marL="2057400" indent="-228600" eaLnBrk="0" hangingPunct="0">
                          <a:defRPr sz="24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Arial" charset="0"/>
                            <a:ea typeface="ＭＳ Ｐゴシック" charset="0"/>
                          </a:defRPr>
                        </a:lvl9pPr>
                      </a:lstStyle>
                      <a:p>
                        <a:endParaRPr lang="en-US" sz="1800" dirty="0"/>
                      </a:p>
                    </p:txBody>
                  </p:sp>
                </p:grpSp>
                <p:grpSp>
                  <p:nvGrpSpPr>
                    <p:cNvPr id="205" name="Group 204"/>
                    <p:cNvGrpSpPr/>
                    <p:nvPr/>
                  </p:nvGrpSpPr>
                  <p:grpSpPr>
                    <a:xfrm>
                      <a:off x="1996374" y="4885547"/>
                      <a:ext cx="235899" cy="455787"/>
                      <a:chOff x="7097519" y="3795627"/>
                      <a:chExt cx="264598" cy="553266"/>
                    </a:xfrm>
                  </p:grpSpPr>
                  <p:sp>
                    <p:nvSpPr>
                      <p:cNvPr id="215" name="Rectangle 214"/>
                      <p:cNvSpPr/>
                      <p:nvPr/>
                    </p:nvSpPr>
                    <p:spPr>
                      <a:xfrm>
                        <a:off x="7097519" y="3795627"/>
                        <a:ext cx="129940" cy="548038"/>
                      </a:xfrm>
                      <a:prstGeom prst="rect">
                        <a:avLst/>
                      </a:prstGeom>
                      <a:solidFill>
                        <a:srgbClr val="5BE5DB"/>
                      </a:solidFill>
                      <a:scene3d>
                        <a:camera prst="orthographicFront"/>
                        <a:lightRig rig="threePt" dir="t"/>
                      </a:scene3d>
                      <a:sp3d>
                        <a:bevelT prst="angle"/>
                      </a:sp3d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16" name="Rectangle 215"/>
                      <p:cNvSpPr/>
                      <p:nvPr/>
                    </p:nvSpPr>
                    <p:spPr>
                      <a:xfrm>
                        <a:off x="7098345" y="3798359"/>
                        <a:ext cx="250944" cy="101626"/>
                      </a:xfrm>
                      <a:prstGeom prst="rect">
                        <a:avLst/>
                      </a:prstGeom>
                      <a:solidFill>
                        <a:srgbClr val="5BE5DB"/>
                      </a:solidFill>
                      <a:ln>
                        <a:solidFill>
                          <a:srgbClr val="5BE5DB"/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 prst="angle"/>
                      </a:sp3d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17" name="Oval 216"/>
                      <p:cNvSpPr/>
                      <p:nvPr/>
                    </p:nvSpPr>
                    <p:spPr>
                      <a:xfrm>
                        <a:off x="7227459" y="3898229"/>
                        <a:ext cx="134658" cy="45066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>
                        <a:noFill/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 prst="angle"/>
                      </a:sp3d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1400" dirty="0"/>
                      </a:p>
                    </p:txBody>
                  </p:sp>
                </p:grpSp>
                <p:sp>
                  <p:nvSpPr>
                    <p:cNvPr id="206" name="Moon 205"/>
                    <p:cNvSpPr/>
                    <p:nvPr/>
                  </p:nvSpPr>
                  <p:spPr>
                    <a:xfrm>
                      <a:off x="1678665" y="4261828"/>
                      <a:ext cx="854434" cy="368537"/>
                    </a:xfrm>
                    <a:prstGeom prst="moon">
                      <a:avLst/>
                    </a:prstGeom>
                    <a:solidFill>
                      <a:srgbClr val="5BE5DB"/>
                    </a:solidFill>
                    <a:scene3d>
                      <a:camera prst="orthographicFront">
                        <a:rot lat="2100000" lon="0" rev="5400000"/>
                      </a:camera>
                      <a:lightRig rig="threePt" dir="t"/>
                    </a:scene3d>
                    <a:sp3d>
                      <a:bevelT prst="angle"/>
                    </a:sp3d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7" name="Oval 206"/>
                    <p:cNvSpPr/>
                    <p:nvPr/>
                  </p:nvSpPr>
                  <p:spPr>
                    <a:xfrm>
                      <a:off x="1968694" y="3821715"/>
                      <a:ext cx="213758" cy="390974"/>
                    </a:xfrm>
                    <a:prstGeom prst="ellipse">
                      <a:avLst/>
                    </a:prstGeom>
                    <a:solidFill>
                      <a:srgbClr val="E41985"/>
                    </a:solidFill>
                    <a:ln>
                      <a:solidFill>
                        <a:srgbClr val="FF4D2C"/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prst="angle"/>
                    </a:sp3d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8" name="Rectangle 207"/>
                    <p:cNvSpPr/>
                    <p:nvPr/>
                  </p:nvSpPr>
                  <p:spPr>
                    <a:xfrm>
                      <a:off x="1988176" y="3148994"/>
                      <a:ext cx="254475" cy="38043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rgbClr val="FF0000"/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prst="angle"/>
                    </a:sp3d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9" name="Block Arc 208"/>
                    <p:cNvSpPr/>
                    <p:nvPr/>
                  </p:nvSpPr>
                  <p:spPr>
                    <a:xfrm>
                      <a:off x="1775134" y="3501051"/>
                      <a:ext cx="673224" cy="696053"/>
                    </a:xfrm>
                    <a:prstGeom prst="blockArc">
                      <a:avLst/>
                    </a:prstGeom>
                    <a:solidFill>
                      <a:schemeClr val="bg1"/>
                    </a:solidFill>
                    <a:ln>
                      <a:solidFill>
                        <a:srgbClr val="FF0000"/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prst="angle"/>
                    </a:sp3d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10" name="TextBox 209"/>
                    <p:cNvSpPr txBox="1"/>
                    <p:nvPr/>
                  </p:nvSpPr>
                  <p:spPr>
                    <a:xfrm>
                      <a:off x="1690742" y="3485969"/>
                      <a:ext cx="410238" cy="372839"/>
                    </a:xfrm>
                    <a:prstGeom prst="rect">
                      <a:avLst/>
                    </a:prstGeom>
                    <a:noFill/>
                    <a:scene3d>
                      <a:camera prst="orthographicFront"/>
                      <a:lightRig rig="threePt" dir="t"/>
                    </a:scene3d>
                    <a:sp3d>
                      <a:bevelT prst="angle"/>
                    </a:sp3d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000" b="1" dirty="0" smtClean="0">
                          <a:solidFill>
                            <a:srgbClr val="000000"/>
                          </a:solidFill>
                        </a:rPr>
                        <a:t>α</a:t>
                      </a:r>
                      <a:endParaRPr lang="en-US" sz="1000" b="1" dirty="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211" name="TextBox 210"/>
                    <p:cNvSpPr txBox="1"/>
                    <p:nvPr/>
                  </p:nvSpPr>
                  <p:spPr>
                    <a:xfrm>
                      <a:off x="2129847" y="3485969"/>
                      <a:ext cx="412092" cy="372839"/>
                    </a:xfrm>
                    <a:prstGeom prst="rect">
                      <a:avLst/>
                    </a:prstGeom>
                    <a:noFill/>
                    <a:scene3d>
                      <a:camera prst="orthographicFront"/>
                      <a:lightRig rig="threePt" dir="t"/>
                    </a:scene3d>
                    <a:sp3d>
                      <a:bevelT prst="angle"/>
                    </a:sp3d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000" b="1" dirty="0" smtClean="0">
                          <a:solidFill>
                            <a:srgbClr val="000000"/>
                          </a:solidFill>
                        </a:rPr>
                        <a:t>β</a:t>
                      </a:r>
                      <a:endParaRPr lang="en-US" sz="1000" b="1" dirty="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212" name="TextBox 211"/>
                    <p:cNvSpPr txBox="1"/>
                    <p:nvPr/>
                  </p:nvSpPr>
                  <p:spPr>
                    <a:xfrm>
                      <a:off x="2118989" y="4823841"/>
                      <a:ext cx="1093659" cy="419445"/>
                    </a:xfrm>
                    <a:prstGeom prst="rect">
                      <a:avLst/>
                    </a:prstGeom>
                    <a:noFill/>
                    <a:scene3d>
                      <a:camera prst="orthographicFront"/>
                      <a:lightRig rig="threePt" dir="t"/>
                    </a:scene3d>
                    <a:sp3d>
                      <a:bevelT prst="angle"/>
                    </a:sp3d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200" b="1" dirty="0" smtClean="0">
                          <a:solidFill>
                            <a:schemeClr val="bg1"/>
                          </a:solidFill>
                        </a:rPr>
                        <a:t>β2M</a:t>
                      </a:r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13" name="TextBox 212"/>
                    <p:cNvSpPr txBox="1"/>
                    <p:nvPr/>
                  </p:nvSpPr>
                  <p:spPr>
                    <a:xfrm>
                      <a:off x="1129337" y="4279961"/>
                      <a:ext cx="940292" cy="419445"/>
                    </a:xfrm>
                    <a:prstGeom prst="rect">
                      <a:avLst/>
                    </a:prstGeom>
                    <a:noFill/>
                    <a:scene3d>
                      <a:camera prst="orthographicFront"/>
                      <a:lightRig rig="threePt" dir="t"/>
                    </a:scene3d>
                    <a:sp3d>
                      <a:bevelT prst="angle"/>
                    </a:sp3d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200" b="1" dirty="0" smtClean="0">
                          <a:solidFill>
                            <a:schemeClr val="bg1"/>
                          </a:solidFill>
                        </a:rPr>
                        <a:t>hCD1d</a:t>
                      </a:r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214" name="TextBox 213"/>
                    <p:cNvSpPr txBox="1"/>
                    <p:nvPr/>
                  </p:nvSpPr>
                  <p:spPr>
                    <a:xfrm>
                      <a:off x="1321244" y="3126210"/>
                      <a:ext cx="795520" cy="419445"/>
                    </a:xfrm>
                    <a:prstGeom prst="rect">
                      <a:avLst/>
                    </a:prstGeom>
                    <a:noFill/>
                    <a:scene3d>
                      <a:camera prst="orthographicFront"/>
                      <a:lightRig rig="threePt" dir="t"/>
                    </a:scene3d>
                    <a:sp3d>
                      <a:bevelT prst="angle"/>
                    </a:sp3d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200" b="1" dirty="0" smtClean="0">
                          <a:solidFill>
                            <a:schemeClr val="bg1"/>
                          </a:solidFill>
                        </a:rPr>
                        <a:t>TCR</a:t>
                      </a:r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163" name="Group 162"/>
                  <p:cNvGrpSpPr/>
                  <p:nvPr/>
                </p:nvGrpSpPr>
                <p:grpSpPr>
                  <a:xfrm>
                    <a:off x="292870" y="1869641"/>
                    <a:ext cx="2883456" cy="4007209"/>
                    <a:chOff x="292870" y="1869641"/>
                    <a:chExt cx="2883456" cy="4007209"/>
                  </a:xfrm>
                </p:grpSpPr>
                <p:sp>
                  <p:nvSpPr>
                    <p:cNvPr id="164" name="Rectangle 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46542" y="2687439"/>
                      <a:ext cx="920607" cy="30777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scene3d>
                      <a:camera prst="orthographicFront"/>
                      <a:lightRig rig="threePt" dir="t"/>
                    </a:scene3d>
                    <a:sp3d>
                      <a:bevelT prst="angle"/>
                    </a:sp3d>
                    <a:extLst/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cs typeface="Helvetica"/>
                        </a:rPr>
                        <a:t>Activation</a:t>
                      </a:r>
                    </a:p>
                  </p:txBody>
                </p:sp>
                <p:cxnSp>
                  <p:nvCxnSpPr>
                    <p:cNvPr id="165" name="Straight Arrow Connector 164"/>
                    <p:cNvCxnSpPr/>
                    <p:nvPr/>
                  </p:nvCxnSpPr>
                  <p:spPr bwMode="auto">
                    <a:xfrm flipV="1">
                      <a:off x="1801274" y="3045904"/>
                      <a:ext cx="908048" cy="4762"/>
                    </a:xfrm>
                    <a:prstGeom prst="straightConnector1">
                      <a:avLst/>
                    </a:prstGeom>
                    <a:ln>
                      <a:tailEnd type="arrow"/>
                    </a:ln>
                    <a:scene3d>
                      <a:camera prst="orthographicFront"/>
                      <a:lightRig rig="threePt" dir="t"/>
                    </a:scene3d>
                    <a:sp3d>
                      <a:bevelT prst="angle"/>
                    </a:sp3d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6" name="Straight Arrow Connector 165"/>
                    <p:cNvCxnSpPr/>
                    <p:nvPr/>
                  </p:nvCxnSpPr>
                  <p:spPr bwMode="auto">
                    <a:xfrm flipH="1">
                      <a:off x="1999968" y="3599508"/>
                      <a:ext cx="1094870" cy="1159112"/>
                    </a:xfrm>
                    <a:prstGeom prst="straightConnector1">
                      <a:avLst/>
                    </a:prstGeom>
                    <a:ln>
                      <a:tailEnd type="arrow"/>
                    </a:ln>
                    <a:scene3d>
                      <a:camera prst="orthographicFront"/>
                      <a:lightRig rig="threePt" dir="t"/>
                    </a:scene3d>
                    <a:sp3d>
                      <a:bevelT prst="angle"/>
                    </a:sp3d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67" name="Oval 166"/>
                    <p:cNvSpPr/>
                    <p:nvPr/>
                  </p:nvSpPr>
                  <p:spPr>
                    <a:xfrm>
                      <a:off x="292870" y="4913813"/>
                      <a:ext cx="1653624" cy="963037"/>
                    </a:xfrm>
                    <a:prstGeom prst="ellipse">
                      <a:avLst/>
                    </a:prstGeom>
                    <a:gradFill flip="none" rotWithShape="1">
                      <a:gsLst>
                        <a:gs pos="98000">
                          <a:schemeClr val="accent6">
                            <a:lumMod val="75000"/>
                          </a:schemeClr>
                        </a:gs>
                        <a:gs pos="0">
                          <a:srgbClr val="FFFFFF"/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  <a:scene3d>
                      <a:camera prst="orthographicFront"/>
                      <a:lightRig rig="threePt" dir="t"/>
                    </a:scene3d>
                    <a:sp3d>
                      <a:bevelT prst="angle"/>
                    </a:sp3d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00"/>
                          </a:solidFill>
                        </a:rPr>
                        <a:t>Tumor cell</a:t>
                      </a:r>
                      <a:endParaRPr lang="en-US" b="1" dirty="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168" name="Rectangle 167"/>
                    <p:cNvSpPr/>
                    <p:nvPr/>
                  </p:nvSpPr>
                  <p:spPr>
                    <a:xfrm>
                      <a:off x="2519724" y="3984028"/>
                      <a:ext cx="656602" cy="30668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scene3d>
                      <a:camera prst="orthographicFront"/>
                      <a:lightRig rig="threePt" dir="t"/>
                    </a:scene3d>
                    <a:sp3d>
                      <a:bevelT prst="angle"/>
                    </a:sp3d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US" sz="1400" dirty="0"/>
                        <a:t>Killing</a:t>
                      </a:r>
                    </a:p>
                  </p:txBody>
                </p:sp>
                <p:sp>
                  <p:nvSpPr>
                    <p:cNvPr id="169" name="TextBox 168"/>
                    <p:cNvSpPr txBox="1"/>
                    <p:nvPr/>
                  </p:nvSpPr>
                  <p:spPr>
                    <a:xfrm>
                      <a:off x="1315133" y="1869641"/>
                      <a:ext cx="1725315" cy="369332"/>
                    </a:xfrm>
                    <a:prstGeom prst="rect">
                      <a:avLst/>
                    </a:prstGeom>
                    <a:noFill/>
                    <a:scene3d>
                      <a:camera prst="orthographicFront"/>
                      <a:lightRig rig="threePt" dir="t"/>
                    </a:scene3d>
                    <a:sp3d>
                      <a:bevelT prst="angle"/>
                    </a:sp3d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Direct activation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135" name="Group 134"/>
                <p:cNvGrpSpPr/>
                <p:nvPr/>
              </p:nvGrpSpPr>
              <p:grpSpPr>
                <a:xfrm>
                  <a:off x="1716435" y="2505442"/>
                  <a:ext cx="6986800" cy="3963412"/>
                  <a:chOff x="1704857" y="1913438"/>
                  <a:chExt cx="6986800" cy="3963412"/>
                </a:xfrm>
              </p:grpSpPr>
              <p:grpSp>
                <p:nvGrpSpPr>
                  <p:cNvPr id="136" name="Group 135"/>
                  <p:cNvGrpSpPr/>
                  <p:nvPr/>
                </p:nvGrpSpPr>
                <p:grpSpPr>
                  <a:xfrm>
                    <a:off x="1704857" y="3391053"/>
                    <a:ext cx="6986800" cy="2485797"/>
                    <a:chOff x="1728375" y="3318788"/>
                    <a:chExt cx="6826592" cy="2329874"/>
                  </a:xfrm>
                </p:grpSpPr>
                <p:cxnSp>
                  <p:nvCxnSpPr>
                    <p:cNvPr id="141" name="Straight Arrow Connector 140"/>
                    <p:cNvCxnSpPr/>
                    <p:nvPr/>
                  </p:nvCxnSpPr>
                  <p:spPr bwMode="auto">
                    <a:xfrm>
                      <a:off x="1728375" y="3318788"/>
                      <a:ext cx="0" cy="1366837"/>
                    </a:xfrm>
                    <a:prstGeom prst="straightConnector1">
                      <a:avLst/>
                    </a:prstGeom>
                    <a:ln>
                      <a:tailEnd type="arrow"/>
                    </a:ln>
                    <a:scene3d>
                      <a:camera prst="orthographicFront"/>
                      <a:lightRig rig="threePt" dir="t"/>
                    </a:scene3d>
                    <a:sp3d>
                      <a:bevelT prst="angle"/>
                    </a:sp3d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42" name="Group 141"/>
                    <p:cNvGrpSpPr/>
                    <p:nvPr/>
                  </p:nvGrpSpPr>
                  <p:grpSpPr>
                    <a:xfrm>
                      <a:off x="4573742" y="3453801"/>
                      <a:ext cx="1748554" cy="2188265"/>
                      <a:chOff x="738373" y="3126210"/>
                      <a:chExt cx="2754349" cy="3313571"/>
                    </a:xfrm>
                  </p:grpSpPr>
                  <p:grpSp>
                    <p:nvGrpSpPr>
                      <p:cNvPr id="144" name="Group 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38374" y="3148397"/>
                        <a:ext cx="1163726" cy="958705"/>
                        <a:chOff x="604841" y="3357472"/>
                        <a:chExt cx="1410213" cy="1231819"/>
                      </a:xfrm>
                    </p:grpSpPr>
                    <p:sp>
                      <p:nvSpPr>
                        <p:cNvPr id="159" name="Rectangle 15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068741" y="4222603"/>
                          <a:ext cx="772998" cy="3666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scene3d>
                          <a:camera prst="orthographicFront"/>
                          <a:lightRig rig="threePt" dir="t"/>
                        </a:scene3d>
                        <a:sp3d>
                          <a:bevelT prst="angle"/>
                        </a:sp3d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 lIns="90487" tIns="44450" rIns="90487" bIns="44450">
                          <a:spAutoFit/>
                        </a:bodyPr>
                        <a:lstStyle/>
                        <a:p>
                          <a:pPr algn="ctr" eaLnBrk="0" hangingPunct="0">
                            <a:defRPr/>
                          </a:pPr>
                          <a:r>
                            <a:rPr lang="en-US" dirty="0">
                              <a:solidFill>
                                <a:srgbClr val="000000"/>
                              </a:solidFill>
                              <a:latin typeface="Helvetica" charset="0"/>
                              <a:cs typeface="Helvetica" charset="0"/>
                            </a:rPr>
                            <a:t>CD1d</a:t>
                          </a:r>
                        </a:p>
                      </p:txBody>
                    </p:sp>
                    <p:sp>
                      <p:nvSpPr>
                        <p:cNvPr id="160" name="Text Box 16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04841" y="3357472"/>
                          <a:ext cx="1249258" cy="36930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scene3d>
                          <a:camera prst="orthographicFront"/>
                          <a:lightRig rig="threePt" dir="t"/>
                        </a:scene3d>
                        <a:sp3d>
                          <a:bevelT prst="angle"/>
                        </a:sp3d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>
                          <a:spAutoFit/>
                        </a:bodyPr>
                        <a:lstStyle>
                          <a:lvl1pPr eaLnBrk="0" hangingPunct="0">
                            <a:defRPr sz="24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0"/>
                              <a:cs typeface="ＭＳ Ｐゴシック" charset="0"/>
                            </a:defRPr>
                          </a:lvl1pPr>
                          <a:lvl2pPr marL="742950" indent="-285750" eaLnBrk="0" hangingPunct="0">
                            <a:defRPr sz="24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0"/>
                            </a:defRPr>
                          </a:lvl2pPr>
                          <a:lvl3pPr marL="1143000" indent="-228600" eaLnBrk="0" hangingPunct="0">
                            <a:defRPr sz="24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0"/>
                            </a:defRPr>
                          </a:lvl3pPr>
                          <a:lvl4pPr marL="1600200" indent="-228600" eaLnBrk="0" hangingPunct="0">
                            <a:defRPr sz="24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0"/>
                            </a:defRPr>
                          </a:lvl4pPr>
                          <a:lvl5pPr marL="2057400" indent="-228600" eaLnBrk="0" hangingPunct="0">
                            <a:defRPr sz="24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0"/>
                            </a:defRPr>
                          </a:lvl9pPr>
                        </a:lstStyle>
                        <a:p>
                          <a:pPr>
                            <a:defRPr/>
                          </a:pPr>
                          <a:r>
                            <a:rPr lang="en-US" sz="1800" b="1" dirty="0" smtClean="0">
                              <a:solidFill>
                                <a:srgbClr val="000000"/>
                              </a:solidFill>
                              <a:latin typeface="Helvetica" charset="0"/>
                              <a:cs typeface="Helvetica" charset="0"/>
                            </a:rPr>
                            <a:t>Non Vα24</a:t>
                          </a:r>
                          <a:endParaRPr lang="en-US" sz="1800" b="1" dirty="0" smtClean="0">
                            <a:solidFill>
                              <a:srgbClr val="000000"/>
                            </a:solidFill>
                            <a:latin typeface="Helvetica" charset="0"/>
                          </a:endParaRPr>
                        </a:p>
                      </p:txBody>
                    </p:sp>
                    <p:sp>
                      <p:nvSpPr>
                        <p:cNvPr id="161" name="TextBox 160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30416" y="3457600"/>
                          <a:ext cx="184638" cy="36930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scene3d>
                          <a:camera prst="orthographicFront"/>
                          <a:lightRig rig="threePt" dir="t"/>
                        </a:scene3d>
                        <a:sp3d>
                          <a:bevelT prst="angle"/>
                        </a:sp3d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wrap="none">
                          <a:spAutoFit/>
                        </a:bodyPr>
                        <a:lstStyle>
                          <a:lvl1pPr eaLnBrk="0" hangingPunct="0">
                            <a:defRPr sz="24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0"/>
                              <a:cs typeface="ＭＳ Ｐゴシック" charset="0"/>
                            </a:defRPr>
                          </a:lvl1pPr>
                          <a:lvl2pPr marL="742950" indent="-285750" eaLnBrk="0" hangingPunct="0">
                            <a:defRPr sz="24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0"/>
                            </a:defRPr>
                          </a:lvl2pPr>
                          <a:lvl3pPr marL="1143000" indent="-228600" eaLnBrk="0" hangingPunct="0">
                            <a:defRPr sz="24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0"/>
                            </a:defRPr>
                          </a:lvl3pPr>
                          <a:lvl4pPr marL="1600200" indent="-228600" eaLnBrk="0" hangingPunct="0">
                            <a:defRPr sz="24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0"/>
                            </a:defRPr>
                          </a:lvl4pPr>
                          <a:lvl5pPr marL="2057400" indent="-228600" eaLnBrk="0" hangingPunct="0">
                            <a:defRPr sz="24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>
                              <a:solidFill>
                                <a:schemeClr val="tx1"/>
                              </a:solidFill>
                              <a:latin typeface="Arial" charset="0"/>
                              <a:ea typeface="ＭＳ Ｐゴシック" charset="0"/>
                            </a:defRPr>
                          </a:lvl9pPr>
                        </a:lstStyle>
                        <a:p>
                          <a:endParaRPr lang="en-US" sz="1800" dirty="0"/>
                        </a:p>
                      </p:txBody>
                    </p:sp>
                  </p:grpSp>
                  <p:sp>
                    <p:nvSpPr>
                      <p:cNvPr id="145" name="32-Point Star 144"/>
                      <p:cNvSpPr/>
                      <p:nvPr/>
                    </p:nvSpPr>
                    <p:spPr>
                      <a:xfrm>
                        <a:off x="738373" y="5186593"/>
                        <a:ext cx="2754349" cy="1253188"/>
                      </a:xfrm>
                      <a:prstGeom prst="star32">
                        <a:avLst/>
                      </a:prstGeom>
                      <a:gradFill flip="none" rotWithShape="1">
                        <a:gsLst>
                          <a:gs pos="98000">
                            <a:srgbClr val="F0FF75"/>
                          </a:gs>
                          <a:gs pos="0">
                            <a:srgbClr val="FFFFFF"/>
                          </a:gs>
                        </a:gsLst>
                        <a:path path="shape">
                          <a:fillToRect l="50000" t="50000" r="50000" b="50000"/>
                        </a:path>
                        <a:tileRect/>
                      </a:gradFill>
                      <a:ln>
                        <a:noFill/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 prst="angle"/>
                      </a:sp3d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b="1" dirty="0" smtClean="0">
                            <a:solidFill>
                              <a:schemeClr val="tx1"/>
                            </a:solidFill>
                          </a:rPr>
                          <a:t>Human APC</a:t>
                        </a:r>
                        <a:endParaRPr lang="en-US" b="1" dirty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grpSp>
                    <p:nvGrpSpPr>
                      <p:cNvPr id="146" name="Group 145"/>
                      <p:cNvGrpSpPr/>
                      <p:nvPr/>
                    </p:nvGrpSpPr>
                    <p:grpSpPr>
                      <a:xfrm>
                        <a:off x="1996374" y="4885547"/>
                        <a:ext cx="235899" cy="455787"/>
                        <a:chOff x="7097519" y="3795627"/>
                        <a:chExt cx="264598" cy="553266"/>
                      </a:xfrm>
                    </p:grpSpPr>
                    <p:sp>
                      <p:nvSpPr>
                        <p:cNvPr id="156" name="Rectangle 155"/>
                        <p:cNvSpPr/>
                        <p:nvPr/>
                      </p:nvSpPr>
                      <p:spPr>
                        <a:xfrm>
                          <a:off x="7097519" y="3795627"/>
                          <a:ext cx="129940" cy="548038"/>
                        </a:xfrm>
                        <a:prstGeom prst="rect">
                          <a:avLst/>
                        </a:prstGeom>
                        <a:solidFill>
                          <a:srgbClr val="5BE5DB"/>
                        </a:solidFill>
                        <a:scene3d>
                          <a:camera prst="orthographicFront"/>
                          <a:lightRig rig="threePt" dir="t"/>
                        </a:scene3d>
                        <a:sp3d>
                          <a:bevelT prst="angle"/>
                        </a:sp3d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57" name="Rectangle 156"/>
                        <p:cNvSpPr/>
                        <p:nvPr/>
                      </p:nvSpPr>
                      <p:spPr>
                        <a:xfrm>
                          <a:off x="7098345" y="3798359"/>
                          <a:ext cx="250944" cy="101626"/>
                        </a:xfrm>
                        <a:prstGeom prst="rect">
                          <a:avLst/>
                        </a:prstGeom>
                        <a:solidFill>
                          <a:srgbClr val="5BE5DB"/>
                        </a:solidFill>
                        <a:ln>
                          <a:solidFill>
                            <a:srgbClr val="5BE5DB"/>
                          </a:solidFill>
                        </a:ln>
                        <a:scene3d>
                          <a:camera prst="orthographicFront"/>
                          <a:lightRig rig="threePt" dir="t"/>
                        </a:scene3d>
                        <a:sp3d>
                          <a:bevelT prst="angle"/>
                        </a:sp3d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58" name="Oval 157"/>
                        <p:cNvSpPr/>
                        <p:nvPr/>
                      </p:nvSpPr>
                      <p:spPr>
                        <a:xfrm>
                          <a:off x="7227459" y="3898229"/>
                          <a:ext cx="134658" cy="45066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>
                          <a:noFill/>
                        </a:ln>
                        <a:scene3d>
                          <a:camera prst="orthographicFront"/>
                          <a:lightRig rig="threePt" dir="t"/>
                        </a:scene3d>
                        <a:sp3d>
                          <a:bevelT prst="angle"/>
                        </a:sp3d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 sz="1400" dirty="0"/>
                        </a:p>
                      </p:txBody>
                    </p:sp>
                  </p:grpSp>
                  <p:sp>
                    <p:nvSpPr>
                      <p:cNvPr id="147" name="Moon 146"/>
                      <p:cNvSpPr/>
                      <p:nvPr/>
                    </p:nvSpPr>
                    <p:spPr>
                      <a:xfrm>
                        <a:off x="1678665" y="4261828"/>
                        <a:ext cx="854434" cy="368537"/>
                      </a:xfrm>
                      <a:prstGeom prst="moon">
                        <a:avLst/>
                      </a:prstGeom>
                      <a:solidFill>
                        <a:srgbClr val="5BE5DB"/>
                      </a:solidFill>
                      <a:scene3d>
                        <a:camera prst="orthographicFront">
                          <a:rot lat="2100000" lon="0" rev="5400000"/>
                        </a:camera>
                        <a:lightRig rig="threePt" dir="t"/>
                      </a:scene3d>
                      <a:sp3d>
                        <a:bevelT prst="angle"/>
                      </a:sp3d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48" name="Oval 147"/>
                      <p:cNvSpPr/>
                      <p:nvPr/>
                    </p:nvSpPr>
                    <p:spPr>
                      <a:xfrm>
                        <a:off x="1969632" y="3821716"/>
                        <a:ext cx="213758" cy="390973"/>
                      </a:xfrm>
                      <a:prstGeom prst="ellipse">
                        <a:avLst/>
                      </a:prstGeom>
                      <a:solidFill>
                        <a:srgbClr val="E41985"/>
                      </a:solidFill>
                      <a:ln>
                        <a:solidFill>
                          <a:srgbClr val="FF4D2C"/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 prst="angle"/>
                      </a:sp3d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49" name="Rectangle 148"/>
                      <p:cNvSpPr/>
                      <p:nvPr/>
                    </p:nvSpPr>
                    <p:spPr>
                      <a:xfrm>
                        <a:off x="1988176" y="3148994"/>
                        <a:ext cx="254475" cy="38043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rgbClr val="FF0000"/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 prst="angle"/>
                      </a:sp3d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50" name="Block Arc 149"/>
                      <p:cNvSpPr/>
                      <p:nvPr/>
                    </p:nvSpPr>
                    <p:spPr>
                      <a:xfrm>
                        <a:off x="1775134" y="3501051"/>
                        <a:ext cx="673224" cy="696053"/>
                      </a:xfrm>
                      <a:prstGeom prst="blockArc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rgbClr val="FF0000"/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 prst="angle"/>
                      </a:sp3d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51" name="TextBox 150"/>
                      <p:cNvSpPr txBox="1"/>
                      <p:nvPr/>
                    </p:nvSpPr>
                    <p:spPr>
                      <a:xfrm>
                        <a:off x="1690742" y="3485969"/>
                        <a:ext cx="410238" cy="372839"/>
                      </a:xfrm>
                      <a:prstGeom prst="rect">
                        <a:avLst/>
                      </a:prstGeom>
                      <a:noFill/>
                      <a:scene3d>
                        <a:camera prst="orthographicFront"/>
                        <a:lightRig rig="threePt" dir="t"/>
                      </a:scene3d>
                      <a:sp3d>
                        <a:bevelT prst="angle"/>
                      </a:sp3d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1000" b="1" dirty="0" smtClean="0">
                            <a:solidFill>
                              <a:srgbClr val="000000"/>
                            </a:solidFill>
                          </a:rPr>
                          <a:t>α</a:t>
                        </a:r>
                        <a:endParaRPr lang="en-US" sz="1000" b="1" dirty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152" name="TextBox 151"/>
                      <p:cNvSpPr txBox="1"/>
                      <p:nvPr/>
                    </p:nvSpPr>
                    <p:spPr>
                      <a:xfrm>
                        <a:off x="2129847" y="3485969"/>
                        <a:ext cx="412092" cy="372839"/>
                      </a:xfrm>
                      <a:prstGeom prst="rect">
                        <a:avLst/>
                      </a:prstGeom>
                      <a:noFill/>
                      <a:scene3d>
                        <a:camera prst="orthographicFront"/>
                        <a:lightRig rig="threePt" dir="t"/>
                      </a:scene3d>
                      <a:sp3d>
                        <a:bevelT prst="angle"/>
                      </a:sp3d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sz="1000" b="1" dirty="0" smtClean="0">
                            <a:solidFill>
                              <a:srgbClr val="000000"/>
                            </a:solidFill>
                          </a:rPr>
                          <a:t>β</a:t>
                        </a:r>
                        <a:endParaRPr lang="en-US" sz="1000" b="1" dirty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153" name="TextBox 152"/>
                      <p:cNvSpPr txBox="1"/>
                      <p:nvPr/>
                    </p:nvSpPr>
                    <p:spPr>
                      <a:xfrm>
                        <a:off x="2118989" y="4823841"/>
                        <a:ext cx="1093659" cy="419445"/>
                      </a:xfrm>
                      <a:prstGeom prst="rect">
                        <a:avLst/>
                      </a:prstGeom>
                      <a:noFill/>
                      <a:scene3d>
                        <a:camera prst="orthographicFront"/>
                        <a:lightRig rig="threePt" dir="t"/>
                      </a:scene3d>
                      <a:sp3d>
                        <a:bevelT prst="angle"/>
                      </a:sp3d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sz="1200" b="1" dirty="0" smtClean="0">
                            <a:solidFill>
                              <a:schemeClr val="bg1"/>
                            </a:solidFill>
                          </a:rPr>
                          <a:t>β2M</a:t>
                        </a:r>
                        <a:endParaRPr lang="en-US" sz="1200" b="1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54" name="TextBox 153"/>
                      <p:cNvSpPr txBox="1"/>
                      <p:nvPr/>
                    </p:nvSpPr>
                    <p:spPr>
                      <a:xfrm>
                        <a:off x="1129337" y="4279961"/>
                        <a:ext cx="940292" cy="419445"/>
                      </a:xfrm>
                      <a:prstGeom prst="rect">
                        <a:avLst/>
                      </a:prstGeom>
                      <a:noFill/>
                      <a:scene3d>
                        <a:camera prst="orthographicFront"/>
                        <a:lightRig rig="threePt" dir="t"/>
                      </a:scene3d>
                      <a:sp3d>
                        <a:bevelT prst="angle"/>
                      </a:sp3d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sz="1200" b="1" dirty="0" smtClean="0">
                            <a:solidFill>
                              <a:schemeClr val="bg1"/>
                            </a:solidFill>
                          </a:rPr>
                          <a:t>hCD1d</a:t>
                        </a:r>
                        <a:endParaRPr lang="en-US" sz="1200" b="1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  <p:sp>
                    <p:nvSpPr>
                      <p:cNvPr id="155" name="TextBox 154"/>
                      <p:cNvSpPr txBox="1"/>
                      <p:nvPr/>
                    </p:nvSpPr>
                    <p:spPr>
                      <a:xfrm>
                        <a:off x="1321244" y="3126210"/>
                        <a:ext cx="795520" cy="419445"/>
                      </a:xfrm>
                      <a:prstGeom prst="rect">
                        <a:avLst/>
                      </a:prstGeom>
                      <a:noFill/>
                      <a:scene3d>
                        <a:camera prst="orthographicFront"/>
                        <a:lightRig rig="threePt" dir="t"/>
                      </a:scene3d>
                      <a:sp3d>
                        <a:bevelT prst="angle"/>
                      </a:sp3d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sz="1200" b="1" dirty="0" smtClean="0">
                            <a:solidFill>
                              <a:schemeClr val="bg1"/>
                            </a:solidFill>
                          </a:rPr>
                          <a:t>TCR</a:t>
                        </a:r>
                        <a:endParaRPr lang="en-US" sz="1200" b="1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143" name="Oval 142"/>
                    <p:cNvSpPr/>
                    <p:nvPr/>
                  </p:nvSpPr>
                  <p:spPr>
                    <a:xfrm>
                      <a:off x="6901343" y="4685625"/>
                      <a:ext cx="1653624" cy="963037"/>
                    </a:xfrm>
                    <a:prstGeom prst="ellipse">
                      <a:avLst/>
                    </a:prstGeom>
                    <a:gradFill flip="none" rotWithShape="1">
                      <a:gsLst>
                        <a:gs pos="98000">
                          <a:schemeClr val="accent6">
                            <a:lumMod val="75000"/>
                          </a:schemeClr>
                        </a:gs>
                        <a:gs pos="0">
                          <a:srgbClr val="FFFFFF"/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  <a:scene3d>
                      <a:camera prst="orthographicFront"/>
                      <a:lightRig rig="threePt" dir="t"/>
                    </a:scene3d>
                    <a:sp3d>
                      <a:bevelT prst="angle"/>
                    </a:sp3d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00"/>
                          </a:solidFill>
                        </a:rPr>
                        <a:t>Tumor cell</a:t>
                      </a:r>
                      <a:endParaRPr lang="en-US" b="1" dirty="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  <p:sp>
                <p:nvSpPr>
                  <p:cNvPr id="137" name="TextBox 136"/>
                  <p:cNvSpPr txBox="1"/>
                  <p:nvPr/>
                </p:nvSpPr>
                <p:spPr>
                  <a:xfrm>
                    <a:off x="5671105" y="1913438"/>
                    <a:ext cx="1884012" cy="369332"/>
                  </a:xfrm>
                  <a:prstGeom prst="rect">
                    <a:avLst/>
                  </a:prstGeom>
                  <a:noFill/>
                  <a:scene3d>
                    <a:camera prst="orthographicFront"/>
                    <a:lightRig rig="threePt" dir="t"/>
                  </a:scene3d>
                  <a:sp3d>
                    <a:bevelT prst="angle"/>
                  </a:sp3d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>
                        <a:solidFill>
                          <a:srgbClr val="FFFFFF"/>
                        </a:solidFill>
                      </a:rPr>
                      <a:t>Indirect activation</a:t>
                    </a:r>
                    <a:endParaRPr lang="en-US" dirty="0">
                      <a:solidFill>
                        <a:srgbClr val="FFFFFF"/>
                      </a:solidFill>
                    </a:endParaRPr>
                  </a:p>
                </p:txBody>
              </p:sp>
              <p:cxnSp>
                <p:nvCxnSpPr>
                  <p:cNvPr id="138" name="Straight Arrow Connector 137"/>
                  <p:cNvCxnSpPr/>
                  <p:nvPr/>
                </p:nvCxnSpPr>
                <p:spPr bwMode="auto">
                  <a:xfrm flipH="1">
                    <a:off x="7882000" y="3599508"/>
                    <a:ext cx="1" cy="1044052"/>
                  </a:xfrm>
                  <a:prstGeom prst="straightConnector1">
                    <a:avLst/>
                  </a:prstGeom>
                  <a:ln>
                    <a:tailEnd type="arrow"/>
                  </a:ln>
                  <a:scene3d>
                    <a:camera prst="orthographicFront"/>
                    <a:lightRig rig="threePt" dir="t"/>
                  </a:scene3d>
                  <a:sp3d>
                    <a:bevelT prst="angle"/>
                  </a:sp3d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" name="Straight Arrow Connector 138"/>
                  <p:cNvCxnSpPr/>
                  <p:nvPr/>
                </p:nvCxnSpPr>
                <p:spPr bwMode="auto">
                  <a:xfrm flipV="1">
                    <a:off x="6224616" y="2862521"/>
                    <a:ext cx="908048" cy="4762"/>
                  </a:xfrm>
                  <a:prstGeom prst="straightConnector1">
                    <a:avLst/>
                  </a:prstGeom>
                  <a:ln>
                    <a:tailEnd type="arrow"/>
                  </a:ln>
                  <a:scene3d>
                    <a:camera prst="orthographicFront"/>
                    <a:lightRig rig="threePt" dir="t"/>
                  </a:scene3d>
                  <a:sp3d>
                    <a:bevelT prst="angle"/>
                  </a:sp3d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40" name="Rectangle 4"/>
                  <p:cNvSpPr>
                    <a:spLocks noChangeArrowheads="1"/>
                  </p:cNvSpPr>
                  <p:nvPr/>
                </p:nvSpPr>
                <p:spPr bwMode="auto">
                  <a:xfrm>
                    <a:off x="6207720" y="2532062"/>
                    <a:ext cx="920607" cy="307777"/>
                  </a:xfrm>
                  <a:prstGeom prst="rect">
                    <a:avLst/>
                  </a:prstGeom>
                  <a:noFill/>
                  <a:ln>
                    <a:noFill/>
                  </a:ln>
                  <a:scene3d>
                    <a:camera prst="orthographicFront"/>
                    <a:lightRig rig="threePt" dir="t"/>
                  </a:scene3d>
                  <a:sp3d>
                    <a:bevelT prst="angle"/>
                  </a:sp3d>
                  <a:extLst/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400" dirty="0">
                        <a:solidFill>
                          <a:schemeClr val="bg1"/>
                        </a:solidFill>
                        <a:cs typeface="Helvetica"/>
                      </a:rPr>
                      <a:t>Activation</a:t>
                    </a:r>
                  </a:p>
                </p:txBody>
              </p:sp>
            </p:grpSp>
          </p:grpSp>
        </p:grpSp>
        <p:sp>
          <p:nvSpPr>
            <p:cNvPr id="130" name="Oval 23"/>
            <p:cNvSpPr>
              <a:spLocks noChangeArrowheads="1"/>
            </p:cNvSpPr>
            <p:nvPr/>
          </p:nvSpPr>
          <p:spPr bwMode="auto">
            <a:xfrm>
              <a:off x="4996302" y="2740354"/>
              <a:ext cx="1238341" cy="1240485"/>
            </a:xfrm>
            <a:prstGeom prst="ellipse">
              <a:avLst/>
            </a:prstGeom>
            <a:gradFill flip="none" rotWithShape="1">
              <a:gsLst>
                <a:gs pos="68000">
                  <a:srgbClr val="3331FF"/>
                </a:gs>
                <a:gs pos="0">
                  <a:srgbClr val="FFFFFF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400" b="1" dirty="0" smtClean="0">
                  <a:latin typeface="Helvetica"/>
                  <a:ea typeface="ＭＳ Ｐゴシック" pitchFamily="-111" charset="-128"/>
                  <a:cs typeface="Helvetica"/>
                </a:rPr>
                <a:t>NKT cell</a:t>
              </a:r>
              <a:endParaRPr lang="en-US" sz="1400" b="1" dirty="0">
                <a:latin typeface="Helvetica"/>
                <a:ea typeface="ＭＳ Ｐゴシック" pitchFamily="-111" charset="-128"/>
                <a:cs typeface="Helvetica"/>
              </a:endParaRPr>
            </a:p>
          </p:txBody>
        </p:sp>
        <p:sp>
          <p:nvSpPr>
            <p:cNvPr id="131" name="Oval 23"/>
            <p:cNvSpPr>
              <a:spLocks noChangeArrowheads="1"/>
            </p:cNvSpPr>
            <p:nvPr/>
          </p:nvSpPr>
          <p:spPr bwMode="auto">
            <a:xfrm>
              <a:off x="7463276" y="2683530"/>
              <a:ext cx="1258437" cy="1252651"/>
            </a:xfrm>
            <a:prstGeom prst="ellipse">
              <a:avLst/>
            </a:prstGeom>
            <a:gradFill flip="none" rotWithShape="1">
              <a:gsLst>
                <a:gs pos="66000">
                  <a:srgbClr val="8DB4FF"/>
                </a:gs>
                <a:gs pos="0">
                  <a:srgbClr val="FFFFFF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400" b="1" dirty="0">
                  <a:latin typeface="Helvetica"/>
                  <a:ea typeface="ＭＳ Ｐゴシック" pitchFamily="-111" charset="-128"/>
                  <a:cs typeface="Helvetica"/>
                </a:rPr>
                <a:t>NK cell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093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ounded Rectangle 70"/>
          <p:cNvSpPr/>
          <p:nvPr/>
        </p:nvSpPr>
        <p:spPr>
          <a:xfrm>
            <a:off x="1093820" y="264382"/>
            <a:ext cx="6962537" cy="77113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Types of NKT cells</a:t>
            </a:r>
            <a:endParaRPr lang="en-US" sz="2400" b="1" dirty="0">
              <a:solidFill>
                <a:schemeClr val="tx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477653" y="1297010"/>
            <a:ext cx="2878561" cy="5044168"/>
            <a:chOff x="21405" y="1271111"/>
            <a:chExt cx="2878561" cy="5044168"/>
          </a:xfrm>
        </p:grpSpPr>
        <p:grpSp>
          <p:nvGrpSpPr>
            <p:cNvPr id="28" name="Group 27"/>
            <p:cNvGrpSpPr/>
            <p:nvPr/>
          </p:nvGrpSpPr>
          <p:grpSpPr>
            <a:xfrm>
              <a:off x="145617" y="1271111"/>
              <a:ext cx="2754349" cy="5044168"/>
              <a:chOff x="738373" y="1395613"/>
              <a:chExt cx="2754349" cy="5044168"/>
            </a:xfrm>
          </p:grpSpPr>
          <p:grpSp>
            <p:nvGrpSpPr>
              <p:cNvPr id="8" name="Group 2"/>
              <p:cNvGrpSpPr>
                <a:grpSpLocks/>
              </p:cNvGrpSpPr>
              <p:nvPr/>
            </p:nvGrpSpPr>
            <p:grpSpPr bwMode="auto">
              <a:xfrm>
                <a:off x="738374" y="1395613"/>
                <a:ext cx="2307784" cy="2711489"/>
                <a:chOff x="604841" y="1105358"/>
                <a:chExt cx="2796593" cy="3483933"/>
              </a:xfrm>
            </p:grpSpPr>
            <p:sp>
              <p:nvSpPr>
                <p:cNvPr id="16" name="Rectangle 15"/>
                <p:cNvSpPr>
                  <a:spLocks noChangeArrowheads="1"/>
                </p:cNvSpPr>
                <p:nvPr/>
              </p:nvSpPr>
              <p:spPr bwMode="auto">
                <a:xfrm>
                  <a:off x="1068741" y="4222603"/>
                  <a:ext cx="772998" cy="366688"/>
                </a:xfrm>
                <a:prstGeom prst="rect">
                  <a:avLst/>
                </a:prstGeom>
                <a:noFill/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pPr algn="ctr" eaLnBrk="0" hangingPunct="0">
                    <a:defRPr/>
                  </a:pPr>
                  <a:r>
                    <a:rPr lang="en-US" dirty="0">
                      <a:solidFill>
                        <a:srgbClr val="000000"/>
                      </a:solidFill>
                      <a:latin typeface="Helvetica" charset="0"/>
                      <a:cs typeface="Helvetica" charset="0"/>
                    </a:rPr>
                    <a:t>CD1d</a:t>
                  </a:r>
                </a:p>
              </p:txBody>
            </p:sp>
            <p:sp>
              <p:nvSpPr>
                <p:cNvPr id="17" name="Rectangle 16"/>
                <p:cNvSpPr>
                  <a:spLocks noChangeArrowheads="1"/>
                </p:cNvSpPr>
                <p:nvPr/>
              </p:nvSpPr>
              <p:spPr bwMode="auto">
                <a:xfrm>
                  <a:off x="2546483" y="4222603"/>
                  <a:ext cx="587287" cy="366688"/>
                </a:xfrm>
                <a:prstGeom prst="rect">
                  <a:avLst/>
                </a:prstGeom>
                <a:noFill/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pPr eaLnBrk="0" hangingPunct="0">
                    <a:defRPr/>
                  </a:pPr>
                  <a:r>
                    <a:rPr lang="en-US" dirty="0">
                      <a:solidFill>
                        <a:srgbClr val="000000"/>
                      </a:solidFill>
                      <a:latin typeface="Helvetica" charset="0"/>
                      <a:cs typeface="Helvetica" charset="0"/>
                    </a:rPr>
                    <a:t></a:t>
                  </a:r>
                  <a:r>
                    <a:rPr lang="en-US" baseline="-25000" dirty="0">
                      <a:solidFill>
                        <a:srgbClr val="000000"/>
                      </a:solidFill>
                      <a:latin typeface="Helvetica" charset="0"/>
                      <a:cs typeface="Helvetica" charset="0"/>
                    </a:rPr>
                    <a:t>2</a:t>
                  </a:r>
                  <a:r>
                    <a:rPr lang="en-US" dirty="0">
                      <a:solidFill>
                        <a:srgbClr val="000000"/>
                      </a:solidFill>
                      <a:latin typeface="Helvetica" charset="0"/>
                      <a:cs typeface="Helvetica" charset="0"/>
                    </a:rPr>
                    <a:t>M</a:t>
                  </a:r>
                </a:p>
              </p:txBody>
            </p:sp>
            <p:sp>
              <p:nvSpPr>
                <p:cNvPr id="18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604841" y="3357472"/>
                  <a:ext cx="1249258" cy="369307"/>
                </a:xfrm>
                <a:prstGeom prst="rect">
                  <a:avLst/>
                </a:prstGeom>
                <a:noFill/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800" b="1" dirty="0" smtClean="0">
                      <a:solidFill>
                        <a:srgbClr val="000000"/>
                      </a:solidFill>
                      <a:latin typeface="Helvetica" charset="0"/>
                      <a:cs typeface="Helvetica" charset="0"/>
                    </a:rPr>
                    <a:t>Non Vα24</a:t>
                  </a:r>
                  <a:endParaRPr lang="en-US" sz="1800" b="1" dirty="0" smtClean="0">
                    <a:solidFill>
                      <a:srgbClr val="000000"/>
                    </a:solidFill>
                    <a:latin typeface="Helvetica" charset="0"/>
                  </a:endParaRPr>
                </a:p>
              </p:txBody>
            </p:sp>
            <p:sp>
              <p:nvSpPr>
                <p:cNvPr id="19" name="Oval 23"/>
                <p:cNvSpPr>
                  <a:spLocks noChangeArrowheads="1"/>
                </p:cNvSpPr>
                <p:nvPr/>
              </p:nvSpPr>
              <p:spPr bwMode="auto">
                <a:xfrm>
                  <a:off x="1129215" y="1105358"/>
                  <a:ext cx="2272219" cy="2262618"/>
                </a:xfrm>
                <a:prstGeom prst="ellipse">
                  <a:avLst/>
                </a:prstGeom>
                <a:gradFill flip="none" rotWithShape="1">
                  <a:gsLst>
                    <a:gs pos="97000">
                      <a:srgbClr val="6560D6"/>
                    </a:gs>
                    <a:gs pos="0">
                      <a:srgbClr val="FFFFF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b="1" dirty="0" smtClean="0">
                      <a:latin typeface="Helvetica"/>
                      <a:ea typeface="ＭＳ Ｐゴシック" pitchFamily="-111" charset="-128"/>
                      <a:cs typeface="Helvetica"/>
                    </a:rPr>
                    <a:t>Type I</a:t>
                  </a:r>
                </a:p>
                <a:p>
                  <a:pPr algn="ctr" eaLnBrk="0" hangingPunct="0">
                    <a:defRPr/>
                  </a:pPr>
                  <a:r>
                    <a:rPr lang="en-US" b="1" dirty="0" smtClean="0">
                      <a:latin typeface="Helvetica"/>
                      <a:ea typeface="ＭＳ Ｐゴシック" pitchFamily="-111" charset="-128"/>
                      <a:cs typeface="Helvetica"/>
                    </a:rPr>
                    <a:t>NKT</a:t>
                  </a:r>
                  <a:endParaRPr lang="en-US" b="1" dirty="0">
                    <a:latin typeface="Helvetica"/>
                    <a:ea typeface="ＭＳ Ｐゴシック" pitchFamily="-111" charset="-128"/>
                    <a:cs typeface="Helvetica"/>
                  </a:endParaRPr>
                </a:p>
              </p:txBody>
            </p:sp>
            <p:sp>
              <p:nvSpPr>
                <p:cNvPr id="20" name="TextBox 49"/>
                <p:cNvSpPr txBox="1">
                  <a:spLocks noChangeArrowheads="1"/>
                </p:cNvSpPr>
                <p:nvPr/>
              </p:nvSpPr>
              <p:spPr bwMode="auto">
                <a:xfrm>
                  <a:off x="1830416" y="3457600"/>
                  <a:ext cx="184638" cy="369307"/>
                </a:xfrm>
                <a:prstGeom prst="rect">
                  <a:avLst/>
                </a:prstGeom>
                <a:noFill/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endParaRPr lang="en-US" sz="1800" dirty="0"/>
                </a:p>
              </p:txBody>
            </p:sp>
          </p:grpSp>
          <p:sp>
            <p:nvSpPr>
              <p:cNvPr id="9" name="32-Point Star 8"/>
              <p:cNvSpPr/>
              <p:nvPr/>
            </p:nvSpPr>
            <p:spPr>
              <a:xfrm>
                <a:off x="738373" y="5186593"/>
                <a:ext cx="2754349" cy="1253188"/>
              </a:xfrm>
              <a:prstGeom prst="star32">
                <a:avLst/>
              </a:prstGeom>
              <a:gradFill flip="none" rotWithShape="1">
                <a:gsLst>
                  <a:gs pos="98000">
                    <a:srgbClr val="F0FF75"/>
                  </a:gs>
                  <a:gs pos="0">
                    <a:srgbClr val="FFFFFF"/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chemeClr val="tx1"/>
                    </a:solidFill>
                  </a:rPr>
                  <a:t>Human APC</a:t>
                </a:r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1996374" y="4885547"/>
                <a:ext cx="235899" cy="455787"/>
                <a:chOff x="7097519" y="3795627"/>
                <a:chExt cx="264598" cy="553266"/>
              </a:xfrm>
            </p:grpSpPr>
            <p:sp>
              <p:nvSpPr>
                <p:cNvPr id="13" name="Rectangle 12"/>
                <p:cNvSpPr/>
                <p:nvPr/>
              </p:nvSpPr>
              <p:spPr>
                <a:xfrm>
                  <a:off x="7097519" y="3795627"/>
                  <a:ext cx="129940" cy="548038"/>
                </a:xfrm>
                <a:prstGeom prst="rect">
                  <a:avLst/>
                </a:prstGeom>
                <a:solidFill>
                  <a:srgbClr val="5BE5DB"/>
                </a:solidFill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7098345" y="3798359"/>
                  <a:ext cx="250944" cy="101626"/>
                </a:xfrm>
                <a:prstGeom prst="rect">
                  <a:avLst/>
                </a:prstGeom>
                <a:solidFill>
                  <a:srgbClr val="5BE5DB"/>
                </a:solidFill>
                <a:ln>
                  <a:solidFill>
                    <a:srgbClr val="5BE5D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Oval 14"/>
                <p:cNvSpPr/>
                <p:nvPr/>
              </p:nvSpPr>
              <p:spPr>
                <a:xfrm>
                  <a:off x="7227459" y="3898229"/>
                  <a:ext cx="134658" cy="45066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/>
                </a:p>
              </p:txBody>
            </p:sp>
          </p:grpSp>
          <p:sp>
            <p:nvSpPr>
              <p:cNvPr id="11" name="Moon 10"/>
              <p:cNvSpPr/>
              <p:nvPr/>
            </p:nvSpPr>
            <p:spPr>
              <a:xfrm>
                <a:off x="1678665" y="4261828"/>
                <a:ext cx="854434" cy="368537"/>
              </a:xfrm>
              <a:prstGeom prst="moon">
                <a:avLst/>
              </a:prstGeom>
              <a:solidFill>
                <a:srgbClr val="5BE5DB"/>
              </a:solidFill>
              <a:scene3d>
                <a:camera prst="orthographicFront">
                  <a:rot lat="2100000" lon="0" rev="5400000"/>
                </a:camera>
                <a:lightRig rig="threePt" dir="t"/>
              </a:scene3d>
              <a:sp3d>
                <a:bevelT prst="angle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1995808" y="3821716"/>
                <a:ext cx="213758" cy="390974"/>
              </a:xfrm>
              <a:prstGeom prst="ellipse">
                <a:avLst/>
              </a:prstGeom>
              <a:solidFill>
                <a:srgbClr val="E41985"/>
              </a:solidFill>
              <a:ln>
                <a:solidFill>
                  <a:srgbClr val="FF4D2C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1988176" y="3148994"/>
                <a:ext cx="254475" cy="3804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Block Arc 6"/>
              <p:cNvSpPr/>
              <p:nvPr/>
            </p:nvSpPr>
            <p:spPr>
              <a:xfrm>
                <a:off x="1775134" y="3501051"/>
                <a:ext cx="673224" cy="696053"/>
              </a:xfrm>
              <a:prstGeom prst="blockArc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750758" y="3505200"/>
                <a:ext cx="300082" cy="307777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000000"/>
                    </a:solidFill>
                  </a:rPr>
                  <a:t>α</a:t>
                </a:r>
                <a:endParaRPr lang="en-US" sz="14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2169858" y="3505200"/>
                <a:ext cx="282587" cy="307777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000000"/>
                    </a:solidFill>
                  </a:rPr>
                  <a:t>β</a:t>
                </a:r>
                <a:endParaRPr lang="en-US" sz="14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159000" y="4996919"/>
                <a:ext cx="571500" cy="246221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 smtClean="0">
                    <a:solidFill>
                      <a:schemeClr val="bg1"/>
                    </a:solidFill>
                  </a:rPr>
                  <a:t>β2M</a:t>
                </a:r>
                <a:endParaRPr lang="en-US" sz="1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390440" y="4376579"/>
                <a:ext cx="571500" cy="246221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 smtClean="0">
                    <a:solidFill>
                      <a:schemeClr val="bg1"/>
                    </a:solidFill>
                  </a:rPr>
                  <a:t>hCD1d</a:t>
                </a:r>
                <a:endParaRPr lang="en-US" sz="1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1913350" y="3164671"/>
                <a:ext cx="503492" cy="246221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 smtClean="0"/>
                  <a:t>TCR</a:t>
                </a:r>
                <a:endParaRPr lang="en-US" sz="1000" b="1" dirty="0"/>
              </a:p>
            </p:txBody>
          </p:sp>
        </p:grpSp>
        <p:sp>
          <p:nvSpPr>
            <p:cNvPr id="72" name="Text Box 31"/>
            <p:cNvSpPr txBox="1">
              <a:spLocks noChangeArrowheads="1"/>
            </p:cNvSpPr>
            <p:nvPr/>
          </p:nvSpPr>
          <p:spPr bwMode="auto">
            <a:xfrm>
              <a:off x="21405" y="3278856"/>
              <a:ext cx="1262973" cy="369332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800" b="1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Helvetica" charset="0"/>
                  <a:cs typeface="Helvetica" charset="0"/>
                </a:rPr>
                <a:t>Vα24J</a:t>
              </a:r>
              <a:r>
                <a:rPr lang="en-US" sz="1800" b="1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Helvetica" charset="0"/>
                </a:rPr>
                <a:t>α18</a:t>
              </a:r>
            </a:p>
          </p:txBody>
        </p:sp>
        <p:sp>
          <p:nvSpPr>
            <p:cNvPr id="73" name="Text Box 32"/>
            <p:cNvSpPr txBox="1">
              <a:spLocks noChangeArrowheads="1"/>
            </p:cNvSpPr>
            <p:nvPr/>
          </p:nvSpPr>
          <p:spPr bwMode="auto">
            <a:xfrm>
              <a:off x="1876245" y="3266005"/>
              <a:ext cx="719368" cy="369332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800" b="1" dirty="0" smtClean="0">
                  <a:solidFill>
                    <a:srgbClr val="DCE6F2"/>
                  </a:solidFill>
                  <a:latin typeface="Helvetica" charset="0"/>
                  <a:cs typeface="Helvetica" charset="0"/>
                </a:rPr>
                <a:t>Vβ11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032266" y="1237535"/>
            <a:ext cx="2869296" cy="5044168"/>
            <a:chOff x="5895383" y="1237535"/>
            <a:chExt cx="2869296" cy="5044168"/>
          </a:xfrm>
        </p:grpSpPr>
        <p:grpSp>
          <p:nvGrpSpPr>
            <p:cNvPr id="29" name="Group 28"/>
            <p:cNvGrpSpPr/>
            <p:nvPr/>
          </p:nvGrpSpPr>
          <p:grpSpPr>
            <a:xfrm>
              <a:off x="6010330" y="1237535"/>
              <a:ext cx="2754349" cy="5044168"/>
              <a:chOff x="738373" y="1395613"/>
              <a:chExt cx="2754349" cy="5044168"/>
            </a:xfrm>
          </p:grpSpPr>
          <p:grpSp>
            <p:nvGrpSpPr>
              <p:cNvPr id="30" name="Group 2"/>
              <p:cNvGrpSpPr>
                <a:grpSpLocks/>
              </p:cNvGrpSpPr>
              <p:nvPr/>
            </p:nvGrpSpPr>
            <p:grpSpPr bwMode="auto">
              <a:xfrm>
                <a:off x="738374" y="1395613"/>
                <a:ext cx="2307784" cy="2711489"/>
                <a:chOff x="604841" y="1105358"/>
                <a:chExt cx="2796593" cy="3483933"/>
              </a:xfrm>
            </p:grpSpPr>
            <p:sp>
              <p:nvSpPr>
                <p:cNvPr id="45" name="Rectangle 44"/>
                <p:cNvSpPr>
                  <a:spLocks noChangeArrowheads="1"/>
                </p:cNvSpPr>
                <p:nvPr/>
              </p:nvSpPr>
              <p:spPr bwMode="auto">
                <a:xfrm>
                  <a:off x="1068741" y="4222603"/>
                  <a:ext cx="772998" cy="366688"/>
                </a:xfrm>
                <a:prstGeom prst="rect">
                  <a:avLst/>
                </a:prstGeom>
                <a:noFill/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pPr algn="ctr" eaLnBrk="0" hangingPunct="0">
                    <a:defRPr/>
                  </a:pPr>
                  <a:r>
                    <a:rPr lang="en-US" dirty="0">
                      <a:solidFill>
                        <a:srgbClr val="000000"/>
                      </a:solidFill>
                      <a:latin typeface="Helvetica" charset="0"/>
                      <a:cs typeface="Helvetica" charset="0"/>
                    </a:rPr>
                    <a:t>CD1d</a:t>
                  </a:r>
                </a:p>
              </p:txBody>
            </p:sp>
            <p:sp>
              <p:nvSpPr>
                <p:cNvPr id="46" name="Rectangle 45"/>
                <p:cNvSpPr>
                  <a:spLocks noChangeArrowheads="1"/>
                </p:cNvSpPr>
                <p:nvPr/>
              </p:nvSpPr>
              <p:spPr bwMode="auto">
                <a:xfrm>
                  <a:off x="2546483" y="4222603"/>
                  <a:ext cx="587287" cy="366688"/>
                </a:xfrm>
                <a:prstGeom prst="rect">
                  <a:avLst/>
                </a:prstGeom>
                <a:noFill/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pPr eaLnBrk="0" hangingPunct="0">
                    <a:defRPr/>
                  </a:pPr>
                  <a:r>
                    <a:rPr lang="en-US" dirty="0">
                      <a:solidFill>
                        <a:srgbClr val="000000"/>
                      </a:solidFill>
                      <a:latin typeface="Helvetica" charset="0"/>
                      <a:cs typeface="Helvetica" charset="0"/>
                    </a:rPr>
                    <a:t></a:t>
                  </a:r>
                  <a:r>
                    <a:rPr lang="en-US" baseline="-25000" dirty="0">
                      <a:solidFill>
                        <a:srgbClr val="000000"/>
                      </a:solidFill>
                      <a:latin typeface="Helvetica" charset="0"/>
                      <a:cs typeface="Helvetica" charset="0"/>
                    </a:rPr>
                    <a:t>2</a:t>
                  </a:r>
                  <a:r>
                    <a:rPr lang="en-US" dirty="0">
                      <a:solidFill>
                        <a:srgbClr val="000000"/>
                      </a:solidFill>
                      <a:latin typeface="Helvetica" charset="0"/>
                      <a:cs typeface="Helvetica" charset="0"/>
                    </a:rPr>
                    <a:t>M</a:t>
                  </a:r>
                </a:p>
              </p:txBody>
            </p:sp>
            <p:sp>
              <p:nvSpPr>
                <p:cNvPr id="47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604841" y="3357472"/>
                  <a:ext cx="1249258" cy="369307"/>
                </a:xfrm>
                <a:prstGeom prst="rect">
                  <a:avLst/>
                </a:prstGeom>
                <a:noFill/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>
                    <a:defRPr/>
                  </a:pPr>
                  <a:r>
                    <a:rPr lang="en-US" sz="1800" b="1" dirty="0" smtClean="0">
                      <a:solidFill>
                        <a:srgbClr val="000000"/>
                      </a:solidFill>
                      <a:latin typeface="Helvetica" charset="0"/>
                      <a:cs typeface="Helvetica" charset="0"/>
                    </a:rPr>
                    <a:t>Non Vα24</a:t>
                  </a:r>
                  <a:endParaRPr lang="en-US" sz="1800" b="1" dirty="0" smtClean="0">
                    <a:solidFill>
                      <a:srgbClr val="000000"/>
                    </a:solidFill>
                    <a:latin typeface="Helvetica" charset="0"/>
                  </a:endParaRPr>
                </a:p>
              </p:txBody>
            </p:sp>
            <p:sp>
              <p:nvSpPr>
                <p:cNvPr id="48" name="Oval 23"/>
                <p:cNvSpPr>
                  <a:spLocks noChangeArrowheads="1"/>
                </p:cNvSpPr>
                <p:nvPr/>
              </p:nvSpPr>
              <p:spPr bwMode="auto">
                <a:xfrm>
                  <a:off x="1129215" y="1105358"/>
                  <a:ext cx="2272219" cy="2262618"/>
                </a:xfrm>
                <a:prstGeom prst="ellipse">
                  <a:avLst/>
                </a:prstGeom>
                <a:gradFill flip="none" rotWithShape="1">
                  <a:gsLst>
                    <a:gs pos="98000">
                      <a:schemeClr val="accent6">
                        <a:lumMod val="75000"/>
                      </a:schemeClr>
                    </a:gs>
                    <a:gs pos="1000">
                      <a:srgbClr val="FFFFFF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9525">
                  <a:solidFill>
                    <a:schemeClr val="accent1">
                      <a:lumMod val="50000"/>
                    </a:schemeClr>
                  </a:solidFill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b="1" dirty="0" smtClean="0">
                      <a:latin typeface="Helvetica"/>
                      <a:ea typeface="ＭＳ Ｐゴシック" pitchFamily="-111" charset="-128"/>
                      <a:cs typeface="Helvetica"/>
                    </a:rPr>
                    <a:t>Type II</a:t>
                  </a:r>
                </a:p>
                <a:p>
                  <a:pPr algn="ctr" eaLnBrk="0" hangingPunct="0">
                    <a:defRPr/>
                  </a:pPr>
                  <a:r>
                    <a:rPr lang="en-US" b="1" dirty="0" smtClean="0">
                      <a:latin typeface="Helvetica"/>
                      <a:ea typeface="ＭＳ Ｐゴシック" pitchFamily="-111" charset="-128"/>
                      <a:cs typeface="Helvetica"/>
                    </a:rPr>
                    <a:t>NKT</a:t>
                  </a:r>
                  <a:endParaRPr lang="en-US" b="1" dirty="0">
                    <a:latin typeface="Helvetica"/>
                    <a:ea typeface="ＭＳ Ｐゴシック" pitchFamily="-111" charset="-128"/>
                    <a:cs typeface="Helvetica"/>
                  </a:endParaRPr>
                </a:p>
              </p:txBody>
            </p:sp>
            <p:sp>
              <p:nvSpPr>
                <p:cNvPr id="49" name="TextBox 49"/>
                <p:cNvSpPr txBox="1">
                  <a:spLocks noChangeArrowheads="1"/>
                </p:cNvSpPr>
                <p:nvPr/>
              </p:nvSpPr>
              <p:spPr bwMode="auto">
                <a:xfrm>
                  <a:off x="1830416" y="3457600"/>
                  <a:ext cx="184638" cy="369307"/>
                </a:xfrm>
                <a:prstGeom prst="rect">
                  <a:avLst/>
                </a:prstGeom>
                <a:noFill/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endParaRPr lang="en-US" sz="1800" dirty="0"/>
                </a:p>
              </p:txBody>
            </p:sp>
          </p:grpSp>
          <p:sp>
            <p:nvSpPr>
              <p:cNvPr id="31" name="32-Point Star 30"/>
              <p:cNvSpPr/>
              <p:nvPr/>
            </p:nvSpPr>
            <p:spPr>
              <a:xfrm>
                <a:off x="738373" y="5186593"/>
                <a:ext cx="2754349" cy="1253188"/>
              </a:xfrm>
              <a:prstGeom prst="star32">
                <a:avLst/>
              </a:prstGeom>
              <a:gradFill flip="none" rotWithShape="1">
                <a:gsLst>
                  <a:gs pos="98000">
                    <a:srgbClr val="F0FF75"/>
                  </a:gs>
                  <a:gs pos="0">
                    <a:srgbClr val="FFFFFF"/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chemeClr val="tx1"/>
                    </a:solidFill>
                  </a:rPr>
                  <a:t>Human APC</a:t>
                </a:r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2" name="Group 31"/>
              <p:cNvGrpSpPr/>
              <p:nvPr/>
            </p:nvGrpSpPr>
            <p:grpSpPr>
              <a:xfrm>
                <a:off x="1996374" y="4885547"/>
                <a:ext cx="235899" cy="455787"/>
                <a:chOff x="7097519" y="3795627"/>
                <a:chExt cx="264598" cy="553266"/>
              </a:xfrm>
            </p:grpSpPr>
            <p:sp>
              <p:nvSpPr>
                <p:cNvPr id="42" name="Rectangle 41"/>
                <p:cNvSpPr/>
                <p:nvPr/>
              </p:nvSpPr>
              <p:spPr>
                <a:xfrm>
                  <a:off x="7097519" y="3795627"/>
                  <a:ext cx="129940" cy="548038"/>
                </a:xfrm>
                <a:prstGeom prst="rect">
                  <a:avLst/>
                </a:prstGeom>
                <a:solidFill>
                  <a:srgbClr val="5BE5DB"/>
                </a:solidFill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/>
                <p:cNvSpPr/>
                <p:nvPr/>
              </p:nvSpPr>
              <p:spPr>
                <a:xfrm>
                  <a:off x="7098345" y="3798359"/>
                  <a:ext cx="250944" cy="101626"/>
                </a:xfrm>
                <a:prstGeom prst="rect">
                  <a:avLst/>
                </a:prstGeom>
                <a:solidFill>
                  <a:srgbClr val="5BE5DB"/>
                </a:solidFill>
                <a:ln>
                  <a:solidFill>
                    <a:srgbClr val="5BE5D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Oval 43"/>
                <p:cNvSpPr/>
                <p:nvPr/>
              </p:nvSpPr>
              <p:spPr>
                <a:xfrm>
                  <a:off x="7227459" y="3898229"/>
                  <a:ext cx="134658" cy="45066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/>
                </a:p>
              </p:txBody>
            </p:sp>
          </p:grpSp>
          <p:sp>
            <p:nvSpPr>
              <p:cNvPr id="33" name="Moon 32"/>
              <p:cNvSpPr/>
              <p:nvPr/>
            </p:nvSpPr>
            <p:spPr>
              <a:xfrm>
                <a:off x="1678665" y="4261828"/>
                <a:ext cx="854434" cy="368537"/>
              </a:xfrm>
              <a:prstGeom prst="moon">
                <a:avLst/>
              </a:prstGeom>
              <a:solidFill>
                <a:srgbClr val="5BE5DB"/>
              </a:solidFill>
              <a:scene3d>
                <a:camera prst="orthographicFront">
                  <a:rot lat="2100000" lon="0" rev="5400000"/>
                </a:camera>
                <a:lightRig rig="threePt" dir="t"/>
              </a:scene3d>
              <a:sp3d>
                <a:bevelT prst="angle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1995808" y="3821716"/>
                <a:ext cx="213758" cy="390974"/>
              </a:xfrm>
              <a:prstGeom prst="ellipse">
                <a:avLst/>
              </a:prstGeom>
              <a:solidFill>
                <a:srgbClr val="E41985"/>
              </a:solidFill>
              <a:ln>
                <a:solidFill>
                  <a:srgbClr val="FF4D2C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1988176" y="3148994"/>
                <a:ext cx="254475" cy="3804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Block Arc 35"/>
              <p:cNvSpPr/>
              <p:nvPr/>
            </p:nvSpPr>
            <p:spPr>
              <a:xfrm>
                <a:off x="1775134" y="3501051"/>
                <a:ext cx="673224" cy="696053"/>
              </a:xfrm>
              <a:prstGeom prst="blockArc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750758" y="3505200"/>
                <a:ext cx="300082" cy="307777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000000"/>
                    </a:solidFill>
                  </a:rPr>
                  <a:t>α</a:t>
                </a:r>
                <a:endParaRPr lang="en-US" sz="14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2169858" y="3505200"/>
                <a:ext cx="282587" cy="307777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000000"/>
                    </a:solidFill>
                  </a:rPr>
                  <a:t>β</a:t>
                </a:r>
                <a:endParaRPr lang="en-US" sz="14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2159000" y="4996919"/>
                <a:ext cx="571500" cy="246221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 smtClean="0">
                    <a:solidFill>
                      <a:schemeClr val="bg1"/>
                    </a:solidFill>
                  </a:rPr>
                  <a:t>β2M</a:t>
                </a:r>
                <a:endParaRPr lang="en-US" sz="1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403140" y="4376579"/>
                <a:ext cx="571500" cy="246221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 smtClean="0">
                    <a:solidFill>
                      <a:schemeClr val="bg1"/>
                    </a:solidFill>
                  </a:rPr>
                  <a:t>hCD1d</a:t>
                </a:r>
                <a:endParaRPr lang="en-US" sz="1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913350" y="3164671"/>
                <a:ext cx="503492" cy="246221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 smtClean="0"/>
                  <a:t>TCR</a:t>
                </a:r>
                <a:endParaRPr lang="en-US" sz="1000" b="1" dirty="0"/>
              </a:p>
            </p:txBody>
          </p:sp>
        </p:grpSp>
        <p:sp>
          <p:nvSpPr>
            <p:cNvPr id="74" name="Text Box 16"/>
            <p:cNvSpPr txBox="1">
              <a:spLocks noChangeArrowheads="1"/>
            </p:cNvSpPr>
            <p:nvPr/>
          </p:nvSpPr>
          <p:spPr bwMode="auto">
            <a:xfrm>
              <a:off x="5895383" y="3316505"/>
              <a:ext cx="1198728" cy="369332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800" b="1" dirty="0" smtClean="0">
                  <a:solidFill>
                    <a:srgbClr val="DCE6F2"/>
                  </a:solidFill>
                  <a:latin typeface="Helvetica" charset="0"/>
                  <a:cs typeface="Helvetica" charset="0"/>
                </a:rPr>
                <a:t>Vα3.2Jα9</a:t>
              </a:r>
              <a:endParaRPr lang="en-US" sz="1800" b="1" dirty="0" smtClean="0">
                <a:solidFill>
                  <a:srgbClr val="DCE6F2"/>
                </a:solidFill>
                <a:latin typeface="Helvetica" charset="0"/>
              </a:endParaRPr>
            </a:p>
          </p:txBody>
        </p:sp>
        <p:sp>
          <p:nvSpPr>
            <p:cNvPr id="75" name="Text Box 17"/>
            <p:cNvSpPr txBox="1">
              <a:spLocks noChangeArrowheads="1"/>
            </p:cNvSpPr>
            <p:nvPr/>
          </p:nvSpPr>
          <p:spPr bwMode="auto">
            <a:xfrm>
              <a:off x="7659688" y="3306763"/>
              <a:ext cx="608012" cy="369887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800" b="1" dirty="0" smtClean="0">
                  <a:solidFill>
                    <a:srgbClr val="DCE6F2"/>
                  </a:solidFill>
                  <a:latin typeface="Helvetica" charset="0"/>
                  <a:cs typeface="Helvetica" charset="0"/>
                </a:rPr>
                <a:t>Vβ8</a:t>
              </a:r>
              <a:endParaRPr lang="en-US" sz="1800" b="1" dirty="0" smtClean="0">
                <a:solidFill>
                  <a:srgbClr val="DCE6F2"/>
                </a:solidFill>
                <a:latin typeface="Helvetic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44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25"/>
          <p:cNvPicPr>
            <a:picLocks noChangeAspect="1" noChangeArrowheads="1"/>
          </p:cNvPicPr>
          <p:nvPr/>
        </p:nvPicPr>
        <p:blipFill>
          <a:blip r:embed="rId3">
            <a:lum bright="-16000" contras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875"/>
            <a:ext cx="5489575" cy="1524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 Box 2"/>
          <p:cNvSpPr txBox="1">
            <a:spLocks noChangeArrowheads="1"/>
          </p:cNvSpPr>
          <p:nvPr/>
        </p:nvSpPr>
        <p:spPr bwMode="auto">
          <a:xfrm>
            <a:off x="755650" y="2997200"/>
            <a:ext cx="4038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39C4D8"/>
                </a:solidFill>
                <a:latin typeface="Calibri" charset="0"/>
                <a:cs typeface="Calibri" charset="0"/>
              </a:rPr>
              <a:t>α-Galactosylceramide (α-</a:t>
            </a:r>
            <a:r>
              <a:rPr lang="en-US" sz="2000" dirty="0" err="1">
                <a:solidFill>
                  <a:srgbClr val="39C4D8"/>
                </a:solidFill>
                <a:latin typeface="Calibri" charset="0"/>
                <a:cs typeface="Calibri" charset="0"/>
              </a:rPr>
              <a:t>GalCer</a:t>
            </a:r>
            <a:r>
              <a:rPr lang="en-US" sz="2000" dirty="0">
                <a:solidFill>
                  <a:srgbClr val="39C4D8"/>
                </a:solidFill>
                <a:latin typeface="Calibri" charset="0"/>
                <a:cs typeface="Calibri" charset="0"/>
              </a:rPr>
              <a:t>)</a:t>
            </a:r>
            <a:r>
              <a:rPr lang="en-AU" sz="2000" dirty="0">
                <a:solidFill>
                  <a:srgbClr val="39C4D8"/>
                </a:solidFill>
                <a:latin typeface="Calibri" charset="0"/>
                <a:cs typeface="Calibri" charset="0"/>
              </a:rPr>
              <a:t> </a:t>
            </a:r>
          </a:p>
        </p:txBody>
      </p:sp>
      <p:pic>
        <p:nvPicPr>
          <p:cNvPr id="26630" name="Picture 5" descr="marine_spon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1" t="9367" r="16344" b="114"/>
          <a:stretch>
            <a:fillRect/>
          </a:stretch>
        </p:blipFill>
        <p:spPr bwMode="auto">
          <a:xfrm>
            <a:off x="6046788" y="1412875"/>
            <a:ext cx="2773362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7"/>
          <p:cNvSpPr txBox="1">
            <a:spLocks/>
          </p:cNvSpPr>
          <p:nvPr/>
        </p:nvSpPr>
        <p:spPr>
          <a:xfrm>
            <a:off x="250825" y="4014250"/>
            <a:ext cx="7272337" cy="219576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charset="0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0"/>
              <a:buChar char="¨"/>
              <a:defRPr sz="2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charset="0"/>
              <a:buChar char="n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¨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9pPr>
          </a:lstStyle>
          <a:p>
            <a:pPr>
              <a:spcAft>
                <a:spcPts val="600"/>
              </a:spcAft>
              <a:buClr>
                <a:schemeClr val="accent3"/>
              </a:buClr>
              <a:buFont typeface="Arial"/>
              <a:buChar char="•"/>
              <a:defRPr/>
            </a:pPr>
            <a:r>
              <a:rPr lang="en-AU" sz="2000" dirty="0" smtClean="0">
                <a:solidFill>
                  <a:srgbClr val="FFFFFF"/>
                </a:solidFill>
                <a:latin typeface="Calibri"/>
                <a:cs typeface="Calibri"/>
              </a:rPr>
              <a:t>Prototypic type I NKT cell antigen</a:t>
            </a:r>
          </a:p>
          <a:p>
            <a:pPr>
              <a:spcAft>
                <a:spcPts val="600"/>
              </a:spcAft>
              <a:buClr>
                <a:schemeClr val="accent3"/>
              </a:buClr>
              <a:buFont typeface="Arial"/>
              <a:buChar char="•"/>
              <a:defRPr/>
            </a:pPr>
            <a:r>
              <a:rPr lang="en-AU" sz="2000" dirty="0" smtClean="0">
                <a:solidFill>
                  <a:srgbClr val="FFFFFF"/>
                </a:solidFill>
                <a:latin typeface="Calibri"/>
                <a:cs typeface="Calibri"/>
              </a:rPr>
              <a:t>Marine sponge-derived glycolipid (non-mammalian, bacterial)</a:t>
            </a:r>
          </a:p>
          <a:p>
            <a:pPr>
              <a:spcAft>
                <a:spcPts val="600"/>
              </a:spcAft>
              <a:buClr>
                <a:schemeClr val="accent3"/>
              </a:buClr>
              <a:buFont typeface="Arial"/>
              <a:buChar char="•"/>
              <a:defRPr/>
            </a:pPr>
            <a:r>
              <a:rPr lang="en-AU" sz="2000" dirty="0" smtClean="0">
                <a:solidFill>
                  <a:srgbClr val="FFFFFF"/>
                </a:solidFill>
                <a:latin typeface="Calibri"/>
                <a:cs typeface="Calibri"/>
              </a:rPr>
              <a:t>Lipid portion interacts with the hydrophobic pocket of CD1d</a:t>
            </a:r>
          </a:p>
          <a:p>
            <a:pPr>
              <a:spcAft>
                <a:spcPts val="600"/>
              </a:spcAft>
              <a:buClr>
                <a:schemeClr val="accent3"/>
              </a:buClr>
              <a:buFont typeface="Arial"/>
              <a:buChar char="•"/>
              <a:defRPr/>
            </a:pPr>
            <a:r>
              <a:rPr lang="en-AU" sz="2000" dirty="0" smtClean="0">
                <a:solidFill>
                  <a:srgbClr val="FFFFFF"/>
                </a:solidFill>
                <a:latin typeface="Calibri"/>
                <a:cs typeface="Calibri"/>
              </a:rPr>
              <a:t>Carbohydrate head group interacts with TCR </a:t>
            </a:r>
          </a:p>
          <a:p>
            <a:pPr>
              <a:spcAft>
                <a:spcPts val="600"/>
              </a:spcAft>
              <a:buClr>
                <a:schemeClr val="accent3"/>
              </a:buClr>
              <a:buFont typeface="Arial"/>
              <a:buChar char="•"/>
              <a:defRPr/>
            </a:pPr>
            <a:r>
              <a:rPr lang="en-AU" sz="2000" dirty="0" smtClean="0">
                <a:solidFill>
                  <a:srgbClr val="FFFFFF"/>
                </a:solidFill>
                <a:latin typeface="Calibri"/>
                <a:cs typeface="Calibri"/>
              </a:rPr>
              <a:t>Currently in human phase I/II trials as anti-cancer agent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111286" y="271339"/>
            <a:ext cx="6962537" cy="77113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alibri" charset="0"/>
                <a:cs typeface="Calibri" charset="0"/>
              </a:rPr>
              <a:t>Lipid antigen - α</a:t>
            </a:r>
            <a:r>
              <a:rPr lang="en-US" sz="2400" b="1" dirty="0">
                <a:solidFill>
                  <a:schemeClr val="tx1"/>
                </a:solidFill>
                <a:latin typeface="Calibri" charset="0"/>
                <a:cs typeface="Calibri" charset="0"/>
              </a:rPr>
              <a:t>-Galactosylceramide 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9" name="Picture 8" descr="paper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296" y="2115591"/>
            <a:ext cx="6060866" cy="330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68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23445</TotalTime>
  <Words>1244</Words>
  <Application>Microsoft Office PowerPoint</Application>
  <PresentationFormat>On-screen Show (4:3)</PresentationFormat>
  <Paragraphs>534</Paragraphs>
  <Slides>23</Slides>
  <Notes>18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Office Theme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Ananda</dc:creator>
  <cp:lastModifiedBy>OMICS OMICS</cp:lastModifiedBy>
  <cp:revision>297</cp:revision>
  <dcterms:created xsi:type="dcterms:W3CDTF">2015-02-22T10:42:17Z</dcterms:created>
  <dcterms:modified xsi:type="dcterms:W3CDTF">2015-09-30T15:47:35Z</dcterms:modified>
</cp:coreProperties>
</file>