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Default Extension="vml" ContentType="application/vnd.openxmlformats-officedocument.vmlDrawing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320" r:id="rId3"/>
    <p:sldId id="321" r:id="rId4"/>
    <p:sldId id="311" r:id="rId5"/>
    <p:sldId id="303" r:id="rId6"/>
    <p:sldId id="304" r:id="rId7"/>
    <p:sldId id="322" r:id="rId8"/>
    <p:sldId id="305" r:id="rId9"/>
    <p:sldId id="306" r:id="rId10"/>
    <p:sldId id="313" r:id="rId11"/>
    <p:sldId id="309" r:id="rId12"/>
    <p:sldId id="315" r:id="rId13"/>
    <p:sldId id="314" r:id="rId14"/>
    <p:sldId id="329" r:id="rId15"/>
    <p:sldId id="328" r:id="rId16"/>
    <p:sldId id="323" r:id="rId17"/>
    <p:sldId id="316" r:id="rId18"/>
    <p:sldId id="317" r:id="rId19"/>
    <p:sldId id="261" r:id="rId20"/>
    <p:sldId id="264" r:id="rId21"/>
    <p:sldId id="270" r:id="rId22"/>
    <p:sldId id="271" r:id="rId23"/>
    <p:sldId id="275" r:id="rId24"/>
    <p:sldId id="276" r:id="rId25"/>
    <p:sldId id="277" r:id="rId26"/>
    <p:sldId id="278" r:id="rId27"/>
    <p:sldId id="279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4" r:id="rId40"/>
    <p:sldId id="295" r:id="rId41"/>
    <p:sldId id="319" r:id="rId42"/>
    <p:sldId id="297" r:id="rId43"/>
    <p:sldId id="310" r:id="rId44"/>
    <p:sldId id="326" r:id="rId45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66A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710" autoAdjust="0"/>
  </p:normalViewPr>
  <p:slideViewPr>
    <p:cSldViewPr snapToGrid="0">
      <p:cViewPr varScale="1">
        <p:scale>
          <a:sx n="64" d="100"/>
          <a:sy n="64" d="100"/>
        </p:scale>
        <p:origin x="-4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TANVI\Desktop\excelsheets\bacterial%20burde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r.%20Praveen%20Rishi\Desktop\tanv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r.%20Praveen%20Rishi\Desktop\tanvi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r.%20Praveen%20Rishi\Desktop\tan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Weight</a:t>
            </a:r>
            <a:r>
              <a:rPr lang="en-IN" baseline="0"/>
              <a:t> recorded</a:t>
            </a:r>
            <a:endParaRPr lang="en-IN"/>
          </a:p>
        </c:rich>
      </c:tx>
      <c:layout>
        <c:manualLayout>
          <c:xMode val="edge"/>
          <c:yMode val="edge"/>
          <c:x val="0.40916671638036956"/>
          <c:y val="8.7795068336708651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'weight chnge final'!$L$3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errBars>
            <c:errBarType val="plus"/>
            <c:errValType val="cust"/>
            <c:plus>
              <c:numRef>
                <c:f>'weight chnge final'!$K$10:$U$10</c:f>
                <c:numCache>
                  <c:formatCode>General</c:formatCode>
                  <c:ptCount val="11"/>
                  <c:pt idx="1">
                    <c:v>0</c:v>
                  </c:pt>
                  <c:pt idx="2">
                    <c:v>2</c:v>
                  </c:pt>
                  <c:pt idx="3">
                    <c:v>-1.5</c:v>
                  </c:pt>
                  <c:pt idx="4">
                    <c:v>-0.5</c:v>
                  </c:pt>
                  <c:pt idx="5">
                    <c:v>-2</c:v>
                  </c:pt>
                  <c:pt idx="6">
                    <c:v>-0.5</c:v>
                  </c:pt>
                  <c:pt idx="7">
                    <c:v>1</c:v>
                  </c:pt>
                  <c:pt idx="8">
                    <c:v>2</c:v>
                  </c:pt>
                  <c:pt idx="9">
                    <c:v>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'weight chnge final'!$M$2:$U$2</c:f>
              <c:numCache>
                <c:formatCode>General</c:formatCode>
                <c:ptCount val="9"/>
                <c:pt idx="0">
                  <c:v>-4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7</c:v>
                </c:pt>
                <c:pt idx="6">
                  <c:v>15</c:v>
                </c:pt>
                <c:pt idx="7">
                  <c:v>21</c:v>
                </c:pt>
              </c:numCache>
            </c:numRef>
          </c:cat>
          <c:val>
            <c:numRef>
              <c:f>'weight chnge final'!$M$3:$U$3</c:f>
              <c:numCache>
                <c:formatCode>General</c:formatCode>
                <c:ptCount val="9"/>
                <c:pt idx="0">
                  <c:v>23</c:v>
                </c:pt>
                <c:pt idx="1">
                  <c:v>21.5</c:v>
                </c:pt>
                <c:pt idx="2">
                  <c:v>21</c:v>
                </c:pt>
                <c:pt idx="3">
                  <c:v>19</c:v>
                </c:pt>
                <c:pt idx="4">
                  <c:v>18.5</c:v>
                </c:pt>
                <c:pt idx="5">
                  <c:v>19.5</c:v>
                </c:pt>
                <c:pt idx="6">
                  <c:v>21.5</c:v>
                </c:pt>
                <c:pt idx="7">
                  <c:v>22.5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54-4A8F-92D9-2BC3275A535E}"/>
            </c:ext>
          </c:extLst>
        </c:ser>
        <c:ser>
          <c:idx val="1"/>
          <c:order val="1"/>
          <c:tx>
            <c:strRef>
              <c:f>'weight chnge final'!$L$4</c:f>
              <c:strCache>
                <c:ptCount val="1"/>
                <c:pt idx="0">
                  <c:v>INFECTED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errBars>
            <c:errBarType val="plus"/>
            <c:errValType val="cust"/>
            <c:plus>
              <c:numRef>
                <c:f>'weight chnge final'!$L$11:$T$11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2</c:v>
                  </c:pt>
                  <c:pt idx="2">
                    <c:v>-1.5</c:v>
                  </c:pt>
                  <c:pt idx="3">
                    <c:v>-0.5</c:v>
                  </c:pt>
                  <c:pt idx="4">
                    <c:v>-2.5</c:v>
                  </c:pt>
                  <c:pt idx="5">
                    <c:v>-1</c:v>
                  </c:pt>
                  <c:pt idx="6">
                    <c:v>-2.5</c:v>
                  </c:pt>
                  <c:pt idx="7">
                    <c:v>-2</c:v>
                  </c:pt>
                  <c:pt idx="8">
                    <c:v>-1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'weight chnge final'!$M$2:$U$2</c:f>
              <c:numCache>
                <c:formatCode>General</c:formatCode>
                <c:ptCount val="9"/>
                <c:pt idx="0">
                  <c:v>-4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7</c:v>
                </c:pt>
                <c:pt idx="6">
                  <c:v>15</c:v>
                </c:pt>
                <c:pt idx="7">
                  <c:v>21</c:v>
                </c:pt>
              </c:numCache>
            </c:numRef>
          </c:cat>
          <c:val>
            <c:numRef>
              <c:f>'weight chnge final'!$M$4:$U$4</c:f>
              <c:numCache>
                <c:formatCode>General</c:formatCode>
                <c:ptCount val="9"/>
                <c:pt idx="0">
                  <c:v>25</c:v>
                </c:pt>
                <c:pt idx="1">
                  <c:v>23.5</c:v>
                </c:pt>
                <c:pt idx="2">
                  <c:v>23</c:v>
                </c:pt>
                <c:pt idx="3">
                  <c:v>20.5</c:v>
                </c:pt>
                <c:pt idx="4">
                  <c:v>19.5</c:v>
                </c:pt>
                <c:pt idx="5">
                  <c:v>17</c:v>
                </c:pt>
                <c:pt idx="6">
                  <c:v>15</c:v>
                </c:pt>
                <c:pt idx="7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54-4A8F-92D9-2BC3275A535E}"/>
            </c:ext>
          </c:extLst>
        </c:ser>
        <c:ser>
          <c:idx val="2"/>
          <c:order val="2"/>
          <c:tx>
            <c:strRef>
              <c:f>'weight chnge final'!$L$5</c:f>
              <c:strCache>
                <c:ptCount val="1"/>
                <c:pt idx="0">
                  <c:v>PER 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errBars>
            <c:errBarType val="plus"/>
            <c:errValType val="cust"/>
            <c:plus>
              <c:numRef>
                <c:f>'weight chnge final'!$L$12:$U$12</c:f>
                <c:numCache>
                  <c:formatCode>General</c:formatCode>
                  <c:ptCount val="10"/>
                  <c:pt idx="0">
                    <c:v>0</c:v>
                  </c:pt>
                  <c:pt idx="1">
                    <c:v>2</c:v>
                  </c:pt>
                  <c:pt idx="2">
                    <c:v>-1</c:v>
                  </c:pt>
                  <c:pt idx="3">
                    <c:v>-1</c:v>
                  </c:pt>
                  <c:pt idx="4">
                    <c:v>-0.5</c:v>
                  </c:pt>
                  <c:pt idx="5">
                    <c:v>-1</c:v>
                  </c:pt>
                  <c:pt idx="6">
                    <c:v>1</c:v>
                  </c:pt>
                  <c:pt idx="7">
                    <c:v>2</c:v>
                  </c:pt>
                  <c:pt idx="8">
                    <c:v>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'weight chnge final'!$M$2:$U$2</c:f>
              <c:numCache>
                <c:formatCode>General</c:formatCode>
                <c:ptCount val="9"/>
                <c:pt idx="0">
                  <c:v>-4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7</c:v>
                </c:pt>
                <c:pt idx="6">
                  <c:v>15</c:v>
                </c:pt>
                <c:pt idx="7">
                  <c:v>21</c:v>
                </c:pt>
              </c:numCache>
            </c:numRef>
          </c:cat>
          <c:val>
            <c:numRef>
              <c:f>'weight chnge final'!$M$5:$U$5</c:f>
              <c:numCache>
                <c:formatCode>General</c:formatCode>
                <c:ptCount val="9"/>
                <c:pt idx="0">
                  <c:v>24</c:v>
                </c:pt>
                <c:pt idx="1">
                  <c:v>23</c:v>
                </c:pt>
                <c:pt idx="2">
                  <c:v>22</c:v>
                </c:pt>
                <c:pt idx="3">
                  <c:v>21.5</c:v>
                </c:pt>
                <c:pt idx="4">
                  <c:v>20.5</c:v>
                </c:pt>
                <c:pt idx="5">
                  <c:v>21.5</c:v>
                </c:pt>
                <c:pt idx="6">
                  <c:v>23.5</c:v>
                </c:pt>
                <c:pt idx="7">
                  <c:v>26.5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554-4A8F-92D9-2BC3275A535E}"/>
            </c:ext>
          </c:extLst>
        </c:ser>
        <c:ser>
          <c:idx val="3"/>
          <c:order val="3"/>
          <c:tx>
            <c:strRef>
              <c:f>'weight chnge final'!$L$6</c:f>
              <c:strCache>
                <c:ptCount val="1"/>
                <c:pt idx="0">
                  <c:v>TREATMENT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errBars>
            <c:errBarType val="plus"/>
            <c:errValType val="cust"/>
            <c:plus>
              <c:numRef>
                <c:f>'weight chnge final'!$L$13:$T$13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2</c:v>
                  </c:pt>
                  <c:pt idx="2">
                    <c:v>-1.5</c:v>
                  </c:pt>
                  <c:pt idx="3">
                    <c:v>-0.5</c:v>
                  </c:pt>
                  <c:pt idx="4">
                    <c:v>-0.5</c:v>
                  </c:pt>
                  <c:pt idx="5">
                    <c:v>-1.5</c:v>
                  </c:pt>
                  <c:pt idx="6">
                    <c:v>1</c:v>
                  </c:pt>
                  <c:pt idx="7">
                    <c:v>3</c:v>
                  </c:pt>
                  <c:pt idx="8">
                    <c:v>3.5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'weight chnge final'!$M$2:$U$2</c:f>
              <c:numCache>
                <c:formatCode>General</c:formatCode>
                <c:ptCount val="9"/>
                <c:pt idx="0">
                  <c:v>-4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7</c:v>
                </c:pt>
                <c:pt idx="6">
                  <c:v>15</c:v>
                </c:pt>
                <c:pt idx="7">
                  <c:v>21</c:v>
                </c:pt>
              </c:numCache>
            </c:numRef>
          </c:cat>
          <c:val>
            <c:numRef>
              <c:f>'weight chnge final'!$M$6:$U$6</c:f>
              <c:numCache>
                <c:formatCode>General</c:formatCode>
                <c:ptCount val="9"/>
                <c:pt idx="0">
                  <c:v>25</c:v>
                </c:pt>
                <c:pt idx="1">
                  <c:v>23.5</c:v>
                </c:pt>
                <c:pt idx="2">
                  <c:v>23</c:v>
                </c:pt>
                <c:pt idx="3">
                  <c:v>22.5</c:v>
                </c:pt>
                <c:pt idx="4">
                  <c:v>21</c:v>
                </c:pt>
                <c:pt idx="5">
                  <c:v>22</c:v>
                </c:pt>
                <c:pt idx="6">
                  <c:v>25</c:v>
                </c:pt>
                <c:pt idx="7">
                  <c:v>28.5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554-4A8F-92D9-2BC3275A535E}"/>
            </c:ext>
          </c:extLst>
        </c:ser>
        <c:gapWidth val="219"/>
        <c:overlap val="-27"/>
        <c:axId val="86595456"/>
        <c:axId val="86601728"/>
      </c:barChart>
      <c:catAx>
        <c:axId val="86595456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2400"/>
                  <a:t>Time</a:t>
                </a:r>
                <a:r>
                  <a:rPr lang="en-IN" sz="2400" baseline="0"/>
                  <a:t> (Days)</a:t>
                </a:r>
                <a:endParaRPr lang="en-IN" sz="240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601728"/>
        <c:crosses val="autoZero"/>
        <c:auto val="1"/>
        <c:lblAlgn val="ctr"/>
        <c:lblOffset val="100"/>
      </c:catAx>
      <c:valAx>
        <c:axId val="866017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2400"/>
                  <a:t>weight in grams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9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91232518243593"/>
          <c:y val="0.89013138497411592"/>
          <c:w val="0.63200638720771829"/>
          <c:h val="8.9856005718431581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600" dirty="0" smtClean="0"/>
              <a:t>Mice</a:t>
            </a:r>
            <a:r>
              <a:rPr lang="en-US" sz="1600" baseline="0" dirty="0" smtClean="0"/>
              <a:t> with </a:t>
            </a:r>
          </a:p>
          <a:p>
            <a:pPr>
              <a:defRPr/>
            </a:pPr>
            <a:r>
              <a:rPr lang="en-US" sz="1600" baseline="0" dirty="0" smtClean="0"/>
              <a:t>Infected wound</a:t>
            </a:r>
          </a:p>
          <a:p>
            <a:pPr>
              <a:defRPr/>
            </a:pPr>
            <a:r>
              <a:rPr lang="en-US" sz="1600" baseline="0" dirty="0" smtClean="0"/>
              <a:t>(untreated)</a:t>
            </a:r>
            <a:endParaRPr lang="en-US" sz="1600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Sheet1!$C$3</c:f>
              <c:strCache>
                <c:ptCount val="1"/>
                <c:pt idx="0">
                  <c:v>INFECTED</c:v>
                </c:pt>
              </c:strCache>
            </c:strRef>
          </c:tx>
          <c:cat>
            <c:strRef>
              <c:f>Sheet1!$B$4:$B$5</c:f>
              <c:strCache>
                <c:ptCount val="2"/>
                <c:pt idx="0">
                  <c:v>mortality</c:v>
                </c:pt>
                <c:pt idx="1">
                  <c:v>survivability</c:v>
                </c:pt>
              </c:strCache>
            </c:strRef>
          </c:cat>
          <c:val>
            <c:numRef>
              <c:f>Sheet1!$C$4:$C$5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firstSliceAng val="0"/>
      </c:pieChart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600" dirty="0" smtClean="0"/>
              <a:t>Mice with</a:t>
            </a:r>
          </a:p>
          <a:p>
            <a:pPr>
              <a:defRPr/>
            </a:pPr>
            <a:r>
              <a:rPr lang="en-US" sz="1600" dirty="0" smtClean="0"/>
              <a:t>Uninfected wound</a:t>
            </a:r>
            <a:endParaRPr lang="en-US" sz="1600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Sheet1!$C$8</c:f>
              <c:strCache>
                <c:ptCount val="1"/>
                <c:pt idx="0">
                  <c:v>CONTROL</c:v>
                </c:pt>
              </c:strCache>
            </c:strRef>
          </c:tx>
          <c:cat>
            <c:strRef>
              <c:f>Sheet1!$B$9:$B$10</c:f>
              <c:strCache>
                <c:ptCount val="2"/>
                <c:pt idx="0">
                  <c:v>mortality</c:v>
                </c:pt>
                <c:pt idx="1">
                  <c:v>survivability</c:v>
                </c:pt>
              </c:strCache>
            </c:strRef>
          </c:cat>
          <c:val>
            <c:numRef>
              <c:f>Sheet1!$C$9:$C$10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firstSliceAng val="0"/>
      </c:pieChart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 smtClean="0"/>
              <a:t>Mice with </a:t>
            </a:r>
            <a:endParaRPr lang="en-US" dirty="0" smtClean="0"/>
          </a:p>
          <a:p>
            <a:pPr>
              <a:defRPr/>
            </a:pPr>
            <a:r>
              <a:rPr lang="en-US" sz="1800" b="1" i="0" baseline="0" dirty="0" smtClean="0"/>
              <a:t>Infected wound</a:t>
            </a:r>
            <a:endParaRPr lang="en-US" dirty="0" smtClean="0"/>
          </a:p>
          <a:p>
            <a:pPr>
              <a:defRPr/>
            </a:pPr>
            <a:r>
              <a:rPr lang="en-US" sz="1800" b="1" i="0" baseline="0" dirty="0" smtClean="0"/>
              <a:t>(treated)</a:t>
            </a:r>
            <a:endParaRPr lang="en-US" dirty="0"/>
          </a:p>
        </c:rich>
      </c:tx>
      <c:layout>
        <c:manualLayout>
          <c:xMode val="edge"/>
          <c:yMode val="edge"/>
          <c:x val="0.19521469684404907"/>
          <c:y val="1.6175814546196758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Sheet1!$C$18</c:f>
              <c:strCache>
                <c:ptCount val="1"/>
                <c:pt idx="0">
                  <c:v>TREATED</c:v>
                </c:pt>
              </c:strCache>
            </c:strRef>
          </c:tx>
          <c:cat>
            <c:strRef>
              <c:f>Sheet1!$B$19:$B$20</c:f>
              <c:strCache>
                <c:ptCount val="2"/>
                <c:pt idx="0">
                  <c:v>mortality</c:v>
                </c:pt>
                <c:pt idx="1">
                  <c:v>survivability</c:v>
                </c:pt>
              </c:strCache>
            </c:strRef>
          </c:cat>
          <c:val>
            <c:numRef>
              <c:f>Sheet1!$C$19:$C$20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</c:ser>
        <c:firstSliceAng val="0"/>
      </c:pieChart>
    </c:plotArea>
    <c:plotVisOnly val="1"/>
  </c:chart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80A49-4A59-4D84-A2C5-B0206C61B7AC}" type="doc">
      <dgm:prSet loTypeId="urn:microsoft.com/office/officeart/2009/3/layout/DescendingProcess" loCatId="process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3F7D166-F53B-4E4A-9005-CB6F632B55BB}">
      <dgm:prSet phldrT="[Text]"/>
      <dgm:spPr/>
      <dgm:t>
        <a:bodyPr/>
        <a:lstStyle/>
        <a:p>
          <a:pPr>
            <a:buClr>
              <a:schemeClr val="accent3">
                <a:lumMod val="75000"/>
              </a:schemeClr>
            </a:buClr>
            <a:buFont typeface="Wingdings" panose="05000000000000000000" pitchFamily="2" charset="2"/>
            <a:buChar char="ü"/>
          </a:pP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Antibiotic Resistance </a:t>
          </a:r>
        </a:p>
      </dgm:t>
    </dgm:pt>
    <dgm:pt modelId="{AB283340-6451-4D8E-A34D-DB3B65A6ED6E}" type="parTrans" cxnId="{909D586C-907D-4CC8-B70D-1FDF02735B70}">
      <dgm:prSet/>
      <dgm:spPr/>
      <dgm:t>
        <a:bodyPr/>
        <a:lstStyle/>
        <a:p>
          <a:endParaRPr lang="en-US"/>
        </a:p>
      </dgm:t>
    </dgm:pt>
    <dgm:pt modelId="{BBA3CA91-E00C-4A8B-B66E-2835FB2CC00D}" type="sibTrans" cxnId="{909D586C-907D-4CC8-B70D-1FDF02735B70}">
      <dgm:prSet/>
      <dgm:spPr/>
      <dgm:t>
        <a:bodyPr/>
        <a:lstStyle/>
        <a:p>
          <a:endParaRPr lang="en-US"/>
        </a:p>
      </dgm:t>
    </dgm:pt>
    <dgm:pt modelId="{B58BC55B-8846-4A69-84C5-D66BDED59245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Multi Drug Resistant (MDR) /‘superbugs’</a:t>
          </a:r>
        </a:p>
      </dgm:t>
    </dgm:pt>
    <dgm:pt modelId="{2D36C159-AF39-47A3-8E7D-0F14EEA3F1C8}" type="parTrans" cxnId="{D53678BF-6C93-4FE0-B8BD-C473DC128224}">
      <dgm:prSet/>
      <dgm:spPr/>
      <dgm:t>
        <a:bodyPr/>
        <a:lstStyle/>
        <a:p>
          <a:endParaRPr lang="en-US"/>
        </a:p>
      </dgm:t>
    </dgm:pt>
    <dgm:pt modelId="{AB016862-FA21-48C4-A85D-8F157AD5AFF7}" type="sibTrans" cxnId="{D53678BF-6C93-4FE0-B8BD-C473DC128224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538D0D-8776-422C-895B-067A14F0AD98}">
      <dgm:prSet phldrT="[Text]"/>
      <dgm:spPr/>
      <dgm:t>
        <a:bodyPr/>
        <a:lstStyle/>
        <a:p>
          <a:pPr>
            <a:buClr>
              <a:schemeClr val="accent3">
                <a:lumMod val="75000"/>
              </a:schemeClr>
            </a:buClr>
            <a:buFont typeface="Wingdings" panose="05000000000000000000" pitchFamily="2" charset="2"/>
            <a:buChar char="ü"/>
          </a:pP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Acinetobacter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baumanii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, “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Iraquibacter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gm:t>
    </dgm:pt>
    <dgm:pt modelId="{AC08592E-91FC-4311-BFFE-404EA89DEA88}" type="parTrans" cxnId="{5276EDA8-431A-4037-90D3-1475BCDCAC8C}">
      <dgm:prSet/>
      <dgm:spPr/>
      <dgm:t>
        <a:bodyPr/>
        <a:lstStyle/>
        <a:p>
          <a:endParaRPr lang="en-US"/>
        </a:p>
      </dgm:t>
    </dgm:pt>
    <dgm:pt modelId="{F57C8152-7562-4568-82FC-ECE067D51A1F}" type="sibTrans" cxnId="{5276EDA8-431A-4037-90D3-1475BCDCAC8C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AD4B9F-4445-4936-93A1-96884C24F408}">
      <dgm:prSet phldrT="[Text]"/>
      <dgm:spPr/>
      <dgm:t>
        <a:bodyPr/>
        <a:lstStyle/>
        <a:p>
          <a:pPr>
            <a:buClr>
              <a:schemeClr val="accent3">
                <a:lumMod val="75000"/>
              </a:schemeClr>
            </a:buClr>
            <a:buFont typeface="Wingdings" panose="05000000000000000000" pitchFamily="2" charset="2"/>
            <a:buChar char="ü"/>
          </a:pP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Alternate Therapy</a:t>
          </a:r>
        </a:p>
      </dgm:t>
    </dgm:pt>
    <dgm:pt modelId="{C000739E-8D34-4FB5-BE71-2E38A23BB6F6}" type="parTrans" cxnId="{BA571B29-05C6-475E-BBDB-3224994BF62A}">
      <dgm:prSet/>
      <dgm:spPr/>
      <dgm:t>
        <a:bodyPr/>
        <a:lstStyle/>
        <a:p>
          <a:endParaRPr lang="en-US"/>
        </a:p>
      </dgm:t>
    </dgm:pt>
    <dgm:pt modelId="{895DB924-995A-4F62-A2E7-8012D5F964F3}" type="sibTrans" cxnId="{BA571B29-05C6-475E-BBDB-3224994BF62A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FD4A3E-9E0D-49A5-83EC-B22048737D27}">
      <dgm:prSet phldrT="[Text]"/>
      <dgm:spPr/>
      <dgm:t>
        <a:bodyPr/>
        <a:lstStyle/>
        <a:p>
          <a:pPr>
            <a:buClr>
              <a:schemeClr val="accent3">
                <a:lumMod val="75000"/>
              </a:schemeClr>
            </a:buClr>
            <a:buFont typeface="Wingdings" panose="05000000000000000000" pitchFamily="2" charset="2"/>
            <a:buChar char="ü"/>
          </a:pPr>
          <a:r>
            <a:rPr lang="en-IN" b="1" dirty="0">
              <a:latin typeface="Times New Roman" panose="02020603050405020304" pitchFamily="18" charset="0"/>
              <a:cs typeface="Times New Roman" panose="02020603050405020304" pitchFamily="18" charset="0"/>
            </a:rPr>
            <a:t>Antimicrobial Peptides (AMPs)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57F2A2-F004-45BC-84DA-A26630AE93C3}" type="parTrans" cxnId="{C05B5483-FD2E-4BF4-A49D-F98B868A7BFE}">
      <dgm:prSet/>
      <dgm:spPr/>
      <dgm:t>
        <a:bodyPr/>
        <a:lstStyle/>
        <a:p>
          <a:endParaRPr lang="en-US"/>
        </a:p>
      </dgm:t>
    </dgm:pt>
    <dgm:pt modelId="{54B11447-5C91-4852-9C67-1E3ABE8A39A9}" type="sibTrans" cxnId="{C05B5483-FD2E-4BF4-A49D-F98B868A7BFE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7ED6D7-1022-47D7-B3E6-7616B597C680}" type="pres">
      <dgm:prSet presAssocID="{5B980A49-4A59-4D84-A2C5-B0206C61B7A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64CD868E-DD78-4E0B-A28B-3F039F565190}" type="pres">
      <dgm:prSet presAssocID="{5B980A49-4A59-4D84-A2C5-B0206C61B7AC}" presName="arrowNode" presStyleLbl="node1" presStyleIdx="0" presStyleCnt="1"/>
      <dgm:spPr/>
    </dgm:pt>
    <dgm:pt modelId="{48B97552-1467-463B-9838-AEDEF1BAC10B}" type="pres">
      <dgm:prSet presAssocID="{A3F7D166-F53B-4E4A-9005-CB6F632B55BB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6FF26-FA9B-4930-AF13-589E441BD472}" type="pres">
      <dgm:prSet presAssocID="{B58BC55B-8846-4A69-84C5-D66BDED59245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CC9EA2-B9D8-462E-A030-468ED085E280}" type="pres">
      <dgm:prSet presAssocID="{AB016862-FA21-48C4-A85D-8F157AD5AFF7}" presName="dotNode2" presStyleCnt="0"/>
      <dgm:spPr/>
    </dgm:pt>
    <dgm:pt modelId="{DAB3283A-42F1-4CF8-A188-E901E87DAFEB}" type="pres">
      <dgm:prSet presAssocID="{AB016862-FA21-48C4-A85D-8F157AD5AFF7}" presName="dotRepeatNode" presStyleLbl="fgShp" presStyleIdx="0" presStyleCnt="3"/>
      <dgm:spPr/>
      <dgm:t>
        <a:bodyPr/>
        <a:lstStyle/>
        <a:p>
          <a:endParaRPr lang="en-US"/>
        </a:p>
      </dgm:t>
    </dgm:pt>
    <dgm:pt modelId="{A873941F-BB7E-446B-9497-CB25EDBE4764}" type="pres">
      <dgm:prSet presAssocID="{E0538D0D-8776-422C-895B-067A14F0AD98}" presName="txNode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47F8E-96D5-4AEB-8870-04AB0E3BCAF9}" type="pres">
      <dgm:prSet presAssocID="{F57C8152-7562-4568-82FC-ECE067D51A1F}" presName="dotNode3" presStyleCnt="0"/>
      <dgm:spPr/>
    </dgm:pt>
    <dgm:pt modelId="{652644B1-E6C1-4087-8F4D-1B5D71A202BB}" type="pres">
      <dgm:prSet presAssocID="{F57C8152-7562-4568-82FC-ECE067D51A1F}" presName="dotRepeatNode" presStyleLbl="fgShp" presStyleIdx="1" presStyleCnt="3"/>
      <dgm:spPr/>
      <dgm:t>
        <a:bodyPr/>
        <a:lstStyle/>
        <a:p>
          <a:endParaRPr lang="en-US"/>
        </a:p>
      </dgm:t>
    </dgm:pt>
    <dgm:pt modelId="{339911E0-57BC-4487-B8E3-FCA870E8D7C2}" type="pres">
      <dgm:prSet presAssocID="{83AD4B9F-4445-4936-93A1-96884C24F408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AC31C-B244-4B20-8F08-81985F4017B4}" type="pres">
      <dgm:prSet presAssocID="{895DB924-995A-4F62-A2E7-8012D5F964F3}" presName="dotNode4" presStyleCnt="0"/>
      <dgm:spPr/>
    </dgm:pt>
    <dgm:pt modelId="{8DDDA411-A018-489B-B27C-AB434B8139EA}" type="pres">
      <dgm:prSet presAssocID="{895DB924-995A-4F62-A2E7-8012D5F964F3}" presName="dotRepeatNode" presStyleLbl="fgShp" presStyleIdx="2" presStyleCnt="3"/>
      <dgm:spPr/>
      <dgm:t>
        <a:bodyPr/>
        <a:lstStyle/>
        <a:p>
          <a:endParaRPr lang="en-US"/>
        </a:p>
      </dgm:t>
    </dgm:pt>
    <dgm:pt modelId="{58286AD6-CE86-4A18-83EB-F219F95130C2}" type="pres">
      <dgm:prSet presAssocID="{79FD4A3E-9E0D-49A5-83EC-B22048737D27}" presName="txNode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B41ED8-4A96-4DD9-89E0-A358B87B91E5}" type="presOf" srcId="{F57C8152-7562-4568-82FC-ECE067D51A1F}" destId="{652644B1-E6C1-4087-8F4D-1B5D71A202BB}" srcOrd="0" destOrd="0" presId="urn:microsoft.com/office/officeart/2009/3/layout/DescendingProcess"/>
    <dgm:cxn modelId="{909D586C-907D-4CC8-B70D-1FDF02735B70}" srcId="{5B980A49-4A59-4D84-A2C5-B0206C61B7AC}" destId="{A3F7D166-F53B-4E4A-9005-CB6F632B55BB}" srcOrd="0" destOrd="0" parTransId="{AB283340-6451-4D8E-A34D-DB3B65A6ED6E}" sibTransId="{BBA3CA91-E00C-4A8B-B66E-2835FB2CC00D}"/>
    <dgm:cxn modelId="{BA571B29-05C6-475E-BBDB-3224994BF62A}" srcId="{5B980A49-4A59-4D84-A2C5-B0206C61B7AC}" destId="{83AD4B9F-4445-4936-93A1-96884C24F408}" srcOrd="3" destOrd="0" parTransId="{C000739E-8D34-4FB5-BE71-2E38A23BB6F6}" sibTransId="{895DB924-995A-4F62-A2E7-8012D5F964F3}"/>
    <dgm:cxn modelId="{CC18033E-07EA-4625-BF66-2051BB2FAC40}" type="presOf" srcId="{83AD4B9F-4445-4936-93A1-96884C24F408}" destId="{339911E0-57BC-4487-B8E3-FCA870E8D7C2}" srcOrd="0" destOrd="0" presId="urn:microsoft.com/office/officeart/2009/3/layout/DescendingProcess"/>
    <dgm:cxn modelId="{A6B7B3E6-FCED-4C1E-8275-907B05A34F15}" type="presOf" srcId="{5B980A49-4A59-4D84-A2C5-B0206C61B7AC}" destId="{B37ED6D7-1022-47D7-B3E6-7616B597C680}" srcOrd="0" destOrd="0" presId="urn:microsoft.com/office/officeart/2009/3/layout/DescendingProcess"/>
    <dgm:cxn modelId="{C05B5483-FD2E-4BF4-A49D-F98B868A7BFE}" srcId="{5B980A49-4A59-4D84-A2C5-B0206C61B7AC}" destId="{79FD4A3E-9E0D-49A5-83EC-B22048737D27}" srcOrd="4" destOrd="0" parTransId="{8857F2A2-F004-45BC-84DA-A26630AE93C3}" sibTransId="{54B11447-5C91-4852-9C67-1E3ABE8A39A9}"/>
    <dgm:cxn modelId="{CC453F5F-40F3-4DC9-9E96-E4A84B398D03}" type="presOf" srcId="{895DB924-995A-4F62-A2E7-8012D5F964F3}" destId="{8DDDA411-A018-489B-B27C-AB434B8139EA}" srcOrd="0" destOrd="0" presId="urn:microsoft.com/office/officeart/2009/3/layout/DescendingProcess"/>
    <dgm:cxn modelId="{F502522F-4660-4DC4-A262-F4084EFAEE59}" type="presOf" srcId="{79FD4A3E-9E0D-49A5-83EC-B22048737D27}" destId="{58286AD6-CE86-4A18-83EB-F219F95130C2}" srcOrd="0" destOrd="0" presId="urn:microsoft.com/office/officeart/2009/3/layout/DescendingProcess"/>
    <dgm:cxn modelId="{5276EDA8-431A-4037-90D3-1475BCDCAC8C}" srcId="{5B980A49-4A59-4D84-A2C5-B0206C61B7AC}" destId="{E0538D0D-8776-422C-895B-067A14F0AD98}" srcOrd="2" destOrd="0" parTransId="{AC08592E-91FC-4311-BFFE-404EA89DEA88}" sibTransId="{F57C8152-7562-4568-82FC-ECE067D51A1F}"/>
    <dgm:cxn modelId="{D53678BF-6C93-4FE0-B8BD-C473DC128224}" srcId="{5B980A49-4A59-4D84-A2C5-B0206C61B7AC}" destId="{B58BC55B-8846-4A69-84C5-D66BDED59245}" srcOrd="1" destOrd="0" parTransId="{2D36C159-AF39-47A3-8E7D-0F14EEA3F1C8}" sibTransId="{AB016862-FA21-48C4-A85D-8F157AD5AFF7}"/>
    <dgm:cxn modelId="{0769D8B2-8EE5-47E2-B6A9-F1CF72751639}" type="presOf" srcId="{A3F7D166-F53B-4E4A-9005-CB6F632B55BB}" destId="{48B97552-1467-463B-9838-AEDEF1BAC10B}" srcOrd="0" destOrd="0" presId="urn:microsoft.com/office/officeart/2009/3/layout/DescendingProcess"/>
    <dgm:cxn modelId="{C18971A0-905F-414C-82B1-ADFD554A68B4}" type="presOf" srcId="{AB016862-FA21-48C4-A85D-8F157AD5AFF7}" destId="{DAB3283A-42F1-4CF8-A188-E901E87DAFEB}" srcOrd="0" destOrd="0" presId="urn:microsoft.com/office/officeart/2009/3/layout/DescendingProcess"/>
    <dgm:cxn modelId="{550C0CE6-8E69-46B1-BF22-0C8FC8118035}" type="presOf" srcId="{B58BC55B-8846-4A69-84C5-D66BDED59245}" destId="{B196FF26-FA9B-4930-AF13-589E441BD472}" srcOrd="0" destOrd="0" presId="urn:microsoft.com/office/officeart/2009/3/layout/DescendingProcess"/>
    <dgm:cxn modelId="{B6A4AFAF-41D8-477B-833B-494870064F23}" type="presOf" srcId="{E0538D0D-8776-422C-895B-067A14F0AD98}" destId="{A873941F-BB7E-446B-9497-CB25EDBE4764}" srcOrd="0" destOrd="0" presId="urn:microsoft.com/office/officeart/2009/3/layout/DescendingProcess"/>
    <dgm:cxn modelId="{16A33D45-93CA-4FED-A69D-F319A84C9543}" type="presParOf" srcId="{B37ED6D7-1022-47D7-B3E6-7616B597C680}" destId="{64CD868E-DD78-4E0B-A28B-3F039F565190}" srcOrd="0" destOrd="0" presId="urn:microsoft.com/office/officeart/2009/3/layout/DescendingProcess"/>
    <dgm:cxn modelId="{136D98F5-BD6C-444D-916A-937A1A370E2D}" type="presParOf" srcId="{B37ED6D7-1022-47D7-B3E6-7616B597C680}" destId="{48B97552-1467-463B-9838-AEDEF1BAC10B}" srcOrd="1" destOrd="0" presId="urn:microsoft.com/office/officeart/2009/3/layout/DescendingProcess"/>
    <dgm:cxn modelId="{3CD1C70D-57E1-4DE3-8323-B219D2C36718}" type="presParOf" srcId="{B37ED6D7-1022-47D7-B3E6-7616B597C680}" destId="{B196FF26-FA9B-4930-AF13-589E441BD472}" srcOrd="2" destOrd="0" presId="urn:microsoft.com/office/officeart/2009/3/layout/DescendingProcess"/>
    <dgm:cxn modelId="{DA259CFC-CE1F-435B-8F21-16ED2323B3A7}" type="presParOf" srcId="{B37ED6D7-1022-47D7-B3E6-7616B597C680}" destId="{4BCC9EA2-B9D8-462E-A030-468ED085E280}" srcOrd="3" destOrd="0" presId="urn:microsoft.com/office/officeart/2009/3/layout/DescendingProcess"/>
    <dgm:cxn modelId="{B362B051-E2EC-4F0E-ACFE-24D38855E947}" type="presParOf" srcId="{4BCC9EA2-B9D8-462E-A030-468ED085E280}" destId="{DAB3283A-42F1-4CF8-A188-E901E87DAFEB}" srcOrd="0" destOrd="0" presId="urn:microsoft.com/office/officeart/2009/3/layout/DescendingProcess"/>
    <dgm:cxn modelId="{32271AB5-C110-430A-A068-5C418E9FA804}" type="presParOf" srcId="{B37ED6D7-1022-47D7-B3E6-7616B597C680}" destId="{A873941F-BB7E-446B-9497-CB25EDBE4764}" srcOrd="4" destOrd="0" presId="urn:microsoft.com/office/officeart/2009/3/layout/DescendingProcess"/>
    <dgm:cxn modelId="{DA699CB7-C36E-415B-8393-D7FA3C32C45A}" type="presParOf" srcId="{B37ED6D7-1022-47D7-B3E6-7616B597C680}" destId="{C3347F8E-96D5-4AEB-8870-04AB0E3BCAF9}" srcOrd="5" destOrd="0" presId="urn:microsoft.com/office/officeart/2009/3/layout/DescendingProcess"/>
    <dgm:cxn modelId="{24EAA274-7ABD-4550-A5DE-9F74846D305F}" type="presParOf" srcId="{C3347F8E-96D5-4AEB-8870-04AB0E3BCAF9}" destId="{652644B1-E6C1-4087-8F4D-1B5D71A202BB}" srcOrd="0" destOrd="0" presId="urn:microsoft.com/office/officeart/2009/3/layout/DescendingProcess"/>
    <dgm:cxn modelId="{B2CFC1AE-02FB-48B0-B795-3289A05AD72D}" type="presParOf" srcId="{B37ED6D7-1022-47D7-B3E6-7616B597C680}" destId="{339911E0-57BC-4487-B8E3-FCA870E8D7C2}" srcOrd="6" destOrd="0" presId="urn:microsoft.com/office/officeart/2009/3/layout/DescendingProcess"/>
    <dgm:cxn modelId="{8D8AE597-6C96-45B5-9A1C-DCDBAB8A6EAA}" type="presParOf" srcId="{B37ED6D7-1022-47D7-B3E6-7616B597C680}" destId="{A52AC31C-B244-4B20-8F08-81985F4017B4}" srcOrd="7" destOrd="0" presId="urn:microsoft.com/office/officeart/2009/3/layout/DescendingProcess"/>
    <dgm:cxn modelId="{147B1BD6-57A0-4647-BA50-491BAC1FDBCF}" type="presParOf" srcId="{A52AC31C-B244-4B20-8F08-81985F4017B4}" destId="{8DDDA411-A018-489B-B27C-AB434B8139EA}" srcOrd="0" destOrd="0" presId="urn:microsoft.com/office/officeart/2009/3/layout/DescendingProcess"/>
    <dgm:cxn modelId="{CBB27553-0E06-4731-9052-BD0EDFF28A72}" type="presParOf" srcId="{B37ED6D7-1022-47D7-B3E6-7616B597C680}" destId="{58286AD6-CE86-4A18-83EB-F219F95130C2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B9EEB2-69AC-4913-9435-A7176609121C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61CC99C2-8362-425F-968B-BC58BF546920}">
      <dgm:prSet phldrT="[Text]" custT="1"/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CP 26</a:t>
          </a:r>
        </a:p>
      </dgm:t>
    </dgm:pt>
    <dgm:pt modelId="{78F8CCA1-49D4-44FD-9B47-DA0ABDF790DB}" type="parTrans" cxnId="{BA36A72F-F535-4046-A128-2D2E1E20BB16}">
      <dgm:prSet/>
      <dgm:spPr/>
      <dgm:t>
        <a:bodyPr/>
        <a:lstStyle/>
        <a:p>
          <a:endParaRPr lang="en-US"/>
        </a:p>
      </dgm:t>
    </dgm:pt>
    <dgm:pt modelId="{EAD54C5E-089E-43B1-BADB-4E5A4CD8A011}" type="sibTrans" cxnId="{BA36A72F-F535-4046-A128-2D2E1E20BB16}">
      <dgm:prSet/>
      <dgm:spPr/>
      <dgm:t>
        <a:bodyPr/>
        <a:lstStyle/>
        <a:p>
          <a:endParaRPr lang="en-US"/>
        </a:p>
      </dgm:t>
    </dgm:pt>
    <dgm:pt modelId="{5CBDE146-2B5A-4F0B-BE16-4EBB3C391F1A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r>
            <a:rPr lang="en-IN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KWKSFIKKLTSAAKKVVTTAKPLISS-NH2 </a:t>
          </a:r>
        </a:p>
        <a:p>
          <a:pPr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endParaRPr lang="en-IN" sz="16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D57854-CA18-4DB0-80B2-46C2489089D1}" type="parTrans" cxnId="{E71F818E-B11A-4B2D-9F07-0CB9B39402C1}">
      <dgm:prSet/>
      <dgm:spPr/>
      <dgm:t>
        <a:bodyPr/>
        <a:lstStyle/>
        <a:p>
          <a:endParaRPr lang="en-US"/>
        </a:p>
      </dgm:t>
    </dgm:pt>
    <dgm:pt modelId="{A5A41C97-C6CF-414E-AE04-8EF5DCAF7F0C}" type="sibTrans" cxnId="{E71F818E-B11A-4B2D-9F07-0CB9B39402C1}">
      <dgm:prSet/>
      <dgm:spPr/>
      <dgm:t>
        <a:bodyPr/>
        <a:lstStyle/>
        <a:p>
          <a:endParaRPr lang="en-US"/>
        </a:p>
      </dgm:t>
    </dgm:pt>
    <dgm:pt modelId="{4FF35C3D-4390-4200-8CD6-49F38051C439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N Terminus 8 aa residues of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Cecropin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A1 and N Terminal 18 aa residues of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Melittin</a:t>
          </a:r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682DBB-9986-46F0-8106-F46D6F56E5B9}" type="parTrans" cxnId="{115A9A89-F502-40B2-8549-DCBCF620C69C}">
      <dgm:prSet/>
      <dgm:spPr/>
      <dgm:t>
        <a:bodyPr/>
        <a:lstStyle/>
        <a:p>
          <a:endParaRPr lang="en-US"/>
        </a:p>
      </dgm:t>
    </dgm:pt>
    <dgm:pt modelId="{F80FCD42-A55D-477F-9D31-87FD687D1EE2}" type="sibTrans" cxnId="{115A9A89-F502-40B2-8549-DCBCF620C69C}">
      <dgm:prSet/>
      <dgm:spPr/>
      <dgm:t>
        <a:bodyPr/>
        <a:lstStyle/>
        <a:p>
          <a:endParaRPr lang="en-US"/>
        </a:p>
      </dgm:t>
    </dgm:pt>
    <dgm:pt modelId="{85E5399E-019E-41E1-8A76-A9C8F7313649}">
      <dgm:prSet phldrT="[Text]" custT="1"/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P18</a:t>
          </a:r>
        </a:p>
      </dgm:t>
    </dgm:pt>
    <dgm:pt modelId="{264C4392-7767-433F-B145-F7FEE3A70702}" type="parTrans" cxnId="{3C224440-A534-4296-999E-4A76F68F1B7C}">
      <dgm:prSet/>
      <dgm:spPr/>
      <dgm:t>
        <a:bodyPr/>
        <a:lstStyle/>
        <a:p>
          <a:endParaRPr lang="en-US"/>
        </a:p>
      </dgm:t>
    </dgm:pt>
    <dgm:pt modelId="{9A9DB2F8-65A7-46B1-A5B5-6298CF4CFA8C}" type="sibTrans" cxnId="{3C224440-A534-4296-999E-4A76F68F1B7C}">
      <dgm:prSet/>
      <dgm:spPr/>
      <dgm:t>
        <a:bodyPr/>
        <a:lstStyle/>
        <a:p>
          <a:endParaRPr lang="en-US"/>
        </a:p>
      </dgm:t>
    </dgm:pt>
    <dgm:pt modelId="{E9429E5A-9678-4EE7-BE08-3A364A87AEB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IN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KWKLFKKIPKFLHLAKKF-NH2</a:t>
          </a:r>
        </a:p>
        <a:p>
          <a:r>
            <a:rPr lang="en-IN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7B2A38-B3BD-4DFF-B22F-45D7F1652643}" type="parTrans" cxnId="{D0B6CA38-A8CE-44B1-A962-526F13158D79}">
      <dgm:prSet/>
      <dgm:spPr/>
      <dgm:t>
        <a:bodyPr/>
        <a:lstStyle/>
        <a:p>
          <a:endParaRPr lang="en-US"/>
        </a:p>
      </dgm:t>
    </dgm:pt>
    <dgm:pt modelId="{B53400EF-D02C-4058-9050-6F7991236CF1}" type="sibTrans" cxnId="{D0B6CA38-A8CE-44B1-A962-526F13158D79}">
      <dgm:prSet/>
      <dgm:spPr/>
      <dgm:t>
        <a:bodyPr/>
        <a:lstStyle/>
        <a:p>
          <a:endParaRPr lang="en-US"/>
        </a:p>
      </dgm:t>
    </dgm:pt>
    <dgm:pt modelId="{E245DF83-0F14-4D65-9329-2E2C6CAF1F4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8 aa residues of the N-terminus of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Cecropin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A1 and the N terminal 12 aa residues of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Magainin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0878B-7648-462C-B7EF-4049E95E2637}" type="parTrans" cxnId="{68DFDFA7-35B2-4E59-855C-DBEC89FCEBA8}">
      <dgm:prSet/>
      <dgm:spPr/>
      <dgm:t>
        <a:bodyPr/>
        <a:lstStyle/>
        <a:p>
          <a:endParaRPr lang="en-US"/>
        </a:p>
      </dgm:t>
    </dgm:pt>
    <dgm:pt modelId="{38099D09-AC81-4E76-8550-F9DDE579879B}" type="sibTrans" cxnId="{68DFDFA7-35B2-4E59-855C-DBEC89FCEBA8}">
      <dgm:prSet/>
      <dgm:spPr/>
      <dgm:t>
        <a:bodyPr/>
        <a:lstStyle/>
        <a:p>
          <a:endParaRPr lang="en-US"/>
        </a:p>
      </dgm:t>
    </dgm:pt>
    <dgm:pt modelId="{6DFCEB4B-9A01-4F2D-834E-1BD07E6FE01C}">
      <dgm:prSet phldrT="[Text]" custT="1"/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CP-P</a:t>
          </a:r>
        </a:p>
      </dgm:t>
    </dgm:pt>
    <dgm:pt modelId="{2B7AF5C0-198B-4A22-8671-2F9FEB231953}" type="parTrans" cxnId="{06785DE8-465C-4960-9F81-0645FA102404}">
      <dgm:prSet/>
      <dgm:spPr/>
      <dgm:t>
        <a:bodyPr/>
        <a:lstStyle/>
        <a:p>
          <a:endParaRPr lang="en-US"/>
        </a:p>
      </dgm:t>
    </dgm:pt>
    <dgm:pt modelId="{4176CA5B-C4A3-4344-A429-0AE34700584A}" type="sibTrans" cxnId="{06785DE8-465C-4960-9F81-0645FA102404}">
      <dgm:prSet/>
      <dgm:spPr/>
      <dgm:t>
        <a:bodyPr/>
        <a:lstStyle/>
        <a:p>
          <a:endParaRPr lang="en-US"/>
        </a:p>
      </dgm:t>
    </dgm:pt>
    <dgm:pt modelId="{DDBA781D-CEF3-4920-9085-4E9EEF260C24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1-11 aa at N terminus of CP26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B1EEFF-82B8-4623-BCF6-A74E051816D7}" type="parTrans" cxnId="{05CEF977-277F-4308-841B-82A83410BDB4}">
      <dgm:prSet/>
      <dgm:spPr/>
      <dgm:t>
        <a:bodyPr/>
        <a:lstStyle/>
        <a:p>
          <a:endParaRPr lang="en-US"/>
        </a:p>
      </dgm:t>
    </dgm:pt>
    <dgm:pt modelId="{6307780F-5FE9-409E-822A-97840FF66EC1}" type="sibTrans" cxnId="{05CEF977-277F-4308-841B-82A83410BDB4}">
      <dgm:prSet/>
      <dgm:spPr/>
      <dgm:t>
        <a:bodyPr/>
        <a:lstStyle/>
        <a:p>
          <a:endParaRPr lang="en-US"/>
        </a:p>
      </dgm:t>
    </dgm:pt>
    <dgm:pt modelId="{3BD9BE27-25FA-4B9C-BCC7-3240DF5D2405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10-18 aa at C-terminus of P18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5E0FB-B710-4979-B777-F484289CE5A1}" type="parTrans" cxnId="{5F1BB7EB-6F3D-4A3B-A839-B5D77A657D33}">
      <dgm:prSet/>
      <dgm:spPr/>
      <dgm:t>
        <a:bodyPr/>
        <a:lstStyle/>
        <a:p>
          <a:endParaRPr lang="en-US"/>
        </a:p>
      </dgm:t>
    </dgm:pt>
    <dgm:pt modelId="{1378C830-5316-4735-8FEB-A66F633EC4F0}" type="sibTrans" cxnId="{5F1BB7EB-6F3D-4A3B-A839-B5D77A657D33}">
      <dgm:prSet/>
      <dgm:spPr/>
      <dgm:t>
        <a:bodyPr/>
        <a:lstStyle/>
        <a:p>
          <a:endParaRPr lang="en-US"/>
        </a:p>
      </dgm:t>
    </dgm:pt>
    <dgm:pt modelId="{F554C65C-1D81-4483-AE53-63D951CC95EC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High antimicrobial activity</a:t>
          </a:r>
        </a:p>
        <a:p>
          <a:pPr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8B9ED8-E45A-4E2F-A89C-D66C979C6617}" type="parTrans" cxnId="{468DE1BE-8C74-4E1B-BB26-CE3D2AF08FA6}">
      <dgm:prSet/>
      <dgm:spPr/>
      <dgm:t>
        <a:bodyPr/>
        <a:lstStyle/>
        <a:p>
          <a:endParaRPr lang="en-US"/>
        </a:p>
      </dgm:t>
    </dgm:pt>
    <dgm:pt modelId="{F8BBC0CA-CBB6-43E8-947D-DC6DD89329BD}" type="sibTrans" cxnId="{468DE1BE-8C74-4E1B-BB26-CE3D2AF08FA6}">
      <dgm:prSet/>
      <dgm:spPr/>
      <dgm:t>
        <a:bodyPr/>
        <a:lstStyle/>
        <a:p>
          <a:endParaRPr lang="en-US"/>
        </a:p>
      </dgm:t>
    </dgm:pt>
    <dgm:pt modelId="{DFD7DCC9-7FF7-40C7-8C05-A8E5D765796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Low eukaryotic cell toxicity </a:t>
          </a:r>
        </a:p>
      </dgm:t>
    </dgm:pt>
    <dgm:pt modelId="{ABA8A8C6-076F-4E27-BF2E-FE8678F55659}" type="parTrans" cxnId="{ADECDEA7-B195-4867-9D5B-8638A4E1E697}">
      <dgm:prSet/>
      <dgm:spPr/>
      <dgm:t>
        <a:bodyPr/>
        <a:lstStyle/>
        <a:p>
          <a:endParaRPr lang="en-US"/>
        </a:p>
      </dgm:t>
    </dgm:pt>
    <dgm:pt modelId="{9995C8A5-02DA-43B3-80A2-67E666714DCB}" type="sibTrans" cxnId="{ADECDEA7-B195-4867-9D5B-8638A4E1E697}">
      <dgm:prSet/>
      <dgm:spPr/>
      <dgm:t>
        <a:bodyPr/>
        <a:lstStyle/>
        <a:p>
          <a:endParaRPr lang="en-US"/>
        </a:p>
      </dgm:t>
    </dgm:pt>
    <dgm:pt modelId="{AF6CC6A8-A482-4FFE-903A-F55763C01384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Satisfactory antimicrobial activity 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5C91A-4AA1-4126-985D-A6FB1DE72AAF}" type="parTrans" cxnId="{BD5484F5-3F8D-4BEF-8987-8B387827FF09}">
      <dgm:prSet/>
      <dgm:spPr/>
      <dgm:t>
        <a:bodyPr/>
        <a:lstStyle/>
        <a:p>
          <a:endParaRPr lang="en-US"/>
        </a:p>
      </dgm:t>
    </dgm:pt>
    <dgm:pt modelId="{CBFE539A-3F85-47C7-A897-1B6CB8779E54}" type="sibTrans" cxnId="{BD5484F5-3F8D-4BEF-8987-8B387827FF09}">
      <dgm:prSet/>
      <dgm:spPr/>
      <dgm:t>
        <a:bodyPr/>
        <a:lstStyle/>
        <a:p>
          <a:endParaRPr lang="en-US"/>
        </a:p>
      </dgm:t>
    </dgm:pt>
    <dgm:pt modelId="{29A7C60D-9CDA-4149-BA81-F49864425680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No eukaryotic cell  toxicity</a:t>
          </a:r>
        </a:p>
      </dgm:t>
    </dgm:pt>
    <dgm:pt modelId="{53E806E7-7BBC-4F83-8C1B-7A7CE5E7B289}" type="parTrans" cxnId="{F52295C0-AF57-4E0C-8879-6AC1F67CB545}">
      <dgm:prSet/>
      <dgm:spPr/>
      <dgm:t>
        <a:bodyPr/>
        <a:lstStyle/>
        <a:p>
          <a:endParaRPr lang="en-US"/>
        </a:p>
      </dgm:t>
    </dgm:pt>
    <dgm:pt modelId="{4C13E9B3-820A-47E8-9189-AEBBE672AEE0}" type="sibTrans" cxnId="{F52295C0-AF57-4E0C-8879-6AC1F67CB545}">
      <dgm:prSet/>
      <dgm:spPr/>
      <dgm:t>
        <a:bodyPr/>
        <a:lstStyle/>
        <a:p>
          <a:endParaRPr lang="en-US"/>
        </a:p>
      </dgm:t>
    </dgm:pt>
    <dgm:pt modelId="{F57C6F8E-4807-42B3-B4C1-EB582F34C37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Maximum antimicrobial activity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B7D6A1-3423-4007-995E-1E0E6A99431E}" type="parTrans" cxnId="{49B3531F-F94E-444C-B516-DFCFFF1ACF82}">
      <dgm:prSet/>
      <dgm:spPr/>
      <dgm:t>
        <a:bodyPr/>
        <a:lstStyle/>
        <a:p>
          <a:endParaRPr lang="en-US"/>
        </a:p>
      </dgm:t>
    </dgm:pt>
    <dgm:pt modelId="{BDEA9271-70CD-4042-A925-A3D420D62837}" type="sibTrans" cxnId="{49B3531F-F94E-444C-B516-DFCFFF1ACF82}">
      <dgm:prSet/>
      <dgm:spPr/>
      <dgm:t>
        <a:bodyPr/>
        <a:lstStyle/>
        <a:p>
          <a:endParaRPr lang="en-US"/>
        </a:p>
      </dgm:t>
    </dgm:pt>
    <dgm:pt modelId="{1CFDEC7A-0E58-49EB-A250-33213E853C1D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IN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KWKSFIKKLTSAAKKVVTTAKPLISS-NH2 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38A59E-8BC1-42E8-B6C9-782543C1D143}" type="parTrans" cxnId="{068BDDAE-B377-4BB4-8657-140F1E61F60A}">
      <dgm:prSet/>
      <dgm:spPr/>
      <dgm:t>
        <a:bodyPr/>
        <a:lstStyle/>
        <a:p>
          <a:endParaRPr lang="en-US"/>
        </a:p>
      </dgm:t>
    </dgm:pt>
    <dgm:pt modelId="{7E4878C8-DAEB-4A14-8C8E-624740C95591}" type="sibTrans" cxnId="{068BDDAE-B377-4BB4-8657-140F1E61F60A}">
      <dgm:prSet/>
      <dgm:spPr/>
      <dgm:t>
        <a:bodyPr/>
        <a:lstStyle/>
        <a:p>
          <a:endParaRPr lang="en-US"/>
        </a:p>
      </dgm:t>
    </dgm:pt>
    <dgm:pt modelId="{FD800544-59CA-4336-A49D-80C77E2BA189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No eukaryotic cell  toxicity</a:t>
          </a:r>
        </a:p>
      </dgm:t>
    </dgm:pt>
    <dgm:pt modelId="{FFCB67B1-B5CF-4018-9890-6FBA72DE8506}" type="parTrans" cxnId="{A12C23ED-5408-42FE-B415-5A194A3DF46C}">
      <dgm:prSet/>
      <dgm:spPr/>
      <dgm:t>
        <a:bodyPr/>
        <a:lstStyle/>
        <a:p>
          <a:endParaRPr lang="en-US"/>
        </a:p>
      </dgm:t>
    </dgm:pt>
    <dgm:pt modelId="{D609DE39-9CE4-4415-BAF4-2352AFFD89FE}" type="sibTrans" cxnId="{A12C23ED-5408-42FE-B415-5A194A3DF46C}">
      <dgm:prSet/>
      <dgm:spPr/>
      <dgm:t>
        <a:bodyPr/>
        <a:lstStyle/>
        <a:p>
          <a:endParaRPr lang="en-US"/>
        </a:p>
      </dgm:t>
    </dgm:pt>
    <dgm:pt modelId="{10704262-48F6-4D01-A29B-DAA0A82ED0EA}">
      <dgm:prSet phldrT="[Text]" custT="1"/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K11</a:t>
          </a:r>
        </a:p>
      </dgm:t>
    </dgm:pt>
    <dgm:pt modelId="{82E0E6CA-7362-4277-8119-C9A732D561BF}" type="parTrans" cxnId="{9FFC0BA6-A8C8-4682-9E1B-5CA554436EF9}">
      <dgm:prSet/>
      <dgm:spPr/>
      <dgm:t>
        <a:bodyPr/>
        <a:lstStyle/>
        <a:p>
          <a:endParaRPr lang="en-US"/>
        </a:p>
      </dgm:t>
    </dgm:pt>
    <dgm:pt modelId="{9A0A3584-D5BB-421A-AB97-180885543600}" type="sibTrans" cxnId="{9FFC0BA6-A8C8-4682-9E1B-5CA554436EF9}">
      <dgm:prSet/>
      <dgm:spPr/>
      <dgm:t>
        <a:bodyPr/>
        <a:lstStyle/>
        <a:p>
          <a:endParaRPr lang="en-US"/>
        </a:p>
      </dgm:t>
    </dgm:pt>
    <dgm:pt modelId="{E84C2E4F-2603-47E2-8DF5-A85B0039384A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IN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KWKSFIKKLTKKFLHSAKKF-NH2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9E593-49F6-4D30-AA03-304BA6224978}" type="parTrans" cxnId="{B75006B4-6884-4D3F-A4C9-1F200DB629B5}">
      <dgm:prSet/>
      <dgm:spPr/>
      <dgm:t>
        <a:bodyPr/>
        <a:lstStyle/>
        <a:p>
          <a:endParaRPr lang="en-US"/>
        </a:p>
      </dgm:t>
    </dgm:pt>
    <dgm:pt modelId="{A7FAB2A8-79F6-4A20-B4CD-F839743EF4A7}" type="sibTrans" cxnId="{B75006B4-6884-4D3F-A4C9-1F200DB629B5}">
      <dgm:prSet/>
      <dgm:spPr/>
      <dgm:t>
        <a:bodyPr/>
        <a:lstStyle/>
        <a:p>
          <a:endParaRPr lang="en-US"/>
        </a:p>
      </dgm:t>
    </dgm:pt>
    <dgm:pt modelId="{D6B1922D-2366-404D-9AC8-2AD78495C0C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Serine(S) To Lysine(K) at position 11 </a:t>
          </a:r>
        </a:p>
      </dgm:t>
    </dgm:pt>
    <dgm:pt modelId="{360D923D-B2EF-4E2C-9E3D-AD4667D71A12}" type="parTrans" cxnId="{7F536B1E-8E10-4FB5-9884-1BFB7EB9BA58}">
      <dgm:prSet/>
      <dgm:spPr/>
      <dgm:t>
        <a:bodyPr/>
        <a:lstStyle/>
        <a:p>
          <a:endParaRPr lang="en-US"/>
        </a:p>
      </dgm:t>
    </dgm:pt>
    <dgm:pt modelId="{94C9F1FD-354F-413E-984E-D208F269D12A}" type="sibTrans" cxnId="{7F536B1E-8E10-4FB5-9884-1BFB7EB9BA58}">
      <dgm:prSet/>
      <dgm:spPr/>
      <dgm:t>
        <a:bodyPr/>
        <a:lstStyle/>
        <a:p>
          <a:endParaRPr lang="en-US"/>
        </a:p>
      </dgm:t>
    </dgm:pt>
    <dgm:pt modelId="{568A89FA-969B-4B7C-8B95-9D8B35550320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Lower MIC than other designed peptides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ACC821-E951-403F-BD6B-1377876CA49F}" type="parTrans" cxnId="{46633E01-9CFB-45DB-9766-9737A3D85DC0}">
      <dgm:prSet/>
      <dgm:spPr/>
      <dgm:t>
        <a:bodyPr/>
        <a:lstStyle/>
        <a:p>
          <a:endParaRPr lang="en-US"/>
        </a:p>
      </dgm:t>
    </dgm:pt>
    <dgm:pt modelId="{6B17B7C9-7A8A-499F-AE30-F2F284B6A422}" type="sibTrans" cxnId="{46633E01-9CFB-45DB-9766-9737A3D85DC0}">
      <dgm:prSet/>
      <dgm:spPr/>
      <dgm:t>
        <a:bodyPr/>
        <a:lstStyle/>
        <a:p>
          <a:endParaRPr lang="en-US"/>
        </a:p>
      </dgm:t>
    </dgm:pt>
    <dgm:pt modelId="{141A72E3-8805-46A3-977C-01F9F80962E9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0238E-CF15-47F7-9C6A-CCA1D152CF33}" type="parTrans" cxnId="{31DED6D4-0AFD-4FFF-B4D8-B47A0DDCD0B2}">
      <dgm:prSet/>
      <dgm:spPr/>
      <dgm:t>
        <a:bodyPr/>
        <a:lstStyle/>
        <a:p>
          <a:endParaRPr lang="en-US"/>
        </a:p>
      </dgm:t>
    </dgm:pt>
    <dgm:pt modelId="{90BA516C-37E3-469F-97D5-210AD460C420}" type="sibTrans" cxnId="{31DED6D4-0AFD-4FFF-B4D8-B47A0DDCD0B2}">
      <dgm:prSet/>
      <dgm:spPr/>
      <dgm:t>
        <a:bodyPr/>
        <a:lstStyle/>
        <a:p>
          <a:endParaRPr lang="en-US"/>
        </a:p>
      </dgm:t>
    </dgm:pt>
    <dgm:pt modelId="{FD1E9C05-0EFC-42C1-8E75-46A6BAB3367A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Maximum antimicrobial activity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61E25C-7D22-4B6C-8BCB-89974EC916E6}" type="parTrans" cxnId="{494C79C4-FA47-4428-9A00-FB7E9270F59E}">
      <dgm:prSet/>
      <dgm:spPr/>
      <dgm:t>
        <a:bodyPr/>
        <a:lstStyle/>
        <a:p>
          <a:endParaRPr lang="en-US"/>
        </a:p>
      </dgm:t>
    </dgm:pt>
    <dgm:pt modelId="{2A9554FD-9E4C-4D0B-9BEC-9A002939ADD3}" type="sibTrans" cxnId="{494C79C4-FA47-4428-9A00-FB7E9270F59E}">
      <dgm:prSet/>
      <dgm:spPr/>
      <dgm:t>
        <a:bodyPr/>
        <a:lstStyle/>
        <a:p>
          <a:endParaRPr lang="en-US"/>
        </a:p>
      </dgm:t>
    </dgm:pt>
    <dgm:pt modelId="{5C84CA63-EA71-4D12-ADB6-62340FBB9FD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Best biological properties among tested peptides</a:t>
          </a: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2C3DBC-328D-49C8-9F5E-0BEF9C5C483B}" type="parTrans" cxnId="{A06D70DE-7004-4B17-B7B1-783E05CE78F9}">
      <dgm:prSet/>
      <dgm:spPr/>
      <dgm:t>
        <a:bodyPr/>
        <a:lstStyle/>
        <a:p>
          <a:endParaRPr lang="en-US"/>
        </a:p>
      </dgm:t>
    </dgm:pt>
    <dgm:pt modelId="{D63AF2D4-3D55-4DDA-BED4-BD6A3AAF1AB2}" type="sibTrans" cxnId="{A06D70DE-7004-4B17-B7B1-783E05CE78F9}">
      <dgm:prSet/>
      <dgm:spPr/>
      <dgm:t>
        <a:bodyPr/>
        <a:lstStyle/>
        <a:p>
          <a:endParaRPr lang="en-US"/>
        </a:p>
      </dgm:t>
    </dgm:pt>
    <dgm:pt modelId="{81CC2F2B-474C-4D08-83C8-BE79C169C5A9}" type="pres">
      <dgm:prSet presAssocID="{26B9EEB2-69AC-4913-9435-A7176609121C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6C3BB0F-3ED7-4E0E-8E5F-C157486977A2}" type="pres">
      <dgm:prSet presAssocID="{61CC99C2-8362-425F-968B-BC58BF546920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9B8814-508E-4916-9DD0-A95524D7B289}" type="pres">
      <dgm:prSet presAssocID="{61CC99C2-8362-425F-968B-BC58BF546920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2FC22E-49EA-4F3A-8AD9-F10111213BFA}" type="pres">
      <dgm:prSet presAssocID="{85E5399E-019E-41E1-8A76-A9C8F7313649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D50FA-B666-4286-A666-F6A5DF6EB452}" type="pres">
      <dgm:prSet presAssocID="{85E5399E-019E-41E1-8A76-A9C8F7313649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1557B8-53FD-4BA0-95FA-1B628AF23E04}" type="pres">
      <dgm:prSet presAssocID="{6DFCEB4B-9A01-4F2D-834E-1BD07E6FE01C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E6F58B-FE35-492D-919E-310052A29345}" type="pres">
      <dgm:prSet presAssocID="{6DFCEB4B-9A01-4F2D-834E-1BD07E6FE01C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52864-80F5-4ECD-8326-F5C84707E33F}" type="pres">
      <dgm:prSet presAssocID="{10704262-48F6-4D01-A29B-DAA0A82ED0EA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149653-B16C-46BC-BA72-A716A1FC6A9B}" type="pres">
      <dgm:prSet presAssocID="{10704262-48F6-4D01-A29B-DAA0A82ED0EA}" presName="childText4" presStyleLbl="solidAlignAcc1" presStyleIdx="3" presStyleCnt="4" custScaleY="113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CEF977-277F-4308-841B-82A83410BDB4}" srcId="{6DFCEB4B-9A01-4F2D-834E-1BD07E6FE01C}" destId="{DDBA781D-CEF3-4920-9085-4E9EEF260C24}" srcOrd="1" destOrd="0" parTransId="{03B1EEFF-82B8-4623-BCF6-A74E051816D7}" sibTransId="{6307780F-5FE9-409E-822A-97840FF66EC1}"/>
    <dgm:cxn modelId="{B75006B4-6884-4D3F-A4C9-1F200DB629B5}" srcId="{10704262-48F6-4D01-A29B-DAA0A82ED0EA}" destId="{E84C2E4F-2603-47E2-8DF5-A85B0039384A}" srcOrd="0" destOrd="0" parTransId="{ECF9E593-49F6-4D30-AA03-304BA6224978}" sibTransId="{A7FAB2A8-79F6-4A20-B4CD-F839743EF4A7}"/>
    <dgm:cxn modelId="{D3A0E1E2-A882-4503-A620-C301C8AFBBFD}" type="presOf" srcId="{D6B1922D-2366-404D-9AC8-2AD78495C0C2}" destId="{A7149653-B16C-46BC-BA72-A716A1FC6A9B}" srcOrd="0" destOrd="1" presId="urn:microsoft.com/office/officeart/2009/3/layout/IncreasingArrowsProcess"/>
    <dgm:cxn modelId="{022E4A02-336C-4897-B8B7-29285F6BB748}" type="presOf" srcId="{141A72E3-8805-46A3-977C-01F9F80962E9}" destId="{A7149653-B16C-46BC-BA72-A716A1FC6A9B}" srcOrd="0" destOrd="2" presId="urn:microsoft.com/office/officeart/2009/3/layout/IncreasingArrowsProcess"/>
    <dgm:cxn modelId="{1918E277-B6FC-4EEC-A130-253A8D90A6E6}" type="presOf" srcId="{26B9EEB2-69AC-4913-9435-A7176609121C}" destId="{81CC2F2B-474C-4D08-83C8-BE79C169C5A9}" srcOrd="0" destOrd="0" presId="urn:microsoft.com/office/officeart/2009/3/layout/IncreasingArrowsProcess"/>
    <dgm:cxn modelId="{D4A0D6B9-30DA-4807-BB6F-D83EE2045E45}" type="presOf" srcId="{6DFCEB4B-9A01-4F2D-834E-1BD07E6FE01C}" destId="{7C1557B8-53FD-4BA0-95FA-1B628AF23E04}" srcOrd="0" destOrd="0" presId="urn:microsoft.com/office/officeart/2009/3/layout/IncreasingArrowsProcess"/>
    <dgm:cxn modelId="{379A58DA-7599-4716-8041-67741B8D742B}" type="presOf" srcId="{29A7C60D-9CDA-4149-BA81-F49864425680}" destId="{DE6D50FA-B666-4286-A666-F6A5DF6EB452}" srcOrd="0" destOrd="3" presId="urn:microsoft.com/office/officeart/2009/3/layout/IncreasingArrowsProcess"/>
    <dgm:cxn modelId="{3C224440-A534-4296-999E-4A76F68F1B7C}" srcId="{26B9EEB2-69AC-4913-9435-A7176609121C}" destId="{85E5399E-019E-41E1-8A76-A9C8F7313649}" srcOrd="1" destOrd="0" parTransId="{264C4392-7767-433F-B145-F7FEE3A70702}" sibTransId="{9A9DB2F8-65A7-46B1-A5B5-6298CF4CFA8C}"/>
    <dgm:cxn modelId="{165AA0E1-98A2-4671-8A37-32729ADEE3D2}" type="presOf" srcId="{FD1E9C05-0EFC-42C1-8E75-46A6BAB3367A}" destId="{A7149653-B16C-46BC-BA72-A716A1FC6A9B}" srcOrd="0" destOrd="4" presId="urn:microsoft.com/office/officeart/2009/3/layout/IncreasingArrowsProcess"/>
    <dgm:cxn modelId="{3F7D397E-8B40-489F-848C-94DE3AF3AC30}" type="presOf" srcId="{85E5399E-019E-41E1-8A76-A9C8F7313649}" destId="{5C2FC22E-49EA-4F3A-8AD9-F10111213BFA}" srcOrd="0" destOrd="0" presId="urn:microsoft.com/office/officeart/2009/3/layout/IncreasingArrowsProcess"/>
    <dgm:cxn modelId="{31DED6D4-0AFD-4FFF-B4D8-B47A0DDCD0B2}" srcId="{10704262-48F6-4D01-A29B-DAA0A82ED0EA}" destId="{141A72E3-8805-46A3-977C-01F9F80962E9}" srcOrd="2" destOrd="0" parTransId="{1220238E-CF15-47F7-9C6A-CCA1D152CF33}" sibTransId="{90BA516C-37E3-469F-97D5-210AD460C420}"/>
    <dgm:cxn modelId="{9FFC0BA6-A8C8-4682-9E1B-5CA554436EF9}" srcId="{26B9EEB2-69AC-4913-9435-A7176609121C}" destId="{10704262-48F6-4D01-A29B-DAA0A82ED0EA}" srcOrd="3" destOrd="0" parTransId="{82E0E6CA-7362-4277-8119-C9A732D561BF}" sibTransId="{9A0A3584-D5BB-421A-AB97-180885543600}"/>
    <dgm:cxn modelId="{E71F818E-B11A-4B2D-9F07-0CB9B39402C1}" srcId="{61CC99C2-8362-425F-968B-BC58BF546920}" destId="{5CBDE146-2B5A-4F0B-BE16-4EBB3C391F1A}" srcOrd="0" destOrd="0" parTransId="{BBD57854-CA18-4DB0-80B2-46C2489089D1}" sibTransId="{A5A41C97-C6CF-414E-AE04-8EF5DCAF7F0C}"/>
    <dgm:cxn modelId="{70EAFD65-B333-4922-84ED-EAE630ADF12A}" type="presOf" srcId="{E84C2E4F-2603-47E2-8DF5-A85B0039384A}" destId="{A7149653-B16C-46BC-BA72-A716A1FC6A9B}" srcOrd="0" destOrd="0" presId="urn:microsoft.com/office/officeart/2009/3/layout/IncreasingArrowsProcess"/>
    <dgm:cxn modelId="{8E481696-0951-47EA-92C4-52532FCBDE05}" type="presOf" srcId="{3BD9BE27-25FA-4B9C-BCC7-3240DF5D2405}" destId="{F6E6F58B-FE35-492D-919E-310052A29345}" srcOrd="0" destOrd="2" presId="urn:microsoft.com/office/officeart/2009/3/layout/IncreasingArrowsProcess"/>
    <dgm:cxn modelId="{0EA634B2-A7B4-4D4B-B8E3-62B2776E75F8}" type="presOf" srcId="{61CC99C2-8362-425F-968B-BC58BF546920}" destId="{76C3BB0F-3ED7-4E0E-8E5F-C157486977A2}" srcOrd="0" destOrd="0" presId="urn:microsoft.com/office/officeart/2009/3/layout/IncreasingArrowsProcess"/>
    <dgm:cxn modelId="{5F1BB7EB-6F3D-4A3B-A839-B5D77A657D33}" srcId="{6DFCEB4B-9A01-4F2D-834E-1BD07E6FE01C}" destId="{3BD9BE27-25FA-4B9C-BCC7-3240DF5D2405}" srcOrd="2" destOrd="0" parTransId="{5D95E0FB-B710-4979-B777-F484289CE5A1}" sibTransId="{1378C830-5316-4735-8FEB-A66F633EC4F0}"/>
    <dgm:cxn modelId="{75B642A3-35C4-412B-8162-DBC7FF26519C}" type="presOf" srcId="{5C84CA63-EA71-4D12-ADB6-62340FBB9FD2}" destId="{A7149653-B16C-46BC-BA72-A716A1FC6A9B}" srcOrd="0" destOrd="5" presId="urn:microsoft.com/office/officeart/2009/3/layout/IncreasingArrowsProcess"/>
    <dgm:cxn modelId="{450D9F92-80AF-4DC9-970B-7887D638903B}" type="presOf" srcId="{E245DF83-0F14-4D65-9329-2E2C6CAF1F41}" destId="{DE6D50FA-B666-4286-A666-F6A5DF6EB452}" srcOrd="0" destOrd="1" presId="urn:microsoft.com/office/officeart/2009/3/layout/IncreasingArrowsProcess"/>
    <dgm:cxn modelId="{47028989-E209-43D1-8252-0B18EC1BA252}" type="presOf" srcId="{F554C65C-1D81-4483-AE53-63D951CC95EC}" destId="{2A9B8814-508E-4916-9DD0-A95524D7B289}" srcOrd="0" destOrd="2" presId="urn:microsoft.com/office/officeart/2009/3/layout/IncreasingArrowsProcess"/>
    <dgm:cxn modelId="{BD5484F5-3F8D-4BEF-8987-8B387827FF09}" srcId="{85E5399E-019E-41E1-8A76-A9C8F7313649}" destId="{AF6CC6A8-A482-4FFE-903A-F55763C01384}" srcOrd="2" destOrd="0" parTransId="{16F5C91A-4AA1-4126-985D-A6FB1DE72AAF}" sibTransId="{CBFE539A-3F85-47C7-A897-1B6CB8779E54}"/>
    <dgm:cxn modelId="{49B3531F-F94E-444C-B516-DFCFFF1ACF82}" srcId="{6DFCEB4B-9A01-4F2D-834E-1BD07E6FE01C}" destId="{F57C6F8E-4807-42B3-B4C1-EB582F34C370}" srcOrd="3" destOrd="0" parTransId="{5CB7D6A1-3423-4007-995E-1E0E6A99431E}" sibTransId="{BDEA9271-70CD-4042-A925-A3D420D62837}"/>
    <dgm:cxn modelId="{077CD6F6-112A-497D-9262-36A1A3E46B2D}" type="presOf" srcId="{568A89FA-969B-4B7C-8B95-9D8B35550320}" destId="{A7149653-B16C-46BC-BA72-A716A1FC6A9B}" srcOrd="0" destOrd="3" presId="urn:microsoft.com/office/officeart/2009/3/layout/IncreasingArrowsProcess"/>
    <dgm:cxn modelId="{06785DE8-465C-4960-9F81-0645FA102404}" srcId="{26B9EEB2-69AC-4913-9435-A7176609121C}" destId="{6DFCEB4B-9A01-4F2D-834E-1BD07E6FE01C}" srcOrd="2" destOrd="0" parTransId="{2B7AF5C0-198B-4A22-8671-2F9FEB231953}" sibTransId="{4176CA5B-C4A3-4344-A429-0AE34700584A}"/>
    <dgm:cxn modelId="{EF62AB55-2A0F-43F7-B1D7-FA61A855BAE1}" type="presOf" srcId="{DDBA781D-CEF3-4920-9085-4E9EEF260C24}" destId="{F6E6F58B-FE35-492D-919E-310052A29345}" srcOrd="0" destOrd="1" presId="urn:microsoft.com/office/officeart/2009/3/layout/IncreasingArrowsProcess"/>
    <dgm:cxn modelId="{F52295C0-AF57-4E0C-8879-6AC1F67CB545}" srcId="{85E5399E-019E-41E1-8A76-A9C8F7313649}" destId="{29A7C60D-9CDA-4149-BA81-F49864425680}" srcOrd="3" destOrd="0" parTransId="{53E806E7-7BBC-4F83-8C1B-7A7CE5E7B289}" sibTransId="{4C13E9B3-820A-47E8-9189-AEBBE672AEE0}"/>
    <dgm:cxn modelId="{A06D70DE-7004-4B17-B7B1-783E05CE78F9}" srcId="{10704262-48F6-4D01-A29B-DAA0A82ED0EA}" destId="{5C84CA63-EA71-4D12-ADB6-62340FBB9FD2}" srcOrd="5" destOrd="0" parTransId="{CE2C3DBC-328D-49C8-9F5E-0BEF9C5C483B}" sibTransId="{D63AF2D4-3D55-4DDA-BED4-BD6A3AAF1AB2}"/>
    <dgm:cxn modelId="{9CC1B8FB-F64B-4AD6-8962-07D1AA1BB028}" type="presOf" srcId="{5CBDE146-2B5A-4F0B-BE16-4EBB3C391F1A}" destId="{2A9B8814-508E-4916-9DD0-A95524D7B289}" srcOrd="0" destOrd="0" presId="urn:microsoft.com/office/officeart/2009/3/layout/IncreasingArrowsProcess"/>
    <dgm:cxn modelId="{36D53599-E0B6-4922-8FD9-54B7C62692DD}" type="presOf" srcId="{4FF35C3D-4390-4200-8CD6-49F38051C439}" destId="{2A9B8814-508E-4916-9DD0-A95524D7B289}" srcOrd="0" destOrd="1" presId="urn:microsoft.com/office/officeart/2009/3/layout/IncreasingArrowsProcess"/>
    <dgm:cxn modelId="{A12C23ED-5408-42FE-B415-5A194A3DF46C}" srcId="{6DFCEB4B-9A01-4F2D-834E-1BD07E6FE01C}" destId="{FD800544-59CA-4336-A49D-80C77E2BA189}" srcOrd="4" destOrd="0" parTransId="{FFCB67B1-B5CF-4018-9890-6FBA72DE8506}" sibTransId="{D609DE39-9CE4-4415-BAF4-2352AFFD89FE}"/>
    <dgm:cxn modelId="{ADECDEA7-B195-4867-9D5B-8638A4E1E697}" srcId="{61CC99C2-8362-425F-968B-BC58BF546920}" destId="{DFD7DCC9-7FF7-40C7-8C05-A8E5D765796E}" srcOrd="3" destOrd="0" parTransId="{ABA8A8C6-076F-4E27-BF2E-FE8678F55659}" sibTransId="{9995C8A5-02DA-43B3-80A2-67E666714DCB}"/>
    <dgm:cxn modelId="{D0B6CA38-A8CE-44B1-A962-526F13158D79}" srcId="{85E5399E-019E-41E1-8A76-A9C8F7313649}" destId="{E9429E5A-9678-4EE7-BE08-3A364A87AEBE}" srcOrd="0" destOrd="0" parTransId="{5B7B2A38-B3BD-4DFF-B22F-45D7F1652643}" sibTransId="{B53400EF-D02C-4058-9050-6F7991236CF1}"/>
    <dgm:cxn modelId="{62E49076-C295-4994-ADA7-029B4912927B}" type="presOf" srcId="{DFD7DCC9-7FF7-40C7-8C05-A8E5D765796E}" destId="{2A9B8814-508E-4916-9DD0-A95524D7B289}" srcOrd="0" destOrd="3" presId="urn:microsoft.com/office/officeart/2009/3/layout/IncreasingArrowsProcess"/>
    <dgm:cxn modelId="{E941629A-FBF9-45A8-A86F-F18635FBA56E}" type="presOf" srcId="{E9429E5A-9678-4EE7-BE08-3A364A87AEBE}" destId="{DE6D50FA-B666-4286-A666-F6A5DF6EB452}" srcOrd="0" destOrd="0" presId="urn:microsoft.com/office/officeart/2009/3/layout/IncreasingArrowsProcess"/>
    <dgm:cxn modelId="{46633E01-9CFB-45DB-9766-9737A3D85DC0}" srcId="{10704262-48F6-4D01-A29B-DAA0A82ED0EA}" destId="{568A89FA-969B-4B7C-8B95-9D8B35550320}" srcOrd="3" destOrd="0" parTransId="{26ACC821-E951-403F-BD6B-1377876CA49F}" sibTransId="{6B17B7C9-7A8A-499F-AE30-F2F284B6A422}"/>
    <dgm:cxn modelId="{115A9A89-F502-40B2-8549-DCBCF620C69C}" srcId="{61CC99C2-8362-425F-968B-BC58BF546920}" destId="{4FF35C3D-4390-4200-8CD6-49F38051C439}" srcOrd="1" destOrd="0" parTransId="{6C682DBB-9986-46F0-8106-F46D6F56E5B9}" sibTransId="{F80FCD42-A55D-477F-9D31-87FD687D1EE2}"/>
    <dgm:cxn modelId="{7FB18C3A-9B07-4002-8638-487794E80AA2}" type="presOf" srcId="{10704262-48F6-4D01-A29B-DAA0A82ED0EA}" destId="{C9F52864-80F5-4ECD-8326-F5C84707E33F}" srcOrd="0" destOrd="0" presId="urn:microsoft.com/office/officeart/2009/3/layout/IncreasingArrowsProcess"/>
    <dgm:cxn modelId="{068BDDAE-B377-4BB4-8657-140F1E61F60A}" srcId="{6DFCEB4B-9A01-4F2D-834E-1BD07E6FE01C}" destId="{1CFDEC7A-0E58-49EB-A250-33213E853C1D}" srcOrd="0" destOrd="0" parTransId="{7A38A59E-8BC1-42E8-B6C9-782543C1D143}" sibTransId="{7E4878C8-DAEB-4A14-8C8E-624740C95591}"/>
    <dgm:cxn modelId="{B2AC1A89-BCE4-4FFE-9D31-EA1D3609901D}" type="presOf" srcId="{AF6CC6A8-A482-4FFE-903A-F55763C01384}" destId="{DE6D50FA-B666-4286-A666-F6A5DF6EB452}" srcOrd="0" destOrd="2" presId="urn:microsoft.com/office/officeart/2009/3/layout/IncreasingArrowsProcess"/>
    <dgm:cxn modelId="{7F536B1E-8E10-4FB5-9884-1BFB7EB9BA58}" srcId="{10704262-48F6-4D01-A29B-DAA0A82ED0EA}" destId="{D6B1922D-2366-404D-9AC8-2AD78495C0C2}" srcOrd="1" destOrd="0" parTransId="{360D923D-B2EF-4E2C-9E3D-AD4667D71A12}" sibTransId="{94C9F1FD-354F-413E-984E-D208F269D12A}"/>
    <dgm:cxn modelId="{BA36A72F-F535-4046-A128-2D2E1E20BB16}" srcId="{26B9EEB2-69AC-4913-9435-A7176609121C}" destId="{61CC99C2-8362-425F-968B-BC58BF546920}" srcOrd="0" destOrd="0" parTransId="{78F8CCA1-49D4-44FD-9B47-DA0ABDF790DB}" sibTransId="{EAD54C5E-089E-43B1-BADB-4E5A4CD8A011}"/>
    <dgm:cxn modelId="{26D44016-95BA-4136-A8DB-6C3E9F245E4A}" type="presOf" srcId="{FD800544-59CA-4336-A49D-80C77E2BA189}" destId="{F6E6F58B-FE35-492D-919E-310052A29345}" srcOrd="0" destOrd="4" presId="urn:microsoft.com/office/officeart/2009/3/layout/IncreasingArrowsProcess"/>
    <dgm:cxn modelId="{FB206AB8-5BDD-450F-B8AD-D543F9896C6C}" type="presOf" srcId="{1CFDEC7A-0E58-49EB-A250-33213E853C1D}" destId="{F6E6F58B-FE35-492D-919E-310052A29345}" srcOrd="0" destOrd="0" presId="urn:microsoft.com/office/officeart/2009/3/layout/IncreasingArrowsProcess"/>
    <dgm:cxn modelId="{494C79C4-FA47-4428-9A00-FB7E9270F59E}" srcId="{10704262-48F6-4D01-A29B-DAA0A82ED0EA}" destId="{FD1E9C05-0EFC-42C1-8E75-46A6BAB3367A}" srcOrd="4" destOrd="0" parTransId="{6B61E25C-7D22-4B6C-8BCB-89974EC916E6}" sibTransId="{2A9554FD-9E4C-4D0B-9BEC-9A002939ADD3}"/>
    <dgm:cxn modelId="{468DE1BE-8C74-4E1B-BB26-CE3D2AF08FA6}" srcId="{61CC99C2-8362-425F-968B-BC58BF546920}" destId="{F554C65C-1D81-4483-AE53-63D951CC95EC}" srcOrd="2" destOrd="0" parTransId="{2F8B9ED8-E45A-4E2F-A89C-D66C979C6617}" sibTransId="{F8BBC0CA-CBB6-43E8-947D-DC6DD89329BD}"/>
    <dgm:cxn modelId="{2D7763AE-7F97-4572-B1DA-4A03F1C6CBAF}" type="presOf" srcId="{F57C6F8E-4807-42B3-B4C1-EB582F34C370}" destId="{F6E6F58B-FE35-492D-919E-310052A29345}" srcOrd="0" destOrd="3" presId="urn:microsoft.com/office/officeart/2009/3/layout/IncreasingArrowsProcess"/>
    <dgm:cxn modelId="{68DFDFA7-35B2-4E59-855C-DBEC89FCEBA8}" srcId="{85E5399E-019E-41E1-8A76-A9C8F7313649}" destId="{E245DF83-0F14-4D65-9329-2E2C6CAF1F41}" srcOrd="1" destOrd="0" parTransId="{AB50878B-7648-462C-B7EF-4049E95E2637}" sibTransId="{38099D09-AC81-4E76-8550-F9DDE579879B}"/>
    <dgm:cxn modelId="{9BE5AFC4-5A68-4C70-8454-758693BF0A27}" type="presParOf" srcId="{81CC2F2B-474C-4D08-83C8-BE79C169C5A9}" destId="{76C3BB0F-3ED7-4E0E-8E5F-C157486977A2}" srcOrd="0" destOrd="0" presId="urn:microsoft.com/office/officeart/2009/3/layout/IncreasingArrowsProcess"/>
    <dgm:cxn modelId="{529E9F09-DC43-4B2C-9877-21682CDDE91A}" type="presParOf" srcId="{81CC2F2B-474C-4D08-83C8-BE79C169C5A9}" destId="{2A9B8814-508E-4916-9DD0-A95524D7B289}" srcOrd="1" destOrd="0" presId="urn:microsoft.com/office/officeart/2009/3/layout/IncreasingArrowsProcess"/>
    <dgm:cxn modelId="{7EA4065F-ED7F-424C-B1A2-9763F5FF219F}" type="presParOf" srcId="{81CC2F2B-474C-4D08-83C8-BE79C169C5A9}" destId="{5C2FC22E-49EA-4F3A-8AD9-F10111213BFA}" srcOrd="2" destOrd="0" presId="urn:microsoft.com/office/officeart/2009/3/layout/IncreasingArrowsProcess"/>
    <dgm:cxn modelId="{AC32BB3D-6384-4ACE-911E-9B5B357F9E8F}" type="presParOf" srcId="{81CC2F2B-474C-4D08-83C8-BE79C169C5A9}" destId="{DE6D50FA-B666-4286-A666-F6A5DF6EB452}" srcOrd="3" destOrd="0" presId="urn:microsoft.com/office/officeart/2009/3/layout/IncreasingArrowsProcess"/>
    <dgm:cxn modelId="{21C45E4F-AF22-4E37-9CD5-FCF954B5C03A}" type="presParOf" srcId="{81CC2F2B-474C-4D08-83C8-BE79C169C5A9}" destId="{7C1557B8-53FD-4BA0-95FA-1B628AF23E04}" srcOrd="4" destOrd="0" presId="urn:microsoft.com/office/officeart/2009/3/layout/IncreasingArrowsProcess"/>
    <dgm:cxn modelId="{F7678F3D-1173-499C-B1E3-E8D31923A3E3}" type="presParOf" srcId="{81CC2F2B-474C-4D08-83C8-BE79C169C5A9}" destId="{F6E6F58B-FE35-492D-919E-310052A29345}" srcOrd="5" destOrd="0" presId="urn:microsoft.com/office/officeart/2009/3/layout/IncreasingArrowsProcess"/>
    <dgm:cxn modelId="{F3054EC5-161E-4B81-A560-065AD0764DCD}" type="presParOf" srcId="{81CC2F2B-474C-4D08-83C8-BE79C169C5A9}" destId="{C9F52864-80F5-4ECD-8326-F5C84707E33F}" srcOrd="6" destOrd="0" presId="urn:microsoft.com/office/officeart/2009/3/layout/IncreasingArrowsProcess"/>
    <dgm:cxn modelId="{E718482E-864E-4721-8C01-5B5BB0D8409B}" type="presParOf" srcId="{81CC2F2B-474C-4D08-83C8-BE79C169C5A9}" destId="{A7149653-B16C-46BC-BA72-A716A1FC6A9B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CB687C-C50F-45D4-A376-581650B983FD}" type="doc">
      <dgm:prSet loTypeId="urn:microsoft.com/office/officeart/2005/8/layout/hProcess4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1F20F5A-3869-43BC-BBDA-EE85A8B093D5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In spite of the encouraging results obtained from </a:t>
          </a:r>
          <a:r>
            <a:rPr lang="en-IN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in vitro </a:t>
          </a:r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studies there is a dearth of literature pertaining to </a:t>
          </a:r>
          <a:r>
            <a:rPr lang="en-IN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in vivo </a:t>
          </a:r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efficacy.</a:t>
          </a:r>
        </a:p>
      </dgm:t>
    </dgm:pt>
    <dgm:pt modelId="{60D2AE87-9E4C-46ED-86F8-03220FDCAAF6}" type="parTrans" cxnId="{EFA4ACDC-BCF3-4049-99E7-834D9BF88E82}">
      <dgm:prSet/>
      <dgm:spPr/>
      <dgm:t>
        <a:bodyPr/>
        <a:lstStyle/>
        <a:p>
          <a:endParaRPr lang="en-US"/>
        </a:p>
      </dgm:t>
    </dgm:pt>
    <dgm:pt modelId="{C7F7F9E1-CD1F-44B1-B4F7-47F40B86E2FE}" type="sibTrans" cxnId="{EFA4ACDC-BCF3-4049-99E7-834D9BF88E82}">
      <dgm:prSet/>
      <dgm:spPr/>
      <dgm:t>
        <a:bodyPr/>
        <a:lstStyle/>
        <a:p>
          <a:endParaRPr lang="en-US"/>
        </a:p>
      </dgm:t>
    </dgm:pt>
    <dgm:pt modelId="{511A789D-5F22-430B-8D26-F1959C6B1F99}">
      <dgm:prSet custT="1"/>
      <dgm:spPr/>
      <dgm:t>
        <a:bodyPr/>
        <a:lstStyle/>
        <a:p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Lacunae</a:t>
          </a:r>
        </a:p>
      </dgm:t>
    </dgm:pt>
    <dgm:pt modelId="{78484A34-4E7D-486B-9151-595B5CFA49E8}" type="parTrans" cxnId="{D2E2C2B4-D296-41FD-A75C-99764BDB139C}">
      <dgm:prSet/>
      <dgm:spPr/>
      <dgm:t>
        <a:bodyPr/>
        <a:lstStyle/>
        <a:p>
          <a:endParaRPr lang="en-US"/>
        </a:p>
      </dgm:t>
    </dgm:pt>
    <dgm:pt modelId="{2F5075DD-ED08-4F02-B2DE-6EABBB62898F}" type="sibTrans" cxnId="{D2E2C2B4-D296-41FD-A75C-99764BDB139C}">
      <dgm:prSet/>
      <dgm:spPr/>
      <dgm:t>
        <a:bodyPr/>
        <a:lstStyle/>
        <a:p>
          <a:endParaRPr lang="en-US"/>
        </a:p>
      </dgm:t>
    </dgm:pt>
    <dgm:pt modelId="{74BB69A7-44DD-4542-B8FB-8F5B1BBE4F4D}">
      <dgm:prSet custT="1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en-IN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02E85-9F5A-4BE3-86A0-0EB2DDAF2678}" type="parTrans" cxnId="{5339464F-4453-4591-BAB0-57D3FB6944A5}">
      <dgm:prSet/>
      <dgm:spPr/>
      <dgm:t>
        <a:bodyPr/>
        <a:lstStyle/>
        <a:p>
          <a:endParaRPr lang="en-US"/>
        </a:p>
      </dgm:t>
    </dgm:pt>
    <dgm:pt modelId="{EBF46495-2779-415C-AFDF-52F5B53896A2}" type="sibTrans" cxnId="{5339464F-4453-4591-BAB0-57D3FB6944A5}">
      <dgm:prSet/>
      <dgm:spPr/>
      <dgm:t>
        <a:bodyPr/>
        <a:lstStyle/>
        <a:p>
          <a:endParaRPr lang="en-US"/>
        </a:p>
      </dgm:t>
    </dgm:pt>
    <dgm:pt modelId="{C52B1318-3D5D-44D6-8D59-2BA709E4F817}">
      <dgm:prSet custT="1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IN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There are few </a:t>
          </a:r>
          <a:r>
            <a:rPr lang="en-IN" sz="20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in vivo </a:t>
          </a:r>
          <a:r>
            <a:rPr lang="en-IN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reports on applications of AMPs, but the efficacy is limited due to stability and bioavailability issues. </a:t>
          </a:r>
        </a:p>
      </dgm:t>
    </dgm:pt>
    <dgm:pt modelId="{C0A42A65-4891-46A4-BD51-D64236CF8980}" type="parTrans" cxnId="{317FE7D6-45A8-49B6-9BEB-78F2B391940F}">
      <dgm:prSet/>
      <dgm:spPr/>
      <dgm:t>
        <a:bodyPr/>
        <a:lstStyle/>
        <a:p>
          <a:endParaRPr lang="en-US"/>
        </a:p>
      </dgm:t>
    </dgm:pt>
    <dgm:pt modelId="{280B898D-81CA-4A81-96BE-40D76EAC1D00}" type="sibTrans" cxnId="{317FE7D6-45A8-49B6-9BEB-78F2B391940F}">
      <dgm:prSet/>
      <dgm:spPr/>
      <dgm:t>
        <a:bodyPr/>
        <a:lstStyle/>
        <a:p>
          <a:endParaRPr lang="en-US"/>
        </a:p>
      </dgm:t>
    </dgm:pt>
    <dgm:pt modelId="{E7DFEF7E-A753-4C32-9701-7E449ACF005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In the present study, efficacy of using a hybrid peptide (encapsulated in a suitable matrix to improve its </a:t>
          </a:r>
          <a:r>
            <a:rPr lang="en-IN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stability) </a:t>
          </a:r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against </a:t>
          </a:r>
          <a:r>
            <a:rPr lang="en-IN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IN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baumannii</a:t>
          </a:r>
          <a:r>
            <a:rPr lang="en-IN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I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infection was studied. </a:t>
          </a:r>
        </a:p>
      </dgm:t>
    </dgm:pt>
    <dgm:pt modelId="{434CABEF-82A0-420D-80B5-E1675CF68316}" type="parTrans" cxnId="{FECAF156-73F4-4ADA-A18F-2C9CDC70B7FD}">
      <dgm:prSet/>
      <dgm:spPr/>
      <dgm:t>
        <a:bodyPr/>
        <a:lstStyle/>
        <a:p>
          <a:endParaRPr lang="en-US"/>
        </a:p>
      </dgm:t>
    </dgm:pt>
    <dgm:pt modelId="{FFC14104-8A3D-46C5-B1C9-BF0E70DF7AD8}" type="sibTrans" cxnId="{FECAF156-73F4-4ADA-A18F-2C9CDC70B7FD}">
      <dgm:prSet/>
      <dgm:spPr/>
      <dgm:t>
        <a:bodyPr/>
        <a:lstStyle/>
        <a:p>
          <a:endParaRPr lang="en-US"/>
        </a:p>
      </dgm:t>
    </dgm:pt>
    <dgm:pt modelId="{F15CBB99-34AB-4CB2-B666-4E2270DC771C}">
      <dgm:prSet custT="1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IN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Difficulty in obtaining adequate amount of native peptide</a:t>
          </a:r>
        </a:p>
      </dgm:t>
    </dgm:pt>
    <dgm:pt modelId="{F9B9F9E3-749D-4E72-A720-4E19CE7E0862}" type="parTrans" cxnId="{7D9F2258-B0C4-4CCA-B033-FEF78CF87EF2}">
      <dgm:prSet/>
      <dgm:spPr/>
      <dgm:t>
        <a:bodyPr/>
        <a:lstStyle/>
        <a:p>
          <a:endParaRPr lang="en-US"/>
        </a:p>
      </dgm:t>
    </dgm:pt>
    <dgm:pt modelId="{5F09C771-9B23-41C7-9EC6-5F877C652E8A}" type="sibTrans" cxnId="{7D9F2258-B0C4-4CCA-B033-FEF78CF87EF2}">
      <dgm:prSet/>
      <dgm:spPr/>
      <dgm:t>
        <a:bodyPr/>
        <a:lstStyle/>
        <a:p>
          <a:endParaRPr lang="en-US"/>
        </a:p>
      </dgm:t>
    </dgm:pt>
    <dgm:pt modelId="{345B828E-F415-48A4-B04F-46D966447820}">
      <dgm:prSet custT="1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IN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High cost of synthetic peptide.</a:t>
          </a:r>
        </a:p>
      </dgm:t>
    </dgm:pt>
    <dgm:pt modelId="{D323EC83-F92B-49B9-86CD-CCC2B8EB41BD}" type="parTrans" cxnId="{6CCC4866-8FD2-4D88-9A24-D30D1025A2C5}">
      <dgm:prSet/>
      <dgm:spPr/>
      <dgm:t>
        <a:bodyPr/>
        <a:lstStyle/>
        <a:p>
          <a:endParaRPr lang="en-US"/>
        </a:p>
      </dgm:t>
    </dgm:pt>
    <dgm:pt modelId="{158C7238-9EE6-48C8-936A-9B9DE8CE4504}" type="sibTrans" cxnId="{6CCC4866-8FD2-4D88-9A24-D30D1025A2C5}">
      <dgm:prSet/>
      <dgm:spPr/>
      <dgm:t>
        <a:bodyPr/>
        <a:lstStyle/>
        <a:p>
          <a:endParaRPr lang="en-US"/>
        </a:p>
      </dgm:t>
    </dgm:pt>
    <dgm:pt modelId="{FE495E22-773E-4DD7-A2EB-91C916F828E8}" type="pres">
      <dgm:prSet presAssocID="{E8CB687C-C50F-45D4-A376-581650B983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5E8D29-F8DF-4963-B012-A60B674442F8}" type="pres">
      <dgm:prSet presAssocID="{E8CB687C-C50F-45D4-A376-581650B983FD}" presName="tSp" presStyleCnt="0"/>
      <dgm:spPr/>
    </dgm:pt>
    <dgm:pt modelId="{24CE1C51-83F3-41F0-A334-DDEE15B9A1AE}" type="pres">
      <dgm:prSet presAssocID="{E8CB687C-C50F-45D4-A376-581650B983FD}" presName="bSp" presStyleCnt="0"/>
      <dgm:spPr/>
    </dgm:pt>
    <dgm:pt modelId="{6ECC6842-E3C7-4C00-9BA6-A3DB221EEF33}" type="pres">
      <dgm:prSet presAssocID="{E8CB687C-C50F-45D4-A376-581650B983FD}" presName="process" presStyleCnt="0"/>
      <dgm:spPr/>
    </dgm:pt>
    <dgm:pt modelId="{C867EA67-48C4-4986-8557-16518ECAD53B}" type="pres">
      <dgm:prSet presAssocID="{11F20F5A-3869-43BC-BBDA-EE85A8B093D5}" presName="composite1" presStyleCnt="0"/>
      <dgm:spPr/>
    </dgm:pt>
    <dgm:pt modelId="{2A2CA2AF-385B-44A1-9417-4024A6C161BD}" type="pres">
      <dgm:prSet presAssocID="{11F20F5A-3869-43BC-BBDA-EE85A8B093D5}" presName="dummyNode1" presStyleLbl="node1" presStyleIdx="0" presStyleCnt="3"/>
      <dgm:spPr/>
    </dgm:pt>
    <dgm:pt modelId="{6907AFF7-43AB-4034-81BF-3A69E15C7A42}" type="pres">
      <dgm:prSet presAssocID="{11F20F5A-3869-43BC-BBDA-EE85A8B093D5}" presName="childNode1" presStyleLbl="bgAcc1" presStyleIdx="0" presStyleCnt="3" custScaleX="2257" custScaleY="1798" custLinFactNeighborX="29209" custLinFactNeighborY="13041">
        <dgm:presLayoutVars>
          <dgm:bulletEnabled val="1"/>
        </dgm:presLayoutVars>
      </dgm:prSet>
      <dgm:spPr/>
    </dgm:pt>
    <dgm:pt modelId="{63970305-BFD5-4CD8-BAF2-DD4C940F60E9}" type="pres">
      <dgm:prSet presAssocID="{11F20F5A-3869-43BC-BBDA-EE85A8B093D5}" presName="childNode1tx" presStyleLbl="bgAcc1" presStyleIdx="0" presStyleCnt="3">
        <dgm:presLayoutVars>
          <dgm:bulletEnabled val="1"/>
        </dgm:presLayoutVars>
      </dgm:prSet>
      <dgm:spPr/>
    </dgm:pt>
    <dgm:pt modelId="{B06921AD-93E9-4B38-AA83-4FD1FF0ECBDF}" type="pres">
      <dgm:prSet presAssocID="{11F20F5A-3869-43BC-BBDA-EE85A8B093D5}" presName="parentNode1" presStyleLbl="node1" presStyleIdx="0" presStyleCnt="3" custScaleX="138743" custScaleY="3328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AE58BD-1F77-4534-866E-B4025527C028}" type="pres">
      <dgm:prSet presAssocID="{11F20F5A-3869-43BC-BBDA-EE85A8B093D5}" presName="connSite1" presStyleCnt="0"/>
      <dgm:spPr/>
    </dgm:pt>
    <dgm:pt modelId="{F33B18BD-FF99-46F4-BECE-C2B714B575A8}" type="pres">
      <dgm:prSet presAssocID="{C7F7F9E1-CD1F-44B1-B4F7-47F40B86E2FE}" presName="Name9" presStyleLbl="sibTrans2D1" presStyleIdx="0" presStyleCnt="2"/>
      <dgm:spPr/>
      <dgm:t>
        <a:bodyPr/>
        <a:lstStyle/>
        <a:p>
          <a:endParaRPr lang="en-US"/>
        </a:p>
      </dgm:t>
    </dgm:pt>
    <dgm:pt modelId="{B418929C-B8C7-4EB3-B07E-AD9C8AB354FD}" type="pres">
      <dgm:prSet presAssocID="{511A789D-5F22-430B-8D26-F1959C6B1F99}" presName="composite2" presStyleCnt="0"/>
      <dgm:spPr/>
    </dgm:pt>
    <dgm:pt modelId="{194EFA9D-5375-4E26-A4A9-29C5E9A9EC63}" type="pres">
      <dgm:prSet presAssocID="{511A789D-5F22-430B-8D26-F1959C6B1F99}" presName="dummyNode2" presStyleLbl="node1" presStyleIdx="0" presStyleCnt="3"/>
      <dgm:spPr/>
    </dgm:pt>
    <dgm:pt modelId="{4D5240F7-3054-4FDC-87E6-DA05E9182BB7}" type="pres">
      <dgm:prSet presAssocID="{511A789D-5F22-430B-8D26-F1959C6B1F99}" presName="childNode2" presStyleLbl="bgAcc1" presStyleIdx="1" presStyleCnt="3" custScaleX="150433" custScaleY="2312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57F0A-DDB1-462C-93A4-F81E27AA0443}" type="pres">
      <dgm:prSet presAssocID="{511A789D-5F22-430B-8D26-F1959C6B1F9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57F379-AD83-4753-BD8A-C2D3E689C8B8}" type="pres">
      <dgm:prSet presAssocID="{511A789D-5F22-430B-8D26-F1959C6B1F99}" presName="parentNode2" presStyleLbl="node1" presStyleIdx="1" presStyleCnt="3" custScaleX="123434" custScaleY="69977" custLinFactNeighborX="-20928" custLinFactNeighborY="-5640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8867AA-2F57-4279-97A4-095F3AA52FB3}" type="pres">
      <dgm:prSet presAssocID="{511A789D-5F22-430B-8D26-F1959C6B1F99}" presName="connSite2" presStyleCnt="0"/>
      <dgm:spPr/>
    </dgm:pt>
    <dgm:pt modelId="{52DDC2B8-C236-41DF-ACB8-B23A7DFF114F}" type="pres">
      <dgm:prSet presAssocID="{2F5075DD-ED08-4F02-B2DE-6EABBB62898F}" presName="Name18" presStyleLbl="sibTrans2D1" presStyleIdx="1" presStyleCnt="2" custLinFactNeighborX="17621" custLinFactNeighborY="8177"/>
      <dgm:spPr/>
      <dgm:t>
        <a:bodyPr/>
        <a:lstStyle/>
        <a:p>
          <a:endParaRPr lang="en-US"/>
        </a:p>
      </dgm:t>
    </dgm:pt>
    <dgm:pt modelId="{F4DA1AD7-24E8-4C87-A9E3-C6DF4CEA7CCC}" type="pres">
      <dgm:prSet presAssocID="{E7DFEF7E-A753-4C32-9701-7E449ACF0058}" presName="composite1" presStyleCnt="0"/>
      <dgm:spPr/>
    </dgm:pt>
    <dgm:pt modelId="{E1D6CAA9-220F-4FCF-A16C-67AF96A8C666}" type="pres">
      <dgm:prSet presAssocID="{E7DFEF7E-A753-4C32-9701-7E449ACF0058}" presName="dummyNode1" presStyleLbl="node1" presStyleIdx="1" presStyleCnt="3"/>
      <dgm:spPr/>
    </dgm:pt>
    <dgm:pt modelId="{37EFF493-C2D3-4126-A63F-3943909318A7}" type="pres">
      <dgm:prSet presAssocID="{E7DFEF7E-A753-4C32-9701-7E449ACF0058}" presName="childNode1" presStyleLbl="bgAcc1" presStyleIdx="2" presStyleCnt="3" custFlipHor="1" custScaleX="4627" custScaleY="5027">
        <dgm:presLayoutVars>
          <dgm:bulletEnabled val="1"/>
        </dgm:presLayoutVars>
      </dgm:prSet>
      <dgm:spPr/>
    </dgm:pt>
    <dgm:pt modelId="{44FFF706-D982-4B0F-9BE2-46936AB7E2AE}" type="pres">
      <dgm:prSet presAssocID="{E7DFEF7E-A753-4C32-9701-7E449ACF0058}" presName="childNode1tx" presStyleLbl="bgAcc1" presStyleIdx="2" presStyleCnt="3">
        <dgm:presLayoutVars>
          <dgm:bulletEnabled val="1"/>
        </dgm:presLayoutVars>
      </dgm:prSet>
      <dgm:spPr/>
    </dgm:pt>
    <dgm:pt modelId="{F8376CA0-6506-41B5-85C1-8614EF2D0D2F}" type="pres">
      <dgm:prSet presAssocID="{E7DFEF7E-A753-4C32-9701-7E449ACF0058}" presName="parentNode1" presStyleLbl="node1" presStyleIdx="2" presStyleCnt="3" custScaleX="156692" custScaleY="295049" custLinFactNeighborX="-1057" custLinFactNeighborY="-7715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74978C-CAF9-4C61-8274-ADF16CB2E429}" type="pres">
      <dgm:prSet presAssocID="{E7DFEF7E-A753-4C32-9701-7E449ACF0058}" presName="connSite1" presStyleCnt="0"/>
      <dgm:spPr/>
    </dgm:pt>
  </dgm:ptLst>
  <dgm:cxnLst>
    <dgm:cxn modelId="{7D9F2258-B0C4-4CCA-B033-FEF78CF87EF2}" srcId="{511A789D-5F22-430B-8D26-F1959C6B1F99}" destId="{F15CBB99-34AB-4CB2-B666-4E2270DC771C}" srcOrd="1" destOrd="0" parTransId="{F9B9F9E3-749D-4E72-A720-4E19CE7E0862}" sibTransId="{5F09C771-9B23-41C7-9EC6-5F877C652E8A}"/>
    <dgm:cxn modelId="{296A1DB6-A53A-44A7-ADAD-B736A9008E40}" type="presOf" srcId="{F15CBB99-34AB-4CB2-B666-4E2270DC771C}" destId="{AF157F0A-DDB1-462C-93A4-F81E27AA0443}" srcOrd="1" destOrd="1" presId="urn:microsoft.com/office/officeart/2005/8/layout/hProcess4"/>
    <dgm:cxn modelId="{947CEB9C-D991-4F3D-9DB1-8105FBD32003}" type="presOf" srcId="{E8CB687C-C50F-45D4-A376-581650B983FD}" destId="{FE495E22-773E-4DD7-A2EB-91C916F828E8}" srcOrd="0" destOrd="0" presId="urn:microsoft.com/office/officeart/2005/8/layout/hProcess4"/>
    <dgm:cxn modelId="{64ED2013-8D79-4171-A55D-A98ACDE4E959}" type="presOf" srcId="{C52B1318-3D5D-44D6-8D59-2BA709E4F817}" destId="{4D5240F7-3054-4FDC-87E6-DA05E9182BB7}" srcOrd="0" destOrd="3" presId="urn:microsoft.com/office/officeart/2005/8/layout/hProcess4"/>
    <dgm:cxn modelId="{53541408-91DC-4B20-86F7-676B5BFBD331}" type="presOf" srcId="{74BB69A7-44DD-4542-B8FB-8F5B1BBE4F4D}" destId="{4D5240F7-3054-4FDC-87E6-DA05E9182BB7}" srcOrd="0" destOrd="0" presId="urn:microsoft.com/office/officeart/2005/8/layout/hProcess4"/>
    <dgm:cxn modelId="{79F28AAE-B392-4D86-9092-9C694FB96F6E}" type="presOf" srcId="{511A789D-5F22-430B-8D26-F1959C6B1F99}" destId="{3457F379-AD83-4753-BD8A-C2D3E689C8B8}" srcOrd="0" destOrd="0" presId="urn:microsoft.com/office/officeart/2005/8/layout/hProcess4"/>
    <dgm:cxn modelId="{E479DF24-B202-4916-8D06-1B35F3A68BEA}" type="presOf" srcId="{F15CBB99-34AB-4CB2-B666-4E2270DC771C}" destId="{4D5240F7-3054-4FDC-87E6-DA05E9182BB7}" srcOrd="0" destOrd="1" presId="urn:microsoft.com/office/officeart/2005/8/layout/hProcess4"/>
    <dgm:cxn modelId="{4AD0A9CC-D19C-4DC4-ADC3-2FF4A73E39BE}" type="presOf" srcId="{11F20F5A-3869-43BC-BBDA-EE85A8B093D5}" destId="{B06921AD-93E9-4B38-AA83-4FD1FF0ECBDF}" srcOrd="0" destOrd="0" presId="urn:microsoft.com/office/officeart/2005/8/layout/hProcess4"/>
    <dgm:cxn modelId="{5339464F-4453-4591-BAB0-57D3FB6944A5}" srcId="{511A789D-5F22-430B-8D26-F1959C6B1F99}" destId="{74BB69A7-44DD-4542-B8FB-8F5B1BBE4F4D}" srcOrd="0" destOrd="0" parTransId="{38702E85-9F5A-4BE3-86A0-0EB2DDAF2678}" sibTransId="{EBF46495-2779-415C-AFDF-52F5B53896A2}"/>
    <dgm:cxn modelId="{0408E165-2401-4E7A-9947-33236AA01B2B}" type="presOf" srcId="{E7DFEF7E-A753-4C32-9701-7E449ACF0058}" destId="{F8376CA0-6506-41B5-85C1-8614EF2D0D2F}" srcOrd="0" destOrd="0" presId="urn:microsoft.com/office/officeart/2005/8/layout/hProcess4"/>
    <dgm:cxn modelId="{317FE7D6-45A8-49B6-9BEB-78F2B391940F}" srcId="{511A789D-5F22-430B-8D26-F1959C6B1F99}" destId="{C52B1318-3D5D-44D6-8D59-2BA709E4F817}" srcOrd="3" destOrd="0" parTransId="{C0A42A65-4891-46A4-BD51-D64236CF8980}" sibTransId="{280B898D-81CA-4A81-96BE-40D76EAC1D00}"/>
    <dgm:cxn modelId="{56B34B80-B490-43AB-AECC-A066A87194CC}" type="presOf" srcId="{345B828E-F415-48A4-B04F-46D966447820}" destId="{AF157F0A-DDB1-462C-93A4-F81E27AA0443}" srcOrd="1" destOrd="2" presId="urn:microsoft.com/office/officeart/2005/8/layout/hProcess4"/>
    <dgm:cxn modelId="{EFA4ACDC-BCF3-4049-99E7-834D9BF88E82}" srcId="{E8CB687C-C50F-45D4-A376-581650B983FD}" destId="{11F20F5A-3869-43BC-BBDA-EE85A8B093D5}" srcOrd="0" destOrd="0" parTransId="{60D2AE87-9E4C-46ED-86F8-03220FDCAAF6}" sibTransId="{C7F7F9E1-CD1F-44B1-B4F7-47F40B86E2FE}"/>
    <dgm:cxn modelId="{1B800611-224D-4252-93BE-0D05C87496D6}" type="presOf" srcId="{74BB69A7-44DD-4542-B8FB-8F5B1BBE4F4D}" destId="{AF157F0A-DDB1-462C-93A4-F81E27AA0443}" srcOrd="1" destOrd="0" presId="urn:microsoft.com/office/officeart/2005/8/layout/hProcess4"/>
    <dgm:cxn modelId="{AFB59ADA-E618-42D7-828B-7818F8D18678}" type="presOf" srcId="{C52B1318-3D5D-44D6-8D59-2BA709E4F817}" destId="{AF157F0A-DDB1-462C-93A4-F81E27AA0443}" srcOrd="1" destOrd="3" presId="urn:microsoft.com/office/officeart/2005/8/layout/hProcess4"/>
    <dgm:cxn modelId="{FECAF156-73F4-4ADA-A18F-2C9CDC70B7FD}" srcId="{E8CB687C-C50F-45D4-A376-581650B983FD}" destId="{E7DFEF7E-A753-4C32-9701-7E449ACF0058}" srcOrd="2" destOrd="0" parTransId="{434CABEF-82A0-420D-80B5-E1675CF68316}" sibTransId="{FFC14104-8A3D-46C5-B1C9-BF0E70DF7AD8}"/>
    <dgm:cxn modelId="{6CCC4866-8FD2-4D88-9A24-D30D1025A2C5}" srcId="{511A789D-5F22-430B-8D26-F1959C6B1F99}" destId="{345B828E-F415-48A4-B04F-46D966447820}" srcOrd="2" destOrd="0" parTransId="{D323EC83-F92B-49B9-86CD-CCC2B8EB41BD}" sibTransId="{158C7238-9EE6-48C8-936A-9B9DE8CE4504}"/>
    <dgm:cxn modelId="{D2E2C2B4-D296-41FD-A75C-99764BDB139C}" srcId="{E8CB687C-C50F-45D4-A376-581650B983FD}" destId="{511A789D-5F22-430B-8D26-F1959C6B1F99}" srcOrd="1" destOrd="0" parTransId="{78484A34-4E7D-486B-9151-595B5CFA49E8}" sibTransId="{2F5075DD-ED08-4F02-B2DE-6EABBB62898F}"/>
    <dgm:cxn modelId="{922718F5-96CF-4F9E-B425-CEFD07BA692F}" type="presOf" srcId="{2F5075DD-ED08-4F02-B2DE-6EABBB62898F}" destId="{52DDC2B8-C236-41DF-ACB8-B23A7DFF114F}" srcOrd="0" destOrd="0" presId="urn:microsoft.com/office/officeart/2005/8/layout/hProcess4"/>
    <dgm:cxn modelId="{5D983AC4-D947-467F-B452-B701E1382796}" type="presOf" srcId="{345B828E-F415-48A4-B04F-46D966447820}" destId="{4D5240F7-3054-4FDC-87E6-DA05E9182BB7}" srcOrd="0" destOrd="2" presId="urn:microsoft.com/office/officeart/2005/8/layout/hProcess4"/>
    <dgm:cxn modelId="{694FC371-67DE-4230-A374-DFA52235EE78}" type="presOf" srcId="{C7F7F9E1-CD1F-44B1-B4F7-47F40B86E2FE}" destId="{F33B18BD-FF99-46F4-BECE-C2B714B575A8}" srcOrd="0" destOrd="0" presId="urn:microsoft.com/office/officeart/2005/8/layout/hProcess4"/>
    <dgm:cxn modelId="{378EBC57-2207-446C-9785-4F494AC91A60}" type="presParOf" srcId="{FE495E22-773E-4DD7-A2EB-91C916F828E8}" destId="{B45E8D29-F8DF-4963-B012-A60B674442F8}" srcOrd="0" destOrd="0" presId="urn:microsoft.com/office/officeart/2005/8/layout/hProcess4"/>
    <dgm:cxn modelId="{2CB58F0D-6B27-4FA1-BC52-8B61CA82B8F3}" type="presParOf" srcId="{FE495E22-773E-4DD7-A2EB-91C916F828E8}" destId="{24CE1C51-83F3-41F0-A334-DDEE15B9A1AE}" srcOrd="1" destOrd="0" presId="urn:microsoft.com/office/officeart/2005/8/layout/hProcess4"/>
    <dgm:cxn modelId="{340EE31F-62B4-4D90-B311-80BA771D46E9}" type="presParOf" srcId="{FE495E22-773E-4DD7-A2EB-91C916F828E8}" destId="{6ECC6842-E3C7-4C00-9BA6-A3DB221EEF33}" srcOrd="2" destOrd="0" presId="urn:microsoft.com/office/officeart/2005/8/layout/hProcess4"/>
    <dgm:cxn modelId="{058742A6-4ABC-45B6-835B-CD456E5DF4A0}" type="presParOf" srcId="{6ECC6842-E3C7-4C00-9BA6-A3DB221EEF33}" destId="{C867EA67-48C4-4986-8557-16518ECAD53B}" srcOrd="0" destOrd="0" presId="urn:microsoft.com/office/officeart/2005/8/layout/hProcess4"/>
    <dgm:cxn modelId="{34CF371E-53C5-4AD0-8683-9422C6F3BDAB}" type="presParOf" srcId="{C867EA67-48C4-4986-8557-16518ECAD53B}" destId="{2A2CA2AF-385B-44A1-9417-4024A6C161BD}" srcOrd="0" destOrd="0" presId="urn:microsoft.com/office/officeart/2005/8/layout/hProcess4"/>
    <dgm:cxn modelId="{1C317E12-083D-40E5-82A0-70B1DE379859}" type="presParOf" srcId="{C867EA67-48C4-4986-8557-16518ECAD53B}" destId="{6907AFF7-43AB-4034-81BF-3A69E15C7A42}" srcOrd="1" destOrd="0" presId="urn:microsoft.com/office/officeart/2005/8/layout/hProcess4"/>
    <dgm:cxn modelId="{5CE32A84-3140-41F8-A94D-696BC0DC5A3B}" type="presParOf" srcId="{C867EA67-48C4-4986-8557-16518ECAD53B}" destId="{63970305-BFD5-4CD8-BAF2-DD4C940F60E9}" srcOrd="2" destOrd="0" presId="urn:microsoft.com/office/officeart/2005/8/layout/hProcess4"/>
    <dgm:cxn modelId="{6051847D-E3E6-4D2F-8683-AC5F051A429E}" type="presParOf" srcId="{C867EA67-48C4-4986-8557-16518ECAD53B}" destId="{B06921AD-93E9-4B38-AA83-4FD1FF0ECBDF}" srcOrd="3" destOrd="0" presId="urn:microsoft.com/office/officeart/2005/8/layout/hProcess4"/>
    <dgm:cxn modelId="{D4F08CB2-4A19-4969-82D9-71A28264BAF2}" type="presParOf" srcId="{C867EA67-48C4-4986-8557-16518ECAD53B}" destId="{FBAE58BD-1F77-4534-866E-B4025527C028}" srcOrd="4" destOrd="0" presId="urn:microsoft.com/office/officeart/2005/8/layout/hProcess4"/>
    <dgm:cxn modelId="{EB0513AE-0FA0-4E56-B575-869070A2222B}" type="presParOf" srcId="{6ECC6842-E3C7-4C00-9BA6-A3DB221EEF33}" destId="{F33B18BD-FF99-46F4-BECE-C2B714B575A8}" srcOrd="1" destOrd="0" presId="urn:microsoft.com/office/officeart/2005/8/layout/hProcess4"/>
    <dgm:cxn modelId="{638527B7-6177-4C18-BF8B-68E65A07C80A}" type="presParOf" srcId="{6ECC6842-E3C7-4C00-9BA6-A3DB221EEF33}" destId="{B418929C-B8C7-4EB3-B07E-AD9C8AB354FD}" srcOrd="2" destOrd="0" presId="urn:microsoft.com/office/officeart/2005/8/layout/hProcess4"/>
    <dgm:cxn modelId="{972507D8-DC7C-43FB-A3D1-D20C9E184C27}" type="presParOf" srcId="{B418929C-B8C7-4EB3-B07E-AD9C8AB354FD}" destId="{194EFA9D-5375-4E26-A4A9-29C5E9A9EC63}" srcOrd="0" destOrd="0" presId="urn:microsoft.com/office/officeart/2005/8/layout/hProcess4"/>
    <dgm:cxn modelId="{20C2F2DC-632A-4CAC-85F6-398F08259AA2}" type="presParOf" srcId="{B418929C-B8C7-4EB3-B07E-AD9C8AB354FD}" destId="{4D5240F7-3054-4FDC-87E6-DA05E9182BB7}" srcOrd="1" destOrd="0" presId="urn:microsoft.com/office/officeart/2005/8/layout/hProcess4"/>
    <dgm:cxn modelId="{D05D276B-A8B3-47CB-80E1-71A7C913548A}" type="presParOf" srcId="{B418929C-B8C7-4EB3-B07E-AD9C8AB354FD}" destId="{AF157F0A-DDB1-462C-93A4-F81E27AA0443}" srcOrd="2" destOrd="0" presId="urn:microsoft.com/office/officeart/2005/8/layout/hProcess4"/>
    <dgm:cxn modelId="{2102634E-9BAA-4A9A-9C2C-9DCFF27EB941}" type="presParOf" srcId="{B418929C-B8C7-4EB3-B07E-AD9C8AB354FD}" destId="{3457F379-AD83-4753-BD8A-C2D3E689C8B8}" srcOrd="3" destOrd="0" presId="urn:microsoft.com/office/officeart/2005/8/layout/hProcess4"/>
    <dgm:cxn modelId="{589F2AA1-2977-44FD-97E3-FDBD2DC2EA72}" type="presParOf" srcId="{B418929C-B8C7-4EB3-B07E-AD9C8AB354FD}" destId="{BD8867AA-2F57-4279-97A4-095F3AA52FB3}" srcOrd="4" destOrd="0" presId="urn:microsoft.com/office/officeart/2005/8/layout/hProcess4"/>
    <dgm:cxn modelId="{173E6CE4-210B-4286-9DDC-A0D7ECF68598}" type="presParOf" srcId="{6ECC6842-E3C7-4C00-9BA6-A3DB221EEF33}" destId="{52DDC2B8-C236-41DF-ACB8-B23A7DFF114F}" srcOrd="3" destOrd="0" presId="urn:microsoft.com/office/officeart/2005/8/layout/hProcess4"/>
    <dgm:cxn modelId="{28658205-FF6A-4556-8C12-183E3C7BDB89}" type="presParOf" srcId="{6ECC6842-E3C7-4C00-9BA6-A3DB221EEF33}" destId="{F4DA1AD7-24E8-4C87-A9E3-C6DF4CEA7CCC}" srcOrd="4" destOrd="0" presId="urn:microsoft.com/office/officeart/2005/8/layout/hProcess4"/>
    <dgm:cxn modelId="{BB1FE690-B47A-4683-B0C3-3FC9F7155A07}" type="presParOf" srcId="{F4DA1AD7-24E8-4C87-A9E3-C6DF4CEA7CCC}" destId="{E1D6CAA9-220F-4FCF-A16C-67AF96A8C666}" srcOrd="0" destOrd="0" presId="urn:microsoft.com/office/officeart/2005/8/layout/hProcess4"/>
    <dgm:cxn modelId="{B22EDE74-25B0-4D14-A693-771032BDAF71}" type="presParOf" srcId="{F4DA1AD7-24E8-4C87-A9E3-C6DF4CEA7CCC}" destId="{37EFF493-C2D3-4126-A63F-3943909318A7}" srcOrd="1" destOrd="0" presId="urn:microsoft.com/office/officeart/2005/8/layout/hProcess4"/>
    <dgm:cxn modelId="{F5F1A9BE-561B-41A0-876A-D81EAB324BD9}" type="presParOf" srcId="{F4DA1AD7-24E8-4C87-A9E3-C6DF4CEA7CCC}" destId="{44FFF706-D982-4B0F-9BE2-46936AB7E2AE}" srcOrd="2" destOrd="0" presId="urn:microsoft.com/office/officeart/2005/8/layout/hProcess4"/>
    <dgm:cxn modelId="{AAD70F83-4B0C-4871-A807-1A84534A3A36}" type="presParOf" srcId="{F4DA1AD7-24E8-4C87-A9E3-C6DF4CEA7CCC}" destId="{F8376CA0-6506-41B5-85C1-8614EF2D0D2F}" srcOrd="3" destOrd="0" presId="urn:microsoft.com/office/officeart/2005/8/layout/hProcess4"/>
    <dgm:cxn modelId="{06B92D95-DE69-4CA4-B331-DD7E32791539}" type="presParOf" srcId="{F4DA1AD7-24E8-4C87-A9E3-C6DF4CEA7CCC}" destId="{DF74978C-CAF9-4C61-8274-ADF16CB2E42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5011C6-1D01-4DD5-AFFA-7FC9E97BAE5D}" type="doc">
      <dgm:prSet loTypeId="urn:microsoft.com/office/officeart/2005/8/layout/vList2" loCatId="list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701E66D-2F76-44FF-9DB5-DB56ECF90F96}">
      <dgm:prSet/>
      <dgm:spPr/>
      <dgm:t>
        <a:bodyPr/>
        <a:lstStyle/>
        <a:p>
          <a:r>
            <a:rPr lang="en-US" dirty="0"/>
            <a:t>NON NEWTONIAN FLUID</a:t>
          </a:r>
          <a:endParaRPr lang="en-IN" dirty="0"/>
        </a:p>
      </dgm:t>
    </dgm:pt>
    <dgm:pt modelId="{F38379F4-328A-4AB4-B677-AE1E4DB08916}" type="parTrans" cxnId="{E0695B97-EEF8-49E6-A073-2AC784F86866}">
      <dgm:prSet/>
      <dgm:spPr/>
      <dgm:t>
        <a:bodyPr/>
        <a:lstStyle/>
        <a:p>
          <a:endParaRPr lang="en-US"/>
        </a:p>
      </dgm:t>
    </dgm:pt>
    <dgm:pt modelId="{2D3288C3-1C08-4E5D-A42F-20B4CEAE54E7}" type="sibTrans" cxnId="{E0695B97-EEF8-49E6-A073-2AC784F86866}">
      <dgm:prSet/>
      <dgm:spPr/>
      <dgm:t>
        <a:bodyPr/>
        <a:lstStyle/>
        <a:p>
          <a:endParaRPr lang="en-US"/>
        </a:p>
      </dgm:t>
    </dgm:pt>
    <dgm:pt modelId="{BB847B11-FC9A-4F76-BB34-E4C47940CA96}" type="pres">
      <dgm:prSet presAssocID="{5A5011C6-1D01-4DD5-AFFA-7FC9E97BAE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5C132B-B818-45B7-B325-E1DF9E10A416}" type="pres">
      <dgm:prSet presAssocID="{0701E66D-2F76-44FF-9DB5-DB56ECF90F9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222937-7A68-44B9-AF44-826A6516810B}" type="presOf" srcId="{5A5011C6-1D01-4DD5-AFFA-7FC9E97BAE5D}" destId="{BB847B11-FC9A-4F76-BB34-E4C47940CA96}" srcOrd="0" destOrd="0" presId="urn:microsoft.com/office/officeart/2005/8/layout/vList2"/>
    <dgm:cxn modelId="{E0695B97-EEF8-49E6-A073-2AC784F86866}" srcId="{5A5011C6-1D01-4DD5-AFFA-7FC9E97BAE5D}" destId="{0701E66D-2F76-44FF-9DB5-DB56ECF90F96}" srcOrd="0" destOrd="0" parTransId="{F38379F4-328A-4AB4-B677-AE1E4DB08916}" sibTransId="{2D3288C3-1C08-4E5D-A42F-20B4CEAE54E7}"/>
    <dgm:cxn modelId="{335B7B25-4DD4-4EA9-9B7B-5A4C31745ACF}" type="presOf" srcId="{0701E66D-2F76-44FF-9DB5-DB56ECF90F96}" destId="{EB5C132B-B818-45B7-B325-E1DF9E10A416}" srcOrd="0" destOrd="0" presId="urn:microsoft.com/office/officeart/2005/8/layout/vList2"/>
    <dgm:cxn modelId="{687BF4AE-CE42-4096-8FAD-872DE3D09159}" type="presParOf" srcId="{BB847B11-FC9A-4F76-BB34-E4C47940CA96}" destId="{EB5C132B-B818-45B7-B325-E1DF9E10A4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DF0482-85D6-47E7-9CD0-8DD025A10170}" type="doc">
      <dgm:prSet loTypeId="urn:microsoft.com/office/officeart/2005/8/layout/matrix1" loCatId="matrix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05A46AE7-8230-48EB-B697-EC852405743D}">
      <dgm:prSet phldrT="[Text]"/>
      <dgm:spPr/>
      <dgm:t>
        <a:bodyPr/>
        <a:lstStyle/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GROUP 1 (</a:t>
          </a:r>
          <a:r>
            <a:rPr lang="en-GB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CONTROL) </a:t>
          </a:r>
          <a:endParaRPr lang="en-GB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Uninfected wound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C7AA5-521D-48FB-A169-4933C089C522}" type="parTrans" cxnId="{F4D31579-0714-44E2-8622-1A9EC3906777}">
      <dgm:prSet/>
      <dgm:spPr/>
      <dgm:t>
        <a:bodyPr/>
        <a:lstStyle/>
        <a:p>
          <a:endParaRPr lang="en-US"/>
        </a:p>
      </dgm:t>
    </dgm:pt>
    <dgm:pt modelId="{7C8185C4-1D55-4020-81F5-BFED2F91C3C4}" type="sibTrans" cxnId="{F4D31579-0714-44E2-8622-1A9EC3906777}">
      <dgm:prSet/>
      <dgm:spPr/>
      <dgm:t>
        <a:bodyPr/>
        <a:lstStyle/>
        <a:p>
          <a:endParaRPr lang="en-US"/>
        </a:p>
      </dgm:t>
    </dgm:pt>
    <dgm:pt modelId="{F5564736-AA69-4205-8F96-7B247E2C6099}">
      <dgm:prSet phldrT="[Text]"/>
      <dgm:spPr/>
      <dgm:t>
        <a:bodyPr/>
        <a:lstStyle/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GROUP 2 (INFECTED)</a:t>
          </a:r>
        </a:p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Infected wound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A00E28-72D0-4D48-A92A-73F4DFE42B28}" type="parTrans" cxnId="{B4C76CB7-71AC-415D-ACCB-7FD64E190F23}">
      <dgm:prSet/>
      <dgm:spPr/>
      <dgm:t>
        <a:bodyPr/>
        <a:lstStyle/>
        <a:p>
          <a:endParaRPr lang="en-US"/>
        </a:p>
      </dgm:t>
    </dgm:pt>
    <dgm:pt modelId="{9638CC65-2050-4ADC-B3CC-B9CE8EFE5553}" type="sibTrans" cxnId="{B4C76CB7-71AC-415D-ACCB-7FD64E190F23}">
      <dgm:prSet/>
      <dgm:spPr/>
      <dgm:t>
        <a:bodyPr/>
        <a:lstStyle/>
        <a:p>
          <a:endParaRPr lang="en-US"/>
        </a:p>
      </dgm:t>
    </dgm:pt>
    <dgm:pt modelId="{6E8D1EB1-DA6A-46F1-9690-A8C0A8F1E601}">
      <dgm:prSet phldrT="[Text]"/>
      <dgm:spPr/>
      <dgm:t>
        <a:bodyPr/>
        <a:lstStyle/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GROUP 3 </a:t>
          </a:r>
          <a:r>
            <a:rPr lang="en-GB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(PER SE) </a:t>
          </a:r>
          <a:endParaRPr lang="en-GB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Infected wound with</a:t>
          </a:r>
        </a:p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hydrogel (without AMP)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AA288-53E0-4216-8978-A13FBE362F70}" type="parTrans" cxnId="{498A283F-C694-407D-A070-2E3219BFA25D}">
      <dgm:prSet/>
      <dgm:spPr/>
      <dgm:t>
        <a:bodyPr/>
        <a:lstStyle/>
        <a:p>
          <a:endParaRPr lang="en-US"/>
        </a:p>
      </dgm:t>
    </dgm:pt>
    <dgm:pt modelId="{4083BC6B-FC85-4997-9DC6-36C1FC8E3CDD}" type="sibTrans" cxnId="{498A283F-C694-407D-A070-2E3219BFA25D}">
      <dgm:prSet/>
      <dgm:spPr/>
      <dgm:t>
        <a:bodyPr/>
        <a:lstStyle/>
        <a:p>
          <a:endParaRPr lang="en-US"/>
        </a:p>
      </dgm:t>
    </dgm:pt>
    <dgm:pt modelId="{289C6842-7662-474F-9F49-6843276C1E00}">
      <dgm:prSet phldrT="[Text]"/>
      <dgm:spPr/>
      <dgm:t>
        <a:bodyPr/>
        <a:lstStyle/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GROUP 4 (Treatment)</a:t>
          </a:r>
        </a:p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Infected wound </a:t>
          </a:r>
        </a:p>
        <a:p>
          <a:r>
            <a:rPr lang="en-GB" dirty="0">
              <a:latin typeface="Times New Roman" panose="02020603050405020304" pitchFamily="18" charset="0"/>
              <a:cs typeface="Times New Roman" panose="02020603050405020304" pitchFamily="18" charset="0"/>
            </a:rPr>
            <a:t>hydrogel (with AMP) 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DC83A-B3C2-49EB-AD35-7995F5B96C06}" type="parTrans" cxnId="{F5070F06-D589-4FDC-B92C-62292D7FA9CD}">
      <dgm:prSet/>
      <dgm:spPr/>
      <dgm:t>
        <a:bodyPr/>
        <a:lstStyle/>
        <a:p>
          <a:endParaRPr lang="en-US"/>
        </a:p>
      </dgm:t>
    </dgm:pt>
    <dgm:pt modelId="{53DA589C-FEE0-4F72-A053-32A7EE9ADA5A}" type="sibTrans" cxnId="{F5070F06-D589-4FDC-B92C-62292D7FA9CD}">
      <dgm:prSet/>
      <dgm:spPr/>
      <dgm:t>
        <a:bodyPr/>
        <a:lstStyle/>
        <a:p>
          <a:endParaRPr lang="en-US"/>
        </a:p>
      </dgm:t>
    </dgm:pt>
    <dgm:pt modelId="{AD2C905B-E572-401B-AA0B-5329FCDBD43B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BB5D69F-617B-4956-A9F3-C5AFBADF40BC}" type="sibTrans" cxnId="{B8254E19-1568-45CA-8DE3-4D62C9F51ADF}">
      <dgm:prSet/>
      <dgm:spPr/>
      <dgm:t>
        <a:bodyPr/>
        <a:lstStyle/>
        <a:p>
          <a:endParaRPr lang="en-US"/>
        </a:p>
      </dgm:t>
    </dgm:pt>
    <dgm:pt modelId="{2EB7CEEB-3022-4054-AC37-B3934592ED5E}" type="parTrans" cxnId="{B8254E19-1568-45CA-8DE3-4D62C9F51ADF}">
      <dgm:prSet/>
      <dgm:spPr/>
      <dgm:t>
        <a:bodyPr/>
        <a:lstStyle/>
        <a:p>
          <a:endParaRPr lang="en-US"/>
        </a:p>
      </dgm:t>
    </dgm:pt>
    <dgm:pt modelId="{5C0186AC-3498-4B50-905D-5FC6EB5285AD}" type="pres">
      <dgm:prSet presAssocID="{ABDF0482-85D6-47E7-9CD0-8DD025A1017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85A003-21DA-407D-A33E-0D057BDF4344}" type="pres">
      <dgm:prSet presAssocID="{ABDF0482-85D6-47E7-9CD0-8DD025A10170}" presName="matrix" presStyleCnt="0"/>
      <dgm:spPr/>
    </dgm:pt>
    <dgm:pt modelId="{A2448803-8893-4B05-8514-F8FA71E4E2C5}" type="pres">
      <dgm:prSet presAssocID="{ABDF0482-85D6-47E7-9CD0-8DD025A10170}" presName="tile1" presStyleLbl="node1" presStyleIdx="0" presStyleCnt="4"/>
      <dgm:spPr/>
      <dgm:t>
        <a:bodyPr/>
        <a:lstStyle/>
        <a:p>
          <a:endParaRPr lang="en-US"/>
        </a:p>
      </dgm:t>
    </dgm:pt>
    <dgm:pt modelId="{F21792BE-A27D-490B-8CEC-04B188E39541}" type="pres">
      <dgm:prSet presAssocID="{ABDF0482-85D6-47E7-9CD0-8DD025A1017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E11A92-7B97-472C-884E-F2414AF77796}" type="pres">
      <dgm:prSet presAssocID="{ABDF0482-85D6-47E7-9CD0-8DD025A10170}" presName="tile2" presStyleLbl="node1" presStyleIdx="1" presStyleCnt="4"/>
      <dgm:spPr/>
      <dgm:t>
        <a:bodyPr/>
        <a:lstStyle/>
        <a:p>
          <a:endParaRPr lang="en-US"/>
        </a:p>
      </dgm:t>
    </dgm:pt>
    <dgm:pt modelId="{C23F6585-D45F-4882-AB4A-43B96922DA21}" type="pres">
      <dgm:prSet presAssocID="{ABDF0482-85D6-47E7-9CD0-8DD025A1017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4D253-1B7E-4B7A-ABC6-32C025C6F589}" type="pres">
      <dgm:prSet presAssocID="{ABDF0482-85D6-47E7-9CD0-8DD025A10170}" presName="tile3" presStyleLbl="node1" presStyleIdx="2" presStyleCnt="4"/>
      <dgm:spPr/>
      <dgm:t>
        <a:bodyPr/>
        <a:lstStyle/>
        <a:p>
          <a:endParaRPr lang="en-US"/>
        </a:p>
      </dgm:t>
    </dgm:pt>
    <dgm:pt modelId="{EFCA6713-E639-43E5-95E6-7F7D7D61C2D1}" type="pres">
      <dgm:prSet presAssocID="{ABDF0482-85D6-47E7-9CD0-8DD025A1017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9D442-1629-4DDD-9C55-597E6B22E765}" type="pres">
      <dgm:prSet presAssocID="{ABDF0482-85D6-47E7-9CD0-8DD025A10170}" presName="tile4" presStyleLbl="node1" presStyleIdx="3" presStyleCnt="4"/>
      <dgm:spPr/>
      <dgm:t>
        <a:bodyPr/>
        <a:lstStyle/>
        <a:p>
          <a:endParaRPr lang="en-US"/>
        </a:p>
      </dgm:t>
    </dgm:pt>
    <dgm:pt modelId="{A849F670-EE7D-4429-B0C2-124C7B309AB5}" type="pres">
      <dgm:prSet presAssocID="{ABDF0482-85D6-47E7-9CD0-8DD025A1017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738ABE-86B3-4289-B48D-7A9B1F4C59AA}" type="pres">
      <dgm:prSet presAssocID="{ABDF0482-85D6-47E7-9CD0-8DD025A10170}" presName="centerTile" presStyleLbl="fgShp" presStyleIdx="0" presStyleCnt="1" custScaleX="93192" custScaleY="109602" custLinFactNeighborX="-439" custLinFactNeighborY="-210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4D31579-0714-44E2-8622-1A9EC3906777}" srcId="{AD2C905B-E572-401B-AA0B-5329FCDBD43B}" destId="{05A46AE7-8230-48EB-B697-EC852405743D}" srcOrd="0" destOrd="0" parTransId="{DCFC7AA5-521D-48FB-A169-4933C089C522}" sibTransId="{7C8185C4-1D55-4020-81F5-BFED2F91C3C4}"/>
    <dgm:cxn modelId="{1D923ECD-DA07-4C85-9174-0DB09BA95C71}" type="presOf" srcId="{05A46AE7-8230-48EB-B697-EC852405743D}" destId="{F21792BE-A27D-490B-8CEC-04B188E39541}" srcOrd="1" destOrd="0" presId="urn:microsoft.com/office/officeart/2005/8/layout/matrix1"/>
    <dgm:cxn modelId="{B4C76CB7-71AC-415D-ACCB-7FD64E190F23}" srcId="{AD2C905B-E572-401B-AA0B-5329FCDBD43B}" destId="{F5564736-AA69-4205-8F96-7B247E2C6099}" srcOrd="1" destOrd="0" parTransId="{19A00E28-72D0-4D48-A92A-73F4DFE42B28}" sibTransId="{9638CC65-2050-4ADC-B3CC-B9CE8EFE5553}"/>
    <dgm:cxn modelId="{6A80D79B-D1BE-4311-8810-251AA2992AA9}" type="presOf" srcId="{AD2C905B-E572-401B-AA0B-5329FCDBD43B}" destId="{1E738ABE-86B3-4289-B48D-7A9B1F4C59AA}" srcOrd="0" destOrd="0" presId="urn:microsoft.com/office/officeart/2005/8/layout/matrix1"/>
    <dgm:cxn modelId="{4CA291FA-E48A-4474-9660-07383F2CD129}" type="presOf" srcId="{6E8D1EB1-DA6A-46F1-9690-A8C0A8F1E601}" destId="{5354D253-1B7E-4B7A-ABC6-32C025C6F589}" srcOrd="0" destOrd="0" presId="urn:microsoft.com/office/officeart/2005/8/layout/matrix1"/>
    <dgm:cxn modelId="{251B7B7C-B096-4C27-B4C5-6FA54A96D45E}" type="presOf" srcId="{05A46AE7-8230-48EB-B697-EC852405743D}" destId="{A2448803-8893-4B05-8514-F8FA71E4E2C5}" srcOrd="0" destOrd="0" presId="urn:microsoft.com/office/officeart/2005/8/layout/matrix1"/>
    <dgm:cxn modelId="{F5070F06-D589-4FDC-B92C-62292D7FA9CD}" srcId="{AD2C905B-E572-401B-AA0B-5329FCDBD43B}" destId="{289C6842-7662-474F-9F49-6843276C1E00}" srcOrd="3" destOrd="0" parTransId="{5ECDC83A-B3C2-49EB-AD35-7995F5B96C06}" sibTransId="{53DA589C-FEE0-4F72-A053-32A7EE9ADA5A}"/>
    <dgm:cxn modelId="{498A283F-C694-407D-A070-2E3219BFA25D}" srcId="{AD2C905B-E572-401B-AA0B-5329FCDBD43B}" destId="{6E8D1EB1-DA6A-46F1-9690-A8C0A8F1E601}" srcOrd="2" destOrd="0" parTransId="{612AA288-53E0-4216-8978-A13FBE362F70}" sibTransId="{4083BC6B-FC85-4997-9DC6-36C1FC8E3CDD}"/>
    <dgm:cxn modelId="{322DEEEE-1FBA-439C-91FB-FFAEA70F6818}" type="presOf" srcId="{F5564736-AA69-4205-8F96-7B247E2C6099}" destId="{F7E11A92-7B97-472C-884E-F2414AF77796}" srcOrd="0" destOrd="0" presId="urn:microsoft.com/office/officeart/2005/8/layout/matrix1"/>
    <dgm:cxn modelId="{B8254E19-1568-45CA-8DE3-4D62C9F51ADF}" srcId="{ABDF0482-85D6-47E7-9CD0-8DD025A10170}" destId="{AD2C905B-E572-401B-AA0B-5329FCDBD43B}" srcOrd="0" destOrd="0" parTransId="{2EB7CEEB-3022-4054-AC37-B3934592ED5E}" sibTransId="{5BB5D69F-617B-4956-A9F3-C5AFBADF40BC}"/>
    <dgm:cxn modelId="{0100B7B2-9C9C-4991-AAD6-78F3B9F81A2C}" type="presOf" srcId="{289C6842-7662-474F-9F49-6843276C1E00}" destId="{5BA9D442-1629-4DDD-9C55-597E6B22E765}" srcOrd="0" destOrd="0" presId="urn:microsoft.com/office/officeart/2005/8/layout/matrix1"/>
    <dgm:cxn modelId="{CA1B2B69-3F93-4A41-961A-399CD11365E7}" type="presOf" srcId="{6E8D1EB1-DA6A-46F1-9690-A8C0A8F1E601}" destId="{EFCA6713-E639-43E5-95E6-7F7D7D61C2D1}" srcOrd="1" destOrd="0" presId="urn:microsoft.com/office/officeart/2005/8/layout/matrix1"/>
    <dgm:cxn modelId="{C484DD1F-32C5-4EEA-8D47-E51BC96650D4}" type="presOf" srcId="{ABDF0482-85D6-47E7-9CD0-8DD025A10170}" destId="{5C0186AC-3498-4B50-905D-5FC6EB5285AD}" srcOrd="0" destOrd="0" presId="urn:microsoft.com/office/officeart/2005/8/layout/matrix1"/>
    <dgm:cxn modelId="{7C23764B-A703-4ED3-B38C-03E8149B7FDE}" type="presOf" srcId="{F5564736-AA69-4205-8F96-7B247E2C6099}" destId="{C23F6585-D45F-4882-AB4A-43B96922DA21}" srcOrd="1" destOrd="0" presId="urn:microsoft.com/office/officeart/2005/8/layout/matrix1"/>
    <dgm:cxn modelId="{FFD19F2F-134F-4708-9BFE-04A1F8625AD6}" type="presOf" srcId="{289C6842-7662-474F-9F49-6843276C1E00}" destId="{A849F670-EE7D-4429-B0C2-124C7B309AB5}" srcOrd="1" destOrd="0" presId="urn:microsoft.com/office/officeart/2005/8/layout/matrix1"/>
    <dgm:cxn modelId="{1A451293-21FD-4907-811C-09D4AE57FA07}" type="presParOf" srcId="{5C0186AC-3498-4B50-905D-5FC6EB5285AD}" destId="{1185A003-21DA-407D-A33E-0D057BDF4344}" srcOrd="0" destOrd="0" presId="urn:microsoft.com/office/officeart/2005/8/layout/matrix1"/>
    <dgm:cxn modelId="{B4645EA9-F993-4073-90BE-2B01FC2E3455}" type="presParOf" srcId="{1185A003-21DA-407D-A33E-0D057BDF4344}" destId="{A2448803-8893-4B05-8514-F8FA71E4E2C5}" srcOrd="0" destOrd="0" presId="urn:microsoft.com/office/officeart/2005/8/layout/matrix1"/>
    <dgm:cxn modelId="{BEF0BDDA-94D8-4AF2-AE4F-9BF12B6157D3}" type="presParOf" srcId="{1185A003-21DA-407D-A33E-0D057BDF4344}" destId="{F21792BE-A27D-490B-8CEC-04B188E39541}" srcOrd="1" destOrd="0" presId="urn:microsoft.com/office/officeart/2005/8/layout/matrix1"/>
    <dgm:cxn modelId="{0BA30EEE-336A-411E-AC43-C030DF7A8DA3}" type="presParOf" srcId="{1185A003-21DA-407D-A33E-0D057BDF4344}" destId="{F7E11A92-7B97-472C-884E-F2414AF77796}" srcOrd="2" destOrd="0" presId="urn:microsoft.com/office/officeart/2005/8/layout/matrix1"/>
    <dgm:cxn modelId="{659618C2-584B-4C0B-958B-17979E5AB072}" type="presParOf" srcId="{1185A003-21DA-407D-A33E-0D057BDF4344}" destId="{C23F6585-D45F-4882-AB4A-43B96922DA21}" srcOrd="3" destOrd="0" presId="urn:microsoft.com/office/officeart/2005/8/layout/matrix1"/>
    <dgm:cxn modelId="{A66F4E3C-4AAF-4BAE-87CE-3D9BD74933B9}" type="presParOf" srcId="{1185A003-21DA-407D-A33E-0D057BDF4344}" destId="{5354D253-1B7E-4B7A-ABC6-32C025C6F589}" srcOrd="4" destOrd="0" presId="urn:microsoft.com/office/officeart/2005/8/layout/matrix1"/>
    <dgm:cxn modelId="{095E3194-4D64-4218-BE4D-8A53FFB9CF90}" type="presParOf" srcId="{1185A003-21DA-407D-A33E-0D057BDF4344}" destId="{EFCA6713-E639-43E5-95E6-7F7D7D61C2D1}" srcOrd="5" destOrd="0" presId="urn:microsoft.com/office/officeart/2005/8/layout/matrix1"/>
    <dgm:cxn modelId="{6F3D035F-965F-48E9-A261-90F947F1DABB}" type="presParOf" srcId="{1185A003-21DA-407D-A33E-0D057BDF4344}" destId="{5BA9D442-1629-4DDD-9C55-597E6B22E765}" srcOrd="6" destOrd="0" presId="urn:microsoft.com/office/officeart/2005/8/layout/matrix1"/>
    <dgm:cxn modelId="{9A79B9BC-1234-4F4A-9668-EA2CEB81DEDB}" type="presParOf" srcId="{1185A003-21DA-407D-A33E-0D057BDF4344}" destId="{A849F670-EE7D-4429-B0C2-124C7B309AB5}" srcOrd="7" destOrd="0" presId="urn:microsoft.com/office/officeart/2005/8/layout/matrix1"/>
    <dgm:cxn modelId="{767DBB95-5C40-4851-8F9E-FB171B4AAD88}" type="presParOf" srcId="{5C0186AC-3498-4B50-905D-5FC6EB5285AD}" destId="{1E738ABE-86B3-4289-B48D-7A9B1F4C59A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9F98BF-BF39-4CD4-8A1E-2135A15B657A}" type="doc">
      <dgm:prSet loTypeId="urn:microsoft.com/office/officeart/2005/8/layout/hProcess9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9DE0D61-2866-459F-AD05-769136F78430}" type="pres">
      <dgm:prSet presAssocID="{7A9F98BF-BF39-4CD4-8A1E-2135A15B657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33CB24-C4E6-439E-B080-811892FB6D4A}" type="pres">
      <dgm:prSet presAssocID="{7A9F98BF-BF39-4CD4-8A1E-2135A15B657A}" presName="arrow" presStyleLbl="bgShp" presStyleIdx="0" presStyleCnt="1" custScaleX="117647" custLinFactNeighborX="-30786"/>
      <dgm:spPr/>
    </dgm:pt>
    <dgm:pt modelId="{37569DCB-125D-4EA9-84CE-D8665117B75D}" type="pres">
      <dgm:prSet presAssocID="{7A9F98BF-BF39-4CD4-8A1E-2135A15B657A}" presName="linearProcess" presStyleCnt="0"/>
      <dgm:spPr/>
    </dgm:pt>
  </dgm:ptLst>
  <dgm:cxnLst>
    <dgm:cxn modelId="{03036AE4-20A2-4B7E-8588-9C4FD54414A1}" type="presOf" srcId="{7A9F98BF-BF39-4CD4-8A1E-2135A15B657A}" destId="{19DE0D61-2866-459F-AD05-769136F78430}" srcOrd="0" destOrd="0" presId="urn:microsoft.com/office/officeart/2005/8/layout/hProcess9"/>
    <dgm:cxn modelId="{E617D60A-222C-4404-85CF-ECDA570AADF1}" type="presParOf" srcId="{19DE0D61-2866-459F-AD05-769136F78430}" destId="{A333CB24-C4E6-439E-B080-811892FB6D4A}" srcOrd="0" destOrd="0" presId="urn:microsoft.com/office/officeart/2005/8/layout/hProcess9"/>
    <dgm:cxn modelId="{41798258-6758-4C71-ADDE-B4541058B48D}" type="presParOf" srcId="{19DE0D61-2866-459F-AD05-769136F78430}" destId="{37569DCB-125D-4EA9-84CE-D8665117B75D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9DBF65-F982-419B-9435-B23A85440FC1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35C571E-6C5D-47CF-8CBA-0DA3E3166555}">
      <dgm:prSet/>
      <dgm:spPr/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Low and effective MIC of  the peptide</a:t>
          </a:r>
        </a:p>
      </dgm:t>
    </dgm:pt>
    <dgm:pt modelId="{ADF1B02A-CA2E-434B-A1E4-8B6323A140F3}" type="parTrans" cxnId="{FC2410FC-2495-4345-BBCC-EB6FABBD0F97}">
      <dgm:prSet/>
      <dgm:spPr/>
      <dgm:t>
        <a:bodyPr/>
        <a:lstStyle/>
        <a:p>
          <a:endParaRPr lang="en-US"/>
        </a:p>
      </dgm:t>
    </dgm:pt>
    <dgm:pt modelId="{7C2F8CEE-B0AA-4EFF-B309-E8A620A706E5}" type="sibTrans" cxnId="{FC2410FC-2495-4345-BBCC-EB6FABBD0F97}">
      <dgm:prSet/>
      <dgm:spPr/>
      <dgm:t>
        <a:bodyPr/>
        <a:lstStyle/>
        <a:p>
          <a:endParaRPr lang="en-US"/>
        </a:p>
      </dgm:t>
    </dgm:pt>
    <dgm:pt modelId="{4F13E4B9-FC63-4A27-AAFF-45D36DE49D37}">
      <dgm:prSet/>
      <dgm:spPr/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Effective and rapid clearance of the pathogen from the wound</a:t>
          </a:r>
        </a:p>
      </dgm:t>
    </dgm:pt>
    <dgm:pt modelId="{E672F62D-1BB7-426F-A3FB-13A38D7FEBEB}" type="parTrans" cxnId="{45E07524-6E90-486F-BD1D-2A5A1EBABC41}">
      <dgm:prSet/>
      <dgm:spPr/>
      <dgm:t>
        <a:bodyPr/>
        <a:lstStyle/>
        <a:p>
          <a:endParaRPr lang="en-US"/>
        </a:p>
      </dgm:t>
    </dgm:pt>
    <dgm:pt modelId="{7249C956-1745-4AED-B7AD-954824EAC28B}" type="sibTrans" cxnId="{45E07524-6E90-486F-BD1D-2A5A1EBABC41}">
      <dgm:prSet/>
      <dgm:spPr/>
      <dgm:t>
        <a:bodyPr/>
        <a:lstStyle/>
        <a:p>
          <a:endParaRPr lang="en-US"/>
        </a:p>
      </dgm:t>
    </dgm:pt>
    <dgm:pt modelId="{0A4E6278-72B0-485C-8D98-36269FA769AF}">
      <dgm:prSet/>
      <dgm:spPr/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Synergistic action of peptide along with gel restores normal tissue architecture in the wounded area</a:t>
          </a:r>
        </a:p>
      </dgm:t>
    </dgm:pt>
    <dgm:pt modelId="{6EE2D65C-DC63-405E-9E3C-3E63BEDDEC37}" type="parTrans" cxnId="{78269FCE-8919-4731-B776-549AF0DB9659}">
      <dgm:prSet/>
      <dgm:spPr/>
      <dgm:t>
        <a:bodyPr/>
        <a:lstStyle/>
        <a:p>
          <a:endParaRPr lang="en-US"/>
        </a:p>
      </dgm:t>
    </dgm:pt>
    <dgm:pt modelId="{B31BDBF8-041B-4F48-AD23-D11FB121DABC}" type="sibTrans" cxnId="{78269FCE-8919-4731-B776-549AF0DB9659}">
      <dgm:prSet/>
      <dgm:spPr/>
      <dgm:t>
        <a:bodyPr/>
        <a:lstStyle/>
        <a:p>
          <a:endParaRPr lang="en-US"/>
        </a:p>
      </dgm:t>
    </dgm:pt>
    <dgm:pt modelId="{566F1E5E-6B2E-4142-853A-3AD6210DE76D}">
      <dgm:prSet/>
      <dgm:spPr/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Excellent survival rate</a:t>
          </a:r>
        </a:p>
      </dgm:t>
    </dgm:pt>
    <dgm:pt modelId="{18C00448-C05C-4103-AFE3-507B3832F599}" type="parTrans" cxnId="{1ED14DC0-0406-4DA0-9409-EB79742A726B}">
      <dgm:prSet/>
      <dgm:spPr/>
      <dgm:t>
        <a:bodyPr/>
        <a:lstStyle/>
        <a:p>
          <a:endParaRPr lang="en-US"/>
        </a:p>
      </dgm:t>
    </dgm:pt>
    <dgm:pt modelId="{452ED355-052B-4EC8-881F-2977885DCE61}" type="sibTrans" cxnId="{1ED14DC0-0406-4DA0-9409-EB79742A726B}">
      <dgm:prSet/>
      <dgm:spPr/>
      <dgm:t>
        <a:bodyPr/>
        <a:lstStyle/>
        <a:p>
          <a:endParaRPr lang="en-US"/>
        </a:p>
      </dgm:t>
    </dgm:pt>
    <dgm:pt modelId="{AD52A247-FCC0-4C62-B96A-750F619096B4}">
      <dgm:prSet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The outcome of this study being that the peptide in a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hydrogel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formulation has better 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efficacy 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as well as good 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host 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compliance.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1EC7F-ED59-4384-A3A7-017EFF913736}" type="parTrans" cxnId="{CA01FC64-82FC-4DA6-A986-3FC5BBD0C947}">
      <dgm:prSet/>
      <dgm:spPr/>
      <dgm:t>
        <a:bodyPr/>
        <a:lstStyle/>
        <a:p>
          <a:endParaRPr lang="en-US"/>
        </a:p>
      </dgm:t>
    </dgm:pt>
    <dgm:pt modelId="{4E7A8EE2-BC1C-4321-9890-2A9326121113}" type="sibTrans" cxnId="{CA01FC64-82FC-4DA6-A986-3FC5BBD0C947}">
      <dgm:prSet/>
      <dgm:spPr/>
      <dgm:t>
        <a:bodyPr/>
        <a:lstStyle/>
        <a:p>
          <a:endParaRPr lang="en-US"/>
        </a:p>
      </dgm:t>
    </dgm:pt>
    <dgm:pt modelId="{373E8097-B0A1-4CEF-9611-A9D7EDA6BE83}">
      <dgm:prSet/>
      <dgm:spPr/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K11 shows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antibacterial as well as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immuno-modulatory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potential 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in vivo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904B9D-5DC3-443F-9039-24773CCF6884}" type="parTrans" cxnId="{DE943C12-6652-4471-9EB3-2C67E8D92620}">
      <dgm:prSet/>
      <dgm:spPr/>
      <dgm:t>
        <a:bodyPr/>
        <a:lstStyle/>
        <a:p>
          <a:endParaRPr lang="en-US"/>
        </a:p>
      </dgm:t>
    </dgm:pt>
    <dgm:pt modelId="{651989D4-5A20-4245-91A9-64A9C9A6712B}" type="sibTrans" cxnId="{DE943C12-6652-4471-9EB3-2C67E8D92620}">
      <dgm:prSet/>
      <dgm:spPr/>
      <dgm:t>
        <a:bodyPr/>
        <a:lstStyle/>
        <a:p>
          <a:endParaRPr lang="en-US"/>
        </a:p>
      </dgm:t>
    </dgm:pt>
    <dgm:pt modelId="{BF81FD17-119A-4293-BDA5-BB3A0652BB16}" type="pres">
      <dgm:prSet presAssocID="{1F9DBF65-F982-419B-9435-B23A85440F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6FC7EE-C2B1-48AD-B654-9291BBB94E61}" type="pres">
      <dgm:prSet presAssocID="{035C571E-6C5D-47CF-8CBA-0DA3E3166555}" presName="parentText" presStyleLbl="node1" presStyleIdx="0" presStyleCnt="6" custScaleY="751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DCD8A-25FE-4B3D-9597-E823B97E6C47}" type="pres">
      <dgm:prSet presAssocID="{7C2F8CEE-B0AA-4EFF-B309-E8A620A706E5}" presName="spacer" presStyleCnt="0"/>
      <dgm:spPr/>
    </dgm:pt>
    <dgm:pt modelId="{6E2766A4-8D87-4627-9CBC-141487C47DE0}" type="pres">
      <dgm:prSet presAssocID="{373E8097-B0A1-4CEF-9611-A9D7EDA6BE8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842A4-D835-4AE4-804A-5C1EB6C4ED49}" type="pres">
      <dgm:prSet presAssocID="{651989D4-5A20-4245-91A9-64A9C9A6712B}" presName="spacer" presStyleCnt="0"/>
      <dgm:spPr/>
    </dgm:pt>
    <dgm:pt modelId="{F94A6B66-9551-4CEB-9D35-8CA3CB87C5B1}" type="pres">
      <dgm:prSet presAssocID="{4F13E4B9-FC63-4A27-AAFF-45D36DE49D3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29FDB-73B5-4D2F-9C37-70C7B28825BA}" type="pres">
      <dgm:prSet presAssocID="{7249C956-1745-4AED-B7AD-954824EAC28B}" presName="spacer" presStyleCnt="0"/>
      <dgm:spPr/>
    </dgm:pt>
    <dgm:pt modelId="{839AFF83-C993-4A0B-9DAF-D42804293DF1}" type="pres">
      <dgm:prSet presAssocID="{0A4E6278-72B0-485C-8D98-36269FA769A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8DF04-BA30-40A7-BC99-EA887D2EC562}" type="pres">
      <dgm:prSet presAssocID="{B31BDBF8-041B-4F48-AD23-D11FB121DABC}" presName="spacer" presStyleCnt="0"/>
      <dgm:spPr/>
    </dgm:pt>
    <dgm:pt modelId="{9C71C070-D11A-40A8-8DEE-1BCB6E29FC4A}" type="pres">
      <dgm:prSet presAssocID="{566F1E5E-6B2E-4142-853A-3AD6210DE76D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CCADAB-6EBF-4C83-B73C-FCF5015BF5F4}" type="pres">
      <dgm:prSet presAssocID="{452ED355-052B-4EC8-881F-2977885DCE61}" presName="spacer" presStyleCnt="0"/>
      <dgm:spPr/>
    </dgm:pt>
    <dgm:pt modelId="{DE3920CE-B3DF-4FCF-AFF6-39BF897B7CEF}" type="pres">
      <dgm:prSet presAssocID="{AD52A247-FCC0-4C62-B96A-750F619096B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2A4361-4140-4980-B551-8CF15998CCBA}" type="presOf" srcId="{AD52A247-FCC0-4C62-B96A-750F619096B4}" destId="{DE3920CE-B3DF-4FCF-AFF6-39BF897B7CEF}" srcOrd="0" destOrd="0" presId="urn:microsoft.com/office/officeart/2005/8/layout/vList2"/>
    <dgm:cxn modelId="{DE943C12-6652-4471-9EB3-2C67E8D92620}" srcId="{1F9DBF65-F982-419B-9435-B23A85440FC1}" destId="{373E8097-B0A1-4CEF-9611-A9D7EDA6BE83}" srcOrd="1" destOrd="0" parTransId="{DE904B9D-5DC3-443F-9039-24773CCF6884}" sibTransId="{651989D4-5A20-4245-91A9-64A9C9A6712B}"/>
    <dgm:cxn modelId="{362EC250-02CA-47CA-AEA1-C9C2CF47D58F}" type="presOf" srcId="{0A4E6278-72B0-485C-8D98-36269FA769AF}" destId="{839AFF83-C993-4A0B-9DAF-D42804293DF1}" srcOrd="0" destOrd="0" presId="urn:microsoft.com/office/officeart/2005/8/layout/vList2"/>
    <dgm:cxn modelId="{1ED14DC0-0406-4DA0-9409-EB79742A726B}" srcId="{1F9DBF65-F982-419B-9435-B23A85440FC1}" destId="{566F1E5E-6B2E-4142-853A-3AD6210DE76D}" srcOrd="4" destOrd="0" parTransId="{18C00448-C05C-4103-AFE3-507B3832F599}" sibTransId="{452ED355-052B-4EC8-881F-2977885DCE61}"/>
    <dgm:cxn modelId="{7E07BECF-BB1B-4409-B61A-E0EC368CC4EF}" type="presOf" srcId="{373E8097-B0A1-4CEF-9611-A9D7EDA6BE83}" destId="{6E2766A4-8D87-4627-9CBC-141487C47DE0}" srcOrd="0" destOrd="0" presId="urn:microsoft.com/office/officeart/2005/8/layout/vList2"/>
    <dgm:cxn modelId="{78269FCE-8919-4731-B776-549AF0DB9659}" srcId="{1F9DBF65-F982-419B-9435-B23A85440FC1}" destId="{0A4E6278-72B0-485C-8D98-36269FA769AF}" srcOrd="3" destOrd="0" parTransId="{6EE2D65C-DC63-405E-9E3C-3E63BEDDEC37}" sibTransId="{B31BDBF8-041B-4F48-AD23-D11FB121DABC}"/>
    <dgm:cxn modelId="{45E07524-6E90-486F-BD1D-2A5A1EBABC41}" srcId="{1F9DBF65-F982-419B-9435-B23A85440FC1}" destId="{4F13E4B9-FC63-4A27-AAFF-45D36DE49D37}" srcOrd="2" destOrd="0" parTransId="{E672F62D-1BB7-426F-A3FB-13A38D7FEBEB}" sibTransId="{7249C956-1745-4AED-B7AD-954824EAC28B}"/>
    <dgm:cxn modelId="{CFCCF8AA-462A-48C8-AD27-E1A5CF69AAFD}" type="presOf" srcId="{4F13E4B9-FC63-4A27-AAFF-45D36DE49D37}" destId="{F94A6B66-9551-4CEB-9D35-8CA3CB87C5B1}" srcOrd="0" destOrd="0" presId="urn:microsoft.com/office/officeart/2005/8/layout/vList2"/>
    <dgm:cxn modelId="{3166E1FB-AAE6-420E-B8E5-E11E0CDC1F2D}" type="presOf" srcId="{035C571E-6C5D-47CF-8CBA-0DA3E3166555}" destId="{CA6FC7EE-C2B1-48AD-B654-9291BBB94E61}" srcOrd="0" destOrd="0" presId="urn:microsoft.com/office/officeart/2005/8/layout/vList2"/>
    <dgm:cxn modelId="{CA01FC64-82FC-4DA6-A986-3FC5BBD0C947}" srcId="{1F9DBF65-F982-419B-9435-B23A85440FC1}" destId="{AD52A247-FCC0-4C62-B96A-750F619096B4}" srcOrd="5" destOrd="0" parTransId="{A111EC7F-ED59-4384-A3A7-017EFF913736}" sibTransId="{4E7A8EE2-BC1C-4321-9890-2A9326121113}"/>
    <dgm:cxn modelId="{3DDB8198-FC3B-446C-A7CC-1293579ED920}" type="presOf" srcId="{1F9DBF65-F982-419B-9435-B23A85440FC1}" destId="{BF81FD17-119A-4293-BDA5-BB3A0652BB16}" srcOrd="0" destOrd="0" presId="urn:microsoft.com/office/officeart/2005/8/layout/vList2"/>
    <dgm:cxn modelId="{ED49B8BA-D709-495B-8BD7-22CA9F717210}" type="presOf" srcId="{566F1E5E-6B2E-4142-853A-3AD6210DE76D}" destId="{9C71C070-D11A-40A8-8DEE-1BCB6E29FC4A}" srcOrd="0" destOrd="0" presId="urn:microsoft.com/office/officeart/2005/8/layout/vList2"/>
    <dgm:cxn modelId="{FC2410FC-2495-4345-BBCC-EB6FABBD0F97}" srcId="{1F9DBF65-F982-419B-9435-B23A85440FC1}" destId="{035C571E-6C5D-47CF-8CBA-0DA3E3166555}" srcOrd="0" destOrd="0" parTransId="{ADF1B02A-CA2E-434B-A1E4-8B6323A140F3}" sibTransId="{7C2F8CEE-B0AA-4EFF-B309-E8A620A706E5}"/>
    <dgm:cxn modelId="{F66CB94B-92CF-4A14-AE7E-6D2A21140F28}" type="presParOf" srcId="{BF81FD17-119A-4293-BDA5-BB3A0652BB16}" destId="{CA6FC7EE-C2B1-48AD-B654-9291BBB94E61}" srcOrd="0" destOrd="0" presId="urn:microsoft.com/office/officeart/2005/8/layout/vList2"/>
    <dgm:cxn modelId="{8CE6A342-395E-4D95-8F43-6F24DDF031C9}" type="presParOf" srcId="{BF81FD17-119A-4293-BDA5-BB3A0652BB16}" destId="{B43DCD8A-25FE-4B3D-9597-E823B97E6C47}" srcOrd="1" destOrd="0" presId="urn:microsoft.com/office/officeart/2005/8/layout/vList2"/>
    <dgm:cxn modelId="{B296A7EE-4050-4F40-8598-FBBA9EEA941B}" type="presParOf" srcId="{BF81FD17-119A-4293-BDA5-BB3A0652BB16}" destId="{6E2766A4-8D87-4627-9CBC-141487C47DE0}" srcOrd="2" destOrd="0" presId="urn:microsoft.com/office/officeart/2005/8/layout/vList2"/>
    <dgm:cxn modelId="{A7D7D0D6-53EB-4A00-B46B-BB1272F30AFC}" type="presParOf" srcId="{BF81FD17-119A-4293-BDA5-BB3A0652BB16}" destId="{15D842A4-D835-4AE4-804A-5C1EB6C4ED49}" srcOrd="3" destOrd="0" presId="urn:microsoft.com/office/officeart/2005/8/layout/vList2"/>
    <dgm:cxn modelId="{68D3E032-6B1B-481E-A93E-A79EEBEB0ED8}" type="presParOf" srcId="{BF81FD17-119A-4293-BDA5-BB3A0652BB16}" destId="{F94A6B66-9551-4CEB-9D35-8CA3CB87C5B1}" srcOrd="4" destOrd="0" presId="urn:microsoft.com/office/officeart/2005/8/layout/vList2"/>
    <dgm:cxn modelId="{55603B67-3452-4F82-B3A8-6B4C0386F4BB}" type="presParOf" srcId="{BF81FD17-119A-4293-BDA5-BB3A0652BB16}" destId="{86B29FDB-73B5-4D2F-9C37-70C7B28825BA}" srcOrd="5" destOrd="0" presId="urn:microsoft.com/office/officeart/2005/8/layout/vList2"/>
    <dgm:cxn modelId="{F4D78890-5877-4EA0-A3BB-9B096AC890D6}" type="presParOf" srcId="{BF81FD17-119A-4293-BDA5-BB3A0652BB16}" destId="{839AFF83-C993-4A0B-9DAF-D42804293DF1}" srcOrd="6" destOrd="0" presId="urn:microsoft.com/office/officeart/2005/8/layout/vList2"/>
    <dgm:cxn modelId="{0AB66ABB-D598-4247-9C7A-E3B20DCECEF8}" type="presParOf" srcId="{BF81FD17-119A-4293-BDA5-BB3A0652BB16}" destId="{10B8DF04-BA30-40A7-BC99-EA887D2EC562}" srcOrd="7" destOrd="0" presId="urn:microsoft.com/office/officeart/2005/8/layout/vList2"/>
    <dgm:cxn modelId="{0C11BEA5-F788-484D-8C51-CDBB2B274720}" type="presParOf" srcId="{BF81FD17-119A-4293-BDA5-BB3A0652BB16}" destId="{9C71C070-D11A-40A8-8DEE-1BCB6E29FC4A}" srcOrd="8" destOrd="0" presId="urn:microsoft.com/office/officeart/2005/8/layout/vList2"/>
    <dgm:cxn modelId="{AD0C5C11-7EA1-4A8D-A382-DC0EBEE886D0}" type="presParOf" srcId="{BF81FD17-119A-4293-BDA5-BB3A0652BB16}" destId="{97CCADAB-6EBF-4C83-B73C-FCF5015BF5F4}" srcOrd="9" destOrd="0" presId="urn:microsoft.com/office/officeart/2005/8/layout/vList2"/>
    <dgm:cxn modelId="{572C5161-93B1-46B9-A61B-D0B48482D5E1}" type="presParOf" srcId="{BF81FD17-119A-4293-BDA5-BB3A0652BB16}" destId="{DE3920CE-B3DF-4FCF-AFF6-39BF897B7CE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CD868E-DD78-4E0B-A28B-3F039F565190}">
      <dsp:nvSpPr>
        <dsp:cNvPr id="0" name=""/>
        <dsp:cNvSpPr/>
      </dsp:nvSpPr>
      <dsp:spPr>
        <a:xfrm rot="4396374">
          <a:off x="2591015" y="1097349"/>
          <a:ext cx="4760475" cy="3319837"/>
        </a:xfrm>
        <a:prstGeom prst="swooshArrow">
          <a:avLst>
            <a:gd name="adj1" fmla="val 16310"/>
            <a:gd name="adj2" fmla="val 313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B3283A-42F1-4CF8-A188-E901E87DAFEB}">
      <dsp:nvSpPr>
        <dsp:cNvPr id="0" name=""/>
        <dsp:cNvSpPr/>
      </dsp:nvSpPr>
      <dsp:spPr>
        <a:xfrm>
          <a:off x="4374304" y="1530835"/>
          <a:ext cx="120216" cy="120216"/>
        </a:xfrm>
        <a:prstGeom prst="ellipse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644B1-E6C1-4087-8F4D-1B5D71A202BB}">
      <dsp:nvSpPr>
        <dsp:cNvPr id="0" name=""/>
        <dsp:cNvSpPr/>
      </dsp:nvSpPr>
      <dsp:spPr>
        <a:xfrm>
          <a:off x="5197459" y="2194785"/>
          <a:ext cx="120216" cy="120216"/>
        </a:xfrm>
        <a:prstGeom prst="ellipse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DA411-A018-489B-B27C-AB434B8139EA}">
      <dsp:nvSpPr>
        <dsp:cNvPr id="0" name=""/>
        <dsp:cNvSpPr/>
      </dsp:nvSpPr>
      <dsp:spPr>
        <a:xfrm>
          <a:off x="5814370" y="2971232"/>
          <a:ext cx="120216" cy="120216"/>
        </a:xfrm>
        <a:prstGeom prst="ellipse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B97552-1467-463B-9838-AEDEF1BAC10B}">
      <dsp:nvSpPr>
        <dsp:cNvPr id="0" name=""/>
        <dsp:cNvSpPr/>
      </dsp:nvSpPr>
      <dsp:spPr>
        <a:xfrm>
          <a:off x="2271887" y="0"/>
          <a:ext cx="2244416" cy="88232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3">
                <a:lumMod val="75000"/>
              </a:schemeClr>
            </a:buClr>
            <a:buFont typeface="Wingdings" panose="05000000000000000000" pitchFamily="2" charset="2"/>
            <a:buChar char="ü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Antibiotic Resistance </a:t>
          </a:r>
        </a:p>
      </dsp:txBody>
      <dsp:txXfrm>
        <a:off x="2271887" y="0"/>
        <a:ext cx="2244416" cy="882325"/>
      </dsp:txXfrm>
    </dsp:sp>
    <dsp:sp modelId="{B196FF26-FA9B-4930-AF13-589E441BD472}">
      <dsp:nvSpPr>
        <dsp:cNvPr id="0" name=""/>
        <dsp:cNvSpPr/>
      </dsp:nvSpPr>
      <dsp:spPr>
        <a:xfrm>
          <a:off x="5062242" y="1149780"/>
          <a:ext cx="3275634" cy="88232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Multi Drug Resistant (MDR) /‘superbugs’</a:t>
          </a:r>
        </a:p>
      </dsp:txBody>
      <dsp:txXfrm>
        <a:off x="5062242" y="1149780"/>
        <a:ext cx="3275634" cy="882325"/>
      </dsp:txXfrm>
    </dsp:sp>
    <dsp:sp modelId="{A873941F-BB7E-446B-9497-CB25EDBE4764}">
      <dsp:nvSpPr>
        <dsp:cNvPr id="0" name=""/>
        <dsp:cNvSpPr/>
      </dsp:nvSpPr>
      <dsp:spPr>
        <a:xfrm>
          <a:off x="2271887" y="1813731"/>
          <a:ext cx="2608376" cy="88232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3">
                <a:lumMod val="75000"/>
              </a:schemeClr>
            </a:buClr>
            <a:buFont typeface="Wingdings" panose="05000000000000000000" pitchFamily="2" charset="2"/>
            <a:buChar char="ü"/>
          </a:pPr>
          <a:r>
            <a:rPr lang="en-US" sz="21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Acinetobacter </a:t>
          </a:r>
          <a:r>
            <a:rPr lang="en-US" sz="21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baumanii</a:t>
          </a: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“</a:t>
          </a:r>
          <a:r>
            <a:rPr lang="en-US" sz="2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Iraquibacter</a:t>
          </a: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sp:txBody>
      <dsp:txXfrm>
        <a:off x="2271887" y="1813731"/>
        <a:ext cx="2608376" cy="882325"/>
      </dsp:txXfrm>
    </dsp:sp>
    <dsp:sp modelId="{339911E0-57BC-4487-B8E3-FCA870E8D7C2}">
      <dsp:nvSpPr>
        <dsp:cNvPr id="0" name=""/>
        <dsp:cNvSpPr/>
      </dsp:nvSpPr>
      <dsp:spPr>
        <a:xfrm>
          <a:off x="6336100" y="2590178"/>
          <a:ext cx="2001776" cy="88232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3">
                <a:lumMod val="75000"/>
              </a:schemeClr>
            </a:buClr>
            <a:buFont typeface="Wingdings" panose="05000000000000000000" pitchFamily="2" charset="2"/>
            <a:buChar char="ü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Alternate Therapy</a:t>
          </a:r>
        </a:p>
      </dsp:txBody>
      <dsp:txXfrm>
        <a:off x="6336100" y="2590178"/>
        <a:ext cx="2001776" cy="882325"/>
      </dsp:txXfrm>
    </dsp:sp>
    <dsp:sp modelId="{58286AD6-CE86-4A18-83EB-F219F95130C2}">
      <dsp:nvSpPr>
        <dsp:cNvPr id="0" name=""/>
        <dsp:cNvSpPr/>
      </dsp:nvSpPr>
      <dsp:spPr>
        <a:xfrm>
          <a:off x="5304882" y="4632211"/>
          <a:ext cx="3032995" cy="88232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3">
                <a:lumMod val="75000"/>
              </a:schemeClr>
            </a:buClr>
            <a:buFont typeface="Wingdings" panose="05000000000000000000" pitchFamily="2" charset="2"/>
            <a:buChar char="ü"/>
          </a:pPr>
          <a:r>
            <a:rPr lang="en-IN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Antimicrobial Peptides (AMPs)</a:t>
          </a:r>
          <a:endParaRPr lang="en-US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4882" y="4632211"/>
        <a:ext cx="3032995" cy="88232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C3BB0F-3ED7-4E0E-8E5F-C157486977A2}">
      <dsp:nvSpPr>
        <dsp:cNvPr id="0" name=""/>
        <dsp:cNvSpPr/>
      </dsp:nvSpPr>
      <dsp:spPr>
        <a:xfrm>
          <a:off x="109557" y="106893"/>
          <a:ext cx="12241108" cy="1782121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8291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CP 26</a:t>
          </a:r>
        </a:p>
      </dsp:txBody>
      <dsp:txXfrm>
        <a:off x="109557" y="106893"/>
        <a:ext cx="12241108" cy="1782121"/>
      </dsp:txXfrm>
    </dsp:sp>
    <dsp:sp modelId="{2A9B8814-508E-4916-9DD0-A95524D7B289}">
      <dsp:nvSpPr>
        <dsp:cNvPr id="0" name=""/>
        <dsp:cNvSpPr/>
      </dsp:nvSpPr>
      <dsp:spPr>
        <a:xfrm>
          <a:off x="109557" y="1484073"/>
          <a:ext cx="2821575" cy="329638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r>
            <a:rPr lang="en-IN" sz="16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KWKSFIKKLTSAAKKVVTTAKPLISS-NH2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endParaRPr lang="en-IN" sz="16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 Terminus 8 aa residues of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Cecropin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A1 and N Terminal 18 aa residues of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Melittin</a:t>
          </a: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High antimicrobial activity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2060"/>
            </a:buClr>
            <a:buSzPct val="100000"/>
            <a:buFont typeface="Wingdings" panose="05000000000000000000" pitchFamily="2" charset="2"/>
            <a:buChar char="§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Low eukaryotic cell toxicity </a:t>
          </a:r>
        </a:p>
      </dsp:txBody>
      <dsp:txXfrm>
        <a:off x="109557" y="1484073"/>
        <a:ext cx="2821575" cy="3296387"/>
      </dsp:txXfrm>
    </dsp:sp>
    <dsp:sp modelId="{5C2FC22E-49EA-4F3A-8AD9-F10111213BFA}">
      <dsp:nvSpPr>
        <dsp:cNvPr id="0" name=""/>
        <dsp:cNvSpPr/>
      </dsp:nvSpPr>
      <dsp:spPr>
        <a:xfrm>
          <a:off x="2931133" y="700723"/>
          <a:ext cx="9419532" cy="1782121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8291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P18</a:t>
          </a:r>
        </a:p>
      </dsp:txBody>
      <dsp:txXfrm>
        <a:off x="2931133" y="700723"/>
        <a:ext cx="9419532" cy="1782121"/>
      </dsp:txXfrm>
    </dsp:sp>
    <dsp:sp modelId="{DE6D50FA-B666-4286-A666-F6A5DF6EB452}">
      <dsp:nvSpPr>
        <dsp:cNvPr id="0" name=""/>
        <dsp:cNvSpPr/>
      </dsp:nvSpPr>
      <dsp:spPr>
        <a:xfrm>
          <a:off x="2931133" y="2077903"/>
          <a:ext cx="2821575" cy="321236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KWKLFKKIPKFLHLAKKF-NH2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 aa residues of the N-terminus of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Cecropin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A1 and the N terminal 12 aa residues of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Magainin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Satisfactory antimicrobial activity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 eukaryotic cell  toxicity</a:t>
          </a:r>
        </a:p>
      </dsp:txBody>
      <dsp:txXfrm>
        <a:off x="2931133" y="2077903"/>
        <a:ext cx="2821575" cy="3212366"/>
      </dsp:txXfrm>
    </dsp:sp>
    <dsp:sp modelId="{7C1557B8-53FD-4BA0-95FA-1B628AF23E04}">
      <dsp:nvSpPr>
        <dsp:cNvPr id="0" name=""/>
        <dsp:cNvSpPr/>
      </dsp:nvSpPr>
      <dsp:spPr>
        <a:xfrm>
          <a:off x="5752708" y="1294553"/>
          <a:ext cx="6597957" cy="1782121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8291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CP-P</a:t>
          </a:r>
        </a:p>
      </dsp:txBody>
      <dsp:txXfrm>
        <a:off x="5752708" y="1294553"/>
        <a:ext cx="6597957" cy="1782121"/>
      </dsp:txXfrm>
    </dsp:sp>
    <dsp:sp modelId="{F6E6F58B-FE35-492D-919E-310052A29345}">
      <dsp:nvSpPr>
        <dsp:cNvPr id="0" name=""/>
        <dsp:cNvSpPr/>
      </dsp:nvSpPr>
      <dsp:spPr>
        <a:xfrm>
          <a:off x="5752708" y="2671733"/>
          <a:ext cx="2821575" cy="323384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KWKSFIKKLTSAAKKVVTTAKPLISS-NH2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1-11 aa at N terminus of CP26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10-18 aa at C-terminus of P18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Maximum antimicrobial activity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 eukaryotic cell  toxicity</a:t>
          </a:r>
        </a:p>
      </dsp:txBody>
      <dsp:txXfrm>
        <a:off x="5752708" y="2671733"/>
        <a:ext cx="2821575" cy="3233845"/>
      </dsp:txXfrm>
    </dsp:sp>
    <dsp:sp modelId="{C9F52864-80F5-4ECD-8326-F5C84707E33F}">
      <dsp:nvSpPr>
        <dsp:cNvPr id="0" name=""/>
        <dsp:cNvSpPr/>
      </dsp:nvSpPr>
      <dsp:spPr>
        <a:xfrm>
          <a:off x="8574284" y="1888383"/>
          <a:ext cx="3776381" cy="1782121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8291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K11</a:t>
          </a:r>
        </a:p>
      </dsp:txBody>
      <dsp:txXfrm>
        <a:off x="8574284" y="1888383"/>
        <a:ext cx="3776381" cy="1782121"/>
      </dsp:txXfrm>
    </dsp:sp>
    <dsp:sp modelId="{A7149653-B16C-46BC-BA72-A716A1FC6A9B}">
      <dsp:nvSpPr>
        <dsp:cNvPr id="0" name=""/>
        <dsp:cNvSpPr/>
      </dsp:nvSpPr>
      <dsp:spPr>
        <a:xfrm>
          <a:off x="8574284" y="3051771"/>
          <a:ext cx="2847281" cy="36993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KWKSFIKKLTKKFLHSAKKF-NH2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Serine(S) To Lysine(K) at position 11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Lower MIC than other designed peptides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Maximum antimicrobial activity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Best biological properties among tested peptides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74284" y="3051771"/>
        <a:ext cx="2847281" cy="369933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07AFF7-43AB-4034-81BF-3A69E15C7A42}">
      <dsp:nvSpPr>
        <dsp:cNvPr id="0" name=""/>
        <dsp:cNvSpPr/>
      </dsp:nvSpPr>
      <dsp:spPr>
        <a:xfrm>
          <a:off x="1939315" y="2565684"/>
          <a:ext cx="55982" cy="36783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B18BD-FF99-46F4-BECE-C2B714B575A8}">
      <dsp:nvSpPr>
        <dsp:cNvPr id="0" name=""/>
        <dsp:cNvSpPr/>
      </dsp:nvSpPr>
      <dsp:spPr>
        <a:xfrm>
          <a:off x="1156253" y="1628681"/>
          <a:ext cx="3992239" cy="3992239"/>
        </a:xfrm>
        <a:prstGeom prst="leftCircularArrow">
          <a:avLst>
            <a:gd name="adj1" fmla="val 2175"/>
            <a:gd name="adj2" fmla="val 261631"/>
            <a:gd name="adj3" fmla="val 1524828"/>
            <a:gd name="adj4" fmla="val 8512176"/>
            <a:gd name="adj5" fmla="val 2538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921AD-93E9-4B38-AA83-4FD1FF0ECBDF}">
      <dsp:nvSpPr>
        <dsp:cNvPr id="0" name=""/>
        <dsp:cNvSpPr/>
      </dsp:nvSpPr>
      <dsp:spPr>
        <a:xfrm>
          <a:off x="126698" y="1881151"/>
          <a:ext cx="3059014" cy="291807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tint val="74000"/>
                <a:satMod val="100000"/>
                <a:lumMod val="104000"/>
              </a:schemeClr>
            </a:gs>
            <a:gs pos="100000">
              <a:schemeClr val="accent5">
                <a:tint val="78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spite of the encouraging results obtained from </a:t>
          </a:r>
          <a:r>
            <a:rPr lang="en-IN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vitro </a:t>
          </a: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studies there is a dearth of literature pertaining to </a:t>
          </a:r>
          <a:r>
            <a:rPr lang="en-IN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vivo </a:t>
          </a: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efficacy.</a:t>
          </a:r>
        </a:p>
      </dsp:txBody>
      <dsp:txXfrm>
        <a:off x="126698" y="1881151"/>
        <a:ext cx="3059014" cy="2918078"/>
      </dsp:txXfrm>
    </dsp:sp>
    <dsp:sp modelId="{4D5240F7-3054-4FDC-87E6-DA05E9182BB7}">
      <dsp:nvSpPr>
        <dsp:cNvPr id="0" name=""/>
        <dsp:cNvSpPr/>
      </dsp:nvSpPr>
      <dsp:spPr>
        <a:xfrm>
          <a:off x="3599202" y="461925"/>
          <a:ext cx="3731351" cy="4731362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IN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Difficulty in obtaining adequate amount of native peptide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High cost of synthetic peptide.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There are few </a:t>
          </a:r>
          <a:r>
            <a:rPr lang="en-IN" sz="20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vivo </a:t>
          </a:r>
          <a:r>
            <a:rPr lang="en-IN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reports on applications of AMPs, but the efficacy is limited due to stability and bioavailability issues. </a:t>
          </a:r>
        </a:p>
      </dsp:txBody>
      <dsp:txXfrm>
        <a:off x="3599202" y="1475788"/>
        <a:ext cx="3731351" cy="3717498"/>
      </dsp:txXfrm>
    </dsp:sp>
    <dsp:sp modelId="{52DDC2B8-C236-41DF-ACB8-B23A7DFF114F}">
      <dsp:nvSpPr>
        <dsp:cNvPr id="0" name=""/>
        <dsp:cNvSpPr/>
      </dsp:nvSpPr>
      <dsp:spPr>
        <a:xfrm>
          <a:off x="5801552" y="233360"/>
          <a:ext cx="4074818" cy="4074818"/>
        </a:xfrm>
        <a:prstGeom prst="circularArrow">
          <a:avLst>
            <a:gd name="adj1" fmla="val 2131"/>
            <a:gd name="adj2" fmla="val 256069"/>
            <a:gd name="adj3" fmla="val 19516800"/>
            <a:gd name="adj4" fmla="val 12523891"/>
            <a:gd name="adj5" fmla="val 2486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57F379-AD83-4753-BD8A-C2D3E689C8B8}">
      <dsp:nvSpPr>
        <dsp:cNvPr id="0" name=""/>
        <dsp:cNvSpPr/>
      </dsp:nvSpPr>
      <dsp:spPr>
        <a:xfrm>
          <a:off x="4056117" y="1003396"/>
          <a:ext cx="2721481" cy="613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Lacunae</a:t>
          </a:r>
        </a:p>
      </dsp:txBody>
      <dsp:txXfrm>
        <a:off x="4056117" y="1003396"/>
        <a:ext cx="2721481" cy="613543"/>
      </dsp:txXfrm>
    </dsp:sp>
    <dsp:sp modelId="{37EFF493-C2D3-4126-A63F-3943909318A7}">
      <dsp:nvSpPr>
        <dsp:cNvPr id="0" name=""/>
        <dsp:cNvSpPr/>
      </dsp:nvSpPr>
      <dsp:spPr>
        <a:xfrm flipH="1">
          <a:off x="9000635" y="2348647"/>
          <a:ext cx="114768" cy="102843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376CA0-6506-41B5-85C1-8614EF2D0D2F}">
      <dsp:nvSpPr>
        <dsp:cNvPr id="0" name=""/>
        <dsp:cNvSpPr/>
      </dsp:nvSpPr>
      <dsp:spPr>
        <a:xfrm>
          <a:off x="7720738" y="1453026"/>
          <a:ext cx="3454755" cy="258692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tint val="74000"/>
                <a:satMod val="100000"/>
                <a:lumMod val="104000"/>
              </a:schemeClr>
            </a:gs>
            <a:gs pos="100000">
              <a:schemeClr val="accent5">
                <a:tint val="78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the present study, efficacy of using a hybrid peptide (encapsulated in a suitable matrix to improve its </a:t>
          </a:r>
          <a:r>
            <a:rPr lang="en-IN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stability) </a:t>
          </a: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against </a:t>
          </a:r>
          <a:r>
            <a:rPr lang="en-IN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IN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baumannii</a:t>
          </a:r>
          <a:r>
            <a:rPr lang="en-IN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I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infection was studied. </a:t>
          </a:r>
        </a:p>
      </dsp:txBody>
      <dsp:txXfrm>
        <a:off x="7720738" y="1453026"/>
        <a:ext cx="3454755" cy="258692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5C132B-B818-45B7-B325-E1DF9E10A416}">
      <dsp:nvSpPr>
        <dsp:cNvPr id="0" name=""/>
        <dsp:cNvSpPr/>
      </dsp:nvSpPr>
      <dsp:spPr>
        <a:xfrm>
          <a:off x="0" y="4778"/>
          <a:ext cx="4712677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NON NEWTONIAN FLUID</a:t>
          </a:r>
          <a:endParaRPr lang="en-IN" sz="1500" kern="1200" dirty="0"/>
        </a:p>
      </dsp:txBody>
      <dsp:txXfrm>
        <a:off x="0" y="4778"/>
        <a:ext cx="4712677" cy="35977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448803-8893-4B05-8514-F8FA71E4E2C5}">
      <dsp:nvSpPr>
        <dsp:cNvPr id="0" name=""/>
        <dsp:cNvSpPr/>
      </dsp:nvSpPr>
      <dsp:spPr>
        <a:xfrm rot="16200000">
          <a:off x="1484947" y="-1484947"/>
          <a:ext cx="2440304" cy="5410199"/>
        </a:xfrm>
        <a:prstGeom prst="round1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shade val="50000"/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GROUP 1 (</a:t>
          </a:r>
          <a:r>
            <a:rPr lang="en-GB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CONTROL) </a:t>
          </a:r>
          <a:endParaRPr lang="en-GB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Uninfected wound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1789985" y="-1789985"/>
        <a:ext cx="1830228" cy="5410199"/>
      </dsp:txXfrm>
    </dsp:sp>
    <dsp:sp modelId="{F7E11A92-7B97-472C-884E-F2414AF77796}">
      <dsp:nvSpPr>
        <dsp:cNvPr id="0" name=""/>
        <dsp:cNvSpPr/>
      </dsp:nvSpPr>
      <dsp:spPr>
        <a:xfrm>
          <a:off x="5410199" y="0"/>
          <a:ext cx="5410199" cy="2440304"/>
        </a:xfrm>
        <a:prstGeom prst="round1Rect">
          <a:avLst/>
        </a:prstGeom>
        <a:gradFill rotWithShape="0">
          <a:gsLst>
            <a:gs pos="0">
              <a:schemeClr val="accent5">
                <a:shade val="50000"/>
                <a:hueOff val="67086"/>
                <a:satOff val="-3807"/>
                <a:lumOff val="2091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shade val="50000"/>
                <a:hueOff val="67086"/>
                <a:satOff val="-3807"/>
                <a:lumOff val="2091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shade val="50000"/>
                <a:hueOff val="67086"/>
                <a:satOff val="-3807"/>
                <a:lumOff val="2091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GROUP 2 (INFECTED)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Infected wound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10199" y="0"/>
        <a:ext cx="5410199" cy="1830228"/>
      </dsp:txXfrm>
    </dsp:sp>
    <dsp:sp modelId="{5354D253-1B7E-4B7A-ABC6-32C025C6F589}">
      <dsp:nvSpPr>
        <dsp:cNvPr id="0" name=""/>
        <dsp:cNvSpPr/>
      </dsp:nvSpPr>
      <dsp:spPr>
        <a:xfrm rot="10800000">
          <a:off x="0" y="2440304"/>
          <a:ext cx="5410199" cy="2440304"/>
        </a:xfrm>
        <a:prstGeom prst="round1Rect">
          <a:avLst/>
        </a:prstGeom>
        <a:gradFill rotWithShape="0">
          <a:gsLst>
            <a:gs pos="0">
              <a:schemeClr val="accent5">
                <a:shade val="50000"/>
                <a:hueOff val="134172"/>
                <a:satOff val="-7613"/>
                <a:lumOff val="41819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shade val="50000"/>
                <a:hueOff val="134172"/>
                <a:satOff val="-7613"/>
                <a:lumOff val="41819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shade val="50000"/>
                <a:hueOff val="134172"/>
                <a:satOff val="-7613"/>
                <a:lumOff val="41819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GROUP 3 </a:t>
          </a:r>
          <a:r>
            <a:rPr lang="en-GB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(PER SE) </a:t>
          </a:r>
          <a:endParaRPr lang="en-GB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Infected wound with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hydrogel (without AMP)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050381"/>
        <a:ext cx="5410199" cy="1830228"/>
      </dsp:txXfrm>
    </dsp:sp>
    <dsp:sp modelId="{5BA9D442-1629-4DDD-9C55-597E6B22E765}">
      <dsp:nvSpPr>
        <dsp:cNvPr id="0" name=""/>
        <dsp:cNvSpPr/>
      </dsp:nvSpPr>
      <dsp:spPr>
        <a:xfrm rot="5400000">
          <a:off x="6895147" y="955357"/>
          <a:ext cx="2440304" cy="5410199"/>
        </a:xfrm>
        <a:prstGeom prst="round1Rect">
          <a:avLst/>
        </a:prstGeom>
        <a:gradFill rotWithShape="0">
          <a:gsLst>
            <a:gs pos="0">
              <a:schemeClr val="accent5">
                <a:shade val="50000"/>
                <a:hueOff val="67086"/>
                <a:satOff val="-3807"/>
                <a:lumOff val="2091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shade val="50000"/>
                <a:hueOff val="67086"/>
                <a:satOff val="-3807"/>
                <a:lumOff val="2091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shade val="50000"/>
                <a:hueOff val="67086"/>
                <a:satOff val="-3807"/>
                <a:lumOff val="2091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GROUP 4 (Treatment)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Infected wound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hydrogel (with AMP) 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7200185" y="1260395"/>
        <a:ext cx="1830228" cy="5410199"/>
      </dsp:txXfrm>
    </dsp:sp>
    <dsp:sp modelId="{1E738ABE-86B3-4289-B48D-7A9B1F4C59AA}">
      <dsp:nvSpPr>
        <dsp:cNvPr id="0" name=""/>
        <dsp:cNvSpPr/>
      </dsp:nvSpPr>
      <dsp:spPr>
        <a:xfrm>
          <a:off x="3883387" y="1745940"/>
          <a:ext cx="3025124" cy="133731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3883387" y="1745940"/>
        <a:ext cx="3025124" cy="133731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33CB24-C4E6-439E-B080-811892FB6D4A}">
      <dsp:nvSpPr>
        <dsp:cNvPr id="0" name=""/>
        <dsp:cNvSpPr/>
      </dsp:nvSpPr>
      <dsp:spPr>
        <a:xfrm>
          <a:off x="0" y="0"/>
          <a:ext cx="4299265" cy="2653675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6FC7EE-C2B1-48AD-B654-9291BBB94E61}">
      <dsp:nvSpPr>
        <dsp:cNvPr id="0" name=""/>
        <dsp:cNvSpPr/>
      </dsp:nvSpPr>
      <dsp:spPr>
        <a:xfrm>
          <a:off x="0" y="95360"/>
          <a:ext cx="10830511" cy="62851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Low and effective MIC of  the peptide</a:t>
          </a:r>
        </a:p>
      </dsp:txBody>
      <dsp:txXfrm>
        <a:off x="0" y="95360"/>
        <a:ext cx="10830511" cy="628516"/>
      </dsp:txXfrm>
    </dsp:sp>
    <dsp:sp modelId="{6E2766A4-8D87-4627-9CBC-141487C47DE0}">
      <dsp:nvSpPr>
        <dsp:cNvPr id="0" name=""/>
        <dsp:cNvSpPr/>
      </dsp:nvSpPr>
      <dsp:spPr>
        <a:xfrm>
          <a:off x="0" y="787236"/>
          <a:ext cx="10830511" cy="8365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K11 shows 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antibacterial as well as </a:t>
          </a:r>
          <a:r>
            <a:rPr lang="en-US" sz="2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immuno-modulatory</a:t>
          </a:r>
          <a:r>
            <a:rPr 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potential </a:t>
          </a:r>
          <a:r>
            <a:rPr lang="en-US" sz="2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vivo</a:t>
          </a:r>
          <a:endParaRPr lang="en-IN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87236"/>
        <a:ext cx="10830511" cy="836550"/>
      </dsp:txXfrm>
    </dsp:sp>
    <dsp:sp modelId="{F94A6B66-9551-4CEB-9D35-8CA3CB87C5B1}">
      <dsp:nvSpPr>
        <dsp:cNvPr id="0" name=""/>
        <dsp:cNvSpPr/>
      </dsp:nvSpPr>
      <dsp:spPr>
        <a:xfrm>
          <a:off x="0" y="1687146"/>
          <a:ext cx="10830511" cy="8365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Effective and rapid clearance of the pathogen from the wound</a:t>
          </a:r>
        </a:p>
      </dsp:txBody>
      <dsp:txXfrm>
        <a:off x="0" y="1687146"/>
        <a:ext cx="10830511" cy="836550"/>
      </dsp:txXfrm>
    </dsp:sp>
    <dsp:sp modelId="{839AFF83-C993-4A0B-9DAF-D42804293DF1}">
      <dsp:nvSpPr>
        <dsp:cNvPr id="0" name=""/>
        <dsp:cNvSpPr/>
      </dsp:nvSpPr>
      <dsp:spPr>
        <a:xfrm>
          <a:off x="0" y="2587056"/>
          <a:ext cx="10830511" cy="8365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Synergistic action of peptide along with gel restores normal tissue architecture in the wounded area</a:t>
          </a:r>
        </a:p>
      </dsp:txBody>
      <dsp:txXfrm>
        <a:off x="0" y="2587056"/>
        <a:ext cx="10830511" cy="836550"/>
      </dsp:txXfrm>
    </dsp:sp>
    <dsp:sp modelId="{9C71C070-D11A-40A8-8DEE-1BCB6E29FC4A}">
      <dsp:nvSpPr>
        <dsp:cNvPr id="0" name=""/>
        <dsp:cNvSpPr/>
      </dsp:nvSpPr>
      <dsp:spPr>
        <a:xfrm>
          <a:off x="0" y="3486966"/>
          <a:ext cx="10830511" cy="8365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Excellent survival rate</a:t>
          </a:r>
        </a:p>
      </dsp:txBody>
      <dsp:txXfrm>
        <a:off x="0" y="3486966"/>
        <a:ext cx="10830511" cy="836550"/>
      </dsp:txXfrm>
    </dsp:sp>
    <dsp:sp modelId="{DE3920CE-B3DF-4FCF-AFF6-39BF897B7CEF}">
      <dsp:nvSpPr>
        <dsp:cNvPr id="0" name=""/>
        <dsp:cNvSpPr/>
      </dsp:nvSpPr>
      <dsp:spPr>
        <a:xfrm>
          <a:off x="0" y="4386876"/>
          <a:ext cx="10830511" cy="8365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outcome of this study being that the peptide in a </a:t>
          </a:r>
          <a:r>
            <a:rPr lang="en-US" sz="2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hydrogel</a:t>
          </a:r>
          <a:r>
            <a:rPr lang="en-US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formulation has better </a:t>
          </a:r>
          <a:r>
            <a:rPr lang="en-U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efficacy </a:t>
          </a:r>
          <a:r>
            <a:rPr lang="en-US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 well as good </a:t>
          </a:r>
          <a:r>
            <a:rPr lang="en-US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host </a:t>
          </a:r>
          <a:r>
            <a:rPr lang="en-US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compliance.</a:t>
          </a:r>
          <a:endParaRPr lang="en-IN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86876"/>
        <a:ext cx="10830511" cy="836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0.38273</cdr:x>
      <cdr:y>0.5727</cdr:y>
    </cdr:from>
    <cdr:to>
      <cdr:x>0.61283</cdr:x>
      <cdr:y>0.70281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77964" y="1798554"/>
          <a:ext cx="768321" cy="408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chemeClr val="bg1"/>
              </a:solidFill>
            </a:rPr>
            <a:t>100%</a:t>
          </a:r>
          <a:endParaRPr lang="en-US" sz="16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FC727-B6F2-4B32-B9E0-DC3EB07E375B}" type="datetimeFigureOut">
              <a:rPr lang="en-IN" smtClean="0"/>
              <a:pPr/>
              <a:t>02-09-2016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6CF36-3C04-4082-95DD-75E5E38344C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15679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1AA265-7C7E-460F-AC32-4C7C3DD346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6CF36-3C04-4082-95DD-75E5E38344CD}" type="slidenum">
              <a:rPr lang="en-IN" smtClean="0"/>
              <a:pPr/>
              <a:t>16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6CF36-3C04-4082-95DD-75E5E38344CD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6CF36-3C04-4082-95DD-75E5E38344CD}" type="slidenum">
              <a:rPr lang="en-IN" smtClean="0"/>
              <a:pPr/>
              <a:t>18</a:t>
            </a:fld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0809-3942-4D4B-87BF-659EB9DC86F0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0493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0809-3942-4D4B-87BF-659EB9DC86F0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8711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0809-3942-4D4B-87BF-659EB9DC86F0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794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0809-3942-4D4B-87BF-659EB9DC86F0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750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0809-3942-4D4B-87BF-659EB9DC86F0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331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0809-3942-4D4B-87BF-659EB9DC86F0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7641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0809-3942-4D4B-87BF-659EB9DC86F0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8320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D75BA8-E079-4B31-9C3E-F4C3AA7D88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0AC323-0820-46A6-9091-94E1641D87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0809-3942-4D4B-87BF-659EB9DC86F0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408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6CF36-3C04-4082-95DD-75E5E38344CD}" type="slidenum">
              <a:rPr lang="en-IN" smtClean="0"/>
              <a:pPr/>
              <a:t>8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 smtClean="0"/>
              <a:t>A-defensins: neutrophils and paneth</a:t>
            </a:r>
          </a:p>
          <a:p>
            <a:pPr eaLnBrk="1" hangingPunct="1">
              <a:spcBef>
                <a:spcPct val="0"/>
              </a:spcBef>
            </a:pPr>
            <a:r>
              <a:rPr lang="de-DE" dirty="0" smtClean="0"/>
              <a:t>B defensins epithelial cells</a:t>
            </a:r>
          </a:p>
          <a:p>
            <a:pPr eaLnBrk="1" hangingPunct="1">
              <a:spcBef>
                <a:spcPct val="0"/>
              </a:spcBef>
            </a:pPr>
            <a:r>
              <a:rPr lang="de-DE" dirty="0" smtClean="0"/>
              <a:t>Competition for nutrients by bacteria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6CF36-3C04-4082-95DD-75E5E38344CD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8A94E-1332-4EC0-BAF7-975E9C072AC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6CF36-3C04-4082-95DD-75E5E38344CD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01575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434303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39065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3729803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0210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04722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98663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85588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74670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9941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6382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68847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253460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817231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109571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61899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19585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2928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9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31.png"/><Relationship Id="rId10" Type="http://schemas.microsoft.com/office/2007/relationships/diagramDrawing" Target="../diagrams/drawing4.xml"/><Relationship Id="rId4" Type="http://schemas.openxmlformats.org/officeDocument/2006/relationships/image" Target="../media/image30.png"/><Relationship Id="rId9" Type="http://schemas.openxmlformats.org/officeDocument/2006/relationships/diagramColors" Target="../diagrams/colors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Layout" Target="../diagrams/layout6.xml"/><Relationship Id="rId7" Type="http://schemas.openxmlformats.org/officeDocument/2006/relationships/chart" Target="../charts/chart2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chart" Target="../charts/char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" Type="http://schemas.openxmlformats.org/officeDocument/2006/relationships/image" Target="../media/image67.pn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183" y="1111339"/>
            <a:ext cx="10761801" cy="157812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Topical delivery of hybrid antimicrobial peptide for managing </a:t>
            </a:r>
            <a:r>
              <a:rPr lang="en-US" sz="2800" b="1" i="1" cap="none" dirty="0" err="1" smtClean="0">
                <a:latin typeface="Times New Roman" pitchFamily="18" charset="0"/>
                <a:cs typeface="Times New Roman" pitchFamily="18" charset="0"/>
              </a:rPr>
              <a:t>Acinetobacter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cap="none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infected wounds: 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 novel therapeutic option</a:t>
            </a:r>
            <a:endParaRPr lang="en-IN" sz="2800" b="1" cap="none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9300" y="3912433"/>
            <a:ext cx="63627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Prof. Praveen </a:t>
            </a:r>
            <a:r>
              <a:rPr lang="en-IN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Rishi</a:t>
            </a:r>
            <a:r>
              <a:rPr lang="en-IN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MICROBIOLOGY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PANJAB UNIVERSITY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CHANDIGARH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50" y="4543638"/>
            <a:ext cx="1441880" cy="1474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6893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29784" y="809474"/>
          <a:ext cx="11662347" cy="5216572"/>
        </p:xfrm>
        <a:graphic>
          <a:graphicData uri="http://schemas.openxmlformats.org/drawingml/2006/table">
            <a:tbl>
              <a:tblPr/>
              <a:tblGrid>
                <a:gridCol w="1588063"/>
                <a:gridCol w="1157964"/>
                <a:gridCol w="2877234"/>
                <a:gridCol w="1307978"/>
                <a:gridCol w="1252208"/>
                <a:gridCol w="1813464"/>
                <a:gridCol w="1630594"/>
                <a:gridCol w="34842"/>
              </a:tblGrid>
              <a:tr h="2335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 of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Molecular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7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amino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43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Code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Peptide Sequence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weight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Source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Reference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acid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4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(Daltons)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4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residues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7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3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353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Hybrid [Cecropin A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Rodrigues-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2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P-1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KWKLFKKVLKVL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1530.9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Hernandez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et al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[17]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3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(1-7)M(5-9)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(1-7)- Melittin(5-9)]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3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7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8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Magainin-II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P-2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GIGKFLHSAKKFGK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2466.8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African frog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Giacometti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et al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[8]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5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AFVGEIMNS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3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8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K-11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P-3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KWKSFIKKLTKKFL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2494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Hybrid [CP26 (1-11)-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Jin-Jiang 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et al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[12]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HSAKKF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P18 (10-18)*]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3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8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[D4K]B2RP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#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P-4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GIWKTIKSMGKVFA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2177.4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Secretion of mink frog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Conlon 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et al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[4]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GAIKQN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3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3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8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Mastoparan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P-5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INLKALAALAKKIL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1479.9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Vespula lewisii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Vila-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Farres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et al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[27]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(Wasp)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2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Histatin 8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P-6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KFHEKHHSHRGY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1562.7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Homo sapiens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7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Vila-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Farres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et al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[27]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9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4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Bactenicin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P-7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RLCRIVVIRVCR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1485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Bovine neutrophils</a:t>
                      </a: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7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Vila-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Farres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et al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[27]</a:t>
                      </a: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2472" y="6100997"/>
            <a:ext cx="8079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*CP26 : N- terminal 8 amino acid residue of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Cecropin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A + N terminal 18 amino acid residues of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Melittin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hangingPunct="0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*P18 : 8 amino acid residues of N terminus of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Cecropin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A + N terminal 12 amino acid residue of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Magainin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Brevinin-2 related peptide</a:t>
            </a: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3308" y="314793"/>
            <a:ext cx="7633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ANTI-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PEPTIDES USED IN THIS STUDY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0"/>
          <p:cNvGrpSpPr/>
          <p:nvPr/>
        </p:nvGrpSpPr>
        <p:grpSpPr>
          <a:xfrm>
            <a:off x="0" y="27296"/>
            <a:ext cx="12192000" cy="6449704"/>
            <a:chOff x="0" y="27296"/>
            <a:chExt cx="9144000" cy="6449704"/>
          </a:xfrm>
        </p:grpSpPr>
        <p:sp>
          <p:nvSpPr>
            <p:cNvPr id="2" name="TextBox 1"/>
            <p:cNvSpPr txBox="1"/>
            <p:nvPr/>
          </p:nvSpPr>
          <p:spPr>
            <a:xfrm>
              <a:off x="0" y="27296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In-vitro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and 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In-</a:t>
              </a:r>
              <a:r>
                <a:rPr lang="en-US" sz="2400" b="1" i="1" dirty="0" err="1" smtClean="0">
                  <a:latin typeface="Times New Roman" pitchFamily="18" charset="0"/>
                  <a:cs typeface="Times New Roman" pitchFamily="18" charset="0"/>
                </a:rPr>
                <a:t>silico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COMPARATIVE EVALUATION OF ANTI- 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i="1" dirty="0" err="1" smtClean="0">
                  <a:latin typeface="Times New Roman" pitchFamily="18" charset="0"/>
                  <a:cs typeface="Times New Roman" pitchFamily="18" charset="0"/>
                </a:rPr>
                <a:t>baumannii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PEPTIDES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200400" y="2012662"/>
              <a:ext cx="685800" cy="685800"/>
            </a:xfrm>
            <a:prstGeom prst="ellipse">
              <a:avLst/>
            </a:prstGeom>
            <a:solidFill>
              <a:srgbClr val="4A66AC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P3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52400" y="762000"/>
              <a:ext cx="8915400" cy="533400"/>
            </a:xfrm>
            <a:prstGeom prst="roundRect">
              <a:avLst/>
            </a:prstGeom>
            <a:gradFill flip="none" rotWithShape="1">
              <a:gsLst>
                <a:gs pos="0">
                  <a:srgbClr val="840FCB">
                    <a:tint val="66000"/>
                    <a:satMod val="160000"/>
                  </a:srgbClr>
                </a:gs>
                <a:gs pos="50000">
                  <a:srgbClr val="840FCB">
                    <a:tint val="44500"/>
                    <a:satMod val="160000"/>
                  </a:srgbClr>
                </a:gs>
                <a:gs pos="100000">
                  <a:srgbClr val="840FCB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 peptides (P1-P7) including 2 Hybrid peptides selected on the basis of sequence</a:t>
              </a:r>
              <a:endPara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981200" y="2819400"/>
              <a:ext cx="5638800" cy="533400"/>
            </a:xfrm>
            <a:prstGeom prst="roundRect">
              <a:avLst/>
            </a:prstGeom>
            <a:gradFill flip="none" rotWithShape="1">
              <a:gsLst>
                <a:gs pos="0">
                  <a:srgbClr val="840FCB">
                    <a:tint val="66000"/>
                    <a:satMod val="160000"/>
                  </a:srgbClr>
                </a:gs>
                <a:gs pos="50000">
                  <a:srgbClr val="840FCB">
                    <a:tint val="44500"/>
                    <a:satMod val="160000"/>
                  </a:srgbClr>
                </a:gs>
                <a:gs pos="100000">
                  <a:srgbClr val="840FCB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Activity checked against MDR  </a:t>
              </a:r>
              <a:r>
                <a:rPr lang="en-US" sz="200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000" i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baumannii</a:t>
              </a:r>
              <a:r>
                <a:rPr lang="en-US" sz="200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strains</a:t>
              </a:r>
            </a:p>
            <a:p>
              <a:endPara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4754881" y="2514600"/>
              <a:ext cx="45719" cy="22860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2012662"/>
              <a:ext cx="685800" cy="685800"/>
            </a:xfrm>
            <a:prstGeom prst="ellipse">
              <a:avLst/>
            </a:prstGeom>
            <a:solidFill>
              <a:srgbClr val="4A66AC">
                <a:alpha val="20000"/>
              </a:srgbClr>
            </a:solidFill>
            <a:ln>
              <a:solidFill>
                <a:srgbClr val="4A66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P2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24000" y="2033730"/>
              <a:ext cx="685800" cy="685800"/>
            </a:xfrm>
            <a:prstGeom prst="ellipse">
              <a:avLst/>
            </a:prstGeom>
            <a:solidFill>
              <a:srgbClr val="4A66A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P1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038600" y="2012662"/>
              <a:ext cx="685800" cy="685800"/>
            </a:xfrm>
            <a:prstGeom prst="ellipse">
              <a:avLst/>
            </a:prstGeom>
            <a:solidFill>
              <a:srgbClr val="4A66AC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P4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953000" y="2012662"/>
              <a:ext cx="685800" cy="685800"/>
            </a:xfrm>
            <a:prstGeom prst="ellipse">
              <a:avLst/>
            </a:prstGeom>
            <a:solidFill>
              <a:srgbClr val="4A66AC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P5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867400" y="2012662"/>
              <a:ext cx="685800" cy="685800"/>
            </a:xfrm>
            <a:prstGeom prst="ellipse">
              <a:avLst/>
            </a:prstGeom>
            <a:solidFill>
              <a:srgbClr val="4A66AC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P6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858000" y="2012662"/>
              <a:ext cx="685800" cy="685800"/>
            </a:xfrm>
            <a:prstGeom prst="ellipse">
              <a:avLst/>
            </a:prstGeom>
            <a:solidFill>
              <a:srgbClr val="4A66AC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P7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31"/>
            <p:cNvGrpSpPr/>
            <p:nvPr/>
          </p:nvGrpSpPr>
          <p:grpSpPr>
            <a:xfrm>
              <a:off x="1752600" y="1676400"/>
              <a:ext cx="5562600" cy="304800"/>
              <a:chOff x="1752600" y="2590800"/>
              <a:chExt cx="5562600" cy="3048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1752600" y="2590800"/>
                <a:ext cx="5562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5257800" y="2590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7315200" y="2590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6172200" y="2590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4343400" y="2590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505200" y="2590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2743200" y="2590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1752600" y="2590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/>
            <p:nvPr/>
          </p:nvCxnSpPr>
          <p:spPr>
            <a:xfrm>
              <a:off x="4724400" y="1371600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76200" y="5334000"/>
              <a:ext cx="2362200" cy="6858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rPr>
                <a:t>CAMP (Seq. based similarity-3D structure 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135812"/>
              <a:ext cx="2819400" cy="838200"/>
            </a:xfrm>
            <a:prstGeom prst="rect">
              <a:avLst/>
            </a:prstGeom>
            <a:gradFill flip="none" rotWithShape="1">
              <a:gsLst>
                <a:gs pos="0">
                  <a:srgbClr val="ED7FE0">
                    <a:tint val="66000"/>
                    <a:satMod val="160000"/>
                  </a:srgbClr>
                </a:gs>
                <a:gs pos="50000">
                  <a:srgbClr val="ED7FE0">
                    <a:tint val="44500"/>
                    <a:satMod val="160000"/>
                  </a:srgbClr>
                </a:gs>
                <a:gs pos="100000">
                  <a:srgbClr val="ED7FE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Prediction of AMPs using</a:t>
              </a:r>
              <a:r>
                <a:rPr lang="en-US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en-US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silico</a:t>
              </a:r>
              <a:r>
                <a:rPr lang="en-US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tools</a:t>
              </a:r>
            </a:p>
          </p:txBody>
        </p:sp>
        <p:sp>
          <p:nvSpPr>
            <p:cNvPr id="40" name="Curved Right Arrow 39"/>
            <p:cNvSpPr/>
            <p:nvPr/>
          </p:nvSpPr>
          <p:spPr>
            <a:xfrm rot="1932350">
              <a:off x="288605" y="2188407"/>
              <a:ext cx="708494" cy="1907307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24200" y="3733800"/>
              <a:ext cx="457200" cy="457200"/>
            </a:xfrm>
            <a:prstGeom prst="ellipse">
              <a:avLst/>
            </a:prstGeom>
            <a:solidFill>
              <a:srgbClr val="4A66AC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P3</a:t>
              </a:r>
              <a:endParaRPr lang="en-US" sz="10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004560" y="3810000"/>
              <a:ext cx="548640" cy="457200"/>
            </a:xfrm>
            <a:prstGeom prst="ellipse">
              <a:avLst/>
            </a:prstGeom>
            <a:solidFill>
              <a:srgbClr val="4A66AC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P6</a:t>
              </a:r>
              <a:endParaRPr lang="en-US" sz="10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3352800" y="3505200"/>
              <a:ext cx="2895600" cy="228600"/>
              <a:chOff x="1905000" y="7086600"/>
              <a:chExt cx="990600" cy="30480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1905000" y="7086600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2895600" y="70866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1905000" y="70866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>
              <a:off x="4800600" y="335280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6597220" y="3810000"/>
              <a:ext cx="8538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No activity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447800" y="3733800"/>
              <a:ext cx="13515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Maximum activity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674" b="1855"/>
            <a:stretch>
              <a:fillRect/>
            </a:stretch>
          </p:blipFill>
          <p:spPr bwMode="auto">
            <a:xfrm>
              <a:off x="7212385" y="4648200"/>
              <a:ext cx="1779215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Box 73"/>
            <p:cNvSpPr txBox="1"/>
            <p:nvPr/>
          </p:nvSpPr>
          <p:spPr>
            <a:xfrm>
              <a:off x="8533564" y="4569023"/>
              <a:ext cx="309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P3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590800" y="5334000"/>
              <a:ext cx="2362200" cy="6858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rPr>
                <a:t>DBAASP (</a:t>
              </a:r>
              <a:r>
                <a:rPr lang="en-US" sz="160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rPr>
                <a:t>Physico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</a:rPr>
                <a:t>-chemical )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257800" y="5402310"/>
              <a:ext cx="1447800" cy="1066800"/>
            </a:xfrm>
            <a:prstGeom prst="rect">
              <a:avLst/>
            </a:prstGeom>
            <a:solidFill>
              <a:srgbClr val="ED7FE0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orientation of cationic and hydrophobic residues </a:t>
              </a:r>
              <a:endPara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Group 88"/>
            <p:cNvGrpSpPr/>
            <p:nvPr/>
          </p:nvGrpSpPr>
          <p:grpSpPr>
            <a:xfrm>
              <a:off x="1676400" y="5097510"/>
              <a:ext cx="4267200" cy="228600"/>
              <a:chOff x="1905000" y="5257800"/>
              <a:chExt cx="1752600" cy="304800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1905000" y="5257800"/>
                <a:ext cx="1752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>
                <a:off x="3657600" y="5257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2781300" y="5257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>
                <a:off x="1905000" y="5257800"/>
                <a:ext cx="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Connector 89"/>
            <p:cNvCxnSpPr/>
            <p:nvPr/>
          </p:nvCxnSpPr>
          <p:spPr>
            <a:xfrm>
              <a:off x="3810000" y="4593012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895600" y="4593012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ight Arrow 98"/>
            <p:cNvSpPr/>
            <p:nvPr/>
          </p:nvSpPr>
          <p:spPr>
            <a:xfrm>
              <a:off x="6781800" y="5715000"/>
              <a:ext cx="457200" cy="228600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4705653" y="1295400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Synthesis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8906" y="187585"/>
            <a:ext cx="3115769" cy="1293028"/>
          </a:xfrm>
        </p:spPr>
        <p:txBody>
          <a:bodyPr>
            <a:normAutofit/>
          </a:bodyPr>
          <a:lstStyle/>
          <a:p>
            <a:r>
              <a:rPr lang="en-US" sz="2800" b="1" i="1" cap="none" dirty="0" smtClean="0"/>
              <a:t>I</a:t>
            </a:r>
            <a:r>
              <a:rPr lang="en-US" sz="2800" b="1" i="1" cap="none" dirty="0" smtClean="0"/>
              <a:t>n-vitro</a:t>
            </a:r>
            <a:r>
              <a:rPr lang="en-US" sz="2800" b="1" dirty="0" smtClean="0"/>
              <a:t> E</a:t>
            </a:r>
            <a:r>
              <a:rPr lang="en-US" sz="2800" b="1" cap="none" dirty="0" smtClean="0"/>
              <a:t>valuation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3723" y="1913206"/>
            <a:ext cx="1046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Antibiogram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of various clinical isolates of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793" y="2574419"/>
            <a:ext cx="101627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Forty-nine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clinical isolates of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were collected from PGIMER, Chandigarh, India. </a:t>
            </a:r>
          </a:p>
          <a:p>
            <a:pPr lvl="0" hangingPunct="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 the isolates were resistant to 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least two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 more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antibiotics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hangingPunct="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Maximum resistance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was observed with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ciprofloxacin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(46, 92%), followed by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cefotaxime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(45, 90%),</a:t>
            </a:r>
          </a:p>
          <a:p>
            <a:pPr lvl="0" hangingPunct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cefepime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(43, 86%),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ceftazidime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(43, 86%),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cefoperazone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sulbactum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(SBX, 42, 84%), </a:t>
            </a:r>
          </a:p>
          <a:p>
            <a:pPr lvl="0" hangingPunct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piperacillin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tazobactum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piptaz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39, 78%),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amikacin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(38, 76%)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imipenem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(16, 32%). </a:t>
            </a:r>
          </a:p>
          <a:p>
            <a:pPr lvl="0" hangingPunct="0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Fourteen isolates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(58, 4961, 5759, 6730, 6823, 6824, 6934, 7055, 7080, 7690, 7696, 8331, 11617, 24909) </a:t>
            </a:r>
          </a:p>
          <a:p>
            <a:pPr lvl="0" hangingPunct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exhibited resistance to all 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eight antibiotics.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22123" y="2507299"/>
          <a:ext cx="1739900" cy="2429891"/>
        </p:xfrm>
        <a:graphic>
          <a:graphicData uri="http://schemas.openxmlformats.org/drawingml/2006/table">
            <a:tbl>
              <a:tblPr/>
              <a:tblGrid>
                <a:gridCol w="723900"/>
                <a:gridCol w="1016000"/>
              </a:tblGrid>
              <a:tr h="247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Peptide</a:t>
                      </a:r>
                      <a:endParaRPr lang="en-US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MIC</a:t>
                      </a:r>
                      <a:r>
                        <a:rPr lang="en-US" sz="75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range</a:t>
                      </a:r>
                      <a:endParaRPr lang="en-US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code</a:t>
                      </a:r>
                      <a:endParaRPr lang="en-US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(µg/ml)</a:t>
                      </a:r>
                      <a:endParaRPr lang="en-US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74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8-32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28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16-64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1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P-3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2-4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47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8-32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28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P-5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32-64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1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&gt;64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41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P-7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32-64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28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72827" y="1800676"/>
            <a:ext cx="37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activity of the AMPs against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isolates of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6694" y="2721089"/>
            <a:ext cx="3400345" cy="135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lvl="0" algn="ctr" hangingPunct="0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The most potent AMP was found </a:t>
            </a:r>
          </a:p>
          <a:p>
            <a:pPr lvl="0" algn="ctr" hangingPunct="0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 be P-3, a hybrid of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cecropin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 algn="ctr" hangingPunct="0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melittin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magainin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2, and </a:t>
            </a:r>
          </a:p>
          <a:p>
            <a:pPr lvl="0" algn="ctr" hangingPunct="0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showed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MIC range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of 2-4µg/ml </a:t>
            </a:r>
          </a:p>
          <a:p>
            <a:pPr algn="ctr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9798" y="1139483"/>
            <a:ext cx="8321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B) Screening of the synthetic AMP’s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gainst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various clinical isolates of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5485" y="5089070"/>
            <a:ext cx="667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Forty nine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isolates of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were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used in this study.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8488906" y="187585"/>
            <a:ext cx="3115769" cy="12930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In-vitro</a:t>
            </a: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valuation</a:t>
            </a: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80528114"/>
              </p:ext>
            </p:extLst>
          </p:nvPr>
        </p:nvGraphicFramePr>
        <p:xfrm>
          <a:off x="-134112" y="0"/>
          <a:ext cx="1246022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11534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6346" y="473030"/>
            <a:ext cx="7215399" cy="5525772"/>
            <a:chOff x="269" y="1240"/>
            <a:chExt cx="11361" cy="870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347" y="1240"/>
              <a:ext cx="3671" cy="8703"/>
              <a:chOff x="1852" y="2071"/>
              <a:chExt cx="3671" cy="8703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1852" y="2071"/>
                <a:ext cx="3671" cy="8703"/>
                <a:chOff x="1852" y="2071"/>
                <a:chExt cx="3671" cy="8703"/>
              </a:xfrm>
            </p:grpSpPr>
            <p:pic>
              <p:nvPicPr>
                <p:cNvPr id="67589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852" y="2071"/>
                  <a:ext cx="3455" cy="2601"/>
                </a:xfrm>
                <a:prstGeom prst="rect">
                  <a:avLst/>
                </a:prstGeom>
                <a:noFill/>
              </p:spPr>
            </p:pic>
            <p:pic>
              <p:nvPicPr>
                <p:cNvPr id="67590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865" y="4958"/>
                  <a:ext cx="3599" cy="2703"/>
                </a:xfrm>
                <a:prstGeom prst="rect">
                  <a:avLst/>
                </a:prstGeom>
                <a:noFill/>
              </p:spPr>
            </p:pic>
            <p:pic>
              <p:nvPicPr>
                <p:cNvPr id="67591" name="Picture 7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879" y="8038"/>
                  <a:ext cx="3644" cy="273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67592" name="Text Box 8"/>
              <p:cNvSpPr txBox="1">
                <a:spLocks noChangeArrowheads="1"/>
              </p:cNvSpPr>
              <p:nvPr/>
            </p:nvSpPr>
            <p:spPr bwMode="auto">
              <a:xfrm>
                <a:off x="1960" y="8094"/>
                <a:ext cx="359" cy="3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C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593" name="Text Box 9"/>
              <p:cNvSpPr txBox="1">
                <a:spLocks noChangeArrowheads="1"/>
              </p:cNvSpPr>
              <p:nvPr/>
            </p:nvSpPr>
            <p:spPr bwMode="auto">
              <a:xfrm>
                <a:off x="1960" y="2190"/>
                <a:ext cx="359" cy="3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A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594" name="Text Box 10"/>
              <p:cNvSpPr txBox="1">
                <a:spLocks noChangeArrowheads="1"/>
              </p:cNvSpPr>
              <p:nvPr/>
            </p:nvSpPr>
            <p:spPr bwMode="auto">
              <a:xfrm>
                <a:off x="1874" y="5065"/>
                <a:ext cx="359" cy="3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B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67595" name="AutoShape 11"/>
            <p:cNvCxnSpPr>
              <a:cxnSpLocks noChangeShapeType="1"/>
            </p:cNvCxnSpPr>
            <p:nvPr/>
          </p:nvCxnSpPr>
          <p:spPr bwMode="auto">
            <a:xfrm>
              <a:off x="5492" y="4478"/>
              <a:ext cx="285" cy="17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596" name="AutoShape 12"/>
            <p:cNvCxnSpPr>
              <a:cxnSpLocks noChangeShapeType="1"/>
            </p:cNvCxnSpPr>
            <p:nvPr/>
          </p:nvCxnSpPr>
          <p:spPr bwMode="auto">
            <a:xfrm flipH="1">
              <a:off x="6300" y="6424"/>
              <a:ext cx="345" cy="1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597" name="AutoShape 13"/>
            <p:cNvCxnSpPr>
              <a:cxnSpLocks noChangeShapeType="1"/>
            </p:cNvCxnSpPr>
            <p:nvPr/>
          </p:nvCxnSpPr>
          <p:spPr bwMode="auto">
            <a:xfrm flipV="1">
              <a:off x="3106" y="5764"/>
              <a:ext cx="1860" cy="3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598" name="AutoShape 14"/>
            <p:cNvCxnSpPr>
              <a:cxnSpLocks noChangeShapeType="1"/>
            </p:cNvCxnSpPr>
            <p:nvPr/>
          </p:nvCxnSpPr>
          <p:spPr bwMode="auto">
            <a:xfrm flipH="1">
              <a:off x="5504" y="6280"/>
              <a:ext cx="2317" cy="15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600" name="AutoShape 16"/>
            <p:cNvCxnSpPr>
              <a:cxnSpLocks noChangeShapeType="1"/>
            </p:cNvCxnSpPr>
            <p:nvPr/>
          </p:nvCxnSpPr>
          <p:spPr bwMode="auto">
            <a:xfrm>
              <a:off x="3435" y="5396"/>
              <a:ext cx="285" cy="17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67601" name="Text Box 17"/>
            <p:cNvSpPr txBox="1">
              <a:spLocks noChangeArrowheads="1"/>
            </p:cNvSpPr>
            <p:nvPr/>
          </p:nvSpPr>
          <p:spPr bwMode="auto">
            <a:xfrm>
              <a:off x="269" y="2028"/>
              <a:ext cx="3743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latin typeface="Times New Roman" pitchFamily="18" charset="0"/>
                  <a:cs typeface="Arial" pitchFamily="34" charset="0"/>
                </a:rPr>
                <a:t>S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mooth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and intact surface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602" name="Text Box 18"/>
            <p:cNvSpPr txBox="1">
              <a:spLocks noChangeArrowheads="1"/>
            </p:cNvSpPr>
            <p:nvPr/>
          </p:nvSpPr>
          <p:spPr bwMode="auto">
            <a:xfrm>
              <a:off x="7489" y="4334"/>
              <a:ext cx="3743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latin typeface="Times New Roman" pitchFamily="18" charset="0"/>
                  <a:cs typeface="Arial" pitchFamily="34" charset="0"/>
                </a:rPr>
                <a:t>W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rinkling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of the cell surface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603" name="Text Box 19"/>
            <p:cNvSpPr txBox="1">
              <a:spLocks noChangeArrowheads="1"/>
            </p:cNvSpPr>
            <p:nvPr/>
          </p:nvSpPr>
          <p:spPr bwMode="auto">
            <a:xfrm>
              <a:off x="7886" y="6053"/>
              <a:ext cx="3744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B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lebs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on the cell surface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604" name="Text Box 20"/>
            <p:cNvSpPr txBox="1">
              <a:spLocks noChangeArrowheads="1"/>
            </p:cNvSpPr>
            <p:nvPr/>
          </p:nvSpPr>
          <p:spPr bwMode="auto">
            <a:xfrm>
              <a:off x="1137" y="5910"/>
              <a:ext cx="3743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S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urface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disruption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605" name="Text Box 21"/>
            <p:cNvSpPr txBox="1">
              <a:spLocks noChangeArrowheads="1"/>
            </p:cNvSpPr>
            <p:nvPr/>
          </p:nvSpPr>
          <p:spPr bwMode="auto">
            <a:xfrm>
              <a:off x="713" y="5182"/>
              <a:ext cx="3743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latin typeface="Times New Roman" pitchFamily="18" charset="0"/>
                  <a:cs typeface="Arial" pitchFamily="34" charset="0"/>
                </a:rPr>
                <a:t>B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reakage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in the cell wall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606" name="Text Box 22"/>
            <p:cNvSpPr txBox="1">
              <a:spLocks noChangeArrowheads="1"/>
            </p:cNvSpPr>
            <p:nvPr/>
          </p:nvSpPr>
          <p:spPr bwMode="auto">
            <a:xfrm>
              <a:off x="7006" y="7470"/>
              <a:ext cx="3743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D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ebris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of the cell </a:t>
              </a:r>
              <a:r>
                <a:rPr kumimoji="0" lang="en-US" sz="12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lysate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7607" name="AutoShape 23"/>
            <p:cNvCxnSpPr>
              <a:cxnSpLocks noChangeShapeType="1"/>
            </p:cNvCxnSpPr>
            <p:nvPr/>
          </p:nvCxnSpPr>
          <p:spPr bwMode="auto">
            <a:xfrm flipV="1">
              <a:off x="2985" y="2220"/>
              <a:ext cx="491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608" name="AutoShape 24"/>
            <p:cNvCxnSpPr>
              <a:cxnSpLocks noChangeShapeType="1"/>
            </p:cNvCxnSpPr>
            <p:nvPr/>
          </p:nvCxnSpPr>
          <p:spPr bwMode="auto">
            <a:xfrm flipH="1">
              <a:off x="6450" y="1545"/>
              <a:ext cx="529" cy="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609" name="AutoShape 25"/>
            <p:cNvCxnSpPr>
              <a:cxnSpLocks noChangeShapeType="1"/>
            </p:cNvCxnSpPr>
            <p:nvPr/>
          </p:nvCxnSpPr>
          <p:spPr bwMode="auto">
            <a:xfrm flipV="1">
              <a:off x="2856" y="2952"/>
              <a:ext cx="491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610" name="AutoShape 26"/>
            <p:cNvCxnSpPr>
              <a:cxnSpLocks noChangeShapeType="1"/>
            </p:cNvCxnSpPr>
            <p:nvPr/>
          </p:nvCxnSpPr>
          <p:spPr bwMode="auto">
            <a:xfrm flipH="1" flipV="1">
              <a:off x="6325" y="4475"/>
              <a:ext cx="1065" cy="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611" name="AutoShape 27"/>
            <p:cNvCxnSpPr>
              <a:cxnSpLocks noChangeShapeType="1"/>
            </p:cNvCxnSpPr>
            <p:nvPr/>
          </p:nvCxnSpPr>
          <p:spPr bwMode="auto">
            <a:xfrm>
              <a:off x="3735" y="8716"/>
              <a:ext cx="30" cy="31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613" name="AutoShape 29"/>
            <p:cNvCxnSpPr>
              <a:cxnSpLocks noChangeShapeType="1"/>
            </p:cNvCxnSpPr>
            <p:nvPr/>
          </p:nvCxnSpPr>
          <p:spPr bwMode="auto">
            <a:xfrm>
              <a:off x="2791" y="5539"/>
              <a:ext cx="849" cy="1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614" name="AutoShape 30"/>
            <p:cNvCxnSpPr>
              <a:cxnSpLocks noChangeShapeType="1"/>
            </p:cNvCxnSpPr>
            <p:nvPr/>
          </p:nvCxnSpPr>
          <p:spPr bwMode="auto">
            <a:xfrm flipH="1">
              <a:off x="5329" y="7845"/>
              <a:ext cx="476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67615" name="AutoShape 31"/>
            <p:cNvCxnSpPr>
              <a:cxnSpLocks noChangeShapeType="1"/>
            </p:cNvCxnSpPr>
            <p:nvPr/>
          </p:nvCxnSpPr>
          <p:spPr bwMode="auto">
            <a:xfrm>
              <a:off x="5876" y="7529"/>
              <a:ext cx="21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9037914" y="488747"/>
            <a:ext cx="2502266" cy="5439088"/>
            <a:chOff x="3605" y="1864"/>
            <a:chExt cx="3737" cy="6899"/>
          </a:xfrm>
        </p:grpSpPr>
        <p:pic>
          <p:nvPicPr>
            <p:cNvPr id="67618" name="Picture 3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05" y="1864"/>
              <a:ext cx="3737" cy="2204"/>
            </a:xfrm>
            <a:prstGeom prst="rect">
              <a:avLst/>
            </a:prstGeom>
            <a:noFill/>
          </p:spPr>
        </p:pic>
        <p:pic>
          <p:nvPicPr>
            <p:cNvPr id="67619" name="Picture 3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3" y="4177"/>
              <a:ext cx="3729" cy="2114"/>
            </a:xfrm>
            <a:prstGeom prst="rect">
              <a:avLst/>
            </a:prstGeom>
            <a:noFill/>
          </p:spPr>
        </p:pic>
        <p:pic>
          <p:nvPicPr>
            <p:cNvPr id="67620" name="Picture 3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58" y="6437"/>
              <a:ext cx="3684" cy="2326"/>
            </a:xfrm>
            <a:prstGeom prst="rect">
              <a:avLst/>
            </a:prstGeom>
            <a:noFill/>
          </p:spPr>
        </p:pic>
      </p:grpSp>
      <p:sp>
        <p:nvSpPr>
          <p:cNvPr id="67621" name="Text Box 37"/>
          <p:cNvSpPr txBox="1">
            <a:spLocks noChangeArrowheads="1"/>
          </p:cNvSpPr>
          <p:nvPr/>
        </p:nvSpPr>
        <p:spPr bwMode="auto">
          <a:xfrm>
            <a:off x="6598064" y="1181413"/>
            <a:ext cx="237648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A.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baumannii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envelope were found to be smooth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622" name="Text Box 38"/>
          <p:cNvSpPr txBox="1">
            <a:spLocks noChangeArrowheads="1"/>
          </p:cNvSpPr>
          <p:nvPr/>
        </p:nvSpPr>
        <p:spPr bwMode="auto">
          <a:xfrm>
            <a:off x="6668767" y="3092725"/>
            <a:ext cx="2376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Times New Roman" pitchFamily="18" charset="0"/>
                <a:cs typeface="Arial" pitchFamily="34" charset="0"/>
              </a:rPr>
              <a:t>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amaged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cell membrane with leaked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cytoplasmic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content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623" name="Text Box 39"/>
          <p:cNvSpPr txBox="1">
            <a:spLocks noChangeArrowheads="1"/>
          </p:cNvSpPr>
          <p:nvPr/>
        </p:nvSpPr>
        <p:spPr bwMode="auto">
          <a:xfrm>
            <a:off x="6424722" y="5018799"/>
            <a:ext cx="2551113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Times New Roman" pitchFamily="18" charset="0"/>
                <a:cs typeface="Arial" pitchFamily="34" charset="0"/>
              </a:rPr>
              <a:t>Di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splaced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and distended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membrane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AutoShape 13"/>
          <p:cNvCxnSpPr>
            <a:cxnSpLocks noChangeShapeType="1"/>
          </p:cNvCxnSpPr>
          <p:nvPr/>
        </p:nvCxnSpPr>
        <p:spPr bwMode="auto">
          <a:xfrm flipV="1">
            <a:off x="8067962" y="1448324"/>
            <a:ext cx="1181292" cy="24762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7" name="AutoShape 13"/>
          <p:cNvCxnSpPr>
            <a:cxnSpLocks noChangeShapeType="1"/>
          </p:cNvCxnSpPr>
          <p:nvPr/>
        </p:nvCxnSpPr>
        <p:spPr bwMode="auto">
          <a:xfrm flipV="1">
            <a:off x="8477828" y="3216166"/>
            <a:ext cx="1154903" cy="37164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9" name="AutoShape 13"/>
          <p:cNvCxnSpPr>
            <a:cxnSpLocks noChangeShapeType="1"/>
          </p:cNvCxnSpPr>
          <p:nvPr/>
        </p:nvCxnSpPr>
        <p:spPr bwMode="auto">
          <a:xfrm flipV="1">
            <a:off x="8560676" y="5013434"/>
            <a:ext cx="1466193" cy="9459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9077851" y="606393"/>
            <a:ext cx="228002" cy="2323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9086294" y="2400385"/>
            <a:ext cx="228002" cy="2323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9125147" y="4181368"/>
            <a:ext cx="228002" cy="2323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48815" y="6043371"/>
            <a:ext cx="53809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Fig.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Ultrastructural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damages in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ATCC 19606 treated with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peptide P-3. Bacteria were (a) untreated cells (b) &amp; (c) cells treated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with  peptide P-3 at a concentration of 2 𝜇g/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mL.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808" y="6069724"/>
            <a:ext cx="63940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Fig.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Scanning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electron micrographs showing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Acinetobacter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baumannii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(ATCC 19606)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cell wall damage. A: Untreated cells used as control, B: Cells treated for 30min,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C: Cells treated for 90min.</a:t>
            </a: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AutoShape 25"/>
          <p:cNvCxnSpPr>
            <a:cxnSpLocks noChangeShapeType="1"/>
          </p:cNvCxnSpPr>
          <p:nvPr/>
        </p:nvCxnSpPr>
        <p:spPr bwMode="auto">
          <a:xfrm flipV="1">
            <a:off x="10368567" y="4881294"/>
            <a:ext cx="311835" cy="95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1" name="AutoShape 25"/>
          <p:cNvCxnSpPr>
            <a:cxnSpLocks noChangeShapeType="1"/>
          </p:cNvCxnSpPr>
          <p:nvPr/>
        </p:nvCxnSpPr>
        <p:spPr bwMode="auto">
          <a:xfrm flipV="1">
            <a:off x="9974430" y="5171090"/>
            <a:ext cx="273156" cy="12963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4" name="AutoShape 25"/>
          <p:cNvCxnSpPr>
            <a:cxnSpLocks noChangeShapeType="1"/>
          </p:cNvCxnSpPr>
          <p:nvPr/>
        </p:nvCxnSpPr>
        <p:spPr bwMode="auto">
          <a:xfrm flipV="1">
            <a:off x="10226678" y="5559212"/>
            <a:ext cx="311835" cy="95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9" name="AutoShape 11"/>
          <p:cNvCxnSpPr>
            <a:cxnSpLocks noChangeShapeType="1"/>
          </p:cNvCxnSpPr>
          <p:nvPr/>
        </p:nvCxnSpPr>
        <p:spPr bwMode="auto">
          <a:xfrm>
            <a:off x="3505321" y="2330258"/>
            <a:ext cx="181004" cy="10920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897421" y="499314"/>
            <a:ext cx="4921250" cy="4281487"/>
            <a:chOff x="1719" y="7953"/>
            <a:chExt cx="7752" cy="6741"/>
          </a:xfrm>
        </p:grpSpPr>
        <p:pic>
          <p:nvPicPr>
            <p:cNvPr id="665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0" y="7953"/>
              <a:ext cx="3310" cy="3312"/>
            </a:xfrm>
            <a:prstGeom prst="rect">
              <a:avLst/>
            </a:prstGeom>
            <a:noFill/>
          </p:spPr>
        </p:pic>
        <p:pic>
          <p:nvPicPr>
            <p:cNvPr id="6656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64" y="7953"/>
              <a:ext cx="3307" cy="3312"/>
            </a:xfrm>
            <a:prstGeom prst="rect">
              <a:avLst/>
            </a:prstGeom>
            <a:noFill/>
          </p:spPr>
        </p:pic>
        <p:sp>
          <p:nvSpPr>
            <p:cNvPr id="66565" name="Text Box 5"/>
            <p:cNvSpPr txBox="1">
              <a:spLocks noChangeArrowheads="1"/>
            </p:cNvSpPr>
            <p:nvPr/>
          </p:nvSpPr>
          <p:spPr bwMode="auto">
            <a:xfrm>
              <a:off x="1868" y="9156"/>
              <a:ext cx="1016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5 Mins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656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0" y="11343"/>
              <a:ext cx="3351" cy="3351"/>
            </a:xfrm>
            <a:prstGeom prst="rect">
              <a:avLst/>
            </a:prstGeom>
            <a:noFill/>
          </p:spPr>
        </p:pic>
        <p:sp>
          <p:nvSpPr>
            <p:cNvPr id="66567" name="Text Box 7"/>
            <p:cNvSpPr txBox="1">
              <a:spLocks noChangeArrowheads="1"/>
            </p:cNvSpPr>
            <p:nvPr/>
          </p:nvSpPr>
          <p:spPr bwMode="auto">
            <a:xfrm>
              <a:off x="1719" y="12291"/>
              <a:ext cx="1016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10 Mins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6568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20" y="11328"/>
              <a:ext cx="3351" cy="3351"/>
            </a:xfrm>
            <a:prstGeom prst="rect">
              <a:avLst/>
            </a:prstGeom>
            <a:noFill/>
          </p:spPr>
        </p:pic>
      </p:grpSp>
      <p:grpSp>
        <p:nvGrpSpPr>
          <p:cNvPr id="66569" name="Group 9"/>
          <p:cNvGrpSpPr>
            <a:grpSpLocks/>
          </p:cNvGrpSpPr>
          <p:nvPr/>
        </p:nvGrpSpPr>
        <p:grpSpPr bwMode="auto">
          <a:xfrm>
            <a:off x="6443188" y="126128"/>
            <a:ext cx="5138738" cy="6477000"/>
            <a:chOff x="1654" y="1440"/>
            <a:chExt cx="8092" cy="10199"/>
          </a:xfrm>
        </p:grpSpPr>
        <p:grpSp>
          <p:nvGrpSpPr>
            <p:cNvPr id="66570" name="Group 10"/>
            <p:cNvGrpSpPr>
              <a:grpSpLocks/>
            </p:cNvGrpSpPr>
            <p:nvPr/>
          </p:nvGrpSpPr>
          <p:grpSpPr bwMode="auto">
            <a:xfrm>
              <a:off x="1654" y="1440"/>
              <a:ext cx="8092" cy="10199"/>
              <a:chOff x="1654" y="1440"/>
              <a:chExt cx="8092" cy="10199"/>
            </a:xfrm>
          </p:grpSpPr>
          <p:pic>
            <p:nvPicPr>
              <p:cNvPr id="66571" name="Picture 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395" y="1440"/>
                <a:ext cx="3351" cy="3351"/>
              </a:xfrm>
              <a:prstGeom prst="rect">
                <a:avLst/>
              </a:prstGeom>
              <a:noFill/>
            </p:spPr>
          </p:pic>
          <p:pic>
            <p:nvPicPr>
              <p:cNvPr id="66572" name="Picture 1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63" y="1440"/>
                <a:ext cx="3351" cy="3351"/>
              </a:xfrm>
              <a:prstGeom prst="rect">
                <a:avLst/>
              </a:prstGeom>
              <a:noFill/>
            </p:spPr>
          </p:pic>
          <p:cxnSp>
            <p:nvCxnSpPr>
              <p:cNvPr id="66573" name="AutoShape 13"/>
              <p:cNvCxnSpPr>
                <a:cxnSpLocks noChangeShapeType="1"/>
              </p:cNvCxnSpPr>
              <p:nvPr/>
            </p:nvCxnSpPr>
            <p:spPr bwMode="auto">
              <a:xfrm flipH="1">
                <a:off x="7286" y="2452"/>
                <a:ext cx="432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66574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7718" y="3940"/>
                <a:ext cx="432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grpSp>
            <p:nvGrpSpPr>
              <p:cNvPr id="66575" name="Group 15"/>
              <p:cNvGrpSpPr>
                <a:grpSpLocks/>
              </p:cNvGrpSpPr>
              <p:nvPr/>
            </p:nvGrpSpPr>
            <p:grpSpPr bwMode="auto">
              <a:xfrm>
                <a:off x="1654" y="4874"/>
                <a:ext cx="8060" cy="6765"/>
                <a:chOff x="1957" y="3090"/>
                <a:chExt cx="8016" cy="6765"/>
              </a:xfrm>
            </p:grpSpPr>
            <p:pic>
              <p:nvPicPr>
                <p:cNvPr id="66576" name="Picture 16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6586" y="3090"/>
                  <a:ext cx="3350" cy="33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66577" name="Picture 17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152" y="3090"/>
                  <a:ext cx="3348" cy="3351"/>
                </a:xfrm>
                <a:prstGeom prst="rect">
                  <a:avLst/>
                </a:prstGeom>
                <a:noFill/>
              </p:spPr>
            </p:pic>
            <p:sp>
              <p:nvSpPr>
                <p:cNvPr id="6657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957" y="4296"/>
                  <a:ext cx="1015" cy="3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30 Mins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66579" name="Picture 19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6622" y="6504"/>
                  <a:ext cx="3351" cy="33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66580" name="Picture 20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187" y="6504"/>
                  <a:ext cx="3351" cy="3351"/>
                </a:xfrm>
                <a:prstGeom prst="rect">
                  <a:avLst/>
                </a:prstGeom>
                <a:noFill/>
              </p:spPr>
            </p:pic>
            <p:sp>
              <p:nvSpPr>
                <p:cNvPr id="6658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999" y="7758"/>
                  <a:ext cx="1015" cy="3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60 Mins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66582" name="Text Box 22"/>
            <p:cNvSpPr txBox="1">
              <a:spLocks noChangeArrowheads="1"/>
            </p:cNvSpPr>
            <p:nvPr/>
          </p:nvSpPr>
          <p:spPr bwMode="auto">
            <a:xfrm>
              <a:off x="1674" y="2958"/>
              <a:ext cx="3743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20 mins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184889" y="5618149"/>
            <a:ext cx="6905625" cy="11695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Fig </a:t>
            </a:r>
            <a:r>
              <a:rPr lang="en-US" sz="1400" b="1" dirty="0" smtClean="0">
                <a:latin typeface="Times New Roman" pitchFamily="18" charset="0"/>
                <a:cs typeface="Arial" pitchFamily="34" charset="0"/>
              </a:rPr>
              <a:t>: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Confocal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microscopy analysis of membrane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permeabilization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assay by PI uptake.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Acinetobacter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baumannii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(ATCC 19606) was incubated (5 to 60 min) with peptide P-3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 µg/ml) at 37</a:t>
            </a:r>
            <a:r>
              <a:rPr kumimoji="0" lang="en-US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 in MHB medium. Panel on the left side is the control group and on the right side, the treated cells at varied time intervals.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874762" y="169737"/>
            <a:ext cx="3822509" cy="5861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In-</a:t>
            </a:r>
            <a:r>
              <a:rPr lang="en-US" sz="2800" b="1" i="1" noProof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silico</a:t>
            </a:r>
            <a:r>
              <a:rPr lang="en-US" sz="2800" b="1" i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 Studies</a:t>
            </a:r>
            <a:r>
              <a:rPr kumimoji="0" lang="en-US" sz="2800" b="1" i="0" u="none" strike="noStrike" kern="1200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68482" y="1120466"/>
          <a:ext cx="6372075" cy="5551838"/>
        </p:xfrm>
        <a:graphic>
          <a:graphicData uri="http://schemas.openxmlformats.org/drawingml/2006/table">
            <a:tbl>
              <a:tblPr/>
              <a:tblGrid>
                <a:gridCol w="708512"/>
                <a:gridCol w="558827"/>
                <a:gridCol w="469016"/>
                <a:gridCol w="508931"/>
                <a:gridCol w="508931"/>
                <a:gridCol w="518910"/>
                <a:gridCol w="518910"/>
                <a:gridCol w="658618"/>
                <a:gridCol w="728471"/>
                <a:gridCol w="728471"/>
                <a:gridCol w="439078"/>
                <a:gridCol w="25400"/>
              </a:tblGrid>
              <a:tr h="3779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Antimicrobial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Antimicrobial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Hydrophobic</a:t>
                      </a:r>
                      <a:endParaRPr lang="en-US" sz="9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Peptide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889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MIC</a:t>
                      </a:r>
                      <a:r>
                        <a:rPr lang="en-US" sz="6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range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MIC</a:t>
                      </a:r>
                      <a:r>
                        <a:rPr lang="en-US" sz="1300" b="1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Prediction/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Prediction/</a:t>
                      </a:r>
                      <a:endParaRPr lang="en-US" sz="9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prediction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Hydropathy</a:t>
                      </a:r>
                      <a:endParaRPr lang="en-US" sz="9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moment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Charge</a:t>
                      </a:r>
                      <a:endParaRPr lang="en-US" sz="9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66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code</a:t>
                      </a:r>
                      <a:endParaRPr lang="en-US" sz="9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1143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(µg/ml)</a:t>
                      </a:r>
                      <a:endParaRPr lang="en-US" sz="9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(µg/ml)</a:t>
                      </a:r>
                      <a:endParaRPr lang="en-US" sz="9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Probability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Probability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tool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(HM index)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(CAMP: RF)</a:t>
                      </a:r>
                      <a:endParaRPr lang="en-US" sz="9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(CAMP: SVM)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(DBAASP)</a:t>
                      </a:r>
                      <a:endParaRPr lang="en-US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3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Old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Updated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Old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Updated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9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P-1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8-32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0.18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0.658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128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+5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8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0.95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P-2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16-64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0.475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128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+3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0.86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P-3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2-4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-0.77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0.642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128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+8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0.95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8-32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-0.01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0.529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128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0.93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0.93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P-5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32-64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1.16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0.398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128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8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0.98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3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Non-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Non-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85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P-6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&gt;64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&gt;64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non- AMP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-2.36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0.185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128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+2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0.55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0.93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0.37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0.43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P-7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32-64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AMP/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AMP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1.03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0.321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128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+4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0.83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0.98</a:t>
                      </a:r>
                      <a:endParaRPr lang="en-US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7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9968" y="675238"/>
            <a:ext cx="627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Prediction of biophysical properties of AMPS using i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n-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silico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tools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2820" y="939407"/>
            <a:ext cx="3709182" cy="2369398"/>
          </a:xfrm>
          <a:prstGeom prst="rect">
            <a:avLst/>
          </a:prstGeom>
          <a:noFill/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4615" y="3837782"/>
            <a:ext cx="3649879" cy="222540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98081" y="3305906"/>
            <a:ext cx="37434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Fig- Correlation of antimicrobial activity and charge of</a:t>
            </a:r>
          </a:p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 antimicrobial peptides</a:t>
            </a:r>
            <a:endParaRPr lang="en-US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7663" y="6053803"/>
            <a:ext cx="372249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Fig- Correlation of antimicrobial activity and relative </a:t>
            </a:r>
            <a:r>
              <a:rPr lang="en-US" sz="1050" dirty="0" err="1" smtClean="0">
                <a:latin typeface="Times New Roman" pitchFamily="18" charset="0"/>
                <a:cs typeface="Times New Roman" pitchFamily="18" charset="0"/>
              </a:rPr>
              <a:t>hydropathy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of antimicrobial peptides. </a:t>
            </a:r>
          </a:p>
          <a:p>
            <a:endParaRPr lang="en-US" sz="105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 b="51877"/>
          <a:stretch>
            <a:fillRect/>
          </a:stretch>
        </p:blipFill>
        <p:spPr bwMode="auto">
          <a:xfrm>
            <a:off x="274990" y="616456"/>
            <a:ext cx="5788025" cy="2844196"/>
          </a:xfrm>
          <a:prstGeom prst="rect">
            <a:avLst/>
          </a:prstGeom>
          <a:noFill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976" y="3683025"/>
            <a:ext cx="5786438" cy="2745910"/>
          </a:xfrm>
          <a:prstGeom prst="rect">
            <a:avLst/>
          </a:prstGeom>
          <a:noFill/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/>
          <a:srcRect l="29283" r="20878"/>
          <a:stretch>
            <a:fillRect/>
          </a:stretch>
        </p:blipFill>
        <p:spPr bwMode="auto">
          <a:xfrm>
            <a:off x="6133476" y="3798277"/>
            <a:ext cx="2883877" cy="2714381"/>
          </a:xfrm>
          <a:prstGeom prst="rect">
            <a:avLst/>
          </a:prstGeom>
          <a:noFill/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 cstate="print"/>
          <a:srcRect t="50027"/>
          <a:stretch>
            <a:fillRect/>
          </a:stretch>
        </p:blipFill>
        <p:spPr bwMode="auto">
          <a:xfrm>
            <a:off x="6113096" y="506438"/>
            <a:ext cx="5788025" cy="28557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004894" y="3826412"/>
            <a:ext cx="26837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Helical wheel projection of the </a:t>
            </a:r>
          </a:p>
          <a:p>
            <a:pPr hangingPunct="0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anti-</a:t>
            </a:r>
            <a:r>
              <a:rPr lang="en-US" sz="1000" b="1" i="1" dirty="0" err="1" smtClean="0">
                <a:latin typeface="Times New Roman" pitchFamily="18" charset="0"/>
                <a:cs typeface="Times New Roman" pitchFamily="18" charset="0"/>
              </a:rPr>
              <a:t>Acinetobacter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peptides depicting </a:t>
            </a:r>
          </a:p>
          <a:p>
            <a:pPr hangingPunct="0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the spatial arrangement of the amino acids. </a:t>
            </a:r>
          </a:p>
          <a:p>
            <a:pPr hangingPunct="0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Helical wheel projection was determined </a:t>
            </a:r>
          </a:p>
          <a:p>
            <a:pPr hangingPunct="0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Heliquest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software.</a:t>
            </a:r>
          </a:p>
          <a:p>
            <a:pPr hangingPunct="0"/>
            <a:endParaRPr lang="en-US" sz="1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Color code: 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Yellow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: non polar residues; 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Dark blue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: polar charged residues; 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Grey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: polar uncharged residues; 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E, Q, N: polar residues, found rarely in peptides.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N: amino terminal of peptide;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carboxy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terminal of peptide.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874762" y="169737"/>
            <a:ext cx="3822509" cy="5861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In-</a:t>
            </a:r>
            <a:r>
              <a:rPr lang="en-US" sz="2800" b="1" i="1" noProof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silico</a:t>
            </a:r>
            <a:r>
              <a:rPr lang="en-US" sz="2800" b="1" i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 Studies</a:t>
            </a:r>
            <a:r>
              <a:rPr kumimoji="0" lang="en-US" sz="2800" b="1" i="0" u="none" strike="noStrike" kern="1200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634" y="-150026"/>
            <a:ext cx="10127566" cy="1293028"/>
          </a:xfrm>
        </p:spPr>
        <p:txBody>
          <a:bodyPr>
            <a:normAutofit/>
          </a:bodyPr>
          <a:lstStyle/>
          <a:p>
            <a:r>
              <a:rPr lang="en-IN" sz="2800" b="1" dirty="0"/>
              <a:t>Significance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872197"/>
          <a:ext cx="11201400" cy="5655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rrow: Down 6"/>
          <p:cNvSpPr/>
          <p:nvPr/>
        </p:nvSpPr>
        <p:spPr>
          <a:xfrm>
            <a:off x="10142806" y="1519311"/>
            <a:ext cx="1041009" cy="106914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1256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graphicEl>
                                              <a:dgm id="{B06921AD-93E9-4B38-AA83-4FD1FF0EC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B06921AD-93E9-4B38-AA83-4FD1FF0EC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B06921AD-93E9-4B38-AA83-4FD1FF0EC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B06921AD-93E9-4B38-AA83-4FD1FF0EC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6907AFF7-43AB-4034-81BF-3A69E15C7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6907AFF7-43AB-4034-81BF-3A69E15C7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6907AFF7-43AB-4034-81BF-3A69E15C7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6907AFF7-43AB-4034-81BF-3A69E15C7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F33B18BD-FF99-46F4-BECE-C2B714B57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F33B18BD-FF99-46F4-BECE-C2B714B57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F33B18BD-FF99-46F4-BECE-C2B714B57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F33B18BD-FF99-46F4-BECE-C2B714B57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3457F379-AD83-4753-BD8A-C2D3E689C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3457F379-AD83-4753-BD8A-C2D3E689C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3457F379-AD83-4753-BD8A-C2D3E689C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3457F379-AD83-4753-BD8A-C2D3E689C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4D5240F7-3054-4FDC-87E6-DA05E9182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4D5240F7-3054-4FDC-87E6-DA05E9182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4D5240F7-3054-4FDC-87E6-DA05E9182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4D5240F7-3054-4FDC-87E6-DA05E9182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52DDC2B8-C236-41DF-ACB8-B23A7DFF1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52DDC2B8-C236-41DF-ACB8-B23A7DFF1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52DDC2B8-C236-41DF-ACB8-B23A7DFF1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52DDC2B8-C236-41DF-ACB8-B23A7DFF1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F8376CA0-6506-41B5-85C1-8614EF2D0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F8376CA0-6506-41B5-85C1-8614EF2D0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F8376CA0-6506-41B5-85C1-8614EF2D0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F8376CA0-6506-41B5-85C1-8614EF2D0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37EFF493-C2D3-4126-A63F-394390931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37EFF493-C2D3-4126-A63F-394390931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37EFF493-C2D3-4126-A63F-394390931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37EFF493-C2D3-4126-A63F-394390931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779896" y="529889"/>
            <a:ext cx="562621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342900" indent="-342900" algn="r">
              <a:tabLst>
                <a:tab pos="228600" algn="l"/>
              </a:tabLs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HOST-PARASITE INTERACTION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2366433" y="5880101"/>
            <a:ext cx="3753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attle between microbe and host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8180" name="Picture 4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0" y="1271588"/>
            <a:ext cx="7385051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52038"/>
            <a:ext cx="9448800" cy="685800"/>
          </a:xfrm>
        </p:spPr>
        <p:txBody>
          <a:bodyPr>
            <a:noAutofit/>
          </a:bodyPr>
          <a:lstStyle/>
          <a:p>
            <a:pPr algn="ctr"/>
            <a:r>
              <a:rPr lang="en-I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Topical Therapeutic efficacy????</a:t>
            </a:r>
          </a:p>
          <a:p>
            <a:pPr algn="ctr"/>
            <a:r>
              <a:rPr lang="en-I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K11 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peptide for managing </a:t>
            </a:r>
            <a:r>
              <a:rPr lang="en-I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I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baumannii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infected wound in a murine model </a:t>
            </a:r>
          </a:p>
        </p:txBody>
      </p:sp>
    </p:spTree>
    <p:extLst>
      <p:ext uri="{BB962C8B-B14F-4D97-AF65-F5344CB8AC3E}">
        <p14:creationId xmlns="" xmlns:p14="http://schemas.microsoft.com/office/powerpoint/2010/main" val="20442516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249549" y="2343033"/>
            <a:ext cx="10130516" cy="9990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PEPTIDE HYDROGEL FORMULATION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488906" y="187585"/>
            <a:ext cx="3115769" cy="12930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In-vitro</a:t>
            </a: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valuation</a:t>
            </a: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63701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008" y="282876"/>
            <a:ext cx="8832918" cy="61338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800" b="1" dirty="0"/>
              <a:t>Rheological properties of </a:t>
            </a:r>
            <a:r>
              <a:rPr lang="en-GB" sz="2800" b="1" dirty="0" err="1"/>
              <a:t>Carbopol</a:t>
            </a:r>
            <a:r>
              <a:rPr lang="en-IN" sz="2800" dirty="0"/>
              <a:t/>
            </a:r>
            <a:br>
              <a:rPr lang="en-IN" sz="2800" dirty="0"/>
            </a:br>
            <a:endParaRPr lang="en-IN" sz="2800" dirty="0"/>
          </a:p>
        </p:txBody>
      </p:sp>
      <p:pic>
        <p:nvPicPr>
          <p:cNvPr id="5123" name="Chart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82" y="896263"/>
            <a:ext cx="45815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Chart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26" y="905878"/>
            <a:ext cx="45815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2019" y="3948389"/>
            <a:ext cx="4590476" cy="2761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142" y="3613266"/>
            <a:ext cx="1154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Graph showing the shear rate vs viscosity of the gel used in the per se group(a), formulation for treatment group(b).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4122" y="1010998"/>
            <a:ext cx="99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9119" y="1067179"/>
            <a:ext cx="177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1308" y="4221310"/>
            <a:ext cx="4473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graph on the left depicting the viscosity vs shear rate of the formulation used for the treatment.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7315200" y="5824024"/>
          <a:ext cx="471267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20925085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graphicEl>
                                              <a:dgm id="{EB5C132B-B818-45B7-B325-E1DF9E10A4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dgm id="{EB5C132B-B818-45B7-B325-E1DF9E10A4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dgm id="{EB5C132B-B818-45B7-B325-E1DF9E10A4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graphicEl>
                                              <a:dgm id="{EB5C132B-B818-45B7-B325-E1DF9E10A4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6617" y="1097282"/>
            <a:ext cx="8610600" cy="815926"/>
          </a:xfrm>
        </p:spPr>
        <p:txBody>
          <a:bodyPr>
            <a:normAutofit fontScale="90000"/>
          </a:bodyPr>
          <a:lstStyle/>
          <a:p>
            <a:r>
              <a:rPr lang="en-GB" b="1" cap="none" dirty="0" smtClean="0"/>
              <a:t>TOXICITY STUDIES OF THE PEPTIDE</a:t>
            </a:r>
            <a:r>
              <a:rPr lang="en-IN" cap="none" dirty="0" smtClean="0"/>
              <a:t/>
            </a:r>
            <a:br>
              <a:rPr lang="en-IN" cap="none" dirty="0" smtClean="0"/>
            </a:br>
            <a:endParaRPr lang="en-IN" cap="non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3" y="2102171"/>
            <a:ext cx="615671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7450" y="5738665"/>
            <a:ext cx="10958732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Fig: The patch studied showed no sign of irritation or inflammation when observed for a period of 2 weeks.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52827" y="3573193"/>
            <a:ext cx="3919580" cy="4441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NON TOXIC </a:t>
            </a:r>
            <a:r>
              <a:rPr kumimoji="0" lang="en-I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TO MURINE </a:t>
            </a: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MODEL </a:t>
            </a:r>
          </a:p>
        </p:txBody>
      </p:sp>
    </p:spTree>
    <p:extLst>
      <p:ext uri="{BB962C8B-B14F-4D97-AF65-F5344CB8AC3E}">
        <p14:creationId xmlns="" xmlns:p14="http://schemas.microsoft.com/office/powerpoint/2010/main" val="39442130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41562" y="717849"/>
            <a:ext cx="10461022" cy="374922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28600" indent="-228600" algn="ctr"/>
            <a:r>
              <a:rPr lang="en-GB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ESTABLISHMENT OF EXCISION WOUND INFECTION WITH </a:t>
            </a:r>
          </a:p>
          <a:p>
            <a:pPr marL="514350" indent="-514350" algn="ctr">
              <a:buAutoNum type="alphaUcPeriod"/>
            </a:pPr>
            <a:r>
              <a:rPr lang="en-GB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baumannii</a:t>
            </a:r>
            <a:r>
              <a:rPr lang="en-GB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MURINE MODEL</a:t>
            </a:r>
          </a:p>
          <a:p>
            <a:pPr marL="514350" indent="-514350" algn="ctr">
              <a:buAutoNum type="alphaUcPeriod"/>
            </a:pPr>
            <a:endParaRPr lang="en-GB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indent="-228600" algn="ctr"/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Excision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wound was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created by pinching and lifting the shaved skin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dorsal side of mouse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 by  </a:t>
            </a:r>
          </a:p>
          <a:p>
            <a:pPr marL="228600" lvl="0" indent="-228600" algn="ctr"/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using a 6mm biopsy </a:t>
            </a:r>
            <a:r>
              <a:rPr lang="en-US" sz="1800" kern="0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punch after which the </a:t>
            </a:r>
            <a:r>
              <a:rPr lang="en-US" sz="1800" kern="0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wound was challenged with infection of </a:t>
            </a:r>
            <a:endParaRPr lang="en-US" sz="1800" i="1" kern="0" dirty="0" smtClean="0">
              <a:solidFill>
                <a:sysClr val="windowText" lastClr="0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28600" lvl="0" indent="-228600" algn="ctr"/>
            <a:r>
              <a:rPr lang="en-US" sz="1800" i="1" kern="0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</a:t>
            </a:r>
            <a:r>
              <a:rPr lang="en-US" sz="1800" i="1" kern="0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1800" i="1" kern="0" dirty="0" err="1" smtClean="0">
                <a:solidFill>
                  <a:sysClr val="windowText" lastClr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baumannii</a:t>
            </a:r>
            <a:r>
              <a:rPr lang="en-US" sz="1800" kern="0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(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Thompson </a:t>
            </a:r>
            <a:r>
              <a:rPr lang="en-IN" sz="1800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., 2014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en-IN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sz="28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2039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EVALUATION OF THERAPEUTIC EFFICACY OF THE PEPTIDE HYDROGEL FORMULATION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1885951"/>
          <a:ext cx="10820400" cy="4880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300000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295275"/>
            <a:ext cx="119634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58599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2874" y="5171844"/>
            <a:ext cx="10677379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Figure: Showing systemic representation of mice excision wound model (A) Showing removal of the hair with hair removing cream. (B) Wound infliction with a punch of 6mm which is challenged with infection of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baumannii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is allowed to get absorbed.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Wound after the infection.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591123" y="1001833"/>
          <a:ext cx="9520879" cy="4320000"/>
        </p:xfrm>
        <a:graphic>
          <a:graphicData uri="http://schemas.openxmlformats.org/presentationml/2006/ole">
            <p:oleObj spid="_x0000_s1028" name="Document" r:id="rId3" imgW="5730320" imgH="2603614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145579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891" y="0"/>
            <a:ext cx="8610600" cy="12930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/>
              <a:t>Weight of the mice recorded 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439056" y="1019331"/>
          <a:ext cx="9188970" cy="5111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130978"/>
            <a:ext cx="121920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Fig: Weight recorded during the course of the experiment with initial weights being 23±2, 25±2, 24±2 and 25±2 for control, infected, per se and treatment respectively.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02632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0148" y="991929"/>
            <a:ext cx="8566052" cy="171258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Quantification of Wound Bioburden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41782" y="2546251"/>
          <a:ext cx="10764418" cy="357319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861754">
                  <a:extLst>
                    <a:ext uri="{9D8B030D-6E8A-4147-A177-3AD203B41FA5}">
                      <a16:colId xmlns="" xmlns:a16="http://schemas.microsoft.com/office/drawing/2014/main" val="62704391"/>
                    </a:ext>
                  </a:extLst>
                </a:gridCol>
                <a:gridCol w="2461238">
                  <a:extLst>
                    <a:ext uri="{9D8B030D-6E8A-4147-A177-3AD203B41FA5}">
                      <a16:colId xmlns="" xmlns:a16="http://schemas.microsoft.com/office/drawing/2014/main" val="1343464502"/>
                    </a:ext>
                  </a:extLst>
                </a:gridCol>
                <a:gridCol w="2461238">
                  <a:extLst>
                    <a:ext uri="{9D8B030D-6E8A-4147-A177-3AD203B41FA5}">
                      <a16:colId xmlns="" xmlns:a16="http://schemas.microsoft.com/office/drawing/2014/main" val="519366703"/>
                    </a:ext>
                  </a:extLst>
                </a:gridCol>
                <a:gridCol w="2980188">
                  <a:extLst>
                    <a:ext uri="{9D8B030D-6E8A-4147-A177-3AD203B41FA5}">
                      <a16:colId xmlns="" xmlns:a16="http://schemas.microsoft.com/office/drawing/2014/main" val="2598330415"/>
                    </a:ext>
                  </a:extLst>
                </a:gridCol>
              </a:tblGrid>
              <a:tr h="343575">
                <a:tc>
                  <a:txBody>
                    <a:bodyPr/>
                    <a:lstStyle/>
                    <a:p>
                      <a:endParaRPr lang="en-I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IN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I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IN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3264426219"/>
                  </a:ext>
                </a:extLst>
              </a:tr>
              <a:tr h="53827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Infected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se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873861302"/>
                  </a:ext>
                </a:extLst>
              </a:tr>
              <a:tr h="53827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Day1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6.92±0.5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6.79±0.4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6.76±0.5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3527906022"/>
                  </a:ext>
                </a:extLst>
              </a:tr>
              <a:tr h="53827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Day3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7.85±0.47</a:t>
                      </a:r>
                      <a:endParaRPr lang="en-I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5.83±0.4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5.4±0.2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152829113"/>
                  </a:ext>
                </a:extLst>
              </a:tr>
              <a:tr h="53827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Day7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6.72±0.5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4.36±0.51</a:t>
                      </a:r>
                      <a:endParaRPr lang="en-I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606432191"/>
                  </a:ext>
                </a:extLst>
              </a:tr>
              <a:tr h="53827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Day15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3.86±0.5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3.06±0.2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320569632"/>
                  </a:ext>
                </a:extLst>
              </a:tr>
              <a:tr h="53827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Day21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2±0.2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4246347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752875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sca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450" y="1808163"/>
            <a:ext cx="698288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656167" y="323851"/>
            <a:ext cx="10854267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Balance between the host defense and microbial virulence determines the outcome  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i.e. HEALTH OR DISEASE ?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3211884" y="4480993"/>
            <a:ext cx="13676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Host-defense </a:t>
            </a:r>
          </a:p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mechanisms</a:t>
            </a: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7766097" y="4459470"/>
            <a:ext cx="10497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Microbial</a:t>
            </a:r>
          </a:p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virulence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1" grpId="0"/>
      <p:bldP spid="1495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393" y="1"/>
            <a:ext cx="7296806" cy="13400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Quantification of Wound Bioburden</a:t>
            </a:r>
            <a:endParaRPr lang="en-IN" dirty="0"/>
          </a:p>
        </p:txBody>
      </p:sp>
      <p:pic>
        <p:nvPicPr>
          <p:cNvPr id="13314" name="Chart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36" y="1344473"/>
            <a:ext cx="10822964" cy="50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02349" y="1983545"/>
            <a:ext cx="49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*</a:t>
            </a:r>
          </a:p>
        </p:txBody>
      </p:sp>
      <p:sp>
        <p:nvSpPr>
          <p:cNvPr id="4" name="Rectangle 3"/>
          <p:cNvSpPr/>
          <p:nvPr/>
        </p:nvSpPr>
        <p:spPr>
          <a:xfrm>
            <a:off x="488731" y="6123862"/>
            <a:ext cx="11017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Figure: Bacterial burdens (Log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CFU/ml) of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baumannii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different days in infected, per se and treatment groups.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52019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922" y="405905"/>
            <a:ext cx="7736786" cy="11548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>Macroscopic </a:t>
            </a:r>
            <a:r>
              <a:rPr lang="en-IN" b="1" dirty="0"/>
              <a:t>assessment of the wound enclosure and healing.</a:t>
            </a:r>
            <a:br>
              <a:rPr lang="en-IN" b="1" dirty="0"/>
            </a:b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372" y="1758463"/>
            <a:ext cx="10820400" cy="1234440"/>
          </a:xfrm>
        </p:spPr>
        <p:txBody>
          <a:bodyPr/>
          <a:lstStyle/>
          <a:p>
            <a:r>
              <a:rPr lang="en-GB" b="1" dirty="0"/>
              <a:t>Quantitative assessment of wound (Wound contraction </a:t>
            </a:r>
            <a:r>
              <a:rPr lang="en-GB" b="1" dirty="0" smtClean="0"/>
              <a:t>rate in %)</a:t>
            </a:r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220372" y="2375683"/>
          <a:ext cx="9129928" cy="291989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75076">
                  <a:extLst>
                    <a:ext uri="{9D8B030D-6E8A-4147-A177-3AD203B41FA5}">
                      <a16:colId xmlns="" xmlns:a16="http://schemas.microsoft.com/office/drawing/2014/main" val="4176336804"/>
                    </a:ext>
                  </a:extLst>
                </a:gridCol>
                <a:gridCol w="1434662">
                  <a:extLst>
                    <a:ext uri="{9D8B030D-6E8A-4147-A177-3AD203B41FA5}">
                      <a16:colId xmlns="" xmlns:a16="http://schemas.microsoft.com/office/drawing/2014/main" val="15267412"/>
                    </a:ext>
                  </a:extLst>
                </a:gridCol>
                <a:gridCol w="1497724">
                  <a:extLst>
                    <a:ext uri="{9D8B030D-6E8A-4147-A177-3AD203B41FA5}">
                      <a16:colId xmlns="" xmlns:a16="http://schemas.microsoft.com/office/drawing/2014/main" val="851306655"/>
                    </a:ext>
                  </a:extLst>
                </a:gridCol>
                <a:gridCol w="1592318">
                  <a:extLst>
                    <a:ext uri="{9D8B030D-6E8A-4147-A177-3AD203B41FA5}">
                      <a16:colId xmlns="" xmlns:a16="http://schemas.microsoft.com/office/drawing/2014/main" val="4231871737"/>
                    </a:ext>
                  </a:extLst>
                </a:gridCol>
                <a:gridCol w="1450427">
                  <a:extLst>
                    <a:ext uri="{9D8B030D-6E8A-4147-A177-3AD203B41FA5}">
                      <a16:colId xmlns="" xmlns:a16="http://schemas.microsoft.com/office/drawing/2014/main" val="1738419300"/>
                    </a:ext>
                  </a:extLst>
                </a:gridCol>
                <a:gridCol w="1379721">
                  <a:extLst>
                    <a:ext uri="{9D8B030D-6E8A-4147-A177-3AD203B41FA5}">
                      <a16:colId xmlns="" xmlns:a16="http://schemas.microsoft.com/office/drawing/2014/main" val="2638592467"/>
                    </a:ext>
                  </a:extLst>
                </a:gridCol>
              </a:tblGrid>
              <a:tr h="4323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 1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 3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 7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 15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 21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41336507"/>
                  </a:ext>
                </a:extLst>
              </a:tr>
              <a:tr h="109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 (Uninfected Wound)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23.3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46.6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62.7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78.1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12676257"/>
                  </a:ext>
                </a:extLst>
              </a:tr>
              <a:tr h="432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INFECTED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36.6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53.3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70.8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02597737"/>
                  </a:ext>
                </a:extLst>
              </a:tr>
              <a:tr h="432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SE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59.1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83.3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91.6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18963361"/>
                  </a:ext>
                </a:extLst>
              </a:tr>
              <a:tr h="432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33.3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79.1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99.1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5724454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20837" y="6000664"/>
            <a:ext cx="7807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Table: Percentage enclosure of wound over a period of 21 days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92897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9" name="Picture 6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70" name="Rounded 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098" name="Chart 3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97" y="1019384"/>
            <a:ext cx="9335228" cy="5979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025" y="141159"/>
            <a:ext cx="10494498" cy="7855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3200" b="1" dirty="0"/>
              <a:t>Qualitative assessment of the wound</a:t>
            </a:r>
            <a:r>
              <a:rPr lang="en-IN" sz="3200" dirty="0"/>
              <a:t/>
            </a:r>
            <a:br>
              <a:rPr lang="en-IN" sz="3200" dirty="0"/>
            </a:br>
            <a:endParaRPr lang="en-IN" sz="3200" dirty="0"/>
          </a:p>
        </p:txBody>
      </p:sp>
      <p:sp>
        <p:nvSpPr>
          <p:cNvPr id="5" name="Rectangle 4"/>
          <p:cNvSpPr/>
          <p:nvPr/>
        </p:nvSpPr>
        <p:spPr>
          <a:xfrm>
            <a:off x="8510954" y="5545121"/>
            <a:ext cx="357319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31510" algn="r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Fig: Percentage wound enclosure in various study groups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4505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978609" cy="7137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561514" y="6627167"/>
            <a:ext cx="74757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Figure: Pictorial representation of the wound contraction at various time intervals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4068" y="1044726"/>
            <a:ext cx="1223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Punched Uninfected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015" y="2672677"/>
            <a:ext cx="113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Punched Infected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015" y="4299990"/>
            <a:ext cx="113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Punched Infected + hydrogel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27303"/>
            <a:ext cx="1350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Punched Infected + formulation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38894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70810" y="2199079"/>
            <a:ext cx="8610600" cy="12930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/>
              <a:t>Histopathological studies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6414753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50"/>
            <a:ext cx="12191999" cy="46469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000" b="1" dirty="0"/>
              <a:t>Photomicrographs of H-E stained dorsal wound sections </a:t>
            </a:r>
            <a:r>
              <a:rPr lang="en-IN" sz="2000" b="1" dirty="0"/>
              <a:t>UNDER 400X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879" y="857156"/>
            <a:ext cx="2847619" cy="22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3281" y="823118"/>
            <a:ext cx="2847619" cy="221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50073" y="787672"/>
            <a:ext cx="2847619" cy="22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006" y="3796915"/>
            <a:ext cx="2847619" cy="22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8994" y="3841885"/>
            <a:ext cx="2657143" cy="2038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8830" y="3843081"/>
            <a:ext cx="2752381" cy="2047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89128" y="3852604"/>
            <a:ext cx="2780952" cy="20285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9119" y="947096"/>
            <a:ext cx="60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74861" y="858765"/>
            <a:ext cx="560949" cy="36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17504" y="846951"/>
            <a:ext cx="45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7428" y="3887968"/>
            <a:ext cx="51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82184" y="3857988"/>
            <a:ext cx="40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3641" y="3887968"/>
            <a:ext cx="67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33982" y="3887968"/>
            <a:ext cx="43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659988" y="1561053"/>
            <a:ext cx="450166" cy="489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51291" y="1543994"/>
            <a:ext cx="260159" cy="279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924732" y="1546052"/>
            <a:ext cx="282857" cy="306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741982" y="2349128"/>
            <a:ext cx="399229" cy="337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14401" y="5205056"/>
            <a:ext cx="520504" cy="337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248443" y="4437180"/>
            <a:ext cx="104838" cy="488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5508308" y="4866889"/>
            <a:ext cx="14074" cy="333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7096062" y="4760424"/>
            <a:ext cx="331680" cy="379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0314964" y="4696237"/>
            <a:ext cx="657836" cy="117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3083412"/>
            <a:ext cx="364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Infected, day 3 (</a:t>
            </a:r>
            <a:r>
              <a:rPr kumimoji="0" lang="en-IN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Eschar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surface ulceration on 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63745" y="3068316"/>
            <a:ext cx="3381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Infected,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7 (Thick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band of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infilterating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PMNLs)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39814" y="3098391"/>
            <a:ext cx="2537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Infected, day 15 (epithelial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cells 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necrotic 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IN" sz="1200" b="1" kern="0" baseline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damaged sample)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3657" y="5947159"/>
            <a:ext cx="2515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Treated, </a:t>
            </a: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(wound remodelling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keratin producing </a:t>
            </a:r>
            <a:r>
              <a:rPr lang="en-IN" sz="1200" b="1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keratinocytes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71207" y="5927518"/>
            <a:ext cx="2287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Treated, </a:t>
            </a: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(granulation </a:t>
            </a:r>
          </a:p>
          <a:p>
            <a:pPr lvl="0" algn="ctr">
              <a:defRPr/>
            </a:pP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tissue at periphery with healed</a:t>
            </a:r>
          </a:p>
          <a:p>
            <a:pPr lvl="0" algn="ctr">
              <a:defRPr/>
            </a:pP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removal of necrotic tissue)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84408" y="5932169"/>
            <a:ext cx="217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Treated, </a:t>
            </a: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(formation of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Epithelial cells and basal cells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15319" y="5919042"/>
            <a:ext cx="2116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Treated,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15 (hair follicles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present, significant healing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regeneration)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01535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555" y="78096"/>
            <a:ext cx="9829387" cy="22368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/>
              <a:t>Photomicrographs of H-E stained dorsal wound sections UNDER 100X </a:t>
            </a:r>
            <a:endParaRPr lang="en-IN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562" y="456954"/>
            <a:ext cx="2847619" cy="22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4181" y="471186"/>
            <a:ext cx="2847619" cy="22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5728" y="471186"/>
            <a:ext cx="2847619" cy="22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83347" y="443569"/>
            <a:ext cx="2847619" cy="22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47795" y="3659066"/>
            <a:ext cx="2847619" cy="22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47720" y="3697674"/>
            <a:ext cx="2847619" cy="22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43582" y="3697674"/>
            <a:ext cx="2847619" cy="22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65193" y="3697674"/>
            <a:ext cx="2847619" cy="22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990468" y="3697674"/>
            <a:ext cx="2847619" cy="22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4049" y="689317"/>
            <a:ext cx="39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6062" y="689317"/>
            <a:ext cx="40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96886" y="576775"/>
            <a:ext cx="48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06200" y="689317"/>
            <a:ext cx="32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79963" y="3710265"/>
            <a:ext cx="59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21848" y="3659066"/>
            <a:ext cx="32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0973" y="3697674"/>
            <a:ext cx="30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83347" y="3621828"/>
            <a:ext cx="51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830966" y="3697674"/>
            <a:ext cx="53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672" y="2697211"/>
            <a:ext cx="2630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ay3 (</a:t>
            </a:r>
            <a:r>
              <a:rPr kumimoji="0" lang="en-IN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Neutrophil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infiltration &amp; granular tissue formation)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33473" y="2727586"/>
            <a:ext cx="241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Infected , Day 3 (Damaged ulcer beds &amp; </a:t>
            </a:r>
            <a:r>
              <a:rPr kumimoji="0" lang="en-IN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monocytes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70186" y="916263"/>
            <a:ext cx="111142" cy="321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036299" y="761441"/>
            <a:ext cx="17340" cy="360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531340" y="1546164"/>
            <a:ext cx="215773" cy="268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47348" y="1543569"/>
            <a:ext cx="123625" cy="136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711248" y="1285006"/>
            <a:ext cx="252782" cy="238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9976401" y="1285006"/>
            <a:ext cx="143571" cy="258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933360" y="4797674"/>
            <a:ext cx="197110" cy="308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8866835" y="4290646"/>
            <a:ext cx="330180" cy="295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7391201" y="5106572"/>
            <a:ext cx="176300" cy="30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702150" y="4417255"/>
            <a:ext cx="242515" cy="168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11562054" y="4290646"/>
            <a:ext cx="61859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858129" y="2264898"/>
            <a:ext cx="70340" cy="18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83810" y="3244334"/>
            <a:ext cx="1963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Treatment on day 3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004182" y="3244334"/>
            <a:ext cx="742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Day3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92684" y="3244334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7 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79351" y="3273268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7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617903" y="3289734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15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12012" y="2715065"/>
            <a:ext cx="3024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, Day 7 (Healing &amp; necrosis going on simultaneously)</a:t>
            </a:r>
            <a:endParaRPr lang="en-IN" sz="12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003322" y="2667546"/>
            <a:ext cx="27291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N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Infected, Day 7 (Granulation tissue with blood vessels &amp; inflammatory cells)</a:t>
            </a:r>
            <a:endParaRPr lang="en-IN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14" y="5987504"/>
            <a:ext cx="2652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Treatment, Day 3 (Tissue remodelling with infiltrating pus cells)</a:t>
            </a:r>
            <a:endParaRPr lang="en-US" sz="1200" dirty="0"/>
          </a:p>
        </p:txBody>
      </p:sp>
      <p:sp>
        <p:nvSpPr>
          <p:cNvPr id="47" name="Rectangle 46"/>
          <p:cNvSpPr/>
          <p:nvPr/>
        </p:nvSpPr>
        <p:spPr>
          <a:xfrm>
            <a:off x="2508360" y="6028885"/>
            <a:ext cx="2078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Day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3, (Active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cell division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&amp; apoptotic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cell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bodies)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0" y="6043875"/>
            <a:ext cx="2728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Day 7, (Tissue healing, no blood vessels seen) 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210270" y="6013895"/>
            <a:ext cx="2818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Day 7, (Gap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filling in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epithelium with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debriding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 Hyperplasia seen)</a:t>
            </a: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880990" y="6031385"/>
            <a:ext cx="2818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Day 15, (Regeneration with</a:t>
            </a: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angiogenesis &amp;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epithelization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50695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179" y="322033"/>
            <a:ext cx="8610600" cy="129302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Collagen - Masson's </a:t>
            </a:r>
            <a:r>
              <a:rPr lang="en-GB" b="1" dirty="0" err="1"/>
              <a:t>Trichrome</a:t>
            </a:r>
            <a:r>
              <a:rPr lang="en-GB" b="1" dirty="0"/>
              <a:t> </a:t>
            </a:r>
            <a:r>
              <a:rPr lang="en-GB" b="1" dirty="0" smtClean="0"/>
              <a:t>stain 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86" y="5509893"/>
            <a:ext cx="11661648" cy="12206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b="1" dirty="0"/>
              <a:t>Fig: Photomicrographs of Masson’s Trichrome staining of wound sections (A to D</a:t>
            </a:r>
            <a:r>
              <a:rPr lang="en-US" sz="2400" b="1" dirty="0" smtClean="0"/>
              <a:t>) under 100X</a:t>
            </a:r>
            <a:endParaRPr lang="en-IN" sz="2400" dirty="0"/>
          </a:p>
        </p:txBody>
      </p:sp>
      <p:pic>
        <p:nvPicPr>
          <p:cNvPr id="2050" name="Picture 36" descr="C:\Users\TANVI\Desktop\HISTO\Tanvi 13.6.16\collagen\seq0008 (11)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057401"/>
            <a:ext cx="28384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7" descr="C:\Users\TANVI\Desktop\HISTO\Tanvi 13.6.16\collagen\seq0016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057401"/>
            <a:ext cx="28384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8" descr="C:\Users\TANVI\Desktop\HISTO\Tanvi 13.6.16\collagen\seq0002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156"/>
          <a:stretch>
            <a:fillRect/>
          </a:stretch>
        </p:blipFill>
        <p:spPr bwMode="auto">
          <a:xfrm>
            <a:off x="5962651" y="2057401"/>
            <a:ext cx="28384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9" descr="C:\Users\TANVI\Desktop\HISTO\Tanvi 13.6.16\collagen\seq0005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49" y="2057401"/>
            <a:ext cx="28384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8984" y="2057401"/>
            <a:ext cx="74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0096" y="2057401"/>
            <a:ext cx="39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2558" y="2057401"/>
            <a:ext cx="107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90019" y="2057401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597748" y="3854548"/>
            <a:ext cx="337624" cy="281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139483" y="2532185"/>
            <a:ext cx="492369" cy="239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4323623"/>
            <a:ext cx="2518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IN" sz="1200" b="1" kern="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day 3 (collagen in healing tissue)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8092" y="4286682"/>
            <a:ext cx="2863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Infected, day 3 (extensive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expanded network of collagen)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41232" y="4311400"/>
            <a:ext cx="3222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Treated, </a:t>
            </a: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 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(blue green collagen fibres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closely packed; nucleated fibroblasts between fibres, more collagen and less granulation tissue)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18951" y="4311400"/>
            <a:ext cx="2973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Treated,</a:t>
            </a:r>
            <a:r>
              <a:rPr kumimoji="0" lang="en-IN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day21 (normal collagen with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 follicles and reduced </a:t>
            </a:r>
            <a:r>
              <a:rPr lang="en-IN" sz="1200" b="1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vascularity</a:t>
            </a:r>
            <a:r>
              <a:rPr lang="en-IN" sz="1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I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39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116" y="223198"/>
            <a:ext cx="8610600" cy="12930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Elastic tissue fibres - </a:t>
            </a:r>
            <a:r>
              <a:rPr lang="en-GB" b="1" dirty="0" err="1"/>
              <a:t>Verhoeff's</a:t>
            </a:r>
            <a:r>
              <a:rPr lang="en-GB" b="1" dirty="0"/>
              <a:t> van </a:t>
            </a:r>
            <a:r>
              <a:rPr lang="en-GB" b="1" dirty="0" err="1"/>
              <a:t>Gieson</a:t>
            </a:r>
            <a:r>
              <a:rPr lang="en-GB" b="1" dirty="0"/>
              <a:t> (EVG)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21" y="2039388"/>
            <a:ext cx="2847619" cy="2664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0206" y="2054379"/>
            <a:ext cx="2847619" cy="2664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6708" y="2039389"/>
            <a:ext cx="2847619" cy="2664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13229" y="2039388"/>
            <a:ext cx="3355734" cy="26644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0823" y="2061973"/>
            <a:ext cx="388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51485" y="1987035"/>
            <a:ext cx="37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63636" y="1959604"/>
            <a:ext cx="6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211255" y="2059690"/>
            <a:ext cx="36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2017" y="5942904"/>
            <a:ext cx="1138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Fig: Photomicrographs via Elastic Van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Geison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staining of wound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sections under 100X</a:t>
            </a: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248443" y="2693385"/>
            <a:ext cx="436099" cy="211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554351" y="2693385"/>
            <a:ext cx="140678" cy="351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0860258" y="3749385"/>
            <a:ext cx="645942" cy="112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4914" y="5051683"/>
            <a:ext cx="281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Control, day 3 (normal collagen,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not seen)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5412" y="5039193"/>
            <a:ext cx="281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Treatment, day 3 (dense collagen, elastic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in black)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5934" y="5026702"/>
            <a:ext cx="281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Treatment, day 7 (individual elastic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 more widely spread than in control)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21495" y="4969241"/>
            <a:ext cx="281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Treatment, day 7 (dense elastic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between rose pink collagen, showing small vessels formed from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elastin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7951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9" name="Picture 6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26" name="Chart 1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37994"/>
            <a:ext cx="12308113" cy="4982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432" y="791065"/>
            <a:ext cx="7376452" cy="914017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000" b="1" cap="none" dirty="0"/>
              <a:t>	Estimation of lipid peroxidation</a:t>
            </a:r>
            <a:r>
              <a:rPr lang="en-IN" sz="3000" cap="none" dirty="0"/>
              <a:t/>
            </a:r>
            <a:br>
              <a:rPr lang="en-IN" sz="3000" cap="none" dirty="0"/>
            </a:br>
            <a:endParaRPr lang="en-IN" sz="3000" cap="none" dirty="0"/>
          </a:p>
        </p:txBody>
      </p:sp>
      <p:sp>
        <p:nvSpPr>
          <p:cNvPr id="4" name="Rectangle 3"/>
          <p:cNvSpPr/>
          <p:nvPr/>
        </p:nvSpPr>
        <p:spPr>
          <a:xfrm>
            <a:off x="1242644" y="5820111"/>
            <a:ext cx="10156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Fig: Effect of formulation on Lipid Peroxidase level in various study groups. Values represented as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nanomoles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MDA/mg protein. Values are expressed as mean ± S.D. of three different observations. *p&lt;0.001 vs control. #p&lt;0.001 vs infected.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1" y="253218"/>
            <a:ext cx="1126822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THE LEVEL OF OXIDATIVE STRESS</a:t>
            </a:r>
            <a:endParaRPr kumimoji="0" lang="en-IN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5614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232834" y="2978150"/>
            <a:ext cx="11622617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160000"/>
              </a:spcBef>
              <a:buClr>
                <a:schemeClr val="hlink"/>
              </a:buClr>
              <a:buFontTx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Every now 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then,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changing their hats and coats according to the changing environment of the host.</a:t>
            </a:r>
          </a:p>
          <a:p>
            <a:pPr marL="342900" indent="-342900" algn="just">
              <a:lnSpc>
                <a:spcPct val="150000"/>
              </a:lnSpc>
              <a:spcBef>
                <a:spcPct val="160000"/>
              </a:spcBef>
              <a:buClr>
                <a:schemeClr val="hlink"/>
              </a:buClr>
              <a:buFontTx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Display a remarkable degree of adaptation to exploit a variety of host immune responses.</a:t>
            </a:r>
          </a:p>
        </p:txBody>
      </p:sp>
      <p:sp>
        <p:nvSpPr>
          <p:cNvPr id="176131" name="WordArt 3"/>
          <p:cNvSpPr>
            <a:spLocks noChangeArrowheads="1" noChangeShapeType="1" noTextEdit="1"/>
          </p:cNvSpPr>
          <p:nvPr/>
        </p:nvSpPr>
        <p:spPr bwMode="auto">
          <a:xfrm>
            <a:off x="2402418" y="1617663"/>
            <a:ext cx="7505700" cy="830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688609" y="1624082"/>
            <a:ext cx="7233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MICROBIAL WONDERS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  <p:bldP spid="1761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2" name="Picture 71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73" name="Picture 7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4360126"/>
            <a:ext cx="12192000" cy="249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885372"/>
            <a:ext cx="12257140" cy="4331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2" y="126609"/>
            <a:ext cx="7677708" cy="109728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en-US" sz="3400" b="1" dirty="0"/>
              <a:t>Estimation of Catalase activity:</a:t>
            </a:r>
            <a:r>
              <a:rPr lang="en-US" sz="3400" dirty="0"/>
              <a:t/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3" name="Rectangle 2"/>
          <p:cNvSpPr/>
          <p:nvPr/>
        </p:nvSpPr>
        <p:spPr>
          <a:xfrm>
            <a:off x="700314" y="5591405"/>
            <a:ext cx="11245643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Figure: Effect of formulation on the various study group in terms of catalase activity in a murine model infected with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baumannii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Values represented as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nmoles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catalase/mg protein. Values are expressed as mean ± S.D. of three different observations. **p&lt;0.01 vs control, * p&lt;0.05 vs control. #p&lt;0.01 vs infected, ##p&lt;0.05 vs infected. 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46136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441544" y="2824925"/>
          <a:ext cx="4299268" cy="265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8724900" y="0"/>
          <a:ext cx="3467100" cy="3137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5587968" y="336709"/>
          <a:ext cx="3276600" cy="276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267286" y="6128516"/>
            <a:ext cx="11732456" cy="493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Figure: Pictorial representation of percentage survival of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mice in various study groups.</a:t>
            </a:r>
            <a:endParaRPr kumimoji="0" lang="en-IN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7397260" y="3121572"/>
          <a:ext cx="3339057" cy="3140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247603" y="192339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0%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243" y="1998857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1518" y="3690751"/>
            <a:ext cx="4177862" cy="7235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</a:t>
            </a:r>
            <a:r>
              <a:rPr kumimoji="0" lang="en-GB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assess the survivability of </a:t>
            </a:r>
            <a:r>
              <a:rPr kumimoji="0" lang="en-GB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animals</a:t>
            </a:r>
            <a:r>
              <a:rPr kumimoji="0" lang="en-IN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IN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en-IN" sz="2000" b="0" i="0" u="none" strike="noStrike" kern="1200" cap="all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6263" y="337624"/>
            <a:ext cx="7586662" cy="9554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Outcome of the studies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61182" y="1335231"/>
          <a:ext cx="10830511" cy="5318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826316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6FC7EE-C2B1-48AD-B654-9291BBB94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CA6FC7EE-C2B1-48AD-B654-9291BBB94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2766A4-8D87-4627-9CBC-141487C47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6E2766A4-8D87-4627-9CBC-141487C47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4A6B66-9551-4CEB-9D35-8CA3CB87C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F94A6B66-9551-4CEB-9D35-8CA3CB87C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9AFF83-C993-4A0B-9DAF-D42804293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839AFF83-C993-4A0B-9DAF-D42804293D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71C070-D11A-40A8-8DEE-1BCB6E29F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9C71C070-D11A-40A8-8DEE-1BCB6E29F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3920CE-B3DF-4FCF-AFF6-39BF897B7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DE3920CE-B3DF-4FCF-AFF6-39BF897B7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hp\Pictures\footst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033668">
            <a:off x="1256391" y="4404822"/>
            <a:ext cx="558867" cy="1171927"/>
          </a:xfrm>
          <a:prstGeom prst="rect">
            <a:avLst/>
          </a:prstGeom>
          <a:noFill/>
        </p:spPr>
      </p:pic>
      <p:pic>
        <p:nvPicPr>
          <p:cNvPr id="60419" name="Picture 3" descr="C:\Users\hp\Pictures\footste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49343">
            <a:off x="1392749" y="5070502"/>
            <a:ext cx="558000" cy="846435"/>
          </a:xfrm>
          <a:prstGeom prst="rect">
            <a:avLst/>
          </a:prstGeom>
          <a:noFill/>
        </p:spPr>
      </p:pic>
      <p:pic>
        <p:nvPicPr>
          <p:cNvPr id="7" name="Picture 2" descr="C:\Users\hp\Pictures\footst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270762">
            <a:off x="2445975" y="3998651"/>
            <a:ext cx="558867" cy="1171927"/>
          </a:xfrm>
          <a:prstGeom prst="rect">
            <a:avLst/>
          </a:prstGeom>
          <a:noFill/>
        </p:spPr>
      </p:pic>
      <p:pic>
        <p:nvPicPr>
          <p:cNvPr id="9" name="Picture 3" descr="C:\Users\hp\Pictures\footste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27264">
            <a:off x="2619036" y="4650555"/>
            <a:ext cx="558000" cy="846435"/>
          </a:xfrm>
          <a:prstGeom prst="rect">
            <a:avLst/>
          </a:prstGeom>
          <a:noFill/>
        </p:spPr>
      </p:pic>
      <p:pic>
        <p:nvPicPr>
          <p:cNvPr id="10" name="Picture 2" descr="C:\Users\hp\Pictures\footst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20764">
            <a:off x="3576854" y="3638404"/>
            <a:ext cx="558867" cy="1171927"/>
          </a:xfrm>
          <a:prstGeom prst="rect">
            <a:avLst/>
          </a:prstGeom>
          <a:noFill/>
        </p:spPr>
      </p:pic>
      <p:pic>
        <p:nvPicPr>
          <p:cNvPr id="11" name="Picture 3" descr="C:\Users\hp\Pictures\footste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00709">
            <a:off x="3827652" y="4279446"/>
            <a:ext cx="558000" cy="846435"/>
          </a:xfrm>
          <a:prstGeom prst="rect">
            <a:avLst/>
          </a:prstGeom>
          <a:noFill/>
        </p:spPr>
      </p:pic>
      <p:pic>
        <p:nvPicPr>
          <p:cNvPr id="12" name="Picture 2" descr="C:\Users\hp\Pictures\footst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83680">
            <a:off x="4702910" y="3383727"/>
            <a:ext cx="745156" cy="878945"/>
          </a:xfrm>
          <a:prstGeom prst="rect">
            <a:avLst/>
          </a:prstGeom>
          <a:noFill/>
        </p:spPr>
      </p:pic>
      <p:pic>
        <p:nvPicPr>
          <p:cNvPr id="13" name="Picture 3" descr="C:\Users\hp\Pictures\footste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18369">
            <a:off x="5105192" y="3898800"/>
            <a:ext cx="744000" cy="63482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496571" y="3134380"/>
            <a:ext cx="27174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Bio-therapeutics</a:t>
            </a:r>
            <a:endParaRPr lang="en-IN" sz="28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:\Users\hp\Pictures\footst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83680">
            <a:off x="5617310" y="2671529"/>
            <a:ext cx="745156" cy="878945"/>
          </a:xfrm>
          <a:prstGeom prst="rect">
            <a:avLst/>
          </a:prstGeom>
          <a:noFill/>
        </p:spPr>
      </p:pic>
      <p:pic>
        <p:nvPicPr>
          <p:cNvPr id="18" name="Picture 3" descr="C:\Users\hp\Pictures\footste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18369">
            <a:off x="6019592" y="3213000"/>
            <a:ext cx="744000" cy="634826"/>
          </a:xfrm>
          <a:prstGeom prst="rect">
            <a:avLst/>
          </a:prstGeom>
          <a:noFill/>
        </p:spPr>
      </p:pic>
      <p:pic>
        <p:nvPicPr>
          <p:cNvPr id="19" name="Picture 2" descr="C:\Users\hp\Pictures\footst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83680">
            <a:off x="6430110" y="1909529"/>
            <a:ext cx="745156" cy="878945"/>
          </a:xfrm>
          <a:prstGeom prst="rect">
            <a:avLst/>
          </a:prstGeom>
          <a:noFill/>
        </p:spPr>
      </p:pic>
      <p:pic>
        <p:nvPicPr>
          <p:cNvPr id="20" name="Picture 3" descr="C:\Users\hp\Pictures\footste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18369">
            <a:off x="6832392" y="2451000"/>
            <a:ext cx="744000" cy="634826"/>
          </a:xfrm>
          <a:prstGeom prst="rect">
            <a:avLst/>
          </a:prstGeom>
          <a:noFill/>
        </p:spPr>
      </p:pic>
      <p:pic>
        <p:nvPicPr>
          <p:cNvPr id="21" name="Picture 2" descr="C:\Users\hp\Pictures\footst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83680">
            <a:off x="7242910" y="1173928"/>
            <a:ext cx="745156" cy="878945"/>
          </a:xfrm>
          <a:prstGeom prst="rect">
            <a:avLst/>
          </a:prstGeom>
          <a:noFill/>
        </p:spPr>
      </p:pic>
      <p:pic>
        <p:nvPicPr>
          <p:cNvPr id="22" name="Picture 3" descr="C:\Users\hp\Pictures\footste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18369">
            <a:off x="7645192" y="1689000"/>
            <a:ext cx="744000" cy="634826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733587" y="2590801"/>
            <a:ext cx="36215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Performance Effective</a:t>
            </a:r>
          </a:p>
          <a:p>
            <a:r>
              <a:rPr lang="en-IN" sz="28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Cost Effective</a:t>
            </a:r>
            <a:endParaRPr lang="en-IN" sz="2800" b="1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238728" y="76200"/>
            <a:ext cx="32992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2800" b="1" cap="none" spc="0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Marketable Product</a:t>
            </a:r>
            <a:endParaRPr lang="en-IN" sz="2800" b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600" y="5791200"/>
            <a:ext cx="487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Evolutionary Ancient weapons</a:t>
            </a:r>
            <a:endParaRPr lang="en-IN" sz="2800" b="1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2" descr="C:\Users\hp\Pictures\footst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83680">
            <a:off x="8369535" y="537929"/>
            <a:ext cx="745156" cy="878945"/>
          </a:xfrm>
          <a:prstGeom prst="rect">
            <a:avLst/>
          </a:prstGeom>
          <a:noFill/>
        </p:spPr>
      </p:pic>
      <p:pic>
        <p:nvPicPr>
          <p:cNvPr id="36" name="Picture 3" descr="C:\Users\hp\Pictures\footste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18369">
            <a:off x="8882808" y="1028974"/>
            <a:ext cx="744000" cy="6348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30" y="173426"/>
            <a:ext cx="11997560" cy="6296414"/>
            <a:chOff x="130661" y="-466953"/>
            <a:chExt cx="8398700" cy="6296414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7639" t="4426"/>
            <a:stretch>
              <a:fillRect/>
            </a:stretch>
          </p:blipFill>
          <p:spPr bwMode="auto">
            <a:xfrm>
              <a:off x="3918616" y="391824"/>
              <a:ext cx="1017778" cy="128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C:\Users\Dr. Praveen Rishi\Downloads\462663_106874852784179_106921065_o.jpg"/>
            <p:cNvPicPr>
              <a:picLocks noChangeAspect="1" noChangeArrowheads="1"/>
            </p:cNvPicPr>
            <p:nvPr/>
          </p:nvPicPr>
          <p:blipFill>
            <a:blip r:embed="rId3" cstate="print"/>
            <a:srcRect l="49855" t="21656" r="22805" b="29126"/>
            <a:stretch>
              <a:fillRect/>
            </a:stretch>
          </p:blipFill>
          <p:spPr bwMode="auto">
            <a:xfrm>
              <a:off x="1248412" y="387504"/>
              <a:ext cx="746152" cy="1097280"/>
            </a:xfrm>
            <a:prstGeom prst="rect">
              <a:avLst/>
            </a:prstGeom>
            <a:noFill/>
          </p:spPr>
        </p:pic>
        <p:pic>
          <p:nvPicPr>
            <p:cNvPr id="7" name="Picture 3" descr="C:\Users\Dr. Praveen Rishi\Desktop\529237_10151025757109399_617904166_n.jpg"/>
            <p:cNvPicPr>
              <a:picLocks noChangeAspect="1" noChangeArrowheads="1"/>
            </p:cNvPicPr>
            <p:nvPr/>
          </p:nvPicPr>
          <p:blipFill>
            <a:blip r:embed="rId4" cstate="print"/>
            <a:srcRect l="47317" t="7422" r="16526" b="28029"/>
            <a:stretch>
              <a:fillRect/>
            </a:stretch>
          </p:blipFill>
          <p:spPr bwMode="auto">
            <a:xfrm>
              <a:off x="1391214" y="1670694"/>
              <a:ext cx="820376" cy="841594"/>
            </a:xfrm>
            <a:prstGeom prst="rect">
              <a:avLst/>
            </a:prstGeom>
            <a:noFill/>
          </p:spPr>
        </p:pic>
        <p:pic>
          <p:nvPicPr>
            <p:cNvPr id="8" name="Picture 2" descr="C:\Users\Dr. Praveen Rishi\Desktop\267476_2051723185454_7866788_n.jpg"/>
            <p:cNvPicPr>
              <a:picLocks noChangeAspect="1" noChangeArrowheads="1"/>
            </p:cNvPicPr>
            <p:nvPr/>
          </p:nvPicPr>
          <p:blipFill>
            <a:blip r:embed="rId5" cstate="print"/>
            <a:srcRect l="21650" t="6601" r="25850"/>
            <a:stretch>
              <a:fillRect/>
            </a:stretch>
          </p:blipFill>
          <p:spPr bwMode="auto">
            <a:xfrm>
              <a:off x="2258888" y="1670932"/>
              <a:ext cx="772751" cy="822960"/>
            </a:xfrm>
            <a:prstGeom prst="rect">
              <a:avLst/>
            </a:prstGeom>
            <a:noFill/>
          </p:spPr>
        </p:pic>
        <p:grpSp>
          <p:nvGrpSpPr>
            <p:cNvPr id="3" name="Group 22"/>
            <p:cNvGrpSpPr/>
            <p:nvPr/>
          </p:nvGrpSpPr>
          <p:grpSpPr>
            <a:xfrm>
              <a:off x="825257" y="2843360"/>
              <a:ext cx="1781530" cy="1152128"/>
              <a:chOff x="-74333" y="2843360"/>
              <a:chExt cx="1781530" cy="1152128"/>
            </a:xfrm>
          </p:grpSpPr>
          <p:pic>
            <p:nvPicPr>
              <p:cNvPr id="28" name="Picture 2" descr="C:\Users\Dr. Praveen Rishi\Downloads\425681_238303499596482_1881459481_n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3225" t="21650" r="51575" b="23750"/>
              <a:stretch>
                <a:fillRect/>
              </a:stretch>
            </p:blipFill>
            <p:spPr bwMode="auto">
              <a:xfrm>
                <a:off x="-74333" y="2843360"/>
                <a:ext cx="914400" cy="1152128"/>
              </a:xfrm>
              <a:prstGeom prst="rect">
                <a:avLst/>
              </a:prstGeom>
              <a:noFill/>
            </p:spPr>
          </p:pic>
          <p:pic>
            <p:nvPicPr>
              <p:cNvPr id="29" name="Picture 5" descr="C:\Users\Satish\Desktop\1148996_497285923682037_683341021_n (1)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78595" y="2858074"/>
                <a:ext cx="828602" cy="109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2" descr="C:\Users\Satish\Downloads\1597903_10204932001684042_4966788890732002170_o.jpg"/>
            <p:cNvPicPr>
              <a:picLocks noChangeAspect="1" noChangeArrowheads="1"/>
            </p:cNvPicPr>
            <p:nvPr/>
          </p:nvPicPr>
          <p:blipFill>
            <a:blip r:embed="rId8" cstate="print"/>
            <a:srcRect l="29282" t="3323" r="23460" b="55006"/>
            <a:stretch>
              <a:fillRect/>
            </a:stretch>
          </p:blipFill>
          <p:spPr bwMode="auto">
            <a:xfrm>
              <a:off x="6802435" y="2942704"/>
              <a:ext cx="798224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 descr="C:\Users\Dr. Praveen Rishi\Downloads\067f7da.jpg"/>
            <p:cNvPicPr>
              <a:picLocks noChangeAspect="1" noChangeArrowheads="1"/>
            </p:cNvPicPr>
            <p:nvPr/>
          </p:nvPicPr>
          <p:blipFill>
            <a:blip r:embed="rId9" cstate="print"/>
            <a:srcRect l="19761" t="15980" r="27320"/>
            <a:stretch>
              <a:fillRect/>
            </a:stretch>
          </p:blipFill>
          <p:spPr bwMode="auto">
            <a:xfrm>
              <a:off x="7596336" y="429374"/>
              <a:ext cx="822960" cy="1080120"/>
            </a:xfrm>
            <a:prstGeom prst="rect">
              <a:avLst/>
            </a:prstGeom>
            <a:noFill/>
          </p:spPr>
        </p:pic>
        <p:pic>
          <p:nvPicPr>
            <p:cNvPr id="12" name="Picture 4" descr="C:\Users\Dr. Praveen Rishi\Downloads\20091021165417_cr_suri2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588223" y="454633"/>
              <a:ext cx="864097" cy="1054861"/>
            </a:xfrm>
            <a:prstGeom prst="rect">
              <a:avLst/>
            </a:prstGeom>
            <a:noFill/>
          </p:spPr>
        </p:pic>
        <p:pic>
          <p:nvPicPr>
            <p:cNvPr id="13" name="Picture 5" descr="C:\Users\Dr. Praveen Rishi\Downloads\1294432_735309016483747_1800361438_o.jpg"/>
            <p:cNvPicPr>
              <a:picLocks noChangeAspect="1" noChangeArrowheads="1"/>
            </p:cNvPicPr>
            <p:nvPr/>
          </p:nvPicPr>
          <p:blipFill>
            <a:blip r:embed="rId11" cstate="print"/>
            <a:srcRect l="41999" t="15750" b="29126"/>
            <a:stretch>
              <a:fillRect/>
            </a:stretch>
          </p:blipFill>
          <p:spPr bwMode="auto">
            <a:xfrm>
              <a:off x="130661" y="1646524"/>
              <a:ext cx="618511" cy="822960"/>
            </a:xfrm>
            <a:prstGeom prst="rect">
              <a:avLst/>
            </a:prstGeom>
            <a:noFill/>
          </p:spPr>
        </p:pic>
        <p:pic>
          <p:nvPicPr>
            <p:cNvPr id="14" name="Picture 6" descr="C:\Users\Dr. Praveen Rishi\Downloads\225466_546444782044258_442642024_n.jpg"/>
            <p:cNvPicPr>
              <a:picLocks noChangeAspect="1" noChangeArrowheads="1"/>
            </p:cNvPicPr>
            <p:nvPr/>
          </p:nvPicPr>
          <p:blipFill>
            <a:blip r:embed="rId12" cstate="print"/>
            <a:srcRect l="13382" t="12201" r="67719" b="57875"/>
            <a:stretch>
              <a:fillRect/>
            </a:stretch>
          </p:blipFill>
          <p:spPr bwMode="auto">
            <a:xfrm>
              <a:off x="807346" y="1645080"/>
              <a:ext cx="549004" cy="822960"/>
            </a:xfrm>
            <a:prstGeom prst="rect">
              <a:avLst/>
            </a:prstGeom>
            <a:noFill/>
          </p:spPr>
        </p:pic>
        <p:pic>
          <p:nvPicPr>
            <p:cNvPr id="15" name="Picture 6" descr="C:\Users\Dr. Praveen Rishi\Downloads\225466_546444782044258_442642024_n.jpg"/>
            <p:cNvPicPr>
              <a:picLocks noChangeAspect="1" noChangeArrowheads="1"/>
            </p:cNvPicPr>
            <p:nvPr/>
          </p:nvPicPr>
          <p:blipFill>
            <a:blip r:embed="rId12" cstate="print"/>
            <a:srcRect l="60631" t="4326" r="25194" b="70475"/>
            <a:stretch>
              <a:fillRect/>
            </a:stretch>
          </p:blipFill>
          <p:spPr bwMode="auto">
            <a:xfrm>
              <a:off x="5938870" y="2942704"/>
              <a:ext cx="822960" cy="1097280"/>
            </a:xfrm>
            <a:prstGeom prst="rect">
              <a:avLst/>
            </a:prstGeom>
            <a:noFill/>
          </p:spPr>
        </p:pic>
        <p:pic>
          <p:nvPicPr>
            <p:cNvPr id="27" name="Picture 2" descr="C:\Users\Satish\Downloads\Photograph (1)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49230" y="4732181"/>
              <a:ext cx="835322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 l="8740" t="34993" r="67506" b="25003"/>
            <a:stretch>
              <a:fillRect/>
            </a:stretch>
          </p:blipFill>
          <p:spPr bwMode="auto">
            <a:xfrm>
              <a:off x="7250093" y="1687224"/>
              <a:ext cx="723795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801688" y="759688"/>
              <a:ext cx="2376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AMP group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49688" y="875357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Biosensor group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11084" y="5223962"/>
              <a:ext cx="2376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New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joinees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9296" y="3970594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Molecular studies on drug resistance 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80623" y="4130883"/>
              <a:ext cx="2648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Probiotic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group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11760" y="-466953"/>
              <a:ext cx="4464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Research Team</a:t>
              </a:r>
              <a:endParaRPr lang="en-US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Picture 4" descr="C:\Users\Satish\Downloads\10475523_831857280208797_2362214140031012843_n.jpg"/>
          <p:cNvPicPr>
            <a:picLocks noChangeAspect="1" noChangeArrowheads="1"/>
          </p:cNvPicPr>
          <p:nvPr/>
        </p:nvPicPr>
        <p:blipFill>
          <a:blip r:embed="rId15" cstate="print"/>
          <a:srcRect l="47638" r="15744" b="35732"/>
          <a:stretch>
            <a:fillRect/>
          </a:stretch>
        </p:blipFill>
        <p:spPr bwMode="auto">
          <a:xfrm>
            <a:off x="10803737" y="3585026"/>
            <a:ext cx="1094123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1230902" y="6441370"/>
            <a:ext cx="2446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Combating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Biofilms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G:\P (186)~1.jpg"/>
          <p:cNvPicPr>
            <a:picLocks noChangeAspect="1" noChangeArrowheads="1"/>
          </p:cNvPicPr>
          <p:nvPr/>
        </p:nvPicPr>
        <p:blipFill>
          <a:blip r:embed="rId16" cstate="print"/>
          <a:srcRect b="16271"/>
          <a:stretch>
            <a:fillRect/>
          </a:stretch>
        </p:blipFill>
        <p:spPr bwMode="auto">
          <a:xfrm>
            <a:off x="5131376" y="4660351"/>
            <a:ext cx="1035890" cy="1109827"/>
          </a:xfrm>
          <a:prstGeom prst="rect">
            <a:avLst/>
          </a:prstGeom>
          <a:noFill/>
        </p:spPr>
      </p:pic>
      <p:pic>
        <p:nvPicPr>
          <p:cNvPr id="34" name="Picture 33"/>
          <p:cNvPicPr/>
          <p:nvPr/>
        </p:nvPicPr>
        <p:blipFill>
          <a:blip r:embed="rId17" cstate="print"/>
          <a:srcRect l="40304" t="30255" r="45243" b="43922"/>
          <a:stretch>
            <a:fillRect/>
          </a:stretch>
        </p:blipFill>
        <p:spPr bwMode="auto">
          <a:xfrm>
            <a:off x="4279284" y="2288932"/>
            <a:ext cx="954868" cy="84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C:\Users\Dr. Praveen Rishi\Desktop\shania.jpg"/>
          <p:cNvPicPr>
            <a:picLocks noChangeAspect="1" noChangeArrowheads="1"/>
          </p:cNvPicPr>
          <p:nvPr/>
        </p:nvPicPr>
        <p:blipFill>
          <a:blip r:embed="rId18" cstate="print"/>
          <a:srcRect l="19399" t="8210" r="11818" b="9032"/>
          <a:stretch>
            <a:fillRect/>
          </a:stretch>
        </p:blipFill>
        <p:spPr bwMode="auto">
          <a:xfrm>
            <a:off x="6306268" y="4682359"/>
            <a:ext cx="1063979" cy="11035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Multiple Drug Resistance</a:t>
            </a:r>
            <a:endParaRPr lang="en-US" sz="2800" b="1" dirty="0"/>
          </a:p>
        </p:txBody>
      </p:sp>
      <p:pic>
        <p:nvPicPr>
          <p:cNvPr id="2050" name="Picture 2" descr="C:\Users\Dr. Praveen Rishi\Desktop\MDR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" y="1219200"/>
            <a:ext cx="10972800" cy="52347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1" y="501650"/>
            <a:ext cx="12257617" cy="6051550"/>
            <a:chOff x="1440" y="1949"/>
            <a:chExt cx="15686" cy="9531"/>
          </a:xfrm>
        </p:grpSpPr>
        <p:sp>
          <p:nvSpPr>
            <p:cNvPr id="37899" name="AutoShape 39"/>
            <p:cNvSpPr>
              <a:spLocks noChangeAspect="1" noChangeArrowheads="1" noTextEdit="1"/>
            </p:cNvSpPr>
            <p:nvPr/>
          </p:nvSpPr>
          <p:spPr bwMode="auto">
            <a:xfrm>
              <a:off x="1440" y="1949"/>
              <a:ext cx="15686" cy="9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10" name="Oval 38"/>
            <p:cNvSpPr>
              <a:spLocks noChangeArrowheads="1"/>
            </p:cNvSpPr>
            <p:nvPr/>
          </p:nvSpPr>
          <p:spPr bwMode="auto">
            <a:xfrm>
              <a:off x="2648" y="2762"/>
              <a:ext cx="2793" cy="903"/>
            </a:xfrm>
            <a:prstGeom prst="ellipse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6995" y="2762"/>
              <a:ext cx="2896" cy="903"/>
            </a:xfrm>
            <a:prstGeom prst="ellipse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8" name="Oval 36"/>
            <p:cNvSpPr>
              <a:spLocks noChangeArrowheads="1"/>
            </p:cNvSpPr>
            <p:nvPr/>
          </p:nvSpPr>
          <p:spPr bwMode="auto">
            <a:xfrm>
              <a:off x="11530" y="2762"/>
              <a:ext cx="2868" cy="963"/>
            </a:xfrm>
            <a:prstGeom prst="ellipse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7" name="Text Box 35"/>
            <p:cNvSpPr txBox="1">
              <a:spLocks noChangeArrowheads="1"/>
            </p:cNvSpPr>
            <p:nvPr/>
          </p:nvSpPr>
          <p:spPr bwMode="auto">
            <a:xfrm>
              <a:off x="2859" y="2942"/>
              <a:ext cx="2340" cy="540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Pre-antibiotic era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6" name="Text Box 34"/>
            <p:cNvSpPr txBox="1">
              <a:spLocks noChangeArrowheads="1"/>
            </p:cNvSpPr>
            <p:nvPr/>
          </p:nvSpPr>
          <p:spPr bwMode="auto">
            <a:xfrm>
              <a:off x="7291" y="2942"/>
              <a:ext cx="2340" cy="540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Antibiotic era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5" name="Text Box 33"/>
            <p:cNvSpPr txBox="1">
              <a:spLocks noChangeArrowheads="1"/>
            </p:cNvSpPr>
            <p:nvPr/>
          </p:nvSpPr>
          <p:spPr bwMode="auto">
            <a:xfrm>
              <a:off x="11725" y="2942"/>
              <a:ext cx="2484" cy="575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400" b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Bio-antibiotic era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4" name="AutoShape 32"/>
            <p:cNvSpPr>
              <a:spLocks noChangeArrowheads="1"/>
            </p:cNvSpPr>
            <p:nvPr/>
          </p:nvSpPr>
          <p:spPr bwMode="auto">
            <a:xfrm>
              <a:off x="10146" y="3122"/>
              <a:ext cx="1081" cy="180"/>
            </a:xfrm>
            <a:prstGeom prst="rightArrow">
              <a:avLst>
                <a:gd name="adj1" fmla="val 50000"/>
                <a:gd name="adj2" fmla="val 150278"/>
              </a:avLst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3" name="AutoShape 31"/>
            <p:cNvSpPr>
              <a:spLocks noChangeArrowheads="1"/>
            </p:cNvSpPr>
            <p:nvPr/>
          </p:nvSpPr>
          <p:spPr bwMode="auto">
            <a:xfrm>
              <a:off x="5500" y="3122"/>
              <a:ext cx="1005" cy="180"/>
            </a:xfrm>
            <a:prstGeom prst="rightArrow">
              <a:avLst>
                <a:gd name="adj1" fmla="val 50000"/>
                <a:gd name="adj2" fmla="val 139861"/>
              </a:avLst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908" name="AutoShape 30"/>
            <p:cNvCxnSpPr>
              <a:cxnSpLocks noChangeShapeType="1"/>
            </p:cNvCxnSpPr>
            <p:nvPr/>
          </p:nvCxnSpPr>
          <p:spPr bwMode="auto">
            <a:xfrm>
              <a:off x="2826" y="4666"/>
              <a:ext cx="2314" cy="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7909" name="Text Box 29"/>
            <p:cNvSpPr txBox="1">
              <a:spLocks noChangeArrowheads="1"/>
            </p:cNvSpPr>
            <p:nvPr/>
          </p:nvSpPr>
          <p:spPr bwMode="auto">
            <a:xfrm>
              <a:off x="4516" y="5579"/>
              <a:ext cx="1605" cy="620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Eukaryotic origin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910" name="AutoShape 28"/>
            <p:cNvCxnSpPr>
              <a:cxnSpLocks noChangeShapeType="1"/>
            </p:cNvCxnSpPr>
            <p:nvPr/>
          </p:nvCxnSpPr>
          <p:spPr bwMode="auto">
            <a:xfrm>
              <a:off x="5140" y="4666"/>
              <a:ext cx="1" cy="864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911" name="AutoShape 27"/>
            <p:cNvCxnSpPr>
              <a:cxnSpLocks noChangeShapeType="1"/>
            </p:cNvCxnSpPr>
            <p:nvPr/>
          </p:nvCxnSpPr>
          <p:spPr bwMode="auto">
            <a:xfrm flipH="1">
              <a:off x="8438" y="3674"/>
              <a:ext cx="23" cy="106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7912" name="Text Box 26"/>
            <p:cNvSpPr txBox="1">
              <a:spLocks noChangeArrowheads="1"/>
            </p:cNvSpPr>
            <p:nvPr/>
          </p:nvSpPr>
          <p:spPr bwMode="auto">
            <a:xfrm>
              <a:off x="7415" y="4751"/>
              <a:ext cx="2086" cy="72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1400" b="1" baseline="30000" dirty="0">
                  <a:latin typeface="Times New Roman" pitchFamily="18" charset="0"/>
                  <a:cs typeface="Times New Roman" pitchFamily="18" charset="0"/>
                </a:rPr>
                <a:t>st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, 2</a:t>
              </a:r>
              <a:r>
                <a:rPr lang="en-US" sz="1400" b="1" baseline="30000" dirty="0">
                  <a:latin typeface="Times New Roman" pitchFamily="18" charset="0"/>
                  <a:cs typeface="Times New Roman" pitchFamily="18" charset="0"/>
                </a:rPr>
                <a:t>nd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 and 3</a:t>
              </a:r>
              <a:r>
                <a:rPr lang="en-US" sz="1400" b="1" baseline="30000" dirty="0">
                  <a:latin typeface="Times New Roman" pitchFamily="18" charset="0"/>
                  <a:cs typeface="Times New Roman" pitchFamily="18" charset="0"/>
                </a:rPr>
                <a:t>rd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gen antibiotics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913" name="AutoShape 25"/>
            <p:cNvCxnSpPr>
              <a:cxnSpLocks noChangeShapeType="1"/>
            </p:cNvCxnSpPr>
            <p:nvPr/>
          </p:nvCxnSpPr>
          <p:spPr bwMode="auto">
            <a:xfrm flipV="1">
              <a:off x="11581" y="4399"/>
              <a:ext cx="2860" cy="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916" name="AutoShape 22"/>
            <p:cNvCxnSpPr>
              <a:cxnSpLocks noChangeShapeType="1"/>
            </p:cNvCxnSpPr>
            <p:nvPr/>
          </p:nvCxnSpPr>
          <p:spPr bwMode="auto">
            <a:xfrm>
              <a:off x="12815" y="3708"/>
              <a:ext cx="1" cy="70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917" name="AutoShape 21"/>
            <p:cNvCxnSpPr>
              <a:cxnSpLocks noChangeShapeType="1"/>
            </p:cNvCxnSpPr>
            <p:nvPr/>
          </p:nvCxnSpPr>
          <p:spPr bwMode="auto">
            <a:xfrm>
              <a:off x="11580" y="4415"/>
              <a:ext cx="1" cy="488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7919" name="Text Box 19"/>
            <p:cNvSpPr txBox="1">
              <a:spLocks noChangeArrowheads="1"/>
            </p:cNvSpPr>
            <p:nvPr/>
          </p:nvSpPr>
          <p:spPr bwMode="auto">
            <a:xfrm>
              <a:off x="13556" y="4879"/>
              <a:ext cx="1796" cy="102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050" b="1" dirty="0" smtClean="0">
                  <a:latin typeface="Times New Roman" pitchFamily="18" charset="0"/>
                  <a:cs typeface="Times New Roman" pitchFamily="18" charset="0"/>
                </a:rPr>
                <a:t>Designer  </a:t>
              </a:r>
              <a:r>
                <a:rPr lang="en-US" sz="1050" b="1" dirty="0" err="1">
                  <a:latin typeface="Times New Roman" pitchFamily="18" charset="0"/>
                  <a:cs typeface="Times New Roman" pitchFamily="18" charset="0"/>
                </a:rPr>
                <a:t>biotherapeutics</a:t>
              </a: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smtClean="0">
                  <a:latin typeface="Times New Roman" pitchFamily="18" charset="0"/>
                  <a:cs typeface="Times New Roman" pitchFamily="18" charset="0"/>
                </a:rPr>
                <a:t>+ Antibiotic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920" name="Text Box 18"/>
            <p:cNvSpPr txBox="1">
              <a:spLocks noChangeArrowheads="1"/>
            </p:cNvSpPr>
            <p:nvPr/>
          </p:nvSpPr>
          <p:spPr bwMode="auto">
            <a:xfrm>
              <a:off x="10671" y="4879"/>
              <a:ext cx="1705" cy="81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050" b="1" dirty="0" smtClean="0">
                  <a:latin typeface="Times New Roman" pitchFamily="18" charset="0"/>
                  <a:cs typeface="Times New Roman" pitchFamily="18" charset="0"/>
                </a:rPr>
                <a:t>Native </a:t>
              </a:r>
              <a:r>
                <a:rPr lang="en-US" sz="1050" b="1" dirty="0" err="1" smtClean="0">
                  <a:latin typeface="Times New Roman" pitchFamily="18" charset="0"/>
                  <a:cs typeface="Times New Roman" pitchFamily="18" charset="0"/>
                </a:rPr>
                <a:t>Biotherapeutic</a:t>
              </a:r>
              <a:r>
                <a:rPr lang="en-US" sz="105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+ Antibiotic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922" name="Text Box 16"/>
            <p:cNvSpPr txBox="1">
              <a:spLocks noChangeArrowheads="1"/>
            </p:cNvSpPr>
            <p:nvPr/>
          </p:nvSpPr>
          <p:spPr bwMode="auto">
            <a:xfrm>
              <a:off x="2035" y="5527"/>
              <a:ext cx="1531" cy="622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Prokaryotic 0rigin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923" name="AutoShape 14"/>
            <p:cNvCxnSpPr>
              <a:cxnSpLocks noChangeShapeType="1"/>
            </p:cNvCxnSpPr>
            <p:nvPr/>
          </p:nvCxnSpPr>
          <p:spPr bwMode="auto">
            <a:xfrm>
              <a:off x="3991" y="3689"/>
              <a:ext cx="1" cy="963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924" name="AutoShape 13"/>
            <p:cNvCxnSpPr>
              <a:cxnSpLocks noChangeShapeType="1"/>
            </p:cNvCxnSpPr>
            <p:nvPr/>
          </p:nvCxnSpPr>
          <p:spPr bwMode="auto">
            <a:xfrm>
              <a:off x="2830" y="4651"/>
              <a:ext cx="1" cy="864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7928" name="Text Box 9"/>
            <p:cNvSpPr txBox="1">
              <a:spLocks noChangeArrowheads="1"/>
            </p:cNvSpPr>
            <p:nvPr/>
          </p:nvSpPr>
          <p:spPr bwMode="auto">
            <a:xfrm>
              <a:off x="11191" y="6199"/>
              <a:ext cx="5743" cy="22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Expected outcomes-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sz="14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Improved activity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sz="14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Reduced toxicity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sz="14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Lowered incidence of drug resistance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sz="14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Cost reduction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sz="1400" b="1" dirty="0" err="1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Immunomodulation</a:t>
              </a:r>
              <a:r>
                <a:rPr lang="en-US" sz="14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: General health benefits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892" name="Text Box 41"/>
          <p:cNvSpPr txBox="1">
            <a:spLocks noChangeArrowheads="1"/>
          </p:cNvSpPr>
          <p:nvPr/>
        </p:nvSpPr>
        <p:spPr bwMode="auto">
          <a:xfrm>
            <a:off x="4464051" y="2895601"/>
            <a:ext cx="2241549" cy="18002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Drug resistant pathogens</a:t>
            </a:r>
            <a:endParaRPr lang="en-US" sz="2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Toxicity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Disruption of gut </a:t>
            </a:r>
            <a:r>
              <a:rPr lang="en-US" sz="1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microbiota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Cost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3" name="Rectangle 42"/>
          <p:cNvSpPr>
            <a:spLocks noChangeArrowheads="1"/>
          </p:cNvSpPr>
          <p:nvPr/>
        </p:nvSpPr>
        <p:spPr bwMode="auto">
          <a:xfrm>
            <a:off x="0" y="28545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257145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896" name="AutoShape 5"/>
          <p:cNvCxnSpPr>
            <a:cxnSpLocks noChangeShapeType="1"/>
          </p:cNvCxnSpPr>
          <p:nvPr/>
        </p:nvCxnSpPr>
        <p:spPr bwMode="auto">
          <a:xfrm>
            <a:off x="1083733" y="3175000"/>
            <a:ext cx="0" cy="330200"/>
          </a:xfrm>
          <a:prstGeom prst="straightConnector1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7897" name="AutoShape 5"/>
          <p:cNvCxnSpPr>
            <a:cxnSpLocks noChangeShapeType="1"/>
          </p:cNvCxnSpPr>
          <p:nvPr/>
        </p:nvCxnSpPr>
        <p:spPr bwMode="auto">
          <a:xfrm rot="16200000" flipH="1">
            <a:off x="2175933" y="3953933"/>
            <a:ext cx="1524000" cy="16933"/>
          </a:xfrm>
          <a:prstGeom prst="straightConnector1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</p:cxnSp>
      <p:sp>
        <p:nvSpPr>
          <p:cNvPr id="37898" name="TextBox 47"/>
          <p:cNvSpPr txBox="1">
            <a:spLocks noChangeArrowheads="1"/>
          </p:cNvSpPr>
          <p:nvPr/>
        </p:nvSpPr>
        <p:spPr bwMode="auto">
          <a:xfrm>
            <a:off x="6442249" y="6477000"/>
            <a:ext cx="59535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Rishi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., 2013. Critical reviews in Microbiology (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IF-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6.2)</a:t>
            </a:r>
            <a:endParaRPr lang="en-I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>
          <a:xfrm>
            <a:off x="609600" y="-76200"/>
            <a:ext cx="11074400" cy="8382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Revisiting anti-infective </a:t>
            </a:r>
            <a:r>
              <a:rPr lang="en-US" sz="2800" b="1" dirty="0" err="1" smtClean="0">
                <a:solidFill>
                  <a:srgbClr val="C00000"/>
                </a:solidFill>
              </a:rPr>
              <a:t>biotherapeutics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1601" y="3810000"/>
            <a:ext cx="850361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Probiotics</a:t>
            </a:r>
            <a:endParaRPr lang="en-IN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20801" y="3810000"/>
            <a:ext cx="998991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Bacteriocins</a:t>
            </a:r>
            <a:endParaRPr lang="en-IN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711200" y="3505200"/>
            <a:ext cx="812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11200" y="35052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24000" y="35052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320801" y="5029201"/>
            <a:ext cx="1628087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Herbal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products</a:t>
            </a:r>
            <a:endParaRPr lang="en-IN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352800" y="5029200"/>
            <a:ext cx="1691938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Antimicrobial peptides</a:t>
            </a:r>
            <a:endParaRPr lang="en-IN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2235200" y="4724400"/>
            <a:ext cx="142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235200" y="4724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3506126" y="4876668"/>
            <a:ext cx="304006" cy="1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11201" y="5638801"/>
            <a:ext cx="3132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Mixed therapeutic results</a:t>
            </a:r>
          </a:p>
          <a:p>
            <a:pPr>
              <a:buFont typeface="Arial" pitchFamily="34" charset="0"/>
              <a:buChar char="•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Poor understanding of Phys, </a:t>
            </a:r>
            <a:r>
              <a:rPr lang="en-IN" sz="1400" b="1" dirty="0" err="1" smtClean="0">
                <a:latin typeface="Times New Roman" pitchFamily="18" charset="0"/>
                <a:cs typeface="Times New Roman" pitchFamily="18" charset="0"/>
              </a:rPr>
              <a:t>Pharma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         and </a:t>
            </a:r>
            <a:r>
              <a:rPr lang="en-IN" sz="1400" b="1" dirty="0" err="1" smtClean="0">
                <a:latin typeface="Times New Roman" pitchFamily="18" charset="0"/>
                <a:cs typeface="Times New Roman" pitchFamily="18" charset="0"/>
              </a:rPr>
              <a:t>Physico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-chemical nature</a:t>
            </a:r>
          </a:p>
          <a:p>
            <a:pPr>
              <a:buFont typeface="Arial" pitchFamily="34" charset="0"/>
              <a:buChar char="•"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Lack of validation</a:t>
            </a:r>
            <a:endParaRPr lang="en-IN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AutoShape 21"/>
          <p:cNvCxnSpPr>
            <a:cxnSpLocks noChangeShapeType="1"/>
          </p:cNvCxnSpPr>
          <p:nvPr/>
        </p:nvCxnSpPr>
        <p:spPr bwMode="auto">
          <a:xfrm>
            <a:off x="10160000" y="2057401"/>
            <a:ext cx="781" cy="309847"/>
          </a:xfrm>
          <a:prstGeom prst="straightConnector1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998805" y="942535"/>
          <a:ext cx="10609765" cy="551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6420274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CD868E-DD78-4E0B-A28B-3F039F565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64CD868E-DD78-4E0B-A28B-3F039F5651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64CD868E-DD78-4E0B-A28B-3F039F565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64CD868E-DD78-4E0B-A28B-3F039F565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B97552-1467-463B-9838-AEDEF1BAC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48B97552-1467-463B-9838-AEDEF1BAC1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48B97552-1467-463B-9838-AEDEF1BAC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48B97552-1467-463B-9838-AEDEF1BAC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96FF26-FA9B-4930-AF13-589E441BD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B196FF26-FA9B-4930-AF13-589E441BD4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B196FF26-FA9B-4930-AF13-589E441BD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B196FF26-FA9B-4930-AF13-589E441BD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B3283A-42F1-4CF8-A188-E901E87DA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DAB3283A-42F1-4CF8-A188-E901E87DA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DAB3283A-42F1-4CF8-A188-E901E87DA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DAB3283A-42F1-4CF8-A188-E901E87DA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73941F-BB7E-446B-9497-CB25EDBE4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A873941F-BB7E-446B-9497-CB25EDBE47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A873941F-BB7E-446B-9497-CB25EDBE4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A873941F-BB7E-446B-9497-CB25EDBE4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2644B1-E6C1-4087-8F4D-1B5D71A20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graphicEl>
                                              <a:dgm id="{652644B1-E6C1-4087-8F4D-1B5D71A202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652644B1-E6C1-4087-8F4D-1B5D71A20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652644B1-E6C1-4087-8F4D-1B5D71A20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9911E0-57BC-4487-B8E3-FCA870E8D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339911E0-57BC-4487-B8E3-FCA870E8D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339911E0-57BC-4487-B8E3-FCA870E8D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339911E0-57BC-4487-B8E3-FCA870E8D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DDA411-A018-489B-B27C-AB434B81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graphicEl>
                                              <a:dgm id="{8DDDA411-A018-489B-B27C-AB434B813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8DDDA411-A018-489B-B27C-AB434B81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8DDDA411-A018-489B-B27C-AB434B81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86AD6-CE86-4A18-83EB-F219F9513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58286AD6-CE86-4A18-83EB-F219F95130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58286AD6-CE86-4A18-83EB-F219F9513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58286AD6-CE86-4A18-83EB-F219F9513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11200" y="1079292"/>
            <a:ext cx="10972800" cy="4377127"/>
          </a:xfrm>
        </p:spPr>
        <p:txBody>
          <a:bodyPr lIns="90487" tIns="44450" rIns="90487" bIns="44450" rtlCol="0">
            <a:no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US" sz="1600" b="1" dirty="0" smtClean="0"/>
              <a:t>In this context, antimicrobial peptides (AMPs) from prokaryotic and eukaryotic origin are finding a strategic place in the therapeutic armamentarium against infectious </a:t>
            </a:r>
            <a:r>
              <a:rPr lang="en-US" sz="1600" b="1" dirty="0" smtClean="0"/>
              <a:t>diseases</a:t>
            </a:r>
            <a:endParaRPr lang="en-US" sz="1600" b="1" dirty="0" smtClean="0"/>
          </a:p>
          <a:p>
            <a:pPr algn="ctr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IN" sz="2000" b="1" dirty="0" smtClean="0">
                <a:solidFill>
                  <a:srgbClr val="FF0000"/>
                </a:solidFill>
              </a:rPr>
              <a:t>Properties of AMPs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IN" sz="1600" b="1" dirty="0" smtClean="0"/>
              <a:t>Small size (</a:t>
            </a:r>
            <a:r>
              <a:rPr lang="en-US" sz="1600" b="1" dirty="0" smtClean="0"/>
              <a:t>generally less than 100 amino acid residues)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600" b="1" dirty="0" smtClean="0"/>
              <a:t>Overall positive </a:t>
            </a:r>
            <a:r>
              <a:rPr lang="en-US" sz="1600" b="1" dirty="0" smtClean="0"/>
              <a:t>charge</a:t>
            </a:r>
            <a:endParaRPr lang="en-US" sz="1600" b="1" dirty="0" smtClean="0"/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600" b="1" dirty="0" smtClean="0"/>
              <a:t>Components of  host innate immune </a:t>
            </a:r>
            <a:r>
              <a:rPr lang="en-US" sz="1600" b="1" dirty="0" smtClean="0"/>
              <a:t>defense</a:t>
            </a:r>
            <a:endParaRPr lang="en-US" sz="1600" b="1" dirty="0" smtClean="0"/>
          </a:p>
          <a:p>
            <a:pPr algn="ctr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Advantages of AMPs over Antibiotics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IN" sz="1600" b="1" dirty="0" smtClean="0"/>
              <a:t>Broad spectrum of </a:t>
            </a:r>
            <a:r>
              <a:rPr lang="en-IN" sz="1600" b="1" dirty="0" smtClean="0"/>
              <a:t>activity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600" b="1" dirty="0" smtClean="0"/>
              <a:t>Fast </a:t>
            </a:r>
            <a:r>
              <a:rPr lang="en-US" sz="1600" b="1" dirty="0" smtClean="0"/>
              <a:t>killing 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600" b="1" dirty="0" err="1" smtClean="0"/>
              <a:t>Immunomodulatory</a:t>
            </a:r>
            <a:r>
              <a:rPr lang="en-US" sz="1600" b="1" dirty="0" smtClean="0"/>
              <a:t> properties (linkers of natural and acquired immunity)</a:t>
            </a:r>
          </a:p>
          <a:p>
            <a:pPr marL="0" indent="0"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IN" sz="2000" b="1" dirty="0" smtClean="0">
                <a:solidFill>
                  <a:srgbClr val="C00000"/>
                </a:solidFill>
              </a:rPr>
              <a:t>There </a:t>
            </a:r>
            <a:r>
              <a:rPr lang="en-IN" sz="2000" b="1" dirty="0" smtClean="0">
                <a:solidFill>
                  <a:srgbClr val="C00000"/>
                </a:solidFill>
              </a:rPr>
              <a:t>is a lot of commercial interest in developing them as potential antimicrobial therapeutics.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17904" y="76200"/>
            <a:ext cx="6732896" cy="1162050"/>
          </a:xfrm>
        </p:spPr>
        <p:txBody>
          <a:bodyPr lIns="90487" tIns="44450" rIns="90487" bIns="44450">
            <a:normAutofit/>
          </a:bodyPr>
          <a:lstStyle/>
          <a:p>
            <a:pPr eaLnBrk="1" hangingPunct="1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Antimicrobial peptides 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181167" y="1954213"/>
            <a:ext cx="18473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11200" y="1806982"/>
            <a:ext cx="10972800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Amoebas to Humans (incl. Bacteria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lnSpc>
                <a:spcPct val="150000"/>
              </a:lnSpc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Magainin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(Frog)</a:t>
            </a:r>
          </a:p>
          <a:p>
            <a:pPr lvl="1">
              <a:defRPr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Protegrin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Porcine)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defRPr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Indolicidin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(Bovine/ mammalian) </a:t>
            </a:r>
          </a:p>
          <a:p>
            <a:pPr lvl="1">
              <a:defRPr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Defensins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(Humans)</a:t>
            </a:r>
          </a:p>
          <a:p>
            <a:pPr lvl="1">
              <a:defRPr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Cryptdin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Paneth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cells)</a:t>
            </a:r>
          </a:p>
          <a:p>
            <a:pPr lvl="1">
              <a:defRPr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Nisin</a:t>
            </a:r>
            <a:r>
              <a:rPr lang="en-IN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Lactococcus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lactis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) </a:t>
            </a:r>
          </a:p>
          <a:p>
            <a:pPr marL="342900" indent="-342900">
              <a:lnSpc>
                <a:spcPct val="150000"/>
              </a:lnSpc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58384" y="1601385"/>
            <a:ext cx="63866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One of the most well-characterized and highly expressed antimicrobial peptide families is that of the α-defensins.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Mouse enteric α-defensins called cryptdins are expressed in the     granules of Paneth cells and are secreted into the lumen of intestinal crypts in response to bacterial stimuli 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Cationic peptides of 3–5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v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Preet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.,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2010,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JAC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Preet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.,2011 </a:t>
            </a:r>
            <a:r>
              <a:rPr lang="en-US" sz="1200" b="1" i="1" dirty="0" err="1" smtClean="0">
                <a:latin typeface="Times New Roman" pitchFamily="18" charset="0"/>
                <a:cs typeface="Times New Roman" pitchFamily="18" charset="0"/>
              </a:rPr>
              <a:t>PLoS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NTD;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Rishi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.,2011,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AAC)</a:t>
            </a:r>
          </a:p>
          <a:p>
            <a:pPr algn="just"/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8444" y="1237957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CRYPTDINS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7935" y="385916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Nisin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8622" y="4173921"/>
            <a:ext cx="62045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Lactococcus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lactis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subsp.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lactis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Effective against Gram-positive organisms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34 amino acid polypeptide of 3-5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kDa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“Generally Regarded As Safe” (GRAS) compound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Efficacy against Gram-negative organisms using EDTA and other antibiotics have been evaluated </a:t>
            </a:r>
          </a:p>
          <a:p>
            <a:pPr>
              <a:buFont typeface="Wingdings" pitchFamily="2" charset="2"/>
              <a:buChar char="v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Singh and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Rishi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et al., 2013,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Plos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One; Singh and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Rishi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et al.,2014., JAC)</a:t>
            </a:r>
          </a:p>
          <a:p>
            <a:pPr>
              <a:buFont typeface="Wingdings" pitchFamily="2" charset="2"/>
              <a:buChar char="v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2877</Words>
  <Application>Microsoft Office PowerPoint</Application>
  <PresentationFormat>Custom</PresentationFormat>
  <Paragraphs>685</Paragraphs>
  <Slides>44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Vapor Trail</vt:lpstr>
      <vt:lpstr>Document</vt:lpstr>
      <vt:lpstr>Topical delivery of hybrid antimicrobial peptide for managing Acinetobacter baumannii infected wounds:  A novel therapeutic option</vt:lpstr>
      <vt:lpstr>Slide 2</vt:lpstr>
      <vt:lpstr>Slide 3</vt:lpstr>
      <vt:lpstr>Slide 4</vt:lpstr>
      <vt:lpstr>Multiple Drug Resistance</vt:lpstr>
      <vt:lpstr>Revisiting anti-infective biotherapeutics</vt:lpstr>
      <vt:lpstr>Slide 7</vt:lpstr>
      <vt:lpstr>Slide 8</vt:lpstr>
      <vt:lpstr>Antimicrobial peptides </vt:lpstr>
      <vt:lpstr>Slide 10</vt:lpstr>
      <vt:lpstr>Slide 11</vt:lpstr>
      <vt:lpstr>In-vitro Evaluation </vt:lpstr>
      <vt:lpstr>Slide 13</vt:lpstr>
      <vt:lpstr>Slide 14</vt:lpstr>
      <vt:lpstr>Slide 15</vt:lpstr>
      <vt:lpstr>Slide 16</vt:lpstr>
      <vt:lpstr>Slide 17</vt:lpstr>
      <vt:lpstr>Slide 18</vt:lpstr>
      <vt:lpstr>Significance </vt:lpstr>
      <vt:lpstr>Slide 20</vt:lpstr>
      <vt:lpstr>Slide 21</vt:lpstr>
      <vt:lpstr>Rheological properties of Carbopol </vt:lpstr>
      <vt:lpstr>TOXICITY STUDIES OF THE PEPTIDE </vt:lpstr>
      <vt:lpstr>Slide 24</vt:lpstr>
      <vt:lpstr>EVALUATION OF THERAPEUTIC EFFICACY OF THE PEPTIDE HYDROGEL FORMULATION </vt:lpstr>
      <vt:lpstr>Slide 26</vt:lpstr>
      <vt:lpstr>Slide 27</vt:lpstr>
      <vt:lpstr>Weight of the mice recorded  </vt:lpstr>
      <vt:lpstr>Quantification of Wound Bioburden </vt:lpstr>
      <vt:lpstr>Quantification of Wound Bioburden</vt:lpstr>
      <vt:lpstr> Macroscopic assessment of the wound enclosure and healing. </vt:lpstr>
      <vt:lpstr>Qualitative assessment of the wound </vt:lpstr>
      <vt:lpstr>Slide 33</vt:lpstr>
      <vt:lpstr>Histopathological studies </vt:lpstr>
      <vt:lpstr>Photomicrographs of H-E stained dorsal wound sections UNDER 400X</vt:lpstr>
      <vt:lpstr>Photomicrographs of H-E stained dorsal wound sections UNDER 100X </vt:lpstr>
      <vt:lpstr>Collagen - Masson's Trichrome stain  </vt:lpstr>
      <vt:lpstr>Elastic tissue fibres - Verhoeff's van Gieson (EVG)</vt:lpstr>
      <vt:lpstr> Estimation of lipid peroxidation </vt:lpstr>
      <vt:lpstr>Estimation of Catalase activity: </vt:lpstr>
      <vt:lpstr>Slide 41</vt:lpstr>
      <vt:lpstr>Outcome of the studies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TOPICAL DELIVERY OF A HYBRID ANTIMICROBIAL PEPTIDE FOR MANAGING Acinetobacter INFECTED WOUND IN A MURINE MODEL</dc:title>
  <dc:creator>TANVI VASHIST</dc:creator>
  <cp:lastModifiedBy>Dr. Praveen Rishi</cp:lastModifiedBy>
  <cp:revision>39</cp:revision>
  <dcterms:created xsi:type="dcterms:W3CDTF">2016-08-10T15:57:06Z</dcterms:created>
  <dcterms:modified xsi:type="dcterms:W3CDTF">2016-09-02T10:45:17Z</dcterms:modified>
</cp:coreProperties>
</file>