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8" r:id="rId2"/>
    <p:sldId id="261" r:id="rId3"/>
    <p:sldId id="262" r:id="rId4"/>
    <p:sldId id="263" r:id="rId5"/>
    <p:sldId id="264" r:id="rId6"/>
    <p:sldId id="311" r:id="rId7"/>
    <p:sldId id="265" r:id="rId8"/>
    <p:sldId id="325" r:id="rId9"/>
    <p:sldId id="268" r:id="rId10"/>
    <p:sldId id="269" r:id="rId11"/>
    <p:sldId id="326" r:id="rId12"/>
    <p:sldId id="270" r:id="rId13"/>
    <p:sldId id="312" r:id="rId14"/>
    <p:sldId id="324" r:id="rId15"/>
    <p:sldId id="313" r:id="rId16"/>
    <p:sldId id="323" r:id="rId17"/>
    <p:sldId id="322" r:id="rId18"/>
    <p:sldId id="316" r:id="rId19"/>
    <p:sldId id="317" r:id="rId20"/>
    <p:sldId id="318" r:id="rId21"/>
    <p:sldId id="319" r:id="rId22"/>
    <p:sldId id="320" r:id="rId23"/>
    <p:sldId id="271" r:id="rId24"/>
    <p:sldId id="285" r:id="rId25"/>
    <p:sldId id="286" r:id="rId26"/>
    <p:sldId id="288" r:id="rId27"/>
    <p:sldId id="302" r:id="rId28"/>
    <p:sldId id="303" r:id="rId29"/>
    <p:sldId id="304" r:id="rId30"/>
    <p:sldId id="305" r:id="rId31"/>
    <p:sldId id="306" r:id="rId32"/>
    <p:sldId id="292" r:id="rId33"/>
    <p:sldId id="293" r:id="rId34"/>
    <p:sldId id="295" r:id="rId35"/>
    <p:sldId id="327" r:id="rId36"/>
    <p:sldId id="297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3C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484" autoAdjust="0"/>
    <p:restoredTop sz="94660"/>
  </p:normalViewPr>
  <p:slideViewPr>
    <p:cSldViewPr>
      <p:cViewPr>
        <p:scale>
          <a:sx n="60" d="100"/>
          <a:sy n="60" d="100"/>
        </p:scale>
        <p:origin x="-1536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kavita\Desktop\rt%20pcr\Book1.xlsx" TargetMode="External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kavita\Desktop\rt%20pcr\Book1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IN"/>
  <c:chart>
    <c:plotArea>
      <c:layout>
        <c:manualLayout>
          <c:layoutTarget val="inner"/>
          <c:xMode val="edge"/>
          <c:yMode val="edge"/>
          <c:x val="0.10882495457298633"/>
          <c:y val="4.1730600982569484E-2"/>
          <c:w val="0.58274555824752894"/>
          <c:h val="0.78146005787738049"/>
        </c:manualLayout>
      </c:layout>
      <c:lineChart>
        <c:grouping val="standard"/>
        <c:ser>
          <c:idx val="0"/>
          <c:order val="0"/>
          <c:tx>
            <c:strRef>
              <c:f>Sheet1!$E$20</c:f>
              <c:strCache>
                <c:ptCount val="1"/>
                <c:pt idx="0">
                  <c:v>LD kneo</c:v>
                </c:pt>
              </c:strCache>
            </c:strRef>
          </c:tx>
          <c:marker>
            <c:symbol val="none"/>
          </c:marker>
          <c:errBars>
            <c:errDir val="y"/>
            <c:errBarType val="both"/>
            <c:errValType val="cust"/>
            <c:plus>
              <c:numRef>
                <c:f>Sheet1!$H$9:$H$15</c:f>
                <c:numCache>
                  <c:formatCode>General</c:formatCode>
                  <c:ptCount val="7"/>
                  <c:pt idx="0">
                    <c:v>0</c:v>
                  </c:pt>
                  <c:pt idx="1">
                    <c:v>5.6568542494924046E-2</c:v>
                  </c:pt>
                  <c:pt idx="2">
                    <c:v>0.28284271247462295</c:v>
                  </c:pt>
                  <c:pt idx="3">
                    <c:v>0.14142135623732402</c:v>
                  </c:pt>
                  <c:pt idx="4">
                    <c:v>0.28284271247461995</c:v>
                  </c:pt>
                  <c:pt idx="5">
                    <c:v>0.14142135623732402</c:v>
                  </c:pt>
                  <c:pt idx="6">
                    <c:v>0</c:v>
                  </c:pt>
                </c:numCache>
              </c:numRef>
            </c:plus>
            <c:minus>
              <c:numRef>
                <c:f>Sheet1!$H$9:$H$15</c:f>
                <c:numCache>
                  <c:formatCode>General</c:formatCode>
                  <c:ptCount val="7"/>
                  <c:pt idx="0">
                    <c:v>0</c:v>
                  </c:pt>
                  <c:pt idx="1">
                    <c:v>5.6568542494924046E-2</c:v>
                  </c:pt>
                  <c:pt idx="2">
                    <c:v>0.28284271247462295</c:v>
                  </c:pt>
                  <c:pt idx="3">
                    <c:v>0.14142135623732402</c:v>
                  </c:pt>
                  <c:pt idx="4">
                    <c:v>0.28284271247461995</c:v>
                  </c:pt>
                  <c:pt idx="5">
                    <c:v>0.14142135623732402</c:v>
                  </c:pt>
                  <c:pt idx="6">
                    <c:v>0</c:v>
                  </c:pt>
                </c:numCache>
              </c:numRef>
            </c:minus>
          </c:errBars>
          <c:val>
            <c:numRef>
              <c:f>Sheet1!$E$21:$E$27</c:f>
              <c:numCache>
                <c:formatCode>General</c:formatCode>
                <c:ptCount val="7"/>
                <c:pt idx="0">
                  <c:v>0.2</c:v>
                </c:pt>
                <c:pt idx="1">
                  <c:v>0.36000000000000032</c:v>
                </c:pt>
                <c:pt idx="2">
                  <c:v>1.8</c:v>
                </c:pt>
                <c:pt idx="3">
                  <c:v>3.3</c:v>
                </c:pt>
                <c:pt idx="4">
                  <c:v>4.2</c:v>
                </c:pt>
                <c:pt idx="5">
                  <c:v>4.0999999999999996</c:v>
                </c:pt>
                <c:pt idx="6">
                  <c:v>4</c:v>
                </c:pt>
              </c:numCache>
            </c:numRef>
          </c:val>
        </c:ser>
        <c:ser>
          <c:idx val="1"/>
          <c:order val="1"/>
          <c:tx>
            <c:strRef>
              <c:f>Sheet1!$F$20</c:f>
              <c:strCache>
                <c:ptCount val="1"/>
                <c:pt idx="0">
                  <c:v>Hp30b+/-</c:v>
                </c:pt>
              </c:strCache>
            </c:strRef>
          </c:tx>
          <c:marker>
            <c:symbol val="none"/>
          </c:marker>
          <c:errBars>
            <c:errDir val="y"/>
            <c:errBarType val="both"/>
            <c:errValType val="cust"/>
            <c:plus>
              <c:numRef>
                <c:f>Sheet1!$L$9:$L$15</c:f>
                <c:numCache>
                  <c:formatCode>General</c:formatCode>
                  <c:ptCount val="7"/>
                  <c:pt idx="0">
                    <c:v>0</c:v>
                  </c:pt>
                  <c:pt idx="1">
                    <c:v>3.5355339059327896E-2</c:v>
                  </c:pt>
                  <c:pt idx="2">
                    <c:v>0.28284271247462295</c:v>
                  </c:pt>
                  <c:pt idx="3">
                    <c:v>0.14142135623729746</c:v>
                  </c:pt>
                  <c:pt idx="4">
                    <c:v>0.21213203435596986</c:v>
                  </c:pt>
                  <c:pt idx="5">
                    <c:v>7.0710678118674042E-2</c:v>
                  </c:pt>
                  <c:pt idx="6">
                    <c:v>0</c:v>
                  </c:pt>
                </c:numCache>
              </c:numRef>
            </c:plus>
            <c:minus>
              <c:numRef>
                <c:f>Sheet1!$L$9:$L$15</c:f>
                <c:numCache>
                  <c:formatCode>General</c:formatCode>
                  <c:ptCount val="7"/>
                  <c:pt idx="0">
                    <c:v>0</c:v>
                  </c:pt>
                  <c:pt idx="1">
                    <c:v>3.5355339059327896E-2</c:v>
                  </c:pt>
                  <c:pt idx="2">
                    <c:v>0.28284271247462295</c:v>
                  </c:pt>
                  <c:pt idx="3">
                    <c:v>0.14142135623729746</c:v>
                  </c:pt>
                  <c:pt idx="4">
                    <c:v>0.21213203435596986</c:v>
                  </c:pt>
                  <c:pt idx="5">
                    <c:v>7.0710678118674042E-2</c:v>
                  </c:pt>
                  <c:pt idx="6">
                    <c:v>0</c:v>
                  </c:pt>
                </c:numCache>
              </c:numRef>
            </c:minus>
          </c:errBars>
          <c:val>
            <c:numRef>
              <c:f>Sheet1!$F$21:$F$27</c:f>
              <c:numCache>
                <c:formatCode>General</c:formatCode>
                <c:ptCount val="7"/>
                <c:pt idx="0">
                  <c:v>0.2</c:v>
                </c:pt>
                <c:pt idx="1">
                  <c:v>0.3750000000000035</c:v>
                </c:pt>
                <c:pt idx="2">
                  <c:v>1.8</c:v>
                </c:pt>
                <c:pt idx="3">
                  <c:v>3.7</c:v>
                </c:pt>
                <c:pt idx="4">
                  <c:v>3.75</c:v>
                </c:pt>
                <c:pt idx="5">
                  <c:v>3.55</c:v>
                </c:pt>
                <c:pt idx="6">
                  <c:v>3</c:v>
                </c:pt>
              </c:numCache>
            </c:numRef>
          </c:val>
        </c:ser>
        <c:marker val="1"/>
        <c:axId val="78536064"/>
        <c:axId val="80016512"/>
      </c:lineChart>
      <c:catAx>
        <c:axId val="78536064"/>
        <c:scaling>
          <c:orientation val="minMax"/>
        </c:scaling>
        <c:axPos val="b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lang="en-US"/>
            </a:pPr>
            <a:endParaRPr lang="en-US"/>
          </a:p>
        </c:txPr>
        <c:crossAx val="80016512"/>
        <c:crosses val="autoZero"/>
        <c:auto val="1"/>
        <c:lblAlgn val="ctr"/>
        <c:lblOffset val="100"/>
      </c:catAx>
      <c:valAx>
        <c:axId val="80016512"/>
        <c:scaling>
          <c:orientation val="minMax"/>
          <c:max val="6"/>
          <c:min val="0"/>
        </c:scaling>
        <c:axPos val="l"/>
        <c:numFmt formatCode="General" sourceLinked="1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lang="en-US"/>
            </a:pPr>
            <a:endParaRPr lang="en-US"/>
          </a:p>
        </c:txPr>
        <c:crossAx val="78536064"/>
        <c:crosses val="autoZero"/>
        <c:crossBetween val="between"/>
        <c:majorUnit val="1"/>
        <c:minorUnit val="0.1"/>
      </c:valAx>
      <c:spPr>
        <a:noFill/>
        <a:ln w="25400">
          <a:noFill/>
        </a:ln>
      </c:spPr>
    </c:plotArea>
    <c:legend>
      <c:legendPos val="r"/>
      <c:txPr>
        <a:bodyPr/>
        <a:lstStyle/>
        <a:p>
          <a:pPr>
            <a:defRPr lang="en-US"/>
          </a:pPr>
          <a:endParaRPr lang="en-US"/>
        </a:p>
      </c:txPr>
    </c:legend>
    <c:plotVisOnly val="1"/>
    <c:dispBlanksAs val="gap"/>
  </c:chart>
  <c:spPr>
    <a:noFill/>
    <a:ln w="0">
      <a:noFill/>
    </a:ln>
  </c:spPr>
  <c:txPr>
    <a:bodyPr/>
    <a:lstStyle/>
    <a:p>
      <a:pPr>
        <a:defRPr sz="1600" b="1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IN"/>
  <c:chart>
    <c:plotArea>
      <c:layout>
        <c:manualLayout>
          <c:layoutTarget val="inner"/>
          <c:xMode val="edge"/>
          <c:yMode val="edge"/>
          <c:x val="9.4314960629921257E-2"/>
          <c:y val="6.8356299212598712E-2"/>
          <c:w val="0.62278215223097289"/>
          <c:h val="0.72158172936716247"/>
        </c:manualLayout>
      </c:layout>
      <c:lineChart>
        <c:grouping val="standard"/>
        <c:ser>
          <c:idx val="0"/>
          <c:order val="0"/>
          <c:tx>
            <c:strRef>
              <c:f>Sheet1!$O$20</c:f>
              <c:strCache>
                <c:ptCount val="1"/>
                <c:pt idx="0">
                  <c:v>LDIS kneo</c:v>
                </c:pt>
              </c:strCache>
            </c:strRef>
          </c:tx>
          <c:marker>
            <c:symbol val="none"/>
          </c:marker>
          <c:errBars>
            <c:errDir val="y"/>
            <c:errBarType val="both"/>
            <c:errValType val="cust"/>
            <c:plus>
              <c:numRef>
                <c:f>Sheet1!$R$8:$R$14</c:f>
                <c:numCache>
                  <c:formatCode>General</c:formatCode>
                  <c:ptCount val="7"/>
                  <c:pt idx="0">
                    <c:v>0</c:v>
                  </c:pt>
                  <c:pt idx="1">
                    <c:v>2.8284271247460302E-2</c:v>
                  </c:pt>
                  <c:pt idx="2">
                    <c:v>0.14142135623731286</c:v>
                  </c:pt>
                  <c:pt idx="3">
                    <c:v>0.14142135623729746</c:v>
                  </c:pt>
                  <c:pt idx="4">
                    <c:v>0.28284271247461995</c:v>
                  </c:pt>
                  <c:pt idx="5">
                    <c:v>0</c:v>
                  </c:pt>
                  <c:pt idx="6">
                    <c:v>0</c:v>
                  </c:pt>
                </c:numCache>
              </c:numRef>
            </c:plus>
            <c:minus>
              <c:numRef>
                <c:f>Sheet1!$R$8:$R$14</c:f>
                <c:numCache>
                  <c:formatCode>General</c:formatCode>
                  <c:ptCount val="7"/>
                  <c:pt idx="0">
                    <c:v>0</c:v>
                  </c:pt>
                  <c:pt idx="1">
                    <c:v>2.8284271247460302E-2</c:v>
                  </c:pt>
                  <c:pt idx="2">
                    <c:v>0.14142135623731286</c:v>
                  </c:pt>
                  <c:pt idx="3">
                    <c:v>0.14142135623729746</c:v>
                  </c:pt>
                  <c:pt idx="4">
                    <c:v>0.28284271247461995</c:v>
                  </c:pt>
                  <c:pt idx="5">
                    <c:v>0</c:v>
                  </c:pt>
                  <c:pt idx="6">
                    <c:v>0</c:v>
                  </c:pt>
                </c:numCache>
              </c:numRef>
            </c:minus>
          </c:errBars>
          <c:val>
            <c:numRef>
              <c:f>Sheet1!$O$21:$O$27</c:f>
              <c:numCache>
                <c:formatCode>General</c:formatCode>
                <c:ptCount val="7"/>
                <c:pt idx="0">
                  <c:v>0.2</c:v>
                </c:pt>
                <c:pt idx="1">
                  <c:v>0.4</c:v>
                </c:pt>
                <c:pt idx="2">
                  <c:v>1.9000000000000001</c:v>
                </c:pt>
                <c:pt idx="3">
                  <c:v>4.5</c:v>
                </c:pt>
                <c:pt idx="4">
                  <c:v>5.2</c:v>
                </c:pt>
                <c:pt idx="5">
                  <c:v>5.2</c:v>
                </c:pt>
                <c:pt idx="6">
                  <c:v>5</c:v>
                </c:pt>
              </c:numCache>
            </c:numRef>
          </c:val>
        </c:ser>
        <c:ser>
          <c:idx val="1"/>
          <c:order val="1"/>
          <c:tx>
            <c:strRef>
              <c:f>Sheet1!$P$20</c:f>
              <c:strCache>
                <c:ptCount val="1"/>
                <c:pt idx="0">
                  <c:v>Hp30b +/-</c:v>
                </c:pt>
              </c:strCache>
            </c:strRef>
          </c:tx>
          <c:marker>
            <c:symbol val="none"/>
          </c:marker>
          <c:errBars>
            <c:errDir val="y"/>
            <c:errBarType val="both"/>
            <c:errValType val="cust"/>
            <c:plus>
              <c:numRef>
                <c:f>Sheet1!$V$8:$V$14</c:f>
                <c:numCache>
                  <c:formatCode>General</c:formatCode>
                  <c:ptCount val="7"/>
                  <c:pt idx="0">
                    <c:v>0</c:v>
                  </c:pt>
                  <c:pt idx="1">
                    <c:v>7.0710678118655673E-3</c:v>
                  </c:pt>
                  <c:pt idx="2">
                    <c:v>4.2426406871195914E-2</c:v>
                  </c:pt>
                  <c:pt idx="3">
                    <c:v>0.35355339059327401</c:v>
                  </c:pt>
                  <c:pt idx="4">
                    <c:v>0.14142135623730998</c:v>
                  </c:pt>
                  <c:pt idx="5">
                    <c:v>0.21213203435596209</c:v>
                  </c:pt>
                  <c:pt idx="6">
                    <c:v>0.14142135623730998</c:v>
                  </c:pt>
                </c:numCache>
              </c:numRef>
            </c:plus>
            <c:minus>
              <c:numRef>
                <c:f>Sheet1!$V$8:$V$14</c:f>
                <c:numCache>
                  <c:formatCode>General</c:formatCode>
                  <c:ptCount val="7"/>
                  <c:pt idx="0">
                    <c:v>0</c:v>
                  </c:pt>
                  <c:pt idx="1">
                    <c:v>7.0710678118655673E-3</c:v>
                  </c:pt>
                  <c:pt idx="2">
                    <c:v>4.2426406871195914E-2</c:v>
                  </c:pt>
                  <c:pt idx="3">
                    <c:v>0.35355339059327401</c:v>
                  </c:pt>
                  <c:pt idx="4">
                    <c:v>0.14142135623730998</c:v>
                  </c:pt>
                  <c:pt idx="5">
                    <c:v>0.21213203435596209</c:v>
                  </c:pt>
                  <c:pt idx="6">
                    <c:v>0.14142135623730998</c:v>
                  </c:pt>
                </c:numCache>
              </c:numRef>
            </c:minus>
          </c:errBars>
          <c:val>
            <c:numRef>
              <c:f>Sheet1!$P$21:$P$27</c:f>
              <c:numCache>
                <c:formatCode>General</c:formatCode>
                <c:ptCount val="7"/>
                <c:pt idx="0">
                  <c:v>0.2</c:v>
                </c:pt>
                <c:pt idx="1">
                  <c:v>0.39500000000000451</c:v>
                </c:pt>
                <c:pt idx="2">
                  <c:v>1.53</c:v>
                </c:pt>
                <c:pt idx="3">
                  <c:v>2.75</c:v>
                </c:pt>
                <c:pt idx="4">
                  <c:v>3.9</c:v>
                </c:pt>
                <c:pt idx="5">
                  <c:v>3.65</c:v>
                </c:pt>
                <c:pt idx="6">
                  <c:v>3.5</c:v>
                </c:pt>
              </c:numCache>
            </c:numRef>
          </c:val>
        </c:ser>
        <c:marker val="1"/>
        <c:axId val="80369536"/>
        <c:axId val="80371072"/>
      </c:lineChart>
      <c:catAx>
        <c:axId val="80369536"/>
        <c:scaling>
          <c:orientation val="minMax"/>
        </c:scaling>
        <c:axPos val="b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lang="en-US"/>
            </a:pPr>
            <a:endParaRPr lang="en-US"/>
          </a:p>
        </c:txPr>
        <c:crossAx val="80371072"/>
        <c:crosses val="autoZero"/>
        <c:auto val="1"/>
        <c:lblAlgn val="ctr"/>
        <c:lblOffset val="100"/>
      </c:catAx>
      <c:valAx>
        <c:axId val="80371072"/>
        <c:scaling>
          <c:orientation val="minMax"/>
        </c:scaling>
        <c:axPos val="l"/>
        <c:numFmt formatCode="General" sourceLinked="1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lang="en-US"/>
            </a:pPr>
            <a:endParaRPr lang="en-US"/>
          </a:p>
        </c:txPr>
        <c:crossAx val="80369536"/>
        <c:crosses val="autoZero"/>
        <c:crossBetween val="between"/>
      </c:valAx>
    </c:plotArea>
    <c:legend>
      <c:legendPos val="r"/>
      <c:txPr>
        <a:bodyPr/>
        <a:lstStyle/>
        <a:p>
          <a:pPr>
            <a:defRPr lang="en-US"/>
          </a:pPr>
          <a:endParaRPr lang="en-US"/>
        </a:p>
      </c:txPr>
    </c:legend>
    <c:plotVisOnly val="1"/>
    <c:dispBlanksAs val="gap"/>
  </c:chart>
  <c:txPr>
    <a:bodyPr/>
    <a:lstStyle/>
    <a:p>
      <a:pPr>
        <a:defRPr sz="1600" b="1"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IN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9.0922995647908206E-2"/>
          <c:y val="2.9268759962500678E-2"/>
          <c:w val="0.54415268378991855"/>
          <c:h val="0.84858241405445578"/>
        </c:manualLayout>
      </c:layout>
      <c:lineChart>
        <c:grouping val="standard"/>
        <c:ser>
          <c:idx val="0"/>
          <c:order val="0"/>
          <c:tx>
            <c:strRef>
              <c:f>Sheet1!$E$20</c:f>
              <c:strCache>
                <c:ptCount val="1"/>
                <c:pt idx="0">
                  <c:v>LD kneo</c:v>
                </c:pt>
              </c:strCache>
            </c:strRef>
          </c:tx>
          <c:marker>
            <c:symbol val="none"/>
          </c:marker>
          <c:errBars>
            <c:errDir val="y"/>
            <c:errBarType val="both"/>
            <c:errValType val="cust"/>
            <c:plus>
              <c:numRef>
                <c:f>Sheet1!$H$9:$H$15</c:f>
                <c:numCache>
                  <c:formatCode>General</c:formatCode>
                  <c:ptCount val="7"/>
                  <c:pt idx="0">
                    <c:v>0</c:v>
                  </c:pt>
                  <c:pt idx="1">
                    <c:v>5.6568542494924046E-2</c:v>
                  </c:pt>
                  <c:pt idx="2">
                    <c:v>0.28284271247462284</c:v>
                  </c:pt>
                  <c:pt idx="3">
                    <c:v>0.14142135623732396</c:v>
                  </c:pt>
                  <c:pt idx="4">
                    <c:v>0.28284271247461984</c:v>
                  </c:pt>
                  <c:pt idx="5">
                    <c:v>0.14142135623732396</c:v>
                  </c:pt>
                  <c:pt idx="6">
                    <c:v>0</c:v>
                  </c:pt>
                </c:numCache>
              </c:numRef>
            </c:plus>
            <c:minus>
              <c:numRef>
                <c:f>Sheet1!$H$9:$H$15</c:f>
                <c:numCache>
                  <c:formatCode>General</c:formatCode>
                  <c:ptCount val="7"/>
                  <c:pt idx="0">
                    <c:v>0</c:v>
                  </c:pt>
                  <c:pt idx="1">
                    <c:v>5.6568542494924046E-2</c:v>
                  </c:pt>
                  <c:pt idx="2">
                    <c:v>0.28284271247462284</c:v>
                  </c:pt>
                  <c:pt idx="3">
                    <c:v>0.14142135623732396</c:v>
                  </c:pt>
                  <c:pt idx="4">
                    <c:v>0.28284271247461984</c:v>
                  </c:pt>
                  <c:pt idx="5">
                    <c:v>0.14142135623732396</c:v>
                  </c:pt>
                  <c:pt idx="6">
                    <c:v>0</c:v>
                  </c:pt>
                </c:numCache>
              </c:numRef>
            </c:minus>
          </c:errBars>
          <c:val>
            <c:numRef>
              <c:f>Sheet1!$E$21:$E$27</c:f>
              <c:numCache>
                <c:formatCode>General</c:formatCode>
                <c:ptCount val="7"/>
                <c:pt idx="0">
                  <c:v>0.2</c:v>
                </c:pt>
                <c:pt idx="1">
                  <c:v>0.36000000000000032</c:v>
                </c:pt>
                <c:pt idx="2">
                  <c:v>1.8</c:v>
                </c:pt>
                <c:pt idx="3">
                  <c:v>3.3</c:v>
                </c:pt>
                <c:pt idx="4">
                  <c:v>4.2</c:v>
                </c:pt>
                <c:pt idx="5">
                  <c:v>4.0999999999999996</c:v>
                </c:pt>
                <c:pt idx="6">
                  <c:v>4</c:v>
                </c:pt>
              </c:numCache>
            </c:numRef>
          </c:val>
        </c:ser>
        <c:ser>
          <c:idx val="1"/>
          <c:order val="1"/>
          <c:tx>
            <c:strRef>
              <c:f>Sheet1!$F$20</c:f>
              <c:strCache>
                <c:ptCount val="1"/>
                <c:pt idx="0">
                  <c:v>AKLP+/-</c:v>
                </c:pt>
              </c:strCache>
            </c:strRef>
          </c:tx>
          <c:marker>
            <c:symbol val="none"/>
          </c:marker>
          <c:errBars>
            <c:errDir val="y"/>
            <c:errBarType val="both"/>
            <c:errValType val="cust"/>
            <c:plus>
              <c:numRef>
                <c:f>Sheet1!$L$9:$L$15</c:f>
                <c:numCache>
                  <c:formatCode>General</c:formatCode>
                  <c:ptCount val="7"/>
                  <c:pt idx="0">
                    <c:v>0</c:v>
                  </c:pt>
                  <c:pt idx="1">
                    <c:v>3.5355339059327806E-2</c:v>
                  </c:pt>
                  <c:pt idx="2">
                    <c:v>0.28284271247462284</c:v>
                  </c:pt>
                  <c:pt idx="3">
                    <c:v>0.14142135623729837</c:v>
                  </c:pt>
                  <c:pt idx="4">
                    <c:v>0.21213203435596981</c:v>
                  </c:pt>
                  <c:pt idx="5">
                    <c:v>7.0710678118672834E-2</c:v>
                  </c:pt>
                  <c:pt idx="6">
                    <c:v>0</c:v>
                  </c:pt>
                </c:numCache>
              </c:numRef>
            </c:plus>
            <c:minus>
              <c:numRef>
                <c:f>Sheet1!$L$9:$L$15</c:f>
                <c:numCache>
                  <c:formatCode>General</c:formatCode>
                  <c:ptCount val="7"/>
                  <c:pt idx="0">
                    <c:v>0</c:v>
                  </c:pt>
                  <c:pt idx="1">
                    <c:v>3.5355339059327806E-2</c:v>
                  </c:pt>
                  <c:pt idx="2">
                    <c:v>0.28284271247462284</c:v>
                  </c:pt>
                  <c:pt idx="3">
                    <c:v>0.14142135623729837</c:v>
                  </c:pt>
                  <c:pt idx="4">
                    <c:v>0.21213203435596981</c:v>
                  </c:pt>
                  <c:pt idx="5">
                    <c:v>7.0710678118672834E-2</c:v>
                  </c:pt>
                  <c:pt idx="6">
                    <c:v>0</c:v>
                  </c:pt>
                </c:numCache>
              </c:numRef>
            </c:minus>
          </c:errBars>
          <c:val>
            <c:numRef>
              <c:f>Sheet1!$F$21:$F$27</c:f>
              <c:numCache>
                <c:formatCode>General</c:formatCode>
                <c:ptCount val="7"/>
                <c:pt idx="0">
                  <c:v>0.2</c:v>
                </c:pt>
                <c:pt idx="1">
                  <c:v>0.17</c:v>
                </c:pt>
                <c:pt idx="2">
                  <c:v>0.25</c:v>
                </c:pt>
                <c:pt idx="3">
                  <c:v>3.5</c:v>
                </c:pt>
                <c:pt idx="4">
                  <c:v>4.5</c:v>
                </c:pt>
                <c:pt idx="5">
                  <c:v>4.7</c:v>
                </c:pt>
                <c:pt idx="6">
                  <c:v>4.8</c:v>
                </c:pt>
              </c:numCache>
            </c:numRef>
          </c:val>
        </c:ser>
        <c:marker val="1"/>
        <c:axId val="82449152"/>
        <c:axId val="82450688"/>
      </c:lineChart>
      <c:catAx>
        <c:axId val="82449152"/>
        <c:scaling>
          <c:orientation val="minMax"/>
        </c:scaling>
        <c:axPos val="b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82450688"/>
        <c:crosses val="autoZero"/>
        <c:auto val="1"/>
        <c:lblAlgn val="ctr"/>
        <c:lblOffset val="100"/>
      </c:catAx>
      <c:valAx>
        <c:axId val="82450688"/>
        <c:scaling>
          <c:orientation val="minMax"/>
          <c:max val="6"/>
          <c:min val="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82449152"/>
        <c:crosses val="autoZero"/>
        <c:crossBetween val="between"/>
        <c:majorUnit val="1"/>
        <c:minorUnit val="0.1"/>
      </c:valAx>
    </c:plotArea>
    <c:legend>
      <c:legendPos val="r"/>
      <c:layout>
        <c:manualLayout>
          <c:xMode val="edge"/>
          <c:yMode val="edge"/>
          <c:x val="0.67509083156546135"/>
          <c:y val="0.39064345580186782"/>
          <c:w val="0.25824248586076981"/>
          <c:h val="0.21871268759160981"/>
        </c:manualLayout>
      </c:layout>
      <c:txPr>
        <a:bodyPr/>
        <a:lstStyle/>
        <a:p>
          <a:pPr>
            <a:defRPr lang="en-US" sz="1400" b="1"/>
          </a:pPr>
          <a:endParaRPr lang="en-US"/>
        </a:p>
      </c:txPr>
    </c:legend>
    <c:plotVisOnly val="1"/>
    <c:dispBlanksAs val="gap"/>
  </c:chart>
  <c:txPr>
    <a:bodyPr/>
    <a:lstStyle/>
    <a:p>
      <a:pPr>
        <a:defRPr b="1">
          <a:latin typeface="Arial" pitchFamily="34" charset="0"/>
          <a:cs typeface="Arial" pitchFamily="34" charset="0"/>
        </a:defRPr>
      </a:pPr>
      <a:endParaRPr lang="en-US"/>
    </a:p>
  </c:txPr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IN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7.5354913969087334E-2"/>
          <c:y val="2.7440786082109255E-2"/>
          <c:w val="0.58471916010498659"/>
          <c:h val="0.84898786829895589"/>
        </c:manualLayout>
      </c:layout>
      <c:lineChart>
        <c:grouping val="standard"/>
        <c:ser>
          <c:idx val="0"/>
          <c:order val="0"/>
          <c:tx>
            <c:strRef>
              <c:f>Sheet1!$O$20</c:f>
              <c:strCache>
                <c:ptCount val="1"/>
                <c:pt idx="0">
                  <c:v>LDIS kneo</c:v>
                </c:pt>
              </c:strCache>
            </c:strRef>
          </c:tx>
          <c:marker>
            <c:symbol val="none"/>
          </c:marker>
          <c:errBars>
            <c:errDir val="y"/>
            <c:errBarType val="both"/>
            <c:errValType val="cust"/>
            <c:plus>
              <c:numRef>
                <c:f>Sheet1!$R$8:$R$14</c:f>
                <c:numCache>
                  <c:formatCode>General</c:formatCode>
                  <c:ptCount val="7"/>
                  <c:pt idx="0">
                    <c:v>0</c:v>
                  </c:pt>
                  <c:pt idx="1">
                    <c:v>2.8284271247460302E-2</c:v>
                  </c:pt>
                  <c:pt idx="2">
                    <c:v>0.14142135623731281</c:v>
                  </c:pt>
                  <c:pt idx="3">
                    <c:v>0.14142135623729837</c:v>
                  </c:pt>
                  <c:pt idx="4">
                    <c:v>0.28284271247461984</c:v>
                  </c:pt>
                  <c:pt idx="5">
                    <c:v>0</c:v>
                  </c:pt>
                  <c:pt idx="6">
                    <c:v>0</c:v>
                  </c:pt>
                </c:numCache>
              </c:numRef>
            </c:plus>
            <c:minus>
              <c:numRef>
                <c:f>Sheet1!$R$8:$R$14</c:f>
                <c:numCache>
                  <c:formatCode>General</c:formatCode>
                  <c:ptCount val="7"/>
                  <c:pt idx="0">
                    <c:v>0</c:v>
                  </c:pt>
                  <c:pt idx="1">
                    <c:v>2.8284271247460302E-2</c:v>
                  </c:pt>
                  <c:pt idx="2">
                    <c:v>0.14142135623731281</c:v>
                  </c:pt>
                  <c:pt idx="3">
                    <c:v>0.14142135623729837</c:v>
                  </c:pt>
                  <c:pt idx="4">
                    <c:v>0.28284271247461984</c:v>
                  </c:pt>
                  <c:pt idx="5">
                    <c:v>0</c:v>
                  </c:pt>
                  <c:pt idx="6">
                    <c:v>0</c:v>
                  </c:pt>
                </c:numCache>
              </c:numRef>
            </c:minus>
          </c:errBars>
          <c:val>
            <c:numRef>
              <c:f>Sheet1!$O$21:$O$27</c:f>
              <c:numCache>
                <c:formatCode>General</c:formatCode>
                <c:ptCount val="7"/>
                <c:pt idx="0">
                  <c:v>0.2</c:v>
                </c:pt>
                <c:pt idx="1">
                  <c:v>0.4</c:v>
                </c:pt>
                <c:pt idx="2">
                  <c:v>1.9000000000000001</c:v>
                </c:pt>
                <c:pt idx="3">
                  <c:v>4.5</c:v>
                </c:pt>
                <c:pt idx="4">
                  <c:v>5.2</c:v>
                </c:pt>
                <c:pt idx="5">
                  <c:v>5.2</c:v>
                </c:pt>
                <c:pt idx="6">
                  <c:v>5</c:v>
                </c:pt>
              </c:numCache>
            </c:numRef>
          </c:val>
        </c:ser>
        <c:ser>
          <c:idx val="1"/>
          <c:order val="1"/>
          <c:tx>
            <c:strRef>
              <c:f>Sheet1!$P$20</c:f>
              <c:strCache>
                <c:ptCount val="1"/>
                <c:pt idx="0">
                  <c:v>Aklp+/-</c:v>
                </c:pt>
              </c:strCache>
            </c:strRef>
          </c:tx>
          <c:marker>
            <c:symbol val="none"/>
          </c:marker>
          <c:errBars>
            <c:errDir val="y"/>
            <c:errBarType val="both"/>
            <c:errValType val="cust"/>
            <c:plus>
              <c:numRef>
                <c:f>Sheet1!$V$8:$V$14</c:f>
                <c:numCache>
                  <c:formatCode>General</c:formatCode>
                  <c:ptCount val="7"/>
                  <c:pt idx="0">
                    <c:v>0</c:v>
                  </c:pt>
                  <c:pt idx="1">
                    <c:v>7.0710678118655629E-3</c:v>
                  </c:pt>
                  <c:pt idx="2">
                    <c:v>4.2426406871195914E-2</c:v>
                  </c:pt>
                  <c:pt idx="3">
                    <c:v>0.35355339059327401</c:v>
                  </c:pt>
                  <c:pt idx="4">
                    <c:v>0.14142135623730992</c:v>
                  </c:pt>
                  <c:pt idx="5">
                    <c:v>0.21213203435596203</c:v>
                  </c:pt>
                  <c:pt idx="6">
                    <c:v>0.14142135623730992</c:v>
                  </c:pt>
                </c:numCache>
              </c:numRef>
            </c:plus>
            <c:minus>
              <c:numRef>
                <c:f>Sheet1!$V$8:$V$14</c:f>
                <c:numCache>
                  <c:formatCode>General</c:formatCode>
                  <c:ptCount val="7"/>
                  <c:pt idx="0">
                    <c:v>0</c:v>
                  </c:pt>
                  <c:pt idx="1">
                    <c:v>7.0710678118655629E-3</c:v>
                  </c:pt>
                  <c:pt idx="2">
                    <c:v>4.2426406871195914E-2</c:v>
                  </c:pt>
                  <c:pt idx="3">
                    <c:v>0.35355339059327401</c:v>
                  </c:pt>
                  <c:pt idx="4">
                    <c:v>0.14142135623730992</c:v>
                  </c:pt>
                  <c:pt idx="5">
                    <c:v>0.21213203435596203</c:v>
                  </c:pt>
                  <c:pt idx="6">
                    <c:v>0.14142135623730992</c:v>
                  </c:pt>
                </c:numCache>
              </c:numRef>
            </c:minus>
          </c:errBars>
          <c:val>
            <c:numRef>
              <c:f>Sheet1!$P$21:$P$27</c:f>
              <c:numCache>
                <c:formatCode>General</c:formatCode>
                <c:ptCount val="7"/>
                <c:pt idx="0">
                  <c:v>0.2</c:v>
                </c:pt>
                <c:pt idx="1">
                  <c:v>0.8</c:v>
                </c:pt>
                <c:pt idx="2">
                  <c:v>2.5</c:v>
                </c:pt>
                <c:pt idx="3">
                  <c:v>3.6</c:v>
                </c:pt>
                <c:pt idx="4">
                  <c:v>5.5</c:v>
                </c:pt>
                <c:pt idx="5">
                  <c:v>5.2</c:v>
                </c:pt>
                <c:pt idx="6">
                  <c:v>5.3</c:v>
                </c:pt>
              </c:numCache>
            </c:numRef>
          </c:val>
        </c:ser>
        <c:marker val="1"/>
        <c:axId val="82484224"/>
        <c:axId val="82486016"/>
      </c:lineChart>
      <c:catAx>
        <c:axId val="82484224"/>
        <c:scaling>
          <c:orientation val="minMax"/>
        </c:scaling>
        <c:axPos val="b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82486016"/>
        <c:crosses val="autoZero"/>
        <c:auto val="1"/>
        <c:lblAlgn val="ctr"/>
        <c:lblOffset val="100"/>
      </c:catAx>
      <c:valAx>
        <c:axId val="82486016"/>
        <c:scaling>
          <c:orientation val="minMax"/>
        </c:scaling>
        <c:axPos val="l"/>
        <c:majorGridlines/>
        <c:numFmt formatCode="General" sourceLinked="1"/>
        <c:tickLblPos val="nextTo"/>
        <c:spPr>
          <a:ln w="9525"/>
        </c:spPr>
        <c:txPr>
          <a:bodyPr/>
          <a:lstStyle/>
          <a:p>
            <a:pPr>
              <a:defRPr lang="en-US"/>
            </a:pPr>
            <a:endParaRPr lang="en-US"/>
          </a:p>
        </c:txPr>
        <c:crossAx val="82484224"/>
        <c:crosses val="autoZero"/>
        <c:crossBetween val="between"/>
      </c:valAx>
    </c:plotArea>
    <c:legend>
      <c:legendPos val="r"/>
      <c:txPr>
        <a:bodyPr/>
        <a:lstStyle/>
        <a:p>
          <a:pPr>
            <a:defRPr lang="en-US" sz="1400" b="1"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</c:chart>
  <c:externalData r:id="rId2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A4B58A-4384-450C-BB21-A27FBA980665}" type="datetimeFigureOut">
              <a:rPr lang="en-US" smtClean="0"/>
              <a:pPr/>
              <a:t>9/19/2014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557564-AC8E-4F35-8A3A-8E6B8D4F840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BFA4B7-F797-4129-9CBC-5012DBA26F44}" type="slidenum">
              <a:rPr lang="zh-CN" altLang="en-US" smtClean="0">
                <a:latin typeface="Arial" pitchFamily="34" charset="0"/>
              </a:rPr>
              <a:pPr/>
              <a:t>2</a:t>
            </a:fld>
            <a:endParaRPr lang="en-US" altLang="zh-CN" smtClean="0">
              <a:latin typeface="Arial" pitchFamily="34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VL, fatal if not treated, is caused by </a:t>
            </a:r>
            <a:r>
              <a:rPr lang="en-US" i="1" dirty="0" smtClean="0">
                <a:latin typeface="Arial" pitchFamily="34" charset="0"/>
              </a:rPr>
              <a:t>L. donovani, L.</a:t>
            </a:r>
          </a:p>
          <a:p>
            <a:r>
              <a:rPr lang="en-US" i="1" dirty="0" smtClean="0">
                <a:latin typeface="Arial" pitchFamily="34" charset="0"/>
              </a:rPr>
              <a:t>infantum, and L. </a:t>
            </a:r>
            <a:r>
              <a:rPr lang="en-US" i="1" dirty="0" err="1" smtClean="0">
                <a:latin typeface="Arial" pitchFamily="34" charset="0"/>
              </a:rPr>
              <a:t>chagasi</a:t>
            </a:r>
            <a:r>
              <a:rPr lang="en-US" i="1" dirty="0" smtClean="0">
                <a:latin typeface="Arial" pitchFamily="34" charset="0"/>
              </a:rPr>
              <a:t> .More than 90% of the visceral</a:t>
            </a:r>
          </a:p>
          <a:p>
            <a:r>
              <a:rPr lang="en-US" dirty="0" smtClean="0">
                <a:latin typeface="Arial" pitchFamily="34" charset="0"/>
              </a:rPr>
              <a:t>cases in the world are reported from Bangladesh, Brazil,</a:t>
            </a:r>
          </a:p>
          <a:p>
            <a:r>
              <a:rPr lang="en-US" dirty="0" smtClean="0">
                <a:latin typeface="Arial" pitchFamily="34" charset="0"/>
              </a:rPr>
              <a:t>India, and Sudan. Most affected patients (70%) are children</a:t>
            </a:r>
          </a:p>
          <a:p>
            <a:r>
              <a:rPr lang="en-US" dirty="0" smtClean="0">
                <a:latin typeface="Arial" pitchFamily="34" charset="0"/>
              </a:rPr>
              <a:t>under 15 years of age who already suffer from concurrent</a:t>
            </a:r>
          </a:p>
          <a:p>
            <a:r>
              <a:rPr lang="en-US" dirty="0" smtClean="0">
                <a:latin typeface="Arial" pitchFamily="34" charset="0"/>
              </a:rPr>
              <a:t>malnutrition and other secondary illnesses. The major</a:t>
            </a:r>
          </a:p>
          <a:p>
            <a:r>
              <a:rPr lang="en-US" dirty="0" smtClean="0">
                <a:latin typeface="Arial" pitchFamily="34" charset="0"/>
              </a:rPr>
              <a:t>clinical symptoms for VL are characterized by prolonged</a:t>
            </a:r>
          </a:p>
          <a:p>
            <a:r>
              <a:rPr lang="en-US" dirty="0" smtClean="0">
                <a:latin typeface="Arial" pitchFamily="34" charset="0"/>
              </a:rPr>
              <a:t>and irregular fever, </a:t>
            </a:r>
            <a:r>
              <a:rPr lang="en-US" dirty="0" err="1" smtClean="0">
                <a:latin typeface="Arial" pitchFamily="34" charset="0"/>
              </a:rPr>
              <a:t>splenomegaly</a:t>
            </a:r>
            <a:r>
              <a:rPr lang="en-US" dirty="0" smtClean="0">
                <a:latin typeface="Arial" pitchFamily="34" charset="0"/>
              </a:rPr>
              <a:t>, and </a:t>
            </a:r>
            <a:r>
              <a:rPr lang="en-US" dirty="0" err="1" smtClean="0">
                <a:latin typeface="Arial" pitchFamily="34" charset="0"/>
              </a:rPr>
              <a:t>hepatomegaly</a:t>
            </a:r>
            <a:r>
              <a:rPr lang="en-US" dirty="0" smtClean="0">
                <a:latin typeface="Arial" pitchFamily="34" charset="0"/>
              </a:rPr>
              <a:t> .</a:t>
            </a:r>
          </a:p>
          <a:p>
            <a:r>
              <a:rPr lang="en-US" altLang="zh-CN" b="1" dirty="0" smtClean="0">
                <a:latin typeface="Arial" charset="0"/>
                <a:ea typeface="SimSun" pitchFamily="2" charset="-122"/>
              </a:rPr>
              <a:t>Kills more people than any other</a:t>
            </a:r>
          </a:p>
          <a:p>
            <a:r>
              <a:rPr lang="en-US" altLang="zh-CN" b="1" dirty="0" smtClean="0">
                <a:latin typeface="Arial" charset="0"/>
                <a:ea typeface="SimSun" pitchFamily="2" charset="-122"/>
              </a:rPr>
              <a:t> parasitic disease except malaria</a:t>
            </a:r>
          </a:p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7564-AC8E-4F35-8A3A-8E6B8D4F8402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A7BD55-00AB-4F5A-A7BA-865E5D437706}" type="slidenum">
              <a:rPr lang="zh-CN" altLang="en-US" smtClean="0"/>
              <a:pPr/>
              <a:t>17</a:t>
            </a:fld>
            <a:endParaRPr lang="en-US" altLang="zh-CN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57564-AC8E-4F35-8A3A-8E6B8D4F8402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8F72B-DA9A-8F48-BF20-C2CC40A2694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62874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F7D55-C582-4DD3-8B7A-D7BAD66B402D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2E2FA-BC8C-4481-A626-EE1B8B825A33}" type="datetimeFigureOut">
              <a:rPr lang="en-US" smtClean="0"/>
              <a:pPr/>
              <a:t>9/19/2014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6F34D-0CB6-434E-B698-22F7B41EA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2E2FA-BC8C-4481-A626-EE1B8B825A33}" type="datetimeFigureOut">
              <a:rPr lang="en-US" smtClean="0"/>
              <a:pPr/>
              <a:t>9/19/2014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6F34D-0CB6-434E-B698-22F7B41EA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2E2FA-BC8C-4481-A626-EE1B8B825A33}" type="datetimeFigureOut">
              <a:rPr lang="en-US" smtClean="0"/>
              <a:pPr/>
              <a:t>9/19/2014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6F34D-0CB6-434E-B698-22F7B41EA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2E2FA-BC8C-4481-A626-EE1B8B825A33}" type="datetimeFigureOut">
              <a:rPr lang="en-US" smtClean="0"/>
              <a:pPr/>
              <a:t>9/19/2014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6F34D-0CB6-434E-B698-22F7B41EA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2E2FA-BC8C-4481-A626-EE1B8B825A33}" type="datetimeFigureOut">
              <a:rPr lang="en-US" smtClean="0"/>
              <a:pPr/>
              <a:t>9/19/2014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6F34D-0CB6-434E-B698-22F7B41EA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2E2FA-BC8C-4481-A626-EE1B8B825A33}" type="datetimeFigureOut">
              <a:rPr lang="en-US" smtClean="0"/>
              <a:pPr/>
              <a:t>9/19/2014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6F34D-0CB6-434E-B698-22F7B41EA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2E2FA-BC8C-4481-A626-EE1B8B825A33}" type="datetimeFigureOut">
              <a:rPr lang="en-US" smtClean="0"/>
              <a:pPr/>
              <a:t>9/19/2014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6F34D-0CB6-434E-B698-22F7B41EA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2E2FA-BC8C-4481-A626-EE1B8B825A33}" type="datetimeFigureOut">
              <a:rPr lang="en-US" smtClean="0"/>
              <a:pPr/>
              <a:t>9/19/2014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6F34D-0CB6-434E-B698-22F7B41EA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2E2FA-BC8C-4481-A626-EE1B8B825A33}" type="datetimeFigureOut">
              <a:rPr lang="en-US" smtClean="0"/>
              <a:pPr/>
              <a:t>9/19/2014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6F34D-0CB6-434E-B698-22F7B41EA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2E2FA-BC8C-4481-A626-EE1B8B825A33}" type="datetimeFigureOut">
              <a:rPr lang="en-US" smtClean="0"/>
              <a:pPr/>
              <a:t>9/19/2014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6F34D-0CB6-434E-B698-22F7B41EA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2E2FA-BC8C-4481-A626-EE1B8B825A33}" type="datetimeFigureOut">
              <a:rPr lang="en-US" smtClean="0"/>
              <a:pPr/>
              <a:t>9/19/2014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6F34D-0CB6-434E-B698-22F7B41EA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2E2FA-BC8C-4481-A626-EE1B8B825A33}" type="datetimeFigureOut">
              <a:rPr lang="en-US" smtClean="0"/>
              <a:pPr/>
              <a:t>9/19/2014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6F34D-0CB6-434E-B698-22F7B41EA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.emf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Microsoft_Office_Excel_97-2003_Worksheet2.xls"/><Relationship Id="rId5" Type="http://schemas.openxmlformats.org/officeDocument/2006/relationships/oleObject" Target="../embeddings/Microsoft_Office_Excel_97-2003_Worksheet1.xls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9" descr="C:\Users\hp\Desktop\JAMIA TOXICOLOGY DC\296514_10150359455010955_6690307_n.jpg"/>
          <p:cNvPicPr>
            <a:picLocks noChangeAspect="1" noChangeArrowheads="1"/>
          </p:cNvPicPr>
          <p:nvPr/>
        </p:nvPicPr>
        <p:blipFill>
          <a:blip r:embed="rId2">
            <a:lum bright="18000" contrast="2000"/>
          </a:blip>
          <a:srcRect/>
          <a:stretch>
            <a:fillRect/>
          </a:stretch>
        </p:blipFill>
        <p:spPr bwMode="auto">
          <a:xfrm>
            <a:off x="0" y="457200"/>
            <a:ext cx="9144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0" y="0"/>
            <a:ext cx="92964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Development of genetically modified live attenuated parasites as potential vaccines against visceral leishmaniasis</a:t>
            </a:r>
            <a:endParaRPr lang="en-US" sz="3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1532" y="5638800"/>
            <a:ext cx="8996269" cy="1295400"/>
            <a:chOff x="92841" y="1604070"/>
            <a:chExt cx="7677490" cy="1295400"/>
          </a:xfrm>
        </p:grpSpPr>
        <p:sp>
          <p:nvSpPr>
            <p:cNvPr id="10" name="TextBox 9"/>
            <p:cNvSpPr txBox="1"/>
            <p:nvPr/>
          </p:nvSpPr>
          <p:spPr>
            <a:xfrm>
              <a:off x="1335397" y="1606808"/>
              <a:ext cx="5264398" cy="12926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00" b="1" dirty="0" err="1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Poonam</a:t>
              </a:r>
              <a:r>
                <a:rPr lang="en-US" sz="2600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600" b="1" dirty="0" err="1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Salotra</a:t>
              </a:r>
              <a:endParaRPr lang="en-US" sz="2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2600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National Institute of Pathology (ICMR)</a:t>
              </a:r>
            </a:p>
            <a:p>
              <a:pPr algn="ctr"/>
              <a:r>
                <a:rPr lang="en-US" sz="2600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New Delhi</a:t>
              </a:r>
              <a:endParaRPr lang="en-US" sz="2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1" name="Picture 10" descr="C:\Users\hp\Desktop\JAMIA TOXICOLOGY DC\LOGO of NIOP Light shade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2841" y="1680270"/>
              <a:ext cx="9144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2" descr="head3"/>
            <p:cNvPicPr>
              <a:picLocks noChangeAspect="1" noChangeArrowheads="1"/>
            </p:cNvPicPr>
            <p:nvPr/>
          </p:nvPicPr>
          <p:blipFill>
            <a:blip r:embed="rId4">
              <a:lum bright="6000" contrast="-12000"/>
            </a:blip>
            <a:srcRect/>
            <a:stretch>
              <a:fillRect/>
            </a:stretch>
          </p:blipFill>
          <p:spPr bwMode="auto">
            <a:xfrm>
              <a:off x="6891739" y="1604070"/>
              <a:ext cx="878592" cy="1219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Rectangle 13"/>
          <p:cNvSpPr/>
          <p:nvPr/>
        </p:nvSpPr>
        <p:spPr>
          <a:xfrm>
            <a:off x="4101664" y="1920766"/>
            <a:ext cx="1752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71"/>
          <p:cNvSpPr txBox="1">
            <a:spLocks noChangeArrowheads="1"/>
          </p:cNvSpPr>
          <p:nvPr/>
        </p:nvSpPr>
        <p:spPr bwMode="auto">
          <a:xfrm>
            <a:off x="685800" y="152400"/>
            <a:ext cx="798007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Amastigote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specific genes are considered 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as </a:t>
            </a:r>
          </a:p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potential 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virulence genes </a:t>
            </a:r>
          </a:p>
        </p:txBody>
      </p:sp>
      <p:grpSp>
        <p:nvGrpSpPr>
          <p:cNvPr id="24" name="Group 26"/>
          <p:cNvGrpSpPr/>
          <p:nvPr/>
        </p:nvGrpSpPr>
        <p:grpSpPr>
          <a:xfrm>
            <a:off x="457200" y="1143000"/>
            <a:ext cx="8229600" cy="5334000"/>
            <a:chOff x="914400" y="614422"/>
            <a:chExt cx="5791200" cy="5757863"/>
          </a:xfrm>
        </p:grpSpPr>
        <p:sp>
          <p:nvSpPr>
            <p:cNvPr id="3" name="Text Box 24"/>
            <p:cNvSpPr txBox="1">
              <a:spLocks noChangeArrowheads="1"/>
            </p:cNvSpPr>
            <p:nvPr/>
          </p:nvSpPr>
          <p:spPr bwMode="auto">
            <a:xfrm>
              <a:off x="4741863" y="2728972"/>
              <a:ext cx="1045918" cy="764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CN" sz="2000" b="1" dirty="0">
                  <a:latin typeface="Times New Roman" pitchFamily="18" charset="0"/>
                  <a:ea typeface="SimSun" pitchFamily="2" charset="-122"/>
                </a:rPr>
                <a:t>Amastigote</a:t>
              </a:r>
              <a:r>
                <a:rPr lang="en-US" altLang="zh-CN" sz="2000" b="1" i="1" dirty="0">
                  <a:latin typeface="Times New Roman" pitchFamily="18" charset="0"/>
                  <a:ea typeface="SimSun" pitchFamily="2" charset="-122"/>
                </a:rPr>
                <a:t> </a:t>
              </a:r>
            </a:p>
            <a:p>
              <a:pPr eaLnBrk="1" hangingPunct="1"/>
              <a:r>
                <a:rPr lang="en-US" altLang="zh-CN" sz="2000" b="1" i="1" dirty="0">
                  <a:latin typeface="Times New Roman" pitchFamily="18" charset="0"/>
                  <a:ea typeface="SimSun" pitchFamily="2" charset="-122"/>
                </a:rPr>
                <a:t> </a:t>
              </a:r>
              <a:endParaRPr lang="en-US" altLang="zh-CN" sz="2000" b="1" baseline="30000" dirty="0">
                <a:latin typeface="Times New Roman" pitchFamily="18" charset="0"/>
                <a:ea typeface="SimSun" pitchFamily="2" charset="-122"/>
              </a:endParaRPr>
            </a:p>
          </p:txBody>
        </p:sp>
        <p:sp>
          <p:nvSpPr>
            <p:cNvPr id="4" name="Oval 25"/>
            <p:cNvSpPr>
              <a:spLocks noChangeArrowheads="1"/>
            </p:cNvSpPr>
            <p:nvPr/>
          </p:nvSpPr>
          <p:spPr bwMode="auto">
            <a:xfrm>
              <a:off x="5041900" y="2049522"/>
              <a:ext cx="512763" cy="473075"/>
            </a:xfrm>
            <a:prstGeom prst="ellipse">
              <a:avLst/>
            </a:prstGeom>
            <a:solidFill>
              <a:srgbClr val="FD99B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Oval 26"/>
            <p:cNvSpPr>
              <a:spLocks noChangeArrowheads="1"/>
            </p:cNvSpPr>
            <p:nvPr/>
          </p:nvSpPr>
          <p:spPr bwMode="auto">
            <a:xfrm>
              <a:off x="5332413" y="2095560"/>
              <a:ext cx="95250" cy="8255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Oval 27"/>
            <p:cNvSpPr>
              <a:spLocks noChangeArrowheads="1"/>
            </p:cNvSpPr>
            <p:nvPr/>
          </p:nvSpPr>
          <p:spPr bwMode="auto">
            <a:xfrm>
              <a:off x="5194300" y="2090797"/>
              <a:ext cx="95250" cy="8255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Oval 32"/>
            <p:cNvSpPr>
              <a:spLocks noChangeArrowheads="1"/>
            </p:cNvSpPr>
            <p:nvPr/>
          </p:nvSpPr>
          <p:spPr bwMode="auto">
            <a:xfrm>
              <a:off x="5181600" y="2254310"/>
              <a:ext cx="225425" cy="25400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Oval 53"/>
            <p:cNvSpPr>
              <a:spLocks noChangeArrowheads="1"/>
            </p:cNvSpPr>
            <p:nvPr/>
          </p:nvSpPr>
          <p:spPr bwMode="auto">
            <a:xfrm>
              <a:off x="5203825" y="2182872"/>
              <a:ext cx="204788" cy="4286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Oval 60"/>
            <p:cNvSpPr>
              <a:spLocks noChangeArrowheads="1"/>
            </p:cNvSpPr>
            <p:nvPr/>
          </p:nvSpPr>
          <p:spPr bwMode="auto">
            <a:xfrm>
              <a:off x="3384550" y="1549460"/>
              <a:ext cx="328613" cy="1106487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Oval 61"/>
            <p:cNvSpPr>
              <a:spLocks noChangeArrowheads="1"/>
            </p:cNvSpPr>
            <p:nvPr/>
          </p:nvSpPr>
          <p:spPr bwMode="auto">
            <a:xfrm>
              <a:off x="3582988" y="1714560"/>
              <a:ext cx="95250" cy="8255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Oval 62"/>
            <p:cNvSpPr>
              <a:spLocks noChangeArrowheads="1"/>
            </p:cNvSpPr>
            <p:nvPr/>
          </p:nvSpPr>
          <p:spPr bwMode="auto">
            <a:xfrm>
              <a:off x="3425825" y="1700272"/>
              <a:ext cx="95250" cy="8255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63"/>
            <p:cNvSpPr>
              <a:spLocks noChangeArrowheads="1"/>
            </p:cNvSpPr>
            <p:nvPr/>
          </p:nvSpPr>
          <p:spPr bwMode="auto">
            <a:xfrm>
              <a:off x="3438525" y="2006660"/>
              <a:ext cx="196850" cy="25400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Oval 68"/>
            <p:cNvSpPr>
              <a:spLocks noChangeArrowheads="1"/>
            </p:cNvSpPr>
            <p:nvPr/>
          </p:nvSpPr>
          <p:spPr bwMode="auto">
            <a:xfrm>
              <a:off x="3444875" y="1857435"/>
              <a:ext cx="204788" cy="428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Text Box 69"/>
            <p:cNvSpPr txBox="1">
              <a:spLocks noChangeArrowheads="1"/>
            </p:cNvSpPr>
            <p:nvPr/>
          </p:nvSpPr>
          <p:spPr bwMode="auto">
            <a:xfrm>
              <a:off x="2852738" y="2727385"/>
              <a:ext cx="1147577" cy="431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CN" sz="2000" b="1" dirty="0" err="1">
                  <a:latin typeface="Times New Roman" pitchFamily="18" charset="0"/>
                  <a:ea typeface="SimSun" pitchFamily="2" charset="-122"/>
                </a:rPr>
                <a:t>Promastigote</a:t>
              </a:r>
              <a:endParaRPr lang="en-US" altLang="zh-CN" sz="2000" b="1" dirty="0">
                <a:latin typeface="Times New Roman" pitchFamily="18" charset="0"/>
                <a:ea typeface="SimSun" pitchFamily="2" charset="-122"/>
              </a:endParaRPr>
            </a:p>
          </p:txBody>
        </p:sp>
        <p:sp>
          <p:nvSpPr>
            <p:cNvPr id="15" name="Freeform 70"/>
            <p:cNvSpPr>
              <a:spLocks/>
            </p:cNvSpPr>
            <p:nvPr/>
          </p:nvSpPr>
          <p:spPr bwMode="auto">
            <a:xfrm>
              <a:off x="3402013" y="614422"/>
              <a:ext cx="584200" cy="933450"/>
            </a:xfrm>
            <a:custGeom>
              <a:avLst/>
              <a:gdLst>
                <a:gd name="T0" fmla="*/ 2147483647 w 368"/>
                <a:gd name="T1" fmla="*/ 2147483647 h 816"/>
                <a:gd name="T2" fmla="*/ 2147483647 w 368"/>
                <a:gd name="T3" fmla="*/ 2147483647 h 816"/>
                <a:gd name="T4" fmla="*/ 2147483647 w 368"/>
                <a:gd name="T5" fmla="*/ 2147483647 h 816"/>
                <a:gd name="T6" fmla="*/ 2147483647 w 368"/>
                <a:gd name="T7" fmla="*/ 0 h 8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68"/>
                <a:gd name="T13" fmla="*/ 0 h 816"/>
                <a:gd name="T14" fmla="*/ 368 w 368"/>
                <a:gd name="T15" fmla="*/ 816 h 8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68" h="816">
                  <a:moveTo>
                    <a:pt x="88" y="816"/>
                  </a:moveTo>
                  <a:cubicBezTo>
                    <a:pt x="44" y="736"/>
                    <a:pt x="0" y="656"/>
                    <a:pt x="40" y="576"/>
                  </a:cubicBezTo>
                  <a:cubicBezTo>
                    <a:pt x="80" y="496"/>
                    <a:pt x="288" y="432"/>
                    <a:pt x="328" y="336"/>
                  </a:cubicBezTo>
                  <a:cubicBezTo>
                    <a:pt x="368" y="240"/>
                    <a:pt x="288" y="56"/>
                    <a:pt x="28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75"/>
            <p:cNvSpPr>
              <a:spLocks noChangeShapeType="1"/>
            </p:cNvSpPr>
            <p:nvPr/>
          </p:nvSpPr>
          <p:spPr bwMode="auto">
            <a:xfrm flipH="1" flipV="1">
              <a:off x="5265738" y="1959035"/>
              <a:ext cx="9525" cy="952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78"/>
            <p:cNvSpPr>
              <a:spLocks/>
            </p:cNvSpPr>
            <p:nvPr/>
          </p:nvSpPr>
          <p:spPr bwMode="auto">
            <a:xfrm>
              <a:off x="5145088" y="5740460"/>
              <a:ext cx="601662" cy="366712"/>
            </a:xfrm>
            <a:custGeom>
              <a:avLst/>
              <a:gdLst>
                <a:gd name="T0" fmla="*/ 2147483647 w 571"/>
                <a:gd name="T1" fmla="*/ 2147483647 h 557"/>
                <a:gd name="T2" fmla="*/ 2147483647 w 571"/>
                <a:gd name="T3" fmla="*/ 2147483647 h 557"/>
                <a:gd name="T4" fmla="*/ 2147483647 w 571"/>
                <a:gd name="T5" fmla="*/ 2147483647 h 557"/>
                <a:gd name="T6" fmla="*/ 2147483647 w 571"/>
                <a:gd name="T7" fmla="*/ 2147483647 h 557"/>
                <a:gd name="T8" fmla="*/ 2147483647 w 571"/>
                <a:gd name="T9" fmla="*/ 2147483647 h 557"/>
                <a:gd name="T10" fmla="*/ 2147483647 w 571"/>
                <a:gd name="T11" fmla="*/ 2147483647 h 557"/>
                <a:gd name="T12" fmla="*/ 2147483647 w 571"/>
                <a:gd name="T13" fmla="*/ 2147483647 h 557"/>
                <a:gd name="T14" fmla="*/ 2147483647 w 571"/>
                <a:gd name="T15" fmla="*/ 2147483647 h 557"/>
                <a:gd name="T16" fmla="*/ 2147483647 w 571"/>
                <a:gd name="T17" fmla="*/ 2147483647 h 557"/>
                <a:gd name="T18" fmla="*/ 2147483647 w 571"/>
                <a:gd name="T19" fmla="*/ 2147483647 h 557"/>
                <a:gd name="T20" fmla="*/ 2147483647 w 571"/>
                <a:gd name="T21" fmla="*/ 2147483647 h 557"/>
                <a:gd name="T22" fmla="*/ 2147483647 w 571"/>
                <a:gd name="T23" fmla="*/ 2147483647 h 557"/>
                <a:gd name="T24" fmla="*/ 2147483647 w 571"/>
                <a:gd name="T25" fmla="*/ 2147483647 h 557"/>
                <a:gd name="T26" fmla="*/ 2147483647 w 571"/>
                <a:gd name="T27" fmla="*/ 2147483647 h 557"/>
                <a:gd name="T28" fmla="*/ 2147483647 w 571"/>
                <a:gd name="T29" fmla="*/ 2147483647 h 557"/>
                <a:gd name="T30" fmla="*/ 2147483647 w 571"/>
                <a:gd name="T31" fmla="*/ 2147483647 h 557"/>
                <a:gd name="T32" fmla="*/ 2147483647 w 571"/>
                <a:gd name="T33" fmla="*/ 2147483647 h 55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71"/>
                <a:gd name="T52" fmla="*/ 0 h 557"/>
                <a:gd name="T53" fmla="*/ 571 w 571"/>
                <a:gd name="T54" fmla="*/ 557 h 55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71" h="557">
                  <a:moveTo>
                    <a:pt x="47" y="410"/>
                  </a:moveTo>
                  <a:cubicBezTo>
                    <a:pt x="69" y="343"/>
                    <a:pt x="24" y="294"/>
                    <a:pt x="5" y="236"/>
                  </a:cubicBezTo>
                  <a:cubicBezTo>
                    <a:pt x="8" y="203"/>
                    <a:pt x="0" y="145"/>
                    <a:pt x="35" y="122"/>
                  </a:cubicBezTo>
                  <a:cubicBezTo>
                    <a:pt x="46" y="115"/>
                    <a:pt x="60" y="111"/>
                    <a:pt x="71" y="104"/>
                  </a:cubicBezTo>
                  <a:cubicBezTo>
                    <a:pt x="93" y="70"/>
                    <a:pt x="104" y="36"/>
                    <a:pt x="143" y="26"/>
                  </a:cubicBezTo>
                  <a:cubicBezTo>
                    <a:pt x="182" y="0"/>
                    <a:pt x="189" y="9"/>
                    <a:pt x="245" y="14"/>
                  </a:cubicBezTo>
                  <a:cubicBezTo>
                    <a:pt x="283" y="27"/>
                    <a:pt x="323" y="32"/>
                    <a:pt x="359" y="50"/>
                  </a:cubicBezTo>
                  <a:cubicBezTo>
                    <a:pt x="375" y="74"/>
                    <a:pt x="367" y="66"/>
                    <a:pt x="395" y="86"/>
                  </a:cubicBezTo>
                  <a:cubicBezTo>
                    <a:pt x="407" y="94"/>
                    <a:pt x="431" y="110"/>
                    <a:pt x="431" y="110"/>
                  </a:cubicBezTo>
                  <a:cubicBezTo>
                    <a:pt x="435" y="118"/>
                    <a:pt x="438" y="126"/>
                    <a:pt x="443" y="134"/>
                  </a:cubicBezTo>
                  <a:cubicBezTo>
                    <a:pt x="450" y="146"/>
                    <a:pt x="467" y="170"/>
                    <a:pt x="467" y="170"/>
                  </a:cubicBezTo>
                  <a:cubicBezTo>
                    <a:pt x="478" y="214"/>
                    <a:pt x="500" y="258"/>
                    <a:pt x="539" y="284"/>
                  </a:cubicBezTo>
                  <a:cubicBezTo>
                    <a:pt x="556" y="309"/>
                    <a:pt x="571" y="379"/>
                    <a:pt x="551" y="404"/>
                  </a:cubicBezTo>
                  <a:cubicBezTo>
                    <a:pt x="535" y="424"/>
                    <a:pt x="484" y="445"/>
                    <a:pt x="461" y="452"/>
                  </a:cubicBezTo>
                  <a:cubicBezTo>
                    <a:pt x="445" y="457"/>
                    <a:pt x="429" y="460"/>
                    <a:pt x="413" y="464"/>
                  </a:cubicBezTo>
                  <a:cubicBezTo>
                    <a:pt x="405" y="466"/>
                    <a:pt x="389" y="470"/>
                    <a:pt x="389" y="470"/>
                  </a:cubicBezTo>
                  <a:cubicBezTo>
                    <a:pt x="138" y="465"/>
                    <a:pt x="53" y="557"/>
                    <a:pt x="53" y="374"/>
                  </a:cubicBezTo>
                </a:path>
              </a:pathLst>
            </a:custGeom>
            <a:solidFill>
              <a:srgbClr val="FD99BD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8" name="Object 2"/>
            <p:cNvGraphicFramePr>
              <a:graphicFrameLocks noChangeAspect="1"/>
            </p:cNvGraphicFramePr>
            <p:nvPr/>
          </p:nvGraphicFramePr>
          <p:xfrm>
            <a:off x="4984750" y="3546535"/>
            <a:ext cx="760413" cy="477837"/>
          </p:xfrm>
          <a:graphic>
            <a:graphicData uri="http://schemas.openxmlformats.org/presentationml/2006/ole">
              <p:oleObj spid="_x0000_s1026" name="Image" r:id="rId3" imgW="1180952" imgH="1307937" progId="">
                <p:embed/>
              </p:oleObj>
            </a:graphicData>
          </a:graphic>
        </p:graphicFrame>
        <p:graphicFrame>
          <p:nvGraphicFramePr>
            <p:cNvPr id="19" name="Object 3"/>
            <p:cNvGraphicFramePr>
              <a:graphicFrameLocks noChangeAspect="1"/>
            </p:cNvGraphicFramePr>
            <p:nvPr/>
          </p:nvGraphicFramePr>
          <p:xfrm>
            <a:off x="3214688" y="3584635"/>
            <a:ext cx="760412" cy="439737"/>
          </p:xfrm>
          <a:graphic>
            <a:graphicData uri="http://schemas.openxmlformats.org/presentationml/2006/ole">
              <p:oleObj spid="_x0000_s1027" name="Image" r:id="rId4" imgW="1180952" imgH="1307937" progId="">
                <p:embed/>
              </p:oleObj>
            </a:graphicData>
          </a:graphic>
        </p:graphicFrame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205163" y="4746685"/>
              <a:ext cx="1135062" cy="162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 Box 69"/>
            <p:cNvSpPr txBox="1">
              <a:spLocks noChangeArrowheads="1"/>
            </p:cNvSpPr>
            <p:nvPr/>
          </p:nvSpPr>
          <p:spPr bwMode="auto">
            <a:xfrm>
              <a:off x="914400" y="3390960"/>
              <a:ext cx="1615578" cy="764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zh-CN" sz="2000" b="1" dirty="0" err="1">
                  <a:solidFill>
                    <a:srgbClr val="002060"/>
                  </a:solidFill>
                  <a:latin typeface="Times New Roman" pitchFamily="18" charset="0"/>
                  <a:ea typeface="SimSun" pitchFamily="2" charset="-122"/>
                </a:rPr>
                <a:t>Amastigote</a:t>
              </a:r>
              <a:r>
                <a:rPr lang="en-US" altLang="zh-CN" sz="2000" b="1" dirty="0">
                  <a:solidFill>
                    <a:srgbClr val="002060"/>
                  </a:solidFill>
                  <a:latin typeface="Times New Roman" pitchFamily="18" charset="0"/>
                  <a:ea typeface="SimSun" pitchFamily="2" charset="-122"/>
                </a:rPr>
                <a:t> specific</a:t>
              </a:r>
            </a:p>
            <a:p>
              <a:pPr algn="ctr" eaLnBrk="1" hangingPunct="1"/>
              <a:r>
                <a:rPr lang="en-US" altLang="zh-CN" sz="2000" b="1" dirty="0">
                  <a:solidFill>
                    <a:srgbClr val="002060"/>
                  </a:solidFill>
                  <a:latin typeface="Times New Roman" pitchFamily="18" charset="0"/>
                  <a:ea typeface="SimSun" pitchFamily="2" charset="-122"/>
                </a:rPr>
                <a:t>gene/s (western</a:t>
              </a:r>
              <a:r>
                <a:rPr lang="en-US" altLang="zh-CN" b="1" dirty="0">
                  <a:solidFill>
                    <a:srgbClr val="002060"/>
                  </a:solidFill>
                  <a:latin typeface="Times New Roman" pitchFamily="18" charset="0"/>
                  <a:ea typeface="SimSun" pitchFamily="2" charset="-122"/>
                </a:rPr>
                <a:t>)</a:t>
              </a:r>
            </a:p>
          </p:txBody>
        </p:sp>
        <p:sp>
          <p:nvSpPr>
            <p:cNvPr id="22" name="Oval 253"/>
            <p:cNvSpPr>
              <a:spLocks noChangeArrowheads="1"/>
            </p:cNvSpPr>
            <p:nvPr/>
          </p:nvSpPr>
          <p:spPr bwMode="auto">
            <a:xfrm>
              <a:off x="2036763" y="4222810"/>
              <a:ext cx="4668837" cy="390525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 Box 69"/>
            <p:cNvSpPr txBox="1">
              <a:spLocks noChangeArrowheads="1"/>
            </p:cNvSpPr>
            <p:nvPr/>
          </p:nvSpPr>
          <p:spPr bwMode="auto">
            <a:xfrm>
              <a:off x="3444875" y="4195822"/>
              <a:ext cx="1728788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zh-CN" b="1" dirty="0">
                  <a:latin typeface="Times New Roman" pitchFamily="18" charset="0"/>
                  <a:ea typeface="SimSun" pitchFamily="2" charset="-122"/>
                </a:rPr>
                <a:t>Gene Knockout</a:t>
              </a:r>
            </a:p>
          </p:txBody>
        </p:sp>
        <p:sp>
          <p:nvSpPr>
            <p:cNvPr id="31" name="Freeform 30"/>
            <p:cNvSpPr/>
            <p:nvPr/>
          </p:nvSpPr>
          <p:spPr>
            <a:xfrm>
              <a:off x="3798626" y="5060821"/>
              <a:ext cx="593679" cy="696036"/>
            </a:xfrm>
            <a:custGeom>
              <a:avLst/>
              <a:gdLst>
                <a:gd name="connsiteX0" fmla="*/ 159225 w 593679"/>
                <a:gd name="connsiteY0" fmla="*/ 696036 h 696036"/>
                <a:gd name="connsiteX1" fmla="*/ 63690 w 593679"/>
                <a:gd name="connsiteY1" fmla="*/ 368490 h 696036"/>
                <a:gd name="connsiteX2" fmla="*/ 541362 w 593679"/>
                <a:gd name="connsiteY2" fmla="*/ 368490 h 696036"/>
                <a:gd name="connsiteX3" fmla="*/ 377589 w 593679"/>
                <a:gd name="connsiteY3" fmla="*/ 81887 h 696036"/>
                <a:gd name="connsiteX4" fmla="*/ 377589 w 593679"/>
                <a:gd name="connsiteY4" fmla="*/ 81887 h 696036"/>
                <a:gd name="connsiteX5" fmla="*/ 295702 w 593679"/>
                <a:gd name="connsiteY5" fmla="*/ 0 h 696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3679" h="696036">
                  <a:moveTo>
                    <a:pt x="159225" y="696036"/>
                  </a:moveTo>
                  <a:cubicBezTo>
                    <a:pt x="79612" y="559558"/>
                    <a:pt x="0" y="423081"/>
                    <a:pt x="63690" y="368490"/>
                  </a:cubicBezTo>
                  <a:cubicBezTo>
                    <a:pt x="127380" y="313899"/>
                    <a:pt x="489045" y="416257"/>
                    <a:pt x="541362" y="368490"/>
                  </a:cubicBezTo>
                  <a:cubicBezTo>
                    <a:pt x="593679" y="320723"/>
                    <a:pt x="377589" y="81887"/>
                    <a:pt x="377589" y="81887"/>
                  </a:cubicBezTo>
                  <a:lnTo>
                    <a:pt x="377589" y="81887"/>
                  </a:lnTo>
                  <a:lnTo>
                    <a:pt x="295702" y="0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3112825" y="5028974"/>
              <a:ext cx="593679" cy="696036"/>
            </a:xfrm>
            <a:custGeom>
              <a:avLst/>
              <a:gdLst>
                <a:gd name="connsiteX0" fmla="*/ 159225 w 593679"/>
                <a:gd name="connsiteY0" fmla="*/ 696036 h 696036"/>
                <a:gd name="connsiteX1" fmla="*/ 63690 w 593679"/>
                <a:gd name="connsiteY1" fmla="*/ 368490 h 696036"/>
                <a:gd name="connsiteX2" fmla="*/ 541362 w 593679"/>
                <a:gd name="connsiteY2" fmla="*/ 368490 h 696036"/>
                <a:gd name="connsiteX3" fmla="*/ 377589 w 593679"/>
                <a:gd name="connsiteY3" fmla="*/ 81887 h 696036"/>
                <a:gd name="connsiteX4" fmla="*/ 377589 w 593679"/>
                <a:gd name="connsiteY4" fmla="*/ 81887 h 696036"/>
                <a:gd name="connsiteX5" fmla="*/ 295702 w 593679"/>
                <a:gd name="connsiteY5" fmla="*/ 0 h 696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3679" h="696036">
                  <a:moveTo>
                    <a:pt x="159225" y="696036"/>
                  </a:moveTo>
                  <a:cubicBezTo>
                    <a:pt x="79612" y="559558"/>
                    <a:pt x="0" y="423081"/>
                    <a:pt x="63690" y="368490"/>
                  </a:cubicBezTo>
                  <a:cubicBezTo>
                    <a:pt x="127380" y="313899"/>
                    <a:pt x="489045" y="416257"/>
                    <a:pt x="541362" y="368490"/>
                  </a:cubicBezTo>
                  <a:cubicBezTo>
                    <a:pt x="593679" y="320723"/>
                    <a:pt x="377589" y="81887"/>
                    <a:pt x="377589" y="81887"/>
                  </a:cubicBezTo>
                  <a:lnTo>
                    <a:pt x="377589" y="81887"/>
                  </a:lnTo>
                  <a:lnTo>
                    <a:pt x="295702" y="0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317718"/>
            <a:ext cx="8755063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algn="ctr"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Arial" charset="0"/>
                <a:ea typeface="SimSun" pitchFamily="2" charset="-122"/>
              </a:rPr>
              <a:t>Advantages of </a:t>
            </a:r>
            <a:r>
              <a:rPr lang="en-US" altLang="zh-CN" sz="2800" b="1" dirty="0" smtClean="0">
                <a:solidFill>
                  <a:srgbClr val="C00000"/>
                </a:solidFill>
                <a:latin typeface="Arial" charset="0"/>
                <a:ea typeface="SimSun" pitchFamily="2" charset="-122"/>
              </a:rPr>
              <a:t>genetically </a:t>
            </a:r>
            <a:r>
              <a:rPr lang="en-US" altLang="zh-CN" sz="2800" b="1" dirty="0">
                <a:solidFill>
                  <a:srgbClr val="C00000"/>
                </a:solidFill>
                <a:latin typeface="Arial" charset="0"/>
                <a:ea typeface="SimSun" pitchFamily="2" charset="-122"/>
              </a:rPr>
              <a:t>d</a:t>
            </a:r>
            <a:r>
              <a:rPr lang="en-US" altLang="zh-CN" sz="2800" b="1" dirty="0" smtClean="0">
                <a:solidFill>
                  <a:srgbClr val="C00000"/>
                </a:solidFill>
                <a:latin typeface="Arial" charset="0"/>
                <a:ea typeface="SimSun" pitchFamily="2" charset="-122"/>
              </a:rPr>
              <a:t>efined </a:t>
            </a:r>
            <a:r>
              <a:rPr lang="en-US" altLang="zh-CN" sz="2800" b="1" dirty="0">
                <a:solidFill>
                  <a:srgbClr val="C00000"/>
                </a:solidFill>
                <a:latin typeface="Arial" charset="0"/>
                <a:ea typeface="SimSun" pitchFamily="2" charset="-122"/>
              </a:rPr>
              <a:t>l</a:t>
            </a:r>
            <a:r>
              <a:rPr lang="en-US" altLang="zh-CN" sz="2800" b="1" dirty="0" smtClean="0">
                <a:solidFill>
                  <a:srgbClr val="C00000"/>
                </a:solidFill>
                <a:latin typeface="Arial" charset="0"/>
                <a:ea typeface="SimSun" pitchFamily="2" charset="-122"/>
              </a:rPr>
              <a:t>ive-attenuated </a:t>
            </a:r>
            <a:r>
              <a:rPr lang="en-US" altLang="zh-CN" sz="2800" b="1" dirty="0">
                <a:solidFill>
                  <a:srgbClr val="C00000"/>
                </a:solidFill>
                <a:latin typeface="Arial" charset="0"/>
                <a:ea typeface="SimSun" pitchFamily="2" charset="-122"/>
              </a:rPr>
              <a:t>v</a:t>
            </a:r>
            <a:r>
              <a:rPr lang="en-US" altLang="zh-CN" sz="2800" b="1" dirty="0" smtClean="0">
                <a:solidFill>
                  <a:srgbClr val="C00000"/>
                </a:solidFill>
                <a:latin typeface="Arial" charset="0"/>
                <a:ea typeface="SimSun" pitchFamily="2" charset="-122"/>
              </a:rPr>
              <a:t>accines</a:t>
            </a:r>
            <a:endParaRPr lang="en-US" altLang="zh-CN" sz="2800" b="1" dirty="0">
              <a:solidFill>
                <a:srgbClr val="C00000"/>
              </a:solidFill>
              <a:latin typeface="Arial" charset="0"/>
              <a:ea typeface="SimSun" pitchFamily="2" charset="-122"/>
            </a:endParaRPr>
          </a:p>
          <a:p>
            <a:pPr marL="914400" lvl="1" indent="-457200">
              <a:buFont typeface="Times" charset="0"/>
              <a:buChar char="•"/>
              <a:defRPr/>
            </a:pPr>
            <a:endParaRPr lang="en-US" altLang="zh-CN" sz="2800" b="1" dirty="0">
              <a:solidFill>
                <a:srgbClr val="0070C0"/>
              </a:solidFill>
              <a:latin typeface="Arial" charset="0"/>
              <a:ea typeface="SimSun" pitchFamily="2" charset="-122"/>
            </a:endParaRPr>
          </a:p>
          <a:p>
            <a:pPr marL="914400" lvl="1" indent="-457200">
              <a:buFont typeface="Times" charset="0"/>
              <a:buChar char="•"/>
              <a:defRPr/>
            </a:pPr>
            <a:endParaRPr lang="zh-CN" altLang="en-US" sz="2800" b="1" dirty="0">
              <a:solidFill>
                <a:srgbClr val="0070C0"/>
              </a:solidFill>
              <a:latin typeface="Arial" charset="0"/>
              <a:ea typeface="SimSun" pitchFamily="2" charset="-122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19100" y="1447800"/>
            <a:ext cx="8724900" cy="5678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609600" indent="-609600" eaLnBrk="0" hangingPunct="0">
              <a:spcBef>
                <a:spcPct val="50000"/>
              </a:spcBef>
            </a:pPr>
            <a:r>
              <a:rPr lang="en-US" altLang="zh-CN" sz="2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I. Immunogenicity:</a:t>
            </a:r>
          </a:p>
          <a:p>
            <a:pPr marL="609600" indent="-609600" eaLnBrk="0" hangingPunct="0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zh-CN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Mimic natural course of infection </a:t>
            </a:r>
          </a:p>
          <a:p>
            <a:pPr marL="609600" indent="-609600" eaLnBrk="0" hangingPunct="0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zh-CN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Provides complete array of antigens for presentation to immune cells</a:t>
            </a:r>
          </a:p>
          <a:p>
            <a:pPr marL="609600" indent="-609600" eaLnBrk="0" hangingPunct="0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zh-CN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Controlled persistence without causing disease </a:t>
            </a:r>
            <a:r>
              <a:rPr lang="en-US" altLang="zh-CN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allows </a:t>
            </a:r>
            <a:r>
              <a:rPr lang="en-US" altLang="zh-CN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generation of memory </a:t>
            </a:r>
            <a:r>
              <a:rPr lang="en-US" altLang="zh-CN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response</a:t>
            </a:r>
          </a:p>
          <a:p>
            <a:pPr marL="609600" indent="-609600" eaLnBrk="0" hangingPunct="0">
              <a:spcBef>
                <a:spcPct val="50000"/>
              </a:spcBef>
              <a:buFont typeface="Arial" pitchFamily="34" charset="0"/>
              <a:buChar char="•"/>
            </a:pPr>
            <a:endParaRPr lang="en-US" altLang="zh-CN" sz="22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609600" indent="-609600" eaLnBrk="0" hangingPunct="0">
              <a:spcBef>
                <a:spcPct val="50000"/>
              </a:spcBef>
            </a:pPr>
            <a:r>
              <a:rPr lang="en-US" altLang="zh-CN" sz="2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II. Safety:</a:t>
            </a:r>
          </a:p>
          <a:p>
            <a:pPr marL="609600" indent="-609600" eaLnBrk="0" hangingPunct="0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zh-CN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Genetically defined </a:t>
            </a:r>
            <a:r>
              <a:rPr lang="en-US" altLang="zh-CN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mutations</a:t>
            </a:r>
          </a:p>
          <a:p>
            <a:pPr marL="609600" indent="-609600" eaLnBrk="0" hangingPunct="0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zh-CN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Amenable to further manipulations</a:t>
            </a:r>
            <a:endParaRPr lang="en-US" altLang="zh-CN" sz="2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609600" indent="-609600" eaLnBrk="0" hangingPunct="0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zh-CN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Biomarkers of safety</a:t>
            </a:r>
          </a:p>
          <a:p>
            <a:pPr marL="609600" indent="-609600" eaLnBrk="0" hangingPunct="0">
              <a:spcBef>
                <a:spcPct val="50000"/>
              </a:spcBef>
              <a:buFontTx/>
              <a:buAutoNum type="arabicPeriod"/>
            </a:pPr>
            <a:endParaRPr lang="en-US" altLang="zh-CN" sz="22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300948"/>
            <a:ext cx="8229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1313" indent="-287338" algn="just">
              <a:buSzPct val="100000"/>
              <a:buFont typeface="Arial" pitchFamily="34" charset="0"/>
              <a:buChar char="•"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341313" indent="-287338" algn="just">
              <a:buSzPct val="100000"/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Can be propagated in large quantity as promastigote. When differentiated into the amastigote in the mammalian host will   have a limited capability to replicate and cause no pathology   </a:t>
            </a:r>
          </a:p>
          <a:p>
            <a:pPr marL="341313" indent="-287338" algn="just">
              <a:buSzPct val="85000"/>
              <a:buFont typeface="Wingdings" pitchFamily="2" charset="2"/>
              <a:buChar char="Ø"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341313" indent="-287338" algn="just">
              <a:buSzPct val="85000"/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Limited replication should be sufficient to draw out a long lasting protective immune response in the host.  </a:t>
            </a:r>
          </a:p>
          <a:p>
            <a:pPr marL="341313" indent="-287338" algn="just">
              <a:buSzPct val="85000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228600"/>
            <a:ext cx="85988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C00000"/>
                </a:solidFill>
                <a:latin typeface="Arial" charset="0"/>
                <a:ea typeface="SimSun" pitchFamily="2" charset="-122"/>
              </a:rPr>
              <a:t>Generation of genetically defined live-attenuated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Parasites as vaccine candidates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1447800"/>
            <a:ext cx="7315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lvl="0" indent="-287338" algn="just">
              <a:buSzPct val="85000"/>
            </a:pP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Genes selected for deletion :</a:t>
            </a:r>
          </a:p>
          <a:p>
            <a:pPr marL="341313" lvl="0" indent="-287338" algn="just">
              <a:buSzPct val="85000"/>
            </a:pPr>
            <a:endParaRPr lang="en-US" sz="24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1313" lvl="0" indent="-287338" algn="just">
              <a:buSzPct val="85000"/>
            </a:pP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A. Growth regulating gene:- </a:t>
            </a:r>
            <a:r>
              <a:rPr lang="en-US" sz="2400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Ld</a:t>
            </a:r>
            <a:r>
              <a:rPr lang="en-US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Centrin1</a:t>
            </a:r>
          </a:p>
          <a:p>
            <a:pPr marL="341313" lvl="0" indent="-287338" algn="just">
              <a:buSzPct val="85000"/>
            </a:pP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B. </a:t>
            </a:r>
            <a:r>
              <a:rPr lang="en-US" sz="24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Upregulated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in amastigote stage:-  </a:t>
            </a:r>
          </a:p>
          <a:p>
            <a:pPr marL="341313" lvl="0" indent="-287338" algn="just">
              <a:buSzPct val="85000"/>
            </a:pPr>
            <a:endParaRPr lang="en-US" sz="24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1313" lvl="0" indent="-287338" algn="just">
              <a:buSzPct val="85000"/>
            </a:pPr>
            <a:r>
              <a:rPr lang="en-US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(1) </a:t>
            </a:r>
            <a:r>
              <a:rPr lang="en-US" sz="2400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Ld</a:t>
            </a:r>
            <a:r>
              <a:rPr lang="en-US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HP30b    (2) </a:t>
            </a:r>
            <a:r>
              <a:rPr lang="en-US" sz="2400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Ld</a:t>
            </a:r>
            <a:r>
              <a:rPr lang="en-US" sz="24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AKLP</a:t>
            </a:r>
            <a:r>
              <a:rPr lang="en-US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    (3) </a:t>
            </a:r>
            <a:r>
              <a:rPr lang="en-US" sz="2400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Ld</a:t>
            </a:r>
            <a:r>
              <a:rPr lang="en-US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2616" y="1373862"/>
            <a:ext cx="8542784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endParaRPr lang="en-US" sz="22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341313" indent="-341313">
              <a:buFont typeface="Arial" pitchFamily="34" charset="0"/>
              <a:buChar char="•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Annotated by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TriTrypDB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as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Centrin, putative,Ca2 -binding                                                                  EF- hand  protein </a:t>
            </a:r>
          </a:p>
          <a:p>
            <a:pPr marL="341313" indent="-341313">
              <a:buFont typeface="Arial" pitchFamily="34" charset="0"/>
              <a:buChar char="•"/>
            </a:pPr>
            <a:endParaRPr lang="en-US" sz="24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341313" indent="-341313">
              <a:buFont typeface="Arial" pitchFamily="34" charset="0"/>
              <a:buChar char="•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Location in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Chromosome:	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36</a:t>
            </a:r>
          </a:p>
          <a:p>
            <a:pPr marL="341313" indent="-341313">
              <a:buFont typeface="Arial" pitchFamily="34" charset="0"/>
              <a:buChar char="•"/>
            </a:pPr>
            <a:endParaRPr lang="en-US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341313" indent="-341313"/>
            <a:endParaRPr lang="en-US" sz="24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341313" indent="-341313">
              <a:buFont typeface="Arial" pitchFamily="34" charset="0"/>
              <a:buChar char="•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Predicted protein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size:	       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17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kDa</a:t>
            </a:r>
            <a:endParaRPr lang="en-US" sz="24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341313" indent="-341313">
              <a:buFont typeface="Arial" pitchFamily="34" charset="0"/>
              <a:buChar char="•"/>
            </a:pPr>
            <a:endParaRPr lang="en-US" sz="24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341313" indent="-341313">
              <a:buFont typeface="Arial" pitchFamily="34" charset="0"/>
              <a:buChar char="•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Motif(s) analysis through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NCBI:       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Ca2</a:t>
            </a:r>
            <a:r>
              <a:rPr lang="en-US" sz="2400" baseline="30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binding sites 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	</a:t>
            </a:r>
            <a:endParaRPr lang="en-US" sz="24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61710" y="457200"/>
            <a:ext cx="6457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Leishmania donovani  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Centrin1 gene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876300"/>
            <a:ext cx="31623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2500" y="914400"/>
            <a:ext cx="33147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336675" y="3486090"/>
            <a:ext cx="290335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2000" b="1" dirty="0">
                <a:solidFill>
                  <a:srgbClr val="FF0000"/>
                </a:solidFill>
                <a:latin typeface="Arial" charset="0"/>
                <a:ea typeface="SimSun" pitchFamily="2" charset="-122"/>
              </a:rPr>
              <a:t>Unicellular Organisms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181600" y="3478213"/>
            <a:ext cx="24526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2000" b="1" dirty="0">
                <a:solidFill>
                  <a:srgbClr val="FF0000"/>
                </a:solidFill>
                <a:latin typeface="Arial" charset="0"/>
                <a:ea typeface="SimSun" pitchFamily="2" charset="-122"/>
              </a:rPr>
              <a:t>Higher Eukaryotes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04800" y="3962400"/>
            <a:ext cx="86868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 eaLnBrk="1" hangingPunct="1">
              <a:lnSpc>
                <a:spcPct val="150000"/>
              </a:lnSpc>
              <a:spcBef>
                <a:spcPct val="20000"/>
              </a:spcBef>
              <a:buSzPct val="120000"/>
              <a:buFont typeface="Arial" pitchFamily="34" charset="0"/>
              <a:buChar char="•"/>
              <a:defRPr/>
            </a:pPr>
            <a:r>
              <a:rPr lang="en-US" altLang="zh-CN" sz="2400" dirty="0" err="1">
                <a:latin typeface="Arial" charset="0"/>
                <a:ea typeface="SimSun" pitchFamily="2" charset="-122"/>
              </a:rPr>
              <a:t>Centrin</a:t>
            </a:r>
            <a:r>
              <a:rPr lang="en-US" altLang="zh-CN" sz="2400" dirty="0">
                <a:latin typeface="Arial" charset="0"/>
                <a:ea typeface="SimSun" pitchFamily="2" charset="-122"/>
              </a:rPr>
              <a:t> is a calcium-binding </a:t>
            </a:r>
            <a:r>
              <a:rPr lang="en-US" altLang="zh-CN" sz="2400" dirty="0" err="1">
                <a:latin typeface="Arial" charset="0"/>
                <a:ea typeface="SimSun" pitchFamily="2" charset="-122"/>
              </a:rPr>
              <a:t>cytoskeletal</a:t>
            </a:r>
            <a:r>
              <a:rPr lang="en-US" altLang="zh-CN" sz="2400" dirty="0">
                <a:latin typeface="Arial" charset="0"/>
                <a:ea typeface="SimSun" pitchFamily="2" charset="-122"/>
              </a:rPr>
              <a:t> protein found in all eukaryotes.</a:t>
            </a:r>
          </a:p>
          <a:p>
            <a:pPr marL="342900" indent="-342900" eaLnBrk="1" hangingPunct="1">
              <a:lnSpc>
                <a:spcPct val="150000"/>
              </a:lnSpc>
              <a:spcBef>
                <a:spcPct val="20000"/>
              </a:spcBef>
              <a:buSzPct val="120000"/>
              <a:buFont typeface="Arial" pitchFamily="34" charset="0"/>
              <a:buChar char="•"/>
              <a:defRPr/>
            </a:pPr>
            <a:r>
              <a:rPr lang="en-US" altLang="zh-CN" sz="2400" dirty="0">
                <a:latin typeface="Arial" charset="0"/>
                <a:ea typeface="SimSun" pitchFamily="2" charset="-122"/>
              </a:rPr>
              <a:t>Localized mainly to </a:t>
            </a:r>
            <a:r>
              <a:rPr lang="en-US" altLang="zh-CN" sz="2400" dirty="0" err="1">
                <a:latin typeface="Arial" charset="0"/>
                <a:ea typeface="SimSun" pitchFamily="2" charset="-122"/>
              </a:rPr>
              <a:t>centrosome</a:t>
            </a:r>
            <a:r>
              <a:rPr lang="en-US" altLang="zh-CN" sz="2400" dirty="0">
                <a:latin typeface="Arial" charset="0"/>
                <a:ea typeface="SimSun" pitchFamily="2" charset="-122"/>
              </a:rPr>
              <a:t> or basal bodies,</a:t>
            </a:r>
          </a:p>
          <a:p>
            <a:pPr marL="342900" indent="-342900" eaLnBrk="1" hangingPunct="1">
              <a:lnSpc>
                <a:spcPct val="150000"/>
              </a:lnSpc>
              <a:spcBef>
                <a:spcPct val="20000"/>
              </a:spcBef>
              <a:buSzPct val="120000"/>
              <a:buFont typeface="Arial" pitchFamily="34" charset="0"/>
              <a:buChar char="•"/>
              <a:defRPr/>
            </a:pPr>
            <a:r>
              <a:rPr lang="en-US" altLang="zh-CN" sz="2400" dirty="0">
                <a:latin typeface="Arial" charset="0"/>
                <a:ea typeface="SimSun" pitchFamily="2" charset="-122"/>
              </a:rPr>
              <a:t>Participate in contraction of fibers, duplication and segregation of </a:t>
            </a:r>
            <a:r>
              <a:rPr lang="en-US" altLang="zh-CN" sz="2400" dirty="0" err="1" smtClean="0">
                <a:latin typeface="Arial" charset="0"/>
                <a:ea typeface="SimSun" pitchFamily="2" charset="-122"/>
              </a:rPr>
              <a:t>centrosome</a:t>
            </a:r>
            <a:endParaRPr lang="zh-CN" altLang="en-US" sz="2400" dirty="0">
              <a:solidFill>
                <a:srgbClr val="FFFF00"/>
              </a:solidFill>
              <a:latin typeface="Arial" charset="0"/>
              <a:ea typeface="SimSun" pitchFamily="2" charset="-122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236538" y="127000"/>
            <a:ext cx="8497887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CN" sz="3200" b="1" dirty="0" err="1">
                <a:solidFill>
                  <a:srgbClr val="C00000"/>
                </a:solidFill>
                <a:latin typeface="Arial" charset="0"/>
                <a:ea typeface="SimSun" pitchFamily="2" charset="-122"/>
              </a:rPr>
              <a:t>Centrin</a:t>
            </a:r>
            <a:r>
              <a:rPr lang="en-US" altLang="zh-CN" sz="3200" b="1" dirty="0">
                <a:solidFill>
                  <a:srgbClr val="C00000"/>
                </a:solidFill>
                <a:latin typeface="Arial" charset="0"/>
                <a:ea typeface="SimSun" pitchFamily="2" charset="-122"/>
              </a:rPr>
              <a:t> and its functions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9462" y="1447800"/>
            <a:ext cx="8599738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228600" y="152400"/>
            <a:ext cx="8763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Ld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CEN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gene disruption in </a:t>
            </a:r>
            <a:r>
              <a:rPr lang="en-US" sz="24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L. donovani 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genome by homologous recombination</a:t>
            </a:r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6059269"/>
            <a:ext cx="838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Design and use of constructs 1 and 2 with </a:t>
            </a:r>
            <a:r>
              <a:rPr lang="en-US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hyg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and neo resistance genes, respectively, flanked on the 5’ and 3’  UTR</a:t>
            </a:r>
            <a:endParaRPr lang="en-US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0"/>
            <a:ext cx="4572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2"/>
          <p:cNvGrpSpPr/>
          <p:nvPr/>
        </p:nvGrpSpPr>
        <p:grpSpPr>
          <a:xfrm>
            <a:off x="4800600" y="1447800"/>
            <a:ext cx="4191000" cy="3981509"/>
            <a:chOff x="4418244" y="25955403"/>
            <a:chExt cx="9067800" cy="4314971"/>
          </a:xfrm>
        </p:grpSpPr>
        <p:sp>
          <p:nvSpPr>
            <p:cNvPr id="4" name="Text Box 2"/>
            <p:cNvSpPr txBox="1">
              <a:spLocks noChangeArrowheads="1"/>
            </p:cNvSpPr>
            <p:nvPr/>
          </p:nvSpPr>
          <p:spPr bwMode="auto">
            <a:xfrm>
              <a:off x="5258717" y="25955405"/>
              <a:ext cx="2820434" cy="489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2000" b="1" i="1" dirty="0" smtClean="0">
                  <a:latin typeface="+mj-lt"/>
                  <a:cs typeface="Times New Roman" pitchFamily="18" charset="0"/>
                </a:rPr>
                <a:t>Ld</a:t>
              </a:r>
              <a:r>
                <a:rPr lang="en-US" altLang="en-US" sz="2000" b="1" dirty="0" smtClean="0">
                  <a:latin typeface="+mj-lt"/>
                  <a:cs typeface="Times New Roman" pitchFamily="18" charset="0"/>
                </a:rPr>
                <a:t>Cen1</a:t>
              </a:r>
              <a:r>
                <a:rPr lang="en-US" altLang="en-US" sz="2000" b="1" baseline="30000" dirty="0" smtClean="0">
                  <a:latin typeface="+mj-lt"/>
                  <a:cs typeface="Times New Roman" pitchFamily="18" charset="0"/>
                </a:rPr>
                <a:t>+/+</a:t>
              </a:r>
              <a:endParaRPr lang="en-US" altLang="en-US" sz="2000" b="1" baseline="30000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5" name="Text Box 3"/>
            <p:cNvSpPr txBox="1">
              <a:spLocks noChangeArrowheads="1"/>
            </p:cNvSpPr>
            <p:nvPr/>
          </p:nvSpPr>
          <p:spPr bwMode="auto">
            <a:xfrm>
              <a:off x="9687830" y="25955403"/>
              <a:ext cx="2570716" cy="489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2000" b="1" i="1" dirty="0" smtClean="0">
                  <a:latin typeface="+mj-lt"/>
                  <a:cs typeface="Times New Roman" pitchFamily="18" charset="0"/>
                </a:rPr>
                <a:t>Ld</a:t>
              </a:r>
              <a:r>
                <a:rPr lang="en-US" altLang="en-US" sz="2000" b="1" dirty="0" smtClean="0">
                  <a:latin typeface="+mj-lt"/>
                  <a:cs typeface="Times New Roman" pitchFamily="18" charset="0"/>
                </a:rPr>
                <a:t>Cen1</a:t>
              </a:r>
              <a:r>
                <a:rPr lang="en-US" altLang="en-US" sz="2000" b="1" baseline="30000" dirty="0" smtClean="0">
                  <a:latin typeface="+mj-lt"/>
                  <a:cs typeface="Times New Roman" pitchFamily="18" charset="0"/>
                </a:rPr>
                <a:t>-</a:t>
              </a:r>
              <a:r>
                <a:rPr lang="en-US" altLang="en-US" sz="2000" b="1" baseline="30000" dirty="0">
                  <a:latin typeface="+mj-lt"/>
                  <a:cs typeface="Times New Roman" pitchFamily="18" charset="0"/>
                </a:rPr>
                <a:t>/-</a:t>
              </a:r>
            </a:p>
          </p:txBody>
        </p:sp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418244" y="26486832"/>
              <a:ext cx="9067800" cy="3783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7" name="Rectangle 6"/>
          <p:cNvSpPr/>
          <p:nvPr/>
        </p:nvSpPr>
        <p:spPr>
          <a:xfrm>
            <a:off x="0" y="152400"/>
            <a:ext cx="8763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  <a:buSzPct val="120000"/>
            </a:pPr>
            <a:r>
              <a:rPr lang="en-US" altLang="zh-CN" sz="2200" b="1" dirty="0" smtClean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  </a:t>
            </a:r>
            <a:r>
              <a:rPr lang="en-US" altLang="zh-CN" sz="2800" b="1" dirty="0" smtClean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Centrin 1 gene deleted parasites (</a:t>
            </a:r>
            <a:r>
              <a:rPr lang="en-US" altLang="zh-CN" sz="2800" b="1" i="1" dirty="0" smtClean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LdCen1</a:t>
            </a:r>
            <a:r>
              <a:rPr lang="en-US" altLang="zh-CN" sz="2800" b="1" i="1" baseline="30000" dirty="0" smtClean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-/</a:t>
            </a:r>
            <a:r>
              <a:rPr lang="en-US" altLang="zh-CN" sz="2800" b="1" baseline="30000" dirty="0" smtClean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-</a:t>
            </a:r>
            <a:r>
              <a:rPr lang="en-US" altLang="zh-CN" sz="2800" b="1" dirty="0" smtClean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)  are specifically  attenuated at  amastigote  stage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00601" y="5537537"/>
            <a:ext cx="434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Cytokinesis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arrest in </a:t>
            </a:r>
            <a:r>
              <a:rPr lang="en-US" altLang="zh-CN" sz="2000" b="1" i="1" dirty="0" smtClean="0">
                <a:solidFill>
                  <a:srgbClr val="00206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LdCen1</a:t>
            </a:r>
            <a:r>
              <a:rPr lang="en-US" altLang="zh-CN" sz="2000" b="1" i="1" baseline="30000" dirty="0" smtClean="0">
                <a:solidFill>
                  <a:srgbClr val="00206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-/-</a:t>
            </a:r>
            <a:r>
              <a:rPr lang="en-US" altLang="zh-CN" sz="2000" b="1" i="1" dirty="0" smtClean="0">
                <a:solidFill>
                  <a:srgbClr val="00206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results in large cell  with  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multiple nuclei and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kinetoplasts</a:t>
            </a:r>
            <a:endParaRPr lang="en-US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7122" y="5464314"/>
            <a:ext cx="46746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Centrin 1 gene deletion inhibit </a:t>
            </a:r>
          </a:p>
          <a:p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growth   at amastigote stage </a:t>
            </a:r>
            <a:endParaRPr lang="en-US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523875" y="31750"/>
            <a:ext cx="8229600" cy="6985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en-US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Features of  Centrin </a:t>
            </a:r>
            <a:r>
              <a:rPr lang="en-US" alt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KO parasites</a:t>
            </a:r>
            <a:endParaRPr lang="en-US" altLang="en-US" sz="32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3" name="Rectangle 3"/>
          <p:cNvSpPr>
            <a:spLocks noChangeArrowheads="1"/>
          </p:cNvSpPr>
          <p:nvPr/>
        </p:nvSpPr>
        <p:spPr bwMode="auto">
          <a:xfrm>
            <a:off x="4686300" y="752475"/>
            <a:ext cx="44577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000" b="1" dirty="0" smtClean="0">
                <a:latin typeface="Arial" charset="0"/>
              </a:rPr>
              <a:t>Centrin-1 </a:t>
            </a:r>
            <a:r>
              <a:rPr lang="en-US" altLang="en-US" sz="2000" b="1" dirty="0">
                <a:latin typeface="Arial" charset="0"/>
              </a:rPr>
              <a:t>null mutants show </a:t>
            </a:r>
            <a:r>
              <a:rPr lang="en-US" altLang="en-US" sz="2000" b="1" dirty="0" smtClean="0">
                <a:latin typeface="Arial" charset="0"/>
              </a:rPr>
              <a:t> </a:t>
            </a:r>
            <a:r>
              <a:rPr lang="en-US" altLang="en-US" sz="2000" b="1" dirty="0">
                <a:latin typeface="Arial" charset="0"/>
              </a:rPr>
              <a:t>growth arrest </a:t>
            </a:r>
            <a:r>
              <a:rPr lang="en-US" altLang="en-US" sz="2000" b="1" dirty="0" smtClean="0">
                <a:latin typeface="Arial" charset="0"/>
              </a:rPr>
              <a:t>as </a:t>
            </a:r>
            <a:r>
              <a:rPr lang="en-US" altLang="en-US" sz="2000" b="1" dirty="0">
                <a:latin typeface="Arial" charset="0"/>
              </a:rPr>
              <a:t>amastigotes and not </a:t>
            </a:r>
            <a:r>
              <a:rPr lang="en-US" altLang="en-US" sz="2000" b="1" dirty="0" smtClean="0">
                <a:latin typeface="Arial" charset="0"/>
              </a:rPr>
              <a:t>as </a:t>
            </a:r>
            <a:r>
              <a:rPr lang="en-US" altLang="en-US" sz="2000" b="1" dirty="0">
                <a:latin typeface="Arial" charset="0"/>
              </a:rPr>
              <a:t>promastigotes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altLang="en-US" sz="2000" b="1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000" b="1" dirty="0" smtClean="0">
                <a:latin typeface="Arial" charset="0"/>
              </a:rPr>
              <a:t>Centrin KO are </a:t>
            </a:r>
            <a:r>
              <a:rPr lang="en-US" altLang="en-US" sz="2000" b="1" dirty="0">
                <a:latin typeface="Arial" charset="0"/>
              </a:rPr>
              <a:t>growth arrested in the G2/M phase, have multiple nuclei and are prone to cell death.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altLang="en-US" sz="2000" b="1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000" b="1" dirty="0">
                <a:latin typeface="Arial" charset="0"/>
              </a:rPr>
              <a:t>Basal body duplication does not occur in the </a:t>
            </a:r>
            <a:r>
              <a:rPr lang="en-US" altLang="en-US" sz="2000" b="1" dirty="0" smtClean="0">
                <a:latin typeface="Arial" charset="0"/>
              </a:rPr>
              <a:t> </a:t>
            </a:r>
            <a:r>
              <a:rPr lang="en-US" altLang="en-US" sz="2000" b="1" dirty="0">
                <a:latin typeface="Arial" charset="0"/>
              </a:rPr>
              <a:t>amastigotes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altLang="en-US" sz="2000" b="1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000" b="1" dirty="0">
                <a:latin typeface="Arial" charset="0"/>
              </a:rPr>
              <a:t>Centrin deleted amastigotes do not survive in the macrophages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altLang="en-US" sz="2000" b="1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000" b="1" i="1" dirty="0">
                <a:latin typeface="Arial" charset="0"/>
              </a:rPr>
              <a:t>Leishmania</a:t>
            </a:r>
            <a:r>
              <a:rPr lang="en-US" altLang="en-US" sz="2000" b="1" dirty="0">
                <a:latin typeface="Arial" charset="0"/>
              </a:rPr>
              <a:t> centrin null mutants have a potential </a:t>
            </a:r>
            <a:r>
              <a:rPr lang="en-US" altLang="en-US" sz="2000" b="1" dirty="0" smtClean="0">
                <a:latin typeface="Arial" charset="0"/>
              </a:rPr>
              <a:t>as </a:t>
            </a:r>
            <a:r>
              <a:rPr lang="en-US" altLang="en-US" sz="2000" b="1" dirty="0">
                <a:latin typeface="Arial" charset="0"/>
              </a:rPr>
              <a:t>live attenuated vaccine candidates.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altLang="en-US" sz="2000" b="1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altLang="en-US" b="1" dirty="0">
              <a:solidFill>
                <a:srgbClr val="FFFFCC"/>
              </a:solidFill>
              <a:latin typeface="Times New Roman" pitchFamily="18" charset="0"/>
            </a:endParaRPr>
          </a:p>
        </p:txBody>
      </p:sp>
      <p:sp>
        <p:nvSpPr>
          <p:cNvPr id="2054" name="AutoShape 4"/>
          <p:cNvSpPr>
            <a:spLocks noChangeArrowheads="1"/>
          </p:cNvSpPr>
          <p:nvPr/>
        </p:nvSpPr>
        <p:spPr bwMode="auto">
          <a:xfrm>
            <a:off x="950913" y="887413"/>
            <a:ext cx="920750" cy="336550"/>
          </a:xfrm>
          <a:prstGeom prst="wedgeRectCallout">
            <a:avLst>
              <a:gd name="adj1" fmla="val -62588"/>
              <a:gd name="adj2" fmla="val -15471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en-US" sz="1600">
              <a:latin typeface="Times New Roman" pitchFamily="18" charset="0"/>
            </a:endParaRP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228600" y="900113"/>
            <a:ext cx="4171579" cy="5988049"/>
            <a:chOff x="136" y="559"/>
            <a:chExt cx="2450" cy="3772"/>
          </a:xfrm>
        </p:grpSpPr>
        <p:sp>
          <p:nvSpPr>
            <p:cNvPr id="2057" name="AutoShape 56"/>
            <p:cNvSpPr>
              <a:spLocks noChangeArrowheads="1"/>
            </p:cNvSpPr>
            <p:nvPr/>
          </p:nvSpPr>
          <p:spPr bwMode="auto">
            <a:xfrm>
              <a:off x="598" y="559"/>
              <a:ext cx="580" cy="212"/>
            </a:xfrm>
            <a:prstGeom prst="wedgeRectCallout">
              <a:avLst>
                <a:gd name="adj1" fmla="val -62588"/>
                <a:gd name="adj2" fmla="val -154718"/>
              </a:avLst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endParaRPr lang="en-US" sz="1600">
                <a:latin typeface="Times New Roman" pitchFamily="18" charset="0"/>
              </a:endParaRPr>
            </a:p>
          </p:txBody>
        </p:sp>
        <p:grpSp>
          <p:nvGrpSpPr>
            <p:cNvPr id="3" name="Group 57"/>
            <p:cNvGrpSpPr>
              <a:grpSpLocks/>
            </p:cNvGrpSpPr>
            <p:nvPr/>
          </p:nvGrpSpPr>
          <p:grpSpPr bwMode="auto">
            <a:xfrm>
              <a:off x="136" y="616"/>
              <a:ext cx="2418" cy="1550"/>
              <a:chOff x="52" y="676"/>
              <a:chExt cx="3330" cy="2387"/>
            </a:xfrm>
          </p:grpSpPr>
          <p:sp>
            <p:nvSpPr>
              <p:cNvPr id="2069" name="Text Box 58"/>
              <p:cNvSpPr txBox="1">
                <a:spLocks noChangeArrowheads="1"/>
              </p:cNvSpPr>
              <p:nvPr/>
            </p:nvSpPr>
            <p:spPr bwMode="auto">
              <a:xfrm>
                <a:off x="735" y="676"/>
                <a:ext cx="975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 i="1" dirty="0">
                    <a:latin typeface="Times" pitchFamily="18" charset="0"/>
                  </a:rPr>
                  <a:t>LdCEN1</a:t>
                </a:r>
                <a:r>
                  <a:rPr lang="en-US" altLang="en-US" sz="1600" b="1" baseline="30000" dirty="0">
                    <a:latin typeface="Times" pitchFamily="18" charset="0"/>
                  </a:rPr>
                  <a:t>+/+</a:t>
                </a:r>
              </a:p>
            </p:txBody>
          </p:sp>
          <p:sp>
            <p:nvSpPr>
              <p:cNvPr id="2070" name="Text Box 59"/>
              <p:cNvSpPr txBox="1">
                <a:spLocks noChangeArrowheads="1"/>
              </p:cNvSpPr>
              <p:nvPr/>
            </p:nvSpPr>
            <p:spPr bwMode="auto">
              <a:xfrm>
                <a:off x="2216" y="676"/>
                <a:ext cx="917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 i="1" dirty="0">
                    <a:latin typeface="Times" pitchFamily="18" charset="0"/>
                  </a:rPr>
                  <a:t>LdCEN1</a:t>
                </a:r>
                <a:r>
                  <a:rPr lang="en-US" altLang="en-US" sz="1600" b="1" baseline="30000" dirty="0">
                    <a:latin typeface="Times" pitchFamily="18" charset="0"/>
                  </a:rPr>
                  <a:t>-/-</a:t>
                </a:r>
              </a:p>
            </p:txBody>
          </p:sp>
          <p:sp>
            <p:nvSpPr>
              <p:cNvPr id="2071" name="Text Box 60"/>
              <p:cNvSpPr txBox="1">
                <a:spLocks noChangeArrowheads="1"/>
              </p:cNvSpPr>
              <p:nvPr/>
            </p:nvSpPr>
            <p:spPr bwMode="auto">
              <a:xfrm>
                <a:off x="52" y="1300"/>
                <a:ext cx="500" cy="5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en-US" sz="1600" b="1">
                    <a:latin typeface="Times" pitchFamily="18" charset="0"/>
                  </a:rPr>
                  <a:t>120 hr</a:t>
                </a:r>
              </a:p>
            </p:txBody>
          </p:sp>
          <p:sp>
            <p:nvSpPr>
              <p:cNvPr id="2072" name="Text Box 61"/>
              <p:cNvSpPr txBox="1">
                <a:spLocks noChangeArrowheads="1"/>
              </p:cNvSpPr>
              <p:nvPr/>
            </p:nvSpPr>
            <p:spPr bwMode="auto">
              <a:xfrm>
                <a:off x="113" y="2392"/>
                <a:ext cx="500" cy="5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en-US" sz="1600" b="1">
                    <a:latin typeface="Times" pitchFamily="18" charset="0"/>
                  </a:rPr>
                  <a:t>240 hr</a:t>
                </a:r>
              </a:p>
            </p:txBody>
          </p:sp>
          <p:pic>
            <p:nvPicPr>
              <p:cNvPr id="2073" name="Picture 62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584" y="1046"/>
                <a:ext cx="2798" cy="20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74" name="Line 63"/>
              <p:cNvSpPr>
                <a:spLocks noChangeShapeType="1"/>
              </p:cNvSpPr>
              <p:nvPr/>
            </p:nvSpPr>
            <p:spPr bwMode="auto">
              <a:xfrm flipH="1" flipV="1">
                <a:off x="1238" y="2226"/>
                <a:ext cx="277" cy="26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5" name="Line 64"/>
              <p:cNvSpPr>
                <a:spLocks noChangeShapeType="1"/>
              </p:cNvSpPr>
              <p:nvPr/>
            </p:nvSpPr>
            <p:spPr bwMode="auto">
              <a:xfrm flipH="1">
                <a:off x="1241" y="2022"/>
                <a:ext cx="255" cy="1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6" name="Text Box 65"/>
              <p:cNvSpPr txBox="1">
                <a:spLocks noChangeArrowheads="1"/>
              </p:cNvSpPr>
              <p:nvPr/>
            </p:nvSpPr>
            <p:spPr bwMode="auto">
              <a:xfrm>
                <a:off x="988" y="2089"/>
                <a:ext cx="400" cy="2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en-US" sz="1400" b="1">
                    <a:latin typeface="Times New Roman" pitchFamily="18" charset="0"/>
                  </a:rPr>
                  <a:t>Am</a:t>
                </a:r>
              </a:p>
            </p:txBody>
          </p:sp>
          <p:sp>
            <p:nvSpPr>
              <p:cNvPr id="2077" name="Line 66"/>
              <p:cNvSpPr>
                <a:spLocks noChangeShapeType="1"/>
              </p:cNvSpPr>
              <p:nvPr/>
            </p:nvSpPr>
            <p:spPr bwMode="auto">
              <a:xfrm flipH="1" flipV="1">
                <a:off x="2211" y="1853"/>
                <a:ext cx="105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8" name="Line 67"/>
              <p:cNvSpPr>
                <a:spLocks noChangeShapeType="1"/>
              </p:cNvSpPr>
              <p:nvPr/>
            </p:nvSpPr>
            <p:spPr bwMode="auto">
              <a:xfrm flipV="1">
                <a:off x="3049" y="1924"/>
                <a:ext cx="81" cy="2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9" name="Text Box 68"/>
              <p:cNvSpPr txBox="1">
                <a:spLocks noChangeArrowheads="1"/>
              </p:cNvSpPr>
              <p:nvPr/>
            </p:nvSpPr>
            <p:spPr bwMode="auto">
              <a:xfrm>
                <a:off x="2057" y="1699"/>
                <a:ext cx="306" cy="2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en-US" sz="1400" b="1">
                    <a:latin typeface="Times New Roman" pitchFamily="18" charset="0"/>
                  </a:rPr>
                  <a:t>M</a:t>
                </a:r>
              </a:p>
            </p:txBody>
          </p:sp>
          <p:sp>
            <p:nvSpPr>
              <p:cNvPr id="2080" name="Text Box 69"/>
              <p:cNvSpPr txBox="1">
                <a:spLocks noChangeArrowheads="1"/>
              </p:cNvSpPr>
              <p:nvPr/>
            </p:nvSpPr>
            <p:spPr bwMode="auto">
              <a:xfrm>
                <a:off x="3027" y="1731"/>
                <a:ext cx="305" cy="2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en-US" sz="1400" b="1">
                    <a:latin typeface="Times New Roman" pitchFamily="18" charset="0"/>
                  </a:rPr>
                  <a:t>M</a:t>
                </a:r>
              </a:p>
            </p:txBody>
          </p:sp>
        </p:grpSp>
        <p:graphicFrame>
          <p:nvGraphicFramePr>
            <p:cNvPr id="2050" name="Object 2"/>
            <p:cNvGraphicFramePr>
              <a:graphicFrameLocks noChangeAspect="1"/>
            </p:cNvGraphicFramePr>
            <p:nvPr/>
          </p:nvGraphicFramePr>
          <p:xfrm>
            <a:off x="785" y="2258"/>
            <a:ext cx="1723" cy="998"/>
          </p:xfrm>
          <a:graphic>
            <a:graphicData uri="http://schemas.openxmlformats.org/presentationml/2006/ole">
              <p:oleObj spid="_x0000_s29698" name="Chart" r:id="rId5" imgW="6750000" imgH="3982680" progId="Excel.Sheet.8">
                <p:embed/>
              </p:oleObj>
            </a:graphicData>
          </a:graphic>
        </p:graphicFrame>
        <p:graphicFrame>
          <p:nvGraphicFramePr>
            <p:cNvPr id="2051" name="Object 3"/>
            <p:cNvGraphicFramePr>
              <a:graphicFrameLocks noChangeAspect="1"/>
            </p:cNvGraphicFramePr>
            <p:nvPr/>
          </p:nvGraphicFramePr>
          <p:xfrm>
            <a:off x="763" y="3256"/>
            <a:ext cx="1788" cy="960"/>
          </p:xfrm>
          <a:graphic>
            <a:graphicData uri="http://schemas.openxmlformats.org/presentationml/2006/ole">
              <p:oleObj spid="_x0000_s29699" name="Chart" r:id="rId6" imgW="3622680" imgH="2295000" progId="Excel.Sheet.8">
                <p:embed/>
              </p:oleObj>
            </a:graphicData>
          </a:graphic>
        </p:graphicFrame>
        <p:sp>
          <p:nvSpPr>
            <p:cNvPr id="2059" name="Text Box 72"/>
            <p:cNvSpPr txBox="1">
              <a:spLocks noChangeArrowheads="1"/>
            </p:cNvSpPr>
            <p:nvPr/>
          </p:nvSpPr>
          <p:spPr bwMode="auto">
            <a:xfrm>
              <a:off x="1107" y="4079"/>
              <a:ext cx="1374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2000" b="1" dirty="0">
                  <a:latin typeface="Times New Roman" pitchFamily="18" charset="0"/>
                </a:rPr>
                <a:t>Hours </a:t>
              </a:r>
              <a:r>
                <a:rPr lang="en-US" sz="2000" b="1" dirty="0" err="1">
                  <a:latin typeface="Times New Roman" pitchFamily="18" charset="0"/>
                </a:rPr>
                <a:t>postinfection</a:t>
              </a:r>
              <a:endParaRPr lang="en-US" sz="2000" b="1" dirty="0">
                <a:latin typeface="Times New Roman" pitchFamily="18" charset="0"/>
              </a:endParaRPr>
            </a:p>
          </p:txBody>
        </p:sp>
        <p:sp>
          <p:nvSpPr>
            <p:cNvPr id="2060" name="Text Box 73"/>
            <p:cNvSpPr txBox="1">
              <a:spLocks noChangeArrowheads="1"/>
            </p:cNvSpPr>
            <p:nvPr/>
          </p:nvSpPr>
          <p:spPr bwMode="auto">
            <a:xfrm rot="-5400000">
              <a:off x="304" y="2614"/>
              <a:ext cx="66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1200" b="1">
                  <a:latin typeface="Times New Roman" pitchFamily="18" charset="0"/>
                </a:rPr>
                <a:t>% Infected</a:t>
              </a:r>
            </a:p>
            <a:p>
              <a:pPr algn="ctr" eaLnBrk="1" hangingPunct="1"/>
              <a:r>
                <a:rPr lang="en-US" sz="1200" b="1">
                  <a:latin typeface="Times New Roman" pitchFamily="18" charset="0"/>
                </a:rPr>
                <a:t>macrophages</a:t>
              </a:r>
            </a:p>
          </p:txBody>
        </p:sp>
        <p:sp>
          <p:nvSpPr>
            <p:cNvPr id="2061" name="Text Box 74"/>
            <p:cNvSpPr txBox="1">
              <a:spLocks noChangeArrowheads="1"/>
            </p:cNvSpPr>
            <p:nvPr/>
          </p:nvSpPr>
          <p:spPr bwMode="auto">
            <a:xfrm rot="-5400000">
              <a:off x="211" y="3312"/>
              <a:ext cx="8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1200" b="1">
                  <a:latin typeface="Times New Roman" pitchFamily="18" charset="0"/>
                </a:rPr>
                <a:t>Parasites/infected</a:t>
              </a:r>
            </a:p>
            <a:p>
              <a:pPr algn="ctr" eaLnBrk="1" hangingPunct="1"/>
              <a:r>
                <a:rPr lang="en-US" sz="1200" b="1">
                  <a:latin typeface="Times New Roman" pitchFamily="18" charset="0"/>
                </a:rPr>
                <a:t>macrophage</a:t>
              </a:r>
            </a:p>
          </p:txBody>
        </p:sp>
        <p:sp>
          <p:nvSpPr>
            <p:cNvPr id="2062" name="Text Box 75"/>
            <p:cNvSpPr txBox="1">
              <a:spLocks noChangeArrowheads="1"/>
            </p:cNvSpPr>
            <p:nvPr/>
          </p:nvSpPr>
          <p:spPr bwMode="auto">
            <a:xfrm>
              <a:off x="2306" y="2726"/>
              <a:ext cx="20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1600" b="1" dirty="0"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∗</a:t>
              </a:r>
            </a:p>
          </p:txBody>
        </p:sp>
        <p:sp>
          <p:nvSpPr>
            <p:cNvPr id="2063" name="Text Box 76"/>
            <p:cNvSpPr txBox="1">
              <a:spLocks noChangeArrowheads="1"/>
            </p:cNvSpPr>
            <p:nvPr/>
          </p:nvSpPr>
          <p:spPr bwMode="auto">
            <a:xfrm>
              <a:off x="1989" y="3619"/>
              <a:ext cx="20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1600" dirty="0"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∗</a:t>
              </a:r>
            </a:p>
          </p:txBody>
        </p:sp>
        <p:sp>
          <p:nvSpPr>
            <p:cNvPr id="2064" name="Text Box 77"/>
            <p:cNvSpPr txBox="1">
              <a:spLocks noChangeArrowheads="1"/>
            </p:cNvSpPr>
            <p:nvPr/>
          </p:nvSpPr>
          <p:spPr bwMode="auto">
            <a:xfrm>
              <a:off x="2284" y="3658"/>
              <a:ext cx="299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sz="1600" b="1" dirty="0"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**</a:t>
              </a:r>
            </a:p>
          </p:txBody>
        </p:sp>
        <p:sp>
          <p:nvSpPr>
            <p:cNvPr id="2065" name="Rectangle 78"/>
            <p:cNvSpPr>
              <a:spLocks noChangeArrowheads="1"/>
            </p:cNvSpPr>
            <p:nvPr/>
          </p:nvSpPr>
          <p:spPr bwMode="auto">
            <a:xfrm>
              <a:off x="2275" y="2296"/>
              <a:ext cx="60" cy="62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6" name="Rectangle 79"/>
            <p:cNvSpPr>
              <a:spLocks noChangeArrowheads="1"/>
            </p:cNvSpPr>
            <p:nvPr/>
          </p:nvSpPr>
          <p:spPr bwMode="auto">
            <a:xfrm>
              <a:off x="2287" y="2440"/>
              <a:ext cx="60" cy="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7" name="Text Box 80"/>
            <p:cNvSpPr txBox="1">
              <a:spLocks noChangeArrowheads="1"/>
            </p:cNvSpPr>
            <p:nvPr/>
          </p:nvSpPr>
          <p:spPr bwMode="auto">
            <a:xfrm>
              <a:off x="2334" y="2248"/>
              <a:ext cx="252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200" b="1" dirty="0">
                  <a:latin typeface="Arial Black" pitchFamily="34" charset="0"/>
                </a:rPr>
                <a:t>+/+</a:t>
              </a:r>
            </a:p>
          </p:txBody>
        </p:sp>
        <p:sp>
          <p:nvSpPr>
            <p:cNvPr id="2068" name="Text Box 81"/>
            <p:cNvSpPr txBox="1">
              <a:spLocks noChangeArrowheads="1"/>
            </p:cNvSpPr>
            <p:nvPr/>
          </p:nvSpPr>
          <p:spPr bwMode="auto">
            <a:xfrm>
              <a:off x="2374" y="2392"/>
              <a:ext cx="194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200" b="1" dirty="0">
                  <a:latin typeface="Arial Black" pitchFamily="34" charset="0"/>
                </a:rPr>
                <a:t>-/-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526262"/>
            <a:ext cx="8503096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latin typeface="Arial" pitchFamily="34" charset="0"/>
                <a:cs typeface="Arial" pitchFamily="34" charset="0"/>
              </a:rPr>
              <a:t>		</a:t>
            </a:r>
            <a:endParaRPr lang="en-US" sz="22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627063" indent="-627063">
              <a:buFont typeface="Arial" pitchFamily="34" charset="0"/>
              <a:buChar char="•"/>
              <a:tabLst>
                <a:tab pos="395288" algn="l"/>
              </a:tabLst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Annotated by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TriTrypDB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as:  	</a:t>
            </a:r>
            <a:r>
              <a:rPr lang="en-US" sz="2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hypothetical </a:t>
            </a:r>
            <a:r>
              <a:rPr lang="en-US" sz="2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protein</a:t>
            </a:r>
          </a:p>
          <a:p>
            <a:pPr marL="627063" indent="-627063">
              <a:buFont typeface="Arial" pitchFamily="34" charset="0"/>
              <a:buChar char="•"/>
              <a:tabLst>
                <a:tab pos="395288" algn="l"/>
              </a:tabLst>
            </a:pPr>
            <a:endParaRPr lang="en-US" sz="22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627063" indent="-627063">
              <a:buFont typeface="Arial" pitchFamily="34" charset="0"/>
              <a:buChar char="•"/>
              <a:tabLst>
                <a:tab pos="395288" algn="l"/>
              </a:tabLst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Location in Chromosome:   	</a:t>
            </a:r>
            <a:r>
              <a:rPr lang="en-US" sz="2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30</a:t>
            </a:r>
          </a:p>
          <a:p>
            <a:pPr marL="627063" indent="-627063">
              <a:buFont typeface="Arial" pitchFamily="34" charset="0"/>
              <a:buChar char="•"/>
              <a:tabLst>
                <a:tab pos="395288" algn="l"/>
              </a:tabLst>
            </a:pPr>
            <a:endParaRPr lang="en-US" sz="22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627063" indent="-627063">
              <a:buFont typeface="Arial" pitchFamily="34" charset="0"/>
              <a:buChar char="•"/>
              <a:tabLst>
                <a:tab pos="395288" algn="l"/>
              </a:tabLst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Number of amino acids:  	</a:t>
            </a:r>
            <a:r>
              <a:rPr lang="en-US" sz="2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124</a:t>
            </a:r>
          </a:p>
          <a:p>
            <a:pPr marL="627063" indent="-627063">
              <a:buFont typeface="Arial" pitchFamily="34" charset="0"/>
              <a:buChar char="•"/>
              <a:tabLst>
                <a:tab pos="395288" algn="l"/>
              </a:tabLst>
            </a:pPr>
            <a:endParaRPr lang="en-US" sz="22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627063" indent="-627063">
              <a:buFont typeface="Arial" pitchFamily="34" charset="0"/>
              <a:buChar char="•"/>
              <a:tabLst>
                <a:tab pos="395288" algn="l"/>
              </a:tabLst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Predicted protein size:  	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14 </a:t>
            </a:r>
            <a:r>
              <a:rPr lang="en-US" sz="2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kDa</a:t>
            </a:r>
            <a:endParaRPr lang="en-US" sz="22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627063" indent="-627063">
              <a:buFont typeface="Arial" pitchFamily="34" charset="0"/>
              <a:buChar char="•"/>
              <a:tabLst>
                <a:tab pos="395288" algn="l"/>
              </a:tabLst>
            </a:pPr>
            <a:endParaRPr lang="en-US" sz="22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627063" indent="-627063">
              <a:buFont typeface="Arial" pitchFamily="34" charset="0"/>
              <a:buChar char="•"/>
              <a:tabLst>
                <a:tab pos="395288" algn="l"/>
              </a:tabLst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Motif(s) analysis through NCBI: </a:t>
            </a:r>
            <a:r>
              <a:rPr lang="en-US" sz="2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no motif </a:t>
            </a:r>
            <a:r>
              <a:rPr lang="en-US" sz="2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recognized</a:t>
            </a:r>
          </a:p>
          <a:p>
            <a:pPr marL="627063" indent="-627063">
              <a:buFont typeface="Arial" pitchFamily="34" charset="0"/>
              <a:buChar char="•"/>
              <a:tabLst>
                <a:tab pos="395288" algn="l"/>
              </a:tabLst>
            </a:pPr>
            <a:endParaRPr lang="en-US" sz="22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627063" indent="-627063">
              <a:buFont typeface="Arial" pitchFamily="34" charset="0"/>
              <a:buChar char="•"/>
              <a:tabLst>
                <a:tab pos="395288" algn="l"/>
              </a:tabLst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Uniqueness:  	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	               </a:t>
            </a:r>
            <a:r>
              <a:rPr lang="en-US" sz="2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Homologs</a:t>
            </a:r>
            <a:r>
              <a:rPr lang="en-US" sz="2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present in </a:t>
            </a:r>
            <a:r>
              <a:rPr lang="en-US" sz="2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all       </a:t>
            </a:r>
          </a:p>
          <a:p>
            <a:pPr marL="627063" indent="-627063">
              <a:tabLst>
                <a:tab pos="395288" algn="l"/>
              </a:tabLst>
            </a:pPr>
            <a:r>
              <a:rPr lang="en-US" sz="2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</a:t>
            </a:r>
            <a:r>
              <a:rPr lang="en-US" sz="2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Trypanosomatids</a:t>
            </a:r>
            <a:endParaRPr lang="en-US" sz="22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467380"/>
            <a:ext cx="861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Ld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HP30b gene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upregulated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at </a:t>
            </a:r>
          </a:p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amastigote stage</a:t>
            </a:r>
          </a:p>
        </p:txBody>
      </p:sp>
    </p:spTree>
    <p:extLst>
      <p:ext uri="{BB962C8B-B14F-4D97-AF65-F5344CB8AC3E}">
        <p14:creationId xmlns:p14="http://schemas.microsoft.com/office/powerpoint/2010/main" xmlns="" val="370825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381000" y="1752600"/>
          <a:ext cx="3962400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Chart 2"/>
          <p:cNvGraphicFramePr/>
          <p:nvPr/>
        </p:nvGraphicFramePr>
        <p:xfrm>
          <a:off x="4572000" y="19812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66800" y="1219200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Promastigotes</a:t>
            </a:r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2600" y="1219200"/>
            <a:ext cx="29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Axenic </a:t>
            </a:r>
            <a:r>
              <a:rPr lang="en-US" sz="20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0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mastigotes</a:t>
            </a:r>
            <a:endParaRPr lang="en-US" sz="2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 rot="16200000">
            <a:off x="3707330" y="3089975"/>
            <a:ext cx="1489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Calibri" pitchFamily="34" charset="0"/>
              </a:rPr>
              <a:t>Cells/ e7 X ml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 rot="16200000">
            <a:off x="-733442" y="2897648"/>
            <a:ext cx="18974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Calibri" pitchFamily="34" charset="0"/>
              </a:rPr>
              <a:t>Cells/ e7 X ml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00200" y="4523096"/>
            <a:ext cx="639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Days</a:t>
            </a:r>
            <a:endParaRPr lang="en-US" b="1" dirty="0"/>
          </a:p>
        </p:txBody>
      </p:sp>
      <p:sp>
        <p:nvSpPr>
          <p:cNvPr id="10" name="Rectangle 9"/>
          <p:cNvSpPr/>
          <p:nvPr/>
        </p:nvSpPr>
        <p:spPr>
          <a:xfrm>
            <a:off x="6066514" y="4560624"/>
            <a:ext cx="639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Days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188640"/>
            <a:ext cx="899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Growth of Ld-HP30b single allele deleted </a:t>
            </a:r>
            <a:r>
              <a:rPr lang="en-US" sz="28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L.donovani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parasites 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160" y="5554640"/>
            <a:ext cx="8991600" cy="8309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Ld-HP30b single allele deleted amastigotes  showed attenuated growth, promastigotes growth not affected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228600" y="4876800"/>
            <a:ext cx="952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 Growth curve of </a:t>
            </a:r>
            <a:r>
              <a:rPr lang="en-US" b="1" i="1" dirty="0" smtClean="0">
                <a:latin typeface="Arial" pitchFamily="34" charset="0"/>
                <a:cs typeface="Arial" pitchFamily="34" charset="0"/>
              </a:rPr>
              <a:t>Ld-H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P30b single allele deleted parasites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70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0500"/>
            <a:ext cx="9144000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563" y="2574925"/>
            <a:ext cx="1223962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54350" y="3125788"/>
            <a:ext cx="1371600" cy="133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Text Box 7"/>
          <p:cNvSpPr txBox="1">
            <a:spLocks noChangeArrowheads="1"/>
          </p:cNvSpPr>
          <p:nvPr/>
        </p:nvSpPr>
        <p:spPr bwMode="auto">
          <a:xfrm>
            <a:off x="4495800" y="4572000"/>
            <a:ext cx="5105400" cy="369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6" tIns="45708" rIns="91416" bIns="45708">
            <a:spAutoFit/>
          </a:bodyPr>
          <a:lstStyle/>
          <a:p>
            <a:pPr>
              <a:buFontTx/>
              <a:buChar char="•"/>
            </a:pPr>
            <a:r>
              <a:rPr lang="en-US" altLang="zh-CN" b="1" dirty="0">
                <a:solidFill>
                  <a:srgbClr val="1104BC"/>
                </a:solidFill>
                <a:latin typeface="Arial" pitchFamily="34" charset="0"/>
                <a:ea typeface="SimSun" pitchFamily="2" charset="-122"/>
              </a:rPr>
              <a:t>Post Kala-azar Dermal </a:t>
            </a:r>
            <a:r>
              <a:rPr lang="en-US" altLang="zh-CN" b="1" dirty="0" smtClean="0">
                <a:solidFill>
                  <a:srgbClr val="1104BC"/>
                </a:solidFill>
                <a:latin typeface="Arial" pitchFamily="34" charset="0"/>
                <a:ea typeface="SimSun" pitchFamily="2" charset="-122"/>
              </a:rPr>
              <a:t>Leishmaniasis.</a:t>
            </a:r>
            <a:endParaRPr lang="en-US" altLang="zh-CN" b="1" dirty="0">
              <a:solidFill>
                <a:srgbClr val="1104BC"/>
              </a:solidFill>
              <a:latin typeface="Arial" pitchFamily="34" charset="0"/>
              <a:ea typeface="SimSun" pitchFamily="2" charset="-122"/>
            </a:endParaRPr>
          </a:p>
        </p:txBody>
      </p:sp>
      <p:pic>
        <p:nvPicPr>
          <p:cNvPr id="8198" name="Picture 8"/>
          <p:cNvPicPr>
            <a:picLocks noChangeAspect="1" noChangeArrowheads="1"/>
          </p:cNvPicPr>
          <p:nvPr/>
        </p:nvPicPr>
        <p:blipFill>
          <a:blip r:embed="rId6">
            <a:lum bright="36000" contrast="18000"/>
          </a:blip>
          <a:srcRect/>
          <a:stretch>
            <a:fillRect/>
          </a:stretch>
        </p:blipFill>
        <p:spPr bwMode="auto">
          <a:xfrm>
            <a:off x="5857875" y="2992438"/>
            <a:ext cx="1341438" cy="141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12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14600" y="882650"/>
            <a:ext cx="1050925" cy="1158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36557" name="Text Box 13"/>
          <p:cNvSpPr txBox="1">
            <a:spLocks noChangeArrowheads="1"/>
          </p:cNvSpPr>
          <p:nvPr/>
        </p:nvSpPr>
        <p:spPr bwMode="auto">
          <a:xfrm>
            <a:off x="2286000" y="65088"/>
            <a:ext cx="4114800" cy="954083"/>
          </a:xfrm>
          <a:prstGeom prst="rect">
            <a:avLst/>
          </a:prstGeom>
          <a:solidFill>
            <a:srgbClr val="3399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6" tIns="45708" rIns="91416" bIns="45708">
            <a:spAutoFit/>
          </a:bodyPr>
          <a:lstStyle/>
          <a:p>
            <a:pPr algn="ctr">
              <a:defRPr/>
            </a:pP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</a:rPr>
              <a:t>Impact of </a:t>
            </a:r>
            <a:r>
              <a:rPr lang="en-US" altLang="zh-CN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</a:rPr>
              <a:t>Visceral </a:t>
            </a: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</a:rPr>
              <a:t>Leishmaniasis</a:t>
            </a:r>
          </a:p>
        </p:txBody>
      </p:sp>
      <p:sp>
        <p:nvSpPr>
          <p:cNvPr id="12298" name="Rectangle 12"/>
          <p:cNvSpPr>
            <a:spLocks noChangeArrowheads="1"/>
          </p:cNvSpPr>
          <p:nvPr/>
        </p:nvSpPr>
        <p:spPr bwMode="auto">
          <a:xfrm>
            <a:off x="228600" y="4549775"/>
            <a:ext cx="4572000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200" b="1" u="sng" dirty="0">
                <a:latin typeface="Arial" pitchFamily="34" charset="0"/>
                <a:cs typeface="Arial" pitchFamily="34" charset="0"/>
              </a:rPr>
              <a:t>VL Fact sheet</a:t>
            </a:r>
          </a:p>
          <a:p>
            <a:pPr>
              <a:defRPr/>
            </a:pPr>
            <a:endParaRPr lang="en-US" b="1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b="1" dirty="0">
                <a:latin typeface="Arial" pitchFamily="34" charset="0"/>
                <a:cs typeface="Arial" pitchFamily="34" charset="0"/>
              </a:rPr>
              <a:t>200 Million People currently at risk for contracting VL</a:t>
            </a:r>
          </a:p>
          <a:p>
            <a:pPr>
              <a:defRPr/>
            </a:pPr>
            <a:endParaRPr lang="en-US" b="1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Tx/>
              <a:buAutoNum type="arabicPlain" startAt="62"/>
              <a:defRPr/>
            </a:pPr>
            <a:r>
              <a:rPr lang="en-US" b="1" dirty="0">
                <a:latin typeface="Arial" pitchFamily="34" charset="0"/>
                <a:cs typeface="Arial" pitchFamily="34" charset="0"/>
              </a:rPr>
              <a:t>Countries endemic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for VL</a:t>
            </a:r>
            <a:endParaRPr lang="en-US" b="1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400,000 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New cases per year</a:t>
            </a:r>
          </a:p>
        </p:txBody>
      </p:sp>
      <p:sp>
        <p:nvSpPr>
          <p:cNvPr id="8203" name="TextBox 10"/>
          <p:cNvSpPr txBox="1">
            <a:spLocks noChangeArrowheads="1"/>
          </p:cNvSpPr>
          <p:nvPr/>
        </p:nvSpPr>
        <p:spPr bwMode="auto">
          <a:xfrm>
            <a:off x="6727825" y="2633663"/>
            <a:ext cx="15224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10"/>
                </a:solidFill>
              </a:rPr>
              <a:t>L. donovani</a:t>
            </a:r>
          </a:p>
        </p:txBody>
      </p:sp>
      <p:cxnSp>
        <p:nvCxnSpPr>
          <p:cNvPr id="8204" name="Straight Arrow Connector 12"/>
          <p:cNvCxnSpPr>
            <a:cxnSpLocks noChangeShapeType="1"/>
          </p:cNvCxnSpPr>
          <p:nvPr/>
        </p:nvCxnSpPr>
        <p:spPr bwMode="auto">
          <a:xfrm rot="16200000" flipV="1">
            <a:off x="6734969" y="2135981"/>
            <a:ext cx="560388" cy="327025"/>
          </a:xfrm>
          <a:prstGeom prst="straightConnector1">
            <a:avLst/>
          </a:prstGeom>
          <a:noFill/>
          <a:ln w="9525" algn="ctr">
            <a:solidFill>
              <a:srgbClr val="000010"/>
            </a:solidFill>
            <a:round/>
            <a:headEnd/>
            <a:tailEnd type="arrow" w="med" len="med"/>
          </a:ln>
        </p:spPr>
      </p:cxnSp>
      <p:cxnSp>
        <p:nvCxnSpPr>
          <p:cNvPr id="8205" name="Straight Arrow Connector 13"/>
          <p:cNvCxnSpPr>
            <a:cxnSpLocks noChangeShapeType="1"/>
          </p:cNvCxnSpPr>
          <p:nvPr/>
        </p:nvCxnSpPr>
        <p:spPr bwMode="auto">
          <a:xfrm rot="10800000">
            <a:off x="5502275" y="2500313"/>
            <a:ext cx="1608138" cy="188912"/>
          </a:xfrm>
          <a:prstGeom prst="straightConnector1">
            <a:avLst/>
          </a:prstGeom>
          <a:noFill/>
          <a:ln w="9525" algn="ctr">
            <a:solidFill>
              <a:srgbClr val="000010"/>
            </a:solidFill>
            <a:round/>
            <a:headEnd/>
            <a:tailEnd type="arrow" w="med" len="med"/>
          </a:ln>
        </p:spPr>
      </p:cxnSp>
      <p:sp>
        <p:nvSpPr>
          <p:cNvPr id="8206" name="TextBox 15"/>
          <p:cNvSpPr txBox="1">
            <a:spLocks noChangeArrowheads="1"/>
          </p:cNvSpPr>
          <p:nvPr/>
        </p:nvSpPr>
        <p:spPr bwMode="auto">
          <a:xfrm>
            <a:off x="3195638" y="2063750"/>
            <a:ext cx="15097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10"/>
                </a:solidFill>
              </a:rPr>
              <a:t>L. infantum</a:t>
            </a:r>
          </a:p>
        </p:txBody>
      </p:sp>
      <p:cxnSp>
        <p:nvCxnSpPr>
          <p:cNvPr id="8207" name="Straight Arrow Connector 16"/>
          <p:cNvCxnSpPr>
            <a:cxnSpLocks noChangeShapeType="1"/>
          </p:cNvCxnSpPr>
          <p:nvPr/>
        </p:nvCxnSpPr>
        <p:spPr bwMode="auto">
          <a:xfrm rot="5400000" flipH="1" flipV="1">
            <a:off x="4260850" y="1514476"/>
            <a:ext cx="611187" cy="481012"/>
          </a:xfrm>
          <a:prstGeom prst="straightConnector1">
            <a:avLst/>
          </a:prstGeom>
          <a:noFill/>
          <a:ln w="9525" algn="ctr">
            <a:solidFill>
              <a:srgbClr val="000010"/>
            </a:solidFill>
            <a:round/>
            <a:headEnd/>
            <a:tailEnd type="arrow" w="med" len="med"/>
          </a:ln>
        </p:spPr>
      </p:cxnSp>
      <p:sp>
        <p:nvSpPr>
          <p:cNvPr id="8208" name="TextBox 19"/>
          <p:cNvSpPr txBox="1">
            <a:spLocks noChangeArrowheads="1"/>
          </p:cNvSpPr>
          <p:nvPr/>
        </p:nvSpPr>
        <p:spPr bwMode="auto">
          <a:xfrm>
            <a:off x="3457575" y="2733675"/>
            <a:ext cx="1333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10"/>
                </a:solidFill>
              </a:rPr>
              <a:t>L. chagasi</a:t>
            </a:r>
          </a:p>
        </p:txBody>
      </p:sp>
      <p:cxnSp>
        <p:nvCxnSpPr>
          <p:cNvPr id="8209" name="Straight Arrow Connector 20"/>
          <p:cNvCxnSpPr>
            <a:cxnSpLocks noChangeShapeType="1"/>
            <a:stCxn id="8208" idx="1"/>
          </p:cNvCxnSpPr>
          <p:nvPr/>
        </p:nvCxnSpPr>
        <p:spPr bwMode="auto">
          <a:xfrm rot="10800000">
            <a:off x="3179763" y="2865438"/>
            <a:ext cx="277812" cy="53975"/>
          </a:xfrm>
          <a:prstGeom prst="straightConnector1">
            <a:avLst/>
          </a:prstGeom>
          <a:noFill/>
          <a:ln w="9525" algn="ctr">
            <a:solidFill>
              <a:srgbClr val="000010"/>
            </a:solidFill>
            <a:round/>
            <a:headEnd/>
            <a:tailEnd type="arrow" w="med" len="med"/>
          </a:ln>
        </p:spPr>
      </p:cxnSp>
      <p:sp>
        <p:nvSpPr>
          <p:cNvPr id="18" name="TextBox 17"/>
          <p:cNvSpPr txBox="1"/>
          <p:nvPr/>
        </p:nvSpPr>
        <p:spPr>
          <a:xfrm>
            <a:off x="4800600" y="4876800"/>
            <a:ext cx="5105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1.5-9%  cases of AIDS with VL</a:t>
            </a:r>
          </a:p>
          <a:p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 90% of VL cases  are from India, </a:t>
            </a: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 Sudan, Nepal, Bangladesh  and Brazil</a:t>
            </a:r>
          </a:p>
          <a:p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>
          <a:xfrm>
            <a:off x="6667087" y="3491716"/>
            <a:ext cx="288032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811103" y="1475492"/>
            <a:ext cx="144016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20"/>
          <p:cNvGrpSpPr/>
          <p:nvPr/>
        </p:nvGrpSpPr>
        <p:grpSpPr>
          <a:xfrm>
            <a:off x="425915" y="990600"/>
            <a:ext cx="8032285" cy="4823376"/>
            <a:chOff x="425915" y="990600"/>
            <a:chExt cx="8032285" cy="4823376"/>
          </a:xfrm>
        </p:grpSpPr>
        <p:grpSp>
          <p:nvGrpSpPr>
            <p:cNvPr id="7" name="Group 9"/>
            <p:cNvGrpSpPr/>
            <p:nvPr/>
          </p:nvGrpSpPr>
          <p:grpSpPr>
            <a:xfrm>
              <a:off x="2130583" y="990600"/>
              <a:ext cx="6327617" cy="4680520"/>
              <a:chOff x="1732841" y="404664"/>
              <a:chExt cx="4961697" cy="4680520"/>
            </a:xfrm>
          </p:grpSpPr>
          <p:pic>
            <p:nvPicPr>
              <p:cNvPr id="2" name="Picture 1" descr="C:\Users\kavita\Desktop\DATA\Kavita-281013\ld1a amastigote.tif"/>
              <p:cNvPicPr/>
              <p:nvPr/>
            </p:nvPicPr>
            <p:blipFill rotWithShape="1">
              <a:blip r:embed="rId2" cstate="print">
                <a:lum bright="9000"/>
              </a:blip>
              <a:srcRect l="53684" t="41529" r="28202" b="22356"/>
              <a:stretch/>
            </p:blipFill>
            <p:spPr bwMode="auto">
              <a:xfrm>
                <a:off x="1732841" y="764704"/>
                <a:ext cx="2334492" cy="1929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/>
              <a:srcRect l="24351" t="16075" r="23885" b="29386"/>
              <a:stretch/>
            </p:blipFill>
            <p:spPr bwMode="auto">
              <a:xfrm>
                <a:off x="4283968" y="804084"/>
                <a:ext cx="2410570" cy="19048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" name="Picture 7"/>
              <p:cNvPicPr>
                <a:picLocks noChangeAspect="1" noChangeArrowheads="1"/>
              </p:cNvPicPr>
              <p:nvPr/>
            </p:nvPicPr>
            <p:blipFill rotWithShape="1">
              <a:blip r:embed="rId4" cstate="print"/>
              <a:srcRect l="14014" t="503" r="48785" b="67264"/>
              <a:stretch/>
            </p:blipFill>
            <p:spPr bwMode="auto">
              <a:xfrm>
                <a:off x="4253121" y="2874633"/>
                <a:ext cx="2426066" cy="2210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26" name="Picture 2" descr="C:\Users\kavita\Desktop\DATA kavita\hp30b amastigote\New folder\aklp amstigote1.tif"/>
              <p:cNvPicPr>
                <a:picLocks noChangeAspect="1" noChangeArrowheads="1"/>
              </p:cNvPicPr>
              <p:nvPr/>
            </p:nvPicPr>
            <p:blipFill rotWithShape="1">
              <a:blip r:embed="rId5" cstate="print"/>
              <a:srcRect l="7420" t="31234" r="49366" b="7293"/>
              <a:stretch/>
            </p:blipFill>
            <p:spPr bwMode="auto">
              <a:xfrm>
                <a:off x="1804849" y="2852936"/>
                <a:ext cx="2268956" cy="2184595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2511969" y="404664"/>
                <a:ext cx="9444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 smtClean="0"/>
                  <a:t>Ld1s+/+</a:t>
                </a:r>
                <a:endParaRPr lang="en-US" b="1" dirty="0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5250234" y="470444"/>
                <a:ext cx="11480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 smtClean="0"/>
                  <a:t>HP30b +/-</a:t>
                </a:r>
                <a:endParaRPr lang="en-US" b="1" dirty="0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1288382" y="1476653"/>
              <a:ext cx="7873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Bright</a:t>
              </a:r>
            </a:p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Field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95400" y="3657600"/>
              <a:ext cx="9797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Arial" pitchFamily="34" charset="0"/>
                  <a:cs typeface="Arial" pitchFamily="34" charset="0"/>
                </a:rPr>
                <a:t>Giemsa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stained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25915" y="5444644"/>
              <a:ext cx="16978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Scale bar: 10</a:t>
              </a:r>
              <a:r>
                <a:rPr lang="en-US" dirty="0" smtClean="0">
                  <a:latin typeface="Symbol" charset="2"/>
                  <a:cs typeface="Symbol" charset="2"/>
                </a:rPr>
                <a:t>m</a:t>
              </a:r>
              <a:r>
                <a:rPr lang="en-US" dirty="0" smtClean="0"/>
                <a:t>M</a:t>
              </a:r>
              <a:endParaRPr lang="en-US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466528" y="5638800"/>
            <a:ext cx="7906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Microscopy of Ld-HP30b single allele deleted parasites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7200" y="6229290"/>
            <a:ext cx="8534400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Multinucleated amastigotes confirm defect in cytokinesis </a:t>
            </a:r>
            <a:endParaRPr lang="en-US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4800" y="152400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Ld-HP30b single allele deletion gives multinucleated amastigotes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559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8816" y="1221462"/>
            <a:ext cx="8695184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endParaRPr lang="en-US" sz="22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341313" indent="-341313">
              <a:buFont typeface="Arial" pitchFamily="34" charset="0"/>
              <a:buChar char="•"/>
              <a:tabLst>
                <a:tab pos="2060575" algn="l"/>
              </a:tabLst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Annotated by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TriTrypDB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as:  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Adenosine </a:t>
            </a:r>
            <a:r>
              <a:rPr lang="en-US" sz="24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kinase</a:t>
            </a:r>
            <a: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-like 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protein</a:t>
            </a:r>
          </a:p>
          <a:p>
            <a:pPr marL="341313" indent="-341313">
              <a:buFont typeface="Arial" pitchFamily="34" charset="0"/>
              <a:buChar char="•"/>
            </a:pPr>
            <a:endParaRPr lang="en-US" sz="24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341313" indent="-341313">
              <a:buFont typeface="Arial" pitchFamily="34" charset="0"/>
              <a:buChar char="•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Location in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Chromosome:	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30</a:t>
            </a:r>
          </a:p>
          <a:p>
            <a:pPr marL="341313" indent="-341313">
              <a:buFont typeface="Arial" pitchFamily="34" charset="0"/>
              <a:buChar char="•"/>
            </a:pPr>
            <a:endParaRPr lang="en-US" sz="24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341313" indent="-341313">
              <a:buFont typeface="Arial" pitchFamily="34" charset="0"/>
              <a:buChar char="•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Number of amino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acids:	          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214</a:t>
            </a:r>
          </a:p>
          <a:p>
            <a:pPr marL="341313" indent="-341313">
              <a:buFont typeface="Arial" pitchFamily="34" charset="0"/>
              <a:buChar char="•"/>
            </a:pPr>
            <a:endParaRPr lang="en-US" sz="24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341313" indent="-341313">
              <a:buFont typeface="Arial" pitchFamily="34" charset="0"/>
              <a:buChar char="•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Predicted protein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size:	         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24.4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kDa</a:t>
            </a:r>
            <a:endParaRPr lang="en-US" sz="24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341313" indent="-341313">
              <a:buFont typeface="Arial" pitchFamily="34" charset="0"/>
              <a:buChar char="•"/>
            </a:pPr>
            <a:endParaRPr lang="en-US" sz="24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341313" indent="-341313">
              <a:buFont typeface="Arial" pitchFamily="34" charset="0"/>
              <a:buChar char="•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Motif(s) analysis through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NCBI:  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Adenosine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kinase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					            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Catalyzes  </a:t>
            </a:r>
            <a:r>
              <a:rPr lang="en-US" sz="24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phosphorylation</a:t>
            </a:r>
            <a: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of</a:t>
            </a:r>
          </a:p>
          <a:p>
            <a:pPr marL="341313" indent="-341313"/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                                      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ribofuranosyl</a:t>
            </a:r>
            <a:endParaRPr lang="en-US" sz="24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341313" indent="-341313"/>
            <a:endParaRPr lang="en-US" sz="24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341313" indent="-341313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Uniqueness:	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Homologs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present only in </a:t>
            </a:r>
            <a:r>
              <a:rPr lang="en-US" sz="2400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Leishmania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sp</a:t>
            </a:r>
            <a:r>
              <a:rPr lang="en-US" sz="2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				</a:t>
            </a:r>
            <a:endParaRPr lang="en-US" sz="22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4646" y="304800"/>
            <a:ext cx="81935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Ld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AKLP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gene over-expressed at </a:t>
            </a:r>
          </a:p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amastigote stage</a:t>
            </a:r>
          </a:p>
          <a:p>
            <a:endParaRPr lang="en-US" sz="28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xmlns="" val="60376941"/>
              </p:ext>
            </p:extLst>
          </p:nvPr>
        </p:nvGraphicFramePr>
        <p:xfrm>
          <a:off x="304800" y="1676400"/>
          <a:ext cx="4190999" cy="2875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xmlns="" val="2217970057"/>
              </p:ext>
            </p:extLst>
          </p:nvPr>
        </p:nvGraphicFramePr>
        <p:xfrm>
          <a:off x="4733827" y="1828800"/>
          <a:ext cx="4105374" cy="28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085479" y="1219200"/>
            <a:ext cx="1965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Promastigotes</a:t>
            </a:r>
            <a:endParaRPr lang="en-IN" sz="2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85545" y="4643844"/>
            <a:ext cx="691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 smtClean="0"/>
              <a:t>Days </a:t>
            </a:r>
            <a:endParaRPr lang="en-IN" b="1" dirty="0"/>
          </a:p>
        </p:txBody>
      </p:sp>
      <p:sp>
        <p:nvSpPr>
          <p:cNvPr id="17" name="Rectangle 16"/>
          <p:cNvSpPr/>
          <p:nvPr/>
        </p:nvSpPr>
        <p:spPr>
          <a:xfrm>
            <a:off x="5662521" y="4620450"/>
            <a:ext cx="6919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b="1" dirty="0" smtClean="0"/>
              <a:t>Days</a:t>
            </a:r>
            <a:r>
              <a:rPr lang="en-IN" dirty="0" smtClean="0"/>
              <a:t> </a:t>
            </a:r>
            <a:endParaRPr lang="en-IN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3330028" y="3060980"/>
            <a:ext cx="2402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 smtClean="0"/>
              <a:t>No. Of parasites e7/ml </a:t>
            </a:r>
            <a:endParaRPr lang="en-IN" b="1" dirty="0"/>
          </a:p>
        </p:txBody>
      </p:sp>
      <p:sp>
        <p:nvSpPr>
          <p:cNvPr id="19" name="Rectangle 18"/>
          <p:cNvSpPr/>
          <p:nvPr/>
        </p:nvSpPr>
        <p:spPr>
          <a:xfrm rot="16200000">
            <a:off x="-834953" y="3124640"/>
            <a:ext cx="23440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N" b="1" dirty="0" smtClean="0"/>
              <a:t>No. Of parasites e7/ml</a:t>
            </a:r>
            <a:endParaRPr lang="en-IN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4860032" y="1143000"/>
            <a:ext cx="2592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Axenic amastigote</a:t>
            </a:r>
            <a:r>
              <a:rPr lang="en-IN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8600" y="188640"/>
            <a:ext cx="861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Growth of </a:t>
            </a:r>
            <a:r>
              <a:rPr lang="en-US" sz="28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Ld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-AKLP single allele deleted parasites 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8600" y="5722203"/>
            <a:ext cx="8686800" cy="8309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Ld-AKLP single allele deleted parasite show unchanged growth as promastigotes or as amastigotes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9600" y="5105400"/>
            <a:ext cx="7063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Growth curve of 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Ld-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AKLP single allele deleted parasites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671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8504" y="1221462"/>
            <a:ext cx="8426896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endParaRPr lang="en-US" sz="22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395288" indent="-395288">
              <a:buFont typeface="Arial" pitchFamily="34" charset="0"/>
              <a:buChar char="•"/>
              <a:tabLst>
                <a:tab pos="627063" algn="l"/>
              </a:tabLst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Annotated by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TriTrypDB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as:  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hypothetical protein</a:t>
            </a:r>
          </a:p>
          <a:p>
            <a:pPr marL="395288" indent="-395288">
              <a:buFont typeface="Arial" pitchFamily="34" charset="0"/>
              <a:buChar char="•"/>
              <a:tabLst>
                <a:tab pos="627063" algn="l"/>
              </a:tabLst>
            </a:pPr>
            <a:endParaRPr lang="en-US" sz="24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395288" indent="-395288">
              <a:buFont typeface="Arial" pitchFamily="34" charset="0"/>
              <a:buChar char="•"/>
              <a:tabLst>
                <a:tab pos="627063" algn="l"/>
              </a:tabLst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Location in Chromosome:   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29</a:t>
            </a:r>
          </a:p>
          <a:p>
            <a:pPr marL="395288" indent="-395288">
              <a:buFont typeface="Arial" pitchFamily="34" charset="0"/>
              <a:buChar char="•"/>
              <a:tabLst>
                <a:tab pos="627063" algn="l"/>
              </a:tabLst>
            </a:pPr>
            <a:endParaRPr lang="en-US" sz="24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395288" indent="-395288">
              <a:buFont typeface="Arial" pitchFamily="34" charset="0"/>
              <a:buChar char="•"/>
              <a:tabLst>
                <a:tab pos="627063" algn="l"/>
              </a:tabLst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Number of amino acids: 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 1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75</a:t>
            </a:r>
          </a:p>
          <a:p>
            <a:pPr marL="395288" indent="-395288">
              <a:buFont typeface="Arial" pitchFamily="34" charset="0"/>
              <a:buChar char="•"/>
              <a:tabLst>
                <a:tab pos="627063" algn="l"/>
              </a:tabLst>
            </a:pPr>
            <a:endParaRPr lang="en-US" sz="24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395288" indent="-395288">
              <a:buFont typeface="Arial" pitchFamily="34" charset="0"/>
              <a:buChar char="•"/>
              <a:tabLst>
                <a:tab pos="627063" algn="l"/>
              </a:tabLst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Predicted protein size:  	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20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kDa</a:t>
            </a:r>
            <a:endParaRPr lang="en-US" sz="24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395288" indent="-395288">
              <a:buFont typeface="Arial" pitchFamily="34" charset="0"/>
              <a:buChar char="•"/>
              <a:tabLst>
                <a:tab pos="627063" algn="l"/>
              </a:tabLst>
            </a:pPr>
            <a:endParaRPr lang="en-US" sz="24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395288" indent="-395288">
              <a:buFont typeface="Arial" pitchFamily="34" charset="0"/>
              <a:buChar char="•"/>
              <a:tabLst>
                <a:tab pos="627063" algn="l"/>
              </a:tabLst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Motif(s) analysis through NCBI: </a:t>
            </a:r>
            <a: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no </a:t>
            </a:r>
            <a: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motif 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recognized</a:t>
            </a:r>
          </a:p>
          <a:p>
            <a:pPr marL="395288" indent="-395288">
              <a:buFont typeface="Arial" pitchFamily="34" charset="0"/>
              <a:buChar char="•"/>
              <a:tabLst>
                <a:tab pos="627063" algn="l"/>
              </a:tabLst>
            </a:pPr>
            <a:endParaRPr lang="en-US" sz="24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395288" lvl="0" indent="-395288">
              <a:buFont typeface="Arial" pitchFamily="34" charset="0"/>
              <a:buChar char="•"/>
              <a:tabLst>
                <a:tab pos="627063" algn="l"/>
              </a:tabLst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Uniqueness: 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Homologs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present only in </a:t>
            </a:r>
            <a:r>
              <a:rPr lang="en-US" sz="2400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Leishmania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sp.</a:t>
            </a:r>
          </a:p>
          <a:p>
            <a:pPr marL="395288" lvl="0" indent="-395288">
              <a:buFont typeface="Arial" pitchFamily="34" charset="0"/>
              <a:buChar char="•"/>
            </a:pPr>
            <a:endParaRPr lang="en-US" sz="24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381000"/>
            <a:ext cx="76402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Ld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A1gene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upregulated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at amastigote stage 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990600"/>
            <a:ext cx="4572000" cy="44958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457200" y="5581471"/>
            <a:ext cx="4113695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Avirulence</a:t>
            </a: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and limited persistence of</a:t>
            </a:r>
            <a:r>
              <a:rPr lang="en-US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Ld</a:t>
            </a: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Cen1</a:t>
            </a:r>
            <a:r>
              <a:rPr lang="en-US" sz="2400" b="1" baseline="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-/-</a:t>
            </a: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in BALB/c and SCID mice</a:t>
            </a:r>
            <a:endParaRPr lang="en-US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63415" y="5692914"/>
            <a:ext cx="3980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Ld</a:t>
            </a: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Cen1</a:t>
            </a:r>
            <a:r>
              <a:rPr lang="en-US" sz="2400" b="1" baseline="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-/-</a:t>
            </a: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parasite protects  mice against </a:t>
            </a:r>
            <a:r>
              <a:rPr lang="en-US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challenge</a:t>
            </a:r>
            <a:endParaRPr lang="en-US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304800"/>
            <a:ext cx="838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  <a:buSzPct val="120000"/>
            </a:pPr>
            <a:r>
              <a:rPr lang="en-US" altLang="zh-CN" sz="2800" b="1" i="1" dirty="0" smtClean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Ld</a:t>
            </a:r>
            <a:r>
              <a:rPr lang="en-US" altLang="zh-CN" sz="2800" b="1" dirty="0" smtClean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Cen1</a:t>
            </a:r>
            <a:r>
              <a:rPr lang="en-US" altLang="zh-CN" sz="2800" b="1" baseline="30000" dirty="0" smtClean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-/-</a:t>
            </a:r>
            <a:r>
              <a:rPr lang="en-US" altLang="zh-CN" sz="2800" b="1" dirty="0" smtClean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 is safe and protective in mice model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143000"/>
            <a:ext cx="4114800" cy="42672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295400"/>
            <a:ext cx="7620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4648200" y="914400"/>
            <a:ext cx="4572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30480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803275" algn="l"/>
              </a:tabLst>
            </a:pPr>
            <a:r>
              <a:rPr lang="en-US" sz="28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Ld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Cen1</a:t>
            </a:r>
            <a:r>
              <a:rPr lang="en-US" sz="2800" b="1" baseline="30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-/-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cross-protects mice against other </a:t>
            </a:r>
            <a:r>
              <a:rPr lang="en-US" sz="28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Leishmania s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pecies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4648200" y="1524000"/>
            <a:ext cx="381000" cy="381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35929" y="5715000"/>
            <a:ext cx="84080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Mice immunized with</a:t>
            </a:r>
            <a:r>
              <a:rPr lang="en-US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Ld</a:t>
            </a: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Cen1</a:t>
            </a:r>
            <a:r>
              <a:rPr lang="en-US" sz="2400" b="1" baseline="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-/-</a:t>
            </a: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showed significant lower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parasite burden  against </a:t>
            </a:r>
            <a:r>
              <a:rPr lang="en-US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L. </a:t>
            </a:r>
            <a:r>
              <a:rPr lang="en-US" sz="24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brazilensis</a:t>
            </a:r>
            <a:r>
              <a:rPr lang="en-US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challenge</a:t>
            </a:r>
            <a:endParaRPr lang="en-US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468569" y="1219200"/>
            <a:ext cx="8218231" cy="4266410"/>
            <a:chOff x="-1143000" y="0"/>
            <a:chExt cx="11159929" cy="5864139"/>
          </a:xfrm>
        </p:grpSpPr>
        <p:pic>
          <p:nvPicPr>
            <p:cNvPr id="3" name="Picture 2" descr="C:\Users\Avishek\Desktop\Tif8.ti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1143000" y="0"/>
              <a:ext cx="5461140" cy="5252125"/>
            </a:xfrm>
            <a:prstGeom prst="rect">
              <a:avLst/>
            </a:prstGeom>
            <a:noFill/>
          </p:spPr>
        </p:pic>
        <p:pic>
          <p:nvPicPr>
            <p:cNvPr id="4" name="Picture 3" descr="C:\Users\Avishek\Desktop\Tif5.t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72180" y="0"/>
              <a:ext cx="5244749" cy="5293303"/>
            </a:xfrm>
            <a:prstGeom prst="rect">
              <a:avLst/>
            </a:prstGeom>
            <a:noFill/>
          </p:spPr>
        </p:pic>
        <p:sp>
          <p:nvSpPr>
            <p:cNvPr id="5" name="TextBox 4"/>
            <p:cNvSpPr txBox="1"/>
            <p:nvPr/>
          </p:nvSpPr>
          <p:spPr>
            <a:xfrm>
              <a:off x="1265148" y="5229585"/>
              <a:ext cx="2101738" cy="634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Arial" pitchFamily="34" charset="0"/>
                  <a:cs typeface="Arial" pitchFamily="34" charset="0"/>
                </a:rPr>
                <a:t>Wild type</a:t>
              </a:r>
              <a:endParaRPr lang="en-US" sz="2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753801" y="5132072"/>
              <a:ext cx="2048798" cy="634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 smtClean="0">
                  <a:latin typeface="Arial" pitchFamily="34" charset="0"/>
                  <a:cs typeface="Arial" pitchFamily="34" charset="0"/>
                </a:rPr>
                <a:t>Ld</a:t>
              </a:r>
              <a:r>
                <a:rPr lang="en-US" sz="2400" b="1" dirty="0" smtClean="0">
                  <a:latin typeface="Arial" pitchFamily="34" charset="0"/>
                  <a:cs typeface="Arial" pitchFamily="34" charset="0"/>
                </a:rPr>
                <a:t>Cen1</a:t>
              </a:r>
              <a:r>
                <a:rPr lang="en-US" sz="2400" b="1" baseline="30000" dirty="0" smtClean="0">
                  <a:latin typeface="Arial" pitchFamily="34" charset="0"/>
                  <a:cs typeface="Arial" pitchFamily="34" charset="0"/>
                </a:rPr>
                <a:t>-/-</a:t>
              </a:r>
              <a:endParaRPr lang="en-US" sz="24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152400" y="304800"/>
            <a:ext cx="8915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Ld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Cen1</a:t>
            </a:r>
            <a:r>
              <a:rPr lang="en-US" sz="2800" b="1" baseline="30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-/-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parasites infect human macrophages   similar to wild type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6248400"/>
            <a:ext cx="8610600" cy="46166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Infectivity of macrophages was 70-80% with both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8600" y="5726668"/>
            <a:ext cx="8839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Infection of human PBMCs derived macrophages  at 16 hr</a:t>
            </a:r>
            <a:r>
              <a:rPr lang="en-US" sz="2000" b="1" baseline="30000" dirty="0" smtClean="0">
                <a:latin typeface="Arial" pitchFamily="34" charset="0"/>
                <a:cs typeface="Arial" pitchFamily="34" charset="0"/>
              </a:rPr>
              <a:t>-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147935"/>
            <a:ext cx="883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i="1" dirty="0" smtClean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Ld</a:t>
            </a:r>
            <a:r>
              <a:rPr lang="en-US" altLang="zh-CN" sz="2800" b="1" dirty="0" smtClean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Cen1</a:t>
            </a:r>
            <a:r>
              <a:rPr lang="en-US" altLang="zh-CN" sz="2800" b="1" baseline="30000" dirty="0" smtClean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-/-</a:t>
            </a:r>
            <a:r>
              <a:rPr lang="en-US" altLang="zh-CN" sz="2800" b="1" dirty="0" smtClean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 induces strong Th1 response in PBMCs  of HVL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715000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IFN</a:t>
            </a:r>
            <a:r>
              <a:rPr lang="el-GR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2000" b="1" dirty="0" smtClean="0">
                <a:latin typeface="Californian FB" pitchFamily="18" charset="0"/>
                <a:cs typeface="Arial" pitchFamily="34" charset="0"/>
              </a:rPr>
              <a:t>γ 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in supernatant of PBMCs  in response  to Ld1S and </a:t>
            </a:r>
            <a:r>
              <a:rPr lang="en-US" altLang="zh-CN" sz="2000" b="1" i="1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Ld</a:t>
            </a:r>
            <a:r>
              <a:rPr lang="en-US" altLang="zh-CN" sz="2000" b="1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Cen1</a:t>
            </a:r>
            <a:r>
              <a:rPr lang="en-US" altLang="zh-CN" sz="2000" b="1" baseline="300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-/-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parasite.  * = P&lt;0.05, ***=P&lt;0.001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3490" name="Picture 2" descr="C:\Users\Avishek\Desktop\Spain PPT\Spain pics\IGN-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143000"/>
            <a:ext cx="7924800" cy="4419599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133600" y="5410200"/>
            <a:ext cx="7585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(n=15)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6937659" y="5410200"/>
            <a:ext cx="7585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(n=15)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4601851" y="5410200"/>
            <a:ext cx="6559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(n=7)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0" y="6336268"/>
            <a:ext cx="9372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Stimulation of </a:t>
            </a:r>
            <a:r>
              <a:rPr lang="fr-FR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IFN</a:t>
            </a:r>
            <a:r>
              <a:rPr lang="el-GR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-γ in PBMCs  of HVL with </a:t>
            </a:r>
            <a:r>
              <a:rPr lang="en-US" altLang="zh-CN" sz="2400" b="1" i="1" dirty="0" smtClean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Ld</a:t>
            </a:r>
            <a:r>
              <a:rPr lang="en-US" altLang="zh-CN" sz="2400" b="1" dirty="0" smtClean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Cen1</a:t>
            </a:r>
            <a:r>
              <a:rPr lang="en-US" altLang="zh-CN" sz="2400" b="1" baseline="30000" dirty="0" smtClean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- /-</a:t>
            </a:r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6019800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Level of 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TNF- </a:t>
            </a:r>
            <a:r>
              <a:rPr lang="el-GR" sz="2400" b="1" dirty="0" smtClean="0">
                <a:latin typeface="Arial" pitchFamily="34" charset="0"/>
                <a:cs typeface="Arial" pitchFamily="34" charset="0"/>
              </a:rPr>
              <a:t>α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in supernatant of PBMCs in response  to Ld1S and </a:t>
            </a:r>
            <a:r>
              <a:rPr lang="en-US" altLang="zh-CN" sz="2400" b="1" i="1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Ld</a:t>
            </a:r>
            <a:r>
              <a:rPr lang="en-US" altLang="zh-CN" sz="2400" b="1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Cen1</a:t>
            </a:r>
            <a:r>
              <a:rPr lang="en-US" altLang="zh-CN" sz="2400" b="1" baseline="300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-/-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parasite. ***=P&lt;0.001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4514" name="Picture 2" descr="C:\Users\Avishek\Desktop\Spain PPT\Spain pics\TNF-a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990600"/>
            <a:ext cx="7924800" cy="50101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6200" y="228600"/>
            <a:ext cx="899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Stimulation of </a:t>
            </a:r>
            <a:r>
              <a:rPr lang="fr-FR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TNF- </a:t>
            </a:r>
            <a:r>
              <a:rPr lang="el-GR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α 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 PBMCs  of HVL infected with </a:t>
            </a:r>
            <a:r>
              <a:rPr lang="en-US" altLang="zh-CN" sz="2800" b="1" i="1" dirty="0" smtClean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Ld</a:t>
            </a:r>
            <a:r>
              <a:rPr lang="en-US" altLang="zh-CN" sz="2800" b="1" dirty="0" smtClean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Cen1</a:t>
            </a:r>
            <a:r>
              <a:rPr lang="en-US" altLang="zh-CN" sz="2800" b="1" baseline="30000" dirty="0" smtClean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-/-</a:t>
            </a:r>
            <a:r>
              <a:rPr lang="en-US" altLang="zh-CN" sz="2800" b="1" dirty="0" smtClean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 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Users\Avishek\Desktop\Spain PPT\Spain pics\IL-2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1" y="1020763"/>
            <a:ext cx="7696200" cy="507523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" y="228600"/>
            <a:ext cx="899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Stimulation of IL-2 in PBMCs  of HVL infected with </a:t>
            </a:r>
            <a:r>
              <a:rPr lang="en-US" altLang="zh-CN" sz="2800" b="1" i="1" dirty="0" smtClean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Ld</a:t>
            </a:r>
            <a:r>
              <a:rPr lang="en-US" altLang="zh-CN" sz="2800" b="1" dirty="0" smtClean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Cen1</a:t>
            </a:r>
            <a:r>
              <a:rPr lang="en-US" altLang="zh-CN" sz="2800" b="1" baseline="30000" dirty="0" smtClean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-/-</a:t>
            </a:r>
            <a:r>
              <a:rPr lang="en-US" altLang="zh-CN" sz="2800" b="1" dirty="0" smtClean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 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6059269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Level of IL-2 in supernatant of PBMCs from Healthy  VL and HVL groups in response  to Ld1S and </a:t>
            </a:r>
            <a:r>
              <a:rPr lang="en-US" altLang="zh-CN" sz="2000" b="1" i="1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Ld</a:t>
            </a:r>
            <a:r>
              <a:rPr lang="en-US" altLang="zh-CN" sz="2000" b="1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Cen1</a:t>
            </a:r>
            <a:r>
              <a:rPr lang="en-US" altLang="zh-CN" sz="2000" b="1" baseline="300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-/-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parasite. **=P&lt;0.01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914400"/>
            <a:ext cx="8153400" cy="5257800"/>
          </a:xfrm>
          <a:prstGeom prst="rect">
            <a:avLst/>
          </a:prstGeom>
          <a:noFill/>
          <a:ln w="254000" algn="ctr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828800" y="228600"/>
            <a:ext cx="52090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VL endemic areas in India</a:t>
            </a:r>
            <a:endParaRPr lang="en-US" sz="3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1981200" y="6248400"/>
            <a:ext cx="63246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altLang="es-ES" sz="2000" b="1" dirty="0">
                <a:solidFill>
                  <a:schemeClr val="tx1"/>
                </a:solidFill>
              </a:rPr>
              <a:t>165 million people at </a:t>
            </a:r>
            <a:r>
              <a:rPr lang="en-US" altLang="es-ES" sz="2000" b="1" dirty="0" smtClean="0">
                <a:solidFill>
                  <a:schemeClr val="tx1"/>
                </a:solidFill>
              </a:rPr>
              <a:t>risk reports </a:t>
            </a:r>
            <a:r>
              <a:rPr lang="en-US" altLang="es-ES" sz="2000" b="1" dirty="0">
                <a:solidFill>
                  <a:schemeClr val="tx1"/>
                </a:solidFill>
              </a:rPr>
              <a:t>from other states</a:t>
            </a:r>
          </a:p>
          <a:p>
            <a:pPr algn="l"/>
            <a:endParaRPr lang="en-US" altLang="es-ES" sz="2000" b="1" dirty="0">
              <a:solidFill>
                <a:schemeClr val="tx1"/>
              </a:solidFill>
            </a:endParaRPr>
          </a:p>
          <a:p>
            <a:pPr algn="l"/>
            <a:endParaRPr lang="en-US" altLang="es-ES" sz="2000" b="1" dirty="0">
              <a:solidFill>
                <a:schemeClr val="tx1"/>
              </a:solidFill>
            </a:endParaRPr>
          </a:p>
          <a:p>
            <a:pPr algn="l">
              <a:buFont typeface="Wingdings" pitchFamily="2" charset="2"/>
              <a:buChar char="Ø"/>
            </a:pPr>
            <a:endParaRPr lang="en-US" altLang="es-ES" sz="2000" b="1" dirty="0">
              <a:solidFill>
                <a:schemeClr val="tx1"/>
              </a:solidFill>
            </a:endParaRPr>
          </a:p>
          <a:p>
            <a:pPr algn="l"/>
            <a:endParaRPr lang="en-US" altLang="es-ES" sz="2000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00" y="5908344"/>
            <a:ext cx="914400" cy="18765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Avishek\Desktop\Spain PPT\Spain pics\IL-12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1" y="1069975"/>
            <a:ext cx="7772400" cy="47180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" y="228600"/>
            <a:ext cx="899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Stimulation of IL-12 in PBMCs  of HVL infected with </a:t>
            </a:r>
            <a:r>
              <a:rPr lang="en-US" altLang="zh-CN" sz="2800" b="1" i="1" dirty="0" smtClean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Ld</a:t>
            </a:r>
            <a:r>
              <a:rPr lang="en-US" altLang="zh-CN" sz="2800" b="1" dirty="0" smtClean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Cen1</a:t>
            </a:r>
            <a:r>
              <a:rPr lang="en-US" altLang="zh-CN" sz="2800" b="1" baseline="30000" dirty="0" smtClean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-/-</a:t>
            </a:r>
            <a:r>
              <a:rPr lang="en-US" altLang="zh-CN" sz="2800" b="1" dirty="0" smtClean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 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5943600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Level of IL-12 in supernatant of PBMCs from Healthy  VL and HVL groups in response  to Ld1S and </a:t>
            </a:r>
            <a:r>
              <a:rPr lang="en-US" altLang="zh-CN" sz="2000" b="1" i="1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Ld</a:t>
            </a:r>
            <a:r>
              <a:rPr lang="en-US" altLang="zh-CN" sz="2000" b="1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Cen1</a:t>
            </a:r>
            <a:r>
              <a:rPr lang="en-US" altLang="zh-CN" sz="2000" b="1" baseline="300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-/-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parasite.   ***=P&lt;0.001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102513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i="1" dirty="0" smtClean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Ld</a:t>
            </a:r>
            <a:r>
              <a:rPr lang="en-US" altLang="zh-CN" sz="2800" b="1" dirty="0" smtClean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Cen1</a:t>
            </a:r>
            <a:r>
              <a:rPr lang="en-US" altLang="zh-CN" sz="2800" b="1" baseline="30000" dirty="0" smtClean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-/-</a:t>
            </a:r>
            <a:r>
              <a:rPr lang="en-US" altLang="zh-CN" sz="2800" b="1" dirty="0" smtClean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 parasites do not induce Th2 response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8200" y="5943600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No  significant stimulation of IL-10 or IL-4 upon infection with </a:t>
            </a:r>
            <a:r>
              <a:rPr lang="en-US" altLang="zh-CN" sz="2400" b="1" i="1" dirty="0" smtClean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Ld</a:t>
            </a:r>
            <a:r>
              <a:rPr lang="en-US" altLang="zh-CN" sz="2400" b="1" dirty="0" smtClean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Cen1</a:t>
            </a:r>
            <a:r>
              <a:rPr lang="en-US" altLang="zh-CN" sz="2400" b="1" baseline="30000" dirty="0" smtClean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-/-</a:t>
            </a:r>
            <a:r>
              <a:rPr lang="en-US" altLang="zh-CN" sz="2400" b="1" dirty="0" smtClean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  any  group</a:t>
            </a:r>
            <a:endParaRPr lang="en-US" sz="2400" dirty="0">
              <a:solidFill>
                <a:srgbClr val="C000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6200" y="870928"/>
            <a:ext cx="8763000" cy="4463072"/>
            <a:chOff x="76200" y="1600200"/>
            <a:chExt cx="8763000" cy="3853472"/>
          </a:xfrm>
        </p:grpSpPr>
        <p:pic>
          <p:nvPicPr>
            <p:cNvPr id="13" name="Picture 2" descr="C:\Users\Avishek\Desktop\IL-10b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6200" y="1828801"/>
              <a:ext cx="4408487" cy="3429000"/>
            </a:xfrm>
            <a:prstGeom prst="rect">
              <a:avLst/>
            </a:prstGeom>
            <a:noFill/>
          </p:spPr>
        </p:pic>
        <p:pic>
          <p:nvPicPr>
            <p:cNvPr id="14" name="Picture 3" descr="C:\Users\Avishek\Desktop\Il-4a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06937" y="1870365"/>
              <a:ext cx="4132263" cy="3583307"/>
            </a:xfrm>
            <a:prstGeom prst="rect">
              <a:avLst/>
            </a:prstGeom>
            <a:noFill/>
          </p:spPr>
        </p:pic>
        <p:sp>
          <p:nvSpPr>
            <p:cNvPr id="15" name="TextBox 14"/>
            <p:cNvSpPr txBox="1"/>
            <p:nvPr/>
          </p:nvSpPr>
          <p:spPr>
            <a:xfrm>
              <a:off x="2327072" y="1600200"/>
              <a:ext cx="6447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IL-10</a:t>
              </a:r>
              <a:endParaRPr lang="en-US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863691" y="1611868"/>
              <a:ext cx="5277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IL-4</a:t>
              </a:r>
              <a:endParaRPr lang="en-US" b="1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57200" y="5144869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Level of 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IL-10 and IL-4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 in supernatant of PBMCs from Healthy  VL and HVL groups in response  to Ld1S and </a:t>
            </a:r>
            <a:r>
              <a:rPr lang="en-US" altLang="zh-CN" sz="2000" b="1" i="1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Ld</a:t>
            </a:r>
            <a:r>
              <a:rPr lang="en-US" altLang="zh-CN" sz="2000" b="1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Cen1</a:t>
            </a:r>
            <a:r>
              <a:rPr lang="en-US" altLang="zh-CN" sz="2000" b="1" baseline="300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-/-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parasite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41300" y="1500487"/>
            <a:ext cx="8656638" cy="4888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6486" tIns="43243" rIns="86486" bIns="43243">
            <a:spAutoFit/>
          </a:bodyPr>
          <a:lstStyle/>
          <a:p>
            <a:pPr marL="774700" lvl="1" indent="-342900"/>
            <a:r>
              <a:rPr lang="en-US" altLang="zh-CN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Immunogenicity</a:t>
            </a:r>
          </a:p>
          <a:p>
            <a:pPr marL="774700" lvl="1" indent="-342900"/>
            <a:endParaRPr lang="en-US" altLang="zh-CN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1143000" lvl="2" indent="-228600">
              <a:buFontTx/>
              <a:buChar char="•"/>
            </a:pPr>
            <a:r>
              <a:rPr lang="en-US" altLang="zh-CN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Protective </a:t>
            </a:r>
            <a:r>
              <a:rPr lang="en-US" altLang="zh-C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immune response </a:t>
            </a:r>
            <a:r>
              <a:rPr lang="en-US" altLang="zh-CN" sz="2400" b="1" dirty="0" smtClean="0">
                <a:latin typeface="Arial" pitchFamily="34" charset="0"/>
                <a:cs typeface="Arial" pitchFamily="34" charset="0"/>
              </a:rPr>
              <a:t>in mice, hamsters, </a:t>
            </a:r>
          </a:p>
          <a:p>
            <a:pPr marL="1143000" lvl="2" indent="-228600"/>
            <a:r>
              <a:rPr lang="en-US" altLang="zh-CN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dogs </a:t>
            </a:r>
            <a:r>
              <a:rPr lang="en-US" altLang="zh-C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and ex vivo in human PBMCs</a:t>
            </a:r>
          </a:p>
          <a:p>
            <a:pPr marL="1143000" lvl="2" indent="-228600">
              <a:buFontTx/>
              <a:buChar char="•"/>
            </a:pPr>
            <a:r>
              <a:rPr lang="en-US" altLang="zh-C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Cross protection across VL, CL and MCL</a:t>
            </a:r>
          </a:p>
          <a:p>
            <a:pPr marL="774700" lvl="1" indent="-342900"/>
            <a:endParaRPr lang="en-US" altLang="zh-CN" sz="2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774700" lvl="1" indent="-342900"/>
            <a:r>
              <a:rPr lang="en-US" altLang="zh-CN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Safety</a:t>
            </a:r>
          </a:p>
          <a:p>
            <a:pPr marL="774700" lvl="1" indent="-342900"/>
            <a:endParaRPr lang="en-US" altLang="zh-CN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1143000" lvl="2" indent="-228600">
              <a:buFontTx/>
              <a:buChar char="•"/>
            </a:pPr>
            <a:r>
              <a:rPr lang="en-US" altLang="zh-CN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Lack </a:t>
            </a:r>
            <a:r>
              <a:rPr lang="en-US" altLang="zh-C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of pathogenicity</a:t>
            </a:r>
          </a:p>
          <a:p>
            <a:pPr marL="1143000" lvl="2" indent="-228600">
              <a:buFontTx/>
              <a:buChar char="•"/>
            </a:pPr>
            <a:r>
              <a:rPr lang="en-US" altLang="zh-C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Lack of long term persistence</a:t>
            </a:r>
          </a:p>
          <a:p>
            <a:pPr marL="1143000" lvl="2" indent="-228600">
              <a:buFontTx/>
              <a:buChar char="•"/>
            </a:pPr>
            <a:r>
              <a:rPr lang="en-US" altLang="zh-C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Lack of reversion to virulent form</a:t>
            </a:r>
          </a:p>
          <a:p>
            <a:pPr marL="1143000" lvl="2" indent="-228600">
              <a:buFontTx/>
              <a:buChar char="•"/>
            </a:pPr>
            <a:r>
              <a:rPr lang="en-US" altLang="zh-C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Lack of survivability in sand fly</a:t>
            </a:r>
          </a:p>
          <a:p>
            <a:pPr marL="1143000" lvl="2" indent="-228600">
              <a:buFontTx/>
              <a:buChar char="•"/>
            </a:pPr>
            <a:r>
              <a:rPr lang="en-US" altLang="zh-C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Can grow in non-animal derived materials</a:t>
            </a:r>
            <a:endParaRPr lang="en-US" altLang="zh-CN" sz="23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304800"/>
            <a:ext cx="807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Pre-clinical evaluation 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of   </a:t>
            </a:r>
            <a:r>
              <a:rPr lang="en-US" altLang="zh-CN" sz="2800" b="1" i="1" dirty="0" smtClean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LdCen1</a:t>
            </a:r>
            <a:r>
              <a:rPr lang="en-US" altLang="zh-CN" sz="2800" b="1" i="1" baseline="30000" dirty="0" smtClean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-/</a:t>
            </a:r>
            <a:r>
              <a:rPr lang="en-US" altLang="zh-CN" sz="2800" b="1" baseline="30000" dirty="0" smtClean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-</a:t>
            </a:r>
            <a:r>
              <a:rPr lang="en-US" altLang="zh-CN" sz="2800" b="1" dirty="0" smtClean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live attenuated vaccine candidate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2429" y="381000"/>
            <a:ext cx="20553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Summary</a:t>
            </a:r>
            <a:endParaRPr lang="en-US" sz="3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295400"/>
            <a:ext cx="8839200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Development of live attenuated parasite  through gene</a:t>
            </a:r>
          </a:p>
          <a:p>
            <a:pPr algn="just"/>
            <a:r>
              <a:rPr lang="en-US" sz="2400" dirty="0" smtClean="0">
                <a:latin typeface="Arial" pitchFamily="34" charset="0"/>
                <a:cs typeface="Arial" pitchFamily="34" charset="0"/>
              </a:rPr>
              <a:t>   deletion  is a sound approach to develop vaccine against VL</a:t>
            </a:r>
          </a:p>
          <a:p>
            <a:pPr algn="just">
              <a:buFont typeface="Arial" pitchFamily="34" charset="0"/>
              <a:buChar char="•"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 Pre-clinical evaluation of </a:t>
            </a:r>
            <a:r>
              <a:rPr lang="en-US" altLang="zh-CN" sz="2400" i="1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Ld</a:t>
            </a:r>
            <a:r>
              <a:rPr lang="en-US" altLang="zh-CN" sz="24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Cen1</a:t>
            </a:r>
            <a:r>
              <a:rPr lang="en-US" altLang="zh-CN" sz="2400" baseline="300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-/-</a:t>
            </a:r>
            <a:r>
              <a:rPr lang="en-US" altLang="zh-CN" sz="24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  establishes its  potential</a:t>
            </a:r>
          </a:p>
          <a:p>
            <a:pPr marL="274320" lvl="0" indent="-274320">
              <a:spcBef>
                <a:spcPts val="580"/>
              </a:spcBef>
              <a:buSzPct val="85000"/>
              <a:defRPr/>
            </a:pPr>
            <a:r>
              <a:rPr lang="en-US" altLang="zh-CN" sz="24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  as a live a</a:t>
            </a:r>
            <a:r>
              <a:rPr lang="en-US" sz="24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ttenuated vaccine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against  VL</a:t>
            </a:r>
          </a:p>
          <a:p>
            <a:pPr marL="274320" lvl="0" indent="-274320">
              <a:spcBef>
                <a:spcPts val="580"/>
              </a:spcBef>
              <a:buSzPct val="85000"/>
              <a:defRPr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274320" indent="-274320">
              <a:spcBef>
                <a:spcPts val="580"/>
              </a:spcBef>
              <a:buSzPct val="85000"/>
              <a:buFont typeface="Wingdings 2"/>
              <a:buChar char=""/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Generation of new vaccine candidates attenuated at amastigote stage</a:t>
            </a:r>
          </a:p>
          <a:p>
            <a:pPr algn="just"/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2514600" y="76200"/>
            <a:ext cx="4419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6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Acknowledgmentss</a:t>
            </a:r>
            <a:endParaRPr lang="en-US" sz="3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19100" y="838200"/>
            <a:ext cx="8467725" cy="6365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6486" tIns="43243" rIns="86486" bIns="43243">
            <a:spAutoFit/>
          </a:bodyPr>
          <a:lstStyle/>
          <a:p>
            <a:pPr marL="342900" indent="-342900" eaLnBrk="1" hangingPunct="1"/>
            <a:endParaRPr lang="en-US" altLang="zh-CN" sz="2400" dirty="0" smtClean="0">
              <a:latin typeface="Arial" charset="0"/>
              <a:ea typeface="SimSun" pitchFamily="2" charset="-122"/>
            </a:endParaRPr>
          </a:p>
          <a:p>
            <a:pPr marL="342900" indent="-342900" eaLnBrk="1" hangingPunct="1"/>
            <a:endParaRPr lang="en-US" altLang="zh-CN" sz="2400" dirty="0">
              <a:latin typeface="Arial" charset="0"/>
              <a:ea typeface="SimSun" pitchFamily="2" charset="-122"/>
            </a:endParaRPr>
          </a:p>
          <a:p>
            <a:pPr marL="342900" indent="-342900" eaLnBrk="1" hangingPunct="1"/>
            <a:endParaRPr lang="en-US" altLang="zh-CN" sz="2400" b="1" dirty="0" smtClean="0">
              <a:solidFill>
                <a:srgbClr val="002060"/>
              </a:solidFill>
              <a:latin typeface="Arial" charset="0"/>
              <a:ea typeface="SimSun" pitchFamily="2" charset="-122"/>
            </a:endParaRPr>
          </a:p>
          <a:p>
            <a:pPr marL="342900" indent="-342900" eaLnBrk="1" hangingPunct="1"/>
            <a:endParaRPr lang="en-US" altLang="zh-CN" sz="2400" b="1" dirty="0" smtClean="0">
              <a:solidFill>
                <a:srgbClr val="002060"/>
              </a:solidFill>
              <a:latin typeface="Arial" charset="0"/>
              <a:ea typeface="SimSun" pitchFamily="2" charset="-122"/>
            </a:endParaRPr>
          </a:p>
          <a:p>
            <a:pPr marL="342900" indent="-342900" eaLnBrk="1" hangingPunct="1"/>
            <a:endParaRPr lang="en-US" altLang="zh-CN" sz="2400" b="1" dirty="0" smtClean="0">
              <a:solidFill>
                <a:srgbClr val="002060"/>
              </a:solidFill>
              <a:latin typeface="Arial" charset="0"/>
              <a:ea typeface="SimSun" pitchFamily="2" charset="-122"/>
            </a:endParaRPr>
          </a:p>
          <a:p>
            <a:pPr marL="342900" indent="-342900" eaLnBrk="1" hangingPunct="1"/>
            <a:endParaRPr lang="en-US" altLang="zh-CN" sz="2400" b="1" dirty="0" smtClean="0">
              <a:solidFill>
                <a:srgbClr val="002060"/>
              </a:solidFill>
              <a:latin typeface="Arial" charset="0"/>
              <a:ea typeface="SimSun" pitchFamily="2" charset="-122"/>
            </a:endParaRPr>
          </a:p>
          <a:p>
            <a:pPr marL="342900" indent="-342900" eaLnBrk="1" hangingPunct="1"/>
            <a:r>
              <a:rPr lang="en-US" altLang="zh-CN" sz="2400" dirty="0" smtClean="0">
                <a:latin typeface="Arial" charset="0"/>
                <a:ea typeface="SimSun" pitchFamily="2" charset="-122"/>
              </a:rPr>
              <a:t>	</a:t>
            </a:r>
          </a:p>
          <a:p>
            <a:pPr marL="457200" indent="-457200" eaLnBrk="1" hangingPunct="1">
              <a:buAutoNum type="alphaUcPeriod"/>
            </a:pPr>
            <a:endParaRPr lang="en-US" altLang="zh-CN" sz="2400" dirty="0" smtClean="0">
              <a:latin typeface="Arial" charset="0"/>
              <a:ea typeface="SimSun" pitchFamily="2" charset="-122"/>
            </a:endParaRPr>
          </a:p>
          <a:p>
            <a:pPr marL="457200" indent="-457200" eaLnBrk="1" hangingPunct="1"/>
            <a:endParaRPr lang="en-US" altLang="zh-CN" sz="2400" b="1" dirty="0" smtClean="0">
              <a:solidFill>
                <a:srgbClr val="002060"/>
              </a:solidFill>
              <a:latin typeface="Arial" charset="0"/>
              <a:ea typeface="SimSun" pitchFamily="2" charset="-122"/>
            </a:endParaRPr>
          </a:p>
          <a:p>
            <a:pPr marL="457200" indent="-457200" eaLnBrk="1" hangingPunct="1"/>
            <a:endParaRPr lang="en-US" altLang="zh-CN" sz="2400" b="1" dirty="0" smtClean="0">
              <a:solidFill>
                <a:srgbClr val="002060"/>
              </a:solidFill>
              <a:latin typeface="Arial" charset="0"/>
              <a:ea typeface="SimSun" pitchFamily="2" charset="-122"/>
            </a:endParaRPr>
          </a:p>
          <a:p>
            <a:pPr marL="457200" indent="-457200" eaLnBrk="1" hangingPunct="1"/>
            <a:endParaRPr lang="en-US" altLang="zh-CN" sz="2400" b="1" dirty="0" smtClean="0">
              <a:solidFill>
                <a:srgbClr val="002060"/>
              </a:solidFill>
              <a:latin typeface="Arial" charset="0"/>
              <a:ea typeface="SimSun" pitchFamily="2" charset="-122"/>
            </a:endParaRPr>
          </a:p>
          <a:p>
            <a:pPr marL="457200" indent="-457200" eaLnBrk="1" hangingPunct="1"/>
            <a:endParaRPr lang="en-US" altLang="zh-CN" sz="2400" b="1" dirty="0" smtClean="0">
              <a:solidFill>
                <a:srgbClr val="002060"/>
              </a:solidFill>
              <a:latin typeface="Arial" charset="0"/>
              <a:ea typeface="SimSun" pitchFamily="2" charset="-122"/>
            </a:endParaRPr>
          </a:p>
          <a:p>
            <a:pPr marL="457200" indent="-457200" eaLnBrk="1" hangingPunct="1"/>
            <a:r>
              <a:rPr lang="en-US" altLang="zh-CN" sz="2400" b="1" dirty="0">
                <a:solidFill>
                  <a:srgbClr val="002060"/>
                </a:solidFill>
                <a:latin typeface="Arial" charset="0"/>
                <a:ea typeface="SimSun" pitchFamily="2" charset="-122"/>
              </a:rPr>
              <a:t>	</a:t>
            </a:r>
          </a:p>
          <a:p>
            <a:pPr marL="342900" indent="-342900" eaLnBrk="1" hangingPunct="1"/>
            <a:endParaRPr lang="en-US" altLang="zh-CN" sz="2400" b="1" dirty="0">
              <a:solidFill>
                <a:srgbClr val="FFFF00"/>
              </a:solidFill>
              <a:latin typeface="Arial" charset="0"/>
              <a:ea typeface="SimSun" pitchFamily="2" charset="-122"/>
            </a:endParaRPr>
          </a:p>
          <a:p>
            <a:pPr marL="342900" indent="-342900" eaLnBrk="1" hangingPunct="1"/>
            <a:r>
              <a:rPr lang="en-US" altLang="zh-CN" sz="2400" dirty="0">
                <a:latin typeface="Arial" charset="0"/>
                <a:ea typeface="SimSun" pitchFamily="2" charset="-122"/>
              </a:rPr>
              <a:t>			</a:t>
            </a:r>
            <a:endParaRPr lang="en-US" altLang="zh-CN" sz="2400" dirty="0">
              <a:solidFill>
                <a:srgbClr val="FFFF00"/>
              </a:solidFill>
              <a:latin typeface="Arial" charset="0"/>
              <a:ea typeface="SimSun" pitchFamily="2" charset="-122"/>
            </a:endParaRPr>
          </a:p>
          <a:p>
            <a:pPr marL="342900" indent="-342900" eaLnBrk="1" hangingPunct="1"/>
            <a:r>
              <a:rPr lang="en-US" altLang="zh-CN" sz="2400" dirty="0">
                <a:latin typeface="Arial" charset="0"/>
                <a:ea typeface="SimSun" pitchFamily="2" charset="-122"/>
              </a:rPr>
              <a:t>									</a:t>
            </a:r>
          </a:p>
          <a:p>
            <a:pPr marL="342900" indent="-342900" eaLnBrk="1" hangingPunct="1"/>
            <a:endParaRPr lang="en-US" altLang="zh-CN" sz="2400" dirty="0">
              <a:latin typeface="Arial" charset="0"/>
              <a:ea typeface="SimSun" pitchFamily="2" charset="-122"/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26063" y="685800"/>
            <a:ext cx="2979737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784225"/>
            <a:ext cx="3276600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0200" y="3124200"/>
            <a:ext cx="2743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23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5105400"/>
            <a:ext cx="6019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400" y="3048000"/>
            <a:ext cx="3581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G2D10 K8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3505200" y="3657600"/>
            <a:ext cx="51054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6600" b="1" dirty="0">
                <a:solidFill>
                  <a:srgbClr val="FFFF00"/>
                </a:solidFill>
                <a:latin typeface="Tekton" pitchFamily="34" charset="0"/>
              </a:rPr>
              <a:t>Thank you</a:t>
            </a:r>
            <a:endParaRPr lang="en-US" sz="66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244475" y="1565275"/>
            <a:ext cx="8656638" cy="4530725"/>
          </a:xfrm>
          <a:prstGeom prst="rect">
            <a:avLst/>
          </a:prstGeom>
        </p:spPr>
        <p:txBody>
          <a:bodyPr/>
          <a:lstStyle/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zh-CN" sz="28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CN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宋体" pitchFamily="2" charset="-122"/>
                <a:cs typeface="Arial" pitchFamily="34" charset="0"/>
              </a:rPr>
              <a:t>No effective vaccine is available for VL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zh-CN" sz="28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altLang="zh-CN" sz="2800" dirty="0" smtClean="0"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CN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宋体" pitchFamily="2" charset="-122"/>
                <a:cs typeface="Arial" pitchFamily="34" charset="0"/>
              </a:rPr>
              <a:t>Drugs are costly, limited,</a:t>
            </a:r>
            <a:r>
              <a:rPr kumimoji="0" lang="en-US" altLang="zh-CN" sz="28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宋体" pitchFamily="2" charset="-122"/>
                <a:cs typeface="Arial" pitchFamily="34" charset="0"/>
              </a:rPr>
              <a:t> toxic and associated with high relapse rate. Development of drug resistant p</a:t>
            </a:r>
            <a:r>
              <a:rPr lang="en-US" altLang="zh-CN" sz="2800" dirty="0" err="1" smtClean="0">
                <a:latin typeface="Arial" pitchFamily="34" charset="0"/>
                <a:ea typeface="宋体" pitchFamily="2" charset="-122"/>
                <a:cs typeface="Arial" pitchFamily="34" charset="0"/>
              </a:rPr>
              <a:t>arasite</a:t>
            </a:r>
            <a:r>
              <a:rPr lang="en-US" altLang="zh-CN" sz="28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 due </a:t>
            </a:r>
            <a:r>
              <a:rPr lang="en-US" altLang="zh-CN" sz="2800" smtClean="0">
                <a:latin typeface="Arial" pitchFamily="34" charset="0"/>
                <a:ea typeface="宋体" pitchFamily="2" charset="-122"/>
                <a:cs typeface="Arial" pitchFamily="34" charset="0"/>
              </a:rPr>
              <a:t>to prolonged </a:t>
            </a:r>
            <a:r>
              <a:rPr lang="en-US" altLang="zh-CN" sz="28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use.</a:t>
            </a:r>
            <a:endParaRPr kumimoji="0" lang="en-US" altLang="zh-CN" sz="2800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altLang="zh-CN" sz="2800" dirty="0" smtClean="0"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zh-CN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  <p:sp>
        <p:nvSpPr>
          <p:cNvPr id="3" name="Text Placeholder 41"/>
          <p:cNvSpPr txBox="1">
            <a:spLocks/>
          </p:cNvSpPr>
          <p:nvPr/>
        </p:nvSpPr>
        <p:spPr>
          <a:xfrm>
            <a:off x="609600" y="832247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en-US" altLang="zh-CN" sz="3600" b="1" dirty="0" smtClean="0">
                <a:solidFill>
                  <a:srgbClr val="C00000"/>
                </a:solidFill>
                <a:latin typeface="Arial" charset="0"/>
                <a:ea typeface="SimSun" pitchFamily="2" charset="-122"/>
              </a:rPr>
              <a:t>Need for v</a:t>
            </a:r>
            <a:r>
              <a:rPr kumimoji="0" lang="en-US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accine</a:t>
            </a: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against VL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1987" name="AutoShape 3" descr="data:image/jpeg;base64,/9j/4AAQSkZJRgABAQAAAQABAAD/2wCEAAkGBw8QDw8PEBAPDxAQEA0QDw8ODw8PDg8PFBEWFxURFBQYHCggGBolGxQUITIhJSksLi4uFx8zODQsNygtLi8BCgoKDg0OFhAPFC0dFB00LiwuLCsrKywtKywrLCwsNy83Kzg4NywsLCsrKzgsNzc1LDQsLDgsLDcvLCs3MjM2Lv/AABEIALEBHAMBIgACEQEDEQH/xAAcAAEAAgMBAQEAAAAAAAAAAAAAAQIDBQYEBwj/xAA5EAACAQIEBAQEAwgBBQAAAAAAAQIDEQQSITEFE0FRBiJhkTJxgcEUobEjQlJigtHh8HIHFTNj0v/EABcBAQEBAQAAAAAAAAAAAAAAAAABAgP/xAAaEQEBAQEBAQEAAAAAAAAAAAAAAQIRAzES/9oADAMBAAIRAxEAPwD7aAAJRZFUWQEgAAAAB4cTh5Rk61FeZ25lK9o1ktL9lNLZ9bWelmvcAMOFxEakc0XpqmmrSjJbxkujXYzHixWGkpOtRtzNM8G7RrRXR9pJbS+j02z4TExqxzRvo2pRatKElvGS6MDMAAAAAAAAAAABgqVui+rAzXGYwKoSqgGa5JgdQjmAegFYTTRYAAADKssUYEEoglAWRJCJAxgAAWRUsgLAAAAAAAAHixeFlm51GyqpJSi9IVor92XZ9pdPVaHtAGDB4qNWN1dNPLOEtJ059YyXf9U01ozOa7i1GcYzxFGLdenTk1BbYiMU2qMvV9H0b7XT0nhzx1hsUoqbVCctI5n+yk+yk9n6O3pc3nGtS2T4569c5smrzrrAAYdAAAAABgxdbJH1eiPAqpXjda0oL+Vv3f8Ag8MaxVbLmjmngVYtzgPdzSOYeLmh1gNhRr2kuz0ZsTnJVjf0JXhF94xfuiFZAAECjLMqwIJRBKAsiSESBjAAAsipZAWAAAAAAAAAAA+N/wDUjgcsBivxlKN8Ji5/tYW8lLEPV/KM9Wu0s3dI+yGv8QcKpYzC1sLWclSqxtOUHFTik01KLaaTTSd7HTz9LjXY5e3lPTNzXzfwV4nxPOo0ITdTDZk6vMjmdCnZpJTurebLbf5H0/8AGRtfp3Pn3hXw1HDzqqlKaoybS5kvNKCleLnZK7Wny1Oxk4uKpp6q3ysX23N67Jw8PK+ePzb1t4TTV0WNHhsTKm8stv0NzSqKSujk6rgADnvE/lnSl0cZR+qd/uaiNc6XxFg3VoSyq84eeK6u269r/kcLDEFajcquWVY1Ma5kVcDac4jnmu54dcD3Srf2sdjRhljGPaMV7I5Hw9h3WrKT+ClaUn0cv3Y/f6HYhKAAiIZUllQBZEIsgJAAGMAACyKlkBYBAAAAAAAAAAYcXSc6dSCeVzhOKfZtNXMwA+W1OM4jD15YfEQ5covprGcekovqn3+90Y+O+OYUoZaFqlZO0p70qLtdxbuk52V7XSivNJpb9/4k8P0cdSyVPLON3SqpeenL7xfVfezPknEcK8Ep4LFUG4rWnGjH47y8tSk++azvpZq7s0Vp3XBvEdLGYfPlaqwS5tKOs47XaTs5Rs09k9VdJ6G14fj7KMk24SSlG6adn1sz4nB4rAVKdZeScmsji1OC3fLlsnpe60Xxarz1X9X8OeIKOPpW0hXglnhe9npqnpeOq6J6rRXQHZ0KymroynNYfGcuTWZeV2lqvK7Xs/WzWhv8NiFNXX++pGWY4bxZwOVKUsRRV6TblUjHem+skv4f0+R2WKxUKavJ/JLdmgx3GqsrqFoJ+maX5hY4eOLMixRlxXCVduOnp0PN/wBrqd0aaZlij3cJwNbFStTVoJ+epJeSP936I8lDhOzk7+i09zueFcWhljTlTVJRVly1+zX06EStnw7BQoU1ThstW3vKXWT9T0kRkmrp3T2aJIyBgMCrKlmVAlFkVRZASAAMYAAEoglAWRJCJAAAAAAAAAAAAavxBwOjjaLpVVZq7p1I2z0pd1911NoAPhnHOGYnD1FgsTJRpOSk6kY5nWhGSceXKWkdUrvVr2Zz2PlW4bVjWpT3k5UZprVX1hJdVq7rrmfVyqH6B8QcGpYyhKlUjd2bpy2nTqW0lF9PufAuOcNVGc41o5m7rO8zeVW0V/hStt39ytfW98NcehjJy5slTrNylFR0hmdtfVbb9/VHccG4vKnLJPRp6evqj4F56Tz086hmeSbVm+uz+u/r6yPoHh/xL+KhClO0asLZXdKUl2TfTVeqNMV9I41i5XzvVS2a2+R4sPXU0WwLlKly68dJaWvqv5k/ueejgZ0G03ng23Tn3XZ9mZbj2OBCpCEjNBgRGkZqVkRJ6GmrY/LUtfqB2GAxGX/i9129TbnMYGrdI32BqXjbrHT6dCJXpDACKsqWZUCUWRVFkBIAAxgAAAALIsVRYAAAAIAEgEASCABIAAg4P/qF4dU1z4xvGX/lUd4S6VF9/wDLO8uRKKaaaTTTTT1TT3TBH5o4zw2tStT5bmp/DJxlOLt1stbrTQ1dbh9bDKNazSvZSdk07bSj0e/brtq3934tQ/CVUoq9OV3BvtfWDfp+ljU8c4Rh8bBVFCPOpqWVO9ndWaa79nuuhrq860/gzxfDEQVCu1GcVo+1uq/l/Q63A42FRSj8cMzi9GrtWeaN/nufDOJ4KeHqOpRVWNOEopTcXDJU2yJ9bbXWmtv5X3/gfxXTqx5FbLGb1zLS7tbN8tNuliK7DEUXTa1zQl8Mu/o/UyUpmWE7XhNZoy9n2lFnnq03Te+aD+GX2fqB6XLQ5jF4WU8TGMXq41ZL1cISlb65bG/VXQ8GGnlx2Fl/7VF/1Xj9wNhwWteK+SOiwFW0l2ejOY4bR5dSrSd7U6k4J94qTs/axvoaK4G/IKUZ5oxl3jF+6LkZQypZkAEWRQsgLAADGAAAAAlE3KkgWQIuSABAAkEACQQLgALgASVuAPPxDA069N06i03TXxRl0kn3OHx/BcXh5+SMqsHtOlFy09YrVM+gXFwvXxviPD8VRi4YumuXiJVPw9WprCLk2+TWS2dr2XVet0uD43wKtg3GqpZkrOU4rLln3Su/Lt7LfeP6F8WZJ0OTNKUanxReziv829j5ljMDCMoUsQuZSUl+Hqz1VOfSNRbN9m/1KqvhXi9WvCi68pUsrSUtGnC+ry9E9vzR3Cna8J+aMvZro0+5xWJw7zXWk+vaov7+psuC8XVuTV+HVRb+KnL/AHoF42OLfKfWUX8L+z7MwUI5pqbSbTTXVI9iaUstTVSs018LXRiKjmdrJL8kEe+m1CUn0+7Wn5mwUm4WW7sl82aWEKlacXtTjbKusn/EzoMLS81NdpJ+2v2A3cY2SS2SS9iSBcjIQySGBBZFSyAsAAMYJIAAAAAAJRKIFwJIBAEghgCbgqQ2Ba4bIuRcC1xcrci4Fri5W5gxdbJCUuuy+bA0XGq2epLsvKvp/m5y3FEnFxkk4tNNPZo3uLnoaV0+ZJt/DH82VqNHSqOmlTq35TdqVV6ypt7Rn6dn/rxYmhOE7yXmeqfSceljpocNjVUlNXi7xae0r7nqXB48lxp03PlRk05SbUcqvlzPrpt+gXrV8MxDyLO7XahDPooJuza9Xt7nQ/gaKSbq5kldrRRv6nBY2c6jUtrbQ/dt/f1KQx9duMM8pRk1Fwdsyfqwcd7g+IxqVHCmvLHS9tzd05Ws+zTOf4Nh+VBd7Gz/ABiCOmT69ybnkwFXNSg/S3s7HpuRlYMhEsCCUQSgLoEIkCjIJZAAEhgQAABJAAAAAQ2SyjYC5DZFyGyqtmIbKNkOQF7i5jzlHMDNc1HGcUrqHZXfzf8Aj9TYcw5XiNdupN95P26AYcZVujX4fFZXkyOblJKOVq7bsktScRWPX4YwvMr81ry0tvWo9vZXfsGnR4ThVkuZK9v3IaR+st3+RtIJJJJJJaWSsrdrGDORzPX3DL5pjMJkqVIfwTqQX9MmvsZeGYWEXzZWz6peiL46sp1qs1tKpUkvk5Ox53K2zK23seI302KYvHKMb39Eu7Obdeq9EkvV31R6sHhZ1Gm8z/5br0InHUeEa8+a9XaaeZdL9zsrnPeHcJkWf5per6v6be5vFIM1niy7MUDKREEkAC6JKosBRkFmVAkgAAAAAAAAAAzFIysxTAqVbDKtlUuVkyJMxtgWlIxuREpGGpUsBNWrZO2/T5nOYyjJXdmbyE1K54MZQW6bX1CuaxNzqeFRjSowirbZpPvKWrf+9jn8WrJ36HowmNbil6JAdH+It1NdxnHfs8qfxXT+XY8ksQzW49yeqe2qA8bpPWxEKLuttOl/yPThqylo9JdUz34ejHsiq11DJKVtc38DhLOv6bXOk4bw1uzmnCPbacv/AJX5/IUayij3UqtyI2ELJJJJJJJJaJI9FNnhhM9VFhHsgi5WBYiAAAsixWJYCrKl2VYEAEgQAAAAAAAAzDUMsjDMDGypZlGVUMoy7KSAxTPLWietoxVIhXN4vFTozbcZOD6xV7fQwVOOU31d+2WVzoqlBPdHknw+G+VAczUlOtLZqN+u7PdQoNI2/wCDS6Dkga9UmUdC5tOSV5IGircPv6Po1uIUsRHZxl87p/kb3kEqiDrVUMPWk1nkku0b6/U3lBWRFOieiFMDJSZ78MjzUaRsaMLBGaJIBEACQJRYhEgQyGABAAAMgACGEABIAAiRgkABWRQAqqspIADGUqABVZbGEACstigAAqwAJQAAyxM1MAD20T2wAIysAABKAAsiQA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89" name="AutoShape 5" descr="data:image/jpeg;base64,/9j/4AAQSkZJRgABAQAAAQABAAD/2wCEAAkGBw8QDw8PEBAPDxAQEA0QDw8ODw8PDg8PFBEWFxURFBQYHCggGBolGxQUITIhJSksLi4uFx8zODQsNygtLi8BCgoKDg0OFhAPFC0dFB00LiwuLCsrKywtKywrLCwsNy83Kzg4NywsLCsrKzgsNzc1LDQsLDgsLDcvLCs3MjM2Lv/AABEIALEBHAMBIgACEQEDEQH/xAAcAAEAAgMBAQEAAAAAAAAAAAAAAQIDBQYEBwj/xAA5EAACAQIEBAQEAwgBBQAAAAAAAQIDEQQSITEFE0FRBiJhkTJxgcEUobEjQlJigtHh8HIHFTNj0v/EABcBAQEBAQAAAAAAAAAAAAAAAAABAgP/xAAaEQEBAQEBAQEAAAAAAAAAAAAAAQIRAzES/9oADAMBAAIRAxEAPwD7aAAJRZFUWQEgAAAAB4cTh5Rk61FeZ25lK9o1ktL9lNLZ9bWelmvcAMOFxEakc0XpqmmrSjJbxkujXYzHixWGkpOtRtzNM8G7RrRXR9pJbS+j02z4TExqxzRvo2pRatKElvGS6MDMAAAAAAAAAAABgqVui+rAzXGYwKoSqgGa5JgdQjmAegFYTTRYAAADKssUYEEoglAWRJCJAxgAAWRUsgLAAAAAAAAHixeFlm51GyqpJSi9IVor92XZ9pdPVaHtAGDB4qNWN1dNPLOEtJ059YyXf9U01ozOa7i1GcYzxFGLdenTk1BbYiMU2qMvV9H0b7XT0nhzx1hsUoqbVCctI5n+yk+yk9n6O3pc3nGtS2T4569c5smrzrrAAYdAAAAABgxdbJH1eiPAqpXjda0oL+Vv3f8Ag8MaxVbLmjmngVYtzgPdzSOYeLmh1gNhRr2kuz0ZsTnJVjf0JXhF94xfuiFZAAECjLMqwIJRBKAsiSESBjAAAsipZAWAAAAAAAAAAA+N/wDUjgcsBivxlKN8Ji5/tYW8lLEPV/KM9Wu0s3dI+yGv8QcKpYzC1sLWclSqxtOUHFTik01KLaaTTSd7HTz9LjXY5e3lPTNzXzfwV4nxPOo0ITdTDZk6vMjmdCnZpJTurebLbf5H0/8AGRtfp3Pn3hXw1HDzqqlKaoybS5kvNKCleLnZK7Wny1Oxk4uKpp6q3ysX23N67Jw8PK+ePzb1t4TTV0WNHhsTKm8stv0NzSqKSujk6rgADnvE/lnSl0cZR+qd/uaiNc6XxFg3VoSyq84eeK6u269r/kcLDEFajcquWVY1Ma5kVcDac4jnmu54dcD3Srf2sdjRhljGPaMV7I5Hw9h3WrKT+ClaUn0cv3Y/f6HYhKAAiIZUllQBZEIsgJAAGMAACyKlkBYBAAAAAAAAAAYcXSc6dSCeVzhOKfZtNXMwA+W1OM4jD15YfEQ5covprGcekovqn3+90Y+O+OYUoZaFqlZO0p70qLtdxbuk52V7XSivNJpb9/4k8P0cdSyVPLON3SqpeenL7xfVfezPknEcK8Ep4LFUG4rWnGjH47y8tSk++azvpZq7s0Vp3XBvEdLGYfPlaqwS5tKOs47XaTs5Rs09k9VdJ6G14fj7KMk24SSlG6adn1sz4nB4rAVKdZeScmsji1OC3fLlsnpe60Xxarz1X9X8OeIKOPpW0hXglnhe9npqnpeOq6J6rRXQHZ0KymroynNYfGcuTWZeV2lqvK7Xs/WzWhv8NiFNXX++pGWY4bxZwOVKUsRRV6TblUjHem+skv4f0+R2WKxUKavJ/JLdmgx3GqsrqFoJ+maX5hY4eOLMixRlxXCVduOnp0PN/wBrqd0aaZlij3cJwNbFStTVoJ+epJeSP936I8lDhOzk7+i09zueFcWhljTlTVJRVly1+zX06EStnw7BQoU1ThstW3vKXWT9T0kRkmrp3T2aJIyBgMCrKlmVAlFkVRZASAAMYAAEoglAWRJCJAAAAAAAAAAAAavxBwOjjaLpVVZq7p1I2z0pd1911NoAPhnHOGYnD1FgsTJRpOSk6kY5nWhGSceXKWkdUrvVr2Zz2PlW4bVjWpT3k5UZprVX1hJdVq7rrmfVyqH6B8QcGpYyhKlUjd2bpy2nTqW0lF9PufAuOcNVGc41o5m7rO8zeVW0V/hStt39ytfW98NcehjJy5slTrNylFR0hmdtfVbb9/VHccG4vKnLJPRp6evqj4F56Tz086hmeSbVm+uz+u/r6yPoHh/xL+KhClO0asLZXdKUl2TfTVeqNMV9I41i5XzvVS2a2+R4sPXU0WwLlKly68dJaWvqv5k/ueejgZ0G03ng23Tn3XZ9mZbj2OBCpCEjNBgRGkZqVkRJ6GmrY/LUtfqB2GAxGX/i9129TbnMYGrdI32BqXjbrHT6dCJXpDACKsqWZUCUWRVFkBIAAxgAAAALIsVRYAAAAIAEgEASCABIAAg4P/qF4dU1z4xvGX/lUd4S6VF9/wDLO8uRKKaaaTTTTT1TT3TBH5o4zw2tStT5bmp/DJxlOLt1stbrTQ1dbh9bDKNazSvZSdk07bSj0e/brtq3934tQ/CVUoq9OV3BvtfWDfp+ljU8c4Rh8bBVFCPOpqWVO9ndWaa79nuuhrq860/gzxfDEQVCu1GcVo+1uq/l/Q63A42FRSj8cMzi9GrtWeaN/nufDOJ4KeHqOpRVWNOEopTcXDJU2yJ9bbXWmtv5X3/gfxXTqx5FbLGb1zLS7tbN8tNuliK7DEUXTa1zQl8Mu/o/UyUpmWE7XhNZoy9n2lFnnq03Te+aD+GX2fqB6XLQ5jF4WU8TGMXq41ZL1cISlb65bG/VXQ8GGnlx2Fl/7VF/1Xj9wNhwWteK+SOiwFW0l2ejOY4bR5dSrSd7U6k4J94qTs/axvoaK4G/IKUZ5oxl3jF+6LkZQypZkAEWRQsgLAADGAAAAAlE3KkgWQIuSABAAkEACQQLgALgASVuAPPxDA069N06i03TXxRl0kn3OHx/BcXh5+SMqsHtOlFy09YrVM+gXFwvXxviPD8VRi4YumuXiJVPw9WprCLk2+TWS2dr2XVet0uD43wKtg3GqpZkrOU4rLln3Su/Lt7LfeP6F8WZJ0OTNKUanxReziv829j5ljMDCMoUsQuZSUl+Hqz1VOfSNRbN9m/1KqvhXi9WvCi68pUsrSUtGnC+ry9E9vzR3Cna8J+aMvZro0+5xWJw7zXWk+vaov7+psuC8XVuTV+HVRb+KnL/AHoF42OLfKfWUX8L+z7MwUI5pqbSbTTXVI9iaUstTVSs018LXRiKjmdrJL8kEe+m1CUn0+7Wn5mwUm4WW7sl82aWEKlacXtTjbKusn/EzoMLS81NdpJ+2v2A3cY2SS2SS9iSBcjIQySGBBZFSyAsAAMYJIAAAAAAJRKIFwJIBAEghgCbgqQ2Ba4bIuRcC1xcrci4Fri5W5gxdbJCUuuy+bA0XGq2epLsvKvp/m5y3FEnFxkk4tNNPZo3uLnoaV0+ZJt/DH82VqNHSqOmlTq35TdqVV6ypt7Rn6dn/rxYmhOE7yXmeqfSceljpocNjVUlNXi7xae0r7nqXB48lxp03PlRk05SbUcqvlzPrpt+gXrV8MxDyLO7XahDPooJuza9Xt7nQ/gaKSbq5kldrRRv6nBY2c6jUtrbQ/dt/f1KQx9duMM8pRk1Fwdsyfqwcd7g+IxqVHCmvLHS9tzd05Ws+zTOf4Nh+VBd7Gz/ABiCOmT69ybnkwFXNSg/S3s7HpuRlYMhEsCCUQSgLoEIkCjIJZAAEhgQAABJAAAAAQ2SyjYC5DZFyGyqtmIbKNkOQF7i5jzlHMDNc1HGcUrqHZXfzf8Aj9TYcw5XiNdupN95P26AYcZVujX4fFZXkyOblJKOVq7bsktScRWPX4YwvMr81ry0tvWo9vZXfsGnR4ThVkuZK9v3IaR+st3+RtIJJJJJJaWSsrdrGDORzPX3DL5pjMJkqVIfwTqQX9MmvsZeGYWEXzZWz6peiL46sp1qs1tKpUkvk5Ox53K2zK23seI302KYvHKMb39Eu7Obdeq9EkvV31R6sHhZ1Gm8z/5br0InHUeEa8+a9XaaeZdL9zsrnPeHcJkWf5per6v6be5vFIM1niy7MUDKREEkAC6JKosBRkFmVAkgAAAAAAAAAAzFIysxTAqVbDKtlUuVkyJMxtgWlIxuREpGGpUsBNWrZO2/T5nOYyjJXdmbyE1K54MZQW6bX1CuaxNzqeFRjSowirbZpPvKWrf+9jn8WrJ36HowmNbil6JAdH+It1NdxnHfs8qfxXT+XY8ksQzW49yeqe2qA8bpPWxEKLuttOl/yPThqylo9JdUz34ejHsiq11DJKVtc38DhLOv6bXOk4bw1uzmnCPbacv/AJX5/IUayij3UqtyI2ELJJJJJJJJaJI9FNnhhM9VFhHsgi5WBYiAAAsixWJYCrKl2VYEAEgQAAAAAAAAzDUMsjDMDGypZlGVUMoy7KSAxTPLWietoxVIhXN4vFTozbcZOD6xV7fQwVOOU31d+2WVzoqlBPdHknw+G+VAczUlOtLZqN+u7PdQoNI2/wCDS6Dkga9UmUdC5tOSV5IGircPv6Po1uIUsRHZxl87p/kb3kEqiDrVUMPWk1nkku0b6/U3lBWRFOieiFMDJSZ78MjzUaRsaMLBGaJIBEACQJRYhEgQyGABAAAMgACGEABIAAiRgkABWRQAqqspIADGUqABVZbGEACstigAAqwAJQAAyxM1MAD20T2wAIysAABKAAsiQA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1" name="AutoShape 7" descr="data:image/jpeg;base64,/9j/4AAQSkZJRgABAQAAAQABAAD/2wCEAAkGBw8QDw8PEBAPDxAQEA0QDw8ODw8PDg8PFBEWFxURFBQYHCggGBolGxQUITIhJSksLi4uFx8zODQsNygtLi8BCgoKDg0OFhAPFC0dFB00LiwuLCsrKywtKywrLCwsNy83Kzg4NywsLCsrKzgsNzc1LDQsLDgsLDcvLCs3MjM2Lv/AABEIALEBHAMBIgACEQEDEQH/xAAcAAEAAgMBAQEAAAAAAAAAAAAAAQIDBQYEBwj/xAA5EAACAQIEBAQEAwgBBQAAAAAAAQIDEQQSITEFE0FRBiJhkTJxgcEUobEjQlJigtHh8HIHFTNj0v/EABcBAQEBAQAAAAAAAAAAAAAAAAABAgP/xAAaEQEBAQEBAQEAAAAAAAAAAAAAAQIRAzES/9oADAMBAAIRAxEAPwD7aAAJRZFUWQEgAAAAB4cTh5Rk61FeZ25lK9o1ktL9lNLZ9bWelmvcAMOFxEakc0XpqmmrSjJbxkujXYzHixWGkpOtRtzNM8G7RrRXR9pJbS+j02z4TExqxzRvo2pRatKElvGS6MDMAAAAAAAAAAABgqVui+rAzXGYwKoSqgGa5JgdQjmAegFYTTRYAAADKssUYEEoglAWRJCJAxgAAWRUsgLAAAAAAAAHixeFlm51GyqpJSi9IVor92XZ9pdPVaHtAGDB4qNWN1dNPLOEtJ059YyXf9U01ozOa7i1GcYzxFGLdenTk1BbYiMU2qMvV9H0b7XT0nhzx1hsUoqbVCctI5n+yk+yk9n6O3pc3nGtS2T4569c5smrzrrAAYdAAAAABgxdbJH1eiPAqpXjda0oL+Vv3f8Ag8MaxVbLmjmngVYtzgPdzSOYeLmh1gNhRr2kuz0ZsTnJVjf0JXhF94xfuiFZAAECjLMqwIJRBKAsiSESBjAAAsipZAWAAAAAAAAAAA+N/wDUjgcsBivxlKN8Ji5/tYW8lLEPV/KM9Wu0s3dI+yGv8QcKpYzC1sLWclSqxtOUHFTik01KLaaTTSd7HTz9LjXY5e3lPTNzXzfwV4nxPOo0ITdTDZk6vMjmdCnZpJTurebLbf5H0/8AGRtfp3Pn3hXw1HDzqqlKaoybS5kvNKCleLnZK7Wny1Oxk4uKpp6q3ysX23N67Jw8PK+ePzb1t4TTV0WNHhsTKm8stv0NzSqKSujk6rgADnvE/lnSl0cZR+qd/uaiNc6XxFg3VoSyq84eeK6u269r/kcLDEFajcquWVY1Ma5kVcDac4jnmu54dcD3Srf2sdjRhljGPaMV7I5Hw9h3WrKT+ClaUn0cv3Y/f6HYhKAAiIZUllQBZEIsgJAAGMAACyKlkBYBAAAAAAAAAAYcXSc6dSCeVzhOKfZtNXMwA+W1OM4jD15YfEQ5covprGcekovqn3+90Y+O+OYUoZaFqlZO0p70qLtdxbuk52V7XSivNJpb9/4k8P0cdSyVPLON3SqpeenL7xfVfezPknEcK8Ep4LFUG4rWnGjH47y8tSk++azvpZq7s0Vp3XBvEdLGYfPlaqwS5tKOs47XaTs5Rs09k9VdJ6G14fj7KMk24SSlG6adn1sz4nB4rAVKdZeScmsji1OC3fLlsnpe60Xxarz1X9X8OeIKOPpW0hXglnhe9npqnpeOq6J6rRXQHZ0KymroynNYfGcuTWZeV2lqvK7Xs/WzWhv8NiFNXX++pGWY4bxZwOVKUsRRV6TblUjHem+skv4f0+R2WKxUKavJ/JLdmgx3GqsrqFoJ+maX5hY4eOLMixRlxXCVduOnp0PN/wBrqd0aaZlij3cJwNbFStTVoJ+epJeSP936I8lDhOzk7+i09zueFcWhljTlTVJRVly1+zX06EStnw7BQoU1ThstW3vKXWT9T0kRkmrp3T2aJIyBgMCrKlmVAlFkVRZASAAMYAAEoglAWRJCJAAAAAAAAAAAAavxBwOjjaLpVVZq7p1I2z0pd1911NoAPhnHOGYnD1FgsTJRpOSk6kY5nWhGSceXKWkdUrvVr2Zz2PlW4bVjWpT3k5UZprVX1hJdVq7rrmfVyqH6B8QcGpYyhKlUjd2bpy2nTqW0lF9PufAuOcNVGc41o5m7rO8zeVW0V/hStt39ytfW98NcehjJy5slTrNylFR0hmdtfVbb9/VHccG4vKnLJPRp6evqj4F56Tz086hmeSbVm+uz+u/r6yPoHh/xL+KhClO0asLZXdKUl2TfTVeqNMV9I41i5XzvVS2a2+R4sPXU0WwLlKly68dJaWvqv5k/ueejgZ0G03ng23Tn3XZ9mZbj2OBCpCEjNBgRGkZqVkRJ6GmrY/LUtfqB2GAxGX/i9129TbnMYGrdI32BqXjbrHT6dCJXpDACKsqWZUCUWRVFkBIAAxgAAAALIsVRYAAAAIAEgEASCABIAAg4P/qF4dU1z4xvGX/lUd4S6VF9/wDLO8uRKKaaaTTTTT1TT3TBH5o4zw2tStT5bmp/DJxlOLt1stbrTQ1dbh9bDKNazSvZSdk07bSj0e/brtq3934tQ/CVUoq9OV3BvtfWDfp+ljU8c4Rh8bBVFCPOpqWVO9ndWaa79nuuhrq860/gzxfDEQVCu1GcVo+1uq/l/Q63A42FRSj8cMzi9GrtWeaN/nufDOJ4KeHqOpRVWNOEopTcXDJU2yJ9bbXWmtv5X3/gfxXTqx5FbLGb1zLS7tbN8tNuliK7DEUXTa1zQl8Mu/o/UyUpmWE7XhNZoy9n2lFnnq03Te+aD+GX2fqB6XLQ5jF4WU8TGMXq41ZL1cISlb65bG/VXQ8GGnlx2Fl/7VF/1Xj9wNhwWteK+SOiwFW0l2ejOY4bR5dSrSd7U6k4J94qTs/axvoaK4G/IKUZ5oxl3jF+6LkZQypZkAEWRQsgLAADGAAAAAlE3KkgWQIuSABAAkEACQQLgALgASVuAPPxDA069N06i03TXxRl0kn3OHx/BcXh5+SMqsHtOlFy09YrVM+gXFwvXxviPD8VRi4YumuXiJVPw9WprCLk2+TWS2dr2XVet0uD43wKtg3GqpZkrOU4rLln3Su/Lt7LfeP6F8WZJ0OTNKUanxReziv829j5ljMDCMoUsQuZSUl+Hqz1VOfSNRbN9m/1KqvhXi9WvCi68pUsrSUtGnC+ry9E9vzR3Cna8J+aMvZro0+5xWJw7zXWk+vaov7+psuC8XVuTV+HVRb+KnL/AHoF42OLfKfWUX8L+z7MwUI5pqbSbTTXVI9iaUstTVSs018LXRiKjmdrJL8kEe+m1CUn0+7Wn5mwUm4WW7sl82aWEKlacXtTjbKusn/EzoMLS81NdpJ+2v2A3cY2SS2SS9iSBcjIQySGBBZFSyAsAAMYJIAAAAAAJRKIFwJIBAEghgCbgqQ2Ba4bIuRcC1xcrci4Fri5W5gxdbJCUuuy+bA0XGq2epLsvKvp/m5y3FEnFxkk4tNNPZo3uLnoaV0+ZJt/DH82VqNHSqOmlTq35TdqVV6ypt7Rn6dn/rxYmhOE7yXmeqfSceljpocNjVUlNXi7xae0r7nqXB48lxp03PlRk05SbUcqvlzPrpt+gXrV8MxDyLO7XahDPooJuza9Xt7nQ/gaKSbq5kldrRRv6nBY2c6jUtrbQ/dt/f1KQx9duMM8pRk1Fwdsyfqwcd7g+IxqVHCmvLHS9tzd05Ws+zTOf4Nh+VBd7Gz/ABiCOmT69ybnkwFXNSg/S3s7HpuRlYMhEsCCUQSgLoEIkCjIJZAAEhgQAABJAAAAAQ2SyjYC5DZFyGyqtmIbKNkOQF7i5jzlHMDNc1HGcUrqHZXfzf8Aj9TYcw5XiNdupN95P26AYcZVujX4fFZXkyOblJKOVq7bsktScRWPX4YwvMr81ry0tvWo9vZXfsGnR4ThVkuZK9v3IaR+st3+RtIJJJJJJaWSsrdrGDORzPX3DL5pjMJkqVIfwTqQX9MmvsZeGYWEXzZWz6peiL46sp1qs1tKpUkvk5Ox53K2zK23seI302KYvHKMb39Eu7Obdeq9EkvV31R6sHhZ1Gm8z/5br0InHUeEa8+a9XaaeZdL9zsrnPeHcJkWf5per6v6be5vFIM1niy7MUDKREEkAC6JKosBRkFmVAkgAAAAAAAAAAzFIysxTAqVbDKtlUuVkyJMxtgWlIxuREpGGpUsBNWrZO2/T5nOYyjJXdmbyE1K54MZQW6bX1CuaxNzqeFRjSowirbZpPvKWrf+9jn8WrJ36HowmNbil6JAdH+It1NdxnHfs8qfxXT+XY8ksQzW49yeqe2qA8bpPWxEKLuttOl/yPThqylo9JdUz34ejHsiq11DJKVtc38DhLOv6bXOk4bw1uzmnCPbacv/AJX5/IUayij3UqtyI2ELJJJJJJJJaJI9FNnhhM9VFhHsgi5WBYiAAAsixWJYCrKl2VYEAEgQAAAAAAAAzDUMsjDMDGypZlGVUMoy7KSAxTPLWietoxVIhXN4vFTozbcZOD6xV7fQwVOOU31d+2WVzoqlBPdHknw+G+VAczUlOtLZqN+u7PdQoNI2/wCDS6Dkga9UmUdC5tOSV5IGircPv6Po1uIUsRHZxl87p/kb3kEqiDrVUMPWk1nkku0b6/U3lBWRFOieiFMDJSZ78MjzUaRsaMLBGaJIBEACQJRYhEgQyGABAAAMgACGEABIAAiRgkABWRQAqqspIADGUqABVZbGEACstigAAqwAJQAAyxM1MAD20T2wAIysAABKAAsiQA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3" name="AutoShape 9" descr="data:image/jpeg;base64,/9j/4AAQSkZJRgABAQAAAQABAAD/2wCEAAkGBw8QDw8PEBAPDxAQEA0QDw8ODw8PDg8PFBEWFxURFBQYHCggGBolGxQUITIhJSksLi4uFx8zODQsNygtLi8BCgoKDg0OFhAPFC0dFB00LiwuLCsrKywtKywrLCwsNy83Kzg4NywsLCsrKzgsNzc1LDQsLDgsLDcvLCs3MjM2Lv/AABEIALEBHAMBIgACEQEDEQH/xAAcAAEAAgMBAQEAAAAAAAAAAAAAAQIDBQYEBwj/xAA5EAACAQIEBAQEAwgBBQAAAAAAAQIDEQQSITEFE0FRBiJhkTJxgcEUobEjQlJigtHh8HIHFTNj0v/EABcBAQEBAQAAAAAAAAAAAAAAAAABAgP/xAAaEQEBAQEBAQEAAAAAAAAAAAAAAQIRAzES/9oADAMBAAIRAxEAPwD7aAAJRZFUWQEgAAAAB4cTh5Rk61FeZ25lK9o1ktL9lNLZ9bWelmvcAMOFxEakc0XpqmmrSjJbxkujXYzHixWGkpOtRtzNM8G7RrRXR9pJbS+j02z4TExqxzRvo2pRatKElvGS6MDMAAAAAAAAAAABgqVui+rAzXGYwKoSqgGa5JgdQjmAegFYTTRYAAADKssUYEEoglAWRJCJAxgAAWRUsgLAAAAAAAAHixeFlm51GyqpJSi9IVor92XZ9pdPVaHtAGDB4qNWN1dNPLOEtJ059YyXf9U01ozOa7i1GcYzxFGLdenTk1BbYiMU2qMvV9H0b7XT0nhzx1hsUoqbVCctI5n+yk+yk9n6O3pc3nGtS2T4569c5smrzrrAAYdAAAAABgxdbJH1eiPAqpXjda0oL+Vv3f8Ag8MaxVbLmjmngVYtzgPdzSOYeLmh1gNhRr2kuz0ZsTnJVjf0JXhF94xfuiFZAAECjLMqwIJRBKAsiSESBjAAAsipZAWAAAAAAAAAAA+N/wDUjgcsBivxlKN8Ji5/tYW8lLEPV/KM9Wu0s3dI+yGv8QcKpYzC1sLWclSqxtOUHFTik01KLaaTTSd7HTz9LjXY5e3lPTNzXzfwV4nxPOo0ITdTDZk6vMjmdCnZpJTurebLbf5H0/8AGRtfp3Pn3hXw1HDzqqlKaoybS5kvNKCleLnZK7Wny1Oxk4uKpp6q3ysX23N67Jw8PK+ePzb1t4TTV0WNHhsTKm8stv0NzSqKSujk6rgADnvE/lnSl0cZR+qd/uaiNc6XxFg3VoSyq84eeK6u269r/kcLDEFajcquWVY1Ma5kVcDac4jnmu54dcD3Srf2sdjRhljGPaMV7I5Hw9h3WrKT+ClaUn0cv3Y/f6HYhKAAiIZUllQBZEIsgJAAGMAACyKlkBYBAAAAAAAAAAYcXSc6dSCeVzhOKfZtNXMwA+W1OM4jD15YfEQ5covprGcekovqn3+90Y+O+OYUoZaFqlZO0p70qLtdxbuk52V7XSivNJpb9/4k8P0cdSyVPLON3SqpeenL7xfVfezPknEcK8Ep4LFUG4rWnGjH47y8tSk++azvpZq7s0Vp3XBvEdLGYfPlaqwS5tKOs47XaTs5Rs09k9VdJ6G14fj7KMk24SSlG6adn1sz4nB4rAVKdZeScmsji1OC3fLlsnpe60Xxarz1X9X8OeIKOPpW0hXglnhe9npqnpeOq6J6rRXQHZ0KymroynNYfGcuTWZeV2lqvK7Xs/WzWhv8NiFNXX++pGWY4bxZwOVKUsRRV6TblUjHem+skv4f0+R2WKxUKavJ/JLdmgx3GqsrqFoJ+maX5hY4eOLMixRlxXCVduOnp0PN/wBrqd0aaZlij3cJwNbFStTVoJ+epJeSP936I8lDhOzk7+i09zueFcWhljTlTVJRVly1+zX06EStnw7BQoU1ThstW3vKXWT9T0kRkmrp3T2aJIyBgMCrKlmVAlFkVRZASAAMYAAEoglAWRJCJAAAAAAAAAAAAavxBwOjjaLpVVZq7p1I2z0pd1911NoAPhnHOGYnD1FgsTJRpOSk6kY5nWhGSceXKWkdUrvVr2Zz2PlW4bVjWpT3k5UZprVX1hJdVq7rrmfVyqH6B8QcGpYyhKlUjd2bpy2nTqW0lF9PufAuOcNVGc41o5m7rO8zeVW0V/hStt39ytfW98NcehjJy5slTrNylFR0hmdtfVbb9/VHccG4vKnLJPRp6evqj4F56Tz086hmeSbVm+uz+u/r6yPoHh/xL+KhClO0asLZXdKUl2TfTVeqNMV9I41i5XzvVS2a2+R4sPXU0WwLlKly68dJaWvqv5k/ueejgZ0G03ng23Tn3XZ9mZbj2OBCpCEjNBgRGkZqVkRJ6GmrY/LUtfqB2GAxGX/i9129TbnMYGrdI32BqXjbrHT6dCJXpDACKsqWZUCUWRVFkBIAAxgAAAALIsVRYAAAAIAEgEASCABIAAg4P/qF4dU1z4xvGX/lUd4S6VF9/wDLO8uRKKaaaTTTTT1TT3TBH5o4zw2tStT5bmp/DJxlOLt1stbrTQ1dbh9bDKNazSvZSdk07bSj0e/brtq3934tQ/CVUoq9OV3BvtfWDfp+ljU8c4Rh8bBVFCPOpqWVO9ndWaa79nuuhrq860/gzxfDEQVCu1GcVo+1uq/l/Q63A42FRSj8cMzi9GrtWeaN/nufDOJ4KeHqOpRVWNOEopTcXDJU2yJ9bbXWmtv5X3/gfxXTqx5FbLGb1zLS7tbN8tNuliK7DEUXTa1zQl8Mu/o/UyUpmWE7XhNZoy9n2lFnnq03Te+aD+GX2fqB6XLQ5jF4WU8TGMXq41ZL1cISlb65bG/VXQ8GGnlx2Fl/7VF/1Xj9wNhwWteK+SOiwFW0l2ejOY4bR5dSrSd7U6k4J94qTs/axvoaK4G/IKUZ5oxl3jF+6LkZQypZkAEWRQsgLAADGAAAAAlE3KkgWQIuSABAAkEACQQLgALgASVuAPPxDA069N06i03TXxRl0kn3OHx/BcXh5+SMqsHtOlFy09YrVM+gXFwvXxviPD8VRi4YumuXiJVPw9WprCLk2+TWS2dr2XVet0uD43wKtg3GqpZkrOU4rLln3Su/Lt7LfeP6F8WZJ0OTNKUanxReziv829j5ljMDCMoUsQuZSUl+Hqz1VOfSNRbN9m/1KqvhXi9WvCi68pUsrSUtGnC+ry9E9vzR3Cna8J+aMvZro0+5xWJw7zXWk+vaov7+psuC8XVuTV+HVRb+KnL/AHoF42OLfKfWUX8L+z7MwUI5pqbSbTTXVI9iaUstTVSs018LXRiKjmdrJL8kEe+m1CUn0+7Wn5mwUm4WW7sl82aWEKlacXtTjbKusn/EzoMLS81NdpJ+2v2A3cY2SS2SS9iSBcjIQySGBBZFSyAsAAMYJIAAAAAAJRKIFwJIBAEghgCbgqQ2Ba4bIuRcC1xcrci4Fri5W5gxdbJCUuuy+bA0XGq2epLsvKvp/m5y3FEnFxkk4tNNPZo3uLnoaV0+ZJt/DH82VqNHSqOmlTq35TdqVV6ypt7Rn6dn/rxYmhOE7yXmeqfSceljpocNjVUlNXi7xae0r7nqXB48lxp03PlRk05SbUcqvlzPrpt+gXrV8MxDyLO7XahDPooJuza9Xt7nQ/gaKSbq5kldrRRv6nBY2c6jUtrbQ/dt/f1KQx9duMM8pRk1Fwdsyfqwcd7g+IxqVHCmvLHS9tzd05Ws+zTOf4Nh+VBd7Gz/ABiCOmT69ybnkwFXNSg/S3s7HpuRlYMhEsCCUQSgLoEIkCjIJZAAEhgQAABJAAAAAQ2SyjYC5DZFyGyqtmIbKNkOQF7i5jzlHMDNc1HGcUrqHZXfzf8Aj9TYcw5XiNdupN95P26AYcZVujX4fFZXkyOblJKOVq7bsktScRWPX4YwvMr81ry0tvWo9vZXfsGnR4ThVkuZK9v3IaR+st3+RtIJJJJJJaWSsrdrGDORzPX3DL5pjMJkqVIfwTqQX9MmvsZeGYWEXzZWz6peiL46sp1qs1tKpUkvk5Ox53K2zK23seI302KYvHKMb39Eu7Obdeq9EkvV31R6sHhZ1Gm8z/5br0InHUeEa8+a9XaaeZdL9zsrnPeHcJkWf5per6v6be5vFIM1niy7MUDKREEkAC6JKosBRkFmVAkgAAAAAAAAAAzFIysxTAqVbDKtlUuVkyJMxtgWlIxuREpGGpUsBNWrZO2/T5nOYyjJXdmbyE1K54MZQW6bX1CuaxNzqeFRjSowirbZpPvKWrf+9jn8WrJ36HowmNbil6JAdH+It1NdxnHfs8qfxXT+XY8ksQzW49yeqe2qA8bpPWxEKLuttOl/yPThqylo9JdUz34ejHsiq11DJKVtc38DhLOv6bXOk4bw1uzmnCPbacv/AJX5/IUayij3UqtyI2ELJJJJJJJJaJI9FNnhhM9VFhHsgi5WBYiAAAsixWJYCrKl2VYEAEgQAAAAAAAAzDUMsjDMDGypZlGVUMoy7KSAxTPLWietoxVIhXN4vFTozbcZOD6xV7fQwVOOU31d+2WVzoqlBPdHknw+G+VAczUlOtLZqN+u7PdQoNI2/wCDS6Dkga9UmUdC5tOSV5IGircPv6Po1uIUsRHZxl87p/kb3kEqiDrVUMPWk1nkku0b6/U3lBWRFOieiFMDJSZ78MjzUaRsaMLBGaJIBEACQJRYhEgQyGABAAAMgACGEABIAAiRgkABWRQAqqspIADGUqABVZbGEACstigAAqwAJQAAyxM1MAD20T2wAIysAABKAAsiQA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5" name="AutoShape 11" descr="data:image/jpeg;base64,/9j/4AAQSkZJRgABAQAAAQABAAD/2wCEAAkGBw8QDw8PEBAPDxAQEA0QDw8ODw8PDg8PFBEWFxURFBQYHCggGBolGxQUITIhJSksLi4uFx8zODQsNygtLi8BCgoKDg0OFhAPFC0dFB00LiwuLCsrKywtKywrLCwsNy83Kzg4NywsLCsrKzgsNzc1LDQsLDgsLDcvLCs3MjM2Lv/AABEIALEBHAMBIgACEQEDEQH/xAAcAAEAAgMBAQEAAAAAAAAAAAAAAQIDBQYEBwj/xAA5EAACAQIEBAQEAwgBBQAAAAAAAQIDEQQSITEFE0FRBiJhkTJxgcEUobEjQlJigtHh8HIHFTNj0v/EABcBAQEBAQAAAAAAAAAAAAAAAAABAgP/xAAaEQEBAQEBAQEAAAAAAAAAAAAAAQIRAzES/9oADAMBAAIRAxEAPwD7aAAJRZFUWQEgAAAAB4cTh5Rk61FeZ25lK9o1ktL9lNLZ9bWelmvcAMOFxEakc0XpqmmrSjJbxkujXYzHixWGkpOtRtzNM8G7RrRXR9pJbS+j02z4TExqxzRvo2pRatKElvGS6MDMAAAAAAAAAAABgqVui+rAzXGYwKoSqgGa5JgdQjmAegFYTTRYAAADKssUYEEoglAWRJCJAxgAAWRUsgLAAAAAAAAHixeFlm51GyqpJSi9IVor92XZ9pdPVaHtAGDB4qNWN1dNPLOEtJ059YyXf9U01ozOa7i1GcYzxFGLdenTk1BbYiMU2qMvV9H0b7XT0nhzx1hsUoqbVCctI5n+yk+yk9n6O3pc3nGtS2T4569c5smrzrrAAYdAAAAABgxdbJH1eiPAqpXjda0oL+Vv3f8Ag8MaxVbLmjmngVYtzgPdzSOYeLmh1gNhRr2kuz0ZsTnJVjf0JXhF94xfuiFZAAECjLMqwIJRBKAsiSESBjAAAsipZAWAAAAAAAAAAA+N/wDUjgcsBivxlKN8Ji5/tYW8lLEPV/KM9Wu0s3dI+yGv8QcKpYzC1sLWclSqxtOUHFTik01KLaaTTSd7HTz9LjXY5e3lPTNzXzfwV4nxPOo0ITdTDZk6vMjmdCnZpJTurebLbf5H0/8AGRtfp3Pn3hXw1HDzqqlKaoybS5kvNKCleLnZK7Wny1Oxk4uKpp6q3ysX23N67Jw8PK+ePzb1t4TTV0WNHhsTKm8stv0NzSqKSujk6rgADnvE/lnSl0cZR+qd/uaiNc6XxFg3VoSyq84eeK6u269r/kcLDEFajcquWVY1Ma5kVcDac4jnmu54dcD3Srf2sdjRhljGPaMV7I5Hw9h3WrKT+ClaUn0cv3Y/f6HYhKAAiIZUllQBZEIsgJAAGMAACyKlkBYBAAAAAAAAAAYcXSc6dSCeVzhOKfZtNXMwA+W1OM4jD15YfEQ5covprGcekovqn3+90Y+O+OYUoZaFqlZO0p70qLtdxbuk52V7XSivNJpb9/4k8P0cdSyVPLON3SqpeenL7xfVfezPknEcK8Ep4LFUG4rWnGjH47y8tSk++azvpZq7s0Vp3XBvEdLGYfPlaqwS5tKOs47XaTs5Rs09k9VdJ6G14fj7KMk24SSlG6adn1sz4nB4rAVKdZeScmsji1OC3fLlsnpe60Xxarz1X9X8OeIKOPpW0hXglnhe9npqnpeOq6J6rRXQHZ0KymroynNYfGcuTWZeV2lqvK7Xs/WzWhv8NiFNXX++pGWY4bxZwOVKUsRRV6TblUjHem+skv4f0+R2WKxUKavJ/JLdmgx3GqsrqFoJ+maX5hY4eOLMixRlxXCVduOnp0PN/wBrqd0aaZlij3cJwNbFStTVoJ+epJeSP936I8lDhOzk7+i09zueFcWhljTlTVJRVly1+zX06EStnw7BQoU1ThstW3vKXWT9T0kRkmrp3T2aJIyBgMCrKlmVAlFkVRZASAAMYAAEoglAWRJCJAAAAAAAAAAAAavxBwOjjaLpVVZq7p1I2z0pd1911NoAPhnHOGYnD1FgsTJRpOSk6kY5nWhGSceXKWkdUrvVr2Zz2PlW4bVjWpT3k5UZprVX1hJdVq7rrmfVyqH6B8QcGpYyhKlUjd2bpy2nTqW0lF9PufAuOcNVGc41o5m7rO8zeVW0V/hStt39ytfW98NcehjJy5slTrNylFR0hmdtfVbb9/VHccG4vKnLJPRp6evqj4F56Tz086hmeSbVm+uz+u/r6yPoHh/xL+KhClO0asLZXdKUl2TfTVeqNMV9I41i5XzvVS2a2+R4sPXU0WwLlKly68dJaWvqv5k/ueejgZ0G03ng23Tn3XZ9mZbj2OBCpCEjNBgRGkZqVkRJ6GmrY/LUtfqB2GAxGX/i9129TbnMYGrdI32BqXjbrHT6dCJXpDACKsqWZUCUWRVFkBIAAxgAAAALIsVRYAAAAIAEgEASCABIAAg4P/qF4dU1z4xvGX/lUd4S6VF9/wDLO8uRKKaaaTTTTT1TT3TBH5o4zw2tStT5bmp/DJxlOLt1stbrTQ1dbh9bDKNazSvZSdk07bSj0e/brtq3934tQ/CVUoq9OV3BvtfWDfp+ljU8c4Rh8bBVFCPOpqWVO9ndWaa79nuuhrq860/gzxfDEQVCu1GcVo+1uq/l/Q63A42FRSj8cMzi9GrtWeaN/nufDOJ4KeHqOpRVWNOEopTcXDJU2yJ9bbXWmtv5X3/gfxXTqx5FbLGb1zLS7tbN8tNuliK7DEUXTa1zQl8Mu/o/UyUpmWE7XhNZoy9n2lFnnq03Te+aD+GX2fqB6XLQ5jF4WU8TGMXq41ZL1cISlb65bG/VXQ8GGnlx2Fl/7VF/1Xj9wNhwWteK+SOiwFW0l2ejOY4bR5dSrSd7U6k4J94qTs/axvoaK4G/IKUZ5oxl3jF+6LkZQypZkAEWRQsgLAADGAAAAAlE3KkgWQIuSABAAkEACQQLgALgASVuAPPxDA069N06i03TXxRl0kn3OHx/BcXh5+SMqsHtOlFy09YrVM+gXFwvXxviPD8VRi4YumuXiJVPw9WprCLk2+TWS2dr2XVet0uD43wKtg3GqpZkrOU4rLln3Su/Lt7LfeP6F8WZJ0OTNKUanxReziv829j5ljMDCMoUsQuZSUl+Hqz1VOfSNRbN9m/1KqvhXi9WvCi68pUsrSUtGnC+ry9E9vzR3Cna8J+aMvZro0+5xWJw7zXWk+vaov7+psuC8XVuTV+HVRb+KnL/AHoF42OLfKfWUX8L+z7MwUI5pqbSbTTXVI9iaUstTVSs018LXRiKjmdrJL8kEe+m1CUn0+7Wn5mwUm4WW7sl82aWEKlacXtTjbKusn/EzoMLS81NdpJ+2v2A3cY2SS2SS9iSBcjIQySGBBZFSyAsAAMYJIAAAAAAJRKIFwJIBAEghgCbgqQ2Ba4bIuRcC1xcrci4Fri5W5gxdbJCUuuy+bA0XGq2epLsvKvp/m5y3FEnFxkk4tNNPZo3uLnoaV0+ZJt/DH82VqNHSqOmlTq35TdqVV6ypt7Rn6dn/rxYmhOE7yXmeqfSceljpocNjVUlNXi7xae0r7nqXB48lxp03PlRk05SbUcqvlzPrpt+gXrV8MxDyLO7XahDPooJuza9Xt7nQ/gaKSbq5kldrRRv6nBY2c6jUtrbQ/dt/f1KQx9duMM8pRk1Fwdsyfqwcd7g+IxqVHCmvLHS9tzd05Ws+zTOf4Nh+VBd7Gz/ABiCOmT69ybnkwFXNSg/S3s7HpuRlYMhEsCCUQSgLoEIkCjIJZAAEhgQAABJAAAAAQ2SyjYC5DZFyGyqtmIbKNkOQF7i5jzlHMDNc1HGcUrqHZXfzf8Aj9TYcw5XiNdupN95P26AYcZVujX4fFZXkyOblJKOVq7bsktScRWPX4YwvMr81ry0tvWo9vZXfsGnR4ThVkuZK9v3IaR+st3+RtIJJJJJJaWSsrdrGDORzPX3DL5pjMJkqVIfwTqQX9MmvsZeGYWEXzZWz6peiL46sp1qs1tKpUkvk5Ox53K2zK23seI302KYvHKMb39Eu7Obdeq9EkvV31R6sHhZ1Gm8z/5br0InHUeEa8+a9XaaeZdL9zsrnPeHcJkWf5per6v6be5vFIM1niy7MUDKREEkAC6JKosBRkFmVAkgAAAAAAAAAAzFIysxTAqVbDKtlUuVkyJMxtgWlIxuREpGGpUsBNWrZO2/T5nOYyjJXdmbyE1K54MZQW6bX1CuaxNzqeFRjSowirbZpPvKWrf+9jn8WrJ36HowmNbil6JAdH+It1NdxnHfs8qfxXT+XY8ksQzW49yeqe2qA8bpPWxEKLuttOl/yPThqylo9JdUz34ejHsiq11DJKVtc38DhLOv6bXOk4bw1uzmnCPbacv/AJX5/IUayij3UqtyI2ELJJJJJJJJaJI9FNnhhM9VFhHsgi5WBYiAAAsixWJYCrKl2VYEAEgQAAAAAAAAzDUMsjDMDGypZlGVUMoy7KSAxTPLWietoxVIhXN4vFTozbcZOD6xV7fQwVOOU31d+2WVzoqlBPdHknw+G+VAczUlOtLZqN+u7PdQoNI2/wCDS6Dkga9UmUdC5tOSV5IGircPv6Po1uIUsRHZxl87p/kb3kEqiDrVUMPWk1nkku0b6/U3lBWRFOieiFMDJSZ78MjzUaRsaMLBGaJIBEACQJRYhEgQyGABAAAMgACGEABIAAiRgkABWRQAqqspIADGUqABVZbGEACstigAAqwAJQAAyxM1MAD20T2wAIysAABKAAsiQA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7" name="AutoShape 13" descr="data:image/jpeg;base64,/9j/4AAQSkZJRgABAQAAAQABAAD/2wCEAAkGBw8QDw8PEBAPDxAQEA0QDw8ODw8PDg8PFBEWFxURFBQYHCggGBolGxQUITIhJSksLi4uFx8zODQsNygtLi8BCgoKDg0OFhAPFC0dFB00LiwuLCsrKywtKywrLCwsNy83Kzg4NywsLCsrKzgsNzc1LDQsLDgsLDcvLCs3MjM2Lv/AABEIALEBHAMBIgACEQEDEQH/xAAcAAEAAgMBAQEAAAAAAAAAAAAAAQIDBQYEBwj/xAA5EAACAQIEBAQEAwgBBQAAAAAAAQIDEQQSITEFE0FRBiJhkTJxgcEUobEjQlJigtHh8HIHFTNj0v/EABcBAQEBAQAAAAAAAAAAAAAAAAABAgP/xAAaEQEBAQEBAQEAAAAAAAAAAAAAAQIRAzES/9oADAMBAAIRAxEAPwD7aAAJRZFUWQEgAAAAB4cTh5Rk61FeZ25lK9o1ktL9lNLZ9bWelmvcAMOFxEakc0XpqmmrSjJbxkujXYzHixWGkpOtRtzNM8G7RrRXR9pJbS+j02z4TExqxzRvo2pRatKElvGS6MDMAAAAAAAAAAABgqVui+rAzXGYwKoSqgGa5JgdQjmAegFYTTRYAAADKssUYEEoglAWRJCJAxgAAWRUsgLAAAAAAAAHixeFlm51GyqpJSi9IVor92XZ9pdPVaHtAGDB4qNWN1dNPLOEtJ059YyXf9U01ozOa7i1GcYzxFGLdenTk1BbYiMU2qMvV9H0b7XT0nhzx1hsUoqbVCctI5n+yk+yk9n6O3pc3nGtS2T4569c5smrzrrAAYdAAAAABgxdbJH1eiPAqpXjda0oL+Vv3f8Ag8MaxVbLmjmngVYtzgPdzSOYeLmh1gNhRr2kuz0ZsTnJVjf0JXhF94xfuiFZAAECjLMqwIJRBKAsiSESBjAAAsipZAWAAAAAAAAAAA+N/wDUjgcsBivxlKN8Ji5/tYW8lLEPV/KM9Wu0s3dI+yGv8QcKpYzC1sLWclSqxtOUHFTik01KLaaTTSd7HTz9LjXY5e3lPTNzXzfwV4nxPOo0ITdTDZk6vMjmdCnZpJTurebLbf5H0/8AGRtfp3Pn3hXw1HDzqqlKaoybS5kvNKCleLnZK7Wny1Oxk4uKpp6q3ysX23N67Jw8PK+ePzb1t4TTV0WNHhsTKm8stv0NzSqKSujk6rgADnvE/lnSl0cZR+qd/uaiNc6XxFg3VoSyq84eeK6u269r/kcLDEFajcquWVY1Ma5kVcDac4jnmu54dcD3Srf2sdjRhljGPaMV7I5Hw9h3WrKT+ClaUn0cv3Y/f6HYhKAAiIZUllQBZEIsgJAAGMAACyKlkBYBAAAAAAAAAAYcXSc6dSCeVzhOKfZtNXMwA+W1OM4jD15YfEQ5covprGcekovqn3+90Y+O+OYUoZaFqlZO0p70qLtdxbuk52V7XSivNJpb9/4k8P0cdSyVPLON3SqpeenL7xfVfezPknEcK8Ep4LFUG4rWnGjH47y8tSk++azvpZq7s0Vp3XBvEdLGYfPlaqwS5tKOs47XaTs5Rs09k9VdJ6G14fj7KMk24SSlG6adn1sz4nB4rAVKdZeScmsji1OC3fLlsnpe60Xxarz1X9X8OeIKOPpW0hXglnhe9npqnpeOq6J6rRXQHZ0KymroynNYfGcuTWZeV2lqvK7Xs/WzWhv8NiFNXX++pGWY4bxZwOVKUsRRV6TblUjHem+skv4f0+R2WKxUKavJ/JLdmgx3GqsrqFoJ+maX5hY4eOLMixRlxXCVduOnp0PN/wBrqd0aaZlij3cJwNbFStTVoJ+epJeSP936I8lDhOzk7+i09zueFcWhljTlTVJRVly1+zX06EStnw7BQoU1ThstW3vKXWT9T0kRkmrp3T2aJIyBgMCrKlmVAlFkVRZASAAMYAAEoglAWRJCJAAAAAAAAAAAAavxBwOjjaLpVVZq7p1I2z0pd1911NoAPhnHOGYnD1FgsTJRpOSk6kY5nWhGSceXKWkdUrvVr2Zz2PlW4bVjWpT3k5UZprVX1hJdVq7rrmfVyqH6B8QcGpYyhKlUjd2bpy2nTqW0lF9PufAuOcNVGc41o5m7rO8zeVW0V/hStt39ytfW98NcehjJy5slTrNylFR0hmdtfVbb9/VHccG4vKnLJPRp6evqj4F56Tz086hmeSbVm+uz+u/r6yPoHh/xL+KhClO0asLZXdKUl2TfTVeqNMV9I41i5XzvVS2a2+R4sPXU0WwLlKly68dJaWvqv5k/ueejgZ0G03ng23Tn3XZ9mZbj2OBCpCEjNBgRGkZqVkRJ6GmrY/LUtfqB2GAxGX/i9129TbnMYGrdI32BqXjbrHT6dCJXpDACKsqWZUCUWRVFkBIAAxgAAAALIsVRYAAAAIAEgEASCABIAAg4P/qF4dU1z4xvGX/lUd4S6VF9/wDLO8uRKKaaaTTTTT1TT3TBH5o4zw2tStT5bmp/DJxlOLt1stbrTQ1dbh9bDKNazSvZSdk07bSj0e/brtq3934tQ/CVUoq9OV3BvtfWDfp+ljU8c4Rh8bBVFCPOpqWVO9ndWaa79nuuhrq860/gzxfDEQVCu1GcVo+1uq/l/Q63A42FRSj8cMzi9GrtWeaN/nufDOJ4KeHqOpRVWNOEopTcXDJU2yJ9bbXWmtv5X3/gfxXTqx5FbLGb1zLS7tbN8tNuliK7DEUXTa1zQl8Mu/o/UyUpmWE7XhNZoy9n2lFnnq03Te+aD+GX2fqB6XLQ5jF4WU8TGMXq41ZL1cISlb65bG/VXQ8GGnlx2Fl/7VF/1Xj9wNhwWteK+SOiwFW0l2ejOY4bR5dSrSd7U6k4J94qTs/axvoaK4G/IKUZ5oxl3jF+6LkZQypZkAEWRQsgLAADGAAAAAlE3KkgWQIuSABAAkEACQQLgALgASVuAPPxDA069N06i03TXxRl0kn3OHx/BcXh5+SMqsHtOlFy09YrVM+gXFwvXxviPD8VRi4YumuXiJVPw9WprCLk2+TWS2dr2XVet0uD43wKtg3GqpZkrOU4rLln3Su/Lt7LfeP6F8WZJ0OTNKUanxReziv829j5ljMDCMoUsQuZSUl+Hqz1VOfSNRbN9m/1KqvhXi9WvCi68pUsrSUtGnC+ry9E9vzR3Cna8J+aMvZro0+5xWJw7zXWk+vaov7+psuC8XVuTV+HVRb+KnL/AHoF42OLfKfWUX8L+z7MwUI5pqbSbTTXVI9iaUstTVSs018LXRiKjmdrJL8kEe+m1CUn0+7Wn5mwUm4WW7sl82aWEKlacXtTjbKusn/EzoMLS81NdpJ+2v2A3cY2SS2SS9iSBcjIQySGBBZFSyAsAAMYJIAAAAAAJRKIFwJIBAEghgCbgqQ2Ba4bIuRcC1xcrci4Fri5W5gxdbJCUuuy+bA0XGq2epLsvKvp/m5y3FEnFxkk4tNNPZo3uLnoaV0+ZJt/DH82VqNHSqOmlTq35TdqVV6ypt7Rn6dn/rxYmhOE7yXmeqfSceljpocNjVUlNXi7xae0r7nqXB48lxp03PlRk05SbUcqvlzPrpt+gXrV8MxDyLO7XahDPooJuza9Xt7nQ/gaKSbq5kldrRRv6nBY2c6jUtrbQ/dt/f1KQx9duMM8pRk1Fwdsyfqwcd7g+IxqVHCmvLHS9tzd05Ws+zTOf4Nh+VBd7Gz/ABiCOmT69ybnkwFXNSg/S3s7HpuRlYMhEsCCUQSgLoEIkCjIJZAAEhgQAABJAAAAAQ2SyjYC5DZFyGyqtmIbKNkOQF7i5jzlHMDNc1HGcUrqHZXfzf8Aj9TYcw5XiNdupN95P26AYcZVujX4fFZXkyOblJKOVq7bsktScRWPX4YwvMr81ry0tvWo9vZXfsGnR4ThVkuZK9v3IaR+st3+RtIJJJJJJaWSsrdrGDORzPX3DL5pjMJkqVIfwTqQX9MmvsZeGYWEXzZWz6peiL46sp1qs1tKpUkvk5Ox53K2zK23seI302KYvHKMb39Eu7Obdeq9EkvV31R6sHhZ1Gm8z/5br0InHUeEa8+a9XaaeZdL9zsrnPeHcJkWf5per6v6be5vFIM1niy7MUDKREEkAC6JKosBRkFmVAkgAAAAAAAAAAzFIysxTAqVbDKtlUuVkyJMxtgWlIxuREpGGpUsBNWrZO2/T5nOYyjJXdmbyE1K54MZQW6bX1CuaxNzqeFRjSowirbZpPvKWrf+9jn8WrJ36HowmNbil6JAdH+It1NdxnHfs8qfxXT+XY8ksQzW49yeqe2qA8bpPWxEKLuttOl/yPThqylo9JdUz34ejHsiq11DJKVtc38DhLOv6bXOk4bw1uzmnCPbacv/AJX5/IUayij3UqtyI2ELJJJJJJJJaJI9FNnhhM9VFhHsgi5WBYiAAAsixWJYCrKl2VYEAEgQAAAAAAAAzDUMsjDMDGypZlGVUMoy7KSAxTPLWietoxVIhXN4vFTozbcZOD6xV7fQwVOOU31d+2WVzoqlBPdHknw+G+VAczUlOtLZqN+u7PdQoNI2/wCDS6Dkga9UmUdC5tOSV5IGircPv6Po1uIUsRHZxl87p/kb3kEqiDrVUMPWk1nkku0b6/U3lBWRFOieiFMDJSZ78MjzUaRsaMLBGaJIBEACQJRYhEgQyGABAAAMgACGEABIAAiRgkABWRQAqqspIADGUqABVZbGEACstigAAqwAJQAAyxM1MAD20T2wAIysAABKAAsiQA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998" name="Picture 14"/>
          <p:cNvPicPr>
            <a:picLocks noChangeAspect="1" noChangeArrowheads="1"/>
          </p:cNvPicPr>
          <p:nvPr/>
        </p:nvPicPr>
        <p:blipFill>
          <a:blip r:embed="rId2"/>
          <a:srcRect l="21053"/>
          <a:stretch>
            <a:fillRect/>
          </a:stretch>
        </p:blipFill>
        <p:spPr bwMode="auto">
          <a:xfrm>
            <a:off x="6477000" y="228600"/>
            <a:ext cx="2286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373063" y="1803400"/>
            <a:ext cx="8356600" cy="4292600"/>
          </a:xfrm>
          <a:prstGeom prst="rect">
            <a:avLst/>
          </a:prstGeom>
        </p:spPr>
        <p:txBody>
          <a:bodyPr/>
          <a:lstStyle/>
          <a:p>
            <a:pPr marL="548640" marR="0" lvl="1" indent="-228600" algn="l" defTabSz="914400" rtl="0" eaLnBrk="1" fontAlgn="auto" latinLnBrk="0" hangingPunct="1">
              <a:lnSpc>
                <a:spcPct val="125000"/>
              </a:lnSpc>
              <a:spcBef>
                <a:spcPts val="370"/>
              </a:spcBef>
              <a:spcAft>
                <a:spcPts val="0"/>
              </a:spcAft>
              <a:buSzPct val="85000"/>
              <a:buFont typeface="Wingdings 2"/>
              <a:buChar char=""/>
              <a:tabLst/>
              <a:defRPr/>
            </a:pPr>
            <a:r>
              <a:rPr kumimoji="0" lang="en-US" altLang="zh-CN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Arial" charset="0"/>
              </a:rPr>
              <a:t> Whole cell </a:t>
            </a:r>
            <a:r>
              <a:rPr kumimoji="0" lang="en-US" altLang="zh-CN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Arial" charset="0"/>
              </a:rPr>
              <a:t>lysates</a:t>
            </a:r>
            <a:r>
              <a:rPr kumimoji="0" lang="en-US" altLang="zh-CN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Arial" charset="0"/>
              </a:rPr>
              <a:t>/enriched fractions</a:t>
            </a:r>
          </a:p>
          <a:p>
            <a:pPr marL="548640" marR="0" lvl="1" indent="-228600" algn="l" defTabSz="914400" rtl="0" eaLnBrk="1" fontAlgn="auto" latinLnBrk="0" hangingPunct="1">
              <a:lnSpc>
                <a:spcPct val="125000"/>
              </a:lnSpc>
              <a:spcBef>
                <a:spcPts val="370"/>
              </a:spcBef>
              <a:spcAft>
                <a:spcPts val="0"/>
              </a:spcAft>
              <a:buSzPct val="85000"/>
              <a:buFont typeface="Wingdings 2"/>
              <a:buChar char=""/>
              <a:tabLst/>
              <a:defRPr/>
            </a:pPr>
            <a:r>
              <a:rPr kumimoji="0" lang="en-US" altLang="zh-CN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Arial" charset="0"/>
              </a:rPr>
              <a:t> Attenuation through long term culture</a:t>
            </a:r>
          </a:p>
          <a:p>
            <a:pPr marL="548640" marR="0" lvl="1" indent="-228600" algn="l" defTabSz="914400" rtl="0" eaLnBrk="1" fontAlgn="auto" latinLnBrk="0" hangingPunct="1">
              <a:lnSpc>
                <a:spcPct val="125000"/>
              </a:lnSpc>
              <a:spcBef>
                <a:spcPts val="370"/>
              </a:spcBef>
              <a:spcAft>
                <a:spcPts val="0"/>
              </a:spcAft>
              <a:buSzPct val="85000"/>
              <a:buFont typeface="Wingdings 2"/>
              <a:buChar char=""/>
              <a:tabLst/>
              <a:defRPr/>
            </a:pPr>
            <a:r>
              <a:rPr kumimoji="0" lang="en-US" altLang="zh-CN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Arial" charset="0"/>
              </a:rPr>
              <a:t>Irradiated parasites</a:t>
            </a:r>
          </a:p>
          <a:p>
            <a:pPr marL="548640" marR="0" lvl="1" indent="-228600" algn="l" defTabSz="914400" rtl="0" eaLnBrk="1" fontAlgn="auto" latinLnBrk="0" hangingPunct="1">
              <a:lnSpc>
                <a:spcPct val="125000"/>
              </a:lnSpc>
              <a:spcBef>
                <a:spcPts val="370"/>
              </a:spcBef>
              <a:spcAft>
                <a:spcPts val="0"/>
              </a:spcAft>
              <a:buSzPct val="85000"/>
              <a:buFont typeface="Wingdings 2"/>
              <a:buChar char=""/>
              <a:tabLst/>
              <a:defRPr/>
            </a:pPr>
            <a:r>
              <a:rPr kumimoji="0" lang="en-US" altLang="zh-CN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Arial" charset="0"/>
              </a:rPr>
              <a:t> Killed parasites + </a:t>
            </a:r>
            <a:r>
              <a:rPr kumimoji="0" lang="en-US" altLang="zh-CN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Arial" charset="0"/>
              </a:rPr>
              <a:t>Adjuvants</a:t>
            </a:r>
            <a:endParaRPr kumimoji="0" lang="en-US" altLang="zh-CN" sz="24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SimSun" pitchFamily="2" charset="-122"/>
              <a:cs typeface="Arial" charset="0"/>
            </a:endParaRPr>
          </a:p>
          <a:p>
            <a:pPr marL="548640" marR="0" lvl="1" indent="-228600" algn="l" defTabSz="914400" rtl="0" eaLnBrk="1" fontAlgn="auto" latinLnBrk="0" hangingPunct="1">
              <a:lnSpc>
                <a:spcPct val="125000"/>
              </a:lnSpc>
              <a:spcBef>
                <a:spcPts val="370"/>
              </a:spcBef>
              <a:spcAft>
                <a:spcPts val="0"/>
              </a:spcAft>
              <a:buSzPct val="85000"/>
              <a:buFont typeface="Wingdings 2"/>
              <a:buChar char=""/>
              <a:tabLst/>
              <a:defRPr/>
            </a:pPr>
            <a:r>
              <a:rPr kumimoji="0" lang="en-US" altLang="zh-CN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Arial" charset="0"/>
              </a:rPr>
              <a:t> Recombinant and Synthetic antigens + Adjuvant</a:t>
            </a:r>
          </a:p>
          <a:p>
            <a:pPr marL="548640" marR="0" lvl="1" indent="-228600" algn="l" defTabSz="914400" rtl="0" eaLnBrk="1" fontAlgn="auto" latinLnBrk="0" hangingPunct="1">
              <a:lnSpc>
                <a:spcPct val="125000"/>
              </a:lnSpc>
              <a:spcBef>
                <a:spcPts val="370"/>
              </a:spcBef>
              <a:spcAft>
                <a:spcPts val="0"/>
              </a:spcAft>
              <a:buSzPct val="85000"/>
              <a:buFont typeface="Wingdings 2"/>
              <a:buChar char=""/>
              <a:tabLst/>
              <a:defRPr/>
            </a:pPr>
            <a:r>
              <a:rPr kumimoji="0" lang="en-US" altLang="zh-CN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Arial" charset="0"/>
              </a:rPr>
              <a:t> DNA vaccines and </a:t>
            </a:r>
            <a:r>
              <a:rPr kumimoji="0" lang="en-US" altLang="zh-CN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Arial" charset="0"/>
              </a:rPr>
              <a:t>CpG</a:t>
            </a:r>
            <a:r>
              <a:rPr kumimoji="0" lang="en-US" altLang="zh-CN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Arial" charset="0"/>
              </a:rPr>
              <a:t> ODNs</a:t>
            </a:r>
          </a:p>
          <a:p>
            <a:pPr marL="548640" marR="0" lvl="1" indent="-228600" algn="l" defTabSz="914400" rtl="0" eaLnBrk="1" fontAlgn="auto" latinLnBrk="0" hangingPunct="1">
              <a:lnSpc>
                <a:spcPct val="125000"/>
              </a:lnSpc>
              <a:spcBef>
                <a:spcPts val="370"/>
              </a:spcBef>
              <a:spcAft>
                <a:spcPts val="0"/>
              </a:spcAft>
              <a:buSzPct val="85000"/>
              <a:buFont typeface="Wingdings 2"/>
              <a:buChar char=""/>
              <a:tabLst/>
              <a:defRPr/>
            </a:pPr>
            <a:r>
              <a:rPr kumimoji="0" lang="en-US" altLang="zh-CN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Arial" charset="0"/>
              </a:rPr>
              <a:t> </a:t>
            </a:r>
            <a:r>
              <a:rPr kumimoji="0" lang="en-US" altLang="zh-CN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Arial" charset="0"/>
              </a:rPr>
              <a:t>Leishmanization</a:t>
            </a:r>
            <a:endParaRPr kumimoji="0" lang="en-US" altLang="zh-CN" sz="24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SimSun" pitchFamily="2" charset="-122"/>
              <a:cs typeface="Arial" charset="0"/>
            </a:endParaRPr>
          </a:p>
          <a:p>
            <a:pPr marL="548640" marR="0" lvl="1" indent="-228600" algn="l" defTabSz="914400" rtl="0" eaLnBrk="1" fontAlgn="auto" latinLnBrk="0" hangingPunct="1">
              <a:lnSpc>
                <a:spcPct val="125000"/>
              </a:lnSpc>
              <a:spcBef>
                <a:spcPts val="370"/>
              </a:spcBef>
              <a:spcAft>
                <a:spcPts val="0"/>
              </a:spcAft>
              <a:buSzPct val="85000"/>
              <a:buFont typeface="Wingdings 2"/>
              <a:buChar char=""/>
              <a:tabLst/>
              <a:defRPr/>
            </a:pPr>
            <a:endParaRPr kumimoji="0" lang="en-US" altLang="zh-CN" sz="2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04800" y="409102"/>
            <a:ext cx="79375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Strategies 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for 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vaccine  development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62" name="Picture 2" descr="https://encrypted-tbn3.gstatic.com/images?q=tbn:ANd9GcQgTyJK7DnC_zBFS6ac6IWdhugcYb6zDMarDlrd_xdflnFnSaS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6181725" y="4352925"/>
            <a:ext cx="97155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066800"/>
            <a:ext cx="8458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altLang="zh-CN" sz="2400" dirty="0" smtClean="0">
                <a:latin typeface="Arial" pitchFamily="34" charset="0"/>
                <a:ea typeface="SimSun" pitchFamily="2" charset="-122"/>
              </a:rPr>
              <a:t>Effective in animal models, little protection  in humans</a:t>
            </a:r>
          </a:p>
          <a:p>
            <a:pPr lvl="1">
              <a:buFont typeface="Arial" pitchFamily="34" charset="0"/>
              <a:buChar char="•"/>
            </a:pPr>
            <a:endParaRPr lang="en-US" altLang="zh-CN" sz="2400" dirty="0" smtClean="0">
              <a:latin typeface="Arial" pitchFamily="34" charset="0"/>
              <a:ea typeface="SimSun" pitchFamily="2" charset="-122"/>
            </a:endParaRPr>
          </a:p>
          <a:p>
            <a:pPr lvl="1">
              <a:buFont typeface="Arial" pitchFamily="34" charset="0"/>
              <a:buChar char="•"/>
            </a:pPr>
            <a:r>
              <a:rPr lang="en-US" altLang="zh-CN" sz="2400" dirty="0" smtClean="0">
                <a:latin typeface="Arial" pitchFamily="34" charset="0"/>
                <a:ea typeface="SimSun" pitchFamily="2" charset="-122"/>
              </a:rPr>
              <a:t>Degree of effectiveness correlated with combined effect of several different antigens</a:t>
            </a:r>
          </a:p>
          <a:p>
            <a:pPr lvl="1">
              <a:buFont typeface="Arial" pitchFamily="34" charset="0"/>
              <a:buChar char="•"/>
            </a:pPr>
            <a:endParaRPr lang="en-US" altLang="zh-CN" sz="2400" dirty="0" smtClean="0">
              <a:latin typeface="Arial" pitchFamily="34" charset="0"/>
              <a:ea typeface="SimSun" pitchFamily="2" charset="-122"/>
            </a:endParaRPr>
          </a:p>
          <a:p>
            <a:pPr lvl="1">
              <a:buFont typeface="Arial" pitchFamily="34" charset="0"/>
              <a:buChar char="•"/>
            </a:pPr>
            <a:r>
              <a:rPr lang="en-US" altLang="zh-CN" sz="2400" dirty="0" smtClean="0">
                <a:latin typeface="Arial" pitchFamily="34" charset="0"/>
                <a:ea typeface="SimSun" pitchFamily="2" charset="-122"/>
              </a:rPr>
              <a:t>Reversion and or loss of attenuation </a:t>
            </a:r>
          </a:p>
          <a:p>
            <a:pPr lvl="1">
              <a:buFont typeface="Arial" pitchFamily="34" charset="0"/>
              <a:buChar char="•"/>
            </a:pPr>
            <a:endParaRPr lang="en-US" altLang="zh-CN" sz="2400" dirty="0" smtClean="0">
              <a:latin typeface="Arial" pitchFamily="34" charset="0"/>
              <a:ea typeface="SimSun" pitchFamily="2" charset="-122"/>
            </a:endParaRPr>
          </a:p>
          <a:p>
            <a:pPr lvl="1">
              <a:buFont typeface="Arial" pitchFamily="34" charset="0"/>
              <a:buChar char="•"/>
            </a:pPr>
            <a:r>
              <a:rPr lang="en-US" altLang="zh-CN" sz="2400" dirty="0" smtClean="0">
                <a:latin typeface="Arial" pitchFamily="34" charset="0"/>
                <a:ea typeface="SimSun" pitchFamily="2" charset="-122"/>
              </a:rPr>
              <a:t>Parasite persistence may be required to maintain the immunological memory to prevent </a:t>
            </a:r>
            <a:r>
              <a:rPr lang="en-US" altLang="zh-CN" sz="2400" dirty="0" err="1" smtClean="0">
                <a:latin typeface="Arial" pitchFamily="34" charset="0"/>
                <a:ea typeface="SimSun" pitchFamily="2" charset="-122"/>
              </a:rPr>
              <a:t>reinfection</a:t>
            </a:r>
            <a:endParaRPr lang="en-US" altLang="zh-CN" sz="2400" dirty="0" smtClean="0">
              <a:latin typeface="Arial" pitchFamily="34" charset="0"/>
              <a:ea typeface="SimSun" pitchFamily="2" charset="-122"/>
            </a:endParaRPr>
          </a:p>
          <a:p>
            <a:pPr lvl="1">
              <a:buFont typeface="Arial" pitchFamily="34" charset="0"/>
              <a:buChar char="•"/>
            </a:pPr>
            <a:endParaRPr lang="en-US" altLang="zh-CN" sz="2400" dirty="0" smtClean="0">
              <a:latin typeface="Arial" pitchFamily="34" charset="0"/>
              <a:ea typeface="SimSun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0" y="457200"/>
            <a:ext cx="403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Outcome</a:t>
            </a:r>
            <a:endParaRPr lang="en-US" sz="32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5481" y="5257800"/>
            <a:ext cx="843372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 algn="ctr"/>
            <a:r>
              <a:rPr lang="en-US" altLang="zh-CN" sz="2200" b="1" dirty="0" smtClean="0">
                <a:solidFill>
                  <a:srgbClr val="0070C0"/>
                </a:solidFill>
                <a:latin typeface="Arial" pitchFamily="34" charset="0"/>
                <a:ea typeface="SimSun" pitchFamily="2" charset="-122"/>
              </a:rPr>
              <a:t>Possible to achieve by live-attenuated parasite immunization </a:t>
            </a:r>
          </a:p>
          <a:p>
            <a:pPr marL="0" lvl="2" algn="ctr"/>
            <a:r>
              <a:rPr lang="en-US" altLang="zh-CN" sz="2200" b="1" dirty="0" smtClean="0">
                <a:solidFill>
                  <a:srgbClr val="0070C0"/>
                </a:solidFill>
                <a:latin typeface="Arial" pitchFamily="34" charset="0"/>
                <a:ea typeface="SimSun" pitchFamily="2" charset="-122"/>
              </a:rPr>
              <a:t>that could persist w/o inducing disease</a:t>
            </a:r>
          </a:p>
          <a:p>
            <a:pPr algn="ctr"/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98450" y="798513"/>
            <a:ext cx="8551863" cy="4459287"/>
          </a:xfrm>
          <a:prstGeom prst="rect">
            <a:avLst/>
          </a:prstGeom>
        </p:spPr>
        <p:txBody>
          <a:bodyPr/>
          <a:lstStyle/>
          <a:p>
            <a:pPr marL="548640" marR="0" lvl="1" indent="-228600" algn="l" defTabSz="914400" rtl="0" eaLnBrk="1" fontAlgn="auto" latinLnBrk="0" hangingPunct="1">
              <a:lnSpc>
                <a:spcPct val="125000"/>
              </a:lnSpc>
              <a:spcBef>
                <a:spcPts val="370"/>
              </a:spcBef>
              <a:spcAft>
                <a:spcPts val="0"/>
              </a:spcAft>
              <a:buClr>
                <a:schemeClr val="accent2"/>
              </a:buClr>
              <a:buSzPct val="85000"/>
              <a:tabLst/>
              <a:defRPr/>
            </a:pPr>
            <a:r>
              <a:rPr kumimoji="0" lang="en-US" altLang="zh-CN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Leishmanization</a:t>
            </a:r>
            <a:endParaRPr kumimoji="0" lang="en-US" altLang="zh-CN" sz="320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548640" marR="0" lvl="1" indent="-228600" algn="l" defTabSz="914400" rtl="0" eaLnBrk="1" fontAlgn="auto" latinLnBrk="0" hangingPunct="1">
              <a:lnSpc>
                <a:spcPct val="125000"/>
              </a:lnSpc>
              <a:spcBef>
                <a:spcPts val="370"/>
              </a:spcBef>
              <a:spcAft>
                <a:spcPts val="0"/>
              </a:spcAft>
              <a:buClr>
                <a:schemeClr val="accent2"/>
              </a:buClr>
              <a:buSzPct val="85000"/>
              <a:tabLst/>
              <a:defRPr/>
            </a:pPr>
            <a:endParaRPr kumimoji="0" lang="en-US" altLang="zh-CN" sz="24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548640" marR="0" lvl="1" indent="-228600" algn="just" defTabSz="914400" rtl="0" eaLnBrk="1" fontAlgn="auto" latinLnBrk="0" hangingPunct="1">
              <a:lnSpc>
                <a:spcPct val="125000"/>
              </a:lnSpc>
              <a:spcBef>
                <a:spcPts val="370"/>
              </a:spcBef>
              <a:spcAft>
                <a:spcPts val="0"/>
              </a:spcAft>
              <a:buSzPct val="85000"/>
              <a:buFont typeface="Wingdings 2"/>
              <a:buChar char=""/>
              <a:tabLst/>
              <a:defRPr/>
            </a:pPr>
            <a:r>
              <a:rPr kumimoji="0" lang="en-US" altLang="zh-CN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Leishmanization</a:t>
            </a:r>
            <a:r>
              <a:rPr kumimoji="0" lang="en-US" altLang="zh-CN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experience in CL showed that some degree of parasite persistence may be required to maintain the immunological memory to prevent </a:t>
            </a:r>
            <a:r>
              <a:rPr kumimoji="0" lang="en-US" altLang="zh-CN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reinfection</a:t>
            </a:r>
            <a:endParaRPr kumimoji="0" lang="en-US" altLang="zh-CN" sz="24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548640" marR="0" lvl="1" indent="-228600" algn="just" defTabSz="914400" rtl="0" eaLnBrk="1" fontAlgn="auto" latinLnBrk="0" hangingPunct="1">
              <a:lnSpc>
                <a:spcPct val="125000"/>
              </a:lnSpc>
              <a:spcBef>
                <a:spcPts val="370"/>
              </a:spcBef>
              <a:spcAft>
                <a:spcPts val="0"/>
              </a:spcAft>
              <a:buSzPct val="85000"/>
              <a:tabLst/>
              <a:defRPr/>
            </a:pPr>
            <a:endParaRPr kumimoji="0" lang="en-US" altLang="zh-CN" sz="24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548640" marR="0" lvl="1" indent="-228600" algn="just" defTabSz="914400" rtl="0" eaLnBrk="1" fontAlgn="auto" latinLnBrk="0" hangingPunct="1">
              <a:lnSpc>
                <a:spcPct val="125000"/>
              </a:lnSpc>
              <a:spcBef>
                <a:spcPts val="370"/>
              </a:spcBef>
              <a:spcAft>
                <a:spcPts val="0"/>
              </a:spcAft>
              <a:buSzPct val="85000"/>
              <a:buFont typeface="Wingdings 2"/>
              <a:buChar char=""/>
              <a:tabLst/>
              <a:defRPr/>
            </a:pPr>
            <a:r>
              <a:rPr lang="en-US" altLang="zh-CN" sz="2400" dirty="0" smtClean="0">
                <a:latin typeface="Arial" charset="0"/>
                <a:cs typeface="Arial" charset="0"/>
              </a:rPr>
              <a:t>Possible to achieve by live-attenuated parasite immunization that could persist w/o inducing disease</a:t>
            </a:r>
          </a:p>
          <a:p>
            <a:pPr marL="548640" marR="0" lvl="1" indent="-228600" algn="just" defTabSz="914400" rtl="0" eaLnBrk="1" fontAlgn="auto" latinLnBrk="0" hangingPunct="1">
              <a:lnSpc>
                <a:spcPct val="125000"/>
              </a:lnSpc>
              <a:spcBef>
                <a:spcPts val="370"/>
              </a:spcBef>
              <a:spcAft>
                <a:spcPts val="0"/>
              </a:spcAft>
              <a:buSzPct val="85000"/>
              <a:buFont typeface="Wingdings 2"/>
              <a:buChar char=""/>
              <a:tabLst/>
              <a:defRPr/>
            </a:pPr>
            <a:endParaRPr lang="en-US" altLang="zh-CN" sz="2400" dirty="0">
              <a:latin typeface="Arial" charset="0"/>
              <a:cs typeface="Arial" charset="0"/>
            </a:endParaRPr>
          </a:p>
          <a:p>
            <a:pPr marL="548640" lvl="1" indent="-228600" algn="just">
              <a:lnSpc>
                <a:spcPct val="125000"/>
              </a:lnSpc>
              <a:spcBef>
                <a:spcPts val="370"/>
              </a:spcBef>
              <a:buSzPct val="85000"/>
              <a:buFont typeface="Wingdings 2"/>
              <a:buChar char=""/>
              <a:defRPr/>
            </a:pPr>
            <a:r>
              <a:rPr lang="en-US" altLang="zh-CN" sz="2400" dirty="0">
                <a:latin typeface="Arial" pitchFamily="34" charset="0"/>
                <a:ea typeface="SimSun" pitchFamily="2" charset="-122"/>
                <a:cs typeface="Arial" pitchFamily="34" charset="0"/>
              </a:rPr>
              <a:t>Persons once infected with </a:t>
            </a:r>
            <a:r>
              <a:rPr lang="en-US" altLang="zh-CN" sz="2400" i="1" dirty="0">
                <a:latin typeface="Arial" pitchFamily="34" charset="0"/>
                <a:ea typeface="SimSun" pitchFamily="2" charset="-122"/>
                <a:cs typeface="Arial" pitchFamily="34" charset="0"/>
              </a:rPr>
              <a:t>Leishmania</a:t>
            </a:r>
            <a:r>
              <a:rPr lang="en-US" altLang="zh-CN" sz="2400" dirty="0">
                <a:latin typeface="Arial" pitchFamily="34" charset="0"/>
                <a:ea typeface="SimSun" pitchFamily="2" charset="-122"/>
                <a:cs typeface="Arial" pitchFamily="34" charset="0"/>
              </a:rPr>
              <a:t>, after recovery are protected for life long.</a:t>
            </a:r>
          </a:p>
          <a:p>
            <a:pPr marL="548640" marR="0" lvl="1" indent="-228600" algn="just" defTabSz="914400" rtl="0" eaLnBrk="1" fontAlgn="auto" latinLnBrk="0" hangingPunct="1">
              <a:lnSpc>
                <a:spcPct val="125000"/>
              </a:lnSpc>
              <a:spcBef>
                <a:spcPts val="370"/>
              </a:spcBef>
              <a:spcAft>
                <a:spcPts val="0"/>
              </a:spcAft>
              <a:buSzPct val="85000"/>
              <a:buFont typeface="Wingdings 2"/>
              <a:buChar char=""/>
              <a:tabLst/>
              <a:defRPr/>
            </a:pPr>
            <a:endParaRPr lang="en-US" altLang="zh-CN" sz="2400" dirty="0" smtClean="0">
              <a:latin typeface="Arial" charset="0"/>
              <a:cs typeface="Arial" charset="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152400"/>
            <a:ext cx="289560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97"/>
          <p:cNvSpPr txBox="1">
            <a:spLocks/>
          </p:cNvSpPr>
          <p:nvPr/>
        </p:nvSpPr>
        <p:spPr>
          <a:xfrm>
            <a:off x="304800" y="609600"/>
            <a:ext cx="8839200" cy="7620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VL is caused by protozoan parasites</a:t>
            </a:r>
            <a:r>
              <a:rPr kumimoji="0" lang="en-US" sz="2200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20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Leishmania donovani</a:t>
            </a: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. 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28600" y="1295400"/>
            <a:ext cx="8915400" cy="5562600"/>
            <a:chOff x="1681515" y="9892046"/>
            <a:chExt cx="10543430" cy="4476229"/>
          </a:xfrm>
        </p:grpSpPr>
        <p:pic>
          <p:nvPicPr>
            <p:cNvPr id="4" name="Picture 462" descr="Leishmania_LifeCycle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81515" y="9892046"/>
              <a:ext cx="10543430" cy="4476229"/>
            </a:xfrm>
            <a:prstGeom prst="rect">
              <a:avLst/>
            </a:prstGeom>
            <a:pattFill prst="pct10">
              <a:fgClr>
                <a:schemeClr val="accent1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4"/>
            <p:cNvSpPr/>
            <p:nvPr/>
          </p:nvSpPr>
          <p:spPr>
            <a:xfrm>
              <a:off x="9621672" y="13415749"/>
              <a:ext cx="2423043" cy="9525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362200" y="101025"/>
            <a:ext cx="4918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Life cycle of </a:t>
            </a:r>
            <a:r>
              <a:rPr lang="en-US" sz="32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Leishmania</a:t>
            </a:r>
            <a:endParaRPr lang="en-US" sz="3200" b="1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28600" y="685149"/>
          <a:ext cx="8763000" cy="59610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1600"/>
                <a:gridCol w="2362200"/>
                <a:gridCol w="5029200"/>
              </a:tblGrid>
              <a:tr h="579157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Organism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Gene/s knocked out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Attenuation/ Protection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622594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L. major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dhfr-ts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Mutant eliminated in mice and monkeys, </a:t>
                      </a:r>
                    </a:p>
                    <a:p>
                      <a:pPr algn="ctr"/>
                      <a:r>
                        <a:rPr lang="en-US" sz="18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No protection in monkeys.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68051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L. major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Galactofuranosyl</a:t>
                      </a:r>
                      <a:r>
                        <a:rPr lang="en-US" sz="1800" b="1" i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800" b="1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transferase</a:t>
                      </a:r>
                      <a:r>
                        <a:rPr lang="en-US" sz="18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(</a:t>
                      </a:r>
                      <a:r>
                        <a:rPr lang="en-US" sz="1800" b="1" i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lpg1) 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Did not infect sand fly, mouse or macrophages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977328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L. </a:t>
                      </a:r>
                      <a:r>
                        <a:rPr lang="en-US" sz="1800" b="1" i="1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mexicana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Cysteine</a:t>
                      </a:r>
                      <a:r>
                        <a:rPr lang="en-US" sz="1800" b="1" i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proteases</a:t>
                      </a:r>
                      <a:endParaRPr lang="en-US" sz="1800" b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Reduced infectivity in macrophages, Attenuated virulence in mice </a:t>
                      </a:r>
                    </a:p>
                    <a:p>
                      <a:pPr algn="ctr"/>
                      <a:r>
                        <a:rPr lang="en-US" sz="18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Protection in mice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977328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L. </a:t>
                      </a:r>
                      <a:r>
                        <a:rPr lang="en-US" sz="1800" b="1" i="1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donovani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Partial knockout of </a:t>
                      </a:r>
                      <a:r>
                        <a:rPr lang="en-US" sz="1800" b="1" i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A2-A2rel gene clusters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Attenuated virulence in mice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1129356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L. </a:t>
                      </a:r>
                      <a:r>
                        <a:rPr lang="en-US" sz="1800" b="1" i="1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donovani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Biopterin</a:t>
                      </a:r>
                      <a:r>
                        <a:rPr lang="en-US" sz="1800" b="1" i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transporter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</a:t>
                      </a:r>
                      <a:r>
                        <a:rPr lang="en-US" sz="1800" b="1" i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BT1)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Reduced infectivity, </a:t>
                      </a:r>
                    </a:p>
                    <a:p>
                      <a:r>
                        <a:rPr lang="en-US" sz="18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Cellular immunity -TH1 type response Provided protection upon challenge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97732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L. </a:t>
                      </a:r>
                      <a:r>
                        <a:rPr lang="en-US" sz="1800" b="1" i="1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donovani</a:t>
                      </a:r>
                      <a:endParaRPr lang="en-US" sz="1800" b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p27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Reduced parasite survival in macrophage and  mice</a:t>
                      </a:r>
                      <a:endParaRPr lang="en-US" sz="1800" b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752600" y="0"/>
            <a:ext cx="6128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 survey of gene knockout studies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692</TotalTime>
  <Words>1462</Words>
  <Application>Microsoft Office PowerPoint</Application>
  <PresentationFormat>On-screen Show (4:3)</PresentationFormat>
  <Paragraphs>327</Paragraphs>
  <Slides>36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Office Theme</vt:lpstr>
      <vt:lpstr>Image</vt:lpstr>
      <vt:lpstr>Chart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Features of  Centrin KO parasites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</vt:vector>
  </TitlesOfParts>
  <Company>-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Poonam Salotra</dc:creator>
  <cp:lastModifiedBy>Srinivas</cp:lastModifiedBy>
  <cp:revision>115</cp:revision>
  <dcterms:created xsi:type="dcterms:W3CDTF">2014-09-10T06:05:40Z</dcterms:created>
  <dcterms:modified xsi:type="dcterms:W3CDTF">2014-09-19T09:22:35Z</dcterms:modified>
</cp:coreProperties>
</file>