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2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AC19-6BE0-CA43-B1A8-7BA166DA02BD}" type="datetimeFigureOut">
              <a:rPr lang="en-US" smtClean="0"/>
              <a:t>3/8/16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F6A51-748A-0145-954F-A15E36985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827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Shape 30"/>
          <p:cNvSpPr>
            <a:spLocks noGrp="1"/>
          </p:cNvSpPr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Shape 49"/>
          <p:cNvSpPr>
            <a:spLocks noGrp="1"/>
          </p:cNvSpPr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"/><Relationship Id="rId5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ctrTitle"/>
          </p:nvPr>
        </p:nvSpPr>
        <p:spPr>
          <a:xfrm>
            <a:off x="3629690" y="7575341"/>
            <a:ext cx="8920733" cy="1247789"/>
          </a:xfrm>
          <a:prstGeom prst="rect">
            <a:avLst/>
          </a:prstGeom>
        </p:spPr>
        <p:txBody>
          <a:bodyPr/>
          <a:lstStyle/>
          <a:p>
            <a:pPr lvl="1" indent="166878" algn="r" defTabSz="426466">
              <a:defRPr sz="2701" cap="all">
                <a:solidFill>
                  <a:srgbClr val="DEDEDE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LT Ploypun narindrarangkura, md</a:t>
            </a:r>
          </a:p>
          <a:p>
            <a:pPr lvl="1" indent="166878" algn="r" defTabSz="426466">
              <a:defRPr sz="2701" cap="all">
                <a:solidFill>
                  <a:srgbClr val="DEDEDE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Department of military and community medicine</a:t>
            </a:r>
          </a:p>
          <a:p>
            <a:pPr lvl="1" indent="166878" algn="r" defTabSz="426466">
              <a:defRPr sz="2701" cap="all">
                <a:solidFill>
                  <a:srgbClr val="DEDEDE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pramongkutklao college of medicine, Thailand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ubTitle" idx="1"/>
          </p:nvPr>
        </p:nvSpPr>
        <p:spPr>
          <a:xfrm>
            <a:off x="688417" y="696130"/>
            <a:ext cx="11791248" cy="4368958"/>
          </a:xfrm>
          <a:prstGeom prst="rect">
            <a:avLst/>
          </a:prstGeom>
        </p:spPr>
        <p:txBody>
          <a:bodyPr/>
          <a:lstStyle>
            <a:lvl1pPr marR="292607" defTabSz="292607">
              <a:lnSpc>
                <a:spcPct val="115000"/>
              </a:lnSpc>
              <a:spcBef>
                <a:spcPts val="600"/>
              </a:spcBef>
              <a:defRPr sz="5887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The Pandemic Influenza A Virus in an Outbreak during 2015 in Military Medical School in Bangkok, Thailand</a:t>
            </a:r>
          </a:p>
        </p:txBody>
      </p:sp>
      <p:pic>
        <p:nvPicPr>
          <p:cNvPr id="169" name="pasted-image-filter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298" y="4766026"/>
            <a:ext cx="4201589" cy="2359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8834" y="4751775"/>
            <a:ext cx="4201590" cy="236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41471" y="4752999"/>
            <a:ext cx="3539031" cy="2359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/>
                <a:cs typeface="Impact"/>
              </a:rPr>
              <a:t>Results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73485"/>
              </p:ext>
            </p:extLst>
          </p:nvPr>
        </p:nvGraphicFramePr>
        <p:xfrm>
          <a:off x="812800" y="3883461"/>
          <a:ext cx="11506200" cy="2862580"/>
        </p:xfrm>
        <a:graphic>
          <a:graphicData uri="http://schemas.openxmlformats.org/drawingml/2006/table">
            <a:tbl>
              <a:tblPr/>
              <a:tblGrid>
                <a:gridCol w="3073237"/>
                <a:gridCol w="1529243"/>
                <a:gridCol w="2601188"/>
                <a:gridCol w="2001292"/>
                <a:gridCol w="2301240"/>
              </a:tblGrid>
              <a:tr h="715645">
                <a:tc>
                  <a:txBody>
                    <a:bodyPr/>
                    <a:lstStyle/>
                    <a:p>
                      <a:pPr algn="l" fontAlgn="b"/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Platoon 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Platoon 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6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Vaccination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524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524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hape 220"/>
          <p:cNvSpPr>
            <a:spLocks noGrp="1"/>
          </p:cNvSpPr>
          <p:nvPr>
            <p:ph type="body" idx="1"/>
          </p:nvPr>
        </p:nvSpPr>
        <p:spPr>
          <a:xfrm>
            <a:off x="1041400" y="1694117"/>
            <a:ext cx="11887200" cy="2322046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Risk factor of influenza virus infection was Platoon 2 more than Platoon 1 3.8 times.</a:t>
            </a:r>
          </a:p>
        </p:txBody>
      </p:sp>
      <p:sp>
        <p:nvSpPr>
          <p:cNvPr id="8" name="Up Arrow 7"/>
          <p:cNvSpPr/>
          <p:nvPr/>
        </p:nvSpPr>
        <p:spPr>
          <a:xfrm>
            <a:off x="6215385" y="7068100"/>
            <a:ext cx="907179" cy="1103682"/>
          </a:xfrm>
          <a:prstGeom prst="up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692008" y="7068100"/>
            <a:ext cx="907179" cy="1103682"/>
          </a:xfrm>
          <a:prstGeom prst="up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01994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Results</a:t>
            </a:r>
          </a:p>
        </p:txBody>
      </p:sp>
      <p:graphicFrame>
        <p:nvGraphicFramePr>
          <p:cNvPr id="207" name="Table 207"/>
          <p:cNvGraphicFramePr/>
          <p:nvPr>
            <p:extLst>
              <p:ext uri="{D42A27DB-BD31-4B8C-83A1-F6EECF244321}">
                <p14:modId xmlns:p14="http://schemas.microsoft.com/office/powerpoint/2010/main" val="1957908580"/>
              </p:ext>
            </p:extLst>
          </p:nvPr>
        </p:nvGraphicFramePr>
        <p:xfrm>
          <a:off x="442609" y="2563806"/>
          <a:ext cx="12119579" cy="5887517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2609589"/>
                <a:gridCol w="3011587"/>
                <a:gridCol w="2151842"/>
                <a:gridCol w="2093459"/>
                <a:gridCol w="2253102"/>
              </a:tblGrid>
              <a:tr h="916614">
                <a:tc gridSpan="5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logistic regression of behavioral risk factors and adjusted odds ratio in influenza A (n=40)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060"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8CDA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 cases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Adjusted odds ratio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8CDA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 CI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8CDA6"/>
                    </a:solidFill>
                  </a:tcPr>
                </a:tc>
              </a:tr>
              <a:tr h="940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Expose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Non-expose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285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Platoon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28 (54.9)</a:t>
                      </a:r>
                      <a:endParaRPr lang="is-IS" sz="240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s-I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 (24)</a:t>
                      </a:r>
                      <a:endParaRPr lang="is-IS" sz="240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.8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1.54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</a:tr>
              <a:tr h="150285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 outside school 2 wks ago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(71.8)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(28.2)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  <a:r>
                        <a:rPr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2012">
                <a:tc gridSpan="5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 adjusted by Drink water same glass, Used towel with others and Vaccinated influenza vaccine</a:t>
                      </a:r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98CD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Results</a:t>
            </a:r>
          </a:p>
        </p:txBody>
      </p:sp>
      <p:sp>
        <p:nvSpPr>
          <p:cNvPr id="210" name="Shape 210"/>
          <p:cNvSpPr/>
          <p:nvPr/>
        </p:nvSpPr>
        <p:spPr>
          <a:xfrm>
            <a:off x="1246980" y="2587121"/>
            <a:ext cx="1051084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Attack rate of influenza like illness cases in second</a:t>
            </a:r>
            <a:r>
              <a:rPr baseline="31999"/>
              <a:t> </a:t>
            </a:r>
            <a:r>
              <a:t>year medical cadets, Bangkok, October 2015 (n=103) </a:t>
            </a:r>
          </a:p>
        </p:txBody>
      </p:sp>
      <p:graphicFrame>
        <p:nvGraphicFramePr>
          <p:cNvPr id="211" name="Table 211"/>
          <p:cNvGraphicFramePr/>
          <p:nvPr>
            <p:extLst>
              <p:ext uri="{D42A27DB-BD31-4B8C-83A1-F6EECF244321}">
                <p14:modId xmlns:p14="http://schemas.microsoft.com/office/powerpoint/2010/main" val="2309574992"/>
              </p:ext>
            </p:extLst>
          </p:nvPr>
        </p:nvGraphicFramePr>
        <p:xfrm>
          <a:off x="1246980" y="3853422"/>
          <a:ext cx="10510839" cy="4313902"/>
        </p:xfrm>
        <a:graphic>
          <a:graphicData uri="http://schemas.openxmlformats.org/drawingml/2006/table">
            <a:tbl>
              <a:tblPr bandRow="1">
                <a:tableStyleId>{CF821DB8-F4EB-4A41-A1BA-3FCAFE7338EE}</a:tableStyleId>
              </a:tblPr>
              <a:tblGrid>
                <a:gridCol w="6040710"/>
                <a:gridCol w="4470129"/>
              </a:tblGrid>
              <a:tr h="1035540">
                <a:tc>
                  <a:txBody>
                    <a:bodyPr/>
                    <a:lstStyle/>
                    <a:p>
                      <a:pPr>
                        <a:defRPr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rnd">
                      <a:noFill/>
                      <a:custDash>
                        <a:ds d="100000" sp="200000"/>
                      </a:custDash>
                      <a:miter lim="400000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cases (% attack rate)
</a:t>
                      </a:r>
                    </a:p>
                  </a:txBody>
                  <a:tcPr marL="50800" marR="50800" marT="50800" marB="50800" anchor="ctr" horzOverflow="overflow">
                    <a:lnL w="25400" cap="rnd">
                      <a:noFill/>
                      <a:custDash>
                        <a:ds d="100000" sp="200000"/>
                      </a:custDash>
                      <a:miter lim="4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881">
                <a:tc>
                  <a:txBody>
                    <a:bodyPr/>
                    <a:lstStyle/>
                    <a:p>
                      <a:pPr algn="l" defTabSz="457200">
                        <a:defRPr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2</a:t>
                      </a:r>
                      <a:r>
                        <a:rPr baseline="31999"/>
                        <a:t>nd</a:t>
                      </a:r>
                      <a:r>
                        <a:t> year student (n=103)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25400" cap="rnd">
                      <a:noFill/>
                      <a:custDash>
                        <a:ds d="100000" sp="200000"/>
                      </a:custDash>
                      <a:miter lim="400000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05">
                        <a:alpha val="576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 (39.8)</a:t>
                      </a:r>
                    </a:p>
                  </a:txBody>
                  <a:tcPr marL="50800" marR="50800" marT="50800" marB="50800" anchor="ctr" horzOverflow="overflow">
                    <a:lnL w="25400" cap="rnd">
                      <a:noFill/>
                      <a:custDash>
                        <a:ds d="100000" sp="200000"/>
                      </a:custDash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05">
                        <a:alpha val="57601"/>
                      </a:srgbClr>
                    </a:solidFill>
                  </a:tcPr>
                </a:tc>
              </a:tr>
              <a:tr h="812729">
                <a:tc>
                  <a:txBody>
                    <a:bodyPr/>
                    <a:lstStyle/>
                    <a:p>
                      <a:pPr lvl="1" algn="l">
                        <a:defRPr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- Vaccinated (n=39)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25400" cap="rnd">
                      <a:noFill/>
                      <a:custDash>
                        <a:ds d="100000" sp="200000"/>
                      </a:custDash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(28.2)</a:t>
                      </a:r>
                    </a:p>
                  </a:txBody>
                  <a:tcPr marL="50800" marR="50800" marT="50800" marB="50800" anchor="ctr" horzOverflow="overflow">
                    <a:lnL w="25400" cap="rnd">
                      <a:noFill/>
                      <a:custDash>
                        <a:ds d="100000" sp="200000"/>
                      </a:custDash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>
                      <a:noFill/>
                      <a:prstDash val="solid"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213">
                <a:tc>
                  <a:txBody>
                    <a:bodyPr/>
                    <a:lstStyle/>
                    <a:p>
                      <a:pPr lvl="1" algn="l">
                        <a:defRPr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- Non-vaccinated (n=59)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25400" cap="rnd">
                      <a:noFill/>
                      <a:custDash>
                        <a:ds d="100000" sp="200000"/>
                      </a:custDash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05">
                        <a:alpha val="576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(44.1)</a:t>
                      </a:r>
                    </a:p>
                  </a:txBody>
                  <a:tcPr marL="50800" marR="50800" marT="50800" marB="50800" anchor="ctr" horzOverflow="overflow">
                    <a:lnL w="25400" cap="rnd">
                      <a:noFill/>
                      <a:custDash>
                        <a:ds d="100000" sp="200000"/>
                      </a:custDash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miter lim="400000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05">
                        <a:alpha val="57601"/>
                      </a:srgbClr>
                    </a:solidFill>
                  </a:tcPr>
                </a:tc>
              </a:tr>
              <a:tr h="49516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*Unknown vaccine status 5 cases</a:t>
                      </a:r>
                    </a:p>
                  </a:txBody>
                  <a:tcPr marL="50800" marR="50800" marT="50800" marB="50800" anchor="ctr" horzOverflow="overflow">
                    <a:lnL w="12700">
                      <a:noFill/>
                      <a:miter lim="400000"/>
                    </a:lnL>
                    <a:lnR w="25400" cap="rnd">
                      <a:noFill/>
                      <a:custDash>
                        <a:ds d="100000" sp="200000"/>
                      </a:custDash>
                      <a:miter lim="400000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2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25400" cap="rnd">
                      <a:noFill/>
                      <a:custDash>
                        <a:ds d="100000" sp="200000"/>
                      </a:custDash>
                      <a:miter lim="400000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1041400" y="2327079"/>
            <a:ext cx="10922000" cy="24384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000000"/>
                </a:solidFill>
              </a:defRPr>
            </a:lvl1pPr>
            <a:lvl2pPr>
              <a:buBlip>
                <a:blip r:embed="rId2"/>
              </a:buBlip>
              <a:defRPr>
                <a:solidFill>
                  <a:srgbClr val="000000"/>
                </a:solidFill>
              </a:defRPr>
            </a:lvl2pPr>
          </a:lstStyle>
          <a:p>
            <a:r>
              <a:rPr dirty="0" smtClean="0"/>
              <a:t>R</a:t>
            </a:r>
            <a:r>
              <a:rPr lang="en-US" dirty="0" smtClean="0"/>
              <a:t>T-</a:t>
            </a:r>
            <a:r>
              <a:rPr dirty="0" smtClean="0"/>
              <a:t>PCR </a:t>
            </a:r>
            <a:r>
              <a:rPr dirty="0"/>
              <a:t>from sampling cases</a:t>
            </a:r>
          </a:p>
          <a:p>
            <a:pPr lvl="1"/>
            <a:r>
              <a:rPr dirty="0"/>
              <a:t>All 10 cases were Influenza A/H3.</a:t>
            </a:r>
          </a:p>
        </p:txBody>
      </p:sp>
      <p:sp>
        <p:nvSpPr>
          <p:cNvPr id="214" name="Shape 214"/>
          <p:cNvSpPr/>
          <p:nvPr/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155438" y="2142693"/>
            <a:ext cx="11491672" cy="6966814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Second year medical cadets had ILI 41 cases (39.8%) and positive for influenza A/B was 28 (68.3%).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Index case started symptoms on 2 Oct.2015 and positive for influenza A/B.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All 10 cases were Influenza A/H3 by RT-PCR.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Vaccinated students was only 39 (37.9%).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Before pandemic influenza virus, all students were allowed to visit home.</a:t>
            </a:r>
          </a:p>
        </p:txBody>
      </p:sp>
      <p:sp>
        <p:nvSpPr>
          <p:cNvPr id="217" name="Shape 217"/>
          <p:cNvSpPr/>
          <p:nvPr/>
        </p:nvSpPr>
        <p:spPr>
          <a:xfrm>
            <a:off x="911133" y="254000"/>
            <a:ext cx="10922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Conclusion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1189529" y="2220789"/>
            <a:ext cx="10922001" cy="5715001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Risk factor of influenza outbreak was Platoon </a:t>
            </a:r>
            <a:r>
              <a:rPr lang="en-US" dirty="0" smtClean="0"/>
              <a:t>2</a:t>
            </a:r>
            <a:r>
              <a:rPr dirty="0" smtClean="0"/>
              <a:t> </a:t>
            </a:r>
            <a:r>
              <a:rPr dirty="0"/>
              <a:t>and </a:t>
            </a:r>
            <a:r>
              <a:rPr lang="en-US" dirty="0" smtClean="0"/>
              <a:t>protective factor was </a:t>
            </a:r>
            <a:r>
              <a:rPr dirty="0" smtClean="0"/>
              <a:t>went </a:t>
            </a:r>
            <a:r>
              <a:rPr dirty="0"/>
              <a:t>to outside school 2 weeks ago.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All class of students were treated by Oseltamivir on 19 Oct.2015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After that no new cases were detected.</a:t>
            </a:r>
          </a:p>
          <a:p>
            <a:pPr marL="444499" indent="-444499">
              <a:buBlip>
                <a:blip r:embed="rId2"/>
              </a:buBlip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 report of infection in other grades.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1041400" y="1203207"/>
            <a:ext cx="10922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Early detection is the best way to control the infection.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Vaccination policy</a:t>
            </a:r>
          </a:p>
          <a:p>
            <a:pPr lvl="1">
              <a:buBlip>
                <a:blip r:embed="rId2"/>
              </a:buBlip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Should be vaccinate influenza vaccine to person who have to go military training and healthcare workers.</a:t>
            </a:r>
          </a:p>
        </p:txBody>
      </p:sp>
      <p:sp>
        <p:nvSpPr>
          <p:cNvPr id="223" name="Shape 223"/>
          <p:cNvSpPr/>
          <p:nvPr/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Recommendation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2436048" y="8077565"/>
            <a:ext cx="10005823" cy="1520970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Thank you</a:t>
            </a:r>
          </a:p>
        </p:txBody>
      </p:sp>
      <p:pic>
        <p:nvPicPr>
          <p:cNvPr id="2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177" y="470749"/>
            <a:ext cx="11934446" cy="7644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Background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1041400" y="2567412"/>
            <a:ext cx="10922000" cy="6117377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900" dirty="0" smtClean="0"/>
              <a:t>I</a:t>
            </a:r>
            <a:r>
              <a:rPr sz="4600" dirty="0" smtClean="0"/>
              <a:t>nfluenza </a:t>
            </a:r>
            <a:r>
              <a:rPr sz="4600" dirty="0"/>
              <a:t>is a respiratory disease which some subtypes have high virulence.</a:t>
            </a:r>
          </a:p>
          <a:p>
            <a:pPr marL="444499" indent="-444499">
              <a:buBlip>
                <a:blip r:embed="rId2"/>
              </a:buBlip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Military camp is crowded environment.</a:t>
            </a:r>
          </a:p>
          <a:p>
            <a:pPr lvl="1">
              <a:buBlip>
                <a:blip r:embed="rId2"/>
              </a:buBlip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Prone for an outbreak</a:t>
            </a:r>
          </a:p>
          <a:p>
            <a:pPr lvl="1">
              <a:buBlip>
                <a:blip r:embed="rId2"/>
              </a:buBlip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Rapid onset</a:t>
            </a:r>
          </a:p>
          <a:p>
            <a:pPr lvl="1">
              <a:buBlip>
                <a:blip r:embed="rId2"/>
              </a:buBlip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Difficult to control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175194" y="2461317"/>
            <a:ext cx="10922001" cy="6329566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Phramongkutklao College of Medicine is military medical school in Bangkok.</a:t>
            </a:r>
          </a:p>
          <a:p>
            <a:pPr marL="444499" indent="-444499">
              <a:buBlip>
                <a:blip r:embed="rId2"/>
              </a:buBlip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Students have to stay in the dormitory.</a:t>
            </a:r>
          </a:p>
          <a:p>
            <a:pPr marL="444499" indent="-444499">
              <a:buBlip>
                <a:blip r:embed="rId2"/>
              </a:buBlip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School setting is prone for an outbreak.</a:t>
            </a:r>
          </a:p>
          <a:p>
            <a:pPr marL="444499" indent="-444499">
              <a:buBlip>
                <a:blip r:embed="rId2"/>
              </a:buBlip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October, we were reported that second year medical cadets were infected with influenza virus then we investigated and controlled the disease.</a:t>
            </a: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Background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Objectives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1041400" y="2327079"/>
            <a:ext cx="10922000" cy="5715001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investigate and characterise an outbreak</a:t>
            </a:r>
          </a:p>
          <a:p>
            <a:pPr marL="444499" indent="-444499">
              <a:buBlip>
                <a:blip r:embed="rId2"/>
              </a:buBlip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control an outbreak</a:t>
            </a:r>
          </a:p>
          <a:p>
            <a:pPr marL="444499" indent="-444499">
              <a:buBlip>
                <a:blip r:embed="rId2"/>
              </a:buBlip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treat influenza-like illness cases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Methods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041400" y="2323708"/>
            <a:ext cx="10922000" cy="6604784"/>
          </a:xfrm>
          <a:prstGeom prst="rect">
            <a:avLst/>
          </a:prstGeom>
        </p:spPr>
        <p:txBody>
          <a:bodyPr/>
          <a:lstStyle/>
          <a:p>
            <a:pPr marL="380047" indent="-380047" defTabSz="554990">
              <a:spcBef>
                <a:spcPts val="3000"/>
              </a:spcBef>
              <a:buBlip>
                <a:blip r:embed="rId2"/>
              </a:buBlip>
              <a:defRPr sz="36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Case report form of respiratory disease was used for all second year medical cadets.</a:t>
            </a:r>
          </a:p>
          <a:p>
            <a:pPr marL="380047" indent="-380047" defTabSz="554990">
              <a:spcBef>
                <a:spcPts val="3000"/>
              </a:spcBef>
              <a:buBlip>
                <a:blip r:embed="rId2"/>
              </a:buBlip>
              <a:defRPr sz="36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 separated influenza-like illness (ILI) from the others.</a:t>
            </a:r>
          </a:p>
          <a:p>
            <a:pPr marL="380047" indent="-380047" defTabSz="554990">
              <a:spcBef>
                <a:spcPts val="3000"/>
              </a:spcBef>
              <a:buBlip>
                <a:blip r:embed="rId2"/>
              </a:buBlip>
              <a:defRPr sz="36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Rapid test for influenza A/B was performed in ILI cases.</a:t>
            </a:r>
          </a:p>
          <a:p>
            <a:pPr marL="380047" indent="-380047" defTabSz="554990">
              <a:spcBef>
                <a:spcPts val="3000"/>
              </a:spcBef>
              <a:buBlip>
                <a:blip r:embed="rId2"/>
              </a:buBlip>
              <a:defRPr sz="36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10 screening positive cases were selected for RT-PCR analysis</a:t>
            </a:r>
          </a:p>
          <a:p>
            <a:pPr marL="380047" indent="-380047" defTabSz="554990">
              <a:spcBef>
                <a:spcPts val="3000"/>
              </a:spcBef>
              <a:buBlip>
                <a:blip r:embed="rId2"/>
              </a:buBlip>
              <a:defRPr sz="36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Diagnosis and treatment with Oseltamivir were used to control the disease.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Results</a:t>
            </a:r>
          </a:p>
        </p:txBody>
      </p:sp>
      <p:graphicFrame>
        <p:nvGraphicFramePr>
          <p:cNvPr id="186" name="Table 186"/>
          <p:cNvGraphicFramePr/>
          <p:nvPr/>
        </p:nvGraphicFramePr>
        <p:xfrm>
          <a:off x="790261" y="2306828"/>
          <a:ext cx="11424275" cy="7111652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4181369"/>
                <a:gridCol w="1987615"/>
                <a:gridCol w="3884532"/>
                <a:gridCol w="1370759"/>
              </a:tblGrid>
              <a:tr h="724751">
                <a:tc gridSpan="4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Demographic data of second year medical cadets (n=103)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355">
                <a:tc>
                  <a:txBody>
                    <a:bodyPr/>
                    <a:lstStyle/>
                    <a:p>
                      <a:pPr>
                        <a:defRPr sz="2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(n=41)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Non-case (n=62)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p-value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56399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age in year (SD)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19.6 (0.7)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19.6 (0.7)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0.68*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weight in kg (SD)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59.1 (8.9)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60.7 (8.2)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0.35*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 height in cm (SD)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166.5 (8.1)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168.6 (8.2) 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0.21*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Gender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0.84</a:t>
                      </a: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Male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(56.1)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(58.1)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Female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(43.9)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(41.9)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Platoon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&lt;0.01¶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1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(30)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(62.3)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2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(70)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(37.7)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194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Vaccinated influenza vaccine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No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(70.3)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(54.1)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25355">
                <a:tc>
                  <a:txBody>
                    <a:bodyPr/>
                    <a:lstStyle/>
                    <a:p>
                      <a:pPr lvl="1" algn="l"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Yes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(29.7)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(45.9)</a:t>
                      </a:r>
                    </a:p>
                  </a:txBody>
                  <a:tcPr marL="63500" marR="63500" marT="0" marB="0" anchor="ctr" horzOverflow="overflow"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B776"/>
                    </a:solidFill>
                  </a:tcPr>
                </a:tc>
              </a:tr>
              <a:tr h="592065">
                <a:tc gridSpan="4"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*</a:t>
                      </a:r>
                      <a:r>
                        <a:rPr i="1"/>
                        <a:t>t</a:t>
                      </a:r>
                      <a:r>
                        <a:t>-test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¶Chi-square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66084" y="1725736"/>
            <a:ext cx="11805043" cy="1622936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27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Number of influenza like illness cases in second-year medical cadets, Bangkok, October 2015 (n=41)</a:t>
            </a:r>
          </a:p>
        </p:txBody>
      </p:sp>
      <p:pic>
        <p:nvPicPr>
          <p:cNvPr id="18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62" y="2978730"/>
            <a:ext cx="12357676" cy="591019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161814" y="254000"/>
            <a:ext cx="10922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06222" y="1671539"/>
            <a:ext cx="11992356" cy="2438401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Clinical symptoms of influenza like illness cases in second-year medical cadets, Bangkok, October 2015 (n=41) </a:t>
            </a:r>
          </a:p>
        </p:txBody>
      </p:sp>
      <p:pic>
        <p:nvPicPr>
          <p:cNvPr id="19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2978" y="3422912"/>
            <a:ext cx="10138844" cy="600531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7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Results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041400" y="146285"/>
            <a:ext cx="10922000" cy="2438401"/>
          </a:xfrm>
          <a:prstGeom prst="rect">
            <a:avLst/>
          </a:prstGeom>
        </p:spPr>
        <p:txBody>
          <a:bodyPr/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Results</a:t>
            </a:r>
          </a:p>
        </p:txBody>
      </p:sp>
      <p:graphicFrame>
        <p:nvGraphicFramePr>
          <p:cNvPr id="198" name="Table 198"/>
          <p:cNvGraphicFramePr/>
          <p:nvPr>
            <p:extLst>
              <p:ext uri="{D42A27DB-BD31-4B8C-83A1-F6EECF244321}">
                <p14:modId xmlns:p14="http://schemas.microsoft.com/office/powerpoint/2010/main" val="4228773503"/>
              </p:ext>
            </p:extLst>
          </p:nvPr>
        </p:nvGraphicFramePr>
        <p:xfrm>
          <a:off x="712872" y="1819222"/>
          <a:ext cx="11917719" cy="7618821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3755384"/>
                <a:gridCol w="1856238"/>
                <a:gridCol w="2209068"/>
                <a:gridCol w="1297438"/>
                <a:gridCol w="1651261"/>
                <a:gridCol w="1148330"/>
              </a:tblGrid>
              <a:tr h="584279">
                <a:tc gridSpan="6"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 and risk ratio of influenza outbreak (n=40)*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12"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Behavioral risk factor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 cases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A1BA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ratio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A1BAC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95%CI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A1BAC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2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i="1"/>
                        <a:t>p</a:t>
                      </a:r>
                      <a:r>
                        <a:t>-value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Expose</a:t>
                      </a:r>
                    </a:p>
                  </a:txBody>
                  <a:tcPr marL="63500" marR="63500" marT="0" marB="0" anchor="ctr" horzOverflow="overflow"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Non-expose</a:t>
                      </a:r>
                    </a:p>
                  </a:txBody>
                  <a:tcPr marL="63500" marR="63500" marT="0" marB="0" anchor="ctr" horzOverflow="overflow"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Platoon </a:t>
                      </a:r>
                      <a:r>
                        <a:rPr lang="en-US" sz="2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28 (54.9)</a:t>
                      </a:r>
                    </a:p>
                  </a:txBody>
                  <a:tcPr marL="12700" marR="12700" marT="12700" marB="0" anchor="ctr">
                    <a:lnT w="12700">
                      <a:solidFill>
                        <a:srgbClr val="000000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 (24)</a:t>
                      </a:r>
                    </a:p>
                  </a:txBody>
                  <a:tcPr marL="12700" marR="12700" marT="12700" marB="0" anchor="ctr">
                    <a:lnT w="12700">
                      <a:solidFill>
                        <a:srgbClr val="000000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2.3</a:t>
                      </a:r>
                    </a:p>
                  </a:txBody>
                  <a:tcPr marL="12700" marR="12700" marT="12700" marB="0" anchor="ctr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1.32-3.98</a:t>
                      </a:r>
                    </a:p>
                  </a:txBody>
                  <a:tcPr marL="12700" marR="12700" marT="12700" marB="0" anchor="ctr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&lt;0.01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A1BAC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 contact person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35 (40.2)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 (33.3)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0.52-2.80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0.76¶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 outside school 2 wks ago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28 (33.7)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 (64.7)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0.33-0.83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0.02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solidFill>
                      <a:srgbClr val="A1BACF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person  outside PCM within 2 wks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 (100)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4291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 (100)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39 (38.6)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2.6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2.03-3.31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0.39¶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solidFill>
                      <a:srgbClr val="A1BACF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 same cigarette with others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 (100)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Drink water same glass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 (30.9)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22 (47.8)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0.39-1.10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solidFill>
                      <a:srgbClr val="A1BACF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Activities that prone to contact body fluid from others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18 (41.9)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22 (37.9)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0.68-1.79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0.69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towel with others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 (100)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38 (38)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2.6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2.05-3.38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solidFill>
                      <a:srgbClr val="A1BAC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clothes with others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 (50)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39 (39)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0.31-5.24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1.0¶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dead bird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 (100)</a:t>
                      </a: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solidFill>
                      <a:srgbClr val="A1BAC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bird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 (100)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Vaccinated influenza vaccine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 (28.2)</a:t>
                      </a:r>
                    </a:p>
                  </a:txBody>
                  <a:tcPr marL="12700" marR="12700" marT="12700" marB="0" anchor="ctr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26 (44.1)</a:t>
                      </a:r>
                    </a:p>
                  </a:txBody>
                  <a:tcPr marL="12700" marR="12700" marT="12700" marB="0" anchor="ctr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 marL="12700" marR="12700" marT="12700" marB="0" anchor="ctr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0.36-1.14</a:t>
                      </a:r>
                    </a:p>
                  </a:txBody>
                  <a:tcPr marL="12700" marR="12700" marT="12700" marB="0" anchor="ctr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</a:t>
                      </a:r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1BACF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*missing data 1 case
¶Fisher's Exact Test</a:t>
                      </a:r>
                    </a:p>
                  </a:txBody>
                  <a:tcPr marL="63500" marR="63500" marT="0" marB="0" anchor="ctr" horzOverflow="overflow">
                    <a:lnL w="0"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63500" marR="6350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63500" marR="6350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63500" marR="6350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63500" marR="6350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63500" marR="63500" marT="0" marB="0" anchor="ctr" horzOverflow="overflow"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99" name="Picture 19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872" y="3783415"/>
            <a:ext cx="12022981" cy="425006"/>
          </a:xfrm>
          <a:prstGeom prst="rect">
            <a:avLst/>
          </a:prstGeom>
        </p:spPr>
      </p:pic>
      <p:pic>
        <p:nvPicPr>
          <p:cNvPr id="201" name="Picture 20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872" y="3051647"/>
            <a:ext cx="12022981" cy="425007"/>
          </a:xfrm>
          <a:prstGeom prst="rect">
            <a:avLst/>
          </a:prstGeom>
        </p:spPr>
      </p:pic>
      <p:pic>
        <p:nvPicPr>
          <p:cNvPr id="203" name="Picture 20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243" y="5856357"/>
            <a:ext cx="12022981" cy="4250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1" grpId="2" animBg="1" advAuto="0"/>
      <p:bldP spid="203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1003</Words>
  <Application>Microsoft Macintosh PowerPoint</Application>
  <PresentationFormat>Custom</PresentationFormat>
  <Paragraphs>215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Blueprint</vt:lpstr>
      <vt:lpstr>LT Ploypun narindrarangkura, md Department of military and community medicine pramongkutklao college of medicine, Thailand</vt:lpstr>
      <vt:lpstr>Background</vt:lpstr>
      <vt:lpstr>Background</vt:lpstr>
      <vt:lpstr>Objectives</vt:lpstr>
      <vt:lpstr>Methods</vt:lpstr>
      <vt:lpstr>Results</vt:lpstr>
      <vt:lpstr>Number of influenza like illness cases in second-year medical cadets, Bangkok, October 2015 (n=41)</vt:lpstr>
      <vt:lpstr>Clinical symptoms of influenza like illness cases in second-year medical cadets, Bangkok, October 2015 (n=41) 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Ploypun narindrarangkura, md Department of military and community medicine pramongkutklao college of medicine, Thailand</dc:title>
  <cp:lastModifiedBy>Ploypun Narindrarangkura</cp:lastModifiedBy>
  <cp:revision>15</cp:revision>
  <cp:lastPrinted>2016-03-08T04:03:23Z</cp:lastPrinted>
  <dcterms:modified xsi:type="dcterms:W3CDTF">2016-03-08T04:03:26Z</dcterms:modified>
</cp:coreProperties>
</file>