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5" r:id="rId2"/>
    <p:sldId id="257" r:id="rId3"/>
    <p:sldId id="262" r:id="rId4"/>
    <p:sldId id="259" r:id="rId5"/>
    <p:sldId id="263" r:id="rId6"/>
    <p:sldId id="264" r:id="rId7"/>
    <p:sldId id="268" r:id="rId8"/>
    <p:sldId id="269" r:id="rId9"/>
    <p:sldId id="270" r:id="rId10"/>
    <p:sldId id="276" r:id="rId11"/>
    <p:sldId id="271" r:id="rId12"/>
    <p:sldId id="273" r:id="rId13"/>
    <p:sldId id="274" r:id="rId14"/>
    <p:sldId id="275" r:id="rId15"/>
    <p:sldId id="279" r:id="rId16"/>
    <p:sldId id="281" r:id="rId17"/>
    <p:sldId id="282" r:id="rId18"/>
    <p:sldId id="283" r:id="rId19"/>
    <p:sldId id="284" r:id="rId20"/>
    <p:sldId id="285" r:id="rId21"/>
    <p:sldId id="286" r:id="rId22"/>
    <p:sldId id="287" r:id="rId23"/>
    <p:sldId id="288" r:id="rId24"/>
    <p:sldId id="289" r:id="rId25"/>
    <p:sldId id="290" r:id="rId26"/>
    <p:sldId id="292" r:id="rId27"/>
    <p:sldId id="265" r:id="rId28"/>
    <p:sldId id="293" r:id="rId29"/>
    <p:sldId id="295" r:id="rId30"/>
    <p:sldId id="296" r:id="rId31"/>
    <p:sldId id="298" r:id="rId32"/>
    <p:sldId id="299" r:id="rId33"/>
    <p:sldId id="300" r:id="rId34"/>
    <p:sldId id="302" r:id="rId35"/>
    <p:sldId id="304" r:id="rId36"/>
    <p:sldId id="306"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82" autoAdjust="0"/>
  </p:normalViewPr>
  <p:slideViewPr>
    <p:cSldViewPr>
      <p:cViewPr varScale="1">
        <p:scale>
          <a:sx n="59" d="100"/>
          <a:sy n="59" d="100"/>
        </p:scale>
        <p:origin x="-15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82B35-7E12-4A00-8056-850660725824}" type="datetimeFigureOut">
              <a:rPr lang="zh-CN" altLang="en-US" smtClean="0"/>
              <a:t>2016/7/8</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0FBE7-E386-4541-BC88-A2A44836091E}" type="slidenum">
              <a:rPr lang="zh-CN" altLang="en-US" smtClean="0"/>
              <a:t>‹#›</a:t>
            </a:fld>
            <a:endParaRPr lang="zh-CN" altLang="en-US"/>
          </a:p>
        </p:txBody>
      </p:sp>
    </p:spTree>
    <p:extLst>
      <p:ext uri="{BB962C8B-B14F-4D97-AF65-F5344CB8AC3E}">
        <p14:creationId xmlns:p14="http://schemas.microsoft.com/office/powerpoint/2010/main" val="273477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web.bumc.bu.edu/otlt/MPH-Modules/PH/PH709_Heart/PH709_Heart3.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a:t>
            </a:r>
            <a:r>
              <a:rPr lang="en-US" altLang="zh-CN" baseline="0" dirty="0" smtClean="0"/>
              <a:t> morning, everyone. </a:t>
            </a:r>
            <a:r>
              <a:rPr lang="en-US" altLang="zh-CN" sz="1200" b="0" i="0" u="none" strike="noStrike" kern="1200" baseline="0" dirty="0" smtClean="0">
                <a:solidFill>
                  <a:schemeClr val="tx1"/>
                </a:solidFill>
                <a:latin typeface="+mn-lt"/>
                <a:ea typeface="+mn-ea"/>
                <a:cs typeface="+mn-cs"/>
              </a:rPr>
              <a:t>I am honored to have the opportunity to share our research with you here. Today I am going to talk about sirt1 in macrophage and obesity related endothelial dysfunction and atherosclerosis.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a:t>
            </a:fld>
            <a:endParaRPr lang="zh-CN" altLang="en-US"/>
          </a:p>
        </p:txBody>
      </p:sp>
    </p:spTree>
    <p:extLst>
      <p:ext uri="{BB962C8B-B14F-4D97-AF65-F5344CB8AC3E}">
        <p14:creationId xmlns:p14="http://schemas.microsoft.com/office/powerpoint/2010/main" val="57126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p:spPr>
        <p:txBody>
          <a:bodyPr/>
          <a:lstStyle/>
          <a:p>
            <a:r>
              <a:rPr lang="en-US" altLang="zh-CN" smtClean="0">
                <a:latin typeface="Calibri" pitchFamily="34" charset="0"/>
                <a:ea typeface="宋体" charset="-122"/>
              </a:rPr>
              <a:t>SIRT1 is an important regulator in many tissues including liver, pancreas, adipose tissue and muscles, and so on. It </a:t>
            </a:r>
            <a:r>
              <a:rPr lang="en-US" altLang="zh-CN" b="1" smtClean="0">
                <a:latin typeface="Calibri" pitchFamily="34" charset="0"/>
                <a:ea typeface="ヒラギノ角ゴ Pro W3"/>
                <a:cs typeface="ヒラギノ角ゴ Pro W3"/>
                <a:sym typeface="Gill Sans"/>
              </a:rPr>
              <a:t>controls metabolism by deferent mechanisms</a:t>
            </a:r>
            <a:r>
              <a:rPr lang="en-US" altLang="zh-CN" smtClean="0">
                <a:latin typeface="Calibri" pitchFamily="34" charset="0"/>
                <a:ea typeface="宋体" charset="-122"/>
              </a:rPr>
              <a:t>. </a:t>
            </a:r>
            <a:endParaRPr lang="zh-CN" altLang="en-US" smtClean="0">
              <a:ea typeface="宋体" charset="-122"/>
            </a:endParaRPr>
          </a:p>
        </p:txBody>
      </p:sp>
      <p:sp>
        <p:nvSpPr>
          <p:cNvPr id="52227" name="Slide Number Placeholder 3"/>
          <p:cNvSpPr>
            <a:spLocks noGrp="1"/>
          </p:cNvSpPr>
          <p:nvPr>
            <p:ph type="sldNum" sz="quarter" idx="5"/>
          </p:nvPr>
        </p:nvSpPr>
        <p:spPr>
          <a:noFill/>
          <a:ln>
            <a:miter lim="800000"/>
            <a:headEnd/>
            <a:tailEnd/>
          </a:ln>
        </p:spPr>
        <p:txBody>
          <a:bodyPr/>
          <a:lstStyle/>
          <a:p>
            <a:fld id="{47DA1794-0A01-4608-AD27-EB4416FC0B8F}" type="slidenum">
              <a:rPr lang="zh-CN" altLang="en-US" smtClean="0">
                <a:ea typeface="宋体" charset="-122"/>
              </a:rPr>
              <a:pPr/>
              <a:t>10</a:t>
            </a:fld>
            <a:endParaRPr lang="en-US"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Recently, it is reported that activation of Sirt1 can prevent atherosclerosis and </a:t>
            </a:r>
            <a:r>
              <a:rPr lang="en-US" altLang="zh-CN" sz="1200" b="0" i="0" u="none" strike="noStrike" kern="1200" baseline="0" dirty="0" err="1" smtClean="0">
                <a:solidFill>
                  <a:schemeClr val="tx1"/>
                </a:solidFill>
                <a:latin typeface="+mn-lt"/>
                <a:ea typeface="+mn-ea"/>
                <a:cs typeface="+mn-cs"/>
              </a:rPr>
              <a:t>atherothrombosis</a:t>
            </a:r>
            <a:r>
              <a:rPr lang="en-US" altLang="zh-CN" sz="1200" b="0" i="0" u="none" strike="noStrike" kern="1200" baseline="0" dirty="0" smtClean="0">
                <a:solidFill>
                  <a:schemeClr val="tx1"/>
                </a:solidFill>
                <a:latin typeface="+mn-lt"/>
                <a:ea typeface="+mn-ea"/>
                <a:cs typeface="+mn-cs"/>
              </a:rPr>
              <a:t>. These effects are probably mediated via activation of </a:t>
            </a:r>
            <a:r>
              <a:rPr lang="en-US" altLang="zh-CN" sz="1200" b="0" i="0" u="none" strike="noStrike" kern="1200" baseline="0" dirty="0" err="1" smtClean="0">
                <a:solidFill>
                  <a:schemeClr val="tx1"/>
                </a:solidFill>
                <a:latin typeface="+mn-lt"/>
                <a:ea typeface="+mn-ea"/>
                <a:cs typeface="+mn-cs"/>
              </a:rPr>
              <a:t>eNOS</a:t>
            </a:r>
            <a:r>
              <a:rPr lang="en-US" altLang="zh-CN" sz="1200" b="0" i="0" u="none" strike="noStrike" kern="1200" baseline="0" dirty="0" smtClean="0">
                <a:solidFill>
                  <a:schemeClr val="tx1"/>
                </a:solidFill>
                <a:latin typeface="+mn-lt"/>
                <a:ea typeface="+mn-ea"/>
                <a:cs typeface="+mn-cs"/>
              </a:rPr>
              <a:t> in endothelial cells and LXR in macrophages as well as via suppression of </a:t>
            </a:r>
            <a:r>
              <a:rPr lang="en-US" altLang="zh-CN" sz="1200" b="0" i="0" u="none" strike="noStrike" kern="1200" baseline="0" dirty="0" err="1" smtClean="0">
                <a:solidFill>
                  <a:schemeClr val="tx1"/>
                </a:solidFill>
                <a:latin typeface="+mn-lt"/>
                <a:ea typeface="+mn-ea"/>
                <a:cs typeface="+mn-cs"/>
              </a:rPr>
              <a:t>NFκB</a:t>
            </a:r>
            <a:r>
              <a:rPr lang="en-US" altLang="zh-CN" sz="1200" b="0" i="0" u="none" strike="noStrike" kern="1200" baseline="0" dirty="0" smtClean="0">
                <a:solidFill>
                  <a:schemeClr val="tx1"/>
                </a:solidFill>
                <a:latin typeface="+mn-lt"/>
                <a:ea typeface="+mn-ea"/>
                <a:cs typeface="+mn-cs"/>
              </a:rPr>
              <a:t> signaling activation in various plaque cells, including endothelial cells, macrophages and smooth muscle cells.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11</a:t>
            </a:fld>
            <a:endParaRPr lang="zh-CN" altLang="en-US"/>
          </a:p>
        </p:txBody>
      </p:sp>
    </p:spTree>
    <p:extLst>
      <p:ext uri="{BB962C8B-B14F-4D97-AF65-F5344CB8AC3E}">
        <p14:creationId xmlns:p14="http://schemas.microsoft.com/office/powerpoint/2010/main" val="224880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Now It is well known that macrophage SirT1 reduces inflammation, diminishes cholesterol uptake and promotes reverse cholesterol transport. Plaque macrophages induced atherosclerotic disease progression by triggering an inflammatory environment, mediating macrophage foam cell formation and</a:t>
            </a:r>
          </a:p>
          <a:p>
            <a:r>
              <a:rPr lang="en-US" altLang="zh-CN" sz="1200" b="0" i="0" u="none" strike="noStrike" kern="1200" baseline="0" dirty="0" smtClean="0">
                <a:solidFill>
                  <a:schemeClr val="tx1"/>
                </a:solidFill>
                <a:latin typeface="+mn-lt"/>
                <a:ea typeface="+mn-ea"/>
                <a:cs typeface="+mn-cs"/>
              </a:rPr>
              <a:t>necrotic core expansion. On one hand, SirT1 suppresses </a:t>
            </a:r>
            <a:r>
              <a:rPr lang="en-US" altLang="zh-CN" sz="1200" b="0" i="0" u="none" strike="noStrike" kern="1200" baseline="0" dirty="0" err="1" smtClean="0">
                <a:solidFill>
                  <a:schemeClr val="tx1"/>
                </a:solidFill>
                <a:latin typeface="+mn-lt"/>
                <a:ea typeface="+mn-ea"/>
                <a:cs typeface="+mn-cs"/>
              </a:rPr>
              <a:t>NFκB</a:t>
            </a:r>
            <a:r>
              <a:rPr lang="en-US" altLang="zh-CN" sz="1200" b="0" i="0" u="none" strike="noStrike" kern="1200" baseline="0" dirty="0" smtClean="0">
                <a:solidFill>
                  <a:schemeClr val="tx1"/>
                </a:solidFill>
                <a:latin typeface="+mn-lt"/>
                <a:ea typeface="+mn-ea"/>
                <a:cs typeface="+mn-cs"/>
              </a:rPr>
              <a:t> signaling activation, thereby reducing the expression of inflammatory molecules such as </a:t>
            </a:r>
            <a:r>
              <a:rPr lang="en-US" altLang="zh-CN" sz="1200" b="0" i="1" u="none" strike="noStrike" kern="1200" baseline="0" dirty="0" smtClean="0">
                <a:solidFill>
                  <a:schemeClr val="tx1"/>
                </a:solidFill>
                <a:latin typeface="+mn-lt"/>
                <a:ea typeface="+mn-ea"/>
                <a:cs typeface="+mn-cs"/>
              </a:rPr>
              <a:t>TNF</a:t>
            </a:r>
            <a:r>
              <a:rPr lang="en-US" altLang="zh-CN" sz="1200" b="1"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α, </a:t>
            </a:r>
            <a:r>
              <a:rPr lang="en-US" altLang="zh-CN" sz="1200" b="0" i="1" u="none" strike="noStrike" kern="1200" baseline="0" dirty="0" smtClean="0">
                <a:solidFill>
                  <a:schemeClr val="tx1"/>
                </a:solidFill>
                <a:latin typeface="+mn-lt"/>
                <a:ea typeface="+mn-ea"/>
                <a:cs typeface="+mn-cs"/>
              </a:rPr>
              <a:t>IL-1</a:t>
            </a:r>
            <a:r>
              <a:rPr lang="en-US" altLang="zh-CN" sz="1200" b="0" i="0" u="none" strike="noStrike" kern="1200" baseline="0" dirty="0" smtClean="0">
                <a:solidFill>
                  <a:schemeClr val="tx1"/>
                </a:solidFill>
                <a:latin typeface="+mn-lt"/>
                <a:ea typeface="+mn-ea"/>
                <a:cs typeface="+mn-cs"/>
              </a:rPr>
              <a:t>β, </a:t>
            </a:r>
            <a:r>
              <a:rPr lang="en-US" altLang="zh-CN" sz="1200" b="0" i="1" u="none" strike="noStrike" kern="1200" baseline="0" dirty="0" smtClean="0">
                <a:solidFill>
                  <a:schemeClr val="tx1"/>
                </a:solidFill>
                <a:latin typeface="+mn-lt"/>
                <a:ea typeface="+mn-ea"/>
                <a:cs typeface="+mn-cs"/>
              </a:rPr>
              <a:t>IL-6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MCP-1</a:t>
            </a:r>
            <a:r>
              <a:rPr lang="en-US" altLang="zh-CN" sz="1200" b="0" i="0" u="none" strike="noStrike" kern="1200" baseline="0" dirty="0" smtClean="0">
                <a:solidFill>
                  <a:schemeClr val="tx1"/>
                </a:solidFill>
                <a:latin typeface="+mn-lt"/>
                <a:ea typeface="+mn-ea"/>
                <a:cs typeface="+mn-cs"/>
              </a:rPr>
              <a:t>. On the other hand, SirT1 diminishes the expression of </a:t>
            </a:r>
            <a:r>
              <a:rPr lang="en-US" altLang="zh-CN" sz="1200" b="0" i="1" u="none" strike="noStrike" kern="1200" baseline="0" dirty="0" smtClean="0">
                <a:solidFill>
                  <a:schemeClr val="tx1"/>
                </a:solidFill>
                <a:latin typeface="+mn-lt"/>
                <a:ea typeface="+mn-ea"/>
                <a:cs typeface="+mn-cs"/>
              </a:rPr>
              <a:t>Lox-1</a:t>
            </a:r>
            <a:r>
              <a:rPr lang="en-US" altLang="zh-CN" sz="1200" b="0" i="0" u="none" strike="noStrike" kern="1200" baseline="0" dirty="0" smtClean="0">
                <a:solidFill>
                  <a:schemeClr val="tx1"/>
                </a:solidFill>
                <a:latin typeface="+mn-lt"/>
                <a:ea typeface="+mn-ea"/>
                <a:cs typeface="+mn-cs"/>
              </a:rPr>
              <a:t>, a receptor for </a:t>
            </a:r>
            <a:r>
              <a:rPr lang="en-US" altLang="zh-CN" sz="1200" b="0" i="0" u="none" strike="noStrike" kern="1200" baseline="0" dirty="0" err="1" smtClean="0">
                <a:solidFill>
                  <a:schemeClr val="tx1"/>
                </a:solidFill>
                <a:latin typeface="+mn-lt"/>
                <a:ea typeface="+mn-ea"/>
                <a:cs typeface="+mn-cs"/>
              </a:rPr>
              <a:t>oxLDL</a:t>
            </a:r>
            <a:r>
              <a:rPr lang="en-US" altLang="zh-CN" sz="1200" b="0" i="0" u="none" strike="noStrike" kern="1200" baseline="0" dirty="0" smtClean="0">
                <a:solidFill>
                  <a:schemeClr val="tx1"/>
                </a:solidFill>
                <a:latin typeface="+mn-lt"/>
                <a:ea typeface="+mn-ea"/>
                <a:cs typeface="+mn-cs"/>
              </a:rPr>
              <a:t> that promotes macrophage foam cell formation. Furthermore, SirT1 also stimulates LXR-mediated ABCA1 expression and hence promotes reverse cholesterol transport that protects the cell from excessive cholesterol accumulation. These findings indicate a close link between the activity of SIRT1 in macrophages and atherosclerosis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12</a:t>
            </a:fld>
            <a:endParaRPr lang="zh-CN" altLang="en-US"/>
          </a:p>
        </p:txBody>
      </p:sp>
    </p:spTree>
    <p:extLst>
      <p:ext uri="{BB962C8B-B14F-4D97-AF65-F5344CB8AC3E}">
        <p14:creationId xmlns:p14="http://schemas.microsoft.com/office/powerpoint/2010/main" val="23728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Most</a:t>
            </a:r>
            <a:r>
              <a:rPr lang="en-US" altLang="zh-CN" baseline="0" dirty="0" smtClean="0"/>
              <a:t> study </a:t>
            </a:r>
            <a:r>
              <a:rPr lang="en-US" altLang="zh-CN" dirty="0" smtClean="0"/>
              <a:t>focus on the of  roles of sirt1 in macrophage foam cell formation. However, a controversial</a:t>
            </a:r>
            <a:r>
              <a:rPr lang="en-US" altLang="zh-CN" baseline="0" dirty="0" smtClean="0"/>
              <a:t> study published in E</a:t>
            </a:r>
            <a:r>
              <a:rPr lang="en-US" altLang="zh-CN" sz="1200" b="0" i="0" u="none" strike="noStrike" kern="1200" baseline="0" dirty="0" smtClean="0">
                <a:solidFill>
                  <a:schemeClr val="tx1"/>
                </a:solidFill>
                <a:latin typeface="+mn-lt"/>
                <a:ea typeface="+mn-ea"/>
                <a:cs typeface="+mn-cs"/>
              </a:rPr>
              <a:t>urope Heart Journal showed that SIRT1 do not affect cholesterol efflux in macrophage. In this research, </a:t>
            </a:r>
            <a:r>
              <a:rPr lang="en-US" altLang="zh-CN" sz="1200" b="0" i="0" u="none" strike="noStrike" kern="1200" baseline="0" dirty="0" err="1" smtClean="0">
                <a:solidFill>
                  <a:schemeClr val="tx1"/>
                </a:solidFill>
                <a:latin typeface="+mn-lt"/>
                <a:ea typeface="+mn-ea"/>
                <a:cs typeface="+mn-cs"/>
              </a:rPr>
              <a:t>splitomicin</a:t>
            </a:r>
            <a:r>
              <a:rPr lang="en-US" altLang="zh-CN" sz="1200" b="0" i="0" u="none" strike="noStrike" kern="1200" baseline="0" dirty="0" smtClean="0">
                <a:solidFill>
                  <a:schemeClr val="tx1"/>
                </a:solidFill>
                <a:latin typeface="+mn-lt"/>
                <a:ea typeface="+mn-ea"/>
                <a:cs typeface="+mn-cs"/>
              </a:rPr>
              <a:t>, one kind of SIRT1 inhibitor could not increase ApoA-1 dependent cholesterol efflux in macrophage cell line RAW 264.7.</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13</a:t>
            </a:fld>
            <a:endParaRPr lang="zh-CN" altLang="en-US"/>
          </a:p>
        </p:txBody>
      </p:sp>
    </p:spTree>
    <p:extLst>
      <p:ext uri="{BB962C8B-B14F-4D97-AF65-F5344CB8AC3E}">
        <p14:creationId xmlns:p14="http://schemas.microsoft.com/office/powerpoint/2010/main" val="236467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a:t>
            </a:r>
            <a:r>
              <a:rPr lang="en-US" altLang="zh-CN" baseline="0" dirty="0" smtClean="0"/>
              <a:t> our question is any other mechanism involved in atherosclerosis?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14</a:t>
            </a:fld>
            <a:endParaRPr lang="zh-CN" altLang="en-US"/>
          </a:p>
        </p:txBody>
      </p:sp>
    </p:spTree>
    <p:extLst>
      <p:ext uri="{BB962C8B-B14F-4D97-AF65-F5344CB8AC3E}">
        <p14:creationId xmlns:p14="http://schemas.microsoft.com/office/powerpoint/2010/main" val="162891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In order to explore</a:t>
            </a:r>
            <a:r>
              <a:rPr lang="en-US" altLang="zh-CN" baseline="0" dirty="0" smtClean="0"/>
              <a:t> the possible mechanism,</a:t>
            </a:r>
            <a:r>
              <a:rPr lang="en-US" altLang="zh-CN" dirty="0" smtClean="0"/>
              <a:t> we  generated macrophage specific sirt1 KO mice (MKO). There</a:t>
            </a:r>
            <a:r>
              <a:rPr lang="en-US" altLang="zh-CN" baseline="0" dirty="0" smtClean="0"/>
              <a:t> is no different of body weight </a:t>
            </a:r>
            <a:r>
              <a:rPr lang="en-US" altLang="zh-CN" baseline="0" dirty="0" err="1" smtClean="0"/>
              <a:t>betweeen</a:t>
            </a:r>
            <a:r>
              <a:rPr lang="en-US" altLang="zh-CN" baseline="0" dirty="0" smtClean="0"/>
              <a:t> </a:t>
            </a:r>
            <a:r>
              <a:rPr lang="en-US" altLang="zh-CN" dirty="0" smtClean="0"/>
              <a:t>MKO</a:t>
            </a:r>
            <a:r>
              <a:rPr lang="en-US" altLang="zh-CN" baseline="0" dirty="0" smtClean="0"/>
              <a:t> and WT mice.</a:t>
            </a:r>
            <a:r>
              <a:rPr lang="en-US" altLang="zh-CN" dirty="0" smtClean="0"/>
              <a:t>.  </a:t>
            </a:r>
            <a:endParaRPr lang="zh-CN" altLang="en-US" dirty="0" smtClean="0"/>
          </a:p>
        </p:txBody>
      </p:sp>
      <p:sp>
        <p:nvSpPr>
          <p:cNvPr id="1904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676CBC-C730-497D-9571-B63419EC70AD}" type="slidenum">
              <a:rPr lang="en-US" altLang="zh-CN" sz="1200" b="0">
                <a:solidFill>
                  <a:schemeClr val="tx1"/>
                </a:solidFill>
                <a:latin typeface="Arial" charset="0"/>
              </a:rPr>
              <a:pPr algn="r"/>
              <a:t>15</a:t>
            </a:fld>
            <a:endParaRPr lang="en-US" altLang="zh-CN" sz="1200" b="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dirty="0" smtClean="0">
                <a:solidFill>
                  <a:srgbClr val="7030A0"/>
                </a:solidFill>
              </a:rPr>
              <a:t>Firstly</a:t>
            </a:r>
            <a:r>
              <a:rPr lang="en-US" altLang="zh-CN" sz="1200" b="1" baseline="0" dirty="0" smtClean="0">
                <a:solidFill>
                  <a:srgbClr val="7030A0"/>
                </a:solidFill>
              </a:rPr>
              <a:t>, we want t</a:t>
            </a:r>
            <a:r>
              <a:rPr lang="en-US" altLang="zh-CN" sz="1200" b="1" dirty="0" smtClean="0">
                <a:solidFill>
                  <a:srgbClr val="7030A0"/>
                </a:solidFill>
              </a:rPr>
              <a:t>o investigate whether deletion of SIRT1 in macrophage affects endothelial function </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16</a:t>
            </a:fld>
            <a:endParaRPr lang="zh-CN" altLang="en-US"/>
          </a:p>
        </p:txBody>
      </p:sp>
    </p:spTree>
    <p:extLst>
      <p:ext uri="{BB962C8B-B14F-4D97-AF65-F5344CB8AC3E}">
        <p14:creationId xmlns:p14="http://schemas.microsoft.com/office/powerpoint/2010/main" val="378090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t>Six weeks old</a:t>
            </a:r>
            <a:r>
              <a:rPr lang="en-US" altLang="zh-CN" sz="1200" baseline="0" dirty="0" smtClean="0"/>
              <a:t> </a:t>
            </a:r>
            <a:r>
              <a:rPr lang="en-US" altLang="zh-CN" sz="1200" dirty="0" smtClean="0"/>
              <a:t>macrophage specific-SIRT1 KO mice and its WT control were fed with SCD or HFHC diet for 16 weeks.</a:t>
            </a:r>
            <a:r>
              <a:rPr lang="en-US" altLang="zh-CN" sz="1200" b="1" baseline="0" dirty="0" smtClean="0">
                <a:ea typeface="宋体" charset="-122"/>
              </a:rPr>
              <a:t> A</a:t>
            </a:r>
            <a:r>
              <a:rPr lang="en-US" altLang="zh-CN" b="1" dirty="0" smtClean="0">
                <a:ea typeface="宋体" charset="-122"/>
              </a:rPr>
              <a:t>ortas were</a:t>
            </a:r>
            <a:r>
              <a:rPr lang="en-US" altLang="zh-CN" b="1" baseline="0" dirty="0" smtClean="0">
                <a:ea typeface="宋体" charset="-122"/>
              </a:rPr>
              <a:t> isolated from mice and  perivascular adipose tissue was removed.</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17</a:t>
            </a:fld>
            <a:endParaRPr lang="zh-CN" altLang="en-US"/>
          </a:p>
        </p:txBody>
      </p:sp>
    </p:spTree>
    <p:extLst>
      <p:ext uri="{BB962C8B-B14F-4D97-AF65-F5344CB8AC3E}">
        <p14:creationId xmlns:p14="http://schemas.microsoft.com/office/powerpoint/2010/main" val="241884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order</a:t>
            </a:r>
            <a:r>
              <a:rPr lang="en-US" altLang="zh-CN" baseline="0" dirty="0" smtClean="0"/>
              <a:t> to evaluate the endothelial function, we use wire </a:t>
            </a:r>
            <a:r>
              <a:rPr lang="en-US" altLang="zh-CN" baseline="0" dirty="0" err="1" smtClean="0"/>
              <a:t>myograph</a:t>
            </a:r>
            <a:r>
              <a:rPr lang="en-US" altLang="zh-CN" baseline="0" dirty="0" smtClean="0"/>
              <a:t> analysis. This is a typical result of </a:t>
            </a:r>
            <a:r>
              <a:rPr lang="en-US" altLang="zh-CN" baseline="0" dirty="0" err="1" smtClean="0"/>
              <a:t>myograph</a:t>
            </a:r>
            <a:r>
              <a:rPr lang="en-US" altLang="zh-CN" baseline="0" dirty="0" smtClean="0"/>
              <a:t>. This red curve means the endothelial dependent relaxation is better ,while this yellow curve represents the impaired endothelial function.</a:t>
            </a:r>
            <a:endParaRPr lang="zh-CN" altLang="en-US" dirty="0"/>
          </a:p>
        </p:txBody>
      </p:sp>
      <p:sp>
        <p:nvSpPr>
          <p:cNvPr id="4" name="Slide Number Placeholder 3"/>
          <p:cNvSpPr>
            <a:spLocks noGrp="1"/>
          </p:cNvSpPr>
          <p:nvPr>
            <p:ph type="sldNum" sz="quarter" idx="10"/>
          </p:nvPr>
        </p:nvSpPr>
        <p:spPr/>
        <p:txBody>
          <a:bodyPr/>
          <a:lstStyle/>
          <a:p>
            <a:pPr>
              <a:defRPr/>
            </a:pPr>
            <a:fld id="{ABB92625-6DF6-47DC-AC17-4176C255E058}" type="slidenum">
              <a:rPr lang="zh-CN" altLang="en-US" smtClean="0"/>
              <a:pPr>
                <a:defRPr/>
              </a:pPr>
              <a:t>18</a:t>
            </a:fld>
            <a:endParaRPr lang="zh-CN" altLang="en-US"/>
          </a:p>
        </p:txBody>
      </p:sp>
    </p:spTree>
    <p:extLst>
      <p:ext uri="{BB962C8B-B14F-4D97-AF65-F5344CB8AC3E}">
        <p14:creationId xmlns:p14="http://schemas.microsoft.com/office/powerpoint/2010/main" val="1993318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charset="-122"/>
              </a:rPr>
              <a:t>We first studied the Ach-induced endothelial relaxation in Lean</a:t>
            </a:r>
            <a:r>
              <a:rPr lang="en-US" altLang="zh-CN" baseline="0" dirty="0" smtClean="0">
                <a:ea typeface="宋体" charset="-122"/>
              </a:rPr>
              <a:t> </a:t>
            </a:r>
            <a:r>
              <a:rPr lang="en-US" altLang="zh-CN" dirty="0" smtClean="0">
                <a:ea typeface="宋体" charset="-122"/>
              </a:rPr>
              <a:t>mice</a:t>
            </a:r>
            <a:r>
              <a:rPr lang="en-US" altLang="zh-CN" baseline="0" dirty="0" smtClean="0">
                <a:ea typeface="宋体" charset="-122"/>
              </a:rPr>
              <a:t>. And </a:t>
            </a:r>
            <a:r>
              <a:rPr lang="en-US" altLang="zh-CN" dirty="0" smtClean="0">
                <a:ea typeface="宋体" charset="-122"/>
              </a:rPr>
              <a:t>found that the aorta from WT and KO mice exhibited similar </a:t>
            </a:r>
            <a:r>
              <a:rPr lang="en-US" altLang="zh-CN" dirty="0" err="1" smtClean="0">
                <a:ea typeface="宋体" charset="-122"/>
              </a:rPr>
              <a:t>vasorelaxation</a:t>
            </a:r>
            <a:r>
              <a:rPr lang="en-US" altLang="zh-CN" dirty="0" smtClean="0">
                <a:ea typeface="宋体" charset="-122"/>
              </a:rPr>
              <a:t> activity to Ach. However, in the presence of obesity, the relaxation of</a:t>
            </a:r>
            <a:r>
              <a:rPr lang="en-US" altLang="zh-CN" baseline="0" dirty="0" smtClean="0">
                <a:ea typeface="宋体" charset="-122"/>
              </a:rPr>
              <a:t> </a:t>
            </a:r>
            <a:r>
              <a:rPr lang="en-US" altLang="zh-CN" dirty="0" smtClean="0">
                <a:ea typeface="宋体" charset="-122"/>
              </a:rPr>
              <a:t>aorta from MKO mice was </a:t>
            </a:r>
            <a:r>
              <a:rPr lang="en-US" altLang="zh-CN" sz="1200" b="1" dirty="0" smtClean="0"/>
              <a:t>significantly reduced ,compared</a:t>
            </a:r>
            <a:r>
              <a:rPr lang="en-US" altLang="zh-CN" sz="1200" b="1" baseline="0" dirty="0" smtClean="0"/>
              <a:t> with aorta from wild type mice</a:t>
            </a:r>
            <a:r>
              <a:rPr lang="en-US" altLang="zh-CN" sz="1200" b="0" baseline="0" dirty="0" smtClean="0">
                <a:ea typeface="宋体" charset="-122"/>
              </a:rPr>
              <a:t>.</a:t>
            </a:r>
            <a:endParaRPr lang="en-US" altLang="zh-CN" dirty="0" smtClean="0">
              <a:ea typeface="宋体" charset="-122"/>
            </a:endParaRP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19</a:t>
            </a:fld>
            <a:endParaRPr lang="zh-CN" altLang="en-US"/>
          </a:p>
        </p:txBody>
      </p:sp>
    </p:spTree>
    <p:extLst>
      <p:ext uri="{BB962C8B-B14F-4D97-AF65-F5344CB8AC3E}">
        <p14:creationId xmlns:p14="http://schemas.microsoft.com/office/powerpoint/2010/main" val="397573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It is well known that cardiovascular disease (CVD) currently accounts for </a:t>
            </a:r>
            <a:r>
              <a:rPr lang="en-US" altLang="zh-CN" dirty="0" smtClean="0">
                <a:ea typeface="宋体" charset="-122"/>
              </a:rPr>
              <a:t>over 30% of all deaths in the world.</a:t>
            </a:r>
            <a:r>
              <a:rPr lang="en-US" altLang="zh-CN" sz="1200" b="0" i="0" u="none" strike="noStrike" kern="1200" baseline="0" dirty="0" smtClean="0">
                <a:solidFill>
                  <a:schemeClr val="tx1"/>
                </a:solidFill>
                <a:latin typeface="+mn-lt"/>
                <a:ea typeface="+mn-ea"/>
                <a:cs typeface="+mn-cs"/>
              </a:rPr>
              <a:t> remaining the leading global cause of</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Death. </a:t>
            </a:r>
            <a:r>
              <a:rPr lang="en-US" altLang="zh-CN" sz="1200" b="1" i="0" u="none" strike="noStrike" kern="1200" baseline="0" dirty="0" smtClean="0">
                <a:solidFill>
                  <a:schemeClr val="tx1"/>
                </a:solidFill>
                <a:effectLst/>
                <a:latin typeface="+mn-lt"/>
                <a:ea typeface="+mn-ea"/>
                <a:cs typeface="+mn-cs"/>
              </a:rPr>
              <a:t>IT is worth noting that cardiovascular diseases  </a:t>
            </a:r>
            <a:r>
              <a:rPr lang="en-US" altLang="zh-CN" sz="1200" b="0" i="0" u="none" strike="noStrike" kern="1200" baseline="0" dirty="0" smtClean="0">
                <a:solidFill>
                  <a:schemeClr val="tx1"/>
                </a:solidFill>
                <a:latin typeface="+mn-lt"/>
                <a:ea typeface="+mn-ea"/>
                <a:cs typeface="+mn-cs"/>
              </a:rPr>
              <a:t>was two times as many deaths as was caused by cancer.</a:t>
            </a: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a:t>
            </a:fld>
            <a:endParaRPr lang="zh-CN" altLang="en-US"/>
          </a:p>
        </p:txBody>
      </p:sp>
    </p:spTree>
    <p:extLst>
      <p:ext uri="{BB962C8B-B14F-4D97-AF65-F5344CB8AC3E}">
        <p14:creationId xmlns:p14="http://schemas.microsoft.com/office/powerpoint/2010/main" val="2668089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Following</a:t>
            </a:r>
            <a:r>
              <a:rPr lang="en-US" altLang="zh-CN" baseline="0" dirty="0" smtClean="0"/>
              <a:t> that, we sought to investigate whether endothelial activation was changed between </a:t>
            </a:r>
            <a:r>
              <a:rPr lang="en-US" altLang="zh-CN" baseline="0" dirty="0" err="1" smtClean="0"/>
              <a:t>wt</a:t>
            </a:r>
            <a:r>
              <a:rPr lang="en-US" altLang="zh-CN" baseline="0" dirty="0" smtClean="0"/>
              <a:t> and </a:t>
            </a:r>
            <a:r>
              <a:rPr lang="en-US" altLang="zh-CN" baseline="0" dirty="0" err="1" smtClean="0"/>
              <a:t>ko</a:t>
            </a:r>
            <a:r>
              <a:rPr lang="en-US" altLang="zh-CN" baseline="0" dirty="0" smtClean="0"/>
              <a:t> mice and our results demonstrated that compared with aorta from </a:t>
            </a:r>
            <a:r>
              <a:rPr lang="en-US" altLang="zh-CN" baseline="0" dirty="0" err="1" smtClean="0"/>
              <a:t>obest</a:t>
            </a:r>
            <a:r>
              <a:rPr lang="en-US" altLang="zh-CN" baseline="0" dirty="0" smtClean="0"/>
              <a:t> WT mice, </a:t>
            </a:r>
            <a:r>
              <a:rPr lang="en-US" altLang="zh-CN" sz="1200" b="1" dirty="0" smtClean="0"/>
              <a:t>mRNA levels of E-</a:t>
            </a:r>
            <a:r>
              <a:rPr lang="en-US" altLang="zh-CN" sz="1200" b="1" dirty="0" err="1" smtClean="0"/>
              <a:t>selectin</a:t>
            </a:r>
            <a:r>
              <a:rPr lang="en-US" altLang="zh-CN" sz="1200" b="1" dirty="0" smtClean="0"/>
              <a:t> and ICAM by</a:t>
            </a:r>
            <a:r>
              <a:rPr lang="en-US" altLang="zh-CN" sz="1200" b="1" baseline="0" dirty="0" smtClean="0"/>
              <a:t> q-PCR </a:t>
            </a:r>
            <a:r>
              <a:rPr lang="en-US" altLang="zh-CN" sz="1200" b="1" dirty="0" smtClean="0"/>
              <a:t>were increased in</a:t>
            </a:r>
            <a:r>
              <a:rPr lang="en-US" altLang="zh-CN" sz="1200" b="1" baseline="0" dirty="0" smtClean="0"/>
              <a:t> aorta </a:t>
            </a:r>
            <a:r>
              <a:rPr lang="en-US" altLang="zh-CN" sz="1200" b="1" dirty="0" smtClean="0"/>
              <a:t>from knock out mice, indicating</a:t>
            </a:r>
            <a:r>
              <a:rPr lang="en-US" altLang="zh-CN" sz="1200" b="1" baseline="0" dirty="0" smtClean="0"/>
              <a:t> that </a:t>
            </a:r>
            <a:r>
              <a:rPr lang="en-US" altLang="zh-CN" b="1" dirty="0" smtClean="0"/>
              <a:t>Macrophage SIRT1 reduces endothelial activation.</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20</a:t>
            </a:fld>
            <a:endParaRPr lang="zh-CN" altLang="en-US"/>
          </a:p>
        </p:txBody>
      </p:sp>
    </p:spTree>
    <p:extLst>
      <p:ext uri="{BB962C8B-B14F-4D97-AF65-F5344CB8AC3E}">
        <p14:creationId xmlns:p14="http://schemas.microsoft.com/office/powerpoint/2010/main" val="3241575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dirty="0" smtClean="0">
                <a:solidFill>
                  <a:srgbClr val="7030A0"/>
                </a:solidFill>
              </a:rPr>
              <a:t>The follow question</a:t>
            </a:r>
            <a:r>
              <a:rPr lang="en-US" altLang="zh-CN" sz="1200" b="1" baseline="0" dirty="0" smtClean="0">
                <a:solidFill>
                  <a:srgbClr val="7030A0"/>
                </a:solidFill>
              </a:rPr>
              <a:t> is </a:t>
            </a:r>
            <a:r>
              <a:rPr lang="en-US" altLang="zh-CN" sz="1200" b="1" dirty="0" smtClean="0">
                <a:ln w="11430"/>
                <a:solidFill>
                  <a:srgbClr val="0000FF"/>
                </a:solidFill>
                <a:effectLst>
                  <a:outerShdw blurRad="50800" dist="39000" dir="5460000" algn="tl">
                    <a:srgbClr val="000000">
                      <a:alpha val="38000"/>
                    </a:srgbClr>
                  </a:outerShdw>
                </a:effectLst>
              </a:rPr>
              <a:t>whether deletion of SIRT1 in macrophage affects  atherosclerosis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21</a:t>
            </a:fld>
            <a:endParaRPr lang="zh-CN" altLang="en-US"/>
          </a:p>
        </p:txBody>
      </p:sp>
    </p:spTree>
    <p:extLst>
      <p:ext uri="{BB962C8B-B14F-4D97-AF65-F5344CB8AC3E}">
        <p14:creationId xmlns:p14="http://schemas.microsoft.com/office/powerpoint/2010/main" val="378090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 this</a:t>
            </a:r>
            <a:r>
              <a:rPr lang="en-US" altLang="zh-CN" baseline="0" dirty="0" smtClean="0"/>
              <a:t> aim, </a:t>
            </a:r>
            <a:r>
              <a:rPr lang="en-US" altLang="zh-CN" dirty="0" smtClean="0"/>
              <a:t>we changed the macrophage-specific SIRT1 knockout mice to the </a:t>
            </a:r>
            <a:r>
              <a:rPr lang="en-US" altLang="zh-CN" dirty="0" err="1" smtClean="0"/>
              <a:t>apoE</a:t>
            </a:r>
            <a:r>
              <a:rPr lang="en-US" altLang="zh-CN" dirty="0" smtClean="0"/>
              <a:t> knockout back </a:t>
            </a:r>
            <a:r>
              <a:rPr lang="en-US" altLang="zh-CN" dirty="0" err="1" smtClean="0"/>
              <a:t>groud</a:t>
            </a:r>
            <a:r>
              <a:rPr lang="en-US" altLang="zh-CN" dirty="0" smtClean="0"/>
              <a:t>(DKO mice), with the </a:t>
            </a:r>
            <a:r>
              <a:rPr lang="en-US" altLang="zh-CN" dirty="0" err="1" smtClean="0"/>
              <a:t>macrohage-cre</a:t>
            </a:r>
            <a:r>
              <a:rPr lang="en-US" altLang="zh-CN" dirty="0" smtClean="0"/>
              <a:t> negative mice as the control. The mice were</a:t>
            </a:r>
            <a:r>
              <a:rPr lang="en-US" altLang="zh-CN" baseline="0" dirty="0" smtClean="0"/>
              <a:t> </a:t>
            </a:r>
            <a:r>
              <a:rPr lang="en-US" altLang="zh-CN" dirty="0" smtClean="0"/>
              <a:t>fed with HFHC for 8 weeks before the development of atherosclerosis was examined. The aorta was subjected to HE, Oil red O, MOMOA</a:t>
            </a:r>
            <a:r>
              <a:rPr lang="en-US" altLang="zh-CN" baseline="0" dirty="0" smtClean="0"/>
              <a:t> and </a:t>
            </a:r>
            <a:r>
              <a:rPr lang="en-US" altLang="zh-CN" dirty="0" smtClean="0"/>
              <a:t>a-SMA .and We also used </a:t>
            </a:r>
            <a:r>
              <a:rPr lang="en-US" altLang="zh-CN" baseline="0" dirty="0" smtClean="0"/>
              <a:t>ultrasound to examine the plaque in vivo.</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22</a:t>
            </a:fld>
            <a:endParaRPr lang="zh-CN" altLang="en-US"/>
          </a:p>
        </p:txBody>
      </p:sp>
    </p:spTree>
    <p:extLst>
      <p:ext uri="{BB962C8B-B14F-4D97-AF65-F5344CB8AC3E}">
        <p14:creationId xmlns:p14="http://schemas.microsoft.com/office/powerpoint/2010/main" val="511956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In our study, compared with </a:t>
            </a:r>
            <a:r>
              <a:rPr lang="en-US" altLang="zh-CN" baseline="0" dirty="0" err="1" smtClean="0"/>
              <a:t>apoE</a:t>
            </a:r>
            <a:r>
              <a:rPr lang="en-US" altLang="zh-CN" baseline="0" dirty="0" smtClean="0"/>
              <a:t>-/- mice, </a:t>
            </a:r>
            <a:r>
              <a:rPr lang="en-US" altLang="zh-CN" sz="1200" dirty="0" smtClean="0"/>
              <a:t>DKO mice showed more severe lipid accumulation (especially in the descending aorta region) by oil</a:t>
            </a:r>
            <a:r>
              <a:rPr lang="en-US" altLang="zh-CN" sz="1200" baseline="0" dirty="0" smtClean="0"/>
              <a:t> red o.</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23</a:t>
            </a:fld>
            <a:endParaRPr lang="zh-CN" altLang="en-US"/>
          </a:p>
        </p:txBody>
      </p:sp>
    </p:spTree>
    <p:extLst>
      <p:ext uri="{BB962C8B-B14F-4D97-AF65-F5344CB8AC3E}">
        <p14:creationId xmlns:p14="http://schemas.microsoft.com/office/powerpoint/2010/main" val="1596225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And</a:t>
            </a:r>
            <a:r>
              <a:rPr lang="en-US" altLang="zh-CN" baseline="0" dirty="0" smtClean="0"/>
              <a:t> the ultrasound imaging also indicated that DKO mice showed more severe plaque in aortic arch region.</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24</a:t>
            </a:fld>
            <a:endParaRPr lang="zh-CN" altLang="en-US"/>
          </a:p>
        </p:txBody>
      </p:sp>
    </p:spTree>
    <p:extLst>
      <p:ext uri="{BB962C8B-B14F-4D97-AF65-F5344CB8AC3E}">
        <p14:creationId xmlns:p14="http://schemas.microsoft.com/office/powerpoint/2010/main" val="6937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dk1"/>
                </a:solidFill>
              </a:rPr>
              <a:t>Immunofluorescence staining results demonstrated</a:t>
            </a:r>
            <a:r>
              <a:rPr lang="en-US" altLang="zh-CN" sz="1200" baseline="0" dirty="0" smtClean="0">
                <a:solidFill>
                  <a:schemeClr val="dk1"/>
                </a:solidFill>
              </a:rPr>
              <a:t> that </a:t>
            </a:r>
            <a:r>
              <a:rPr lang="en-US" altLang="zh-CN" sz="1200" b="1" dirty="0" smtClean="0">
                <a:solidFill>
                  <a:schemeClr val="dk1"/>
                </a:solidFill>
              </a:rPr>
              <a:t>deletion of SIRT1 in macrophage  showed stronger signals for α-SMA</a:t>
            </a:r>
            <a:endParaRPr lang="zh-CN" altLang="en-US" sz="1200" b="1" dirty="0" smtClean="0">
              <a:solidFill>
                <a:schemeClr val="dk1"/>
              </a:solidFill>
            </a:endParaRPr>
          </a:p>
          <a:p>
            <a:r>
              <a:rPr lang="en-US" altLang="zh-CN" sz="1200" b="1" dirty="0" smtClean="0">
                <a:solidFill>
                  <a:schemeClr val="dk1"/>
                </a:solidFill>
              </a:rPr>
              <a:t>and MOMA-2,</a:t>
            </a:r>
            <a:r>
              <a:rPr lang="en-US" altLang="zh-CN" sz="1200" dirty="0" smtClean="0"/>
              <a:t> indicating an acceleration in evolution of lesions toward a more advanced phenotype</a:t>
            </a:r>
            <a:endParaRPr lang="zh-CN" altLang="en-US" sz="1200" b="1"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dk1"/>
              </a:solidFill>
            </a:endParaRP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25</a:t>
            </a:fld>
            <a:endParaRPr lang="zh-CN" altLang="en-US"/>
          </a:p>
        </p:txBody>
      </p:sp>
    </p:spTree>
    <p:extLst>
      <p:ext uri="{BB962C8B-B14F-4D97-AF65-F5344CB8AC3E}">
        <p14:creationId xmlns:p14="http://schemas.microsoft.com/office/powerpoint/2010/main" val="3349932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According to our experiments,  deletion of SIRT1 in macrophage induced endothelial dysfunction and </a:t>
            </a:r>
            <a:r>
              <a:rPr lang="en-US" altLang="zh-CN" dirty="0" err="1" smtClean="0"/>
              <a:t>atherogenesis</a:t>
            </a:r>
            <a:r>
              <a:rPr lang="en-US" altLang="zh-CN" dirty="0" smtClean="0"/>
              <a:t>.</a:t>
            </a:r>
            <a:r>
              <a:rPr lang="en-US" altLang="zh-CN" baseline="0" dirty="0" smtClean="0"/>
              <a:t> Now the key question is </a:t>
            </a:r>
            <a:r>
              <a:rPr lang="en-US" altLang="zh-CN" sz="1200" b="1" dirty="0" smtClean="0">
                <a:ln w="11430"/>
                <a:solidFill>
                  <a:srgbClr val="0000FF"/>
                </a:solidFill>
                <a:effectLst>
                  <a:outerShdw blurRad="50800" dist="39000" dir="5460000" algn="tl">
                    <a:srgbClr val="000000">
                      <a:alpha val="38000"/>
                    </a:srgbClr>
                  </a:outerShdw>
                </a:effectLst>
              </a:rPr>
              <a:t>how of SIRT1 in macrophage affects  endothelial function and atherosclerosis?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26</a:t>
            </a:fld>
            <a:endParaRPr lang="zh-CN" altLang="en-US"/>
          </a:p>
        </p:txBody>
      </p:sp>
    </p:spTree>
    <p:extLst>
      <p:ext uri="{BB962C8B-B14F-4D97-AF65-F5344CB8AC3E}">
        <p14:creationId xmlns:p14="http://schemas.microsoft.com/office/powerpoint/2010/main" val="180360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"Macrophages function as control switches of the immune system, providing a balance between pro- and anti-inflammatory responses. To accomplish this, they develop into different subsets: classically (M1) or alternatively (M2) activated macrophages. Whereas M1 macrophages display a cytotoxic, </a:t>
            </a:r>
            <a:r>
              <a:rPr lang="en-US" altLang="zh-CN" sz="1200" b="0" i="0" kern="1200" dirty="0" err="1" smtClean="0">
                <a:solidFill>
                  <a:schemeClr val="tx1"/>
                </a:solidFill>
                <a:effectLst/>
                <a:latin typeface="+mn-lt"/>
                <a:ea typeface="+mn-ea"/>
                <a:cs typeface="+mn-cs"/>
              </a:rPr>
              <a:t>proinflammatory</a:t>
            </a:r>
            <a:r>
              <a:rPr lang="en-US" altLang="zh-CN" sz="1200" b="0" i="0" kern="1200" dirty="0" smtClean="0">
                <a:solidFill>
                  <a:schemeClr val="tx1"/>
                </a:solidFill>
                <a:effectLst/>
                <a:latin typeface="+mn-lt"/>
                <a:ea typeface="+mn-ea"/>
                <a:cs typeface="+mn-cs"/>
              </a:rPr>
              <a:t> phenotype, M2 macrophages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suppress immune and inflammatory responses and participate in wound repair and angiogenesis. When properly controlled, M1 macrophages effectively destroy invading pathogens, tumor cells, and foreign materials. However, when M1 activation becomes excessive or uncontrolled, these cells release copious amounts of cytotoxic mediators that contribute to disease pathogenesis. The activity of M1 macrophages is countered by alternatively activated M2 macrophages, which release anti-inflammatory cytokines, growth factors, and mediators involved in extracellular matrix turnover and tissue repair. It is the balance in the production of mediators by these two macrophage subpopulations. </a:t>
            </a:r>
            <a:r>
              <a:rPr lang="en-US" altLang="zh-CN" sz="1200" b="0" i="0" u="none" strike="noStrike" kern="1200" baseline="0" dirty="0" smtClean="0">
                <a:solidFill>
                  <a:schemeClr val="tx1"/>
                </a:solidFill>
                <a:latin typeface="+mn-lt"/>
                <a:ea typeface="+mn-ea"/>
                <a:cs typeface="+mn-cs"/>
              </a:rPr>
              <a:t>Interestingly, macrophages are remarkably plastic and can switch from one phenotype to another depending on the environmental cues encountered. Classically activated (M1) macrophages are typically induced by TH1 cytokines, such as </a:t>
            </a:r>
            <a:r>
              <a:rPr lang="en-US" altLang="zh-CN" sz="1200" b="0" i="0" u="none" strike="noStrike" kern="1200" baseline="0" dirty="0" err="1" smtClean="0">
                <a:solidFill>
                  <a:schemeClr val="tx1"/>
                </a:solidFill>
                <a:latin typeface="+mn-lt"/>
                <a:ea typeface="+mn-ea"/>
                <a:cs typeface="+mn-cs"/>
              </a:rPr>
              <a:t>IFNγ</a:t>
            </a:r>
            <a:r>
              <a:rPr lang="en-US" altLang="zh-CN" sz="1200" b="0" i="0" u="none" strike="noStrike" kern="1200" baseline="0" dirty="0" smtClean="0">
                <a:solidFill>
                  <a:schemeClr val="tx1"/>
                </a:solidFill>
                <a:latin typeface="+mn-lt"/>
                <a:ea typeface="+mn-ea"/>
                <a:cs typeface="+mn-cs"/>
              </a:rPr>
              <a:t> and </a:t>
            </a:r>
            <a:r>
              <a:rPr lang="en-US" altLang="zh-CN" sz="1200" b="0" i="0" u="none" strike="noStrike" kern="1200" baseline="0" dirty="0" err="1" smtClean="0">
                <a:solidFill>
                  <a:schemeClr val="tx1"/>
                </a:solidFill>
                <a:latin typeface="+mn-lt"/>
                <a:ea typeface="+mn-ea"/>
                <a:cs typeface="+mn-cs"/>
              </a:rPr>
              <a:t>tumour</a:t>
            </a:r>
            <a:r>
              <a:rPr lang="en-US" altLang="zh-CN" sz="1200" b="0" i="0" u="none" strike="noStrike" kern="1200" baseline="0" dirty="0" smtClean="0">
                <a:solidFill>
                  <a:schemeClr val="tx1"/>
                </a:solidFill>
                <a:latin typeface="+mn-lt"/>
                <a:ea typeface="+mn-ea"/>
                <a:cs typeface="+mn-cs"/>
              </a:rPr>
              <a:t> necrosis factor (TNF) ,while M2a macrophages are induced by the TH2 cytokines IL4 and IL13.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27</a:t>
            </a:fld>
            <a:endParaRPr lang="zh-CN" altLang="en-US"/>
          </a:p>
        </p:txBody>
      </p:sp>
    </p:spTree>
    <p:extLst>
      <p:ext uri="{BB962C8B-B14F-4D97-AF65-F5344CB8AC3E}">
        <p14:creationId xmlns:p14="http://schemas.microsoft.com/office/powerpoint/2010/main" val="317209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Let us look at the M2 macrophage function in atherosclerosis. M2 macrophages localized in areas of neovascularization or outside the lipid core can phagocytose apoptotic M1 macrophages, contributing to the resolution of inflammation. If </a:t>
            </a:r>
            <a:r>
              <a:rPr lang="en-US" altLang="zh-CN" sz="1200" b="0" i="0" u="none" strike="noStrike" kern="1200" baseline="0" dirty="0" err="1" smtClean="0">
                <a:solidFill>
                  <a:schemeClr val="tx1"/>
                </a:solidFill>
                <a:latin typeface="+mn-lt"/>
                <a:ea typeface="+mn-ea"/>
                <a:cs typeface="+mn-cs"/>
              </a:rPr>
              <a:t>efferocytosis</a:t>
            </a:r>
            <a:r>
              <a:rPr lang="en-US" altLang="zh-CN" sz="1200" b="0" i="0" u="none" strike="noStrike" kern="1200" baseline="0" dirty="0" smtClean="0">
                <a:solidFill>
                  <a:schemeClr val="tx1"/>
                </a:solidFill>
                <a:latin typeface="+mn-lt"/>
                <a:ea typeface="+mn-ea"/>
                <a:cs typeface="+mn-cs"/>
              </a:rPr>
              <a:t> is insufficient, dead M1 macrophages accumulate and undergo </a:t>
            </a:r>
            <a:r>
              <a:rPr lang="en-US" altLang="zh-CN" sz="1200" b="0" i="0" u="none" strike="noStrike" kern="1200" baseline="0" dirty="0" err="1" smtClean="0">
                <a:solidFill>
                  <a:schemeClr val="tx1"/>
                </a:solidFill>
                <a:latin typeface="+mn-lt"/>
                <a:ea typeface="+mn-ea"/>
                <a:cs typeface="+mn-cs"/>
              </a:rPr>
              <a:t>postapoptotic</a:t>
            </a:r>
            <a:r>
              <a:rPr lang="en-US" altLang="zh-CN" sz="1200" b="0" i="0" u="none" strike="noStrike" kern="1200" baseline="0" dirty="0" smtClean="0">
                <a:solidFill>
                  <a:schemeClr val="tx1"/>
                </a:solidFill>
                <a:latin typeface="+mn-lt"/>
                <a:ea typeface="+mn-ea"/>
                <a:cs typeface="+mn-cs"/>
              </a:rPr>
              <a:t> necrosis, leading to the formation of a necrotic core, which contributes to plaque instability and rupture. So Modulation of macrophage phenotypes might be a novel strategy for the pharmacological treatment of atherosclerosis.</a:t>
            </a:r>
          </a:p>
          <a:p>
            <a:endParaRPr lang="zh-CN"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28</a:t>
            </a:fld>
            <a:endParaRPr lang="zh-CN" altLang="en-US"/>
          </a:p>
        </p:txBody>
      </p:sp>
    </p:spTree>
    <p:extLst>
      <p:ext uri="{BB962C8B-B14F-4D97-AF65-F5344CB8AC3E}">
        <p14:creationId xmlns:p14="http://schemas.microsoft.com/office/powerpoint/2010/main" val="1775381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rPr>
              <a:t>SO our question is </a:t>
            </a:r>
            <a:r>
              <a:rPr lang="en-US" altLang="zh-CN" sz="1200" b="1" dirty="0" smtClean="0">
                <a:ln w="11430"/>
                <a:solidFill>
                  <a:srgbClr val="0000FF"/>
                </a:solidFill>
                <a:effectLst>
                  <a:outerShdw blurRad="50800" dist="39000" dir="5460000" algn="tl">
                    <a:srgbClr val="000000">
                      <a:alpha val="38000"/>
                    </a:srgbClr>
                  </a:outerShdw>
                </a:effectLst>
              </a:rPr>
              <a:t>whether SIRT1 Influences the macrophage  M1–M2 Polarization Balance</a:t>
            </a:r>
          </a:p>
          <a:p>
            <a:endParaRPr lang="en-US" altLang="zh-CN" sz="1200" b="1" dirty="0" smtClean="0">
              <a:ln w="11430"/>
              <a:solidFill>
                <a:srgbClr val="0000FF"/>
              </a:solidFill>
              <a:effectLst>
                <a:outerShdw blurRad="50800" dist="39000" dir="5460000" algn="tl">
                  <a:srgbClr val="000000">
                    <a:alpha val="38000"/>
                  </a:srgbClr>
                </a:outerShdw>
              </a:effectLst>
            </a:endParaRP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29</a:t>
            </a:fld>
            <a:endParaRPr lang="zh-CN" altLang="en-US"/>
          </a:p>
        </p:txBody>
      </p:sp>
    </p:spTree>
    <p:extLst>
      <p:ext uri="{BB962C8B-B14F-4D97-AF65-F5344CB8AC3E}">
        <p14:creationId xmlns:p14="http://schemas.microsoft.com/office/powerpoint/2010/main" val="378090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Similarly, cardiovascular relevant morbidity and mortality in Chinese population also rose quickly. It is estimated in the “Report on Cardiovascular Disease in China, 2011” that there are about 230 million patients with CVD. And it</a:t>
            </a:r>
            <a:r>
              <a:rPr lang="en-US" altLang="zh-CN" dirty="0" smtClean="0"/>
              <a:t> also</a:t>
            </a:r>
            <a:r>
              <a:rPr lang="en-US" altLang="zh-CN" baseline="0" dirty="0" smtClean="0"/>
              <a:t> </a:t>
            </a:r>
            <a:r>
              <a:rPr lang="en-US" altLang="zh-CN" dirty="0" smtClean="0"/>
              <a:t>remains the most important disease affecting the health of the Chinese population. </a:t>
            </a:r>
            <a:r>
              <a:rPr lang="en-US" altLang="zh-CN" sz="1200" dirty="0" smtClean="0">
                <a:latin typeface="Arial" charset="0"/>
                <a:ea typeface="IPAMincho" charset="0"/>
                <a:cs typeface="IPAMincho" charset="0"/>
              </a:rPr>
              <a:t>A Data</a:t>
            </a:r>
            <a:r>
              <a:rPr lang="en-US" altLang="zh-CN" sz="1200" baseline="0" dirty="0" smtClean="0">
                <a:latin typeface="Arial" charset="0"/>
                <a:ea typeface="IPAMincho" charset="0"/>
                <a:cs typeface="IPAMincho" charset="0"/>
              </a:rPr>
              <a:t> published in  </a:t>
            </a:r>
            <a:r>
              <a:rPr lang="en-GB" altLang="zh-CN" sz="1200" b="1" dirty="0" err="1" smtClean="0">
                <a:latin typeface="Arial" charset="0"/>
              </a:rPr>
              <a:t>Eur</a:t>
            </a:r>
            <a:r>
              <a:rPr lang="en-GB" altLang="zh-CN" sz="1200" b="1" dirty="0" smtClean="0">
                <a:latin typeface="Arial" charset="0"/>
              </a:rPr>
              <a:t> Heart journal indicates</a:t>
            </a:r>
            <a:r>
              <a:rPr lang="en-GB" altLang="zh-CN" sz="1200" b="1" baseline="0" dirty="0" smtClean="0">
                <a:latin typeface="Arial" charset="0"/>
              </a:rPr>
              <a:t> that </a:t>
            </a:r>
            <a:r>
              <a:rPr lang="en-GB" altLang="zh-CN" sz="1200" b="1" dirty="0" smtClean="0">
                <a:latin typeface="Arial" charset="0"/>
              </a:rPr>
              <a:t> CVDs</a:t>
            </a:r>
            <a:r>
              <a:rPr lang="en-GB" altLang="zh-CN" sz="1200" b="1" baseline="0" dirty="0" smtClean="0">
                <a:latin typeface="Arial" charset="0"/>
              </a:rPr>
              <a:t> accounts for 44.8% death in t</a:t>
            </a:r>
            <a:r>
              <a:rPr lang="en-US" altLang="zh-CN" sz="1200" b="1" baseline="0" dirty="0" err="1" smtClean="0">
                <a:latin typeface="Arial" charset="0"/>
              </a:rPr>
              <a:t>otal</a:t>
            </a:r>
            <a:r>
              <a:rPr lang="en-US" altLang="zh-CN" sz="1200" b="1" baseline="0" dirty="0" smtClean="0">
                <a:latin typeface="Arial" charset="0"/>
              </a:rPr>
              <a:t>. So</a:t>
            </a:r>
            <a:r>
              <a:rPr lang="zh-CN" altLang="en-US" sz="1200" b="0" baseline="0" dirty="0" smtClean="0">
                <a:latin typeface="+mn-lt"/>
              </a:rPr>
              <a:t> </a:t>
            </a:r>
            <a:r>
              <a:rPr lang="en-US" altLang="zh-CN" sz="1200" b="0" baseline="0" dirty="0" smtClean="0">
                <a:latin typeface="+mn-lt"/>
              </a:rPr>
              <a:t>How to find the mechanism of cardiovascular diseases is very important for preventing  and treatment of  cardiovascular disease</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a:t>
            </a:fld>
            <a:endParaRPr lang="zh-CN" altLang="en-US"/>
          </a:p>
        </p:txBody>
      </p:sp>
    </p:spTree>
    <p:extLst>
      <p:ext uri="{BB962C8B-B14F-4D97-AF65-F5344CB8AC3E}">
        <p14:creationId xmlns:p14="http://schemas.microsoft.com/office/powerpoint/2010/main" val="766690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altLang="zh-CN" sz="1200" dirty="0" smtClean="0"/>
              <a:t>In order to answer</a:t>
            </a:r>
            <a:r>
              <a:rPr lang="en-US" altLang="zh-CN" sz="1200" baseline="0" dirty="0" smtClean="0"/>
              <a:t> this question</a:t>
            </a:r>
            <a:r>
              <a:rPr lang="en-US" altLang="zh-CN" sz="1200" dirty="0" smtClean="0"/>
              <a:t>, we isolated bone marrow from the femurs and tibias of WT and macrophage SIRT1 KO mice. Marrow</a:t>
            </a:r>
            <a:r>
              <a:rPr lang="en-US" altLang="zh-CN" sz="1200" baseline="0" dirty="0" smtClean="0"/>
              <a:t> cells are collected and cultured for 8 day with </a:t>
            </a:r>
            <a:r>
              <a:rPr lang="en-US" altLang="zh-CN" sz="1200" b="0" kern="1200" dirty="0" smtClean="0">
                <a:solidFill>
                  <a:schemeClr val="tx1"/>
                </a:solidFill>
                <a:effectLst/>
                <a:latin typeface="+mn-lt"/>
                <a:ea typeface="+mn-ea"/>
                <a:cs typeface="+mn-cs"/>
              </a:rPr>
              <a:t>Granulocyte-macrophage colony-stimulating factor (</a:t>
            </a:r>
            <a:r>
              <a:rPr lang="en-US" altLang="zh-CN" sz="1200" b="0" i="1" kern="1200" dirty="0" smtClean="0">
                <a:solidFill>
                  <a:schemeClr val="tx1"/>
                </a:solidFill>
                <a:effectLst/>
                <a:latin typeface="+mn-lt"/>
                <a:ea typeface="+mn-ea"/>
                <a:cs typeface="+mn-cs"/>
              </a:rPr>
              <a:t>GM</a:t>
            </a:r>
            <a:r>
              <a:rPr lang="en-US" altLang="zh-CN" sz="1200" b="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CSF). </a:t>
            </a:r>
            <a:r>
              <a:rPr lang="en-US" altLang="zh-CN" sz="1200" b="0" i="0" kern="1200" dirty="0" smtClean="0">
                <a:solidFill>
                  <a:schemeClr val="tx1"/>
                </a:solidFill>
                <a:effectLst/>
                <a:latin typeface="+mn-lt"/>
                <a:ea typeface="+mn-ea"/>
                <a:cs typeface="+mn-cs"/>
              </a:rPr>
              <a:t>In order to </a:t>
            </a:r>
            <a:r>
              <a:rPr lang="en-US" altLang="zh-CN" sz="1200" b="0" kern="1200" dirty="0" smtClean="0">
                <a:solidFill>
                  <a:schemeClr val="tx1"/>
                </a:solidFill>
                <a:effectLst/>
                <a:latin typeface="+mn-lt"/>
                <a:ea typeface="+mn-ea"/>
                <a:cs typeface="+mn-cs"/>
              </a:rPr>
              <a:t>promote </a:t>
            </a:r>
            <a:r>
              <a:rPr lang="en-US" altLang="zh-CN" sz="1200" b="0" i="1" kern="1200" dirty="0" smtClean="0">
                <a:solidFill>
                  <a:schemeClr val="tx1"/>
                </a:solidFill>
                <a:effectLst/>
                <a:latin typeface="+mn-lt"/>
                <a:ea typeface="+mn-ea"/>
                <a:cs typeface="+mn-cs"/>
              </a:rPr>
              <a:t>differentiation</a:t>
            </a:r>
            <a:r>
              <a:rPr lang="en-US" altLang="zh-CN" sz="1200" b="0" kern="1200" dirty="0" smtClean="0">
                <a:solidFill>
                  <a:schemeClr val="tx1"/>
                </a:solidFill>
                <a:effectLst/>
                <a:latin typeface="+mn-lt"/>
                <a:ea typeface="+mn-ea"/>
                <a:cs typeface="+mn-cs"/>
              </a:rPr>
              <a:t> into M1 or </a:t>
            </a:r>
            <a:r>
              <a:rPr lang="en-US" altLang="zh-CN" sz="1200" b="0" i="1" kern="1200" dirty="0" smtClean="0">
                <a:solidFill>
                  <a:schemeClr val="tx1"/>
                </a:solidFill>
                <a:effectLst/>
                <a:latin typeface="+mn-lt"/>
                <a:ea typeface="+mn-ea"/>
                <a:cs typeface="+mn-cs"/>
              </a:rPr>
              <a:t>M2 , cells</a:t>
            </a:r>
            <a:r>
              <a:rPr lang="en-US" altLang="zh-CN" sz="1200" b="0" i="1" kern="1200" baseline="0" dirty="0" smtClean="0">
                <a:solidFill>
                  <a:schemeClr val="tx1"/>
                </a:solidFill>
                <a:effectLst/>
                <a:latin typeface="+mn-lt"/>
                <a:ea typeface="+mn-ea"/>
                <a:cs typeface="+mn-cs"/>
              </a:rPr>
              <a:t> were </a:t>
            </a:r>
            <a:r>
              <a:rPr lang="en-US" altLang="zh-CN" sz="1200" dirty="0" smtClean="0"/>
              <a:t>treated with </a:t>
            </a:r>
            <a:r>
              <a:rPr lang="en-US" altLang="zh-CN" sz="1200" b="0" i="0" u="none" strike="noStrike" kern="1200" baseline="0" dirty="0" err="1" smtClean="0">
                <a:solidFill>
                  <a:schemeClr val="tx1"/>
                </a:solidFill>
                <a:latin typeface="+mn-lt"/>
                <a:ea typeface="+mn-ea"/>
                <a:cs typeface="+mn-cs"/>
              </a:rPr>
              <a:t>IFNγ</a:t>
            </a:r>
            <a:r>
              <a:rPr lang="en-US" altLang="zh-CN" sz="1200" b="0" i="0" u="none" strike="noStrike" kern="1200" baseline="0" dirty="0" smtClean="0">
                <a:solidFill>
                  <a:schemeClr val="tx1"/>
                </a:solidFill>
                <a:latin typeface="+mn-lt"/>
                <a:ea typeface="+mn-ea"/>
                <a:cs typeface="+mn-cs"/>
              </a:rPr>
              <a:t> plus TNF-αor </a:t>
            </a:r>
            <a:r>
              <a:rPr lang="en-US" altLang="zh-CN" sz="1200" dirty="0" smtClean="0"/>
              <a:t>IL-4</a:t>
            </a:r>
            <a:r>
              <a:rPr lang="en-US" altLang="zh-CN" sz="1200" b="0" i="0" u="none" strike="noStrike" kern="1200" baseline="0" dirty="0" smtClean="0">
                <a:solidFill>
                  <a:schemeClr val="tx1"/>
                </a:solidFill>
                <a:latin typeface="+mn-lt"/>
                <a:ea typeface="+mn-ea"/>
                <a:cs typeface="+mn-cs"/>
              </a:rPr>
              <a:t>. </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30</a:t>
            </a:fld>
            <a:endParaRPr lang="zh-CN" altLang="en-US"/>
          </a:p>
        </p:txBody>
      </p:sp>
    </p:spTree>
    <p:extLst>
      <p:ext uri="{BB962C8B-B14F-4D97-AF65-F5344CB8AC3E}">
        <p14:creationId xmlns:p14="http://schemas.microsoft.com/office/powerpoint/2010/main" val="4292903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Although the general properties of macrophages are conserved between species, their cell surface markers are not same. M2 phenotype is defined by expression of arginase I and mgl2 and M1 macrophage cell markers are Inos,MCP-1 and so on. Our results showed that compared with </a:t>
            </a:r>
            <a:r>
              <a:rPr lang="en-US" altLang="zh-CN" sz="1200" b="1" dirty="0" smtClean="0"/>
              <a:t>wild type mice, the mRNA levels of Arg-1 and Mgl2 in M2  were significantly reduced in MKO mice, while</a:t>
            </a:r>
            <a:r>
              <a:rPr lang="en-US" altLang="zh-CN" sz="1200" b="1" baseline="0" dirty="0" smtClean="0"/>
              <a:t> </a:t>
            </a:r>
            <a:r>
              <a:rPr lang="en-US" altLang="zh-CN" sz="1200" b="1" baseline="0" dirty="0" err="1" smtClean="0"/>
              <a:t>iNOS</a:t>
            </a:r>
            <a:r>
              <a:rPr lang="en-US" altLang="zh-CN" sz="1200" b="1" baseline="0" dirty="0" smtClean="0"/>
              <a:t> and MCP-1 mRNA levels were increased in M1, indicating that deletion of sirt1 in macrophage polarization.</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31</a:t>
            </a:fld>
            <a:endParaRPr lang="zh-CN" altLang="en-US"/>
          </a:p>
        </p:txBody>
      </p:sp>
    </p:spTree>
    <p:extLst>
      <p:ext uri="{BB962C8B-B14F-4D97-AF65-F5344CB8AC3E}">
        <p14:creationId xmlns:p14="http://schemas.microsoft.com/office/powerpoint/2010/main" val="2903048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en-US" altLang="zh-CN" baseline="0" dirty="0" smtClean="0"/>
              <a:t> have investigated that endothelial function was impaired in macrophage specific SIRT knock out mice in vivo. The following question is whether SIRT1 affects endothelial function by macrophage polarization directly? </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32</a:t>
            </a:fld>
            <a:endParaRPr lang="zh-CN" altLang="en-US"/>
          </a:p>
        </p:txBody>
      </p:sp>
    </p:spTree>
    <p:extLst>
      <p:ext uri="{BB962C8B-B14F-4D97-AF65-F5344CB8AC3E}">
        <p14:creationId xmlns:p14="http://schemas.microsoft.com/office/powerpoint/2010/main" val="19683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t>According</a:t>
            </a:r>
            <a:r>
              <a:rPr lang="en-US" altLang="zh-CN" sz="1200" baseline="0" dirty="0" smtClean="0"/>
              <a:t> to the above mentioned protocol, macrophages </a:t>
            </a:r>
            <a:r>
              <a:rPr lang="en-US" altLang="zh-CN" dirty="0" smtClean="0"/>
              <a:t>were incubated with IL-4 in order to obtain M2 polarized macrophages.</a:t>
            </a:r>
            <a:r>
              <a:rPr lang="en-US" altLang="zh-CN" sz="1200" dirty="0" smtClean="0"/>
              <a:t> After</a:t>
            </a:r>
            <a:r>
              <a:rPr lang="en-US" altLang="zh-CN" sz="1200" baseline="0" dirty="0" smtClean="0"/>
              <a:t> that ,the conditioned medium from </a:t>
            </a:r>
            <a:r>
              <a:rPr lang="en-US" altLang="zh-CN" sz="1200" baseline="0" dirty="0" err="1" smtClean="0"/>
              <a:t>wt</a:t>
            </a:r>
            <a:r>
              <a:rPr lang="en-US" altLang="zh-CN" sz="1200" baseline="0" dirty="0" smtClean="0"/>
              <a:t> and knock out mice was collected and incubated with p</a:t>
            </a:r>
            <a:r>
              <a:rPr lang="en-US" altLang="zh-CN" sz="1200" dirty="0" smtClean="0"/>
              <a:t>rimary porcine aortic endothelial cells (PAECs) from hearts of pigs.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33</a:t>
            </a:fld>
            <a:endParaRPr lang="zh-CN" altLang="en-US"/>
          </a:p>
        </p:txBody>
      </p:sp>
    </p:spTree>
    <p:extLst>
      <p:ext uri="{BB962C8B-B14F-4D97-AF65-F5344CB8AC3E}">
        <p14:creationId xmlns:p14="http://schemas.microsoft.com/office/powerpoint/2010/main" val="747163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Following</a:t>
            </a:r>
            <a:r>
              <a:rPr lang="en-US" altLang="zh-CN" baseline="0" dirty="0" smtClean="0"/>
              <a:t> that, we determined mRNA expression of </a:t>
            </a:r>
            <a:r>
              <a:rPr lang="en-US" altLang="zh-CN" baseline="0" dirty="0" err="1" smtClean="0"/>
              <a:t>eNOS</a:t>
            </a:r>
            <a:r>
              <a:rPr lang="en-US" altLang="zh-CN" baseline="0" dirty="0" smtClean="0"/>
              <a:t>, E-</a:t>
            </a:r>
            <a:r>
              <a:rPr lang="en-US" altLang="zh-CN" baseline="0" dirty="0" err="1" smtClean="0"/>
              <a:t>selectin</a:t>
            </a:r>
            <a:r>
              <a:rPr lang="en-US" altLang="zh-CN" baseline="0" dirty="0" smtClean="0"/>
              <a:t> and ICAM-1 in PACEs and the results showed that </a:t>
            </a:r>
            <a:r>
              <a:rPr lang="en-US" altLang="zh-CN" sz="1200" b="1" dirty="0" smtClean="0"/>
              <a:t>The mRNA levels of </a:t>
            </a:r>
            <a:r>
              <a:rPr lang="en-US" altLang="zh-CN" sz="1200" b="1" dirty="0" err="1" smtClean="0"/>
              <a:t>eNOS</a:t>
            </a:r>
            <a:r>
              <a:rPr lang="en-US" altLang="zh-CN" sz="1200" b="1" dirty="0" smtClean="0"/>
              <a:t> was increased and the levels of E-</a:t>
            </a:r>
            <a:r>
              <a:rPr lang="en-US" altLang="zh-CN" sz="1200" b="1" dirty="0" err="1" smtClean="0"/>
              <a:t>selectin</a:t>
            </a:r>
            <a:r>
              <a:rPr lang="en-US" altLang="zh-CN" sz="1200" b="1" dirty="0" smtClean="0"/>
              <a:t> and ICAM were decrease in PAECs cultured with M2 macrophage conditioned medium from WT mice, not mSIRT1 KO mice .</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34</a:t>
            </a:fld>
            <a:endParaRPr lang="zh-CN" altLang="en-US"/>
          </a:p>
        </p:txBody>
      </p:sp>
    </p:spTree>
    <p:extLst>
      <p:ext uri="{BB962C8B-B14F-4D97-AF65-F5344CB8AC3E}">
        <p14:creationId xmlns:p14="http://schemas.microsoft.com/office/powerpoint/2010/main" val="766566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OK</a:t>
            </a:r>
            <a:r>
              <a:rPr lang="en-US" altLang="zh-CN" baseline="0" dirty="0" smtClean="0"/>
              <a:t>,</a:t>
            </a:r>
            <a:r>
              <a:rPr lang="en-AU" altLang="zh-CN" b="1" dirty="0" smtClean="0"/>
              <a:t> SO summary</a:t>
            </a:r>
            <a:r>
              <a:rPr lang="en-AU" altLang="zh-CN" b="1" baseline="0" dirty="0" smtClean="0"/>
              <a:t> that </a:t>
            </a:r>
            <a:r>
              <a:rPr lang="en-AU" altLang="zh-CN" b="1" dirty="0" smtClean="0"/>
              <a:t>SIRT1 plays a pivotal role in controlling macrophage polarization</a:t>
            </a:r>
            <a:r>
              <a:rPr lang="en-AU" altLang="zh-CN" b="1" baseline="0" dirty="0" smtClean="0"/>
              <a:t> and protects </a:t>
            </a:r>
            <a:r>
              <a:rPr lang="en-AU" altLang="zh-CN" b="1" dirty="0" smtClean="0"/>
              <a:t>endothelial function by regulation balance of M1 and M2 macrophage. In the future study ,we will</a:t>
            </a:r>
            <a:r>
              <a:rPr lang="en-AU" altLang="zh-CN" b="1" baseline="0" dirty="0" smtClean="0"/>
              <a:t> focus on exploring the possible mechanism by which sirt1 regulates the balance of macrophage m1-m1 polarization.</a:t>
            </a:r>
            <a:endParaRPr lang="en-AU" altLang="zh-CN"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zh-CN" b="1" dirty="0" smtClean="0"/>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35</a:t>
            </a:fld>
            <a:endParaRPr lang="zh-CN" altLang="en-US"/>
          </a:p>
        </p:txBody>
      </p:sp>
    </p:spTree>
    <p:extLst>
      <p:ext uri="{BB962C8B-B14F-4D97-AF65-F5344CB8AC3E}">
        <p14:creationId xmlns:p14="http://schemas.microsoft.com/office/powerpoint/2010/main" val="1803602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a:t>
            </a:r>
            <a:r>
              <a:rPr lang="en-US" altLang="zh-CN" baseline="0" dirty="0" smtClean="0"/>
              <a:t> </a:t>
            </a:r>
            <a:r>
              <a:rPr lang="en-US" altLang="zh-CN" sz="1200" kern="1200" dirty="0" smtClean="0">
                <a:solidFill>
                  <a:schemeClr val="tx1"/>
                </a:solidFill>
                <a:effectLst/>
                <a:latin typeface="+mn-lt"/>
                <a:ea typeface="+mn-ea"/>
                <a:cs typeface="+mn-cs"/>
              </a:rPr>
              <a:t>I would like to thank professor </a:t>
            </a:r>
            <a:r>
              <a:rPr lang="en-US" altLang="zh-CN" sz="1200" kern="1200" dirty="0" err="1" smtClean="0">
                <a:solidFill>
                  <a:schemeClr val="tx1"/>
                </a:solidFill>
                <a:effectLst/>
                <a:latin typeface="+mn-lt"/>
                <a:ea typeface="+mn-ea"/>
                <a:cs typeface="+mn-cs"/>
              </a:rPr>
              <a:t>Aimin</a:t>
            </a:r>
            <a:r>
              <a:rPr lang="en-US" altLang="zh-CN" sz="1200" kern="1200" baseline="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Xu</a:t>
            </a:r>
            <a:r>
              <a:rPr lang="en-US" altLang="zh-CN" sz="1200" kern="1200" baseline="0" dirty="0" smtClean="0">
                <a:solidFill>
                  <a:schemeClr val="tx1"/>
                </a:solidFill>
                <a:effectLst/>
                <a:latin typeface="+mn-lt"/>
                <a:ea typeface="+mn-ea"/>
                <a:cs typeface="+mn-cs"/>
              </a:rPr>
              <a:t> from the university of </a:t>
            </a:r>
            <a:r>
              <a:rPr lang="en-US" altLang="zh-CN" sz="1200" kern="1200" baseline="0" dirty="0" err="1" smtClean="0">
                <a:solidFill>
                  <a:schemeClr val="tx1"/>
                </a:solidFill>
                <a:effectLst/>
                <a:latin typeface="+mn-lt"/>
                <a:ea typeface="+mn-ea"/>
                <a:cs typeface="+mn-cs"/>
              </a:rPr>
              <a:t>hongkong</a:t>
            </a:r>
            <a:r>
              <a:rPr lang="en-US" altLang="zh-CN" sz="1200" kern="1200" baseline="0" dirty="0" smtClean="0">
                <a:solidFill>
                  <a:schemeClr val="tx1"/>
                </a:solidFill>
                <a:effectLst/>
                <a:latin typeface="+mn-lt"/>
                <a:ea typeface="+mn-ea"/>
                <a:cs typeface="+mn-cs"/>
              </a:rPr>
              <a:t> for t</a:t>
            </a:r>
            <a:r>
              <a:rPr lang="en-US" altLang="zh-CN" sz="1200" kern="1200" dirty="0" smtClean="0">
                <a:solidFill>
                  <a:schemeClr val="tx1"/>
                </a:solidFill>
                <a:effectLst/>
                <a:latin typeface="+mn-lt"/>
                <a:ea typeface="+mn-ea"/>
                <a:cs typeface="+mn-cs"/>
              </a:rPr>
              <a:t>he guidance and support to my project.</a:t>
            </a:r>
            <a:r>
              <a:rPr lang="en-US" altLang="zh-CN" sz="1200" kern="1200" baseline="0" dirty="0" smtClean="0">
                <a:solidFill>
                  <a:schemeClr val="tx1"/>
                </a:solidFill>
                <a:effectLst/>
                <a:latin typeface="+mn-lt"/>
                <a:ea typeface="+mn-ea"/>
                <a:cs typeface="+mn-cs"/>
              </a:rPr>
              <a:t> Thank for Hannah, </a:t>
            </a:r>
            <a:r>
              <a:rPr lang="en-US" altLang="zh-CN" sz="1200" kern="1200" baseline="0" dirty="0" err="1" smtClean="0">
                <a:solidFill>
                  <a:schemeClr val="tx1"/>
                </a:solidFill>
                <a:effectLst/>
                <a:latin typeface="+mn-lt"/>
                <a:ea typeface="+mn-ea"/>
                <a:cs typeface="+mn-cs"/>
              </a:rPr>
              <a:t>Zhe</a:t>
            </a:r>
            <a:r>
              <a:rPr lang="en-US" altLang="zh-CN" sz="1200" kern="1200" baseline="0" dirty="0" smtClean="0">
                <a:solidFill>
                  <a:schemeClr val="tx1"/>
                </a:solidFill>
                <a:effectLst/>
                <a:latin typeface="+mn-lt"/>
                <a:ea typeface="+mn-ea"/>
                <a:cs typeface="+mn-cs"/>
              </a:rPr>
              <a:t>, Jin and Kelsey for </a:t>
            </a:r>
            <a:r>
              <a:rPr lang="en-US" altLang="zh-CN" sz="1200" kern="1200" dirty="0" smtClean="0">
                <a:solidFill>
                  <a:schemeClr val="tx1"/>
                </a:solidFill>
                <a:effectLst/>
                <a:latin typeface="+mn-lt"/>
                <a:ea typeface="+mn-ea"/>
                <a:cs typeface="+mn-cs"/>
              </a:rPr>
              <a:t>the collaboration and discussion with me on this project. More</a:t>
            </a:r>
            <a:r>
              <a:rPr lang="en-US" altLang="zh-CN" sz="1200" kern="1200" baseline="0" dirty="0" smtClean="0">
                <a:solidFill>
                  <a:schemeClr val="tx1"/>
                </a:solidFill>
                <a:effectLst/>
                <a:latin typeface="+mn-lt"/>
                <a:ea typeface="+mn-ea"/>
                <a:cs typeface="+mn-cs"/>
              </a:rPr>
              <a:t>over, I would like to thank professor </a:t>
            </a:r>
            <a:r>
              <a:rPr lang="en-US" altLang="zh-CN" sz="1200" kern="1200" baseline="0" dirty="0" err="1" smtClean="0">
                <a:solidFill>
                  <a:schemeClr val="tx1"/>
                </a:solidFill>
                <a:effectLst/>
                <a:latin typeface="+mn-lt"/>
                <a:ea typeface="+mn-ea"/>
                <a:cs typeface="+mn-cs"/>
              </a:rPr>
              <a:t>Jiaqing</a:t>
            </a:r>
            <a:r>
              <a:rPr lang="en-US" altLang="zh-CN" sz="1200" kern="1200" baseline="0" dirty="0" smtClean="0">
                <a:solidFill>
                  <a:schemeClr val="tx1"/>
                </a:solidFill>
                <a:effectLst/>
                <a:latin typeface="+mn-lt"/>
                <a:ea typeface="+mn-ea"/>
                <a:cs typeface="+mn-cs"/>
              </a:rPr>
              <a:t> Shao and his team in </a:t>
            </a:r>
            <a:r>
              <a:rPr lang="en-US" altLang="zh-CN" sz="1200" kern="1200" baseline="0" dirty="0" err="1" smtClean="0">
                <a:solidFill>
                  <a:schemeClr val="tx1"/>
                </a:solidFill>
                <a:effectLst/>
                <a:latin typeface="+mn-lt"/>
                <a:ea typeface="+mn-ea"/>
                <a:cs typeface="+mn-cs"/>
              </a:rPr>
              <a:t>Jinling</a:t>
            </a:r>
            <a:r>
              <a:rPr lang="en-US" altLang="zh-CN" sz="1200" kern="1200" baseline="0" dirty="0" smtClean="0">
                <a:solidFill>
                  <a:schemeClr val="tx1"/>
                </a:solidFill>
                <a:effectLst/>
                <a:latin typeface="+mn-lt"/>
                <a:ea typeface="+mn-ea"/>
                <a:cs typeface="+mn-cs"/>
              </a:rPr>
              <a:t> Hospital for daily help on work. Thank for your attention.</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36</a:t>
            </a:fld>
            <a:endParaRPr lang="zh-CN" altLang="en-US"/>
          </a:p>
        </p:txBody>
      </p:sp>
    </p:spTree>
    <p:extLst>
      <p:ext uri="{BB962C8B-B14F-4D97-AF65-F5344CB8AC3E}">
        <p14:creationId xmlns:p14="http://schemas.microsoft.com/office/powerpoint/2010/main" val="134334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Actually,</a:t>
            </a:r>
            <a:r>
              <a:rPr lang="en-US" altLang="zh-CN" baseline="0" dirty="0" smtClean="0"/>
              <a:t> heart attacks and strokes are the only tip of the iceberg. Many risk burdens have not  been recognized. For example, obesity, diabetes, hypertension and so on.</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4</a:t>
            </a:fld>
            <a:endParaRPr lang="zh-CN" altLang="en-US"/>
          </a:p>
        </p:txBody>
      </p:sp>
    </p:spTree>
    <p:extLst>
      <p:ext uri="{BB962C8B-B14F-4D97-AF65-F5344CB8AC3E}">
        <p14:creationId xmlns:p14="http://schemas.microsoft.com/office/powerpoint/2010/main" val="58218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Cardiovascular diseases (CVDs) are disorders of the heart and blood vessels and include coronary heart disease, cerebrovascular disease, rheumatic heart disease and other conditions. The main underlying cause of CVD is a process known as atherosclerosis.</a:t>
            </a:r>
            <a:r>
              <a:rPr lang="en-US" altLang="zh-CN" dirty="0" smtClean="0">
                <a:effectLst/>
              </a:rPr>
              <a:t> </a:t>
            </a:r>
            <a:r>
              <a:rPr lang="en-US" altLang="zh-CN" sz="1200" dirty="0" smtClean="0">
                <a:ea typeface="宋体" charset="-122"/>
              </a:rPr>
              <a:t>Atherosclerosis refers to the process in which deposits of fatty substances, cellular waste, calcium, cholesterol and other substances build up and harden in the endothelium (inner lining) of an artery</a:t>
            </a:r>
            <a:r>
              <a:rPr lang="en-US" altLang="zh-CN" dirty="0" smtClean="0">
                <a:effectLst/>
              </a:rPr>
              <a:t>.</a:t>
            </a:r>
            <a:r>
              <a:rPr lang="en-US" altLang="zh-CN" sz="1200" dirty="0" smtClean="0">
                <a:ea typeface="宋体" charset="-122"/>
              </a:rPr>
              <a:t> The plaques can reduce blood flow through the vessel and have the potential to rupture and send blood clots throughout the body.</a:t>
            </a:r>
            <a:r>
              <a:rPr lang="en-US" altLang="zh-CN" dirty="0" smtClean="0">
                <a:ea typeface="宋体" charset="-122"/>
              </a:rPr>
              <a:t> So how to explore the mechanism and  find treatment of atherosclerosis is important to prevent the cardiovascular disease</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5</a:t>
            </a:fld>
            <a:endParaRPr lang="zh-CN" altLang="en-US"/>
          </a:p>
        </p:txBody>
      </p:sp>
    </p:spTree>
    <p:extLst>
      <p:ext uri="{BB962C8B-B14F-4D97-AF65-F5344CB8AC3E}">
        <p14:creationId xmlns:p14="http://schemas.microsoft.com/office/powerpoint/2010/main" val="262521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pathophysiologic process of atherosclerosis is complex and somewhat controversial</a:t>
            </a:r>
            <a:r>
              <a:rPr lang="zh-CN" altLang="en-US" dirty="0" smtClean="0"/>
              <a:t>。</a:t>
            </a:r>
            <a:r>
              <a:rPr lang="en-US" altLang="zh-CN" dirty="0" smtClean="0"/>
              <a:t>The earliest changes that precede the formation of lesions of atherosclerosis take place in the endothelium. These</a:t>
            </a:r>
            <a:r>
              <a:rPr lang="en-US" altLang="zh-CN" baseline="0" dirty="0" smtClean="0"/>
              <a:t> changes include</a:t>
            </a:r>
            <a:r>
              <a:rPr lang="en-US" altLang="zh-CN" dirty="0" smtClean="0"/>
              <a:t> </a:t>
            </a:r>
            <a:r>
              <a:rPr lang="en-US" altLang="zh-CN" dirty="0" smtClean="0">
                <a:effectLst/>
              </a:rPr>
              <a:t>vascular permeability and</a:t>
            </a:r>
            <a:r>
              <a:rPr lang="en-US" altLang="zh-CN" baseline="0" dirty="0" smtClean="0">
                <a:effectLst/>
              </a:rPr>
              <a:t> </a:t>
            </a:r>
            <a:r>
              <a:rPr lang="en-US" altLang="zh-CN" dirty="0" smtClean="0">
                <a:effectLst/>
              </a:rPr>
              <a:t>adhesion of leukocyte, including</a:t>
            </a:r>
            <a:r>
              <a:rPr lang="en-US" altLang="zh-CN" baseline="0" dirty="0" smtClean="0">
                <a:effectLst/>
              </a:rPr>
              <a:t> monocyte and lymphocytes, </a:t>
            </a:r>
            <a:r>
              <a:rPr lang="en-US" altLang="zh-CN" dirty="0" smtClean="0">
                <a:effectLst/>
              </a:rPr>
              <a:t> and  </a:t>
            </a:r>
            <a:r>
              <a:rPr lang="en-US" altLang="zh-CN" dirty="0" err="1" smtClean="0">
                <a:effectLst/>
              </a:rPr>
              <a:t>plateles</a:t>
            </a:r>
            <a:r>
              <a:rPr lang="en-US" altLang="zh-CN" dirty="0" smtClean="0">
                <a:effectLst/>
              </a:rPr>
              <a:t>.</a:t>
            </a:r>
            <a:r>
              <a:rPr lang="en-US" altLang="zh-CN" baseline="0" dirty="0" smtClean="0">
                <a:effectLst/>
              </a:rPr>
              <a:t> </a:t>
            </a:r>
            <a:r>
              <a:rPr lang="en-US" altLang="zh-CN" dirty="0" smtClean="0">
                <a:effectLst/>
              </a:rPr>
              <a:t>The</a:t>
            </a:r>
            <a:r>
              <a:rPr lang="en-US" altLang="zh-CN" baseline="0" dirty="0" smtClean="0">
                <a:effectLst/>
              </a:rPr>
              <a:t> second step is </a:t>
            </a:r>
            <a:r>
              <a:rPr lang="en-US" altLang="zh-CN" dirty="0" smtClean="0">
                <a:effectLst/>
              </a:rPr>
              <a:t> Accumulation of Lipoproteins in vessel wall -usually LDL and its oxidized </a:t>
            </a:r>
            <a:r>
              <a:rPr lang="en-US" altLang="zh-CN" dirty="0" err="1" smtClean="0">
                <a:effectLst/>
              </a:rPr>
              <a:t>forms.iii</a:t>
            </a:r>
            <a:r>
              <a:rPr lang="en-US" altLang="zh-CN" dirty="0" smtClean="0">
                <a:effectLst/>
              </a:rPr>
              <a:t>. Oxidized LDL</a:t>
            </a:r>
            <a:r>
              <a:rPr lang="en-US" altLang="zh-CN" baseline="0" dirty="0" smtClean="0">
                <a:effectLst/>
              </a:rPr>
              <a:t> cause adhesion and entry of </a:t>
            </a:r>
            <a:r>
              <a:rPr lang="en-US" altLang="zh-CN" dirty="0" smtClean="0">
                <a:effectLst/>
              </a:rPr>
              <a:t>Monocyte and T</a:t>
            </a:r>
            <a:r>
              <a:rPr lang="en-US" altLang="zh-CN" baseline="0" dirty="0" smtClean="0">
                <a:effectLst/>
              </a:rPr>
              <a:t> lymphocytes across endothelium. Following that, monocytes differentiate into macrophage and then consume large amount of LDL, transforming into foam cells. Foam cell release growth factors and cytokines which result in smooth muscle cell migration into intima, proliferation of smooth muscle cell and deposition of extracellular matrix and encourage atherosclerosis. However the exact mechanism has not been explored. </a:t>
            </a:r>
          </a:p>
          <a:p>
            <a:endParaRPr lang="en-US" altLang="zh-CN" baseline="0" dirty="0" smtClean="0">
              <a:effectLst/>
            </a:endParaRPr>
          </a:p>
          <a:p>
            <a:endParaRPr lang="en-US" altLang="zh-CN" baseline="0" dirty="0" smtClean="0">
              <a:effectLst/>
            </a:endParaRPr>
          </a:p>
          <a:p>
            <a:r>
              <a:rPr lang="en-US" altLang="zh-CN" dirty="0" smtClean="0"/>
              <a:t>Chronic endothelial injury* resulting in endothelial dysfunction </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6</a:t>
            </a:fld>
            <a:endParaRPr lang="zh-CN" altLang="en-US"/>
          </a:p>
        </p:txBody>
      </p:sp>
    </p:spTree>
    <p:extLst>
      <p:ext uri="{BB962C8B-B14F-4D97-AF65-F5344CB8AC3E}">
        <p14:creationId xmlns:p14="http://schemas.microsoft.com/office/powerpoint/2010/main" val="147469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There is one important connection that I want you to be aware of, and that is about endothelial function and its role in vascular health. </a:t>
            </a:r>
            <a:r>
              <a:rPr lang="en-US" altLang="zh-CN" sz="1200" i="0" kern="1200" dirty="0" smtClean="0">
                <a:solidFill>
                  <a:schemeClr val="tx1"/>
                </a:solidFill>
                <a:effectLst/>
                <a:latin typeface="+mn-lt"/>
                <a:ea typeface="+mn-ea"/>
                <a:cs typeface="+mn-cs"/>
              </a:rPr>
              <a:t>The endothelium is the inner lining of the arterial wall that comes in direct contact with the blood. A healthy endothelial protects against atherosclerosis. </a:t>
            </a:r>
            <a:r>
              <a:rPr lang="en-US" altLang="zh-CN" sz="1200" b="0" i="0" kern="1200" dirty="0" smtClean="0">
                <a:solidFill>
                  <a:schemeClr val="tx1"/>
                </a:solidFill>
                <a:effectLst/>
                <a:latin typeface="+mn-lt"/>
                <a:ea typeface="+mn-ea"/>
                <a:cs typeface="+mn-cs"/>
              </a:rPr>
              <a:t>Their most obvious function is to provide a semi-permeable barrier that regulates the exchange of fluid, nutrients, gases, and waste between the blood and tissues. Endothelial cells also regulate constriction and relaxation of vessels by releasing vasodilatory molecules (e.g., nitric oxide (NO) and prostacyclin (PGI</a:t>
            </a:r>
            <a:r>
              <a:rPr lang="en-US" altLang="zh-CN" sz="1200" b="0" i="0" kern="1200" baseline="-25000" dirty="0" smtClean="0">
                <a:solidFill>
                  <a:schemeClr val="tx1"/>
                </a:solidFill>
                <a:effectLst/>
                <a:latin typeface="+mn-lt"/>
                <a:ea typeface="+mn-ea"/>
                <a:cs typeface="+mn-cs"/>
              </a:rPr>
              <a:t>2</a:t>
            </a:r>
            <a:r>
              <a:rPr lang="en-US" altLang="zh-CN" sz="1200" b="0" i="0" kern="1200" dirty="0" smtClean="0">
                <a:solidFill>
                  <a:schemeClr val="tx1"/>
                </a:solidFill>
                <a:effectLst/>
                <a:latin typeface="+mn-lt"/>
                <a:ea typeface="+mn-ea"/>
                <a:cs typeface="+mn-cs"/>
              </a:rPr>
              <a:t>) and vasoconstrictive molecules (endothelin and angiotensin-II). When perturbation occurs, The endothelial cells begin to produce cell surface adhesion molecules such as </a:t>
            </a:r>
            <a:r>
              <a:rPr lang="en-US" altLang="zh-CN" sz="1200" b="1" i="0" u="none" strike="noStrike" kern="1200" dirty="0" smtClean="0">
                <a:solidFill>
                  <a:schemeClr val="tx1"/>
                </a:solidFill>
                <a:effectLst/>
                <a:latin typeface="+mn-lt"/>
                <a:ea typeface="+mn-ea"/>
                <a:cs typeface="+mn-cs"/>
                <a:hlinkClick r:id="rId3"/>
              </a:rPr>
              <a:t>VCAM-1,</a:t>
            </a:r>
            <a:r>
              <a:rPr lang="en-US" altLang="zh-CN" sz="1200" b="0" i="0" kern="1200" dirty="0" smtClean="0">
                <a:solidFill>
                  <a:schemeClr val="tx1"/>
                </a:solidFill>
                <a:effectLst/>
                <a:latin typeface="+mn-lt"/>
                <a:ea typeface="+mn-ea"/>
                <a:cs typeface="+mn-cs"/>
              </a:rPr>
              <a:t> causing monocytes and T-lymphocytes to adhere to the endothelium and then migrate beneath it by squeezing between the endothelial </a:t>
            </a:r>
            <a:r>
              <a:rPr lang="en-US" altLang="zh-CN" sz="1200" b="0" i="0" kern="1200" dirty="0" err="1" smtClean="0">
                <a:solidFill>
                  <a:schemeClr val="tx1"/>
                </a:solidFill>
                <a:effectLst/>
                <a:latin typeface="+mn-lt"/>
                <a:ea typeface="+mn-ea"/>
                <a:cs typeface="+mn-cs"/>
              </a:rPr>
              <a:t>cells.The</a:t>
            </a:r>
            <a:r>
              <a:rPr lang="en-US" altLang="zh-CN" sz="1200" b="0" i="0" kern="1200" dirty="0" smtClean="0">
                <a:solidFill>
                  <a:schemeClr val="tx1"/>
                </a:solidFill>
                <a:effectLst/>
                <a:latin typeface="+mn-lt"/>
                <a:ea typeface="+mn-ea"/>
                <a:cs typeface="+mn-cs"/>
              </a:rPr>
              <a:t> endothelial cells also change shape, and the tight junctions between endothelial cells loosen, increasing the permeability to fluid, lipids, and leukocytes. Lipoprotein particles, and especially low-density lipoprotein (LDL), enter the arterial wall and undergo oxidation. These</a:t>
            </a:r>
            <a:r>
              <a:rPr lang="en-US" altLang="zh-CN" sz="1200" b="0" i="0" kern="1200" baseline="0" dirty="0" smtClean="0">
                <a:solidFill>
                  <a:schemeClr val="tx1"/>
                </a:solidFill>
                <a:effectLst/>
                <a:latin typeface="+mn-lt"/>
                <a:ea typeface="+mn-ea"/>
                <a:cs typeface="+mn-cs"/>
              </a:rPr>
              <a:t> results </a:t>
            </a:r>
            <a:r>
              <a:rPr lang="en-US" altLang="zh-CN" sz="1200" b="0" i="0" kern="1200" dirty="0" smtClean="0">
                <a:solidFill>
                  <a:schemeClr val="tx1"/>
                </a:solidFill>
                <a:effectLst/>
                <a:latin typeface="+mn-lt"/>
                <a:ea typeface="+mn-ea"/>
                <a:cs typeface="+mn-cs"/>
              </a:rPr>
              <a:t>trigger and maintain an inflammatory response. So</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how to explore the mechanism of endothelial dysfunction is very important for prevention and treatment of CVDs</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7</a:t>
            </a:fld>
            <a:endParaRPr lang="zh-CN" altLang="en-US"/>
          </a:p>
        </p:txBody>
      </p:sp>
    </p:spTree>
    <p:extLst>
      <p:ext uri="{BB962C8B-B14F-4D97-AF65-F5344CB8AC3E}">
        <p14:creationId xmlns:p14="http://schemas.microsoft.com/office/powerpoint/2010/main" val="110686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As</a:t>
            </a:r>
            <a:r>
              <a:rPr lang="en-US" altLang="zh-CN" baseline="0" dirty="0" smtClean="0"/>
              <a:t> we all know, m</a:t>
            </a:r>
            <a:r>
              <a:rPr lang="en-US" altLang="zh-CN" dirty="0" smtClean="0"/>
              <a:t>onocytes are a heterogeneous population in mice and are recruited to lesions, where they differentiate into M1 or M2 macrophages. M1 macrophages are found in advanced lesions where they accumulate a large amount of lipids, which promotes their differentiation into foam cells. Furthermore, M1 macrophages secrete TNF- a , IL-6 and </a:t>
            </a:r>
            <a:r>
              <a:rPr lang="en-US" altLang="zh-CN" dirty="0" err="1" smtClean="0"/>
              <a:t>metalloproteinases</a:t>
            </a:r>
            <a:r>
              <a:rPr lang="en-US" altLang="zh-CN" dirty="0" smtClean="0"/>
              <a:t>, which exacerbate and destabilize lesion development. M2 macrophages predominate in the early stages of atherosclerosis and are characterized by IL-10 secretion and smaller amounts of accumulated lipids; these events are </a:t>
            </a:r>
            <a:r>
              <a:rPr lang="en-US" altLang="zh-CN" dirty="0" err="1" smtClean="0"/>
              <a:t>atheroprotective</a:t>
            </a:r>
            <a:r>
              <a:rPr lang="en-US" altLang="zh-CN" dirty="0" smtClean="0"/>
              <a:t> and can reduce plaque development. M2 macrophages undergo apoptotic death in the presence of </a:t>
            </a:r>
            <a:r>
              <a:rPr lang="en-US" altLang="zh-CN" dirty="0" err="1" smtClean="0"/>
              <a:t>oxLDL</a:t>
            </a:r>
            <a:r>
              <a:rPr lang="en-US" altLang="zh-CN" dirty="0" smtClean="0"/>
              <a:t>, and C-reactive protein (CRP) stimulation induces a </a:t>
            </a:r>
            <a:r>
              <a:rPr lang="en-US" altLang="zh-CN" dirty="0" err="1" smtClean="0"/>
              <a:t>phenotypical</a:t>
            </a:r>
            <a:r>
              <a:rPr lang="en-US" altLang="zh-CN" dirty="0" smtClean="0"/>
              <a:t> and functional change of M2 macrophages to M1 macrophages, a change that involves lesion development. However, their functions in atherosclerotic plaques are unknown.</a:t>
            </a:r>
          </a:p>
          <a:p>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8</a:t>
            </a:fld>
            <a:endParaRPr lang="zh-CN" altLang="en-US"/>
          </a:p>
        </p:txBody>
      </p:sp>
    </p:spTree>
    <p:extLst>
      <p:ext uri="{BB962C8B-B14F-4D97-AF65-F5344CB8AC3E}">
        <p14:creationId xmlns:p14="http://schemas.microsoft.com/office/powerpoint/2010/main" val="256178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smtClean="0"/>
              <a:t>Sirtuins</a:t>
            </a:r>
            <a:r>
              <a:rPr lang="en-US" altLang="zh-CN" dirty="0" smtClean="0"/>
              <a:t> (SIRT1–7) are the mammalian homologues of the silent information regulator 2 (Sir2) first discovered in </a:t>
            </a:r>
            <a:r>
              <a:rPr lang="en-US" altLang="zh-CN" i="1" dirty="0" smtClean="0"/>
              <a:t>Saccharomyces </a:t>
            </a:r>
            <a:r>
              <a:rPr lang="en-US" altLang="zh-CN" i="1" dirty="0" err="1" smtClean="0"/>
              <a:t>cerevisiae</a:t>
            </a:r>
            <a:r>
              <a:rPr lang="en-US" altLang="zh-CN" dirty="0" smtClean="0"/>
              <a:t> as an NAD</a:t>
            </a:r>
            <a:r>
              <a:rPr lang="en-US" altLang="zh-CN" baseline="30000" dirty="0" smtClean="0"/>
              <a:t>+</a:t>
            </a:r>
            <a:r>
              <a:rPr lang="en-US" altLang="zh-CN" dirty="0" smtClean="0"/>
              <a:t>-dependent histone </a:t>
            </a:r>
            <a:r>
              <a:rPr lang="en-US" altLang="zh-CN" dirty="0" err="1" smtClean="0"/>
              <a:t>deacetylase</a:t>
            </a:r>
            <a:r>
              <a:rPr lang="en-US" altLang="zh-CN" dirty="0" smtClean="0"/>
              <a:t> (HDAC). </a:t>
            </a:r>
            <a:r>
              <a:rPr lang="en-US" altLang="zh-CN" dirty="0" err="1" smtClean="0"/>
              <a:t>Sirtuin</a:t>
            </a:r>
            <a:r>
              <a:rPr lang="en-US" altLang="zh-CN" dirty="0" smtClean="0"/>
              <a:t> biology is complex, and are widely expressed in normal tissues. </a:t>
            </a:r>
          </a:p>
          <a:p>
            <a:r>
              <a:rPr lang="en-US" altLang="zh-CN" dirty="0" smtClean="0"/>
              <a:t>SIRT1, the best characterized among them, is a nuclear </a:t>
            </a:r>
            <a:r>
              <a:rPr lang="en-US" altLang="zh-CN" dirty="0" err="1" smtClean="0"/>
              <a:t>deacetylase</a:t>
            </a:r>
            <a:r>
              <a:rPr lang="en-US" altLang="zh-CN" dirty="0" smtClean="0"/>
              <a:t> whose substrates include proteins primarily, not only</a:t>
            </a:r>
            <a:r>
              <a:rPr lang="en-US" altLang="zh-CN" baseline="0" dirty="0" smtClean="0"/>
              <a:t> </a:t>
            </a:r>
            <a:r>
              <a:rPr lang="en-US" altLang="zh-CN" dirty="0" smtClean="0"/>
              <a:t>involved in transcriptional regulation, but also</a:t>
            </a:r>
            <a:r>
              <a:rPr lang="en-US" altLang="zh-CN" baseline="0" dirty="0" smtClean="0"/>
              <a:t> </a:t>
            </a:r>
            <a:r>
              <a:rPr lang="en-US" altLang="zh-CN" dirty="0" err="1" smtClean="0"/>
              <a:t>influenc</a:t>
            </a:r>
            <a:r>
              <a:rPr lang="en-US" altLang="zh-CN" dirty="0" smtClean="0"/>
              <a:t> diverse aspects of organismal physiology such as differentiation, cell survival, and metabolism. These findings suggest that SIRT1 might be a new therapeutic target for the prevention of disease related to aging, such as</a:t>
            </a:r>
            <a:r>
              <a:rPr lang="en-US" altLang="zh-CN" baseline="0" dirty="0" smtClean="0"/>
              <a:t> diabetes, obesity and cardiovascular diseases. </a:t>
            </a:r>
            <a:endParaRPr lang="zh-CN" altLang="en-US" dirty="0"/>
          </a:p>
        </p:txBody>
      </p:sp>
      <p:sp>
        <p:nvSpPr>
          <p:cNvPr id="4" name="Slide Number Placeholder 3"/>
          <p:cNvSpPr>
            <a:spLocks noGrp="1"/>
          </p:cNvSpPr>
          <p:nvPr>
            <p:ph type="sldNum" sz="quarter" idx="10"/>
          </p:nvPr>
        </p:nvSpPr>
        <p:spPr/>
        <p:txBody>
          <a:bodyPr/>
          <a:lstStyle/>
          <a:p>
            <a:fld id="{D300FBE7-E386-4541-BC88-A2A44836091E}" type="slidenum">
              <a:rPr lang="zh-CN" altLang="en-US" smtClean="0"/>
              <a:t>9</a:t>
            </a:fld>
            <a:endParaRPr lang="zh-CN" altLang="en-US"/>
          </a:p>
        </p:txBody>
      </p:sp>
    </p:spTree>
    <p:extLst>
      <p:ext uri="{BB962C8B-B14F-4D97-AF65-F5344CB8AC3E}">
        <p14:creationId xmlns:p14="http://schemas.microsoft.com/office/powerpoint/2010/main" val="106871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111677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130877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8956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189783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148569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141105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373076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34539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283158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365241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FD40C723-7105-4B6C-8FA6-79A6FBC8A31D}" type="datetimeFigureOut">
              <a:rPr lang="zh-CN" altLang="en-US" smtClean="0"/>
              <a:t>2016/7/8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423286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0C723-7105-4B6C-8FA6-79A6FBC8A31D}" type="datetimeFigureOut">
              <a:rPr lang="zh-CN" altLang="en-US" smtClean="0"/>
              <a:t>2016/7/8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CCEF-3CAB-4770-AB65-801C3CD8DF78}" type="slidenum">
              <a:rPr lang="zh-CN" altLang="en-US" smtClean="0"/>
              <a:t>‹#›</a:t>
            </a:fld>
            <a:endParaRPr lang="zh-CN" altLang="en-US"/>
          </a:p>
        </p:txBody>
      </p:sp>
    </p:spTree>
    <p:extLst>
      <p:ext uri="{BB962C8B-B14F-4D97-AF65-F5344CB8AC3E}">
        <p14:creationId xmlns:p14="http://schemas.microsoft.com/office/powerpoint/2010/main" val="312363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ved=0ahUKEwjQhKjZ_NnNAhXGXRQKHctrCNQQjRwIBw&amp;url=http://www.dianliwenmi.com/postimg_4417863.html&amp;psig=AFQjCNFaak4XqzHaWC_9_HHb4SYFfPq1lA&amp;ust=1467727356932118"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ncbi.nlm.nih.gov/pubmed/17119153"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2016-澳大利亚出国申请表\PPT\untitled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4"/>
            <a:ext cx="5046148" cy="4454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892" y="173348"/>
            <a:ext cx="90981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200" b="1" dirty="0">
                <a:ln w="11430"/>
                <a:solidFill>
                  <a:srgbClr val="FF0000"/>
                </a:solidFill>
                <a:effectLst>
                  <a:outerShdw blurRad="50800" dist="39000" dir="5460000" algn="tl">
                    <a:srgbClr val="000000">
                      <a:alpha val="38000"/>
                    </a:srgbClr>
                  </a:outerShdw>
                </a:effectLst>
              </a:rPr>
              <a:t>Myeloid-Specific Deletion of SIRT1 Impairs Obesity Associated Endothelial Dysfunction and  </a:t>
            </a:r>
            <a:r>
              <a:rPr lang="en-US" altLang="zh-CN" sz="3200" b="1" dirty="0" smtClean="0">
                <a:ln w="11430"/>
                <a:solidFill>
                  <a:srgbClr val="FF0000"/>
                </a:solidFill>
                <a:effectLst>
                  <a:outerShdw blurRad="50800" dist="39000" dir="5460000" algn="tl">
                    <a:srgbClr val="000000">
                      <a:alpha val="38000"/>
                    </a:srgbClr>
                  </a:outerShdw>
                </a:effectLst>
              </a:rPr>
              <a:t>Atherosclerosis</a:t>
            </a:r>
            <a:endParaRPr lang="zh-CN" altLang="en-US" sz="3200" b="1" dirty="0">
              <a:ln w="11430"/>
              <a:solidFill>
                <a:srgbClr val="FF0000"/>
              </a:solidFill>
              <a:effectLst>
                <a:outerShdw blurRad="50800" dist="39000" dir="5460000" algn="tl">
                  <a:srgbClr val="000000">
                    <a:alpha val="38000"/>
                  </a:srgbClr>
                </a:outerShdw>
              </a:effectLst>
            </a:endParaRPr>
          </a:p>
        </p:txBody>
      </p:sp>
      <p:sp>
        <p:nvSpPr>
          <p:cNvPr id="3" name="TextBox 2"/>
          <p:cNvSpPr txBox="1"/>
          <p:nvPr/>
        </p:nvSpPr>
        <p:spPr>
          <a:xfrm>
            <a:off x="5303215" y="3933056"/>
            <a:ext cx="3672408" cy="2123658"/>
          </a:xfrm>
          <a:prstGeom prst="rect">
            <a:avLst/>
          </a:prstGeom>
          <a:noFill/>
        </p:spPr>
        <p:txBody>
          <a:bodyPr wrap="square" rtlCol="0">
            <a:spAutoFit/>
          </a:bodyPr>
          <a:lstStyle/>
          <a:p>
            <a:r>
              <a:rPr lang="en-US" altLang="zh-CN" sz="3200" i="1" dirty="0" smtClean="0">
                <a:latin typeface="Times New Roman" pitchFamily="18" charset="0"/>
                <a:cs typeface="Times New Roman" pitchFamily="18" charset="0"/>
              </a:rPr>
              <a:t>Ping GU, MD  PhD</a:t>
            </a:r>
          </a:p>
          <a:p>
            <a:r>
              <a:rPr lang="en-US" altLang="zh-CN" sz="3200" i="1" dirty="0" smtClean="0">
                <a:latin typeface="Times New Roman" pitchFamily="18" charset="0"/>
                <a:cs typeface="Times New Roman" pitchFamily="18" charset="0"/>
              </a:rPr>
              <a:t>July 11, 2016</a:t>
            </a:r>
          </a:p>
          <a:p>
            <a:r>
              <a:rPr lang="en-US" altLang="zh-CN" sz="3200" i="1" dirty="0" smtClean="0">
                <a:latin typeface="Times New Roman" pitchFamily="18" charset="0"/>
                <a:cs typeface="Times New Roman" pitchFamily="18" charset="0"/>
              </a:rPr>
              <a:t>Brisbane</a:t>
            </a:r>
          </a:p>
          <a:p>
            <a:endParaRPr lang="en-US" altLang="zh-CN" dirty="0" smtClean="0"/>
          </a:p>
          <a:p>
            <a:endParaRPr lang="zh-CN" altLang="en-US" dirty="0"/>
          </a:p>
        </p:txBody>
      </p:sp>
    </p:spTree>
    <p:extLst>
      <p:ext uri="{BB962C8B-B14F-4D97-AF65-F5344CB8AC3E}">
        <p14:creationId xmlns:p14="http://schemas.microsoft.com/office/powerpoint/2010/main" val="1228740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1331913" y="1268413"/>
            <a:ext cx="5545137" cy="5180012"/>
          </a:xfrm>
          <a:prstGeom prst="rect">
            <a:avLst/>
          </a:prstGeom>
          <a:noFill/>
          <a:ln w="9525">
            <a:noFill/>
            <a:miter lim="800000"/>
            <a:headEnd/>
            <a:tailEnd/>
          </a:ln>
        </p:spPr>
      </p:pic>
      <p:sp>
        <p:nvSpPr>
          <p:cNvPr id="51202" name="Rectangle 3"/>
          <p:cNvSpPr>
            <a:spLocks noGrp="1"/>
          </p:cNvSpPr>
          <p:nvPr>
            <p:ph type="title"/>
          </p:nvPr>
        </p:nvSpPr>
        <p:spPr>
          <a:xfrm>
            <a:off x="467544" y="15204"/>
            <a:ext cx="8893175" cy="1314206"/>
          </a:xfrm>
        </p:spPr>
        <p:txBody>
          <a:bodyPr wrap="square">
            <a:spAutoFit/>
          </a:bodyPr>
          <a:lstStyle/>
          <a:p>
            <a:r>
              <a:rPr lang="en-US" altLang="zh-CN" sz="4000" b="1" dirty="0">
                <a:solidFill>
                  <a:srgbClr val="7030A0"/>
                </a:solidFill>
                <a:latin typeface="Times New Roman" pitchFamily="18" charset="0"/>
                <a:ea typeface="+mn-ea"/>
                <a:cs typeface="Times New Roman" pitchFamily="18" charset="0"/>
                <a:sym typeface="Gill Sans"/>
              </a:rPr>
              <a:t>SIRT1 controls metabolism by distinct mechanisms in different tissues</a:t>
            </a:r>
            <a:endParaRPr lang="zh-CN" altLang="en-US" sz="4000" b="1" dirty="0">
              <a:solidFill>
                <a:srgbClr val="7030A0"/>
              </a:solidFill>
              <a:latin typeface="Times New Roman" pitchFamily="18" charset="0"/>
              <a:ea typeface="+mn-ea"/>
              <a:cs typeface="Times New Roman" pitchFamily="18" charset="0"/>
              <a:sym typeface="Gill Sans"/>
            </a:endParaRPr>
          </a:p>
        </p:txBody>
      </p:sp>
      <p:sp>
        <p:nvSpPr>
          <p:cNvPr id="51203" name="Rectangle 4"/>
          <p:cNvSpPr>
            <a:spLocks/>
          </p:cNvSpPr>
          <p:nvPr/>
        </p:nvSpPr>
        <p:spPr bwMode="auto">
          <a:xfrm>
            <a:off x="5926138" y="6453188"/>
            <a:ext cx="2822575" cy="298450"/>
          </a:xfrm>
          <a:prstGeom prst="rect">
            <a:avLst/>
          </a:prstGeom>
          <a:noFill/>
          <a:ln w="25400">
            <a:noFill/>
            <a:miter lim="800000"/>
            <a:headEnd/>
            <a:tailEnd/>
          </a:ln>
        </p:spPr>
        <p:txBody>
          <a:bodyPr wrap="none" lIns="82296" tIns="41148" rIns="82296" bIns="41148">
            <a:spAutoFit/>
          </a:bodyPr>
          <a:lstStyle/>
          <a:p>
            <a:pPr algn="ctr" defTabSz="822325"/>
            <a:r>
              <a:rPr lang="en-US" altLang="en-US" sz="1300">
                <a:latin typeface="Calibri" pitchFamily="34" charset="0"/>
                <a:ea typeface="ヒラギノ角ゴ Pro W3"/>
                <a:cs typeface="ヒラギノ角ゴ Pro W3"/>
              </a:rPr>
              <a:t>Liang et al. </a:t>
            </a:r>
            <a:r>
              <a:rPr lang="en-US" altLang="zh-CN" sz="1300">
                <a:latin typeface="Calibri" pitchFamily="34" charset="0"/>
                <a:ea typeface="ヒラギノ角ゴ Pro W3"/>
                <a:cs typeface="ヒラギノ角ゴ Pro W3"/>
              </a:rPr>
              <a:t>2009 </a:t>
            </a:r>
            <a:r>
              <a:rPr lang="en-US" altLang="zh-CN" sz="1400"/>
              <a:t>Nat rev  endoc 5</a:t>
            </a:r>
            <a:r>
              <a:rPr lang="en-US" altLang="zh-CN" sz="1300">
                <a:latin typeface="Calibri" pitchFamily="34" charset="0"/>
                <a:ea typeface="ヒラギノ角ゴ Pro W3"/>
                <a:cs typeface="ヒラギノ角ゴ Pro W3"/>
              </a:rPr>
              <a:t>, 267</a:t>
            </a:r>
            <a:endParaRPr lang="zh-CN" altLang="en-US" sz="130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989502107"/>
      </p:ext>
    </p:extLst>
  </p:cSld>
  <p:clrMapOvr>
    <a:masterClrMapping/>
  </p:clrMapOvr>
  <p:transition advTm="2547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075" y="43265"/>
            <a:ext cx="8208912" cy="1323439"/>
          </a:xfrm>
          <a:prstGeom prst="rect">
            <a:avLst/>
          </a:prstGeom>
        </p:spPr>
        <p:txBody>
          <a:bodyPr wrap="square">
            <a:spAutoFit/>
          </a:bodyPr>
          <a:lstStyle/>
          <a:p>
            <a:pPr algn="ctr"/>
            <a:r>
              <a:rPr lang="en-US" altLang="zh-CN" sz="4000" b="1" dirty="0">
                <a:latin typeface="Times New Roman" pitchFamily="18" charset="0"/>
                <a:cs typeface="Times New Roman" pitchFamily="18" charset="0"/>
              </a:rPr>
              <a:t>Beneficial effects </a:t>
            </a:r>
            <a:r>
              <a:rPr lang="en-US" altLang="zh-CN" sz="4000" b="1" dirty="0" smtClean="0">
                <a:latin typeface="Times New Roman" pitchFamily="18" charset="0"/>
                <a:cs typeface="Times New Roman" pitchFamily="18" charset="0"/>
              </a:rPr>
              <a:t>of </a:t>
            </a:r>
            <a:r>
              <a:rPr lang="en-US" altLang="zh-CN" sz="4000" b="1" dirty="0">
                <a:latin typeface="Times New Roman" pitchFamily="18" charset="0"/>
                <a:cs typeface="Times New Roman" pitchFamily="18" charset="0"/>
              </a:rPr>
              <a:t>SIRT1 on atherosclerosis and thrombosis</a:t>
            </a:r>
            <a:endParaRPr lang="zh-CN" altLang="en-US" sz="4000" b="1" dirty="0">
              <a:latin typeface="Times New Roman" pitchFamily="18" charset="0"/>
              <a:cs typeface="Times New Roman" pitchFamily="18" charset="0"/>
            </a:endParaRPr>
          </a:p>
        </p:txBody>
      </p:sp>
      <p:sp>
        <p:nvSpPr>
          <p:cNvPr id="3" name="Rectangle 2"/>
          <p:cNvSpPr/>
          <p:nvPr/>
        </p:nvSpPr>
        <p:spPr>
          <a:xfrm>
            <a:off x="-36512" y="6577607"/>
            <a:ext cx="6308586" cy="307777"/>
          </a:xfrm>
          <a:prstGeom prst="rect">
            <a:avLst/>
          </a:prstGeom>
        </p:spPr>
        <p:txBody>
          <a:bodyPr wrap="square">
            <a:spAutoFit/>
          </a:bodyPr>
          <a:lstStyle/>
          <a:p>
            <a:r>
              <a:rPr lang="en-US" altLang="zh-CN" sz="1400" i="1" dirty="0"/>
              <a:t>Stein et al. Protective roles of SIRT1 in atherosclerosis. Cell Cycle 10:4, 640-647, 2011</a:t>
            </a:r>
            <a:endParaRPr lang="zh-CN" altLang="en-US" sz="1400" i="1"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765"/>
          <a:stretch/>
        </p:blipFill>
        <p:spPr bwMode="auto">
          <a:xfrm>
            <a:off x="307759" y="1375280"/>
            <a:ext cx="8301475" cy="47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0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245" t="18294" r="24568" b="34071"/>
          <a:stretch/>
        </p:blipFill>
        <p:spPr bwMode="auto">
          <a:xfrm>
            <a:off x="523928" y="1898946"/>
            <a:ext cx="8031240" cy="437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075" y="56550"/>
            <a:ext cx="8208912" cy="769441"/>
          </a:xfrm>
          <a:prstGeom prst="rect">
            <a:avLst/>
          </a:prstGeom>
        </p:spPr>
        <p:txBody>
          <a:bodyPr wrap="square">
            <a:spAutoFit/>
          </a:bodyPr>
          <a:lstStyle/>
          <a:p>
            <a:pPr algn="ctr"/>
            <a:r>
              <a:rPr lang="en-US" altLang="zh-CN" sz="4400" b="1" dirty="0" smtClean="0">
                <a:solidFill>
                  <a:srgbClr val="7030A0"/>
                </a:solidFill>
                <a:latin typeface="Times New Roman" pitchFamily="18" charset="0"/>
                <a:cs typeface="Times New Roman" pitchFamily="18" charset="0"/>
              </a:rPr>
              <a:t>SIRT1  in Macrophage</a:t>
            </a:r>
            <a:endParaRPr lang="zh-CN" altLang="en-US" sz="4400" b="1" dirty="0">
              <a:solidFill>
                <a:srgbClr val="7030A0"/>
              </a:solidFill>
              <a:latin typeface="Times New Roman" pitchFamily="18" charset="0"/>
              <a:cs typeface="Times New Roman" pitchFamily="18" charset="0"/>
            </a:endParaRPr>
          </a:p>
        </p:txBody>
      </p:sp>
      <p:cxnSp>
        <p:nvCxnSpPr>
          <p:cNvPr id="3" name="Straight Connector 2"/>
          <p:cNvCxnSpPr/>
          <p:nvPr/>
        </p:nvCxnSpPr>
        <p:spPr>
          <a:xfrm>
            <a:off x="2267744" y="1263458"/>
            <a:ext cx="1224136"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3809434" y="724849"/>
            <a:ext cx="5046170" cy="1077218"/>
          </a:xfrm>
          <a:prstGeom prst="rect">
            <a:avLst/>
          </a:prstGeom>
        </p:spPr>
        <p:txBody>
          <a:bodyPr wrap="square">
            <a:spAutoFit/>
          </a:bodyPr>
          <a:lstStyle/>
          <a:p>
            <a:r>
              <a:rPr lang="en-US" altLang="zh-CN" sz="3200" b="1" dirty="0"/>
              <a:t>Cholesterol Uptake </a:t>
            </a:r>
            <a:r>
              <a:rPr lang="en-US" altLang="zh-CN" sz="3200" b="1" dirty="0" smtClean="0"/>
              <a:t>and </a:t>
            </a:r>
            <a:r>
              <a:rPr lang="en-US" altLang="zh-CN" sz="3200" b="1" dirty="0"/>
              <a:t>Foam Cell Formation</a:t>
            </a:r>
            <a:endParaRPr lang="zh-CN" altLang="en-US" sz="3200" dirty="0"/>
          </a:p>
        </p:txBody>
      </p:sp>
      <p:sp>
        <p:nvSpPr>
          <p:cNvPr id="9" name="Rectangle 8"/>
          <p:cNvSpPr/>
          <p:nvPr/>
        </p:nvSpPr>
        <p:spPr>
          <a:xfrm>
            <a:off x="-36512" y="6525344"/>
            <a:ext cx="6308586" cy="307777"/>
          </a:xfrm>
          <a:prstGeom prst="rect">
            <a:avLst/>
          </a:prstGeom>
        </p:spPr>
        <p:txBody>
          <a:bodyPr wrap="square">
            <a:spAutoFit/>
          </a:bodyPr>
          <a:lstStyle/>
          <a:p>
            <a:r>
              <a:rPr lang="en-US" altLang="zh-CN" sz="1400" i="1" dirty="0"/>
              <a:t>Stein et al. Protective roles of SIRT1 in atherosclerosis. Cell Cycle 10:4, 640-647, 2011</a:t>
            </a:r>
            <a:endParaRPr lang="zh-CN" altLang="en-US" sz="1400" i="1" dirty="0"/>
          </a:p>
        </p:txBody>
      </p:sp>
    </p:spTree>
    <p:extLst>
      <p:ext uri="{BB962C8B-B14F-4D97-AF65-F5344CB8AC3E}">
        <p14:creationId xmlns:p14="http://schemas.microsoft.com/office/powerpoint/2010/main" val="402179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0805"/>
            <a:ext cx="8208912" cy="1323439"/>
          </a:xfrm>
          <a:prstGeom prst="rect">
            <a:avLst/>
          </a:prstGeom>
        </p:spPr>
        <p:txBody>
          <a:bodyPr wrap="square">
            <a:spAutoFit/>
          </a:bodyPr>
          <a:lstStyle/>
          <a:p>
            <a:pPr algn="ctr"/>
            <a:r>
              <a:rPr lang="en-US" altLang="zh-CN" sz="4000" b="1" dirty="0">
                <a:solidFill>
                  <a:srgbClr val="7030A0"/>
                </a:solidFill>
                <a:latin typeface="Times New Roman" pitchFamily="18" charset="0"/>
                <a:cs typeface="Times New Roman" pitchFamily="18" charset="0"/>
              </a:rPr>
              <a:t>SIRT1 does not affect cholesterol efflux in macrophages</a:t>
            </a:r>
            <a:endParaRPr lang="zh-CN" altLang="en-US" sz="4000" b="1" dirty="0">
              <a:solidFill>
                <a:srgbClr val="7030A0"/>
              </a:solidFill>
              <a:latin typeface="Times New Roman" pitchFamily="18" charset="0"/>
              <a:cs typeface="Times New Roman" pitchFamily="18" charset="0"/>
            </a:endParaRPr>
          </a:p>
        </p:txBody>
      </p:sp>
      <p:cxnSp>
        <p:nvCxnSpPr>
          <p:cNvPr id="6" name="Straight Connector 5"/>
          <p:cNvCxnSpPr/>
          <p:nvPr/>
        </p:nvCxnSpPr>
        <p:spPr>
          <a:xfrm>
            <a:off x="827584" y="1344244"/>
            <a:ext cx="6984776" cy="0"/>
          </a:xfrm>
          <a:prstGeom prst="line">
            <a:avLst/>
          </a:prstGeom>
        </p:spPr>
        <p:style>
          <a:lnRef idx="3">
            <a:schemeClr val="accent1"/>
          </a:lnRef>
          <a:fillRef idx="0">
            <a:schemeClr val="accent1"/>
          </a:fillRef>
          <a:effectRef idx="2">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644"/>
          <a:stretch/>
        </p:blipFill>
        <p:spPr bwMode="auto">
          <a:xfrm>
            <a:off x="2018391" y="1772816"/>
            <a:ext cx="483966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1944" y="6460511"/>
            <a:ext cx="8884552" cy="276999"/>
          </a:xfrm>
          <a:prstGeom prst="rect">
            <a:avLst/>
          </a:prstGeom>
        </p:spPr>
        <p:txBody>
          <a:bodyPr wrap="square">
            <a:spAutoFit/>
          </a:bodyPr>
          <a:lstStyle/>
          <a:p>
            <a:r>
              <a:rPr lang="en-US" altLang="zh-CN" sz="1200" i="1" dirty="0"/>
              <a:t>Stein et al. SIRT1 decreases Lox-1-mediated foam cell formation in </a:t>
            </a:r>
            <a:r>
              <a:rPr lang="en-US" altLang="zh-CN" sz="1200" i="1" dirty="0" err="1"/>
              <a:t>atherogenesis</a:t>
            </a:r>
            <a:r>
              <a:rPr lang="en-US" altLang="zh-CN" sz="1200" i="1" dirty="0"/>
              <a:t>. European Heart Journal (2010) 31, 2301–2309</a:t>
            </a:r>
            <a:endParaRPr lang="zh-CN" altLang="en-US" sz="1200" i="1" dirty="0"/>
          </a:p>
        </p:txBody>
      </p:sp>
    </p:spTree>
    <p:extLst>
      <p:ext uri="{BB962C8B-B14F-4D97-AF65-F5344CB8AC3E}">
        <p14:creationId xmlns:p14="http://schemas.microsoft.com/office/powerpoint/2010/main" val="39054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619" y="3162891"/>
            <a:ext cx="4903116"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algn="ctr">
              <a:defRPr sz="5400" b="1" cap="none" spc="0">
                <a:ln w="11430"/>
                <a:solidFill>
                  <a:srgbClr val="0000FF"/>
                </a:solidFill>
                <a:effectLst>
                  <a:outerShdw blurRad="50800" dist="39000" dir="5460000" algn="tl">
                    <a:srgbClr val="000000">
                      <a:alpha val="38000"/>
                    </a:srgbClr>
                  </a:outerShdw>
                </a:effectLst>
              </a:defRPr>
            </a:lvl1pPr>
          </a:lstStyle>
          <a:p>
            <a:r>
              <a:rPr lang="en-US" altLang="zh-CN" sz="4000" dirty="0" smtClean="0"/>
              <a:t>Other possible Mechanism?</a:t>
            </a:r>
          </a:p>
          <a:p>
            <a:endParaRPr lang="zh-CN" altLang="en-US" sz="4000" dirty="0"/>
          </a:p>
        </p:txBody>
      </p:sp>
      <p:pic>
        <p:nvPicPr>
          <p:cNvPr id="4" name="Picture 3"/>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6974" y="1545595"/>
            <a:ext cx="2376264" cy="2097873"/>
          </a:xfrm>
          <a:prstGeom prst="rect">
            <a:avLst/>
          </a:prstGeom>
        </p:spPr>
      </p:pic>
      <p:sp>
        <p:nvSpPr>
          <p:cNvPr id="6" name="TextBox 5"/>
          <p:cNvSpPr txBox="1"/>
          <p:nvPr/>
        </p:nvSpPr>
        <p:spPr>
          <a:xfrm>
            <a:off x="107504" y="548680"/>
            <a:ext cx="2664296" cy="646331"/>
          </a:xfrm>
          <a:prstGeom prst="rect">
            <a:avLst/>
          </a:prstGeom>
          <a:noFill/>
        </p:spPr>
        <p:txBody>
          <a:bodyPr wrap="square" rtlCol="0">
            <a:spAutoFit/>
          </a:bodyPr>
          <a:lstStyle/>
          <a:p>
            <a:r>
              <a:rPr lang="en-US" altLang="zh-CN" sz="3600" b="1" dirty="0" smtClean="0"/>
              <a:t>Macrophage</a:t>
            </a:r>
            <a:endParaRPr lang="zh-CN" altLang="en-US" sz="3600" b="1"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168"/>
          <a:stretch/>
        </p:blipFill>
        <p:spPr>
          <a:xfrm>
            <a:off x="5761957" y="1482577"/>
            <a:ext cx="3312541" cy="2223907"/>
          </a:xfrm>
          <a:prstGeom prst="rect">
            <a:avLst/>
          </a:prstGeom>
        </p:spPr>
      </p:pic>
      <p:sp>
        <p:nvSpPr>
          <p:cNvPr id="8" name="Right Arrow 7"/>
          <p:cNvSpPr/>
          <p:nvPr/>
        </p:nvSpPr>
        <p:spPr>
          <a:xfrm>
            <a:off x="3238069" y="2112330"/>
            <a:ext cx="1944216" cy="72008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TextBox 9"/>
          <p:cNvSpPr txBox="1"/>
          <p:nvPr/>
        </p:nvSpPr>
        <p:spPr>
          <a:xfrm>
            <a:off x="3348109" y="1195011"/>
            <a:ext cx="1935702" cy="923330"/>
          </a:xfrm>
          <a:prstGeom prst="rect">
            <a:avLst/>
          </a:prstGeom>
          <a:noFill/>
        </p:spPr>
        <p:txBody>
          <a:bodyPr wrap="square" rtlCol="0">
            <a:spAutoFit/>
          </a:bodyPr>
          <a:lstStyle/>
          <a:p>
            <a:r>
              <a:rPr lang="en-US" altLang="zh-CN" sz="5400" b="1" dirty="0" smtClean="0">
                <a:ln w="11430"/>
                <a:solidFill>
                  <a:srgbClr val="FF0000"/>
                </a:solidFill>
                <a:effectLst>
                  <a:outerShdw blurRad="50800" dist="39000" dir="5460000" algn="tl">
                    <a:srgbClr val="000000">
                      <a:alpha val="38000"/>
                    </a:srgbClr>
                  </a:outerShdw>
                </a:effectLst>
              </a:rPr>
              <a:t>SIRT1</a:t>
            </a:r>
            <a:endParaRPr lang="zh-CN" altLang="en-US" sz="5400" b="1" dirty="0">
              <a:ln w="11430"/>
              <a:solidFill>
                <a:srgbClr val="FF0000"/>
              </a:solidFill>
              <a:effectLst>
                <a:outerShdw blurRad="50800" dist="39000" dir="5460000" algn="tl">
                  <a:srgbClr val="000000">
                    <a:alpha val="38000"/>
                  </a:srgbClr>
                </a:outerShdw>
              </a:effectLst>
            </a:endParaRPr>
          </a:p>
        </p:txBody>
      </p:sp>
      <p:sp>
        <p:nvSpPr>
          <p:cNvPr id="11" name="TextBox 10"/>
          <p:cNvSpPr txBox="1"/>
          <p:nvPr/>
        </p:nvSpPr>
        <p:spPr>
          <a:xfrm>
            <a:off x="5752818" y="599871"/>
            <a:ext cx="3367762" cy="646331"/>
          </a:xfrm>
          <a:prstGeom prst="rect">
            <a:avLst/>
          </a:prstGeom>
          <a:noFill/>
        </p:spPr>
        <p:txBody>
          <a:bodyPr wrap="square" rtlCol="0">
            <a:spAutoFit/>
          </a:bodyPr>
          <a:lstStyle/>
          <a:p>
            <a:r>
              <a:rPr lang="en-US" altLang="zh-CN" sz="3600" b="1" dirty="0" smtClean="0"/>
              <a:t>Atherosclerosis</a:t>
            </a:r>
            <a:endParaRPr lang="zh-CN" altLang="en-US" sz="3600" b="1" dirty="0"/>
          </a:p>
        </p:txBody>
      </p:sp>
      <p:sp>
        <p:nvSpPr>
          <p:cNvPr id="12" name="Rectangle 9"/>
          <p:cNvSpPr>
            <a:spLocks noChangeArrowheads="1"/>
          </p:cNvSpPr>
          <p:nvPr/>
        </p:nvSpPr>
        <p:spPr bwMode="auto">
          <a:xfrm>
            <a:off x="1165721" y="5373216"/>
            <a:ext cx="6812557" cy="800199"/>
          </a:xfrm>
          <a:prstGeom prst="rect">
            <a:avLst/>
          </a:prstGeom>
          <a:noFill/>
          <a:ln w="38100">
            <a:solidFill>
              <a:srgbClr val="FF0000"/>
            </a:solidFill>
            <a:miter lim="800000"/>
            <a:headEnd/>
            <a:tailEnd/>
          </a:ln>
          <a:effectLst/>
        </p:spPr>
        <p:txBody>
          <a:bodyPr wrap="square" lIns="91422" tIns="45710" rIns="91422" bIns="45710">
            <a:spAutoFit/>
          </a:bodyPr>
          <a:lstStyle/>
          <a:p>
            <a:pPr algn="ctr" eaLnBrk="0" hangingPunct="0"/>
            <a:r>
              <a:rPr lang="en-US" altLang="en-US" sz="2300" b="1" dirty="0" smtClean="0">
                <a:solidFill>
                  <a:srgbClr val="FF0000"/>
                </a:solidFill>
                <a:latin typeface="+mj-lt"/>
              </a:rPr>
              <a:t>Via modulating endothelial function???</a:t>
            </a:r>
          </a:p>
          <a:p>
            <a:pPr algn="ctr" eaLnBrk="0" hangingPunct="0"/>
            <a:r>
              <a:rPr lang="en-US" altLang="en-US" sz="2300" b="1" dirty="0" smtClean="0">
                <a:solidFill>
                  <a:srgbClr val="FF0000"/>
                </a:solidFill>
                <a:latin typeface="+mj-lt"/>
              </a:rPr>
              <a:t>Via  modulating macrophage polarization???</a:t>
            </a:r>
          </a:p>
        </p:txBody>
      </p:sp>
      <p:sp>
        <p:nvSpPr>
          <p:cNvPr id="13" name="Down Arrow 12"/>
          <p:cNvSpPr/>
          <p:nvPr/>
        </p:nvSpPr>
        <p:spPr>
          <a:xfrm>
            <a:off x="4067944" y="4545124"/>
            <a:ext cx="504056" cy="50405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5762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idx="4294967295"/>
          </p:nvPr>
        </p:nvSpPr>
        <p:spPr>
          <a:xfrm>
            <a:off x="457067" y="0"/>
            <a:ext cx="8229600" cy="1125488"/>
          </a:xfrm>
        </p:spPr>
        <p:txBody>
          <a:bodyPr>
            <a:noAutofit/>
          </a:bodyPr>
          <a:lstStyle/>
          <a:p>
            <a:pPr eaLnBrk="1" hangingPunct="1"/>
            <a:r>
              <a:rPr lang="en-US" altLang="zh-CN" sz="4000" b="1" dirty="0" smtClean="0">
                <a:solidFill>
                  <a:srgbClr val="7030A0"/>
                </a:solidFill>
              </a:rPr>
              <a:t>Generation of macrophage </a:t>
            </a:r>
            <a:br>
              <a:rPr lang="en-US" altLang="zh-CN" sz="4000" b="1" dirty="0" smtClean="0">
                <a:solidFill>
                  <a:srgbClr val="7030A0"/>
                </a:solidFill>
              </a:rPr>
            </a:br>
            <a:r>
              <a:rPr lang="en-US" altLang="zh-CN" sz="4000" b="1" dirty="0" smtClean="0">
                <a:solidFill>
                  <a:srgbClr val="7030A0"/>
                </a:solidFill>
              </a:rPr>
              <a:t>specific Sirt1 KO mice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43" y="1556792"/>
            <a:ext cx="657225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9443" name="Group 52"/>
          <p:cNvGrpSpPr>
            <a:grpSpLocks/>
          </p:cNvGrpSpPr>
          <p:nvPr/>
        </p:nvGrpSpPr>
        <p:grpSpPr bwMode="auto">
          <a:xfrm>
            <a:off x="6457756" y="4251206"/>
            <a:ext cx="2139950" cy="2362200"/>
            <a:chOff x="3982387" y="4365103"/>
            <a:chExt cx="2140607" cy="2167111"/>
          </a:xfrm>
        </p:grpSpPr>
        <p:pic>
          <p:nvPicPr>
            <p:cNvPr id="189444" name="Picture 2"/>
            <p:cNvPicPr>
              <a:picLocks noChangeAspect="1" noChangeArrowheads="1"/>
            </p:cNvPicPr>
            <p:nvPr/>
          </p:nvPicPr>
          <p:blipFill>
            <a:blip r:embed="rId4" cstate="print">
              <a:lum bright="10000" contrast="10000"/>
            </a:blip>
            <a:srcRect l="4095" t="20781" r="39021"/>
            <a:stretch>
              <a:fillRect/>
            </a:stretch>
          </p:blipFill>
          <p:spPr bwMode="auto">
            <a:xfrm>
              <a:off x="3982387" y="4365103"/>
              <a:ext cx="1636551" cy="1709385"/>
            </a:xfrm>
            <a:prstGeom prst="rect">
              <a:avLst/>
            </a:prstGeom>
            <a:noFill/>
            <a:ln w="9525">
              <a:noFill/>
              <a:miter lim="800000"/>
              <a:headEnd/>
              <a:tailEnd/>
            </a:ln>
          </p:spPr>
        </p:pic>
        <p:sp>
          <p:nvSpPr>
            <p:cNvPr id="189445" name="TextBox 54"/>
            <p:cNvSpPr txBox="1">
              <a:spLocks noChangeArrowheads="1"/>
            </p:cNvSpPr>
            <p:nvPr/>
          </p:nvSpPr>
          <p:spPr bwMode="auto">
            <a:xfrm>
              <a:off x="4067944" y="6165305"/>
              <a:ext cx="2055050" cy="366909"/>
            </a:xfrm>
            <a:prstGeom prst="rect">
              <a:avLst/>
            </a:prstGeom>
            <a:noFill/>
            <a:ln w="9525">
              <a:noFill/>
              <a:miter lim="800000"/>
              <a:headEnd/>
              <a:tailEnd/>
            </a:ln>
          </p:spPr>
          <p:txBody>
            <a:bodyPr>
              <a:spAutoFit/>
            </a:bodyPr>
            <a:lstStyle/>
            <a:p>
              <a:r>
                <a:rPr lang="en-US" altLang="zh-CN" sz="2000" dirty="0">
                  <a:solidFill>
                    <a:schemeClr val="tx1"/>
                  </a:solidFill>
                </a:rPr>
                <a:t>    WT       </a:t>
              </a:r>
              <a:r>
                <a:rPr lang="en-US" altLang="zh-CN" sz="2000" dirty="0" smtClean="0">
                  <a:solidFill>
                    <a:schemeClr val="tx1"/>
                  </a:solidFill>
                </a:rPr>
                <a:t>MKO       </a:t>
              </a:r>
              <a:endParaRPr lang="zh-CN" altLang="en-US" sz="2000" dirty="0">
                <a:solidFill>
                  <a:schemeClr val="tx1"/>
                </a:solidFill>
              </a:endParaRPr>
            </a:p>
          </p:txBody>
        </p:sp>
      </p:grpSp>
    </p:spTree>
    <p:extLst>
      <p:ext uri="{BB962C8B-B14F-4D97-AF65-F5344CB8AC3E}">
        <p14:creationId xmlns:p14="http://schemas.microsoft.com/office/powerpoint/2010/main" val="1418106969"/>
      </p:ext>
    </p:extLst>
  </p:cSld>
  <p:clrMapOvr>
    <a:masterClrMapping/>
  </p:clrMapOvr>
  <p:transition advTm="2024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52" y="1700808"/>
            <a:ext cx="9900592" cy="22775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400" b="1" dirty="0">
                <a:ln w="11430"/>
                <a:solidFill>
                  <a:srgbClr val="0000FF"/>
                </a:solidFill>
                <a:effectLst>
                  <a:outerShdw blurRad="50800" dist="39000" dir="5460000" algn="tl">
                    <a:srgbClr val="000000">
                      <a:alpha val="38000"/>
                    </a:srgbClr>
                  </a:outerShdw>
                </a:effectLst>
              </a:rPr>
              <a:t>Q1</a:t>
            </a:r>
            <a:r>
              <a:rPr lang="en-US" altLang="zh-CN" sz="5400" b="1" cap="none" spc="0" dirty="0" smtClean="0">
                <a:ln w="11430"/>
                <a:solidFill>
                  <a:srgbClr val="0000FF"/>
                </a:solidFill>
                <a:effectLst>
                  <a:outerShdw blurRad="50800" dist="39000" dir="5460000" algn="tl">
                    <a:srgbClr val="000000">
                      <a:alpha val="38000"/>
                    </a:srgbClr>
                  </a:outerShdw>
                </a:effectLst>
              </a:rPr>
              <a:t>. </a:t>
            </a:r>
            <a:r>
              <a:rPr lang="en-US" altLang="zh-CN" sz="4400" b="1" dirty="0">
                <a:ln w="11430"/>
                <a:solidFill>
                  <a:srgbClr val="0000FF"/>
                </a:solidFill>
                <a:effectLst>
                  <a:outerShdw blurRad="50800" dist="39000" dir="5460000" algn="tl">
                    <a:srgbClr val="000000">
                      <a:alpha val="38000"/>
                    </a:srgbClr>
                  </a:outerShdw>
                </a:effectLst>
              </a:rPr>
              <a:t>whether deletion of SIRT1 in macrophage affects  </a:t>
            </a:r>
            <a:r>
              <a:rPr lang="en-US" altLang="zh-CN" sz="4400" b="1" dirty="0" smtClean="0">
                <a:ln w="11430"/>
                <a:solidFill>
                  <a:srgbClr val="0000FF"/>
                </a:solidFill>
                <a:effectLst>
                  <a:outerShdw blurRad="50800" dist="39000" dir="5460000" algn="tl">
                    <a:srgbClr val="000000">
                      <a:alpha val="38000"/>
                    </a:srgbClr>
                  </a:outerShdw>
                </a:effectLst>
              </a:rPr>
              <a:t>endothelial</a:t>
            </a:r>
          </a:p>
          <a:p>
            <a:pPr algn="ctr"/>
            <a:r>
              <a:rPr lang="en-US" altLang="zh-CN" sz="4400" b="1" dirty="0" smtClean="0">
                <a:ln w="11430"/>
                <a:solidFill>
                  <a:srgbClr val="0000FF"/>
                </a:solidFill>
                <a:effectLst>
                  <a:outerShdw blurRad="50800" dist="39000" dir="5460000" algn="tl">
                    <a:srgbClr val="000000">
                      <a:alpha val="38000"/>
                    </a:srgbClr>
                  </a:outerShdw>
                </a:effectLst>
              </a:rPr>
              <a:t> </a:t>
            </a:r>
            <a:r>
              <a:rPr lang="en-US" altLang="zh-CN" sz="4400" b="1" dirty="0">
                <a:ln w="11430"/>
                <a:solidFill>
                  <a:srgbClr val="0000FF"/>
                </a:solidFill>
                <a:effectLst>
                  <a:outerShdw blurRad="50800" dist="39000" dir="5460000" algn="tl">
                    <a:srgbClr val="000000">
                      <a:alpha val="38000"/>
                    </a:srgbClr>
                  </a:outerShdw>
                </a:effectLst>
              </a:rPr>
              <a:t>function ?</a:t>
            </a:r>
          </a:p>
        </p:txBody>
      </p:sp>
    </p:spTree>
    <p:extLst>
      <p:ext uri="{BB962C8B-B14F-4D97-AF65-F5344CB8AC3E}">
        <p14:creationId xmlns:p14="http://schemas.microsoft.com/office/powerpoint/2010/main" val="148471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35" y="0"/>
            <a:ext cx="8229600" cy="1143000"/>
          </a:xfrm>
        </p:spPr>
        <p:txBody>
          <a:bodyPr>
            <a:normAutofit/>
          </a:bodyPr>
          <a:lstStyle/>
          <a:p>
            <a:r>
              <a:rPr lang="en-US" altLang="zh-CN" sz="5400" b="1" dirty="0" smtClean="0">
                <a:latin typeface="Times New Roman" pitchFamily="18" charset="0"/>
                <a:cs typeface="Times New Roman" pitchFamily="18" charset="0"/>
              </a:rPr>
              <a:t>Methods</a:t>
            </a:r>
            <a:endParaRPr lang="zh-CN" altLang="en-US" sz="5400" b="1" dirty="0">
              <a:latin typeface="Times New Roman" pitchFamily="18" charset="0"/>
              <a:cs typeface="Times New Roman" pitchFamily="18" charset="0"/>
            </a:endParaRPr>
          </a:p>
        </p:txBody>
      </p:sp>
      <p:sp>
        <p:nvSpPr>
          <p:cNvPr id="5" name="Right Arrow 4"/>
          <p:cNvSpPr/>
          <p:nvPr/>
        </p:nvSpPr>
        <p:spPr>
          <a:xfrm>
            <a:off x="1948409" y="3286839"/>
            <a:ext cx="3717682" cy="84839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 name="Rectangle 7"/>
          <p:cNvSpPr/>
          <p:nvPr/>
        </p:nvSpPr>
        <p:spPr>
          <a:xfrm>
            <a:off x="1948409" y="2134394"/>
            <a:ext cx="4954581" cy="1323439"/>
          </a:xfrm>
          <a:prstGeom prst="rect">
            <a:avLst/>
          </a:prstGeom>
        </p:spPr>
        <p:txBody>
          <a:bodyPr wrap="square">
            <a:spAutoFit/>
          </a:bodyPr>
          <a:lstStyle/>
          <a:p>
            <a:r>
              <a:rPr lang="en-US" altLang="zh-CN" sz="4000" b="1" dirty="0" smtClean="0">
                <a:solidFill>
                  <a:srgbClr val="0000FF"/>
                </a:solidFill>
              </a:rPr>
              <a:t>High Fat /Standard </a:t>
            </a:r>
            <a:r>
              <a:rPr lang="en-US" altLang="zh-CN" sz="4000" b="1" dirty="0">
                <a:solidFill>
                  <a:srgbClr val="0000FF"/>
                </a:solidFill>
              </a:rPr>
              <a:t>C</a:t>
            </a:r>
            <a:r>
              <a:rPr lang="en-US" altLang="zh-CN" sz="4000" b="1" dirty="0" smtClean="0">
                <a:solidFill>
                  <a:srgbClr val="0000FF"/>
                </a:solidFill>
              </a:rPr>
              <a:t>how Diet</a:t>
            </a:r>
            <a:endParaRPr lang="zh-CN" altLang="en-US" sz="4000" dirty="0"/>
          </a:p>
        </p:txBody>
      </p:sp>
      <p:sp>
        <p:nvSpPr>
          <p:cNvPr id="11" name="Rectangle 10"/>
          <p:cNvSpPr/>
          <p:nvPr/>
        </p:nvSpPr>
        <p:spPr>
          <a:xfrm>
            <a:off x="3073803" y="4172947"/>
            <a:ext cx="1768241" cy="584775"/>
          </a:xfrm>
          <a:prstGeom prst="rect">
            <a:avLst/>
          </a:prstGeom>
        </p:spPr>
        <p:txBody>
          <a:bodyPr wrap="none">
            <a:spAutoFit/>
          </a:bodyPr>
          <a:lstStyle/>
          <a:p>
            <a:r>
              <a:rPr lang="en-US" altLang="zh-CN" sz="3200" b="1" dirty="0" smtClean="0">
                <a:latin typeface="Times New Roman" pitchFamily="18" charset="0"/>
                <a:cs typeface="Times New Roman" pitchFamily="18" charset="0"/>
              </a:rPr>
              <a:t>16 weeks</a:t>
            </a:r>
            <a:endParaRPr lang="zh-CN" altLang="en-US" sz="3200" dirty="0">
              <a:latin typeface="Times New Roman" pitchFamily="18" charset="0"/>
              <a:cs typeface="Times New Roman" pitchFamily="18" charset="0"/>
            </a:endParaRPr>
          </a:p>
        </p:txBody>
      </p:sp>
      <p:sp>
        <p:nvSpPr>
          <p:cNvPr id="13" name="Rectangle 12"/>
          <p:cNvSpPr/>
          <p:nvPr/>
        </p:nvSpPr>
        <p:spPr>
          <a:xfrm>
            <a:off x="561322" y="5024844"/>
            <a:ext cx="782587" cy="523220"/>
          </a:xfrm>
          <a:prstGeom prst="rect">
            <a:avLst/>
          </a:prstGeom>
        </p:spPr>
        <p:txBody>
          <a:bodyPr wrap="none">
            <a:spAutoFit/>
          </a:bodyPr>
          <a:lstStyle/>
          <a:p>
            <a:r>
              <a:rPr lang="en-US" altLang="zh-CN" sz="2800" b="1" dirty="0">
                <a:latin typeface="Times New Roman" pitchFamily="18" charset="0"/>
                <a:cs typeface="Times New Roman" pitchFamily="18" charset="0"/>
              </a:rPr>
              <a:t>WT</a:t>
            </a:r>
            <a:endParaRPr lang="zh-CN" altLang="en-US" sz="2800" b="1" dirty="0">
              <a:latin typeface="Times New Roman" pitchFamily="18" charset="0"/>
              <a:cs typeface="Times New Roman" pitchFamily="18" charset="0"/>
            </a:endParaRPr>
          </a:p>
        </p:txBody>
      </p:sp>
      <p:sp>
        <p:nvSpPr>
          <p:cNvPr id="14" name="Rectangle 13"/>
          <p:cNvSpPr/>
          <p:nvPr/>
        </p:nvSpPr>
        <p:spPr>
          <a:xfrm>
            <a:off x="412244" y="3157986"/>
            <a:ext cx="1080745" cy="523220"/>
          </a:xfrm>
          <a:prstGeom prst="rect">
            <a:avLst/>
          </a:prstGeom>
        </p:spPr>
        <p:txBody>
          <a:bodyPr wrap="none">
            <a:spAutoFit/>
          </a:bodyPr>
          <a:lstStyle/>
          <a:p>
            <a:r>
              <a:rPr lang="en-US" altLang="zh-CN" sz="2800" b="1" dirty="0">
                <a:solidFill>
                  <a:srgbClr val="7030A0"/>
                </a:solidFill>
                <a:latin typeface="Times New Roman" pitchFamily="18" charset="0"/>
                <a:cs typeface="Times New Roman" pitchFamily="18" charset="0"/>
              </a:rPr>
              <a:t>MKO</a:t>
            </a:r>
            <a:endParaRPr lang="zh-CN" altLang="en-US" sz="2800" b="1" dirty="0">
              <a:solidFill>
                <a:srgbClr val="7030A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772033"/>
            <a:ext cx="31242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464314" y="4146515"/>
            <a:ext cx="2356158" cy="523220"/>
          </a:xfrm>
          <a:prstGeom prst="rect">
            <a:avLst/>
          </a:prstGeom>
        </p:spPr>
        <p:txBody>
          <a:bodyPr wrap="none">
            <a:spAutoFit/>
          </a:bodyPr>
          <a:lstStyle/>
          <a:p>
            <a:r>
              <a:rPr lang="en-US" altLang="zh-CN" sz="2800" b="1" dirty="0" smtClean="0">
                <a:solidFill>
                  <a:srgbClr val="7030A0"/>
                </a:solidFill>
                <a:latin typeface="Times New Roman" pitchFamily="18" charset="0"/>
                <a:cs typeface="Times New Roman" pitchFamily="18" charset="0"/>
              </a:rPr>
              <a:t>Aortic Artery </a:t>
            </a:r>
            <a:endParaRPr lang="zh-CN" altLang="en-US" sz="2800" b="1" dirty="0">
              <a:solidFill>
                <a:srgbClr val="7030A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35" y="1772816"/>
            <a:ext cx="1228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0" y="3681206"/>
            <a:ext cx="1228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971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98" y="260648"/>
            <a:ext cx="8229600" cy="1143000"/>
          </a:xfrm>
        </p:spPr>
        <p:txBody>
          <a:bodyPr/>
          <a:lstStyle/>
          <a:p>
            <a:r>
              <a:rPr lang="en-US" altLang="zh-CN" sz="6600" dirty="0" smtClean="0">
                <a:solidFill>
                  <a:srgbClr val="3366FF"/>
                </a:solidFill>
              </a:rPr>
              <a:t>Wire </a:t>
            </a:r>
            <a:r>
              <a:rPr lang="en-US" altLang="zh-CN" sz="6600" dirty="0" err="1" smtClean="0">
                <a:solidFill>
                  <a:srgbClr val="3366FF"/>
                </a:solidFill>
              </a:rPr>
              <a:t>myograph</a:t>
            </a:r>
            <a:endParaRPr lang="zh-CN" altLang="en-US" sz="6600" dirty="0">
              <a:solidFill>
                <a:srgbClr val="3366FF"/>
              </a:solidFill>
            </a:endParaRPr>
          </a:p>
        </p:txBody>
      </p:sp>
      <p:pic>
        <p:nvPicPr>
          <p:cNvPr id="143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922" y="2853798"/>
            <a:ext cx="9048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498" y="1364681"/>
            <a:ext cx="503183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827146" y="4053948"/>
            <a:ext cx="547969"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84928" y="2348880"/>
            <a:ext cx="54796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36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31" y="4437112"/>
            <a:ext cx="22955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32897" y="1948149"/>
            <a:ext cx="2956055" cy="553998"/>
          </a:xfrm>
          <a:prstGeom prst="rect">
            <a:avLst/>
          </a:prstGeom>
          <a:noFill/>
        </p:spPr>
        <p:txBody>
          <a:bodyPr wrap="square" rtlCol="0">
            <a:spAutoFit/>
          </a:bodyPr>
          <a:lstStyle/>
          <a:p>
            <a:r>
              <a:rPr lang="en-US" altLang="zh-CN" dirty="0" smtClean="0"/>
              <a:t>Bad relaxation</a:t>
            </a:r>
            <a:endParaRPr lang="zh-CN" altLang="en-US" dirty="0"/>
          </a:p>
        </p:txBody>
      </p:sp>
      <p:sp>
        <p:nvSpPr>
          <p:cNvPr id="17" name="TextBox 16"/>
          <p:cNvSpPr txBox="1"/>
          <p:nvPr/>
        </p:nvSpPr>
        <p:spPr>
          <a:xfrm>
            <a:off x="6375115" y="3776949"/>
            <a:ext cx="2956055" cy="553998"/>
          </a:xfrm>
          <a:prstGeom prst="rect">
            <a:avLst/>
          </a:prstGeom>
          <a:noFill/>
        </p:spPr>
        <p:txBody>
          <a:bodyPr wrap="square" rtlCol="0">
            <a:spAutoFit/>
          </a:bodyPr>
          <a:lstStyle/>
          <a:p>
            <a:r>
              <a:rPr lang="en-US" altLang="zh-CN" dirty="0" smtClean="0"/>
              <a:t>Good relaxation</a:t>
            </a:r>
            <a:endParaRPr lang="zh-CN" altLang="en-US" dirty="0"/>
          </a:p>
        </p:txBody>
      </p:sp>
      <p:pic>
        <p:nvPicPr>
          <p:cNvPr id="14336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997" y="2129898"/>
            <a:ext cx="13049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82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528" y="2543273"/>
            <a:ext cx="410445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66087" y="1599003"/>
            <a:ext cx="1521403" cy="523220"/>
          </a:xfrm>
          <a:prstGeom prst="rect">
            <a:avLst/>
          </a:prstGeom>
          <a:solidFill>
            <a:srgbClr val="FFFF00"/>
          </a:solidFill>
        </p:spPr>
        <p:txBody>
          <a:bodyPr wrap="square" rtlCol="0">
            <a:spAutoFit/>
          </a:bodyPr>
          <a:lstStyle>
            <a:defPPr>
              <a:defRPr lang="zh-CN"/>
            </a:defPPr>
            <a:lvl1pPr>
              <a:defRPr sz="2800" b="1"/>
            </a:lvl1pPr>
          </a:lstStyle>
          <a:p>
            <a:r>
              <a:rPr lang="en-US" altLang="zh-CN" dirty="0" smtClean="0"/>
              <a:t>Obesity</a:t>
            </a:r>
            <a:endParaRPr lang="zh-CN" altLang="en-US" dirty="0"/>
          </a:p>
        </p:txBody>
      </p:sp>
      <p:sp>
        <p:nvSpPr>
          <p:cNvPr id="7" name="TextBox 6"/>
          <p:cNvSpPr txBox="1"/>
          <p:nvPr/>
        </p:nvSpPr>
        <p:spPr>
          <a:xfrm>
            <a:off x="1489315" y="1599003"/>
            <a:ext cx="936104" cy="523220"/>
          </a:xfrm>
          <a:prstGeom prst="rect">
            <a:avLst/>
          </a:prstGeom>
          <a:solidFill>
            <a:srgbClr val="FFFF00"/>
          </a:solidFill>
        </p:spPr>
        <p:txBody>
          <a:bodyPr wrap="square" rtlCol="0">
            <a:spAutoFit/>
          </a:bodyPr>
          <a:lstStyle/>
          <a:p>
            <a:r>
              <a:rPr lang="en-US" altLang="zh-CN" sz="2800" b="1" dirty="0" smtClean="0"/>
              <a:t>Lean</a:t>
            </a:r>
            <a:endParaRPr lang="zh-CN" altLang="en-US" sz="2800" b="1" dirty="0"/>
          </a:p>
        </p:txBody>
      </p:sp>
      <p:sp>
        <p:nvSpPr>
          <p:cNvPr id="9" name="TextBox 8"/>
          <p:cNvSpPr txBox="1"/>
          <p:nvPr/>
        </p:nvSpPr>
        <p:spPr>
          <a:xfrm>
            <a:off x="200610" y="188640"/>
            <a:ext cx="874846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smtClean="0"/>
              <a:t>Compared with aorta from wild type mice, the relaxation of aorta from knock out mice was significantly reduced in obesity.</a:t>
            </a:r>
            <a:endParaRPr lang="zh-CN" altLang="en-US" sz="2400" b="1"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97" y="2420888"/>
            <a:ext cx="4298845" cy="328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7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23" y="1796198"/>
            <a:ext cx="3744197" cy="373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6096" y="1717357"/>
            <a:ext cx="230425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solidFill>
                  <a:srgbClr val="7030A0"/>
                </a:solidFill>
                <a:latin typeface="Times New Roman" panose="02020603050405020304" pitchFamily="18" charset="0"/>
                <a:cs typeface="Times New Roman" panose="02020603050405020304" pitchFamily="18" charset="0"/>
              </a:rPr>
              <a:t>Cardiovascular diseases </a:t>
            </a:r>
            <a:r>
              <a:rPr lang="en-US" altLang="zh-CN" sz="2400" b="1" dirty="0" smtClean="0">
                <a:solidFill>
                  <a:srgbClr val="FF0000"/>
                </a:solidFill>
                <a:latin typeface="Times New Roman" panose="02020603050405020304" pitchFamily="18" charset="0"/>
                <a:cs typeface="Times New Roman" panose="02020603050405020304" pitchFamily="18" charset="0"/>
              </a:rPr>
              <a:t>31%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18699" y="4623115"/>
            <a:ext cx="407926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b="1" dirty="0" smtClean="0">
                <a:solidFill>
                  <a:srgbClr val="7030A0"/>
                </a:solidFill>
                <a:latin typeface="Times New Roman" panose="02020603050405020304" pitchFamily="18" charset="0"/>
                <a:cs typeface="Times New Roman" panose="02020603050405020304" pitchFamily="18" charset="0"/>
              </a:rPr>
              <a:t>Communicable, maternal, perinatal and nutritional conditions </a:t>
            </a:r>
            <a:r>
              <a:rPr lang="en-US" altLang="zh-CN" sz="2400" b="1" dirty="0" smtClean="0">
                <a:solidFill>
                  <a:srgbClr val="FF0000"/>
                </a:solidFill>
                <a:latin typeface="Times New Roman" panose="02020603050405020304" pitchFamily="18" charset="0"/>
                <a:cs typeface="Times New Roman" panose="02020603050405020304" pitchFamily="18" charset="0"/>
              </a:rPr>
              <a:t>27%</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5536" y="2529681"/>
            <a:ext cx="280831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400" b="1" dirty="0" smtClean="0">
                <a:solidFill>
                  <a:srgbClr val="7030A0"/>
                </a:solidFill>
                <a:latin typeface="Times New Roman" panose="02020603050405020304" pitchFamily="18" charset="0"/>
                <a:cs typeface="Times New Roman" panose="02020603050405020304" pitchFamily="18" charset="0"/>
              </a:rPr>
              <a:t>Other NCDS </a:t>
            </a:r>
            <a:r>
              <a:rPr lang="en-US" altLang="zh-CN" sz="2400" b="1" dirty="0" smtClean="0">
                <a:solidFill>
                  <a:srgbClr val="FF0000"/>
                </a:solidFill>
                <a:latin typeface="Times New Roman" panose="02020603050405020304" pitchFamily="18" charset="0"/>
                <a:cs typeface="Times New Roman" panose="02020603050405020304" pitchFamily="18" charset="0"/>
              </a:rPr>
              <a:t>31%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43472" y="4564645"/>
            <a:ext cx="203968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400" b="1" dirty="0" smtClean="0">
                <a:solidFill>
                  <a:srgbClr val="7030A0"/>
                </a:solidFill>
                <a:latin typeface="Times New Roman" panose="02020603050405020304" pitchFamily="18" charset="0"/>
                <a:cs typeface="Times New Roman" panose="02020603050405020304" pitchFamily="18" charset="0"/>
              </a:rPr>
              <a:t>Injuries </a:t>
            </a:r>
            <a:r>
              <a:rPr lang="en-US" altLang="zh-CN" sz="2400" b="1" dirty="0" smtClean="0">
                <a:solidFill>
                  <a:srgbClr val="FF0000"/>
                </a:solidFill>
                <a:latin typeface="Times New Roman" panose="02020603050405020304" pitchFamily="18" charset="0"/>
                <a:cs typeface="Times New Roman" panose="02020603050405020304" pitchFamily="18" charset="0"/>
              </a:rPr>
              <a:t>9%</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64624"/>
            <a:ext cx="8640959" cy="1176143"/>
          </a:xfrm>
          <a:prstGeom prst="rect">
            <a:avLst/>
          </a:prstGeom>
          <a:solidFill>
            <a:srgbClr val="333399"/>
          </a:solidFill>
          <a:ln>
            <a:solidFill>
              <a:srgbClr val="FFFF66"/>
            </a:solidFill>
            <a:miter lim="800000"/>
            <a:headEnd/>
            <a:tailEnd/>
          </a:ln>
        </p:spPr>
        <p:txBody>
          <a:bodyPr/>
          <a:lstStyle/>
          <a:p>
            <a:pPr algn="ctr">
              <a:spcBef>
                <a:spcPct val="0"/>
              </a:spcBef>
            </a:pPr>
            <a:r>
              <a:rPr lang="en-US" altLang="zh-CN" sz="3600" b="1" dirty="0">
                <a:solidFill>
                  <a:srgbClr val="FFFF66"/>
                </a:solidFill>
                <a:latin typeface="Arial Black" pitchFamily="34" charset="0"/>
                <a:ea typeface="宋体" pitchFamily="2" charset="-122"/>
                <a:cs typeface="+mj-cs"/>
              </a:rPr>
              <a:t>Distribution of major </a:t>
            </a:r>
            <a:r>
              <a:rPr lang="en-US" altLang="zh-CN" sz="3600" b="1" dirty="0" smtClean="0">
                <a:solidFill>
                  <a:srgbClr val="FFFF66"/>
                </a:solidFill>
                <a:latin typeface="Arial Black" pitchFamily="34" charset="0"/>
                <a:ea typeface="宋体" pitchFamily="2" charset="-122"/>
                <a:cs typeface="+mj-cs"/>
              </a:rPr>
              <a:t>causes</a:t>
            </a:r>
          </a:p>
          <a:p>
            <a:pPr algn="ctr">
              <a:spcBef>
                <a:spcPct val="0"/>
              </a:spcBef>
            </a:pPr>
            <a:r>
              <a:rPr lang="en-US" altLang="zh-CN" sz="3600" b="1" dirty="0" smtClean="0">
                <a:solidFill>
                  <a:srgbClr val="FFFF66"/>
                </a:solidFill>
                <a:latin typeface="Arial Black" pitchFamily="34" charset="0"/>
                <a:ea typeface="宋体" pitchFamily="2" charset="-122"/>
                <a:cs typeface="+mj-cs"/>
              </a:rPr>
              <a:t> </a:t>
            </a:r>
            <a:r>
              <a:rPr lang="en-US" altLang="zh-CN" sz="3600" b="1" dirty="0">
                <a:solidFill>
                  <a:srgbClr val="FFFF66"/>
                </a:solidFill>
                <a:latin typeface="Arial Black" pitchFamily="34" charset="0"/>
                <a:ea typeface="宋体" pitchFamily="2" charset="-122"/>
                <a:cs typeface="+mj-cs"/>
              </a:rPr>
              <a:t>of </a:t>
            </a:r>
            <a:r>
              <a:rPr lang="en-US" altLang="zh-CN" sz="3600" b="1" dirty="0" smtClean="0">
                <a:solidFill>
                  <a:srgbClr val="FFFF66"/>
                </a:solidFill>
                <a:latin typeface="Arial Black" pitchFamily="34" charset="0"/>
                <a:ea typeface="宋体" pitchFamily="2" charset="-122"/>
                <a:cs typeface="+mj-cs"/>
              </a:rPr>
              <a:t>death</a:t>
            </a:r>
            <a:endParaRPr lang="en-US" altLang="zh-CN" sz="3600" b="1" dirty="0">
              <a:solidFill>
                <a:srgbClr val="FFFF66"/>
              </a:solidFill>
              <a:latin typeface="Arial Black" pitchFamily="34" charset="0"/>
              <a:ea typeface="宋体" pitchFamily="2" charset="-122"/>
              <a:cs typeface="+mj-cs"/>
            </a:endParaRPr>
          </a:p>
        </p:txBody>
      </p:sp>
      <p:sp>
        <p:nvSpPr>
          <p:cNvPr id="22" name="Rectangle 21"/>
          <p:cNvSpPr/>
          <p:nvPr/>
        </p:nvSpPr>
        <p:spPr>
          <a:xfrm>
            <a:off x="179512" y="6043079"/>
            <a:ext cx="5311069" cy="523220"/>
          </a:xfrm>
          <a:prstGeom prst="rect">
            <a:avLst/>
          </a:prstGeom>
        </p:spPr>
        <p:txBody>
          <a:bodyPr wrap="none">
            <a:spAutoFit/>
          </a:bodyPr>
          <a:lstStyle/>
          <a:p>
            <a:r>
              <a:rPr lang="en-US" altLang="zh-CN" sz="2800" b="1" dirty="0" smtClean="0">
                <a:solidFill>
                  <a:srgbClr val="C00000"/>
                </a:solidFill>
                <a:latin typeface="Times New Roman" panose="02020603050405020304" pitchFamily="18" charset="0"/>
                <a:cs typeface="Times New Roman" panose="02020603050405020304" pitchFamily="18" charset="0"/>
              </a:rPr>
              <a:t>NCDS</a:t>
            </a:r>
            <a:r>
              <a:rPr lang="zh-CN" altLang="en-US" sz="2800" b="1" dirty="0" smtClean="0">
                <a:solidFill>
                  <a:srgbClr val="7030A0"/>
                </a:solidFill>
                <a:latin typeface="Times New Roman" panose="02020603050405020304" pitchFamily="18" charset="0"/>
                <a:cs typeface="Times New Roman" panose="02020603050405020304" pitchFamily="18" charset="0"/>
              </a:rPr>
              <a:t>：</a:t>
            </a:r>
            <a:r>
              <a:rPr lang="en-US" altLang="zh-CN" sz="2800" dirty="0" err="1" smtClean="0">
                <a:latin typeface="Times New Roman" panose="02020603050405020304" pitchFamily="18" charset="0"/>
                <a:cs typeface="Times New Roman" panose="02020603050405020304" pitchFamily="18" charset="0"/>
              </a:rPr>
              <a:t>N</a:t>
            </a:r>
            <a:r>
              <a:rPr lang="en-US" altLang="zh-CN" sz="2400" b="1" dirty="0" err="1" smtClean="0">
                <a:latin typeface="Times New Roman" panose="02020603050405020304" pitchFamily="18" charset="0"/>
                <a:cs typeface="Times New Roman" panose="02020603050405020304" pitchFamily="18" charset="0"/>
              </a:rPr>
              <a:t>oncommunicable</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diseases </a:t>
            </a:r>
            <a:endParaRPr lang="zh-CN" altLang="en-US" sz="24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5895931" y="6469849"/>
            <a:ext cx="3280770" cy="369332"/>
          </a:xfrm>
          <a:prstGeom prst="rect">
            <a:avLst/>
          </a:prstGeom>
        </p:spPr>
        <p:txBody>
          <a:bodyPr wrap="none">
            <a:spAutoFit/>
          </a:bodyPr>
          <a:lstStyle/>
          <a:p>
            <a:r>
              <a:rPr lang="en-US" altLang="zh-CN" b="1" i="1" dirty="0"/>
              <a:t>World Health Organization 2011</a:t>
            </a:r>
            <a:endParaRPr lang="en-US" altLang="zh-CN" i="1" dirty="0"/>
          </a:p>
        </p:txBody>
      </p:sp>
    </p:spTree>
    <p:extLst>
      <p:ext uri="{BB962C8B-B14F-4D97-AF65-F5344CB8AC3E}">
        <p14:creationId xmlns:p14="http://schemas.microsoft.com/office/powerpoint/2010/main" val="755233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43" y="116632"/>
            <a:ext cx="874846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smtClean="0"/>
              <a:t>Compared with aorta from wild type mice, </a:t>
            </a:r>
            <a:r>
              <a:rPr lang="en-US" altLang="zh-CN" sz="2400" b="1" dirty="0"/>
              <a:t>The mRNA levels of </a:t>
            </a:r>
            <a:r>
              <a:rPr lang="en-US" altLang="zh-CN" sz="2400" b="1" dirty="0" smtClean="0"/>
              <a:t>E-</a:t>
            </a:r>
            <a:r>
              <a:rPr lang="en-US" altLang="zh-CN" sz="2400" b="1" dirty="0" err="1"/>
              <a:t>S</a:t>
            </a:r>
            <a:r>
              <a:rPr lang="en-US" altLang="zh-CN" sz="2400" b="1" dirty="0" err="1" smtClean="0"/>
              <a:t>electin</a:t>
            </a:r>
            <a:r>
              <a:rPr lang="en-US" altLang="zh-CN" sz="2400" b="1" dirty="0" smtClean="0"/>
              <a:t> </a:t>
            </a:r>
            <a:r>
              <a:rPr lang="en-US" altLang="zh-CN" sz="2400" b="1" dirty="0"/>
              <a:t>and ICAM were </a:t>
            </a:r>
            <a:r>
              <a:rPr lang="en-US" altLang="zh-CN" sz="2400" b="1" dirty="0" smtClean="0"/>
              <a:t>increased from knock out mice.</a:t>
            </a:r>
            <a:endParaRPr lang="zh-CN" altLang="en-US" sz="2400" b="1" dirty="0"/>
          </a:p>
        </p:txBody>
      </p:sp>
      <p:sp>
        <p:nvSpPr>
          <p:cNvPr id="12" name="TextBox 11"/>
          <p:cNvSpPr txBox="1"/>
          <p:nvPr/>
        </p:nvSpPr>
        <p:spPr>
          <a:xfrm>
            <a:off x="1049050" y="1861221"/>
            <a:ext cx="1696640" cy="461665"/>
          </a:xfrm>
          <a:prstGeom prst="rect">
            <a:avLst/>
          </a:prstGeom>
          <a:solidFill>
            <a:srgbClr val="FFFF00"/>
          </a:solidFill>
        </p:spPr>
        <p:txBody>
          <a:bodyPr wrap="square" rtlCol="0">
            <a:spAutoFit/>
          </a:bodyPr>
          <a:lstStyle/>
          <a:p>
            <a:r>
              <a:rPr lang="en-US" altLang="zh-CN" sz="2400" b="1" dirty="0" smtClean="0"/>
              <a:t>E-</a:t>
            </a:r>
            <a:r>
              <a:rPr lang="en-US" altLang="zh-CN" sz="2400" b="1" dirty="0" err="1" smtClean="0"/>
              <a:t>selectin</a:t>
            </a:r>
            <a:endParaRPr lang="zh-CN" altLang="en-US" sz="24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0" y="2783374"/>
            <a:ext cx="35433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接连接符 2"/>
          <p:cNvCxnSpPr/>
          <p:nvPr/>
        </p:nvCxnSpPr>
        <p:spPr>
          <a:xfrm flipV="1">
            <a:off x="2413757" y="2687714"/>
            <a:ext cx="0" cy="10306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4"/>
          <p:cNvCxnSpPr/>
          <p:nvPr/>
        </p:nvCxnSpPr>
        <p:spPr>
          <a:xfrm>
            <a:off x="2411760" y="2687713"/>
            <a:ext cx="6678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7"/>
          <p:cNvCxnSpPr/>
          <p:nvPr/>
        </p:nvCxnSpPr>
        <p:spPr>
          <a:xfrm>
            <a:off x="3079618" y="2687713"/>
            <a:ext cx="0" cy="257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80342" y="2358558"/>
            <a:ext cx="749422" cy="313015"/>
          </a:xfrm>
          <a:prstGeom prst="rect">
            <a:avLst/>
          </a:prstGeom>
          <a:noFill/>
        </p:spPr>
        <p:txBody>
          <a:bodyPr wrap="square" rtlCol="0">
            <a:spAutoFit/>
          </a:bodyPr>
          <a:lstStyle/>
          <a:p>
            <a:r>
              <a:rPr lang="en-US" altLang="zh-CN" dirty="0" smtClean="0"/>
              <a:t>*</a:t>
            </a:r>
            <a:endParaRPr lang="zh-CN" alt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426" y="2710214"/>
            <a:ext cx="35433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直接连接符 2"/>
          <p:cNvCxnSpPr/>
          <p:nvPr/>
        </p:nvCxnSpPr>
        <p:spPr>
          <a:xfrm flipV="1">
            <a:off x="6806245" y="2710215"/>
            <a:ext cx="0" cy="10306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4"/>
          <p:cNvCxnSpPr/>
          <p:nvPr/>
        </p:nvCxnSpPr>
        <p:spPr>
          <a:xfrm>
            <a:off x="6804248" y="2710214"/>
            <a:ext cx="6678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7"/>
          <p:cNvCxnSpPr/>
          <p:nvPr/>
        </p:nvCxnSpPr>
        <p:spPr>
          <a:xfrm>
            <a:off x="7472106" y="2710214"/>
            <a:ext cx="0" cy="257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32966" y="2405508"/>
            <a:ext cx="749422" cy="313015"/>
          </a:xfrm>
          <a:prstGeom prst="rect">
            <a:avLst/>
          </a:prstGeom>
          <a:noFill/>
        </p:spPr>
        <p:txBody>
          <a:bodyPr wrap="square" rtlCol="0">
            <a:spAutoFit/>
          </a:bodyPr>
          <a:lstStyle/>
          <a:p>
            <a:r>
              <a:rPr lang="en-US" altLang="zh-CN" dirty="0" smtClean="0"/>
              <a:t>*</a:t>
            </a:r>
            <a:endParaRPr lang="zh-CN" altLang="en-US" dirty="0"/>
          </a:p>
        </p:txBody>
      </p:sp>
      <p:sp>
        <p:nvSpPr>
          <p:cNvPr id="27" name="TextBox 26"/>
          <p:cNvSpPr txBox="1"/>
          <p:nvPr/>
        </p:nvSpPr>
        <p:spPr>
          <a:xfrm>
            <a:off x="6030708" y="1844824"/>
            <a:ext cx="1247034" cy="461665"/>
          </a:xfrm>
          <a:prstGeom prst="rect">
            <a:avLst/>
          </a:prstGeom>
          <a:solidFill>
            <a:srgbClr val="FFFF00"/>
          </a:solidFill>
        </p:spPr>
        <p:txBody>
          <a:bodyPr wrap="square" rtlCol="0">
            <a:spAutoFit/>
          </a:bodyPr>
          <a:lstStyle>
            <a:defPPr>
              <a:defRPr lang="zh-CN"/>
            </a:defPPr>
            <a:lvl1pPr>
              <a:defRPr sz="2400" b="1"/>
            </a:lvl1pPr>
          </a:lstStyle>
          <a:p>
            <a:r>
              <a:rPr lang="en-US" altLang="zh-CN" dirty="0"/>
              <a:t>ICAM-1</a:t>
            </a:r>
            <a:endParaRPr lang="zh-CN" altLang="en-US" dirty="0"/>
          </a:p>
        </p:txBody>
      </p:sp>
    </p:spTree>
    <p:extLst>
      <p:ext uri="{BB962C8B-B14F-4D97-AF65-F5344CB8AC3E}">
        <p14:creationId xmlns:p14="http://schemas.microsoft.com/office/powerpoint/2010/main" val="1104675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52" y="1700808"/>
            <a:ext cx="9900592" cy="160043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400" b="1" dirty="0" smtClean="0">
                <a:ln w="11430"/>
                <a:solidFill>
                  <a:srgbClr val="0000FF"/>
                </a:solidFill>
                <a:effectLst>
                  <a:outerShdw blurRad="50800" dist="39000" dir="5460000" algn="tl">
                    <a:srgbClr val="000000">
                      <a:alpha val="38000"/>
                    </a:srgbClr>
                  </a:outerShdw>
                </a:effectLst>
              </a:rPr>
              <a:t>Q2</a:t>
            </a:r>
            <a:r>
              <a:rPr lang="en-US" altLang="zh-CN" sz="5400" b="1" cap="none" spc="0" dirty="0" smtClean="0">
                <a:ln w="11430"/>
                <a:solidFill>
                  <a:srgbClr val="0000FF"/>
                </a:solidFill>
                <a:effectLst>
                  <a:outerShdw blurRad="50800" dist="39000" dir="5460000" algn="tl">
                    <a:srgbClr val="000000">
                      <a:alpha val="38000"/>
                    </a:srgbClr>
                  </a:outerShdw>
                </a:effectLst>
              </a:rPr>
              <a:t>. </a:t>
            </a:r>
            <a:r>
              <a:rPr lang="en-US" altLang="zh-CN" sz="4400" b="1" dirty="0">
                <a:ln w="11430"/>
                <a:solidFill>
                  <a:srgbClr val="0000FF"/>
                </a:solidFill>
                <a:effectLst>
                  <a:outerShdw blurRad="50800" dist="39000" dir="5460000" algn="tl">
                    <a:srgbClr val="000000">
                      <a:alpha val="38000"/>
                    </a:srgbClr>
                  </a:outerShdw>
                </a:effectLst>
              </a:rPr>
              <a:t>whether deletion of SIRT1 in macrophage affects  </a:t>
            </a:r>
            <a:r>
              <a:rPr lang="en-US" altLang="zh-CN" sz="4400" b="1" dirty="0" smtClean="0">
                <a:ln w="11430"/>
                <a:solidFill>
                  <a:srgbClr val="0000FF"/>
                </a:solidFill>
                <a:effectLst>
                  <a:outerShdw blurRad="50800" dist="39000" dir="5460000" algn="tl">
                    <a:srgbClr val="000000">
                      <a:alpha val="38000"/>
                    </a:srgbClr>
                  </a:outerShdw>
                </a:effectLst>
              </a:rPr>
              <a:t>atherosclerosis?</a:t>
            </a:r>
            <a:endParaRPr lang="en-US" altLang="zh-CN" sz="4400" b="1"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614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
          <p:cNvGrpSpPr>
            <a:grpSpLocks/>
          </p:cNvGrpSpPr>
          <p:nvPr/>
        </p:nvGrpSpPr>
        <p:grpSpPr bwMode="auto">
          <a:xfrm rot="5400000">
            <a:off x="1736423" y="1047129"/>
            <a:ext cx="270033" cy="1296987"/>
            <a:chOff x="1338" y="1797"/>
            <a:chExt cx="317" cy="817"/>
          </a:xfrm>
        </p:grpSpPr>
        <p:sp>
          <p:nvSpPr>
            <p:cNvPr id="31" name="Line 6"/>
            <p:cNvSpPr>
              <a:spLocks noChangeShapeType="1"/>
            </p:cNvSpPr>
            <p:nvPr/>
          </p:nvSpPr>
          <p:spPr bwMode="auto">
            <a:xfrm>
              <a:off x="1338" y="1797"/>
              <a:ext cx="317" cy="0"/>
            </a:xfrm>
            <a:prstGeom prst="line">
              <a:avLst/>
            </a:prstGeom>
            <a:noFill/>
            <a:ln w="38100">
              <a:solidFill>
                <a:schemeClr val="tx1"/>
              </a:solidFill>
              <a:round/>
              <a:headEnd/>
              <a:tailEnd/>
            </a:ln>
          </p:spPr>
          <p:txBody>
            <a:bodyPr wrap="none" anchor="ctr"/>
            <a:lstStyle/>
            <a:p>
              <a:endParaRPr lang="zh-CN" altLang="en-US"/>
            </a:p>
          </p:txBody>
        </p:sp>
        <p:sp>
          <p:nvSpPr>
            <p:cNvPr id="32" name="Line 7"/>
            <p:cNvSpPr>
              <a:spLocks noChangeShapeType="1"/>
            </p:cNvSpPr>
            <p:nvPr/>
          </p:nvSpPr>
          <p:spPr bwMode="auto">
            <a:xfrm>
              <a:off x="1655" y="1797"/>
              <a:ext cx="0" cy="817"/>
            </a:xfrm>
            <a:prstGeom prst="line">
              <a:avLst/>
            </a:prstGeom>
            <a:noFill/>
            <a:ln w="38100">
              <a:solidFill>
                <a:schemeClr val="tx1"/>
              </a:solidFill>
              <a:round/>
              <a:headEnd/>
              <a:tailEnd/>
            </a:ln>
          </p:spPr>
          <p:txBody>
            <a:bodyPr wrap="none" anchor="ctr"/>
            <a:lstStyle/>
            <a:p>
              <a:endParaRPr lang="zh-CN" altLang="en-US"/>
            </a:p>
          </p:txBody>
        </p:sp>
        <p:sp>
          <p:nvSpPr>
            <p:cNvPr id="33" name="Line 8"/>
            <p:cNvSpPr>
              <a:spLocks noChangeShapeType="1"/>
            </p:cNvSpPr>
            <p:nvPr/>
          </p:nvSpPr>
          <p:spPr bwMode="auto">
            <a:xfrm>
              <a:off x="1338" y="2614"/>
              <a:ext cx="317" cy="0"/>
            </a:xfrm>
            <a:prstGeom prst="line">
              <a:avLst/>
            </a:prstGeom>
            <a:noFill/>
            <a:ln w="38100">
              <a:solidFill>
                <a:schemeClr val="tx1"/>
              </a:solidFill>
              <a:round/>
              <a:headEnd/>
              <a:tailEnd/>
            </a:ln>
          </p:spPr>
          <p:txBody>
            <a:bodyPr wrap="none" anchor="ctr"/>
            <a:lstStyle/>
            <a:p>
              <a:endParaRPr lang="zh-CN" altLang="en-US"/>
            </a:p>
          </p:txBody>
        </p:sp>
      </p:grpSp>
      <p:pic>
        <p:nvPicPr>
          <p:cNvPr id="34" name="Picture 25"/>
          <p:cNvPicPr>
            <a:picLocks noChangeAspect="1" noChangeArrowheads="1"/>
          </p:cNvPicPr>
          <p:nvPr/>
        </p:nvPicPr>
        <p:blipFill>
          <a:blip r:embed="rId3"/>
          <a:srcRect/>
          <a:stretch>
            <a:fillRect/>
          </a:stretch>
        </p:blipFill>
        <p:spPr bwMode="auto">
          <a:xfrm>
            <a:off x="61832" y="44624"/>
            <a:ext cx="1809608" cy="1093068"/>
          </a:xfrm>
          <a:prstGeom prst="rect">
            <a:avLst/>
          </a:prstGeom>
          <a:noFill/>
          <a:ln w="9525">
            <a:noFill/>
            <a:miter lim="800000"/>
            <a:headEnd/>
            <a:tailEnd/>
          </a:ln>
        </p:spPr>
      </p:pic>
      <p:pic>
        <p:nvPicPr>
          <p:cNvPr id="35" name="Picture 26"/>
          <p:cNvPicPr>
            <a:picLocks noChangeAspect="1" noChangeArrowheads="1"/>
          </p:cNvPicPr>
          <p:nvPr/>
        </p:nvPicPr>
        <p:blipFill>
          <a:blip r:embed="rId3"/>
          <a:srcRect/>
          <a:stretch>
            <a:fillRect/>
          </a:stretch>
        </p:blipFill>
        <p:spPr bwMode="auto">
          <a:xfrm>
            <a:off x="2269717" y="44624"/>
            <a:ext cx="1867517" cy="1096250"/>
          </a:xfrm>
          <a:prstGeom prst="rect">
            <a:avLst/>
          </a:prstGeom>
          <a:noFill/>
          <a:ln w="9525">
            <a:noFill/>
            <a:miter lim="800000"/>
            <a:headEnd/>
            <a:tailEnd/>
          </a:ln>
        </p:spPr>
      </p:pic>
      <p:sp>
        <p:nvSpPr>
          <p:cNvPr id="36" name="Text Box 3"/>
          <p:cNvSpPr txBox="1">
            <a:spLocks noChangeArrowheads="1"/>
          </p:cNvSpPr>
          <p:nvPr/>
        </p:nvSpPr>
        <p:spPr bwMode="auto">
          <a:xfrm>
            <a:off x="1944266" y="1108326"/>
            <a:ext cx="1728787" cy="523220"/>
          </a:xfrm>
          <a:prstGeom prst="rect">
            <a:avLst/>
          </a:prstGeom>
          <a:noFill/>
          <a:ln w="9525" algn="ctr">
            <a:noFill/>
            <a:miter lim="800000"/>
            <a:headEnd/>
            <a:tailEnd/>
          </a:ln>
        </p:spPr>
        <p:txBody>
          <a:bodyPr>
            <a:spAutoFit/>
          </a:bodyPr>
          <a:lstStyle/>
          <a:p>
            <a:pPr algn="ctr">
              <a:spcBef>
                <a:spcPct val="50000"/>
              </a:spcBef>
            </a:pPr>
            <a:r>
              <a:rPr lang="en-US" altLang="zh-CN" sz="2800" b="1" dirty="0" err="1">
                <a:latin typeface="Calibri" pitchFamily="34" charset="0"/>
              </a:rPr>
              <a:t>ApoE</a:t>
            </a:r>
            <a:r>
              <a:rPr lang="en-US" altLang="zh-CN" sz="2800" b="1" dirty="0">
                <a:latin typeface="Calibri" pitchFamily="34" charset="0"/>
              </a:rPr>
              <a:t>(-/-)</a:t>
            </a:r>
          </a:p>
        </p:txBody>
      </p:sp>
      <p:sp>
        <p:nvSpPr>
          <p:cNvPr id="37" name="Text Box 4"/>
          <p:cNvSpPr txBox="1">
            <a:spLocks noChangeArrowheads="1"/>
          </p:cNvSpPr>
          <p:nvPr/>
        </p:nvSpPr>
        <p:spPr bwMode="auto">
          <a:xfrm>
            <a:off x="35496" y="1108444"/>
            <a:ext cx="1728787" cy="523220"/>
          </a:xfrm>
          <a:prstGeom prst="rect">
            <a:avLst/>
          </a:prstGeom>
          <a:noFill/>
          <a:ln w="9525" algn="ctr">
            <a:noFill/>
            <a:miter lim="800000"/>
            <a:headEnd/>
            <a:tailEnd/>
          </a:ln>
        </p:spPr>
        <p:txBody>
          <a:bodyPr>
            <a:spAutoFit/>
          </a:bodyPr>
          <a:lstStyle/>
          <a:p>
            <a:pPr algn="ctr">
              <a:spcBef>
                <a:spcPct val="50000"/>
              </a:spcBef>
            </a:pPr>
            <a:r>
              <a:rPr lang="en-US" altLang="zh-CN" sz="2800" b="1" dirty="0">
                <a:latin typeface="Calibri" pitchFamily="34" charset="0"/>
              </a:rPr>
              <a:t>Sirt1 M</a:t>
            </a:r>
            <a:r>
              <a:rPr lang="en-US" altLang="zh-CN" sz="2800" b="1" dirty="0" smtClean="0">
                <a:latin typeface="Calibri" pitchFamily="34" charset="0"/>
              </a:rPr>
              <a:t>KO</a:t>
            </a:r>
            <a:endParaRPr lang="en-US" altLang="zh-CN" sz="2800" b="1" dirty="0">
              <a:latin typeface="Calibri" pitchFamily="34" charset="0"/>
            </a:endParaRPr>
          </a:p>
        </p:txBody>
      </p:sp>
      <p:sp>
        <p:nvSpPr>
          <p:cNvPr id="38" name="Rectangle 22"/>
          <p:cNvSpPr>
            <a:spLocks noChangeArrowheads="1"/>
          </p:cNvSpPr>
          <p:nvPr/>
        </p:nvSpPr>
        <p:spPr bwMode="auto">
          <a:xfrm>
            <a:off x="1666498" y="409373"/>
            <a:ext cx="791965" cy="584775"/>
          </a:xfrm>
          <a:prstGeom prst="rect">
            <a:avLst/>
          </a:prstGeom>
          <a:noFill/>
          <a:ln w="9525" algn="ctr">
            <a:noFill/>
            <a:miter lim="800000"/>
            <a:headEnd/>
            <a:tailEnd/>
          </a:ln>
        </p:spPr>
        <p:txBody>
          <a:bodyPr wrap="square">
            <a:spAutoFit/>
          </a:bodyPr>
          <a:lstStyle/>
          <a:p>
            <a:pPr algn="ctr"/>
            <a:r>
              <a:rPr lang="en-US" altLang="zh-CN" sz="3200" b="1" dirty="0">
                <a:solidFill>
                  <a:srgbClr val="333399"/>
                </a:solidFill>
                <a:latin typeface="Calibri" pitchFamily="34" charset="0"/>
              </a:rPr>
              <a:t>x</a:t>
            </a:r>
          </a:p>
        </p:txBody>
      </p:sp>
      <p:cxnSp>
        <p:nvCxnSpPr>
          <p:cNvPr id="41" name="Straight Arrow Connector 40"/>
          <p:cNvCxnSpPr/>
          <p:nvPr/>
        </p:nvCxnSpPr>
        <p:spPr>
          <a:xfrm>
            <a:off x="1951668" y="2041731"/>
            <a:ext cx="1951" cy="78454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2" name="AutoShape 11"/>
          <p:cNvSpPr>
            <a:spLocks noChangeArrowheads="1"/>
          </p:cNvSpPr>
          <p:nvPr/>
        </p:nvSpPr>
        <p:spPr bwMode="auto">
          <a:xfrm>
            <a:off x="1582413" y="4126656"/>
            <a:ext cx="1370313" cy="361950"/>
          </a:xfrm>
          <a:prstGeom prst="rightArrow">
            <a:avLst>
              <a:gd name="adj1" fmla="val 50000"/>
              <a:gd name="adj2" fmla="val 59846"/>
            </a:avLst>
          </a:prstGeom>
          <a:gradFill rotWithShape="1">
            <a:gsLst>
              <a:gs pos="0">
                <a:srgbClr val="8CADEA"/>
              </a:gs>
              <a:gs pos="50000">
                <a:srgbClr val="BACCF0"/>
              </a:gs>
              <a:gs pos="100000">
                <a:srgbClr val="DEE6F7"/>
              </a:gs>
            </a:gsLst>
            <a:lin ang="10800000" scaled="1"/>
          </a:gradFill>
          <a:ln w="9525" algn="ctr">
            <a:noFill/>
            <a:miter lim="800000"/>
            <a:headEnd/>
            <a:tailEnd/>
          </a:ln>
        </p:spPr>
        <p:txBody>
          <a:bodyPr wrap="none" anchor="ctr"/>
          <a:lstStyle/>
          <a:p>
            <a:pPr algn="ctr"/>
            <a:endParaRPr lang="zh-CN" altLang="en-US"/>
          </a:p>
        </p:txBody>
      </p:sp>
      <p:sp>
        <p:nvSpPr>
          <p:cNvPr id="43" name="Rectangle 23"/>
          <p:cNvSpPr>
            <a:spLocks noChangeArrowheads="1"/>
          </p:cNvSpPr>
          <p:nvPr/>
        </p:nvSpPr>
        <p:spPr bwMode="auto">
          <a:xfrm>
            <a:off x="1777682" y="3829243"/>
            <a:ext cx="1125116" cy="400110"/>
          </a:xfrm>
          <a:prstGeom prst="rect">
            <a:avLst/>
          </a:prstGeom>
          <a:noFill/>
          <a:ln w="9525" algn="ctr">
            <a:noFill/>
            <a:miter lim="800000"/>
            <a:headEnd/>
            <a:tailEnd/>
          </a:ln>
        </p:spPr>
        <p:txBody>
          <a:bodyPr wrap="none">
            <a:spAutoFit/>
          </a:bodyPr>
          <a:lstStyle/>
          <a:p>
            <a:pPr algn="ctr"/>
            <a:r>
              <a:rPr lang="en-US" altLang="zh-CN" sz="2000" dirty="0" smtClean="0">
                <a:solidFill>
                  <a:schemeClr val="tx1"/>
                </a:solidFill>
              </a:rPr>
              <a:t>8-10 </a:t>
            </a:r>
            <a:r>
              <a:rPr lang="en-US" altLang="zh-CN" sz="2000" dirty="0" err="1">
                <a:solidFill>
                  <a:schemeClr val="tx1"/>
                </a:solidFill>
              </a:rPr>
              <a:t>wks</a:t>
            </a:r>
            <a:endParaRPr lang="en-US" altLang="zh-CN" sz="2000" dirty="0">
              <a:solidFill>
                <a:schemeClr val="tx1"/>
              </a:solidFill>
            </a:endParaRPr>
          </a:p>
        </p:txBody>
      </p:sp>
      <p:sp>
        <p:nvSpPr>
          <p:cNvPr id="44" name="Text Box 10"/>
          <p:cNvSpPr txBox="1">
            <a:spLocks noChangeArrowheads="1"/>
          </p:cNvSpPr>
          <p:nvPr/>
        </p:nvSpPr>
        <p:spPr bwMode="auto">
          <a:xfrm>
            <a:off x="48499" y="3206481"/>
            <a:ext cx="2699791" cy="1384995"/>
          </a:xfrm>
          <a:prstGeom prst="rect">
            <a:avLst/>
          </a:prstGeom>
          <a:noFill/>
          <a:ln w="9525" algn="ctr">
            <a:noFill/>
            <a:miter lim="800000"/>
            <a:headEnd/>
            <a:tailEnd/>
          </a:ln>
        </p:spPr>
        <p:txBody>
          <a:bodyPr wrap="square">
            <a:spAutoFit/>
          </a:bodyPr>
          <a:lstStyle/>
          <a:p>
            <a:pPr>
              <a:spcBef>
                <a:spcPct val="50000"/>
              </a:spcBef>
            </a:pPr>
            <a:r>
              <a:rPr lang="en-US" altLang="zh-CN" sz="2400" i="1" dirty="0"/>
              <a:t>Sirt1</a:t>
            </a:r>
            <a:r>
              <a:rPr lang="en-US" altLang="zh-CN" sz="2400" i="1" baseline="30000" dirty="0"/>
              <a:t>fl/</a:t>
            </a:r>
            <a:r>
              <a:rPr lang="en-US" altLang="zh-CN" sz="2400" i="1" baseline="30000" dirty="0" err="1"/>
              <a:t>fl</a:t>
            </a:r>
            <a:r>
              <a:rPr lang="en-US" altLang="zh-CN" sz="2400" i="1" dirty="0"/>
              <a:t> </a:t>
            </a:r>
            <a:r>
              <a:rPr lang="en-US" altLang="zh-CN" sz="2400" i="1" dirty="0" err="1"/>
              <a:t>apoE</a:t>
            </a:r>
            <a:r>
              <a:rPr lang="en-US" altLang="zh-CN" sz="2400" i="1" baseline="30000" dirty="0"/>
              <a:t>-</a:t>
            </a:r>
            <a:r>
              <a:rPr lang="en-US" altLang="zh-CN" sz="2400" i="1" baseline="30000" dirty="0" smtClean="0"/>
              <a:t>/-</a:t>
            </a:r>
          </a:p>
          <a:p>
            <a:pPr>
              <a:spcBef>
                <a:spcPct val="50000"/>
              </a:spcBef>
            </a:pPr>
            <a:r>
              <a:rPr lang="en-US" altLang="zh-CN" sz="2400" i="1" dirty="0" smtClean="0"/>
              <a:t> </a:t>
            </a:r>
            <a:r>
              <a:rPr lang="en-US" altLang="zh-CN" sz="2400" i="1" dirty="0" err="1"/>
              <a:t>lyzM</a:t>
            </a:r>
            <a:r>
              <a:rPr lang="en-US" altLang="zh-CN" sz="2400" i="1" dirty="0"/>
              <a:t> </a:t>
            </a:r>
            <a:r>
              <a:rPr lang="en-US" altLang="zh-CN" sz="2400" i="1" dirty="0" err="1" smtClean="0"/>
              <a:t>Cre</a:t>
            </a:r>
            <a:r>
              <a:rPr lang="en-US" altLang="zh-CN" sz="2400" i="1" dirty="0" smtClean="0"/>
              <a:t>-</a:t>
            </a:r>
          </a:p>
          <a:p>
            <a:pPr>
              <a:spcBef>
                <a:spcPct val="50000"/>
              </a:spcBef>
            </a:pPr>
            <a:endParaRPr lang="en-US" altLang="zh-CN" sz="2400" i="1" baseline="30000" dirty="0"/>
          </a:p>
        </p:txBody>
      </p:sp>
      <p:sp>
        <p:nvSpPr>
          <p:cNvPr id="45" name="Rectangle 22"/>
          <p:cNvSpPr>
            <a:spLocks noChangeArrowheads="1"/>
          </p:cNvSpPr>
          <p:nvPr/>
        </p:nvSpPr>
        <p:spPr bwMode="auto">
          <a:xfrm>
            <a:off x="1905095" y="4349368"/>
            <a:ext cx="819150" cy="400050"/>
          </a:xfrm>
          <a:prstGeom prst="rect">
            <a:avLst/>
          </a:prstGeom>
          <a:noFill/>
          <a:ln w="9525" algn="ctr">
            <a:noFill/>
            <a:miter lim="800000"/>
            <a:headEnd/>
            <a:tailEnd/>
          </a:ln>
        </p:spPr>
        <p:txBody>
          <a:bodyPr wrap="none">
            <a:spAutoFit/>
          </a:bodyPr>
          <a:lstStyle/>
          <a:p>
            <a:pPr algn="ctr"/>
            <a:r>
              <a:rPr lang="en-US" altLang="zh-CN" sz="2000" dirty="0">
                <a:solidFill>
                  <a:schemeClr val="tx1"/>
                </a:solidFill>
              </a:rPr>
              <a:t>HFHC </a:t>
            </a:r>
          </a:p>
        </p:txBody>
      </p:sp>
      <p:pic>
        <p:nvPicPr>
          <p:cNvPr id="46" name="Picture 25"/>
          <p:cNvPicPr>
            <a:picLocks noChangeAspect="1" noChangeArrowheads="1"/>
          </p:cNvPicPr>
          <p:nvPr/>
        </p:nvPicPr>
        <p:blipFill>
          <a:blip r:embed="rId3" cstate="print"/>
          <a:srcRect/>
          <a:stretch>
            <a:fillRect/>
          </a:stretch>
        </p:blipFill>
        <p:spPr bwMode="auto">
          <a:xfrm>
            <a:off x="56770" y="2284938"/>
            <a:ext cx="1525643" cy="921543"/>
          </a:xfrm>
          <a:prstGeom prst="rect">
            <a:avLst/>
          </a:prstGeom>
          <a:noFill/>
          <a:ln w="9525">
            <a:noFill/>
            <a:miter lim="800000"/>
            <a:headEnd/>
            <a:tailEnd/>
          </a:ln>
        </p:spPr>
      </p:pic>
      <p:pic>
        <p:nvPicPr>
          <p:cNvPr id="47" name="Picture 26"/>
          <p:cNvPicPr>
            <a:picLocks noChangeAspect="1" noChangeArrowheads="1"/>
          </p:cNvPicPr>
          <p:nvPr/>
        </p:nvPicPr>
        <p:blipFill>
          <a:blip r:embed="rId3" cstate="print"/>
          <a:srcRect/>
          <a:stretch>
            <a:fillRect/>
          </a:stretch>
        </p:blipFill>
        <p:spPr bwMode="auto">
          <a:xfrm>
            <a:off x="305990" y="4344937"/>
            <a:ext cx="1295400" cy="760413"/>
          </a:xfrm>
          <a:prstGeom prst="rect">
            <a:avLst/>
          </a:prstGeom>
          <a:noFill/>
          <a:ln w="9525">
            <a:noFill/>
            <a:miter lim="800000"/>
            <a:headEnd/>
            <a:tailEnd/>
          </a:ln>
        </p:spPr>
      </p:pic>
      <p:sp>
        <p:nvSpPr>
          <p:cNvPr id="48" name="Text Box 10"/>
          <p:cNvSpPr txBox="1">
            <a:spLocks noChangeArrowheads="1"/>
          </p:cNvSpPr>
          <p:nvPr/>
        </p:nvSpPr>
        <p:spPr bwMode="auto">
          <a:xfrm>
            <a:off x="8256" y="5206598"/>
            <a:ext cx="2663825" cy="1016000"/>
          </a:xfrm>
          <a:prstGeom prst="rect">
            <a:avLst/>
          </a:prstGeom>
          <a:noFill/>
          <a:ln w="9525" algn="ctr">
            <a:noFill/>
            <a:miter lim="800000"/>
            <a:headEnd/>
            <a:tailEnd/>
          </a:ln>
        </p:spPr>
        <p:txBody>
          <a:bodyPr>
            <a:spAutoFit/>
          </a:bodyPr>
          <a:lstStyle/>
          <a:p>
            <a:pPr>
              <a:spcBef>
                <a:spcPct val="50000"/>
              </a:spcBef>
            </a:pPr>
            <a:r>
              <a:rPr lang="en-US" altLang="zh-CN" sz="2400" i="1" dirty="0"/>
              <a:t>Sirt1</a:t>
            </a:r>
            <a:r>
              <a:rPr lang="en-US" altLang="zh-CN" sz="2400" i="1" baseline="30000" dirty="0"/>
              <a:t>fl/</a:t>
            </a:r>
            <a:r>
              <a:rPr lang="en-US" altLang="zh-CN" sz="2400" i="1" baseline="30000" dirty="0" err="1"/>
              <a:t>fl</a:t>
            </a:r>
            <a:r>
              <a:rPr lang="en-US" altLang="zh-CN" sz="2400" i="1" dirty="0"/>
              <a:t> </a:t>
            </a:r>
            <a:r>
              <a:rPr lang="en-US" altLang="zh-CN" sz="2400" i="1" dirty="0" err="1"/>
              <a:t>apoE</a:t>
            </a:r>
            <a:r>
              <a:rPr lang="en-US" altLang="zh-CN" sz="2400" i="1" baseline="30000" dirty="0"/>
              <a:t>-/-</a:t>
            </a:r>
          </a:p>
          <a:p>
            <a:pPr>
              <a:spcBef>
                <a:spcPct val="50000"/>
              </a:spcBef>
            </a:pPr>
            <a:r>
              <a:rPr lang="en-US" altLang="zh-CN" sz="2400" i="1" dirty="0" err="1" smtClean="0"/>
              <a:t>lyzM</a:t>
            </a:r>
            <a:r>
              <a:rPr lang="en-US" altLang="zh-CN" sz="2400" i="1" dirty="0" smtClean="0"/>
              <a:t> </a:t>
            </a:r>
            <a:r>
              <a:rPr lang="en-US" altLang="zh-CN" sz="2400" i="1" dirty="0" err="1"/>
              <a:t>Cre</a:t>
            </a:r>
            <a:r>
              <a:rPr lang="en-US" altLang="zh-CN" sz="2400" i="1" dirty="0" smtClean="0"/>
              <a:t>+(</a:t>
            </a:r>
            <a:r>
              <a:rPr lang="en-US" altLang="zh-CN" sz="2400" i="1" dirty="0" smtClean="0">
                <a:solidFill>
                  <a:srgbClr val="FF0000"/>
                </a:solidFill>
              </a:rPr>
              <a:t>DKO</a:t>
            </a:r>
            <a:r>
              <a:rPr lang="en-US" altLang="zh-CN" sz="2400" i="1" dirty="0" smtClean="0"/>
              <a:t>)</a:t>
            </a:r>
            <a:endParaRPr lang="en-US" altLang="zh-CN" sz="2400" i="1" dirty="0"/>
          </a:p>
        </p:txBody>
      </p:sp>
      <p:pic>
        <p:nvPicPr>
          <p:cNvPr id="49" name="Picture 3"/>
          <p:cNvPicPr>
            <a:picLocks noChangeAspect="1" noChangeArrowheads="1"/>
          </p:cNvPicPr>
          <p:nvPr/>
        </p:nvPicPr>
        <p:blipFill rotWithShape="1">
          <a:blip r:embed="rId4" cstate="print"/>
          <a:srcRect t="7489" r="18817"/>
          <a:stretch/>
        </p:blipFill>
        <p:spPr bwMode="auto">
          <a:xfrm>
            <a:off x="3061295" y="2284938"/>
            <a:ext cx="4617733" cy="1082675"/>
          </a:xfrm>
          <a:prstGeom prst="rect">
            <a:avLst/>
          </a:prstGeom>
          <a:noFill/>
          <a:ln w="9525">
            <a:noFill/>
            <a:miter lim="800000"/>
            <a:headEnd/>
            <a:tailEnd/>
          </a:ln>
        </p:spPr>
      </p:pic>
      <p:sp>
        <p:nvSpPr>
          <p:cNvPr id="50" name="TextBox 145"/>
          <p:cNvSpPr txBox="1">
            <a:spLocks noChangeArrowheads="1"/>
          </p:cNvSpPr>
          <p:nvPr/>
        </p:nvSpPr>
        <p:spPr bwMode="auto">
          <a:xfrm>
            <a:off x="2843808" y="3327926"/>
            <a:ext cx="1657350" cy="400050"/>
          </a:xfrm>
          <a:prstGeom prst="rect">
            <a:avLst/>
          </a:prstGeom>
          <a:noFill/>
          <a:ln w="9525">
            <a:noFill/>
            <a:miter lim="800000"/>
            <a:headEnd/>
            <a:tailEnd/>
          </a:ln>
        </p:spPr>
        <p:txBody>
          <a:bodyPr>
            <a:spAutoFit/>
          </a:bodyPr>
          <a:lstStyle/>
          <a:p>
            <a:pPr algn="ctr"/>
            <a:r>
              <a:rPr lang="en-US" altLang="zh-CN" sz="2000"/>
              <a:t>HE</a:t>
            </a:r>
            <a:endParaRPr lang="zh-CN" altLang="en-US" sz="2000"/>
          </a:p>
        </p:txBody>
      </p:sp>
      <p:sp>
        <p:nvSpPr>
          <p:cNvPr id="51" name="TextBox 145"/>
          <p:cNvSpPr txBox="1">
            <a:spLocks noChangeArrowheads="1"/>
          </p:cNvSpPr>
          <p:nvPr/>
        </p:nvSpPr>
        <p:spPr bwMode="auto">
          <a:xfrm>
            <a:off x="3996333" y="3327926"/>
            <a:ext cx="1655762" cy="400050"/>
          </a:xfrm>
          <a:prstGeom prst="rect">
            <a:avLst/>
          </a:prstGeom>
          <a:noFill/>
          <a:ln w="9525">
            <a:noFill/>
            <a:miter lim="800000"/>
            <a:headEnd/>
            <a:tailEnd/>
          </a:ln>
        </p:spPr>
        <p:txBody>
          <a:bodyPr>
            <a:spAutoFit/>
          </a:bodyPr>
          <a:lstStyle/>
          <a:p>
            <a:pPr algn="ctr"/>
            <a:r>
              <a:rPr lang="en-US" altLang="zh-CN" sz="2000" dirty="0"/>
              <a:t>Oil Red O</a:t>
            </a:r>
            <a:endParaRPr lang="zh-CN" altLang="en-US" sz="2000" dirty="0"/>
          </a:p>
        </p:txBody>
      </p:sp>
      <p:sp>
        <p:nvSpPr>
          <p:cNvPr id="52" name="TextBox 145"/>
          <p:cNvSpPr txBox="1">
            <a:spLocks noChangeArrowheads="1"/>
          </p:cNvSpPr>
          <p:nvPr/>
        </p:nvSpPr>
        <p:spPr bwMode="auto">
          <a:xfrm>
            <a:off x="5148858" y="3327926"/>
            <a:ext cx="1655762" cy="400050"/>
          </a:xfrm>
          <a:prstGeom prst="rect">
            <a:avLst/>
          </a:prstGeom>
          <a:noFill/>
          <a:ln w="9525">
            <a:noFill/>
            <a:miter lim="800000"/>
            <a:headEnd/>
            <a:tailEnd/>
          </a:ln>
        </p:spPr>
        <p:txBody>
          <a:bodyPr>
            <a:spAutoFit/>
          </a:bodyPr>
          <a:lstStyle/>
          <a:p>
            <a:pPr algn="ctr">
              <a:defRPr/>
            </a:pPr>
            <a:r>
              <a:rPr lang="en-US" altLang="zh-CN" sz="2000" dirty="0">
                <a:latin typeface="+mj-lt"/>
                <a:cs typeface="Times New Roman"/>
              </a:rPr>
              <a:t>MOMA</a:t>
            </a:r>
            <a:endParaRPr lang="zh-CN" altLang="en-US" sz="2000" dirty="0">
              <a:latin typeface="+mj-lt"/>
            </a:endParaRPr>
          </a:p>
        </p:txBody>
      </p:sp>
      <p:sp>
        <p:nvSpPr>
          <p:cNvPr id="53" name="TextBox 145"/>
          <p:cNvSpPr txBox="1">
            <a:spLocks noChangeArrowheads="1"/>
          </p:cNvSpPr>
          <p:nvPr/>
        </p:nvSpPr>
        <p:spPr bwMode="auto">
          <a:xfrm>
            <a:off x="6228358" y="3327926"/>
            <a:ext cx="1657350" cy="400050"/>
          </a:xfrm>
          <a:prstGeom prst="rect">
            <a:avLst/>
          </a:prstGeom>
          <a:noFill/>
          <a:ln w="9525">
            <a:noFill/>
            <a:miter lim="800000"/>
            <a:headEnd/>
            <a:tailEnd/>
          </a:ln>
        </p:spPr>
        <p:txBody>
          <a:bodyPr>
            <a:spAutoFit/>
          </a:bodyPr>
          <a:lstStyle/>
          <a:p>
            <a:pPr algn="ctr"/>
            <a:r>
              <a:rPr lang="el-GR" altLang="zh-CN" sz="2000">
                <a:latin typeface="Times New Roman" pitchFamily="18" charset="0"/>
                <a:cs typeface="Times New Roman" pitchFamily="18" charset="0"/>
              </a:rPr>
              <a:t>α</a:t>
            </a:r>
            <a:r>
              <a:rPr lang="en-US" altLang="zh-CN" sz="2000"/>
              <a:t>-SMA</a:t>
            </a:r>
            <a:endParaRPr lang="zh-CN" altLang="en-US" sz="2000"/>
          </a:p>
        </p:txBody>
      </p:sp>
      <p:sp>
        <p:nvSpPr>
          <p:cNvPr id="64" name="Rectangle 63"/>
          <p:cNvSpPr/>
          <p:nvPr/>
        </p:nvSpPr>
        <p:spPr>
          <a:xfrm>
            <a:off x="6660351" y="5013176"/>
            <a:ext cx="2037353" cy="584775"/>
          </a:xfrm>
          <a:prstGeom prst="rect">
            <a:avLst/>
          </a:prstGeom>
        </p:spPr>
        <p:txBody>
          <a:bodyPr wrap="none">
            <a:spAutoFit/>
          </a:bodyPr>
          <a:lstStyle/>
          <a:p>
            <a:r>
              <a:rPr lang="en-US" altLang="zh-CN" sz="3200" dirty="0" smtClean="0"/>
              <a:t>Ultrasound</a:t>
            </a:r>
            <a:endParaRPr lang="zh-CN" altLang="en-US" sz="3200" dirty="0"/>
          </a:p>
        </p:txBody>
      </p:sp>
      <p:sp>
        <p:nvSpPr>
          <p:cNvPr id="65" name="Rounded Rectangle 64"/>
          <p:cNvSpPr/>
          <p:nvPr/>
        </p:nvSpPr>
        <p:spPr>
          <a:xfrm>
            <a:off x="4501158" y="1640537"/>
            <a:ext cx="1431921" cy="3802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800" dirty="0" smtClean="0"/>
              <a:t>In Vitro</a:t>
            </a:r>
            <a:endParaRPr lang="zh-CN" altLang="en-US" sz="2800" dirty="0"/>
          </a:p>
        </p:txBody>
      </p:sp>
      <p:sp>
        <p:nvSpPr>
          <p:cNvPr id="70" name="Rounded Rectangle 69"/>
          <p:cNvSpPr/>
          <p:nvPr/>
        </p:nvSpPr>
        <p:spPr>
          <a:xfrm>
            <a:off x="4544818" y="3727976"/>
            <a:ext cx="1431921" cy="3802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800" dirty="0" smtClean="0"/>
              <a:t>In Vivo</a:t>
            </a:r>
            <a:endParaRPr lang="zh-CN" altLang="en-US" sz="2800" dirty="0"/>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80" r="6972" b="6783"/>
          <a:stretch/>
        </p:blipFill>
        <p:spPr bwMode="auto">
          <a:xfrm>
            <a:off x="3203475" y="4186852"/>
            <a:ext cx="3131161" cy="254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476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358196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10" y="1700808"/>
            <a:ext cx="478665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0" y="26593"/>
            <a:ext cx="9168815"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a:solidFill>
                  <a:schemeClr val="dk1"/>
                </a:solidFill>
              </a:rPr>
              <a:t>Deletion of SIRT1 in macrophage </a:t>
            </a:r>
            <a:r>
              <a:rPr lang="en-US" altLang="zh-CN" sz="2400" b="1" dirty="0" smtClean="0">
                <a:solidFill>
                  <a:schemeClr val="dk1"/>
                </a:solidFill>
              </a:rPr>
              <a:t>are </a:t>
            </a:r>
            <a:r>
              <a:rPr lang="en-US" altLang="zh-CN" sz="2400" b="1" dirty="0">
                <a:solidFill>
                  <a:schemeClr val="dk1"/>
                </a:solidFill>
              </a:rPr>
              <a:t>more susceptible for high fat high cholesterol induced </a:t>
            </a:r>
            <a:r>
              <a:rPr lang="en-US" altLang="zh-CN" sz="2400" b="1" dirty="0" err="1">
                <a:solidFill>
                  <a:schemeClr val="dk1"/>
                </a:solidFill>
              </a:rPr>
              <a:t>atherogenesis</a:t>
            </a:r>
            <a:r>
              <a:rPr lang="en-US" altLang="zh-CN" sz="2400" b="1" dirty="0">
                <a:solidFill>
                  <a:schemeClr val="dk1"/>
                </a:solidFill>
              </a:rPr>
              <a:t> in </a:t>
            </a:r>
            <a:r>
              <a:rPr lang="en-US" altLang="zh-CN" sz="2400" b="1" dirty="0" err="1">
                <a:solidFill>
                  <a:schemeClr val="dk1"/>
                </a:solidFill>
              </a:rPr>
              <a:t>apoE</a:t>
            </a:r>
            <a:r>
              <a:rPr lang="en-US" altLang="zh-CN" sz="2400" b="1" dirty="0">
                <a:solidFill>
                  <a:schemeClr val="dk1"/>
                </a:solidFill>
              </a:rPr>
              <a:t> deficient mice</a:t>
            </a:r>
            <a:endParaRPr lang="zh-CN" altLang="en-US" sz="2400" b="1" dirty="0">
              <a:solidFill>
                <a:schemeClr val="dk1"/>
              </a:solidFill>
            </a:endParaRPr>
          </a:p>
        </p:txBody>
      </p:sp>
      <p:sp>
        <p:nvSpPr>
          <p:cNvPr id="25" name="Rounded Rectangle 24"/>
          <p:cNvSpPr/>
          <p:nvPr/>
        </p:nvSpPr>
        <p:spPr>
          <a:xfrm>
            <a:off x="1835696" y="5443331"/>
            <a:ext cx="5256584"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6000" dirty="0" smtClean="0"/>
              <a:t>Oil </a:t>
            </a:r>
            <a:r>
              <a:rPr lang="en-US" altLang="zh-CN" sz="6000" dirty="0"/>
              <a:t>R</a:t>
            </a:r>
            <a:r>
              <a:rPr lang="en-US" altLang="zh-CN" sz="6000" dirty="0" smtClean="0"/>
              <a:t>ed  O</a:t>
            </a:r>
            <a:endParaRPr lang="zh-CN" altLang="en-US" sz="6000" dirty="0"/>
          </a:p>
        </p:txBody>
      </p:sp>
    </p:spTree>
    <p:extLst>
      <p:ext uri="{BB962C8B-B14F-4D97-AF65-F5344CB8AC3E}">
        <p14:creationId xmlns:p14="http://schemas.microsoft.com/office/powerpoint/2010/main" val="594704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3740" y="1198258"/>
            <a:ext cx="1433322" cy="400110"/>
          </a:xfrm>
          <a:prstGeom prst="rect">
            <a:avLst/>
          </a:prstGeom>
          <a:noFill/>
        </p:spPr>
        <p:txBody>
          <a:bodyPr wrap="square" rtlCol="0">
            <a:spAutoFit/>
          </a:bodyPr>
          <a:lstStyle/>
          <a:p>
            <a:pPr algn="ctr"/>
            <a:r>
              <a:rPr lang="en-GB" sz="2000" b="1" dirty="0" err="1" smtClean="0">
                <a:solidFill>
                  <a:srgbClr val="7030A0"/>
                </a:solidFill>
              </a:rPr>
              <a:t>ApoE</a:t>
            </a:r>
            <a:r>
              <a:rPr lang="en-US" sz="2000" baseline="30000" dirty="0" smtClean="0"/>
              <a:t>-/-</a:t>
            </a:r>
            <a:endParaRPr lang="en-US" sz="2000" baseline="30000" dirty="0"/>
          </a:p>
        </p:txBody>
      </p:sp>
      <p:sp>
        <p:nvSpPr>
          <p:cNvPr id="7" name="TextBox 6"/>
          <p:cNvSpPr txBox="1"/>
          <p:nvPr/>
        </p:nvSpPr>
        <p:spPr>
          <a:xfrm>
            <a:off x="4012281" y="1184012"/>
            <a:ext cx="1917048" cy="400110"/>
          </a:xfrm>
          <a:prstGeom prst="rect">
            <a:avLst/>
          </a:prstGeom>
          <a:noFill/>
        </p:spPr>
        <p:txBody>
          <a:bodyPr wrap="square" rtlCol="0">
            <a:spAutoFit/>
          </a:bodyPr>
          <a:lstStyle/>
          <a:p>
            <a:pPr algn="ctr"/>
            <a:r>
              <a:rPr lang="en-US" sz="2000" b="1" dirty="0" smtClean="0">
                <a:solidFill>
                  <a:srgbClr val="7030A0"/>
                </a:solidFill>
              </a:rPr>
              <a:t>DKO</a:t>
            </a:r>
            <a:endParaRPr lang="en-US" sz="2000" baseline="30000" dirty="0"/>
          </a:p>
        </p:txBody>
      </p:sp>
      <p:sp>
        <p:nvSpPr>
          <p:cNvPr id="8" name="Title 1"/>
          <p:cNvSpPr txBox="1">
            <a:spLocks/>
          </p:cNvSpPr>
          <p:nvPr/>
        </p:nvSpPr>
        <p:spPr>
          <a:xfrm>
            <a:off x="294255" y="289341"/>
            <a:ext cx="850728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DKO mice  showed more severe plaque by ultrasound imaging in </a:t>
            </a:r>
            <a:r>
              <a:rPr lang="en-US" dirty="0" err="1"/>
              <a:t>aorti</a:t>
            </a:r>
            <a:r>
              <a:rPr lang="en-US" dirty="0"/>
              <a:t>c arch region</a:t>
            </a:r>
          </a:p>
        </p:txBody>
      </p:sp>
      <p:graphicFrame>
        <p:nvGraphicFramePr>
          <p:cNvPr id="50177" name="Object 1"/>
          <p:cNvGraphicFramePr>
            <a:graphicFrameLocks noChangeAspect="1"/>
          </p:cNvGraphicFramePr>
          <p:nvPr/>
        </p:nvGraphicFramePr>
        <p:xfrm>
          <a:off x="6516216" y="1700808"/>
          <a:ext cx="2371725" cy="3419475"/>
        </p:xfrm>
        <a:graphic>
          <a:graphicData uri="http://schemas.openxmlformats.org/presentationml/2006/ole">
            <mc:AlternateContent xmlns:mc="http://schemas.openxmlformats.org/markup-compatibility/2006">
              <mc:Choice xmlns:v="urn:schemas-microsoft-com:vml" Requires="v">
                <p:oleObj spid="_x0000_s7250" name="Prism Project" r:id="rId4" imgW="2376000" imgH="3420000" progId="">
                  <p:embed/>
                </p:oleObj>
              </mc:Choice>
              <mc:Fallback>
                <p:oleObj name="Prism Project" r:id="rId4" imgW="2376000" imgH="342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700808"/>
                        <a:ext cx="2371725" cy="3419475"/>
                      </a:xfrm>
                      <a:prstGeom prst="rect">
                        <a:avLst/>
                      </a:prstGeom>
                      <a:solidFill>
                        <a:srgbClr val="FFFFFF"/>
                      </a:solidFill>
                      <a:ln w="9525">
                        <a:solidFill>
                          <a:srgbClr val="000000"/>
                        </a:solidFill>
                        <a:miter lim="800000"/>
                        <a:headEnd/>
                        <a:tailEnd/>
                      </a:ln>
                    </p:spPr>
                  </p:pic>
                </p:oleObj>
              </mc:Fallback>
            </mc:AlternateContent>
          </a:graphicData>
        </a:graphic>
      </p:graphicFrame>
      <p:cxnSp>
        <p:nvCxnSpPr>
          <p:cNvPr id="10" name="Straight Connector 9"/>
          <p:cNvCxnSpPr/>
          <p:nvPr/>
        </p:nvCxnSpPr>
        <p:spPr>
          <a:xfrm>
            <a:off x="7380312" y="2594521"/>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04248" y="5589240"/>
            <a:ext cx="1620688" cy="369332"/>
          </a:xfrm>
          <a:prstGeom prst="rect">
            <a:avLst/>
          </a:prstGeom>
        </p:spPr>
        <p:txBody>
          <a:bodyPr wrap="square">
            <a:spAutoFit/>
          </a:bodyPr>
          <a:lstStyle/>
          <a:p>
            <a:r>
              <a:rPr lang="en-US" dirty="0" smtClean="0"/>
              <a:t>**p&lt;0.01, N=3.</a:t>
            </a:r>
            <a:endParaRPr lang="en-US" dirty="0"/>
          </a:p>
        </p:txBody>
      </p:sp>
      <p:sp>
        <p:nvSpPr>
          <p:cNvPr id="12" name="TextBox 11"/>
          <p:cNvSpPr txBox="1"/>
          <p:nvPr/>
        </p:nvSpPr>
        <p:spPr>
          <a:xfrm>
            <a:off x="7596336" y="2276872"/>
            <a:ext cx="864096" cy="461665"/>
          </a:xfrm>
          <a:prstGeom prst="rect">
            <a:avLst/>
          </a:prstGeom>
          <a:noFill/>
        </p:spPr>
        <p:txBody>
          <a:bodyPr wrap="square" rtlCol="0">
            <a:spAutoFit/>
          </a:bodyPr>
          <a:lstStyle/>
          <a:p>
            <a:r>
              <a:rPr lang="en-US" sz="2400" b="1" dirty="0" smtClean="0"/>
              <a:t>**</a:t>
            </a:r>
            <a:endParaRPr lang="en-US" sz="2400" b="1" dirty="0"/>
          </a:p>
        </p:txBody>
      </p:sp>
      <p:pic>
        <p:nvPicPr>
          <p:cNvPr id="13" name="Picture 12" descr="Picture3.jpg"/>
          <p:cNvPicPr>
            <a:picLocks noChangeAspect="1"/>
          </p:cNvPicPr>
          <p:nvPr/>
        </p:nvPicPr>
        <p:blipFill>
          <a:blip r:embed="rId6" cstate="print"/>
          <a:stretch>
            <a:fillRect/>
          </a:stretch>
        </p:blipFill>
        <p:spPr>
          <a:xfrm>
            <a:off x="323528" y="1628800"/>
            <a:ext cx="5779008" cy="3425952"/>
          </a:xfrm>
          <a:prstGeom prst="rect">
            <a:avLst/>
          </a:prstGeom>
        </p:spPr>
      </p:pic>
      <p:sp>
        <p:nvSpPr>
          <p:cNvPr id="14" name="Rectangle 13"/>
          <p:cNvSpPr/>
          <p:nvPr/>
        </p:nvSpPr>
        <p:spPr>
          <a:xfrm>
            <a:off x="1992961" y="5323540"/>
            <a:ext cx="3652218" cy="1015663"/>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6000" dirty="0">
                <a:solidFill>
                  <a:schemeClr val="dk1"/>
                </a:solidFill>
              </a:rPr>
              <a:t>Ultrasound</a:t>
            </a:r>
            <a:endParaRPr lang="zh-CN" altLang="en-US" sz="6000" dirty="0">
              <a:solidFill>
                <a:schemeClr val="dk1"/>
              </a:solidFill>
            </a:endParaRPr>
          </a:p>
        </p:txBody>
      </p:sp>
    </p:spTree>
    <p:extLst>
      <p:ext uri="{BB962C8B-B14F-4D97-AF65-F5344CB8AC3E}">
        <p14:creationId xmlns:p14="http://schemas.microsoft.com/office/powerpoint/2010/main" val="88287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78" y="1268760"/>
            <a:ext cx="8963730" cy="461665"/>
          </a:xfrm>
          <a:prstGeom prst="rect">
            <a:avLst/>
          </a:prstGeom>
          <a:noFill/>
        </p:spPr>
        <p:txBody>
          <a:bodyPr wrap="square" rtlCol="0">
            <a:spAutoFit/>
          </a:bodyPr>
          <a:lstStyle/>
          <a:p>
            <a:r>
              <a:rPr lang="en-US" sz="2400" dirty="0" smtClean="0"/>
              <a:t>         DAPI                        </a:t>
            </a:r>
            <a:r>
              <a:rPr lang="el-GR" sz="2400" dirty="0" smtClean="0"/>
              <a:t>α</a:t>
            </a:r>
            <a:r>
              <a:rPr lang="en-US" sz="2400" dirty="0" smtClean="0"/>
              <a:t>-SMA                    MOMA-2                 merge</a:t>
            </a:r>
            <a:endParaRPr lang="en-US" sz="2400" baseline="300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1" t="14652"/>
          <a:stretch/>
        </p:blipFill>
        <p:spPr bwMode="auto">
          <a:xfrm>
            <a:off x="291758" y="1833914"/>
            <a:ext cx="8430970" cy="324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381953" y="1849209"/>
            <a:ext cx="1008112" cy="360040"/>
          </a:xfrm>
          <a:prstGeom prst="round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tLang="zh-CN" b="1" dirty="0" err="1">
                <a:solidFill>
                  <a:srgbClr val="7030A0"/>
                </a:solidFill>
              </a:rPr>
              <a:t>ApoE</a:t>
            </a:r>
            <a:r>
              <a:rPr lang="en-US" altLang="zh-CN" baseline="30000" dirty="0">
                <a:solidFill>
                  <a:srgbClr val="7030A0"/>
                </a:solidFill>
              </a:rPr>
              <a:t>-/-</a:t>
            </a:r>
          </a:p>
        </p:txBody>
      </p:sp>
      <p:sp>
        <p:nvSpPr>
          <p:cNvPr id="17" name="Rounded Rectangle 16"/>
          <p:cNvSpPr/>
          <p:nvPr/>
        </p:nvSpPr>
        <p:spPr>
          <a:xfrm>
            <a:off x="381953" y="3486200"/>
            <a:ext cx="1008112" cy="360040"/>
          </a:xfrm>
          <a:prstGeom prst="round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b="1" dirty="0">
                <a:solidFill>
                  <a:srgbClr val="7030A0"/>
                </a:solidFill>
              </a:rPr>
              <a:t>DKO</a:t>
            </a:r>
          </a:p>
        </p:txBody>
      </p:sp>
      <p:sp>
        <p:nvSpPr>
          <p:cNvPr id="18" name="Rectangle 34"/>
          <p:cNvSpPr>
            <a:spLocks noChangeArrowheads="1"/>
          </p:cNvSpPr>
          <p:nvPr/>
        </p:nvSpPr>
        <p:spPr bwMode="auto">
          <a:xfrm>
            <a:off x="381953" y="5279562"/>
            <a:ext cx="8424936" cy="90738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solidFill>
                  <a:schemeClr val="dk1"/>
                </a:solidFill>
              </a:rPr>
              <a:t>Immunofluorescence </a:t>
            </a:r>
            <a:r>
              <a:rPr lang="en-US" altLang="zh-CN" sz="4400" dirty="0" smtClean="0">
                <a:solidFill>
                  <a:schemeClr val="dk1"/>
                </a:solidFill>
              </a:rPr>
              <a:t>staining</a:t>
            </a:r>
            <a:endParaRPr lang="en-US" altLang="zh-CN" sz="4400" dirty="0">
              <a:solidFill>
                <a:schemeClr val="dk1"/>
              </a:solidFill>
            </a:endParaRPr>
          </a:p>
        </p:txBody>
      </p:sp>
      <p:sp>
        <p:nvSpPr>
          <p:cNvPr id="16" name="Rectangle 15"/>
          <p:cNvSpPr/>
          <p:nvPr/>
        </p:nvSpPr>
        <p:spPr>
          <a:xfrm>
            <a:off x="116487" y="188640"/>
            <a:ext cx="878151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b="1" dirty="0">
                <a:solidFill>
                  <a:schemeClr val="dk1"/>
                </a:solidFill>
              </a:rPr>
              <a:t>Deletion of SIRT1 in macrophage  showed stronger signals for MOMA-2 and α-SMA</a:t>
            </a:r>
            <a:endParaRPr lang="zh-CN" altLang="en-US" sz="2400" b="1" dirty="0">
              <a:solidFill>
                <a:schemeClr val="dk1"/>
              </a:solidFill>
            </a:endParaRPr>
          </a:p>
        </p:txBody>
      </p:sp>
    </p:spTree>
    <p:extLst>
      <p:ext uri="{BB962C8B-B14F-4D97-AF65-F5344CB8AC3E}">
        <p14:creationId xmlns:p14="http://schemas.microsoft.com/office/powerpoint/2010/main" val="1041884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229600" cy="1143000"/>
          </a:xfrm>
        </p:spPr>
        <p:txBody>
          <a:bodyPr>
            <a:normAutofit/>
          </a:bodyPr>
          <a:lstStyle/>
          <a:p>
            <a:r>
              <a:rPr lang="en-US" altLang="zh-CN" sz="6000" b="1" dirty="0" smtClean="0">
                <a:solidFill>
                  <a:srgbClr val="FF0000"/>
                </a:solidFill>
              </a:rPr>
              <a:t>Summary Ⅰ</a:t>
            </a:r>
            <a:endParaRPr lang="zh-CN" altLang="en-US" sz="6000" b="1" dirty="0">
              <a:solidFill>
                <a:srgbClr val="FF0000"/>
              </a:solidFill>
            </a:endParaRPr>
          </a:p>
        </p:txBody>
      </p:sp>
      <p:sp>
        <p:nvSpPr>
          <p:cNvPr id="3" name="内容占位符 2"/>
          <p:cNvSpPr>
            <a:spLocks noGrp="1"/>
          </p:cNvSpPr>
          <p:nvPr>
            <p:ph idx="1"/>
          </p:nvPr>
        </p:nvSpPr>
        <p:spPr>
          <a:xfrm>
            <a:off x="216686" y="1412776"/>
            <a:ext cx="8603786" cy="1569660"/>
          </a:xfrm>
        </p:spPr>
        <p:style>
          <a:lnRef idx="2">
            <a:schemeClr val="accent6"/>
          </a:lnRef>
          <a:fillRef idx="1">
            <a:schemeClr val="lt1"/>
          </a:fillRef>
          <a:effectRef idx="0">
            <a:schemeClr val="accent6"/>
          </a:effectRef>
          <a:fontRef idx="minor">
            <a:schemeClr val="dk1"/>
          </a:fontRef>
        </p:style>
        <p:txBody>
          <a:bodyPr wrap="square" rtlCol="0">
            <a:spAutoFit/>
          </a:bodyPr>
          <a:lstStyle/>
          <a:p>
            <a:pPr marL="0" indent="0">
              <a:buNone/>
            </a:pPr>
            <a:r>
              <a:rPr lang="en-US" altLang="zh-CN" b="1" dirty="0">
                <a:solidFill>
                  <a:schemeClr val="dk1"/>
                </a:solidFill>
              </a:rPr>
              <a:t>According to our experiments,  deletion of SIRT1 in macrophage induced endothelial dysfunction and </a:t>
            </a:r>
            <a:r>
              <a:rPr lang="en-US" altLang="zh-CN" b="1" dirty="0" err="1">
                <a:solidFill>
                  <a:schemeClr val="dk1"/>
                </a:solidFill>
              </a:rPr>
              <a:t>atherogenesis</a:t>
            </a:r>
            <a:r>
              <a:rPr lang="en-US" altLang="zh-CN" b="1" dirty="0">
                <a:solidFill>
                  <a:schemeClr val="dk1"/>
                </a:solidFill>
              </a:rPr>
              <a:t>.</a:t>
            </a:r>
            <a:endParaRPr lang="zh-CN" altLang="en-US" b="1" dirty="0">
              <a:solidFill>
                <a:schemeClr val="dk1"/>
              </a:solidFill>
            </a:endParaRPr>
          </a:p>
        </p:txBody>
      </p:sp>
      <p:sp>
        <p:nvSpPr>
          <p:cNvPr id="4" name="Rectangle 3"/>
          <p:cNvSpPr/>
          <p:nvPr/>
        </p:nvSpPr>
        <p:spPr>
          <a:xfrm>
            <a:off x="216686" y="3573016"/>
            <a:ext cx="8892480" cy="22775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400" b="1" dirty="0" smtClean="0">
                <a:ln w="11430"/>
                <a:solidFill>
                  <a:srgbClr val="0000FF"/>
                </a:solidFill>
                <a:effectLst>
                  <a:outerShdw blurRad="50800" dist="39000" dir="5460000" algn="tl">
                    <a:srgbClr val="000000">
                      <a:alpha val="38000"/>
                    </a:srgbClr>
                  </a:outerShdw>
                </a:effectLst>
              </a:rPr>
              <a:t>Q3</a:t>
            </a:r>
            <a:r>
              <a:rPr lang="en-US" altLang="zh-CN" sz="5400" b="1" cap="none" spc="0" dirty="0" smtClean="0">
                <a:ln w="11430"/>
                <a:solidFill>
                  <a:srgbClr val="0000FF"/>
                </a:solidFill>
                <a:effectLst>
                  <a:outerShdw blurRad="50800" dist="39000" dir="5460000" algn="tl">
                    <a:srgbClr val="000000">
                      <a:alpha val="38000"/>
                    </a:srgbClr>
                  </a:outerShdw>
                </a:effectLst>
              </a:rPr>
              <a:t>. </a:t>
            </a:r>
            <a:r>
              <a:rPr lang="en-US" altLang="zh-CN" sz="4400" b="1" dirty="0" smtClean="0">
                <a:ln w="11430"/>
                <a:solidFill>
                  <a:srgbClr val="0000FF"/>
                </a:solidFill>
                <a:effectLst>
                  <a:outerShdw blurRad="50800" dist="39000" dir="5460000" algn="tl">
                    <a:srgbClr val="000000">
                      <a:alpha val="38000"/>
                    </a:srgbClr>
                  </a:outerShdw>
                </a:effectLst>
              </a:rPr>
              <a:t>How  </a:t>
            </a:r>
            <a:r>
              <a:rPr lang="en-US" altLang="zh-CN" sz="4400" b="1" dirty="0">
                <a:ln w="11430"/>
                <a:solidFill>
                  <a:srgbClr val="0000FF"/>
                </a:solidFill>
                <a:effectLst>
                  <a:outerShdw blurRad="50800" dist="39000" dir="5460000" algn="tl">
                    <a:srgbClr val="000000">
                      <a:alpha val="38000"/>
                    </a:srgbClr>
                  </a:outerShdw>
                </a:effectLst>
              </a:rPr>
              <a:t>SIRT1 in macrophage affects  </a:t>
            </a:r>
            <a:r>
              <a:rPr lang="en-US" altLang="zh-CN" sz="4400" b="1" dirty="0" smtClean="0">
                <a:ln w="11430"/>
                <a:solidFill>
                  <a:srgbClr val="0000FF"/>
                </a:solidFill>
                <a:effectLst>
                  <a:outerShdw blurRad="50800" dist="39000" dir="5460000" algn="tl">
                    <a:srgbClr val="000000">
                      <a:alpha val="38000"/>
                    </a:srgbClr>
                  </a:outerShdw>
                </a:effectLst>
              </a:rPr>
              <a:t>endothelial function and atherosclerosis?</a:t>
            </a:r>
            <a:endParaRPr lang="en-US" altLang="zh-CN" sz="4400" b="1"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69653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71224" y="1851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000" b="1" dirty="0" smtClean="0">
                <a:solidFill>
                  <a:srgbClr val="7030A0"/>
                </a:solidFill>
              </a:rPr>
              <a:t>M1 and M2 Macrophage</a:t>
            </a:r>
            <a:endParaRPr lang="zh-CN" altLang="en-US" sz="6000" b="1" dirty="0">
              <a:solidFill>
                <a:srgbClr val="7030A0"/>
              </a:solidFill>
            </a:endParaRPr>
          </a:p>
        </p:txBody>
      </p:sp>
      <p:pic>
        <p:nvPicPr>
          <p:cNvPr id="5" name="Picture 4"/>
          <p:cNvPicPr>
            <a:picLocks noChangeAspect="1" noChangeArrowheads="1"/>
          </p:cNvPicPr>
          <p:nvPr/>
        </p:nvPicPr>
        <p:blipFill>
          <a:blip r:embed="rId3" cstate="print"/>
          <a:srcRect/>
          <a:stretch>
            <a:fillRect/>
          </a:stretch>
        </p:blipFill>
        <p:spPr bwMode="auto">
          <a:xfrm>
            <a:off x="1448298" y="1161519"/>
            <a:ext cx="6275451" cy="5281436"/>
          </a:xfrm>
          <a:prstGeom prst="rect">
            <a:avLst/>
          </a:prstGeom>
          <a:noFill/>
          <a:ln w="9525">
            <a:noFill/>
            <a:miter lim="800000"/>
            <a:headEnd/>
            <a:tailEnd/>
          </a:ln>
          <a:effectLst/>
        </p:spPr>
      </p:pic>
      <p:sp>
        <p:nvSpPr>
          <p:cNvPr id="6" name="TextBox 5"/>
          <p:cNvSpPr txBox="1"/>
          <p:nvPr/>
        </p:nvSpPr>
        <p:spPr>
          <a:xfrm>
            <a:off x="3275856" y="1340768"/>
            <a:ext cx="864096" cy="584775"/>
          </a:xfrm>
          <a:prstGeom prst="rect">
            <a:avLst/>
          </a:prstGeom>
          <a:noFill/>
        </p:spPr>
        <p:txBody>
          <a:bodyPr wrap="square" rtlCol="0">
            <a:spAutoFit/>
          </a:bodyPr>
          <a:lstStyle/>
          <a:p>
            <a:r>
              <a:rPr lang="en-US" altLang="zh-CN" sz="3200" b="1" dirty="0" smtClean="0">
                <a:solidFill>
                  <a:srgbClr val="FF0000"/>
                </a:solidFill>
              </a:rPr>
              <a:t>M1</a:t>
            </a:r>
            <a:endParaRPr lang="zh-CN" altLang="en-US" sz="3200" b="1" dirty="0">
              <a:solidFill>
                <a:srgbClr val="FF0000"/>
              </a:solidFill>
            </a:endParaRPr>
          </a:p>
        </p:txBody>
      </p:sp>
      <p:sp>
        <p:nvSpPr>
          <p:cNvPr id="7" name="TextBox 6"/>
          <p:cNvSpPr txBox="1"/>
          <p:nvPr/>
        </p:nvSpPr>
        <p:spPr>
          <a:xfrm>
            <a:off x="5292080" y="1362660"/>
            <a:ext cx="864096" cy="584775"/>
          </a:xfrm>
          <a:prstGeom prst="rect">
            <a:avLst/>
          </a:prstGeom>
          <a:noFill/>
        </p:spPr>
        <p:txBody>
          <a:bodyPr wrap="square" rtlCol="0">
            <a:spAutoFit/>
          </a:bodyPr>
          <a:lstStyle/>
          <a:p>
            <a:r>
              <a:rPr lang="en-US" altLang="zh-CN" sz="3200" b="1" dirty="0" smtClean="0">
                <a:solidFill>
                  <a:srgbClr val="0000FF"/>
                </a:solidFill>
              </a:rPr>
              <a:t>M2</a:t>
            </a:r>
            <a:endParaRPr lang="zh-CN" altLang="en-US" sz="3200" b="1" dirty="0">
              <a:solidFill>
                <a:srgbClr val="0000FF"/>
              </a:solidFill>
            </a:endParaRPr>
          </a:p>
        </p:txBody>
      </p:sp>
    </p:spTree>
    <p:extLst>
      <p:ext uri="{BB962C8B-B14F-4D97-AF65-F5344CB8AC3E}">
        <p14:creationId xmlns:p14="http://schemas.microsoft.com/office/powerpoint/2010/main" val="79145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9497"/>
            <a:ext cx="7426410" cy="1190293"/>
          </a:xfrm>
          <a:prstGeom prst="rect">
            <a:avLst/>
          </a:prstGeom>
        </p:spPr>
        <p:txBody>
          <a:bodyPr vert="horz" lIns="91440" tIns="45720" rIns="91440" bIns="45720" rtlCol="0" anchor="ctr">
            <a:noAutofit/>
          </a:bodyPr>
          <a:lstStyle/>
          <a:p>
            <a:pPr algn="ctr">
              <a:spcBef>
                <a:spcPct val="0"/>
              </a:spcBef>
            </a:pPr>
            <a:r>
              <a:rPr lang="en-US" altLang="zh-CN" sz="4000" b="1" dirty="0">
                <a:solidFill>
                  <a:srgbClr val="7030A0"/>
                </a:solidFill>
                <a:latin typeface="+mj-lt"/>
                <a:ea typeface="+mj-ea"/>
                <a:cs typeface="+mj-cs"/>
              </a:rPr>
              <a:t>Potential role of M2 macrophages in atherosclerotic </a:t>
            </a:r>
            <a:r>
              <a:rPr lang="en-US" altLang="zh-CN" sz="4000" b="1" dirty="0" smtClean="0">
                <a:solidFill>
                  <a:srgbClr val="7030A0"/>
                </a:solidFill>
                <a:latin typeface="+mj-lt"/>
                <a:ea typeface="+mj-ea"/>
                <a:cs typeface="+mj-cs"/>
              </a:rPr>
              <a:t>plaques</a:t>
            </a:r>
            <a:endParaRPr lang="en-US" altLang="zh-CN" sz="4000" b="1" dirty="0">
              <a:solidFill>
                <a:srgbClr val="7030A0"/>
              </a:solidFill>
              <a:latin typeface="+mj-lt"/>
              <a:ea typeface="+mj-ea"/>
              <a:cs typeface="+mj-cs"/>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4" y="1368322"/>
            <a:ext cx="6984777" cy="50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 y="6534541"/>
            <a:ext cx="9144001" cy="307777"/>
          </a:xfrm>
          <a:prstGeom prst="rect">
            <a:avLst/>
          </a:prstGeom>
        </p:spPr>
        <p:txBody>
          <a:bodyPr wrap="square">
            <a:spAutoFit/>
          </a:bodyPr>
          <a:lstStyle/>
          <a:p>
            <a:r>
              <a:rPr lang="en-US" altLang="zh-CN" sz="1400" i="1" dirty="0"/>
              <a:t>Chinetti-</a:t>
            </a:r>
            <a:r>
              <a:rPr lang="en-US" altLang="zh-CN" sz="1400" i="1" dirty="0" err="1"/>
              <a:t>Gbaguidi</a:t>
            </a:r>
            <a:r>
              <a:rPr lang="en-US" altLang="zh-CN" sz="1400" i="1" dirty="0"/>
              <a:t> et al. Macrophage subsets in atherosclerosis. Nat. Rev. </a:t>
            </a:r>
            <a:r>
              <a:rPr lang="en-US" altLang="zh-CN" sz="1400" i="1" dirty="0" err="1"/>
              <a:t>Cardiol</a:t>
            </a:r>
            <a:r>
              <a:rPr lang="en-US" altLang="zh-CN" sz="1400" i="1" dirty="0"/>
              <a:t>. 12, 10–17  (2015) </a:t>
            </a:r>
          </a:p>
        </p:txBody>
      </p:sp>
    </p:spTree>
    <p:extLst>
      <p:ext uri="{BB962C8B-B14F-4D97-AF65-F5344CB8AC3E}">
        <p14:creationId xmlns:p14="http://schemas.microsoft.com/office/powerpoint/2010/main" val="1175972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043655"/>
            <a:ext cx="8964488" cy="22775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CN" sz="4400" b="1" dirty="0" smtClean="0">
                <a:ln w="11430"/>
                <a:solidFill>
                  <a:srgbClr val="0000FF"/>
                </a:solidFill>
                <a:effectLst>
                  <a:outerShdw blurRad="50800" dist="39000" dir="5460000" algn="tl">
                    <a:srgbClr val="000000">
                      <a:alpha val="38000"/>
                    </a:srgbClr>
                  </a:outerShdw>
                </a:effectLst>
              </a:rPr>
              <a:t>Q4</a:t>
            </a:r>
            <a:r>
              <a:rPr lang="en-US" altLang="zh-CN" sz="5400" b="1" cap="none" spc="0" dirty="0" smtClean="0">
                <a:ln w="11430"/>
                <a:solidFill>
                  <a:srgbClr val="0000FF"/>
                </a:solidFill>
                <a:effectLst>
                  <a:outerShdw blurRad="50800" dist="39000" dir="5460000" algn="tl">
                    <a:srgbClr val="000000">
                      <a:alpha val="38000"/>
                    </a:srgbClr>
                  </a:outerShdw>
                </a:effectLst>
              </a:rPr>
              <a:t>. </a:t>
            </a:r>
            <a:r>
              <a:rPr lang="en-US" altLang="zh-CN" sz="4400" b="1" dirty="0">
                <a:ln w="11430"/>
                <a:solidFill>
                  <a:srgbClr val="0000FF"/>
                </a:solidFill>
                <a:effectLst>
                  <a:outerShdw blurRad="50800" dist="39000" dir="5460000" algn="tl">
                    <a:srgbClr val="000000">
                      <a:alpha val="38000"/>
                    </a:srgbClr>
                  </a:outerShdw>
                </a:effectLst>
              </a:rPr>
              <a:t>whether SIRT1 Influences </a:t>
            </a:r>
            <a:r>
              <a:rPr lang="en-US" altLang="zh-CN" sz="4400" b="1" dirty="0" smtClean="0">
                <a:ln w="11430"/>
                <a:solidFill>
                  <a:srgbClr val="0000FF"/>
                </a:solidFill>
                <a:effectLst>
                  <a:outerShdw blurRad="50800" dist="39000" dir="5460000" algn="tl">
                    <a:srgbClr val="000000">
                      <a:alpha val="38000"/>
                    </a:srgbClr>
                  </a:outerShdw>
                </a:effectLst>
              </a:rPr>
              <a:t>the macrophage  M1–M2 </a:t>
            </a:r>
            <a:r>
              <a:rPr lang="en-US" altLang="zh-CN" sz="4400" b="1" dirty="0">
                <a:ln w="11430"/>
                <a:solidFill>
                  <a:srgbClr val="0000FF"/>
                </a:solidFill>
                <a:effectLst>
                  <a:outerShdw blurRad="50800" dist="39000" dir="5460000" algn="tl">
                    <a:srgbClr val="000000">
                      <a:alpha val="38000"/>
                    </a:srgbClr>
                  </a:outerShdw>
                </a:effectLst>
              </a:rPr>
              <a:t>Polarization </a:t>
            </a:r>
            <a:r>
              <a:rPr lang="en-US" altLang="zh-CN" sz="4400" b="1" dirty="0" smtClean="0">
                <a:ln w="11430"/>
                <a:solidFill>
                  <a:srgbClr val="0000FF"/>
                </a:solidFill>
                <a:effectLst>
                  <a:outerShdw blurRad="50800" dist="39000" dir="5460000" algn="tl">
                    <a:srgbClr val="000000">
                      <a:alpha val="38000"/>
                    </a:srgbClr>
                  </a:outerShdw>
                </a:effectLst>
              </a:rPr>
              <a:t>Balance ?</a:t>
            </a:r>
            <a:endParaRPr lang="en-US" altLang="zh-CN" sz="4400" b="1"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4994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184"/>
          <a:stretch/>
        </p:blipFill>
        <p:spPr bwMode="auto">
          <a:xfrm>
            <a:off x="4290433" y="1847051"/>
            <a:ext cx="4278011"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84368" y="1648121"/>
            <a:ext cx="1368152" cy="707886"/>
          </a:xfrm>
          <a:prstGeom prst="rect">
            <a:avLst/>
          </a:prstGeom>
          <a:noFill/>
        </p:spPr>
        <p:txBody>
          <a:bodyPr wrap="square" rtlCol="0">
            <a:spAutoFit/>
          </a:bodyPr>
          <a:lstStyle/>
          <a:p>
            <a:r>
              <a:rPr lang="en-US" altLang="zh-CN" sz="4000" b="1" dirty="0" smtClean="0">
                <a:latin typeface="Times New Roman" panose="02020603050405020304" pitchFamily="18" charset="0"/>
                <a:ea typeface="Arial Unicode MS" panose="020B0604020202020204" pitchFamily="34" charset="-122"/>
                <a:cs typeface="Times New Roman" panose="02020603050405020304" pitchFamily="18" charset="0"/>
              </a:rPr>
              <a:t>44.8</a:t>
            </a:r>
            <a:endParaRPr lang="zh-CN" altLang="en-US" sz="40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5" name="TextBox 4"/>
          <p:cNvSpPr txBox="1"/>
          <p:nvPr/>
        </p:nvSpPr>
        <p:spPr>
          <a:xfrm>
            <a:off x="5160336" y="1267157"/>
            <a:ext cx="2232248" cy="707886"/>
          </a:xfrm>
          <a:prstGeom prst="rect">
            <a:avLst/>
          </a:prstGeom>
          <a:noFill/>
        </p:spPr>
        <p:txBody>
          <a:bodyPr wrap="square" rtlCol="0">
            <a:spAutoFit/>
          </a:bodyPr>
          <a:lstStyle>
            <a:defPPr>
              <a:defRPr lang="zh-CN"/>
            </a:defPPr>
            <a:lvl1pPr>
              <a:defRPr sz="4000" b="1">
                <a:latin typeface="Times New Roman" panose="02020603050405020304" pitchFamily="18" charset="0"/>
                <a:ea typeface="Arial Unicode MS" panose="020B0604020202020204" pitchFamily="34" charset="-122"/>
                <a:cs typeface="Times New Roman" panose="02020603050405020304" pitchFamily="18" charset="0"/>
              </a:defRPr>
            </a:lvl1pPr>
          </a:lstStyle>
          <a:p>
            <a:r>
              <a:rPr lang="en-US" altLang="zh-CN" dirty="0"/>
              <a:t>12.6</a:t>
            </a:r>
            <a:endParaRPr lang="zh-CN" altLang="en-US" dirty="0"/>
          </a:p>
        </p:txBody>
      </p:sp>
      <p:sp>
        <p:nvSpPr>
          <p:cNvPr id="6" name="TextBox 5"/>
          <p:cNvSpPr txBox="1"/>
          <p:nvPr/>
        </p:nvSpPr>
        <p:spPr>
          <a:xfrm>
            <a:off x="5785184" y="5733735"/>
            <a:ext cx="1368152" cy="707886"/>
          </a:xfrm>
          <a:prstGeom prst="rect">
            <a:avLst/>
          </a:prstGeom>
          <a:noFill/>
        </p:spPr>
        <p:txBody>
          <a:bodyPr wrap="square" rtlCol="0">
            <a:spAutoFit/>
          </a:bodyPr>
          <a:lstStyle/>
          <a:p>
            <a:r>
              <a:rPr lang="en-US" altLang="zh-CN" sz="4000" b="1" dirty="0" smtClean="0">
                <a:latin typeface="Times New Roman" panose="02020603050405020304" pitchFamily="18" charset="0"/>
                <a:ea typeface="Arial Unicode MS" panose="020B0604020202020204" pitchFamily="34" charset="-122"/>
                <a:cs typeface="Times New Roman" panose="02020603050405020304" pitchFamily="18" charset="0"/>
              </a:rPr>
              <a:t>22.4</a:t>
            </a:r>
            <a:endParaRPr lang="zh-CN" altLang="en-US" sz="40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7" name="TextBox 6"/>
          <p:cNvSpPr txBox="1"/>
          <p:nvPr/>
        </p:nvSpPr>
        <p:spPr>
          <a:xfrm>
            <a:off x="3792184" y="2618456"/>
            <a:ext cx="1368152" cy="707886"/>
          </a:xfrm>
          <a:prstGeom prst="rect">
            <a:avLst/>
          </a:prstGeom>
          <a:noFill/>
        </p:spPr>
        <p:txBody>
          <a:bodyPr wrap="square" rtlCol="0">
            <a:spAutoFit/>
          </a:bodyPr>
          <a:lstStyle/>
          <a:p>
            <a:r>
              <a:rPr lang="en-US" altLang="zh-CN" sz="4000" b="1" dirty="0" smtClean="0">
                <a:latin typeface="Times New Roman" panose="02020603050405020304" pitchFamily="18" charset="0"/>
                <a:ea typeface="Arial Unicode MS" panose="020B0604020202020204" pitchFamily="34" charset="-122"/>
                <a:cs typeface="Times New Roman" panose="02020603050405020304" pitchFamily="18" charset="0"/>
              </a:rPr>
              <a:t>8.7</a:t>
            </a:r>
            <a:endParaRPr lang="zh-CN" altLang="en-US" sz="40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8" name="TextBox 7"/>
          <p:cNvSpPr txBox="1"/>
          <p:nvPr/>
        </p:nvSpPr>
        <p:spPr>
          <a:xfrm>
            <a:off x="3575125" y="4372226"/>
            <a:ext cx="1368152" cy="707886"/>
          </a:xfrm>
          <a:prstGeom prst="rect">
            <a:avLst/>
          </a:prstGeom>
          <a:noFill/>
        </p:spPr>
        <p:txBody>
          <a:bodyPr wrap="square" rtlCol="0">
            <a:spAutoFit/>
          </a:bodyPr>
          <a:lstStyle/>
          <a:p>
            <a:r>
              <a:rPr lang="en-US" altLang="zh-CN" sz="4000" b="1" dirty="0" smtClean="0">
                <a:latin typeface="Times New Roman" panose="02020603050405020304" pitchFamily="18" charset="0"/>
                <a:ea typeface="Arial Unicode MS" panose="020B0604020202020204" pitchFamily="34" charset="-122"/>
                <a:cs typeface="Times New Roman" panose="02020603050405020304" pitchFamily="18" charset="0"/>
              </a:rPr>
              <a:t>11.5</a:t>
            </a:r>
            <a:endParaRPr lang="zh-CN" altLang="en-US" sz="40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341" t="43895"/>
          <a:stretch/>
        </p:blipFill>
        <p:spPr bwMode="auto">
          <a:xfrm>
            <a:off x="349352" y="4073809"/>
            <a:ext cx="2564744" cy="242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3528" y="43018"/>
            <a:ext cx="8424935" cy="1224139"/>
          </a:xfrm>
          <a:prstGeom prst="rect">
            <a:avLst/>
          </a:prstGeom>
          <a:solidFill>
            <a:srgbClr val="333399"/>
          </a:solidFill>
          <a:ln>
            <a:solidFill>
              <a:srgbClr val="FFFF66"/>
            </a:solidFill>
            <a:miter lim="800000"/>
            <a:headEnd/>
            <a:tailEnd/>
          </a:ln>
        </p:spPr>
        <p:txBody>
          <a:bodyPr/>
          <a:lstStyle/>
          <a:p>
            <a:pPr algn="ctr">
              <a:spcBef>
                <a:spcPct val="0"/>
              </a:spcBef>
            </a:pPr>
            <a:r>
              <a:rPr lang="en-GB" altLang="zh-CN" sz="4000" b="1" dirty="0" smtClean="0">
                <a:solidFill>
                  <a:srgbClr val="FFFF66"/>
                </a:solidFill>
                <a:latin typeface="Arial Black" pitchFamily="34" charset="0"/>
                <a:ea typeface="宋体" pitchFamily="2" charset="-122"/>
                <a:cs typeface="+mj-cs"/>
              </a:rPr>
              <a:t>Major </a:t>
            </a:r>
            <a:r>
              <a:rPr lang="en-GB" altLang="zh-CN" sz="4000" b="1" dirty="0">
                <a:solidFill>
                  <a:srgbClr val="FFFF66"/>
                </a:solidFill>
                <a:latin typeface="Arial Black" pitchFamily="34" charset="0"/>
                <a:ea typeface="宋体" pitchFamily="2" charset="-122"/>
                <a:cs typeface="+mj-cs"/>
              </a:rPr>
              <a:t>causes of death in </a:t>
            </a:r>
            <a:r>
              <a:rPr lang="en-GB" altLang="zh-CN" sz="4000" b="1" dirty="0" smtClean="0">
                <a:solidFill>
                  <a:srgbClr val="FFFF66"/>
                </a:solidFill>
                <a:latin typeface="Arial Black" pitchFamily="34" charset="0"/>
                <a:ea typeface="宋体" pitchFamily="2" charset="-122"/>
                <a:cs typeface="+mj-cs"/>
              </a:rPr>
              <a:t>Chinese population(%)</a:t>
            </a:r>
            <a:endParaRPr lang="zh-CN" altLang="en-US" sz="4000" b="1" dirty="0">
              <a:solidFill>
                <a:srgbClr val="FFFF66"/>
              </a:solidFill>
              <a:latin typeface="Arial Black" pitchFamily="34" charset="0"/>
              <a:ea typeface="宋体" pitchFamily="2" charset="-122"/>
              <a:cs typeface="+mj-cs"/>
            </a:endParaRPr>
          </a:p>
        </p:txBody>
      </p:sp>
      <p:sp>
        <p:nvSpPr>
          <p:cNvPr id="4" name="Rounded Rectangle 3"/>
          <p:cNvSpPr/>
          <p:nvPr/>
        </p:nvSpPr>
        <p:spPr>
          <a:xfrm>
            <a:off x="7717128" y="1517978"/>
            <a:ext cx="1368152" cy="910218"/>
          </a:xfrm>
          <a:prstGeom prst="round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0" y="6499999"/>
            <a:ext cx="6228184" cy="369332"/>
          </a:xfrm>
          <a:prstGeom prst="rect">
            <a:avLst/>
          </a:prstGeom>
        </p:spPr>
        <p:txBody>
          <a:bodyPr wrap="square">
            <a:spAutoFit/>
          </a:bodyPr>
          <a:lstStyle/>
          <a:p>
            <a:r>
              <a:rPr lang="en-US" altLang="zh-CN" i="1" dirty="0"/>
              <a:t>Report on Cardiovascular Disease in China, 2011</a:t>
            </a:r>
            <a:endParaRPr lang="zh-CN" altLang="en-US" i="1" dirty="0"/>
          </a:p>
        </p:txBody>
      </p:sp>
      <p:sp>
        <p:nvSpPr>
          <p:cNvPr id="12" name="Rectangle 11"/>
          <p:cNvSpPr/>
          <p:nvPr/>
        </p:nvSpPr>
        <p:spPr>
          <a:xfrm>
            <a:off x="107502" y="1517978"/>
            <a:ext cx="4428493" cy="1100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3600" b="1" dirty="0">
                <a:solidFill>
                  <a:srgbClr val="7030A0"/>
                </a:solidFill>
                <a:latin typeface="Times New Roman" pitchFamily="18" charset="0"/>
                <a:cs typeface="Times New Roman" pitchFamily="18" charset="0"/>
              </a:rPr>
              <a:t>230 million patients</a:t>
            </a:r>
          </a:p>
          <a:p>
            <a:r>
              <a:rPr lang="en-US" altLang="zh-CN" sz="3600" b="1" dirty="0">
                <a:solidFill>
                  <a:srgbClr val="7030A0"/>
                </a:solidFill>
                <a:latin typeface="Times New Roman" pitchFamily="18" charset="0"/>
                <a:cs typeface="Times New Roman" pitchFamily="18" charset="0"/>
              </a:rPr>
              <a:t> with CVD</a:t>
            </a:r>
            <a:endParaRPr lang="zh-CN" alt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48025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1635"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5400" b="1" dirty="0" smtClean="0">
                <a:latin typeface="Times New Roman" pitchFamily="18" charset="0"/>
                <a:cs typeface="Times New Roman" pitchFamily="18" charset="0"/>
              </a:rPr>
              <a:t>Methods</a:t>
            </a:r>
            <a:endParaRPr lang="zh-CN" altLang="en-US" sz="5400" b="1" dirty="0">
              <a:latin typeface="Times New Roman" pitchFamily="18" charset="0"/>
              <a:cs typeface="Times New Roman" pitchFamily="18" charset="0"/>
            </a:endParaRPr>
          </a:p>
        </p:txBody>
      </p:sp>
      <p:sp>
        <p:nvSpPr>
          <p:cNvPr id="19" name="Rounded Rectangle 18"/>
          <p:cNvSpPr/>
          <p:nvPr/>
        </p:nvSpPr>
        <p:spPr>
          <a:xfrm>
            <a:off x="2380738" y="5702481"/>
            <a:ext cx="4308566" cy="10037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b="1" dirty="0" smtClean="0">
                <a:latin typeface="Times New Roman" panose="02020603050405020304" pitchFamily="18" charset="0"/>
                <a:cs typeface="Times New Roman" panose="02020603050405020304" pitchFamily="18" charset="0"/>
              </a:rPr>
              <a:t>BMM cultures and Differentiation</a:t>
            </a:r>
            <a:endParaRPr lang="zh-CN" altLang="en-US" sz="3200" b="1" dirty="0">
              <a:latin typeface="Times New Roman" panose="02020603050405020304" pitchFamily="18" charset="0"/>
              <a:cs typeface="Times New Roman" panose="02020603050405020304" pitchFamily="18"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09" y="1144288"/>
            <a:ext cx="7972425" cy="422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526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74092" y="144204"/>
            <a:ext cx="8435975"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7030A0"/>
                </a:solidFill>
              </a:rPr>
              <a:t>Deletion of SIRT1 in macrophage impaired macrophage polarization</a:t>
            </a:r>
            <a:endParaRPr lang="en-US" altLang="zh-CN" sz="4000" b="1" dirty="0">
              <a:solidFill>
                <a:srgbClr val="7030A0"/>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2739280" cy="237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096" y="1761711"/>
            <a:ext cx="2790320" cy="236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784" y="4433211"/>
            <a:ext cx="3154672" cy="239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20762" y="1507768"/>
            <a:ext cx="936104" cy="369332"/>
          </a:xfrm>
          <a:prstGeom prst="rect">
            <a:avLst/>
          </a:prstGeom>
          <a:solidFill>
            <a:srgbClr val="FFFF00"/>
          </a:solidFill>
        </p:spPr>
        <p:txBody>
          <a:bodyPr wrap="square" rtlCol="0">
            <a:spAutoFit/>
          </a:bodyPr>
          <a:lstStyle/>
          <a:p>
            <a:r>
              <a:rPr lang="en-US" altLang="zh-CN" b="1" dirty="0" smtClean="0"/>
              <a:t>Arg-1</a:t>
            </a:r>
            <a:endParaRPr lang="zh-CN" altLang="en-US" b="1" dirty="0"/>
          </a:p>
        </p:txBody>
      </p:sp>
      <p:sp>
        <p:nvSpPr>
          <p:cNvPr id="19" name="TextBox 18"/>
          <p:cNvSpPr txBox="1"/>
          <p:nvPr/>
        </p:nvSpPr>
        <p:spPr>
          <a:xfrm>
            <a:off x="6580912" y="1577045"/>
            <a:ext cx="769519" cy="369332"/>
          </a:xfrm>
          <a:prstGeom prst="rect">
            <a:avLst/>
          </a:prstGeom>
          <a:solidFill>
            <a:srgbClr val="FFFF00"/>
          </a:solidFill>
        </p:spPr>
        <p:txBody>
          <a:bodyPr wrap="square" rtlCol="0">
            <a:spAutoFit/>
          </a:bodyPr>
          <a:lstStyle/>
          <a:p>
            <a:r>
              <a:rPr lang="en-US" altLang="zh-CN" b="1" dirty="0" smtClean="0"/>
              <a:t>Mgl2</a:t>
            </a:r>
            <a:endParaRPr lang="zh-CN" altLang="en-US" b="1" dirty="0"/>
          </a:p>
        </p:txBody>
      </p:sp>
      <p:sp>
        <p:nvSpPr>
          <p:cNvPr id="26" name="TextBox 25"/>
          <p:cNvSpPr txBox="1"/>
          <p:nvPr/>
        </p:nvSpPr>
        <p:spPr>
          <a:xfrm>
            <a:off x="6803349" y="4121716"/>
            <a:ext cx="936104" cy="369332"/>
          </a:xfrm>
          <a:prstGeom prst="rect">
            <a:avLst/>
          </a:prstGeom>
          <a:solidFill>
            <a:srgbClr val="FFFF00"/>
          </a:solidFill>
        </p:spPr>
        <p:txBody>
          <a:bodyPr wrap="square" rtlCol="0">
            <a:spAutoFit/>
          </a:bodyPr>
          <a:lstStyle/>
          <a:p>
            <a:r>
              <a:rPr lang="en-US" altLang="zh-CN" b="1" dirty="0"/>
              <a:t>MCP-1</a:t>
            </a:r>
            <a:endParaRPr lang="zh-CN" altLang="en-US" b="1" dirty="0"/>
          </a:p>
        </p:txBody>
      </p:sp>
      <p:sp>
        <p:nvSpPr>
          <p:cNvPr id="13" name="Rounded Rectangle 12"/>
          <p:cNvSpPr/>
          <p:nvPr/>
        </p:nvSpPr>
        <p:spPr>
          <a:xfrm>
            <a:off x="0" y="1177441"/>
            <a:ext cx="1907704" cy="614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000" b="1" dirty="0" smtClean="0">
                <a:latin typeface="Times New Roman" panose="02020603050405020304" pitchFamily="18" charset="0"/>
                <a:cs typeface="Times New Roman" panose="02020603050405020304" pitchFamily="18" charset="0"/>
              </a:rPr>
              <a:t>M2 markers</a:t>
            </a:r>
            <a:endParaRPr lang="zh-CN" altLang="en-US" sz="2000" b="1"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239" y="4295838"/>
            <a:ext cx="31051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490748" y="4190074"/>
            <a:ext cx="936104" cy="369332"/>
          </a:xfrm>
          <a:prstGeom prst="rect">
            <a:avLst/>
          </a:prstGeom>
          <a:solidFill>
            <a:srgbClr val="FFFF00"/>
          </a:solidFill>
        </p:spPr>
        <p:txBody>
          <a:bodyPr wrap="square" rtlCol="0">
            <a:spAutoFit/>
          </a:bodyPr>
          <a:lstStyle/>
          <a:p>
            <a:r>
              <a:rPr lang="en-US" altLang="zh-CN" b="1" dirty="0" err="1" smtClean="0"/>
              <a:t>iNOS</a:t>
            </a:r>
            <a:endParaRPr lang="zh-CN" altLang="en-US" b="1" dirty="0"/>
          </a:p>
        </p:txBody>
      </p:sp>
      <p:sp>
        <p:nvSpPr>
          <p:cNvPr id="15" name="Rounded Rectangle 14"/>
          <p:cNvSpPr/>
          <p:nvPr/>
        </p:nvSpPr>
        <p:spPr>
          <a:xfrm>
            <a:off x="35496" y="3861048"/>
            <a:ext cx="1907704" cy="6146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000" b="1" dirty="0" smtClean="0">
                <a:latin typeface="Times New Roman" panose="02020603050405020304" pitchFamily="18" charset="0"/>
                <a:cs typeface="Times New Roman" panose="02020603050405020304" pitchFamily="18" charset="0"/>
              </a:rPr>
              <a:t>M1 markers</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505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43655"/>
            <a:ext cx="9505056" cy="22775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CN" sz="4400" b="1" dirty="0" smtClean="0">
                <a:ln w="11430"/>
                <a:solidFill>
                  <a:srgbClr val="0000FF"/>
                </a:solidFill>
                <a:effectLst>
                  <a:outerShdw blurRad="50800" dist="39000" dir="5460000" algn="tl">
                    <a:srgbClr val="000000">
                      <a:alpha val="38000"/>
                    </a:srgbClr>
                  </a:outerShdw>
                </a:effectLst>
              </a:rPr>
              <a:t>Q5</a:t>
            </a:r>
            <a:r>
              <a:rPr lang="en-US" altLang="zh-CN" sz="5400" b="1" cap="none" spc="0" dirty="0" smtClean="0">
                <a:ln w="11430"/>
                <a:solidFill>
                  <a:srgbClr val="0000FF"/>
                </a:solidFill>
                <a:effectLst>
                  <a:outerShdw blurRad="50800" dist="39000" dir="5460000" algn="tl">
                    <a:srgbClr val="000000">
                      <a:alpha val="38000"/>
                    </a:srgbClr>
                  </a:outerShdw>
                </a:effectLst>
              </a:rPr>
              <a:t>. </a:t>
            </a:r>
            <a:r>
              <a:rPr lang="en-US" altLang="zh-CN" sz="4400" b="1" dirty="0">
                <a:ln w="11430"/>
                <a:solidFill>
                  <a:srgbClr val="0000FF"/>
                </a:solidFill>
                <a:effectLst>
                  <a:outerShdw blurRad="50800" dist="39000" dir="5460000" algn="tl">
                    <a:srgbClr val="000000">
                      <a:alpha val="38000"/>
                    </a:srgbClr>
                  </a:outerShdw>
                </a:effectLst>
              </a:rPr>
              <a:t>W</a:t>
            </a:r>
            <a:r>
              <a:rPr lang="en-US" altLang="zh-CN" sz="4400" b="1" dirty="0" smtClean="0">
                <a:ln w="11430"/>
                <a:solidFill>
                  <a:srgbClr val="0000FF"/>
                </a:solidFill>
                <a:effectLst>
                  <a:outerShdw blurRad="50800" dist="39000" dir="5460000" algn="tl">
                    <a:srgbClr val="000000">
                      <a:alpha val="38000"/>
                    </a:srgbClr>
                  </a:outerShdw>
                </a:effectLst>
              </a:rPr>
              <a:t>hether </a:t>
            </a:r>
            <a:r>
              <a:rPr lang="en-US" altLang="zh-CN" sz="4400" b="1" dirty="0">
                <a:ln w="11430"/>
                <a:solidFill>
                  <a:srgbClr val="0000FF"/>
                </a:solidFill>
                <a:effectLst>
                  <a:outerShdw blurRad="50800" dist="39000" dir="5460000" algn="tl">
                    <a:srgbClr val="000000">
                      <a:alpha val="38000"/>
                    </a:srgbClr>
                  </a:outerShdw>
                </a:effectLst>
              </a:rPr>
              <a:t>SIRT1 </a:t>
            </a:r>
            <a:r>
              <a:rPr lang="en-US" altLang="zh-CN" sz="4400" b="1" dirty="0" smtClean="0">
                <a:ln w="11430"/>
                <a:solidFill>
                  <a:srgbClr val="0000FF"/>
                </a:solidFill>
                <a:effectLst>
                  <a:outerShdw blurRad="50800" dist="39000" dir="5460000" algn="tl">
                    <a:srgbClr val="000000">
                      <a:alpha val="38000"/>
                    </a:srgbClr>
                  </a:outerShdw>
                </a:effectLst>
              </a:rPr>
              <a:t>affects </a:t>
            </a:r>
            <a:r>
              <a:rPr lang="en-US" altLang="zh-CN" sz="4400" b="1" dirty="0">
                <a:ln w="11430"/>
                <a:solidFill>
                  <a:srgbClr val="0000FF"/>
                </a:solidFill>
                <a:effectLst>
                  <a:outerShdw blurRad="50800" dist="39000" dir="5460000" algn="tl">
                    <a:srgbClr val="000000">
                      <a:alpha val="38000"/>
                    </a:srgbClr>
                  </a:outerShdw>
                </a:effectLst>
              </a:rPr>
              <a:t>endothelial function by </a:t>
            </a:r>
            <a:r>
              <a:rPr lang="en-US" altLang="zh-CN" sz="4400" b="1" dirty="0" smtClean="0">
                <a:ln w="11430"/>
                <a:solidFill>
                  <a:srgbClr val="0000FF"/>
                </a:solidFill>
                <a:effectLst>
                  <a:outerShdw blurRad="50800" dist="39000" dir="5460000" algn="tl">
                    <a:srgbClr val="000000">
                      <a:alpha val="38000"/>
                    </a:srgbClr>
                  </a:outerShdw>
                </a:effectLst>
              </a:rPr>
              <a:t>regulation of macrophage polarization? </a:t>
            </a:r>
            <a:endParaRPr lang="en-US" altLang="zh-CN" sz="4400" b="1"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41664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9931"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5400" b="1" dirty="0" smtClean="0">
                <a:latin typeface="Times New Roman" pitchFamily="18" charset="0"/>
                <a:cs typeface="Times New Roman" pitchFamily="18" charset="0"/>
              </a:rPr>
              <a:t>Methods</a:t>
            </a:r>
            <a:endParaRPr lang="zh-CN" altLang="en-US" sz="5400" b="1" dirty="0">
              <a:latin typeface="Times New Roman" pitchFamily="18" charset="0"/>
              <a:cs typeface="Times New Roman" pitchFamily="18" charset="0"/>
            </a:endParaRPr>
          </a:p>
        </p:txBody>
      </p:sp>
      <p:sp>
        <p:nvSpPr>
          <p:cNvPr id="4" name="Rounded Rectangle 3"/>
          <p:cNvSpPr/>
          <p:nvPr/>
        </p:nvSpPr>
        <p:spPr bwMode="auto">
          <a:xfrm>
            <a:off x="35316" y="2067436"/>
            <a:ext cx="9108683" cy="2747962"/>
          </a:xfrm>
          <a:prstGeom prst="roundRect">
            <a:avLst/>
          </a:prstGeom>
          <a:solidFill>
            <a:srgbClr val="CCFF99">
              <a:alpha val="4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grpSp>
        <p:nvGrpSpPr>
          <p:cNvPr id="5" name="Group 86"/>
          <p:cNvGrpSpPr>
            <a:grpSpLocks/>
          </p:cNvGrpSpPr>
          <p:nvPr/>
        </p:nvGrpSpPr>
        <p:grpSpPr bwMode="auto">
          <a:xfrm>
            <a:off x="2237188" y="3769236"/>
            <a:ext cx="1066890" cy="590550"/>
            <a:chOff x="827168" y="2709261"/>
            <a:chExt cx="1152842" cy="647736"/>
          </a:xfrm>
        </p:grpSpPr>
        <p:sp>
          <p:nvSpPr>
            <p:cNvPr id="59" name="Oval 58"/>
            <p:cNvSpPr/>
            <p:nvPr/>
          </p:nvSpPr>
          <p:spPr>
            <a:xfrm>
              <a:off x="827168" y="2925173"/>
              <a:ext cx="1152842" cy="431824"/>
            </a:xfrm>
            <a:prstGeom prst="ellipse">
              <a:avLst/>
            </a:prstGeom>
            <a:solidFill>
              <a:srgbClr val="BBE0E3">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cxnSp>
          <p:nvCxnSpPr>
            <p:cNvPr id="60" name="Straight Connector 59"/>
            <p:cNvCxnSpPr/>
            <p:nvPr/>
          </p:nvCxnSpPr>
          <p:spPr>
            <a:xfrm flipH="1" flipV="1">
              <a:off x="827168" y="2709261"/>
              <a:ext cx="0" cy="43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980010" y="2709261"/>
              <a:ext cx="0" cy="43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100"/>
          <p:cNvGrpSpPr>
            <a:grpSpLocks/>
          </p:cNvGrpSpPr>
          <p:nvPr/>
        </p:nvGrpSpPr>
        <p:grpSpPr bwMode="auto">
          <a:xfrm>
            <a:off x="2517173" y="3836582"/>
            <a:ext cx="607083" cy="311708"/>
            <a:chOff x="2331120" y="1500640"/>
            <a:chExt cx="4336379" cy="881231"/>
          </a:xfrm>
        </p:grpSpPr>
        <p:grpSp>
          <p:nvGrpSpPr>
            <p:cNvPr id="22" name="Group 95"/>
            <p:cNvGrpSpPr>
              <a:grpSpLocks/>
            </p:cNvGrpSpPr>
            <p:nvPr/>
          </p:nvGrpSpPr>
          <p:grpSpPr bwMode="auto">
            <a:xfrm>
              <a:off x="2892787" y="1500640"/>
              <a:ext cx="3774712" cy="881231"/>
              <a:chOff x="3882100" y="1550333"/>
              <a:chExt cx="1342040" cy="757683"/>
            </a:xfrm>
          </p:grpSpPr>
          <p:sp>
            <p:nvSpPr>
              <p:cNvPr id="58" name="Oval 17"/>
              <p:cNvSpPr>
                <a:spLocks noChangeArrowheads="1"/>
              </p:cNvSpPr>
              <p:nvPr/>
            </p:nvSpPr>
            <p:spPr bwMode="auto">
              <a:xfrm>
                <a:off x="4292432" y="1875367"/>
                <a:ext cx="72181" cy="59874"/>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52" name="Oval 17"/>
              <p:cNvSpPr>
                <a:spLocks noChangeArrowheads="1"/>
              </p:cNvSpPr>
              <p:nvPr/>
            </p:nvSpPr>
            <p:spPr bwMode="auto">
              <a:xfrm>
                <a:off x="4088473" y="1692003"/>
                <a:ext cx="71995" cy="60387"/>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50" name="Oval 17"/>
              <p:cNvSpPr>
                <a:spLocks noChangeArrowheads="1"/>
              </p:cNvSpPr>
              <p:nvPr/>
            </p:nvSpPr>
            <p:spPr bwMode="auto">
              <a:xfrm>
                <a:off x="4292430" y="2154367"/>
                <a:ext cx="72181" cy="60132"/>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47" name="Oval 17"/>
              <p:cNvSpPr>
                <a:spLocks noChangeArrowheads="1"/>
              </p:cNvSpPr>
              <p:nvPr/>
            </p:nvSpPr>
            <p:spPr bwMode="auto">
              <a:xfrm>
                <a:off x="4909213" y="2247629"/>
                <a:ext cx="71995" cy="60387"/>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44" name="Oval 17"/>
              <p:cNvSpPr>
                <a:spLocks noChangeArrowheads="1"/>
              </p:cNvSpPr>
              <p:nvPr/>
            </p:nvSpPr>
            <p:spPr bwMode="auto">
              <a:xfrm>
                <a:off x="3882100" y="2060303"/>
                <a:ext cx="71995" cy="60387"/>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31" name="Oval 17"/>
              <p:cNvSpPr>
                <a:spLocks noChangeArrowheads="1"/>
              </p:cNvSpPr>
              <p:nvPr/>
            </p:nvSpPr>
            <p:spPr bwMode="auto">
              <a:xfrm>
                <a:off x="5151959" y="1763912"/>
                <a:ext cx="72181" cy="60387"/>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38" name="Oval 17"/>
              <p:cNvSpPr>
                <a:spLocks noChangeArrowheads="1"/>
              </p:cNvSpPr>
              <p:nvPr/>
            </p:nvSpPr>
            <p:spPr bwMode="auto">
              <a:xfrm>
                <a:off x="5012399" y="2154367"/>
                <a:ext cx="71995" cy="60132"/>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nvGrpSpPr>
              <p:cNvPr id="33" name="Group 245"/>
              <p:cNvGrpSpPr>
                <a:grpSpLocks/>
              </p:cNvGrpSpPr>
              <p:nvPr/>
            </p:nvGrpSpPr>
            <p:grpSpPr bwMode="auto">
              <a:xfrm>
                <a:off x="4112650" y="1550333"/>
                <a:ext cx="940827" cy="664147"/>
                <a:chOff x="3119" y="1145"/>
                <a:chExt cx="465" cy="459"/>
              </a:xfrm>
            </p:grpSpPr>
            <p:sp>
              <p:nvSpPr>
                <p:cNvPr id="34" name="AutoShape 40"/>
                <p:cNvSpPr>
                  <a:spLocks noChangeArrowheads="1"/>
                </p:cNvSpPr>
                <p:nvPr/>
              </p:nvSpPr>
              <p:spPr bwMode="auto">
                <a:xfrm flipV="1">
                  <a:off x="3119" y="1145"/>
                  <a:ext cx="465" cy="459"/>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35" name="Oval 247"/>
                <p:cNvSpPr>
                  <a:spLocks noChangeArrowheads="1"/>
                </p:cNvSpPr>
                <p:nvPr/>
              </p:nvSpPr>
              <p:spPr bwMode="auto">
                <a:xfrm>
                  <a:off x="3352" y="1420"/>
                  <a:ext cx="45" cy="45"/>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sp>
          <p:nvSpPr>
            <p:cNvPr id="23" name="Oval 17"/>
            <p:cNvSpPr>
              <a:spLocks noChangeArrowheads="1"/>
            </p:cNvSpPr>
            <p:nvPr/>
          </p:nvSpPr>
          <p:spPr bwMode="auto">
            <a:xfrm rot="20460654">
              <a:off x="2331120" y="1701832"/>
              <a:ext cx="203020" cy="84281"/>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sp>
        <p:nvSpPr>
          <p:cNvPr id="9" name="TextBox 132"/>
          <p:cNvSpPr txBox="1">
            <a:spLocks noChangeArrowheads="1"/>
          </p:cNvSpPr>
          <p:nvPr/>
        </p:nvSpPr>
        <p:spPr bwMode="auto">
          <a:xfrm rot="16200000">
            <a:off x="8281461" y="3868756"/>
            <a:ext cx="677109" cy="2273120"/>
          </a:xfrm>
          <a:prstGeom prst="rect">
            <a:avLst/>
          </a:prstGeom>
          <a:noFill/>
          <a:ln w="9525">
            <a:noFill/>
            <a:miter lim="800000"/>
            <a:headEnd/>
            <a:tailEnd/>
          </a:ln>
        </p:spPr>
        <p:txBody>
          <a:bodyPr vert="eaVert">
            <a:spAutoFit/>
          </a:bodyPr>
          <a:lstStyle>
            <a:defPPr>
              <a:defRPr lang="zh-CN"/>
            </a:defPPr>
            <a:lvl1pPr>
              <a:defRPr sz="3200" b="0">
                <a:latin typeface="Times New Roman" pitchFamily="18" charset="0"/>
                <a:cs typeface="Times New Roman" pitchFamily="18" charset="0"/>
              </a:defRPr>
            </a:lvl1pPr>
          </a:lstStyle>
          <a:p>
            <a:r>
              <a:rPr lang="en-US" altLang="zh-CN" dirty="0"/>
              <a:t>Recipient</a:t>
            </a:r>
            <a:endParaRPr lang="zh-CN" altLang="en-US" dirty="0"/>
          </a:p>
        </p:txBody>
      </p:sp>
      <p:sp>
        <p:nvSpPr>
          <p:cNvPr id="10" name="TextBox 133"/>
          <p:cNvSpPr txBox="1">
            <a:spLocks noChangeArrowheads="1"/>
          </p:cNvSpPr>
          <p:nvPr/>
        </p:nvSpPr>
        <p:spPr bwMode="auto">
          <a:xfrm rot="16200000">
            <a:off x="4835624" y="4383360"/>
            <a:ext cx="677109" cy="1243914"/>
          </a:xfrm>
          <a:prstGeom prst="rect">
            <a:avLst/>
          </a:prstGeom>
          <a:noFill/>
          <a:ln w="9525">
            <a:noFill/>
            <a:miter lim="800000"/>
            <a:headEnd/>
            <a:tailEnd/>
          </a:ln>
        </p:spPr>
        <p:txBody>
          <a:bodyPr vert="eaVert">
            <a:spAutoFit/>
          </a:bodyPr>
          <a:lstStyle/>
          <a:p>
            <a:r>
              <a:rPr lang="en-US" altLang="zh-CN" sz="3200" b="0" dirty="0">
                <a:solidFill>
                  <a:schemeClr val="tx1"/>
                </a:solidFill>
                <a:latin typeface="Times New Roman" pitchFamily="18" charset="0"/>
                <a:cs typeface="Times New Roman" pitchFamily="18" charset="0"/>
              </a:rPr>
              <a:t>Donor</a:t>
            </a:r>
            <a:endParaRPr lang="zh-CN" altLang="en-US" sz="3200" b="0" dirty="0">
              <a:solidFill>
                <a:schemeClr val="tx1"/>
              </a:solidFill>
              <a:latin typeface="Times New Roman" pitchFamily="18" charset="0"/>
              <a:cs typeface="Times New Roman" pitchFamily="18" charset="0"/>
            </a:endParaRPr>
          </a:p>
        </p:txBody>
      </p:sp>
      <p:grpSp>
        <p:nvGrpSpPr>
          <p:cNvPr id="11" name="Group 134"/>
          <p:cNvGrpSpPr>
            <a:grpSpLocks/>
          </p:cNvGrpSpPr>
          <p:nvPr/>
        </p:nvGrpSpPr>
        <p:grpSpPr bwMode="auto">
          <a:xfrm>
            <a:off x="2237573" y="2647187"/>
            <a:ext cx="1066229" cy="588635"/>
            <a:chOff x="827584" y="2708920"/>
            <a:chExt cx="1152128" cy="648072"/>
          </a:xfrm>
        </p:grpSpPr>
        <p:sp>
          <p:nvSpPr>
            <p:cNvPr id="17" name="Oval 16"/>
            <p:cNvSpPr/>
            <p:nvPr/>
          </p:nvSpPr>
          <p:spPr>
            <a:xfrm>
              <a:off x="827168" y="2923554"/>
              <a:ext cx="1152842" cy="433454"/>
            </a:xfrm>
            <a:prstGeom prst="ellipse">
              <a:avLst/>
            </a:prstGeom>
            <a:solidFill>
              <a:srgbClr val="BBE0E3">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cxnSp>
          <p:nvCxnSpPr>
            <p:cNvPr id="18" name="Straight Connector 17"/>
            <p:cNvCxnSpPr/>
            <p:nvPr/>
          </p:nvCxnSpPr>
          <p:spPr>
            <a:xfrm flipH="1" flipV="1">
              <a:off x="827168" y="2708574"/>
              <a:ext cx="0" cy="43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980010" y="2708574"/>
              <a:ext cx="0" cy="43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27168" y="2780235"/>
              <a:ext cx="1152842" cy="431705"/>
            </a:xfrm>
            <a:prstGeom prst="ellipse">
              <a:avLst/>
            </a:prstGeom>
            <a:solidFill>
              <a:srgbClr val="BBE0E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sp>
          <p:nvSpPr>
            <p:cNvPr id="21" name="Rectangle 20"/>
            <p:cNvSpPr/>
            <p:nvPr/>
          </p:nvSpPr>
          <p:spPr>
            <a:xfrm>
              <a:off x="827168" y="2996961"/>
              <a:ext cx="1152842" cy="145067"/>
            </a:xfrm>
            <a:prstGeom prst="rect">
              <a:avLst/>
            </a:prstGeom>
            <a:solidFill>
              <a:srgbClr val="BBE0E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grpSp>
      <p:sp>
        <p:nvSpPr>
          <p:cNvPr id="12" name="Freeform 11"/>
          <p:cNvSpPr/>
          <p:nvPr/>
        </p:nvSpPr>
        <p:spPr bwMode="auto">
          <a:xfrm>
            <a:off x="5104277" y="3494906"/>
            <a:ext cx="2744518" cy="332480"/>
          </a:xfrm>
          <a:custGeom>
            <a:avLst/>
            <a:gdLst>
              <a:gd name="connsiteX0" fmla="*/ 0 w 2300288"/>
              <a:gd name="connsiteY0" fmla="*/ 481012 h 481012"/>
              <a:gd name="connsiteX1" fmla="*/ 614363 w 2300288"/>
              <a:gd name="connsiteY1" fmla="*/ 80962 h 481012"/>
              <a:gd name="connsiteX2" fmla="*/ 1571625 w 2300288"/>
              <a:gd name="connsiteY2" fmla="*/ 52387 h 481012"/>
              <a:gd name="connsiteX3" fmla="*/ 2300288 w 2300288"/>
              <a:gd name="connsiteY3" fmla="*/ 395287 h 481012"/>
            </a:gdLst>
            <a:ahLst/>
            <a:cxnLst>
              <a:cxn ang="0">
                <a:pos x="connsiteX0" y="connsiteY0"/>
              </a:cxn>
              <a:cxn ang="0">
                <a:pos x="connsiteX1" y="connsiteY1"/>
              </a:cxn>
              <a:cxn ang="0">
                <a:pos x="connsiteX2" y="connsiteY2"/>
              </a:cxn>
              <a:cxn ang="0">
                <a:pos x="connsiteX3" y="connsiteY3"/>
              </a:cxn>
            </a:cxnLst>
            <a:rect l="l" t="t" r="r" b="b"/>
            <a:pathLst>
              <a:path w="2300288" h="481012">
                <a:moveTo>
                  <a:pt x="0" y="481012"/>
                </a:moveTo>
                <a:cubicBezTo>
                  <a:pt x="176213" y="316705"/>
                  <a:pt x="352426" y="152399"/>
                  <a:pt x="614363" y="80962"/>
                </a:cubicBezTo>
                <a:cubicBezTo>
                  <a:pt x="876300" y="9525"/>
                  <a:pt x="1290638" y="0"/>
                  <a:pt x="1571625" y="52387"/>
                </a:cubicBezTo>
                <a:cubicBezTo>
                  <a:pt x="1852613" y="104775"/>
                  <a:pt x="2076450" y="250031"/>
                  <a:pt x="2300288" y="395287"/>
                </a:cubicBezTo>
              </a:path>
            </a:pathLst>
          </a:cu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b="0"/>
          </a:p>
        </p:txBody>
      </p:sp>
      <p:sp>
        <p:nvSpPr>
          <p:cNvPr id="13" name="Freeform 12"/>
          <p:cNvSpPr/>
          <p:nvPr/>
        </p:nvSpPr>
        <p:spPr bwMode="auto">
          <a:xfrm>
            <a:off x="5104277" y="2237108"/>
            <a:ext cx="2758247" cy="409765"/>
          </a:xfrm>
          <a:custGeom>
            <a:avLst/>
            <a:gdLst>
              <a:gd name="connsiteX0" fmla="*/ 0 w 2300288"/>
              <a:gd name="connsiteY0" fmla="*/ 481012 h 481012"/>
              <a:gd name="connsiteX1" fmla="*/ 614363 w 2300288"/>
              <a:gd name="connsiteY1" fmla="*/ 80962 h 481012"/>
              <a:gd name="connsiteX2" fmla="*/ 1571625 w 2300288"/>
              <a:gd name="connsiteY2" fmla="*/ 52387 h 481012"/>
              <a:gd name="connsiteX3" fmla="*/ 2300288 w 2300288"/>
              <a:gd name="connsiteY3" fmla="*/ 395287 h 481012"/>
            </a:gdLst>
            <a:ahLst/>
            <a:cxnLst>
              <a:cxn ang="0">
                <a:pos x="connsiteX0" y="connsiteY0"/>
              </a:cxn>
              <a:cxn ang="0">
                <a:pos x="connsiteX1" y="connsiteY1"/>
              </a:cxn>
              <a:cxn ang="0">
                <a:pos x="connsiteX2" y="connsiteY2"/>
              </a:cxn>
              <a:cxn ang="0">
                <a:pos x="connsiteX3" y="connsiteY3"/>
              </a:cxn>
            </a:cxnLst>
            <a:rect l="l" t="t" r="r" b="b"/>
            <a:pathLst>
              <a:path w="2300288" h="481012">
                <a:moveTo>
                  <a:pt x="0" y="481012"/>
                </a:moveTo>
                <a:cubicBezTo>
                  <a:pt x="176213" y="316705"/>
                  <a:pt x="352426" y="152399"/>
                  <a:pt x="614363" y="80962"/>
                </a:cubicBezTo>
                <a:cubicBezTo>
                  <a:pt x="876300" y="9525"/>
                  <a:pt x="1290638" y="0"/>
                  <a:pt x="1571625" y="52387"/>
                </a:cubicBezTo>
                <a:cubicBezTo>
                  <a:pt x="1852613" y="104775"/>
                  <a:pt x="2076450" y="250031"/>
                  <a:pt x="2300288" y="395287"/>
                </a:cubicBezTo>
              </a:path>
            </a:pathLst>
          </a:cu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b="0"/>
          </a:p>
        </p:txBody>
      </p:sp>
      <p:sp>
        <p:nvSpPr>
          <p:cNvPr id="14" name="TextBox 144"/>
          <p:cNvSpPr txBox="1">
            <a:spLocks noChangeArrowheads="1"/>
          </p:cNvSpPr>
          <p:nvPr/>
        </p:nvSpPr>
        <p:spPr bwMode="auto">
          <a:xfrm>
            <a:off x="-359959" y="2302672"/>
            <a:ext cx="2242175" cy="523220"/>
          </a:xfrm>
          <a:prstGeom prst="rect">
            <a:avLst/>
          </a:prstGeom>
          <a:noFill/>
          <a:ln w="9525">
            <a:noFill/>
            <a:miter lim="800000"/>
            <a:headEnd/>
            <a:tailEnd/>
          </a:ln>
        </p:spPr>
        <p:txBody>
          <a:bodyPr>
            <a:spAutoFit/>
          </a:bodyPr>
          <a:lstStyle/>
          <a:p>
            <a:pPr algn="ctr"/>
            <a:r>
              <a:rPr lang="en-US" altLang="zh-CN" sz="2800" dirty="0" smtClean="0">
                <a:latin typeface="Times New Roman" pitchFamily="18" charset="0"/>
                <a:cs typeface="Times New Roman" pitchFamily="18" charset="0"/>
              </a:rPr>
              <a:t>WT</a:t>
            </a:r>
            <a:endParaRPr lang="zh-CN" altLang="en-US" sz="2800" dirty="0">
              <a:solidFill>
                <a:schemeClr val="tx1"/>
              </a:solidFill>
              <a:latin typeface="Times New Roman" pitchFamily="18" charset="0"/>
              <a:cs typeface="Times New Roman" pitchFamily="18" charset="0"/>
            </a:endParaRPr>
          </a:p>
        </p:txBody>
      </p:sp>
      <p:sp>
        <p:nvSpPr>
          <p:cNvPr id="15" name="TextBox 145"/>
          <p:cNvSpPr txBox="1">
            <a:spLocks noChangeArrowheads="1"/>
          </p:cNvSpPr>
          <p:nvPr/>
        </p:nvSpPr>
        <p:spPr bwMode="auto">
          <a:xfrm>
            <a:off x="-468560" y="4147628"/>
            <a:ext cx="2430663" cy="523220"/>
          </a:xfrm>
          <a:prstGeom prst="rect">
            <a:avLst/>
          </a:prstGeom>
          <a:noFill/>
          <a:ln w="9525">
            <a:noFill/>
            <a:miter lim="800000"/>
            <a:headEnd/>
            <a:tailEnd/>
          </a:ln>
        </p:spPr>
        <p:txBody>
          <a:bodyPr>
            <a:spAutoFit/>
          </a:bodyPr>
          <a:lstStyle>
            <a:defPPr>
              <a:defRPr lang="zh-CN"/>
            </a:defPPr>
            <a:lvl1pPr algn="ctr">
              <a:defRPr sz="2800">
                <a:latin typeface="Times New Roman" pitchFamily="18" charset="0"/>
                <a:cs typeface="Times New Roman" pitchFamily="18" charset="0"/>
              </a:defRPr>
            </a:lvl1pPr>
          </a:lstStyle>
          <a:p>
            <a:r>
              <a:rPr lang="en-US" altLang="zh-CN" dirty="0">
                <a:solidFill>
                  <a:srgbClr val="FF0000"/>
                </a:solidFill>
              </a:rPr>
              <a:t>MKO</a:t>
            </a:r>
            <a:endParaRPr lang="zh-CN" altLang="en-US" dirty="0">
              <a:solidFill>
                <a:srgbClr val="FF0000"/>
              </a:solidFill>
            </a:endParaRPr>
          </a:p>
        </p:txBody>
      </p:sp>
      <p:sp>
        <p:nvSpPr>
          <p:cNvPr id="64" name="TextBox 63"/>
          <p:cNvSpPr txBox="1"/>
          <p:nvPr/>
        </p:nvSpPr>
        <p:spPr>
          <a:xfrm>
            <a:off x="2295286" y="1419229"/>
            <a:ext cx="1491186" cy="523220"/>
          </a:xfrm>
          <a:prstGeom prst="rect">
            <a:avLst/>
          </a:prstGeom>
          <a:noFill/>
        </p:spPr>
        <p:txBody>
          <a:bodyPr wrap="square" rtlCol="0">
            <a:spAutoFit/>
          </a:bodyPr>
          <a:lstStyle/>
          <a:p>
            <a:r>
              <a:rPr lang="en-US" altLang="zh-CN" sz="2800" b="1" dirty="0" smtClean="0">
                <a:solidFill>
                  <a:srgbClr val="0070C0"/>
                </a:solidFill>
                <a:latin typeface="Times New Roman" pitchFamily="18" charset="0"/>
                <a:cs typeface="Times New Roman" pitchFamily="18" charset="0"/>
              </a:rPr>
              <a:t>BMMs</a:t>
            </a:r>
            <a:endParaRPr lang="zh-CN" altLang="en-US" sz="2800" b="1" dirty="0">
              <a:solidFill>
                <a:srgbClr val="0070C0"/>
              </a:solidFill>
              <a:latin typeface="Times New Roman" pitchFamily="18" charset="0"/>
              <a:cs typeface="Times New Roman" pitchFamily="18" charset="0"/>
            </a:endParaRPr>
          </a:p>
        </p:txBody>
      </p:sp>
      <p:sp>
        <p:nvSpPr>
          <p:cNvPr id="65" name="AutoShape 40"/>
          <p:cNvSpPr>
            <a:spLocks noChangeArrowheads="1"/>
          </p:cNvSpPr>
          <p:nvPr/>
        </p:nvSpPr>
        <p:spPr bwMode="auto">
          <a:xfrm flipV="1">
            <a:off x="2412574" y="2765759"/>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66" name="AutoShape 40"/>
          <p:cNvSpPr>
            <a:spLocks noChangeArrowheads="1"/>
          </p:cNvSpPr>
          <p:nvPr/>
        </p:nvSpPr>
        <p:spPr bwMode="auto">
          <a:xfrm flipV="1">
            <a:off x="2486392" y="2592378"/>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67" name="AutoShape 40"/>
          <p:cNvSpPr>
            <a:spLocks noChangeArrowheads="1"/>
          </p:cNvSpPr>
          <p:nvPr/>
        </p:nvSpPr>
        <p:spPr bwMode="auto">
          <a:xfrm flipV="1">
            <a:off x="2664274" y="2788362"/>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68" name="AutoShape 40"/>
          <p:cNvSpPr>
            <a:spLocks noChangeArrowheads="1"/>
          </p:cNvSpPr>
          <p:nvPr/>
        </p:nvSpPr>
        <p:spPr bwMode="auto">
          <a:xfrm flipV="1">
            <a:off x="2360738" y="3846000"/>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69" name="AutoShape 40"/>
          <p:cNvSpPr>
            <a:spLocks noChangeArrowheads="1"/>
          </p:cNvSpPr>
          <p:nvPr/>
        </p:nvSpPr>
        <p:spPr bwMode="auto">
          <a:xfrm flipV="1">
            <a:off x="2804882" y="3988981"/>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72" name="Right Arrow 71"/>
          <p:cNvSpPr/>
          <p:nvPr/>
        </p:nvSpPr>
        <p:spPr>
          <a:xfrm>
            <a:off x="3513079" y="3266248"/>
            <a:ext cx="852696" cy="327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4365775" y="1480784"/>
            <a:ext cx="2160539" cy="400110"/>
          </a:xfrm>
          <a:prstGeom prst="rect">
            <a:avLst/>
          </a:prstGeom>
          <a:noFill/>
        </p:spPr>
        <p:txBody>
          <a:bodyPr wrap="square" rtlCol="0">
            <a:spAutoFit/>
          </a:bodyPr>
          <a:lstStyle/>
          <a:p>
            <a:r>
              <a:rPr lang="en-US" altLang="zh-CN" sz="2000" b="1" dirty="0" smtClean="0">
                <a:solidFill>
                  <a:srgbClr val="FF0000"/>
                </a:solidFill>
                <a:latin typeface="Times New Roman" pitchFamily="18" charset="0"/>
                <a:cs typeface="Times New Roman" pitchFamily="18" charset="0"/>
              </a:rPr>
              <a:t>M2 Macrophage</a:t>
            </a:r>
            <a:endParaRPr lang="zh-CN" altLang="en-US" sz="2000" b="1" dirty="0">
              <a:solidFill>
                <a:srgbClr val="FF0000"/>
              </a:solidFill>
              <a:latin typeface="Times New Roman" pitchFamily="18" charset="0"/>
              <a:cs typeface="Times New Roman" pitchFamily="18" charset="0"/>
            </a:endParaRPr>
          </a:p>
        </p:txBody>
      </p:sp>
      <p:grpSp>
        <p:nvGrpSpPr>
          <p:cNvPr id="83" name="Group 134"/>
          <p:cNvGrpSpPr>
            <a:grpSpLocks/>
          </p:cNvGrpSpPr>
          <p:nvPr/>
        </p:nvGrpSpPr>
        <p:grpSpPr bwMode="auto">
          <a:xfrm>
            <a:off x="4430608" y="2675258"/>
            <a:ext cx="1033462" cy="609726"/>
            <a:chOff x="827167" y="564319"/>
            <a:chExt cx="1152843" cy="671291"/>
          </a:xfrm>
        </p:grpSpPr>
        <p:sp>
          <p:nvSpPr>
            <p:cNvPr id="84" name="Oval 83"/>
            <p:cNvSpPr/>
            <p:nvPr/>
          </p:nvSpPr>
          <p:spPr>
            <a:xfrm>
              <a:off x="827167" y="802156"/>
              <a:ext cx="1152842" cy="433454"/>
            </a:xfrm>
            <a:prstGeom prst="ellipse">
              <a:avLst/>
            </a:prstGeom>
            <a:solidFill>
              <a:srgbClr val="BBE0E3">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cxnSp>
          <p:nvCxnSpPr>
            <p:cNvPr id="85" name="Straight Connector 84"/>
            <p:cNvCxnSpPr/>
            <p:nvPr/>
          </p:nvCxnSpPr>
          <p:spPr>
            <a:xfrm flipH="1" flipV="1">
              <a:off x="827167" y="564319"/>
              <a:ext cx="0" cy="433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1980010" y="564319"/>
              <a:ext cx="0" cy="433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827167" y="643598"/>
              <a:ext cx="1152842" cy="431706"/>
            </a:xfrm>
            <a:prstGeom prst="ellipse">
              <a:avLst/>
            </a:prstGeom>
            <a:solidFill>
              <a:srgbClr val="BBE0E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grpSp>
      <p:sp>
        <p:nvSpPr>
          <p:cNvPr id="88" name="AutoShape 40"/>
          <p:cNvSpPr>
            <a:spLocks noChangeArrowheads="1"/>
          </p:cNvSpPr>
          <p:nvPr/>
        </p:nvSpPr>
        <p:spPr bwMode="auto">
          <a:xfrm flipV="1">
            <a:off x="4588479" y="2825892"/>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89" name="AutoShape 40"/>
          <p:cNvSpPr>
            <a:spLocks noChangeArrowheads="1"/>
          </p:cNvSpPr>
          <p:nvPr/>
        </p:nvSpPr>
        <p:spPr bwMode="auto">
          <a:xfrm flipV="1">
            <a:off x="4911434" y="2743595"/>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nvGrpSpPr>
          <p:cNvPr id="90" name="Group 134"/>
          <p:cNvGrpSpPr>
            <a:grpSpLocks/>
          </p:cNvGrpSpPr>
          <p:nvPr/>
        </p:nvGrpSpPr>
        <p:grpSpPr bwMode="auto">
          <a:xfrm>
            <a:off x="4417477" y="3755378"/>
            <a:ext cx="1033462" cy="609726"/>
            <a:chOff x="827167" y="564319"/>
            <a:chExt cx="1152843" cy="671291"/>
          </a:xfrm>
        </p:grpSpPr>
        <p:sp>
          <p:nvSpPr>
            <p:cNvPr id="91" name="Oval 90"/>
            <p:cNvSpPr/>
            <p:nvPr/>
          </p:nvSpPr>
          <p:spPr>
            <a:xfrm>
              <a:off x="827167" y="802156"/>
              <a:ext cx="1152842" cy="433454"/>
            </a:xfrm>
            <a:prstGeom prst="ellipse">
              <a:avLst/>
            </a:prstGeom>
            <a:solidFill>
              <a:srgbClr val="BBE0E3">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cxnSp>
          <p:nvCxnSpPr>
            <p:cNvPr id="92" name="Straight Connector 91"/>
            <p:cNvCxnSpPr/>
            <p:nvPr/>
          </p:nvCxnSpPr>
          <p:spPr>
            <a:xfrm flipH="1" flipV="1">
              <a:off x="827167" y="564319"/>
              <a:ext cx="0" cy="433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980010" y="564319"/>
              <a:ext cx="0" cy="433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827167" y="643598"/>
              <a:ext cx="1152842" cy="431706"/>
            </a:xfrm>
            <a:prstGeom prst="ellipse">
              <a:avLst/>
            </a:prstGeom>
            <a:solidFill>
              <a:srgbClr val="BBE0E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grpSp>
      <p:sp>
        <p:nvSpPr>
          <p:cNvPr id="95" name="AutoShape 40"/>
          <p:cNvSpPr>
            <a:spLocks noChangeArrowheads="1"/>
          </p:cNvSpPr>
          <p:nvPr/>
        </p:nvSpPr>
        <p:spPr bwMode="auto">
          <a:xfrm flipV="1">
            <a:off x="4597902" y="3834150"/>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96" name="AutoShape 40"/>
          <p:cNvSpPr>
            <a:spLocks noChangeArrowheads="1"/>
          </p:cNvSpPr>
          <p:nvPr/>
        </p:nvSpPr>
        <p:spPr bwMode="auto">
          <a:xfrm flipV="1">
            <a:off x="4920308" y="3830264"/>
            <a:ext cx="358859" cy="273227"/>
          </a:xfrm>
          <a:prstGeom prst="irregularSeal1">
            <a:avLst/>
          </a:prstGeom>
          <a:solidFill>
            <a:srgbClr val="FF505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97" name="TextBox 96"/>
          <p:cNvSpPr txBox="1"/>
          <p:nvPr/>
        </p:nvSpPr>
        <p:spPr>
          <a:xfrm>
            <a:off x="5758273" y="2601323"/>
            <a:ext cx="2423363" cy="830997"/>
          </a:xfrm>
          <a:prstGeom prst="rect">
            <a:avLst/>
          </a:prstGeom>
          <a:noFill/>
        </p:spPr>
        <p:txBody>
          <a:bodyPr wrap="square" rtlCol="0">
            <a:spAutoFit/>
          </a:bodyPr>
          <a:lstStyle/>
          <a:p>
            <a:r>
              <a:rPr lang="en-US" altLang="zh-CN" sz="2400" b="1" dirty="0" smtClean="0">
                <a:solidFill>
                  <a:srgbClr val="00B050"/>
                </a:solidFill>
                <a:latin typeface="Times New Roman" pitchFamily="18" charset="0"/>
                <a:cs typeface="Times New Roman" pitchFamily="18" charset="0"/>
              </a:rPr>
              <a:t>Conditioned Medium</a:t>
            </a:r>
            <a:endParaRPr lang="zh-CN" altLang="en-US" sz="2400" b="1" dirty="0">
              <a:solidFill>
                <a:srgbClr val="00B050"/>
              </a:solidFill>
              <a:latin typeface="Times New Roman" pitchFamily="18" charset="0"/>
              <a:cs typeface="Times New Roman" pitchFamily="18" charset="0"/>
            </a:endParaRPr>
          </a:p>
        </p:txBody>
      </p:sp>
      <p:sp>
        <p:nvSpPr>
          <p:cNvPr id="98" name="Rectangle 97"/>
          <p:cNvSpPr/>
          <p:nvPr/>
        </p:nvSpPr>
        <p:spPr>
          <a:xfrm>
            <a:off x="7165873" y="1143000"/>
            <a:ext cx="2195737" cy="1015663"/>
          </a:xfrm>
          <a:prstGeom prst="rect">
            <a:avLst/>
          </a:prstGeom>
          <a:noFill/>
        </p:spPr>
        <p:txBody>
          <a:bodyPr wrap="square" rtlCol="0">
            <a:spAutoFit/>
          </a:bodyPr>
          <a:lstStyle/>
          <a:p>
            <a:r>
              <a:rPr lang="en-US" altLang="zh-CN" sz="2000" b="1" dirty="0">
                <a:solidFill>
                  <a:schemeClr val="accent6">
                    <a:lumMod val="50000"/>
                  </a:schemeClr>
                </a:solidFill>
                <a:latin typeface="Times New Roman" pitchFamily="18" charset="0"/>
                <a:cs typeface="Times New Roman" pitchFamily="18" charset="0"/>
              </a:rPr>
              <a:t>Porcine Aortic Endothelial </a:t>
            </a:r>
            <a:r>
              <a:rPr lang="en-US" altLang="zh-CN" sz="2000" b="1" dirty="0" smtClean="0">
                <a:solidFill>
                  <a:schemeClr val="accent6">
                    <a:lumMod val="50000"/>
                  </a:schemeClr>
                </a:solidFill>
                <a:latin typeface="Times New Roman" pitchFamily="18" charset="0"/>
                <a:cs typeface="Times New Roman" pitchFamily="18" charset="0"/>
              </a:rPr>
              <a:t>Cells</a:t>
            </a:r>
          </a:p>
          <a:p>
            <a:r>
              <a:rPr lang="en-US" altLang="zh-CN" sz="2000" b="1" dirty="0" smtClean="0">
                <a:solidFill>
                  <a:schemeClr val="accent6">
                    <a:lumMod val="50000"/>
                  </a:schemeClr>
                </a:solidFill>
                <a:latin typeface="Times New Roman" pitchFamily="18" charset="0"/>
                <a:cs typeface="Times New Roman" pitchFamily="18" charset="0"/>
              </a:rPr>
              <a:t>(PAECs) </a:t>
            </a:r>
            <a:endParaRPr lang="zh-CN" altLang="en-US" sz="2000" b="1" dirty="0">
              <a:solidFill>
                <a:schemeClr val="accent6">
                  <a:lumMod val="50000"/>
                </a:schemeClr>
              </a:solidFill>
              <a:latin typeface="Times New Roman" pitchFamily="18" charset="0"/>
              <a:cs typeface="Times New Roman" pitchFamily="18" charset="0"/>
            </a:endParaRPr>
          </a:p>
        </p:txBody>
      </p:sp>
      <p:grpSp>
        <p:nvGrpSpPr>
          <p:cNvPr id="99" name="Group 134"/>
          <p:cNvGrpSpPr>
            <a:grpSpLocks/>
          </p:cNvGrpSpPr>
          <p:nvPr/>
        </p:nvGrpSpPr>
        <p:grpSpPr bwMode="auto">
          <a:xfrm>
            <a:off x="7594022" y="2633551"/>
            <a:ext cx="1033462" cy="609726"/>
            <a:chOff x="827167" y="564319"/>
            <a:chExt cx="1152843" cy="671291"/>
          </a:xfrm>
        </p:grpSpPr>
        <p:sp>
          <p:nvSpPr>
            <p:cNvPr id="100" name="Oval 99"/>
            <p:cNvSpPr/>
            <p:nvPr/>
          </p:nvSpPr>
          <p:spPr>
            <a:xfrm>
              <a:off x="827167" y="802156"/>
              <a:ext cx="1152842" cy="433454"/>
            </a:xfrm>
            <a:prstGeom prst="ellipse">
              <a:avLst/>
            </a:prstGeom>
            <a:solidFill>
              <a:srgbClr val="BBE0E3">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cxnSp>
          <p:nvCxnSpPr>
            <p:cNvPr id="101" name="Straight Connector 100"/>
            <p:cNvCxnSpPr/>
            <p:nvPr/>
          </p:nvCxnSpPr>
          <p:spPr>
            <a:xfrm flipH="1" flipV="1">
              <a:off x="827167" y="564319"/>
              <a:ext cx="0" cy="433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1980010" y="564319"/>
              <a:ext cx="0" cy="433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827167" y="643598"/>
              <a:ext cx="1152842" cy="431706"/>
            </a:xfrm>
            <a:prstGeom prst="ellipse">
              <a:avLst/>
            </a:prstGeom>
            <a:solidFill>
              <a:srgbClr val="BBE0E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grpSp>
      <p:grpSp>
        <p:nvGrpSpPr>
          <p:cNvPr id="104" name="Group 134"/>
          <p:cNvGrpSpPr>
            <a:grpSpLocks/>
          </p:cNvGrpSpPr>
          <p:nvPr/>
        </p:nvGrpSpPr>
        <p:grpSpPr bwMode="auto">
          <a:xfrm>
            <a:off x="7599208" y="3755378"/>
            <a:ext cx="1033462" cy="609726"/>
            <a:chOff x="827167" y="564319"/>
            <a:chExt cx="1152843" cy="671291"/>
          </a:xfrm>
        </p:grpSpPr>
        <p:sp>
          <p:nvSpPr>
            <p:cNvPr id="105" name="Oval 104"/>
            <p:cNvSpPr/>
            <p:nvPr/>
          </p:nvSpPr>
          <p:spPr>
            <a:xfrm>
              <a:off x="827167" y="802156"/>
              <a:ext cx="1152842" cy="433454"/>
            </a:xfrm>
            <a:prstGeom prst="ellipse">
              <a:avLst/>
            </a:prstGeom>
            <a:solidFill>
              <a:srgbClr val="BBE0E3">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cxnSp>
          <p:nvCxnSpPr>
            <p:cNvPr id="106" name="Straight Connector 105"/>
            <p:cNvCxnSpPr/>
            <p:nvPr/>
          </p:nvCxnSpPr>
          <p:spPr>
            <a:xfrm flipH="1" flipV="1">
              <a:off x="827167" y="564319"/>
              <a:ext cx="0" cy="433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1980010" y="564319"/>
              <a:ext cx="0" cy="433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827167" y="643598"/>
              <a:ext cx="1152842" cy="431706"/>
            </a:xfrm>
            <a:prstGeom prst="ellipse">
              <a:avLst/>
            </a:prstGeom>
            <a:solidFill>
              <a:srgbClr val="BBE0E3">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p>
          </p:txBody>
        </p:sp>
      </p:grpSp>
      <p:grpSp>
        <p:nvGrpSpPr>
          <p:cNvPr id="109" name="Group 14"/>
          <p:cNvGrpSpPr>
            <a:grpSpLocks/>
          </p:cNvGrpSpPr>
          <p:nvPr/>
        </p:nvGrpSpPr>
        <p:grpSpPr bwMode="auto">
          <a:xfrm>
            <a:off x="7724001" y="2877893"/>
            <a:ext cx="234941" cy="152823"/>
            <a:chOff x="434" y="810"/>
            <a:chExt cx="385" cy="278"/>
          </a:xfrm>
        </p:grpSpPr>
        <p:sp>
          <p:nvSpPr>
            <p:cNvPr id="110"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11"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12"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nvGrpSpPr>
          <p:cNvPr id="113" name="Group 14"/>
          <p:cNvGrpSpPr>
            <a:grpSpLocks/>
          </p:cNvGrpSpPr>
          <p:nvPr/>
        </p:nvGrpSpPr>
        <p:grpSpPr bwMode="auto">
          <a:xfrm>
            <a:off x="7876401" y="3030293"/>
            <a:ext cx="234941" cy="152823"/>
            <a:chOff x="434" y="810"/>
            <a:chExt cx="385" cy="278"/>
          </a:xfrm>
        </p:grpSpPr>
        <p:sp>
          <p:nvSpPr>
            <p:cNvPr id="114"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15"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16"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nvGrpSpPr>
          <p:cNvPr id="117" name="Group 14"/>
          <p:cNvGrpSpPr>
            <a:grpSpLocks/>
          </p:cNvGrpSpPr>
          <p:nvPr/>
        </p:nvGrpSpPr>
        <p:grpSpPr bwMode="auto">
          <a:xfrm>
            <a:off x="8028801" y="2865227"/>
            <a:ext cx="234941" cy="152823"/>
            <a:chOff x="434" y="810"/>
            <a:chExt cx="385" cy="278"/>
          </a:xfrm>
        </p:grpSpPr>
        <p:sp>
          <p:nvSpPr>
            <p:cNvPr id="118"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19"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20"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nvGrpSpPr>
          <p:cNvPr id="121" name="Group 14"/>
          <p:cNvGrpSpPr>
            <a:grpSpLocks/>
          </p:cNvGrpSpPr>
          <p:nvPr/>
        </p:nvGrpSpPr>
        <p:grpSpPr bwMode="auto">
          <a:xfrm>
            <a:off x="8165849" y="2937235"/>
            <a:ext cx="234941" cy="152823"/>
            <a:chOff x="434" y="810"/>
            <a:chExt cx="385" cy="278"/>
          </a:xfrm>
        </p:grpSpPr>
        <p:sp>
          <p:nvSpPr>
            <p:cNvPr id="122"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23"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24"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nvGrpSpPr>
          <p:cNvPr id="125" name="Group 14"/>
          <p:cNvGrpSpPr>
            <a:grpSpLocks/>
          </p:cNvGrpSpPr>
          <p:nvPr/>
        </p:nvGrpSpPr>
        <p:grpSpPr bwMode="auto">
          <a:xfrm>
            <a:off x="8028801" y="4008548"/>
            <a:ext cx="234941" cy="152823"/>
            <a:chOff x="434" y="810"/>
            <a:chExt cx="385" cy="278"/>
          </a:xfrm>
        </p:grpSpPr>
        <p:sp>
          <p:nvSpPr>
            <p:cNvPr id="126"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27"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28"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nvGrpSpPr>
          <p:cNvPr id="129" name="Group 14"/>
          <p:cNvGrpSpPr>
            <a:grpSpLocks/>
          </p:cNvGrpSpPr>
          <p:nvPr/>
        </p:nvGrpSpPr>
        <p:grpSpPr bwMode="auto">
          <a:xfrm>
            <a:off x="7824726" y="4080556"/>
            <a:ext cx="234941" cy="152823"/>
            <a:chOff x="434" y="810"/>
            <a:chExt cx="385" cy="278"/>
          </a:xfrm>
        </p:grpSpPr>
        <p:sp>
          <p:nvSpPr>
            <p:cNvPr id="130"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31"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32"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grpSp>
        <p:nvGrpSpPr>
          <p:cNvPr id="133" name="Group 14"/>
          <p:cNvGrpSpPr>
            <a:grpSpLocks/>
          </p:cNvGrpSpPr>
          <p:nvPr/>
        </p:nvGrpSpPr>
        <p:grpSpPr bwMode="auto">
          <a:xfrm>
            <a:off x="8309865" y="3936540"/>
            <a:ext cx="234941" cy="152823"/>
            <a:chOff x="434" y="810"/>
            <a:chExt cx="385" cy="278"/>
          </a:xfrm>
        </p:grpSpPr>
        <p:sp>
          <p:nvSpPr>
            <p:cNvPr id="134" name="Oval 15"/>
            <p:cNvSpPr>
              <a:spLocks noChangeArrowheads="1"/>
            </p:cNvSpPr>
            <p:nvPr/>
          </p:nvSpPr>
          <p:spPr bwMode="auto">
            <a:xfrm>
              <a:off x="434" y="810"/>
              <a:ext cx="385" cy="278"/>
            </a:xfrm>
            <a:prstGeom prst="ellipse">
              <a:avLst/>
            </a:prstGeom>
            <a:gradFill rotWithShape="1">
              <a:gsLst>
                <a:gs pos="0">
                  <a:srgbClr val="CCECFF">
                    <a:alpha val="39998"/>
                  </a:srgbClr>
                </a:gs>
                <a:gs pos="100000">
                  <a:srgbClr val="E8F7FF"/>
                </a:gs>
              </a:gsLst>
              <a:lin ang="5400000" scaled="1"/>
            </a:gradFill>
            <a:ln w="19050">
              <a:solidFill>
                <a:srgbClr val="333333"/>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35" name="Oval 16"/>
            <p:cNvSpPr>
              <a:spLocks noChangeArrowheads="1"/>
            </p:cNvSpPr>
            <p:nvPr/>
          </p:nvSpPr>
          <p:spPr bwMode="auto">
            <a:xfrm>
              <a:off x="480" y="845"/>
              <a:ext cx="249" cy="152"/>
            </a:xfrm>
            <a:prstGeom prst="ellipse">
              <a:avLst/>
            </a:prstGeom>
            <a:gradFill rotWithShape="1">
              <a:gsLst>
                <a:gs pos="0">
                  <a:srgbClr val="FFFFCC"/>
                </a:gs>
                <a:gs pos="100000">
                  <a:srgbClr val="FFFFF0"/>
                </a:gs>
              </a:gsLst>
              <a:lin ang="5400000" scaled="1"/>
            </a:gradFill>
            <a:ln w="19050">
              <a:solidFill>
                <a:schemeClr val="bg2"/>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sp>
          <p:nvSpPr>
            <p:cNvPr id="136" name="Oval 17"/>
            <p:cNvSpPr>
              <a:spLocks noChangeArrowheads="1"/>
            </p:cNvSpPr>
            <p:nvPr/>
          </p:nvSpPr>
          <p:spPr bwMode="auto">
            <a:xfrm>
              <a:off x="616" y="1018"/>
              <a:ext cx="45" cy="45"/>
            </a:xfrm>
            <a:prstGeom prst="ellipse">
              <a:avLst/>
            </a:prstGeom>
            <a:solidFill>
              <a:srgbClr val="666699"/>
            </a:solidFill>
            <a:ln w="9525">
              <a:solidFill>
                <a:schemeClr val="tx1"/>
              </a:solidFill>
              <a:round/>
              <a:headEnd/>
              <a:tailEnd/>
            </a:ln>
            <a:scene3d>
              <a:camera prst="orthographicFront"/>
              <a:lightRig rig="threePt" dir="t"/>
            </a:scene3d>
            <a:sp3d>
              <a:bevelT/>
            </a:sp3d>
          </p:spPr>
          <p:txBody>
            <a:bodyPr wrap="none" anchor="ctr"/>
            <a:lstStyle/>
            <a:p>
              <a:pPr>
                <a:defRPr/>
              </a:pPr>
              <a:endParaRPr lang="zh-CN" altLang="en-US" sz="1800" b="0">
                <a:solidFill>
                  <a:schemeClr val="tx1"/>
                </a:solidFill>
                <a:latin typeface="Arial" charset="0"/>
                <a:ea typeface="宋体" pitchFamily="2" charset="-122"/>
              </a:endParaRPr>
            </a:p>
          </p:txBody>
        </p:sp>
      </p:grpSp>
      <p:sp>
        <p:nvSpPr>
          <p:cNvPr id="137" name="TextBox 136"/>
          <p:cNvSpPr txBox="1"/>
          <p:nvPr/>
        </p:nvSpPr>
        <p:spPr>
          <a:xfrm>
            <a:off x="35316" y="1480784"/>
            <a:ext cx="2160539" cy="400110"/>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Bone Marrow</a:t>
            </a:r>
            <a:endParaRPr lang="zh-CN" altLang="en-US" sz="2000" b="1" dirty="0">
              <a:latin typeface="Times New Roman" pitchFamily="18" charset="0"/>
              <a:cs typeface="Times New Roman" pitchFamily="18" charset="0"/>
            </a:endParaRPr>
          </a:p>
        </p:txBody>
      </p:sp>
      <p:pic>
        <p:nvPicPr>
          <p:cNvPr id="147" name="Picture 2" descr="http://www.buzzle.com/img/articleImages/190965-38012-4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51" y="2944348"/>
            <a:ext cx="1083439" cy="1083440"/>
          </a:xfrm>
          <a:prstGeom prst="rect">
            <a:avLst/>
          </a:prstGeom>
          <a:noFill/>
          <a:extLst>
            <a:ext uri="{909E8E84-426E-40DD-AFC4-6F175D3DCCD1}">
              <a14:hiddenFill xmlns:a14="http://schemas.microsoft.com/office/drawing/2010/main">
                <a:solidFill>
                  <a:srgbClr val="FFFFFF"/>
                </a:solidFill>
              </a14:hiddenFill>
            </a:ext>
          </a:extLst>
        </p:spPr>
      </p:pic>
      <p:sp>
        <p:nvSpPr>
          <p:cNvPr id="148" name="Right Arrow 147"/>
          <p:cNvSpPr/>
          <p:nvPr/>
        </p:nvSpPr>
        <p:spPr>
          <a:xfrm>
            <a:off x="1326839" y="3254739"/>
            <a:ext cx="852696" cy="327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304078" y="2656474"/>
            <a:ext cx="1293824" cy="584775"/>
          </a:xfrm>
          <a:prstGeom prst="rect">
            <a:avLst/>
          </a:prstGeom>
          <a:noFill/>
        </p:spPr>
        <p:txBody>
          <a:bodyPr wrap="square" rtlCol="0">
            <a:spAutoFit/>
          </a:bodyPr>
          <a:lstStyle/>
          <a:p>
            <a:r>
              <a:rPr lang="en-US" altLang="zh-CN" sz="3200" b="1" dirty="0" smtClean="0">
                <a:solidFill>
                  <a:srgbClr val="FF0000"/>
                </a:solidFill>
                <a:latin typeface="Times New Roman" pitchFamily="18" charset="0"/>
                <a:cs typeface="Times New Roman" pitchFamily="18" charset="0"/>
              </a:rPr>
              <a:t>IL-4</a:t>
            </a:r>
            <a:endParaRPr lang="zh-CN"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39286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561" y="2690386"/>
            <a:ext cx="3369439" cy="266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474" y="2677877"/>
            <a:ext cx="3085127" cy="26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 y="2747832"/>
            <a:ext cx="2958235" cy="258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flipV="1">
            <a:off x="1442185" y="2713752"/>
            <a:ext cx="0" cy="3661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18546" y="2700169"/>
            <a:ext cx="722979" cy="87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18546" y="2710790"/>
            <a:ext cx="0" cy="9342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9171" y="2350472"/>
            <a:ext cx="749422" cy="313015"/>
          </a:xfrm>
          <a:prstGeom prst="rect">
            <a:avLst/>
          </a:prstGeom>
          <a:noFill/>
        </p:spPr>
        <p:txBody>
          <a:bodyPr wrap="square" rtlCol="0">
            <a:spAutoFit/>
          </a:bodyPr>
          <a:lstStyle/>
          <a:p>
            <a:r>
              <a:rPr lang="en-US" altLang="zh-CN" dirty="0" smtClean="0"/>
              <a:t>*</a:t>
            </a:r>
            <a:endParaRPr lang="zh-CN" altLang="en-US" dirty="0"/>
          </a:p>
        </p:txBody>
      </p:sp>
      <p:sp>
        <p:nvSpPr>
          <p:cNvPr id="12" name="TextBox 11"/>
          <p:cNvSpPr txBox="1"/>
          <p:nvPr/>
        </p:nvSpPr>
        <p:spPr>
          <a:xfrm>
            <a:off x="1557776" y="1774147"/>
            <a:ext cx="936104" cy="369332"/>
          </a:xfrm>
          <a:prstGeom prst="rect">
            <a:avLst/>
          </a:prstGeom>
          <a:solidFill>
            <a:srgbClr val="FFFF00"/>
          </a:solidFill>
        </p:spPr>
        <p:txBody>
          <a:bodyPr wrap="square" rtlCol="0">
            <a:spAutoFit/>
          </a:bodyPr>
          <a:lstStyle/>
          <a:p>
            <a:r>
              <a:rPr lang="en-US" altLang="zh-CN" b="1" dirty="0" err="1" smtClean="0"/>
              <a:t>eNOS</a:t>
            </a:r>
            <a:endParaRPr lang="zh-CN" altLang="en-US" b="1" dirty="0"/>
          </a:p>
        </p:txBody>
      </p:sp>
      <p:cxnSp>
        <p:nvCxnSpPr>
          <p:cNvPr id="16" name="直接连接符 15"/>
          <p:cNvCxnSpPr/>
          <p:nvPr/>
        </p:nvCxnSpPr>
        <p:spPr>
          <a:xfrm flipV="1">
            <a:off x="6941598" y="2679946"/>
            <a:ext cx="0" cy="3531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4290" y="2388583"/>
            <a:ext cx="726495" cy="336170"/>
          </a:xfrm>
          <a:prstGeom prst="rect">
            <a:avLst/>
          </a:prstGeom>
          <a:noFill/>
        </p:spPr>
        <p:txBody>
          <a:bodyPr wrap="square" rtlCol="0">
            <a:spAutoFit/>
          </a:bodyPr>
          <a:lstStyle/>
          <a:p>
            <a:r>
              <a:rPr lang="en-US" altLang="zh-CN" dirty="0" smtClean="0"/>
              <a:t>*</a:t>
            </a:r>
            <a:endParaRPr lang="zh-CN" altLang="en-US" dirty="0"/>
          </a:p>
        </p:txBody>
      </p:sp>
      <p:sp>
        <p:nvSpPr>
          <p:cNvPr id="23" name="TextBox 22"/>
          <p:cNvSpPr txBox="1"/>
          <p:nvPr/>
        </p:nvSpPr>
        <p:spPr>
          <a:xfrm>
            <a:off x="7141390" y="1764855"/>
            <a:ext cx="1247034" cy="369332"/>
          </a:xfrm>
          <a:prstGeom prst="rect">
            <a:avLst/>
          </a:prstGeom>
          <a:solidFill>
            <a:srgbClr val="FFFF00"/>
          </a:solidFill>
        </p:spPr>
        <p:txBody>
          <a:bodyPr wrap="square" rtlCol="0">
            <a:spAutoFit/>
          </a:bodyPr>
          <a:lstStyle/>
          <a:p>
            <a:r>
              <a:rPr lang="en-US" altLang="zh-CN" b="1" dirty="0" smtClean="0"/>
              <a:t>ICAM-1</a:t>
            </a:r>
            <a:endParaRPr lang="zh-CN" altLang="en-US" b="1" dirty="0"/>
          </a:p>
        </p:txBody>
      </p:sp>
      <p:cxnSp>
        <p:nvCxnSpPr>
          <p:cNvPr id="35" name="直接连接符 34"/>
          <p:cNvCxnSpPr/>
          <p:nvPr/>
        </p:nvCxnSpPr>
        <p:spPr>
          <a:xfrm flipV="1">
            <a:off x="3963570" y="2779307"/>
            <a:ext cx="0" cy="1011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63570" y="2782259"/>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539634" y="2825060"/>
            <a:ext cx="0" cy="1089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50252" y="2477048"/>
            <a:ext cx="749422" cy="313015"/>
          </a:xfrm>
          <a:prstGeom prst="rect">
            <a:avLst/>
          </a:prstGeom>
          <a:noFill/>
        </p:spPr>
        <p:txBody>
          <a:bodyPr wrap="square" rtlCol="0">
            <a:spAutoFit/>
          </a:bodyPr>
          <a:lstStyle/>
          <a:p>
            <a:r>
              <a:rPr lang="en-US" altLang="zh-CN" dirty="0" smtClean="0"/>
              <a:t>*</a:t>
            </a:r>
            <a:endParaRPr lang="zh-CN" altLang="en-US" dirty="0"/>
          </a:p>
        </p:txBody>
      </p:sp>
      <p:cxnSp>
        <p:nvCxnSpPr>
          <p:cNvPr id="2056" name="直接连接符 2055"/>
          <p:cNvCxnSpPr/>
          <p:nvPr/>
        </p:nvCxnSpPr>
        <p:spPr>
          <a:xfrm>
            <a:off x="6941598" y="2679946"/>
            <a:ext cx="5359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直接连接符 2057"/>
          <p:cNvCxnSpPr/>
          <p:nvPr/>
        </p:nvCxnSpPr>
        <p:spPr>
          <a:xfrm>
            <a:off x="7477538" y="2679946"/>
            <a:ext cx="0" cy="12938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33094" y="1764855"/>
            <a:ext cx="1361817" cy="369332"/>
          </a:xfrm>
          <a:prstGeom prst="rect">
            <a:avLst/>
          </a:prstGeom>
          <a:solidFill>
            <a:srgbClr val="FFFF00"/>
          </a:solidFill>
        </p:spPr>
        <p:txBody>
          <a:bodyPr wrap="square" rtlCol="0">
            <a:spAutoFit/>
          </a:bodyPr>
          <a:lstStyle/>
          <a:p>
            <a:r>
              <a:rPr lang="en-US" altLang="zh-CN" b="1" dirty="0" smtClean="0"/>
              <a:t>E-</a:t>
            </a:r>
            <a:r>
              <a:rPr lang="en-US" altLang="zh-CN" b="1" dirty="0" err="1" smtClean="0"/>
              <a:t>selectin</a:t>
            </a:r>
            <a:endParaRPr lang="zh-CN" altLang="en-US" b="1" dirty="0"/>
          </a:p>
        </p:txBody>
      </p:sp>
      <p:sp>
        <p:nvSpPr>
          <p:cNvPr id="24" name="Title 1"/>
          <p:cNvSpPr txBox="1">
            <a:spLocks/>
          </p:cNvSpPr>
          <p:nvPr/>
        </p:nvSpPr>
        <p:spPr>
          <a:xfrm>
            <a:off x="384497" y="211859"/>
            <a:ext cx="84359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800" b="1" dirty="0" smtClean="0">
                <a:solidFill>
                  <a:srgbClr val="7030A0"/>
                </a:solidFill>
              </a:rPr>
              <a:t>M2 macrophage improved endothelial function</a:t>
            </a:r>
            <a:endParaRPr lang="en-US" altLang="zh-CN" sz="4800" b="1" dirty="0">
              <a:solidFill>
                <a:srgbClr val="7030A0"/>
              </a:solidFill>
            </a:endParaRPr>
          </a:p>
        </p:txBody>
      </p:sp>
    </p:spTree>
    <p:extLst>
      <p:ext uri="{BB962C8B-B14F-4D97-AF65-F5344CB8AC3E}">
        <p14:creationId xmlns:p14="http://schemas.microsoft.com/office/powerpoint/2010/main" val="3582981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0135"/>
            <a:ext cx="8229600" cy="1143000"/>
          </a:xfrm>
        </p:spPr>
        <p:txBody>
          <a:bodyPr>
            <a:normAutofit/>
          </a:bodyPr>
          <a:lstStyle/>
          <a:p>
            <a:r>
              <a:rPr lang="en-US" altLang="zh-CN" sz="6000" b="1" dirty="0" smtClean="0">
                <a:solidFill>
                  <a:srgbClr val="FF0000"/>
                </a:solidFill>
              </a:rPr>
              <a:t>Summary Ⅱ</a:t>
            </a:r>
            <a:endParaRPr lang="zh-CN" altLang="en-US" sz="6000" b="1" dirty="0">
              <a:solidFill>
                <a:srgbClr val="FF0000"/>
              </a:solidFill>
            </a:endParaRPr>
          </a:p>
        </p:txBody>
      </p:sp>
      <p:sp>
        <p:nvSpPr>
          <p:cNvPr id="3" name="内容占位符 2"/>
          <p:cNvSpPr>
            <a:spLocks noGrp="1"/>
          </p:cNvSpPr>
          <p:nvPr>
            <p:ph idx="1"/>
          </p:nvPr>
        </p:nvSpPr>
        <p:spPr>
          <a:xfrm>
            <a:off x="18376" y="1268760"/>
            <a:ext cx="8927314" cy="2653034"/>
          </a:xfrm>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spAutoFit/>
          </a:bodyPr>
          <a:lstStyle/>
          <a:p>
            <a:pPr>
              <a:buFont typeface="Wingdings" pitchFamily="2" charset="2"/>
              <a:buChar char="Ø"/>
            </a:pPr>
            <a:r>
              <a:rPr lang="en-AU" altLang="zh-CN" b="1" dirty="0"/>
              <a:t>SIRT1 plays a pivotal role in controlling macrophage </a:t>
            </a:r>
            <a:r>
              <a:rPr lang="en-AU" altLang="zh-CN" b="1" dirty="0" smtClean="0"/>
              <a:t>polarization.</a:t>
            </a:r>
          </a:p>
          <a:p>
            <a:pPr>
              <a:buFont typeface="Wingdings" pitchFamily="2" charset="2"/>
              <a:buChar char="Ø"/>
            </a:pPr>
            <a:r>
              <a:rPr lang="en-AU" altLang="zh-CN" b="1" dirty="0" smtClean="0"/>
              <a:t>SIRT1 </a:t>
            </a:r>
            <a:r>
              <a:rPr lang="en-US" altLang="zh-CN" b="1" dirty="0" smtClean="0"/>
              <a:t>in macrophage  protects </a:t>
            </a:r>
            <a:r>
              <a:rPr lang="en-AU" altLang="zh-CN" b="1" dirty="0" smtClean="0"/>
              <a:t>endothelial function by regulation balance of M1 and M2 macrophage.</a:t>
            </a:r>
            <a:endParaRPr lang="zh-CN" altLang="en-US" b="1" dirty="0"/>
          </a:p>
        </p:txBody>
      </p:sp>
      <p:sp>
        <p:nvSpPr>
          <p:cNvPr id="5" name="Rectangle 4"/>
          <p:cNvSpPr/>
          <p:nvPr/>
        </p:nvSpPr>
        <p:spPr>
          <a:xfrm>
            <a:off x="18376" y="4077072"/>
            <a:ext cx="8892480"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400" b="1" dirty="0" smtClean="0">
                <a:ln w="11430"/>
                <a:solidFill>
                  <a:srgbClr val="0000FF"/>
                </a:solidFill>
                <a:effectLst>
                  <a:outerShdw blurRad="50800" dist="39000" dir="5460000" algn="tl">
                    <a:srgbClr val="000000">
                      <a:alpha val="38000"/>
                    </a:srgbClr>
                  </a:outerShdw>
                </a:effectLst>
              </a:rPr>
              <a:t>Future Research</a:t>
            </a:r>
            <a:endParaRPr lang="en-US" altLang="zh-CN" sz="4400" b="1" dirty="0">
              <a:ln w="11430"/>
              <a:solidFill>
                <a:srgbClr val="0000FF"/>
              </a:solidFill>
              <a:effectLst>
                <a:outerShdw blurRad="50800" dist="39000" dir="5460000" algn="tl">
                  <a:srgbClr val="000000">
                    <a:alpha val="38000"/>
                  </a:srgbClr>
                </a:outerShdw>
              </a:effectLst>
            </a:endParaRPr>
          </a:p>
          <a:p>
            <a:pPr algn="ctr"/>
            <a:r>
              <a:rPr lang="en-US" altLang="zh-CN" sz="4400" b="1" dirty="0" smtClean="0">
                <a:ln w="11430"/>
                <a:solidFill>
                  <a:srgbClr val="FFC000"/>
                </a:solidFill>
                <a:effectLst>
                  <a:outerShdw blurRad="50800" dist="39000" dir="5460000" algn="tl">
                    <a:srgbClr val="000000">
                      <a:alpha val="38000"/>
                    </a:srgbClr>
                  </a:outerShdw>
                </a:effectLst>
              </a:rPr>
              <a:t>How SIRT1 modulates the macrophage polarization?</a:t>
            </a:r>
            <a:endParaRPr lang="en-US" altLang="zh-CN" sz="4400" b="1"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30819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800" b="1" dirty="0" smtClean="0">
                <a:solidFill>
                  <a:srgbClr val="7030A0"/>
                </a:solidFill>
              </a:rPr>
              <a:t>Acknowledgement</a:t>
            </a:r>
            <a:endParaRPr lang="zh-CN" altLang="en-US" sz="4800" b="1" dirty="0">
              <a:solidFill>
                <a:srgbClr val="7030A0"/>
              </a:solidFill>
            </a:endParaRPr>
          </a:p>
        </p:txBody>
      </p:sp>
      <p:sp>
        <p:nvSpPr>
          <p:cNvPr id="5" name="TextBox 4"/>
          <p:cNvSpPr txBox="1"/>
          <p:nvPr/>
        </p:nvSpPr>
        <p:spPr>
          <a:xfrm>
            <a:off x="48417" y="1359927"/>
            <a:ext cx="9086756" cy="3293209"/>
          </a:xfrm>
          <a:prstGeom prst="rect">
            <a:avLst/>
          </a:prstGeom>
          <a:noFill/>
        </p:spPr>
        <p:txBody>
          <a:bodyPr wrap="square" rtlCol="0">
            <a:spAutoFit/>
          </a:bodyPr>
          <a:lstStyle/>
          <a:p>
            <a:r>
              <a:rPr lang="en-US" altLang="zh-CN" sz="3200" b="1" u="sng" dirty="0" smtClean="0">
                <a:solidFill>
                  <a:srgbClr val="FF0000"/>
                </a:solidFill>
                <a:latin typeface="Times New Roman" pitchFamily="18" charset="0"/>
                <a:cs typeface="Times New Roman" pitchFamily="18" charset="0"/>
              </a:rPr>
              <a:t>University of </a:t>
            </a:r>
            <a:r>
              <a:rPr lang="en-US" altLang="zh-CN" sz="3200" b="1" u="sng" dirty="0">
                <a:solidFill>
                  <a:srgbClr val="FF0000"/>
                </a:solidFill>
                <a:latin typeface="Times New Roman" pitchFamily="18" charset="0"/>
                <a:cs typeface="Times New Roman" pitchFamily="18" charset="0"/>
              </a:rPr>
              <a:t>Hong </a:t>
            </a:r>
            <a:r>
              <a:rPr lang="en-US" altLang="zh-CN" sz="3200" b="1" u="sng" dirty="0" smtClean="0">
                <a:solidFill>
                  <a:srgbClr val="FF0000"/>
                </a:solidFill>
                <a:latin typeface="Times New Roman" pitchFamily="18" charset="0"/>
                <a:cs typeface="Times New Roman" pitchFamily="18" charset="0"/>
              </a:rPr>
              <a:t>Kong </a:t>
            </a:r>
            <a:r>
              <a:rPr lang="en-US" altLang="zh-CN" sz="3200" b="1" dirty="0" smtClean="0">
                <a:solidFill>
                  <a:srgbClr val="FF0000"/>
                </a:solidFill>
                <a:latin typeface="Times New Roman" pitchFamily="18" charset="0"/>
                <a:cs typeface="Times New Roman" pitchFamily="18" charset="0"/>
              </a:rPr>
              <a:t>       </a:t>
            </a:r>
            <a:r>
              <a:rPr lang="en-US" altLang="zh-CN" sz="3200" b="1" u="sng" dirty="0" smtClean="0">
                <a:solidFill>
                  <a:srgbClr val="FF0000"/>
                </a:solidFill>
                <a:latin typeface="Times New Roman" pitchFamily="18" charset="0"/>
                <a:cs typeface="Times New Roman" pitchFamily="18" charset="0"/>
              </a:rPr>
              <a:t> Jin Ling Hospital            </a:t>
            </a:r>
            <a:endParaRPr lang="en-US" altLang="zh-CN" sz="3200" b="1" u="sng" dirty="0">
              <a:solidFill>
                <a:srgbClr val="FF0000"/>
              </a:solidFill>
              <a:latin typeface="Times New Roman" pitchFamily="18" charset="0"/>
              <a:cs typeface="Times New Roman" pitchFamily="18" charset="0"/>
            </a:endParaRPr>
          </a:p>
          <a:p>
            <a:endParaRPr lang="en-US" altLang="zh-CN" b="1" dirty="0" smtClean="0">
              <a:solidFill>
                <a:srgbClr val="0070C0"/>
              </a:solidFill>
              <a:latin typeface="Times New Roman" pitchFamily="18" charset="0"/>
              <a:cs typeface="Times New Roman" pitchFamily="18" charset="0"/>
            </a:endParaRPr>
          </a:p>
          <a:p>
            <a:r>
              <a:rPr lang="en-US" altLang="zh-CN" sz="2800" b="1" dirty="0" smtClean="0">
                <a:latin typeface="Times New Roman" pitchFamily="18" charset="0"/>
                <a:cs typeface="Times New Roman" pitchFamily="18" charset="0"/>
              </a:rPr>
              <a:t>Prof. </a:t>
            </a:r>
            <a:r>
              <a:rPr lang="en-US" altLang="zh-CN" sz="2800" b="1" dirty="0" err="1" smtClean="0">
                <a:latin typeface="Times New Roman" pitchFamily="18" charset="0"/>
                <a:cs typeface="Times New Roman" pitchFamily="18" charset="0"/>
              </a:rPr>
              <a:t>Aimin</a:t>
            </a:r>
            <a:r>
              <a:rPr lang="en-US" altLang="zh-CN" sz="2800" b="1" dirty="0" smtClean="0">
                <a:latin typeface="Times New Roman" pitchFamily="18" charset="0"/>
                <a:cs typeface="Times New Roman" pitchFamily="18" charset="0"/>
              </a:rPr>
              <a:t> XU                                 Prof. </a:t>
            </a:r>
            <a:r>
              <a:rPr lang="en-US" altLang="zh-CN" sz="2800" b="1" dirty="0" err="1" smtClean="0">
                <a:latin typeface="Times New Roman" pitchFamily="18" charset="0"/>
                <a:cs typeface="Times New Roman" pitchFamily="18" charset="0"/>
              </a:rPr>
              <a:t>Jiaqing</a:t>
            </a:r>
            <a:r>
              <a:rPr lang="en-US" altLang="zh-CN" sz="2800" b="1" dirty="0" smtClean="0">
                <a:latin typeface="Times New Roman" pitchFamily="18" charset="0"/>
                <a:cs typeface="Times New Roman" pitchFamily="18" charset="0"/>
              </a:rPr>
              <a:t> SHAO</a:t>
            </a:r>
          </a:p>
          <a:p>
            <a:r>
              <a:rPr lang="en-US" altLang="zh-CN" sz="2800" b="1" dirty="0" smtClean="0">
                <a:latin typeface="Times New Roman" pitchFamily="18" charset="0"/>
                <a:cs typeface="Times New Roman" pitchFamily="18" charset="0"/>
              </a:rPr>
              <a:t>Hannah HUI, PhD                            Bin LU, MD, PhD</a:t>
            </a:r>
          </a:p>
          <a:p>
            <a:r>
              <a:rPr lang="en-US" altLang="zh-CN" sz="2800" b="1" dirty="0" err="1" smtClean="0">
                <a:latin typeface="Times New Roman" pitchFamily="18" charset="0"/>
                <a:cs typeface="Times New Roman" pitchFamily="18" charset="0"/>
              </a:rPr>
              <a:t>Zhe</a:t>
            </a:r>
            <a:r>
              <a:rPr lang="en-US" altLang="zh-CN" sz="2800" b="1" dirty="0" smtClean="0">
                <a:latin typeface="Times New Roman" pitchFamily="18" charset="0"/>
                <a:cs typeface="Times New Roman" pitchFamily="18" charset="0"/>
              </a:rPr>
              <a:t> HUANG, PhD                            </a:t>
            </a:r>
            <a:r>
              <a:rPr lang="en-US" altLang="zh-CN" sz="2800" b="1" dirty="0" err="1" smtClean="0">
                <a:latin typeface="Times New Roman" pitchFamily="18" charset="0"/>
                <a:cs typeface="Times New Roman" pitchFamily="18" charset="0"/>
              </a:rPr>
              <a:t>Jian</a:t>
            </a:r>
            <a:r>
              <a:rPr lang="en-US" altLang="zh-CN" sz="2800" b="1" dirty="0" smtClean="0">
                <a:latin typeface="Times New Roman" pitchFamily="18" charset="0"/>
                <a:cs typeface="Times New Roman" pitchFamily="18" charset="0"/>
              </a:rPr>
              <a:t> MA</a:t>
            </a:r>
          </a:p>
          <a:p>
            <a:r>
              <a:rPr lang="en-US" altLang="zh-CN" sz="2800" b="1" dirty="0" smtClean="0">
                <a:latin typeface="Times New Roman" pitchFamily="18" charset="0"/>
                <a:cs typeface="Times New Roman" pitchFamily="18" charset="0"/>
              </a:rPr>
              <a:t>Jin LI, PhD                                        </a:t>
            </a:r>
            <a:r>
              <a:rPr lang="en-US" altLang="zh-CN" sz="2800" b="1" dirty="0" err="1" smtClean="0">
                <a:latin typeface="Times New Roman" pitchFamily="18" charset="0"/>
                <a:cs typeface="Times New Roman" pitchFamily="18" charset="0"/>
              </a:rPr>
              <a:t>Cuihua</a:t>
            </a:r>
            <a:r>
              <a:rPr lang="en-US" altLang="zh-CN" sz="2800" b="1" dirty="0" smtClean="0">
                <a:latin typeface="Times New Roman" pitchFamily="18" charset="0"/>
                <a:cs typeface="Times New Roman" pitchFamily="18" charset="0"/>
              </a:rPr>
              <a:t> YANG          </a:t>
            </a:r>
          </a:p>
          <a:p>
            <a:r>
              <a:rPr lang="en-US" altLang="zh-CN" sz="2800" b="1" dirty="0" smtClean="0">
                <a:latin typeface="Times New Roman" pitchFamily="18" charset="0"/>
                <a:cs typeface="Times New Roman" pitchFamily="18" charset="0"/>
              </a:rPr>
              <a:t>Kelsey ZHONG, PhD</a:t>
            </a:r>
            <a:endParaRPr lang="en-US" altLang="zh-CN" sz="2800" b="1" dirty="0">
              <a:latin typeface="Times New Roman" pitchFamily="18" charset="0"/>
              <a:cs typeface="Times New Roman" pitchFamily="18" charset="0"/>
            </a:endParaRPr>
          </a:p>
          <a:p>
            <a:endParaRPr lang="zh-CN"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15" y="4622760"/>
            <a:ext cx="8712968" cy="2081195"/>
          </a:xfrm>
          <a:prstGeom prst="rect">
            <a:avLst/>
          </a:prstGeom>
        </p:spPr>
      </p:pic>
    </p:spTree>
    <p:extLst>
      <p:ext uri="{BB962C8B-B14F-4D97-AF65-F5344CB8AC3E}">
        <p14:creationId xmlns:p14="http://schemas.microsoft.com/office/powerpoint/2010/main" val="25992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2940" y="2551886"/>
            <a:ext cx="263885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5"/>
          <p:cNvSpPr>
            <a:spLocks noChangeShapeType="1"/>
          </p:cNvSpPr>
          <p:nvPr/>
        </p:nvSpPr>
        <p:spPr bwMode="auto">
          <a:xfrm flipV="1">
            <a:off x="39764" y="3356992"/>
            <a:ext cx="8509337" cy="31267"/>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4" name="Rectangle 3"/>
          <p:cNvSpPr/>
          <p:nvPr/>
        </p:nvSpPr>
        <p:spPr>
          <a:xfrm>
            <a:off x="39765" y="140062"/>
            <a:ext cx="8996732" cy="1176143"/>
          </a:xfrm>
          <a:prstGeom prst="rect">
            <a:avLst/>
          </a:prstGeom>
          <a:solidFill>
            <a:srgbClr val="333399"/>
          </a:solidFill>
          <a:ln>
            <a:solidFill>
              <a:srgbClr val="FFFF66"/>
            </a:solidFill>
            <a:miter lim="800000"/>
            <a:headEnd/>
            <a:tailEnd/>
          </a:ln>
        </p:spPr>
        <p:txBody>
          <a:bodyPr/>
          <a:lstStyle/>
          <a:p>
            <a:pPr algn="ctr">
              <a:spcBef>
                <a:spcPct val="0"/>
              </a:spcBef>
            </a:pPr>
            <a:r>
              <a:rPr lang="en-US" altLang="zh-CN" sz="3200" b="1" dirty="0">
                <a:solidFill>
                  <a:srgbClr val="FFFF66"/>
                </a:solidFill>
                <a:latin typeface="Arial Black" pitchFamily="34" charset="0"/>
                <a:ea typeface="宋体" pitchFamily="2" charset="-122"/>
                <a:cs typeface="+mj-cs"/>
              </a:rPr>
              <a:t>Global Burden Hidden </a:t>
            </a:r>
            <a:r>
              <a:rPr lang="en-US" altLang="zh-CN" sz="3200" b="1" dirty="0" smtClean="0">
                <a:solidFill>
                  <a:srgbClr val="FFFF66"/>
                </a:solidFill>
                <a:latin typeface="Arial Black" pitchFamily="34" charset="0"/>
                <a:ea typeface="宋体" pitchFamily="2" charset="-122"/>
                <a:cs typeface="+mj-cs"/>
              </a:rPr>
              <a:t>of </a:t>
            </a:r>
            <a:r>
              <a:rPr lang="en-US" altLang="zh-CN" sz="3200" b="1" dirty="0" err="1" smtClean="0">
                <a:solidFill>
                  <a:srgbClr val="FFFF66"/>
                </a:solidFill>
                <a:latin typeface="Arial Black" pitchFamily="34" charset="0"/>
                <a:ea typeface="宋体" pitchFamily="2" charset="-122"/>
                <a:cs typeface="+mj-cs"/>
              </a:rPr>
              <a:t>ardiovascular</a:t>
            </a:r>
            <a:r>
              <a:rPr lang="en-US" altLang="zh-CN" sz="3200" b="1" dirty="0" smtClean="0">
                <a:solidFill>
                  <a:srgbClr val="FFFF66"/>
                </a:solidFill>
                <a:latin typeface="Arial Black" pitchFamily="34" charset="0"/>
                <a:ea typeface="宋体" pitchFamily="2" charset="-122"/>
                <a:cs typeface="+mj-cs"/>
              </a:rPr>
              <a:t> </a:t>
            </a:r>
            <a:r>
              <a:rPr lang="en-US" altLang="zh-CN" sz="3200" b="1" dirty="0">
                <a:solidFill>
                  <a:srgbClr val="FFFF66"/>
                </a:solidFill>
                <a:latin typeface="Arial Black" pitchFamily="34" charset="0"/>
                <a:ea typeface="宋体" pitchFamily="2" charset="-122"/>
                <a:cs typeface="+mj-cs"/>
              </a:rPr>
              <a:t>Diseases </a:t>
            </a:r>
          </a:p>
        </p:txBody>
      </p:sp>
      <p:sp>
        <p:nvSpPr>
          <p:cNvPr id="6" name="TextBox 5"/>
          <p:cNvSpPr txBox="1"/>
          <p:nvPr/>
        </p:nvSpPr>
        <p:spPr>
          <a:xfrm>
            <a:off x="323527" y="1439198"/>
            <a:ext cx="7941813"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Public  health burden hidden and underestimated</a:t>
            </a:r>
            <a:endParaRPr lang="zh-CN" altLang="en-US" sz="2800" b="1" dirty="0">
              <a:latin typeface="Times New Roman" panose="02020603050405020304" pitchFamily="18" charset="0"/>
              <a:cs typeface="Times New Roman" panose="02020603050405020304" pitchFamily="18" charset="0"/>
            </a:endParaRPr>
          </a:p>
        </p:txBody>
      </p:sp>
      <p:sp>
        <p:nvSpPr>
          <p:cNvPr id="7" name="Right Arrow 6"/>
          <p:cNvSpPr/>
          <p:nvPr/>
        </p:nvSpPr>
        <p:spPr>
          <a:xfrm>
            <a:off x="4887218" y="4338574"/>
            <a:ext cx="1160438" cy="4778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9" name="TextBox 8"/>
          <p:cNvSpPr txBox="1"/>
          <p:nvPr/>
        </p:nvSpPr>
        <p:spPr>
          <a:xfrm>
            <a:off x="-634137" y="2330037"/>
            <a:ext cx="6228184" cy="954107"/>
          </a:xfrm>
          <a:prstGeom prst="rect">
            <a:avLst/>
          </a:prstGeom>
          <a:noFill/>
        </p:spPr>
        <p:txBody>
          <a:bodyPr wrap="square" rtlCol="0">
            <a:spAutoFit/>
          </a:bodyPr>
          <a:lstStyle/>
          <a:p>
            <a:pPr algn="ctr"/>
            <a:r>
              <a:rPr lang="en-US" altLang="zh-CN" sz="2800" b="1" dirty="0" smtClean="0">
                <a:solidFill>
                  <a:srgbClr val="FF0000"/>
                </a:solidFill>
                <a:latin typeface="Times New Roman" panose="02020603050405020304" pitchFamily="18" charset="0"/>
                <a:cs typeface="Times New Roman" panose="02020603050405020304" pitchFamily="18" charset="0"/>
              </a:rPr>
              <a:t>Heart attacks and strokes are </a:t>
            </a:r>
          </a:p>
          <a:p>
            <a:pPr algn="ctr"/>
            <a:r>
              <a:rPr lang="en-US" altLang="zh-CN" sz="2800" b="1" dirty="0" smtClean="0">
                <a:solidFill>
                  <a:srgbClr val="FF0000"/>
                </a:solidFill>
                <a:latin typeface="Times New Roman" panose="02020603050405020304" pitchFamily="18" charset="0"/>
                <a:cs typeface="Times New Roman" panose="02020603050405020304" pitchFamily="18" charset="0"/>
              </a:rPr>
              <a:t>only tip of  the iceberg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79511" y="3676528"/>
            <a:ext cx="4608513" cy="299283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Obesity</a:t>
            </a:r>
          </a:p>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Physical activity</a:t>
            </a:r>
          </a:p>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Unhealthy diet</a:t>
            </a:r>
          </a:p>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Tobacco use</a:t>
            </a:r>
          </a:p>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Raised blood pressure</a:t>
            </a:r>
          </a:p>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Raised blood sugar</a:t>
            </a:r>
          </a:p>
          <a:p>
            <a:pPr marL="342900" indent="-342900">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Raised blood lipids</a:t>
            </a:r>
            <a:endParaRPr lang="zh-CN" alt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203656" y="4226925"/>
            <a:ext cx="2061684" cy="707886"/>
          </a:xfrm>
          <a:prstGeom prst="rect">
            <a:avLst/>
          </a:prstGeom>
          <a:noFill/>
        </p:spPr>
        <p:txBody>
          <a:bodyPr wrap="square" rtlCol="0">
            <a:spAutoFit/>
          </a:bodyPr>
          <a:lstStyle/>
          <a:p>
            <a:r>
              <a:rPr lang="en-US" altLang="zh-CN" sz="4000" b="1" dirty="0" smtClean="0">
                <a:solidFill>
                  <a:srgbClr val="FF0000"/>
                </a:solidFill>
                <a:latin typeface="Times New Roman" panose="02020603050405020304" pitchFamily="18" charset="0"/>
                <a:cs typeface="Times New Roman" panose="02020603050405020304" pitchFamily="18" charset="0"/>
              </a:rPr>
              <a:t>2 Billion</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4788024" y="2807091"/>
            <a:ext cx="1160438" cy="4778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480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276" y="116632"/>
            <a:ext cx="8208912" cy="792088"/>
          </a:xfrm>
          <a:prstGeom prst="rect">
            <a:avLst/>
          </a:prstGeom>
          <a:solidFill>
            <a:srgbClr val="333399"/>
          </a:solidFill>
          <a:ln>
            <a:solidFill>
              <a:srgbClr val="FFFF66"/>
            </a:solidFill>
            <a:miter lim="800000"/>
            <a:headEnd/>
            <a:tailEnd/>
          </a:ln>
        </p:spPr>
        <p:txBody>
          <a:bodyPr/>
          <a:lstStyle/>
          <a:p>
            <a:pPr algn="ctr">
              <a:spcBef>
                <a:spcPct val="0"/>
              </a:spcBef>
            </a:pPr>
            <a:r>
              <a:rPr lang="en-US" altLang="zh-CN" sz="4400" b="1" dirty="0" smtClean="0">
                <a:solidFill>
                  <a:srgbClr val="FFFF66"/>
                </a:solidFill>
                <a:latin typeface="Arial Black" pitchFamily="34" charset="0"/>
                <a:ea typeface="宋体" pitchFamily="2" charset="-122"/>
                <a:cs typeface="+mj-cs"/>
              </a:rPr>
              <a:t>Atherosclerosis and CVDs</a:t>
            </a:r>
            <a:endParaRPr lang="en-US" altLang="zh-CN" sz="4400" b="1" dirty="0">
              <a:solidFill>
                <a:srgbClr val="FFFF66"/>
              </a:solidFill>
              <a:latin typeface="Arial Black" pitchFamily="34" charset="0"/>
              <a:ea typeface="宋体" pitchFamily="2" charset="-122"/>
              <a:cs typeface="+mj-cs"/>
            </a:endParaRPr>
          </a:p>
        </p:txBody>
      </p:sp>
      <p:sp>
        <p:nvSpPr>
          <p:cNvPr id="6" name="Rounded Rectangle 5"/>
          <p:cNvSpPr/>
          <p:nvPr/>
        </p:nvSpPr>
        <p:spPr>
          <a:xfrm>
            <a:off x="868689" y="5798388"/>
            <a:ext cx="7584596" cy="10290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3600" b="1" dirty="0" smtClean="0">
                <a:solidFill>
                  <a:srgbClr val="FF0000"/>
                </a:solidFill>
                <a:latin typeface="Times New Roman" panose="02020603050405020304" pitchFamily="18" charset="0"/>
                <a:cs typeface="Times New Roman" panose="02020603050405020304" pitchFamily="18" charset="0"/>
              </a:rPr>
              <a:t>Atherosclerosis: </a:t>
            </a:r>
            <a:r>
              <a:rPr lang="en-US" altLang="zh-CN" sz="3600" dirty="0" smtClean="0">
                <a:latin typeface="Times New Roman" panose="02020603050405020304" pitchFamily="18" charset="0"/>
                <a:cs typeface="Times New Roman" panose="02020603050405020304" pitchFamily="18" charset="0"/>
              </a:rPr>
              <a:t>the </a:t>
            </a:r>
            <a:r>
              <a:rPr lang="en-US" altLang="zh-CN" sz="3600" dirty="0">
                <a:latin typeface="Times New Roman" panose="02020603050405020304" pitchFamily="18" charset="0"/>
                <a:cs typeface="Times New Roman" panose="02020603050405020304" pitchFamily="18" charset="0"/>
              </a:rPr>
              <a:t>major cause of cardiovascular disease</a:t>
            </a:r>
            <a:endParaRPr lang="zh-CN" altLang="en-US" sz="36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80" y="1651059"/>
            <a:ext cx="332422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07" y="1204913"/>
            <a:ext cx="41243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Up Arrow 4"/>
          <p:cNvSpPr/>
          <p:nvPr/>
        </p:nvSpPr>
        <p:spPr>
          <a:xfrm>
            <a:off x="1720568" y="4344140"/>
            <a:ext cx="4872325" cy="885060"/>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77670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64" y="1340768"/>
            <a:ext cx="8281063"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0668" y="303970"/>
            <a:ext cx="8676456" cy="830997"/>
          </a:xfrm>
          <a:prstGeom prst="rect">
            <a:avLst/>
          </a:prstGeom>
        </p:spPr>
        <p:txBody>
          <a:bodyPr wrap="square">
            <a:spAutoFit/>
          </a:bodyPr>
          <a:lstStyle/>
          <a:p>
            <a:r>
              <a:rPr lang="en-US" altLang="zh-CN" sz="4800" b="1" dirty="0" smtClean="0"/>
              <a:t>Atherosclerosis pathophysiology</a:t>
            </a:r>
            <a:endParaRPr lang="zh-CN" altLang="en-US" sz="4800" b="1" dirty="0"/>
          </a:p>
        </p:txBody>
      </p:sp>
    </p:spTree>
    <p:extLst>
      <p:ext uri="{BB962C8B-B14F-4D97-AF65-F5344CB8AC3E}">
        <p14:creationId xmlns:p14="http://schemas.microsoft.com/office/powerpoint/2010/main" val="4049103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329" y="1916832"/>
            <a:ext cx="48863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194741" y="2996952"/>
            <a:ext cx="2538469" cy="36592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dirty="0" smtClean="0"/>
              <a:t>Endothelial dysfunction</a:t>
            </a:r>
            <a:endParaRPr lang="zh-CN" altLang="en-US" b="1" dirty="0"/>
          </a:p>
        </p:txBody>
      </p:sp>
      <p:sp>
        <p:nvSpPr>
          <p:cNvPr id="5" name="Rounded Rectangle 4"/>
          <p:cNvSpPr/>
          <p:nvPr/>
        </p:nvSpPr>
        <p:spPr>
          <a:xfrm>
            <a:off x="749621" y="4345203"/>
            <a:ext cx="1512169" cy="7861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b="1" dirty="0" smtClean="0"/>
              <a:t>Artery</a:t>
            </a:r>
          </a:p>
          <a:p>
            <a:pPr algn="ctr"/>
            <a:r>
              <a:rPr lang="en-US" altLang="zh-CN" sz="2400" b="1" dirty="0" smtClean="0"/>
              <a:t>Wall</a:t>
            </a:r>
            <a:endParaRPr lang="zh-CN" altLang="en-US" sz="2400" b="1" dirty="0"/>
          </a:p>
        </p:txBody>
      </p:sp>
      <p:sp>
        <p:nvSpPr>
          <p:cNvPr id="6" name="Rounded Rectangle 5"/>
          <p:cNvSpPr/>
          <p:nvPr/>
        </p:nvSpPr>
        <p:spPr>
          <a:xfrm>
            <a:off x="251520" y="2996952"/>
            <a:ext cx="1893888" cy="2939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b="1" dirty="0" smtClean="0"/>
              <a:t>Endothelium</a:t>
            </a:r>
            <a:endParaRPr lang="zh-CN" altLang="en-US" sz="2400" b="1" dirty="0"/>
          </a:p>
        </p:txBody>
      </p:sp>
      <p:sp>
        <p:nvSpPr>
          <p:cNvPr id="3" name="Right Arrow 2"/>
          <p:cNvSpPr/>
          <p:nvPr/>
        </p:nvSpPr>
        <p:spPr>
          <a:xfrm>
            <a:off x="2145408" y="3068960"/>
            <a:ext cx="329614" cy="18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ounded Rectangle 7"/>
          <p:cNvSpPr/>
          <p:nvPr/>
        </p:nvSpPr>
        <p:spPr>
          <a:xfrm>
            <a:off x="633239" y="2132856"/>
            <a:ext cx="1512169" cy="5701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400" b="1" dirty="0" smtClean="0"/>
              <a:t>Blood</a:t>
            </a:r>
            <a:endParaRPr lang="zh-CN" altLang="en-US" sz="2400" b="1" dirty="0"/>
          </a:p>
        </p:txBody>
      </p:sp>
      <p:sp>
        <p:nvSpPr>
          <p:cNvPr id="9" name="Right Arrow 8"/>
          <p:cNvSpPr/>
          <p:nvPr/>
        </p:nvSpPr>
        <p:spPr>
          <a:xfrm>
            <a:off x="2155108" y="2326434"/>
            <a:ext cx="544683" cy="18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p:nvSpPr>
        <p:spPr>
          <a:xfrm>
            <a:off x="0" y="116632"/>
            <a:ext cx="8733210" cy="1200329"/>
          </a:xfrm>
          <a:prstGeom prst="rect">
            <a:avLst/>
          </a:prstGeom>
        </p:spPr>
        <p:txBody>
          <a:bodyPr wrap="square">
            <a:spAutoFit/>
          </a:bodyPr>
          <a:lstStyle/>
          <a:p>
            <a:pPr algn="ctr"/>
            <a:r>
              <a:rPr lang="en-US" altLang="zh-CN" sz="3600" b="1" dirty="0" smtClean="0"/>
              <a:t>A Healthy Endothelium is the First Defense</a:t>
            </a:r>
          </a:p>
          <a:p>
            <a:pPr algn="ctr"/>
            <a:r>
              <a:rPr lang="en-US" altLang="zh-CN" sz="3600" b="1" dirty="0" smtClean="0"/>
              <a:t> </a:t>
            </a:r>
            <a:r>
              <a:rPr lang="en-US" altLang="zh-CN" sz="3600" b="1" dirty="0"/>
              <a:t>against atherosclerosis</a:t>
            </a:r>
            <a:endParaRPr lang="zh-CN" altLang="en-US" sz="3600" b="1" dirty="0"/>
          </a:p>
        </p:txBody>
      </p:sp>
      <p:sp>
        <p:nvSpPr>
          <p:cNvPr id="4" name="Rounded Rectangle 3"/>
          <p:cNvSpPr/>
          <p:nvPr/>
        </p:nvSpPr>
        <p:spPr>
          <a:xfrm>
            <a:off x="3923928" y="2908412"/>
            <a:ext cx="1064431" cy="3210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VCAM-1</a:t>
            </a:r>
            <a:endParaRPr lang="zh-CN" altLang="en-US" dirty="0"/>
          </a:p>
        </p:txBody>
      </p:sp>
    </p:spTree>
    <p:extLst>
      <p:ext uri="{BB962C8B-B14F-4D97-AF65-F5344CB8AC3E}">
        <p14:creationId xmlns:p14="http://schemas.microsoft.com/office/powerpoint/2010/main" val="2815217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2016-澳大利亚出国申请表\PPT\Figure-5-Macrophages-in-atherosclerosis-Monocytes-are-a-heterogeneous-population-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290" y="1407835"/>
            <a:ext cx="6571977" cy="52064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536" y="38738"/>
            <a:ext cx="8928992" cy="1200329"/>
          </a:xfrm>
          <a:prstGeom prst="rect">
            <a:avLst/>
          </a:prstGeom>
        </p:spPr>
        <p:txBody>
          <a:bodyPr wrap="square">
            <a:spAutoFit/>
          </a:bodyPr>
          <a:lstStyle/>
          <a:p>
            <a:pPr algn="ctr"/>
            <a:r>
              <a:rPr lang="en-US" altLang="zh-CN" sz="3600" b="1" dirty="0"/>
              <a:t>Macrophages play a central role in </a:t>
            </a:r>
            <a:r>
              <a:rPr lang="en-US" altLang="zh-CN" sz="3600" b="1" dirty="0" err="1"/>
              <a:t>atherogenesis</a:t>
            </a:r>
            <a:r>
              <a:rPr lang="en-US" altLang="zh-CN" sz="3600" b="1" dirty="0"/>
              <a:t>  </a:t>
            </a:r>
          </a:p>
        </p:txBody>
      </p:sp>
      <p:sp>
        <p:nvSpPr>
          <p:cNvPr id="3" name="Rectangle 2"/>
          <p:cNvSpPr/>
          <p:nvPr/>
        </p:nvSpPr>
        <p:spPr>
          <a:xfrm>
            <a:off x="-21886" y="6598962"/>
            <a:ext cx="9396536" cy="307777"/>
          </a:xfrm>
          <a:prstGeom prst="rect">
            <a:avLst/>
          </a:prstGeom>
        </p:spPr>
        <p:txBody>
          <a:bodyPr wrap="square">
            <a:spAutoFit/>
          </a:bodyPr>
          <a:lstStyle/>
          <a:p>
            <a:r>
              <a:rPr lang="en-US" altLang="zh-CN" sz="1400" i="1" dirty="0" smtClean="0"/>
              <a:t>Chavez-Sanchez et al.</a:t>
            </a:r>
            <a:r>
              <a:rPr lang="en-US" altLang="zh-CN" sz="1400" i="1" dirty="0"/>
              <a:t> Innate Immune System Cells in </a:t>
            </a:r>
            <a:r>
              <a:rPr lang="en-US" altLang="zh-CN" sz="1400" i="1" dirty="0" smtClean="0"/>
              <a:t>Atherosclerosis.</a:t>
            </a:r>
            <a:r>
              <a:rPr lang="en-US" altLang="zh-CN" sz="1400" i="1" dirty="0"/>
              <a:t> Archives of Medical Research 45 (2014) </a:t>
            </a:r>
            <a:r>
              <a:rPr lang="en-US" altLang="zh-CN" sz="1400" i="1" dirty="0" smtClean="0"/>
              <a:t>1-14</a:t>
            </a:r>
            <a:endParaRPr lang="zh-CN" altLang="en-US" sz="1400" i="1" dirty="0"/>
          </a:p>
        </p:txBody>
      </p:sp>
    </p:spTree>
    <p:extLst>
      <p:ext uri="{BB962C8B-B14F-4D97-AF65-F5344CB8AC3E}">
        <p14:creationId xmlns:p14="http://schemas.microsoft.com/office/powerpoint/2010/main" val="2215879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785"/>
            <a:ext cx="7848872" cy="1323439"/>
          </a:xfrm>
          <a:prstGeom prst="rect">
            <a:avLst/>
          </a:prstGeom>
        </p:spPr>
        <p:txBody>
          <a:bodyPr wrap="square">
            <a:spAutoFit/>
          </a:bodyPr>
          <a:lstStyle/>
          <a:p>
            <a:pPr algn="ctr"/>
            <a:r>
              <a:rPr lang="en-US" altLang="zh-CN" sz="4000" b="1" dirty="0">
                <a:solidFill>
                  <a:srgbClr val="FF0000"/>
                </a:solidFill>
                <a:latin typeface="Times New Roman" pitchFamily="18" charset="0"/>
                <a:cs typeface="Times New Roman" pitchFamily="18" charset="0"/>
              </a:rPr>
              <a:t>SIRT1:</a:t>
            </a:r>
            <a:r>
              <a:rPr lang="en-US" altLang="zh-CN" sz="4000" b="1" dirty="0">
                <a:latin typeface="Times New Roman" pitchFamily="18" charset="0"/>
                <a:cs typeface="Times New Roman" pitchFamily="18" charset="0"/>
              </a:rPr>
              <a:t>A novel therapeutic target for </a:t>
            </a:r>
            <a:r>
              <a:rPr lang="en-US" altLang="zh-CN" sz="4000" b="1" dirty="0" smtClean="0">
                <a:latin typeface="Times New Roman" pitchFamily="18" charset="0"/>
                <a:cs typeface="Times New Roman" pitchFamily="18" charset="0"/>
              </a:rPr>
              <a:t>aging associated diseases</a:t>
            </a:r>
            <a:endParaRPr lang="zh-CN" altLang="en-US" sz="40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09" t="10929" r="18785" b="5136"/>
          <a:stretch/>
        </p:blipFill>
        <p:spPr bwMode="auto">
          <a:xfrm>
            <a:off x="8276" y="2618428"/>
            <a:ext cx="3888432" cy="342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F:\2016-澳大利亚出国申请表\PPT\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815657"/>
            <a:ext cx="4860032" cy="3102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47794" y="1620729"/>
            <a:ext cx="3156857" cy="9708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3200" b="1" dirty="0" err="1" smtClean="0">
                <a:latin typeface="Times New Roman" pitchFamily="18" charset="0"/>
                <a:cs typeface="Times New Roman" pitchFamily="18" charset="0"/>
              </a:rPr>
              <a:t>Sirtuin</a:t>
            </a:r>
            <a:r>
              <a:rPr lang="en-US" altLang="zh-CN" sz="3200" b="1" dirty="0" smtClean="0">
                <a:latin typeface="Times New Roman" pitchFamily="18" charset="0"/>
                <a:cs typeface="Times New Roman" pitchFamily="18" charset="0"/>
              </a:rPr>
              <a:t> Protein </a:t>
            </a:r>
            <a:r>
              <a:rPr lang="en-US" altLang="zh-CN" sz="3200" b="1" dirty="0">
                <a:latin typeface="Times New Roman" pitchFamily="18" charset="0"/>
                <a:cs typeface="Times New Roman" pitchFamily="18" charset="0"/>
              </a:rPr>
              <a:t>F</a:t>
            </a:r>
            <a:r>
              <a:rPr lang="en-US" altLang="zh-CN" sz="3200" b="1" dirty="0" smtClean="0">
                <a:latin typeface="Times New Roman" pitchFamily="18" charset="0"/>
                <a:cs typeface="Times New Roman" pitchFamily="18" charset="0"/>
              </a:rPr>
              <a:t>amily </a:t>
            </a:r>
            <a:endParaRPr lang="zh-CN" altLang="en-US" sz="3200" b="1" dirty="0">
              <a:latin typeface="Times New Roman" pitchFamily="18" charset="0"/>
              <a:cs typeface="Times New Roman" pitchFamily="18" charset="0"/>
            </a:endParaRPr>
          </a:p>
        </p:txBody>
      </p:sp>
      <p:sp>
        <p:nvSpPr>
          <p:cNvPr id="8" name="Rounded Rectangle 7"/>
          <p:cNvSpPr/>
          <p:nvPr/>
        </p:nvSpPr>
        <p:spPr>
          <a:xfrm>
            <a:off x="5159559" y="1605924"/>
            <a:ext cx="3156857" cy="9708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b="1" dirty="0" smtClean="0">
                <a:solidFill>
                  <a:srgbClr val="FF0000"/>
                </a:solidFill>
                <a:latin typeface="Times New Roman" pitchFamily="18" charset="0"/>
                <a:cs typeface="Times New Roman" pitchFamily="18" charset="0"/>
              </a:rPr>
              <a:t>Effect of SIRT1</a:t>
            </a:r>
            <a:endParaRPr lang="zh-CN" altLang="en-US" sz="3200" b="1" dirty="0">
              <a:solidFill>
                <a:srgbClr val="FF0000"/>
              </a:solidFill>
              <a:latin typeface="Times New Roman" pitchFamily="18" charset="0"/>
              <a:cs typeface="Times New Roman" pitchFamily="18" charset="0"/>
            </a:endParaRPr>
          </a:p>
        </p:txBody>
      </p:sp>
      <p:sp>
        <p:nvSpPr>
          <p:cNvPr id="6" name="Rectangle 5"/>
          <p:cNvSpPr/>
          <p:nvPr/>
        </p:nvSpPr>
        <p:spPr>
          <a:xfrm>
            <a:off x="0" y="6309320"/>
            <a:ext cx="9252520" cy="461665"/>
          </a:xfrm>
          <a:prstGeom prst="rect">
            <a:avLst/>
          </a:prstGeom>
        </p:spPr>
        <p:txBody>
          <a:bodyPr wrap="square">
            <a:spAutoFit/>
          </a:bodyPr>
          <a:lstStyle/>
          <a:p>
            <a:r>
              <a:rPr lang="en-US" altLang="zh-CN" sz="1200" i="1" dirty="0" err="1">
                <a:latin typeface="Times New Roman" pitchFamily="18" charset="0"/>
                <a:cs typeface="Times New Roman" pitchFamily="18" charset="0"/>
              </a:rPr>
              <a:t>Anastasiou</a:t>
            </a:r>
            <a:r>
              <a:rPr lang="en-US" altLang="zh-CN" sz="1200" i="1" dirty="0">
                <a:latin typeface="Times New Roman" pitchFamily="18" charset="0"/>
                <a:cs typeface="Times New Roman" pitchFamily="18" charset="0"/>
              </a:rPr>
              <a:t> et al. SIRT1: Linking Adaptive Cellular Responses to Aging-Associated Changes in Organismal </a:t>
            </a:r>
            <a:r>
              <a:rPr lang="en-US" altLang="zh-CN" sz="1200" i="1" dirty="0" smtClean="0">
                <a:latin typeface="Times New Roman" pitchFamily="18" charset="0"/>
                <a:cs typeface="Times New Roman" pitchFamily="18" charset="0"/>
              </a:rPr>
              <a:t>Physiology.</a:t>
            </a:r>
            <a:r>
              <a:rPr lang="en-US" altLang="zh-CN" sz="1200" i="1" dirty="0">
                <a:latin typeface="Times New Roman" pitchFamily="18" charset="0"/>
                <a:cs typeface="Times New Roman" pitchFamily="18" charset="0"/>
                <a:hlinkClick r:id="rId5" tooltip="Physiology (Bethesda, Md.)."/>
              </a:rPr>
              <a:t> </a:t>
            </a:r>
            <a:r>
              <a:rPr lang="en-US" altLang="zh-CN" sz="1200" i="1" dirty="0" smtClean="0">
                <a:latin typeface="Times New Roman" pitchFamily="18" charset="0"/>
                <a:cs typeface="Times New Roman" pitchFamily="18" charset="0"/>
              </a:rPr>
              <a:t>Physiology2006;21:404-10</a:t>
            </a:r>
          </a:p>
          <a:p>
            <a:r>
              <a:rPr lang="en-US" altLang="zh-CN" sz="1200" i="1" dirty="0" err="1" smtClean="0">
                <a:latin typeface="Times New Roman" pitchFamily="18" charset="0"/>
                <a:cs typeface="Times New Roman" pitchFamily="18" charset="0"/>
              </a:rPr>
              <a:t>Alhazzazi</a:t>
            </a:r>
            <a:r>
              <a:rPr lang="en-US" altLang="zh-CN" sz="1200" i="1" dirty="0" smtClean="0">
                <a:latin typeface="Times New Roman" pitchFamily="18" charset="0"/>
                <a:cs typeface="Times New Roman" pitchFamily="18" charset="0"/>
              </a:rPr>
              <a:t> et  al.</a:t>
            </a:r>
            <a:r>
              <a:rPr lang="en-US" altLang="zh-CN" sz="1200" b="1" dirty="0"/>
              <a:t> </a:t>
            </a:r>
            <a:r>
              <a:rPr lang="en-US" altLang="zh-CN" sz="1200" i="1" dirty="0">
                <a:latin typeface="Times New Roman" pitchFamily="18" charset="0"/>
                <a:cs typeface="Times New Roman" pitchFamily="18" charset="0"/>
              </a:rPr>
              <a:t>SIRT3 and Cancer: Tumor Promoter or Suppressor</a:t>
            </a:r>
            <a:r>
              <a:rPr lang="en-US" altLang="zh-CN" sz="1200" i="1" dirty="0" smtClean="0">
                <a:latin typeface="Times New Roman" pitchFamily="18" charset="0"/>
                <a:cs typeface="Times New Roman" pitchFamily="18" charset="0"/>
              </a:rPr>
              <a:t>?</a:t>
            </a:r>
            <a:r>
              <a:rPr lang="en-US" altLang="zh-CN" sz="1200" dirty="0"/>
              <a:t> </a:t>
            </a:r>
            <a:r>
              <a:rPr lang="en-US" altLang="zh-CN" sz="1200" i="1" dirty="0" err="1">
                <a:latin typeface="Times New Roman" pitchFamily="18" charset="0"/>
                <a:cs typeface="Times New Roman" pitchFamily="18" charset="0"/>
              </a:rPr>
              <a:t>Biochim</a:t>
            </a:r>
            <a:r>
              <a:rPr lang="en-US" altLang="zh-CN" sz="1200" i="1" dirty="0">
                <a:latin typeface="Times New Roman" pitchFamily="18" charset="0"/>
                <a:cs typeface="Times New Roman" pitchFamily="18" charset="0"/>
              </a:rPr>
              <a:t> </a:t>
            </a:r>
            <a:r>
              <a:rPr lang="en-US" altLang="zh-CN" sz="1200" i="1" dirty="0" err="1">
                <a:latin typeface="Times New Roman" pitchFamily="18" charset="0"/>
                <a:cs typeface="Times New Roman" pitchFamily="18" charset="0"/>
              </a:rPr>
              <a:t>Biophys</a:t>
            </a:r>
            <a:r>
              <a:rPr lang="en-US" altLang="zh-CN" sz="1200" i="1" dirty="0">
                <a:latin typeface="Times New Roman" pitchFamily="18" charset="0"/>
                <a:cs typeface="Times New Roman" pitchFamily="18" charset="0"/>
              </a:rPr>
              <a:t> </a:t>
            </a:r>
            <a:r>
              <a:rPr lang="en-US" altLang="zh-CN" sz="1200" i="1" dirty="0" err="1">
                <a:latin typeface="Times New Roman" pitchFamily="18" charset="0"/>
                <a:cs typeface="Times New Roman" pitchFamily="18" charset="0"/>
              </a:rPr>
              <a:t>Acta</a:t>
            </a:r>
            <a:r>
              <a:rPr lang="en-US" altLang="zh-CN" sz="1200" i="1" dirty="0">
                <a:latin typeface="Times New Roman" pitchFamily="18" charset="0"/>
                <a:cs typeface="Times New Roman" pitchFamily="18" charset="0"/>
              </a:rPr>
              <a:t>. 2011 August ; 1816(1): 80–88</a:t>
            </a:r>
            <a:endParaRPr lang="zh-CN" altLang="en-US" sz="1200" i="1" dirty="0">
              <a:latin typeface="Times New Roman" pitchFamily="18" charset="0"/>
              <a:cs typeface="Times New Roman" pitchFamily="18" charset="0"/>
            </a:endParaRPr>
          </a:p>
        </p:txBody>
      </p:sp>
    </p:spTree>
    <p:extLst>
      <p:ext uri="{BB962C8B-B14F-4D97-AF65-F5344CB8AC3E}">
        <p14:creationId xmlns:p14="http://schemas.microsoft.com/office/powerpoint/2010/main" val="4155315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5630</TotalTime>
  <Words>2798</Words>
  <Application>Microsoft Office PowerPoint</Application>
  <PresentationFormat>On-screen Show (4:3)</PresentationFormat>
  <Paragraphs>250</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Prism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SIRT1 controls metabolism by distinct mechanisms in different tissues</vt:lpstr>
      <vt:lpstr>PowerPoint Presentation</vt:lpstr>
      <vt:lpstr>PowerPoint Presentation</vt:lpstr>
      <vt:lpstr>PowerPoint Presentation</vt:lpstr>
      <vt:lpstr>PowerPoint Presentation</vt:lpstr>
      <vt:lpstr>Generation of macrophage  specific Sirt1 KO mice</vt:lpstr>
      <vt:lpstr>PowerPoint Presentation</vt:lpstr>
      <vt:lpstr>Methods</vt:lpstr>
      <vt:lpstr>Wire myograph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jiangweimin</dc:creator>
  <cp:lastModifiedBy>jiangweimin</cp:lastModifiedBy>
  <cp:revision>207</cp:revision>
  <dcterms:created xsi:type="dcterms:W3CDTF">2016-06-25T13:48:00Z</dcterms:created>
  <dcterms:modified xsi:type="dcterms:W3CDTF">2016-07-08T02:48:18Z</dcterms:modified>
</cp:coreProperties>
</file>