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ags/tag4.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5.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8"/>
  </p:notesMasterIdLst>
  <p:sldIdLst>
    <p:sldId id="256" r:id="rId2"/>
    <p:sldId id="278" r:id="rId3"/>
    <p:sldId id="279" r:id="rId4"/>
    <p:sldId id="280" r:id="rId5"/>
    <p:sldId id="257" r:id="rId6"/>
    <p:sldId id="273" r:id="rId7"/>
    <p:sldId id="258" r:id="rId8"/>
    <p:sldId id="262" r:id="rId9"/>
    <p:sldId id="261" r:id="rId10"/>
    <p:sldId id="259" r:id="rId11"/>
    <p:sldId id="260" r:id="rId12"/>
    <p:sldId id="296" r:id="rId13"/>
    <p:sldId id="274" r:id="rId14"/>
    <p:sldId id="275" r:id="rId15"/>
    <p:sldId id="283" r:id="rId16"/>
    <p:sldId id="263" r:id="rId17"/>
    <p:sldId id="287" r:id="rId18"/>
    <p:sldId id="285" r:id="rId19"/>
    <p:sldId id="264" r:id="rId20"/>
    <p:sldId id="289" r:id="rId21"/>
    <p:sldId id="269" r:id="rId22"/>
    <p:sldId id="295" r:id="rId23"/>
    <p:sldId id="270" r:id="rId24"/>
    <p:sldId id="271" r:id="rId25"/>
    <p:sldId id="272" r:id="rId26"/>
    <p:sldId id="297" r:id="rId27"/>
  </p:sldIdLst>
  <p:sldSz cx="9144000" cy="6858000" type="screen4x3"/>
  <p:notesSz cx="6797675" cy="9926638"/>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enta Microsoft" initials="C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72" autoAdjust="0"/>
    <p:restoredTop sz="78330" autoAdjust="0"/>
  </p:normalViewPr>
  <p:slideViewPr>
    <p:cSldViewPr>
      <p:cViewPr>
        <p:scale>
          <a:sx n="63" d="100"/>
          <a:sy n="63" d="100"/>
        </p:scale>
        <p:origin x="-16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40"/>
    </p:cViewPr>
  </p:sorterViewPr>
  <p:notesViewPr>
    <p:cSldViewPr>
      <p:cViewPr>
        <p:scale>
          <a:sx n="50" d="100"/>
          <a:sy n="50" d="100"/>
        </p:scale>
        <p:origin x="-1920" y="16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emf"/><Relationship Id="rId5" Type="http://schemas.openxmlformats.org/officeDocument/2006/relationships/image" Target="../media/image14.wmf"/><Relationship Id="rId4"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5FA75E0-028C-4210-A64B-6EBA499D5EDE}" type="datetimeFigureOut">
              <a:rPr lang="ca-ES" smtClean="0"/>
              <a:t>17/08/2015</a:t>
            </a:fld>
            <a:endParaRPr lang="ca-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a-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a-ES"/>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82F0162-96FC-41B4-A9B7-998FEC2009F9}" type="slidenum">
              <a:rPr lang="ca-ES" smtClean="0"/>
              <a:t>‹#›</a:t>
            </a:fld>
            <a:endParaRPr lang="ca-ES"/>
          </a:p>
        </p:txBody>
      </p:sp>
    </p:spTree>
    <p:extLst>
      <p:ext uri="{BB962C8B-B14F-4D97-AF65-F5344CB8AC3E}">
        <p14:creationId xmlns:p14="http://schemas.microsoft.com/office/powerpoint/2010/main" val="3235127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nSpc>
                <a:spcPct val="150000"/>
              </a:lnSpc>
            </a:pPr>
            <a:r>
              <a:rPr lang="en-US" noProof="0" dirty="0" smtClean="0"/>
              <a:t>The aim of this study were to explore the prevalence of depression. </a:t>
            </a:r>
            <a:r>
              <a:rPr lang="en-US" noProof="0" dirty="0" smtClean="0">
                <a:solidFill>
                  <a:srgbClr val="FFFF00"/>
                </a:solidFill>
              </a:rPr>
              <a:t>This concept was different if we regarded about</a:t>
            </a:r>
            <a:r>
              <a:rPr lang="en-US" baseline="0" noProof="0" dirty="0" smtClean="0">
                <a:solidFill>
                  <a:srgbClr val="FFFF00"/>
                </a:solidFill>
              </a:rPr>
              <a:t> depression </a:t>
            </a:r>
            <a:r>
              <a:rPr lang="en-US" b="1" baseline="0" noProof="0" dirty="0" smtClean="0"/>
              <a:t>detected by the healthcare System or diagnosed</a:t>
            </a:r>
            <a:r>
              <a:rPr lang="en-US" baseline="0" noProof="0" dirty="0" smtClean="0"/>
              <a:t>, </a:t>
            </a:r>
            <a:r>
              <a:rPr lang="en-US" b="1" baseline="0" noProof="0" dirty="0" smtClean="0"/>
              <a:t>identified</a:t>
            </a:r>
            <a:r>
              <a:rPr lang="en-US" baseline="0" noProof="0" dirty="0" smtClean="0"/>
              <a:t> by the patient or </a:t>
            </a:r>
            <a:r>
              <a:rPr lang="en-US" b="1" baseline="0" noProof="0" dirty="0" smtClean="0"/>
              <a:t>classified</a:t>
            </a:r>
            <a:r>
              <a:rPr lang="en-US" baseline="0" noProof="0" dirty="0" smtClean="0"/>
              <a:t>/identified </a:t>
            </a:r>
            <a:r>
              <a:rPr lang="en-US" b="1" baseline="0" noProof="0" dirty="0" smtClean="0"/>
              <a:t>in a specific moment </a:t>
            </a:r>
            <a:r>
              <a:rPr lang="en-US" baseline="0" noProof="0" dirty="0" smtClean="0"/>
              <a:t>in time by Goldberg’s questionnaire in a community or </a:t>
            </a:r>
            <a:r>
              <a:rPr lang="en-US" b="1" baseline="0" noProof="0" dirty="0" smtClean="0"/>
              <a:t>Total or Global </a:t>
            </a:r>
            <a:r>
              <a:rPr lang="en-US" b="0" baseline="0" noProof="0" dirty="0" smtClean="0"/>
              <a:t>witch was obtained sum up all of them</a:t>
            </a:r>
          </a:p>
          <a:p>
            <a:pPr>
              <a:lnSpc>
                <a:spcPct val="150000"/>
              </a:lnSpc>
            </a:pPr>
            <a:endParaRPr lang="en-US" baseline="0" noProof="0" dirty="0" smtClean="0"/>
          </a:p>
          <a:p>
            <a:pPr>
              <a:lnSpc>
                <a:spcPct val="150000"/>
              </a:lnSpc>
            </a:pPr>
            <a:r>
              <a:rPr lang="en-US" baseline="0" noProof="0" dirty="0" smtClean="0"/>
              <a:t>We explored the prevalence about depression too</a:t>
            </a:r>
            <a:endParaRPr lang="en-US" noProof="0" dirty="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1</a:t>
            </a:fld>
            <a:endParaRPr lang="ca-ES"/>
          </a:p>
        </p:txBody>
      </p:sp>
    </p:spTree>
    <p:extLst>
      <p:ext uri="{BB962C8B-B14F-4D97-AF65-F5344CB8AC3E}">
        <p14:creationId xmlns:p14="http://schemas.microsoft.com/office/powerpoint/2010/main" val="860200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The depression is diagnosed it has identified the health system</a:t>
            </a:r>
          </a:p>
          <a:p>
            <a:r>
              <a:rPr lang="en-US" dirty="0" smtClean="0"/>
              <a:t>The depression is identified which has identified the person throughout his life</a:t>
            </a:r>
          </a:p>
          <a:p>
            <a:r>
              <a:rPr lang="en-US" baseline="0" dirty="0" smtClean="0"/>
              <a:t>Current depression or Goldberg is a test which measures at a given time</a:t>
            </a:r>
          </a:p>
          <a:p>
            <a:r>
              <a:rPr lang="en-US" baseline="0" dirty="0" smtClean="0"/>
              <a:t>Full depression is the presence of any of the above categories  throughout life</a:t>
            </a:r>
            <a:endParaRPr lang="ca-ES" dirty="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10</a:t>
            </a:fld>
            <a:endParaRPr lang="ca-ES"/>
          </a:p>
        </p:txBody>
      </p:sp>
    </p:spTree>
    <p:extLst>
      <p:ext uri="{BB962C8B-B14F-4D97-AF65-F5344CB8AC3E}">
        <p14:creationId xmlns:p14="http://schemas.microsoft.com/office/powerpoint/2010/main" val="550805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The study was conducted in primary care in Catalonia.</a:t>
            </a:r>
          </a:p>
          <a:p>
            <a:endParaRPr lang="en-US" dirty="0" smtClean="0"/>
          </a:p>
          <a:p>
            <a:r>
              <a:rPr lang="en-US" baseline="0" dirty="0" smtClean="0"/>
              <a:t>The questionnaire used is that of Goldberg validated in Spain by lot et al (1993). It is a simple scale with a good sensitivity (83%) and specificity (81%) and positive predictive value (95%). But in some cases this questionnaire has been criticized because it says detect depression symptoms than depression. In this way would be more correct to refer to depressive symptoms that depression.</a:t>
            </a:r>
            <a:endParaRPr lang="ca-ES" dirty="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11</a:t>
            </a:fld>
            <a:endParaRPr lang="ca-ES"/>
          </a:p>
        </p:txBody>
      </p:sp>
    </p:spTree>
    <p:extLst>
      <p:ext uri="{BB962C8B-B14F-4D97-AF65-F5344CB8AC3E}">
        <p14:creationId xmlns:p14="http://schemas.microsoft.com/office/powerpoint/2010/main" val="8560567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7D4BD6-E478-4F9E-9309-769B34A572F6}" type="slidenum">
              <a:rPr lang="es-ES" altLang="ca-ES"/>
              <a:pPr/>
              <a:t>12</a:t>
            </a:fld>
            <a:endParaRPr lang="es-ES" altLang="ca-E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pPr fontAlgn="t">
              <a:lnSpc>
                <a:spcPct val="80000"/>
              </a:lnSpc>
            </a:pPr>
            <a:r>
              <a:rPr lang="ca-ES" altLang="ca-ES" sz="1000" dirty="0" err="1"/>
              <a:t>Then</a:t>
            </a:r>
            <a:r>
              <a:rPr lang="ca-ES" altLang="ca-ES" sz="1000" dirty="0"/>
              <a:t> I </a:t>
            </a:r>
            <a:r>
              <a:rPr lang="ca-ES" altLang="ca-ES" sz="1000" dirty="0" err="1"/>
              <a:t>describe</a:t>
            </a:r>
            <a:r>
              <a:rPr lang="ca-ES" altLang="ca-ES" sz="1000" dirty="0"/>
              <a:t> </a:t>
            </a:r>
            <a:r>
              <a:rPr lang="ca-ES" altLang="ca-ES" sz="1000" dirty="0" err="1"/>
              <a:t>the</a:t>
            </a:r>
            <a:r>
              <a:rPr lang="ca-ES" altLang="ca-ES" sz="1000" dirty="0"/>
              <a:t> </a:t>
            </a:r>
            <a:r>
              <a:rPr lang="ca-ES" altLang="ca-ES" sz="1000" dirty="0" err="1"/>
              <a:t>methodology</a:t>
            </a:r>
            <a:r>
              <a:rPr lang="ca-ES" altLang="ca-ES" sz="1000" dirty="0"/>
              <a:t> </a:t>
            </a:r>
            <a:r>
              <a:rPr lang="ca-ES" altLang="ca-ES" sz="1000" dirty="0" err="1"/>
              <a:t>used</a:t>
            </a:r>
            <a:r>
              <a:rPr lang="ca-ES" altLang="ca-ES" sz="1000" dirty="0"/>
              <a:t/>
            </a:r>
            <a:br>
              <a:rPr lang="ca-ES" altLang="ca-ES" sz="1000" dirty="0"/>
            </a:br>
            <a:r>
              <a:rPr lang="ca-ES" altLang="ca-ES" sz="1000" b="1" dirty="0" smtClean="0"/>
              <a:t>1 </a:t>
            </a:r>
            <a:r>
              <a:rPr lang="ca-ES" altLang="ca-ES" sz="1000" b="1" dirty="0"/>
              <a:t>- QUALITATIVE PHASE: IN-DEPTH INTERVIEWS</a:t>
            </a:r>
            <a:br>
              <a:rPr lang="ca-ES" altLang="ca-ES" sz="1000" b="1" dirty="0"/>
            </a:br>
            <a:r>
              <a:rPr lang="ca-ES" altLang="ca-ES" sz="1000" dirty="0"/>
              <a:t> A total of 112 </a:t>
            </a:r>
            <a:r>
              <a:rPr lang="ca-ES" altLang="ca-ES" sz="1000" dirty="0" err="1"/>
              <a:t>interviews</a:t>
            </a:r>
            <a:r>
              <a:rPr lang="ca-ES" altLang="ca-ES" sz="1000" dirty="0"/>
              <a:t>, </a:t>
            </a:r>
            <a:r>
              <a:rPr lang="ca-ES" altLang="ca-ES" sz="1000" dirty="0" err="1"/>
              <a:t>questionnaire</a:t>
            </a:r>
            <a:r>
              <a:rPr lang="ca-ES" altLang="ca-ES" sz="1000" dirty="0"/>
              <a:t> </a:t>
            </a:r>
            <a:r>
              <a:rPr lang="ca-ES" altLang="ca-ES" sz="1000" dirty="0" err="1"/>
              <a:t>and</a:t>
            </a:r>
            <a:r>
              <a:rPr lang="ca-ES" altLang="ca-ES" sz="1000" dirty="0"/>
              <a:t> TDAG </a:t>
            </a:r>
            <a:r>
              <a:rPr lang="ca-ES" altLang="ca-ES" sz="1000" dirty="0" err="1"/>
              <a:t>people</a:t>
            </a:r>
            <a:r>
              <a:rPr lang="ca-ES" altLang="ca-ES" sz="1000" dirty="0"/>
              <a:t> </a:t>
            </a:r>
            <a:r>
              <a:rPr lang="ca-ES" altLang="ca-ES" sz="1000" dirty="0" err="1"/>
              <a:t>with</a:t>
            </a:r>
            <a:r>
              <a:rPr lang="ca-ES" altLang="ca-ES" sz="1000" dirty="0"/>
              <a:t> </a:t>
            </a:r>
            <a:r>
              <a:rPr lang="ca-ES" altLang="ca-ES" sz="1000" dirty="0" err="1"/>
              <a:t>health</a:t>
            </a:r>
            <a:r>
              <a:rPr lang="ca-ES" altLang="ca-ES" sz="1000" dirty="0"/>
              <a:t> </a:t>
            </a:r>
            <a:r>
              <a:rPr lang="ca-ES" altLang="ca-ES" sz="1000" dirty="0" err="1"/>
              <a:t>problems</a:t>
            </a:r>
            <a:r>
              <a:rPr lang="ca-ES" altLang="ca-ES" sz="1000" dirty="0"/>
              <a:t> </a:t>
            </a:r>
            <a:r>
              <a:rPr lang="ca-ES" altLang="ca-ES" sz="1000" dirty="0" err="1"/>
              <a:t>and</a:t>
            </a:r>
            <a:r>
              <a:rPr lang="ca-ES" altLang="ca-ES" sz="1000" dirty="0"/>
              <a:t> 16 </a:t>
            </a:r>
            <a:r>
              <a:rPr lang="ca-ES" altLang="ca-ES" sz="1000" dirty="0" err="1"/>
              <a:t>interviews</a:t>
            </a:r>
            <a:r>
              <a:rPr lang="ca-ES" altLang="ca-ES" sz="1000" dirty="0"/>
              <a:t> </a:t>
            </a:r>
            <a:r>
              <a:rPr lang="ca-ES" altLang="ca-ES" sz="1000" dirty="0" err="1"/>
              <a:t>health</a:t>
            </a:r>
            <a:r>
              <a:rPr lang="ca-ES" altLang="ca-ES" sz="1000" dirty="0"/>
              <a:t> professionals.</a:t>
            </a:r>
            <a:br>
              <a:rPr lang="ca-ES" altLang="ca-ES" sz="1000" dirty="0"/>
            </a:br>
            <a:endParaRPr lang="ca-ES" altLang="ca-ES" sz="1000" dirty="0"/>
          </a:p>
          <a:p>
            <a:pPr fontAlgn="t">
              <a:lnSpc>
                <a:spcPct val="80000"/>
              </a:lnSpc>
              <a:buFontTx/>
              <a:buChar char="•"/>
            </a:pPr>
            <a:r>
              <a:rPr lang="ca-ES" altLang="ca-ES" sz="1000" dirty="0"/>
              <a:t>66 </a:t>
            </a:r>
            <a:r>
              <a:rPr lang="ca-ES" altLang="ca-ES" sz="1000" dirty="0" err="1"/>
              <a:t>and</a:t>
            </a:r>
            <a:r>
              <a:rPr lang="ca-ES" altLang="ca-ES" sz="1000" dirty="0"/>
              <a:t> </a:t>
            </a:r>
            <a:r>
              <a:rPr lang="ca-ES" altLang="ca-ES" sz="1000" u="sng" dirty="0" err="1"/>
              <a:t>diagnosed</a:t>
            </a:r>
            <a:r>
              <a:rPr lang="ca-ES" altLang="ca-ES" sz="1000" u="sng" dirty="0"/>
              <a:t> </a:t>
            </a:r>
            <a:r>
              <a:rPr lang="ca-ES" altLang="ca-ES" sz="1000" u="sng" dirty="0" err="1"/>
              <a:t>with</a:t>
            </a:r>
            <a:r>
              <a:rPr lang="ca-ES" altLang="ca-ES" sz="1000" u="sng" dirty="0"/>
              <a:t> </a:t>
            </a:r>
            <a:r>
              <a:rPr lang="ca-ES" altLang="ca-ES" sz="1000" u="sng" dirty="0" err="1"/>
              <a:t>depression</a:t>
            </a:r>
            <a:r>
              <a:rPr lang="ca-ES" altLang="ca-ES" sz="1000" dirty="0"/>
              <a:t> to </a:t>
            </a:r>
            <a:r>
              <a:rPr lang="ca-ES" altLang="ca-ES" sz="1000" dirty="0" err="1"/>
              <a:t>learn</a:t>
            </a:r>
            <a:r>
              <a:rPr lang="ca-ES" altLang="ca-ES" sz="1000" dirty="0"/>
              <a:t> </a:t>
            </a:r>
            <a:r>
              <a:rPr lang="ca-ES" altLang="ca-ES" sz="1000" dirty="0" err="1"/>
              <a:t>behaviors</a:t>
            </a:r>
            <a:r>
              <a:rPr lang="ca-ES" altLang="ca-ES" sz="1000" dirty="0"/>
              <a:t>, roles </a:t>
            </a:r>
            <a:r>
              <a:rPr lang="ca-ES" altLang="ca-ES" sz="1000" dirty="0" err="1"/>
              <a:t>assigned</a:t>
            </a:r>
            <a:r>
              <a:rPr lang="ca-ES" altLang="ca-ES" sz="1000" dirty="0"/>
              <a:t>, </a:t>
            </a:r>
            <a:r>
              <a:rPr lang="ca-ES" altLang="ca-ES" sz="1000" dirty="0" err="1"/>
              <a:t>feelings</a:t>
            </a:r>
            <a:r>
              <a:rPr lang="ca-ES" altLang="ca-ES" sz="1000" dirty="0"/>
              <a:t>, </a:t>
            </a:r>
            <a:r>
              <a:rPr lang="ca-ES" altLang="ca-ES" sz="1000" dirty="0" err="1"/>
              <a:t>perceptions</a:t>
            </a:r>
            <a:r>
              <a:rPr lang="ca-ES" altLang="ca-ES" sz="1000" dirty="0"/>
              <a:t> </a:t>
            </a:r>
            <a:r>
              <a:rPr lang="ca-ES" altLang="ca-ES" sz="1000" dirty="0" err="1"/>
              <a:t>that</a:t>
            </a:r>
            <a:r>
              <a:rPr lang="ca-ES" altLang="ca-ES" sz="1000" dirty="0"/>
              <a:t> </a:t>
            </a:r>
            <a:r>
              <a:rPr lang="ca-ES" altLang="ca-ES" sz="1000" dirty="0" err="1"/>
              <a:t>comprise</a:t>
            </a:r>
            <a:r>
              <a:rPr lang="ca-ES" altLang="ca-ES" sz="1000" dirty="0"/>
              <a:t> </a:t>
            </a:r>
            <a:r>
              <a:rPr lang="ca-ES" altLang="ca-ES" sz="1000" dirty="0" err="1"/>
              <a:t>the</a:t>
            </a:r>
            <a:r>
              <a:rPr lang="ca-ES" altLang="ca-ES" sz="1000" dirty="0"/>
              <a:t> </a:t>
            </a:r>
            <a:r>
              <a:rPr lang="ca-ES" altLang="ca-ES" sz="1000" dirty="0" err="1"/>
              <a:t>depressive</a:t>
            </a:r>
            <a:r>
              <a:rPr lang="ca-ES" altLang="ca-ES" sz="1000" dirty="0"/>
              <a:t> </a:t>
            </a:r>
            <a:r>
              <a:rPr lang="ca-ES" altLang="ca-ES" sz="1000" dirty="0" err="1"/>
              <a:t>process</a:t>
            </a:r>
            <a:r>
              <a:rPr lang="ca-ES" altLang="ca-ES" sz="1000" dirty="0"/>
              <a:t>. </a:t>
            </a:r>
            <a:r>
              <a:rPr lang="ca-ES" altLang="ca-ES" sz="1000" dirty="0" err="1"/>
              <a:t>It</a:t>
            </a:r>
            <a:r>
              <a:rPr lang="ca-ES" altLang="ca-ES" sz="1000" dirty="0"/>
              <a:t> </a:t>
            </a:r>
            <a:r>
              <a:rPr lang="ca-ES" altLang="ca-ES" sz="1000" dirty="0" err="1"/>
              <a:t>also</a:t>
            </a:r>
            <a:r>
              <a:rPr lang="ca-ES" altLang="ca-ES" sz="1000" dirty="0"/>
              <a:t> </a:t>
            </a:r>
            <a:r>
              <a:rPr lang="ca-ES" altLang="ca-ES" sz="1000" dirty="0" err="1"/>
              <a:t>analyzes</a:t>
            </a:r>
            <a:r>
              <a:rPr lang="ca-ES" altLang="ca-ES" sz="1000" dirty="0"/>
              <a:t> </a:t>
            </a:r>
            <a:r>
              <a:rPr lang="ca-ES" altLang="ca-ES" sz="1000" dirty="0" err="1"/>
              <a:t>the</a:t>
            </a:r>
            <a:r>
              <a:rPr lang="ca-ES" altLang="ca-ES" sz="1000" dirty="0"/>
              <a:t> </a:t>
            </a:r>
            <a:r>
              <a:rPr lang="ca-ES" altLang="ca-ES" sz="1000" dirty="0" err="1"/>
              <a:t>perceived</a:t>
            </a:r>
            <a:r>
              <a:rPr lang="ca-ES" altLang="ca-ES" sz="1000" dirty="0"/>
              <a:t> </a:t>
            </a:r>
            <a:r>
              <a:rPr lang="ca-ES" altLang="ca-ES" sz="1000" u="sng" dirty="0" err="1"/>
              <a:t>discomfort</a:t>
            </a:r>
            <a:r>
              <a:rPr lang="ca-ES" altLang="ca-ES" sz="1000" dirty="0"/>
              <a:t> in </a:t>
            </a:r>
            <a:r>
              <a:rPr lang="ca-ES" altLang="ca-ES" sz="1000" dirty="0" err="1"/>
              <a:t>the</a:t>
            </a:r>
            <a:r>
              <a:rPr lang="ca-ES" altLang="ca-ES" sz="1000" dirty="0"/>
              <a:t> past </a:t>
            </a:r>
            <a:r>
              <a:rPr lang="ca-ES" altLang="ca-ES" sz="1000" dirty="0" err="1"/>
              <a:t>they</a:t>
            </a:r>
            <a:r>
              <a:rPr lang="ca-ES" altLang="ca-ES" sz="1000" dirty="0"/>
              <a:t> </a:t>
            </a:r>
            <a:r>
              <a:rPr lang="ca-ES" altLang="ca-ES" sz="1000" dirty="0" err="1"/>
              <a:t>have</a:t>
            </a:r>
            <a:r>
              <a:rPr lang="ca-ES" altLang="ca-ES" sz="1000" dirty="0"/>
              <a:t> </a:t>
            </a:r>
            <a:r>
              <a:rPr lang="ca-ES" altLang="ca-ES" sz="1000" dirty="0" err="1"/>
              <a:t>identified</a:t>
            </a:r>
            <a:r>
              <a:rPr lang="ca-ES" altLang="ca-ES" sz="1000" dirty="0"/>
              <a:t> as </a:t>
            </a:r>
            <a:r>
              <a:rPr lang="ca-ES" altLang="ca-ES" sz="1000" dirty="0" err="1"/>
              <a:t>causing</a:t>
            </a:r>
            <a:r>
              <a:rPr lang="ca-ES" altLang="ca-ES" sz="1000" dirty="0"/>
              <a:t> </a:t>
            </a:r>
            <a:r>
              <a:rPr lang="ca-ES" altLang="ca-ES" sz="1000" dirty="0" err="1"/>
              <a:t>depression</a:t>
            </a:r>
            <a:r>
              <a:rPr lang="ca-ES" altLang="ca-ES" sz="1000" dirty="0"/>
              <a:t>.</a:t>
            </a:r>
            <a:br>
              <a:rPr lang="ca-ES" altLang="ca-ES" sz="1000" dirty="0"/>
            </a:br>
            <a:endParaRPr lang="ca-ES" altLang="ca-ES" sz="1000" dirty="0"/>
          </a:p>
          <a:p>
            <a:pPr fontAlgn="t">
              <a:lnSpc>
                <a:spcPct val="80000"/>
              </a:lnSpc>
              <a:buFontTx/>
              <a:buChar char="•"/>
            </a:pPr>
            <a:r>
              <a:rPr lang="ca-ES" altLang="ca-ES" sz="1000" dirty="0"/>
              <a:t>26 to </a:t>
            </a:r>
            <a:r>
              <a:rPr lang="ca-ES" altLang="ca-ES" sz="1000" u="sng" dirty="0" err="1"/>
              <a:t>undiagnosed</a:t>
            </a:r>
            <a:r>
              <a:rPr lang="ca-ES" altLang="ca-ES" sz="1000" u="sng" dirty="0"/>
              <a:t> </a:t>
            </a:r>
            <a:r>
              <a:rPr lang="ca-ES" altLang="ca-ES" sz="1000" u="sng" dirty="0" err="1"/>
              <a:t>depression</a:t>
            </a:r>
            <a:r>
              <a:rPr lang="ca-ES" altLang="ca-ES" sz="1000" u="sng" dirty="0"/>
              <a:t> </a:t>
            </a:r>
            <a:r>
              <a:rPr lang="ca-ES" altLang="ca-ES" sz="1000" u="sng" dirty="0" err="1"/>
              <a:t>with</a:t>
            </a:r>
            <a:r>
              <a:rPr lang="ca-ES" altLang="ca-ES" sz="1000" u="sng" dirty="0"/>
              <a:t> </a:t>
            </a:r>
            <a:r>
              <a:rPr lang="ca-ES" altLang="ca-ES" sz="1000" u="sng" dirty="0" err="1"/>
              <a:t>health</a:t>
            </a:r>
            <a:r>
              <a:rPr lang="ca-ES" altLang="ca-ES" sz="1000" u="sng" dirty="0"/>
              <a:t> </a:t>
            </a:r>
            <a:r>
              <a:rPr lang="ca-ES" altLang="ca-ES" sz="1000" u="sng" dirty="0" err="1"/>
              <a:t>problems</a:t>
            </a:r>
            <a:r>
              <a:rPr lang="ca-ES" altLang="ca-ES" sz="1000" dirty="0"/>
              <a:t>. </a:t>
            </a:r>
            <a:r>
              <a:rPr lang="ca-ES" altLang="ca-ES" sz="1000" dirty="0" err="1"/>
              <a:t>It</a:t>
            </a:r>
            <a:r>
              <a:rPr lang="ca-ES" altLang="ca-ES" sz="1000" dirty="0"/>
              <a:t> </a:t>
            </a:r>
            <a:r>
              <a:rPr lang="ca-ES" altLang="ca-ES" sz="1000" dirty="0" err="1"/>
              <a:t>try</a:t>
            </a:r>
            <a:r>
              <a:rPr lang="ca-ES" altLang="ca-ES" sz="1000" dirty="0"/>
              <a:t> to </a:t>
            </a:r>
            <a:r>
              <a:rPr lang="ca-ES" altLang="ca-ES" sz="1000" dirty="0" err="1"/>
              <a:t>know</a:t>
            </a:r>
            <a:r>
              <a:rPr lang="ca-ES" altLang="ca-ES" sz="1000" dirty="0"/>
              <a:t> </a:t>
            </a:r>
            <a:r>
              <a:rPr lang="ca-ES" altLang="ca-ES" sz="1000" dirty="0" err="1"/>
              <a:t>if</a:t>
            </a:r>
            <a:r>
              <a:rPr lang="ca-ES" altLang="ca-ES" sz="1000" dirty="0"/>
              <a:t> </a:t>
            </a:r>
            <a:r>
              <a:rPr lang="ca-ES" altLang="ca-ES" sz="1000" dirty="0" err="1"/>
              <a:t>the</a:t>
            </a:r>
            <a:r>
              <a:rPr lang="ca-ES" altLang="ca-ES" sz="1000" dirty="0"/>
              <a:t> </a:t>
            </a:r>
            <a:r>
              <a:rPr lang="ca-ES" altLang="ca-ES" sz="1000" dirty="0" err="1"/>
              <a:t>prevalence</a:t>
            </a:r>
            <a:r>
              <a:rPr lang="ca-ES" altLang="ca-ES" sz="1000" dirty="0"/>
              <a:t> of </a:t>
            </a:r>
            <a:r>
              <a:rPr lang="ca-ES" altLang="ca-ES" sz="1000" dirty="0" err="1"/>
              <a:t>depression</a:t>
            </a:r>
            <a:r>
              <a:rPr lang="ca-ES" altLang="ca-ES" sz="1000" dirty="0"/>
              <a:t> is </a:t>
            </a:r>
            <a:r>
              <a:rPr lang="ca-ES" altLang="ca-ES" sz="1000" dirty="0" err="1"/>
              <a:t>higher</a:t>
            </a:r>
            <a:r>
              <a:rPr lang="ca-ES" altLang="ca-ES" sz="1000" dirty="0"/>
              <a:t> </a:t>
            </a:r>
            <a:r>
              <a:rPr lang="ca-ES" altLang="ca-ES" sz="1000" dirty="0" err="1"/>
              <a:t>than</a:t>
            </a:r>
            <a:r>
              <a:rPr lang="ca-ES" altLang="ca-ES" sz="1000" dirty="0"/>
              <a:t> </a:t>
            </a:r>
            <a:r>
              <a:rPr lang="ca-ES" altLang="ca-ES" sz="1000" dirty="0" err="1"/>
              <a:t>showing</a:t>
            </a:r>
            <a:r>
              <a:rPr lang="ca-ES" altLang="ca-ES" sz="1000" dirty="0"/>
              <a:t> </a:t>
            </a:r>
            <a:r>
              <a:rPr lang="ca-ES" altLang="ca-ES" sz="1000" dirty="0" err="1"/>
              <a:t>the</a:t>
            </a:r>
            <a:r>
              <a:rPr lang="ca-ES" altLang="ca-ES" sz="1000" dirty="0"/>
              <a:t> </a:t>
            </a:r>
            <a:r>
              <a:rPr lang="ca-ES" altLang="ca-ES" sz="1000" dirty="0" err="1"/>
              <a:t>health</a:t>
            </a:r>
            <a:r>
              <a:rPr lang="ca-ES" altLang="ca-ES" sz="1000" dirty="0"/>
              <a:t> </a:t>
            </a:r>
            <a:r>
              <a:rPr lang="ca-ES" altLang="ca-ES" sz="1000" dirty="0" err="1"/>
              <a:t>care</a:t>
            </a:r>
            <a:r>
              <a:rPr lang="ca-ES" altLang="ca-ES" sz="1000" dirty="0"/>
              <a:t> </a:t>
            </a:r>
            <a:r>
              <a:rPr lang="ca-ES" altLang="ca-ES" sz="1000" dirty="0" err="1"/>
              <a:t>system</a:t>
            </a:r>
            <a:r>
              <a:rPr lang="ca-ES" altLang="ca-ES" sz="1000" dirty="0"/>
              <a:t>. </a:t>
            </a:r>
            <a:r>
              <a:rPr lang="ca-ES" altLang="ca-ES" sz="1000" dirty="0" err="1"/>
              <a:t>It</a:t>
            </a:r>
            <a:r>
              <a:rPr lang="ca-ES" altLang="ca-ES" sz="1000" dirty="0"/>
              <a:t> is </a:t>
            </a:r>
            <a:r>
              <a:rPr lang="ca-ES" altLang="ca-ES" sz="1000" dirty="0" err="1"/>
              <a:t>also</a:t>
            </a:r>
            <a:r>
              <a:rPr lang="ca-ES" altLang="ca-ES" sz="1000" dirty="0"/>
              <a:t> </a:t>
            </a:r>
            <a:r>
              <a:rPr lang="ca-ES" altLang="ca-ES" sz="1000" dirty="0" err="1"/>
              <a:t>observed</a:t>
            </a:r>
            <a:r>
              <a:rPr lang="ca-ES" altLang="ca-ES" sz="1000" dirty="0"/>
              <a:t> </a:t>
            </a:r>
            <a:r>
              <a:rPr lang="ca-ES" altLang="ca-ES" sz="1000" dirty="0" err="1"/>
              <a:t>how</a:t>
            </a:r>
            <a:r>
              <a:rPr lang="ca-ES" altLang="ca-ES" sz="1000" dirty="0"/>
              <a:t> </a:t>
            </a:r>
            <a:r>
              <a:rPr lang="ca-ES" altLang="ca-ES" sz="1000" dirty="0" err="1"/>
              <a:t>men</a:t>
            </a:r>
            <a:r>
              <a:rPr lang="ca-ES" altLang="ca-ES" sz="1000" dirty="0"/>
              <a:t> </a:t>
            </a:r>
            <a:r>
              <a:rPr lang="ca-ES" altLang="ca-ES" sz="1000" dirty="0" err="1"/>
              <a:t>express</a:t>
            </a:r>
            <a:r>
              <a:rPr lang="ca-ES" altLang="ca-ES" sz="1000" dirty="0"/>
              <a:t> </a:t>
            </a:r>
            <a:r>
              <a:rPr lang="ca-ES" altLang="ca-ES" sz="1000" dirty="0" err="1"/>
              <a:t>depression</a:t>
            </a:r>
            <a:r>
              <a:rPr lang="ca-ES" altLang="ca-ES" sz="1000" dirty="0"/>
              <a:t>.</a:t>
            </a:r>
            <a:br>
              <a:rPr lang="ca-ES" altLang="ca-ES" sz="1000" dirty="0"/>
            </a:br>
            <a:endParaRPr lang="ca-ES" altLang="ca-ES" sz="1000" dirty="0"/>
          </a:p>
          <a:p>
            <a:pPr fontAlgn="t">
              <a:lnSpc>
                <a:spcPct val="80000"/>
              </a:lnSpc>
              <a:buFontTx/>
              <a:buChar char="•"/>
            </a:pPr>
            <a:r>
              <a:rPr lang="ca-ES" altLang="ca-ES" sz="1000" dirty="0"/>
              <a:t>20 </a:t>
            </a:r>
            <a:r>
              <a:rPr lang="ca-ES" altLang="ca-ES" sz="1000" u="sng" dirty="0" err="1"/>
              <a:t>women</a:t>
            </a:r>
            <a:r>
              <a:rPr lang="ca-ES" altLang="ca-ES" sz="1000" u="sng" dirty="0"/>
              <a:t> </a:t>
            </a:r>
            <a:r>
              <a:rPr lang="ca-ES" altLang="ca-ES" sz="1000" u="sng" dirty="0" err="1"/>
              <a:t>with</a:t>
            </a:r>
            <a:r>
              <a:rPr lang="ca-ES" altLang="ca-ES" sz="1000" u="sng" dirty="0"/>
              <a:t> </a:t>
            </a:r>
            <a:r>
              <a:rPr lang="ca-ES" altLang="ca-ES" sz="1000" u="sng" dirty="0" err="1"/>
              <a:t>fibromyalgia</a:t>
            </a:r>
            <a:r>
              <a:rPr lang="ca-ES" altLang="ca-ES" sz="1000" dirty="0"/>
              <a:t> to </a:t>
            </a:r>
            <a:r>
              <a:rPr lang="ca-ES" altLang="ca-ES" sz="1000" dirty="0" err="1"/>
              <a:t>analyze</a:t>
            </a:r>
            <a:r>
              <a:rPr lang="ca-ES" altLang="ca-ES" sz="1000" dirty="0"/>
              <a:t> </a:t>
            </a:r>
            <a:r>
              <a:rPr lang="ca-ES" altLang="ca-ES" sz="1000" dirty="0" err="1"/>
              <a:t>the</a:t>
            </a:r>
            <a:r>
              <a:rPr lang="ca-ES" altLang="ca-ES" sz="1000" dirty="0"/>
              <a:t> social causes </a:t>
            </a:r>
            <a:r>
              <a:rPr lang="ca-ES" altLang="ca-ES" sz="1000" dirty="0" err="1"/>
              <a:t>that</a:t>
            </a:r>
            <a:r>
              <a:rPr lang="ca-ES" altLang="ca-ES" sz="1000" dirty="0"/>
              <a:t> </a:t>
            </a:r>
            <a:r>
              <a:rPr lang="ca-ES" altLang="ca-ES" sz="1000" dirty="0" err="1"/>
              <a:t>have</a:t>
            </a:r>
            <a:r>
              <a:rPr lang="ca-ES" altLang="ca-ES" sz="1000" dirty="0"/>
              <a:t> </a:t>
            </a:r>
            <a:r>
              <a:rPr lang="ca-ES" altLang="ca-ES" sz="1000" dirty="0" err="1"/>
              <a:t>produced</a:t>
            </a:r>
            <a:r>
              <a:rPr lang="ca-ES" altLang="ca-ES" sz="1000" dirty="0"/>
              <a:t> "</a:t>
            </a:r>
            <a:r>
              <a:rPr lang="ca-ES" altLang="ca-ES" sz="1000" dirty="0" err="1"/>
              <a:t>discomfort</a:t>
            </a:r>
            <a:r>
              <a:rPr lang="ca-ES" altLang="ca-ES" sz="1000" dirty="0"/>
              <a:t>."</a:t>
            </a:r>
            <a:br>
              <a:rPr lang="ca-ES" altLang="ca-ES" sz="1000" dirty="0"/>
            </a:br>
            <a:endParaRPr lang="ca-ES" altLang="ca-ES" sz="1000" dirty="0"/>
          </a:p>
          <a:p>
            <a:pPr fontAlgn="t">
              <a:lnSpc>
                <a:spcPct val="80000"/>
              </a:lnSpc>
              <a:buFontTx/>
              <a:buChar char="•"/>
            </a:pPr>
            <a:r>
              <a:rPr lang="ca-ES" altLang="ca-ES" sz="1000" dirty="0"/>
              <a:t>16 </a:t>
            </a:r>
            <a:r>
              <a:rPr lang="ca-ES" altLang="ca-ES" sz="1000" u="sng" dirty="0"/>
              <a:t>doctors, </a:t>
            </a:r>
            <a:r>
              <a:rPr lang="ca-ES" altLang="ca-ES" sz="1000" u="sng" dirty="0" err="1"/>
              <a:t>psychiatrists</a:t>
            </a:r>
            <a:r>
              <a:rPr lang="ca-ES" altLang="ca-ES" sz="1000" u="sng" dirty="0"/>
              <a:t>, </a:t>
            </a:r>
            <a:r>
              <a:rPr lang="ca-ES" altLang="ca-ES" sz="1000" u="sng" dirty="0" err="1"/>
              <a:t>psychologists</a:t>
            </a:r>
            <a:r>
              <a:rPr lang="ca-ES" altLang="ca-ES" sz="1000" u="sng" dirty="0"/>
              <a:t>, </a:t>
            </a:r>
            <a:r>
              <a:rPr lang="ca-ES" altLang="ca-ES" sz="1000" u="sng" dirty="0" err="1"/>
              <a:t>rheumatologists</a:t>
            </a:r>
            <a:r>
              <a:rPr lang="ca-ES" altLang="ca-ES" sz="1000" dirty="0"/>
              <a:t> to </a:t>
            </a:r>
            <a:r>
              <a:rPr lang="ca-ES" altLang="ca-ES" sz="1000" dirty="0" err="1"/>
              <a:t>determine</a:t>
            </a:r>
            <a:r>
              <a:rPr lang="ca-ES" altLang="ca-ES" sz="1000" dirty="0"/>
              <a:t> </a:t>
            </a:r>
            <a:r>
              <a:rPr lang="ca-ES" altLang="ca-ES" sz="1000" dirty="0" err="1"/>
              <a:t>the</a:t>
            </a:r>
            <a:r>
              <a:rPr lang="ca-ES" altLang="ca-ES" sz="1000" dirty="0"/>
              <a:t> causes of </a:t>
            </a:r>
            <a:r>
              <a:rPr lang="ca-ES" altLang="ca-ES" sz="1000" dirty="0" err="1"/>
              <a:t>depression</a:t>
            </a:r>
            <a:r>
              <a:rPr lang="ca-ES" altLang="ca-ES" sz="1000" dirty="0"/>
              <a:t> </a:t>
            </a:r>
            <a:r>
              <a:rPr lang="ca-ES" altLang="ca-ES" sz="1000" dirty="0" err="1"/>
              <a:t>and</a:t>
            </a:r>
            <a:r>
              <a:rPr lang="ca-ES" altLang="ca-ES" sz="1000" dirty="0"/>
              <a:t> </a:t>
            </a:r>
            <a:r>
              <a:rPr lang="ca-ES" altLang="ca-ES" sz="1000" dirty="0" err="1"/>
              <a:t>appropriate</a:t>
            </a:r>
            <a:r>
              <a:rPr lang="ca-ES" altLang="ca-ES" sz="1000" dirty="0"/>
              <a:t> </a:t>
            </a:r>
            <a:r>
              <a:rPr lang="ca-ES" altLang="ca-ES" sz="1000" dirty="0" err="1"/>
              <a:t>treatment</a:t>
            </a:r>
            <a:r>
              <a:rPr lang="ca-ES" altLang="ca-ES" sz="1000" dirty="0"/>
              <a:t>.</a:t>
            </a:r>
            <a:br>
              <a:rPr lang="ca-ES" altLang="ca-ES" sz="1000" dirty="0"/>
            </a:br>
            <a:endParaRPr lang="ca-ES" altLang="ca-ES" sz="1000" dirty="0"/>
          </a:p>
          <a:p>
            <a:pPr fontAlgn="t">
              <a:lnSpc>
                <a:spcPct val="80000"/>
              </a:lnSpc>
            </a:pPr>
            <a:r>
              <a:rPr lang="ca-ES" altLang="ca-ES" sz="1000" b="1" dirty="0"/>
              <a:t>3 - PHASE QUANTITATIVE STUDY IN A COMMUNITY POPULATION</a:t>
            </a:r>
            <a:br>
              <a:rPr lang="ca-ES" altLang="ca-ES" sz="1000" b="1" dirty="0"/>
            </a:br>
            <a:r>
              <a:rPr lang="ca-ES" altLang="ca-ES" sz="1000" dirty="0"/>
              <a:t>317 </a:t>
            </a:r>
            <a:r>
              <a:rPr lang="ca-ES" altLang="ca-ES" sz="1000" dirty="0" err="1"/>
              <a:t>questionnaires</a:t>
            </a:r>
            <a:r>
              <a:rPr lang="ca-ES" altLang="ca-ES" sz="1000" dirty="0"/>
              <a:t> </a:t>
            </a:r>
            <a:r>
              <a:rPr lang="ca-ES" altLang="ca-ES" sz="1000" dirty="0" err="1"/>
              <a:t>were</a:t>
            </a:r>
            <a:r>
              <a:rPr lang="ca-ES" altLang="ca-ES" sz="1000" dirty="0"/>
              <a:t> </a:t>
            </a:r>
            <a:r>
              <a:rPr lang="ca-ES" altLang="ca-ES" sz="1000" dirty="0" err="1"/>
              <a:t>given</a:t>
            </a:r>
            <a:r>
              <a:rPr lang="ca-ES" altLang="ca-ES" sz="1000" dirty="0"/>
              <a:t> </a:t>
            </a:r>
            <a:r>
              <a:rPr lang="ca-ES" altLang="ca-ES" sz="1000" dirty="0" err="1"/>
              <a:t>entry</a:t>
            </a:r>
            <a:r>
              <a:rPr lang="ca-ES" altLang="ca-ES" sz="1000" dirty="0"/>
              <a:t>. </a:t>
            </a:r>
            <a:r>
              <a:rPr lang="ca-ES" altLang="ca-ES" sz="1000" dirty="0" err="1"/>
              <a:t>We</a:t>
            </a:r>
            <a:r>
              <a:rPr lang="ca-ES" altLang="ca-ES" sz="1000" dirty="0"/>
              <a:t> </a:t>
            </a:r>
            <a:r>
              <a:rPr lang="ca-ES" altLang="ca-ES" sz="1000" dirty="0" err="1"/>
              <a:t>performed</a:t>
            </a:r>
            <a:r>
              <a:rPr lang="ca-ES" altLang="ca-ES" sz="1000" dirty="0"/>
              <a:t> a </a:t>
            </a:r>
            <a:r>
              <a:rPr lang="ca-ES" altLang="ca-ES" sz="1000" dirty="0" err="1"/>
              <a:t>stratified</a:t>
            </a:r>
            <a:r>
              <a:rPr lang="ca-ES" altLang="ca-ES" sz="1000" dirty="0"/>
              <a:t> </a:t>
            </a:r>
            <a:r>
              <a:rPr lang="ca-ES" altLang="ca-ES" sz="1000" dirty="0" err="1"/>
              <a:t>random</a:t>
            </a:r>
            <a:r>
              <a:rPr lang="ca-ES" altLang="ca-ES" sz="1000" dirty="0"/>
              <a:t> </a:t>
            </a:r>
            <a:r>
              <a:rPr lang="ca-ES" altLang="ca-ES" sz="1000" dirty="0" err="1"/>
              <a:t>sampling</a:t>
            </a:r>
            <a:r>
              <a:rPr lang="ca-ES" altLang="ca-ES" sz="1000" dirty="0"/>
              <a:t> </a:t>
            </a:r>
            <a:r>
              <a:rPr lang="ca-ES" altLang="ca-ES" sz="1000" dirty="0" err="1"/>
              <a:t>by</a:t>
            </a:r>
            <a:r>
              <a:rPr lang="ca-ES" altLang="ca-ES" sz="1000" dirty="0"/>
              <a:t> </a:t>
            </a:r>
            <a:r>
              <a:rPr lang="ca-ES" altLang="ca-ES" sz="1000" dirty="0" err="1"/>
              <a:t>age</a:t>
            </a:r>
            <a:r>
              <a:rPr lang="ca-ES" altLang="ca-ES" sz="1000" dirty="0"/>
              <a:t> </a:t>
            </a:r>
            <a:r>
              <a:rPr lang="ca-ES" altLang="ca-ES" sz="1000" dirty="0" err="1"/>
              <a:t>and</a:t>
            </a:r>
            <a:r>
              <a:rPr lang="ca-ES" altLang="ca-ES" sz="1000" dirty="0"/>
              <a:t> </a:t>
            </a:r>
            <a:r>
              <a:rPr lang="ca-ES" altLang="ca-ES" sz="1000" dirty="0" err="1"/>
              <a:t>sex</a:t>
            </a:r>
            <a:r>
              <a:rPr lang="ca-ES" altLang="ca-ES" sz="1000" dirty="0"/>
              <a:t>. </a:t>
            </a:r>
            <a:r>
              <a:rPr lang="ca-ES" altLang="ca-ES" sz="1000" dirty="0" err="1"/>
              <a:t>The</a:t>
            </a:r>
            <a:r>
              <a:rPr lang="ca-ES" altLang="ca-ES" sz="1000" dirty="0"/>
              <a:t> </a:t>
            </a:r>
            <a:r>
              <a:rPr lang="ca-ES" altLang="ca-ES" sz="1000" dirty="0" err="1"/>
              <a:t>statistical</a:t>
            </a:r>
            <a:r>
              <a:rPr lang="ca-ES" altLang="ca-ES" sz="1000" dirty="0"/>
              <a:t> </a:t>
            </a:r>
            <a:r>
              <a:rPr lang="ca-ES" altLang="ca-ES" sz="1000" dirty="0" err="1"/>
              <a:t>techniques</a:t>
            </a:r>
            <a:r>
              <a:rPr lang="ca-ES" altLang="ca-ES" sz="1000" dirty="0"/>
              <a:t> </a:t>
            </a:r>
            <a:r>
              <a:rPr lang="ca-ES" altLang="ca-ES" sz="1000" dirty="0" err="1"/>
              <a:t>used</a:t>
            </a:r>
            <a:r>
              <a:rPr lang="ca-ES" altLang="ca-ES" sz="1000" dirty="0"/>
              <a:t> </a:t>
            </a:r>
            <a:r>
              <a:rPr lang="ca-ES" altLang="ca-ES" sz="1000" dirty="0" err="1"/>
              <a:t>are</a:t>
            </a:r>
            <a:r>
              <a:rPr lang="ca-ES" altLang="ca-ES" sz="1000" dirty="0"/>
              <a:t> Chi-</a:t>
            </a:r>
            <a:r>
              <a:rPr lang="ca-ES" altLang="ca-ES" sz="1000" dirty="0" err="1"/>
              <a:t>square</a:t>
            </a:r>
            <a:r>
              <a:rPr lang="ca-ES" altLang="ca-ES" sz="1000" dirty="0"/>
              <a:t> to compare </a:t>
            </a:r>
            <a:r>
              <a:rPr lang="ca-ES" altLang="ca-ES" sz="1000" dirty="0" err="1"/>
              <a:t>proportions</a:t>
            </a:r>
            <a:r>
              <a:rPr lang="ca-ES" altLang="ca-ES" sz="1000" dirty="0"/>
              <a:t> </a:t>
            </a:r>
            <a:r>
              <a:rPr lang="ca-ES" altLang="ca-ES" sz="1000" dirty="0" err="1"/>
              <a:t>and</a:t>
            </a:r>
            <a:r>
              <a:rPr lang="ca-ES" altLang="ca-ES" sz="1000" dirty="0"/>
              <a:t> t-Student to compare </a:t>
            </a:r>
            <a:r>
              <a:rPr lang="ca-ES" altLang="ca-ES" sz="1000" dirty="0" err="1"/>
              <a:t>means</a:t>
            </a:r>
            <a:r>
              <a:rPr lang="ca-ES" altLang="ca-ES" sz="1000" dirty="0"/>
              <a:t> </a:t>
            </a:r>
            <a:r>
              <a:rPr lang="ca-ES" altLang="ca-ES" sz="1000" dirty="0" err="1"/>
              <a:t>and</a:t>
            </a:r>
            <a:r>
              <a:rPr lang="ca-ES" altLang="ca-ES" sz="1000" dirty="0"/>
              <a:t> </a:t>
            </a:r>
            <a:r>
              <a:rPr lang="ca-ES" altLang="ca-ES" sz="1000" dirty="0" err="1"/>
              <a:t>logistic</a:t>
            </a:r>
            <a:r>
              <a:rPr lang="ca-ES" altLang="ca-ES" sz="1000" dirty="0"/>
              <a:t> </a:t>
            </a:r>
            <a:r>
              <a:rPr lang="ca-ES" altLang="ca-ES" sz="1000" dirty="0" err="1"/>
              <a:t>regression</a:t>
            </a:r>
            <a:r>
              <a:rPr lang="ca-ES" altLang="ca-ES" sz="1000" dirty="0"/>
              <a:t> </a:t>
            </a:r>
            <a:r>
              <a:rPr lang="ca-ES" altLang="ca-ES" sz="1000" dirty="0" err="1"/>
              <a:t>multivariante</a:t>
            </a:r>
            <a:r>
              <a:rPr lang="ca-ES" altLang="ca-ES" sz="1000" dirty="0"/>
              <a:t> </a:t>
            </a:r>
            <a:r>
              <a:rPr lang="ca-ES" altLang="ca-ES" sz="1000" dirty="0" err="1"/>
              <a:t>analysis.We</a:t>
            </a:r>
            <a:r>
              <a:rPr lang="ca-ES" altLang="ca-ES" sz="1000" dirty="0"/>
              <a:t> </a:t>
            </a:r>
            <a:r>
              <a:rPr lang="ca-ES" altLang="ca-ES" sz="1000" dirty="0" err="1"/>
              <a:t>try</a:t>
            </a:r>
            <a:r>
              <a:rPr lang="ca-ES" altLang="ca-ES" sz="1000" dirty="0"/>
              <a:t> to </a:t>
            </a:r>
            <a:r>
              <a:rPr lang="ca-ES" altLang="ca-ES" sz="1000" dirty="0" err="1"/>
              <a:t>know</a:t>
            </a:r>
            <a:r>
              <a:rPr lang="ca-ES" altLang="ca-ES" sz="1000" dirty="0"/>
              <a:t> </a:t>
            </a:r>
            <a:r>
              <a:rPr lang="ca-ES" altLang="ca-ES" sz="1000" dirty="0" err="1"/>
              <a:t>the</a:t>
            </a:r>
            <a:r>
              <a:rPr lang="ca-ES" altLang="ca-ES" sz="1000" dirty="0"/>
              <a:t> </a:t>
            </a:r>
            <a:r>
              <a:rPr lang="ca-ES" altLang="ca-ES" sz="1000" dirty="0" err="1"/>
              <a:t>prevalence</a:t>
            </a:r>
            <a:r>
              <a:rPr lang="ca-ES" altLang="ca-ES" sz="1000" dirty="0"/>
              <a:t> of </a:t>
            </a:r>
            <a:r>
              <a:rPr lang="ca-ES" altLang="ca-ES" sz="1000" dirty="0" err="1"/>
              <a:t>depression</a:t>
            </a:r>
            <a:r>
              <a:rPr lang="ca-ES" altLang="ca-ES" sz="1000" dirty="0"/>
              <a:t> </a:t>
            </a:r>
            <a:r>
              <a:rPr lang="ca-ES" altLang="ca-ES" sz="1000" dirty="0" err="1"/>
              <a:t>and</a:t>
            </a:r>
            <a:r>
              <a:rPr lang="ca-ES" altLang="ca-ES" sz="1000" dirty="0"/>
              <a:t> </a:t>
            </a:r>
            <a:r>
              <a:rPr lang="ca-ES" altLang="ca-ES" sz="1000" dirty="0" err="1"/>
              <a:t>their</a:t>
            </a:r>
            <a:r>
              <a:rPr lang="ca-ES" altLang="ca-ES" sz="1000" dirty="0"/>
              <a:t> probable causes.</a:t>
            </a:r>
            <a:br>
              <a:rPr lang="ca-ES" altLang="ca-ES" sz="1000" dirty="0"/>
            </a:br>
            <a:r>
              <a:rPr lang="ca-ES" altLang="ca-ES" sz="1000" dirty="0" err="1"/>
              <a:t>Both</a:t>
            </a:r>
            <a:r>
              <a:rPr lang="ca-ES" altLang="ca-ES" sz="1000" dirty="0"/>
              <a:t> </a:t>
            </a:r>
            <a:r>
              <a:rPr lang="ca-ES" altLang="ca-ES" sz="1000" dirty="0" err="1"/>
              <a:t>qualitative</a:t>
            </a:r>
            <a:r>
              <a:rPr lang="ca-ES" altLang="ca-ES" sz="1000" dirty="0"/>
              <a:t> </a:t>
            </a:r>
            <a:r>
              <a:rPr lang="ca-ES" altLang="ca-ES" sz="1000" dirty="0" err="1"/>
              <a:t>and</a:t>
            </a:r>
            <a:r>
              <a:rPr lang="ca-ES" altLang="ca-ES" sz="1000" dirty="0"/>
              <a:t> </a:t>
            </a:r>
            <a:r>
              <a:rPr lang="ca-ES" altLang="ca-ES" sz="1000" dirty="0" err="1"/>
              <a:t>quantitative</a:t>
            </a:r>
            <a:r>
              <a:rPr lang="ca-ES" altLang="ca-ES" sz="1000" dirty="0"/>
              <a:t> </a:t>
            </a:r>
            <a:r>
              <a:rPr lang="ca-ES" altLang="ca-ES" sz="1000" dirty="0" err="1"/>
              <a:t>phase</a:t>
            </a:r>
            <a:r>
              <a:rPr lang="ca-ES" altLang="ca-ES" sz="1000" dirty="0"/>
              <a:t> is </a:t>
            </a:r>
            <a:r>
              <a:rPr lang="ca-ES" altLang="ca-ES" sz="1000" dirty="0" err="1"/>
              <a:t>administered</a:t>
            </a:r>
            <a:r>
              <a:rPr lang="ca-ES" altLang="ca-ES" sz="1000" dirty="0"/>
              <a:t> TGAD (</a:t>
            </a:r>
            <a:r>
              <a:rPr lang="ca-ES" altLang="ca-ES" sz="1000" dirty="0" err="1"/>
              <a:t>Goldberg</a:t>
            </a:r>
            <a:r>
              <a:rPr lang="ca-ES" altLang="ca-ES" sz="1000" dirty="0"/>
              <a:t> test for </a:t>
            </a:r>
            <a:r>
              <a:rPr lang="ca-ES" altLang="ca-ES" sz="1000" dirty="0" err="1"/>
              <a:t>anxiety</a:t>
            </a:r>
            <a:r>
              <a:rPr lang="ca-ES" altLang="ca-ES" sz="1000" dirty="0"/>
              <a:t> </a:t>
            </a:r>
            <a:r>
              <a:rPr lang="ca-ES" altLang="ca-ES" sz="1000" dirty="0" err="1"/>
              <a:t>and</a:t>
            </a:r>
            <a:r>
              <a:rPr lang="ca-ES" altLang="ca-ES" sz="1000" dirty="0"/>
              <a:t> </a:t>
            </a:r>
            <a:r>
              <a:rPr lang="ca-ES" altLang="ca-ES" sz="1000" dirty="0" err="1"/>
              <a:t>depression</a:t>
            </a:r>
            <a:r>
              <a:rPr lang="ca-ES" altLang="ca-ES" sz="1000" dirty="0"/>
              <a:t>) is a clear </a:t>
            </a:r>
            <a:r>
              <a:rPr lang="ca-ES" altLang="ca-ES" sz="1000" dirty="0" err="1"/>
              <a:t>and</a:t>
            </a:r>
            <a:r>
              <a:rPr lang="ca-ES" altLang="ca-ES" sz="1000" dirty="0"/>
              <a:t> simple test to </a:t>
            </a:r>
            <a:r>
              <a:rPr lang="ca-ES" altLang="ca-ES" sz="1000" dirty="0" err="1"/>
              <a:t>administer</a:t>
            </a:r>
            <a:r>
              <a:rPr lang="ca-ES" altLang="ca-ES" sz="1000" dirty="0"/>
              <a:t> </a:t>
            </a:r>
            <a:r>
              <a:rPr lang="ca-ES" altLang="ca-ES" sz="1000" dirty="0" err="1"/>
              <a:t>two</a:t>
            </a:r>
            <a:r>
              <a:rPr lang="ca-ES" altLang="ca-ES" sz="1000" dirty="0"/>
              <a:t> </a:t>
            </a:r>
            <a:r>
              <a:rPr lang="ca-ES" altLang="ca-ES" sz="1000" dirty="0" err="1"/>
              <a:t>subscales</a:t>
            </a:r>
            <a:r>
              <a:rPr lang="ca-ES" altLang="ca-ES" sz="1000" dirty="0"/>
              <a:t> for </a:t>
            </a:r>
            <a:r>
              <a:rPr lang="ca-ES" altLang="ca-ES" sz="1000" dirty="0" err="1"/>
              <a:t>depression</a:t>
            </a:r>
            <a:r>
              <a:rPr lang="ca-ES" altLang="ca-ES" sz="1000" dirty="0"/>
              <a:t> </a:t>
            </a:r>
            <a:r>
              <a:rPr lang="ca-ES" altLang="ca-ES" sz="1000" dirty="0" err="1"/>
              <a:t>and</a:t>
            </a:r>
            <a:r>
              <a:rPr lang="ca-ES" altLang="ca-ES" sz="1000" dirty="0"/>
              <a:t> </a:t>
            </a:r>
            <a:r>
              <a:rPr lang="ca-ES" altLang="ca-ES" sz="1000" dirty="0" err="1"/>
              <a:t>anxiety</a:t>
            </a:r>
            <a:r>
              <a:rPr lang="ca-ES" altLang="ca-ES" sz="1000" dirty="0"/>
              <a:t>, </a:t>
            </a:r>
            <a:r>
              <a:rPr lang="ca-ES" altLang="ca-ES" sz="1000" dirty="0" err="1"/>
              <a:t>validated</a:t>
            </a:r>
            <a:r>
              <a:rPr lang="ca-ES" altLang="ca-ES" sz="1000" dirty="0"/>
              <a:t> </a:t>
            </a:r>
            <a:r>
              <a:rPr lang="ca-ES" altLang="ca-ES" sz="1000" dirty="0" err="1"/>
              <a:t>and</a:t>
            </a:r>
            <a:r>
              <a:rPr lang="ca-ES" altLang="ca-ES" sz="1000" dirty="0"/>
              <a:t> </a:t>
            </a:r>
            <a:r>
              <a:rPr lang="ca-ES" altLang="ca-ES" sz="1000" dirty="0" err="1"/>
              <a:t>adapted</a:t>
            </a:r>
            <a:r>
              <a:rPr lang="ca-ES" altLang="ca-ES" sz="1000" dirty="0"/>
              <a:t> to </a:t>
            </a:r>
            <a:r>
              <a:rPr lang="ca-ES" altLang="ca-ES" sz="1000" dirty="0" err="1"/>
              <a:t>Spanish</a:t>
            </a:r>
            <a:r>
              <a:rPr lang="ca-ES" altLang="ca-ES" sz="1000" dirty="0"/>
              <a:t> </a:t>
            </a:r>
            <a:r>
              <a:rPr lang="ca-ES" altLang="ca-ES" sz="1000" dirty="0" err="1"/>
              <a:t>society</a:t>
            </a:r>
            <a:r>
              <a:rPr lang="ca-ES" altLang="ca-ES" sz="1000" dirty="0"/>
              <a:t> </a:t>
            </a:r>
            <a:r>
              <a:rPr lang="ca-ES" altLang="ca-ES" sz="1000" dirty="0" err="1"/>
              <a:t>and</a:t>
            </a:r>
            <a:r>
              <a:rPr lang="ca-ES" altLang="ca-ES" sz="1000" dirty="0"/>
              <a:t> </a:t>
            </a:r>
            <a:r>
              <a:rPr lang="ca-ES" altLang="ca-ES" sz="1000" dirty="0" err="1"/>
              <a:t>which</a:t>
            </a:r>
            <a:r>
              <a:rPr lang="ca-ES" altLang="ca-ES" sz="1000" dirty="0"/>
              <a:t> </a:t>
            </a:r>
            <a:r>
              <a:rPr lang="ca-ES" altLang="ca-ES" sz="1000" dirty="0" err="1"/>
              <a:t>essentially</a:t>
            </a:r>
            <a:r>
              <a:rPr lang="ca-ES" altLang="ca-ES" sz="1000" dirty="0"/>
              <a:t> determines </a:t>
            </a:r>
            <a:r>
              <a:rPr lang="ca-ES" altLang="ca-ES" sz="1000" dirty="0" err="1"/>
              <a:t>whether</a:t>
            </a:r>
            <a:r>
              <a:rPr lang="ca-ES" altLang="ca-ES" sz="1000" dirty="0"/>
              <a:t> or </a:t>
            </a:r>
            <a:r>
              <a:rPr lang="ca-ES" altLang="ca-ES" sz="1000" dirty="0" err="1"/>
              <a:t>not</a:t>
            </a:r>
            <a:r>
              <a:rPr lang="ca-ES" altLang="ca-ES" sz="1000" dirty="0"/>
              <a:t> </a:t>
            </a:r>
            <a:r>
              <a:rPr lang="ca-ES" altLang="ca-ES" sz="1000" dirty="0" err="1"/>
              <a:t>depression</a:t>
            </a:r>
            <a:r>
              <a:rPr lang="ca-ES" altLang="ca-ES" sz="1000" dirty="0"/>
              <a:t> is a </a:t>
            </a:r>
            <a:r>
              <a:rPr lang="ca-ES" altLang="ca-ES" sz="1000" dirty="0" err="1"/>
              <a:t>positive</a:t>
            </a:r>
            <a:r>
              <a:rPr lang="ca-ES" altLang="ca-ES" sz="1000" dirty="0"/>
              <a:t> </a:t>
            </a:r>
            <a:r>
              <a:rPr lang="ca-ES" altLang="ca-ES" sz="1000" dirty="0" err="1"/>
              <a:t>response</a:t>
            </a:r>
            <a:r>
              <a:rPr lang="ca-ES" altLang="ca-ES" sz="1000" dirty="0"/>
              <a:t> to </a:t>
            </a:r>
            <a:r>
              <a:rPr lang="ca-ES" altLang="ca-ES" sz="1000" dirty="0" err="1"/>
              <a:t>questions</a:t>
            </a:r>
            <a:r>
              <a:rPr lang="ca-ES" altLang="ca-ES" sz="1000" dirty="0"/>
              <a:t> </a:t>
            </a:r>
            <a:r>
              <a:rPr lang="ca-ES" altLang="ca-ES" sz="1000" dirty="0" err="1"/>
              <a:t>from</a:t>
            </a:r>
            <a:r>
              <a:rPr lang="ca-ES" altLang="ca-ES" sz="1000" dirty="0"/>
              <a:t> </a:t>
            </a:r>
            <a:r>
              <a:rPr lang="ca-ES" altLang="ca-ES" sz="1000" dirty="0" err="1"/>
              <a:t>the</a:t>
            </a:r>
            <a:r>
              <a:rPr lang="ca-ES" altLang="ca-ES" sz="1000" dirty="0"/>
              <a:t> </a:t>
            </a:r>
            <a:r>
              <a:rPr lang="ca-ES" altLang="ca-ES" sz="1000" dirty="0" err="1"/>
              <a:t>first</a:t>
            </a:r>
            <a:r>
              <a:rPr lang="ca-ES" altLang="ca-ES" sz="1000" dirty="0"/>
              <a:t> part </a:t>
            </a:r>
            <a:r>
              <a:rPr lang="ca-ES" altLang="ca-ES" sz="1000" dirty="0" err="1"/>
              <a:t>referring</a:t>
            </a:r>
            <a:r>
              <a:rPr lang="ca-ES" altLang="ca-ES" sz="1000" dirty="0"/>
              <a:t> to social </a:t>
            </a:r>
            <a:r>
              <a:rPr lang="ca-ES" altLang="ca-ES" sz="1000" dirty="0" err="1"/>
              <a:t>problems</a:t>
            </a:r>
            <a:r>
              <a:rPr lang="ca-ES" altLang="ca-ES" sz="1000" dirty="0"/>
              <a:t>.</a:t>
            </a:r>
            <a:endParaRPr lang="es-ES" altLang="ca-ES" sz="10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ca-ES" dirty="0" err="1" smtClean="0"/>
              <a:t>Interpretation</a:t>
            </a:r>
            <a:r>
              <a:rPr lang="ca-ES" dirty="0" smtClean="0"/>
              <a:t>: </a:t>
            </a:r>
            <a:r>
              <a:rPr lang="ca-ES" dirty="0" err="1" smtClean="0"/>
              <a:t>Anxiety</a:t>
            </a:r>
            <a:r>
              <a:rPr lang="ca-ES" dirty="0" smtClean="0"/>
              <a:t> </a:t>
            </a:r>
            <a:r>
              <a:rPr lang="ca-ES" dirty="0" err="1" smtClean="0"/>
              <a:t>scale</a:t>
            </a:r>
            <a:r>
              <a:rPr lang="ca-ES" dirty="0" smtClean="0"/>
              <a:t>: 4 or </a:t>
            </a:r>
            <a:r>
              <a:rPr lang="ca-ES" dirty="0" err="1" smtClean="0"/>
              <a:t>more</a:t>
            </a:r>
            <a:r>
              <a:rPr lang="ca-ES" dirty="0" smtClean="0"/>
              <a:t> </a:t>
            </a:r>
            <a:r>
              <a:rPr lang="ca-ES" dirty="0" err="1" smtClean="0"/>
              <a:t>affirmatives</a:t>
            </a:r>
            <a:r>
              <a:rPr lang="ca-ES" dirty="0" smtClean="0"/>
              <a:t> </a:t>
            </a:r>
            <a:r>
              <a:rPr lang="ca-ES" dirty="0" err="1" smtClean="0"/>
              <a:t>responses</a:t>
            </a:r>
            <a:r>
              <a:rPr lang="ca-ES" dirty="0" smtClean="0"/>
              <a:t>. </a:t>
            </a:r>
            <a:endParaRPr lang="ca-ES" dirty="0"/>
          </a:p>
        </p:txBody>
      </p:sp>
      <p:sp>
        <p:nvSpPr>
          <p:cNvPr id="4" name="Marcador de número de diapositiva 3"/>
          <p:cNvSpPr>
            <a:spLocks noGrp="1"/>
          </p:cNvSpPr>
          <p:nvPr>
            <p:ph type="sldNum" sz="quarter" idx="10"/>
          </p:nvPr>
        </p:nvSpPr>
        <p:spPr/>
        <p:txBody>
          <a:bodyPr/>
          <a:lstStyle/>
          <a:p>
            <a:fld id="{882F0162-96FC-41B4-A9B7-998FEC2009F9}" type="slidenum">
              <a:rPr lang="ca-ES" smtClean="0"/>
              <a:t>13</a:t>
            </a:fld>
            <a:endParaRPr lang="ca-ES"/>
          </a:p>
        </p:txBody>
      </p:sp>
    </p:spTree>
    <p:extLst>
      <p:ext uri="{BB962C8B-B14F-4D97-AF65-F5344CB8AC3E}">
        <p14:creationId xmlns:p14="http://schemas.microsoft.com/office/powerpoint/2010/main" val="4783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noProof="0" dirty="0" smtClean="0"/>
              <a:t>Depression scale: 2 or more affirmatives responses.</a:t>
            </a:r>
          </a:p>
          <a:p>
            <a:endParaRPr lang="ca-ES" dirty="0"/>
          </a:p>
        </p:txBody>
      </p:sp>
      <p:sp>
        <p:nvSpPr>
          <p:cNvPr id="4" name="Marcador de número de diapositiva 3"/>
          <p:cNvSpPr>
            <a:spLocks noGrp="1"/>
          </p:cNvSpPr>
          <p:nvPr>
            <p:ph type="sldNum" sz="quarter" idx="10"/>
          </p:nvPr>
        </p:nvSpPr>
        <p:spPr/>
        <p:txBody>
          <a:bodyPr/>
          <a:lstStyle/>
          <a:p>
            <a:fld id="{882F0162-96FC-41B4-A9B7-998FEC2009F9}" type="slidenum">
              <a:rPr lang="ca-ES" smtClean="0"/>
              <a:t>14</a:t>
            </a:fld>
            <a:endParaRPr lang="ca-ES"/>
          </a:p>
        </p:txBody>
      </p:sp>
    </p:spTree>
    <p:extLst>
      <p:ext uri="{BB962C8B-B14F-4D97-AF65-F5344CB8AC3E}">
        <p14:creationId xmlns:p14="http://schemas.microsoft.com/office/powerpoint/2010/main" val="1813504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CAE94B-D4B1-46CC-A0D7-A53C1F3D5ED9}" type="slidenum">
              <a:rPr lang="es-ES" altLang="ca-ES"/>
              <a:pPr/>
              <a:t>15</a:t>
            </a:fld>
            <a:endParaRPr lang="es-ES" altLang="ca-ES"/>
          </a:p>
        </p:txBody>
      </p:sp>
      <p:sp>
        <p:nvSpPr>
          <p:cNvPr id="332802" name="Rectangle 2"/>
          <p:cNvSpPr>
            <a:spLocks noGrp="1" noRot="1" noChangeAspect="1" noChangeArrowheads="1" noTextEdit="1"/>
          </p:cNvSpPr>
          <p:nvPr>
            <p:ph type="sldImg"/>
          </p:nvPr>
        </p:nvSpPr>
        <p:spPr>
          <a:ln/>
        </p:spPr>
      </p:sp>
      <p:sp>
        <p:nvSpPr>
          <p:cNvPr id="332803" name="Rectangle 3"/>
          <p:cNvSpPr>
            <a:spLocks noGrp="1" noChangeArrowheads="1"/>
          </p:cNvSpPr>
          <p:nvPr>
            <p:ph type="body" idx="1"/>
          </p:nvPr>
        </p:nvSpPr>
        <p:spPr/>
        <p:txBody>
          <a:bodyPr/>
          <a:lstStyle/>
          <a:p>
            <a:pPr>
              <a:buFontTx/>
              <a:buChar char="•"/>
            </a:pPr>
            <a:r>
              <a:rPr lang="es-ES" altLang="ca-ES"/>
              <a:t>There is a parallel between the depression scale that we use and the causes that lead to suicide according to Durkheim.</a:t>
            </a:r>
            <a:br>
              <a:rPr lang="es-ES" altLang="ca-ES"/>
            </a:br>
            <a:endParaRPr lang="es-ES" altLang="ca-ES"/>
          </a:p>
          <a:p>
            <a:pPr>
              <a:buFontTx/>
              <a:buChar char="•"/>
            </a:pPr>
            <a:r>
              <a:rPr lang="es-ES" altLang="ca-ES"/>
              <a:t>For Durkheim depression, anxiety, gradually leads to desparation and ultimately suicide.</a:t>
            </a:r>
            <a:br>
              <a:rPr lang="es-ES" altLang="ca-ES"/>
            </a:br>
            <a:endParaRPr lang="es-ES" altLang="ca-ES"/>
          </a:p>
          <a:p>
            <a:pPr>
              <a:buFontTx/>
              <a:buChar char="•"/>
            </a:pPr>
            <a:r>
              <a:rPr lang="es-ES" altLang="ca-ES"/>
              <a:t>Individual experiences anomie as mental and moral confusion. According to Durkheim take up to collective ends decreases depression and anomie. Religion (Catholic, Jewish, Anglican Church), family, work can help.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n-US" dirty="0" smtClean="0"/>
              <a:t>Diagnosed depression, defined as a depression one that has been diagnosed by the Medical health system or that has been notified by the patient, has been identified in 27.7% of the patients (88).</a:t>
            </a:r>
          </a:p>
          <a:p>
            <a:pPr algn="just"/>
            <a:r>
              <a:rPr lang="en-US" dirty="0" smtClean="0"/>
              <a:t>However, administration of the questionnaire showed that a total of 30.6% of the patients identified as positive self-items containing the depression scale.</a:t>
            </a:r>
          </a:p>
          <a:p>
            <a:pPr algn="just"/>
            <a:r>
              <a:rPr lang="en-US" dirty="0" smtClean="0"/>
              <a:t>Total  depression is the total diagnosed and identified depression, which as mentioned above amounts to 57.7% (185), of whom 39.3% (63) are men and 77.7% (122) are women </a:t>
            </a:r>
            <a:endParaRPr lang="es-ES" dirty="0" smtClean="0"/>
          </a:p>
          <a:p>
            <a:endParaRPr lang="es-ES" dirty="0" smtClean="0"/>
          </a:p>
          <a:p>
            <a:r>
              <a:rPr lang="en-US" dirty="0" smtClean="0"/>
              <a:t>Goldberg or current depression has been identified in 46.7% of the patients and was defined as one that has tested positive on the scale of anxiety-depression Goldberg (EADG) we manage. Of these patients, 53.5% are women and 40% are men </a:t>
            </a:r>
            <a:endParaRPr lang="es-ES" dirty="0" smtClean="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16</a:t>
            </a:fld>
            <a:endParaRPr lang="ca-ES"/>
          </a:p>
        </p:txBody>
      </p:sp>
    </p:spTree>
    <p:extLst>
      <p:ext uri="{BB962C8B-B14F-4D97-AF65-F5344CB8AC3E}">
        <p14:creationId xmlns:p14="http://schemas.microsoft.com/office/powerpoint/2010/main" val="3410474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65DA15-A0D1-464A-A80D-06259A5A0CAC}" type="slidenum">
              <a:rPr lang="es-ES" altLang="ca-ES"/>
              <a:pPr/>
              <a:t>17</a:t>
            </a:fld>
            <a:endParaRPr lang="es-ES" altLang="ca-E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a:xfrm>
            <a:off x="615225" y="4714638"/>
            <a:ext cx="5502047" cy="4625650"/>
          </a:xfrm>
        </p:spPr>
        <p:txBody>
          <a:bodyPr/>
          <a:lstStyle/>
          <a:p>
            <a:r>
              <a:rPr lang="ca-ES" altLang="ca-ES" dirty="0"/>
              <a:t>1 - </a:t>
            </a:r>
            <a:r>
              <a:rPr lang="ca-ES" altLang="ca-ES" dirty="0" err="1"/>
              <a:t>The</a:t>
            </a:r>
            <a:r>
              <a:rPr lang="ca-ES" altLang="ca-ES" dirty="0"/>
              <a:t> </a:t>
            </a:r>
            <a:r>
              <a:rPr lang="ca-ES" altLang="ca-ES" dirty="0" err="1"/>
              <a:t>depression</a:t>
            </a:r>
            <a:r>
              <a:rPr lang="ca-ES" altLang="ca-ES" dirty="0"/>
              <a:t> </a:t>
            </a:r>
            <a:r>
              <a:rPr lang="ca-ES" altLang="ca-ES" dirty="0" err="1"/>
              <a:t>Current</a:t>
            </a:r>
            <a:r>
              <a:rPr lang="ca-ES" altLang="ca-ES" dirty="0"/>
              <a:t> in </a:t>
            </a:r>
            <a:r>
              <a:rPr lang="ca-ES" altLang="ca-ES" dirty="0" err="1"/>
              <a:t>our</a:t>
            </a:r>
            <a:r>
              <a:rPr lang="ca-ES" altLang="ca-ES" dirty="0"/>
              <a:t> </a:t>
            </a:r>
            <a:r>
              <a:rPr lang="ca-ES" altLang="ca-ES" dirty="0" err="1"/>
              <a:t>study</a:t>
            </a:r>
            <a:r>
              <a:rPr lang="ca-ES" altLang="ca-ES" dirty="0"/>
              <a:t> is </a:t>
            </a:r>
            <a:r>
              <a:rPr lang="ca-ES" altLang="ca-ES" dirty="0" err="1"/>
              <a:t>high</a:t>
            </a:r>
            <a:r>
              <a:rPr lang="ca-ES" altLang="ca-ES" dirty="0"/>
              <a:t>, </a:t>
            </a:r>
            <a:r>
              <a:rPr lang="ca-ES" altLang="ca-ES" b="1" dirty="0"/>
              <a:t>46.7%, 40%</a:t>
            </a:r>
            <a:r>
              <a:rPr lang="ca-ES" altLang="ca-ES" dirty="0"/>
              <a:t> for </a:t>
            </a:r>
            <a:r>
              <a:rPr lang="ca-ES" altLang="ca-ES" dirty="0" err="1"/>
              <a:t>men</a:t>
            </a:r>
            <a:r>
              <a:rPr lang="ca-ES" altLang="ca-ES" dirty="0"/>
              <a:t> </a:t>
            </a:r>
            <a:r>
              <a:rPr lang="ca-ES" altLang="ca-ES" dirty="0" err="1"/>
              <a:t>and</a:t>
            </a:r>
            <a:r>
              <a:rPr lang="ca-ES" altLang="ca-ES" dirty="0"/>
              <a:t> </a:t>
            </a:r>
            <a:r>
              <a:rPr lang="ca-ES" altLang="ca-ES" b="1" dirty="0"/>
              <a:t>53%</a:t>
            </a:r>
            <a:r>
              <a:rPr lang="ca-ES" altLang="ca-ES" dirty="0"/>
              <a:t> for </a:t>
            </a:r>
            <a:r>
              <a:rPr lang="ca-ES" altLang="ca-ES" dirty="0" err="1"/>
              <a:t>women</a:t>
            </a:r>
            <a:r>
              <a:rPr lang="ca-ES" altLang="ca-ES" dirty="0"/>
              <a:t>. </a:t>
            </a:r>
            <a:r>
              <a:rPr lang="ca-ES" altLang="ca-ES" dirty="0" err="1"/>
              <a:t>This</a:t>
            </a:r>
            <a:r>
              <a:rPr lang="ca-ES" altLang="ca-ES" dirty="0"/>
              <a:t> </a:t>
            </a:r>
            <a:r>
              <a:rPr lang="ca-ES" altLang="ca-ES" dirty="0" err="1"/>
              <a:t>depression</a:t>
            </a:r>
            <a:r>
              <a:rPr lang="ca-ES" altLang="ca-ES" dirty="0"/>
              <a:t> </a:t>
            </a:r>
            <a:r>
              <a:rPr lang="ca-ES" altLang="ca-ES" dirty="0" err="1"/>
              <a:t>identified</a:t>
            </a:r>
            <a:r>
              <a:rPr lang="ca-ES" altLang="ca-ES" dirty="0"/>
              <a:t> </a:t>
            </a:r>
            <a:r>
              <a:rPr lang="ca-ES" altLang="ca-ES" dirty="0" err="1"/>
              <a:t>by</a:t>
            </a:r>
            <a:r>
              <a:rPr lang="ca-ES" altLang="ca-ES" dirty="0"/>
              <a:t> </a:t>
            </a:r>
            <a:r>
              <a:rPr lang="ca-ES" altLang="ca-ES" dirty="0" err="1"/>
              <a:t>the</a:t>
            </a:r>
            <a:r>
              <a:rPr lang="ca-ES" altLang="ca-ES" dirty="0"/>
              <a:t> test </a:t>
            </a:r>
            <a:r>
              <a:rPr lang="ca-ES" altLang="ca-ES" dirty="0" err="1"/>
              <a:t>at</a:t>
            </a:r>
            <a:r>
              <a:rPr lang="ca-ES" altLang="ca-ES" dirty="0"/>
              <a:t> moment, </a:t>
            </a:r>
            <a:r>
              <a:rPr lang="ca-ES" altLang="ca-ES" dirty="0" err="1"/>
              <a:t>but</a:t>
            </a:r>
            <a:r>
              <a:rPr lang="ca-ES" altLang="ca-ES" dirty="0"/>
              <a:t> </a:t>
            </a:r>
            <a:r>
              <a:rPr lang="ca-ES" altLang="ca-ES" dirty="0" err="1"/>
              <a:t>depression</a:t>
            </a:r>
            <a:r>
              <a:rPr lang="ca-ES" altLang="ca-ES" dirty="0"/>
              <a:t> </a:t>
            </a:r>
            <a:r>
              <a:rPr lang="ca-ES" altLang="ca-ES" dirty="0" err="1"/>
              <a:t>that</a:t>
            </a:r>
            <a:r>
              <a:rPr lang="ca-ES" altLang="ca-ES" dirty="0"/>
              <a:t> </a:t>
            </a:r>
            <a:r>
              <a:rPr lang="ca-ES" altLang="ca-ES" u="sng" dirty="0"/>
              <a:t>is </a:t>
            </a:r>
            <a:r>
              <a:rPr lang="ca-ES" altLang="ca-ES" u="sng" dirty="0" err="1"/>
              <a:t>diagnosed</a:t>
            </a:r>
            <a:r>
              <a:rPr lang="ca-ES" altLang="ca-ES" u="sng" dirty="0"/>
              <a:t> </a:t>
            </a:r>
            <a:r>
              <a:rPr lang="ca-ES" altLang="ca-ES" u="sng" dirty="0" err="1"/>
              <a:t>and</a:t>
            </a:r>
            <a:r>
              <a:rPr lang="ca-ES" altLang="ca-ES" u="sng" dirty="0"/>
              <a:t> </a:t>
            </a:r>
            <a:r>
              <a:rPr lang="ca-ES" altLang="ca-ES" u="sng" dirty="0" err="1"/>
              <a:t>identified</a:t>
            </a:r>
            <a:r>
              <a:rPr lang="ca-ES" altLang="ca-ES" u="sng" dirty="0"/>
              <a:t> is </a:t>
            </a:r>
            <a:r>
              <a:rPr lang="ca-ES" altLang="ca-ES" u="sng" dirty="0" err="1"/>
              <a:t>lower</a:t>
            </a:r>
            <a:r>
              <a:rPr lang="ca-ES" altLang="ca-ES" dirty="0"/>
              <a:t>. </a:t>
            </a:r>
            <a:r>
              <a:rPr lang="ca-ES" altLang="ca-ES" dirty="0" err="1"/>
              <a:t>Along</a:t>
            </a:r>
            <a:r>
              <a:rPr lang="ca-ES" altLang="ca-ES" dirty="0"/>
              <a:t> of  </a:t>
            </a:r>
            <a:r>
              <a:rPr lang="ca-ES" altLang="ca-ES" dirty="0" err="1"/>
              <a:t>life</a:t>
            </a:r>
            <a:r>
              <a:rPr lang="ca-ES" altLang="ca-ES" dirty="0"/>
              <a:t>, </a:t>
            </a:r>
            <a:r>
              <a:rPr lang="ca-ES" altLang="ca-ES" dirty="0" err="1"/>
              <a:t>depression</a:t>
            </a:r>
            <a:r>
              <a:rPr lang="ca-ES" altLang="ca-ES" dirty="0"/>
              <a:t> </a:t>
            </a:r>
            <a:r>
              <a:rPr lang="ca-ES" altLang="ca-ES" dirty="0" err="1"/>
              <a:t>increases</a:t>
            </a:r>
            <a:r>
              <a:rPr lang="ca-ES" altLang="ca-ES" dirty="0" smtClean="0"/>
              <a:t>.</a:t>
            </a:r>
          </a:p>
          <a:p>
            <a:endParaRPr lang="ca-ES" altLang="ca-ES" dirty="0" smtClean="0"/>
          </a:p>
          <a:p>
            <a:r>
              <a:rPr lang="en-US" altLang="ca-ES" dirty="0" smtClean="0"/>
              <a:t>Depression is diagnosed by the health system in women twice as often as in men. This is also the case for self-diagnoses of depression (identified depression) where women are twice more likely to diagnose themselves with depression than are men. </a:t>
            </a:r>
          </a:p>
          <a:p>
            <a:r>
              <a:rPr lang="ca-ES" altLang="ca-ES" dirty="0"/>
              <a:t/>
            </a:r>
            <a:br>
              <a:rPr lang="ca-ES" altLang="ca-ES" dirty="0"/>
            </a:br>
            <a:r>
              <a:rPr lang="ca-ES" altLang="ca-ES" dirty="0"/>
              <a:t>Over 50% of </a:t>
            </a:r>
            <a:r>
              <a:rPr lang="ca-ES" altLang="ca-ES" dirty="0" err="1"/>
              <a:t>undiagnosed</a:t>
            </a:r>
            <a:r>
              <a:rPr lang="ca-ES" altLang="ca-ES" dirty="0"/>
              <a:t> </a:t>
            </a:r>
            <a:r>
              <a:rPr lang="ca-ES" altLang="ca-ES" dirty="0" err="1"/>
              <a:t>depression</a:t>
            </a:r>
            <a:r>
              <a:rPr lang="ca-ES" altLang="ca-ES" dirty="0"/>
              <a:t>.</a:t>
            </a:r>
          </a:p>
          <a:p>
            <a:endParaRPr lang="es-ES" altLang="ca-ES" dirty="0"/>
          </a:p>
          <a:p>
            <a:r>
              <a:rPr lang="es-ES" altLang="ca-ES" dirty="0"/>
              <a:t>D.D: 86</a:t>
            </a:r>
          </a:p>
          <a:p>
            <a:r>
              <a:rPr lang="es-ES" altLang="ca-ES" dirty="0"/>
              <a:t>D.D.+ D.I: 97</a:t>
            </a:r>
          </a:p>
          <a:p>
            <a:r>
              <a:rPr lang="es-ES" altLang="ca-ES" dirty="0"/>
              <a:t>D.C (A). o D.G.: 148</a:t>
            </a:r>
          </a:p>
          <a:p>
            <a:r>
              <a:rPr lang="es-ES" altLang="ca-ES" dirty="0"/>
              <a:t>D.T: 183</a:t>
            </a:r>
          </a:p>
          <a:p>
            <a:endParaRPr lang="es-ES" altLang="ca-E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29A324-7E35-491D-B42F-A4B5412390F7}" type="slidenum">
              <a:rPr lang="es-ES" altLang="ca-ES"/>
              <a:pPr/>
              <a:t>18</a:t>
            </a:fld>
            <a:endParaRPr lang="es-ES" altLang="ca-E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xfrm>
            <a:off x="906145" y="4714636"/>
            <a:ext cx="4985386" cy="4466748"/>
          </a:xfrm>
        </p:spPr>
        <p:txBody>
          <a:bodyPr/>
          <a:lstStyle/>
          <a:p>
            <a:pPr>
              <a:lnSpc>
                <a:spcPct val="90000"/>
              </a:lnSpc>
            </a:pPr>
            <a:r>
              <a:rPr lang="ca-ES" altLang="ca-ES" sz="900"/>
              <a:t>1-The woman has suffered more </a:t>
            </a:r>
            <a:r>
              <a:rPr lang="ca-ES" altLang="ca-ES" sz="900" u="sng"/>
              <a:t>gender violence</a:t>
            </a:r>
            <a:r>
              <a:rPr lang="ca-ES" altLang="ca-ES" sz="900"/>
              <a:t> against women both family and professional level, this violence is not only physically but generates a fine network of domination, a network of power from the symbolic violence enters the bodies of women . Women who experience violence are afraid, avoid certain situations to avoid the anger of the ruler, you feel undervalued, feeling anxiety, guilt, shame, guilt, low self-esteem. At work workplace violence "moobing" occurs in several cases. In the work appears the problem of </a:t>
            </a:r>
            <a:r>
              <a:rPr lang="ca-ES" altLang="ca-ES" sz="900" u="sng"/>
              <a:t>not being able to climb the "career" so-called "glass ceiling."</a:t>
            </a:r>
            <a:br>
              <a:rPr lang="ca-ES" altLang="ca-ES" sz="900" u="sng"/>
            </a:br>
            <a:endParaRPr lang="ca-ES" altLang="ca-ES" sz="900" u="sng"/>
          </a:p>
          <a:p>
            <a:pPr>
              <a:lnSpc>
                <a:spcPct val="90000"/>
              </a:lnSpc>
            </a:pPr>
            <a:r>
              <a:rPr lang="ca-ES" altLang="ca-ES" sz="900"/>
              <a:t>2- </a:t>
            </a:r>
            <a:r>
              <a:rPr lang="ca-ES" altLang="ca-ES" sz="900" u="sng"/>
              <a:t>Overload</a:t>
            </a:r>
            <a:r>
              <a:rPr lang="ca-ES" altLang="ca-ES" sz="900"/>
              <a:t> has also suffered because of having to perform multiple tasks with little aid it is lived by women with difficulty especially when you have small children and work or where they take care of several family members with major diseases and a high level dependent as they are greater demands to be solved, They lived it as a </a:t>
            </a:r>
            <a:r>
              <a:rPr lang="ca-ES" altLang="ca-ES" sz="900" u="sng"/>
              <a:t>"burden"</a:t>
            </a:r>
            <a:r>
              <a:rPr lang="ca-ES" altLang="ca-ES" sz="900"/>
              <a:t> and that will create stress. Some of these women say </a:t>
            </a:r>
            <a:r>
              <a:rPr lang="ca-ES" altLang="ca-ES" sz="900" u="sng"/>
              <a:t>they can not longer</a:t>
            </a:r>
            <a:r>
              <a:rPr lang="ca-ES" altLang="ca-ES" sz="900"/>
              <a:t>. </a:t>
            </a:r>
            <a:r>
              <a:rPr lang="ca-ES" altLang="ca-ES" sz="900" u="sng"/>
              <a:t>The Care</a:t>
            </a:r>
            <a:r>
              <a:rPr lang="ca-ES" altLang="ca-ES" sz="900"/>
              <a:t> needs </a:t>
            </a:r>
            <a:r>
              <a:rPr lang="ca-ES" altLang="ca-ES" sz="900" u="sng"/>
              <a:t>many hours</a:t>
            </a:r>
            <a:r>
              <a:rPr lang="ca-ES" altLang="ca-ES" sz="900"/>
              <a:t> and is also not socially recognized.</a:t>
            </a:r>
            <a:br>
              <a:rPr lang="ca-ES" altLang="ca-ES" sz="900"/>
            </a:br>
            <a:r>
              <a:rPr lang="ca-ES" altLang="ca-ES" sz="900"/>
              <a:t>The causes of depression in women are the same as in men. Women suffer greater rates of depression because the suffering in greater numbers.</a:t>
            </a:r>
            <a:br>
              <a:rPr lang="ca-ES" altLang="ca-ES" sz="900"/>
            </a:br>
            <a:endParaRPr lang="ca-ES" altLang="ca-ES" sz="900"/>
          </a:p>
          <a:p>
            <a:pPr>
              <a:lnSpc>
                <a:spcPct val="90000"/>
              </a:lnSpc>
            </a:pPr>
            <a:r>
              <a:rPr lang="ca-ES" altLang="ca-ES" sz="900"/>
              <a:t>3-Some have had a </a:t>
            </a:r>
            <a:r>
              <a:rPr lang="ca-ES" altLang="ca-ES" sz="900" u="sng"/>
              <a:t>troubled childhood</a:t>
            </a:r>
            <a:r>
              <a:rPr lang="ca-ES" altLang="ca-ES" sz="900"/>
              <a:t>, have felt </a:t>
            </a:r>
            <a:r>
              <a:rPr lang="ca-ES" altLang="ca-ES" sz="900" u="sng"/>
              <a:t>unprotected</a:t>
            </a:r>
            <a:r>
              <a:rPr lang="ca-ES" altLang="ca-ES" sz="900"/>
              <a:t>, abandoned with them, have suffered neglect, abuse, have had to assume many responsibilities and work from small and some </a:t>
            </a:r>
            <a:r>
              <a:rPr lang="ca-ES" altLang="ca-ES" sz="900" u="sng"/>
              <a:t>excessive overprotection</a:t>
            </a:r>
            <a:r>
              <a:rPr lang="ca-ES" altLang="ca-ES" sz="900"/>
              <a:t> not let them develop as individuals .</a:t>
            </a:r>
            <a:br>
              <a:rPr lang="ca-ES" altLang="ca-ES" sz="900"/>
            </a:br>
            <a:endParaRPr lang="ca-ES" altLang="ca-ES" sz="900"/>
          </a:p>
          <a:p>
            <a:pPr>
              <a:lnSpc>
                <a:spcPct val="90000"/>
              </a:lnSpc>
            </a:pPr>
            <a:r>
              <a:rPr lang="ca-ES" altLang="ca-ES" sz="900"/>
              <a:t>There a relationship between negative experiences suffered in childhood and depression especially in women.</a:t>
            </a:r>
            <a:br>
              <a:rPr lang="ca-ES" altLang="ca-ES" sz="900"/>
            </a:br>
            <a:endParaRPr lang="ca-ES" altLang="ca-ES" sz="900"/>
          </a:p>
          <a:p>
            <a:pPr>
              <a:lnSpc>
                <a:spcPct val="90000"/>
              </a:lnSpc>
            </a:pPr>
            <a:r>
              <a:rPr lang="ca-ES" altLang="ca-ES" sz="900"/>
              <a:t>4- The </a:t>
            </a:r>
            <a:r>
              <a:rPr lang="ca-ES" altLang="ca-ES" sz="900" u="sng"/>
              <a:t>education received</a:t>
            </a:r>
            <a:r>
              <a:rPr lang="ca-ES" altLang="ca-ES" sz="900"/>
              <a:t> makes women have low self-esteem that drive to depression</a:t>
            </a:r>
            <a:br>
              <a:rPr lang="ca-ES" altLang="ca-ES" sz="900"/>
            </a:br>
            <a:endParaRPr lang="ca-ES" altLang="ca-ES" sz="900"/>
          </a:p>
          <a:p>
            <a:pPr>
              <a:lnSpc>
                <a:spcPct val="90000"/>
              </a:lnSpc>
            </a:pPr>
            <a:r>
              <a:rPr lang="ca-ES" altLang="ca-ES" sz="900"/>
              <a:t>* Appear also some cases of </a:t>
            </a:r>
            <a:r>
              <a:rPr lang="ca-ES" altLang="ca-ES" sz="900" u="sng"/>
              <a:t>postpartum depression</a:t>
            </a:r>
            <a:r>
              <a:rPr lang="ca-ES" altLang="ca-ES" sz="900"/>
              <a:t> is that motherhood is very important and very strong obligations in the social imaginary of these women doubt their abilities and to exercise this role properly, believe they can not bring up their children and explain the anxiety and depression experienced before or after that have a child. It also represents a heavy workload and physical and emotional when it comes time to return to work after maternity leave is a mountain and make them believe they can not do everything.</a:t>
            </a:r>
            <a:endParaRPr lang="es-ES" altLang="ca-ES" sz="9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n-US" dirty="0" smtClean="0"/>
              <a:t>The rate of depression is higher for women for all age groups. </a:t>
            </a:r>
          </a:p>
          <a:p>
            <a:pPr algn="just"/>
            <a:r>
              <a:rPr lang="en-US" dirty="0" smtClean="0"/>
              <a:t>Those who suffer from major depression are those who are older, but depression is also high in the group of under 25 p≤0,001.</a:t>
            </a:r>
          </a:p>
          <a:p>
            <a:pPr algn="just"/>
            <a:r>
              <a:rPr lang="en-US" dirty="0" smtClean="0"/>
              <a:t>In adolescence and they begin to be gender differences in depression and these are evident for the group 16-25 years where the percentage is twice that for women.</a:t>
            </a:r>
          </a:p>
          <a:p>
            <a:pPr algn="just"/>
            <a:r>
              <a:rPr lang="en-US" dirty="0" smtClean="0"/>
              <a:t>The rate of depression for women remains stable for all age groups and increases for those over 65 years old. In men, the group of patients older than 65 years stands out from the others. . Men over 65 years old have more depression than other age groups (p ≤ 0.005). This age group experiences retirement, physical and psychological changes as well as loneliness and affect older men to a greater extent.</a:t>
            </a:r>
          </a:p>
        </p:txBody>
      </p:sp>
      <p:sp>
        <p:nvSpPr>
          <p:cNvPr id="4" name="3 Marcador de número de diapositiva"/>
          <p:cNvSpPr>
            <a:spLocks noGrp="1"/>
          </p:cNvSpPr>
          <p:nvPr>
            <p:ph type="sldNum" sz="quarter" idx="10"/>
          </p:nvPr>
        </p:nvSpPr>
        <p:spPr/>
        <p:txBody>
          <a:bodyPr/>
          <a:lstStyle/>
          <a:p>
            <a:fld id="{882F0162-96FC-41B4-A9B7-998FEC2009F9}" type="slidenum">
              <a:rPr lang="ca-ES" smtClean="0"/>
              <a:t>19</a:t>
            </a:fld>
            <a:endParaRPr lang="ca-ES"/>
          </a:p>
        </p:txBody>
      </p:sp>
    </p:spTree>
    <p:extLst>
      <p:ext uri="{BB962C8B-B14F-4D97-AF65-F5344CB8AC3E}">
        <p14:creationId xmlns:p14="http://schemas.microsoft.com/office/powerpoint/2010/main" val="1755098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altLang="ca-ES" dirty="0" err="1" smtClean="0"/>
              <a:t>The</a:t>
            </a:r>
            <a:r>
              <a:rPr lang="ca-ES" altLang="ca-ES" dirty="0" smtClean="0"/>
              <a:t> </a:t>
            </a:r>
            <a:r>
              <a:rPr lang="ca-ES" altLang="ca-ES" dirty="0" err="1" smtClean="0"/>
              <a:t>thesis</a:t>
            </a:r>
            <a:r>
              <a:rPr lang="ca-ES" altLang="ca-ES" dirty="0" smtClean="0"/>
              <a:t> </a:t>
            </a:r>
            <a:r>
              <a:rPr lang="ca-ES" altLang="ca-ES" dirty="0" err="1" smtClean="0"/>
              <a:t>that</a:t>
            </a:r>
            <a:r>
              <a:rPr lang="ca-ES" altLang="ca-ES" dirty="0" smtClean="0"/>
              <a:t> I </a:t>
            </a:r>
            <a:r>
              <a:rPr lang="ca-ES" altLang="ca-ES" dirty="0" err="1" smtClean="0"/>
              <a:t>will</a:t>
            </a:r>
            <a:r>
              <a:rPr lang="ca-ES" altLang="ca-ES" dirty="0" smtClean="0"/>
              <a:t> presentis </a:t>
            </a:r>
            <a:r>
              <a:rPr lang="ca-ES" altLang="ca-ES" dirty="0" err="1" smtClean="0"/>
              <a:t>called</a:t>
            </a:r>
            <a:r>
              <a:rPr lang="ca-ES" altLang="ca-ES" dirty="0" smtClean="0"/>
              <a:t> </a:t>
            </a:r>
            <a:r>
              <a:rPr lang="ca-ES" altLang="ca-ES" b="1" dirty="0" smtClean="0"/>
              <a:t>Mental Health </a:t>
            </a:r>
            <a:r>
              <a:rPr lang="ca-ES" altLang="ca-ES" b="1" dirty="0" err="1" smtClean="0"/>
              <a:t>and</a:t>
            </a:r>
            <a:r>
              <a:rPr lang="ca-ES" altLang="ca-ES" b="1" dirty="0" smtClean="0"/>
              <a:t> </a:t>
            </a:r>
            <a:r>
              <a:rPr lang="ca-ES" altLang="ca-ES" b="1" dirty="0" err="1" smtClean="0"/>
              <a:t>Gender</a:t>
            </a:r>
            <a:r>
              <a:rPr lang="ca-ES" altLang="ca-ES" dirty="0" smtClean="0"/>
              <a:t>: </a:t>
            </a:r>
            <a:r>
              <a:rPr lang="ca-ES" altLang="ca-ES" b="1" dirty="0" smtClean="0"/>
              <a:t>Causes </a:t>
            </a:r>
            <a:r>
              <a:rPr lang="ca-ES" altLang="ca-ES" b="1" dirty="0" err="1" smtClean="0"/>
              <a:t>and</a:t>
            </a:r>
            <a:r>
              <a:rPr lang="ca-ES" altLang="ca-ES" b="1" dirty="0" smtClean="0"/>
              <a:t> </a:t>
            </a:r>
            <a:r>
              <a:rPr lang="ca-ES" altLang="ca-ES" b="1" dirty="0" err="1" smtClean="0"/>
              <a:t>Consequences</a:t>
            </a:r>
            <a:r>
              <a:rPr lang="ca-ES" altLang="ca-ES" b="1" dirty="0" smtClean="0"/>
              <a:t> of </a:t>
            </a:r>
            <a:r>
              <a:rPr lang="ca-ES" altLang="ca-ES" b="1" dirty="0" err="1" smtClean="0"/>
              <a:t>Depression</a:t>
            </a:r>
            <a:r>
              <a:rPr lang="ca-ES" altLang="ca-ES" b="1" dirty="0" smtClean="0"/>
              <a:t> in </a:t>
            </a:r>
            <a:r>
              <a:rPr lang="ca-ES" altLang="ca-ES" b="1" dirty="0" err="1" smtClean="0"/>
              <a:t>Women</a:t>
            </a:r>
            <a:r>
              <a:rPr lang="ca-ES" altLang="ca-ES" dirty="0" smtClean="0"/>
              <a:t>. </a:t>
            </a:r>
            <a:r>
              <a:rPr lang="ca-ES" altLang="ca-ES" dirty="0" err="1" smtClean="0"/>
              <a:t>It</a:t>
            </a:r>
            <a:r>
              <a:rPr lang="ca-ES" altLang="ca-ES" dirty="0" smtClean="0"/>
              <a:t> is </a:t>
            </a:r>
            <a:r>
              <a:rPr lang="ca-ES" altLang="ca-ES" dirty="0" err="1" smtClean="0"/>
              <a:t>registered</a:t>
            </a:r>
            <a:r>
              <a:rPr lang="ca-ES" altLang="ca-ES" dirty="0" smtClean="0"/>
              <a:t> in </a:t>
            </a:r>
            <a:r>
              <a:rPr lang="ca-ES" altLang="ca-ES" dirty="0" err="1" smtClean="0"/>
              <a:t>the</a:t>
            </a:r>
            <a:r>
              <a:rPr lang="ca-ES" altLang="ca-ES" dirty="0" smtClean="0"/>
              <a:t> </a:t>
            </a:r>
            <a:r>
              <a:rPr lang="ca-ES" altLang="ca-ES" dirty="0" err="1" smtClean="0"/>
              <a:t>Department</a:t>
            </a:r>
            <a:r>
              <a:rPr lang="ca-ES" altLang="ca-ES" dirty="0" smtClean="0"/>
              <a:t> of </a:t>
            </a:r>
            <a:r>
              <a:rPr lang="ca-ES" altLang="ca-ES" dirty="0" err="1" smtClean="0"/>
              <a:t>Sociology</a:t>
            </a:r>
            <a:r>
              <a:rPr lang="ca-ES" altLang="ca-ES" dirty="0" smtClean="0"/>
              <a:t> III. </a:t>
            </a:r>
            <a:r>
              <a:rPr lang="ca-ES" altLang="ca-ES" dirty="0" err="1" smtClean="0"/>
              <a:t>The</a:t>
            </a:r>
            <a:r>
              <a:rPr lang="ca-ES" altLang="ca-ES" dirty="0" smtClean="0"/>
              <a:t> director is Dr. M ª Martínez Quintana </a:t>
            </a:r>
            <a:r>
              <a:rPr lang="ca-ES" altLang="ca-ES" dirty="0" err="1" smtClean="0"/>
              <a:t>Violante</a:t>
            </a:r>
            <a:r>
              <a:rPr lang="ca-ES" altLang="ca-ES" dirty="0" smtClean="0"/>
              <a:t> </a:t>
            </a:r>
            <a:r>
              <a:rPr lang="ca-ES" altLang="ca-ES" dirty="0" err="1" smtClean="0"/>
              <a:t>and</a:t>
            </a:r>
            <a:r>
              <a:rPr lang="ca-ES" altLang="ca-ES" dirty="0" smtClean="0"/>
              <a:t> </a:t>
            </a:r>
            <a:r>
              <a:rPr lang="ca-ES" altLang="ca-ES" dirty="0" err="1" smtClean="0"/>
              <a:t>my</a:t>
            </a:r>
            <a:r>
              <a:rPr lang="ca-ES" altLang="ca-ES" dirty="0" smtClean="0"/>
              <a:t> </a:t>
            </a:r>
            <a:r>
              <a:rPr lang="ca-ES" altLang="ca-ES" dirty="0" err="1" smtClean="0"/>
              <a:t>name</a:t>
            </a:r>
            <a:r>
              <a:rPr lang="ca-ES" altLang="ca-ES" dirty="0" smtClean="0"/>
              <a:t> is M ª Pilar Montesa </a:t>
            </a:r>
            <a:r>
              <a:rPr lang="ca-ES" altLang="ca-ES" dirty="0" err="1" smtClean="0"/>
              <a:t>Curto</a:t>
            </a:r>
            <a:r>
              <a:rPr lang="ca-ES" altLang="ca-ES" dirty="0" smtClean="0"/>
              <a:t>.</a:t>
            </a:r>
            <a:br>
              <a:rPr lang="ca-ES" altLang="ca-ES" dirty="0" smtClean="0"/>
            </a:br>
            <a:r>
              <a:rPr lang="ca-ES" altLang="ca-ES" dirty="0" smtClean="0"/>
              <a:t>  </a:t>
            </a:r>
            <a:r>
              <a:rPr lang="ca-ES" altLang="ca-ES" dirty="0" err="1" smtClean="0"/>
              <a:t>The</a:t>
            </a:r>
            <a:r>
              <a:rPr lang="ca-ES" altLang="ca-ES" dirty="0" smtClean="0"/>
              <a:t> </a:t>
            </a:r>
            <a:r>
              <a:rPr lang="ca-ES" altLang="ca-ES" dirty="0" err="1" smtClean="0"/>
              <a:t>thesis</a:t>
            </a:r>
            <a:r>
              <a:rPr lang="ca-ES" altLang="ca-ES" dirty="0" smtClean="0"/>
              <a:t> </a:t>
            </a:r>
            <a:r>
              <a:rPr lang="ca-ES" altLang="ca-ES" dirty="0" err="1" smtClean="0"/>
              <a:t>try</a:t>
            </a:r>
            <a:r>
              <a:rPr lang="ca-ES" altLang="ca-ES" dirty="0" smtClean="0"/>
              <a:t> to </a:t>
            </a:r>
            <a:r>
              <a:rPr lang="ca-ES" altLang="ca-ES" dirty="0" err="1" smtClean="0"/>
              <a:t>describe</a:t>
            </a:r>
            <a:r>
              <a:rPr lang="ca-ES" altLang="ca-ES" dirty="0" smtClean="0"/>
              <a:t> </a:t>
            </a:r>
            <a:r>
              <a:rPr lang="ca-ES" altLang="ca-ES" dirty="0" err="1" smtClean="0"/>
              <a:t>and</a:t>
            </a:r>
            <a:r>
              <a:rPr lang="ca-ES" altLang="ca-ES" dirty="0" smtClean="0"/>
              <a:t> </a:t>
            </a:r>
            <a:r>
              <a:rPr lang="ca-ES" altLang="ca-ES" dirty="0" err="1" smtClean="0"/>
              <a:t>analyze</a:t>
            </a:r>
            <a:r>
              <a:rPr lang="ca-ES" altLang="ca-ES" dirty="0" smtClean="0"/>
              <a:t> </a:t>
            </a:r>
            <a:r>
              <a:rPr lang="ca-ES" altLang="ca-ES" dirty="0" err="1" smtClean="0"/>
              <a:t>from</a:t>
            </a:r>
            <a:r>
              <a:rPr lang="ca-ES" altLang="ca-ES" dirty="0" smtClean="0"/>
              <a:t> a </a:t>
            </a:r>
            <a:r>
              <a:rPr lang="ca-ES" altLang="ca-ES" dirty="0" err="1" smtClean="0"/>
              <a:t>gender</a:t>
            </a:r>
            <a:r>
              <a:rPr lang="ca-ES" altLang="ca-ES" dirty="0" smtClean="0"/>
              <a:t> </a:t>
            </a:r>
            <a:r>
              <a:rPr lang="ca-ES" altLang="ca-ES" dirty="0" err="1" smtClean="0"/>
              <a:t>perspective</a:t>
            </a:r>
            <a:r>
              <a:rPr lang="ca-ES" altLang="ca-ES" dirty="0" smtClean="0"/>
              <a:t> as </a:t>
            </a:r>
            <a:r>
              <a:rPr lang="ca-ES" altLang="ca-ES" dirty="0" err="1" smtClean="0"/>
              <a:t>women</a:t>
            </a:r>
            <a:r>
              <a:rPr lang="ca-ES" altLang="ca-ES" dirty="0" smtClean="0"/>
              <a:t> fall </a:t>
            </a:r>
            <a:r>
              <a:rPr lang="ca-ES" altLang="ca-ES" dirty="0" err="1" smtClean="0"/>
              <a:t>into</a:t>
            </a:r>
            <a:r>
              <a:rPr lang="ca-ES" altLang="ca-ES" dirty="0" smtClean="0"/>
              <a:t> </a:t>
            </a:r>
            <a:r>
              <a:rPr lang="ca-ES" altLang="ca-ES" dirty="0" err="1" smtClean="0"/>
              <a:t>depression</a:t>
            </a:r>
            <a:r>
              <a:rPr lang="ca-ES" altLang="ca-ES" dirty="0" smtClean="0"/>
              <a:t>, </a:t>
            </a:r>
            <a:r>
              <a:rPr lang="ca-ES" altLang="ca-ES" dirty="0" err="1" smtClean="0"/>
              <a:t>its</a:t>
            </a:r>
            <a:r>
              <a:rPr lang="ca-ES" altLang="ca-ES" dirty="0" smtClean="0"/>
              <a:t> probable causes </a:t>
            </a:r>
            <a:r>
              <a:rPr lang="ca-ES" altLang="ca-ES" dirty="0" err="1" smtClean="0"/>
              <a:t>and</a:t>
            </a:r>
            <a:r>
              <a:rPr lang="ca-ES" altLang="ca-ES" dirty="0" smtClean="0"/>
              <a:t> </a:t>
            </a:r>
            <a:r>
              <a:rPr lang="ca-ES" altLang="ca-ES" dirty="0" err="1" smtClean="0"/>
              <a:t>consequences</a:t>
            </a:r>
            <a:r>
              <a:rPr lang="ca-ES" altLang="ca-ES" dirty="0" smtClean="0"/>
              <a:t>, </a:t>
            </a:r>
            <a:r>
              <a:rPr lang="ca-ES" altLang="ca-ES" dirty="0" err="1" smtClean="0"/>
              <a:t>without</a:t>
            </a:r>
            <a:r>
              <a:rPr lang="ca-ES" altLang="ca-ES" dirty="0" smtClean="0"/>
              <a:t> </a:t>
            </a:r>
            <a:r>
              <a:rPr lang="ca-ES" altLang="ca-ES" dirty="0" err="1" smtClean="0"/>
              <a:t>forgetting</a:t>
            </a:r>
            <a:r>
              <a:rPr lang="ca-ES" altLang="ca-ES" dirty="0" smtClean="0"/>
              <a:t> </a:t>
            </a:r>
            <a:r>
              <a:rPr lang="ca-ES" altLang="ca-ES" dirty="0" err="1" smtClean="0"/>
              <a:t>how</a:t>
            </a:r>
            <a:r>
              <a:rPr lang="ca-ES" altLang="ca-ES" dirty="0" smtClean="0"/>
              <a:t> </a:t>
            </a:r>
            <a:r>
              <a:rPr lang="ca-ES" altLang="ca-ES" dirty="0" err="1" smtClean="0"/>
              <a:t>it</a:t>
            </a:r>
            <a:r>
              <a:rPr lang="ca-ES" altLang="ca-ES" dirty="0" smtClean="0"/>
              <a:t> </a:t>
            </a:r>
            <a:r>
              <a:rPr lang="ca-ES" altLang="ca-ES" dirty="0" err="1" smtClean="0"/>
              <a:t>affects</a:t>
            </a:r>
            <a:r>
              <a:rPr lang="ca-ES" altLang="ca-ES" dirty="0" smtClean="0"/>
              <a:t> </a:t>
            </a:r>
            <a:r>
              <a:rPr lang="ca-ES" altLang="ca-ES" dirty="0" err="1" smtClean="0"/>
              <a:t>men</a:t>
            </a:r>
            <a:r>
              <a:rPr lang="ca-ES" altLang="ca-ES" dirty="0" smtClean="0"/>
              <a:t>.</a:t>
            </a:r>
            <a:br>
              <a:rPr lang="ca-ES" altLang="ca-ES" dirty="0" smtClean="0"/>
            </a:br>
            <a:r>
              <a:rPr lang="ca-ES" altLang="ca-ES" dirty="0" err="1" smtClean="0"/>
              <a:t>We</a:t>
            </a:r>
            <a:r>
              <a:rPr lang="ca-ES" altLang="ca-ES" dirty="0" smtClean="0"/>
              <a:t> can </a:t>
            </a:r>
            <a:r>
              <a:rPr lang="ca-ES" altLang="ca-ES" dirty="0" err="1" smtClean="0"/>
              <a:t>frame</a:t>
            </a:r>
            <a:r>
              <a:rPr lang="ca-ES" altLang="ca-ES" dirty="0" smtClean="0"/>
              <a:t> </a:t>
            </a:r>
            <a:r>
              <a:rPr lang="ca-ES" altLang="ca-ES" dirty="0" err="1" smtClean="0"/>
              <a:t>within</a:t>
            </a:r>
            <a:r>
              <a:rPr lang="ca-ES" altLang="ca-ES" dirty="0" smtClean="0"/>
              <a:t> </a:t>
            </a:r>
            <a:r>
              <a:rPr lang="ca-ES" altLang="ca-ES" dirty="0" err="1" smtClean="0"/>
              <a:t>the</a:t>
            </a:r>
            <a:r>
              <a:rPr lang="ca-ES" altLang="ca-ES" dirty="0" smtClean="0"/>
              <a:t> </a:t>
            </a:r>
            <a:r>
              <a:rPr lang="ca-ES" altLang="ca-ES" dirty="0" err="1" smtClean="0"/>
              <a:t>sociology</a:t>
            </a:r>
            <a:r>
              <a:rPr lang="ca-ES" altLang="ca-ES" dirty="0" smtClean="0"/>
              <a:t> of </a:t>
            </a:r>
            <a:r>
              <a:rPr lang="ca-ES" altLang="ca-ES" dirty="0" err="1" smtClean="0"/>
              <a:t>medicine</a:t>
            </a:r>
            <a:r>
              <a:rPr lang="ca-ES" altLang="ca-ES" dirty="0" smtClean="0"/>
              <a:t>, </a:t>
            </a:r>
            <a:r>
              <a:rPr lang="ca-ES" altLang="ca-ES" dirty="0" err="1" smtClean="0"/>
              <a:t>science</a:t>
            </a:r>
            <a:r>
              <a:rPr lang="ca-ES" altLang="ca-ES" dirty="0" smtClean="0"/>
              <a:t> </a:t>
            </a:r>
            <a:r>
              <a:rPr lang="ca-ES" altLang="ca-ES" dirty="0" err="1" smtClean="0"/>
              <a:t>developed</a:t>
            </a:r>
            <a:r>
              <a:rPr lang="ca-ES" altLang="ca-ES" dirty="0" smtClean="0"/>
              <a:t> in </a:t>
            </a:r>
            <a:r>
              <a:rPr lang="ca-ES" altLang="ca-ES" dirty="0" err="1" smtClean="0"/>
              <a:t>the</a:t>
            </a:r>
            <a:r>
              <a:rPr lang="ca-ES" altLang="ca-ES" dirty="0" smtClean="0"/>
              <a:t> U.S. </a:t>
            </a:r>
            <a:r>
              <a:rPr lang="ca-ES" altLang="ca-ES" dirty="0" err="1" smtClean="0"/>
              <a:t>but</a:t>
            </a:r>
            <a:r>
              <a:rPr lang="ca-ES" altLang="ca-ES" dirty="0" smtClean="0"/>
              <a:t> </a:t>
            </a:r>
            <a:r>
              <a:rPr lang="ca-ES" altLang="ca-ES" dirty="0" err="1" smtClean="0"/>
              <a:t>very</a:t>
            </a:r>
            <a:r>
              <a:rPr lang="ca-ES" altLang="ca-ES" dirty="0" smtClean="0"/>
              <a:t> </a:t>
            </a:r>
            <a:r>
              <a:rPr lang="ca-ES" altLang="ca-ES" dirty="0" err="1" smtClean="0"/>
              <a:t>little</a:t>
            </a:r>
            <a:r>
              <a:rPr lang="ca-ES" altLang="ca-ES" dirty="0" smtClean="0"/>
              <a:t> in Spain.</a:t>
            </a:r>
            <a:br>
              <a:rPr lang="ca-ES" altLang="ca-ES" dirty="0" smtClean="0"/>
            </a:br>
            <a:r>
              <a:rPr lang="ca-ES" altLang="ca-ES" dirty="0" smtClean="0"/>
              <a:t>Health is </a:t>
            </a:r>
            <a:r>
              <a:rPr lang="ca-ES" altLang="ca-ES" dirty="0" err="1" smtClean="0"/>
              <a:t>not</a:t>
            </a:r>
            <a:r>
              <a:rPr lang="ca-ES" altLang="ca-ES" dirty="0" smtClean="0"/>
              <a:t> </a:t>
            </a:r>
            <a:r>
              <a:rPr lang="ca-ES" altLang="ca-ES" dirty="0" err="1" smtClean="0"/>
              <a:t>only</a:t>
            </a:r>
            <a:r>
              <a:rPr lang="ca-ES" altLang="ca-ES" dirty="0" smtClean="0"/>
              <a:t> a </a:t>
            </a:r>
            <a:r>
              <a:rPr lang="ca-ES" altLang="ca-ES" dirty="0" err="1" smtClean="0"/>
              <a:t>biological</a:t>
            </a:r>
            <a:r>
              <a:rPr lang="ca-ES" altLang="ca-ES" dirty="0" smtClean="0"/>
              <a:t> </a:t>
            </a:r>
            <a:r>
              <a:rPr lang="ca-ES" altLang="ca-ES" dirty="0" err="1" smtClean="0"/>
              <a:t>aspect</a:t>
            </a:r>
            <a:r>
              <a:rPr lang="ca-ES" altLang="ca-ES" dirty="0" smtClean="0"/>
              <a:t>  </a:t>
            </a:r>
            <a:r>
              <a:rPr lang="ca-ES" altLang="ca-ES" dirty="0" err="1" smtClean="0"/>
              <a:t>but</a:t>
            </a:r>
            <a:r>
              <a:rPr lang="ca-ES" altLang="ca-ES" dirty="0" smtClean="0"/>
              <a:t> </a:t>
            </a:r>
            <a:r>
              <a:rPr lang="ca-ES" altLang="ca-ES" dirty="0" err="1" smtClean="0"/>
              <a:t>also</a:t>
            </a:r>
            <a:r>
              <a:rPr lang="ca-ES" altLang="ca-ES" dirty="0" smtClean="0"/>
              <a:t> </a:t>
            </a:r>
            <a:r>
              <a:rPr lang="ca-ES" altLang="ca-ES" dirty="0" err="1" smtClean="0"/>
              <a:t>involves</a:t>
            </a:r>
            <a:r>
              <a:rPr lang="ca-ES" altLang="ca-ES" dirty="0" smtClean="0"/>
              <a:t> social, cultural, </a:t>
            </a:r>
            <a:r>
              <a:rPr lang="ca-ES" altLang="ca-ES" dirty="0" err="1" smtClean="0"/>
              <a:t>political</a:t>
            </a:r>
            <a:r>
              <a:rPr lang="ca-ES" altLang="ca-ES" dirty="0" smtClean="0"/>
              <a:t> </a:t>
            </a:r>
            <a:r>
              <a:rPr lang="ca-ES" altLang="ca-ES" dirty="0" err="1" smtClean="0"/>
              <a:t>and</a:t>
            </a:r>
            <a:r>
              <a:rPr lang="ca-ES" altLang="ca-ES" dirty="0" smtClean="0"/>
              <a:t> </a:t>
            </a:r>
            <a:r>
              <a:rPr lang="ca-ES" altLang="ca-ES" dirty="0" err="1" smtClean="0"/>
              <a:t>economic</a:t>
            </a:r>
            <a:r>
              <a:rPr lang="ca-ES" altLang="ca-ES" dirty="0" smtClean="0"/>
              <a:t> </a:t>
            </a:r>
            <a:r>
              <a:rPr lang="ca-ES" altLang="ca-ES" dirty="0" err="1" smtClean="0"/>
              <a:t>bearings</a:t>
            </a:r>
            <a:r>
              <a:rPr lang="ca-ES" altLang="ca-ES" dirty="0" smtClean="0"/>
              <a:t>(</a:t>
            </a:r>
            <a:r>
              <a:rPr lang="ca-ES" altLang="ca-ES" dirty="0" err="1" smtClean="0"/>
              <a:t>Cockerman</a:t>
            </a:r>
            <a:r>
              <a:rPr lang="ca-ES" altLang="ca-ES" dirty="0" smtClean="0"/>
              <a:t>). </a:t>
            </a:r>
            <a:r>
              <a:rPr lang="ca-ES" altLang="ca-ES" dirty="0" err="1" smtClean="0"/>
              <a:t>The</a:t>
            </a:r>
            <a:r>
              <a:rPr lang="ca-ES" altLang="ca-ES" dirty="0" smtClean="0"/>
              <a:t> </a:t>
            </a:r>
            <a:r>
              <a:rPr lang="ca-ES" altLang="ca-ES" dirty="0" err="1" smtClean="0"/>
              <a:t>way</a:t>
            </a:r>
            <a:r>
              <a:rPr lang="ca-ES" altLang="ca-ES" dirty="0" smtClean="0"/>
              <a:t> </a:t>
            </a:r>
            <a:r>
              <a:rPr lang="ca-ES" altLang="ca-ES" dirty="0" err="1" smtClean="0"/>
              <a:t>society</a:t>
            </a:r>
            <a:r>
              <a:rPr lang="ca-ES" altLang="ca-ES" dirty="0" smtClean="0"/>
              <a:t> </a:t>
            </a:r>
            <a:r>
              <a:rPr lang="ca-ES" altLang="ca-ES" dirty="0" err="1" smtClean="0"/>
              <a:t>responds</a:t>
            </a:r>
            <a:r>
              <a:rPr lang="ca-ES" altLang="ca-ES" dirty="0" smtClean="0"/>
              <a:t> to </a:t>
            </a:r>
            <a:r>
              <a:rPr lang="ca-ES" altLang="ca-ES" dirty="0" err="1" smtClean="0"/>
              <a:t>health</a:t>
            </a:r>
            <a:r>
              <a:rPr lang="ca-ES" altLang="ca-ES" dirty="0" smtClean="0"/>
              <a:t> </a:t>
            </a:r>
            <a:r>
              <a:rPr lang="ca-ES" altLang="ca-ES" dirty="0" err="1" smtClean="0"/>
              <a:t>problems</a:t>
            </a:r>
            <a:r>
              <a:rPr lang="ca-ES" altLang="ca-ES" dirty="0" smtClean="0"/>
              <a:t> is </a:t>
            </a:r>
            <a:r>
              <a:rPr lang="ca-ES" altLang="ca-ES" dirty="0" err="1" smtClean="0"/>
              <a:t>according</a:t>
            </a:r>
            <a:r>
              <a:rPr lang="ca-ES" altLang="ca-ES" dirty="0" smtClean="0"/>
              <a:t> to </a:t>
            </a:r>
            <a:r>
              <a:rPr lang="ca-ES" altLang="ca-ES" dirty="0" err="1" smtClean="0"/>
              <a:t>their</a:t>
            </a:r>
            <a:r>
              <a:rPr lang="ca-ES" altLang="ca-ES" dirty="0" smtClean="0"/>
              <a:t> </a:t>
            </a:r>
            <a:r>
              <a:rPr lang="ca-ES" altLang="ca-ES" dirty="0" err="1" smtClean="0"/>
              <a:t>culture</a:t>
            </a:r>
            <a:r>
              <a:rPr lang="ca-ES" altLang="ca-ES" dirty="0" smtClean="0"/>
              <a:t>, </a:t>
            </a:r>
            <a:r>
              <a:rPr lang="ca-ES" altLang="ca-ES" dirty="0" err="1" smtClean="0"/>
              <a:t>norms</a:t>
            </a:r>
            <a:r>
              <a:rPr lang="ca-ES" altLang="ca-ES" dirty="0" smtClean="0"/>
              <a:t> </a:t>
            </a:r>
            <a:r>
              <a:rPr lang="ca-ES" altLang="ca-ES" dirty="0" err="1" smtClean="0"/>
              <a:t>and</a:t>
            </a:r>
            <a:r>
              <a:rPr lang="ca-ES" altLang="ca-ES" dirty="0" smtClean="0"/>
              <a:t> </a:t>
            </a:r>
            <a:r>
              <a:rPr lang="ca-ES" altLang="ca-ES" dirty="0" err="1" smtClean="0"/>
              <a:t>values</a:t>
            </a:r>
            <a:r>
              <a:rPr lang="ca-ES" altLang="ca-ES" dirty="0" smtClean="0"/>
              <a:t>. Medical </a:t>
            </a:r>
            <a:r>
              <a:rPr lang="ca-ES" altLang="ca-ES" dirty="0" err="1" smtClean="0"/>
              <a:t>and</a:t>
            </a:r>
            <a:r>
              <a:rPr lang="ca-ES" altLang="ca-ES" dirty="0" smtClean="0"/>
              <a:t> </a:t>
            </a:r>
            <a:r>
              <a:rPr lang="ca-ES" altLang="ca-ES" dirty="0" err="1" smtClean="0"/>
              <a:t>health</a:t>
            </a:r>
            <a:r>
              <a:rPr lang="ca-ES" altLang="ca-ES" dirty="0" smtClean="0"/>
              <a:t> </a:t>
            </a:r>
            <a:r>
              <a:rPr lang="ca-ES" altLang="ca-ES" dirty="0" err="1" smtClean="0"/>
              <a:t>services</a:t>
            </a:r>
            <a:r>
              <a:rPr lang="ca-ES" altLang="ca-ES" dirty="0" smtClean="0"/>
              <a:t> </a:t>
            </a:r>
            <a:r>
              <a:rPr lang="ca-ES" altLang="ca-ES" dirty="0" err="1" smtClean="0"/>
              <a:t>are</a:t>
            </a:r>
            <a:r>
              <a:rPr lang="ca-ES" altLang="ca-ES" dirty="0" smtClean="0"/>
              <a:t> </a:t>
            </a:r>
            <a:r>
              <a:rPr lang="ca-ES" altLang="ca-ES" dirty="0" err="1" smtClean="0"/>
              <a:t>an</a:t>
            </a:r>
            <a:r>
              <a:rPr lang="ca-ES" altLang="ca-ES" dirty="0" smtClean="0"/>
              <a:t> </a:t>
            </a:r>
            <a:r>
              <a:rPr lang="ca-ES" altLang="ca-ES" dirty="0" err="1" smtClean="0"/>
              <a:t>expression</a:t>
            </a:r>
            <a:r>
              <a:rPr lang="ca-ES" altLang="ca-ES" dirty="0" smtClean="0"/>
              <a:t> of "</a:t>
            </a:r>
            <a:r>
              <a:rPr lang="ca-ES" altLang="ca-ES" dirty="0" err="1" smtClean="0"/>
              <a:t>political</a:t>
            </a:r>
            <a:r>
              <a:rPr lang="ca-ES" altLang="ca-ES" dirty="0" smtClean="0"/>
              <a:t> </a:t>
            </a:r>
            <a:r>
              <a:rPr lang="ca-ES" altLang="ca-ES" dirty="0" err="1" smtClean="0"/>
              <a:t>ideology</a:t>
            </a:r>
            <a:r>
              <a:rPr lang="ca-ES" altLang="ca-ES" dirty="0" smtClean="0"/>
              <a:t>. "</a:t>
            </a:r>
            <a:r>
              <a:rPr lang="es-ES" altLang="ca-ES" dirty="0" smtClean="0"/>
              <a:t> </a:t>
            </a:r>
          </a:p>
          <a:p>
            <a:endParaRPr lang="ca-ES" dirty="0"/>
          </a:p>
        </p:txBody>
      </p:sp>
      <p:sp>
        <p:nvSpPr>
          <p:cNvPr id="4" name="Contenidor de número de diapositiva 3"/>
          <p:cNvSpPr>
            <a:spLocks noGrp="1"/>
          </p:cNvSpPr>
          <p:nvPr>
            <p:ph type="sldNum" sz="quarter" idx="10"/>
          </p:nvPr>
        </p:nvSpPr>
        <p:spPr/>
        <p:txBody>
          <a:bodyPr/>
          <a:lstStyle/>
          <a:p>
            <a:fld id="{882F0162-96FC-41B4-A9B7-998FEC2009F9}" type="slidenum">
              <a:rPr lang="ca-ES" smtClean="0"/>
              <a:t>2</a:t>
            </a:fld>
            <a:endParaRPr lang="ca-ES"/>
          </a:p>
        </p:txBody>
      </p:sp>
    </p:spTree>
    <p:extLst>
      <p:ext uri="{BB962C8B-B14F-4D97-AF65-F5344CB8AC3E}">
        <p14:creationId xmlns:p14="http://schemas.microsoft.com/office/powerpoint/2010/main" val="20770824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EFC895-7DBA-4C62-B2C5-FCE940B08315}" type="slidenum">
              <a:rPr lang="es-ES" altLang="ca-ES"/>
              <a:pPr/>
              <a:t>20</a:t>
            </a:fld>
            <a:endParaRPr lang="es-ES" altLang="ca-E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pPr>
              <a:buFontTx/>
              <a:buChar char="•"/>
            </a:pPr>
            <a:r>
              <a:rPr lang="ca-ES" altLang="ca-ES"/>
              <a:t>Gender differences in depression begin as early as </a:t>
            </a:r>
            <a:r>
              <a:rPr lang="ca-ES" altLang="ca-ES" u="sng"/>
              <a:t>adolescence.</a:t>
            </a:r>
            <a:r>
              <a:rPr lang="ca-ES" altLang="ca-ES"/>
              <a:t/>
            </a:r>
            <a:br>
              <a:rPr lang="ca-ES" altLang="ca-ES"/>
            </a:br>
            <a:endParaRPr lang="ca-ES" altLang="ca-ES"/>
          </a:p>
          <a:p>
            <a:pPr>
              <a:buFontTx/>
              <a:buChar char="•"/>
            </a:pPr>
            <a:r>
              <a:rPr lang="ca-ES" altLang="ca-ES"/>
              <a:t>The largest age difference between genders on depression is </a:t>
            </a:r>
            <a:r>
              <a:rPr lang="ca-ES" altLang="ca-ES" u="sng"/>
              <a:t>between 25-45</a:t>
            </a:r>
            <a:r>
              <a:rPr lang="ca-ES" altLang="ca-ES"/>
              <a:t> years to lessen in </a:t>
            </a:r>
            <a:r>
              <a:rPr lang="ca-ES" altLang="ca-ES" u="sng"/>
              <a:t>adulthood</a:t>
            </a:r>
            <a:endParaRPr lang="es-ES" altLang="ca-ES" u="sng"/>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a higher level of academic studies decreases depression, especially among women. Sixty-two point eight percent of depressive patients have primary school education, 46.9% have secondary school level education and only 31.80% have a university education. Women who do not work outside the home have higher levels of depression than those who do (75% versus 61%), although the difference is not very high.</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In women better educated ≤0,05 minor depression.</a:t>
            </a:r>
          </a:p>
          <a:p>
            <a:pPr marL="0" marR="0" indent="0" algn="just" defTabSz="914400" rtl="0" eaLnBrk="1" fontAlgn="auto" latinLnBrk="0" hangingPunct="1">
              <a:lnSpc>
                <a:spcPct val="100000"/>
              </a:lnSpc>
              <a:spcBef>
                <a:spcPts val="0"/>
              </a:spcBef>
              <a:spcAft>
                <a:spcPts val="0"/>
              </a:spcAft>
              <a:buClrTx/>
              <a:buSzTx/>
              <a:buFontTx/>
              <a:buNone/>
              <a:tabLst/>
              <a:defRPr/>
            </a:pPr>
            <a:r>
              <a:rPr lang="en-US" dirty="0" smtClean="0"/>
              <a:t>Depression decreases with increasing academic level.</a:t>
            </a:r>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ES" dirty="0" smtClean="0"/>
          </a:p>
          <a:p>
            <a:endParaRPr lang="ca-ES" dirty="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21</a:t>
            </a:fld>
            <a:endParaRPr lang="ca-ES"/>
          </a:p>
        </p:txBody>
      </p:sp>
    </p:spTree>
    <p:extLst>
      <p:ext uri="{BB962C8B-B14F-4D97-AF65-F5344CB8AC3E}">
        <p14:creationId xmlns:p14="http://schemas.microsoft.com/office/powerpoint/2010/main" val="1838613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E6E755-03BF-4E5F-9C0E-8C7A48072AB0}" type="slidenum">
              <a:rPr lang="es-ES" altLang="ca-ES"/>
              <a:pPr/>
              <a:t>22</a:t>
            </a:fld>
            <a:endParaRPr lang="es-ES" altLang="ca-E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xfrm>
            <a:off x="686762" y="4714638"/>
            <a:ext cx="5430510" cy="4782964"/>
          </a:xfrm>
        </p:spPr>
        <p:txBody>
          <a:bodyPr/>
          <a:lstStyle/>
          <a:p>
            <a:pPr>
              <a:buFontTx/>
              <a:buChar char="•"/>
            </a:pPr>
            <a:r>
              <a:rPr lang="ca-ES" altLang="ca-ES" u="sng"/>
              <a:t>Married or separated women</a:t>
            </a:r>
            <a:r>
              <a:rPr lang="ca-ES" altLang="ca-ES"/>
              <a:t> have more depression. Single women have less depression. In men, being married acts as a protective factor for depression.</a:t>
            </a:r>
          </a:p>
          <a:p>
            <a:endParaRPr lang="ca-ES" altLang="ca-ES"/>
          </a:p>
          <a:p>
            <a:pPr>
              <a:buFontTx/>
              <a:buChar char="•"/>
            </a:pPr>
            <a:r>
              <a:rPr lang="ca-ES" altLang="ca-ES"/>
              <a:t>Most depression is for men and women who </a:t>
            </a:r>
            <a:r>
              <a:rPr lang="ca-ES" altLang="ca-ES" u="sng"/>
              <a:t>don’t work</a:t>
            </a:r>
            <a:r>
              <a:rPr lang="ca-ES" altLang="ca-ES"/>
              <a:t>, especially women, although depression in working women is also high (-54% -42%).</a:t>
            </a:r>
            <a:br>
              <a:rPr lang="ca-ES" altLang="ca-ES"/>
            </a:br>
            <a:endParaRPr lang="ca-ES" altLang="ca-ES"/>
          </a:p>
          <a:p>
            <a:pPr>
              <a:buFontTx/>
              <a:buChar char="•"/>
            </a:pPr>
            <a:r>
              <a:rPr lang="ca-ES" altLang="ca-ES"/>
              <a:t>Women with </a:t>
            </a:r>
            <a:r>
              <a:rPr lang="ca-ES" altLang="ca-ES" u="sng"/>
              <a:t>college degrees and professionals</a:t>
            </a:r>
            <a:r>
              <a:rPr lang="ca-ES" altLang="ca-ES"/>
              <a:t> are less depression than men with </a:t>
            </a:r>
            <a:r>
              <a:rPr lang="ca-ES" altLang="ca-ES" u="sng"/>
              <a:t>manual jobs, single, with fewer studies.</a:t>
            </a:r>
            <a:endParaRPr lang="es-ES" altLang="ca-ES" u="sng"/>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n-US" dirty="0" smtClean="0"/>
              <a:t>In our study, women are diagnosed with depression twice as often as men.</a:t>
            </a:r>
          </a:p>
          <a:p>
            <a:pPr algn="just"/>
            <a:r>
              <a:rPr lang="en-US" dirty="0" smtClean="0"/>
              <a:t>Gender differences in depression measured using a test at a particular point in time, is the type of depression that is least influenced by the gender biases found in diagnosis or screening for depression. </a:t>
            </a:r>
          </a:p>
          <a:p>
            <a:pPr algn="just"/>
            <a:r>
              <a:rPr lang="en-US" dirty="0" smtClean="0"/>
              <a:t>Several risk factors which might account for gender differences in the prevalence of depression have been studied such as: hormones, socialization in coping style, in the frequency and reactions to stressful life events or both of them.</a:t>
            </a:r>
            <a:r>
              <a:rPr lang="en-US" baseline="0" dirty="0" smtClean="0"/>
              <a:t> However others studies have also suggested that there may actually be no gender difference .</a:t>
            </a:r>
          </a:p>
          <a:p>
            <a:pPr algn="just"/>
            <a:r>
              <a:rPr lang="en-US" dirty="0" smtClean="0"/>
              <a:t>The rate of depression is very high for both genders, but 50% are underdiagnosed. </a:t>
            </a:r>
          </a:p>
          <a:p>
            <a:pPr algn="just"/>
            <a:r>
              <a:rPr lang="en-US" dirty="0" smtClean="0"/>
              <a:t>The gender difference increases to 50% at in the 25-45 years old age range, and then gradually declines. For the group aged 45-65 years old, the difference is 12% higher in women and in the age group 65 years old and over, it is higher by 4%. It is probably due to the fact that gender differences are greater in adulthood, which is when women and men experience major differences in gender status </a:t>
            </a:r>
          </a:p>
          <a:p>
            <a:endParaRPr lang="ca-ES" dirty="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23</a:t>
            </a:fld>
            <a:endParaRPr lang="ca-ES"/>
          </a:p>
        </p:txBody>
      </p:sp>
    </p:spTree>
    <p:extLst>
      <p:ext uri="{BB962C8B-B14F-4D97-AF65-F5344CB8AC3E}">
        <p14:creationId xmlns:p14="http://schemas.microsoft.com/office/powerpoint/2010/main" val="17437309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n-US" dirty="0" smtClean="0"/>
              <a:t>The differences between men and women in depression reduced the scale of Goldberg which is administered in a precise moment. Social and cultural reasons affect more when diagnosing depression by health staff and also in identifying depression and gender stereotypes in place in our culture make it difficult to recognize mental illness and especially depression, and how difficult is your recognition but even harder to show it publicly, because it does not correspond to the ideals of triumph in our society, but that depression is a manifestation of little value, weakness, vulnerability, related to emotional expressiveness, crying, aspects traditionally associated with women and not to men.</a:t>
            </a:r>
            <a:endParaRPr lang="ca-ES" dirty="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24</a:t>
            </a:fld>
            <a:endParaRPr lang="ca-ES"/>
          </a:p>
        </p:txBody>
      </p:sp>
    </p:spTree>
    <p:extLst>
      <p:ext uri="{BB962C8B-B14F-4D97-AF65-F5344CB8AC3E}">
        <p14:creationId xmlns:p14="http://schemas.microsoft.com/office/powerpoint/2010/main" val="2850196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n-US" dirty="0" smtClean="0"/>
              <a:t>As previously described in the literature, undertaking rewarding paid work is important in decreasing depression. In our study, women who do not work outside the home have higher levels of depression than those who do . These results confirm those observed in the literature where levels of depression among housewives appear to be very high . </a:t>
            </a:r>
            <a:endParaRPr lang="ca-ES" dirty="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25</a:t>
            </a:fld>
            <a:endParaRPr lang="ca-ES"/>
          </a:p>
        </p:txBody>
      </p:sp>
    </p:spTree>
    <p:extLst>
      <p:ext uri="{BB962C8B-B14F-4D97-AF65-F5344CB8AC3E}">
        <p14:creationId xmlns:p14="http://schemas.microsoft.com/office/powerpoint/2010/main" val="26987574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idor d'imatge de diapositiva 1"/>
          <p:cNvSpPr>
            <a:spLocks noGrp="1" noRot="1" noChangeAspect="1"/>
          </p:cNvSpPr>
          <p:nvPr>
            <p:ph type="sldImg"/>
          </p:nvPr>
        </p:nvSpPr>
        <p:spPr/>
      </p:sp>
      <p:sp>
        <p:nvSpPr>
          <p:cNvPr id="3" name="Contenidor de notes 2"/>
          <p:cNvSpPr>
            <a:spLocks noGrp="1"/>
          </p:cNvSpPr>
          <p:nvPr>
            <p:ph type="body" idx="1"/>
          </p:nvPr>
        </p:nvSpPr>
        <p:spPr/>
        <p:txBody>
          <a:bodyPr/>
          <a:lstStyle/>
          <a:p>
            <a:endParaRPr lang="ca-ES" dirty="0"/>
          </a:p>
        </p:txBody>
      </p:sp>
      <p:sp>
        <p:nvSpPr>
          <p:cNvPr id="4" name="Contenidor de número de diapositiva 3"/>
          <p:cNvSpPr>
            <a:spLocks noGrp="1"/>
          </p:cNvSpPr>
          <p:nvPr>
            <p:ph type="sldNum" sz="quarter" idx="10"/>
          </p:nvPr>
        </p:nvSpPr>
        <p:spPr/>
        <p:txBody>
          <a:bodyPr/>
          <a:lstStyle/>
          <a:p>
            <a:fld id="{882F0162-96FC-41B4-A9B7-998FEC2009F9}" type="slidenum">
              <a:rPr lang="ca-ES" smtClean="0"/>
              <a:t>26</a:t>
            </a:fld>
            <a:endParaRPr lang="ca-ES"/>
          </a:p>
        </p:txBody>
      </p:sp>
    </p:spTree>
    <p:extLst>
      <p:ext uri="{BB962C8B-B14F-4D97-AF65-F5344CB8AC3E}">
        <p14:creationId xmlns:p14="http://schemas.microsoft.com/office/powerpoint/2010/main" val="2329386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2A8540-6711-4AB1-AC29-3E4F9B485B4C}" type="slidenum">
              <a:rPr lang="es-ES" altLang="ca-ES"/>
              <a:pPr/>
              <a:t>3</a:t>
            </a:fld>
            <a:endParaRPr lang="es-ES" altLang="ca-ES"/>
          </a:p>
        </p:txBody>
      </p:sp>
      <p:sp>
        <p:nvSpPr>
          <p:cNvPr id="135170" name="Rectangle 2"/>
          <p:cNvSpPr>
            <a:spLocks noGrp="1" noRot="1" noChangeAspect="1" noChangeArrowheads="1" noTextEdit="1"/>
          </p:cNvSpPr>
          <p:nvPr>
            <p:ph type="sldImg"/>
          </p:nvPr>
        </p:nvSpPr>
        <p:spPr>
          <a:xfrm>
            <a:off x="971550" y="350838"/>
            <a:ext cx="4960938" cy="3722687"/>
          </a:xfrm>
          <a:ln/>
        </p:spPr>
      </p:sp>
      <p:sp>
        <p:nvSpPr>
          <p:cNvPr id="135171" name="Rectangle 3"/>
          <p:cNvSpPr>
            <a:spLocks noGrp="1" noChangeArrowheads="1"/>
          </p:cNvSpPr>
          <p:nvPr>
            <p:ph type="body" idx="1"/>
          </p:nvPr>
        </p:nvSpPr>
        <p:spPr>
          <a:xfrm>
            <a:off x="686763" y="4338039"/>
            <a:ext cx="5436868" cy="4687622"/>
          </a:xfrm>
        </p:spPr>
        <p:txBody>
          <a:bodyPr/>
          <a:lstStyle/>
          <a:p>
            <a:r>
              <a:rPr lang="ca-ES" altLang="ca-ES" sz="1000" baseline="0" dirty="0">
                <a:latin typeface="Arial" panose="020B0604020202020204" pitchFamily="34" charset="0"/>
              </a:rPr>
              <a:t>1 - </a:t>
            </a:r>
            <a:r>
              <a:rPr lang="ca-ES" altLang="ca-ES" sz="1000" baseline="0" dirty="0" err="1">
                <a:latin typeface="Arial" panose="020B0604020202020204" pitchFamily="34" charset="0"/>
              </a:rPr>
              <a:t>Depression</a:t>
            </a:r>
            <a:r>
              <a:rPr lang="ca-ES" altLang="ca-ES" sz="1000" baseline="0" dirty="0">
                <a:latin typeface="Arial" panose="020B0604020202020204" pitchFamily="34" charset="0"/>
              </a:rPr>
              <a:t> is </a:t>
            </a:r>
            <a:r>
              <a:rPr lang="ca-ES" altLang="ca-ES" sz="1000" baseline="0" dirty="0" err="1">
                <a:latin typeface="Arial" panose="020B0604020202020204" pitchFamily="34" charset="0"/>
              </a:rPr>
              <a:t>the</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leading</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cause</a:t>
            </a:r>
            <a:r>
              <a:rPr lang="ca-ES" altLang="ca-ES" sz="1000" baseline="0" dirty="0">
                <a:latin typeface="Arial" panose="020B0604020202020204" pitchFamily="34" charset="0"/>
              </a:rPr>
              <a:t> of </a:t>
            </a:r>
            <a:r>
              <a:rPr lang="ca-ES" altLang="ca-ES" sz="1000" baseline="0" dirty="0" err="1">
                <a:latin typeface="Arial" panose="020B0604020202020204" pitchFamily="34" charset="0"/>
              </a:rPr>
              <a:t>illness</a:t>
            </a:r>
            <a:r>
              <a:rPr lang="ca-ES" altLang="ca-ES" sz="1000" baseline="0" dirty="0">
                <a:latin typeface="Arial" panose="020B0604020202020204" pitchFamily="34" charset="0"/>
              </a:rPr>
              <a:t> in </a:t>
            </a:r>
            <a:r>
              <a:rPr lang="ca-ES" altLang="ca-ES" sz="1000" baseline="0" dirty="0" err="1">
                <a:latin typeface="Arial" panose="020B0604020202020204" pitchFamily="34" charset="0"/>
              </a:rPr>
              <a:t>the</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developed</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world</a:t>
            </a:r>
            <a:r>
              <a:rPr lang="ca-ES" altLang="ca-ES" sz="1000" baseline="0" dirty="0">
                <a:latin typeface="Arial" panose="020B0604020202020204" pitchFamily="34" charset="0"/>
              </a:rPr>
              <a:t> n 2020 </a:t>
            </a:r>
            <a:r>
              <a:rPr lang="ca-ES" altLang="ca-ES" sz="1000" baseline="0" dirty="0" err="1">
                <a:latin typeface="Arial" panose="020B0604020202020204" pitchFamily="34" charset="0"/>
              </a:rPr>
              <a:t>and</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represent</a:t>
            </a:r>
            <a:r>
              <a:rPr lang="ca-ES" altLang="ca-ES" sz="1000" baseline="0" dirty="0">
                <a:latin typeface="Arial" panose="020B0604020202020204" pitchFamily="34" charset="0"/>
              </a:rPr>
              <a:t> a </a:t>
            </a:r>
            <a:r>
              <a:rPr lang="ca-ES" altLang="ca-ES" sz="1000" u="sng" baseline="0" dirty="0">
                <a:latin typeface="Arial" panose="020B0604020202020204" pitchFamily="34" charset="0"/>
              </a:rPr>
              <a:t>major social </a:t>
            </a:r>
            <a:r>
              <a:rPr lang="ca-ES" altLang="ca-ES" sz="1000" u="sng" baseline="0" dirty="0" err="1">
                <a:latin typeface="Arial" panose="020B0604020202020204" pitchFamily="34" charset="0"/>
              </a:rPr>
              <a:t>impact</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According</a:t>
            </a:r>
            <a:r>
              <a:rPr lang="ca-ES" altLang="ca-ES" sz="1000" baseline="0" dirty="0">
                <a:latin typeface="Arial" panose="020B0604020202020204" pitchFamily="34" charset="0"/>
              </a:rPr>
              <a:t> to </a:t>
            </a:r>
            <a:r>
              <a:rPr lang="ca-ES" altLang="ca-ES" sz="1000" baseline="0" dirty="0" err="1">
                <a:latin typeface="Arial" panose="020B0604020202020204" pitchFamily="34" charset="0"/>
              </a:rPr>
              <a:t>the</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study</a:t>
            </a:r>
            <a:r>
              <a:rPr lang="ca-ES" altLang="ca-ES" sz="1000" baseline="0" dirty="0">
                <a:latin typeface="Arial" panose="020B0604020202020204" pitchFamily="34" charset="0"/>
              </a:rPr>
              <a:t> ESEMED, </a:t>
            </a:r>
            <a:r>
              <a:rPr lang="ca-ES" altLang="ca-ES" sz="1000" baseline="0" dirty="0" err="1">
                <a:latin typeface="Arial" panose="020B0604020202020204" pitchFamily="34" charset="0"/>
              </a:rPr>
              <a:t>study</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conducted</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by</a:t>
            </a:r>
            <a:r>
              <a:rPr lang="ca-ES" altLang="ca-ES" sz="1000" baseline="0" dirty="0">
                <a:latin typeface="Arial" panose="020B0604020202020204" pitchFamily="34" charset="0"/>
              </a:rPr>
              <a:t> WHO to </a:t>
            </a:r>
            <a:r>
              <a:rPr lang="ca-ES" altLang="ca-ES" sz="1000" baseline="0" dirty="0" err="1">
                <a:latin typeface="Arial" panose="020B0604020202020204" pitchFamily="34" charset="0"/>
              </a:rPr>
              <a:t>study</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the</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epidemiology</a:t>
            </a:r>
            <a:r>
              <a:rPr lang="ca-ES" altLang="ca-ES" sz="1000" baseline="0" dirty="0">
                <a:latin typeface="Arial" panose="020B0604020202020204" pitchFamily="34" charset="0"/>
              </a:rPr>
              <a:t> of mental </a:t>
            </a:r>
            <a:r>
              <a:rPr lang="ca-ES" altLang="ca-ES" sz="1000" baseline="0" dirty="0" err="1">
                <a:latin typeface="Arial" panose="020B0604020202020204" pitchFamily="34" charset="0"/>
              </a:rPr>
              <a:t>disorders</a:t>
            </a:r>
            <a:r>
              <a:rPr lang="ca-ES" altLang="ca-ES" sz="1000" baseline="0" dirty="0">
                <a:latin typeface="Arial" panose="020B0604020202020204" pitchFamily="34" charset="0"/>
              </a:rPr>
              <a:t>.</a:t>
            </a:r>
            <a:br>
              <a:rPr lang="ca-ES" altLang="ca-ES" sz="1000" baseline="0" dirty="0">
                <a:latin typeface="Arial" panose="020B0604020202020204" pitchFamily="34" charset="0"/>
              </a:rPr>
            </a:br>
            <a:r>
              <a:rPr lang="ca-ES" altLang="ca-ES" sz="1000" baseline="0" dirty="0" err="1" smtClean="0">
                <a:latin typeface="Arial" panose="020B0604020202020204" pitchFamily="34" charset="0"/>
              </a:rPr>
              <a:t>Besides</a:t>
            </a:r>
            <a:r>
              <a:rPr lang="ca-ES" altLang="ca-ES" sz="1000" baseline="0" dirty="0" smtClean="0">
                <a:latin typeface="Arial" panose="020B0604020202020204" pitchFamily="34" charset="0"/>
              </a:rPr>
              <a:t> </a:t>
            </a:r>
            <a:r>
              <a:rPr lang="ca-ES" altLang="ca-ES" sz="1000" baseline="0" dirty="0" err="1">
                <a:latin typeface="Arial" panose="020B0604020202020204" pitchFamily="34" charset="0"/>
              </a:rPr>
              <a:t>being</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the</a:t>
            </a:r>
            <a:r>
              <a:rPr lang="ca-ES" altLang="ca-ES" sz="1000" baseline="0" dirty="0">
                <a:latin typeface="Arial" panose="020B0604020202020204" pitchFamily="34" charset="0"/>
              </a:rPr>
              <a:t> 1 </a:t>
            </a:r>
            <a:r>
              <a:rPr lang="ca-ES" altLang="ca-ES" sz="1000" baseline="0" dirty="0" err="1">
                <a:latin typeface="Arial" panose="020B0604020202020204" pitchFamily="34" charset="0"/>
              </a:rPr>
              <a:t>st</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due</a:t>
            </a:r>
            <a:r>
              <a:rPr lang="ca-ES" altLang="ca-ES" sz="1000" baseline="0" dirty="0">
                <a:latin typeface="Arial" panose="020B0604020202020204" pitchFamily="34" charset="0"/>
              </a:rPr>
              <a:t> to </a:t>
            </a:r>
            <a:r>
              <a:rPr lang="ca-ES" altLang="ca-ES" sz="1000" baseline="0" dirty="0" err="1">
                <a:latin typeface="Arial" panose="020B0604020202020204" pitchFamily="34" charset="0"/>
              </a:rPr>
              <a:t>illness</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have</a:t>
            </a:r>
            <a:r>
              <a:rPr lang="ca-ES" altLang="ca-ES" sz="1000" baseline="0" dirty="0">
                <a:latin typeface="Arial" panose="020B0604020202020204" pitchFamily="34" charset="0"/>
              </a:rPr>
              <a:t> a </a:t>
            </a:r>
            <a:r>
              <a:rPr lang="ca-ES" altLang="ca-ES" sz="1000" u="sng" baseline="0" dirty="0" err="1">
                <a:latin typeface="Arial" panose="020B0604020202020204" pitchFamily="34" charset="0"/>
              </a:rPr>
              <a:t>great</a:t>
            </a:r>
            <a:r>
              <a:rPr lang="ca-ES" altLang="ca-ES" sz="1000" u="sng" baseline="0" dirty="0">
                <a:latin typeface="Arial" panose="020B0604020202020204" pitchFamily="34" charset="0"/>
              </a:rPr>
              <a:t> social </a:t>
            </a:r>
            <a:r>
              <a:rPr lang="ca-ES" altLang="ca-ES" sz="1000" u="sng" baseline="0" dirty="0" err="1">
                <a:latin typeface="Arial" panose="020B0604020202020204" pitchFamily="34" charset="0"/>
              </a:rPr>
              <a:t>impact</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the</a:t>
            </a:r>
            <a:r>
              <a:rPr lang="ca-ES" altLang="ca-ES" sz="1000" baseline="0" dirty="0">
                <a:latin typeface="Arial" panose="020B0604020202020204" pitchFamily="34" charset="0"/>
              </a:rPr>
              <a:t> social </a:t>
            </a:r>
            <a:r>
              <a:rPr lang="ca-ES" altLang="ca-ES" sz="1000" baseline="0" dirty="0" err="1">
                <a:latin typeface="Arial" panose="020B0604020202020204" pitchFamily="34" charset="0"/>
              </a:rPr>
              <a:t>impact</a:t>
            </a:r>
            <a:r>
              <a:rPr lang="ca-ES" altLang="ca-ES" sz="1000" baseline="0" dirty="0">
                <a:latin typeface="Arial" panose="020B0604020202020204" pitchFamily="34" charset="0"/>
              </a:rPr>
              <a:t> of </a:t>
            </a:r>
            <a:r>
              <a:rPr lang="ca-ES" altLang="ca-ES" sz="1000" baseline="0" dirty="0" err="1">
                <a:latin typeface="Arial" panose="020B0604020202020204" pitchFamily="34" charset="0"/>
              </a:rPr>
              <a:t>disease</a:t>
            </a:r>
            <a:r>
              <a:rPr lang="ca-ES" altLang="ca-ES" sz="1000" baseline="0" dirty="0">
                <a:latin typeface="Arial" panose="020B0604020202020204" pitchFamily="34" charset="0"/>
              </a:rPr>
              <a:t> is </a:t>
            </a:r>
            <a:r>
              <a:rPr lang="ca-ES" altLang="ca-ES" sz="1000" baseline="0" dirty="0" err="1">
                <a:latin typeface="Arial" panose="020B0604020202020204" pitchFamily="34" charset="0"/>
              </a:rPr>
              <a:t>measured</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by</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life</a:t>
            </a:r>
            <a:r>
              <a:rPr lang="ca-ES" altLang="ca-ES" sz="1000" baseline="0" dirty="0">
                <a:latin typeface="Arial" panose="020B0604020202020204" pitchFamily="34" charset="0"/>
              </a:rPr>
              <a:t> </a:t>
            </a:r>
            <a:r>
              <a:rPr lang="ca-ES" altLang="ca-ES" sz="1000" u="sng" baseline="0" dirty="0" err="1">
                <a:latin typeface="Arial" panose="020B0604020202020204" pitchFamily="34" charset="0"/>
              </a:rPr>
              <a:t>years</a:t>
            </a:r>
            <a:r>
              <a:rPr lang="ca-ES" altLang="ca-ES" sz="1000" u="sng" baseline="0" dirty="0">
                <a:latin typeface="Arial" panose="020B0604020202020204" pitchFamily="34" charset="0"/>
              </a:rPr>
              <a:t> </a:t>
            </a:r>
            <a:r>
              <a:rPr lang="ca-ES" altLang="ca-ES" sz="1000" u="sng" baseline="0" dirty="0" err="1">
                <a:latin typeface="Arial" panose="020B0604020202020204" pitchFamily="34" charset="0"/>
              </a:rPr>
              <a:t>lost</a:t>
            </a:r>
            <a:r>
              <a:rPr lang="ca-ES" altLang="ca-ES" sz="1000" baseline="0" dirty="0">
                <a:latin typeface="Arial" panose="020B0604020202020204" pitchFamily="34" charset="0"/>
              </a:rPr>
              <a:t>, </a:t>
            </a:r>
            <a:r>
              <a:rPr lang="ca-ES" altLang="ca-ES" sz="1000" u="sng" baseline="0" dirty="0">
                <a:latin typeface="Arial" panose="020B0604020202020204" pitchFamily="34" charset="0"/>
              </a:rPr>
              <a:t>or </a:t>
            </a:r>
            <a:r>
              <a:rPr lang="ca-ES" altLang="ca-ES" sz="1000" u="sng" baseline="0" dirty="0" err="1">
                <a:latin typeface="Arial" panose="020B0604020202020204" pitchFamily="34" charset="0"/>
              </a:rPr>
              <a:t>years</a:t>
            </a:r>
            <a:r>
              <a:rPr lang="ca-ES" altLang="ca-ES" sz="1000" u="sng" baseline="0" dirty="0">
                <a:latin typeface="Arial" panose="020B0604020202020204" pitchFamily="34" charset="0"/>
              </a:rPr>
              <a:t> </a:t>
            </a:r>
            <a:r>
              <a:rPr lang="ca-ES" altLang="ca-ES" sz="1000" u="sng" baseline="0" dirty="0" err="1">
                <a:latin typeface="Arial" panose="020B0604020202020204" pitchFamily="34" charset="0"/>
              </a:rPr>
              <a:t>lived</a:t>
            </a:r>
            <a:r>
              <a:rPr lang="ca-ES" altLang="ca-ES" sz="1000" u="sng" baseline="0" dirty="0">
                <a:latin typeface="Arial" panose="020B0604020202020204" pitchFamily="34" charset="0"/>
              </a:rPr>
              <a:t> </a:t>
            </a:r>
            <a:r>
              <a:rPr lang="ca-ES" altLang="ca-ES" sz="1000" u="sng" baseline="0" dirty="0" err="1">
                <a:latin typeface="Arial" panose="020B0604020202020204" pitchFamily="34" charset="0"/>
              </a:rPr>
              <a:t>with</a:t>
            </a:r>
            <a:r>
              <a:rPr lang="ca-ES" altLang="ca-ES" sz="1000" u="sng" baseline="0" dirty="0">
                <a:latin typeface="Arial" panose="020B0604020202020204" pitchFamily="34" charset="0"/>
              </a:rPr>
              <a:t> </a:t>
            </a:r>
            <a:r>
              <a:rPr lang="ca-ES" altLang="ca-ES" sz="1000" u="sng" baseline="0" dirty="0" err="1">
                <a:latin typeface="Arial" panose="020B0604020202020204" pitchFamily="34" charset="0"/>
              </a:rPr>
              <a:t>disability</a:t>
            </a:r>
            <a:r>
              <a:rPr lang="ca-ES" altLang="ca-ES" sz="1000" baseline="0" dirty="0">
                <a:latin typeface="Arial" panose="020B0604020202020204" pitchFamily="34" charset="0"/>
              </a:rPr>
              <a:t>.</a:t>
            </a:r>
            <a:br>
              <a:rPr lang="ca-ES" altLang="ca-ES" sz="1000" baseline="0" dirty="0">
                <a:latin typeface="Arial" panose="020B0604020202020204" pitchFamily="34" charset="0"/>
              </a:rPr>
            </a:br>
            <a:r>
              <a:rPr lang="ca-ES" altLang="ca-ES" sz="1000" baseline="0" dirty="0" err="1">
                <a:latin typeface="Arial" panose="020B0604020202020204" pitchFamily="34" charset="0"/>
              </a:rPr>
              <a:t>It</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will</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also</a:t>
            </a:r>
            <a:r>
              <a:rPr lang="ca-ES" altLang="ca-ES" sz="1000" baseline="0" dirty="0">
                <a:latin typeface="Arial" panose="020B0604020202020204" pitchFamily="34" charset="0"/>
              </a:rPr>
              <a:t> </a:t>
            </a:r>
            <a:r>
              <a:rPr lang="ca-ES" altLang="ca-ES" sz="1000" baseline="0" dirty="0" err="1">
                <a:latin typeface="Arial" panose="020B0604020202020204" pitchFamily="34" charset="0"/>
              </a:rPr>
              <a:t>have</a:t>
            </a:r>
            <a:r>
              <a:rPr lang="ca-ES" altLang="ca-ES" sz="1000" baseline="0" dirty="0">
                <a:latin typeface="Arial" panose="020B0604020202020204" pitchFamily="34" charset="0"/>
              </a:rPr>
              <a:t> a </a:t>
            </a:r>
            <a:r>
              <a:rPr lang="ca-ES" altLang="ca-ES" sz="1000" u="sng" baseline="0" dirty="0" err="1">
                <a:latin typeface="Arial" panose="020B0604020202020204" pitchFamily="34" charset="0"/>
              </a:rPr>
              <a:t>large</a:t>
            </a:r>
            <a:r>
              <a:rPr lang="ca-ES" altLang="ca-ES" sz="1000" u="sng" baseline="0" dirty="0">
                <a:latin typeface="Arial" panose="020B0604020202020204" pitchFamily="34" charset="0"/>
              </a:rPr>
              <a:t> </a:t>
            </a:r>
            <a:r>
              <a:rPr lang="ca-ES" altLang="ca-ES" sz="1000" u="sng" baseline="0" dirty="0" err="1">
                <a:latin typeface="Arial" panose="020B0604020202020204" pitchFamily="34" charset="0"/>
              </a:rPr>
              <a:t>economic</a:t>
            </a:r>
            <a:r>
              <a:rPr lang="ca-ES" altLang="ca-ES" sz="1000" u="sng" baseline="0" dirty="0">
                <a:latin typeface="Arial" panose="020B0604020202020204" pitchFamily="34" charset="0"/>
              </a:rPr>
              <a:t> </a:t>
            </a:r>
            <a:r>
              <a:rPr lang="ca-ES" altLang="ca-ES" sz="1000" u="sng" baseline="0" dirty="0" err="1">
                <a:latin typeface="Arial" panose="020B0604020202020204" pitchFamily="34" charset="0"/>
              </a:rPr>
              <a:t>impact</a:t>
            </a:r>
            <a:r>
              <a:rPr lang="ca-ES" altLang="ca-ES" sz="1000" baseline="0" dirty="0">
                <a:latin typeface="Arial" panose="020B0604020202020204" pitchFamily="34" charset="0"/>
              </a:rPr>
              <a:t> </a:t>
            </a:r>
            <a:r>
              <a:rPr lang="ca-ES" altLang="ca-ES" sz="1000" dirty="0" err="1"/>
              <a:t>since</a:t>
            </a:r>
            <a:r>
              <a:rPr lang="ca-ES" altLang="ca-ES" sz="1000" dirty="0"/>
              <a:t> </a:t>
            </a:r>
            <a:r>
              <a:rPr lang="ca-ES" altLang="ca-ES" sz="1000" dirty="0" err="1"/>
              <a:t>it</a:t>
            </a:r>
            <a:r>
              <a:rPr lang="ca-ES" altLang="ca-ES" sz="1000" dirty="0"/>
              <a:t> is </a:t>
            </a:r>
            <a:r>
              <a:rPr lang="ca-ES" altLang="ca-ES" sz="1000" dirty="0" err="1"/>
              <a:t>the</a:t>
            </a:r>
            <a:r>
              <a:rPr lang="ca-ES" altLang="ca-ES" sz="1000" dirty="0"/>
              <a:t> </a:t>
            </a:r>
            <a:r>
              <a:rPr lang="ca-ES" altLang="ca-ES" sz="1000" u="sng" dirty="0"/>
              <a:t>1 </a:t>
            </a:r>
            <a:r>
              <a:rPr lang="ca-ES" altLang="ca-ES" sz="1000" u="sng" dirty="0" err="1"/>
              <a:t>st</a:t>
            </a:r>
            <a:r>
              <a:rPr lang="ca-ES" altLang="ca-ES" sz="1000" u="sng" dirty="0"/>
              <a:t> </a:t>
            </a:r>
            <a:r>
              <a:rPr lang="ca-ES" altLang="ca-ES" sz="1000" u="sng" dirty="0" err="1"/>
              <a:t>cause</a:t>
            </a:r>
            <a:r>
              <a:rPr lang="ca-ES" altLang="ca-ES" sz="1000" u="sng" dirty="0"/>
              <a:t> of </a:t>
            </a:r>
            <a:r>
              <a:rPr lang="ca-ES" altLang="ca-ES" sz="1000" u="sng" dirty="0" err="1"/>
              <a:t>absenteeism</a:t>
            </a:r>
            <a:r>
              <a:rPr lang="ca-ES" altLang="ca-ES" sz="1000" dirty="0"/>
              <a:t>.</a:t>
            </a:r>
            <a:br>
              <a:rPr lang="ca-ES" altLang="ca-ES" sz="1000" dirty="0"/>
            </a:br>
            <a:endParaRPr lang="ca-ES" altLang="ca-ES" sz="1000" dirty="0"/>
          </a:p>
          <a:p>
            <a:r>
              <a:rPr lang="ca-ES" altLang="ca-ES" sz="1000" dirty="0"/>
              <a:t>2 - </a:t>
            </a:r>
            <a:r>
              <a:rPr lang="ca-ES" altLang="ca-ES" sz="1000" dirty="0" err="1"/>
              <a:t>Women</a:t>
            </a:r>
            <a:r>
              <a:rPr lang="ca-ES" altLang="ca-ES" sz="1000" dirty="0"/>
              <a:t> </a:t>
            </a:r>
            <a:r>
              <a:rPr lang="ca-ES" altLang="ca-ES" sz="1000" dirty="0" err="1"/>
              <a:t>have</a:t>
            </a:r>
            <a:r>
              <a:rPr lang="ca-ES" altLang="ca-ES" sz="1000" dirty="0"/>
              <a:t> </a:t>
            </a:r>
            <a:r>
              <a:rPr lang="ca-ES" altLang="ca-ES" sz="1000" dirty="0" err="1"/>
              <a:t>poorer</a:t>
            </a:r>
            <a:r>
              <a:rPr lang="ca-ES" altLang="ca-ES" sz="1000" dirty="0"/>
              <a:t> mental </a:t>
            </a:r>
            <a:r>
              <a:rPr lang="ca-ES" altLang="ca-ES" sz="1000" dirty="0" err="1"/>
              <a:t>health</a:t>
            </a:r>
            <a:r>
              <a:rPr lang="ca-ES" altLang="ca-ES" sz="1000" dirty="0"/>
              <a:t> </a:t>
            </a:r>
            <a:r>
              <a:rPr lang="ca-ES" altLang="ca-ES" sz="1000" dirty="0" err="1"/>
              <a:t>and</a:t>
            </a:r>
            <a:r>
              <a:rPr lang="ca-ES" altLang="ca-ES" sz="1000" dirty="0"/>
              <a:t> </a:t>
            </a:r>
            <a:r>
              <a:rPr lang="ca-ES" altLang="ca-ES" sz="1000" dirty="0" err="1"/>
              <a:t>greater</a:t>
            </a:r>
            <a:r>
              <a:rPr lang="ca-ES" altLang="ca-ES" sz="1000" dirty="0"/>
              <a:t> </a:t>
            </a:r>
            <a:r>
              <a:rPr lang="ca-ES" altLang="ca-ES" sz="1000" dirty="0" err="1"/>
              <a:t>depression</a:t>
            </a:r>
            <a:r>
              <a:rPr lang="ca-ES" altLang="ca-ES" sz="1000" dirty="0"/>
              <a:t> as </a:t>
            </a:r>
            <a:r>
              <a:rPr lang="ca-ES" altLang="ca-ES" sz="1000" dirty="0" err="1"/>
              <a:t>described</a:t>
            </a:r>
            <a:r>
              <a:rPr lang="ca-ES" altLang="ca-ES" sz="1000" dirty="0"/>
              <a:t> in most </a:t>
            </a:r>
            <a:r>
              <a:rPr lang="ca-ES" altLang="ca-ES" sz="1000" dirty="0" err="1"/>
              <a:t>studies</a:t>
            </a:r>
            <a:r>
              <a:rPr lang="ca-ES" altLang="ca-ES" sz="1000" dirty="0"/>
              <a:t> </a:t>
            </a:r>
            <a:r>
              <a:rPr lang="ca-ES" altLang="ca-ES" sz="1000" dirty="0" err="1"/>
              <a:t>consulted</a:t>
            </a:r>
            <a:r>
              <a:rPr lang="ca-ES" altLang="ca-ES" sz="1000" dirty="0"/>
              <a:t>. </a:t>
            </a:r>
            <a:r>
              <a:rPr lang="ca-ES" altLang="ca-ES" sz="1000" dirty="0" err="1"/>
              <a:t>These</a:t>
            </a:r>
            <a:r>
              <a:rPr lang="ca-ES" altLang="ca-ES" sz="1000" dirty="0"/>
              <a:t> </a:t>
            </a:r>
            <a:r>
              <a:rPr lang="ca-ES" altLang="ca-ES" sz="1000" dirty="0" err="1"/>
              <a:t>studies</a:t>
            </a:r>
            <a:r>
              <a:rPr lang="ca-ES" altLang="ca-ES" sz="1000" dirty="0"/>
              <a:t> </a:t>
            </a:r>
            <a:r>
              <a:rPr lang="ca-ES" altLang="ca-ES" sz="1000" dirty="0" err="1"/>
              <a:t>have</a:t>
            </a:r>
            <a:r>
              <a:rPr lang="ca-ES" altLang="ca-ES" sz="1000" dirty="0"/>
              <a:t> </a:t>
            </a:r>
            <a:r>
              <a:rPr lang="ca-ES" altLang="ca-ES" sz="1000" dirty="0" err="1"/>
              <a:t>argued</a:t>
            </a:r>
            <a:r>
              <a:rPr lang="ca-ES" altLang="ca-ES" sz="1000" dirty="0"/>
              <a:t> </a:t>
            </a:r>
            <a:r>
              <a:rPr lang="ca-ES" altLang="ca-ES" sz="1000" dirty="0" err="1"/>
              <a:t>that</a:t>
            </a:r>
            <a:r>
              <a:rPr lang="ca-ES" altLang="ca-ES" sz="1000" dirty="0"/>
              <a:t> </a:t>
            </a:r>
            <a:r>
              <a:rPr lang="ca-ES" altLang="ca-ES" sz="1000" u="sng" dirty="0" err="1"/>
              <a:t>gender</a:t>
            </a:r>
            <a:r>
              <a:rPr lang="ca-ES" altLang="ca-ES" sz="1000" u="sng" dirty="0"/>
              <a:t> </a:t>
            </a:r>
            <a:r>
              <a:rPr lang="ca-ES" altLang="ca-ES" sz="1000" u="sng" dirty="0" err="1"/>
              <a:t>inequalities</a:t>
            </a:r>
            <a:r>
              <a:rPr lang="ca-ES" altLang="ca-ES" sz="1000" dirty="0"/>
              <a:t> in </a:t>
            </a:r>
            <a:r>
              <a:rPr lang="ca-ES" altLang="ca-ES" sz="1000" dirty="0" err="1"/>
              <a:t>depression</a:t>
            </a:r>
            <a:r>
              <a:rPr lang="ca-ES" altLang="ca-ES" sz="1000" dirty="0"/>
              <a:t>, </a:t>
            </a:r>
            <a:r>
              <a:rPr lang="ca-ES" altLang="ca-ES" sz="1000" dirty="0" err="1"/>
              <a:t>stem</a:t>
            </a:r>
            <a:r>
              <a:rPr lang="ca-ES" altLang="ca-ES" sz="1000" dirty="0"/>
              <a:t> </a:t>
            </a:r>
            <a:r>
              <a:rPr lang="ca-ES" altLang="ca-ES" sz="1000" dirty="0" err="1"/>
              <a:t>from</a:t>
            </a:r>
            <a:r>
              <a:rPr lang="ca-ES" altLang="ca-ES" sz="1000" dirty="0"/>
              <a:t> </a:t>
            </a:r>
            <a:r>
              <a:rPr lang="ca-ES" altLang="ca-ES" sz="1000" u="sng" dirty="0"/>
              <a:t>social </a:t>
            </a:r>
            <a:r>
              <a:rPr lang="ca-ES" altLang="ca-ES" sz="1000" u="sng" dirty="0" err="1"/>
              <a:t>inequality</a:t>
            </a:r>
            <a:r>
              <a:rPr lang="ca-ES" altLang="ca-ES" sz="1000" dirty="0"/>
              <a:t>.</a:t>
            </a:r>
            <a:br>
              <a:rPr lang="ca-ES" altLang="ca-ES" sz="1000" dirty="0"/>
            </a:br>
            <a:endParaRPr lang="ca-ES" altLang="ca-ES" sz="1000" dirty="0"/>
          </a:p>
          <a:p>
            <a:r>
              <a:rPr lang="ca-ES" altLang="ca-ES" sz="1000" dirty="0"/>
              <a:t>3 - </a:t>
            </a:r>
            <a:r>
              <a:rPr lang="ca-ES" altLang="ca-ES" sz="1000" dirty="0" err="1"/>
              <a:t>Suicide</a:t>
            </a:r>
            <a:r>
              <a:rPr lang="ca-ES" altLang="ca-ES" sz="1000" dirty="0"/>
              <a:t> rates in </a:t>
            </a:r>
            <a:r>
              <a:rPr lang="ca-ES" altLang="ca-ES" sz="1000" dirty="0" err="1"/>
              <a:t>patients</a:t>
            </a:r>
            <a:r>
              <a:rPr lang="ca-ES" altLang="ca-ES" sz="1000" dirty="0"/>
              <a:t> </a:t>
            </a:r>
            <a:r>
              <a:rPr lang="ca-ES" altLang="ca-ES" sz="1000" dirty="0" err="1"/>
              <a:t>with</a:t>
            </a:r>
            <a:r>
              <a:rPr lang="ca-ES" altLang="ca-ES" sz="1000" dirty="0"/>
              <a:t> </a:t>
            </a:r>
            <a:r>
              <a:rPr lang="ca-ES" altLang="ca-ES" sz="1000" dirty="0" err="1"/>
              <a:t>depression</a:t>
            </a:r>
            <a:r>
              <a:rPr lang="ca-ES" altLang="ca-ES" sz="1000" dirty="0"/>
              <a:t> is </a:t>
            </a:r>
            <a:r>
              <a:rPr lang="ca-ES" altLang="ca-ES" sz="1000" dirty="0" err="1"/>
              <a:t>high</a:t>
            </a:r>
            <a:r>
              <a:rPr lang="ca-ES" altLang="ca-ES" sz="1000" dirty="0"/>
              <a:t>. </a:t>
            </a:r>
            <a:r>
              <a:rPr lang="ca-ES" altLang="ca-ES" sz="1000" dirty="0" err="1"/>
              <a:t>depression</a:t>
            </a:r>
            <a:r>
              <a:rPr lang="ca-ES" altLang="ca-ES" sz="1000" dirty="0"/>
              <a:t> is </a:t>
            </a:r>
            <a:r>
              <a:rPr lang="ca-ES" altLang="ca-ES" sz="1000" u="sng" dirty="0" err="1"/>
              <a:t>the</a:t>
            </a:r>
            <a:r>
              <a:rPr lang="ca-ES" altLang="ca-ES" sz="1000" u="sng" dirty="0"/>
              <a:t> </a:t>
            </a:r>
            <a:r>
              <a:rPr lang="ca-ES" altLang="ca-ES" sz="1000" u="sng" dirty="0" err="1"/>
              <a:t>first</a:t>
            </a:r>
            <a:r>
              <a:rPr lang="ca-ES" altLang="ca-ES" sz="1000" u="sng" dirty="0"/>
              <a:t> </a:t>
            </a:r>
            <a:r>
              <a:rPr lang="ca-ES" altLang="ca-ES" sz="1000" u="sng" dirty="0" err="1"/>
              <a:t>risk</a:t>
            </a:r>
            <a:r>
              <a:rPr lang="ca-ES" altLang="ca-ES" sz="1000" u="sng" dirty="0"/>
              <a:t> factor for </a:t>
            </a:r>
            <a:r>
              <a:rPr lang="ca-ES" altLang="ca-ES" sz="1000" u="sng" dirty="0" err="1"/>
              <a:t>suicide</a:t>
            </a:r>
            <a:r>
              <a:rPr lang="ca-ES" altLang="ca-ES" sz="1000" dirty="0"/>
              <a:t>.</a:t>
            </a:r>
          </a:p>
          <a:p>
            <a:endParaRPr lang="ca-ES" altLang="ca-ES" sz="1000" dirty="0"/>
          </a:p>
          <a:p>
            <a:r>
              <a:rPr lang="ca-ES" altLang="ca-ES" sz="1000" dirty="0"/>
              <a:t>4 - </a:t>
            </a:r>
            <a:r>
              <a:rPr lang="ca-ES" altLang="ca-ES" sz="1000" u="sng" dirty="0" err="1"/>
              <a:t>Alcoholism</a:t>
            </a:r>
            <a:r>
              <a:rPr lang="ca-ES" altLang="ca-ES" sz="1000" dirty="0"/>
              <a:t> </a:t>
            </a:r>
            <a:r>
              <a:rPr lang="ca-ES" altLang="ca-ES" sz="1000" dirty="0" err="1"/>
              <a:t>and</a:t>
            </a:r>
            <a:r>
              <a:rPr lang="ca-ES" altLang="ca-ES" sz="1000" dirty="0"/>
              <a:t> </a:t>
            </a:r>
            <a:r>
              <a:rPr lang="ca-ES" altLang="ca-ES" sz="1000" dirty="0" err="1"/>
              <a:t>drug</a:t>
            </a:r>
            <a:r>
              <a:rPr lang="ca-ES" altLang="ca-ES" sz="1000" dirty="0"/>
              <a:t> </a:t>
            </a:r>
            <a:r>
              <a:rPr lang="ca-ES" altLang="ca-ES" sz="1000" dirty="0" err="1"/>
              <a:t>masking</a:t>
            </a:r>
            <a:r>
              <a:rPr lang="ca-ES" altLang="ca-ES" sz="1000" dirty="0"/>
              <a:t> </a:t>
            </a:r>
            <a:r>
              <a:rPr lang="ca-ES" altLang="ca-ES" sz="1000" dirty="0" err="1"/>
              <a:t>depression</a:t>
            </a:r>
            <a:r>
              <a:rPr lang="ca-ES" altLang="ca-ES" sz="1000" dirty="0"/>
              <a:t>.</a:t>
            </a:r>
          </a:p>
          <a:p>
            <a:endParaRPr lang="ca-ES" altLang="ca-ES" sz="1000" dirty="0"/>
          </a:p>
          <a:p>
            <a:r>
              <a:rPr lang="ca-ES" altLang="ca-ES" sz="1000" dirty="0"/>
              <a:t>5 - </a:t>
            </a:r>
            <a:r>
              <a:rPr lang="ca-ES" altLang="ca-ES" sz="1000" dirty="0" err="1"/>
              <a:t>Depression</a:t>
            </a:r>
            <a:r>
              <a:rPr lang="ca-ES" altLang="ca-ES" sz="1000" dirty="0"/>
              <a:t> is </a:t>
            </a:r>
            <a:r>
              <a:rPr lang="ca-ES" altLang="ca-ES" sz="1000" u="sng" dirty="0"/>
              <a:t>a </a:t>
            </a:r>
            <a:r>
              <a:rPr lang="ca-ES" altLang="ca-ES" sz="1000" u="sng" dirty="0" err="1"/>
              <a:t>stigmatized</a:t>
            </a:r>
            <a:r>
              <a:rPr lang="ca-ES" altLang="ca-ES" sz="1000" u="sng" dirty="0"/>
              <a:t> </a:t>
            </a:r>
            <a:r>
              <a:rPr lang="ca-ES" altLang="ca-ES" sz="1000" u="sng" dirty="0" err="1"/>
              <a:t>disease</a:t>
            </a:r>
            <a:r>
              <a:rPr lang="ca-ES" altLang="ca-ES" sz="1000" dirty="0"/>
              <a:t> </a:t>
            </a:r>
            <a:r>
              <a:rPr lang="ca-ES" altLang="ca-ES" sz="1000" dirty="0" err="1"/>
              <a:t>therefore</a:t>
            </a:r>
            <a:r>
              <a:rPr lang="ca-ES" altLang="ca-ES" sz="1000" dirty="0"/>
              <a:t> </a:t>
            </a:r>
            <a:r>
              <a:rPr lang="ca-ES" altLang="ca-ES" sz="1000" dirty="0" err="1"/>
              <a:t>hidden</a:t>
            </a:r>
            <a:r>
              <a:rPr lang="ca-ES" altLang="ca-ES" sz="1000" dirty="0"/>
              <a:t> </a:t>
            </a:r>
            <a:r>
              <a:rPr lang="ca-ES" altLang="ca-ES" sz="1000" dirty="0" err="1"/>
              <a:t>especially</a:t>
            </a:r>
            <a:r>
              <a:rPr lang="ca-ES" altLang="ca-ES" sz="1000" dirty="0"/>
              <a:t> for males.</a:t>
            </a:r>
            <a:endParaRPr lang="es-ES" altLang="ca-ES"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36D4F4-4BF7-451C-9C0D-F0965B18A23E}" type="slidenum">
              <a:rPr lang="es-ES" altLang="ca-ES"/>
              <a:pPr/>
              <a:t>4</a:t>
            </a:fld>
            <a:endParaRPr lang="es-ES" altLang="ca-E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r>
              <a:rPr lang="ca-ES" altLang="ca-ES"/>
              <a:t>1 - The characteristics of depression, </a:t>
            </a:r>
            <a:r>
              <a:rPr lang="ca-ES" altLang="ca-ES" u="sng"/>
              <a:t>passivity and dependence</a:t>
            </a:r>
            <a:r>
              <a:rPr lang="ca-ES" altLang="ca-ES"/>
              <a:t>, </a:t>
            </a:r>
            <a:r>
              <a:rPr lang="ca-ES" altLang="ca-ES" u="sng"/>
              <a:t>low self-esteem</a:t>
            </a:r>
            <a:r>
              <a:rPr lang="ca-ES" altLang="ca-ES"/>
              <a:t> are more similar to </a:t>
            </a:r>
            <a:r>
              <a:rPr lang="ca-ES" altLang="ca-ES" u="sng"/>
              <a:t>female roles</a:t>
            </a:r>
            <a:r>
              <a:rPr lang="ca-ES" altLang="ca-ES"/>
              <a:t>.</a:t>
            </a:r>
            <a:br>
              <a:rPr lang="ca-ES" altLang="ca-ES"/>
            </a:br>
            <a:r>
              <a:rPr lang="ca-ES" altLang="ca-ES"/>
              <a:t>* When the roles of men and women are separated there is great number of depression in women. In more </a:t>
            </a:r>
            <a:r>
              <a:rPr lang="ca-ES" altLang="ca-ES" u="sng"/>
              <a:t>inclusive environments</a:t>
            </a:r>
            <a:r>
              <a:rPr lang="ca-ES" altLang="ca-ES"/>
              <a:t> disappear inequalities of depression for men and women.</a:t>
            </a:r>
            <a:br>
              <a:rPr lang="ca-ES" altLang="ca-ES"/>
            </a:br>
            <a:endParaRPr lang="ca-ES" altLang="ca-ES"/>
          </a:p>
          <a:p>
            <a:r>
              <a:rPr lang="ca-ES" altLang="ca-ES"/>
              <a:t>2 - The male role is inherent in the concept of transition and change. Boys are educating to leave the family who spent his childhood and are incorporated into </a:t>
            </a:r>
            <a:r>
              <a:rPr lang="ca-ES" altLang="ca-ES" u="sng"/>
              <a:t>the public domain</a:t>
            </a:r>
            <a:r>
              <a:rPr lang="ca-ES" altLang="ca-ES"/>
              <a:t>. This fosters skills such as </a:t>
            </a:r>
            <a:r>
              <a:rPr lang="ca-ES" altLang="ca-ES" u="sng"/>
              <a:t>search, weigh, decide, choose</a:t>
            </a:r>
            <a:r>
              <a:rPr lang="ca-ES" altLang="ca-ES"/>
              <a:t>. Women are induced </a:t>
            </a:r>
            <a:r>
              <a:rPr lang="ca-ES" altLang="ca-ES" u="sng"/>
              <a:t>to remain</a:t>
            </a:r>
            <a:r>
              <a:rPr lang="ca-ES" altLang="ca-ES"/>
              <a:t> in the area where he </a:t>
            </a:r>
            <a:r>
              <a:rPr lang="ca-ES" altLang="ca-ES" u="sng"/>
              <a:t>spent his childhood</a:t>
            </a:r>
            <a:r>
              <a:rPr lang="ca-ES" altLang="ca-ES"/>
              <a:t> and what their possibilities and options are more limited.</a:t>
            </a:r>
            <a:br>
              <a:rPr lang="ca-ES" altLang="ca-ES"/>
            </a:br>
            <a:endParaRPr lang="ca-ES" altLang="ca-ES"/>
          </a:p>
          <a:p>
            <a:r>
              <a:rPr lang="ca-ES" altLang="ca-ES"/>
              <a:t>1 - We live in a society with fast social change and for women there is a devaluation of all that education they received towards the realization of the </a:t>
            </a:r>
            <a:r>
              <a:rPr lang="ca-ES" altLang="ca-ES" u="sng"/>
              <a:t>housework</a:t>
            </a:r>
            <a:r>
              <a:rPr lang="ca-ES" altLang="ca-ES"/>
              <a:t> and </a:t>
            </a:r>
            <a:r>
              <a:rPr lang="ca-ES" altLang="ca-ES" u="sng"/>
              <a:t>care of group members</a:t>
            </a:r>
            <a:r>
              <a:rPr lang="ca-ES" altLang="ca-ES"/>
              <a:t>.</a:t>
            </a:r>
            <a:br>
              <a:rPr lang="ca-ES" altLang="ca-ES"/>
            </a:br>
            <a:endParaRPr lang="ca-ES" altLang="ca-ES"/>
          </a:p>
          <a:p>
            <a:pPr>
              <a:buFontTx/>
              <a:buChar char="•"/>
            </a:pPr>
            <a:r>
              <a:rPr lang="ca-ES" altLang="ca-ES"/>
              <a:t>Women have </a:t>
            </a:r>
            <a:r>
              <a:rPr lang="ca-ES" altLang="ca-ES" u="sng"/>
              <a:t>lower self-esteem</a:t>
            </a:r>
            <a:r>
              <a:rPr lang="ca-ES" altLang="ca-ES"/>
              <a:t>, </a:t>
            </a:r>
            <a:r>
              <a:rPr lang="ca-ES" altLang="ca-ES" u="sng"/>
              <a:t>greater number of chronic diseases and disabilities</a:t>
            </a:r>
            <a:r>
              <a:rPr lang="ca-ES" altLang="ca-ES"/>
              <a:t>, </a:t>
            </a:r>
            <a:r>
              <a:rPr lang="ca-ES" altLang="ca-ES" u="sng"/>
              <a:t>worse health perception</a:t>
            </a:r>
            <a:r>
              <a:rPr lang="ca-ES" altLang="ca-ES"/>
              <a:t>, </a:t>
            </a:r>
            <a:r>
              <a:rPr lang="ca-ES" altLang="ca-ES" u="sng"/>
              <a:t>greater anxiety</a:t>
            </a:r>
            <a:r>
              <a:rPr lang="ca-ES" altLang="ca-ES"/>
              <a:t>, </a:t>
            </a:r>
            <a:r>
              <a:rPr lang="ca-ES" altLang="ca-ES" u="sng"/>
              <a:t>poorer living conditions</a:t>
            </a:r>
            <a:r>
              <a:rPr lang="ca-ES" altLang="ca-ES"/>
              <a:t> and have been </a:t>
            </a:r>
            <a:r>
              <a:rPr lang="ca-ES" altLang="ca-ES" u="sng"/>
              <a:t>under enormous pressure from social and religious.</a:t>
            </a:r>
            <a:endParaRPr lang="es-ES" altLang="ca-ES" u="sng"/>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In Mexico women attending by Family Medicine is 52%.</a:t>
            </a:r>
            <a:endParaRPr lang="es-ES" baseline="0" dirty="0" smtClean="0"/>
          </a:p>
          <a:p>
            <a:endParaRPr lang="es-ES" baseline="0" dirty="0" smtClean="0"/>
          </a:p>
          <a:p>
            <a:endParaRPr lang="ca-ES" dirty="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5</a:t>
            </a:fld>
            <a:endParaRPr lang="ca-ES"/>
          </a:p>
        </p:txBody>
      </p:sp>
    </p:spTree>
    <p:extLst>
      <p:ext uri="{BB962C8B-B14F-4D97-AF65-F5344CB8AC3E}">
        <p14:creationId xmlns:p14="http://schemas.microsoft.com/office/powerpoint/2010/main" val="2557585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Dwait </a:t>
            </a:r>
            <a:r>
              <a:rPr lang="es-ES" dirty="0" err="1" smtClean="0"/>
              <a:t>noted</a:t>
            </a:r>
            <a:r>
              <a:rPr lang="es-ES" dirty="0" smtClean="0"/>
              <a:t> </a:t>
            </a:r>
            <a:r>
              <a:rPr lang="es-ES" dirty="0" err="1" smtClean="0"/>
              <a:t>that</a:t>
            </a:r>
            <a:r>
              <a:rPr lang="es-ES" dirty="0" smtClean="0"/>
              <a:t> 30-48% of  </a:t>
            </a:r>
            <a:r>
              <a:rPr lang="es-ES" dirty="0" err="1" smtClean="0"/>
              <a:t>the</a:t>
            </a:r>
            <a:r>
              <a:rPr lang="es-ES" dirty="0" smtClean="0"/>
              <a:t> </a:t>
            </a:r>
            <a:r>
              <a:rPr lang="es-ES" dirty="0" err="1" smtClean="0"/>
              <a:t>population</a:t>
            </a:r>
            <a:r>
              <a:rPr lang="es-ES" dirty="0" smtClean="0"/>
              <a:t> in USA </a:t>
            </a:r>
            <a:r>
              <a:rPr lang="es-ES" dirty="0" err="1" smtClean="0"/>
              <a:t>meets</a:t>
            </a:r>
            <a:r>
              <a:rPr lang="es-ES" baseline="0" dirty="0" smtClean="0"/>
              <a:t> </a:t>
            </a:r>
            <a:r>
              <a:rPr lang="es-ES" baseline="0" dirty="0" err="1" smtClean="0"/>
              <a:t>the</a:t>
            </a:r>
            <a:r>
              <a:rPr lang="es-ES" baseline="0" dirty="0" smtClean="0"/>
              <a:t> </a:t>
            </a:r>
            <a:r>
              <a:rPr lang="es-ES" baseline="0" dirty="0" err="1" smtClean="0"/>
              <a:t>criteria</a:t>
            </a:r>
            <a:r>
              <a:rPr lang="es-ES" baseline="0" dirty="0" smtClean="0"/>
              <a:t> </a:t>
            </a:r>
            <a:r>
              <a:rPr lang="es-ES" baseline="0" dirty="0" err="1" smtClean="0"/>
              <a:t>for</a:t>
            </a:r>
            <a:r>
              <a:rPr lang="es-ES" baseline="0" dirty="0" smtClean="0"/>
              <a:t> </a:t>
            </a:r>
            <a:r>
              <a:rPr lang="es-ES" baseline="0" dirty="0" err="1" smtClean="0"/>
              <a:t>depressive</a:t>
            </a:r>
            <a:r>
              <a:rPr lang="es-ES" baseline="0" dirty="0" smtClean="0"/>
              <a:t> </a:t>
            </a:r>
            <a:r>
              <a:rPr lang="es-ES" baseline="0" dirty="0" err="1" smtClean="0"/>
              <a:t>disorders</a:t>
            </a:r>
            <a:r>
              <a:rPr lang="es-ES" baseline="0" dirty="0" smtClean="0"/>
              <a:t>, and </a:t>
            </a:r>
            <a:r>
              <a:rPr lang="es-ES" baseline="0" dirty="0" err="1" smtClean="0"/>
              <a:t>specially</a:t>
            </a:r>
            <a:r>
              <a:rPr lang="es-ES" baseline="0" dirty="0" smtClean="0"/>
              <a:t> </a:t>
            </a:r>
            <a:r>
              <a:rPr lang="es-ES" baseline="0" dirty="0" err="1" smtClean="0"/>
              <a:t>major</a:t>
            </a:r>
            <a:r>
              <a:rPr lang="es-ES" baseline="0" dirty="0" smtClean="0"/>
              <a:t> </a:t>
            </a:r>
            <a:r>
              <a:rPr lang="es-ES" baseline="0" dirty="0" err="1" smtClean="0"/>
              <a:t>depressive</a:t>
            </a:r>
            <a:r>
              <a:rPr lang="es-ES" baseline="0" dirty="0" smtClean="0"/>
              <a:t> </a:t>
            </a:r>
            <a:r>
              <a:rPr lang="es-ES" baseline="0" dirty="0" err="1" smtClean="0"/>
              <a:t>disorder</a:t>
            </a:r>
            <a:r>
              <a:rPr lang="es-ES" baseline="0" dirty="0" smtClean="0"/>
              <a:t>, at </a:t>
            </a:r>
            <a:r>
              <a:rPr lang="es-ES" baseline="0" dirty="0" err="1" smtClean="0"/>
              <a:t>some</a:t>
            </a:r>
            <a:r>
              <a:rPr lang="es-ES" baseline="0" dirty="0" smtClean="0"/>
              <a:t> </a:t>
            </a:r>
            <a:r>
              <a:rPr lang="es-ES" baseline="0" dirty="0" err="1" smtClean="0"/>
              <a:t>point</a:t>
            </a:r>
            <a:r>
              <a:rPr lang="es-ES" baseline="0" dirty="0" smtClean="0"/>
              <a:t> in </a:t>
            </a:r>
            <a:r>
              <a:rPr lang="es-ES" baseline="0" dirty="0" err="1" smtClean="0"/>
              <a:t>their</a:t>
            </a:r>
            <a:r>
              <a:rPr lang="es-ES" baseline="0" dirty="0" smtClean="0"/>
              <a:t> </a:t>
            </a:r>
            <a:r>
              <a:rPr lang="es-ES" baseline="0" dirty="0" err="1" smtClean="0"/>
              <a:t>life</a:t>
            </a:r>
            <a:r>
              <a:rPr lang="es-ES" baseline="0" dirty="0" smtClean="0"/>
              <a:t> </a:t>
            </a:r>
            <a:r>
              <a:rPr lang="es-ES" dirty="0" smtClean="0"/>
              <a:t>.</a:t>
            </a:r>
          </a:p>
          <a:p>
            <a:endParaRPr lang="ca-ES" dirty="0" smtClean="0"/>
          </a:p>
          <a:p>
            <a:r>
              <a:rPr lang="ca-ES" dirty="0" smtClean="0"/>
              <a:t>In Uganda </a:t>
            </a:r>
            <a:r>
              <a:rPr lang="ca-ES" dirty="0" err="1" smtClean="0"/>
              <a:t>reported</a:t>
            </a:r>
            <a:r>
              <a:rPr lang="ca-ES" dirty="0" smtClean="0"/>
              <a:t> a </a:t>
            </a:r>
            <a:r>
              <a:rPr lang="ca-ES" dirty="0" err="1" smtClean="0"/>
              <a:t>prevalence</a:t>
            </a:r>
            <a:r>
              <a:rPr lang="ca-ES" dirty="0" smtClean="0"/>
              <a:t> of 25.2%</a:t>
            </a:r>
            <a:endParaRPr lang="ca-ES" dirty="0"/>
          </a:p>
        </p:txBody>
      </p:sp>
      <p:sp>
        <p:nvSpPr>
          <p:cNvPr id="4" name="Marcador de número de diapositiva 3"/>
          <p:cNvSpPr>
            <a:spLocks noGrp="1"/>
          </p:cNvSpPr>
          <p:nvPr>
            <p:ph type="sldNum" sz="quarter" idx="10"/>
          </p:nvPr>
        </p:nvSpPr>
        <p:spPr/>
        <p:txBody>
          <a:bodyPr/>
          <a:lstStyle/>
          <a:p>
            <a:fld id="{882F0162-96FC-41B4-A9B7-998FEC2009F9}" type="slidenum">
              <a:rPr lang="ca-ES" smtClean="0"/>
              <a:t>6</a:t>
            </a:fld>
            <a:endParaRPr lang="ca-ES"/>
          </a:p>
        </p:txBody>
      </p:sp>
    </p:spTree>
    <p:extLst>
      <p:ext uri="{BB962C8B-B14F-4D97-AF65-F5344CB8AC3E}">
        <p14:creationId xmlns:p14="http://schemas.microsoft.com/office/powerpoint/2010/main" val="1938366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gn="just"/>
            <a:r>
              <a:rPr lang="en-US" baseline="0" dirty="0" smtClean="0"/>
              <a:t>Despite the development of clinical guidelines by professional bodies, policymakers and other organizations, evidence suggests that</a:t>
            </a:r>
          </a:p>
          <a:p>
            <a:pPr algn="just"/>
            <a:r>
              <a:rPr lang="en-US" baseline="0" dirty="0" smtClean="0"/>
              <a:t>a high proportion of the population with mental disorders remains underdiagnosed and undertreated, especially among nursing home</a:t>
            </a:r>
          </a:p>
          <a:p>
            <a:pPr algn="just"/>
            <a:r>
              <a:rPr lang="en-US" baseline="0" dirty="0" smtClean="0"/>
              <a:t>residents with cognitive impairment. </a:t>
            </a:r>
          </a:p>
          <a:p>
            <a:pPr algn="just"/>
            <a:endParaRPr lang="es-ES" baseline="0" dirty="0" smtClean="0"/>
          </a:p>
          <a:p>
            <a:pPr algn="just"/>
            <a:r>
              <a:rPr lang="en-US" baseline="0" dirty="0" smtClean="0"/>
              <a:t>This clinical profile could explain the </a:t>
            </a:r>
            <a:r>
              <a:rPr lang="en-US" baseline="0" dirty="0" err="1" smtClean="0"/>
              <a:t>underdiagnosis</a:t>
            </a:r>
            <a:r>
              <a:rPr lang="en-US" baseline="0" dirty="0" smtClean="0"/>
              <a:t>. That is, the depression symptoms associated with each other and not generally by clinicians.</a:t>
            </a:r>
            <a:endParaRPr lang="es-ES" baseline="0" dirty="0" smtClean="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7</a:t>
            </a:fld>
            <a:endParaRPr lang="ca-ES"/>
          </a:p>
        </p:txBody>
      </p:sp>
    </p:spTree>
    <p:extLst>
      <p:ext uri="{BB962C8B-B14F-4D97-AF65-F5344CB8AC3E}">
        <p14:creationId xmlns:p14="http://schemas.microsoft.com/office/powerpoint/2010/main" val="2390380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Therefore, we see that depression has different faces and not easy to identify. There is no single face for depression.</a:t>
            </a:r>
            <a:endParaRPr lang="ca-ES" dirty="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8</a:t>
            </a:fld>
            <a:endParaRPr lang="ca-ES"/>
          </a:p>
        </p:txBody>
      </p:sp>
    </p:spTree>
    <p:extLst>
      <p:ext uri="{BB962C8B-B14F-4D97-AF65-F5344CB8AC3E}">
        <p14:creationId xmlns:p14="http://schemas.microsoft.com/office/powerpoint/2010/main" val="2688228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n-US" dirty="0" smtClean="0"/>
              <a:t>Some faces are easy to recognize as the low mood and difficulty concentrating</a:t>
            </a:r>
          </a:p>
          <a:p>
            <a:r>
              <a:rPr lang="en-US" baseline="0" dirty="0" smtClean="0"/>
              <a:t>Others are more difficult to accept as concern relating to negative ideas and themes.</a:t>
            </a:r>
          </a:p>
          <a:p>
            <a:r>
              <a:rPr lang="en-US" baseline="0" dirty="0" smtClean="0"/>
              <a:t>The most common additional problem is anxiety.</a:t>
            </a:r>
          </a:p>
          <a:p>
            <a:r>
              <a:rPr lang="en-US" baseline="0" dirty="0" smtClean="0"/>
              <a:t>It is manifested through psychological symptoms: sadness, discouragement, disinterest, self-esteem loss, crying.</a:t>
            </a:r>
          </a:p>
          <a:p>
            <a:r>
              <a:rPr lang="en-US" dirty="0" smtClean="0"/>
              <a:t>Somatic symptoms: anorexia, fatigue, weight loss, sleep disturbance, pain ...</a:t>
            </a:r>
            <a:endParaRPr lang="ca-ES" dirty="0"/>
          </a:p>
        </p:txBody>
      </p:sp>
      <p:sp>
        <p:nvSpPr>
          <p:cNvPr id="4" name="3 Marcador de número de diapositiva"/>
          <p:cNvSpPr>
            <a:spLocks noGrp="1"/>
          </p:cNvSpPr>
          <p:nvPr>
            <p:ph type="sldNum" sz="quarter" idx="10"/>
          </p:nvPr>
        </p:nvSpPr>
        <p:spPr/>
        <p:txBody>
          <a:bodyPr/>
          <a:lstStyle/>
          <a:p>
            <a:fld id="{882F0162-96FC-41B4-A9B7-998FEC2009F9}" type="slidenum">
              <a:rPr lang="ca-ES" smtClean="0"/>
              <a:t>9</a:t>
            </a:fld>
            <a:endParaRPr lang="ca-ES"/>
          </a:p>
        </p:txBody>
      </p:sp>
    </p:spTree>
    <p:extLst>
      <p:ext uri="{BB962C8B-B14F-4D97-AF65-F5344CB8AC3E}">
        <p14:creationId xmlns:p14="http://schemas.microsoft.com/office/powerpoint/2010/main" val="3668425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1"/>
      </p:bgRef>
    </p:bg>
    <p:spTree>
      <p:nvGrpSpPr>
        <p:cNvPr id="1" name=""/>
        <p:cNvGrpSpPr/>
        <p:nvPr/>
      </p:nvGrpSpPr>
      <p:grpSpPr>
        <a:xfrm>
          <a:off x="0" y="0"/>
          <a:ext cx="0" cy="0"/>
          <a:chOff x="0" y="0"/>
          <a:chExt cx="0" cy="0"/>
        </a:xfrm>
      </p:grpSpPr>
      <p:sp>
        <p:nvSpPr>
          <p:cNvPr id="8" name="7 Rectángulo"/>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Conector recto"/>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Título"/>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s-ES" smtClean="0"/>
              <a:t>Haga clic para modificar el estilo de título del patrón</a:t>
            </a:r>
            <a:endParaRPr kumimoji="0" lang="en-US"/>
          </a:p>
        </p:txBody>
      </p:sp>
      <p:sp>
        <p:nvSpPr>
          <p:cNvPr id="25" name="24 Subtítulo"/>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31" name="30 Marcador de fecha"/>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3482B06-9F65-4CB7-8FE1-1635277F3FAA}" type="datetimeFigureOut">
              <a:rPr lang="ca-ES" smtClean="0"/>
              <a:t>17/08/2015</a:t>
            </a:fld>
            <a:endParaRPr lang="ca-ES"/>
          </a:p>
        </p:txBody>
      </p:sp>
      <p:sp>
        <p:nvSpPr>
          <p:cNvPr id="18" name="17 Marcador de pie de página"/>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ca-ES"/>
          </a:p>
        </p:txBody>
      </p:sp>
      <p:sp>
        <p:nvSpPr>
          <p:cNvPr id="29" name="28 Marcador de número de diapositiva"/>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7FA1E2F-9531-42B0-8981-5875A9274804}" type="slidenum">
              <a:rPr lang="ca-ES" smtClean="0"/>
              <a:t>‹#›</a:t>
            </a:fld>
            <a:endParaRPr lang="ca-E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3482B06-9F65-4CB7-8FE1-1635277F3FAA}" type="datetimeFigureOut">
              <a:rPr lang="ca-ES" smtClean="0"/>
              <a:t>17/08/2015</a:t>
            </a:fld>
            <a:endParaRPr lang="ca-ES"/>
          </a:p>
        </p:txBody>
      </p:sp>
      <p:sp>
        <p:nvSpPr>
          <p:cNvPr id="5" name="4 Marcador de pie de página"/>
          <p:cNvSpPr>
            <a:spLocks noGrp="1"/>
          </p:cNvSpPr>
          <p:nvPr>
            <p:ph type="ftr" sz="quarter" idx="11"/>
          </p:nvPr>
        </p:nvSpPr>
        <p:spPr/>
        <p:txBody>
          <a:bodyPr/>
          <a:lstStyle>
            <a:extLst/>
          </a:lstStyle>
          <a:p>
            <a:endParaRPr lang="ca-ES"/>
          </a:p>
        </p:txBody>
      </p:sp>
      <p:sp>
        <p:nvSpPr>
          <p:cNvPr id="6" name="5 Marcador de número de diapositiva"/>
          <p:cNvSpPr>
            <a:spLocks noGrp="1"/>
          </p:cNvSpPr>
          <p:nvPr>
            <p:ph type="sldNum" sz="quarter" idx="12"/>
          </p:nvPr>
        </p:nvSpPr>
        <p:spPr/>
        <p:txBody>
          <a:bodyPr/>
          <a:lstStyle>
            <a:extLst/>
          </a:lstStyle>
          <a:p>
            <a:fld id="{67FA1E2F-9531-42B0-8981-5875A9274804}" type="slidenum">
              <a:rPr lang="ca-ES" smtClean="0"/>
              <a:t>‹#›</a:t>
            </a:fld>
            <a:endParaRPr lang="ca-E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274955"/>
            <a:ext cx="1524000" cy="5851525"/>
          </a:xfrm>
        </p:spPr>
        <p:txBody>
          <a:bodyPr vert="eaVert" ancho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2"/>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242816" y="6557946"/>
            <a:ext cx="2002464" cy="226902"/>
          </a:xfrm>
        </p:spPr>
        <p:txBody>
          <a:bodyPr/>
          <a:lstStyle>
            <a:extLst/>
          </a:lstStyle>
          <a:p>
            <a:fld id="{03482B06-9F65-4CB7-8FE1-1635277F3FAA}" type="datetimeFigureOut">
              <a:rPr lang="ca-ES" smtClean="0"/>
              <a:t>17/08/2015</a:t>
            </a:fld>
            <a:endParaRPr lang="ca-ES"/>
          </a:p>
        </p:txBody>
      </p:sp>
      <p:sp>
        <p:nvSpPr>
          <p:cNvPr id="5" name="4 Marcador de pie de página"/>
          <p:cNvSpPr>
            <a:spLocks noGrp="1"/>
          </p:cNvSpPr>
          <p:nvPr>
            <p:ph type="ftr" sz="quarter" idx="11"/>
          </p:nvPr>
        </p:nvSpPr>
        <p:spPr>
          <a:xfrm>
            <a:off x="457200" y="6556248"/>
            <a:ext cx="3657600" cy="228600"/>
          </a:xfrm>
        </p:spPr>
        <p:txBody>
          <a:bodyPr/>
          <a:lstStyle>
            <a:extLst/>
          </a:lstStyle>
          <a:p>
            <a:endParaRPr lang="ca-ES"/>
          </a:p>
        </p:txBody>
      </p:sp>
      <p:sp>
        <p:nvSpPr>
          <p:cNvPr id="6" name="5 Marcador de número de diapositiva"/>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7FA1E2F-9531-42B0-8981-5875A9274804}" type="slidenum">
              <a:rPr lang="ca-ES" smtClean="0"/>
              <a:t>‹#›</a:t>
            </a:fld>
            <a:endParaRPr lang="ca-E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ítol, 1 objecte i 2 objectes">
    <p:spTree>
      <p:nvGrpSpPr>
        <p:cNvPr id="1" name=""/>
        <p:cNvGrpSpPr/>
        <p:nvPr/>
      </p:nvGrpSpPr>
      <p:grpSpPr>
        <a:xfrm>
          <a:off x="0" y="0"/>
          <a:ext cx="0" cy="0"/>
          <a:chOff x="0" y="0"/>
          <a:chExt cx="0" cy="0"/>
        </a:xfrm>
      </p:grpSpPr>
      <p:sp>
        <p:nvSpPr>
          <p:cNvPr id="2" name="Títol 1"/>
          <p:cNvSpPr>
            <a:spLocks noGrp="1"/>
          </p:cNvSpPr>
          <p:nvPr>
            <p:ph type="title"/>
          </p:nvPr>
        </p:nvSpPr>
        <p:spPr>
          <a:xfrm>
            <a:off x="457200" y="274638"/>
            <a:ext cx="8229600" cy="1143000"/>
          </a:xfrm>
          <a:prstGeom prst="rect">
            <a:avLst/>
          </a:prstGeom>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457200" y="1600200"/>
            <a:ext cx="4038600" cy="4525963"/>
          </a:xfrm>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quarter" idx="2"/>
          </p:nvPr>
        </p:nvSpPr>
        <p:spPr>
          <a:xfrm>
            <a:off x="4648200" y="1600200"/>
            <a:ext cx="4038600" cy="2185988"/>
          </a:xfrm>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contingut 4"/>
          <p:cNvSpPr>
            <a:spLocks noGrp="1"/>
          </p:cNvSpPr>
          <p:nvPr>
            <p:ph sz="quarter" idx="3"/>
          </p:nvPr>
        </p:nvSpPr>
        <p:spPr>
          <a:xfrm>
            <a:off x="4648200" y="3938588"/>
            <a:ext cx="4038600" cy="2187575"/>
          </a:xfrm>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6" name="Contenidor de data 5"/>
          <p:cNvSpPr>
            <a:spLocks noGrp="1"/>
          </p:cNvSpPr>
          <p:nvPr>
            <p:ph type="dt" sz="half" idx="10"/>
          </p:nvPr>
        </p:nvSpPr>
        <p:spPr>
          <a:xfrm>
            <a:off x="457200" y="6245225"/>
            <a:ext cx="2133600" cy="476250"/>
          </a:xfrm>
        </p:spPr>
        <p:txBody>
          <a:bodyPr/>
          <a:lstStyle>
            <a:lvl1pPr>
              <a:defRPr/>
            </a:lvl1pPr>
          </a:lstStyle>
          <a:p>
            <a:endParaRPr lang="es-ES" altLang="ca-ES"/>
          </a:p>
        </p:txBody>
      </p:sp>
      <p:sp>
        <p:nvSpPr>
          <p:cNvPr id="7" name="Contenidor de peu de pàgina 6"/>
          <p:cNvSpPr>
            <a:spLocks noGrp="1"/>
          </p:cNvSpPr>
          <p:nvPr>
            <p:ph type="ftr" sz="quarter" idx="11"/>
          </p:nvPr>
        </p:nvSpPr>
        <p:spPr>
          <a:xfrm>
            <a:off x="3124200" y="6245225"/>
            <a:ext cx="2895600" cy="476250"/>
          </a:xfrm>
        </p:spPr>
        <p:txBody>
          <a:bodyPr/>
          <a:lstStyle>
            <a:lvl1pPr>
              <a:defRPr/>
            </a:lvl1pPr>
          </a:lstStyle>
          <a:p>
            <a:endParaRPr lang="es-ES" altLang="ca-ES"/>
          </a:p>
        </p:txBody>
      </p:sp>
      <p:sp>
        <p:nvSpPr>
          <p:cNvPr id="8" name="Contenidor de número de diapositiva 7"/>
          <p:cNvSpPr>
            <a:spLocks noGrp="1"/>
          </p:cNvSpPr>
          <p:nvPr>
            <p:ph type="sldNum" sz="quarter" idx="12"/>
          </p:nvPr>
        </p:nvSpPr>
        <p:spPr>
          <a:xfrm>
            <a:off x="6553200" y="6245225"/>
            <a:ext cx="2133600" cy="476250"/>
          </a:xfrm>
        </p:spPr>
        <p:txBody>
          <a:bodyPr/>
          <a:lstStyle>
            <a:lvl1pPr>
              <a:defRPr/>
            </a:lvl1pPr>
          </a:lstStyle>
          <a:p>
            <a:fld id="{2459AA57-0465-4E81-838E-915744AC6B1E}" type="slidenum">
              <a:rPr lang="es-ES" altLang="ca-ES"/>
              <a:pPr/>
              <a:t>‹#›</a:t>
            </a:fld>
            <a:endParaRPr lang="es-ES" altLang="ca-ES"/>
          </a:p>
        </p:txBody>
      </p:sp>
    </p:spTree>
    <p:extLst>
      <p:ext uri="{BB962C8B-B14F-4D97-AF65-F5344CB8AC3E}">
        <p14:creationId xmlns:p14="http://schemas.microsoft.com/office/powerpoint/2010/main" val="11782464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ítol i gràfic">
    <p:spTree>
      <p:nvGrpSpPr>
        <p:cNvPr id="1" name=""/>
        <p:cNvGrpSpPr/>
        <p:nvPr/>
      </p:nvGrpSpPr>
      <p:grpSpPr>
        <a:xfrm>
          <a:off x="0" y="0"/>
          <a:ext cx="0" cy="0"/>
          <a:chOff x="0" y="0"/>
          <a:chExt cx="0" cy="0"/>
        </a:xfrm>
      </p:grpSpPr>
      <p:sp>
        <p:nvSpPr>
          <p:cNvPr id="2" name="Títol 1"/>
          <p:cNvSpPr>
            <a:spLocks noGrp="1"/>
          </p:cNvSpPr>
          <p:nvPr>
            <p:ph type="title"/>
          </p:nvPr>
        </p:nvSpPr>
        <p:spPr>
          <a:xfrm>
            <a:off x="457200" y="274638"/>
            <a:ext cx="8229600" cy="1143000"/>
          </a:xfrm>
          <a:prstGeom prst="rect">
            <a:avLst/>
          </a:prstGeom>
        </p:spPr>
        <p:txBody>
          <a:bodyPr/>
          <a:lstStyle/>
          <a:p>
            <a:r>
              <a:rPr lang="ca-ES" smtClean="0"/>
              <a:t>Feu clic aquí per editar l'estil</a:t>
            </a:r>
            <a:endParaRPr lang="ca-ES"/>
          </a:p>
        </p:txBody>
      </p:sp>
      <p:sp>
        <p:nvSpPr>
          <p:cNvPr id="3" name="Contenidor de gràfic 2"/>
          <p:cNvSpPr>
            <a:spLocks noGrp="1"/>
          </p:cNvSpPr>
          <p:nvPr>
            <p:ph type="chart" idx="1"/>
          </p:nvPr>
        </p:nvSpPr>
        <p:spPr>
          <a:xfrm>
            <a:off x="457200" y="1600200"/>
            <a:ext cx="8229600" cy="4525963"/>
          </a:xfrm>
        </p:spPr>
        <p:txBody>
          <a:bodyPr/>
          <a:lstStyle/>
          <a:p>
            <a:endParaRPr lang="ca-ES"/>
          </a:p>
        </p:txBody>
      </p:sp>
      <p:sp>
        <p:nvSpPr>
          <p:cNvPr id="4" name="Contenidor de data 3"/>
          <p:cNvSpPr>
            <a:spLocks noGrp="1"/>
          </p:cNvSpPr>
          <p:nvPr>
            <p:ph type="dt" sz="half" idx="10"/>
          </p:nvPr>
        </p:nvSpPr>
        <p:spPr>
          <a:xfrm>
            <a:off x="457200" y="6245225"/>
            <a:ext cx="2133600" cy="476250"/>
          </a:xfrm>
        </p:spPr>
        <p:txBody>
          <a:bodyPr/>
          <a:lstStyle>
            <a:lvl1pPr>
              <a:defRPr/>
            </a:lvl1pPr>
          </a:lstStyle>
          <a:p>
            <a:endParaRPr lang="es-ES" altLang="ca-ES"/>
          </a:p>
        </p:txBody>
      </p:sp>
      <p:sp>
        <p:nvSpPr>
          <p:cNvPr id="5" name="Contenidor de peu de pàgina 4"/>
          <p:cNvSpPr>
            <a:spLocks noGrp="1"/>
          </p:cNvSpPr>
          <p:nvPr>
            <p:ph type="ftr" sz="quarter" idx="11"/>
          </p:nvPr>
        </p:nvSpPr>
        <p:spPr>
          <a:xfrm>
            <a:off x="3124200" y="6245225"/>
            <a:ext cx="2895600" cy="476250"/>
          </a:xfrm>
        </p:spPr>
        <p:txBody>
          <a:bodyPr/>
          <a:lstStyle>
            <a:lvl1pPr>
              <a:defRPr/>
            </a:lvl1pPr>
          </a:lstStyle>
          <a:p>
            <a:endParaRPr lang="es-ES" altLang="ca-ES"/>
          </a:p>
        </p:txBody>
      </p:sp>
      <p:sp>
        <p:nvSpPr>
          <p:cNvPr id="6" name="Contenidor de número de diapositiva 5"/>
          <p:cNvSpPr>
            <a:spLocks noGrp="1"/>
          </p:cNvSpPr>
          <p:nvPr>
            <p:ph type="sldNum" sz="quarter" idx="12"/>
          </p:nvPr>
        </p:nvSpPr>
        <p:spPr>
          <a:xfrm>
            <a:off x="6553200" y="6245225"/>
            <a:ext cx="2133600" cy="476250"/>
          </a:xfrm>
        </p:spPr>
        <p:txBody>
          <a:bodyPr/>
          <a:lstStyle>
            <a:lvl1pPr>
              <a:defRPr/>
            </a:lvl1pPr>
          </a:lstStyle>
          <a:p>
            <a:fld id="{EFEB6E4A-5C24-4F48-9D37-01C27E485875}" type="slidenum">
              <a:rPr lang="es-ES" altLang="ca-ES"/>
              <a:pPr/>
              <a:t>‹#›</a:t>
            </a:fld>
            <a:endParaRPr lang="es-ES" altLang="ca-ES"/>
          </a:p>
        </p:txBody>
      </p:sp>
    </p:spTree>
    <p:extLst>
      <p:ext uri="{BB962C8B-B14F-4D97-AF65-F5344CB8AC3E}">
        <p14:creationId xmlns:p14="http://schemas.microsoft.com/office/powerpoint/2010/main" val="28755857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3482B06-9F65-4CB7-8FE1-1635277F3FAA}" type="datetimeFigureOut">
              <a:rPr lang="ca-ES" smtClean="0"/>
              <a:t>17/08/2015</a:t>
            </a:fld>
            <a:endParaRPr lang="ca-ES"/>
          </a:p>
        </p:txBody>
      </p:sp>
      <p:sp>
        <p:nvSpPr>
          <p:cNvPr id="5" name="4 Marcador de pie de página"/>
          <p:cNvSpPr>
            <a:spLocks noGrp="1"/>
          </p:cNvSpPr>
          <p:nvPr>
            <p:ph type="ftr" sz="quarter" idx="11"/>
          </p:nvPr>
        </p:nvSpPr>
        <p:spPr/>
        <p:txBody>
          <a:bodyPr/>
          <a:lstStyle>
            <a:extLst/>
          </a:lstStyle>
          <a:p>
            <a:endParaRPr lang="ca-ES"/>
          </a:p>
        </p:txBody>
      </p:sp>
      <p:sp>
        <p:nvSpPr>
          <p:cNvPr id="6" name="5 Marcador de número de diapositiva"/>
          <p:cNvSpPr>
            <a:spLocks noGrp="1"/>
          </p:cNvSpPr>
          <p:nvPr>
            <p:ph type="sldNum" sz="quarter" idx="12"/>
          </p:nvPr>
        </p:nvSpPr>
        <p:spPr/>
        <p:txBody>
          <a:bodyPr/>
          <a:lstStyle>
            <a:extLst/>
          </a:lstStyle>
          <a:p>
            <a:fld id="{67FA1E2F-9531-42B0-8981-5875A9274804}" type="slidenum">
              <a:rPr lang="ca-ES" smtClean="0"/>
              <a:t>‹#›</a:t>
            </a:fld>
            <a:endParaRPr lang="ca-E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3482B06-9F65-4CB7-8FE1-1635277F3FAA}" type="datetimeFigureOut">
              <a:rPr lang="ca-ES" smtClean="0"/>
              <a:t>17/08/2015</a:t>
            </a:fld>
            <a:endParaRPr lang="ca-ES"/>
          </a:p>
        </p:txBody>
      </p:sp>
      <p:sp>
        <p:nvSpPr>
          <p:cNvPr id="5" name="4 Marcador de pie de página"/>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ca-ES"/>
          </a:p>
        </p:txBody>
      </p:sp>
      <p:sp>
        <p:nvSpPr>
          <p:cNvPr id="6" name="5 Marcador de número de diapositiva"/>
          <p:cNvSpPr>
            <a:spLocks noGrp="1"/>
          </p:cNvSpPr>
          <p:nvPr>
            <p:ph type="sldNum" sz="quarter" idx="12"/>
          </p:nvPr>
        </p:nvSpPr>
        <p:spPr>
          <a:xfrm>
            <a:off x="6733952" y="6555112"/>
            <a:ext cx="588336" cy="228600"/>
          </a:xfrm>
        </p:spPr>
        <p:txBody>
          <a:bodyPr/>
          <a:lstStyle>
            <a:extLst/>
          </a:lstStyle>
          <a:p>
            <a:fld id="{67FA1E2F-9531-42B0-8981-5875A9274804}" type="slidenum">
              <a:rPr lang="ca-ES" smtClean="0"/>
              <a:t>‹#›</a:t>
            </a:fld>
            <a:endParaRPr lang="ca-E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3482B06-9F65-4CB7-8FE1-1635277F3FAA}" type="datetimeFigureOut">
              <a:rPr lang="ca-ES" smtClean="0"/>
              <a:t>17/08/2015</a:t>
            </a:fld>
            <a:endParaRPr lang="ca-ES"/>
          </a:p>
        </p:txBody>
      </p:sp>
      <p:sp>
        <p:nvSpPr>
          <p:cNvPr id="6" name="5 Marcador de pie de página"/>
          <p:cNvSpPr>
            <a:spLocks noGrp="1"/>
          </p:cNvSpPr>
          <p:nvPr>
            <p:ph type="ftr" sz="quarter" idx="11"/>
          </p:nvPr>
        </p:nvSpPr>
        <p:spPr/>
        <p:txBody>
          <a:bodyPr/>
          <a:lstStyle>
            <a:extLst/>
          </a:lstStyle>
          <a:p>
            <a:endParaRPr lang="ca-ES"/>
          </a:p>
        </p:txBody>
      </p:sp>
      <p:sp>
        <p:nvSpPr>
          <p:cNvPr id="7" name="6 Marcador de número de diapositiva"/>
          <p:cNvSpPr>
            <a:spLocks noGrp="1"/>
          </p:cNvSpPr>
          <p:nvPr>
            <p:ph type="sldNum" sz="quarter" idx="12"/>
          </p:nvPr>
        </p:nvSpPr>
        <p:spPr/>
        <p:txBody>
          <a:bodyPr/>
          <a:lstStyle>
            <a:extLst/>
          </a:lstStyle>
          <a:p>
            <a:fld id="{67FA1E2F-9531-42B0-8981-5875A9274804}" type="slidenum">
              <a:rPr lang="ca-ES" smtClean="0"/>
              <a:t>‹#›</a:t>
            </a:fld>
            <a:endParaRPr lang="ca-E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nchor="b"/>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3482B06-9F65-4CB7-8FE1-1635277F3FAA}" type="datetimeFigureOut">
              <a:rPr lang="ca-ES" smtClean="0"/>
              <a:t>17/08/2015</a:t>
            </a:fld>
            <a:endParaRPr lang="ca-ES"/>
          </a:p>
        </p:txBody>
      </p:sp>
      <p:sp>
        <p:nvSpPr>
          <p:cNvPr id="8" name="7 Marcador de pie de página"/>
          <p:cNvSpPr>
            <a:spLocks noGrp="1"/>
          </p:cNvSpPr>
          <p:nvPr>
            <p:ph type="ftr" sz="quarter" idx="11"/>
          </p:nvPr>
        </p:nvSpPr>
        <p:spPr/>
        <p:txBody>
          <a:bodyPr/>
          <a:lstStyle>
            <a:extLst/>
          </a:lstStyle>
          <a:p>
            <a:endParaRPr lang="ca-ES"/>
          </a:p>
        </p:txBody>
      </p:sp>
      <p:sp>
        <p:nvSpPr>
          <p:cNvPr id="9" name="8 Marcador de número de diapositiva"/>
          <p:cNvSpPr>
            <a:spLocks noGrp="1"/>
          </p:cNvSpPr>
          <p:nvPr>
            <p:ph type="sldNum" sz="quarter" idx="12"/>
          </p:nvPr>
        </p:nvSpPr>
        <p:spPr/>
        <p:txBody>
          <a:bodyPr/>
          <a:lstStyle>
            <a:extLst/>
          </a:lstStyle>
          <a:p>
            <a:fld id="{67FA1E2F-9531-42B0-8981-5875A9274804}" type="slidenum">
              <a:rPr lang="ca-ES" smtClean="0"/>
              <a:t>‹#›</a:t>
            </a:fld>
            <a:endParaRPr lang="ca-E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0040"/>
            <a:ext cx="7242048" cy="1143000"/>
          </a:xfrm>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3482B06-9F65-4CB7-8FE1-1635277F3FAA}" type="datetimeFigureOut">
              <a:rPr lang="ca-ES" smtClean="0"/>
              <a:t>17/08/2015</a:t>
            </a:fld>
            <a:endParaRPr lang="ca-ES"/>
          </a:p>
        </p:txBody>
      </p:sp>
      <p:sp>
        <p:nvSpPr>
          <p:cNvPr id="4" name="3 Marcador de pie de página"/>
          <p:cNvSpPr>
            <a:spLocks noGrp="1"/>
          </p:cNvSpPr>
          <p:nvPr>
            <p:ph type="ftr" sz="quarter" idx="11"/>
          </p:nvPr>
        </p:nvSpPr>
        <p:spPr/>
        <p:txBody>
          <a:bodyPr/>
          <a:lstStyle>
            <a:extLst/>
          </a:lstStyle>
          <a:p>
            <a:endParaRPr lang="ca-ES"/>
          </a:p>
        </p:txBody>
      </p:sp>
      <p:sp>
        <p:nvSpPr>
          <p:cNvPr id="5" name="4 Marcador de número de diapositiva"/>
          <p:cNvSpPr>
            <a:spLocks noGrp="1"/>
          </p:cNvSpPr>
          <p:nvPr>
            <p:ph type="sldNum" sz="quarter" idx="12"/>
          </p:nvPr>
        </p:nvSpPr>
        <p:spPr/>
        <p:txBody>
          <a:bodyPr/>
          <a:lstStyle>
            <a:extLst/>
          </a:lstStyle>
          <a:p>
            <a:fld id="{67FA1E2F-9531-42B0-8981-5875A9274804}" type="slidenum">
              <a:rPr lang="ca-ES" smtClean="0"/>
              <a:t>‹#›</a:t>
            </a:fld>
            <a:endParaRPr lang="ca-E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solidFill>
                  <a:schemeClr val="tx2"/>
                </a:solidFill>
              </a:defRPr>
            </a:lvl1pPr>
            <a:extLst/>
          </a:lstStyle>
          <a:p>
            <a:fld id="{03482B06-9F65-4CB7-8FE1-1635277F3FAA}" type="datetimeFigureOut">
              <a:rPr lang="ca-ES" smtClean="0"/>
              <a:t>17/08/2015</a:t>
            </a:fld>
            <a:endParaRPr lang="ca-ES"/>
          </a:p>
        </p:txBody>
      </p:sp>
      <p:sp>
        <p:nvSpPr>
          <p:cNvPr id="3" name="2 Marcador de pie de página"/>
          <p:cNvSpPr>
            <a:spLocks noGrp="1"/>
          </p:cNvSpPr>
          <p:nvPr>
            <p:ph type="ftr" sz="quarter" idx="11"/>
          </p:nvPr>
        </p:nvSpPr>
        <p:spPr/>
        <p:txBody>
          <a:bodyPr/>
          <a:lstStyle>
            <a:lvl1pPr>
              <a:defRPr>
                <a:solidFill>
                  <a:schemeClr val="tx2"/>
                </a:solidFill>
              </a:defRPr>
            </a:lvl1pPr>
            <a:extLst/>
          </a:lstStyle>
          <a:p>
            <a:endParaRPr lang="ca-ES"/>
          </a:p>
        </p:txBody>
      </p:sp>
      <p:sp>
        <p:nvSpPr>
          <p:cNvPr id="4" name="3 Marcador de número de diapositiva"/>
          <p:cNvSpPr>
            <a:spLocks noGrp="1"/>
          </p:cNvSpPr>
          <p:nvPr>
            <p:ph type="sldNum" sz="quarter" idx="12"/>
          </p:nvPr>
        </p:nvSpPr>
        <p:spPr/>
        <p:txBody>
          <a:bodyPr/>
          <a:lstStyle>
            <a:extLst/>
          </a:lstStyle>
          <a:p>
            <a:fld id="{67FA1E2F-9531-42B0-8981-5875A9274804}" type="slidenum">
              <a:rPr lang="ca-ES" smtClean="0"/>
              <a:t>‹#›</a:t>
            </a:fld>
            <a:endParaRPr lang="ca-E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3482B06-9F65-4CB7-8FE1-1635277F3FAA}" type="datetimeFigureOut">
              <a:rPr lang="ca-ES" smtClean="0"/>
              <a:t>17/08/2015</a:t>
            </a:fld>
            <a:endParaRPr lang="ca-ES"/>
          </a:p>
        </p:txBody>
      </p:sp>
      <p:sp>
        <p:nvSpPr>
          <p:cNvPr id="6" name="5 Marcador de pie de página"/>
          <p:cNvSpPr>
            <a:spLocks noGrp="1"/>
          </p:cNvSpPr>
          <p:nvPr>
            <p:ph type="ftr" sz="quarter" idx="11"/>
          </p:nvPr>
        </p:nvSpPr>
        <p:spPr/>
        <p:txBody>
          <a:bodyPr/>
          <a:lstStyle>
            <a:extLst/>
          </a:lstStyle>
          <a:p>
            <a:endParaRPr lang="ca-ES"/>
          </a:p>
        </p:txBody>
      </p:sp>
      <p:sp>
        <p:nvSpPr>
          <p:cNvPr id="7" name="6 Marcador de número de diapositiva"/>
          <p:cNvSpPr>
            <a:spLocks noGrp="1"/>
          </p:cNvSpPr>
          <p:nvPr>
            <p:ph type="sldNum" sz="quarter" idx="12"/>
          </p:nvPr>
        </p:nvSpPr>
        <p:spPr/>
        <p:txBody>
          <a:bodyPr/>
          <a:lstStyle>
            <a:extLst/>
          </a:lstStyle>
          <a:p>
            <a:fld id="{67FA1E2F-9531-42B0-8981-5875A9274804}" type="slidenum">
              <a:rPr lang="ca-ES" smtClean="0"/>
              <a:t>‹#›</a:t>
            </a:fld>
            <a:endParaRPr lang="ca-E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2"/>
      </p:bgRef>
    </p:bg>
    <p:spTree>
      <p:nvGrpSpPr>
        <p:cNvPr id="1" name=""/>
        <p:cNvGrpSpPr/>
        <p:nvPr/>
      </p:nvGrpSpPr>
      <p:grpSpPr>
        <a:xfrm>
          <a:off x="0" y="0"/>
          <a:ext cx="0" cy="0"/>
          <a:chOff x="0" y="0"/>
          <a:chExt cx="0" cy="0"/>
        </a:xfrm>
      </p:grpSpPr>
      <p:sp>
        <p:nvSpPr>
          <p:cNvPr id="8" name="7 Rectángulo"/>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s-ES" smtClean="0"/>
              <a:t>Haga clic para modificar el estilo de título del patrón</a:t>
            </a:r>
            <a:endParaRPr kumimoji="0" lang="en-US" dirty="0"/>
          </a:p>
        </p:txBody>
      </p:sp>
      <p:sp>
        <p:nvSpPr>
          <p:cNvPr id="4" name="3 Marcador de texto"/>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s-ES" smtClean="0"/>
              <a:t>Haga clic para modificar el estilo de texto del patrón</a:t>
            </a:r>
          </a:p>
        </p:txBody>
      </p:sp>
      <p:sp>
        <p:nvSpPr>
          <p:cNvPr id="5" name="4 Marcador de fecha"/>
          <p:cNvSpPr>
            <a:spLocks noGrp="1"/>
          </p:cNvSpPr>
          <p:nvPr>
            <p:ph type="dt" sz="half" idx="10"/>
          </p:nvPr>
        </p:nvSpPr>
        <p:spPr/>
        <p:txBody>
          <a:bodyPr/>
          <a:lstStyle>
            <a:extLst/>
          </a:lstStyle>
          <a:p>
            <a:fld id="{03482B06-9F65-4CB7-8FE1-1635277F3FAA}" type="datetimeFigureOut">
              <a:rPr lang="ca-ES" smtClean="0"/>
              <a:t>17/08/2015</a:t>
            </a:fld>
            <a:endParaRPr lang="ca-ES"/>
          </a:p>
        </p:txBody>
      </p:sp>
      <p:sp>
        <p:nvSpPr>
          <p:cNvPr id="6" name="5 Marcador de pie de página"/>
          <p:cNvSpPr>
            <a:spLocks noGrp="1"/>
          </p:cNvSpPr>
          <p:nvPr>
            <p:ph type="ftr" sz="quarter" idx="11"/>
          </p:nvPr>
        </p:nvSpPr>
        <p:spPr/>
        <p:txBody>
          <a:bodyPr/>
          <a:lstStyle>
            <a:extLst/>
          </a:lstStyle>
          <a:p>
            <a:endParaRPr lang="ca-ES"/>
          </a:p>
        </p:txBody>
      </p:sp>
      <p:sp>
        <p:nvSpPr>
          <p:cNvPr id="7" name="6 Marcador de número de diapositiva"/>
          <p:cNvSpPr>
            <a:spLocks noGrp="1"/>
          </p:cNvSpPr>
          <p:nvPr>
            <p:ph type="sldNum" sz="quarter" idx="12"/>
          </p:nvPr>
        </p:nvSpPr>
        <p:spPr/>
        <p:txBody>
          <a:bodyPr/>
          <a:lstStyle>
            <a:extLst/>
          </a:lstStyle>
          <a:p>
            <a:fld id="{67FA1E2F-9531-42B0-8981-5875A9274804}" type="slidenum">
              <a:rPr lang="ca-ES" smtClean="0"/>
              <a:t>‹#›</a:t>
            </a:fld>
            <a:endParaRPr lang="ca-ES"/>
          </a:p>
        </p:txBody>
      </p:sp>
      <p:sp>
        <p:nvSpPr>
          <p:cNvPr id="10" name="9 Marcador de posición de imagen"/>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s-ES" smtClean="0"/>
              <a:t>Haga clic en el icono para agregar una imagen</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flipH="1">
            <a:off x="8153400" y="0"/>
            <a:ext cx="990600" cy="6858000"/>
          </a:xfrm>
          <a:prstGeom prst="rect">
            <a:avLst/>
          </a:prstGeom>
          <a:blipFill>
            <a:blip r:embed="rId15">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Marcador de título"/>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s-ES" smtClean="0"/>
              <a:t>Haga clic para modificar el estilo de título del patrón</a:t>
            </a:r>
            <a:endParaRPr kumimoji="0" lang="en-US"/>
          </a:p>
        </p:txBody>
      </p:sp>
      <p:sp>
        <p:nvSpPr>
          <p:cNvPr id="31" name="30 Marcador de texto"/>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7" name="26 Marcador de fecha"/>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3482B06-9F65-4CB7-8FE1-1635277F3FAA}" type="datetimeFigureOut">
              <a:rPr lang="ca-ES" smtClean="0"/>
              <a:t>17/08/2015</a:t>
            </a:fld>
            <a:endParaRPr lang="ca-ES"/>
          </a:p>
        </p:txBody>
      </p:sp>
      <p:sp>
        <p:nvSpPr>
          <p:cNvPr id="4" name="3 Marcador de pie de página"/>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ca-ES"/>
          </a:p>
        </p:txBody>
      </p:sp>
      <p:sp>
        <p:nvSpPr>
          <p:cNvPr id="16" name="15 Marcador de número de diapositiva"/>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7FA1E2F-9531-42B0-8981-5875A9274804}" type="slidenum">
              <a:rPr lang="ca-ES" smtClean="0"/>
              <a:t>‹#›</a:t>
            </a:fld>
            <a:endParaRPr lang="ca-E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7.png"/><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oleObject" Target="../embeddings/oleObject1.bin"/><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image" Target="../media/image9.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8.e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13.wmf"/><Relationship Id="rId3" Type="http://schemas.openxmlformats.org/officeDocument/2006/relationships/slideLayout" Target="../slideLayouts/slideLayout13.xml"/><Relationship Id="rId7" Type="http://schemas.openxmlformats.org/officeDocument/2006/relationships/image" Target="../media/image10.emf"/><Relationship Id="rId12" Type="http://schemas.openxmlformats.org/officeDocument/2006/relationships/oleObject" Target="../embeddings/oleObject7.bin"/><Relationship Id="rId2" Type="http://schemas.openxmlformats.org/officeDocument/2006/relationships/tags" Target="../tags/tag5.xml"/><Relationship Id="rId16" Type="http://schemas.openxmlformats.org/officeDocument/2006/relationships/image" Target="../media/image7.png"/><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12.wmf"/><Relationship Id="rId5" Type="http://schemas.openxmlformats.org/officeDocument/2006/relationships/audio" Target="../media/audio1.wav"/><Relationship Id="rId15" Type="http://schemas.openxmlformats.org/officeDocument/2006/relationships/image" Target="../media/image14.wmf"/><Relationship Id="rId10" Type="http://schemas.openxmlformats.org/officeDocument/2006/relationships/oleObject" Target="../embeddings/oleObject6.bin"/><Relationship Id="rId4" Type="http://schemas.openxmlformats.org/officeDocument/2006/relationships/notesSlide" Target="../notesSlides/notesSlide20.xml"/><Relationship Id="rId9" Type="http://schemas.openxmlformats.org/officeDocument/2006/relationships/image" Target="../media/image11.wmf"/><Relationship Id="rId14"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22.xml"/><Relationship Id="rId7" Type="http://schemas.openxmlformats.org/officeDocument/2006/relationships/image" Target="../media/image16.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5.emf"/><Relationship Id="rId4" Type="http://schemas.openxmlformats.org/officeDocument/2006/relationships/oleObject" Target="../embeddings/oleObject9.bin"/><Relationship Id="rId9" Type="http://schemas.openxmlformats.org/officeDocument/2006/relationships/image" Target="../media/image17.e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n-US" sz="2800" dirty="0"/>
              <a:t>Different conceptualization of depression. A study in Primary </a:t>
            </a:r>
            <a:r>
              <a:rPr lang="en-US" sz="2800" dirty="0" smtClean="0"/>
              <a:t>Care</a:t>
            </a:r>
            <a:r>
              <a:rPr lang="en-GB" sz="2800" dirty="0" smtClean="0"/>
              <a:t> IN SOUTHERN CATALONIA.SPAIN </a:t>
            </a:r>
            <a:endParaRPr lang="ca-ES" sz="2800" dirty="0"/>
          </a:p>
        </p:txBody>
      </p:sp>
      <p:sp>
        <p:nvSpPr>
          <p:cNvPr id="3" name="2 Subtítulo"/>
          <p:cNvSpPr>
            <a:spLocks noGrp="1"/>
          </p:cNvSpPr>
          <p:nvPr>
            <p:ph type="subTitle" idx="1"/>
          </p:nvPr>
        </p:nvSpPr>
        <p:spPr/>
        <p:txBody>
          <a:bodyPr/>
          <a:lstStyle/>
          <a:p>
            <a:r>
              <a:rPr lang="ca-ES" dirty="0" err="1" smtClean="0"/>
              <a:t>Diagnosed</a:t>
            </a:r>
            <a:r>
              <a:rPr lang="ca-ES" dirty="0" smtClean="0"/>
              <a:t>, </a:t>
            </a:r>
            <a:r>
              <a:rPr lang="ca-ES" dirty="0" err="1" smtClean="0"/>
              <a:t>Identified</a:t>
            </a:r>
            <a:r>
              <a:rPr lang="ca-ES" dirty="0" smtClean="0"/>
              <a:t>, </a:t>
            </a:r>
            <a:r>
              <a:rPr lang="ca-ES" dirty="0" err="1" smtClean="0"/>
              <a:t>Current</a:t>
            </a:r>
            <a:r>
              <a:rPr lang="ca-ES" dirty="0" smtClean="0"/>
              <a:t> </a:t>
            </a:r>
            <a:r>
              <a:rPr lang="ca-ES" dirty="0" err="1" smtClean="0"/>
              <a:t>and</a:t>
            </a:r>
            <a:r>
              <a:rPr lang="ca-ES" dirty="0" smtClean="0"/>
              <a:t> </a:t>
            </a:r>
            <a:r>
              <a:rPr lang="ca-ES" dirty="0" err="1" smtClean="0"/>
              <a:t>complete</a:t>
            </a:r>
            <a:r>
              <a:rPr lang="ca-ES" dirty="0" smtClean="0"/>
              <a:t> </a:t>
            </a:r>
            <a:r>
              <a:rPr lang="ca-ES" dirty="0" err="1" smtClean="0"/>
              <a:t>depression</a:t>
            </a:r>
            <a:endParaRPr lang="ca-ES" dirty="0"/>
          </a:p>
        </p:txBody>
      </p:sp>
      <p:pic>
        <p:nvPicPr>
          <p:cNvPr id="4" name="Imagen 3"/>
          <p:cNvPicPr>
            <a:picLocks noChangeAspect="1"/>
          </p:cNvPicPr>
          <p:nvPr/>
        </p:nvPicPr>
        <p:blipFill>
          <a:blip r:embed="rId3"/>
          <a:stretch>
            <a:fillRect/>
          </a:stretch>
        </p:blipFill>
        <p:spPr>
          <a:xfrm>
            <a:off x="6777238" y="5373216"/>
            <a:ext cx="1695450" cy="857250"/>
          </a:xfrm>
          <a:prstGeom prst="rect">
            <a:avLst/>
          </a:prstGeom>
        </p:spPr>
      </p:pic>
      <p:sp>
        <p:nvSpPr>
          <p:cNvPr id="5" name="QuadreDeText 4"/>
          <p:cNvSpPr txBox="1"/>
          <p:nvPr/>
        </p:nvSpPr>
        <p:spPr>
          <a:xfrm>
            <a:off x="4716016" y="4653136"/>
            <a:ext cx="3756672" cy="369332"/>
          </a:xfrm>
          <a:prstGeom prst="rect">
            <a:avLst/>
          </a:prstGeom>
          <a:noFill/>
        </p:spPr>
        <p:txBody>
          <a:bodyPr wrap="square" rtlCol="0">
            <a:spAutoFit/>
          </a:bodyPr>
          <a:lstStyle/>
          <a:p>
            <a:r>
              <a:rPr lang="ca-ES" b="1" dirty="0" smtClean="0">
                <a:solidFill>
                  <a:schemeClr val="bg1"/>
                </a:solidFill>
              </a:rPr>
              <a:t>Pilar </a:t>
            </a:r>
            <a:r>
              <a:rPr lang="ca-ES" b="1" dirty="0" err="1" smtClean="0">
                <a:solidFill>
                  <a:schemeClr val="bg1"/>
                </a:solidFill>
              </a:rPr>
              <a:t>Montesó-Curto</a:t>
            </a:r>
            <a:endParaRPr lang="ca-ES" b="1" dirty="0">
              <a:solidFill>
                <a:schemeClr val="bg1"/>
              </a:solidFill>
            </a:endParaRPr>
          </a:p>
        </p:txBody>
      </p:sp>
    </p:spTree>
    <p:extLst>
      <p:ext uri="{BB962C8B-B14F-4D97-AF65-F5344CB8AC3E}">
        <p14:creationId xmlns:p14="http://schemas.microsoft.com/office/powerpoint/2010/main" val="2317732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GOALS</a:t>
            </a:r>
            <a:endParaRPr lang="ca-ES" dirty="0"/>
          </a:p>
        </p:txBody>
      </p:sp>
      <p:sp>
        <p:nvSpPr>
          <p:cNvPr id="3" name="2 Marcador de contenido"/>
          <p:cNvSpPr>
            <a:spLocks noGrp="1"/>
          </p:cNvSpPr>
          <p:nvPr>
            <p:ph idx="1"/>
          </p:nvPr>
        </p:nvSpPr>
        <p:spPr/>
        <p:txBody>
          <a:bodyPr/>
          <a:lstStyle/>
          <a:p>
            <a:endParaRPr lang="es-ES" dirty="0" smtClean="0"/>
          </a:p>
          <a:p>
            <a:endParaRPr lang="es-ES" dirty="0" smtClean="0"/>
          </a:p>
          <a:p>
            <a:pPr algn="just"/>
            <a:r>
              <a:rPr lang="en-US" dirty="0" smtClean="0"/>
              <a:t>To know the </a:t>
            </a:r>
            <a:r>
              <a:rPr lang="en-US" dirty="0"/>
              <a:t>prevalence of depression, distribution by gender and age </a:t>
            </a:r>
            <a:r>
              <a:rPr lang="en-US" dirty="0" smtClean="0"/>
              <a:t>groups</a:t>
            </a:r>
          </a:p>
          <a:p>
            <a:pPr algn="just"/>
            <a:endParaRPr lang="es-ES" dirty="0"/>
          </a:p>
          <a:p>
            <a:r>
              <a:rPr lang="en-US" dirty="0" smtClean="0"/>
              <a:t>To identify </a:t>
            </a:r>
            <a:r>
              <a:rPr lang="en-US" dirty="0"/>
              <a:t>the different types of depression: </a:t>
            </a:r>
            <a:r>
              <a:rPr lang="en-US" dirty="0" smtClean="0"/>
              <a:t>Diagnosed, Identified</a:t>
            </a:r>
            <a:r>
              <a:rPr lang="en-US" dirty="0"/>
              <a:t>, </a:t>
            </a:r>
            <a:r>
              <a:rPr lang="en-US" dirty="0" smtClean="0"/>
              <a:t>Current </a:t>
            </a:r>
            <a:r>
              <a:rPr lang="en-US" dirty="0"/>
              <a:t>or Goldberg, </a:t>
            </a:r>
            <a:r>
              <a:rPr lang="en-US" dirty="0" smtClean="0"/>
              <a:t>Total o Full depression</a:t>
            </a:r>
            <a:endParaRPr lang="es-ES" dirty="0" smtClean="0"/>
          </a:p>
          <a:p>
            <a:endParaRPr lang="ca-ES" dirty="0"/>
          </a:p>
        </p:txBody>
      </p:sp>
    </p:spTree>
    <p:extLst>
      <p:ext uri="{BB962C8B-B14F-4D97-AF65-F5344CB8AC3E}">
        <p14:creationId xmlns:p14="http://schemas.microsoft.com/office/powerpoint/2010/main" val="24389193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ca-ES" dirty="0" err="1" smtClean="0"/>
              <a:t>methodology</a:t>
            </a:r>
            <a:endParaRPr lang="ca-ES" dirty="0"/>
          </a:p>
        </p:txBody>
      </p:sp>
      <p:sp>
        <p:nvSpPr>
          <p:cNvPr id="3" name="2 Marcador de contenido"/>
          <p:cNvSpPr>
            <a:spLocks noGrp="1"/>
          </p:cNvSpPr>
          <p:nvPr>
            <p:ph idx="1"/>
          </p:nvPr>
        </p:nvSpPr>
        <p:spPr/>
        <p:txBody>
          <a:bodyPr/>
          <a:lstStyle/>
          <a:p>
            <a:endParaRPr lang="es-ES" dirty="0" smtClean="0"/>
          </a:p>
          <a:p>
            <a:r>
              <a:rPr lang="es-ES" dirty="0" err="1"/>
              <a:t>Community</a:t>
            </a:r>
            <a:r>
              <a:rPr lang="es-ES" dirty="0"/>
              <a:t> </a:t>
            </a:r>
            <a:r>
              <a:rPr lang="es-ES" dirty="0" err="1" smtClean="0"/>
              <a:t>study</a:t>
            </a:r>
            <a:r>
              <a:rPr lang="es-ES" dirty="0" smtClean="0"/>
              <a:t> in </a:t>
            </a:r>
            <a:r>
              <a:rPr lang="es-ES" dirty="0" err="1" smtClean="0"/>
              <a:t>Catalonia</a:t>
            </a:r>
            <a:r>
              <a:rPr lang="es-ES" dirty="0" smtClean="0"/>
              <a:t> </a:t>
            </a:r>
            <a:r>
              <a:rPr lang="es-ES" dirty="0" err="1" smtClean="0"/>
              <a:t>Spain</a:t>
            </a:r>
            <a:endParaRPr lang="es-ES" dirty="0" smtClean="0"/>
          </a:p>
          <a:p>
            <a:r>
              <a:rPr lang="en-US" dirty="0"/>
              <a:t>Descriptive study stratified by age and </a:t>
            </a:r>
            <a:r>
              <a:rPr lang="en-US" dirty="0" smtClean="0"/>
              <a:t>sex</a:t>
            </a:r>
          </a:p>
          <a:p>
            <a:r>
              <a:rPr lang="es-ES" dirty="0" err="1" smtClean="0"/>
              <a:t>Sample</a:t>
            </a:r>
            <a:r>
              <a:rPr lang="es-ES" dirty="0" smtClean="0"/>
              <a:t> </a:t>
            </a:r>
            <a:r>
              <a:rPr lang="es-ES" dirty="0" err="1"/>
              <a:t>size</a:t>
            </a:r>
            <a:r>
              <a:rPr lang="es-ES" dirty="0"/>
              <a:t>: </a:t>
            </a:r>
            <a:r>
              <a:rPr lang="es-ES" dirty="0" smtClean="0"/>
              <a:t>317 </a:t>
            </a:r>
            <a:r>
              <a:rPr lang="es-ES" dirty="0" err="1" smtClean="0"/>
              <a:t>participants</a:t>
            </a:r>
            <a:r>
              <a:rPr lang="es-ES" dirty="0" smtClean="0"/>
              <a:t> (157 </a:t>
            </a:r>
            <a:r>
              <a:rPr lang="es-ES" dirty="0" err="1"/>
              <a:t>women</a:t>
            </a:r>
            <a:r>
              <a:rPr lang="es-ES" dirty="0"/>
              <a:t> </a:t>
            </a:r>
            <a:r>
              <a:rPr lang="es-ES" dirty="0" smtClean="0"/>
              <a:t>y 160 </a:t>
            </a:r>
            <a:r>
              <a:rPr lang="es-ES" dirty="0" err="1"/>
              <a:t>men</a:t>
            </a:r>
            <a:r>
              <a:rPr lang="es-ES" dirty="0"/>
              <a:t>)</a:t>
            </a:r>
            <a:endParaRPr lang="es-ES" dirty="0" smtClean="0"/>
          </a:p>
          <a:p>
            <a:r>
              <a:rPr lang="es-ES" dirty="0" err="1" smtClean="0"/>
              <a:t>Telephone</a:t>
            </a:r>
            <a:r>
              <a:rPr lang="es-ES" dirty="0" smtClean="0"/>
              <a:t> </a:t>
            </a:r>
            <a:r>
              <a:rPr lang="es-ES" dirty="0" err="1" smtClean="0"/>
              <a:t>surveys</a:t>
            </a:r>
            <a:r>
              <a:rPr lang="es-ES" dirty="0" smtClean="0"/>
              <a:t> </a:t>
            </a:r>
            <a:r>
              <a:rPr lang="es-ES" dirty="0" err="1" smtClean="0"/>
              <a:t>using</a:t>
            </a:r>
            <a:r>
              <a:rPr lang="es-ES" dirty="0" smtClean="0"/>
              <a:t> </a:t>
            </a:r>
            <a:r>
              <a:rPr lang="es-ES" dirty="0" err="1" smtClean="0"/>
              <a:t>Godberg’s</a:t>
            </a:r>
            <a:r>
              <a:rPr lang="es-ES" dirty="0" smtClean="0"/>
              <a:t> </a:t>
            </a:r>
            <a:r>
              <a:rPr lang="es-ES" dirty="0" err="1" smtClean="0"/>
              <a:t>questionnaire</a:t>
            </a:r>
            <a:r>
              <a:rPr lang="es-ES" dirty="0" smtClean="0"/>
              <a:t>, </a:t>
            </a:r>
            <a:r>
              <a:rPr lang="es-ES" dirty="0" err="1" smtClean="0"/>
              <a:t>using</a:t>
            </a:r>
            <a:r>
              <a:rPr lang="es-ES" dirty="0" smtClean="0"/>
              <a:t> </a:t>
            </a:r>
            <a:r>
              <a:rPr lang="es-ES" dirty="0" err="1" smtClean="0"/>
              <a:t>systemating</a:t>
            </a:r>
            <a:r>
              <a:rPr lang="es-ES" dirty="0" smtClean="0"/>
              <a:t> </a:t>
            </a:r>
            <a:r>
              <a:rPr lang="es-ES" dirty="0" err="1" smtClean="0"/>
              <a:t>sampling</a:t>
            </a:r>
            <a:endParaRPr lang="es-ES" dirty="0" smtClean="0"/>
          </a:p>
          <a:p>
            <a:endParaRPr lang="ca-ES" dirty="0"/>
          </a:p>
        </p:txBody>
      </p:sp>
    </p:spTree>
    <p:extLst>
      <p:ext uri="{BB962C8B-B14F-4D97-AF65-F5344CB8AC3E}">
        <p14:creationId xmlns:p14="http://schemas.microsoft.com/office/powerpoint/2010/main" val="40406991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ca-ES" altLang="ca-ES" sz="2800">
                <a:solidFill>
                  <a:schemeClr val="bg1"/>
                </a:solidFill>
              </a:rPr>
              <a:t>Empirical research</a:t>
            </a:r>
            <a:endParaRPr lang="es-ES" altLang="ca-ES" sz="2800">
              <a:solidFill>
                <a:schemeClr val="bg1"/>
              </a:solidFill>
            </a:endParaRPr>
          </a:p>
        </p:txBody>
      </p:sp>
      <p:sp>
        <p:nvSpPr>
          <p:cNvPr id="283651" name="Rectangle 3"/>
          <p:cNvSpPr>
            <a:spLocks noGrp="1" noChangeArrowheads="1"/>
          </p:cNvSpPr>
          <p:nvPr>
            <p:ph type="body" idx="1"/>
          </p:nvPr>
        </p:nvSpPr>
        <p:spPr>
          <a:xfrm>
            <a:off x="468313" y="1125538"/>
            <a:ext cx="2890837" cy="287337"/>
          </a:xfrm>
        </p:spPr>
        <p:txBody>
          <a:bodyPr/>
          <a:lstStyle/>
          <a:p>
            <a:pPr>
              <a:lnSpc>
                <a:spcPct val="80000"/>
              </a:lnSpc>
            </a:pPr>
            <a:r>
              <a:rPr lang="ca-ES" altLang="ca-ES" sz="1600" b="1"/>
              <a:t>EXPLORATORY PHASE</a:t>
            </a:r>
            <a:endParaRPr lang="es-ES" altLang="ca-ES" sz="1600">
              <a:solidFill>
                <a:srgbClr val="A51B39"/>
              </a:solidFill>
            </a:endParaRPr>
          </a:p>
          <a:p>
            <a:pPr>
              <a:lnSpc>
                <a:spcPct val="80000"/>
              </a:lnSpc>
            </a:pPr>
            <a:endParaRPr lang="es-ES" altLang="ca-ES" sz="1600">
              <a:solidFill>
                <a:srgbClr val="A51B39"/>
              </a:solidFill>
            </a:endParaRPr>
          </a:p>
        </p:txBody>
      </p:sp>
      <p:sp>
        <p:nvSpPr>
          <p:cNvPr id="283659" name="AutoShape 11"/>
          <p:cNvSpPr>
            <a:spLocks noChangeArrowheads="1"/>
          </p:cNvSpPr>
          <p:nvPr/>
        </p:nvSpPr>
        <p:spPr bwMode="auto">
          <a:xfrm>
            <a:off x="10953" y="1414944"/>
            <a:ext cx="8389143" cy="2806143"/>
          </a:xfrm>
          <a:prstGeom prst="roundRect">
            <a:avLst>
              <a:gd name="adj" fmla="val 16667"/>
            </a:avLst>
          </a:prstGeom>
          <a:solidFill>
            <a:schemeClr val="bg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endParaRPr lang="ca-ES" altLang="ca-ES" sz="1800">
              <a:solidFill>
                <a:srgbClr val="A51B39"/>
              </a:solidFill>
            </a:endParaRPr>
          </a:p>
        </p:txBody>
      </p:sp>
      <p:sp>
        <p:nvSpPr>
          <p:cNvPr id="283660" name="Text Box 12"/>
          <p:cNvSpPr txBox="1">
            <a:spLocks noChangeArrowheads="1"/>
          </p:cNvSpPr>
          <p:nvPr/>
        </p:nvSpPr>
        <p:spPr bwMode="auto">
          <a:xfrm>
            <a:off x="504030" y="1749326"/>
            <a:ext cx="7380337" cy="2111347"/>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0"/>
              </a:spcBef>
              <a:defRPr>
                <a:solidFill>
                  <a:schemeClr val="tx1"/>
                </a:solidFill>
                <a:latin typeface="Arial" charset="0"/>
              </a:defRPr>
            </a:lvl1pPr>
            <a:lvl2pPr marL="800100" indent="-342900">
              <a:spcBef>
                <a:spcPct val="0"/>
              </a:spcBef>
              <a:defRPr>
                <a:solidFill>
                  <a:schemeClr val="tx1"/>
                </a:solidFill>
                <a:latin typeface="Arial" charset="0"/>
              </a:defRPr>
            </a:lvl2pPr>
            <a:lvl3pPr marL="1257300" indent="-342900">
              <a:spcBef>
                <a:spcPct val="0"/>
              </a:spcBef>
              <a:defRPr>
                <a:solidFill>
                  <a:schemeClr val="tx1"/>
                </a:solidFill>
                <a:latin typeface="Arial" charset="0"/>
              </a:defRPr>
            </a:lvl3pPr>
            <a:lvl4pPr marL="1714500" indent="-342900">
              <a:spcBef>
                <a:spcPct val="0"/>
              </a:spcBef>
              <a:defRPr>
                <a:solidFill>
                  <a:schemeClr val="tx1"/>
                </a:solidFill>
                <a:latin typeface="Arial" charset="0"/>
              </a:defRPr>
            </a:lvl4pPr>
            <a:lvl5pPr marL="2171700" indent="-342900">
              <a:spcBef>
                <a:spcPct val="0"/>
              </a:spcBef>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nSpc>
                <a:spcPct val="120000"/>
              </a:lnSpc>
              <a:spcBef>
                <a:spcPct val="20000"/>
              </a:spcBef>
              <a:buFontTx/>
              <a:buNone/>
            </a:pPr>
            <a:r>
              <a:rPr lang="es-ES" altLang="ca-ES" sz="1800" dirty="0"/>
              <a:t>	</a:t>
            </a:r>
            <a:endParaRPr lang="es-ES" altLang="ca-ES" sz="1800" dirty="0" smtClean="0"/>
          </a:p>
          <a:p>
            <a:pPr>
              <a:lnSpc>
                <a:spcPct val="120000"/>
              </a:lnSpc>
              <a:spcBef>
                <a:spcPct val="20000"/>
              </a:spcBef>
              <a:buFontTx/>
              <a:buNone/>
            </a:pPr>
            <a:r>
              <a:rPr lang="es-ES" altLang="ca-ES" sz="1600" dirty="0" smtClean="0"/>
              <a:t>1- </a:t>
            </a:r>
            <a:r>
              <a:rPr lang="ca-ES" altLang="ca-ES" sz="1600" dirty="0" err="1"/>
              <a:t>Diagnosed</a:t>
            </a:r>
            <a:r>
              <a:rPr lang="ca-ES" altLang="ca-ES" sz="1600" dirty="0"/>
              <a:t> </a:t>
            </a:r>
            <a:r>
              <a:rPr lang="ca-ES" altLang="ca-ES" sz="1600" dirty="0" err="1"/>
              <a:t>with</a:t>
            </a:r>
            <a:r>
              <a:rPr lang="ca-ES" altLang="ca-ES" sz="1600" dirty="0"/>
              <a:t> </a:t>
            </a:r>
            <a:r>
              <a:rPr lang="ca-ES" altLang="ca-ES" sz="1600" dirty="0" err="1"/>
              <a:t>depression</a:t>
            </a:r>
            <a:r>
              <a:rPr lang="ca-ES" altLang="ca-ES" sz="1600" dirty="0"/>
              <a:t>: </a:t>
            </a:r>
            <a:r>
              <a:rPr lang="ca-ES" altLang="ca-ES" sz="1600" dirty="0" err="1"/>
              <a:t>interviews</a:t>
            </a:r>
            <a:r>
              <a:rPr lang="ca-ES" altLang="ca-ES" sz="1600" dirty="0"/>
              <a:t>, </a:t>
            </a:r>
            <a:r>
              <a:rPr lang="ca-ES" altLang="ca-ES" sz="1600" dirty="0" err="1"/>
              <a:t>questionnaires</a:t>
            </a:r>
            <a:r>
              <a:rPr lang="ca-ES" altLang="ca-ES" sz="1600" dirty="0"/>
              <a:t> </a:t>
            </a:r>
            <a:r>
              <a:rPr lang="ca-ES" altLang="ca-ES" sz="1600" dirty="0" err="1"/>
              <a:t>and</a:t>
            </a:r>
            <a:r>
              <a:rPr lang="ca-ES" altLang="ca-ES" sz="1600" dirty="0"/>
              <a:t> TGAD. 6 </a:t>
            </a:r>
            <a:r>
              <a:rPr lang="ca-ES" altLang="ca-ES" sz="1600" dirty="0" err="1"/>
              <a:t>months</a:t>
            </a:r>
            <a:r>
              <a:rPr lang="ca-ES" altLang="ca-ES" sz="1600" dirty="0"/>
              <a:t>-March to </a:t>
            </a:r>
            <a:r>
              <a:rPr lang="ca-ES" altLang="ca-ES" sz="1600" dirty="0" err="1"/>
              <a:t>July</a:t>
            </a:r>
            <a:r>
              <a:rPr lang="ca-ES" altLang="ca-ES" sz="1600" dirty="0"/>
              <a:t> </a:t>
            </a:r>
            <a:r>
              <a:rPr lang="ca-ES" altLang="ca-ES" sz="1600" dirty="0" err="1"/>
              <a:t>and</a:t>
            </a:r>
            <a:r>
              <a:rPr lang="ca-ES" altLang="ca-ES" sz="1600" dirty="0"/>
              <a:t> </a:t>
            </a:r>
            <a:r>
              <a:rPr lang="ca-ES" altLang="ca-ES" sz="1600" dirty="0" err="1"/>
              <a:t>Sep</a:t>
            </a:r>
            <a:r>
              <a:rPr lang="ca-ES" altLang="ca-ES" sz="2000" dirty="0"/>
              <a:t> </a:t>
            </a:r>
            <a:r>
              <a:rPr lang="es-ES" altLang="ca-ES" sz="1600" dirty="0"/>
              <a:t>2007 – n=</a:t>
            </a:r>
            <a:r>
              <a:rPr lang="es-ES" altLang="ca-ES" sz="1600" b="1" dirty="0">
                <a:solidFill>
                  <a:srgbClr val="A51B39"/>
                </a:solidFill>
              </a:rPr>
              <a:t>66</a:t>
            </a:r>
            <a:r>
              <a:rPr lang="es-ES" altLang="ca-ES" sz="1600" dirty="0">
                <a:solidFill>
                  <a:srgbClr val="A51B39"/>
                </a:solidFill>
              </a:rPr>
              <a:t> </a:t>
            </a:r>
            <a:r>
              <a:rPr lang="es-ES" altLang="ca-ES" sz="1600" dirty="0"/>
              <a:t>(52 W y 14 M). </a:t>
            </a:r>
          </a:p>
          <a:p>
            <a:pPr>
              <a:lnSpc>
                <a:spcPct val="120000"/>
              </a:lnSpc>
              <a:spcBef>
                <a:spcPct val="20000"/>
              </a:spcBef>
              <a:buFontTx/>
              <a:buNone/>
            </a:pPr>
            <a:r>
              <a:rPr lang="es-ES" altLang="ca-ES" sz="1600" dirty="0" smtClean="0"/>
              <a:t>2- </a:t>
            </a:r>
            <a:r>
              <a:rPr lang="ca-ES" altLang="ca-ES" sz="1600" dirty="0" err="1" smtClean="0"/>
              <a:t>With</a:t>
            </a:r>
            <a:r>
              <a:rPr lang="ca-ES" altLang="ca-ES" sz="1600" dirty="0" smtClean="0"/>
              <a:t> </a:t>
            </a:r>
            <a:r>
              <a:rPr lang="ca-ES" altLang="ca-ES" sz="1600" dirty="0" err="1"/>
              <a:t>health</a:t>
            </a:r>
            <a:r>
              <a:rPr lang="ca-ES" altLang="ca-ES" sz="1600" dirty="0"/>
              <a:t> </a:t>
            </a:r>
            <a:r>
              <a:rPr lang="ca-ES" altLang="ca-ES" sz="1600" dirty="0" err="1"/>
              <a:t>problems</a:t>
            </a:r>
            <a:r>
              <a:rPr lang="ca-ES" altLang="ca-ES" sz="1600" dirty="0"/>
              <a:t> </a:t>
            </a:r>
            <a:r>
              <a:rPr lang="ca-ES" altLang="ca-ES" sz="1600" dirty="0" err="1"/>
              <a:t>without</a:t>
            </a:r>
            <a:r>
              <a:rPr lang="ca-ES" altLang="ca-ES" sz="1600" dirty="0"/>
              <a:t> a diagnosis of </a:t>
            </a:r>
            <a:r>
              <a:rPr lang="ca-ES" altLang="ca-ES" sz="1600" dirty="0" err="1"/>
              <a:t>depression</a:t>
            </a:r>
            <a:r>
              <a:rPr lang="ca-ES" altLang="ca-ES" sz="1600" dirty="0"/>
              <a:t>: </a:t>
            </a:r>
            <a:r>
              <a:rPr lang="ca-ES" altLang="ca-ES" sz="1600" dirty="0" err="1"/>
              <a:t>interviews</a:t>
            </a:r>
            <a:r>
              <a:rPr lang="ca-ES" altLang="ca-ES" sz="1600" dirty="0"/>
              <a:t>, </a:t>
            </a:r>
            <a:r>
              <a:rPr lang="ca-ES" altLang="ca-ES" sz="1600" dirty="0" err="1"/>
              <a:t>questionnaires</a:t>
            </a:r>
            <a:r>
              <a:rPr lang="ca-ES" altLang="ca-ES" sz="1600" dirty="0"/>
              <a:t> </a:t>
            </a:r>
            <a:r>
              <a:rPr lang="ca-ES" altLang="ca-ES" sz="1600" dirty="0" err="1"/>
              <a:t>and</a:t>
            </a:r>
            <a:r>
              <a:rPr lang="ca-ES" altLang="ca-ES" sz="1600" dirty="0"/>
              <a:t> TGAD</a:t>
            </a:r>
            <a:r>
              <a:rPr lang="es-ES" altLang="ca-ES" sz="1800" dirty="0"/>
              <a:t>.</a:t>
            </a:r>
            <a:r>
              <a:rPr lang="es-ES" altLang="ca-ES" sz="1600" dirty="0"/>
              <a:t>  6 </a:t>
            </a:r>
            <a:r>
              <a:rPr lang="ca-ES" altLang="ca-ES" sz="1600" dirty="0" err="1"/>
              <a:t>days</a:t>
            </a:r>
            <a:r>
              <a:rPr lang="ca-ES" altLang="ca-ES" sz="1600" dirty="0"/>
              <a:t> in </a:t>
            </a:r>
            <a:r>
              <a:rPr lang="ca-ES" altLang="ca-ES" sz="1600" dirty="0" err="1"/>
              <a:t>September</a:t>
            </a:r>
            <a:r>
              <a:rPr lang="ca-ES" altLang="ca-ES" sz="1600" dirty="0"/>
              <a:t> </a:t>
            </a:r>
            <a:r>
              <a:rPr lang="es-ES" altLang="ca-ES" sz="1600" dirty="0"/>
              <a:t>2007  -   n=</a:t>
            </a:r>
            <a:r>
              <a:rPr lang="es-ES" altLang="ca-ES" sz="1600" b="1" dirty="0">
                <a:solidFill>
                  <a:srgbClr val="A51B39"/>
                </a:solidFill>
              </a:rPr>
              <a:t>26</a:t>
            </a:r>
            <a:r>
              <a:rPr lang="es-ES" altLang="ca-ES" sz="1600" dirty="0"/>
              <a:t> (14W y 12 M</a:t>
            </a:r>
            <a:r>
              <a:rPr lang="es-ES" altLang="ca-ES" sz="1600" dirty="0" smtClean="0"/>
              <a:t>)</a:t>
            </a:r>
            <a:endParaRPr lang="es-ES" altLang="ca-ES" sz="1600" dirty="0"/>
          </a:p>
        </p:txBody>
      </p:sp>
      <p:sp>
        <p:nvSpPr>
          <p:cNvPr id="283661" name="Text Box 13"/>
          <p:cNvSpPr txBox="1">
            <a:spLocks noChangeArrowheads="1"/>
          </p:cNvSpPr>
          <p:nvPr/>
        </p:nvSpPr>
        <p:spPr bwMode="auto">
          <a:xfrm>
            <a:off x="179388" y="1581051"/>
            <a:ext cx="849630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20000"/>
              </a:spcBef>
            </a:pPr>
            <a:r>
              <a:rPr lang="ca-ES" altLang="ca-ES" sz="1600" b="1" dirty="0" err="1"/>
              <a:t>Qualitative</a:t>
            </a:r>
            <a:r>
              <a:rPr lang="ca-ES" altLang="ca-ES" sz="1600" b="1" dirty="0"/>
              <a:t> </a:t>
            </a:r>
            <a:r>
              <a:rPr lang="ca-ES" altLang="ca-ES" sz="1600" b="1" dirty="0" err="1"/>
              <a:t>Phase</a:t>
            </a:r>
            <a:r>
              <a:rPr lang="ca-ES" altLang="ca-ES" sz="1600" b="1" dirty="0"/>
              <a:t>: 112 </a:t>
            </a:r>
            <a:r>
              <a:rPr lang="ca-ES" altLang="ca-ES" sz="1600" b="1" dirty="0" err="1"/>
              <a:t>patients</a:t>
            </a:r>
            <a:r>
              <a:rPr lang="ca-ES" altLang="ca-ES" sz="1600" b="1" dirty="0"/>
              <a:t> in-</a:t>
            </a:r>
            <a:r>
              <a:rPr lang="ca-ES" altLang="ca-ES" sz="1600" b="1" dirty="0" err="1"/>
              <a:t>depth</a:t>
            </a:r>
            <a:r>
              <a:rPr lang="ca-ES" altLang="ca-ES" sz="1600" b="1" dirty="0"/>
              <a:t> </a:t>
            </a:r>
            <a:r>
              <a:rPr lang="ca-ES" altLang="ca-ES" sz="1600" b="1" dirty="0" err="1"/>
              <a:t>interviews</a:t>
            </a:r>
            <a:r>
              <a:rPr lang="ca-ES" altLang="ca-ES" sz="1600" b="1" dirty="0"/>
              <a:t> - 16 Professional</a:t>
            </a:r>
            <a:endParaRPr lang="es-ES" altLang="ca-ES" sz="1600" b="1" dirty="0"/>
          </a:p>
        </p:txBody>
      </p:sp>
      <p:sp>
        <p:nvSpPr>
          <p:cNvPr id="283663" name="Text Box 15"/>
          <p:cNvSpPr txBox="1">
            <a:spLocks noChangeArrowheads="1"/>
          </p:cNvSpPr>
          <p:nvPr/>
        </p:nvSpPr>
        <p:spPr bwMode="auto">
          <a:xfrm>
            <a:off x="286545" y="5255696"/>
            <a:ext cx="7237784" cy="720197"/>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49263" indent="-449263">
              <a:spcBef>
                <a:spcPct val="0"/>
              </a:spcBef>
              <a:defRPr>
                <a:solidFill>
                  <a:schemeClr val="tx1"/>
                </a:solidFill>
                <a:latin typeface="Arial" charset="0"/>
              </a:defRPr>
            </a:lvl1pPr>
            <a:lvl2pPr marL="971550" indent="-342900">
              <a:spcBef>
                <a:spcPct val="0"/>
              </a:spcBef>
              <a:defRPr>
                <a:solidFill>
                  <a:schemeClr val="tx1"/>
                </a:solidFill>
                <a:latin typeface="Arial" charset="0"/>
              </a:defRPr>
            </a:lvl2pPr>
            <a:lvl3pPr marL="1493838" indent="-342900">
              <a:spcBef>
                <a:spcPct val="0"/>
              </a:spcBef>
              <a:defRPr>
                <a:solidFill>
                  <a:schemeClr val="tx1"/>
                </a:solidFill>
                <a:latin typeface="Arial" charset="0"/>
              </a:defRPr>
            </a:lvl3pPr>
            <a:lvl4pPr marL="2016125" indent="-342900">
              <a:spcBef>
                <a:spcPct val="0"/>
              </a:spcBef>
              <a:defRPr>
                <a:solidFill>
                  <a:schemeClr val="tx1"/>
                </a:solidFill>
                <a:latin typeface="Arial" charset="0"/>
              </a:defRPr>
            </a:lvl4pPr>
            <a:lvl5pPr marL="2538413" indent="-342900">
              <a:spcBef>
                <a:spcPct val="0"/>
              </a:spcBef>
              <a:defRPr>
                <a:solidFill>
                  <a:schemeClr val="tx1"/>
                </a:solidFill>
                <a:latin typeface="Arial" charset="0"/>
              </a:defRPr>
            </a:lvl5pPr>
            <a:lvl6pPr marL="2995613" indent="-342900" fontAlgn="base">
              <a:spcBef>
                <a:spcPct val="0"/>
              </a:spcBef>
              <a:spcAft>
                <a:spcPct val="0"/>
              </a:spcAft>
              <a:defRPr>
                <a:solidFill>
                  <a:schemeClr val="tx1"/>
                </a:solidFill>
                <a:latin typeface="Arial" charset="0"/>
              </a:defRPr>
            </a:lvl6pPr>
            <a:lvl7pPr marL="3452813" indent="-342900" fontAlgn="base">
              <a:spcBef>
                <a:spcPct val="0"/>
              </a:spcBef>
              <a:spcAft>
                <a:spcPct val="0"/>
              </a:spcAft>
              <a:defRPr>
                <a:solidFill>
                  <a:schemeClr val="tx1"/>
                </a:solidFill>
                <a:latin typeface="Arial" charset="0"/>
              </a:defRPr>
            </a:lvl7pPr>
            <a:lvl8pPr marL="3910013" indent="-342900" fontAlgn="base">
              <a:spcBef>
                <a:spcPct val="0"/>
              </a:spcBef>
              <a:spcAft>
                <a:spcPct val="0"/>
              </a:spcAft>
              <a:defRPr>
                <a:solidFill>
                  <a:schemeClr val="tx1"/>
                </a:solidFill>
                <a:latin typeface="Arial" charset="0"/>
              </a:defRPr>
            </a:lvl8pPr>
            <a:lvl9pPr marL="4367213" indent="-342900" fontAlgn="base">
              <a:spcBef>
                <a:spcPct val="0"/>
              </a:spcBef>
              <a:spcAft>
                <a:spcPct val="0"/>
              </a:spcAft>
              <a:defRPr>
                <a:solidFill>
                  <a:schemeClr val="tx1"/>
                </a:solidFill>
                <a:latin typeface="Arial" charset="0"/>
              </a:defRPr>
            </a:lvl9pPr>
          </a:lstStyle>
          <a:p>
            <a:pPr>
              <a:lnSpc>
                <a:spcPct val="120000"/>
              </a:lnSpc>
              <a:spcBef>
                <a:spcPct val="20000"/>
              </a:spcBef>
              <a:buFontTx/>
              <a:buNone/>
            </a:pPr>
            <a:r>
              <a:rPr lang="es-ES" altLang="ca-ES" sz="1600" dirty="0"/>
              <a:t>        6- </a:t>
            </a:r>
            <a:r>
              <a:rPr lang="es-ES" altLang="ca-ES" sz="1600" dirty="0" err="1"/>
              <a:t>Study</a:t>
            </a:r>
            <a:r>
              <a:rPr lang="es-ES" altLang="ca-ES" sz="1600" dirty="0"/>
              <a:t> </a:t>
            </a:r>
            <a:r>
              <a:rPr lang="es-ES" altLang="ca-ES" sz="1600" dirty="0" err="1"/>
              <a:t>Population</a:t>
            </a:r>
            <a:r>
              <a:rPr lang="es-ES" altLang="ca-ES" sz="1600" dirty="0"/>
              <a:t>. </a:t>
            </a:r>
            <a:r>
              <a:rPr lang="es-ES" altLang="ca-ES" sz="1600" dirty="0" err="1"/>
              <a:t>Telephone</a:t>
            </a:r>
            <a:r>
              <a:rPr lang="es-ES" altLang="ca-ES" sz="1600" dirty="0"/>
              <a:t> </a:t>
            </a:r>
            <a:r>
              <a:rPr lang="es-ES" altLang="ca-ES" sz="1600" dirty="0" err="1"/>
              <a:t>questionnaire</a:t>
            </a:r>
            <a:r>
              <a:rPr lang="es-ES" altLang="ca-ES" sz="1600" dirty="0"/>
              <a:t> and TGAD. </a:t>
            </a:r>
            <a:r>
              <a:rPr lang="es-ES" altLang="ca-ES" sz="1600" dirty="0" err="1"/>
              <a:t>November</a:t>
            </a:r>
            <a:r>
              <a:rPr lang="es-ES" altLang="ca-ES" sz="1600" dirty="0"/>
              <a:t> and </a:t>
            </a:r>
            <a:r>
              <a:rPr lang="es-ES" altLang="ca-ES" sz="1600" dirty="0" err="1"/>
              <a:t>December</a:t>
            </a:r>
            <a:r>
              <a:rPr lang="es-ES" altLang="ca-ES" sz="1600" dirty="0"/>
              <a:t> 2007. </a:t>
            </a:r>
            <a:r>
              <a:rPr lang="es-ES" altLang="ca-ES" dirty="0"/>
              <a:t> </a:t>
            </a:r>
            <a:r>
              <a:rPr lang="es-ES" altLang="ca-ES" sz="1600" dirty="0"/>
              <a:t>n= </a:t>
            </a:r>
            <a:r>
              <a:rPr lang="es-ES" altLang="ca-ES" sz="1600" b="1" dirty="0">
                <a:solidFill>
                  <a:srgbClr val="A51B39"/>
                </a:solidFill>
              </a:rPr>
              <a:t>317 </a:t>
            </a:r>
            <a:r>
              <a:rPr lang="es-ES" altLang="ca-ES" sz="1600" dirty="0"/>
              <a:t>(157 W y 160 M). </a:t>
            </a:r>
            <a:r>
              <a:rPr lang="ca-ES" altLang="ca-ES" sz="1600" dirty="0" err="1"/>
              <a:t>Statistical</a:t>
            </a:r>
            <a:r>
              <a:rPr lang="ca-ES" altLang="ca-ES" sz="1600" dirty="0"/>
              <a:t> </a:t>
            </a:r>
            <a:r>
              <a:rPr lang="ca-ES" altLang="ca-ES" sz="1600" dirty="0" err="1"/>
              <a:t>analysis</a:t>
            </a:r>
            <a:endParaRPr lang="es-ES" altLang="ca-ES" sz="1600" dirty="0"/>
          </a:p>
        </p:txBody>
      </p:sp>
      <p:sp>
        <p:nvSpPr>
          <p:cNvPr id="283664" name="Text Box 16"/>
          <p:cNvSpPr txBox="1">
            <a:spLocks noChangeArrowheads="1"/>
          </p:cNvSpPr>
          <p:nvPr/>
        </p:nvSpPr>
        <p:spPr bwMode="auto">
          <a:xfrm>
            <a:off x="504031" y="4917678"/>
            <a:ext cx="4032250"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20000"/>
              </a:spcBef>
            </a:pPr>
            <a:r>
              <a:rPr lang="ca-ES" altLang="ca-ES" sz="1600" b="1" dirty="0"/>
              <a:t>QUANTITATIVE PHASE</a:t>
            </a:r>
            <a:endParaRPr lang="es-ES" altLang="ca-ES" sz="1600" b="1" dirty="0"/>
          </a:p>
        </p:txBody>
      </p:sp>
    </p:spTree>
    <p:custDataLst>
      <p:tags r:id="rId1"/>
    </p:custDataLst>
    <p:extLst>
      <p:ext uri="{BB962C8B-B14F-4D97-AF65-F5344CB8AC3E}">
        <p14:creationId xmlns:p14="http://schemas.microsoft.com/office/powerpoint/2010/main" val="27872616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36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36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8365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366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36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p:bldP spid="283659" grpId="0" animBg="1"/>
      <p:bldP spid="283660" grpId="0" animBg="1"/>
      <p:bldP spid="283661" grpId="0"/>
      <p:bldP spid="283663" grpId="0" animBg="1"/>
      <p:bldP spid="28366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fr-FR" dirty="0" err="1" smtClean="0"/>
              <a:t>Goldberg’s</a:t>
            </a:r>
            <a:r>
              <a:rPr lang="fr-FR" dirty="0" smtClean="0"/>
              <a:t> </a:t>
            </a:r>
            <a:r>
              <a:rPr lang="fr-FR" dirty="0" err="1"/>
              <a:t>depression</a:t>
            </a:r>
            <a:r>
              <a:rPr lang="fr-FR" dirty="0"/>
              <a:t> questionnaire </a:t>
            </a:r>
            <a:endParaRPr lang="ca-ES" dirty="0"/>
          </a:p>
        </p:txBody>
      </p:sp>
      <p:sp>
        <p:nvSpPr>
          <p:cNvPr id="3" name="Marcador de contenido 2"/>
          <p:cNvSpPr>
            <a:spLocks noGrp="1"/>
          </p:cNvSpPr>
          <p:nvPr>
            <p:ph idx="1"/>
          </p:nvPr>
        </p:nvSpPr>
        <p:spPr/>
        <p:txBody>
          <a:bodyPr>
            <a:normAutofit fontScale="77500" lnSpcReduction="20000"/>
          </a:bodyPr>
          <a:lstStyle/>
          <a:p>
            <a:r>
              <a:rPr lang="ca-ES" dirty="0"/>
              <a:t>ANXIETY </a:t>
            </a:r>
            <a:r>
              <a:rPr lang="ca-ES" dirty="0" smtClean="0"/>
              <a:t>SCALE</a:t>
            </a:r>
          </a:p>
          <a:p>
            <a:pPr marL="0" indent="0">
              <a:buNone/>
            </a:pPr>
            <a:r>
              <a:rPr lang="en-US" dirty="0"/>
              <a:t>(Score one point for each "Yes")</a:t>
            </a:r>
          </a:p>
          <a:p>
            <a:pPr marL="0" indent="0">
              <a:buNone/>
            </a:pPr>
            <a:r>
              <a:rPr lang="en-US" dirty="0"/>
              <a:t>1. Have you felt keyed up, on edge?</a:t>
            </a:r>
          </a:p>
          <a:p>
            <a:pPr marL="0" indent="0">
              <a:buNone/>
            </a:pPr>
            <a:r>
              <a:rPr lang="en-US" dirty="0"/>
              <a:t>2. Have you been worrying a lot?</a:t>
            </a:r>
          </a:p>
          <a:p>
            <a:pPr marL="0" indent="0">
              <a:buNone/>
            </a:pPr>
            <a:r>
              <a:rPr lang="en-US" dirty="0"/>
              <a:t>3. Have you been irritable?</a:t>
            </a:r>
          </a:p>
          <a:p>
            <a:pPr marL="0" indent="0">
              <a:buNone/>
            </a:pPr>
            <a:r>
              <a:rPr lang="en-US" dirty="0"/>
              <a:t>4. Have you had difficulty relaxing?</a:t>
            </a:r>
          </a:p>
          <a:p>
            <a:pPr marL="0" indent="0">
              <a:buNone/>
            </a:pPr>
            <a:r>
              <a:rPr lang="en-US" dirty="0"/>
              <a:t>(If "Yes" to two of the above, go on to ask :)</a:t>
            </a:r>
          </a:p>
          <a:p>
            <a:pPr marL="0" indent="0">
              <a:buNone/>
            </a:pPr>
            <a:r>
              <a:rPr lang="en-US" dirty="0"/>
              <a:t>5. Have you been sleeping poorly?</a:t>
            </a:r>
          </a:p>
          <a:p>
            <a:pPr marL="0" indent="0">
              <a:buNone/>
            </a:pPr>
            <a:r>
              <a:rPr lang="en-US" dirty="0"/>
              <a:t>6. Have you had headaches or neck aches?</a:t>
            </a:r>
          </a:p>
          <a:p>
            <a:pPr marL="0" indent="0">
              <a:buNone/>
            </a:pPr>
            <a:r>
              <a:rPr lang="en-US" dirty="0"/>
              <a:t>7. Have you had any of the following: trembling, tingling, dizzy spells,</a:t>
            </a:r>
          </a:p>
          <a:p>
            <a:pPr marL="0" indent="0">
              <a:buNone/>
            </a:pPr>
            <a:r>
              <a:rPr lang="en-US" dirty="0"/>
              <a:t>sweating, frequency, </a:t>
            </a:r>
            <a:r>
              <a:rPr lang="en-US" dirty="0" err="1"/>
              <a:t>diarrhoea</a:t>
            </a:r>
            <a:r>
              <a:rPr lang="en-US" dirty="0"/>
              <a:t>?</a:t>
            </a:r>
          </a:p>
          <a:p>
            <a:pPr marL="0" indent="0">
              <a:buNone/>
            </a:pPr>
            <a:r>
              <a:rPr lang="en-US" dirty="0"/>
              <a:t>8. Have you been worried about your health?</a:t>
            </a:r>
          </a:p>
          <a:p>
            <a:pPr marL="0" indent="0">
              <a:buNone/>
            </a:pPr>
            <a:r>
              <a:rPr lang="en-US" dirty="0"/>
              <a:t>9. Have you had difficulty falling asleep?</a:t>
            </a:r>
          </a:p>
          <a:p>
            <a:pPr marL="0" indent="0">
              <a:buNone/>
            </a:pPr>
            <a:r>
              <a:rPr lang="en-US" dirty="0"/>
              <a:t>                               TOTAL ANXIETY=</a:t>
            </a:r>
          </a:p>
          <a:p>
            <a:pPr marL="0" indent="0">
              <a:buNone/>
            </a:pPr>
            <a:endParaRPr lang="ca-ES" dirty="0"/>
          </a:p>
        </p:txBody>
      </p:sp>
    </p:spTree>
    <p:extLst>
      <p:ext uri="{BB962C8B-B14F-4D97-AF65-F5344CB8AC3E}">
        <p14:creationId xmlns:p14="http://schemas.microsoft.com/office/powerpoint/2010/main" val="36646200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fr-FR" dirty="0" err="1"/>
              <a:t>Goldberg’s</a:t>
            </a:r>
            <a:r>
              <a:rPr lang="fr-FR" dirty="0"/>
              <a:t> </a:t>
            </a:r>
            <a:r>
              <a:rPr lang="fr-FR" dirty="0" err="1"/>
              <a:t>depression</a:t>
            </a:r>
            <a:r>
              <a:rPr lang="fr-FR" dirty="0"/>
              <a:t> questionnaire </a:t>
            </a:r>
            <a:endParaRPr lang="ca-ES"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n-US" sz="2200" dirty="0"/>
              <a:t>DEPRESSION SCALE</a:t>
            </a:r>
          </a:p>
          <a:p>
            <a:pPr marL="0" indent="0" algn="just">
              <a:buNone/>
            </a:pPr>
            <a:r>
              <a:rPr lang="en-US" sz="2200" dirty="0"/>
              <a:t>(Score one point for each "Yes")</a:t>
            </a:r>
          </a:p>
          <a:p>
            <a:pPr marL="0" indent="0" algn="just">
              <a:buNone/>
            </a:pPr>
            <a:r>
              <a:rPr lang="en-US" sz="2200" dirty="0"/>
              <a:t>1. Have you had low energy?</a:t>
            </a:r>
          </a:p>
          <a:p>
            <a:pPr marL="0" indent="0" algn="just">
              <a:buNone/>
            </a:pPr>
            <a:r>
              <a:rPr lang="en-US" sz="2200" dirty="0"/>
              <a:t>2. Have you had loss of interests?</a:t>
            </a:r>
          </a:p>
          <a:p>
            <a:pPr marL="0" indent="0" algn="just">
              <a:buNone/>
            </a:pPr>
            <a:r>
              <a:rPr lang="en-US" sz="2200" dirty="0"/>
              <a:t>3. Have you lost confidence in yourself?</a:t>
            </a:r>
          </a:p>
          <a:p>
            <a:pPr marL="0" indent="0" algn="just">
              <a:buNone/>
            </a:pPr>
            <a:r>
              <a:rPr lang="en-US" sz="2200" dirty="0"/>
              <a:t>4. Have you felt hopeless?</a:t>
            </a:r>
          </a:p>
          <a:p>
            <a:pPr marL="0" indent="0" algn="just">
              <a:buNone/>
            </a:pPr>
            <a:r>
              <a:rPr lang="en-US" sz="2200" dirty="0"/>
              <a:t>(If "Yes" to ANY question, go on to ask:)</a:t>
            </a:r>
          </a:p>
          <a:p>
            <a:pPr marL="0" indent="0" algn="just">
              <a:buNone/>
            </a:pPr>
            <a:r>
              <a:rPr lang="en-US" sz="2200" dirty="0"/>
              <a:t>5. Have you had difficulty concentrating?</a:t>
            </a:r>
          </a:p>
          <a:p>
            <a:pPr marL="0" indent="0" algn="just">
              <a:buNone/>
            </a:pPr>
            <a:r>
              <a:rPr lang="en-US" sz="2200" dirty="0"/>
              <a:t>6. Have you lost weight (due to poor appetite)?</a:t>
            </a:r>
          </a:p>
          <a:p>
            <a:pPr marL="0" indent="0" algn="just">
              <a:buNone/>
            </a:pPr>
            <a:r>
              <a:rPr lang="en-US" sz="2200" dirty="0"/>
              <a:t>7. Have you been waking early?</a:t>
            </a:r>
          </a:p>
          <a:p>
            <a:pPr marL="0" indent="0" algn="just">
              <a:buNone/>
            </a:pPr>
            <a:r>
              <a:rPr lang="en-US" sz="2200" dirty="0"/>
              <a:t>8. Have you felt slowed up?</a:t>
            </a:r>
          </a:p>
          <a:p>
            <a:pPr marL="0" indent="0" algn="just">
              <a:buNone/>
            </a:pPr>
            <a:r>
              <a:rPr lang="en-US" sz="2200" dirty="0"/>
              <a:t>9. Have you tended to feel worse in the mornings?</a:t>
            </a:r>
          </a:p>
          <a:p>
            <a:pPr marL="0" indent="0" algn="just">
              <a:buNone/>
            </a:pPr>
            <a:r>
              <a:rPr lang="en-US" sz="2200" dirty="0"/>
              <a:t>                            TOTAL DEPRESSION=</a:t>
            </a:r>
          </a:p>
          <a:p>
            <a:endParaRPr lang="ca-ES" dirty="0"/>
          </a:p>
        </p:txBody>
      </p:sp>
    </p:spTree>
    <p:extLst>
      <p:ext uri="{BB962C8B-B14F-4D97-AF65-F5344CB8AC3E}">
        <p14:creationId xmlns:p14="http://schemas.microsoft.com/office/powerpoint/2010/main" val="25049022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1778" name="Rectangle 2"/>
          <p:cNvSpPr>
            <a:spLocks noGrp="1" noChangeArrowheads="1"/>
          </p:cNvSpPr>
          <p:nvPr>
            <p:ph type="title"/>
          </p:nvPr>
        </p:nvSpPr>
        <p:spPr bwMode="auto">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ca-ES" altLang="ca-ES" sz="2800">
                <a:solidFill>
                  <a:schemeClr val="bg1"/>
                </a:solidFill>
              </a:rPr>
              <a:t>Depression Definition</a:t>
            </a:r>
            <a:endParaRPr lang="es-ES" altLang="ca-ES" sz="2800">
              <a:solidFill>
                <a:schemeClr val="bg1"/>
              </a:solidFill>
            </a:endParaRPr>
          </a:p>
        </p:txBody>
      </p:sp>
      <p:sp>
        <p:nvSpPr>
          <p:cNvPr id="331780" name="AutoShape 4"/>
          <p:cNvSpPr>
            <a:spLocks noGrp="1" noChangeArrowheads="1"/>
          </p:cNvSpPr>
          <p:nvPr>
            <p:ph type="body" idx="1"/>
          </p:nvPr>
        </p:nvSpPr>
        <p:spPr>
          <a:xfrm>
            <a:off x="301611" y="1196752"/>
            <a:ext cx="7344047" cy="2620963"/>
          </a:xfrm>
          <a:prstGeom prst="roundRect">
            <a:avLst>
              <a:gd name="adj" fmla="val 16667"/>
            </a:avLst>
          </a:prstGeom>
          <a:solidFill>
            <a:schemeClr val="bg1"/>
          </a:solidFill>
          <a:ln w="25400" algn="ctr">
            <a:solidFill>
              <a:srgbClr val="A50021"/>
            </a:solidFill>
            <a:round/>
            <a:headEnd/>
            <a:tailEnd/>
          </a:ln>
        </p:spPr>
        <p:txBody>
          <a:bodyPr>
            <a:normAutofit fontScale="92500" lnSpcReduction="10000"/>
          </a:bodyPr>
          <a:lstStyle/>
          <a:p>
            <a:pPr>
              <a:lnSpc>
                <a:spcPct val="80000"/>
              </a:lnSpc>
              <a:buFontTx/>
              <a:buNone/>
            </a:pPr>
            <a:r>
              <a:rPr lang="es-ES" altLang="ca-ES" sz="2000" dirty="0"/>
              <a:t>    </a:t>
            </a:r>
            <a:r>
              <a:rPr lang="ca-ES" altLang="ca-ES" sz="1900" b="1" dirty="0" err="1"/>
              <a:t>Goldberg</a:t>
            </a:r>
            <a:r>
              <a:rPr lang="ca-ES" altLang="ca-ES" sz="1900" b="1" dirty="0"/>
              <a:t> </a:t>
            </a:r>
            <a:r>
              <a:rPr lang="ca-ES" altLang="ca-ES" sz="1900" b="1" dirty="0" err="1"/>
              <a:t>scale</a:t>
            </a:r>
            <a:r>
              <a:rPr lang="ca-ES" altLang="ca-ES" sz="1900" b="1" dirty="0"/>
              <a:t>                                    </a:t>
            </a:r>
            <a:r>
              <a:rPr lang="ca-ES" altLang="ca-ES" sz="1900" b="1" dirty="0" err="1"/>
              <a:t>Durkheim</a:t>
            </a:r>
            <a:r>
              <a:rPr lang="ca-ES" altLang="ca-ES" sz="1900" b="1" dirty="0"/>
              <a:t/>
            </a:r>
            <a:br>
              <a:rPr lang="ca-ES" altLang="ca-ES" sz="1900" b="1" dirty="0"/>
            </a:br>
            <a:endParaRPr lang="ca-ES" altLang="ca-ES" sz="1900" b="1" dirty="0"/>
          </a:p>
          <a:p>
            <a:pPr>
              <a:lnSpc>
                <a:spcPct val="80000"/>
              </a:lnSpc>
            </a:pPr>
            <a:r>
              <a:rPr lang="ca-ES" altLang="ca-ES" sz="1900" dirty="0" err="1"/>
              <a:t>Have</a:t>
            </a:r>
            <a:r>
              <a:rPr lang="ca-ES" altLang="ca-ES" sz="1900" dirty="0"/>
              <a:t> </a:t>
            </a:r>
            <a:r>
              <a:rPr lang="ca-ES" altLang="ca-ES" sz="1900" dirty="0" err="1"/>
              <a:t>you</a:t>
            </a:r>
            <a:r>
              <a:rPr lang="ca-ES" altLang="ca-ES" sz="1900" dirty="0"/>
              <a:t> </a:t>
            </a:r>
            <a:r>
              <a:rPr lang="ca-ES" altLang="ca-ES" sz="1900" dirty="0" err="1"/>
              <a:t>been</a:t>
            </a:r>
            <a:r>
              <a:rPr lang="ca-ES" altLang="ca-ES" sz="1900" dirty="0"/>
              <a:t> </a:t>
            </a:r>
            <a:r>
              <a:rPr lang="ca-ES" altLang="ca-ES" sz="1900" dirty="0" err="1"/>
              <a:t>feeling</a:t>
            </a:r>
            <a:r>
              <a:rPr lang="ca-ES" altLang="ca-ES" sz="1900" dirty="0"/>
              <a:t> </a:t>
            </a:r>
            <a:r>
              <a:rPr lang="ca-ES" altLang="ca-ES" sz="1900" dirty="0" err="1"/>
              <a:t>low</a:t>
            </a:r>
            <a:r>
              <a:rPr lang="ca-ES" altLang="ca-ES" sz="1900" dirty="0"/>
              <a:t> on </a:t>
            </a:r>
            <a:r>
              <a:rPr lang="ca-ES" altLang="ca-ES" sz="1900" dirty="0" err="1"/>
              <a:t>energy</a:t>
            </a:r>
            <a:r>
              <a:rPr lang="ca-ES" altLang="ca-ES" sz="1900" dirty="0"/>
              <a:t>?     </a:t>
            </a:r>
            <a:r>
              <a:rPr lang="ca-ES" altLang="ca-ES" sz="1900" dirty="0" err="1"/>
              <a:t>Fatigue</a:t>
            </a:r>
            <a:r>
              <a:rPr lang="ca-ES" altLang="ca-ES" sz="1900" dirty="0"/>
              <a:t>, </a:t>
            </a:r>
            <a:r>
              <a:rPr lang="ca-ES" altLang="ca-ES" sz="1900" dirty="0" err="1"/>
              <a:t>Exhaustion</a:t>
            </a:r>
            <a:r>
              <a:rPr lang="ca-ES" altLang="ca-ES" sz="1900" dirty="0"/>
              <a:t/>
            </a:r>
            <a:br>
              <a:rPr lang="ca-ES" altLang="ca-ES" sz="1900" dirty="0"/>
            </a:br>
            <a:endParaRPr lang="ca-ES" altLang="ca-ES" sz="1900" dirty="0"/>
          </a:p>
          <a:p>
            <a:pPr>
              <a:lnSpc>
                <a:spcPct val="80000"/>
              </a:lnSpc>
            </a:pPr>
            <a:r>
              <a:rPr lang="ca-ES" altLang="ca-ES" sz="1900" dirty="0" err="1"/>
              <a:t>Have</a:t>
            </a:r>
            <a:r>
              <a:rPr lang="ca-ES" altLang="ca-ES" sz="1900" dirty="0"/>
              <a:t> </a:t>
            </a:r>
            <a:r>
              <a:rPr lang="ca-ES" altLang="ca-ES" sz="1900" dirty="0" err="1"/>
              <a:t>you</a:t>
            </a:r>
            <a:r>
              <a:rPr lang="ca-ES" altLang="ca-ES" sz="1900" dirty="0"/>
              <a:t> </a:t>
            </a:r>
            <a:r>
              <a:rPr lang="ca-ES" altLang="ca-ES" sz="1900" dirty="0" err="1"/>
              <a:t>lost</a:t>
            </a:r>
            <a:r>
              <a:rPr lang="ca-ES" altLang="ca-ES" sz="1900" dirty="0"/>
              <a:t> </a:t>
            </a:r>
            <a:r>
              <a:rPr lang="ca-ES" altLang="ca-ES" sz="1900" dirty="0" err="1"/>
              <a:t>interest</a:t>
            </a:r>
            <a:r>
              <a:rPr lang="ca-ES" altLang="ca-ES" sz="1900" dirty="0"/>
              <a:t> in </a:t>
            </a:r>
            <a:r>
              <a:rPr lang="ca-ES" altLang="ca-ES" sz="1900" dirty="0" err="1"/>
              <a:t>things</a:t>
            </a:r>
            <a:r>
              <a:rPr lang="ca-ES" altLang="ca-ES" sz="1900" dirty="0"/>
              <a:t>?                </a:t>
            </a:r>
            <a:r>
              <a:rPr lang="ca-ES" altLang="ca-ES" sz="1900" dirty="0" err="1"/>
              <a:t>Disappointment</a:t>
            </a:r>
            <a:r>
              <a:rPr lang="ca-ES" altLang="ca-ES" sz="1900" dirty="0"/>
              <a:t/>
            </a:r>
            <a:br>
              <a:rPr lang="ca-ES" altLang="ca-ES" sz="1900" dirty="0"/>
            </a:br>
            <a:endParaRPr lang="ca-ES" altLang="ca-ES" sz="1900" dirty="0"/>
          </a:p>
          <a:p>
            <a:pPr>
              <a:lnSpc>
                <a:spcPct val="80000"/>
              </a:lnSpc>
            </a:pPr>
            <a:r>
              <a:rPr lang="ca-ES" altLang="ca-ES" sz="1900" dirty="0" err="1"/>
              <a:t>Have</a:t>
            </a:r>
            <a:r>
              <a:rPr lang="ca-ES" altLang="ca-ES" sz="1900" dirty="0"/>
              <a:t> </a:t>
            </a:r>
            <a:r>
              <a:rPr lang="ca-ES" altLang="ca-ES" sz="1900" dirty="0" err="1"/>
              <a:t>you</a:t>
            </a:r>
            <a:r>
              <a:rPr lang="ca-ES" altLang="ca-ES" sz="1900" dirty="0"/>
              <a:t> </a:t>
            </a:r>
            <a:r>
              <a:rPr lang="ca-ES" altLang="ca-ES" sz="1900" dirty="0" err="1"/>
              <a:t>lost</a:t>
            </a:r>
            <a:r>
              <a:rPr lang="ca-ES" altLang="ca-ES" sz="1900" dirty="0"/>
              <a:t> </a:t>
            </a:r>
            <a:r>
              <a:rPr lang="ca-ES" altLang="ca-ES" sz="1900" dirty="0" err="1"/>
              <a:t>confidence</a:t>
            </a:r>
            <a:r>
              <a:rPr lang="ca-ES" altLang="ca-ES" sz="1900" dirty="0"/>
              <a:t> in </a:t>
            </a:r>
            <a:r>
              <a:rPr lang="ca-ES" altLang="ca-ES" sz="1900" dirty="0" err="1"/>
              <a:t>yourself</a:t>
            </a:r>
            <a:r>
              <a:rPr lang="ca-ES" altLang="ca-ES" sz="1900" dirty="0"/>
              <a:t>?            </a:t>
            </a:r>
            <a:r>
              <a:rPr lang="ca-ES" altLang="ca-ES" sz="1900" dirty="0" err="1"/>
              <a:t>Individuation</a:t>
            </a:r>
            <a:r>
              <a:rPr lang="ca-ES" altLang="ca-ES" sz="1900" dirty="0"/>
              <a:t> </a:t>
            </a:r>
            <a:r>
              <a:rPr lang="ca-ES" altLang="ca-ES" sz="1900" dirty="0" err="1"/>
              <a:t>disintegrated</a:t>
            </a:r>
            <a:r>
              <a:rPr lang="ca-ES" altLang="ca-ES" sz="1900" dirty="0"/>
              <a:t/>
            </a:r>
            <a:br>
              <a:rPr lang="ca-ES" altLang="ca-ES" sz="1900" dirty="0"/>
            </a:br>
            <a:endParaRPr lang="ca-ES" altLang="ca-ES" sz="1900" dirty="0"/>
          </a:p>
          <a:p>
            <a:pPr>
              <a:lnSpc>
                <a:spcPct val="80000"/>
              </a:lnSpc>
            </a:pPr>
            <a:r>
              <a:rPr lang="ca-ES" altLang="ca-ES" sz="1900" dirty="0" err="1"/>
              <a:t>Have</a:t>
            </a:r>
            <a:r>
              <a:rPr lang="ca-ES" altLang="ca-ES" sz="1900" dirty="0"/>
              <a:t> </a:t>
            </a:r>
            <a:r>
              <a:rPr lang="ca-ES" altLang="ca-ES" sz="1900" dirty="0" err="1"/>
              <a:t>you</a:t>
            </a:r>
            <a:r>
              <a:rPr lang="ca-ES" altLang="ca-ES" sz="1900" dirty="0"/>
              <a:t> </a:t>
            </a:r>
            <a:r>
              <a:rPr lang="ca-ES" altLang="ca-ES" sz="1900" dirty="0" err="1"/>
              <a:t>felt</a:t>
            </a:r>
            <a:r>
              <a:rPr lang="ca-ES" altLang="ca-ES" sz="1900" dirty="0"/>
              <a:t> </a:t>
            </a:r>
            <a:r>
              <a:rPr lang="ca-ES" altLang="ca-ES" sz="1900" dirty="0" err="1"/>
              <a:t>hopeless</a:t>
            </a:r>
            <a:r>
              <a:rPr lang="ca-ES" altLang="ca-ES" sz="1900" dirty="0"/>
              <a:t>?                            </a:t>
            </a:r>
            <a:r>
              <a:rPr lang="ca-ES" altLang="ca-ES" sz="1900" dirty="0" err="1"/>
              <a:t>Hopelessness</a:t>
            </a:r>
            <a:endParaRPr lang="es-ES" altLang="ca-ES" sz="1900" dirty="0"/>
          </a:p>
          <a:p>
            <a:pPr>
              <a:lnSpc>
                <a:spcPct val="80000"/>
              </a:lnSpc>
            </a:pPr>
            <a:endParaRPr lang="es-ES" altLang="ca-ES" sz="1600" dirty="0">
              <a:solidFill>
                <a:schemeClr val="accent1"/>
              </a:solidFill>
            </a:endParaRPr>
          </a:p>
        </p:txBody>
      </p:sp>
      <p:sp>
        <p:nvSpPr>
          <p:cNvPr id="331781" name="AutoShape 5"/>
          <p:cNvSpPr>
            <a:spLocks noChangeArrowheads="1"/>
          </p:cNvSpPr>
          <p:nvPr/>
        </p:nvSpPr>
        <p:spPr bwMode="auto">
          <a:xfrm>
            <a:off x="323850" y="4149080"/>
            <a:ext cx="7488510" cy="1873250"/>
          </a:xfrm>
          <a:prstGeom prst="roundRect">
            <a:avLst>
              <a:gd name="adj" fmla="val 16667"/>
            </a:avLst>
          </a:prstGeom>
          <a:solidFill>
            <a:schemeClr val="bg1"/>
          </a:solidFill>
          <a:ln w="28575" algn="ctr">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42900" indent="-342900">
              <a:spcBef>
                <a:spcPct val="0"/>
              </a:spcBef>
              <a:tabLst>
                <a:tab pos="536575" algn="l"/>
              </a:tabLst>
              <a:defRPr>
                <a:solidFill>
                  <a:schemeClr val="tx1"/>
                </a:solidFill>
                <a:latin typeface="Arial" charset="0"/>
              </a:defRPr>
            </a:lvl1pPr>
            <a:lvl2pPr>
              <a:spcBef>
                <a:spcPct val="0"/>
              </a:spcBef>
              <a:tabLst>
                <a:tab pos="536575" algn="l"/>
              </a:tabLst>
              <a:defRPr>
                <a:solidFill>
                  <a:schemeClr val="tx1"/>
                </a:solidFill>
                <a:latin typeface="Arial" charset="0"/>
              </a:defRPr>
            </a:lvl2pPr>
            <a:lvl3pPr>
              <a:spcBef>
                <a:spcPct val="0"/>
              </a:spcBef>
              <a:tabLst>
                <a:tab pos="536575" algn="l"/>
              </a:tabLst>
              <a:defRPr>
                <a:solidFill>
                  <a:schemeClr val="tx1"/>
                </a:solidFill>
                <a:latin typeface="Arial" charset="0"/>
              </a:defRPr>
            </a:lvl3pPr>
            <a:lvl4pPr>
              <a:spcBef>
                <a:spcPct val="0"/>
              </a:spcBef>
              <a:tabLst>
                <a:tab pos="536575" algn="l"/>
              </a:tabLst>
              <a:defRPr>
                <a:solidFill>
                  <a:schemeClr val="tx1"/>
                </a:solidFill>
                <a:latin typeface="Arial" charset="0"/>
              </a:defRPr>
            </a:lvl4pPr>
            <a:lvl5pPr>
              <a:spcBef>
                <a:spcPct val="0"/>
              </a:spcBef>
              <a:tabLst>
                <a:tab pos="536575" algn="l"/>
              </a:tabLst>
              <a:defRPr>
                <a:solidFill>
                  <a:schemeClr val="tx1"/>
                </a:solidFill>
                <a:latin typeface="Arial" charset="0"/>
              </a:defRPr>
            </a:lvl5pPr>
            <a:lvl6pPr fontAlgn="base">
              <a:spcBef>
                <a:spcPct val="0"/>
              </a:spcBef>
              <a:spcAft>
                <a:spcPct val="0"/>
              </a:spcAft>
              <a:tabLst>
                <a:tab pos="536575" algn="l"/>
              </a:tabLst>
              <a:defRPr>
                <a:solidFill>
                  <a:schemeClr val="tx1"/>
                </a:solidFill>
                <a:latin typeface="Arial" charset="0"/>
              </a:defRPr>
            </a:lvl6pPr>
            <a:lvl7pPr fontAlgn="base">
              <a:spcBef>
                <a:spcPct val="0"/>
              </a:spcBef>
              <a:spcAft>
                <a:spcPct val="0"/>
              </a:spcAft>
              <a:tabLst>
                <a:tab pos="536575" algn="l"/>
              </a:tabLst>
              <a:defRPr>
                <a:solidFill>
                  <a:schemeClr val="tx1"/>
                </a:solidFill>
                <a:latin typeface="Arial" charset="0"/>
              </a:defRPr>
            </a:lvl7pPr>
            <a:lvl8pPr fontAlgn="base">
              <a:spcBef>
                <a:spcPct val="0"/>
              </a:spcBef>
              <a:spcAft>
                <a:spcPct val="0"/>
              </a:spcAft>
              <a:tabLst>
                <a:tab pos="536575" algn="l"/>
              </a:tabLst>
              <a:defRPr>
                <a:solidFill>
                  <a:schemeClr val="tx1"/>
                </a:solidFill>
                <a:latin typeface="Arial" charset="0"/>
              </a:defRPr>
            </a:lvl8pPr>
            <a:lvl9pPr fontAlgn="base">
              <a:spcBef>
                <a:spcPct val="0"/>
              </a:spcBef>
              <a:spcAft>
                <a:spcPct val="0"/>
              </a:spcAft>
              <a:tabLst>
                <a:tab pos="536575" algn="l"/>
              </a:tabLst>
              <a:defRPr>
                <a:solidFill>
                  <a:schemeClr val="tx1"/>
                </a:solidFill>
                <a:latin typeface="Arial" charset="0"/>
              </a:defRPr>
            </a:lvl9pPr>
          </a:lstStyle>
          <a:p>
            <a:pPr>
              <a:lnSpc>
                <a:spcPct val="80000"/>
              </a:lnSpc>
              <a:spcBef>
                <a:spcPct val="30000"/>
              </a:spcBef>
            </a:pPr>
            <a:r>
              <a:rPr lang="ca-ES" altLang="ca-ES" dirty="0" err="1"/>
              <a:t>Anomie</a:t>
            </a:r>
            <a:r>
              <a:rPr lang="ca-ES" altLang="ca-ES" dirty="0"/>
              <a:t>, mental </a:t>
            </a:r>
            <a:r>
              <a:rPr lang="ca-ES" altLang="ca-ES" dirty="0" err="1"/>
              <a:t>and</a:t>
            </a:r>
            <a:r>
              <a:rPr lang="ca-ES" altLang="ca-ES" dirty="0"/>
              <a:t> moral </a:t>
            </a:r>
            <a:r>
              <a:rPr lang="ca-ES" altLang="ca-ES" dirty="0" err="1"/>
              <a:t>confusion</a:t>
            </a:r>
            <a:r>
              <a:rPr lang="ca-ES" altLang="ca-ES" dirty="0"/>
              <a:t/>
            </a:r>
            <a:br>
              <a:rPr lang="ca-ES" altLang="ca-ES" dirty="0"/>
            </a:br>
            <a:endParaRPr lang="ca-ES" altLang="ca-ES" dirty="0"/>
          </a:p>
          <a:p>
            <a:pPr>
              <a:lnSpc>
                <a:spcPct val="80000"/>
              </a:lnSpc>
              <a:spcBef>
                <a:spcPct val="30000"/>
              </a:spcBef>
              <a:buFontTx/>
              <a:buNone/>
            </a:pPr>
            <a:r>
              <a:rPr lang="ca-ES" altLang="ca-ES" dirty="0"/>
              <a:t>     Links </a:t>
            </a:r>
            <a:r>
              <a:rPr lang="ca-ES" altLang="ca-ES" dirty="0" err="1"/>
              <a:t>with</a:t>
            </a:r>
            <a:r>
              <a:rPr lang="ca-ES" altLang="ca-ES" dirty="0"/>
              <a:t> </a:t>
            </a:r>
            <a:r>
              <a:rPr lang="ca-ES" altLang="ca-ES" dirty="0" err="1"/>
              <a:t>collective</a:t>
            </a:r>
            <a:r>
              <a:rPr lang="ca-ES" altLang="ca-ES" dirty="0"/>
              <a:t> </a:t>
            </a:r>
            <a:r>
              <a:rPr lang="ca-ES" altLang="ca-ES" dirty="0" err="1"/>
              <a:t>goals</a:t>
            </a:r>
            <a:r>
              <a:rPr lang="ca-ES" altLang="ca-ES" dirty="0"/>
              <a:t>, </a:t>
            </a:r>
            <a:r>
              <a:rPr lang="ca-ES" altLang="ca-ES" dirty="0" err="1"/>
              <a:t>religion</a:t>
            </a:r>
            <a:r>
              <a:rPr lang="ca-ES" altLang="ca-ES" dirty="0"/>
              <a:t>, </a:t>
            </a:r>
            <a:r>
              <a:rPr lang="ca-ES" altLang="ca-ES" dirty="0" err="1"/>
              <a:t>family</a:t>
            </a:r>
            <a:r>
              <a:rPr lang="ca-ES" altLang="ca-ES" dirty="0"/>
              <a:t> </a:t>
            </a:r>
            <a:r>
              <a:rPr lang="ca-ES" altLang="ca-ES" dirty="0" err="1"/>
              <a:t>and</a:t>
            </a:r>
            <a:r>
              <a:rPr lang="ca-ES" altLang="ca-ES" dirty="0"/>
              <a:t> </a:t>
            </a:r>
            <a:r>
              <a:rPr lang="ca-ES" altLang="ca-ES" dirty="0" err="1"/>
              <a:t>job</a:t>
            </a:r>
            <a:r>
              <a:rPr lang="ca-ES" altLang="ca-ES" dirty="0"/>
              <a:t> can </a:t>
            </a:r>
            <a:r>
              <a:rPr lang="ca-ES" altLang="ca-ES" dirty="0" err="1"/>
              <a:t>help</a:t>
            </a:r>
            <a:endParaRPr lang="es-ES" altLang="ca-ES" dirty="0"/>
          </a:p>
          <a:p>
            <a:pPr algn="ctr">
              <a:spcBef>
                <a:spcPct val="20000"/>
              </a:spcBef>
            </a:pPr>
            <a:endParaRPr lang="es-ES" altLang="ca-ES" dirty="0"/>
          </a:p>
        </p:txBody>
      </p:sp>
    </p:spTree>
    <p:extLst>
      <p:ext uri="{BB962C8B-B14F-4D97-AF65-F5344CB8AC3E}">
        <p14:creationId xmlns:p14="http://schemas.microsoft.com/office/powerpoint/2010/main" val="13717390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RESULTS</a:t>
            </a:r>
            <a:endParaRPr lang="ca-ES" dirty="0"/>
          </a:p>
        </p:txBody>
      </p:sp>
      <p:sp>
        <p:nvSpPr>
          <p:cNvPr id="5" name="Rectangle 1"/>
          <p:cNvSpPr>
            <a:spLocks noChangeArrowheads="1"/>
          </p:cNvSpPr>
          <p:nvPr/>
        </p:nvSpPr>
        <p:spPr bwMode="auto">
          <a:xfrm>
            <a:off x="539552" y="1551801"/>
            <a:ext cx="6912768" cy="32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1500" b="1" dirty="0" smtClean="0">
                <a:latin typeface="Arial" pitchFamily="34" charset="0"/>
                <a:ea typeface="Times New Roman" pitchFamily="18" charset="0"/>
                <a:cs typeface="Arial" pitchFamily="34" charset="0"/>
              </a:rPr>
              <a:t>Diagnosed, Identified, Global and Current depression or Goldberg</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1906559963"/>
              </p:ext>
            </p:extLst>
          </p:nvPr>
        </p:nvGraphicFramePr>
        <p:xfrm>
          <a:off x="755576" y="2492896"/>
          <a:ext cx="6048672" cy="3168352"/>
        </p:xfrm>
        <a:graphic>
          <a:graphicData uri="http://schemas.openxmlformats.org/drawingml/2006/table">
            <a:tbl>
              <a:tblPr firstRow="1" firstCol="1" lastRow="1" lastCol="1" bandRow="1" bandCol="1">
                <a:tableStyleId>{5C22544A-7EE6-4342-B048-85BDC9FD1C3A}</a:tableStyleId>
              </a:tblPr>
              <a:tblGrid>
                <a:gridCol w="1315466"/>
                <a:gridCol w="1232568"/>
                <a:gridCol w="1232568"/>
                <a:gridCol w="1133671"/>
                <a:gridCol w="1134399"/>
              </a:tblGrid>
              <a:tr h="1169725">
                <a:tc>
                  <a:txBody>
                    <a:bodyPr/>
                    <a:lstStyle/>
                    <a:p>
                      <a:pPr algn="ctr">
                        <a:lnSpc>
                          <a:spcPct val="115000"/>
                        </a:lnSpc>
                        <a:spcAft>
                          <a:spcPts val="1000"/>
                        </a:spcAft>
                      </a:pPr>
                      <a:r>
                        <a:rPr lang="es-ES" sz="1100" dirty="0">
                          <a:effectLst/>
                        </a:rPr>
                        <a:t> </a:t>
                      </a:r>
                      <a:endParaRPr lang="ca-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ca-ES" sz="1100">
                          <a:effectLst/>
                        </a:rPr>
                        <a:t>    Diagnosed</a:t>
                      </a:r>
                    </a:p>
                    <a:p>
                      <a:pPr algn="ctr">
                        <a:lnSpc>
                          <a:spcPct val="115000"/>
                        </a:lnSpc>
                        <a:spcAft>
                          <a:spcPts val="1000"/>
                        </a:spcAft>
                      </a:pPr>
                      <a:r>
                        <a:rPr lang="ca-ES" sz="1100">
                          <a:effectLst/>
                        </a:rPr>
                        <a:t>Depression</a:t>
                      </a:r>
                    </a:p>
                    <a:p>
                      <a:pPr algn="ctr">
                        <a:lnSpc>
                          <a:spcPct val="115000"/>
                        </a:lnSpc>
                        <a:spcAft>
                          <a:spcPts val="1000"/>
                        </a:spcAft>
                      </a:pPr>
                      <a:r>
                        <a:rPr lang="es-ES" sz="1100">
                          <a:effectLst/>
                        </a:rPr>
                        <a:t>(n=317)</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ca-ES" sz="1100">
                          <a:effectLst/>
                        </a:rPr>
                        <a:t>     Identified</a:t>
                      </a:r>
                    </a:p>
                    <a:p>
                      <a:pPr algn="ctr">
                        <a:lnSpc>
                          <a:spcPct val="115000"/>
                        </a:lnSpc>
                        <a:spcAft>
                          <a:spcPts val="1000"/>
                        </a:spcAft>
                      </a:pPr>
                      <a:r>
                        <a:rPr lang="ca-ES" sz="1100">
                          <a:effectLst/>
                        </a:rPr>
                        <a:t>Depression</a:t>
                      </a:r>
                    </a:p>
                    <a:p>
                      <a:pPr algn="ctr">
                        <a:lnSpc>
                          <a:spcPct val="115000"/>
                        </a:lnSpc>
                        <a:spcAft>
                          <a:spcPts val="1000"/>
                        </a:spcAft>
                      </a:pPr>
                      <a:r>
                        <a:rPr lang="es-ES" sz="1100">
                          <a:effectLst/>
                        </a:rPr>
                        <a:t>(n=317)</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ca-ES" sz="1100">
                          <a:effectLst/>
                        </a:rPr>
                        <a:t>      Global</a:t>
                      </a:r>
                    </a:p>
                    <a:p>
                      <a:pPr algn="ctr">
                        <a:lnSpc>
                          <a:spcPct val="115000"/>
                        </a:lnSpc>
                        <a:spcAft>
                          <a:spcPts val="1000"/>
                        </a:spcAft>
                      </a:pPr>
                      <a:r>
                        <a:rPr lang="ca-ES" sz="1100">
                          <a:effectLst/>
                        </a:rPr>
                        <a:t>Depression</a:t>
                      </a:r>
                    </a:p>
                    <a:p>
                      <a:pPr algn="ctr">
                        <a:lnSpc>
                          <a:spcPct val="115000"/>
                        </a:lnSpc>
                        <a:spcAft>
                          <a:spcPts val="1000"/>
                        </a:spcAft>
                      </a:pPr>
                      <a:r>
                        <a:rPr lang="es-ES" sz="1100">
                          <a:effectLst/>
                        </a:rPr>
                        <a:t>(n=317) </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Aft>
                          <a:spcPts val="0"/>
                        </a:spcAft>
                      </a:pPr>
                      <a:r>
                        <a:rPr lang="ca-ES" sz="1100">
                          <a:effectLst/>
                        </a:rPr>
                        <a:t>    Current</a:t>
                      </a:r>
                    </a:p>
                    <a:p>
                      <a:pPr algn="ctr">
                        <a:lnSpc>
                          <a:spcPct val="115000"/>
                        </a:lnSpc>
                        <a:spcAft>
                          <a:spcPts val="1000"/>
                        </a:spcAft>
                      </a:pPr>
                      <a:r>
                        <a:rPr lang="ca-ES" sz="1100">
                          <a:effectLst/>
                        </a:rPr>
                        <a:t>Depression</a:t>
                      </a:r>
                    </a:p>
                    <a:p>
                      <a:pPr algn="ctr">
                        <a:lnSpc>
                          <a:spcPct val="115000"/>
                        </a:lnSpc>
                        <a:spcAft>
                          <a:spcPts val="1000"/>
                        </a:spcAft>
                      </a:pPr>
                      <a:r>
                        <a:rPr lang="es-ES" sz="1100">
                          <a:effectLst/>
                        </a:rPr>
                        <a:t>(n=317)</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84858">
                <a:tc>
                  <a:txBody>
                    <a:bodyPr/>
                    <a:lstStyle/>
                    <a:p>
                      <a:pPr algn="l">
                        <a:lnSpc>
                          <a:spcPct val="115000"/>
                        </a:lnSpc>
                        <a:spcAft>
                          <a:spcPts val="1000"/>
                        </a:spcAft>
                      </a:pPr>
                      <a:r>
                        <a:rPr lang="ca-ES" sz="1100">
                          <a:effectLst/>
                        </a:rPr>
                        <a:t>Men</a:t>
                      </a:r>
                      <a:r>
                        <a:rPr lang="es-ES" sz="1100">
                          <a:effectLst/>
                        </a:rPr>
                        <a:t> (n=160)</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100" dirty="0">
                          <a:effectLst/>
                        </a:rPr>
                        <a:t>29 (18.4%)</a:t>
                      </a:r>
                      <a:endParaRPr lang="ca-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0955" algn="ctr">
                        <a:lnSpc>
                          <a:spcPct val="115000"/>
                        </a:lnSpc>
                        <a:spcAft>
                          <a:spcPts val="1000"/>
                        </a:spcAft>
                      </a:pPr>
                      <a:r>
                        <a:rPr lang="es-ES" sz="1100">
                          <a:effectLst/>
                        </a:rPr>
                        <a:t>34 (21.2%)</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0955" algn="ctr">
                        <a:lnSpc>
                          <a:spcPct val="115000"/>
                        </a:lnSpc>
                        <a:spcAft>
                          <a:spcPts val="1000"/>
                        </a:spcAft>
                      </a:pPr>
                      <a:r>
                        <a:rPr lang="es-ES" sz="1100">
                          <a:effectLst/>
                        </a:rPr>
                        <a:t>63 (39.3%)</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100">
                          <a:effectLst/>
                        </a:rPr>
                        <a:t>64 (40.0%)</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29983">
                <a:tc>
                  <a:txBody>
                    <a:bodyPr/>
                    <a:lstStyle/>
                    <a:p>
                      <a:pPr algn="l">
                        <a:lnSpc>
                          <a:spcPct val="115000"/>
                        </a:lnSpc>
                        <a:spcAft>
                          <a:spcPts val="1000"/>
                        </a:spcAft>
                      </a:pPr>
                      <a:r>
                        <a:rPr lang="es-ES" sz="1100">
                          <a:effectLst/>
                        </a:rPr>
                        <a:t>Mujeres (n=157)</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100">
                          <a:effectLst/>
                        </a:rPr>
                        <a:t>59 (37.5%)</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0955" algn="ctr">
                        <a:lnSpc>
                          <a:spcPct val="115000"/>
                        </a:lnSpc>
                        <a:spcAft>
                          <a:spcPts val="1000"/>
                        </a:spcAft>
                      </a:pPr>
                      <a:r>
                        <a:rPr lang="es-ES" sz="1100">
                          <a:effectLst/>
                        </a:rPr>
                        <a:t>63 (40.1%)</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0955" algn="ctr">
                        <a:lnSpc>
                          <a:spcPct val="115000"/>
                        </a:lnSpc>
                        <a:spcAft>
                          <a:spcPts val="1000"/>
                        </a:spcAft>
                      </a:pPr>
                      <a:r>
                        <a:rPr lang="es-ES" sz="1100" dirty="0">
                          <a:effectLst/>
                        </a:rPr>
                        <a:t>122 (77.7%)</a:t>
                      </a:r>
                      <a:endParaRPr lang="ca-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100">
                          <a:effectLst/>
                        </a:rPr>
                        <a:t>84 (53.5%)</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683786">
                <a:tc>
                  <a:txBody>
                    <a:bodyPr/>
                    <a:lstStyle/>
                    <a:p>
                      <a:pPr algn="l">
                        <a:lnSpc>
                          <a:spcPct val="115000"/>
                        </a:lnSpc>
                        <a:spcAft>
                          <a:spcPts val="1000"/>
                        </a:spcAft>
                      </a:pPr>
                      <a:r>
                        <a:rPr lang="es-ES" sz="1100">
                          <a:effectLst/>
                        </a:rPr>
                        <a:t>Total (n=317)</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100" dirty="0">
                          <a:effectLst/>
                        </a:rPr>
                        <a:t>88 (27.7%)</a:t>
                      </a:r>
                      <a:endParaRPr lang="ca-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0955" algn="ctr">
                        <a:lnSpc>
                          <a:spcPct val="115000"/>
                        </a:lnSpc>
                        <a:spcAft>
                          <a:spcPts val="1000"/>
                        </a:spcAft>
                      </a:pPr>
                      <a:r>
                        <a:rPr lang="es-ES" sz="1100">
                          <a:effectLst/>
                        </a:rPr>
                        <a:t>97 (30.6%)</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20955" algn="ctr">
                        <a:lnSpc>
                          <a:spcPct val="115000"/>
                        </a:lnSpc>
                        <a:spcAft>
                          <a:spcPts val="1000"/>
                        </a:spcAft>
                      </a:pPr>
                      <a:r>
                        <a:rPr lang="es-ES" sz="1100">
                          <a:effectLst/>
                        </a:rPr>
                        <a:t>185 (57.7%)</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1000"/>
                        </a:spcAft>
                      </a:pPr>
                      <a:r>
                        <a:rPr lang="es-ES" sz="1100" dirty="0">
                          <a:effectLst/>
                        </a:rPr>
                        <a:t>148 (46.7%)</a:t>
                      </a:r>
                      <a:endParaRPr lang="ca-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06983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a-ES"/>
          </a:p>
        </p:txBody>
      </p:sp>
      <p:sp>
        <p:nvSpPr>
          <p:cNvPr id="208899"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a-ES"/>
          </a:p>
        </p:txBody>
      </p:sp>
      <p:sp>
        <p:nvSpPr>
          <p:cNvPr id="208900" name="Rectangle 4"/>
          <p:cNvSpPr>
            <a:spLocks noChangeArrowheads="1"/>
          </p:cNvSpPr>
          <p:nvPr/>
        </p:nvSpPr>
        <p:spPr bwMode="auto">
          <a:xfrm>
            <a:off x="611188" y="260350"/>
            <a:ext cx="7993062" cy="792163"/>
          </a:xfrm>
          <a:prstGeom prst="rect">
            <a:avLst/>
          </a:prstGeom>
          <a:noFill/>
          <a:ln>
            <a:noFill/>
          </a:ln>
          <a:effectLst/>
          <a:extLst>
            <a:ext uri="{909E8E84-426E-40DD-AFC4-6F175D3DCCD1}">
              <a14:hiddenFill xmlns:a14="http://schemas.microsoft.com/office/drawing/2010/main">
                <a:solidFill>
                  <a:srgbClr val="A5002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latin typeface="Arial" charset="0"/>
              </a:defRPr>
            </a:lvl1pPr>
            <a:lvl2pPr algn="ctr">
              <a:spcBef>
                <a:spcPct val="0"/>
              </a:spcBef>
              <a:defRPr sz="4400">
                <a:solidFill>
                  <a:schemeClr val="tx2"/>
                </a:solidFill>
                <a:latin typeface="Arial" charset="0"/>
              </a:defRPr>
            </a:lvl2pPr>
            <a:lvl3pPr algn="ctr">
              <a:spcBef>
                <a:spcPct val="0"/>
              </a:spcBef>
              <a:defRPr sz="4400">
                <a:solidFill>
                  <a:schemeClr val="tx2"/>
                </a:solidFill>
                <a:latin typeface="Arial" charset="0"/>
              </a:defRPr>
            </a:lvl3pPr>
            <a:lvl4pPr algn="ctr">
              <a:spcBef>
                <a:spcPct val="0"/>
              </a:spcBef>
              <a:defRPr sz="4400">
                <a:solidFill>
                  <a:schemeClr val="tx2"/>
                </a:solidFill>
                <a:latin typeface="Arial" charset="0"/>
              </a:defRPr>
            </a:lvl4pPr>
            <a:lvl5pPr algn="ctr">
              <a:spcBef>
                <a:spcPct val="0"/>
              </a:spcBef>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buFontTx/>
              <a:buNone/>
            </a:pPr>
            <a:r>
              <a:rPr lang="ca-ES" altLang="ca-ES" sz="2400">
                <a:solidFill>
                  <a:schemeClr val="bg1"/>
                </a:solidFill>
              </a:rPr>
              <a:t>Results Depression Study Population  (I)</a:t>
            </a:r>
            <a:r>
              <a:rPr lang="es-ES" altLang="ca-ES"/>
              <a:t> </a:t>
            </a:r>
          </a:p>
        </p:txBody>
      </p:sp>
      <p:graphicFrame>
        <p:nvGraphicFramePr>
          <p:cNvPr id="208958" name="Group 62"/>
          <p:cNvGraphicFramePr>
            <a:graphicFrameLocks noGrp="1"/>
          </p:cNvGraphicFramePr>
          <p:nvPr>
            <p:ph sz="quarter" idx="2"/>
          </p:nvPr>
        </p:nvGraphicFramePr>
        <p:xfrm>
          <a:off x="461963" y="1268413"/>
          <a:ext cx="4038600" cy="2315211"/>
        </p:xfrm>
        <a:graphic>
          <a:graphicData uri="http://schemas.openxmlformats.org/drawingml/2006/table">
            <a:tbl>
              <a:tblPr/>
              <a:tblGrid>
                <a:gridCol w="1350962"/>
                <a:gridCol w="969963"/>
                <a:gridCol w="858837"/>
                <a:gridCol w="858838"/>
              </a:tblGrid>
              <a:tr h="438150">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ca-ES" altLang="ca-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1" i="0" u="none" strike="noStrike" cap="none" normalizeH="0" baseline="0" smtClean="0">
                          <a:ln>
                            <a:noFill/>
                          </a:ln>
                          <a:solidFill>
                            <a:schemeClr val="tx1"/>
                          </a:solidFill>
                          <a:effectLst/>
                          <a:latin typeface="Arial" charset="0"/>
                        </a:rPr>
                        <a:t>Men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alpha val="50000"/>
                      </a:srgbClr>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1" i="0" u="none" strike="noStrike" cap="none" normalizeH="0" baseline="0" smtClean="0">
                          <a:ln>
                            <a:noFill/>
                          </a:ln>
                          <a:solidFill>
                            <a:schemeClr val="tx1"/>
                          </a:solidFill>
                          <a:effectLst/>
                          <a:latin typeface="Arial" charset="0"/>
                        </a:rPr>
                        <a:t>Women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alpha val="50000"/>
                      </a:srgbClr>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1" i="0" u="none" strike="noStrike" cap="none" normalizeH="0" baseline="0" smtClean="0">
                          <a:ln>
                            <a:noFill/>
                          </a:ln>
                          <a:solidFill>
                            <a:schemeClr val="tx1"/>
                          </a:solidFill>
                          <a:effectLst/>
                          <a:latin typeface="Arial" charset="0"/>
                        </a:rPr>
                        <a:t>Total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alpha val="50000"/>
                      </a:srgbClr>
                    </a:solidFill>
                  </a:tcPr>
                </a:tc>
              </a:tr>
              <a:tr h="427038">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D. </a:t>
                      </a:r>
                      <a:r>
                        <a:rPr kumimoji="0" lang="ca-ES" altLang="ca-ES" sz="1400" b="0" i="0" u="none" strike="noStrike" cap="none" normalizeH="0" baseline="0" smtClean="0">
                          <a:ln>
                            <a:noFill/>
                          </a:ln>
                          <a:solidFill>
                            <a:schemeClr val="tx1"/>
                          </a:solidFill>
                          <a:effectLst/>
                          <a:latin typeface="Arial" charset="0"/>
                        </a:rPr>
                        <a:t>diagnosed</a:t>
                      </a:r>
                      <a:r>
                        <a:rPr kumimoji="0" lang="es-ES" altLang="ca-ES" sz="1200" b="0" i="0" u="none" strike="noStrike" cap="none" normalizeH="0" baseline="0" smtClean="0">
                          <a:ln>
                            <a:noFill/>
                          </a:ln>
                          <a:solidFill>
                            <a:schemeClr val="tx1"/>
                          </a:solidFill>
                          <a:effectLst/>
                          <a:latin typeface="Arial"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18,1%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36,3%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26,1%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93713">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D. </a:t>
                      </a:r>
                      <a:r>
                        <a:rPr kumimoji="0" lang="ca-ES" altLang="ca-ES" sz="1400" b="0" i="0" u="none" strike="noStrike" cap="none" normalizeH="0" baseline="0" smtClean="0">
                          <a:ln>
                            <a:noFill/>
                          </a:ln>
                          <a:solidFill>
                            <a:schemeClr val="tx1"/>
                          </a:solidFill>
                          <a:effectLst/>
                          <a:latin typeface="Arial" charset="0"/>
                        </a:rPr>
                        <a:t>Identified</a:t>
                      </a:r>
                      <a:r>
                        <a:rPr kumimoji="0" lang="es-ES" altLang="ca-ES" sz="1400" b="0" i="0" u="none" strike="noStrike" cap="none" normalizeH="0" baseline="0" smtClean="0">
                          <a:ln>
                            <a:noFill/>
                          </a:ln>
                          <a:solidFill>
                            <a:schemeClr val="tx1"/>
                          </a:solidFill>
                          <a:effectLst/>
                          <a:latin typeface="Arial" charset="0"/>
                        </a:rPr>
                        <a:t> </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21,3%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40,1%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30,6%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69888">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D.Current or Actual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1" i="0" u="none" strike="noStrike" cap="none" normalizeH="0" baseline="0" smtClean="0">
                          <a:ln>
                            <a:noFill/>
                          </a:ln>
                          <a:solidFill>
                            <a:schemeClr val="tx1"/>
                          </a:solidFill>
                          <a:effectLst/>
                          <a:latin typeface="Arial" charset="0"/>
                        </a:rPr>
                        <a:t>40%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1" i="0" u="none" strike="noStrike" cap="none" normalizeH="0" baseline="0" smtClean="0">
                          <a:ln>
                            <a:noFill/>
                          </a:ln>
                          <a:solidFill>
                            <a:schemeClr val="tx1"/>
                          </a:solidFill>
                          <a:effectLst/>
                          <a:latin typeface="Arial" charset="0"/>
                        </a:rPr>
                        <a:t>53,5%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1" i="0" u="none" strike="noStrike" cap="none" normalizeH="0" baseline="0" smtClean="0">
                          <a:ln>
                            <a:noFill/>
                          </a:ln>
                          <a:solidFill>
                            <a:schemeClr val="tx1"/>
                          </a:solidFill>
                          <a:effectLst/>
                          <a:latin typeface="Arial" charset="0"/>
                        </a:rPr>
                        <a:t>46,7%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38150">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D.Total</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49,4%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66,2%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dirty="0" smtClean="0">
                          <a:ln>
                            <a:noFill/>
                          </a:ln>
                          <a:solidFill>
                            <a:schemeClr val="tx1"/>
                          </a:solidFill>
                          <a:effectLst/>
                          <a:latin typeface="Arial" charset="0"/>
                        </a:rPr>
                        <a:t>57,7%</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08938" name="AutoShape 42"/>
          <p:cNvSpPr>
            <a:spLocks noChangeArrowheads="1"/>
          </p:cNvSpPr>
          <p:nvPr/>
        </p:nvSpPr>
        <p:spPr bwMode="auto">
          <a:xfrm>
            <a:off x="4849764" y="2708275"/>
            <a:ext cx="2735535" cy="1081088"/>
          </a:xfrm>
          <a:prstGeom prst="roundRect">
            <a:avLst>
              <a:gd name="adj" fmla="val 16667"/>
            </a:avLst>
          </a:prstGeom>
          <a:solidFill>
            <a:schemeClr val="bg1"/>
          </a:solidFill>
          <a:ln w="19050" algn="ctr">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0"/>
              </a:spcBef>
              <a:defRPr>
                <a:solidFill>
                  <a:schemeClr val="tx1"/>
                </a:solidFill>
                <a:latin typeface="Arial" charset="0"/>
              </a:defRPr>
            </a:lvl1pPr>
            <a:lvl2pPr marL="542925">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1600" b="1" dirty="0" err="1"/>
              <a:t>Infraidentificated</a:t>
            </a:r>
            <a:r>
              <a:rPr lang="ca-ES" altLang="ca-ES" sz="1600" b="1" dirty="0"/>
              <a:t> </a:t>
            </a:r>
            <a:r>
              <a:rPr lang="ca-ES" altLang="ca-ES" sz="1600" b="1" dirty="0" err="1"/>
              <a:t>Depression</a:t>
            </a:r>
            <a:r>
              <a:rPr lang="ca-ES" altLang="ca-ES" sz="1600" b="1" dirty="0"/>
              <a:t>, </a:t>
            </a:r>
            <a:r>
              <a:rPr lang="ca-ES" altLang="ca-ES" sz="1600" b="1" dirty="0" err="1"/>
              <a:t>more</a:t>
            </a:r>
            <a:r>
              <a:rPr lang="ca-ES" altLang="ca-ES" sz="1600" b="1" dirty="0"/>
              <a:t> </a:t>
            </a:r>
            <a:r>
              <a:rPr lang="ca-ES" altLang="ca-ES" sz="1600" b="1" dirty="0" err="1"/>
              <a:t>men</a:t>
            </a:r>
            <a:r>
              <a:rPr lang="ca-ES" altLang="ca-ES" sz="1600" b="1" dirty="0"/>
              <a:t> </a:t>
            </a:r>
            <a:r>
              <a:rPr lang="ca-ES" altLang="ca-ES" sz="1600" b="1" dirty="0" err="1"/>
              <a:t>than</a:t>
            </a:r>
            <a:r>
              <a:rPr lang="ca-ES" altLang="ca-ES" sz="1600" b="1" dirty="0"/>
              <a:t> </a:t>
            </a:r>
            <a:r>
              <a:rPr lang="ca-ES" altLang="ca-ES" sz="1600" b="1" dirty="0" err="1"/>
              <a:t>women</a:t>
            </a:r>
            <a:r>
              <a:rPr lang="es-ES" altLang="ca-ES" sz="1600" dirty="0"/>
              <a:t> </a:t>
            </a:r>
          </a:p>
        </p:txBody>
      </p:sp>
      <p:sp>
        <p:nvSpPr>
          <p:cNvPr id="208939" name="AutoShape 43"/>
          <p:cNvSpPr>
            <a:spLocks noChangeArrowheads="1"/>
          </p:cNvSpPr>
          <p:nvPr/>
        </p:nvSpPr>
        <p:spPr bwMode="auto">
          <a:xfrm>
            <a:off x="4427810" y="4160838"/>
            <a:ext cx="3384550" cy="492125"/>
          </a:xfrm>
          <a:prstGeom prst="roundRect">
            <a:avLst>
              <a:gd name="adj" fmla="val 16667"/>
            </a:avLst>
          </a:prstGeom>
          <a:solidFill>
            <a:schemeClr val="bg1"/>
          </a:solidFill>
          <a:ln w="19050" algn="ctr">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0"/>
              </a:spcBef>
              <a:defRPr>
                <a:solidFill>
                  <a:schemeClr val="tx1"/>
                </a:solidFill>
                <a:latin typeface="Arial" charset="0"/>
              </a:defRPr>
            </a:lvl1pPr>
            <a:lvl2pPr marL="542925">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1600" b="1" dirty="0" err="1"/>
              <a:t>Increasing</a:t>
            </a:r>
            <a:r>
              <a:rPr lang="ca-ES" altLang="ca-ES" sz="1600" b="1" dirty="0"/>
              <a:t> </a:t>
            </a:r>
            <a:r>
              <a:rPr lang="ca-ES" altLang="ca-ES" sz="1600" b="1" dirty="0" err="1"/>
              <a:t>age</a:t>
            </a:r>
            <a:r>
              <a:rPr lang="ca-ES" altLang="ca-ES" sz="1600" b="1" dirty="0"/>
              <a:t> </a:t>
            </a:r>
            <a:r>
              <a:rPr lang="ca-ES" altLang="ca-ES" sz="1600" b="1" dirty="0" err="1"/>
              <a:t>increases</a:t>
            </a:r>
            <a:r>
              <a:rPr lang="ca-ES" altLang="ca-ES" sz="1600" b="1" dirty="0"/>
              <a:t> </a:t>
            </a:r>
            <a:r>
              <a:rPr lang="ca-ES" altLang="ca-ES" sz="1600" b="1" dirty="0" err="1"/>
              <a:t>depression</a:t>
            </a:r>
            <a:r>
              <a:rPr lang="es-ES" altLang="ca-ES" sz="1600" dirty="0"/>
              <a:t> </a:t>
            </a:r>
          </a:p>
        </p:txBody>
      </p:sp>
      <p:graphicFrame>
        <p:nvGraphicFramePr>
          <p:cNvPr id="208941" name="Object 45"/>
          <p:cNvGraphicFramePr>
            <a:graphicFrameLocks noChangeAspect="1"/>
          </p:cNvGraphicFramePr>
          <p:nvPr/>
        </p:nvGraphicFramePr>
        <p:xfrm>
          <a:off x="468313" y="4191000"/>
          <a:ext cx="3887787" cy="2046288"/>
        </p:xfrm>
        <a:graphic>
          <a:graphicData uri="http://schemas.openxmlformats.org/presentationml/2006/ole">
            <mc:AlternateContent xmlns:mc="http://schemas.openxmlformats.org/markup-compatibility/2006">
              <mc:Choice xmlns:v="urn:schemas-microsoft-com:vml" Requires="v">
                <p:oleObj spid="_x0000_s2062" name="Gráfico" r:id="rId5" imgW="5172068" imgH="1752686" progId="MSGraph.Chart.8">
                  <p:embed/>
                </p:oleObj>
              </mc:Choice>
              <mc:Fallback>
                <p:oleObj name="Gráfico" r:id="rId5" imgW="5172068" imgH="1752686" progId="MSGraph.Char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8313" y="4191000"/>
                        <a:ext cx="3887787" cy="2046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8944" name="Rectangle 48"/>
          <p:cNvSpPr>
            <a:spLocks noChangeArrowheads="1"/>
          </p:cNvSpPr>
          <p:nvPr/>
        </p:nvSpPr>
        <p:spPr bwMode="auto">
          <a:xfrm>
            <a:off x="539750" y="3814763"/>
            <a:ext cx="3376613" cy="346075"/>
          </a:xfrm>
          <a:prstGeom prst="rect">
            <a:avLst/>
          </a:prstGeom>
          <a:solidFill>
            <a:schemeClr val="bg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0"/>
              </a:spcBef>
              <a:buFontTx/>
              <a:buNone/>
            </a:pPr>
            <a:r>
              <a:rPr lang="ca-ES" altLang="ca-ES" sz="1600" b="1"/>
              <a:t>Types of depression and gender</a:t>
            </a:r>
            <a:r>
              <a:rPr lang="es-ES" altLang="ca-ES" sz="1600"/>
              <a:t> </a:t>
            </a:r>
          </a:p>
        </p:txBody>
      </p:sp>
      <p:sp>
        <p:nvSpPr>
          <p:cNvPr id="208946" name="AutoShape 50"/>
          <p:cNvSpPr>
            <a:spLocks noChangeArrowheads="1"/>
          </p:cNvSpPr>
          <p:nvPr/>
        </p:nvSpPr>
        <p:spPr bwMode="auto">
          <a:xfrm>
            <a:off x="4572000" y="5084763"/>
            <a:ext cx="3517988" cy="719137"/>
          </a:xfrm>
          <a:prstGeom prst="roundRect">
            <a:avLst>
              <a:gd name="adj" fmla="val 16667"/>
            </a:avLst>
          </a:prstGeom>
          <a:solidFill>
            <a:schemeClr val="bg1"/>
          </a:solidFill>
          <a:ln w="19050" algn="ctr">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0"/>
              </a:spcBef>
              <a:defRPr>
                <a:solidFill>
                  <a:schemeClr val="tx1"/>
                </a:solidFill>
                <a:latin typeface="Arial" charset="0"/>
              </a:defRPr>
            </a:lvl1pPr>
            <a:lvl2pPr marL="542925">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1600" b="1" dirty="0" err="1"/>
              <a:t>Women</a:t>
            </a:r>
            <a:r>
              <a:rPr lang="ca-ES" altLang="ca-ES" sz="1600" b="1" dirty="0"/>
              <a:t> </a:t>
            </a:r>
            <a:r>
              <a:rPr lang="ca-ES" altLang="ca-ES" sz="1600" b="1" dirty="0" err="1"/>
              <a:t>had</a:t>
            </a:r>
            <a:r>
              <a:rPr lang="ca-ES" altLang="ca-ES" sz="1600" b="1" dirty="0"/>
              <a:t> </a:t>
            </a:r>
            <a:r>
              <a:rPr lang="ca-ES" altLang="ca-ES" sz="1600" b="1" dirty="0" err="1"/>
              <a:t>higher</a:t>
            </a:r>
            <a:r>
              <a:rPr lang="ca-ES" altLang="ca-ES" sz="1600" b="1" dirty="0"/>
              <a:t> </a:t>
            </a:r>
            <a:r>
              <a:rPr lang="ca-ES" altLang="ca-ES" sz="1600" b="1" dirty="0" err="1"/>
              <a:t>depression</a:t>
            </a:r>
            <a:r>
              <a:rPr lang="ca-ES" altLang="ca-ES" sz="1600" b="1" dirty="0"/>
              <a:t> in </a:t>
            </a:r>
            <a:r>
              <a:rPr lang="ca-ES" altLang="ca-ES" sz="1600" b="1" dirty="0" err="1"/>
              <a:t>age</a:t>
            </a:r>
            <a:r>
              <a:rPr lang="ca-ES" altLang="ca-ES" sz="1600" b="1" dirty="0"/>
              <a:t> </a:t>
            </a:r>
            <a:r>
              <a:rPr lang="ca-ES" altLang="ca-ES" sz="1600" b="1" dirty="0" err="1"/>
              <a:t>groups</a:t>
            </a:r>
            <a:r>
              <a:rPr lang="es-ES" altLang="ca-ES" b="1" dirty="0"/>
              <a:t> </a:t>
            </a:r>
          </a:p>
        </p:txBody>
      </p:sp>
      <p:sp>
        <p:nvSpPr>
          <p:cNvPr id="208950" name="AutoShape 54"/>
          <p:cNvSpPr>
            <a:spLocks noChangeArrowheads="1"/>
          </p:cNvSpPr>
          <p:nvPr/>
        </p:nvSpPr>
        <p:spPr bwMode="auto">
          <a:xfrm>
            <a:off x="4622705" y="1341438"/>
            <a:ext cx="3189655" cy="1079500"/>
          </a:xfrm>
          <a:prstGeom prst="roundRect">
            <a:avLst>
              <a:gd name="adj" fmla="val 16667"/>
            </a:avLst>
          </a:prstGeom>
          <a:solidFill>
            <a:schemeClr val="bg1"/>
          </a:solidFill>
          <a:ln w="19050" algn="ctr">
            <a:solidFill>
              <a:srgbClr val="A5002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0"/>
              </a:spcBef>
              <a:defRPr>
                <a:solidFill>
                  <a:schemeClr val="tx1"/>
                </a:solidFill>
                <a:latin typeface="Arial" charset="0"/>
              </a:defRPr>
            </a:lvl1pPr>
            <a:lvl2pPr marL="542925">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1600" b="1"/>
              <a:t>Underdiagnosed depression, more men than women</a:t>
            </a:r>
            <a:r>
              <a:rPr lang="es-ES" altLang="ca-ES" sz="1600"/>
              <a:t> </a:t>
            </a:r>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13" y="241499"/>
            <a:ext cx="9344274" cy="660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2"/>
    </p:custDataLst>
    <p:extLst>
      <p:ext uri="{BB962C8B-B14F-4D97-AF65-F5344CB8AC3E}">
        <p14:creationId xmlns:p14="http://schemas.microsoft.com/office/powerpoint/2010/main" val="22635545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08938"/>
                                        </p:tgtEl>
                                        <p:attrNameLst>
                                          <p:attrName>style.visibility</p:attrName>
                                        </p:attrNameLst>
                                      </p:cBhvr>
                                      <p:to>
                                        <p:strVal val="visible"/>
                                      </p:to>
                                    </p:set>
                                    <p:anim calcmode="lin" valueType="num">
                                      <p:cBhvr>
                                        <p:cTn id="7" dur="1000" fill="hold"/>
                                        <p:tgtEl>
                                          <p:spTgt spid="208938"/>
                                        </p:tgtEl>
                                        <p:attrNameLst>
                                          <p:attrName>ppt_w</p:attrName>
                                        </p:attrNameLst>
                                      </p:cBhvr>
                                      <p:tavLst>
                                        <p:tav tm="0">
                                          <p:val>
                                            <p:strVal val="#ppt_w*0.70"/>
                                          </p:val>
                                        </p:tav>
                                        <p:tav tm="100000">
                                          <p:val>
                                            <p:strVal val="#ppt_w"/>
                                          </p:val>
                                        </p:tav>
                                      </p:tavLst>
                                    </p:anim>
                                    <p:anim calcmode="lin" valueType="num">
                                      <p:cBhvr>
                                        <p:cTn id="8" dur="1000" fill="hold"/>
                                        <p:tgtEl>
                                          <p:spTgt spid="208938"/>
                                        </p:tgtEl>
                                        <p:attrNameLst>
                                          <p:attrName>ppt_h</p:attrName>
                                        </p:attrNameLst>
                                      </p:cBhvr>
                                      <p:tavLst>
                                        <p:tav tm="0">
                                          <p:val>
                                            <p:strVal val="#ppt_h"/>
                                          </p:val>
                                        </p:tav>
                                        <p:tav tm="100000">
                                          <p:val>
                                            <p:strVal val="#ppt_h"/>
                                          </p:val>
                                        </p:tav>
                                      </p:tavLst>
                                    </p:anim>
                                    <p:animEffect transition="in" filter="fade">
                                      <p:cBhvr>
                                        <p:cTn id="9" dur="1000"/>
                                        <p:tgtEl>
                                          <p:spTgt spid="208938"/>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08939"/>
                                        </p:tgtEl>
                                        <p:attrNameLst>
                                          <p:attrName>style.visibility</p:attrName>
                                        </p:attrNameLst>
                                      </p:cBhvr>
                                      <p:to>
                                        <p:strVal val="visible"/>
                                      </p:to>
                                    </p:set>
                                    <p:anim calcmode="lin" valueType="num">
                                      <p:cBhvr>
                                        <p:cTn id="12" dur="2000" fill="hold"/>
                                        <p:tgtEl>
                                          <p:spTgt spid="208939"/>
                                        </p:tgtEl>
                                        <p:attrNameLst>
                                          <p:attrName>ppt_w</p:attrName>
                                        </p:attrNameLst>
                                      </p:cBhvr>
                                      <p:tavLst>
                                        <p:tav tm="0">
                                          <p:val>
                                            <p:strVal val="#ppt_w*0.70"/>
                                          </p:val>
                                        </p:tav>
                                        <p:tav tm="100000">
                                          <p:val>
                                            <p:strVal val="#ppt_w"/>
                                          </p:val>
                                        </p:tav>
                                      </p:tavLst>
                                    </p:anim>
                                    <p:anim calcmode="lin" valueType="num">
                                      <p:cBhvr>
                                        <p:cTn id="13" dur="2000" fill="hold"/>
                                        <p:tgtEl>
                                          <p:spTgt spid="208939"/>
                                        </p:tgtEl>
                                        <p:attrNameLst>
                                          <p:attrName>ppt_h</p:attrName>
                                        </p:attrNameLst>
                                      </p:cBhvr>
                                      <p:tavLst>
                                        <p:tav tm="0">
                                          <p:val>
                                            <p:strVal val="#ppt_h"/>
                                          </p:val>
                                        </p:tav>
                                        <p:tav tm="100000">
                                          <p:val>
                                            <p:strVal val="#ppt_h"/>
                                          </p:val>
                                        </p:tav>
                                      </p:tavLst>
                                    </p:anim>
                                    <p:animEffect transition="in" filter="fade">
                                      <p:cBhvr>
                                        <p:cTn id="14" dur="2000"/>
                                        <p:tgtEl>
                                          <p:spTgt spid="208939"/>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208946"/>
                                        </p:tgtEl>
                                        <p:attrNameLst>
                                          <p:attrName>style.visibility</p:attrName>
                                        </p:attrNameLst>
                                      </p:cBhvr>
                                      <p:to>
                                        <p:strVal val="visible"/>
                                      </p:to>
                                    </p:set>
                                    <p:anim calcmode="lin" valueType="num">
                                      <p:cBhvr>
                                        <p:cTn id="17" dur="2000" fill="hold"/>
                                        <p:tgtEl>
                                          <p:spTgt spid="208946"/>
                                        </p:tgtEl>
                                        <p:attrNameLst>
                                          <p:attrName>ppt_w</p:attrName>
                                        </p:attrNameLst>
                                      </p:cBhvr>
                                      <p:tavLst>
                                        <p:tav tm="0">
                                          <p:val>
                                            <p:strVal val="#ppt_w*0.70"/>
                                          </p:val>
                                        </p:tav>
                                        <p:tav tm="100000">
                                          <p:val>
                                            <p:strVal val="#ppt_w"/>
                                          </p:val>
                                        </p:tav>
                                      </p:tavLst>
                                    </p:anim>
                                    <p:anim calcmode="lin" valueType="num">
                                      <p:cBhvr>
                                        <p:cTn id="18" dur="2000" fill="hold"/>
                                        <p:tgtEl>
                                          <p:spTgt spid="208946"/>
                                        </p:tgtEl>
                                        <p:attrNameLst>
                                          <p:attrName>ppt_h</p:attrName>
                                        </p:attrNameLst>
                                      </p:cBhvr>
                                      <p:tavLst>
                                        <p:tav tm="0">
                                          <p:val>
                                            <p:strVal val="#ppt_h"/>
                                          </p:val>
                                        </p:tav>
                                        <p:tav tm="100000">
                                          <p:val>
                                            <p:strVal val="#ppt_h"/>
                                          </p:val>
                                        </p:tav>
                                      </p:tavLst>
                                    </p:anim>
                                    <p:animEffect transition="in" filter="fade">
                                      <p:cBhvr>
                                        <p:cTn id="19" dur="2000"/>
                                        <p:tgtEl>
                                          <p:spTgt spid="208946"/>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208950"/>
                                        </p:tgtEl>
                                        <p:attrNameLst>
                                          <p:attrName>style.visibility</p:attrName>
                                        </p:attrNameLst>
                                      </p:cBhvr>
                                      <p:to>
                                        <p:strVal val="visible"/>
                                      </p:to>
                                    </p:set>
                                    <p:anim calcmode="lin" valueType="num">
                                      <p:cBhvr>
                                        <p:cTn id="22" dur="1000" fill="hold"/>
                                        <p:tgtEl>
                                          <p:spTgt spid="208950"/>
                                        </p:tgtEl>
                                        <p:attrNameLst>
                                          <p:attrName>ppt_w</p:attrName>
                                        </p:attrNameLst>
                                      </p:cBhvr>
                                      <p:tavLst>
                                        <p:tav tm="0">
                                          <p:val>
                                            <p:strVal val="#ppt_w*0.70"/>
                                          </p:val>
                                        </p:tav>
                                        <p:tav tm="100000">
                                          <p:val>
                                            <p:strVal val="#ppt_w"/>
                                          </p:val>
                                        </p:tav>
                                      </p:tavLst>
                                    </p:anim>
                                    <p:anim calcmode="lin" valueType="num">
                                      <p:cBhvr>
                                        <p:cTn id="23" dur="1000" fill="hold"/>
                                        <p:tgtEl>
                                          <p:spTgt spid="208950"/>
                                        </p:tgtEl>
                                        <p:attrNameLst>
                                          <p:attrName>ppt_h</p:attrName>
                                        </p:attrNameLst>
                                      </p:cBhvr>
                                      <p:tavLst>
                                        <p:tav tm="0">
                                          <p:val>
                                            <p:strVal val="#ppt_h"/>
                                          </p:val>
                                        </p:tav>
                                        <p:tav tm="100000">
                                          <p:val>
                                            <p:strVal val="#ppt_h"/>
                                          </p:val>
                                        </p:tav>
                                      </p:tavLst>
                                    </p:anim>
                                    <p:animEffect transition="in" filter="fade">
                                      <p:cBhvr>
                                        <p:cTn id="24" dur="1000"/>
                                        <p:tgtEl>
                                          <p:spTgt spid="208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8938" grpId="0" animBg="1"/>
      <p:bldP spid="208939" grpId="0" animBg="1"/>
      <p:bldP spid="208946" grpId="0" animBg="1"/>
      <p:bldP spid="20895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08" name="Object 8"/>
          <p:cNvGraphicFramePr>
            <a:graphicFrameLocks noChangeAspect="1"/>
          </p:cNvGraphicFramePr>
          <p:nvPr>
            <p:extLst>
              <p:ext uri="{D42A27DB-BD31-4B8C-83A1-F6EECF244321}">
                <p14:modId xmlns:p14="http://schemas.microsoft.com/office/powerpoint/2010/main" val="1672927616"/>
              </p:ext>
            </p:extLst>
          </p:nvPr>
        </p:nvGraphicFramePr>
        <p:xfrm>
          <a:off x="4249361" y="1556792"/>
          <a:ext cx="3816350" cy="2483669"/>
        </p:xfrm>
        <a:graphic>
          <a:graphicData uri="http://schemas.openxmlformats.org/presentationml/2006/ole">
            <mc:AlternateContent xmlns:mc="http://schemas.openxmlformats.org/markup-compatibility/2006">
              <mc:Choice xmlns:v="urn:schemas-microsoft-com:vml" Requires="v">
                <p:oleObj spid="_x0000_s1050" name="Gráfico" r:id="rId4" imgW="4791087" imgH="2590825" progId="MSGraph.Chart.8">
                  <p:embed/>
                </p:oleObj>
              </mc:Choice>
              <mc:Fallback>
                <p:oleObj name="Gráfico" r:id="rId4" imgW="4791087" imgH="2590825" progId="MSGraph.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11272" r="10519"/>
                      <a:stretch>
                        <a:fillRect/>
                      </a:stretch>
                    </p:blipFill>
                    <p:spPr bwMode="auto">
                      <a:xfrm>
                        <a:off x="4249361" y="1556792"/>
                        <a:ext cx="3816350" cy="2483669"/>
                      </a:xfrm>
                      <a:prstGeom prst="rect">
                        <a:avLst/>
                      </a:prstGeom>
                      <a:noFill/>
                      <a:ln>
                        <a:noFill/>
                      </a:ln>
                    </p:spPr>
                  </p:pic>
                </p:oleObj>
              </mc:Fallback>
            </mc:AlternateContent>
          </a:graphicData>
        </a:graphic>
      </p:graphicFrame>
      <p:sp>
        <p:nvSpPr>
          <p:cNvPr id="51202" name="Text Box 2"/>
          <p:cNvSpPr txBox="1">
            <a:spLocks noChangeArrowheads="1"/>
          </p:cNvSpPr>
          <p:nvPr/>
        </p:nvSpPr>
        <p:spPr bwMode="auto">
          <a:xfrm>
            <a:off x="3996451" y="823913"/>
            <a:ext cx="480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spcBef>
                <a:spcPct val="50000"/>
              </a:spcBef>
              <a:buFontTx/>
              <a:buNone/>
            </a:pPr>
            <a:endParaRPr lang="ca-ES" altLang="ca-ES" sz="2400" b="1">
              <a:solidFill>
                <a:srgbClr val="FF6600"/>
              </a:solidFill>
            </a:endParaRPr>
          </a:p>
        </p:txBody>
      </p:sp>
      <p:sp>
        <p:nvSpPr>
          <p:cNvPr id="51207"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a-ES"/>
          </a:p>
        </p:txBody>
      </p:sp>
      <p:sp>
        <p:nvSpPr>
          <p:cNvPr id="51209"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a-ES"/>
          </a:p>
        </p:txBody>
      </p:sp>
      <p:sp>
        <p:nvSpPr>
          <p:cNvPr id="51210" name="Text Box 10"/>
          <p:cNvSpPr txBox="1">
            <a:spLocks noChangeArrowheads="1"/>
          </p:cNvSpPr>
          <p:nvPr/>
        </p:nvSpPr>
        <p:spPr bwMode="auto">
          <a:xfrm>
            <a:off x="374475" y="823911"/>
            <a:ext cx="3600450"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buFontTx/>
              <a:buNone/>
            </a:pPr>
            <a:r>
              <a:rPr lang="ca-ES" altLang="ca-ES" sz="2000" b="1" dirty="0" err="1"/>
              <a:t>Women</a:t>
            </a:r>
            <a:r>
              <a:rPr lang="ca-ES" altLang="ca-ES" sz="2000" b="1" dirty="0"/>
              <a:t> </a:t>
            </a:r>
            <a:r>
              <a:rPr lang="ca-ES" altLang="ca-ES" sz="2000" b="1" dirty="0" err="1"/>
              <a:t>Depression</a:t>
            </a:r>
            <a:r>
              <a:rPr lang="ca-ES" altLang="ca-ES" sz="2000" b="1" dirty="0"/>
              <a:t> Causes</a:t>
            </a:r>
            <a:r>
              <a:rPr lang="es-ES" altLang="ca-ES" dirty="0"/>
              <a:t> </a:t>
            </a:r>
          </a:p>
        </p:txBody>
      </p:sp>
      <p:sp>
        <p:nvSpPr>
          <p:cNvPr id="51211" name="Text Box 11"/>
          <p:cNvSpPr txBox="1">
            <a:spLocks noChangeArrowheads="1"/>
          </p:cNvSpPr>
          <p:nvPr/>
        </p:nvSpPr>
        <p:spPr bwMode="auto">
          <a:xfrm>
            <a:off x="4270210" y="823910"/>
            <a:ext cx="3851275"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buFontTx/>
              <a:buNone/>
            </a:pPr>
            <a:r>
              <a:rPr lang="ca-ES" altLang="ca-ES" sz="2000" b="1" dirty="0" err="1"/>
              <a:t>Depression</a:t>
            </a:r>
            <a:r>
              <a:rPr lang="ca-ES" altLang="ca-ES" sz="2000" b="1" dirty="0"/>
              <a:t> Causes </a:t>
            </a:r>
            <a:r>
              <a:rPr lang="ca-ES" altLang="ca-ES" sz="2000" b="1" dirty="0" err="1"/>
              <a:t>Men</a:t>
            </a:r>
            <a:r>
              <a:rPr lang="es-ES" altLang="ca-ES" dirty="0"/>
              <a:t> </a:t>
            </a:r>
          </a:p>
        </p:txBody>
      </p:sp>
      <p:sp>
        <p:nvSpPr>
          <p:cNvPr id="51212" name="Rectangle 12"/>
          <p:cNvSpPr>
            <a:spLocks noChangeArrowheads="1"/>
          </p:cNvSpPr>
          <p:nvPr/>
        </p:nvSpPr>
        <p:spPr bwMode="auto">
          <a:xfrm>
            <a:off x="576263" y="326736"/>
            <a:ext cx="7848600" cy="792163"/>
          </a:xfrm>
          <a:prstGeom prst="rect">
            <a:avLst/>
          </a:prstGeom>
          <a:noFill/>
          <a:ln>
            <a:noFill/>
          </a:ln>
          <a:effectLst/>
          <a:extLst>
            <a:ext uri="{909E8E84-426E-40DD-AFC4-6F175D3DCCD1}">
              <a14:hiddenFill xmlns:a14="http://schemas.microsoft.com/office/drawing/2010/main">
                <a:solidFill>
                  <a:srgbClr val="A5002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latin typeface="Arial" charset="0"/>
              </a:defRPr>
            </a:lvl1pPr>
            <a:lvl2pPr algn="ctr">
              <a:spcBef>
                <a:spcPct val="0"/>
              </a:spcBef>
              <a:defRPr sz="4400">
                <a:solidFill>
                  <a:schemeClr val="tx2"/>
                </a:solidFill>
                <a:latin typeface="Arial" charset="0"/>
              </a:defRPr>
            </a:lvl2pPr>
            <a:lvl3pPr algn="ctr">
              <a:spcBef>
                <a:spcPct val="0"/>
              </a:spcBef>
              <a:defRPr sz="4400">
                <a:solidFill>
                  <a:schemeClr val="tx2"/>
                </a:solidFill>
                <a:latin typeface="Arial" charset="0"/>
              </a:defRPr>
            </a:lvl3pPr>
            <a:lvl4pPr algn="ctr">
              <a:spcBef>
                <a:spcPct val="0"/>
              </a:spcBef>
              <a:defRPr sz="4400">
                <a:solidFill>
                  <a:schemeClr val="tx2"/>
                </a:solidFill>
                <a:latin typeface="Arial" charset="0"/>
              </a:defRPr>
            </a:lvl4pPr>
            <a:lvl5pPr algn="ctr">
              <a:spcBef>
                <a:spcPct val="0"/>
              </a:spcBef>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lgn="r">
              <a:buFontTx/>
              <a:buNone/>
            </a:pPr>
            <a:r>
              <a:rPr lang="ca-ES" altLang="ca-ES" sz="2800" dirty="0" err="1">
                <a:solidFill>
                  <a:schemeClr val="bg1"/>
                </a:solidFill>
              </a:rPr>
              <a:t>Results</a:t>
            </a:r>
            <a:r>
              <a:rPr lang="ca-ES" altLang="ca-ES" sz="2800" dirty="0">
                <a:solidFill>
                  <a:schemeClr val="bg1"/>
                </a:solidFill>
              </a:rPr>
              <a:t> </a:t>
            </a:r>
            <a:r>
              <a:rPr lang="ca-ES" altLang="ca-ES" sz="2800" dirty="0" err="1">
                <a:solidFill>
                  <a:schemeClr val="bg1"/>
                </a:solidFill>
              </a:rPr>
              <a:t>Interviews</a:t>
            </a:r>
            <a:r>
              <a:rPr lang="ca-ES" altLang="ca-ES" sz="2800" dirty="0">
                <a:solidFill>
                  <a:schemeClr val="bg1"/>
                </a:solidFill>
              </a:rPr>
              <a:t> </a:t>
            </a:r>
            <a:r>
              <a:rPr lang="ca-ES" altLang="ca-ES" sz="2800" dirty="0" smtClean="0">
                <a:solidFill>
                  <a:schemeClr val="bg1"/>
                </a:solidFill>
              </a:rPr>
              <a:t>(</a:t>
            </a:r>
            <a:r>
              <a:rPr lang="ca-ES" altLang="ca-ES" sz="2800" dirty="0">
                <a:solidFill>
                  <a:schemeClr val="bg1"/>
                </a:solidFill>
              </a:rPr>
              <a:t>I)</a:t>
            </a:r>
            <a:r>
              <a:rPr lang="es-ES" altLang="ca-ES" dirty="0"/>
              <a:t> </a:t>
            </a:r>
          </a:p>
        </p:txBody>
      </p:sp>
      <p:sp>
        <p:nvSpPr>
          <p:cNvPr id="51214" name="Text Box 14"/>
          <p:cNvSpPr txBox="1">
            <a:spLocks noChangeArrowheads="1"/>
          </p:cNvSpPr>
          <p:nvPr/>
        </p:nvSpPr>
        <p:spPr bwMode="auto">
          <a:xfrm>
            <a:off x="755650" y="5661025"/>
            <a:ext cx="4392613" cy="2444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endParaRPr lang="ca-ES" altLang="ca-ES"/>
          </a:p>
        </p:txBody>
      </p:sp>
      <p:sp>
        <p:nvSpPr>
          <p:cNvPr id="51217" name="Rectangle 17"/>
          <p:cNvSpPr>
            <a:spLocks noChangeArrowheads="1"/>
          </p:cNvSpPr>
          <p:nvPr/>
        </p:nvSpPr>
        <p:spPr bwMode="auto">
          <a:xfrm>
            <a:off x="0" y="1947863"/>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a-ES"/>
          </a:p>
        </p:txBody>
      </p:sp>
      <p:graphicFrame>
        <p:nvGraphicFramePr>
          <p:cNvPr id="51216" name="Object 16"/>
          <p:cNvGraphicFramePr>
            <a:graphicFrameLocks noChangeAspect="1"/>
          </p:cNvGraphicFramePr>
          <p:nvPr>
            <p:extLst>
              <p:ext uri="{D42A27DB-BD31-4B8C-83A1-F6EECF244321}">
                <p14:modId xmlns:p14="http://schemas.microsoft.com/office/powerpoint/2010/main" val="171549380"/>
              </p:ext>
            </p:extLst>
          </p:nvPr>
        </p:nvGraphicFramePr>
        <p:xfrm>
          <a:off x="0" y="1302429"/>
          <a:ext cx="4248150" cy="2663825"/>
        </p:xfrm>
        <a:graphic>
          <a:graphicData uri="http://schemas.openxmlformats.org/presentationml/2006/ole">
            <mc:AlternateContent xmlns:mc="http://schemas.openxmlformats.org/markup-compatibility/2006">
              <mc:Choice xmlns:v="urn:schemas-microsoft-com:vml" Requires="v">
                <p:oleObj spid="_x0000_s1051" name="Gráfico" r:id="rId6" imgW="4886258" imgH="2962212" progId="MSGraph.Chart.8">
                  <p:embed/>
                </p:oleObj>
              </mc:Choice>
              <mc:Fallback>
                <p:oleObj name="Gráfico" r:id="rId6" imgW="4886258" imgH="2962212" progId="MSGraph.Char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1302429"/>
                        <a:ext cx="4248150" cy="2663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20" name="AutoShape 20"/>
          <p:cNvSpPr>
            <a:spLocks noChangeArrowheads="1"/>
          </p:cNvSpPr>
          <p:nvPr/>
        </p:nvSpPr>
        <p:spPr bwMode="auto">
          <a:xfrm rot="5400000">
            <a:off x="2728737" y="1866900"/>
            <a:ext cx="2492375" cy="7489825"/>
          </a:xfrm>
          <a:prstGeom prst="homePlate">
            <a:avLst>
              <a:gd name="adj" fmla="val 24972"/>
            </a:avLst>
          </a:prstGeom>
          <a:solidFill>
            <a:srgbClr val="A5002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pPr>
            <a:endParaRPr lang="ca-ES" altLang="ca-ES" sz="2000"/>
          </a:p>
        </p:txBody>
      </p:sp>
      <p:sp>
        <p:nvSpPr>
          <p:cNvPr id="51221" name="Rectangle 21"/>
          <p:cNvSpPr>
            <a:spLocks noChangeArrowheads="1"/>
          </p:cNvSpPr>
          <p:nvPr/>
        </p:nvSpPr>
        <p:spPr bwMode="auto">
          <a:xfrm>
            <a:off x="1042988" y="5300663"/>
            <a:ext cx="7056437" cy="36036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2000"/>
              <a:t>Troubled childhood</a:t>
            </a:r>
            <a:r>
              <a:rPr lang="es-ES" altLang="ca-ES" sz="2000"/>
              <a:t> </a:t>
            </a:r>
          </a:p>
        </p:txBody>
      </p:sp>
      <p:sp>
        <p:nvSpPr>
          <p:cNvPr id="51224" name="Rectangle 24"/>
          <p:cNvSpPr>
            <a:spLocks noChangeArrowheads="1"/>
          </p:cNvSpPr>
          <p:nvPr/>
        </p:nvSpPr>
        <p:spPr bwMode="auto">
          <a:xfrm>
            <a:off x="1042988" y="4437063"/>
            <a:ext cx="7056437" cy="36036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2000"/>
              <a:t>Gender Violence</a:t>
            </a:r>
            <a:r>
              <a:rPr lang="es-ES" altLang="ca-ES" sz="2000"/>
              <a:t> </a:t>
            </a:r>
          </a:p>
        </p:txBody>
      </p:sp>
      <p:sp>
        <p:nvSpPr>
          <p:cNvPr id="51225" name="Rectangle 25"/>
          <p:cNvSpPr>
            <a:spLocks noChangeArrowheads="1"/>
          </p:cNvSpPr>
          <p:nvPr/>
        </p:nvSpPr>
        <p:spPr bwMode="auto">
          <a:xfrm>
            <a:off x="2484438" y="6165850"/>
            <a:ext cx="4032250" cy="287338"/>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2000" dirty="0" err="1"/>
              <a:t>Low</a:t>
            </a:r>
            <a:r>
              <a:rPr lang="ca-ES" altLang="ca-ES" sz="2000" dirty="0"/>
              <a:t> social </a:t>
            </a:r>
            <a:r>
              <a:rPr lang="ca-ES" altLang="ca-ES" sz="2000" dirty="0" err="1"/>
              <a:t>support</a:t>
            </a:r>
            <a:r>
              <a:rPr lang="es-ES" altLang="ca-ES" sz="1800" dirty="0"/>
              <a:t> </a:t>
            </a:r>
          </a:p>
        </p:txBody>
      </p:sp>
      <p:sp>
        <p:nvSpPr>
          <p:cNvPr id="51226" name="Rectangle 26"/>
          <p:cNvSpPr>
            <a:spLocks noChangeArrowheads="1"/>
          </p:cNvSpPr>
          <p:nvPr/>
        </p:nvSpPr>
        <p:spPr bwMode="auto">
          <a:xfrm>
            <a:off x="1042988" y="4868863"/>
            <a:ext cx="7056437" cy="36036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2000" dirty="0" err="1"/>
              <a:t>Many</a:t>
            </a:r>
            <a:r>
              <a:rPr lang="ca-ES" altLang="ca-ES" sz="2000" dirty="0"/>
              <a:t> roles or </a:t>
            </a:r>
            <a:r>
              <a:rPr lang="ca-ES" altLang="ca-ES" sz="2000" dirty="0" err="1"/>
              <a:t>overload</a:t>
            </a:r>
            <a:r>
              <a:rPr lang="es-ES" altLang="ca-ES" sz="2000" dirty="0"/>
              <a:t> </a:t>
            </a:r>
          </a:p>
        </p:txBody>
      </p:sp>
      <p:sp>
        <p:nvSpPr>
          <p:cNvPr id="51227" name="Rectangle 27"/>
          <p:cNvSpPr>
            <a:spLocks noChangeArrowheads="1"/>
          </p:cNvSpPr>
          <p:nvPr/>
        </p:nvSpPr>
        <p:spPr bwMode="auto">
          <a:xfrm>
            <a:off x="1042988" y="5734050"/>
            <a:ext cx="7056437" cy="358775"/>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2000"/>
              <a:t>Education received: Postpartum Depression</a:t>
            </a:r>
            <a:r>
              <a:rPr lang="es-ES" altLang="ca-ES" sz="2000"/>
              <a:t> </a:t>
            </a:r>
          </a:p>
        </p:txBody>
      </p:sp>
      <p:sp>
        <p:nvSpPr>
          <p:cNvPr id="2" name="QuadreDeText 1"/>
          <p:cNvSpPr txBox="1"/>
          <p:nvPr/>
        </p:nvSpPr>
        <p:spPr>
          <a:xfrm>
            <a:off x="576263" y="326736"/>
            <a:ext cx="3924300" cy="369332"/>
          </a:xfrm>
          <a:prstGeom prst="rect">
            <a:avLst/>
          </a:prstGeom>
          <a:noFill/>
        </p:spPr>
        <p:txBody>
          <a:bodyPr wrap="square" rtlCol="0">
            <a:spAutoFit/>
          </a:bodyPr>
          <a:lstStyle/>
          <a:p>
            <a:r>
              <a:rPr lang="ca-ES" dirty="0"/>
              <a:t>RESULTS</a:t>
            </a:r>
            <a:r>
              <a:rPr lang="ca-ES" dirty="0" smtClean="0"/>
              <a:t>. CAUSES OF DEPRESSION</a:t>
            </a:r>
            <a:endParaRPr lang="ca-ES" dirty="0"/>
          </a:p>
        </p:txBody>
      </p:sp>
    </p:spTree>
    <p:extLst>
      <p:ext uri="{BB962C8B-B14F-4D97-AF65-F5344CB8AC3E}">
        <p14:creationId xmlns:p14="http://schemas.microsoft.com/office/powerpoint/2010/main" val="24627002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21"/>
                                        </p:tgtEl>
                                        <p:attrNameLst>
                                          <p:attrName>style.visibility</p:attrName>
                                        </p:attrNameLst>
                                      </p:cBhvr>
                                      <p:to>
                                        <p:strVal val="visible"/>
                                      </p:to>
                                    </p:set>
                                    <p:animEffect transition="in" filter="fade">
                                      <p:cBhvr>
                                        <p:cTn id="7" dur="1000"/>
                                        <p:tgtEl>
                                          <p:spTgt spid="512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24"/>
                                        </p:tgtEl>
                                        <p:attrNameLst>
                                          <p:attrName>style.visibility</p:attrName>
                                        </p:attrNameLst>
                                      </p:cBhvr>
                                      <p:to>
                                        <p:strVal val="visible"/>
                                      </p:to>
                                    </p:set>
                                    <p:animEffect transition="in" filter="fade">
                                      <p:cBhvr>
                                        <p:cTn id="10" dur="1000"/>
                                        <p:tgtEl>
                                          <p:spTgt spid="5122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1225"/>
                                        </p:tgtEl>
                                        <p:attrNameLst>
                                          <p:attrName>style.visibility</p:attrName>
                                        </p:attrNameLst>
                                      </p:cBhvr>
                                      <p:to>
                                        <p:strVal val="visible"/>
                                      </p:to>
                                    </p:set>
                                    <p:animEffect transition="in" filter="fade">
                                      <p:cBhvr>
                                        <p:cTn id="13" dur="1000"/>
                                        <p:tgtEl>
                                          <p:spTgt spid="512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1226"/>
                                        </p:tgtEl>
                                        <p:attrNameLst>
                                          <p:attrName>style.visibility</p:attrName>
                                        </p:attrNameLst>
                                      </p:cBhvr>
                                      <p:to>
                                        <p:strVal val="visible"/>
                                      </p:to>
                                    </p:set>
                                    <p:animEffect transition="in" filter="fade">
                                      <p:cBhvr>
                                        <p:cTn id="16" dur="1000"/>
                                        <p:tgtEl>
                                          <p:spTgt spid="512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1227"/>
                                        </p:tgtEl>
                                        <p:attrNameLst>
                                          <p:attrName>style.visibility</p:attrName>
                                        </p:attrNameLst>
                                      </p:cBhvr>
                                      <p:to>
                                        <p:strVal val="visible"/>
                                      </p:to>
                                    </p:set>
                                    <p:animEffect transition="in" filter="fade">
                                      <p:cBhvr>
                                        <p:cTn id="19" dur="1000"/>
                                        <p:tgtEl>
                                          <p:spTgt spid="51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1" grpId="0" animBg="1"/>
      <p:bldP spid="51224" grpId="0" animBg="1"/>
      <p:bldP spid="51225" grpId="0" animBg="1"/>
      <p:bldP spid="51226" grpId="0" animBg="1"/>
      <p:bldP spid="5122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a:p>
        </p:txBody>
      </p:sp>
      <p:sp>
        <p:nvSpPr>
          <p:cNvPr id="6" name="Título 5"/>
          <p:cNvSpPr>
            <a:spLocks noGrp="1"/>
          </p:cNvSpPr>
          <p:nvPr>
            <p:ph type="title"/>
          </p:nvPr>
        </p:nvSpPr>
        <p:spPr/>
        <p:txBody>
          <a:bodyPr/>
          <a:lstStyle/>
          <a:p>
            <a:r>
              <a:rPr lang="ca-ES" dirty="0" err="1" smtClean="0"/>
              <a:t>results</a:t>
            </a:r>
            <a:endParaRPr lang="ca-ES" dirty="0"/>
          </a:p>
        </p:txBody>
      </p:sp>
      <p:graphicFrame>
        <p:nvGraphicFramePr>
          <p:cNvPr id="7" name="Tabla 6"/>
          <p:cNvGraphicFramePr>
            <a:graphicFrameLocks noGrp="1"/>
          </p:cNvGraphicFramePr>
          <p:nvPr>
            <p:extLst>
              <p:ext uri="{D42A27DB-BD31-4B8C-83A1-F6EECF244321}">
                <p14:modId xmlns:p14="http://schemas.microsoft.com/office/powerpoint/2010/main" val="2180002398"/>
              </p:ext>
            </p:extLst>
          </p:nvPr>
        </p:nvGraphicFramePr>
        <p:xfrm>
          <a:off x="611561" y="2492896"/>
          <a:ext cx="7084639" cy="3600399"/>
        </p:xfrm>
        <a:graphic>
          <a:graphicData uri="http://schemas.openxmlformats.org/drawingml/2006/table">
            <a:tbl>
              <a:tblPr firstRow="1" firstCol="1" lastRow="1" lastCol="1" bandRow="1" bandCol="1">
                <a:tableStyleId>{5C22544A-7EE6-4342-B048-85BDC9FD1C3A}</a:tableStyleId>
              </a:tblPr>
              <a:tblGrid>
                <a:gridCol w="1482831"/>
                <a:gridCol w="988555"/>
                <a:gridCol w="823795"/>
                <a:gridCol w="823795"/>
                <a:gridCol w="988555"/>
                <a:gridCol w="823795"/>
                <a:gridCol w="1153313"/>
              </a:tblGrid>
              <a:tr h="615870">
                <a:tc>
                  <a:txBody>
                    <a:bodyPr/>
                    <a:lstStyle/>
                    <a:p>
                      <a:pPr algn="ctr">
                        <a:lnSpc>
                          <a:spcPct val="115000"/>
                        </a:lnSpc>
                        <a:spcAft>
                          <a:spcPts val="0"/>
                        </a:spcAft>
                      </a:pPr>
                      <a:r>
                        <a:rPr lang="ca-ES" sz="1100">
                          <a:effectLst/>
                        </a:rPr>
                        <a:t>Depression</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a:effectLst/>
                        </a:rPr>
                        <a:t>Hasta 25a</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a:effectLst/>
                        </a:rPr>
                        <a:t>25-45a</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a:effectLst/>
                        </a:rPr>
                        <a:t>45-65a</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a:effectLst/>
                        </a:rPr>
                        <a:t>65 y más</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s-ES" sz="1100">
                          <a:effectLst/>
                        </a:rPr>
                        <a:t>Total</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ca-ES" sz="1100">
                          <a:effectLst/>
                        </a:rPr>
                        <a:t>P-value</a:t>
                      </a:r>
                      <a:r>
                        <a:rPr lang="ca-ES" sz="700">
                          <a:effectLst/>
                        </a:rPr>
                        <a:t>a</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94843">
                <a:tc>
                  <a:txBody>
                    <a:bodyPr/>
                    <a:lstStyle/>
                    <a:p>
                      <a:pPr algn="ctr">
                        <a:lnSpc>
                          <a:spcPct val="150000"/>
                        </a:lnSpc>
                        <a:spcAft>
                          <a:spcPts val="1000"/>
                        </a:spcAft>
                      </a:pPr>
                      <a:r>
                        <a:rPr lang="ca-ES" sz="1100">
                          <a:effectLst/>
                        </a:rPr>
                        <a:t>Women</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12</a:t>
                      </a:r>
                      <a:endParaRPr lang="ca-ES" sz="1100">
                        <a:effectLst/>
                      </a:endParaRPr>
                    </a:p>
                    <a:p>
                      <a:pPr algn="ctr">
                        <a:lnSpc>
                          <a:spcPct val="150000"/>
                        </a:lnSpc>
                        <a:spcAft>
                          <a:spcPts val="1000"/>
                        </a:spcAft>
                      </a:pPr>
                      <a:r>
                        <a:rPr lang="es-ES" sz="1100">
                          <a:effectLst/>
                        </a:rPr>
                        <a:t>50%</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33</a:t>
                      </a:r>
                      <a:endParaRPr lang="ca-ES" sz="1100">
                        <a:effectLst/>
                      </a:endParaRPr>
                    </a:p>
                    <a:p>
                      <a:pPr algn="ctr">
                        <a:lnSpc>
                          <a:spcPct val="150000"/>
                        </a:lnSpc>
                        <a:spcAft>
                          <a:spcPts val="1000"/>
                        </a:spcAft>
                      </a:pPr>
                      <a:r>
                        <a:rPr lang="es-ES" sz="1100">
                          <a:effectLst/>
                        </a:rPr>
                        <a:t>50,8%</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20</a:t>
                      </a:r>
                      <a:endParaRPr lang="ca-ES" sz="1100">
                        <a:effectLst/>
                      </a:endParaRPr>
                    </a:p>
                    <a:p>
                      <a:pPr algn="ctr">
                        <a:lnSpc>
                          <a:spcPct val="150000"/>
                        </a:lnSpc>
                        <a:spcAft>
                          <a:spcPts val="1000"/>
                        </a:spcAft>
                      </a:pPr>
                      <a:r>
                        <a:rPr lang="es-ES" sz="1100">
                          <a:effectLst/>
                        </a:rPr>
                        <a:t>52,6%</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19</a:t>
                      </a:r>
                      <a:endParaRPr lang="ca-ES" sz="1100">
                        <a:effectLst/>
                      </a:endParaRPr>
                    </a:p>
                    <a:p>
                      <a:pPr algn="ctr">
                        <a:lnSpc>
                          <a:spcPct val="150000"/>
                        </a:lnSpc>
                        <a:spcAft>
                          <a:spcPts val="1000"/>
                        </a:spcAft>
                      </a:pPr>
                      <a:r>
                        <a:rPr lang="es-ES" sz="1100">
                          <a:effectLst/>
                        </a:rPr>
                        <a:t>63,3%</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84</a:t>
                      </a:r>
                      <a:endParaRPr lang="ca-ES" sz="1100">
                        <a:effectLst/>
                      </a:endParaRPr>
                    </a:p>
                    <a:p>
                      <a:pPr algn="ctr">
                        <a:lnSpc>
                          <a:spcPct val="150000"/>
                        </a:lnSpc>
                        <a:spcAft>
                          <a:spcPts val="1000"/>
                        </a:spcAft>
                      </a:pPr>
                      <a:r>
                        <a:rPr lang="es-ES" sz="1100">
                          <a:effectLst/>
                        </a:rPr>
                        <a:t>100%</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p= 0,684</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94843">
                <a:tc>
                  <a:txBody>
                    <a:bodyPr/>
                    <a:lstStyle/>
                    <a:p>
                      <a:pPr algn="ctr">
                        <a:lnSpc>
                          <a:spcPct val="150000"/>
                        </a:lnSpc>
                        <a:spcAft>
                          <a:spcPts val="1000"/>
                        </a:spcAft>
                      </a:pPr>
                      <a:r>
                        <a:rPr lang="ca-ES" sz="1100">
                          <a:effectLst/>
                        </a:rPr>
                        <a:t>Men</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9</a:t>
                      </a:r>
                      <a:endParaRPr lang="ca-ES" sz="1100">
                        <a:effectLst/>
                      </a:endParaRPr>
                    </a:p>
                    <a:p>
                      <a:pPr algn="ctr">
                        <a:lnSpc>
                          <a:spcPct val="150000"/>
                        </a:lnSpc>
                        <a:spcAft>
                          <a:spcPts val="1000"/>
                        </a:spcAft>
                      </a:pPr>
                      <a:r>
                        <a:rPr lang="es-ES" sz="1100">
                          <a:effectLst/>
                        </a:rPr>
                        <a:t>37,5%</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16</a:t>
                      </a:r>
                      <a:endParaRPr lang="ca-ES" sz="1100">
                        <a:effectLst/>
                      </a:endParaRPr>
                    </a:p>
                    <a:p>
                      <a:pPr algn="ctr">
                        <a:lnSpc>
                          <a:spcPct val="150000"/>
                        </a:lnSpc>
                        <a:spcAft>
                          <a:spcPts val="1000"/>
                        </a:spcAft>
                      </a:pPr>
                      <a:r>
                        <a:rPr lang="es-ES" sz="1100">
                          <a:effectLst/>
                        </a:rPr>
                        <a:t>26,2%</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17</a:t>
                      </a:r>
                      <a:endParaRPr lang="ca-ES" sz="1100">
                        <a:effectLst/>
                      </a:endParaRPr>
                    </a:p>
                    <a:p>
                      <a:pPr algn="ctr">
                        <a:lnSpc>
                          <a:spcPct val="150000"/>
                        </a:lnSpc>
                        <a:spcAft>
                          <a:spcPts val="1000"/>
                        </a:spcAft>
                      </a:pPr>
                      <a:r>
                        <a:rPr lang="es-ES" sz="1100">
                          <a:effectLst/>
                        </a:rPr>
                        <a:t>44,7%</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22</a:t>
                      </a:r>
                      <a:endParaRPr lang="ca-ES" sz="1100">
                        <a:effectLst/>
                      </a:endParaRPr>
                    </a:p>
                    <a:p>
                      <a:pPr algn="ctr">
                        <a:lnSpc>
                          <a:spcPct val="150000"/>
                        </a:lnSpc>
                        <a:spcAft>
                          <a:spcPts val="1000"/>
                        </a:spcAft>
                      </a:pPr>
                      <a:r>
                        <a:rPr lang="es-ES" sz="1100">
                          <a:effectLst/>
                        </a:rPr>
                        <a:t>59,5%</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64</a:t>
                      </a:r>
                      <a:endParaRPr lang="ca-ES" sz="1100">
                        <a:effectLst/>
                      </a:endParaRPr>
                    </a:p>
                    <a:p>
                      <a:pPr algn="ctr">
                        <a:lnSpc>
                          <a:spcPct val="150000"/>
                        </a:lnSpc>
                        <a:spcAft>
                          <a:spcPts val="1000"/>
                        </a:spcAft>
                      </a:pPr>
                      <a:r>
                        <a:rPr lang="es-ES" sz="1100">
                          <a:effectLst/>
                        </a:rPr>
                        <a:t>100%</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p= 0,011</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94843">
                <a:tc>
                  <a:txBody>
                    <a:bodyPr/>
                    <a:lstStyle/>
                    <a:p>
                      <a:pPr algn="ctr">
                        <a:lnSpc>
                          <a:spcPct val="150000"/>
                        </a:lnSpc>
                        <a:spcAft>
                          <a:spcPts val="1000"/>
                        </a:spcAft>
                      </a:pPr>
                      <a:r>
                        <a:rPr lang="es-ES" sz="1100">
                          <a:effectLst/>
                        </a:rPr>
                        <a:t>TOTAL</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21</a:t>
                      </a:r>
                      <a:endParaRPr lang="ca-ES" sz="1100">
                        <a:effectLst/>
                      </a:endParaRPr>
                    </a:p>
                    <a:p>
                      <a:pPr algn="ctr">
                        <a:lnSpc>
                          <a:spcPct val="150000"/>
                        </a:lnSpc>
                        <a:spcAft>
                          <a:spcPts val="1000"/>
                        </a:spcAft>
                      </a:pPr>
                      <a:r>
                        <a:rPr lang="es-ES" sz="1100">
                          <a:effectLst/>
                        </a:rPr>
                        <a:t>14,1%</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49</a:t>
                      </a:r>
                      <a:endParaRPr lang="ca-ES" sz="1100">
                        <a:effectLst/>
                      </a:endParaRPr>
                    </a:p>
                    <a:p>
                      <a:pPr algn="ctr">
                        <a:lnSpc>
                          <a:spcPct val="150000"/>
                        </a:lnSpc>
                        <a:spcAft>
                          <a:spcPts val="1000"/>
                        </a:spcAft>
                      </a:pPr>
                      <a:r>
                        <a:rPr lang="es-ES" sz="1100">
                          <a:effectLst/>
                        </a:rPr>
                        <a:t>33,1%</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37</a:t>
                      </a:r>
                      <a:endParaRPr lang="ca-ES" sz="1100">
                        <a:effectLst/>
                      </a:endParaRPr>
                    </a:p>
                    <a:p>
                      <a:pPr algn="ctr">
                        <a:lnSpc>
                          <a:spcPct val="150000"/>
                        </a:lnSpc>
                        <a:spcAft>
                          <a:spcPts val="1000"/>
                        </a:spcAft>
                      </a:pPr>
                      <a:r>
                        <a:rPr lang="es-ES" sz="1100">
                          <a:effectLst/>
                        </a:rPr>
                        <a:t>25%</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41</a:t>
                      </a:r>
                      <a:endParaRPr lang="ca-ES" sz="1100">
                        <a:effectLst/>
                      </a:endParaRPr>
                    </a:p>
                    <a:p>
                      <a:pPr algn="ctr">
                        <a:lnSpc>
                          <a:spcPct val="150000"/>
                        </a:lnSpc>
                        <a:spcAft>
                          <a:spcPts val="1000"/>
                        </a:spcAft>
                      </a:pPr>
                      <a:r>
                        <a:rPr lang="es-ES" sz="1100">
                          <a:effectLst/>
                        </a:rPr>
                        <a:t>27,7%</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a:effectLst/>
                        </a:rPr>
                        <a:t>148</a:t>
                      </a:r>
                      <a:endParaRPr lang="ca-ES" sz="1100">
                        <a:effectLst/>
                      </a:endParaRPr>
                    </a:p>
                    <a:p>
                      <a:pPr algn="ctr">
                        <a:lnSpc>
                          <a:spcPct val="150000"/>
                        </a:lnSpc>
                        <a:spcAft>
                          <a:spcPts val="1000"/>
                        </a:spcAft>
                      </a:pPr>
                      <a:r>
                        <a:rPr lang="es-ES" sz="1100">
                          <a:effectLst/>
                        </a:rPr>
                        <a:t>100%</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50000"/>
                        </a:lnSpc>
                        <a:spcAft>
                          <a:spcPts val="1000"/>
                        </a:spcAft>
                      </a:pPr>
                      <a:r>
                        <a:rPr lang="es-ES" sz="1100" dirty="0">
                          <a:effectLst/>
                        </a:rPr>
                        <a:t> </a:t>
                      </a:r>
                      <a:endParaRPr lang="ca-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8" name="Rectángulo 7"/>
          <p:cNvSpPr/>
          <p:nvPr/>
        </p:nvSpPr>
        <p:spPr>
          <a:xfrm>
            <a:off x="457200" y="1463040"/>
            <a:ext cx="7239000" cy="646331"/>
          </a:xfrm>
          <a:prstGeom prst="rect">
            <a:avLst/>
          </a:prstGeom>
        </p:spPr>
        <p:txBody>
          <a:bodyPr wrap="square">
            <a:spAutoFit/>
          </a:bodyPr>
          <a:lstStyle/>
          <a:p>
            <a:r>
              <a:rPr lang="en-US" b="1" dirty="0" smtClean="0"/>
              <a:t>Depression </a:t>
            </a:r>
            <a:r>
              <a:rPr lang="en-US" b="1" dirty="0"/>
              <a:t>according to gender and age groups (years</a:t>
            </a:r>
            <a:r>
              <a:rPr lang="en-US" b="1" dirty="0" smtClean="0"/>
              <a:t>) in </a:t>
            </a:r>
            <a:r>
              <a:rPr lang="en-US" b="1" dirty="0"/>
              <a:t>a total a 148 individuals</a:t>
            </a:r>
          </a:p>
        </p:txBody>
      </p:sp>
    </p:spTree>
    <p:extLst>
      <p:ext uri="{BB962C8B-B14F-4D97-AF65-F5344CB8AC3E}">
        <p14:creationId xmlns:p14="http://schemas.microsoft.com/office/powerpoint/2010/main" val="9251721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ol 1"/>
          <p:cNvSpPr>
            <a:spLocks noGrp="1"/>
          </p:cNvSpPr>
          <p:nvPr>
            <p:ph type="title"/>
          </p:nvPr>
        </p:nvSpPr>
        <p:spPr/>
        <p:txBody>
          <a:bodyPr>
            <a:noAutofit/>
          </a:bodyPr>
          <a:lstStyle/>
          <a:p>
            <a:r>
              <a:rPr lang="ca-ES" sz="2800" dirty="0" smtClean="0"/>
              <a:t>THIS ARTICLE IS PART OF </a:t>
            </a:r>
            <a:r>
              <a:rPr lang="en-US" sz="2800" dirty="0"/>
              <a:t>Doctoral Thesis in Sociology Department Social Trends III </a:t>
            </a:r>
            <a:endParaRPr lang="ca-ES" sz="2800" dirty="0"/>
          </a:p>
        </p:txBody>
      </p:sp>
      <p:sp>
        <p:nvSpPr>
          <p:cNvPr id="3" name="Contenidor de contingut 2"/>
          <p:cNvSpPr>
            <a:spLocks noGrp="1"/>
          </p:cNvSpPr>
          <p:nvPr>
            <p:ph idx="1"/>
          </p:nvPr>
        </p:nvSpPr>
        <p:spPr/>
        <p:txBody>
          <a:bodyPr/>
          <a:lstStyle/>
          <a:p>
            <a:pPr algn="just"/>
            <a:r>
              <a:rPr lang="en-US" b="1" dirty="0"/>
              <a:t>Mental Health and Gender: Causes and Consequences of Depression in </a:t>
            </a:r>
            <a:r>
              <a:rPr lang="en-US" b="1" dirty="0" smtClean="0"/>
              <a:t>Women</a:t>
            </a:r>
          </a:p>
          <a:p>
            <a:pPr marL="0" indent="0" algn="just">
              <a:buNone/>
            </a:pPr>
            <a:endParaRPr lang="en-US" b="1" dirty="0"/>
          </a:p>
          <a:p>
            <a:pPr marL="0" indent="0">
              <a:spcBef>
                <a:spcPts val="0"/>
              </a:spcBef>
              <a:buNone/>
            </a:pPr>
            <a:r>
              <a:rPr lang="es-ES" altLang="ca-ES" sz="2800" b="1" dirty="0" smtClean="0">
                <a:solidFill>
                  <a:srgbClr val="800000"/>
                </a:solidFill>
              </a:rPr>
              <a:t>          Mª </a:t>
            </a:r>
            <a:r>
              <a:rPr lang="es-ES" altLang="ca-ES" sz="2800" b="1" dirty="0">
                <a:solidFill>
                  <a:srgbClr val="800000"/>
                </a:solidFill>
              </a:rPr>
              <a:t>Pilar </a:t>
            </a:r>
            <a:r>
              <a:rPr lang="es-ES" altLang="ca-ES" sz="2800" b="1" dirty="0" err="1">
                <a:solidFill>
                  <a:srgbClr val="800000"/>
                </a:solidFill>
              </a:rPr>
              <a:t>Montesó</a:t>
            </a:r>
            <a:r>
              <a:rPr lang="es-ES" altLang="ca-ES" sz="2800" b="1" dirty="0">
                <a:solidFill>
                  <a:srgbClr val="800000"/>
                </a:solidFill>
              </a:rPr>
              <a:t> Curto</a:t>
            </a:r>
          </a:p>
          <a:p>
            <a:pPr marL="0" indent="0">
              <a:spcBef>
                <a:spcPts val="0"/>
              </a:spcBef>
              <a:buNone/>
            </a:pPr>
            <a:r>
              <a:rPr lang="es-ES" altLang="ca-ES" sz="2800" b="1" dirty="0" smtClean="0">
                <a:solidFill>
                  <a:srgbClr val="A51B39"/>
                </a:solidFill>
              </a:rPr>
              <a:t>      Director</a:t>
            </a:r>
            <a:r>
              <a:rPr lang="es-ES" altLang="ca-ES" sz="2800" b="1" dirty="0">
                <a:solidFill>
                  <a:srgbClr val="A51B39"/>
                </a:solidFill>
              </a:rPr>
              <a:t>:</a:t>
            </a:r>
            <a:r>
              <a:rPr lang="es-ES" altLang="ca-ES" sz="2800" b="1" dirty="0">
                <a:solidFill>
                  <a:srgbClr val="800000"/>
                </a:solidFill>
              </a:rPr>
              <a:t> Dra. Mª </a:t>
            </a:r>
            <a:r>
              <a:rPr lang="es-ES" altLang="ca-ES" sz="2800" b="1" dirty="0" err="1">
                <a:solidFill>
                  <a:srgbClr val="800000"/>
                </a:solidFill>
              </a:rPr>
              <a:t>Violante</a:t>
            </a:r>
            <a:r>
              <a:rPr lang="es-ES" altLang="ca-ES" sz="2800" b="1" dirty="0">
                <a:solidFill>
                  <a:srgbClr val="800000"/>
                </a:solidFill>
              </a:rPr>
              <a:t> </a:t>
            </a:r>
            <a:r>
              <a:rPr lang="es-ES" altLang="ca-ES" sz="2800" b="1" dirty="0" smtClean="0">
                <a:solidFill>
                  <a:srgbClr val="800000"/>
                </a:solidFill>
              </a:rPr>
              <a:t>Martínez</a:t>
            </a:r>
          </a:p>
          <a:p>
            <a:pPr marL="0" indent="0">
              <a:spcBef>
                <a:spcPts val="0"/>
              </a:spcBef>
              <a:buNone/>
            </a:pPr>
            <a:r>
              <a:rPr lang="es-ES" sz="2800" b="1" dirty="0">
                <a:solidFill>
                  <a:srgbClr val="800000"/>
                </a:solidFill>
              </a:rPr>
              <a:t> </a:t>
            </a:r>
            <a:r>
              <a:rPr lang="es-ES" sz="2800" b="1" dirty="0" smtClean="0">
                <a:solidFill>
                  <a:srgbClr val="800000"/>
                </a:solidFill>
              </a:rPr>
              <a:t>                     </a:t>
            </a:r>
            <a:r>
              <a:rPr lang="es-ES" altLang="ca-ES" sz="2400" b="1" dirty="0">
                <a:solidFill>
                  <a:srgbClr val="800000"/>
                </a:solidFill>
              </a:rPr>
              <a:t>Quintana</a:t>
            </a:r>
          </a:p>
          <a:p>
            <a:pPr marL="0" indent="0">
              <a:buNone/>
            </a:pPr>
            <a:endParaRPr lang="ca-ES" dirty="0"/>
          </a:p>
        </p:txBody>
      </p:sp>
      <p:sp>
        <p:nvSpPr>
          <p:cNvPr id="6" name="AutoShape 7"/>
          <p:cNvSpPr>
            <a:spLocks noChangeArrowheads="1"/>
          </p:cNvSpPr>
          <p:nvPr/>
        </p:nvSpPr>
        <p:spPr bwMode="auto">
          <a:xfrm>
            <a:off x="683568" y="2780928"/>
            <a:ext cx="6623745" cy="1872207"/>
          </a:xfrm>
          <a:prstGeom prst="roundRect">
            <a:avLst>
              <a:gd name="adj" fmla="val 29963"/>
            </a:avLst>
          </a:prstGeom>
          <a:noFill/>
          <a:ln w="38100" algn="ctr">
            <a:solidFill>
              <a:srgbClr val="A00C1B"/>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a-ES"/>
          </a:p>
        </p:txBody>
      </p:sp>
      <p:pic>
        <p:nvPicPr>
          <p:cNvPr id="7" name="Picture 6" descr="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315" y="5013176"/>
            <a:ext cx="733425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58916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Scale>
                                      <p:cBhvr>
                                        <p:cTn id="7"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gtEl>
                                        <p:attrNameLst>
                                          <p:attrName>ppt_x</p:attrName>
                                          <p:attrName>ppt_y</p:attrName>
                                        </p:attrNameLst>
                                      </p:cBhvr>
                                    </p:animMotion>
                                    <p:animEffect transition="in" filter="fade">
                                      <p:cBhvr>
                                        <p:cTn id="9"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0626" name="Object 34"/>
          <p:cNvGraphicFramePr>
            <a:graphicFrameLocks noGrp="1" noChangeAspect="1"/>
          </p:cNvGraphicFramePr>
          <p:nvPr>
            <p:ph idx="1"/>
            <p:extLst>
              <p:ext uri="{D42A27DB-BD31-4B8C-83A1-F6EECF244321}">
                <p14:modId xmlns:p14="http://schemas.microsoft.com/office/powerpoint/2010/main" val="4091457965"/>
              </p:ext>
            </p:extLst>
          </p:nvPr>
        </p:nvGraphicFramePr>
        <p:xfrm>
          <a:off x="322263" y="2054225"/>
          <a:ext cx="7274073" cy="3435350"/>
        </p:xfrm>
        <a:graphic>
          <a:graphicData uri="http://schemas.openxmlformats.org/presentationml/2006/ole">
            <mc:AlternateContent xmlns:mc="http://schemas.openxmlformats.org/markup-compatibility/2006">
              <mc:Choice xmlns:v="urn:schemas-microsoft-com:vml" Requires="v">
                <p:oleObj spid="_x0000_s3129" name="Gráfico" r:id="rId6" imgW="4390893" imgH="2171756" progId="MSGraph.Chart.8">
                  <p:embed/>
                </p:oleObj>
              </mc:Choice>
              <mc:Fallback>
                <p:oleObj name="Gráfico" r:id="rId6" imgW="4390893" imgH="2171756" progId="MSGraph.Char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2263" y="2054225"/>
                        <a:ext cx="7274073" cy="3435350"/>
                      </a:xfrm>
                      <a:prstGeom prst="rect">
                        <a:avLst/>
                      </a:prstGeom>
                      <a:solidFill>
                        <a:schemeClr val="bg1"/>
                      </a:solidFill>
                      <a:ln w="9525">
                        <a:solidFill>
                          <a:schemeClr val="tx1"/>
                        </a:solidFill>
                        <a:miter lim="800000"/>
                        <a:headEnd/>
                        <a:tailEnd/>
                      </a:ln>
                      <a:effectLst/>
                    </p:spPr>
                  </p:pic>
                </p:oleObj>
              </mc:Fallback>
            </mc:AlternateContent>
          </a:graphicData>
        </a:graphic>
      </p:graphicFrame>
      <p:graphicFrame>
        <p:nvGraphicFramePr>
          <p:cNvPr id="110596" name="Object 4"/>
          <p:cNvGraphicFramePr>
            <a:graphicFrameLocks noChangeAspect="1"/>
          </p:cNvGraphicFramePr>
          <p:nvPr/>
        </p:nvGraphicFramePr>
        <p:xfrm>
          <a:off x="1979613" y="3068638"/>
          <a:ext cx="1471612" cy="1600200"/>
        </p:xfrm>
        <a:graphic>
          <a:graphicData uri="http://schemas.openxmlformats.org/presentationml/2006/ole">
            <mc:AlternateContent xmlns:mc="http://schemas.openxmlformats.org/markup-compatibility/2006">
              <mc:Choice xmlns:v="urn:schemas-microsoft-com:vml" Requires="v">
                <p:oleObj spid="_x0000_s3130" name="Imagen" r:id="rId8" imgW="3362040" imgH="3657600" progId="MS_ClipArt_Gallery.2">
                  <p:embed/>
                </p:oleObj>
              </mc:Choice>
              <mc:Fallback>
                <p:oleObj name="Imagen" r:id="rId8" imgW="3362040" imgH="3657600" progId="MS_ClipArt_Gallery.2">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979613" y="3068638"/>
                        <a:ext cx="1471612"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0597" name="Object 5"/>
          <p:cNvGraphicFramePr>
            <a:graphicFrameLocks noChangeAspect="1"/>
          </p:cNvGraphicFramePr>
          <p:nvPr/>
        </p:nvGraphicFramePr>
        <p:xfrm>
          <a:off x="1042988" y="3933825"/>
          <a:ext cx="1154112" cy="1371600"/>
        </p:xfrm>
        <a:graphic>
          <a:graphicData uri="http://schemas.openxmlformats.org/presentationml/2006/ole">
            <mc:AlternateContent xmlns:mc="http://schemas.openxmlformats.org/markup-compatibility/2006">
              <mc:Choice xmlns:v="urn:schemas-microsoft-com:vml" Requires="v">
                <p:oleObj spid="_x0000_s3131" name="Imagen" r:id="rId10" imgW="3077640" imgH="3657600" progId="MS_ClipArt_Gallery.2">
                  <p:embed/>
                </p:oleObj>
              </mc:Choice>
              <mc:Fallback>
                <p:oleObj name="Imagen" r:id="rId10" imgW="3077640" imgH="3657600" progId="MS_ClipArt_Gallery.2">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42988" y="3933825"/>
                        <a:ext cx="1154112" cy="1371600"/>
                      </a:xfrm>
                      <a:prstGeom prst="rect">
                        <a:avLst/>
                      </a:prstGeom>
                      <a:noFill/>
                      <a:ln>
                        <a:noFill/>
                      </a:ln>
                      <a:effectLst/>
                      <a:extLst>
                        <a:ext uri="{909E8E84-426E-40DD-AFC4-6F175D3DCCD1}">
                          <a14:hiddenFill xmlns:a14="http://schemas.microsoft.com/office/drawing/2010/main">
                            <a:solidFill>
                              <a:schemeClr val="tx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0598" name="Object 6"/>
          <p:cNvGraphicFramePr>
            <a:graphicFrameLocks noChangeAspect="1"/>
          </p:cNvGraphicFramePr>
          <p:nvPr/>
        </p:nvGraphicFramePr>
        <p:xfrm>
          <a:off x="3779838" y="1989138"/>
          <a:ext cx="801687" cy="1295400"/>
        </p:xfrm>
        <a:graphic>
          <a:graphicData uri="http://schemas.openxmlformats.org/presentationml/2006/ole">
            <mc:AlternateContent xmlns:mc="http://schemas.openxmlformats.org/markup-compatibility/2006">
              <mc:Choice xmlns:v="urn:schemas-microsoft-com:vml" Requires="v">
                <p:oleObj spid="_x0000_s3132" name="Imagen" r:id="rId12" imgW="2264040" imgH="3657600" progId="MS_ClipArt_Gallery.2">
                  <p:embed/>
                </p:oleObj>
              </mc:Choice>
              <mc:Fallback>
                <p:oleObj name="Imagen" r:id="rId12" imgW="2264040" imgH="3657600" progId="MS_ClipArt_Gallery.2">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79838" y="1989138"/>
                        <a:ext cx="801687"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0601" name="Object 9"/>
          <p:cNvGraphicFramePr>
            <a:graphicFrameLocks noChangeAspect="1"/>
          </p:cNvGraphicFramePr>
          <p:nvPr/>
        </p:nvGraphicFramePr>
        <p:xfrm>
          <a:off x="4787900" y="3429000"/>
          <a:ext cx="1219200" cy="1206500"/>
        </p:xfrm>
        <a:graphic>
          <a:graphicData uri="http://schemas.openxmlformats.org/presentationml/2006/ole">
            <mc:AlternateContent xmlns:mc="http://schemas.openxmlformats.org/markup-compatibility/2006">
              <mc:Choice xmlns:v="urn:schemas-microsoft-com:vml" Requires="v">
                <p:oleObj spid="_x0000_s3133" name="Imagen" r:id="rId14" imgW="3657600" imgH="3617280" progId="MS_ClipArt_Gallery.2">
                  <p:embed/>
                </p:oleObj>
              </mc:Choice>
              <mc:Fallback>
                <p:oleObj name="Imagen" r:id="rId14" imgW="3657600" imgH="3617280" progId="MS_ClipArt_Gallery.2">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87900" y="3429000"/>
                        <a:ext cx="1219200" cy="1206500"/>
                      </a:xfrm>
                      <a:prstGeom prst="rect">
                        <a:avLst/>
                      </a:prstGeom>
                      <a:solidFill>
                        <a:srgbClr val="006666"/>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0628" name="Text Box 36"/>
          <p:cNvSpPr txBox="1">
            <a:spLocks noChangeArrowheads="1"/>
          </p:cNvSpPr>
          <p:nvPr/>
        </p:nvSpPr>
        <p:spPr bwMode="auto">
          <a:xfrm>
            <a:off x="1979613" y="4365625"/>
            <a:ext cx="719137"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endParaRPr lang="ca-ES" altLang="ca-ES" sz="2000"/>
          </a:p>
        </p:txBody>
      </p:sp>
      <p:sp>
        <p:nvSpPr>
          <p:cNvPr id="110629" name="Text Box 37"/>
          <p:cNvSpPr txBox="1">
            <a:spLocks noChangeArrowheads="1"/>
          </p:cNvSpPr>
          <p:nvPr/>
        </p:nvSpPr>
        <p:spPr bwMode="auto">
          <a:xfrm>
            <a:off x="395288" y="1844675"/>
            <a:ext cx="8424862" cy="3968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pPr>
            <a:endParaRPr lang="ca-ES" altLang="ca-ES" sz="2000"/>
          </a:p>
        </p:txBody>
      </p:sp>
      <p:sp>
        <p:nvSpPr>
          <p:cNvPr id="110632" name="Rectangle 40"/>
          <p:cNvSpPr>
            <a:spLocks noChangeArrowheads="1"/>
          </p:cNvSpPr>
          <p:nvPr/>
        </p:nvSpPr>
        <p:spPr bwMode="auto">
          <a:xfrm>
            <a:off x="611188" y="260350"/>
            <a:ext cx="7993062" cy="792163"/>
          </a:xfrm>
          <a:prstGeom prst="rect">
            <a:avLst/>
          </a:prstGeom>
          <a:noFill/>
          <a:ln>
            <a:noFill/>
          </a:ln>
          <a:effectLst/>
          <a:extLst>
            <a:ext uri="{909E8E84-426E-40DD-AFC4-6F175D3DCCD1}">
              <a14:hiddenFill xmlns:a14="http://schemas.microsoft.com/office/drawing/2010/main">
                <a:solidFill>
                  <a:srgbClr val="A5002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latin typeface="Arial" charset="0"/>
              </a:defRPr>
            </a:lvl1pPr>
            <a:lvl2pPr algn="ctr">
              <a:spcBef>
                <a:spcPct val="0"/>
              </a:spcBef>
              <a:defRPr sz="4400">
                <a:solidFill>
                  <a:schemeClr val="tx2"/>
                </a:solidFill>
                <a:latin typeface="Arial" charset="0"/>
              </a:defRPr>
            </a:lvl2pPr>
            <a:lvl3pPr algn="ctr">
              <a:spcBef>
                <a:spcPct val="0"/>
              </a:spcBef>
              <a:defRPr sz="4400">
                <a:solidFill>
                  <a:schemeClr val="tx2"/>
                </a:solidFill>
                <a:latin typeface="Arial" charset="0"/>
              </a:defRPr>
            </a:lvl3pPr>
            <a:lvl4pPr algn="ctr">
              <a:spcBef>
                <a:spcPct val="0"/>
              </a:spcBef>
              <a:defRPr sz="4400">
                <a:solidFill>
                  <a:schemeClr val="tx2"/>
                </a:solidFill>
                <a:latin typeface="Arial" charset="0"/>
              </a:defRPr>
            </a:lvl4pPr>
            <a:lvl5pPr algn="ctr">
              <a:spcBef>
                <a:spcPct val="0"/>
              </a:spcBef>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buFontTx/>
              <a:buNone/>
            </a:pPr>
            <a:r>
              <a:rPr lang="ca-ES" altLang="ca-ES" sz="2400">
                <a:solidFill>
                  <a:schemeClr val="bg1"/>
                </a:solidFill>
              </a:rPr>
              <a:t>Results Depression Study Population  (VI)</a:t>
            </a:r>
            <a:endParaRPr lang="es-ES" altLang="ca-ES" sz="2400">
              <a:solidFill>
                <a:schemeClr val="bg1"/>
              </a:solidFill>
            </a:endParaRPr>
          </a:p>
        </p:txBody>
      </p:sp>
      <p:sp>
        <p:nvSpPr>
          <p:cNvPr id="110634" name="Text Box 42"/>
          <p:cNvSpPr txBox="1">
            <a:spLocks noChangeArrowheads="1"/>
          </p:cNvSpPr>
          <p:nvPr/>
        </p:nvSpPr>
        <p:spPr bwMode="auto">
          <a:xfrm>
            <a:off x="0" y="1268413"/>
            <a:ext cx="7704137" cy="4064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85750" indent="-285750">
              <a:spcBef>
                <a:spcPct val="0"/>
              </a:spcBef>
              <a:defRPr>
                <a:solidFill>
                  <a:schemeClr val="tx1"/>
                </a:solidFill>
                <a:latin typeface="Arial" charset="0"/>
              </a:defRPr>
            </a:lvl1pPr>
            <a:lvl2pPr marL="476250">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eaLnBrk="0" hangingPunct="0">
              <a:spcBef>
                <a:spcPct val="50000"/>
              </a:spcBef>
              <a:buFontTx/>
              <a:buNone/>
            </a:pPr>
            <a:r>
              <a:rPr lang="ca-ES" altLang="ca-ES" sz="2000"/>
              <a:t>AGE</a:t>
            </a:r>
          </a:p>
        </p:txBody>
      </p:sp>
      <p:pic>
        <p:nvPicPr>
          <p:cNvPr id="11" name="Picture 2"/>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713" y="241499"/>
            <a:ext cx="9344274" cy="6607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2"/>
    </p:custDataLst>
    <p:extLst>
      <p:ext uri="{BB962C8B-B14F-4D97-AF65-F5344CB8AC3E}">
        <p14:creationId xmlns:p14="http://schemas.microsoft.com/office/powerpoint/2010/main" val="2615580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110597"/>
                                        </p:tgtEl>
                                        <p:attrNameLst>
                                          <p:attrName>style.visibility</p:attrName>
                                        </p:attrNameLst>
                                      </p:cBhvr>
                                      <p:to>
                                        <p:strVal val="visible"/>
                                      </p:to>
                                    </p:set>
                                    <p:anim calcmode="lin" valueType="num">
                                      <p:cBhvr additive="base">
                                        <p:cTn id="7" dur="2000" fill="hold"/>
                                        <p:tgtEl>
                                          <p:spTgt spid="110597"/>
                                        </p:tgtEl>
                                        <p:attrNameLst>
                                          <p:attrName>ppt_x</p:attrName>
                                        </p:attrNameLst>
                                      </p:cBhvr>
                                      <p:tavLst>
                                        <p:tav tm="0">
                                          <p:val>
                                            <p:strVal val="0-#ppt_w/2"/>
                                          </p:val>
                                        </p:tav>
                                        <p:tav tm="100000">
                                          <p:val>
                                            <p:strVal val="#ppt_x"/>
                                          </p:val>
                                        </p:tav>
                                      </p:tavLst>
                                    </p:anim>
                                    <p:anim calcmode="lin" valueType="num">
                                      <p:cBhvr additive="base">
                                        <p:cTn id="8" dur="2000" fill="hold"/>
                                        <p:tgtEl>
                                          <p:spTgt spid="11059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0596"/>
                                        </p:tgtEl>
                                        <p:attrNameLst>
                                          <p:attrName>style.visibility</p:attrName>
                                        </p:attrNameLst>
                                      </p:cBhvr>
                                      <p:to>
                                        <p:strVal val="visible"/>
                                      </p:to>
                                    </p:set>
                                    <p:anim calcmode="lin" valueType="num">
                                      <p:cBhvr additive="base">
                                        <p:cTn id="11" dur="2000" fill="hold"/>
                                        <p:tgtEl>
                                          <p:spTgt spid="110596"/>
                                        </p:tgtEl>
                                        <p:attrNameLst>
                                          <p:attrName>ppt_x</p:attrName>
                                        </p:attrNameLst>
                                      </p:cBhvr>
                                      <p:tavLst>
                                        <p:tav tm="0">
                                          <p:val>
                                            <p:strVal val="0-#ppt_w/2"/>
                                          </p:val>
                                        </p:tav>
                                        <p:tav tm="100000">
                                          <p:val>
                                            <p:strVal val="#ppt_x"/>
                                          </p:val>
                                        </p:tav>
                                      </p:tavLst>
                                    </p:anim>
                                    <p:anim calcmode="lin" valueType="num">
                                      <p:cBhvr additive="base">
                                        <p:cTn id="12" dur="2000" fill="hold"/>
                                        <p:tgtEl>
                                          <p:spTgt spid="110596"/>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0598"/>
                                        </p:tgtEl>
                                        <p:attrNameLst>
                                          <p:attrName>style.visibility</p:attrName>
                                        </p:attrNameLst>
                                      </p:cBhvr>
                                      <p:to>
                                        <p:strVal val="visible"/>
                                      </p:to>
                                    </p:set>
                                    <p:anim calcmode="lin" valueType="num">
                                      <p:cBhvr additive="base">
                                        <p:cTn id="15" dur="2000" fill="hold"/>
                                        <p:tgtEl>
                                          <p:spTgt spid="110598"/>
                                        </p:tgtEl>
                                        <p:attrNameLst>
                                          <p:attrName>ppt_x</p:attrName>
                                        </p:attrNameLst>
                                      </p:cBhvr>
                                      <p:tavLst>
                                        <p:tav tm="0">
                                          <p:val>
                                            <p:strVal val="0-#ppt_w/2"/>
                                          </p:val>
                                        </p:tav>
                                        <p:tav tm="100000">
                                          <p:val>
                                            <p:strVal val="#ppt_x"/>
                                          </p:val>
                                        </p:tav>
                                      </p:tavLst>
                                    </p:anim>
                                    <p:anim calcmode="lin" valueType="num">
                                      <p:cBhvr additive="base">
                                        <p:cTn id="16" dur="2000" fill="hold"/>
                                        <p:tgtEl>
                                          <p:spTgt spid="110598"/>
                                        </p:tgtEl>
                                        <p:attrNameLst>
                                          <p:attrName>ppt_y</p:attrName>
                                        </p:attrNameLst>
                                      </p:cBhvr>
                                      <p:tavLst>
                                        <p:tav tm="0">
                                          <p:val>
                                            <p:strVal val="#ppt_y"/>
                                          </p:val>
                                        </p:tav>
                                        <p:tav tm="100000">
                                          <p:val>
                                            <p:strVal val="#ppt_y"/>
                                          </p:val>
                                        </p:tav>
                                      </p:tavLst>
                                    </p:anim>
                                  </p:childTnLst>
                                </p:cTn>
                              </p:par>
                              <p:par>
                                <p:cTn id="17" presetID="23" presetClass="entr" presetSubtype="16" fill="hold" nodeType="withEffect">
                                  <p:stCondLst>
                                    <p:cond delay="0"/>
                                  </p:stCondLst>
                                  <p:childTnLst>
                                    <p:set>
                                      <p:cBhvr>
                                        <p:cTn id="18" dur="1" fill="hold">
                                          <p:stCondLst>
                                            <p:cond delay="0"/>
                                          </p:stCondLst>
                                        </p:cTn>
                                        <p:tgtEl>
                                          <p:spTgt spid="110601"/>
                                        </p:tgtEl>
                                        <p:attrNameLst>
                                          <p:attrName>style.visibility</p:attrName>
                                        </p:attrNameLst>
                                      </p:cBhvr>
                                      <p:to>
                                        <p:strVal val="visible"/>
                                      </p:to>
                                    </p:set>
                                    <p:anim calcmode="lin" valueType="num">
                                      <p:cBhvr>
                                        <p:cTn id="19" dur="2000" fill="hold"/>
                                        <p:tgtEl>
                                          <p:spTgt spid="110601"/>
                                        </p:tgtEl>
                                        <p:attrNameLst>
                                          <p:attrName>ppt_w</p:attrName>
                                        </p:attrNameLst>
                                      </p:cBhvr>
                                      <p:tavLst>
                                        <p:tav tm="0">
                                          <p:val>
                                            <p:fltVal val="0"/>
                                          </p:val>
                                        </p:tav>
                                        <p:tav tm="100000">
                                          <p:val>
                                            <p:strVal val="#ppt_w"/>
                                          </p:val>
                                        </p:tav>
                                      </p:tavLst>
                                    </p:anim>
                                    <p:anim calcmode="lin" valueType="num">
                                      <p:cBhvr>
                                        <p:cTn id="20" dur="2000" fill="hold"/>
                                        <p:tgtEl>
                                          <p:spTgt spid="110601"/>
                                        </p:tgtEl>
                                        <p:attrNameLst>
                                          <p:attrName>ppt_h</p:attrName>
                                        </p:attrNameLst>
                                      </p:cBhvr>
                                      <p:tavLst>
                                        <p:tav tm="0">
                                          <p:val>
                                            <p:fltVal val="0"/>
                                          </p:val>
                                        </p:tav>
                                        <p:tav tm="100000">
                                          <p:val>
                                            <p:strVal val="#ppt_h"/>
                                          </p:val>
                                        </p:tav>
                                      </p:tavLst>
                                    </p:anim>
                                  </p:childTnLst>
                                  <p:subTnLst>
                                    <p:audio>
                                      <p:cMediaNode vol="0" mute="1">
                                        <p:cTn display="0" masterRel="sameClick">
                                          <p:stCondLst>
                                            <p:cond evt="begin" delay="0">
                                              <p:tn val="17"/>
                                            </p:cond>
                                          </p:stCondLst>
                                          <p:endCondLst>
                                            <p:cond evt="onStopAudio" delay="0">
                                              <p:tgtEl>
                                                <p:sldTgt/>
                                              </p:tgtEl>
                                            </p:cond>
                                          </p:endCondLst>
                                        </p:cTn>
                                        <p:tgtEl>
                                          <p:sndTgt r:embed="rId5"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marL="0" indent="0">
              <a:buNone/>
            </a:pPr>
            <a:r>
              <a:rPr lang="en-US" sz="2400" dirty="0"/>
              <a:t>Education level and housework variables</a:t>
            </a:r>
            <a:endParaRPr lang="ca-ES" sz="2400" dirty="0"/>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a-ES"/>
          </a:p>
        </p:txBody>
      </p:sp>
      <p:sp>
        <p:nvSpPr>
          <p:cNvPr id="8" name="Título 7"/>
          <p:cNvSpPr>
            <a:spLocks noGrp="1"/>
          </p:cNvSpPr>
          <p:nvPr>
            <p:ph type="title"/>
          </p:nvPr>
        </p:nvSpPr>
        <p:spPr/>
        <p:txBody>
          <a:bodyPr/>
          <a:lstStyle/>
          <a:p>
            <a:r>
              <a:rPr lang="ca-ES" dirty="0" smtClean="0"/>
              <a:t>RESULTS</a:t>
            </a:r>
            <a:endParaRPr lang="ca-ES" dirty="0"/>
          </a:p>
        </p:txBody>
      </p:sp>
      <p:graphicFrame>
        <p:nvGraphicFramePr>
          <p:cNvPr id="9" name="Tabla 8"/>
          <p:cNvGraphicFramePr>
            <a:graphicFrameLocks noGrp="1"/>
          </p:cNvGraphicFramePr>
          <p:nvPr>
            <p:extLst>
              <p:ext uri="{D42A27DB-BD31-4B8C-83A1-F6EECF244321}">
                <p14:modId xmlns:p14="http://schemas.microsoft.com/office/powerpoint/2010/main" val="233828472"/>
              </p:ext>
            </p:extLst>
          </p:nvPr>
        </p:nvGraphicFramePr>
        <p:xfrm>
          <a:off x="457200" y="2204864"/>
          <a:ext cx="7239000" cy="2887255"/>
        </p:xfrm>
        <a:graphic>
          <a:graphicData uri="http://schemas.openxmlformats.org/drawingml/2006/table">
            <a:tbl>
              <a:tblPr firstRow="1" firstCol="1" bandRow="1">
                <a:tableStyleId>{5C22544A-7EE6-4342-B048-85BDC9FD1C3A}</a:tableStyleId>
              </a:tblPr>
              <a:tblGrid>
                <a:gridCol w="3890512"/>
                <a:gridCol w="1897504"/>
                <a:gridCol w="1450984"/>
              </a:tblGrid>
              <a:tr h="703902">
                <a:tc>
                  <a:txBody>
                    <a:bodyPr/>
                    <a:lstStyle/>
                    <a:p>
                      <a:pPr>
                        <a:lnSpc>
                          <a:spcPct val="115000"/>
                        </a:lnSpc>
                        <a:spcAft>
                          <a:spcPts val="0"/>
                        </a:spcAft>
                      </a:pPr>
                      <a:r>
                        <a:rPr lang="en-US" sz="1100" dirty="0">
                          <a:effectLst/>
                        </a:rPr>
                        <a:t> </a:t>
                      </a:r>
                      <a:endParaRPr lang="ca-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 </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               P-Value</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80275">
                <a:tc>
                  <a:txBody>
                    <a:bodyPr/>
                    <a:lstStyle/>
                    <a:p>
                      <a:pPr>
                        <a:lnSpc>
                          <a:spcPct val="115000"/>
                        </a:lnSpc>
                        <a:spcAft>
                          <a:spcPts val="0"/>
                        </a:spcAft>
                      </a:pPr>
                      <a:r>
                        <a:rPr lang="en-US" sz="1100" dirty="0">
                          <a:effectLst/>
                        </a:rPr>
                        <a:t>Educational level</a:t>
                      </a:r>
                      <a:endParaRPr lang="ca-ES" sz="1100" dirty="0">
                        <a:effectLst/>
                      </a:endParaRPr>
                    </a:p>
                    <a:p>
                      <a:pPr>
                        <a:lnSpc>
                          <a:spcPct val="115000"/>
                        </a:lnSpc>
                        <a:spcAft>
                          <a:spcPts val="0"/>
                        </a:spcAft>
                      </a:pPr>
                      <a:r>
                        <a:rPr lang="en-US" sz="1100" dirty="0">
                          <a:effectLst/>
                        </a:rPr>
                        <a:t>           Primary school</a:t>
                      </a:r>
                      <a:endParaRPr lang="ca-ES" sz="1100" dirty="0">
                        <a:effectLst/>
                      </a:endParaRPr>
                    </a:p>
                    <a:p>
                      <a:pPr>
                        <a:lnSpc>
                          <a:spcPct val="115000"/>
                        </a:lnSpc>
                        <a:spcAft>
                          <a:spcPts val="0"/>
                        </a:spcAft>
                      </a:pPr>
                      <a:r>
                        <a:rPr lang="en-US" sz="1100" dirty="0">
                          <a:effectLst/>
                        </a:rPr>
                        <a:t>           Secondary school</a:t>
                      </a:r>
                      <a:endParaRPr lang="ca-ES" sz="1100" dirty="0">
                        <a:effectLst/>
                      </a:endParaRPr>
                    </a:p>
                    <a:p>
                      <a:pPr>
                        <a:lnSpc>
                          <a:spcPct val="115000"/>
                        </a:lnSpc>
                        <a:spcAft>
                          <a:spcPts val="0"/>
                        </a:spcAft>
                      </a:pPr>
                      <a:r>
                        <a:rPr lang="en-US" sz="1100" dirty="0">
                          <a:effectLst/>
                        </a:rPr>
                        <a:t>           University</a:t>
                      </a:r>
                      <a:endParaRPr lang="ca-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               </a:t>
                      </a:r>
                      <a:endParaRPr lang="ca-ES" sz="1100">
                        <a:effectLst/>
                      </a:endParaRPr>
                    </a:p>
                    <a:p>
                      <a:pPr>
                        <a:lnSpc>
                          <a:spcPct val="115000"/>
                        </a:lnSpc>
                        <a:spcAft>
                          <a:spcPts val="0"/>
                        </a:spcAft>
                      </a:pPr>
                      <a:r>
                        <a:rPr lang="en-US" sz="1100">
                          <a:effectLst/>
                        </a:rPr>
                        <a:t>          54/86 (62.8%)</a:t>
                      </a:r>
                      <a:endParaRPr lang="ca-ES" sz="1100">
                        <a:effectLst/>
                      </a:endParaRPr>
                    </a:p>
                    <a:p>
                      <a:pPr>
                        <a:lnSpc>
                          <a:spcPct val="115000"/>
                        </a:lnSpc>
                        <a:spcAft>
                          <a:spcPts val="0"/>
                        </a:spcAft>
                      </a:pPr>
                      <a:r>
                        <a:rPr lang="en-US" sz="1100">
                          <a:effectLst/>
                        </a:rPr>
                        <a:t>          23/49 (46.9%)</a:t>
                      </a:r>
                      <a:endParaRPr lang="ca-ES" sz="1100">
                        <a:effectLst/>
                      </a:endParaRPr>
                    </a:p>
                    <a:p>
                      <a:pPr>
                        <a:lnSpc>
                          <a:spcPct val="115000"/>
                        </a:lnSpc>
                        <a:spcAft>
                          <a:spcPts val="0"/>
                        </a:spcAft>
                      </a:pPr>
                      <a:r>
                        <a:rPr lang="en-US" sz="1100">
                          <a:effectLst/>
                        </a:rPr>
                        <a:t>            7/22 (31.80%)</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 </a:t>
                      </a:r>
                      <a:endParaRPr lang="ca-ES" sz="1100">
                        <a:effectLst/>
                      </a:endParaRPr>
                    </a:p>
                    <a:p>
                      <a:pPr>
                        <a:lnSpc>
                          <a:spcPct val="115000"/>
                        </a:lnSpc>
                        <a:spcAft>
                          <a:spcPts val="0"/>
                        </a:spcAft>
                      </a:pPr>
                      <a:r>
                        <a:rPr lang="en-US" sz="1100">
                          <a:effectLst/>
                        </a:rPr>
                        <a:t>               0.018</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303078">
                <a:tc>
                  <a:txBody>
                    <a:bodyPr/>
                    <a:lstStyle/>
                    <a:p>
                      <a:pPr>
                        <a:lnSpc>
                          <a:spcPct val="115000"/>
                        </a:lnSpc>
                        <a:spcAft>
                          <a:spcPts val="0"/>
                        </a:spcAft>
                      </a:pPr>
                      <a:r>
                        <a:rPr lang="en-US" sz="1100" dirty="0">
                          <a:effectLst/>
                        </a:rPr>
                        <a:t>Place of work</a:t>
                      </a:r>
                      <a:endParaRPr lang="ca-ES" sz="1100" dirty="0">
                        <a:effectLst/>
                      </a:endParaRPr>
                    </a:p>
                    <a:p>
                      <a:pPr>
                        <a:lnSpc>
                          <a:spcPct val="115000"/>
                        </a:lnSpc>
                        <a:spcAft>
                          <a:spcPts val="0"/>
                        </a:spcAft>
                      </a:pPr>
                      <a:r>
                        <a:rPr lang="en-US" sz="1100" dirty="0">
                          <a:effectLst/>
                        </a:rPr>
                        <a:t>           Women not working outside the home</a:t>
                      </a:r>
                      <a:endParaRPr lang="ca-ES" sz="1100" dirty="0">
                        <a:effectLst/>
                      </a:endParaRPr>
                    </a:p>
                    <a:p>
                      <a:pPr>
                        <a:lnSpc>
                          <a:spcPct val="115000"/>
                        </a:lnSpc>
                        <a:spcAft>
                          <a:spcPts val="0"/>
                        </a:spcAft>
                      </a:pPr>
                      <a:r>
                        <a:rPr lang="en-US" sz="1100" dirty="0">
                          <a:effectLst/>
                        </a:rPr>
                        <a:t>           Women working outside the home</a:t>
                      </a:r>
                      <a:endParaRPr lang="ca-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a:effectLst/>
                        </a:rPr>
                        <a:t> </a:t>
                      </a:r>
                      <a:endParaRPr lang="ca-ES" sz="1100">
                        <a:effectLst/>
                      </a:endParaRPr>
                    </a:p>
                    <a:p>
                      <a:pPr>
                        <a:lnSpc>
                          <a:spcPct val="115000"/>
                        </a:lnSpc>
                        <a:spcAft>
                          <a:spcPts val="0"/>
                        </a:spcAft>
                      </a:pPr>
                      <a:r>
                        <a:rPr lang="en-US" sz="1100">
                          <a:effectLst/>
                        </a:rPr>
                        <a:t>               43 (75%)</a:t>
                      </a:r>
                      <a:endParaRPr lang="ca-ES" sz="1100">
                        <a:effectLst/>
                      </a:endParaRPr>
                    </a:p>
                    <a:p>
                      <a:pPr>
                        <a:lnSpc>
                          <a:spcPct val="115000"/>
                        </a:lnSpc>
                        <a:spcAft>
                          <a:spcPts val="0"/>
                        </a:spcAft>
                      </a:pPr>
                      <a:r>
                        <a:rPr lang="en-US" sz="1100">
                          <a:effectLst/>
                        </a:rPr>
                        <a:t>               61 (61%)</a:t>
                      </a:r>
                      <a:endParaRPr lang="ca-E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n-US" sz="1100" dirty="0">
                          <a:effectLst/>
                        </a:rPr>
                        <a:t> </a:t>
                      </a:r>
                      <a:endParaRPr lang="ca-ES" sz="1100" dirty="0">
                        <a:effectLst/>
                      </a:endParaRPr>
                    </a:p>
                    <a:p>
                      <a:pPr>
                        <a:lnSpc>
                          <a:spcPct val="115000"/>
                        </a:lnSpc>
                        <a:spcAft>
                          <a:spcPts val="0"/>
                        </a:spcAft>
                      </a:pPr>
                      <a:r>
                        <a:rPr lang="en-US" sz="1100" dirty="0">
                          <a:effectLst/>
                        </a:rPr>
                        <a:t>               0.047</a:t>
                      </a:r>
                      <a:endParaRPr lang="ca-ES" sz="1100" dirty="0">
                        <a:effectLst/>
                      </a:endParaRPr>
                    </a:p>
                    <a:p>
                      <a:pPr>
                        <a:lnSpc>
                          <a:spcPct val="115000"/>
                        </a:lnSpc>
                        <a:spcAft>
                          <a:spcPts val="0"/>
                        </a:spcAft>
                      </a:pPr>
                      <a:r>
                        <a:rPr lang="en-US" sz="1100" dirty="0">
                          <a:effectLst/>
                        </a:rPr>
                        <a:t> </a:t>
                      </a:r>
                      <a:endParaRPr lang="ca-E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0687950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body" idx="1"/>
          </p:nvPr>
        </p:nvSpPr>
        <p:spPr>
          <a:xfrm>
            <a:off x="323850" y="1196975"/>
            <a:ext cx="7704534" cy="5472113"/>
          </a:xfrm>
          <a:solidFill>
            <a:schemeClr val="bg1"/>
          </a:solidFill>
        </p:spPr>
        <p:txBody>
          <a:bodyPr/>
          <a:lstStyle/>
          <a:p>
            <a:pPr algn="ctr">
              <a:lnSpc>
                <a:spcPct val="90000"/>
              </a:lnSpc>
              <a:buFontTx/>
              <a:buNone/>
            </a:pPr>
            <a:r>
              <a:rPr lang="es-ES" altLang="ca-ES" sz="1600"/>
              <a:t>Civil Status                                                    </a:t>
            </a:r>
            <a:r>
              <a:rPr lang="ca-ES" altLang="ca-ES" sz="1600"/>
              <a:t>employment status</a:t>
            </a:r>
            <a:endParaRPr lang="es-ES" altLang="ca-ES" sz="1600"/>
          </a:p>
        </p:txBody>
      </p:sp>
      <p:sp>
        <p:nvSpPr>
          <p:cNvPr id="67591"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a-ES"/>
          </a:p>
        </p:txBody>
      </p:sp>
      <p:graphicFrame>
        <p:nvGraphicFramePr>
          <p:cNvPr id="67590" name="Object 6"/>
          <p:cNvGraphicFramePr>
            <a:graphicFrameLocks noChangeAspect="1"/>
          </p:cNvGraphicFramePr>
          <p:nvPr>
            <p:extLst>
              <p:ext uri="{D42A27DB-BD31-4B8C-83A1-F6EECF244321}">
                <p14:modId xmlns:p14="http://schemas.microsoft.com/office/powerpoint/2010/main" val="3381061506"/>
              </p:ext>
            </p:extLst>
          </p:nvPr>
        </p:nvGraphicFramePr>
        <p:xfrm>
          <a:off x="4067944" y="1556792"/>
          <a:ext cx="3960812" cy="2100263"/>
        </p:xfrm>
        <a:graphic>
          <a:graphicData uri="http://schemas.openxmlformats.org/presentationml/2006/ole">
            <mc:AlternateContent xmlns:mc="http://schemas.openxmlformats.org/markup-compatibility/2006">
              <mc:Choice xmlns:v="urn:schemas-microsoft-com:vml" Requires="v">
                <p:oleObj spid="_x0000_s4131" name="Gráfico" r:id="rId4" imgW="4714831" imgH="1828800" progId="MSGraph.Chart.8">
                  <p:embed/>
                </p:oleObj>
              </mc:Choice>
              <mc:Fallback>
                <p:oleObj name="Gráfico" r:id="rId4" imgW="4714831" imgH="1828800" progId="MSGraph.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67944" y="1556792"/>
                        <a:ext cx="3960812" cy="21002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59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a-ES"/>
          </a:p>
        </p:txBody>
      </p:sp>
      <p:graphicFrame>
        <p:nvGraphicFramePr>
          <p:cNvPr id="67592" name="Object 8"/>
          <p:cNvGraphicFramePr>
            <a:graphicFrameLocks noChangeAspect="1"/>
          </p:cNvGraphicFramePr>
          <p:nvPr>
            <p:extLst>
              <p:ext uri="{D42A27DB-BD31-4B8C-83A1-F6EECF244321}">
                <p14:modId xmlns:p14="http://schemas.microsoft.com/office/powerpoint/2010/main" val="2331450221"/>
              </p:ext>
            </p:extLst>
          </p:nvPr>
        </p:nvGraphicFramePr>
        <p:xfrm>
          <a:off x="611188" y="4270375"/>
          <a:ext cx="6048375" cy="2203450"/>
        </p:xfrm>
        <a:graphic>
          <a:graphicData uri="http://schemas.openxmlformats.org/presentationml/2006/ole">
            <mc:AlternateContent xmlns:mc="http://schemas.openxmlformats.org/markup-compatibility/2006">
              <mc:Choice xmlns:v="urn:schemas-microsoft-com:vml" Requires="v">
                <p:oleObj spid="_x0000_s4132" name="Gráfico" r:id="rId6" imgW="4105379" imgH="1838277" progId="MSGraph.Chart.8">
                  <p:embed/>
                </p:oleObj>
              </mc:Choice>
              <mc:Fallback>
                <p:oleObj name="Gráfico" r:id="rId6" imgW="4105379" imgH="1838277" progId="MSGraph.Chart.8">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1188" y="4270375"/>
                        <a:ext cx="6048375" cy="2203450"/>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595"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a-ES"/>
          </a:p>
        </p:txBody>
      </p:sp>
      <p:graphicFrame>
        <p:nvGraphicFramePr>
          <p:cNvPr id="67594" name="Object 10"/>
          <p:cNvGraphicFramePr>
            <a:graphicFrameLocks noChangeAspect="1"/>
          </p:cNvGraphicFramePr>
          <p:nvPr>
            <p:extLst>
              <p:ext uri="{D42A27DB-BD31-4B8C-83A1-F6EECF244321}">
                <p14:modId xmlns:p14="http://schemas.microsoft.com/office/powerpoint/2010/main" val="3214376541"/>
              </p:ext>
            </p:extLst>
          </p:nvPr>
        </p:nvGraphicFramePr>
        <p:xfrm>
          <a:off x="171739" y="1556792"/>
          <a:ext cx="3744912" cy="2112963"/>
        </p:xfrm>
        <a:graphic>
          <a:graphicData uri="http://schemas.openxmlformats.org/presentationml/2006/ole">
            <mc:AlternateContent xmlns:mc="http://schemas.openxmlformats.org/markup-compatibility/2006">
              <mc:Choice xmlns:v="urn:schemas-microsoft-com:vml" Requires="v">
                <p:oleObj spid="_x0000_s4133" name="Gráfico" r:id="rId8" imgW="4105379" imgH="1828800" progId="MSGraph.Chart.8">
                  <p:embed/>
                </p:oleObj>
              </mc:Choice>
              <mc:Fallback>
                <p:oleObj name="Gráfico" r:id="rId8" imgW="4105379" imgH="1828800" progId="MSGraph.Char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1739" y="1556792"/>
                        <a:ext cx="3744912" cy="2112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7597"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ca-ES"/>
          </a:p>
        </p:txBody>
      </p:sp>
      <p:sp>
        <p:nvSpPr>
          <p:cNvPr id="67598" name="Text Box 14"/>
          <p:cNvSpPr txBox="1">
            <a:spLocks noChangeArrowheads="1"/>
          </p:cNvSpPr>
          <p:nvPr/>
        </p:nvSpPr>
        <p:spPr bwMode="auto">
          <a:xfrm>
            <a:off x="3635375" y="3933825"/>
            <a:ext cx="3024188" cy="3365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50000"/>
              </a:spcBef>
              <a:buFontTx/>
              <a:buNone/>
            </a:pPr>
            <a:r>
              <a:rPr lang="es-ES" altLang="ca-ES" sz="1600"/>
              <a:t>Level of education</a:t>
            </a:r>
          </a:p>
        </p:txBody>
      </p:sp>
      <p:sp>
        <p:nvSpPr>
          <p:cNvPr id="67601" name="Rectangle 17"/>
          <p:cNvSpPr>
            <a:spLocks noChangeArrowheads="1"/>
          </p:cNvSpPr>
          <p:nvPr/>
        </p:nvSpPr>
        <p:spPr bwMode="auto">
          <a:xfrm>
            <a:off x="611188" y="260350"/>
            <a:ext cx="7993062" cy="792163"/>
          </a:xfrm>
          <a:prstGeom prst="rect">
            <a:avLst/>
          </a:prstGeom>
          <a:noFill/>
          <a:ln>
            <a:noFill/>
          </a:ln>
          <a:effectLst/>
          <a:extLst>
            <a:ext uri="{909E8E84-426E-40DD-AFC4-6F175D3DCCD1}">
              <a14:hiddenFill xmlns:a14="http://schemas.microsoft.com/office/drawing/2010/main">
                <a:solidFill>
                  <a:srgbClr val="A5002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latin typeface="Arial" charset="0"/>
              </a:defRPr>
            </a:lvl1pPr>
            <a:lvl2pPr algn="ctr">
              <a:spcBef>
                <a:spcPct val="0"/>
              </a:spcBef>
              <a:defRPr sz="4400">
                <a:solidFill>
                  <a:schemeClr val="tx2"/>
                </a:solidFill>
                <a:latin typeface="Arial" charset="0"/>
              </a:defRPr>
            </a:lvl2pPr>
            <a:lvl3pPr algn="ctr">
              <a:spcBef>
                <a:spcPct val="0"/>
              </a:spcBef>
              <a:defRPr sz="4400">
                <a:solidFill>
                  <a:schemeClr val="tx2"/>
                </a:solidFill>
                <a:latin typeface="Arial" charset="0"/>
              </a:defRPr>
            </a:lvl3pPr>
            <a:lvl4pPr algn="ctr">
              <a:spcBef>
                <a:spcPct val="0"/>
              </a:spcBef>
              <a:defRPr sz="4400">
                <a:solidFill>
                  <a:schemeClr val="tx2"/>
                </a:solidFill>
                <a:latin typeface="Arial" charset="0"/>
              </a:defRPr>
            </a:lvl4pPr>
            <a:lvl5pPr algn="ctr">
              <a:spcBef>
                <a:spcPct val="0"/>
              </a:spcBef>
              <a:defRPr sz="4400">
                <a:solidFill>
                  <a:schemeClr val="tx2"/>
                </a:solidFill>
                <a:latin typeface="Arial" charset="0"/>
              </a:defRPr>
            </a:lvl5pPr>
            <a:lvl6pPr marL="457200" algn="ctr" fontAlgn="base">
              <a:spcBef>
                <a:spcPct val="0"/>
              </a:spcBef>
              <a:spcAft>
                <a:spcPct val="0"/>
              </a:spcAft>
              <a:defRPr sz="4400">
                <a:solidFill>
                  <a:schemeClr val="tx2"/>
                </a:solidFill>
                <a:latin typeface="Arial" charset="0"/>
              </a:defRPr>
            </a:lvl6pPr>
            <a:lvl7pPr marL="914400" algn="ctr" fontAlgn="base">
              <a:spcBef>
                <a:spcPct val="0"/>
              </a:spcBef>
              <a:spcAft>
                <a:spcPct val="0"/>
              </a:spcAft>
              <a:defRPr sz="4400">
                <a:solidFill>
                  <a:schemeClr val="tx2"/>
                </a:solidFill>
                <a:latin typeface="Arial" charset="0"/>
              </a:defRPr>
            </a:lvl7pPr>
            <a:lvl8pPr marL="1371600" algn="ctr" fontAlgn="base">
              <a:spcBef>
                <a:spcPct val="0"/>
              </a:spcBef>
              <a:spcAft>
                <a:spcPct val="0"/>
              </a:spcAft>
              <a:defRPr sz="4400">
                <a:solidFill>
                  <a:schemeClr val="tx2"/>
                </a:solidFill>
                <a:latin typeface="Arial" charset="0"/>
              </a:defRPr>
            </a:lvl8pPr>
            <a:lvl9pPr marL="1828800" algn="ctr" fontAlgn="base">
              <a:spcBef>
                <a:spcPct val="0"/>
              </a:spcBef>
              <a:spcAft>
                <a:spcPct val="0"/>
              </a:spcAft>
              <a:defRPr sz="4400">
                <a:solidFill>
                  <a:schemeClr val="tx2"/>
                </a:solidFill>
                <a:latin typeface="Arial" charset="0"/>
              </a:defRPr>
            </a:lvl9pPr>
          </a:lstStyle>
          <a:p>
            <a:pPr>
              <a:buFontTx/>
              <a:buNone/>
            </a:pPr>
            <a:r>
              <a:rPr lang="ca-ES" altLang="ca-ES" sz="2400">
                <a:solidFill>
                  <a:schemeClr val="bg1"/>
                </a:solidFill>
              </a:rPr>
              <a:t>Results Depression Study Population n (V)</a:t>
            </a:r>
            <a:endParaRPr lang="es-ES" altLang="ca-ES" sz="2400">
              <a:solidFill>
                <a:schemeClr val="bg1"/>
              </a:solidFill>
            </a:endParaRPr>
          </a:p>
        </p:txBody>
      </p:sp>
      <p:sp>
        <p:nvSpPr>
          <p:cNvPr id="12" name="Títol 1"/>
          <p:cNvSpPr>
            <a:spLocks noGrp="1"/>
          </p:cNvSpPr>
          <p:nvPr>
            <p:ph type="title"/>
          </p:nvPr>
        </p:nvSpPr>
        <p:spPr>
          <a:xfrm>
            <a:off x="457200" y="320040"/>
            <a:ext cx="6491064" cy="732473"/>
          </a:xfrm>
        </p:spPr>
        <p:txBody>
          <a:bodyPr/>
          <a:lstStyle/>
          <a:p>
            <a:r>
              <a:rPr lang="ca-ES" dirty="0"/>
              <a:t>RESULTS</a:t>
            </a:r>
          </a:p>
        </p:txBody>
      </p:sp>
    </p:spTree>
    <p:extLst>
      <p:ext uri="{BB962C8B-B14F-4D97-AF65-F5344CB8AC3E}">
        <p14:creationId xmlns:p14="http://schemas.microsoft.com/office/powerpoint/2010/main" val="35815791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CONCLUSIONS</a:t>
            </a:r>
            <a:endParaRPr lang="ca-ES" dirty="0"/>
          </a:p>
        </p:txBody>
      </p:sp>
      <p:sp>
        <p:nvSpPr>
          <p:cNvPr id="3" name="2 Marcador de contenido"/>
          <p:cNvSpPr>
            <a:spLocks noGrp="1"/>
          </p:cNvSpPr>
          <p:nvPr>
            <p:ph idx="1"/>
          </p:nvPr>
        </p:nvSpPr>
        <p:spPr>
          <a:xfrm>
            <a:off x="457200" y="1609416"/>
            <a:ext cx="7239000" cy="4339864"/>
          </a:xfrm>
        </p:spPr>
        <p:txBody>
          <a:bodyPr/>
          <a:lstStyle/>
          <a:p>
            <a:pPr algn="just"/>
            <a:r>
              <a:rPr lang="en-US" dirty="0"/>
              <a:t>High rate of depressive symptoms in our community, more especially in women than in </a:t>
            </a:r>
            <a:r>
              <a:rPr lang="en-US" dirty="0" smtClean="0"/>
              <a:t>men</a:t>
            </a:r>
            <a:endParaRPr lang="es-ES" dirty="0" smtClean="0"/>
          </a:p>
          <a:p>
            <a:pPr algn="just"/>
            <a:r>
              <a:rPr lang="en-US" dirty="0"/>
              <a:t>Depression there is much greater than that </a:t>
            </a:r>
            <a:r>
              <a:rPr lang="en-US" dirty="0" smtClean="0"/>
              <a:t>diagnosed</a:t>
            </a:r>
            <a:endParaRPr lang="es-ES" dirty="0" smtClean="0"/>
          </a:p>
          <a:p>
            <a:pPr algn="just"/>
            <a:r>
              <a:rPr lang="es-ES" dirty="0" err="1"/>
              <a:t>Gender</a:t>
            </a:r>
            <a:r>
              <a:rPr lang="es-ES" dirty="0"/>
              <a:t> </a:t>
            </a:r>
            <a:r>
              <a:rPr lang="es-ES" dirty="0" err="1"/>
              <a:t>differences</a:t>
            </a:r>
            <a:r>
              <a:rPr lang="es-ES" dirty="0"/>
              <a:t> in </a:t>
            </a:r>
            <a:r>
              <a:rPr lang="es-ES" dirty="0" err="1"/>
              <a:t>depression</a:t>
            </a:r>
            <a:r>
              <a:rPr lang="es-ES" dirty="0"/>
              <a:t> </a:t>
            </a:r>
            <a:r>
              <a:rPr lang="es-ES" dirty="0" err="1"/>
              <a:t>begin</a:t>
            </a:r>
            <a:r>
              <a:rPr lang="es-ES" dirty="0"/>
              <a:t> in </a:t>
            </a:r>
            <a:r>
              <a:rPr lang="es-ES" dirty="0" err="1" smtClean="0"/>
              <a:t>adolescence</a:t>
            </a:r>
            <a:r>
              <a:rPr lang="es-ES" dirty="0" smtClean="0"/>
              <a:t> </a:t>
            </a:r>
            <a:r>
              <a:rPr lang="ca-ES" dirty="0"/>
              <a:t>to </a:t>
            </a:r>
            <a:r>
              <a:rPr lang="ca-ES" dirty="0" err="1"/>
              <a:t>descend</a:t>
            </a:r>
            <a:r>
              <a:rPr lang="ca-ES" dirty="0"/>
              <a:t> </a:t>
            </a:r>
            <a:r>
              <a:rPr lang="ca-ES" dirty="0" err="1"/>
              <a:t>after</a:t>
            </a:r>
            <a:endParaRPr lang="es-ES" dirty="0" smtClean="0"/>
          </a:p>
          <a:p>
            <a:pPr marL="0" indent="0">
              <a:buNone/>
            </a:pPr>
            <a:endParaRPr lang="es-ES" dirty="0" smtClean="0"/>
          </a:p>
          <a:p>
            <a:endParaRPr lang="es-ES" dirty="0" smtClean="0"/>
          </a:p>
        </p:txBody>
      </p:sp>
    </p:spTree>
    <p:extLst>
      <p:ext uri="{BB962C8B-B14F-4D97-AF65-F5344CB8AC3E}">
        <p14:creationId xmlns:p14="http://schemas.microsoft.com/office/powerpoint/2010/main" val="28818406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ca-ES" dirty="0"/>
          </a:p>
        </p:txBody>
      </p:sp>
      <p:sp>
        <p:nvSpPr>
          <p:cNvPr id="3" name="2 Marcador de contenido"/>
          <p:cNvSpPr>
            <a:spLocks noGrp="1"/>
          </p:cNvSpPr>
          <p:nvPr>
            <p:ph idx="1"/>
          </p:nvPr>
        </p:nvSpPr>
        <p:spPr/>
        <p:txBody>
          <a:bodyPr/>
          <a:lstStyle/>
          <a:p>
            <a:pPr marL="0" indent="0">
              <a:buNone/>
            </a:pPr>
            <a:endParaRPr lang="es-ES" dirty="0" smtClean="0"/>
          </a:p>
          <a:p>
            <a:pPr algn="just"/>
            <a:r>
              <a:rPr lang="en-US" dirty="0"/>
              <a:t>The depressions are underdiagnosed and </a:t>
            </a:r>
            <a:r>
              <a:rPr lang="en-US" dirty="0" err="1" smtClean="0"/>
              <a:t>infraidentified</a:t>
            </a:r>
            <a:r>
              <a:rPr lang="en-US" dirty="0" smtClean="0"/>
              <a:t> </a:t>
            </a:r>
            <a:r>
              <a:rPr lang="en-US" dirty="0"/>
              <a:t>for both sexes but higher for men for cultural and </a:t>
            </a:r>
            <a:r>
              <a:rPr lang="en-US" dirty="0" smtClean="0"/>
              <a:t>social reasons</a:t>
            </a:r>
          </a:p>
          <a:p>
            <a:pPr algn="just"/>
            <a:r>
              <a:rPr lang="en-US" dirty="0" smtClean="0"/>
              <a:t>The causes of depression in men are the same as in women</a:t>
            </a:r>
          </a:p>
          <a:p>
            <a:pPr algn="just"/>
            <a:r>
              <a:rPr lang="en-US" dirty="0" smtClean="0"/>
              <a:t>Women are medicalized and men are quickly sent to specialists</a:t>
            </a:r>
          </a:p>
        </p:txBody>
      </p:sp>
    </p:spTree>
    <p:extLst>
      <p:ext uri="{BB962C8B-B14F-4D97-AF65-F5344CB8AC3E}">
        <p14:creationId xmlns:p14="http://schemas.microsoft.com/office/powerpoint/2010/main" val="4822661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conclusiones</a:t>
            </a:r>
            <a:endParaRPr lang="ca-ES" dirty="0"/>
          </a:p>
        </p:txBody>
      </p:sp>
      <p:sp>
        <p:nvSpPr>
          <p:cNvPr id="3" name="2 Marcador de contenido"/>
          <p:cNvSpPr>
            <a:spLocks noGrp="1"/>
          </p:cNvSpPr>
          <p:nvPr>
            <p:ph idx="1"/>
          </p:nvPr>
        </p:nvSpPr>
        <p:spPr/>
        <p:txBody>
          <a:bodyPr/>
          <a:lstStyle/>
          <a:p>
            <a:endParaRPr lang="en-US" dirty="0" smtClean="0"/>
          </a:p>
          <a:p>
            <a:r>
              <a:rPr lang="en-US" dirty="0"/>
              <a:t>The majority are moderate depression</a:t>
            </a:r>
          </a:p>
          <a:p>
            <a:pPr marL="0" indent="0">
              <a:buNone/>
            </a:pPr>
            <a:endParaRPr lang="en-US" dirty="0"/>
          </a:p>
          <a:p>
            <a:r>
              <a:rPr lang="en-US" dirty="0" smtClean="0"/>
              <a:t>Higher </a:t>
            </a:r>
            <a:r>
              <a:rPr lang="en-US" dirty="0"/>
              <a:t>levels of education and paid work are factors that protect against depression in women.</a:t>
            </a:r>
            <a:endParaRPr lang="ca-ES" dirty="0"/>
          </a:p>
        </p:txBody>
      </p:sp>
    </p:spTree>
    <p:extLst>
      <p:ext uri="{BB962C8B-B14F-4D97-AF65-F5344CB8AC3E}">
        <p14:creationId xmlns:p14="http://schemas.microsoft.com/office/powerpoint/2010/main" val="1651790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idor de contingut 2"/>
          <p:cNvSpPr>
            <a:spLocks noGrp="1"/>
          </p:cNvSpPr>
          <p:nvPr>
            <p:ph idx="1"/>
          </p:nvPr>
        </p:nvSpPr>
        <p:spPr/>
        <p:txBody>
          <a:bodyPr/>
          <a:lstStyle/>
          <a:p>
            <a:pPr algn="just"/>
            <a:r>
              <a:rPr lang="ca-ES" dirty="0" err="1" smtClean="0"/>
              <a:t>The</a:t>
            </a:r>
            <a:r>
              <a:rPr lang="ca-ES" dirty="0" smtClean="0"/>
              <a:t> </a:t>
            </a:r>
            <a:r>
              <a:rPr lang="ca-ES" dirty="0" err="1" smtClean="0"/>
              <a:t>conceptualization</a:t>
            </a:r>
            <a:r>
              <a:rPr lang="ca-ES" dirty="0" smtClean="0"/>
              <a:t> of </a:t>
            </a:r>
            <a:r>
              <a:rPr lang="ca-ES" dirty="0" err="1" smtClean="0"/>
              <a:t>depression</a:t>
            </a:r>
            <a:r>
              <a:rPr lang="ca-ES" dirty="0" smtClean="0"/>
              <a:t> </a:t>
            </a:r>
            <a:r>
              <a:rPr lang="ca-ES" dirty="0" err="1" smtClean="0"/>
              <a:t>from</a:t>
            </a:r>
            <a:r>
              <a:rPr lang="ca-ES" dirty="0" smtClean="0"/>
              <a:t> </a:t>
            </a:r>
            <a:r>
              <a:rPr lang="ca-ES" dirty="0" err="1" smtClean="0"/>
              <a:t>medical</a:t>
            </a:r>
            <a:r>
              <a:rPr lang="ca-ES" dirty="0" smtClean="0"/>
              <a:t> or </a:t>
            </a:r>
            <a:r>
              <a:rPr lang="ca-ES" dirty="0" err="1" smtClean="0"/>
              <a:t>ordinary</a:t>
            </a:r>
            <a:r>
              <a:rPr lang="ca-ES" dirty="0" smtClean="0"/>
              <a:t> </a:t>
            </a:r>
            <a:r>
              <a:rPr lang="ca-ES" dirty="0" err="1" smtClean="0"/>
              <a:t>people</a:t>
            </a:r>
            <a:r>
              <a:rPr lang="ca-ES" dirty="0" smtClean="0"/>
              <a:t> </a:t>
            </a:r>
            <a:r>
              <a:rPr lang="ca-ES" dirty="0" err="1" smtClean="0"/>
              <a:t>point</a:t>
            </a:r>
            <a:r>
              <a:rPr lang="ca-ES" dirty="0" smtClean="0"/>
              <a:t> of </a:t>
            </a:r>
            <a:r>
              <a:rPr lang="ca-ES" dirty="0" err="1" smtClean="0"/>
              <a:t>view</a:t>
            </a:r>
            <a:r>
              <a:rPr lang="ca-ES" dirty="0" smtClean="0"/>
              <a:t> </a:t>
            </a:r>
            <a:r>
              <a:rPr lang="ca-ES" dirty="0" err="1" smtClean="0"/>
              <a:t>may</a:t>
            </a:r>
            <a:r>
              <a:rPr lang="ca-ES" dirty="0" smtClean="0"/>
              <a:t> be </a:t>
            </a:r>
            <a:r>
              <a:rPr lang="ca-ES" dirty="0" err="1" smtClean="0"/>
              <a:t>completely</a:t>
            </a:r>
            <a:r>
              <a:rPr lang="ca-ES" dirty="0" smtClean="0"/>
              <a:t> </a:t>
            </a:r>
            <a:r>
              <a:rPr lang="ca-ES" dirty="0" err="1" smtClean="0"/>
              <a:t>different</a:t>
            </a:r>
            <a:endParaRPr lang="ca-ES" dirty="0" smtClean="0"/>
          </a:p>
          <a:p>
            <a:endParaRPr lang="ca-ES" dirty="0" smtClean="0"/>
          </a:p>
          <a:p>
            <a:pPr algn="just"/>
            <a:r>
              <a:rPr lang="ca-ES" dirty="0" err="1" smtClean="0"/>
              <a:t>If</a:t>
            </a:r>
            <a:r>
              <a:rPr lang="ca-ES" dirty="0" smtClean="0"/>
              <a:t> </a:t>
            </a:r>
            <a:r>
              <a:rPr lang="ca-ES" dirty="0" err="1" smtClean="0"/>
              <a:t>indiviuals</a:t>
            </a:r>
            <a:r>
              <a:rPr lang="ca-ES" dirty="0" smtClean="0"/>
              <a:t> </a:t>
            </a:r>
            <a:r>
              <a:rPr lang="ca-ES" dirty="0" err="1" smtClean="0"/>
              <a:t>not</a:t>
            </a:r>
            <a:r>
              <a:rPr lang="ca-ES" dirty="0" smtClean="0"/>
              <a:t> </a:t>
            </a:r>
            <a:r>
              <a:rPr lang="ca-ES" dirty="0" err="1" smtClean="0"/>
              <a:t>always</a:t>
            </a:r>
            <a:r>
              <a:rPr lang="ca-ES" dirty="0" smtClean="0"/>
              <a:t> </a:t>
            </a:r>
            <a:r>
              <a:rPr lang="ca-ES" dirty="0" err="1" smtClean="0"/>
              <a:t>recognize</a:t>
            </a:r>
            <a:r>
              <a:rPr lang="ca-ES" dirty="0" smtClean="0"/>
              <a:t> </a:t>
            </a:r>
            <a:r>
              <a:rPr lang="ca-ES" dirty="0" err="1" smtClean="0"/>
              <a:t>the</a:t>
            </a:r>
            <a:r>
              <a:rPr lang="ca-ES" dirty="0" smtClean="0"/>
              <a:t> </a:t>
            </a:r>
            <a:r>
              <a:rPr lang="ca-ES" dirty="0" err="1" smtClean="0"/>
              <a:t>symptoms</a:t>
            </a:r>
            <a:r>
              <a:rPr lang="ca-ES" dirty="0" smtClean="0"/>
              <a:t>, non-</a:t>
            </a:r>
            <a:r>
              <a:rPr lang="ca-ES" dirty="0" err="1" smtClean="0"/>
              <a:t>psychiatric</a:t>
            </a:r>
            <a:r>
              <a:rPr lang="ca-ES" dirty="0" smtClean="0"/>
              <a:t> </a:t>
            </a:r>
            <a:r>
              <a:rPr lang="ca-ES" dirty="0" err="1" smtClean="0"/>
              <a:t>physicians</a:t>
            </a:r>
            <a:r>
              <a:rPr lang="ca-ES" dirty="0" smtClean="0"/>
              <a:t> of </a:t>
            </a:r>
            <a:r>
              <a:rPr lang="ca-ES" dirty="0" err="1" smtClean="0"/>
              <a:t>primary</a:t>
            </a:r>
            <a:r>
              <a:rPr lang="ca-ES" dirty="0" smtClean="0"/>
              <a:t> </a:t>
            </a:r>
            <a:r>
              <a:rPr lang="ca-ES" dirty="0" err="1" smtClean="0"/>
              <a:t>care</a:t>
            </a:r>
            <a:r>
              <a:rPr lang="ca-ES" dirty="0" smtClean="0"/>
              <a:t> </a:t>
            </a:r>
            <a:r>
              <a:rPr lang="ca-ES" dirty="0" err="1" smtClean="0"/>
              <a:t>health</a:t>
            </a:r>
            <a:r>
              <a:rPr lang="ca-ES" dirty="0" smtClean="0"/>
              <a:t> </a:t>
            </a:r>
            <a:r>
              <a:rPr lang="ca-ES" dirty="0" err="1" smtClean="0"/>
              <a:t>also</a:t>
            </a:r>
            <a:r>
              <a:rPr lang="ca-ES" dirty="0" smtClean="0"/>
              <a:t> </a:t>
            </a:r>
            <a:r>
              <a:rPr lang="ca-ES" dirty="0" err="1" smtClean="0"/>
              <a:t>frequently</a:t>
            </a:r>
            <a:r>
              <a:rPr lang="ca-ES" dirty="0" smtClean="0"/>
              <a:t> </a:t>
            </a:r>
            <a:r>
              <a:rPr lang="ca-ES" dirty="0" err="1" smtClean="0"/>
              <a:t>under-diagnose</a:t>
            </a:r>
            <a:r>
              <a:rPr lang="ca-ES" dirty="0" smtClean="0"/>
              <a:t> </a:t>
            </a:r>
            <a:r>
              <a:rPr lang="ca-ES" dirty="0" err="1" smtClean="0"/>
              <a:t>and</a:t>
            </a:r>
            <a:r>
              <a:rPr lang="ca-ES" dirty="0" smtClean="0"/>
              <a:t> </a:t>
            </a:r>
            <a:r>
              <a:rPr lang="ca-ES" dirty="0" err="1" smtClean="0"/>
              <a:t>under-treat</a:t>
            </a:r>
            <a:r>
              <a:rPr lang="ca-ES" dirty="0" smtClean="0"/>
              <a:t> </a:t>
            </a:r>
            <a:r>
              <a:rPr lang="ca-ES" dirty="0" err="1" smtClean="0"/>
              <a:t>depression</a:t>
            </a:r>
            <a:endParaRPr lang="ca-ES" dirty="0"/>
          </a:p>
        </p:txBody>
      </p:sp>
      <p:sp>
        <p:nvSpPr>
          <p:cNvPr id="5" name="1 Título"/>
          <p:cNvSpPr>
            <a:spLocks noGrp="1"/>
          </p:cNvSpPr>
          <p:nvPr>
            <p:ph type="title"/>
          </p:nvPr>
        </p:nvSpPr>
        <p:spPr/>
        <p:txBody>
          <a:bodyPr>
            <a:normAutofit fontScale="90000"/>
          </a:bodyPr>
          <a:lstStyle/>
          <a:p>
            <a:r>
              <a:rPr lang="es-ES" dirty="0" smtClean="0"/>
              <a:t>IMPLICATIONS FOR MENTAL HEALTHCARE</a:t>
            </a:r>
            <a:endParaRPr lang="ca-ES" dirty="0"/>
          </a:p>
        </p:txBody>
      </p:sp>
    </p:spTree>
    <p:extLst>
      <p:ext uri="{BB962C8B-B14F-4D97-AF65-F5344CB8AC3E}">
        <p14:creationId xmlns:p14="http://schemas.microsoft.com/office/powerpoint/2010/main" val="6941628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9" name="Rectangle 5"/>
          <p:cNvSpPr>
            <a:spLocks noGrp="1" noChangeArrowheads="1"/>
          </p:cNvSpPr>
          <p:nvPr>
            <p:ph type="title"/>
          </p:nvPr>
        </p:nvSpPr>
        <p:spPr bwMode="auto">
          <a:xfrm>
            <a:off x="611188" y="260350"/>
            <a:ext cx="7848600" cy="792163"/>
          </a:xfrm>
          <a:noFill/>
          <a:ln/>
          <a:extLst>
            <a:ext uri="{909E8E84-426E-40DD-AFC4-6F175D3DCCD1}">
              <a14:hiddenFill xmlns:a14="http://schemas.microsoft.com/office/drawing/2010/main">
                <a:solidFill>
                  <a:srgbClr val="A5002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fontScale="90000"/>
          </a:bodyPr>
          <a:lstStyle/>
          <a:p>
            <a:r>
              <a:rPr lang="ca-ES" altLang="ca-ES" sz="2800" dirty="0"/>
              <a:t/>
            </a:r>
            <a:br>
              <a:rPr lang="ca-ES" altLang="ca-ES" sz="2800" dirty="0"/>
            </a:br>
            <a:r>
              <a:rPr lang="ca-ES" altLang="ca-ES" sz="2800" dirty="0" err="1" smtClean="0"/>
              <a:t>introduction</a:t>
            </a:r>
            <a:r>
              <a:rPr lang="ca-ES" altLang="ca-ES" sz="2800" dirty="0" smtClean="0"/>
              <a:t>: </a:t>
            </a:r>
            <a:r>
              <a:rPr lang="ca-ES" altLang="ca-ES" sz="2800" dirty="0" err="1" smtClean="0">
                <a:solidFill>
                  <a:schemeClr val="bg1"/>
                </a:solidFill>
              </a:rPr>
              <a:t>Depression</a:t>
            </a:r>
            <a:r>
              <a:rPr lang="ca-ES" altLang="ca-ES" sz="2800" dirty="0" smtClean="0">
                <a:solidFill>
                  <a:schemeClr val="bg1"/>
                </a:solidFill>
              </a:rPr>
              <a:t> </a:t>
            </a:r>
            <a:r>
              <a:rPr lang="ca-ES" altLang="ca-ES" sz="2800" dirty="0" err="1">
                <a:solidFill>
                  <a:schemeClr val="bg1"/>
                </a:solidFill>
              </a:rPr>
              <a:t>Characteristics</a:t>
            </a:r>
            <a:r>
              <a:rPr lang="ca-ES" altLang="ca-ES" sz="2800" dirty="0">
                <a:solidFill>
                  <a:schemeClr val="bg1"/>
                </a:solidFill>
              </a:rPr>
              <a:t> (I)</a:t>
            </a:r>
            <a:r>
              <a:rPr lang="es-ES" altLang="ca-ES" sz="2800" dirty="0"/>
              <a:t/>
            </a:r>
            <a:br>
              <a:rPr lang="es-ES" altLang="ca-ES" sz="2800" dirty="0"/>
            </a:br>
            <a:endParaRPr lang="es-ES" altLang="ca-ES" sz="2800" dirty="0"/>
          </a:p>
        </p:txBody>
      </p:sp>
      <p:sp>
        <p:nvSpPr>
          <p:cNvPr id="134151" name="Puzzle3"/>
          <p:cNvSpPr>
            <a:spLocks noEditPoints="1" noChangeArrowheads="1"/>
          </p:cNvSpPr>
          <p:nvPr/>
        </p:nvSpPr>
        <p:spPr bwMode="auto">
          <a:xfrm>
            <a:off x="3470275" y="1181100"/>
            <a:ext cx="2119313" cy="2878138"/>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rgbClr val="FFBE7D"/>
          </a:solidFill>
          <a:ln w="12700">
            <a:solidFill>
              <a:srgbClr val="000000"/>
            </a:solidFill>
            <a:miter lim="800000"/>
            <a:headEnd/>
            <a:tailEnd/>
          </a:ln>
        </p:spPr>
        <p:txBody>
          <a:bodyPr/>
          <a:lstStyle/>
          <a:p>
            <a:endParaRPr lang="ca-ES"/>
          </a:p>
        </p:txBody>
      </p:sp>
      <p:sp>
        <p:nvSpPr>
          <p:cNvPr id="134152" name="Puzzle2"/>
          <p:cNvSpPr>
            <a:spLocks noEditPoints="1" noChangeArrowheads="1"/>
          </p:cNvSpPr>
          <p:nvPr/>
        </p:nvSpPr>
        <p:spPr bwMode="auto">
          <a:xfrm>
            <a:off x="2843213" y="3284538"/>
            <a:ext cx="3384550" cy="2620962"/>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FFFFCC"/>
          </a:solidFill>
          <a:ln w="12700">
            <a:solidFill>
              <a:srgbClr val="000000"/>
            </a:solidFill>
            <a:miter lim="800000"/>
            <a:headEnd/>
            <a:tailEnd/>
          </a:ln>
        </p:spPr>
        <p:txBody>
          <a:bodyPr/>
          <a:lstStyle/>
          <a:p>
            <a:endParaRPr lang="ca-ES"/>
          </a:p>
        </p:txBody>
      </p:sp>
      <p:sp>
        <p:nvSpPr>
          <p:cNvPr id="134153" name="Puzzle4"/>
          <p:cNvSpPr>
            <a:spLocks noEditPoints="1" noChangeArrowheads="1"/>
          </p:cNvSpPr>
          <p:nvPr/>
        </p:nvSpPr>
        <p:spPr bwMode="auto">
          <a:xfrm>
            <a:off x="1543050" y="3246438"/>
            <a:ext cx="2041525" cy="3351212"/>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D8EBB3"/>
          </a:solidFill>
          <a:ln w="12700">
            <a:solidFill>
              <a:srgbClr val="000000"/>
            </a:solidFill>
            <a:miter lim="800000"/>
            <a:headEnd/>
            <a:tailEnd/>
          </a:ln>
        </p:spPr>
        <p:txBody>
          <a:bodyPr/>
          <a:lstStyle/>
          <a:p>
            <a:endParaRPr lang="ca-ES"/>
          </a:p>
        </p:txBody>
      </p:sp>
      <p:sp>
        <p:nvSpPr>
          <p:cNvPr id="134154" name="Puzzle1"/>
          <p:cNvSpPr>
            <a:spLocks noEditPoints="1" noChangeArrowheads="1"/>
          </p:cNvSpPr>
          <p:nvPr/>
        </p:nvSpPr>
        <p:spPr bwMode="auto">
          <a:xfrm>
            <a:off x="842963" y="2052638"/>
            <a:ext cx="3425825" cy="1997075"/>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CCCFF"/>
          </a:solidFill>
          <a:ln w="12700">
            <a:solidFill>
              <a:srgbClr val="000000"/>
            </a:solidFill>
            <a:miter lim="800000"/>
            <a:headEnd/>
            <a:tailEnd/>
          </a:ln>
        </p:spPr>
        <p:txBody>
          <a:bodyPr/>
          <a:lstStyle/>
          <a:p>
            <a:endParaRPr lang="ca-ES"/>
          </a:p>
        </p:txBody>
      </p:sp>
      <p:sp>
        <p:nvSpPr>
          <p:cNvPr id="134156" name="Puzzle4"/>
          <p:cNvSpPr>
            <a:spLocks noEditPoints="1" noChangeArrowheads="1"/>
          </p:cNvSpPr>
          <p:nvPr/>
        </p:nvSpPr>
        <p:spPr bwMode="auto">
          <a:xfrm>
            <a:off x="5446713" y="3244850"/>
            <a:ext cx="2041525" cy="335121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00FFFF"/>
          </a:solidFill>
          <a:ln w="12700">
            <a:solidFill>
              <a:srgbClr val="000000"/>
            </a:solidFill>
            <a:miter lim="800000"/>
            <a:headEnd/>
            <a:tailEnd/>
          </a:ln>
        </p:spPr>
        <p:txBody>
          <a:bodyPr/>
          <a:lstStyle/>
          <a:p>
            <a:endParaRPr lang="ca-ES"/>
          </a:p>
        </p:txBody>
      </p:sp>
      <p:sp>
        <p:nvSpPr>
          <p:cNvPr id="134157" name="Puzzle1"/>
          <p:cNvSpPr>
            <a:spLocks noEditPoints="1" noChangeArrowheads="1"/>
          </p:cNvSpPr>
          <p:nvPr/>
        </p:nvSpPr>
        <p:spPr bwMode="auto">
          <a:xfrm>
            <a:off x="4746625" y="2051050"/>
            <a:ext cx="3425825" cy="1997075"/>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969696"/>
          </a:solidFill>
          <a:ln w="12700">
            <a:solidFill>
              <a:srgbClr val="000000"/>
            </a:solidFill>
            <a:miter lim="800000"/>
            <a:headEnd/>
            <a:tailEnd/>
          </a:ln>
        </p:spPr>
        <p:txBody>
          <a:bodyPr/>
          <a:lstStyle/>
          <a:p>
            <a:endParaRPr lang="ca-ES"/>
          </a:p>
        </p:txBody>
      </p:sp>
      <p:sp>
        <p:nvSpPr>
          <p:cNvPr id="134158" name="Text Box 14"/>
          <p:cNvSpPr txBox="1">
            <a:spLocks noChangeArrowheads="1"/>
          </p:cNvSpPr>
          <p:nvPr/>
        </p:nvSpPr>
        <p:spPr bwMode="auto">
          <a:xfrm>
            <a:off x="468313" y="1139825"/>
            <a:ext cx="1943100" cy="1552575"/>
          </a:xfrm>
          <a:prstGeom prst="rect">
            <a:avLst/>
          </a:prstGeom>
          <a:solidFill>
            <a:srgbClr val="A50021">
              <a:alpha val="10001"/>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0"/>
              </a:spcBef>
              <a:defRPr>
                <a:solidFill>
                  <a:schemeClr val="tx1"/>
                </a:solidFill>
                <a:latin typeface="Arial" charset="0"/>
              </a:defRPr>
            </a:lvl1pPr>
            <a:lvl2pPr marL="542925">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buFontTx/>
              <a:buNone/>
            </a:pPr>
            <a:r>
              <a:rPr lang="ca-ES" altLang="ca-ES" sz="2400" b="1"/>
              <a:t>First causes of illness in 2020</a:t>
            </a:r>
            <a:endParaRPr lang="es-ES" altLang="ca-ES" sz="2400" b="1"/>
          </a:p>
        </p:txBody>
      </p:sp>
      <p:sp>
        <p:nvSpPr>
          <p:cNvPr id="134159" name="Text Box 15"/>
          <p:cNvSpPr txBox="1">
            <a:spLocks noChangeArrowheads="1"/>
          </p:cNvSpPr>
          <p:nvPr/>
        </p:nvSpPr>
        <p:spPr bwMode="auto">
          <a:xfrm>
            <a:off x="3348038" y="1423988"/>
            <a:ext cx="2376487" cy="822325"/>
          </a:xfrm>
          <a:prstGeom prst="rect">
            <a:avLst/>
          </a:prstGeom>
          <a:solidFill>
            <a:srgbClr val="A50021">
              <a:alpha val="10001"/>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0"/>
              </a:spcBef>
              <a:defRPr>
                <a:solidFill>
                  <a:schemeClr val="tx1"/>
                </a:solidFill>
                <a:latin typeface="Arial" charset="0"/>
              </a:defRPr>
            </a:lvl1pPr>
            <a:lvl2pPr marL="542925">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buFontTx/>
              <a:buNone/>
            </a:pPr>
            <a:r>
              <a:rPr lang="ca-ES" altLang="ca-ES" sz="2400" b="1"/>
              <a:t>Double impact on women</a:t>
            </a:r>
            <a:endParaRPr lang="es-ES" altLang="ca-ES" sz="2400" b="1"/>
          </a:p>
        </p:txBody>
      </p:sp>
      <p:sp>
        <p:nvSpPr>
          <p:cNvPr id="134160" name="Text Box 16"/>
          <p:cNvSpPr txBox="1">
            <a:spLocks noChangeArrowheads="1"/>
          </p:cNvSpPr>
          <p:nvPr/>
        </p:nvSpPr>
        <p:spPr bwMode="auto">
          <a:xfrm>
            <a:off x="5955151" y="1322388"/>
            <a:ext cx="1871663" cy="1187450"/>
          </a:xfrm>
          <a:prstGeom prst="rect">
            <a:avLst/>
          </a:prstGeom>
          <a:solidFill>
            <a:srgbClr val="A50021">
              <a:alpha val="10001"/>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0"/>
              </a:spcBef>
              <a:defRPr>
                <a:solidFill>
                  <a:schemeClr val="tx1"/>
                </a:solidFill>
                <a:latin typeface="Arial" charset="0"/>
              </a:defRPr>
            </a:lvl1pPr>
            <a:lvl2pPr marL="542925">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buFontTx/>
              <a:buNone/>
            </a:pPr>
            <a:r>
              <a:rPr lang="ca-ES" altLang="ca-ES" sz="2400" b="1" dirty="0" err="1"/>
              <a:t>Leading</a:t>
            </a:r>
            <a:r>
              <a:rPr lang="ca-ES" altLang="ca-ES" sz="2400" b="1" dirty="0"/>
              <a:t> </a:t>
            </a:r>
            <a:r>
              <a:rPr lang="ca-ES" altLang="ca-ES" sz="2400" b="1" dirty="0" err="1"/>
              <a:t>cause</a:t>
            </a:r>
            <a:r>
              <a:rPr lang="ca-ES" altLang="ca-ES" sz="2400" b="1" dirty="0"/>
              <a:t> of SUICIDE</a:t>
            </a:r>
            <a:endParaRPr lang="es-ES" altLang="ca-ES" sz="2400" b="1" dirty="0"/>
          </a:p>
        </p:txBody>
      </p:sp>
      <p:sp>
        <p:nvSpPr>
          <p:cNvPr id="134161" name="Text Box 17"/>
          <p:cNvSpPr txBox="1">
            <a:spLocks noChangeArrowheads="1"/>
          </p:cNvSpPr>
          <p:nvPr/>
        </p:nvSpPr>
        <p:spPr bwMode="auto">
          <a:xfrm>
            <a:off x="250825" y="4779963"/>
            <a:ext cx="2449513" cy="1917700"/>
          </a:xfrm>
          <a:prstGeom prst="rect">
            <a:avLst/>
          </a:prstGeom>
          <a:solidFill>
            <a:srgbClr val="A50021">
              <a:alpha val="10001"/>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0"/>
              </a:spcBef>
              <a:defRPr>
                <a:solidFill>
                  <a:schemeClr val="tx1"/>
                </a:solidFill>
                <a:latin typeface="Arial" charset="0"/>
              </a:defRPr>
            </a:lvl1pPr>
            <a:lvl2pPr marL="542925">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20000"/>
              </a:spcBef>
              <a:buFontTx/>
              <a:buNone/>
            </a:pPr>
            <a:r>
              <a:rPr lang="ca-ES" altLang="ca-ES" sz="2400" b="1"/>
              <a:t>    Suicide leading cause adolescence death</a:t>
            </a:r>
            <a:endParaRPr lang="es-ES" altLang="ca-ES" sz="2400" b="1"/>
          </a:p>
        </p:txBody>
      </p:sp>
      <p:sp>
        <p:nvSpPr>
          <p:cNvPr id="134162" name="Text Box 18"/>
          <p:cNvSpPr txBox="1">
            <a:spLocks noChangeArrowheads="1"/>
          </p:cNvSpPr>
          <p:nvPr/>
        </p:nvSpPr>
        <p:spPr bwMode="auto">
          <a:xfrm>
            <a:off x="3348038" y="5011738"/>
            <a:ext cx="2519362" cy="1552575"/>
          </a:xfrm>
          <a:prstGeom prst="rect">
            <a:avLst/>
          </a:prstGeom>
          <a:solidFill>
            <a:srgbClr val="A50021">
              <a:alpha val="10001"/>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0"/>
              </a:spcBef>
              <a:defRPr>
                <a:solidFill>
                  <a:schemeClr val="tx1"/>
                </a:solidFill>
                <a:latin typeface="Arial" charset="0"/>
              </a:defRPr>
            </a:lvl1pPr>
            <a:lvl2pPr marL="542925">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spcBef>
                <a:spcPct val="20000"/>
              </a:spcBef>
              <a:buFontTx/>
              <a:buNone/>
            </a:pPr>
            <a:r>
              <a:rPr lang="ca-ES" altLang="ca-ES" sz="2400" b="1"/>
              <a:t>   Alcohol and drugs: Masked Depression</a:t>
            </a:r>
            <a:endParaRPr lang="es-ES" altLang="ca-ES" sz="2400" b="1"/>
          </a:p>
        </p:txBody>
      </p:sp>
      <p:sp>
        <p:nvSpPr>
          <p:cNvPr id="134163" name="Text Box 19"/>
          <p:cNvSpPr txBox="1">
            <a:spLocks noChangeArrowheads="1"/>
          </p:cNvSpPr>
          <p:nvPr/>
        </p:nvSpPr>
        <p:spPr bwMode="auto">
          <a:xfrm>
            <a:off x="5882921" y="5355359"/>
            <a:ext cx="2016125" cy="822325"/>
          </a:xfrm>
          <a:prstGeom prst="rect">
            <a:avLst/>
          </a:prstGeom>
          <a:solidFill>
            <a:srgbClr val="A50021">
              <a:alpha val="10001"/>
            </a:srgbClr>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0"/>
              </a:spcBef>
              <a:defRPr>
                <a:solidFill>
                  <a:schemeClr val="tx1"/>
                </a:solidFill>
                <a:latin typeface="Arial" charset="0"/>
              </a:defRPr>
            </a:lvl1pPr>
            <a:lvl2pPr marL="542925">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50000"/>
              </a:spcBef>
              <a:buFontTx/>
              <a:buNone/>
            </a:pPr>
            <a:r>
              <a:rPr lang="ca-ES" altLang="ca-ES" sz="2400" b="1" dirty="0" err="1"/>
              <a:t>Stigmatized</a:t>
            </a:r>
            <a:r>
              <a:rPr lang="ca-ES" altLang="ca-ES" sz="2400" b="1" dirty="0"/>
              <a:t> </a:t>
            </a:r>
            <a:r>
              <a:rPr lang="ca-ES" altLang="ca-ES" sz="2400" b="1" dirty="0" err="1"/>
              <a:t>disease</a:t>
            </a:r>
            <a:endParaRPr lang="es-ES" altLang="ca-ES" sz="2400" b="1" dirty="0"/>
          </a:p>
        </p:txBody>
      </p:sp>
      <p:sp>
        <p:nvSpPr>
          <p:cNvPr id="134164" name="AutoShape 20"/>
          <p:cNvSpPr>
            <a:spLocks noChangeArrowheads="1"/>
          </p:cNvSpPr>
          <p:nvPr/>
        </p:nvSpPr>
        <p:spPr bwMode="auto">
          <a:xfrm>
            <a:off x="1979613" y="3500438"/>
            <a:ext cx="4319587" cy="792162"/>
          </a:xfrm>
          <a:prstGeom prst="roundRect">
            <a:avLst>
              <a:gd name="adj" fmla="val 50000"/>
            </a:avLst>
          </a:prstGeom>
          <a:solidFill>
            <a:srgbClr val="A50021">
              <a:alpha val="70000"/>
            </a:srgb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2400" b="1"/>
              <a:t>DEPRESSION</a:t>
            </a:r>
            <a:endParaRPr lang="es-ES" altLang="ca-ES" sz="2400" b="1"/>
          </a:p>
        </p:txBody>
      </p:sp>
    </p:spTree>
    <p:custDataLst>
      <p:tags r:id="rId1"/>
    </p:custDataLst>
    <p:extLst>
      <p:ext uri="{BB962C8B-B14F-4D97-AF65-F5344CB8AC3E}">
        <p14:creationId xmlns:p14="http://schemas.microsoft.com/office/powerpoint/2010/main" val="14944458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4164"/>
                                        </p:tgtEl>
                                        <p:attrNameLst>
                                          <p:attrName>style.visibility</p:attrName>
                                        </p:attrNameLst>
                                      </p:cBhvr>
                                      <p:to>
                                        <p:strVal val="visible"/>
                                      </p:to>
                                    </p:set>
                                    <p:animEffect transition="in" filter="fade">
                                      <p:cBhvr>
                                        <p:cTn id="7" dur="2000"/>
                                        <p:tgtEl>
                                          <p:spTgt spid="1341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6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8" name="Group 210"/>
          <p:cNvGraphicFramePr>
            <a:graphicFrameLocks noGrp="1"/>
          </p:cNvGraphicFramePr>
          <p:nvPr/>
        </p:nvGraphicFramePr>
        <p:xfrm>
          <a:off x="250825" y="981075"/>
          <a:ext cx="3024188" cy="5689728"/>
        </p:xfrm>
        <a:graphic>
          <a:graphicData uri="http://schemas.openxmlformats.org/drawingml/2006/table">
            <a:tbl>
              <a:tblPr/>
              <a:tblGrid>
                <a:gridCol w="1512888"/>
                <a:gridCol w="1511300"/>
              </a:tblGrid>
              <a:tr h="628650">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10000"/>
                        </a:spcBef>
                        <a:spcAft>
                          <a:spcPct val="0"/>
                        </a:spcAft>
                        <a:buClrTx/>
                        <a:buSzTx/>
                        <a:buFontTx/>
                        <a:buNone/>
                        <a:tabLst/>
                      </a:pPr>
                      <a:r>
                        <a:rPr kumimoji="0" lang="ca-ES" altLang="ca-ES" sz="1800" b="1" i="1" u="none" strike="noStrike" cap="none" normalizeH="0" baseline="0" dirty="0" err="1" smtClean="0">
                          <a:ln>
                            <a:noFill/>
                          </a:ln>
                          <a:solidFill>
                            <a:schemeClr val="tx1"/>
                          </a:solidFill>
                          <a:effectLst/>
                          <a:latin typeface="Arial" charset="0"/>
                        </a:rPr>
                        <a:t>Depression</a:t>
                      </a:r>
                      <a:endParaRPr kumimoji="0" lang="es-ES" altLang="ca-ES" sz="1800" b="1" i="1" u="none" strike="noStrike" cap="none" normalizeH="0" baseline="0" dirty="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alpha val="50000"/>
                      </a:srgbClr>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800" b="1" i="1" u="none" strike="noStrike" cap="none" normalizeH="0" baseline="0" smtClean="0">
                          <a:ln>
                            <a:noFill/>
                          </a:ln>
                          <a:solidFill>
                            <a:schemeClr val="tx1"/>
                          </a:solidFill>
                          <a:effectLst/>
                          <a:latin typeface="Arial" charset="0"/>
                        </a:rPr>
                        <a:t>Femininity</a:t>
                      </a:r>
                      <a:endParaRPr kumimoji="0" lang="es-ES" altLang="ca-ES" sz="1800" b="1" i="1" u="none" strike="noStrike" cap="none" normalizeH="0" baseline="0" smtClean="0">
                        <a:ln>
                          <a:noFill/>
                        </a:ln>
                        <a:solidFill>
                          <a:schemeClr val="tx1"/>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alpha val="50000"/>
                      </a:srgbClr>
                    </a:solidFill>
                  </a:tcPr>
                </a:tc>
              </a:tr>
              <a:tr h="546100">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1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dependence</a:t>
                      </a:r>
                      <a:r>
                        <a:rPr kumimoji="0" lang="es-ES" altLang="ca-ES" sz="1600" b="0" i="0"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ES" altLang="ca-ES" sz="1400" b="0" i="0" u="none" strike="noStrike" cap="none" normalizeH="0" baseline="0" smtClean="0">
                          <a:ln>
                            <a:noFill/>
                          </a:ln>
                          <a:solidFill>
                            <a:schemeClr val="tx1"/>
                          </a:solidFill>
                          <a:effectLst/>
                          <a:latin typeface="Arial" charset="0"/>
                        </a:rPr>
                        <a:t>dependence</a:t>
                      </a:r>
                      <a:r>
                        <a:rPr kumimoji="0" lang="es-ES" altLang="ca-ES" sz="28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00050">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passivity</a:t>
                      </a:r>
                      <a:endParaRPr kumimoji="0" lang="es-ES" altLang="ca-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passivity</a:t>
                      </a:r>
                      <a:endParaRPr kumimoji="0" lang="es-ES" altLang="ca-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0088">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Lack of firmness or assertiveness</a:t>
                      </a:r>
                      <a:endParaRPr kumimoji="0" lang="es-ES" altLang="ca-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Lack of firmness or assertiveness</a:t>
                      </a:r>
                      <a:endParaRPr kumimoji="0" lang="es-ES" altLang="ca-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82638">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dirty="0" err="1" smtClean="0">
                          <a:ln>
                            <a:noFill/>
                          </a:ln>
                          <a:solidFill>
                            <a:schemeClr val="tx1"/>
                          </a:solidFill>
                          <a:effectLst/>
                          <a:latin typeface="Arial" charset="0"/>
                        </a:rPr>
                        <a:t>Great</a:t>
                      </a:r>
                      <a:r>
                        <a:rPr kumimoji="0" lang="ca-ES" altLang="ca-ES" sz="1400" b="0" i="0" u="none" strike="noStrike" cap="none" normalizeH="0" baseline="0" dirty="0" smtClean="0">
                          <a:ln>
                            <a:noFill/>
                          </a:ln>
                          <a:solidFill>
                            <a:schemeClr val="tx1"/>
                          </a:solidFill>
                          <a:effectLst/>
                          <a:latin typeface="Arial" charset="0"/>
                        </a:rPr>
                        <a:t> </a:t>
                      </a:r>
                      <a:r>
                        <a:rPr kumimoji="0" lang="ca-ES" altLang="ca-ES" sz="1400" b="0" i="0" u="none" strike="noStrike" cap="none" normalizeH="0" baseline="0" dirty="0" err="1" smtClean="0">
                          <a:ln>
                            <a:noFill/>
                          </a:ln>
                          <a:solidFill>
                            <a:schemeClr val="tx1"/>
                          </a:solidFill>
                          <a:effectLst/>
                          <a:latin typeface="Arial" charset="0"/>
                        </a:rPr>
                        <a:t>need</a:t>
                      </a:r>
                      <a:r>
                        <a:rPr kumimoji="0" lang="ca-ES" altLang="ca-ES" sz="1400" b="0" i="0" u="none" strike="noStrike" cap="none" normalizeH="0" baseline="0" dirty="0" smtClean="0">
                          <a:ln>
                            <a:noFill/>
                          </a:ln>
                          <a:solidFill>
                            <a:schemeClr val="tx1"/>
                          </a:solidFill>
                          <a:effectLst/>
                          <a:latin typeface="Arial" charset="0"/>
                        </a:rPr>
                        <a:t> for </a:t>
                      </a:r>
                      <a:r>
                        <a:rPr kumimoji="0" lang="ca-ES" altLang="ca-ES" sz="1400" b="0" i="0" u="none" strike="noStrike" cap="none" normalizeH="0" baseline="0" dirty="0" err="1" smtClean="0">
                          <a:ln>
                            <a:noFill/>
                          </a:ln>
                          <a:solidFill>
                            <a:schemeClr val="tx1"/>
                          </a:solidFill>
                          <a:effectLst/>
                          <a:latin typeface="Arial" charset="0"/>
                        </a:rPr>
                        <a:t>emotional</a:t>
                      </a:r>
                      <a:r>
                        <a:rPr kumimoji="0" lang="ca-ES" altLang="ca-ES" sz="1400" b="0" i="0" u="none" strike="noStrike" cap="none" normalizeH="0" baseline="0" dirty="0" smtClean="0">
                          <a:ln>
                            <a:noFill/>
                          </a:ln>
                          <a:solidFill>
                            <a:schemeClr val="tx1"/>
                          </a:solidFill>
                          <a:effectLst/>
                          <a:latin typeface="Arial" charset="0"/>
                        </a:rPr>
                        <a:t> </a:t>
                      </a:r>
                      <a:r>
                        <a:rPr kumimoji="0" lang="ca-ES" altLang="ca-ES" sz="1400" b="0" i="0" u="none" strike="noStrike" cap="none" normalizeH="0" baseline="0" dirty="0" err="1" smtClean="0">
                          <a:ln>
                            <a:noFill/>
                          </a:ln>
                          <a:solidFill>
                            <a:schemeClr val="tx1"/>
                          </a:solidFill>
                          <a:effectLst/>
                          <a:latin typeface="Arial" charset="0"/>
                        </a:rPr>
                        <a:t>support</a:t>
                      </a:r>
                      <a:endParaRPr kumimoji="0" lang="es-ES" altLang="ca-ES" sz="14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Great need for emotional support</a:t>
                      </a:r>
                      <a:endParaRPr kumimoji="0" lang="es-ES" altLang="ca-E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ca-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842963">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ca-E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Low self-esteem</a:t>
                      </a:r>
                      <a:endParaRPr kumimoji="0" lang="es-ES" altLang="ca-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ca-E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Low self-esteem</a:t>
                      </a:r>
                      <a:endParaRPr kumimoji="0" lang="es-ES" altLang="ca-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65150">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ca-E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Helplessness</a:t>
                      </a:r>
                      <a:endParaRPr kumimoji="0" lang="es-ES" altLang="ca-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ca-E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Helplessness</a:t>
                      </a:r>
                      <a:endParaRPr kumimoji="0" lang="es-ES" altLang="ca-E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19175">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ca-E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incompetence</a:t>
                      </a:r>
                      <a:endParaRPr kumimoji="0" lang="es-ES" altLang="ca-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ca-ES" sz="14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dirty="0" err="1" smtClean="0">
                          <a:ln>
                            <a:noFill/>
                          </a:ln>
                          <a:solidFill>
                            <a:schemeClr val="tx1"/>
                          </a:solidFill>
                          <a:effectLst/>
                          <a:latin typeface="Arial" charset="0"/>
                        </a:rPr>
                        <a:t>incompetence</a:t>
                      </a:r>
                      <a:endParaRPr kumimoji="0" lang="es-ES" altLang="ca-ES" sz="14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136" name="Rectangle 88"/>
          <p:cNvSpPr>
            <a:spLocks noChangeArrowheads="1"/>
          </p:cNvSpPr>
          <p:nvPr/>
        </p:nvSpPr>
        <p:spPr bwMode="auto">
          <a:xfrm>
            <a:off x="900113" y="260350"/>
            <a:ext cx="7343775" cy="792163"/>
          </a:xfrm>
          <a:prstGeom prst="rect">
            <a:avLst/>
          </a:prstGeom>
          <a:noFill/>
          <a:ln>
            <a:noFill/>
          </a:ln>
          <a:effectLst/>
          <a:extLst>
            <a:ext uri="{909E8E84-426E-40DD-AFC4-6F175D3DCCD1}">
              <a14:hiddenFill xmlns:a14="http://schemas.microsoft.com/office/drawing/2010/main">
                <a:solidFill>
                  <a:srgbClr val="A5002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defTabSz="609600">
              <a:spcBef>
                <a:spcPct val="0"/>
              </a:spcBef>
              <a:defRPr sz="4400">
                <a:solidFill>
                  <a:schemeClr val="tx2"/>
                </a:solidFill>
                <a:latin typeface="Arial" charset="0"/>
              </a:defRPr>
            </a:lvl1pPr>
            <a:lvl2pPr algn="ctr" defTabSz="609600">
              <a:spcBef>
                <a:spcPct val="0"/>
              </a:spcBef>
              <a:defRPr sz="4400">
                <a:solidFill>
                  <a:schemeClr val="tx2"/>
                </a:solidFill>
                <a:latin typeface="Arial" charset="0"/>
              </a:defRPr>
            </a:lvl2pPr>
            <a:lvl3pPr algn="ctr" defTabSz="609600">
              <a:spcBef>
                <a:spcPct val="0"/>
              </a:spcBef>
              <a:defRPr sz="4400">
                <a:solidFill>
                  <a:schemeClr val="tx2"/>
                </a:solidFill>
                <a:latin typeface="Arial" charset="0"/>
              </a:defRPr>
            </a:lvl3pPr>
            <a:lvl4pPr algn="ctr" defTabSz="609600">
              <a:spcBef>
                <a:spcPct val="0"/>
              </a:spcBef>
              <a:defRPr sz="4400">
                <a:solidFill>
                  <a:schemeClr val="tx2"/>
                </a:solidFill>
                <a:latin typeface="Arial" charset="0"/>
              </a:defRPr>
            </a:lvl4pPr>
            <a:lvl5pPr algn="ctr" defTabSz="609600">
              <a:spcBef>
                <a:spcPct val="0"/>
              </a:spcBef>
              <a:defRPr sz="4400">
                <a:solidFill>
                  <a:schemeClr val="tx2"/>
                </a:solidFill>
                <a:latin typeface="Arial" charset="0"/>
              </a:defRPr>
            </a:lvl5pPr>
            <a:lvl6pPr marL="457200" algn="ctr" defTabSz="609600" fontAlgn="base">
              <a:spcBef>
                <a:spcPct val="0"/>
              </a:spcBef>
              <a:spcAft>
                <a:spcPct val="0"/>
              </a:spcAft>
              <a:defRPr sz="4400">
                <a:solidFill>
                  <a:schemeClr val="tx2"/>
                </a:solidFill>
                <a:latin typeface="Arial" charset="0"/>
              </a:defRPr>
            </a:lvl6pPr>
            <a:lvl7pPr marL="914400" algn="ctr" defTabSz="609600" fontAlgn="base">
              <a:spcBef>
                <a:spcPct val="0"/>
              </a:spcBef>
              <a:spcAft>
                <a:spcPct val="0"/>
              </a:spcAft>
              <a:defRPr sz="4400">
                <a:solidFill>
                  <a:schemeClr val="tx2"/>
                </a:solidFill>
                <a:latin typeface="Arial" charset="0"/>
              </a:defRPr>
            </a:lvl7pPr>
            <a:lvl8pPr marL="1371600" algn="ctr" defTabSz="609600" fontAlgn="base">
              <a:spcBef>
                <a:spcPct val="0"/>
              </a:spcBef>
              <a:spcAft>
                <a:spcPct val="0"/>
              </a:spcAft>
              <a:defRPr sz="4400">
                <a:solidFill>
                  <a:schemeClr val="tx2"/>
                </a:solidFill>
                <a:latin typeface="Arial" charset="0"/>
              </a:defRPr>
            </a:lvl8pPr>
            <a:lvl9pPr marL="1828800" algn="ctr" defTabSz="609600" fontAlgn="base">
              <a:spcBef>
                <a:spcPct val="0"/>
              </a:spcBef>
              <a:spcAft>
                <a:spcPct val="0"/>
              </a:spcAft>
              <a:defRPr sz="4400">
                <a:solidFill>
                  <a:schemeClr val="tx2"/>
                </a:solidFill>
                <a:latin typeface="Arial" charset="0"/>
              </a:defRPr>
            </a:lvl9pPr>
          </a:lstStyle>
          <a:p>
            <a:pPr>
              <a:buFontTx/>
              <a:buNone/>
            </a:pPr>
            <a:r>
              <a:rPr lang="ca-ES" altLang="ca-ES" sz="2800" dirty="0" err="1">
                <a:solidFill>
                  <a:schemeClr val="bg1"/>
                </a:solidFill>
              </a:rPr>
              <a:t>introduction</a:t>
            </a:r>
            <a:r>
              <a:rPr lang="ca-ES" altLang="ca-ES" sz="2800" dirty="0">
                <a:solidFill>
                  <a:schemeClr val="bg1"/>
                </a:solidFill>
              </a:rPr>
              <a:t>: </a:t>
            </a:r>
            <a:r>
              <a:rPr lang="ca-ES" altLang="ca-ES" sz="2800" dirty="0" err="1">
                <a:solidFill>
                  <a:schemeClr val="bg1"/>
                </a:solidFill>
              </a:rPr>
              <a:t>Depression</a:t>
            </a:r>
            <a:r>
              <a:rPr lang="ca-ES" altLang="ca-ES" sz="2800" dirty="0">
                <a:solidFill>
                  <a:schemeClr val="bg1"/>
                </a:solidFill>
              </a:rPr>
              <a:t> </a:t>
            </a:r>
            <a:r>
              <a:rPr lang="ca-ES" altLang="ca-ES" sz="2800" dirty="0" err="1">
                <a:solidFill>
                  <a:schemeClr val="bg1"/>
                </a:solidFill>
              </a:rPr>
              <a:t>Characteristics</a:t>
            </a:r>
            <a:r>
              <a:rPr lang="ca-ES" altLang="ca-ES" sz="2800" dirty="0">
                <a:solidFill>
                  <a:schemeClr val="bg1"/>
                </a:solidFill>
              </a:rPr>
              <a:t> (II)</a:t>
            </a:r>
            <a:endParaRPr lang="es-ES" altLang="ca-ES" sz="2800" dirty="0">
              <a:solidFill>
                <a:schemeClr val="bg1"/>
              </a:solidFill>
            </a:endParaRPr>
          </a:p>
        </p:txBody>
      </p:sp>
      <p:graphicFrame>
        <p:nvGraphicFramePr>
          <p:cNvPr id="2262" name="Group 214"/>
          <p:cNvGraphicFramePr>
            <a:graphicFrameLocks noGrp="1"/>
          </p:cNvGraphicFramePr>
          <p:nvPr/>
        </p:nvGraphicFramePr>
        <p:xfrm>
          <a:off x="3276600" y="1341438"/>
          <a:ext cx="2016125" cy="5229988"/>
        </p:xfrm>
        <a:graphic>
          <a:graphicData uri="http://schemas.openxmlformats.org/drawingml/2006/table">
            <a:tbl>
              <a:tblPr/>
              <a:tblGrid>
                <a:gridCol w="2016125"/>
              </a:tblGrid>
              <a:tr h="349250">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800" b="1" i="1" u="none" strike="noStrike" cap="none" normalizeH="0" baseline="0" smtClean="0">
                          <a:ln>
                            <a:noFill/>
                          </a:ln>
                          <a:solidFill>
                            <a:schemeClr val="tx1"/>
                          </a:solidFill>
                          <a:effectLst/>
                          <a:latin typeface="Arial" charset="0"/>
                        </a:rPr>
                        <a:t>Female Role</a:t>
                      </a:r>
                      <a:endParaRPr kumimoji="0" lang="es-ES" altLang="ca-ES" sz="1800" b="1" i="1" u="none" strike="noStrike" cap="none" normalizeH="0" baseline="0" smtClean="0">
                        <a:ln>
                          <a:noFill/>
                        </a:ln>
                        <a:solidFill>
                          <a:schemeClr val="tx1"/>
                        </a:solidFill>
                        <a:effectLst/>
                        <a:latin typeface="Arial" charset="0"/>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B2B2B2">
                        <a:alpha val="50000"/>
                      </a:srgbClr>
                    </a:solidFill>
                  </a:tcPr>
                </a:tc>
              </a:tr>
              <a:tr h="957263">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a-ES" altLang="ca-E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Inherent in the concept of permanence, stability, non-transition</a:t>
                      </a:r>
                      <a:endParaRPr kumimoji="0" lang="es-ES" altLang="ca-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42988">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a-ES" altLang="ca-E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No further learn skills such as search, weigh, decide, choose</a:t>
                      </a:r>
                      <a:endParaRPr kumimoji="0" lang="es-ES" altLang="ca-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20800">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s-ES" altLang="ca-E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Role little prestige, no social recognition or financial remuneration</a:t>
                      </a:r>
                      <a:endParaRPr kumimoji="0" lang="es-ES" altLang="ca-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512888">
                <a:tc>
                  <a:txBody>
                    <a:bodyPr/>
                    <a:lstStyle>
                      <a:lvl1pPr>
                        <a:defRPr sz="2800">
                          <a:solidFill>
                            <a:schemeClr val="tx1"/>
                          </a:solidFill>
                          <a:latin typeface="Arial" charset="0"/>
                        </a:defRPr>
                      </a:lvl1pPr>
                      <a:lvl2pPr>
                        <a:defRPr sz="2400">
                          <a:solidFill>
                            <a:schemeClr val="tx1"/>
                          </a:solidFill>
                          <a:latin typeface="Arial" charset="0"/>
                        </a:defRPr>
                      </a:lvl2pPr>
                      <a:lvl3pPr>
                        <a:defRPr sz="2000">
                          <a:solidFill>
                            <a:schemeClr val="tx1"/>
                          </a:solidFill>
                          <a:latin typeface="Arial" charset="0"/>
                        </a:defRPr>
                      </a:lvl3pPr>
                      <a:lvl4pPr>
                        <a:defRPr>
                          <a:solidFill>
                            <a:schemeClr val="tx1"/>
                          </a:solidFill>
                          <a:latin typeface="Arial" charset="0"/>
                        </a:defRPr>
                      </a:lvl4pPr>
                      <a:lvl5pPr>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ca-ES" altLang="ca-ES" sz="14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ca-ES" altLang="ca-ES" sz="1400" b="0" i="0" u="none" strike="noStrike" cap="none" normalizeH="0" baseline="0" smtClean="0">
                          <a:ln>
                            <a:noFill/>
                          </a:ln>
                          <a:solidFill>
                            <a:schemeClr val="tx1"/>
                          </a:solidFill>
                          <a:effectLst/>
                          <a:latin typeface="Arial" charset="0"/>
                        </a:rPr>
                        <a:t>Induced to remain in the small and restricted field of possibilities and options</a:t>
                      </a:r>
                      <a:endParaRPr kumimoji="0" lang="es-ES" altLang="ca-E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199" name="AutoShape 151"/>
          <p:cNvSpPr>
            <a:spLocks noChangeArrowheads="1"/>
          </p:cNvSpPr>
          <p:nvPr/>
        </p:nvSpPr>
        <p:spPr bwMode="auto">
          <a:xfrm rot="5400000">
            <a:off x="5257007" y="1808956"/>
            <a:ext cx="2087562" cy="1584325"/>
          </a:xfrm>
          <a:prstGeom prst="homePlate">
            <a:avLst>
              <a:gd name="adj" fmla="val 32959"/>
            </a:avLst>
          </a:prstGeom>
          <a:gradFill rotWithShape="1">
            <a:gsLst>
              <a:gs pos="0">
                <a:srgbClr val="CC3300">
                  <a:alpha val="53000"/>
                </a:srgbClr>
              </a:gs>
              <a:gs pos="100000">
                <a:srgbClr val="A50021">
                  <a:alpha val="75000"/>
                </a:srgbClr>
              </a:gs>
            </a:gsLst>
            <a:path path="shape">
              <a:fillToRect l="50000" t="50000" r="50000" b="50000"/>
            </a:path>
          </a:gradFill>
          <a:ln>
            <a:noFill/>
          </a:ln>
          <a:effectLst/>
          <a:scene3d>
            <a:camera prst="legacyObliqueTopRight"/>
            <a:lightRig rig="legacyFlat3" dir="b"/>
          </a:scene3d>
          <a:sp3d extrusionH="430200" prstMaterial="legacyMatte">
            <a:bevelT w="13500" h="13500" prst="angle"/>
            <a:bevelB w="13500" h="13500" prst="angle"/>
            <a:extrusionClr>
              <a:srgbClr val="A50021"/>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nchor="ctr">
            <a:flatTx/>
          </a:bodyPr>
          <a:lstStyle>
            <a:lvl1pPr>
              <a:spcBef>
                <a:spcPct val="0"/>
              </a:spcBef>
              <a:defRPr>
                <a:solidFill>
                  <a:schemeClr val="tx1"/>
                </a:solidFill>
                <a:latin typeface="Arial" charset="0"/>
              </a:defRPr>
            </a:lvl1pPr>
            <a:lvl2pPr marL="534988">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1800" b="1"/>
              <a:t>     Roles acquired through socialization</a:t>
            </a:r>
            <a:endParaRPr lang="es-ES" altLang="ca-ES" sz="1800" b="1"/>
          </a:p>
        </p:txBody>
      </p:sp>
      <p:sp>
        <p:nvSpPr>
          <p:cNvPr id="2200" name="AutoShape 152"/>
          <p:cNvSpPr>
            <a:spLocks noChangeArrowheads="1"/>
          </p:cNvSpPr>
          <p:nvPr/>
        </p:nvSpPr>
        <p:spPr bwMode="auto">
          <a:xfrm rot="5400000">
            <a:off x="7057232" y="1808956"/>
            <a:ext cx="2087562" cy="1584325"/>
          </a:xfrm>
          <a:prstGeom prst="homePlate">
            <a:avLst>
              <a:gd name="adj" fmla="val 32941"/>
            </a:avLst>
          </a:prstGeom>
          <a:gradFill rotWithShape="1">
            <a:gsLst>
              <a:gs pos="0">
                <a:srgbClr val="CC3300">
                  <a:alpha val="53000"/>
                </a:srgbClr>
              </a:gs>
              <a:gs pos="100000">
                <a:srgbClr val="A50021">
                  <a:alpha val="75000"/>
                </a:srgbClr>
              </a:gs>
            </a:gsLst>
            <a:path path="shape">
              <a:fillToRect l="50000" t="50000" r="50000" b="50000"/>
            </a:path>
          </a:gradFill>
          <a:ln>
            <a:noFill/>
          </a:ln>
          <a:effectLst/>
          <a:scene3d>
            <a:camera prst="legacyObliqueTopRight"/>
            <a:lightRig rig="legacyFlat3" dir="b"/>
          </a:scene3d>
          <a:sp3d extrusionH="430200" prstMaterial="legacyMatte">
            <a:bevelT w="13500" h="13500" prst="angle"/>
            <a:bevelB w="13500" h="13500" prst="angle"/>
            <a:extrusionClr>
              <a:srgbClr val="A50021"/>
            </a:extrusionClr>
          </a:sp3d>
          <a:extLst>
            <a:ext uri="{91240B29-F687-4F45-9708-019B960494DF}">
              <a14:hiddenLine xmlns:a14="http://schemas.microsoft.com/office/drawing/2010/main" w="9525" algn="ctr">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nchor="ctr">
            <a:flatTx/>
          </a:bodyPr>
          <a:lstStyle>
            <a:lvl1pPr>
              <a:spcBef>
                <a:spcPct val="0"/>
              </a:spcBef>
              <a:defRPr>
                <a:solidFill>
                  <a:schemeClr val="tx1"/>
                </a:solidFill>
                <a:latin typeface="Arial" charset="0"/>
              </a:defRPr>
            </a:lvl1pPr>
            <a:lvl2pPr marL="534988">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1800" b="1"/>
              <a:t>Social changes</a:t>
            </a:r>
            <a:endParaRPr lang="es-ES" altLang="ca-ES" sz="1800" b="1"/>
          </a:p>
        </p:txBody>
      </p:sp>
      <p:sp>
        <p:nvSpPr>
          <p:cNvPr id="2201" name="AutoShape 153"/>
          <p:cNvSpPr>
            <a:spLocks noChangeArrowheads="1"/>
          </p:cNvSpPr>
          <p:nvPr/>
        </p:nvSpPr>
        <p:spPr bwMode="auto">
          <a:xfrm>
            <a:off x="5508625" y="4149725"/>
            <a:ext cx="3455988" cy="431800"/>
          </a:xfrm>
          <a:prstGeom prst="roundRect">
            <a:avLst>
              <a:gd name="adj" fmla="val 50000"/>
            </a:avLst>
          </a:prstGeom>
          <a:gradFill rotWithShape="1">
            <a:gsLst>
              <a:gs pos="0">
                <a:srgbClr val="A50021"/>
              </a:gs>
              <a:gs pos="100000">
                <a:srgbClr val="CC0000"/>
              </a:gs>
            </a:gsLst>
            <a:lin ang="2700000" scaled="1"/>
          </a:gradFill>
          <a:ln>
            <a:noFill/>
          </a:ln>
          <a:effectLst/>
          <a:scene3d>
            <a:camera prst="legacyObliqueTopRight">
              <a:rot lat="21299999" lon="0" rev="0"/>
            </a:camera>
            <a:lightRig rig="legacyFlat3" dir="l"/>
          </a:scene3d>
          <a:sp3d extrusionH="430200" prstMaterial="legacyMatte">
            <a:bevelT w="13500" h="13500" prst="angle"/>
            <a:bevelB w="13500" h="13500" prst="angle"/>
            <a:extrusionClr>
              <a:srgbClr val="A50021"/>
            </a:extrusionClr>
          </a:sp3d>
          <a:extLst>
            <a:ext uri="{91240B29-F687-4F45-9708-019B960494DF}">
              <a14:hiddenLine xmlns:a14="http://schemas.microsoft.com/office/drawing/2010/main" w="9525" algn="ctr">
                <a:no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flatTx/>
          </a:bodyPr>
          <a:lstStyle>
            <a:lvl1pPr marL="342900" indent="-342900">
              <a:spcBef>
                <a:spcPct val="0"/>
              </a:spcBef>
              <a:defRPr>
                <a:solidFill>
                  <a:schemeClr val="tx1"/>
                </a:solidFill>
                <a:latin typeface="Arial" charset="0"/>
              </a:defRPr>
            </a:lvl1pPr>
            <a:lvl2pPr>
              <a:spcBef>
                <a:spcPct val="0"/>
              </a:spcBef>
              <a:defRPr>
                <a:solidFill>
                  <a:schemeClr val="tx1"/>
                </a:solidFill>
                <a:latin typeface="Arial" charset="0"/>
              </a:defRPr>
            </a:lvl2pPr>
            <a:lvl3pPr>
              <a:spcBef>
                <a:spcPct val="0"/>
              </a:spcBef>
              <a:defRPr>
                <a:solidFill>
                  <a:schemeClr val="tx1"/>
                </a:solidFill>
                <a:latin typeface="Arial" charset="0"/>
              </a:defRPr>
            </a:lvl3pPr>
            <a:lvl4pPr>
              <a:spcBef>
                <a:spcPct val="0"/>
              </a:spcBef>
              <a:defRPr>
                <a:solidFill>
                  <a:schemeClr val="tx1"/>
                </a:solidFill>
                <a:latin typeface="Arial" charset="0"/>
              </a:defRPr>
            </a:lvl4pPr>
            <a:lvl5pPr>
              <a:spcBef>
                <a:spcPct val="0"/>
              </a:spcBef>
              <a:defRPr>
                <a:solidFill>
                  <a:schemeClr val="tx1"/>
                </a:solidFill>
                <a:latin typeface="Arial" charset="0"/>
              </a:defRPr>
            </a:lvl5pPr>
            <a:lvl6pPr fontAlgn="base">
              <a:spcBef>
                <a:spcPct val="0"/>
              </a:spcBef>
              <a:spcAft>
                <a:spcPct val="0"/>
              </a:spcAft>
              <a:defRPr>
                <a:solidFill>
                  <a:schemeClr val="tx1"/>
                </a:solidFill>
                <a:latin typeface="Arial" charset="0"/>
              </a:defRPr>
            </a:lvl6pPr>
            <a:lvl7pPr fontAlgn="base">
              <a:spcBef>
                <a:spcPct val="0"/>
              </a:spcBef>
              <a:spcAft>
                <a:spcPct val="0"/>
              </a:spcAft>
              <a:defRPr>
                <a:solidFill>
                  <a:schemeClr val="tx1"/>
                </a:solidFill>
                <a:latin typeface="Arial" charset="0"/>
              </a:defRPr>
            </a:lvl7pPr>
            <a:lvl8pPr fontAlgn="base">
              <a:spcBef>
                <a:spcPct val="0"/>
              </a:spcBef>
              <a:spcAft>
                <a:spcPct val="0"/>
              </a:spcAft>
              <a:defRPr>
                <a:solidFill>
                  <a:schemeClr val="tx1"/>
                </a:solidFill>
                <a:latin typeface="Arial" charset="0"/>
              </a:defRPr>
            </a:lvl8pPr>
            <a:lvl9pPr fontAlgn="base">
              <a:spcBef>
                <a:spcPct val="0"/>
              </a:spcBef>
              <a:spcAft>
                <a:spcPct val="0"/>
              </a:spcAft>
              <a:defRPr>
                <a:solidFill>
                  <a:schemeClr val="tx1"/>
                </a:solidFill>
                <a:latin typeface="Arial" charset="0"/>
              </a:defRPr>
            </a:lvl9pPr>
          </a:lstStyle>
          <a:p>
            <a:pPr algn="ctr">
              <a:spcBef>
                <a:spcPct val="20000"/>
              </a:spcBef>
              <a:buFontTx/>
              <a:buNone/>
            </a:pPr>
            <a:r>
              <a:rPr lang="ca-ES" altLang="ca-ES" sz="1800" b="1"/>
              <a:t>DEPRESSION</a:t>
            </a:r>
            <a:endParaRPr lang="es-ES" altLang="ca-ES" sz="1800" b="1"/>
          </a:p>
        </p:txBody>
      </p:sp>
    </p:spTree>
    <p:custDataLst>
      <p:tags r:id="rId1"/>
    </p:custDataLst>
    <p:extLst>
      <p:ext uri="{BB962C8B-B14F-4D97-AF65-F5344CB8AC3E}">
        <p14:creationId xmlns:p14="http://schemas.microsoft.com/office/powerpoint/2010/main" val="381808478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199"/>
                                        </p:tgtEl>
                                        <p:attrNameLst>
                                          <p:attrName>style.visibility</p:attrName>
                                        </p:attrNameLst>
                                      </p:cBhvr>
                                      <p:to>
                                        <p:strVal val="visible"/>
                                      </p:to>
                                    </p:set>
                                    <p:animEffect transition="in" filter="fade">
                                      <p:cBhvr>
                                        <p:cTn id="7" dur="1000"/>
                                        <p:tgtEl>
                                          <p:spTgt spid="2199"/>
                                        </p:tgtEl>
                                      </p:cBhvr>
                                    </p:animEffect>
                                    <p:anim calcmode="lin" valueType="num">
                                      <p:cBhvr>
                                        <p:cTn id="8" dur="1000" fill="hold"/>
                                        <p:tgtEl>
                                          <p:spTgt spid="2199"/>
                                        </p:tgtEl>
                                        <p:attrNameLst>
                                          <p:attrName>ppt_x</p:attrName>
                                        </p:attrNameLst>
                                      </p:cBhvr>
                                      <p:tavLst>
                                        <p:tav tm="0">
                                          <p:val>
                                            <p:strVal val="#ppt_x"/>
                                          </p:val>
                                        </p:tav>
                                        <p:tav tm="100000">
                                          <p:val>
                                            <p:strVal val="#ppt_x"/>
                                          </p:val>
                                        </p:tav>
                                      </p:tavLst>
                                    </p:anim>
                                    <p:anim calcmode="lin" valueType="num">
                                      <p:cBhvr>
                                        <p:cTn id="9" dur="1000" fill="hold"/>
                                        <p:tgtEl>
                                          <p:spTgt spid="219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2200"/>
                                        </p:tgtEl>
                                        <p:attrNameLst>
                                          <p:attrName>style.visibility</p:attrName>
                                        </p:attrNameLst>
                                      </p:cBhvr>
                                      <p:to>
                                        <p:strVal val="visible"/>
                                      </p:to>
                                    </p:set>
                                    <p:animEffect transition="in" filter="fade">
                                      <p:cBhvr>
                                        <p:cTn id="13" dur="1000"/>
                                        <p:tgtEl>
                                          <p:spTgt spid="2200"/>
                                        </p:tgtEl>
                                      </p:cBhvr>
                                    </p:animEffect>
                                    <p:anim calcmode="lin" valueType="num">
                                      <p:cBhvr>
                                        <p:cTn id="14" dur="1000" fill="hold"/>
                                        <p:tgtEl>
                                          <p:spTgt spid="2200"/>
                                        </p:tgtEl>
                                        <p:attrNameLst>
                                          <p:attrName>ppt_x</p:attrName>
                                        </p:attrNameLst>
                                      </p:cBhvr>
                                      <p:tavLst>
                                        <p:tav tm="0">
                                          <p:val>
                                            <p:strVal val="#ppt_x"/>
                                          </p:val>
                                        </p:tav>
                                        <p:tav tm="100000">
                                          <p:val>
                                            <p:strVal val="#ppt_x"/>
                                          </p:val>
                                        </p:tav>
                                      </p:tavLst>
                                    </p:anim>
                                    <p:anim calcmode="lin" valueType="num">
                                      <p:cBhvr>
                                        <p:cTn id="15" dur="1000" fill="hold"/>
                                        <p:tgtEl>
                                          <p:spTgt spid="2200"/>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201"/>
                                        </p:tgtEl>
                                        <p:attrNameLst>
                                          <p:attrName>style.visibility</p:attrName>
                                        </p:attrNameLst>
                                      </p:cBhvr>
                                      <p:to>
                                        <p:strVal val="visible"/>
                                      </p:to>
                                    </p:set>
                                    <p:animEffect transition="in" filter="fade">
                                      <p:cBhvr>
                                        <p:cTn id="19" dur="1000"/>
                                        <p:tgtEl>
                                          <p:spTgt spid="2201"/>
                                        </p:tgtEl>
                                      </p:cBhvr>
                                    </p:animEffect>
                                    <p:anim calcmode="lin" valueType="num">
                                      <p:cBhvr>
                                        <p:cTn id="20" dur="1000" fill="hold"/>
                                        <p:tgtEl>
                                          <p:spTgt spid="2201"/>
                                        </p:tgtEl>
                                        <p:attrNameLst>
                                          <p:attrName>ppt_x</p:attrName>
                                        </p:attrNameLst>
                                      </p:cBhvr>
                                      <p:tavLst>
                                        <p:tav tm="0">
                                          <p:val>
                                            <p:strVal val="#ppt_x"/>
                                          </p:val>
                                        </p:tav>
                                        <p:tav tm="100000">
                                          <p:val>
                                            <p:strVal val="#ppt_x"/>
                                          </p:val>
                                        </p:tav>
                                      </p:tavLst>
                                    </p:anim>
                                    <p:anim calcmode="lin" valueType="num">
                                      <p:cBhvr>
                                        <p:cTn id="21" dur="1000" fill="hold"/>
                                        <p:tgtEl>
                                          <p:spTgt spid="22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99" grpId="0" animBg="1"/>
      <p:bldP spid="2200" grpId="0" animBg="1"/>
      <p:bldP spid="220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4114800" cy="842352"/>
          </a:xfrm>
        </p:spPr>
        <p:txBody>
          <a:bodyPr/>
          <a:lstStyle/>
          <a:p>
            <a:r>
              <a:rPr lang="es-ES" dirty="0" err="1" smtClean="0"/>
              <a:t>introduction</a:t>
            </a:r>
            <a:endParaRPr lang="ca-ES" dirty="0"/>
          </a:p>
        </p:txBody>
      </p:sp>
      <p:sp>
        <p:nvSpPr>
          <p:cNvPr id="3" name="2 Marcador de contenido"/>
          <p:cNvSpPr>
            <a:spLocks noGrp="1"/>
          </p:cNvSpPr>
          <p:nvPr>
            <p:ph idx="1"/>
          </p:nvPr>
        </p:nvSpPr>
        <p:spPr/>
        <p:txBody>
          <a:bodyPr>
            <a:normAutofit/>
          </a:bodyPr>
          <a:lstStyle/>
          <a:p>
            <a:pPr marL="521208" indent="-457200"/>
            <a:endParaRPr lang="es-ES" dirty="0" smtClean="0"/>
          </a:p>
          <a:p>
            <a:pPr marL="521208" indent="-457200" algn="just"/>
            <a:r>
              <a:rPr lang="en-US" dirty="0"/>
              <a:t>In the context of patients accessing primary health care services, the prevalence has shown varying between 10% and </a:t>
            </a:r>
            <a:r>
              <a:rPr lang="en-US" dirty="0" smtClean="0"/>
              <a:t>50%.</a:t>
            </a:r>
          </a:p>
          <a:p>
            <a:pPr marL="64008" indent="0" algn="just">
              <a:buNone/>
            </a:pPr>
            <a:endParaRPr lang="en-US" dirty="0" smtClean="0"/>
          </a:p>
          <a:p>
            <a:pPr marL="521208" indent="-457200" algn="just"/>
            <a:r>
              <a:rPr lang="en-US" dirty="0"/>
              <a:t>A high prevalence of depressive symptoms was observed among </a:t>
            </a:r>
            <a:r>
              <a:rPr lang="en-US" dirty="0" smtClean="0"/>
              <a:t>adult women </a:t>
            </a:r>
            <a:r>
              <a:rPr lang="en-US" dirty="0"/>
              <a:t>attending a Family Medicine </a:t>
            </a:r>
            <a:r>
              <a:rPr lang="en-US" dirty="0" smtClean="0"/>
              <a:t>in </a:t>
            </a:r>
            <a:r>
              <a:rPr lang="en-US" dirty="0"/>
              <a:t>Mexico </a:t>
            </a:r>
            <a:r>
              <a:rPr lang="en-US" dirty="0" smtClean="0"/>
              <a:t>City, 52%</a:t>
            </a:r>
          </a:p>
          <a:p>
            <a:pPr marL="521208" indent="-457200"/>
            <a:endParaRPr lang="es-ES" dirty="0" smtClean="0"/>
          </a:p>
          <a:p>
            <a:pPr marL="521208" indent="-457200"/>
            <a:endParaRPr lang="es-ES" dirty="0"/>
          </a:p>
          <a:p>
            <a:pPr marL="521208" indent="-457200"/>
            <a:endParaRPr lang="es-ES" dirty="0" smtClean="0"/>
          </a:p>
          <a:p>
            <a:pPr marL="521208" indent="-457200"/>
            <a:endParaRPr lang="ca-ES" dirty="0"/>
          </a:p>
        </p:txBody>
      </p:sp>
    </p:spTree>
    <p:extLst>
      <p:ext uri="{BB962C8B-B14F-4D97-AF65-F5344CB8AC3E}">
        <p14:creationId xmlns:p14="http://schemas.microsoft.com/office/powerpoint/2010/main" val="28504504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ca-ES" dirty="0" err="1" smtClean="0"/>
              <a:t>introduction</a:t>
            </a:r>
            <a:endParaRPr lang="ca-ES" dirty="0"/>
          </a:p>
        </p:txBody>
      </p:sp>
      <p:sp>
        <p:nvSpPr>
          <p:cNvPr id="3" name="Marcador de contenido 2"/>
          <p:cNvSpPr>
            <a:spLocks noGrp="1"/>
          </p:cNvSpPr>
          <p:nvPr>
            <p:ph idx="1"/>
          </p:nvPr>
        </p:nvSpPr>
        <p:spPr/>
        <p:txBody>
          <a:bodyPr/>
          <a:lstStyle/>
          <a:p>
            <a:pPr algn="just"/>
            <a:r>
              <a:rPr lang="es-ES" dirty="0" smtClean="0"/>
              <a:t>In USA Dwait </a:t>
            </a:r>
            <a:r>
              <a:rPr lang="es-ES" dirty="0"/>
              <a:t>30-40</a:t>
            </a:r>
            <a:r>
              <a:rPr lang="es-ES" dirty="0" smtClean="0"/>
              <a:t>%</a:t>
            </a:r>
          </a:p>
          <a:p>
            <a:pPr algn="just"/>
            <a:r>
              <a:rPr lang="es-ES" dirty="0" smtClean="0"/>
              <a:t>In Uganda 25.2%</a:t>
            </a:r>
            <a:endParaRPr lang="es-ES" dirty="0"/>
          </a:p>
          <a:p>
            <a:pPr algn="just"/>
            <a:r>
              <a:rPr lang="es-ES" dirty="0" smtClean="0"/>
              <a:t>In </a:t>
            </a:r>
            <a:r>
              <a:rPr lang="es-ES" dirty="0" err="1" smtClean="0"/>
              <a:t>Spain</a:t>
            </a:r>
            <a:r>
              <a:rPr lang="es-ES" dirty="0" smtClean="0"/>
              <a:t> </a:t>
            </a:r>
            <a:r>
              <a:rPr lang="es-ES" dirty="0" err="1" smtClean="0"/>
              <a:t>the</a:t>
            </a:r>
            <a:r>
              <a:rPr lang="es-ES" dirty="0" smtClean="0"/>
              <a:t> </a:t>
            </a:r>
            <a:r>
              <a:rPr lang="es-ES" dirty="0" err="1" smtClean="0"/>
              <a:t>highest</a:t>
            </a:r>
            <a:r>
              <a:rPr lang="es-ES" dirty="0" smtClean="0"/>
              <a:t> </a:t>
            </a:r>
            <a:r>
              <a:rPr lang="es-ES" dirty="0" err="1" smtClean="0"/>
              <a:t>have</a:t>
            </a:r>
            <a:r>
              <a:rPr lang="es-ES" dirty="0" smtClean="0"/>
              <a:t> </a:t>
            </a:r>
            <a:r>
              <a:rPr lang="es-ES" dirty="0" err="1" smtClean="0"/>
              <a:t>been</a:t>
            </a:r>
            <a:r>
              <a:rPr lang="es-ES" dirty="0" smtClean="0"/>
              <a:t> </a:t>
            </a:r>
            <a:r>
              <a:rPr lang="es-ES" dirty="0" err="1" smtClean="0"/>
              <a:t>found</a:t>
            </a:r>
            <a:r>
              <a:rPr lang="es-ES" dirty="0" smtClean="0"/>
              <a:t> in Gerona, </a:t>
            </a:r>
            <a:r>
              <a:rPr lang="es-ES" dirty="0" err="1" smtClean="0"/>
              <a:t>Chocrón</a:t>
            </a:r>
            <a:r>
              <a:rPr lang="es-ES" dirty="0" smtClean="0"/>
              <a:t> </a:t>
            </a:r>
            <a:r>
              <a:rPr lang="es-ES" dirty="0"/>
              <a:t>38,8</a:t>
            </a:r>
            <a:r>
              <a:rPr lang="es-ES" dirty="0" smtClean="0"/>
              <a:t>% and </a:t>
            </a:r>
            <a:r>
              <a:rPr lang="es-ES" dirty="0" err="1" smtClean="0"/>
              <a:t>Andalusia</a:t>
            </a:r>
            <a:r>
              <a:rPr lang="es-ES" dirty="0" smtClean="0"/>
              <a:t> </a:t>
            </a:r>
            <a:r>
              <a:rPr lang="es-ES" dirty="0" err="1" smtClean="0"/>
              <a:t>with</a:t>
            </a:r>
            <a:r>
              <a:rPr lang="es-ES" dirty="0" smtClean="0"/>
              <a:t> 42.0%.  </a:t>
            </a:r>
            <a:endParaRPr lang="es-ES" dirty="0"/>
          </a:p>
          <a:p>
            <a:pPr algn="just"/>
            <a:r>
              <a:rPr lang="es-ES" dirty="0" smtClean="0"/>
              <a:t>Vázquez-Barquero in Cantabria </a:t>
            </a:r>
            <a:r>
              <a:rPr lang="es-ES" dirty="0"/>
              <a:t>31,5% </a:t>
            </a:r>
          </a:p>
          <a:p>
            <a:pPr algn="just"/>
            <a:r>
              <a:rPr lang="es-ES" dirty="0" smtClean="0"/>
              <a:t>Fernández in Granada 34,7%</a:t>
            </a:r>
          </a:p>
          <a:p>
            <a:pPr algn="just"/>
            <a:endParaRPr lang="es-ES" dirty="0"/>
          </a:p>
          <a:p>
            <a:endParaRPr lang="ca-ES" dirty="0"/>
          </a:p>
        </p:txBody>
      </p:sp>
    </p:spTree>
    <p:extLst>
      <p:ext uri="{BB962C8B-B14F-4D97-AF65-F5344CB8AC3E}">
        <p14:creationId xmlns:p14="http://schemas.microsoft.com/office/powerpoint/2010/main" val="36038822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introduction</a:t>
            </a:r>
            <a:endParaRPr lang="ca-ES" dirty="0"/>
          </a:p>
        </p:txBody>
      </p:sp>
      <p:sp>
        <p:nvSpPr>
          <p:cNvPr id="3" name="2 Marcador de contenido"/>
          <p:cNvSpPr>
            <a:spLocks noGrp="1"/>
          </p:cNvSpPr>
          <p:nvPr>
            <p:ph idx="1"/>
          </p:nvPr>
        </p:nvSpPr>
        <p:spPr/>
        <p:txBody>
          <a:bodyPr>
            <a:normAutofit/>
          </a:bodyPr>
          <a:lstStyle/>
          <a:p>
            <a:pPr algn="just"/>
            <a:r>
              <a:rPr lang="en-US" dirty="0" smtClean="0"/>
              <a:t>A </a:t>
            </a:r>
            <a:r>
              <a:rPr lang="en-US" dirty="0"/>
              <a:t>high proportion of the population with mental disorders </a:t>
            </a:r>
            <a:r>
              <a:rPr lang="en-US" dirty="0" smtClean="0"/>
              <a:t>remains underdiagnosed </a:t>
            </a:r>
            <a:r>
              <a:rPr lang="en-US" dirty="0"/>
              <a:t>and </a:t>
            </a:r>
            <a:r>
              <a:rPr lang="en-US" dirty="0" smtClean="0"/>
              <a:t>undertreated</a:t>
            </a:r>
            <a:endParaRPr lang="es-ES" dirty="0" smtClean="0"/>
          </a:p>
          <a:p>
            <a:pPr algn="just"/>
            <a:r>
              <a:rPr lang="en-US" dirty="0"/>
              <a:t>The severe symptoms are </a:t>
            </a:r>
            <a:r>
              <a:rPr lang="en-US" dirty="0" smtClean="0"/>
              <a:t>less </a:t>
            </a:r>
            <a:r>
              <a:rPr lang="en-US" dirty="0"/>
              <a:t>ignored </a:t>
            </a:r>
            <a:endParaRPr lang="en-US" dirty="0" smtClean="0"/>
          </a:p>
          <a:p>
            <a:pPr algn="just"/>
            <a:r>
              <a:rPr lang="en-US" dirty="0"/>
              <a:t>More frequent depressive symptoms:</a:t>
            </a:r>
          </a:p>
          <a:p>
            <a:pPr marL="0" indent="0" algn="just">
              <a:buNone/>
            </a:pPr>
            <a:r>
              <a:rPr lang="en-US" dirty="0" smtClean="0"/>
              <a:t> </a:t>
            </a:r>
            <a:r>
              <a:rPr lang="en-US" dirty="0"/>
              <a:t>moderate insomnia, impact at work</a:t>
            </a:r>
            <a:r>
              <a:rPr lang="en-US" dirty="0" smtClean="0"/>
              <a:t>, anxiety</a:t>
            </a:r>
            <a:r>
              <a:rPr lang="en-US" dirty="0"/>
              <a:t>, gastrointestinal </a:t>
            </a:r>
            <a:r>
              <a:rPr lang="en-US" dirty="0" smtClean="0"/>
              <a:t>symptoms</a:t>
            </a:r>
          </a:p>
          <a:p>
            <a:pPr algn="just"/>
            <a:r>
              <a:rPr lang="en-US" dirty="0"/>
              <a:t>Low prevalence symptoms: suicidal thoughts, weight loss, guilt</a:t>
            </a:r>
            <a:endParaRPr lang="ca-ES" dirty="0"/>
          </a:p>
        </p:txBody>
      </p:sp>
    </p:spTree>
    <p:extLst>
      <p:ext uri="{BB962C8B-B14F-4D97-AF65-F5344CB8AC3E}">
        <p14:creationId xmlns:p14="http://schemas.microsoft.com/office/powerpoint/2010/main" val="24099488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introduction</a:t>
            </a:r>
            <a:endParaRPr lang="ca-ES" dirty="0"/>
          </a:p>
        </p:txBody>
      </p:sp>
      <p:pic>
        <p:nvPicPr>
          <p:cNvPr id="8" name="5 Marcador de contenido"/>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200" y="1615825"/>
            <a:ext cx="7239000" cy="4834437"/>
          </a:xfrm>
        </p:spPr>
      </p:pic>
    </p:spTree>
    <p:extLst>
      <p:ext uri="{BB962C8B-B14F-4D97-AF65-F5344CB8AC3E}">
        <p14:creationId xmlns:p14="http://schemas.microsoft.com/office/powerpoint/2010/main" val="24550090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err="1" smtClean="0"/>
              <a:t>introduction</a:t>
            </a:r>
            <a:endParaRPr lang="ca-ES" dirty="0"/>
          </a:p>
        </p:txBody>
      </p:sp>
      <p:sp>
        <p:nvSpPr>
          <p:cNvPr id="3" name="2 Marcador de contenido"/>
          <p:cNvSpPr>
            <a:spLocks noGrp="1"/>
          </p:cNvSpPr>
          <p:nvPr>
            <p:ph idx="1"/>
          </p:nvPr>
        </p:nvSpPr>
        <p:spPr/>
        <p:txBody>
          <a:bodyPr/>
          <a:lstStyle/>
          <a:p>
            <a:endParaRPr lang="ca-ES"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556792"/>
            <a:ext cx="7272808"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94547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ags/tag3.xml><?xml version="1.0" encoding="utf-8"?>
<p:tagLst xmlns:a="http://schemas.openxmlformats.org/drawingml/2006/main" xmlns:r="http://schemas.openxmlformats.org/officeDocument/2006/relationships" xmlns:p="http://schemas.openxmlformats.org/presentationml/2006/main">
  <p:tag name="TIMING" val="|0|0.2"/>
</p:tagLst>
</file>

<file path=ppt/tags/tag4.xml><?xml version="1.0" encoding="utf-8"?>
<p:tagLst xmlns:a="http://schemas.openxmlformats.org/drawingml/2006/main" xmlns:r="http://schemas.openxmlformats.org/officeDocument/2006/relationships" xmlns:p="http://schemas.openxmlformats.org/presentationml/2006/main">
  <p:tag name="TIMING" val="|0.4"/>
</p:tagLst>
</file>

<file path=ppt/tags/tag5.xml><?xml version="1.0" encoding="utf-8"?>
<p:tagLst xmlns:a="http://schemas.openxmlformats.org/drawingml/2006/main" xmlns:r="http://schemas.openxmlformats.org/officeDocument/2006/relationships" xmlns:p="http://schemas.openxmlformats.org/presentationml/2006/main">
  <p:tag name="TIMING"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o">
  <a:themeElements>
    <a:clrScheme name="Opulent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644</TotalTime>
  <Words>2801</Words>
  <Application>Microsoft Office PowerPoint</Application>
  <PresentationFormat>On-screen Show (4:3)</PresentationFormat>
  <Paragraphs>402</Paragraphs>
  <Slides>26</Slides>
  <Notes>26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29" baseType="lpstr">
      <vt:lpstr>Opulento</vt:lpstr>
      <vt:lpstr>Gráfico</vt:lpstr>
      <vt:lpstr>Imagen</vt:lpstr>
      <vt:lpstr>Different conceptualization of depression. A study in Primary Care IN SOUTHERN CATALONIA.SPAIN </vt:lpstr>
      <vt:lpstr>THIS ARTICLE IS PART OF Doctoral Thesis in Sociology Department Social Trends III </vt:lpstr>
      <vt:lpstr> introduction: Depression Characteristics (I) </vt:lpstr>
      <vt:lpstr>PowerPoint Presentation</vt:lpstr>
      <vt:lpstr>introduction</vt:lpstr>
      <vt:lpstr>introduction</vt:lpstr>
      <vt:lpstr>introduction</vt:lpstr>
      <vt:lpstr>introduction</vt:lpstr>
      <vt:lpstr>introduction</vt:lpstr>
      <vt:lpstr>GOALS</vt:lpstr>
      <vt:lpstr>methodology</vt:lpstr>
      <vt:lpstr>Empirical research</vt:lpstr>
      <vt:lpstr>Goldberg’s depression questionnaire </vt:lpstr>
      <vt:lpstr>Goldberg’s depression questionnaire </vt:lpstr>
      <vt:lpstr>Depression Definition</vt:lpstr>
      <vt:lpstr>RESULTS</vt:lpstr>
      <vt:lpstr>PowerPoint Presentation</vt:lpstr>
      <vt:lpstr>PowerPoint Presentation</vt:lpstr>
      <vt:lpstr>results</vt:lpstr>
      <vt:lpstr>PowerPoint Presentation</vt:lpstr>
      <vt:lpstr>RESULTS</vt:lpstr>
      <vt:lpstr>RESULTS</vt:lpstr>
      <vt:lpstr>CONCLUSIONS</vt:lpstr>
      <vt:lpstr>conclusiones</vt:lpstr>
      <vt:lpstr>conclusiones</vt:lpstr>
      <vt:lpstr>IMPLICATIONS FOR MENTAL HEALTHCARE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Depresión diagnosticada, identificada, actual i total: diferentes aspectos de un mismo concepto</dc:title>
  <dc:creator>pili</dc:creator>
  <cp:lastModifiedBy>Anshu Khodiar</cp:lastModifiedBy>
  <cp:revision>52</cp:revision>
  <cp:lastPrinted>2015-07-17T10:06:02Z</cp:lastPrinted>
  <dcterms:created xsi:type="dcterms:W3CDTF">2012-04-24T06:54:49Z</dcterms:created>
  <dcterms:modified xsi:type="dcterms:W3CDTF">2015-08-17T10:15:27Z</dcterms:modified>
</cp:coreProperties>
</file>