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6" r:id="rId36"/>
    <p:sldId id="291" r:id="rId37"/>
    <p:sldId id="294" r:id="rId38"/>
    <p:sldId id="295" r:id="rId39"/>
    <p:sldId id="292" r:id="rId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Pietro\Desktop\Documenti%20dottorato\Diagramma%20di%20GANTT1-per%20dottorato%20pietr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a:pPr>
            <a:r>
              <a:rPr lang="en-US" dirty="0"/>
              <a:t># of novel antibiotic released in the </a:t>
            </a:r>
            <a:r>
              <a:rPr lang="en-US" dirty="0" smtClean="0"/>
              <a:t>last</a:t>
            </a:r>
            <a:r>
              <a:rPr lang="en-US" baseline="0" dirty="0" smtClean="0"/>
              <a:t> 30 years</a:t>
            </a:r>
            <a:endParaRPr lang="en-US" dirty="0"/>
          </a:p>
        </c:rich>
      </c:tx>
      <c:layout>
        <c:manualLayout>
          <c:xMode val="edge"/>
          <c:yMode val="edge"/>
          <c:x val="0.15016001308496604"/>
          <c:y val="0"/>
        </c:manualLayout>
      </c:layout>
    </c:title>
    <c:plotArea>
      <c:layout/>
      <c:barChart>
        <c:barDir val="col"/>
        <c:grouping val="clustered"/>
        <c:varyColors val="1"/>
        <c:ser>
          <c:idx val="0"/>
          <c:order val="0"/>
          <c:spPr>
            <a:solidFill>
              <a:srgbClr val="C00000"/>
            </a:solidFill>
          </c:spPr>
          <c:cat>
            <c:strRef>
              <c:f>Foglio1!$G$4:$G$9</c:f>
              <c:strCache>
                <c:ptCount val="6"/>
                <c:pt idx="0">
                  <c:v>1983-1987</c:v>
                </c:pt>
                <c:pt idx="1">
                  <c:v>1988-1992</c:v>
                </c:pt>
                <c:pt idx="2">
                  <c:v>1993-1997</c:v>
                </c:pt>
                <c:pt idx="3">
                  <c:v>1998-2002</c:v>
                </c:pt>
                <c:pt idx="4">
                  <c:v>2003-2007</c:v>
                </c:pt>
                <c:pt idx="5">
                  <c:v>2008-2010</c:v>
                </c:pt>
              </c:strCache>
            </c:strRef>
          </c:cat>
          <c:val>
            <c:numRef>
              <c:f>Foglio1!$H$4:$H$9</c:f>
              <c:numCache>
                <c:formatCode>General</c:formatCode>
                <c:ptCount val="6"/>
                <c:pt idx="0">
                  <c:v>16</c:v>
                </c:pt>
                <c:pt idx="1">
                  <c:v>14</c:v>
                </c:pt>
                <c:pt idx="2">
                  <c:v>10</c:v>
                </c:pt>
                <c:pt idx="3">
                  <c:v>7</c:v>
                </c:pt>
                <c:pt idx="4">
                  <c:v>4</c:v>
                </c:pt>
                <c:pt idx="5">
                  <c:v>3</c:v>
                </c:pt>
              </c:numCache>
            </c:numRef>
          </c:val>
        </c:ser>
        <c:axId val="67541248"/>
        <c:axId val="67600384"/>
      </c:barChart>
      <c:catAx>
        <c:axId val="67541248"/>
        <c:scaling>
          <c:orientation val="minMax"/>
        </c:scaling>
        <c:axPos val="b"/>
        <c:tickLblPos val="nextTo"/>
        <c:txPr>
          <a:bodyPr/>
          <a:lstStyle/>
          <a:p>
            <a:pPr>
              <a:defRPr sz="1050" b="1"/>
            </a:pPr>
            <a:endParaRPr lang="it-IT"/>
          </a:p>
        </c:txPr>
        <c:crossAx val="67600384"/>
        <c:crosses val="autoZero"/>
        <c:auto val="1"/>
        <c:lblAlgn val="ctr"/>
        <c:lblOffset val="100"/>
      </c:catAx>
      <c:valAx>
        <c:axId val="67600384"/>
        <c:scaling>
          <c:orientation val="minMax"/>
          <c:max val="20"/>
        </c:scaling>
        <c:axPos val="l"/>
        <c:numFmt formatCode="General" sourceLinked="1"/>
        <c:tickLblPos val="nextTo"/>
        <c:txPr>
          <a:bodyPr/>
          <a:lstStyle/>
          <a:p>
            <a:pPr>
              <a:defRPr sz="1100" b="1"/>
            </a:pPr>
            <a:endParaRPr lang="it-IT"/>
          </a:p>
        </c:txPr>
        <c:crossAx val="67541248"/>
        <c:crosses val="autoZero"/>
        <c:crossBetween val="between"/>
        <c:majorUnit val="5"/>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91736-9A83-40B1-985A-2A28AA14D6E1}" type="datetimeFigureOut">
              <a:rPr lang="en-US" smtClean="0"/>
              <a:pPr/>
              <a:t>6/26/2014</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88A43-7286-497F-B3F3-1F1FEEBF9DDB}"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en-US" b="1" dirty="0" smtClean="0">
                <a:latin typeface="Trebuchet MS" pitchFamily="34" charset="0"/>
              </a:rPr>
              <a:t>These bacteria are a worldwide concern and a major challenge for modern medicine. They belong to an elite class of microorganisms: the so-called “superbugs”, the causative agents of recalcitrant infections immune to the effects of the most common antimicrobials.</a:t>
            </a:r>
            <a:endParaRPr lang="it-IT" b="1" dirty="0" smtClean="0">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Trebuchet MS" pitchFamily="34" charset="0"/>
            </a:endParaRPr>
          </a:p>
          <a:p>
            <a:endParaRPr lang="it-IT"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9001A6E1-5C55-4510-8D95-50993136BEC3}"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used this sample for the isolation of </a:t>
            </a:r>
            <a:r>
              <a:rPr lang="en-US" baseline="0" dirty="0" err="1" smtClean="0"/>
              <a:t>psychrophilic</a:t>
            </a:r>
            <a:r>
              <a:rPr lang="en-US" baseline="0" dirty="0" smtClean="0"/>
              <a:t> bacteria. This is the recipe of the PYG, the medium we used. Soil was mixed with a saline solution, the mixture was </a:t>
            </a:r>
            <a:r>
              <a:rPr lang="en-US" baseline="0" dirty="0" err="1" smtClean="0"/>
              <a:t>centifuged</a:t>
            </a:r>
            <a:r>
              <a:rPr lang="en-US" baseline="0" dirty="0" smtClean="0"/>
              <a:t> and the supernatant was plated after serial dilutions. After 15 days of incubation at 4°C we </a:t>
            </a:r>
            <a:r>
              <a:rPr lang="en-US" baseline="0" dirty="0" err="1" smtClean="0"/>
              <a:t>obteined</a:t>
            </a:r>
            <a:r>
              <a:rPr lang="en-US" baseline="0" dirty="0" smtClean="0"/>
              <a:t> 11 isolated f</a:t>
            </a:r>
            <a:r>
              <a:rPr lang="en-US" sz="1200" b="1" dirty="0" smtClean="0"/>
              <a:t>1 isolates from Tibetan glaciers and 24 isolates from </a:t>
            </a:r>
            <a:r>
              <a:rPr lang="en-US" sz="1200" b="1" dirty="0" err="1" smtClean="0"/>
              <a:t>Anctartic</a:t>
            </a:r>
            <a:r>
              <a:rPr lang="en-US" sz="1200" b="1" dirty="0" smtClean="0"/>
              <a:t> sub-sediments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Now I will present</a:t>
            </a:r>
            <a:r>
              <a:rPr lang="en-US" baseline="0" dirty="0" smtClean="0"/>
              <a:t> the results I have </a:t>
            </a:r>
            <a:r>
              <a:rPr lang="en-US" baseline="0" dirty="0" err="1" smtClean="0"/>
              <a:t>obteined</a:t>
            </a:r>
            <a:r>
              <a:rPr lang="en-US" baseline="0" dirty="0" smtClean="0"/>
              <a:t> with the </a:t>
            </a:r>
            <a:r>
              <a:rPr lang="en-US" baseline="0" dirty="0" err="1" smtClean="0"/>
              <a:t>tibetan</a:t>
            </a:r>
            <a:r>
              <a:rPr lang="en-US" baseline="0" dirty="0" smtClean="0"/>
              <a:t> Isolates</a:t>
            </a:r>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l"/>
            <a:r>
              <a:rPr lang="en-US" dirty="0" smtClean="0"/>
              <a:t>We observed that </a:t>
            </a:r>
            <a:r>
              <a:rPr lang="en-US" sz="1200" b="1" dirty="0" smtClean="0">
                <a:solidFill>
                  <a:srgbClr val="C00000"/>
                </a:solidFill>
              </a:rPr>
              <a:t>Several Tibetan strains were able to inhibit the growth of some Bcc strains as we can see in</a:t>
            </a:r>
            <a:r>
              <a:rPr lang="en-US" sz="1200" b="1" baseline="0" dirty="0" smtClean="0">
                <a:solidFill>
                  <a:srgbClr val="C00000"/>
                </a:solidFill>
              </a:rPr>
              <a:t> the pictures.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C00000"/>
                </a:solidFill>
              </a:rPr>
              <a:t>Then, we </a:t>
            </a:r>
            <a:r>
              <a:rPr lang="en-US" sz="1200" b="1" dirty="0" smtClean="0">
                <a:solidFill>
                  <a:srgbClr val="C00000"/>
                </a:solidFill>
              </a:rPr>
              <a:t>decided to increase the panel of target pathogens, </a:t>
            </a:r>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14</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so we started a collaboration with the professor </a:t>
            </a:r>
            <a:r>
              <a:rPr lang="en-US" sz="1200" b="1" dirty="0" err="1" smtClean="0">
                <a:solidFill>
                  <a:srgbClr val="C00000"/>
                </a:solidFill>
              </a:rPr>
              <a:t>Geroge</a:t>
            </a:r>
            <a:r>
              <a:rPr lang="en-US" sz="1200" b="1" dirty="0" smtClean="0">
                <a:solidFill>
                  <a:srgbClr val="C00000"/>
                </a:solidFill>
              </a:rPr>
              <a:t> </a:t>
            </a:r>
            <a:r>
              <a:rPr lang="en-US" sz="1200" b="1" dirty="0" err="1" smtClean="0">
                <a:solidFill>
                  <a:srgbClr val="C00000"/>
                </a:solidFill>
              </a:rPr>
              <a:t>Tegos</a:t>
            </a:r>
            <a:r>
              <a:rPr lang="en-US" sz="1200" b="1" dirty="0" smtClean="0">
                <a:solidFill>
                  <a:srgbClr val="C00000"/>
                </a:solidFill>
              </a:rPr>
              <a:t> from the center for molecular discovery,</a:t>
            </a:r>
            <a:r>
              <a:rPr lang="en-US" sz="1200" b="1" baseline="0" dirty="0" smtClean="0">
                <a:solidFill>
                  <a:srgbClr val="C00000"/>
                </a:solidFill>
              </a:rPr>
              <a:t> a research center in US, specialized in drug discovery with HTS instrumentation, </a:t>
            </a:r>
            <a:r>
              <a:rPr lang="en-US" sz="1200" b="1" baseline="0" dirty="0" err="1" smtClean="0">
                <a:solidFill>
                  <a:srgbClr val="C00000"/>
                </a:solidFill>
              </a:rPr>
              <a:t>bioinformatic</a:t>
            </a:r>
            <a:r>
              <a:rPr lang="en-US" sz="1200" b="1" baseline="0" dirty="0" smtClean="0">
                <a:solidFill>
                  <a:srgbClr val="C00000"/>
                </a:solidFill>
              </a:rPr>
              <a:t> facilities and </a:t>
            </a:r>
            <a:r>
              <a:rPr lang="en-US" b="1" dirty="0" smtClean="0"/>
              <a:t>CDC-certified laboratory to conduct research on Category A select agents such as </a:t>
            </a:r>
            <a:r>
              <a:rPr lang="en-US" b="1" i="1" dirty="0" err="1" smtClean="0"/>
              <a:t>Fransisella</a:t>
            </a:r>
            <a:r>
              <a:rPr lang="en-US" b="1" i="1" dirty="0" smtClean="0"/>
              <a:t> </a:t>
            </a:r>
            <a:r>
              <a:rPr lang="en-US" b="1" i="1" dirty="0" err="1" smtClean="0"/>
              <a:t>tularensis</a:t>
            </a:r>
            <a:r>
              <a:rPr lang="en-US" b="1" i="1" dirty="0" smtClean="0"/>
              <a:t>, </a:t>
            </a:r>
            <a:r>
              <a:rPr lang="en-US" b="1" i="1" dirty="0" err="1" smtClean="0"/>
              <a:t>Burkholderia</a:t>
            </a:r>
            <a:r>
              <a:rPr lang="en-US" b="1" i="1" dirty="0" smtClean="0"/>
              <a:t> </a:t>
            </a:r>
            <a:r>
              <a:rPr lang="en-US" b="1" i="1" dirty="0" err="1" smtClean="0"/>
              <a:t>pseuodomallei</a:t>
            </a:r>
            <a:r>
              <a:rPr lang="en-US" b="1" i="1" dirty="0" smtClean="0"/>
              <a:t> </a:t>
            </a:r>
            <a:r>
              <a:rPr lang="en-US" b="1" dirty="0" smtClean="0"/>
              <a:t>and </a:t>
            </a:r>
            <a:r>
              <a:rPr lang="en-US" b="1" i="1" dirty="0" smtClean="0"/>
              <a:t>Bacillus </a:t>
            </a:r>
            <a:r>
              <a:rPr lang="en-US" b="1" i="1" dirty="0" err="1" smtClean="0"/>
              <a:t>anthracis</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C00000"/>
              </a:solidFill>
            </a:endParaRPr>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15</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l"/>
            <a:r>
              <a:rPr lang="en-US" dirty="0" smtClean="0"/>
              <a:t>We decided to test our bacteria against two new targets. </a:t>
            </a:r>
            <a:r>
              <a:rPr lang="en-US" b="1" dirty="0" smtClean="0"/>
              <a:t>BP is the etiologic agent of </a:t>
            </a:r>
            <a:r>
              <a:rPr lang="en-US" b="1" dirty="0" err="1" smtClean="0"/>
              <a:t>meloidosis</a:t>
            </a:r>
            <a:r>
              <a:rPr lang="en-US" b="1" dirty="0" smtClean="0"/>
              <a:t>, particularly relevant in Thailand and northern Australia. FT is the causative agent of tularemia, and can infect humans and animals. It is endemic in North America. </a:t>
            </a:r>
            <a:r>
              <a:rPr lang="en-US" sz="1200" b="1" dirty="0" smtClean="0">
                <a:solidFill>
                  <a:srgbClr val="C00000"/>
                </a:solidFill>
              </a:rPr>
              <a:t>These two bacteria have been recognized as probable biological weapon from US army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16</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l"/>
            <a:r>
              <a:rPr lang="en-US" sz="1200" b="1" dirty="0" smtClean="0">
                <a:solidFill>
                  <a:srgbClr val="C00000"/>
                </a:solidFill>
              </a:rPr>
              <a:t>We selected </a:t>
            </a:r>
            <a:r>
              <a:rPr lang="en-US" sz="1200" b="1" dirty="0" err="1" smtClean="0">
                <a:solidFill>
                  <a:srgbClr val="C00000"/>
                </a:solidFill>
              </a:rPr>
              <a:t>tibetan</a:t>
            </a:r>
            <a:r>
              <a:rPr lang="en-US" sz="1200" b="1" dirty="0" smtClean="0">
                <a:solidFill>
                  <a:srgbClr val="C00000"/>
                </a:solidFill>
              </a:rPr>
              <a:t> strains to </a:t>
            </a:r>
            <a:r>
              <a:rPr lang="en-US" sz="1200" b="1" dirty="0" err="1" smtClean="0">
                <a:solidFill>
                  <a:srgbClr val="C00000"/>
                </a:solidFill>
              </a:rPr>
              <a:t>perfom</a:t>
            </a:r>
            <a:r>
              <a:rPr lang="en-US" sz="1200" b="1" dirty="0" smtClean="0">
                <a:solidFill>
                  <a:srgbClr val="C00000"/>
                </a:solidFill>
              </a:rPr>
              <a:t> new antimicrobial screening. The bacteria are listed here.</a:t>
            </a:r>
            <a:r>
              <a:rPr lang="en-US" sz="1200" b="1" baseline="0" dirty="0" smtClean="0">
                <a:solidFill>
                  <a:srgbClr val="C00000"/>
                </a:solidFill>
              </a:rPr>
              <a:t> From 16S analysis we had 6 bacteria belonging to genus Pseudomonas and 1 bacteria belonging to genus </a:t>
            </a:r>
            <a:r>
              <a:rPr lang="en-US" sz="1200" b="1" baseline="0" dirty="0" err="1" smtClean="0">
                <a:solidFill>
                  <a:srgbClr val="C00000"/>
                </a:solidFill>
              </a:rPr>
              <a:t>Exiquobacterium</a:t>
            </a:r>
            <a:r>
              <a:rPr lang="en-US" sz="1200" b="1" baseline="0" dirty="0" smtClean="0">
                <a:solidFill>
                  <a:srgbClr val="C00000"/>
                </a:solidFill>
              </a:rPr>
              <a:t>. These bacteria have been shipped to US and I went there to perform this work</a:t>
            </a:r>
            <a:endParaRPr lang="en-US" sz="1200" b="1" dirty="0">
              <a:solidFill>
                <a:srgbClr val="C00000"/>
              </a:solidFill>
            </a:endParaRPr>
          </a:p>
        </p:txBody>
      </p:sp>
      <p:sp>
        <p:nvSpPr>
          <p:cNvPr id="4" name="Segnaposto numero diapositiva 3"/>
          <p:cNvSpPr>
            <a:spLocks noGrp="1"/>
          </p:cNvSpPr>
          <p:nvPr>
            <p:ph type="sldNum" sz="quarter" idx="10"/>
          </p:nvPr>
        </p:nvSpPr>
        <p:spPr/>
        <p:txBody>
          <a:bodyPr/>
          <a:lstStyle/>
          <a:p>
            <a:fld id="{F8750AEB-0564-49DE-A05F-563A003FEED2}" type="slidenum">
              <a:rPr lang="it-IT" smtClean="0"/>
              <a:pPr/>
              <a:t>17</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Per quanto riguarda il </a:t>
            </a:r>
            <a:r>
              <a:rPr lang="it-IT" dirty="0" err="1" smtClean="0"/>
              <a:t>drug</a:t>
            </a:r>
            <a:r>
              <a:rPr lang="it-IT" baseline="0" dirty="0" smtClean="0"/>
              <a:t> </a:t>
            </a:r>
            <a:r>
              <a:rPr lang="it-IT" baseline="0" dirty="0" err="1" smtClean="0"/>
              <a:t>discovery</a:t>
            </a:r>
            <a:r>
              <a:rPr lang="it-IT" baseline="0" dirty="0" smtClean="0"/>
              <a:t> il primo obiettivo ha riguardato lo screening per composti bioattivi contro patogeni umani. Il primo </a:t>
            </a:r>
            <a:r>
              <a:rPr lang="it-IT" baseline="0" dirty="0" err="1" smtClean="0"/>
              <a:t>step</a:t>
            </a:r>
            <a:r>
              <a:rPr lang="it-IT" baseline="0" dirty="0" smtClean="0"/>
              <a:t> di questo lavoro  è stata la </a:t>
            </a:r>
            <a:r>
              <a:rPr lang="it-IT" baseline="0" dirty="0" err="1" smtClean="0"/>
              <a:t>generezione</a:t>
            </a:r>
            <a:r>
              <a:rPr lang="it-IT" baseline="0" dirty="0" smtClean="0"/>
              <a:t> di una </a:t>
            </a:r>
            <a:r>
              <a:rPr lang="it-IT" baseline="0" dirty="0" err="1" smtClean="0"/>
              <a:t>library</a:t>
            </a:r>
            <a:r>
              <a:rPr lang="it-IT" baseline="0" dirty="0" smtClean="0"/>
              <a:t> di estratti da testare. Abbiamo quindi scelto da esperimenti preliminari 7 ceppi psicrofili, che sono stati cresciuti in 2 differenti terreni a 2 diverse temperature. Sono state effettuati 3 differenti estrazioni organiche utilizzando solventi e apposite resine. Abbiamo ottenuto in totale 42 estratti per gli screening.</a:t>
            </a:r>
            <a:endParaRPr lang="it-IT" dirty="0"/>
          </a:p>
        </p:txBody>
      </p:sp>
      <p:sp>
        <p:nvSpPr>
          <p:cNvPr id="4" name="Segnaposto numero diapositiva 3"/>
          <p:cNvSpPr>
            <a:spLocks noGrp="1"/>
          </p:cNvSpPr>
          <p:nvPr>
            <p:ph type="sldNum" sz="quarter" idx="10"/>
          </p:nvPr>
        </p:nvSpPr>
        <p:spPr/>
        <p:txBody>
          <a:bodyPr/>
          <a:lstStyle/>
          <a:p>
            <a:fld id="{E3C2E69B-D407-42ED-A5DD-A7E945110E2F}" type="slidenum">
              <a:rPr lang="it-IT" smtClean="0"/>
              <a:pPr/>
              <a:t>18</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err="1" smtClean="0"/>
              <a:t>These</a:t>
            </a:r>
            <a:r>
              <a:rPr lang="it-IT" dirty="0" smtClean="0"/>
              <a:t> screening, </a:t>
            </a:r>
            <a:r>
              <a:rPr lang="it-IT" dirty="0" err="1" smtClean="0"/>
              <a:t>performed</a:t>
            </a:r>
            <a:r>
              <a:rPr lang="it-IT" dirty="0" smtClean="0"/>
              <a:t> </a:t>
            </a:r>
            <a:r>
              <a:rPr lang="it-IT" dirty="0" err="1" smtClean="0"/>
              <a:t>as</a:t>
            </a:r>
            <a:r>
              <a:rPr lang="it-IT" dirty="0" smtClean="0"/>
              <a:t> I </a:t>
            </a:r>
            <a:r>
              <a:rPr lang="it-IT" dirty="0" err="1" smtClean="0"/>
              <a:t>told</a:t>
            </a:r>
            <a:r>
              <a:rPr lang="it-IT" dirty="0" smtClean="0"/>
              <a:t> at the center </a:t>
            </a:r>
            <a:r>
              <a:rPr lang="it-IT" dirty="0" err="1" smtClean="0"/>
              <a:t>for</a:t>
            </a:r>
            <a:r>
              <a:rPr lang="it-IT" dirty="0" smtClean="0"/>
              <a:t> </a:t>
            </a:r>
            <a:r>
              <a:rPr lang="it-IT" dirty="0" err="1" smtClean="0"/>
              <a:t>molecular</a:t>
            </a:r>
            <a:r>
              <a:rPr lang="it-IT" dirty="0" smtClean="0"/>
              <a:t> </a:t>
            </a:r>
            <a:r>
              <a:rPr lang="it-IT" dirty="0" err="1" smtClean="0"/>
              <a:t>discovery</a:t>
            </a:r>
            <a:r>
              <a:rPr lang="it-IT" dirty="0" smtClean="0"/>
              <a:t> </a:t>
            </a:r>
            <a:r>
              <a:rPr lang="it-IT" dirty="0" err="1" smtClean="0"/>
              <a:t>were</a:t>
            </a:r>
            <a:r>
              <a:rPr lang="it-IT" baseline="0" dirty="0" smtClean="0"/>
              <a:t> </a:t>
            </a:r>
            <a:r>
              <a:rPr lang="it-IT" baseline="0" dirty="0" err="1" smtClean="0"/>
              <a:t>directed</a:t>
            </a:r>
            <a:r>
              <a:rPr lang="it-IT" baseline="0" dirty="0" smtClean="0"/>
              <a:t> </a:t>
            </a:r>
            <a:r>
              <a:rPr lang="it-IT" baseline="0" dirty="0" err="1" smtClean="0"/>
              <a:t>to</a:t>
            </a:r>
            <a:r>
              <a:rPr lang="it-IT" baseline="0" dirty="0" smtClean="0"/>
              <a:t> </a:t>
            </a:r>
            <a:r>
              <a:rPr lang="it-IT" baseline="0" dirty="0" err="1" smtClean="0"/>
              <a:t>identify</a:t>
            </a:r>
            <a:r>
              <a:rPr lang="it-IT" baseline="0" dirty="0" smtClean="0"/>
              <a:t> </a:t>
            </a:r>
            <a:r>
              <a:rPr lang="it-IT" baseline="0" dirty="0" err="1" smtClean="0"/>
              <a:t>extract</a:t>
            </a:r>
            <a:r>
              <a:rPr lang="it-IT" baseline="0" dirty="0" smtClean="0"/>
              <a:t> </a:t>
            </a:r>
            <a:r>
              <a:rPr lang="it-IT" baseline="0" dirty="0" err="1" smtClean="0"/>
              <a:t>for</a:t>
            </a:r>
            <a:r>
              <a:rPr lang="it-IT" baseline="0" dirty="0" smtClean="0"/>
              <a:t> </a:t>
            </a:r>
            <a:r>
              <a:rPr lang="it-IT" baseline="0" dirty="0" err="1" smtClean="0"/>
              <a:t>direct</a:t>
            </a:r>
            <a:r>
              <a:rPr lang="it-IT" baseline="0" dirty="0" smtClean="0"/>
              <a:t> </a:t>
            </a:r>
            <a:r>
              <a:rPr lang="it-IT" baseline="0" dirty="0" err="1" smtClean="0"/>
              <a:t>antibiotic</a:t>
            </a:r>
            <a:r>
              <a:rPr lang="it-IT" baseline="0" dirty="0" smtClean="0"/>
              <a:t> </a:t>
            </a:r>
            <a:r>
              <a:rPr lang="it-IT" baseline="0" dirty="0" err="1" smtClean="0"/>
              <a:t>activity</a:t>
            </a:r>
            <a:r>
              <a:rPr lang="it-IT" baseline="0" dirty="0" smtClean="0"/>
              <a:t> </a:t>
            </a:r>
            <a:r>
              <a:rPr lang="it-IT" baseline="0" dirty="0" err="1" smtClean="0"/>
              <a:t>against</a:t>
            </a:r>
            <a:r>
              <a:rPr lang="it-IT" baseline="0" dirty="0" smtClean="0"/>
              <a:t> (BP,FT,BC) and </a:t>
            </a:r>
            <a:r>
              <a:rPr lang="it-IT" baseline="0" dirty="0" err="1" smtClean="0"/>
              <a:t>for</a:t>
            </a:r>
            <a:r>
              <a:rPr lang="it-IT" baseline="0" dirty="0" smtClean="0"/>
              <a:t> </a:t>
            </a:r>
            <a:r>
              <a:rPr lang="it-IT" b="1" dirty="0" smtClean="0"/>
              <a:t>2-Efflux </a:t>
            </a:r>
            <a:r>
              <a:rPr lang="it-IT" b="1" dirty="0" err="1" smtClean="0"/>
              <a:t>pumps</a:t>
            </a:r>
            <a:r>
              <a:rPr lang="it-IT" b="1" dirty="0" smtClean="0"/>
              <a:t> </a:t>
            </a:r>
            <a:r>
              <a:rPr lang="it-IT" b="1" dirty="0" err="1" smtClean="0"/>
              <a:t>inhibitors</a:t>
            </a:r>
            <a:r>
              <a:rPr lang="it-IT" b="1" dirty="0" smtClean="0"/>
              <a:t> (</a:t>
            </a:r>
            <a:r>
              <a:rPr lang="it-IT" b="1" dirty="0" err="1" smtClean="0"/>
              <a:t>EPIs</a:t>
            </a:r>
            <a:r>
              <a:rPr lang="it-IT" b="1" dirty="0" smtClean="0"/>
              <a:t>) </a:t>
            </a:r>
            <a:r>
              <a:rPr lang="it-IT" b="1" dirty="0" err="1" smtClean="0"/>
              <a:t>of</a:t>
            </a:r>
            <a:r>
              <a:rPr lang="it-IT" b="1" dirty="0" smtClean="0"/>
              <a:t> BP and BC</a:t>
            </a:r>
          </a:p>
          <a:p>
            <a:endParaRPr lang="it-IT" dirty="0"/>
          </a:p>
        </p:txBody>
      </p:sp>
      <p:sp>
        <p:nvSpPr>
          <p:cNvPr id="4" name="Segnaposto numero diapositiva 3"/>
          <p:cNvSpPr>
            <a:spLocks noGrp="1"/>
          </p:cNvSpPr>
          <p:nvPr>
            <p:ph type="sldNum" sz="quarter" idx="10"/>
          </p:nvPr>
        </p:nvSpPr>
        <p:spPr/>
        <p:txBody>
          <a:bodyPr/>
          <a:lstStyle/>
          <a:p>
            <a:fld id="{E3C2E69B-D407-42ED-A5DD-A7E945110E2F}" type="slidenum">
              <a:rPr lang="it-IT" smtClean="0"/>
              <a:pPr/>
              <a:t>19</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C00000"/>
                </a:solidFill>
              </a:rPr>
              <a:t>EPI are inhibitors of the Multidrug efflux systems, that we can see I the picture and </a:t>
            </a:r>
            <a:r>
              <a:rPr lang="en-US" b="1" dirty="0" smtClean="0"/>
              <a:t>The MES is the principal system of antibiotic resistance of MDR pathogens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C00000"/>
              </a:solidFill>
            </a:endParaRPr>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20</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a:t>
            </a:r>
            <a:r>
              <a:rPr lang="en-US" baseline="0" dirty="0" smtClean="0"/>
              <a:t> assay we did for the antibiotic screening was the liquid MIC assay. This assay is made in 96 or 384 well plates. Those plates contained compounds at different concentration, we </a:t>
            </a:r>
            <a:r>
              <a:rPr lang="en-US" baseline="0" dirty="0" err="1" smtClean="0"/>
              <a:t>perfomed</a:t>
            </a:r>
            <a:r>
              <a:rPr lang="en-US" baseline="0" dirty="0" smtClean="0"/>
              <a:t> a serial 2-fold dilution. The plate were also </a:t>
            </a:r>
            <a:r>
              <a:rPr lang="en-US" baseline="0" dirty="0" err="1" smtClean="0"/>
              <a:t>organizaed</a:t>
            </a:r>
            <a:r>
              <a:rPr lang="en-US" baseline="0" dirty="0" smtClean="0"/>
              <a:t> with the appropriate controls, as we can see in this lanes.</a:t>
            </a:r>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21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Now, let’s see the effect</a:t>
            </a:r>
            <a:r>
              <a:rPr lang="en-US" baseline="0" dirty="0" smtClean="0"/>
              <a:t> of this MDRB on public health. Here we can see that the annual cost for patients is around 3-4 Billion dollars- and the number of infections is around 100,000 thousands per year with 10000 deaths per year in the only US, and Europe has very similar numbers by now. </a:t>
            </a:r>
          </a:p>
          <a:p>
            <a:r>
              <a:rPr lang="en-US" baseline="0" dirty="0" smtClean="0"/>
              <a:t>The MRSA is the most prevalent antibiotic resistant bacterial infection in the world, but there are several emerging MDR</a:t>
            </a:r>
          </a:p>
          <a:p>
            <a:endParaRPr lang="en-US" baseline="0" dirty="0" smtClean="0"/>
          </a:p>
          <a:p>
            <a:pPr algn="just">
              <a:lnSpc>
                <a:spcPct val="150000"/>
              </a:lnSpc>
              <a:buFont typeface="Wingdings" pitchFamily="2" charset="2"/>
              <a:buChar char="v"/>
            </a:pPr>
            <a:r>
              <a:rPr lang="en-US" dirty="0" smtClean="0"/>
              <a:t>Drug-resistant </a:t>
            </a:r>
            <a:r>
              <a:rPr lang="en-US" i="1" dirty="0" smtClean="0"/>
              <a:t>Streptococcus </a:t>
            </a:r>
            <a:r>
              <a:rPr lang="en-US" i="1" dirty="0" err="1" smtClean="0"/>
              <a:t>pneumoniae</a:t>
            </a:r>
            <a:endParaRPr lang="en-US" i="1" dirty="0" smtClean="0"/>
          </a:p>
          <a:p>
            <a:pPr algn="just">
              <a:lnSpc>
                <a:spcPct val="150000"/>
              </a:lnSpc>
              <a:buFont typeface="Wingdings" pitchFamily="2" charset="2"/>
              <a:buChar char="v"/>
            </a:pPr>
            <a:r>
              <a:rPr lang="en-US" dirty="0" smtClean="0"/>
              <a:t>Multidrug-resistant </a:t>
            </a:r>
            <a:r>
              <a:rPr lang="en-US" i="1" dirty="0" smtClean="0"/>
              <a:t>Staphylococcus </a:t>
            </a:r>
            <a:r>
              <a:rPr lang="en-US" i="1" dirty="0" err="1" smtClean="0"/>
              <a:t>aureus</a:t>
            </a:r>
            <a:endParaRPr lang="en-US" i="1" dirty="0" smtClean="0"/>
          </a:p>
          <a:p>
            <a:pPr algn="just">
              <a:lnSpc>
                <a:spcPct val="150000"/>
              </a:lnSpc>
              <a:buFont typeface="Wingdings" pitchFamily="2" charset="2"/>
              <a:buChar char="v"/>
            </a:pPr>
            <a:r>
              <a:rPr lang="en-US" dirty="0" smtClean="0"/>
              <a:t>Multidrug-resistant </a:t>
            </a:r>
            <a:r>
              <a:rPr lang="en-US" i="1" dirty="0" err="1" smtClean="0"/>
              <a:t>Burkhokderia</a:t>
            </a:r>
            <a:r>
              <a:rPr lang="en-US" i="1" dirty="0" smtClean="0"/>
              <a:t> </a:t>
            </a:r>
            <a:r>
              <a:rPr lang="en-US" i="1" dirty="0" err="1" smtClean="0"/>
              <a:t>cenocepacia</a:t>
            </a:r>
            <a:endParaRPr lang="en-US" i="1" dirty="0" smtClean="0"/>
          </a:p>
          <a:p>
            <a:pPr algn="just">
              <a:lnSpc>
                <a:spcPct val="150000"/>
              </a:lnSpc>
              <a:buFont typeface="Wingdings" pitchFamily="2" charset="2"/>
              <a:buChar char="v"/>
            </a:pPr>
            <a:r>
              <a:rPr lang="en-US" dirty="0" err="1" smtClean="0"/>
              <a:t>Quinolone</a:t>
            </a:r>
            <a:r>
              <a:rPr lang="en-US" dirty="0" smtClean="0"/>
              <a:t>-resistant </a:t>
            </a:r>
            <a:r>
              <a:rPr lang="en-US" i="1" dirty="0" err="1" smtClean="0"/>
              <a:t>Neisseriaa</a:t>
            </a:r>
            <a:r>
              <a:rPr lang="en-US" i="1" dirty="0" smtClean="0"/>
              <a:t> </a:t>
            </a:r>
            <a:r>
              <a:rPr lang="en-US" i="1" dirty="0" err="1" smtClean="0"/>
              <a:t>gonorrheae</a:t>
            </a:r>
            <a:endParaRPr lang="en-US" i="1" dirty="0" smtClean="0"/>
          </a:p>
          <a:p>
            <a:pPr algn="just">
              <a:lnSpc>
                <a:spcPct val="150000"/>
              </a:lnSpc>
              <a:buFont typeface="Wingdings" pitchFamily="2" charset="2"/>
              <a:buChar char="v"/>
            </a:pPr>
            <a:r>
              <a:rPr lang="en-US" dirty="0" smtClean="0"/>
              <a:t>Penicillin-resistant </a:t>
            </a:r>
            <a:r>
              <a:rPr lang="en-US" i="1" dirty="0" err="1" smtClean="0"/>
              <a:t>Neisseria</a:t>
            </a:r>
            <a:r>
              <a:rPr lang="en-US" i="1" dirty="0" smtClean="0"/>
              <a:t> </a:t>
            </a:r>
            <a:r>
              <a:rPr lang="en-US" i="1" dirty="0" err="1" smtClean="0"/>
              <a:t>meningitidis</a:t>
            </a:r>
            <a:endParaRPr lang="en-US" i="1" dirty="0" smtClean="0"/>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3</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After the plate preparation </a:t>
            </a:r>
            <a:r>
              <a:rPr lang="en-US" b="1" dirty="0" smtClean="0"/>
              <a:t>40.000 CFU </a:t>
            </a:r>
            <a:r>
              <a:rPr lang="en-US" b="1" dirty="0" err="1" smtClean="0"/>
              <a:t>addedto</a:t>
            </a:r>
            <a:r>
              <a:rPr lang="en-US" b="1" dirty="0" smtClean="0"/>
              <a:t> each well and </a:t>
            </a:r>
            <a:r>
              <a:rPr lang="en-US" b="1" dirty="0" err="1" smtClean="0"/>
              <a:t>thenplate</a:t>
            </a:r>
            <a:r>
              <a:rPr lang="en-US" b="1" dirty="0" smtClean="0"/>
              <a:t> incubated at 37°C for 48 h. Cells growth measured with a plate reader  monitoring the absorbance at 600 nm. </a:t>
            </a:r>
            <a:r>
              <a:rPr lang="en-US" sz="1200" b="1" dirty="0" smtClean="0">
                <a:solidFill>
                  <a:srgbClr val="C00000"/>
                </a:solidFill>
              </a:rPr>
              <a:t>We define an antibiotic extract as an extract able to completely inhibit the growth of the target strains at 37°C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b="1" dirty="0" smtClean="0"/>
          </a:p>
          <a:p>
            <a:pPr algn="just"/>
            <a:endParaRPr lang="en-US" b="1" dirty="0" smtClean="0"/>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22</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l"/>
            <a:r>
              <a:rPr lang="en-US" dirty="0" smtClean="0"/>
              <a:t>For the EPI’s screening,</a:t>
            </a:r>
            <a:r>
              <a:rPr lang="en-US" baseline="0" dirty="0" smtClean="0"/>
              <a:t> we performed a </a:t>
            </a:r>
            <a:r>
              <a:rPr lang="en-US" baseline="0" dirty="0" err="1" smtClean="0"/>
              <a:t>Potentiator</a:t>
            </a:r>
            <a:r>
              <a:rPr lang="en-US" baseline="0" dirty="0" smtClean="0"/>
              <a:t> assay, to observe </a:t>
            </a:r>
            <a:r>
              <a:rPr lang="en-US" dirty="0" smtClean="0"/>
              <a:t>Enhancement of the effect of an antibiotic., the plate is prepared</a:t>
            </a:r>
            <a:r>
              <a:rPr lang="en-US" baseline="0" dirty="0" smtClean="0"/>
              <a:t> like liquid MIC assay, but  </a:t>
            </a:r>
            <a:r>
              <a:rPr lang="en-US" dirty="0" smtClean="0"/>
              <a:t>For this </a:t>
            </a:r>
            <a:r>
              <a:rPr lang="en-US" dirty="0" err="1" smtClean="0"/>
              <a:t>assayAntibiotic</a:t>
            </a:r>
            <a:r>
              <a:rPr lang="en-US" dirty="0" smtClean="0"/>
              <a:t> at sub-inhibitory concentration  is added to each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23</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Then,</a:t>
            </a:r>
            <a:r>
              <a:rPr lang="en-US" baseline="0" dirty="0" smtClean="0"/>
              <a:t> again </a:t>
            </a:r>
            <a:r>
              <a:rPr lang="en-US" b="1" dirty="0" smtClean="0"/>
              <a:t>40.000 CFU </a:t>
            </a:r>
            <a:r>
              <a:rPr lang="en-US" b="1" dirty="0" err="1" smtClean="0"/>
              <a:t>addedto</a:t>
            </a:r>
            <a:r>
              <a:rPr lang="en-US" b="1" dirty="0" smtClean="0"/>
              <a:t> each well and </a:t>
            </a:r>
            <a:r>
              <a:rPr lang="en-US" b="1" dirty="0" err="1" smtClean="0"/>
              <a:t>thenplate</a:t>
            </a:r>
            <a:r>
              <a:rPr lang="en-US" b="1" dirty="0" smtClean="0"/>
              <a:t> incubated at 37°C for 48 h. Cells growth measured with a plate reader  monitoring the absorbance at 600 nm. </a:t>
            </a:r>
            <a:r>
              <a:rPr lang="en-US" sz="1200" b="1" dirty="0" smtClean="0">
                <a:solidFill>
                  <a:srgbClr val="C00000"/>
                </a:solidFill>
              </a:rPr>
              <a:t>We define an EPI extract as an extract able to completely inhibit the growth of the target strains at 37°C in the presence of a sub-inhibitory antibiotic concentration</a:t>
            </a:r>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24</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the end of our screening we found one extract with direct antibiotic activity against the bacteria </a:t>
            </a:r>
            <a:r>
              <a:rPr lang="en-US" dirty="0" err="1" smtClean="0"/>
              <a:t>Francisella</a:t>
            </a:r>
            <a:r>
              <a:rPr lang="en-US" baseline="0" dirty="0" smtClean="0"/>
              <a:t> </a:t>
            </a:r>
            <a:r>
              <a:rPr lang="en-US" baseline="0" dirty="0" err="1" smtClean="0"/>
              <a:t>tularensis</a:t>
            </a:r>
            <a:r>
              <a:rPr lang="en-US" baseline="0" dirty="0" smtClean="0"/>
              <a:t>. Here, the results of the MIC are shown. Into each well we can see the value of the OD at 600 nm after 2 days at 37 °C. We can clearly observe that the extract 19 has a clear antibiotic activity against </a:t>
            </a:r>
            <a:r>
              <a:rPr lang="en-US" baseline="0" dirty="0" err="1" smtClean="0"/>
              <a:t>Francisella</a:t>
            </a:r>
            <a:r>
              <a:rPr lang="en-US" baseline="0" dirty="0" smtClean="0"/>
              <a:t> </a:t>
            </a:r>
            <a:r>
              <a:rPr lang="en-US" baseline="0" dirty="0" err="1" smtClean="0"/>
              <a:t>tularensis</a:t>
            </a:r>
            <a:r>
              <a:rPr lang="en-US" baseline="0" dirty="0" smtClean="0"/>
              <a:t>. </a:t>
            </a:r>
            <a:r>
              <a:rPr lang="en-US" dirty="0" smtClean="0"/>
              <a:t>Extract #19 is the ethyl acetate extraction of the Isolate MD3</a:t>
            </a:r>
          </a:p>
          <a:p>
            <a:endParaRPr lang="en-US" baseline="0" dirty="0" smtClean="0"/>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25</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The positive </a:t>
            </a:r>
            <a:r>
              <a:rPr lang="it-IT" dirty="0" err="1" smtClean="0"/>
              <a:t>extract</a:t>
            </a:r>
            <a:r>
              <a:rPr lang="it-IT" dirty="0" smtClean="0"/>
              <a:t>  </a:t>
            </a:r>
            <a:r>
              <a:rPr lang="it-IT" dirty="0" err="1" smtClean="0"/>
              <a:t>was</a:t>
            </a:r>
            <a:r>
              <a:rPr lang="it-IT" dirty="0" smtClean="0"/>
              <a:t> </a:t>
            </a:r>
            <a:r>
              <a:rPr lang="it-IT" dirty="0" err="1" smtClean="0"/>
              <a:t>subjected</a:t>
            </a:r>
            <a:r>
              <a:rPr lang="it-IT" dirty="0" smtClean="0"/>
              <a:t> </a:t>
            </a:r>
            <a:r>
              <a:rPr lang="it-IT" dirty="0" err="1" smtClean="0"/>
              <a:t>to</a:t>
            </a:r>
            <a:r>
              <a:rPr lang="it-IT" dirty="0" smtClean="0"/>
              <a:t> a </a:t>
            </a:r>
            <a:r>
              <a:rPr lang="it-IT" b="1" dirty="0" err="1" smtClean="0">
                <a:solidFill>
                  <a:srgbClr val="C00000"/>
                </a:solidFill>
              </a:rPr>
              <a:t>Fractionation</a:t>
            </a:r>
            <a:r>
              <a:rPr lang="it-IT" b="1" dirty="0" smtClean="0">
                <a:solidFill>
                  <a:srgbClr val="C00000"/>
                </a:solidFill>
              </a:rPr>
              <a:t> </a:t>
            </a:r>
            <a:r>
              <a:rPr lang="it-IT" b="1" dirty="0" err="1" smtClean="0">
                <a:solidFill>
                  <a:srgbClr val="C00000"/>
                </a:solidFill>
              </a:rPr>
              <a:t>with</a:t>
            </a:r>
            <a:r>
              <a:rPr lang="it-IT" b="1" dirty="0" smtClean="0">
                <a:solidFill>
                  <a:srgbClr val="C00000"/>
                </a:solidFill>
              </a:rPr>
              <a:t> </a:t>
            </a:r>
            <a:r>
              <a:rPr lang="it-IT" b="1" dirty="0" err="1" smtClean="0">
                <a:solidFill>
                  <a:srgbClr val="C00000"/>
                </a:solidFill>
              </a:rPr>
              <a:t>Silica</a:t>
            </a:r>
            <a:r>
              <a:rPr lang="it-IT" b="1" dirty="0" smtClean="0">
                <a:solidFill>
                  <a:srgbClr val="C00000"/>
                </a:solidFill>
              </a:rPr>
              <a:t> Gel Flash </a:t>
            </a:r>
            <a:r>
              <a:rPr lang="it-IT" b="1" dirty="0" err="1" smtClean="0">
                <a:solidFill>
                  <a:srgbClr val="C00000"/>
                </a:solidFill>
              </a:rPr>
              <a:t>column</a:t>
            </a:r>
            <a:r>
              <a:rPr lang="it-IT" b="1" dirty="0" smtClean="0">
                <a:solidFill>
                  <a:srgbClr val="C00000"/>
                </a:solidFill>
              </a:rPr>
              <a:t> </a:t>
            </a:r>
            <a:r>
              <a:rPr lang="it-IT" b="1" dirty="0" err="1" smtClean="0">
                <a:solidFill>
                  <a:srgbClr val="C00000"/>
                </a:solidFill>
              </a:rPr>
              <a:t>chromatography</a:t>
            </a:r>
            <a:r>
              <a:rPr lang="it-IT" b="1" dirty="0" smtClean="0">
                <a:solidFill>
                  <a:srgbClr val="C00000"/>
                </a:solidFill>
              </a:rPr>
              <a:t>.</a:t>
            </a:r>
            <a:r>
              <a:rPr lang="it-IT" b="1" baseline="0" dirty="0" smtClean="0">
                <a:solidFill>
                  <a:srgbClr val="C00000"/>
                </a:solidFill>
              </a:rPr>
              <a:t> </a:t>
            </a:r>
            <a:r>
              <a:rPr lang="en-US" b="1" dirty="0" smtClean="0"/>
              <a:t>Chloroform-methanol system.</a:t>
            </a:r>
          </a:p>
          <a:p>
            <a:pPr algn="l"/>
            <a:r>
              <a:rPr lang="en-US" dirty="0" smtClean="0"/>
              <a:t>Fraction collected and analyzed with UV-light detection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b="1" dirty="0" smtClean="0">
              <a:solidFill>
                <a:srgbClr val="C00000"/>
              </a:solidFill>
            </a:endParaRPr>
          </a:p>
          <a:p>
            <a:endParaRPr lang="it-IT" dirty="0"/>
          </a:p>
        </p:txBody>
      </p:sp>
      <p:sp>
        <p:nvSpPr>
          <p:cNvPr id="4" name="Segnaposto numero diapositiva 3"/>
          <p:cNvSpPr>
            <a:spLocks noGrp="1"/>
          </p:cNvSpPr>
          <p:nvPr>
            <p:ph type="sldNum" sz="quarter" idx="10"/>
          </p:nvPr>
        </p:nvSpPr>
        <p:spPr/>
        <p:txBody>
          <a:bodyPr/>
          <a:lstStyle/>
          <a:p>
            <a:fld id="{E3C2E69B-D407-42ED-A5DD-A7E945110E2F}" type="slidenum">
              <a:rPr lang="it-IT" smtClean="0"/>
              <a:pPr/>
              <a:t>26</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We collected several fractions that are listed here.</a:t>
            </a:r>
            <a:r>
              <a:rPr lang="en-US" baseline="0" dirty="0" smtClean="0"/>
              <a:t> We used methanol as </a:t>
            </a:r>
            <a:r>
              <a:rPr lang="en-US" baseline="0" dirty="0" err="1" smtClean="0"/>
              <a:t>eluent</a:t>
            </a:r>
            <a:r>
              <a:rPr lang="en-US" baseline="0" dirty="0" smtClean="0"/>
              <a:t>.</a:t>
            </a:r>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27</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Then,</a:t>
            </a:r>
            <a:r>
              <a:rPr lang="en-US" baseline="0" dirty="0" smtClean="0"/>
              <a:t> the fractions were assayed for direct activity, and as we can see from the table we identify a peak of </a:t>
            </a:r>
            <a:r>
              <a:rPr lang="en-US" baseline="0" dirty="0" err="1" smtClean="0"/>
              <a:t>activtiy</a:t>
            </a:r>
            <a:r>
              <a:rPr lang="en-US" baseline="0" dirty="0" smtClean="0"/>
              <a:t>.</a:t>
            </a:r>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28</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Now</a:t>
            </a:r>
            <a:r>
              <a:rPr lang="en-US" baseline="0" dirty="0" smtClean="0"/>
              <a:t> I will about the very recent work on the </a:t>
            </a:r>
            <a:r>
              <a:rPr lang="en-US" baseline="0" dirty="0" err="1" smtClean="0"/>
              <a:t>antarctic</a:t>
            </a:r>
            <a:r>
              <a:rPr lang="en-US" baseline="0" dirty="0" smtClean="0"/>
              <a:t> bacteria</a:t>
            </a:r>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30</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This</a:t>
            </a:r>
            <a:r>
              <a:rPr lang="en-US" baseline="0" dirty="0" smtClean="0"/>
              <a:t> work is </a:t>
            </a:r>
            <a:r>
              <a:rPr lang="en-US" dirty="0" smtClean="0"/>
              <a:t>In collaboration with Prof. </a:t>
            </a:r>
            <a:r>
              <a:rPr lang="en-US" dirty="0" err="1" smtClean="0"/>
              <a:t>Renato</a:t>
            </a:r>
            <a:r>
              <a:rPr lang="en-US" dirty="0" smtClean="0"/>
              <a:t> </a:t>
            </a:r>
            <a:r>
              <a:rPr lang="en-US" dirty="0" err="1" smtClean="0"/>
              <a:t>Fani</a:t>
            </a:r>
            <a:r>
              <a:rPr lang="en-US" dirty="0" smtClean="0"/>
              <a:t> from Florence University. We</a:t>
            </a:r>
            <a:r>
              <a:rPr lang="en-US" baseline="0" dirty="0" smtClean="0"/>
              <a:t> </a:t>
            </a:r>
            <a:r>
              <a:rPr lang="en-US" baseline="0" dirty="0" err="1" smtClean="0"/>
              <a:t>perfomed</a:t>
            </a:r>
            <a:r>
              <a:rPr lang="en-US" baseline="0" dirty="0" smtClean="0"/>
              <a:t> </a:t>
            </a:r>
            <a:r>
              <a:rPr lang="en-US" baseline="0" dirty="0" err="1" smtClean="0"/>
              <a:t>tassonomic</a:t>
            </a:r>
            <a:r>
              <a:rPr lang="en-US" baseline="0" dirty="0" smtClean="0"/>
              <a:t> and genomic </a:t>
            </a:r>
            <a:r>
              <a:rPr lang="en-US" baseline="0" dirty="0" err="1" smtClean="0"/>
              <a:t>analys</a:t>
            </a:r>
            <a:r>
              <a:rPr lang="en-US" baseline="0" dirty="0" smtClean="0"/>
              <a:t> on these isolate to identify the genus, then  </a:t>
            </a:r>
            <a:r>
              <a:rPr lang="en-US" b="1" dirty="0" smtClean="0"/>
              <a:t>Cross-streaking experiments</a:t>
            </a:r>
            <a:r>
              <a:rPr lang="en-US" b="1" baseline="0" dirty="0" smtClean="0"/>
              <a:t> </a:t>
            </a:r>
            <a:r>
              <a:rPr lang="en-US" b="1" dirty="0" smtClean="0"/>
              <a:t>Targeting Bcc strains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31</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We can see here the complete table of the results</a:t>
            </a:r>
            <a:r>
              <a:rPr lang="en-US" baseline="0" dirty="0" smtClean="0"/>
              <a:t> of cross streaking. As we can see in the legends “minus” stand for inhibition of growth, and we can see, that all the tested isolated are very active towards the pathogens panel, except for B. </a:t>
            </a:r>
            <a:r>
              <a:rPr lang="en-US" baseline="0" dirty="0" err="1" smtClean="0"/>
              <a:t>arboris</a:t>
            </a:r>
            <a:r>
              <a:rPr lang="en-US" baseline="0" dirty="0" smtClean="0"/>
              <a:t> 24066</a:t>
            </a:r>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32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 problem of MDR bacteria is enhanced</a:t>
            </a:r>
            <a:r>
              <a:rPr lang="en-US" baseline="0" dirty="0" smtClean="0"/>
              <a:t> because of the antibiotic crisis. In the left graph it is shown that in the last 30 years we observed a very high increase in the antibiotic resistance, in this case as a number of  new resistant strains detected. (MRSA is </a:t>
            </a:r>
            <a:r>
              <a:rPr lang="en-US" baseline="0" dirty="0" err="1" smtClean="0"/>
              <a:t>methicilline</a:t>
            </a:r>
            <a:r>
              <a:rPr lang="en-US" baseline="0" dirty="0" smtClean="0"/>
              <a:t> </a:t>
            </a:r>
            <a:r>
              <a:rPr lang="en-US" baseline="0" dirty="0" err="1" smtClean="0"/>
              <a:t>resistent</a:t>
            </a:r>
            <a:r>
              <a:rPr lang="en-US" baseline="0" dirty="0" smtClean="0"/>
              <a:t> SA, VRE stands for </a:t>
            </a:r>
            <a:r>
              <a:rPr lang="en-US" baseline="0" dirty="0" err="1" smtClean="0"/>
              <a:t>Vancomicin</a:t>
            </a:r>
            <a:r>
              <a:rPr lang="en-US" baseline="0" dirty="0" smtClean="0"/>
              <a:t> resistant </a:t>
            </a:r>
            <a:r>
              <a:rPr lang="en-US" baseline="0" dirty="0" err="1" smtClean="0"/>
              <a:t>Enterococcus</a:t>
            </a:r>
            <a:r>
              <a:rPr lang="en-US" baseline="0" dirty="0" smtClean="0"/>
              <a:t>, FQRP is the </a:t>
            </a:r>
            <a:r>
              <a:rPr lang="en-US" baseline="0" dirty="0" err="1" smtClean="0"/>
              <a:t>Fluoroquinolone</a:t>
            </a:r>
            <a:r>
              <a:rPr lang="en-US" baseline="0" dirty="0" smtClean="0"/>
              <a:t> </a:t>
            </a:r>
            <a:r>
              <a:rPr lang="en-US" baseline="0" dirty="0" err="1" smtClean="0"/>
              <a:t>reistant</a:t>
            </a:r>
            <a:r>
              <a:rPr lang="en-US" baseline="0" dirty="0" smtClean="0"/>
              <a:t> PA. In the right graph we can observe as in opposite way</a:t>
            </a:r>
            <a:r>
              <a:rPr lang="en-US" u="sng" baseline="0" dirty="0" smtClean="0"/>
              <a:t> </a:t>
            </a:r>
            <a:r>
              <a:rPr lang="en-US" u="none" baseline="0" dirty="0" smtClean="0"/>
              <a:t>the number of novel antibiotic released in the last 30 years has dramatically decreased. SO, to fight these MDR there is a serious need to discover novel antibiotics classes or novel therapeutic targets.</a:t>
            </a:r>
            <a:endParaRPr lang="en-US" baseline="0" dirty="0" smtClean="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4</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US" dirty="0" smtClean="0"/>
              <a:t>So we star</a:t>
            </a:r>
            <a:r>
              <a:rPr lang="en-US" baseline="0" dirty="0" smtClean="0"/>
              <a:t> preparing extracts using ethyl-acetate and </a:t>
            </a:r>
            <a:r>
              <a:rPr lang="en-US" baseline="0" dirty="0" err="1" smtClean="0"/>
              <a:t>amberlite</a:t>
            </a:r>
            <a:r>
              <a:rPr lang="en-US" baseline="0" dirty="0" smtClean="0"/>
              <a:t> XAD-16 and </a:t>
            </a:r>
            <a:r>
              <a:rPr lang="en-US" dirty="0" smtClean="0"/>
              <a:t>From preliminary experiment</a:t>
            </a:r>
          </a:p>
          <a:p>
            <a:pPr algn="just"/>
            <a:r>
              <a:rPr lang="en-US" dirty="0" smtClean="0"/>
              <a:t>we observed better results using ethyl-acetate, so we are now using only ethyl</a:t>
            </a:r>
            <a:r>
              <a:rPr lang="en-US" baseline="0" dirty="0" smtClean="0"/>
              <a:t> acetate for this extractions. Then we performed liquid MIC assay targeting Bcc.</a:t>
            </a:r>
            <a:endParaRPr lang="en-US" dirty="0" smtClean="0"/>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33</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Here we can see the results. In the table are reported</a:t>
            </a:r>
            <a:r>
              <a:rPr lang="en-US" baseline="0" dirty="0" smtClean="0"/>
              <a:t> the % of inhibition for the extract at 1 mg/</a:t>
            </a:r>
            <a:r>
              <a:rPr lang="en-US" baseline="0" dirty="0" err="1" smtClean="0"/>
              <a:t>mL</a:t>
            </a:r>
            <a:r>
              <a:rPr lang="en-US" baseline="0" dirty="0" smtClean="0"/>
              <a:t> of concentration in the assay </a:t>
            </a:r>
            <a:r>
              <a:rPr lang="en-US" baseline="0" dirty="0" err="1" smtClean="0"/>
              <a:t>againt</a:t>
            </a:r>
            <a:r>
              <a:rPr lang="en-US" baseline="0" dirty="0" smtClean="0"/>
              <a:t> the Bcc strains. We can observe that several </a:t>
            </a:r>
            <a:r>
              <a:rPr lang="en-US" baseline="0" dirty="0" err="1" smtClean="0"/>
              <a:t>antarctic</a:t>
            </a:r>
            <a:r>
              <a:rPr lang="en-US" baseline="0" dirty="0" smtClean="0"/>
              <a:t> strains are able to inhibit the growth of all the </a:t>
            </a:r>
            <a:r>
              <a:rPr lang="en-US" baseline="0" dirty="0" err="1" smtClean="0"/>
              <a:t>Burkholderia</a:t>
            </a:r>
            <a:r>
              <a:rPr lang="en-US" baseline="0" dirty="0" smtClean="0"/>
              <a:t> tested. In particular the strain BTN1 </a:t>
            </a:r>
            <a:r>
              <a:rPr lang="en-US" baseline="0" dirty="0" err="1" smtClean="0"/>
              <a:t>schow</a:t>
            </a:r>
            <a:r>
              <a:rPr lang="en-US" baseline="0" dirty="0" smtClean="0"/>
              <a:t> the best inhibition activity.</a:t>
            </a:r>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34</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just a little scheme of the in vivo validation protocols. First </a:t>
            </a:r>
            <a:r>
              <a:rPr lang="it-IT" sz="1200" b="1" dirty="0" err="1" smtClean="0">
                <a:solidFill>
                  <a:schemeClr val="tx1"/>
                </a:solidFill>
                <a:latin typeface="Trebuchet MS" pitchFamily="34" charset="0"/>
              </a:rPr>
              <a:t>Infect</a:t>
            </a:r>
            <a:r>
              <a:rPr lang="it-IT" sz="1200" b="1" dirty="0" smtClean="0">
                <a:solidFill>
                  <a:schemeClr val="tx1"/>
                </a:solidFill>
                <a:latin typeface="Trebuchet MS" pitchFamily="34" charset="0"/>
              </a:rPr>
              <a:t> </a:t>
            </a:r>
            <a:r>
              <a:rPr lang="it-IT" sz="1200" b="1" i="1" dirty="0" smtClean="0">
                <a:solidFill>
                  <a:schemeClr val="tx1"/>
                </a:solidFill>
                <a:latin typeface="Trebuchet MS" pitchFamily="34" charset="0"/>
              </a:rPr>
              <a:t>C. </a:t>
            </a:r>
            <a:r>
              <a:rPr lang="it-IT" sz="1200" b="1" i="1" dirty="0" err="1" smtClean="0">
                <a:solidFill>
                  <a:schemeClr val="tx1"/>
                </a:solidFill>
                <a:latin typeface="Trebuchet MS" pitchFamily="34" charset="0"/>
              </a:rPr>
              <a:t>elegans</a:t>
            </a:r>
            <a:r>
              <a:rPr lang="it-IT" sz="1200" b="1" i="1" dirty="0" smtClean="0">
                <a:solidFill>
                  <a:schemeClr val="tx1"/>
                </a:solidFill>
                <a:latin typeface="Trebuchet MS" pitchFamily="34" charset="0"/>
              </a:rPr>
              <a:t> </a:t>
            </a:r>
            <a:r>
              <a:rPr lang="it-IT" sz="1200" b="1" dirty="0" err="1" smtClean="0">
                <a:solidFill>
                  <a:schemeClr val="tx1"/>
                </a:solidFill>
                <a:latin typeface="Trebuchet MS" pitchFamily="34" charset="0"/>
              </a:rPr>
              <a:t>with</a:t>
            </a:r>
            <a:r>
              <a:rPr lang="it-IT" sz="1200" b="1" dirty="0" smtClean="0">
                <a:solidFill>
                  <a:schemeClr val="tx1"/>
                </a:solidFill>
                <a:latin typeface="Trebuchet MS" pitchFamily="34" charset="0"/>
              </a:rPr>
              <a:t> </a:t>
            </a:r>
            <a:r>
              <a:rPr lang="it-IT" sz="1200" b="1" dirty="0" err="1" smtClean="0">
                <a:solidFill>
                  <a:schemeClr val="tx1"/>
                </a:solidFill>
                <a:latin typeface="Trebuchet MS" pitchFamily="34" charset="0"/>
              </a:rPr>
              <a:t>pathogens</a:t>
            </a:r>
            <a:r>
              <a:rPr lang="it-IT" sz="1200" b="1" dirty="0" smtClean="0">
                <a:solidFill>
                  <a:schemeClr val="tx1"/>
                </a:solidFill>
                <a:latin typeface="Trebuchet MS" pitchFamily="34" charset="0"/>
              </a:rPr>
              <a:t> (</a:t>
            </a:r>
            <a:r>
              <a:rPr lang="it-IT" sz="1200" b="1" dirty="0" err="1" smtClean="0">
                <a:solidFill>
                  <a:schemeClr val="tx1"/>
                </a:solidFill>
                <a:latin typeface="Trebuchet MS" pitchFamily="34" charset="0"/>
              </a:rPr>
              <a:t>Bcc</a:t>
            </a:r>
            <a:r>
              <a:rPr lang="it-IT" sz="1200" b="1" dirty="0" smtClean="0">
                <a:solidFill>
                  <a:schemeClr val="tx1"/>
                </a:solidFill>
                <a:latin typeface="Trebuchet MS" pitchFamily="34" charset="0"/>
              </a:rPr>
              <a:t>) </a:t>
            </a:r>
            <a:r>
              <a:rPr lang="it-IT" sz="1200" b="1" dirty="0" err="1" smtClean="0">
                <a:solidFill>
                  <a:schemeClr val="tx1"/>
                </a:solidFill>
                <a:latin typeface="Trebuchet MS" pitchFamily="34" charset="0"/>
              </a:rPr>
              <a:t>Tranfer</a:t>
            </a:r>
            <a:r>
              <a:rPr lang="it-IT" sz="1200" b="1" dirty="0" smtClean="0">
                <a:solidFill>
                  <a:schemeClr val="tx1"/>
                </a:solidFill>
                <a:latin typeface="Trebuchet MS" pitchFamily="34" charset="0"/>
              </a:rPr>
              <a:t> 10-15 </a:t>
            </a:r>
            <a:r>
              <a:rPr lang="it-IT" sz="1200" b="1" dirty="0" err="1" smtClean="0">
                <a:solidFill>
                  <a:schemeClr val="tx1"/>
                </a:solidFill>
                <a:latin typeface="Trebuchet MS" pitchFamily="34" charset="0"/>
              </a:rPr>
              <a:t>infected</a:t>
            </a:r>
            <a:r>
              <a:rPr lang="it-IT" sz="1200" b="1" dirty="0" smtClean="0">
                <a:solidFill>
                  <a:schemeClr val="tx1"/>
                </a:solidFill>
                <a:latin typeface="Trebuchet MS" pitchFamily="34" charset="0"/>
              </a:rPr>
              <a:t> </a:t>
            </a:r>
            <a:r>
              <a:rPr lang="it-IT" sz="1200" b="1" dirty="0" err="1" smtClean="0">
                <a:solidFill>
                  <a:schemeClr val="tx1"/>
                </a:solidFill>
                <a:latin typeface="Trebuchet MS" pitchFamily="34" charset="0"/>
              </a:rPr>
              <a:t>worms</a:t>
            </a:r>
            <a:r>
              <a:rPr lang="it-IT" sz="1200" b="1" dirty="0" smtClean="0">
                <a:solidFill>
                  <a:schemeClr val="tx1"/>
                </a:solidFill>
                <a:latin typeface="Trebuchet MS" pitchFamily="34" charset="0"/>
              </a:rPr>
              <a:t> in </a:t>
            </a:r>
            <a:r>
              <a:rPr lang="it-IT" sz="1200" b="1" dirty="0" err="1" smtClean="0">
                <a:solidFill>
                  <a:schemeClr val="tx1"/>
                </a:solidFill>
                <a:latin typeface="Trebuchet MS" pitchFamily="34" charset="0"/>
              </a:rPr>
              <a:t>each</a:t>
            </a:r>
            <a:r>
              <a:rPr lang="it-IT" sz="1200" b="1" dirty="0" smtClean="0">
                <a:solidFill>
                  <a:schemeClr val="tx1"/>
                </a:solidFill>
                <a:latin typeface="Trebuchet MS" pitchFamily="34" charset="0"/>
              </a:rPr>
              <a:t> </a:t>
            </a:r>
            <a:r>
              <a:rPr lang="it-IT" sz="1200" b="1" dirty="0" err="1" smtClean="0">
                <a:solidFill>
                  <a:schemeClr val="tx1"/>
                </a:solidFill>
                <a:latin typeface="Trebuchet MS" pitchFamily="34" charset="0"/>
              </a:rPr>
              <a:t>well</a:t>
            </a:r>
            <a:r>
              <a:rPr lang="it-IT" sz="1200" b="1" dirty="0" smtClean="0">
                <a:solidFill>
                  <a:schemeClr val="tx1"/>
                </a:solidFill>
                <a:latin typeface="Trebuchet MS" pitchFamily="34" charset="0"/>
              </a:rPr>
              <a:t> </a:t>
            </a:r>
            <a:r>
              <a:rPr lang="it-IT" sz="1200" b="1" dirty="0" err="1" smtClean="0">
                <a:solidFill>
                  <a:schemeClr val="tx1"/>
                </a:solidFill>
                <a:latin typeface="Trebuchet MS" pitchFamily="34" charset="0"/>
              </a:rPr>
              <a:t>of</a:t>
            </a:r>
            <a:r>
              <a:rPr lang="it-IT" sz="1200" b="1" dirty="0" smtClean="0">
                <a:solidFill>
                  <a:schemeClr val="tx1"/>
                </a:solidFill>
                <a:latin typeface="Trebuchet MS" pitchFamily="34" charset="0"/>
              </a:rPr>
              <a:t>  a 96-multiwell </a:t>
            </a:r>
            <a:r>
              <a:rPr lang="it-IT" sz="1200" b="1" dirty="0" err="1" smtClean="0">
                <a:solidFill>
                  <a:schemeClr val="tx1"/>
                </a:solidFill>
                <a:latin typeface="Trebuchet MS" pitchFamily="34" charset="0"/>
              </a:rPr>
              <a:t>platecontaining</a:t>
            </a:r>
            <a:r>
              <a:rPr lang="it-IT" sz="1200" b="1" dirty="0" smtClean="0">
                <a:solidFill>
                  <a:schemeClr val="tx1"/>
                </a:solidFill>
                <a:latin typeface="Trebuchet MS" pitchFamily="34" charset="0"/>
              </a:rPr>
              <a:t> test </a:t>
            </a:r>
            <a:r>
              <a:rPr lang="it-IT" sz="1200" b="1" dirty="0" err="1" smtClean="0">
                <a:solidFill>
                  <a:schemeClr val="tx1"/>
                </a:solidFill>
                <a:latin typeface="Trebuchet MS" pitchFamily="34" charset="0"/>
              </a:rPr>
              <a:t>compounds</a:t>
            </a:r>
            <a:r>
              <a:rPr lang="it-IT" sz="1200" b="1" dirty="0" smtClean="0">
                <a:solidFill>
                  <a:schemeClr val="tx1"/>
                </a:solidFill>
                <a:latin typeface="Trebuchet MS" pitchFamily="34" charset="0"/>
              </a:rPr>
              <a:t> and </a:t>
            </a:r>
            <a:r>
              <a:rPr lang="it-IT" sz="1200" b="1" dirty="0" err="1" smtClean="0">
                <a:solidFill>
                  <a:schemeClr val="tx1"/>
                </a:solidFill>
                <a:latin typeface="Trebuchet MS" pitchFamily="34" charset="0"/>
              </a:rPr>
              <a:t>Count</a:t>
            </a:r>
            <a:r>
              <a:rPr lang="it-IT" sz="1200" b="1" dirty="0" smtClean="0">
                <a:solidFill>
                  <a:schemeClr val="tx1"/>
                </a:solidFill>
                <a:latin typeface="Trebuchet MS" pitchFamily="34" charset="0"/>
              </a:rPr>
              <a:t> </a:t>
            </a:r>
            <a:r>
              <a:rPr lang="it-IT" sz="1200" b="1" dirty="0" err="1" smtClean="0">
                <a:solidFill>
                  <a:schemeClr val="tx1"/>
                </a:solidFill>
                <a:latin typeface="Trebuchet MS" pitchFamily="34" charset="0"/>
              </a:rPr>
              <a:t>of</a:t>
            </a:r>
            <a:r>
              <a:rPr lang="it-IT" sz="1200" b="1" dirty="0" smtClean="0">
                <a:solidFill>
                  <a:schemeClr val="tx1"/>
                </a:solidFill>
                <a:latin typeface="Trebuchet MS" pitchFamily="34" charset="0"/>
              </a:rPr>
              <a:t> </a:t>
            </a:r>
            <a:r>
              <a:rPr lang="it-IT" sz="1200" b="1" dirty="0" err="1" smtClean="0">
                <a:solidFill>
                  <a:schemeClr val="tx1"/>
                </a:solidFill>
                <a:latin typeface="Trebuchet MS" pitchFamily="34" charset="0"/>
              </a:rPr>
              <a:t>survival</a:t>
            </a:r>
            <a:r>
              <a:rPr lang="it-IT" sz="1200" b="1" dirty="0" smtClean="0">
                <a:solidFill>
                  <a:schemeClr val="tx1"/>
                </a:solidFill>
                <a:latin typeface="Trebuchet MS" pitchFamily="34" charset="0"/>
              </a:rPr>
              <a:t> </a:t>
            </a:r>
            <a:r>
              <a:rPr lang="it-IT" sz="1200" b="1" dirty="0" err="1" smtClean="0">
                <a:solidFill>
                  <a:schemeClr val="tx1"/>
                </a:solidFill>
                <a:latin typeface="Trebuchet MS" pitchFamily="34" charset="0"/>
              </a:rPr>
              <a:t>worms</a:t>
            </a:r>
            <a:r>
              <a:rPr lang="it-IT" sz="1200" b="1" dirty="0" smtClean="0">
                <a:solidFill>
                  <a:schemeClr val="tx1"/>
                </a:solidFill>
                <a:latin typeface="Trebuchet MS" pitchFamily="34" charset="0"/>
              </a:rPr>
              <a:t> in </a:t>
            </a:r>
            <a:r>
              <a:rPr lang="it-IT" sz="1200" b="1" dirty="0" err="1" smtClean="0">
                <a:solidFill>
                  <a:schemeClr val="tx1"/>
                </a:solidFill>
                <a:latin typeface="Trebuchet MS" pitchFamily="34" charset="0"/>
              </a:rPr>
              <a:t>each</a:t>
            </a:r>
            <a:r>
              <a:rPr lang="it-IT" sz="1200" b="1" dirty="0" smtClean="0">
                <a:solidFill>
                  <a:schemeClr val="tx1"/>
                </a:solidFill>
                <a:latin typeface="Trebuchet MS" pitchFamily="34" charset="0"/>
              </a:rPr>
              <a:t> </a:t>
            </a:r>
            <a:r>
              <a:rPr lang="it-IT" sz="1200" b="1" dirty="0" err="1" smtClean="0">
                <a:solidFill>
                  <a:schemeClr val="tx1"/>
                </a:solidFill>
                <a:latin typeface="Trebuchet MS" pitchFamily="34" charset="0"/>
              </a:rPr>
              <a:t>well</a:t>
            </a:r>
            <a:r>
              <a:rPr lang="it-IT" sz="1200" b="1" dirty="0" smtClean="0">
                <a:solidFill>
                  <a:schemeClr val="tx1"/>
                </a:solidFill>
                <a:latin typeface="Trebuchet MS"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it-IT" b="1" dirty="0" err="1" smtClean="0">
                <a:solidFill>
                  <a:srgbClr val="C00000"/>
                </a:solidFill>
              </a:rPr>
              <a:t>We</a:t>
            </a:r>
            <a:r>
              <a:rPr lang="it-IT" b="1" dirty="0" smtClean="0">
                <a:solidFill>
                  <a:srgbClr val="C00000"/>
                </a:solidFill>
              </a:rPr>
              <a:t> </a:t>
            </a:r>
            <a:r>
              <a:rPr lang="it-IT" b="1" dirty="0" err="1" smtClean="0">
                <a:solidFill>
                  <a:srgbClr val="C00000"/>
                </a:solidFill>
              </a:rPr>
              <a:t>will</a:t>
            </a:r>
            <a:r>
              <a:rPr lang="it-IT" b="1" dirty="0" smtClean="0">
                <a:solidFill>
                  <a:srgbClr val="C00000"/>
                </a:solidFill>
              </a:rPr>
              <a:t> </a:t>
            </a:r>
            <a:r>
              <a:rPr lang="it-IT" b="1" dirty="0" err="1" smtClean="0">
                <a:solidFill>
                  <a:srgbClr val="C00000"/>
                </a:solidFill>
              </a:rPr>
              <a:t>select</a:t>
            </a:r>
            <a:r>
              <a:rPr lang="it-IT" b="1" dirty="0" smtClean="0">
                <a:solidFill>
                  <a:srgbClr val="C00000"/>
                </a:solidFill>
              </a:rPr>
              <a:t> </a:t>
            </a:r>
            <a:r>
              <a:rPr lang="it-IT" b="1" dirty="0" err="1" smtClean="0">
                <a:solidFill>
                  <a:srgbClr val="C00000"/>
                </a:solidFill>
              </a:rPr>
              <a:t>compounds</a:t>
            </a:r>
            <a:r>
              <a:rPr lang="it-IT" b="1" dirty="0" smtClean="0">
                <a:solidFill>
                  <a:srgbClr val="C00000"/>
                </a:solidFill>
              </a:rPr>
              <a:t> </a:t>
            </a:r>
            <a:r>
              <a:rPr lang="it-IT" b="1" dirty="0" err="1" smtClean="0">
                <a:solidFill>
                  <a:srgbClr val="C00000"/>
                </a:solidFill>
              </a:rPr>
              <a:t>that</a:t>
            </a:r>
            <a:r>
              <a:rPr lang="it-IT" b="1" dirty="0" smtClean="0">
                <a:solidFill>
                  <a:srgbClr val="C00000"/>
                </a:solidFill>
              </a:rPr>
              <a:t> </a:t>
            </a:r>
            <a:r>
              <a:rPr lang="it-IT" b="1" dirty="0" err="1" smtClean="0">
                <a:solidFill>
                  <a:srgbClr val="C00000"/>
                </a:solidFill>
              </a:rPr>
              <a:t>prolong</a:t>
            </a:r>
            <a:r>
              <a:rPr lang="it-IT" b="1" dirty="0" smtClean="0">
                <a:solidFill>
                  <a:srgbClr val="C00000"/>
                </a:solidFill>
              </a:rPr>
              <a:t> </a:t>
            </a:r>
            <a:r>
              <a:rPr lang="it-IT" b="1" dirty="0" err="1" smtClean="0">
                <a:solidFill>
                  <a:srgbClr val="C00000"/>
                </a:solidFill>
              </a:rPr>
              <a:t>worms</a:t>
            </a:r>
            <a:r>
              <a:rPr lang="it-IT" b="1" dirty="0" smtClean="0">
                <a:solidFill>
                  <a:srgbClr val="C00000"/>
                </a:solidFill>
              </a:rPr>
              <a:t> </a:t>
            </a:r>
            <a:r>
              <a:rPr lang="it-IT" b="1" dirty="0" err="1" smtClean="0">
                <a:solidFill>
                  <a:srgbClr val="C00000"/>
                </a:solidFill>
              </a:rPr>
              <a:t>survival</a:t>
            </a:r>
            <a:endParaRPr lang="it-IT" b="1"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1" dirty="0" smtClean="0">
              <a:solidFill>
                <a:schemeClr val="tx1"/>
              </a:solidFill>
              <a:latin typeface="Trebuchet MS" pitchFamily="34" charset="0"/>
            </a:endParaRPr>
          </a:p>
          <a:p>
            <a:pPr algn="l"/>
            <a:endParaRPr lang="it-IT" sz="1200" b="1" dirty="0" smtClean="0">
              <a:solidFill>
                <a:schemeClr val="tx1"/>
              </a:solidFill>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1" dirty="0" smtClean="0">
              <a:solidFill>
                <a:schemeClr val="tx1"/>
              </a:solidFill>
              <a:latin typeface="Trebuchet MS" pitchFamily="34" charset="0"/>
            </a:endParaRPr>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39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solidFill>
                  <a:srgbClr val="C00000"/>
                </a:solidFill>
              </a:rPr>
              <a:t>A </a:t>
            </a:r>
            <a:r>
              <a:rPr lang="it-IT" sz="1200" b="1" dirty="0" err="1" smtClean="0">
                <a:solidFill>
                  <a:srgbClr val="C00000"/>
                </a:solidFill>
              </a:rPr>
              <a:t>solution</a:t>
            </a:r>
            <a:r>
              <a:rPr lang="it-IT" sz="1200" b="1" dirty="0" smtClean="0">
                <a:solidFill>
                  <a:srgbClr val="C00000"/>
                </a:solidFill>
              </a:rPr>
              <a:t> </a:t>
            </a:r>
            <a:r>
              <a:rPr lang="it-IT" sz="1200" b="1" dirty="0" err="1" smtClean="0">
                <a:solidFill>
                  <a:srgbClr val="C00000"/>
                </a:solidFill>
              </a:rPr>
              <a:t>to</a:t>
            </a:r>
            <a:r>
              <a:rPr lang="it-IT" sz="1200" b="1" dirty="0" smtClean="0">
                <a:solidFill>
                  <a:srgbClr val="C00000"/>
                </a:solidFill>
              </a:rPr>
              <a:t> </a:t>
            </a:r>
            <a:r>
              <a:rPr lang="it-IT" sz="1200" b="1" dirty="0" err="1" smtClean="0">
                <a:solidFill>
                  <a:srgbClr val="C00000"/>
                </a:solidFill>
              </a:rPr>
              <a:t>this</a:t>
            </a:r>
            <a:r>
              <a:rPr lang="it-IT" sz="1200" b="1" dirty="0" smtClean="0">
                <a:solidFill>
                  <a:srgbClr val="C00000"/>
                </a:solidFill>
              </a:rPr>
              <a:t> </a:t>
            </a:r>
            <a:r>
              <a:rPr lang="it-IT" sz="1200" b="1" dirty="0" err="1" smtClean="0">
                <a:solidFill>
                  <a:srgbClr val="C00000"/>
                </a:solidFill>
              </a:rPr>
              <a:t>problem</a:t>
            </a:r>
            <a:r>
              <a:rPr lang="it-IT" sz="1200" b="1" baseline="0" dirty="0" smtClean="0">
                <a:solidFill>
                  <a:srgbClr val="C00000"/>
                </a:solidFill>
              </a:rPr>
              <a:t> can </a:t>
            </a:r>
            <a:r>
              <a:rPr lang="it-IT" sz="1200" b="1" baseline="0" dirty="0" err="1" smtClean="0">
                <a:solidFill>
                  <a:srgbClr val="C00000"/>
                </a:solidFill>
              </a:rPr>
              <a:t>arrive</a:t>
            </a:r>
            <a:r>
              <a:rPr lang="it-IT" sz="1200" b="1" baseline="0" dirty="0" smtClean="0">
                <a:solidFill>
                  <a:srgbClr val="C00000"/>
                </a:solidFill>
              </a:rPr>
              <a:t> </a:t>
            </a:r>
            <a:r>
              <a:rPr lang="it-IT" sz="1200" b="1" baseline="0" dirty="0" err="1" smtClean="0">
                <a:solidFill>
                  <a:srgbClr val="C00000"/>
                </a:solidFill>
              </a:rPr>
              <a:t>from</a:t>
            </a:r>
            <a:r>
              <a:rPr lang="it-IT" sz="1200" b="1" baseline="0" dirty="0" smtClean="0">
                <a:solidFill>
                  <a:srgbClr val="C00000"/>
                </a:solidFill>
              </a:rPr>
              <a:t> </a:t>
            </a:r>
            <a:r>
              <a:rPr lang="it-IT" sz="1200" b="1" dirty="0" err="1" smtClean="0">
                <a:solidFill>
                  <a:srgbClr val="C00000"/>
                </a:solidFill>
              </a:rPr>
              <a:t>Natural</a:t>
            </a:r>
            <a:r>
              <a:rPr lang="it-IT" sz="1200" b="1" dirty="0" smtClean="0">
                <a:solidFill>
                  <a:srgbClr val="C00000"/>
                </a:solidFill>
              </a:rPr>
              <a:t> </a:t>
            </a:r>
            <a:r>
              <a:rPr lang="it-IT" sz="1200" b="1" dirty="0" err="1" smtClean="0">
                <a:solidFill>
                  <a:srgbClr val="C00000"/>
                </a:solidFill>
              </a:rPr>
              <a:t>Products</a:t>
            </a:r>
            <a:r>
              <a:rPr lang="it-IT" sz="1200" b="1" dirty="0" smtClean="0">
                <a:solidFill>
                  <a:srgbClr val="C00000"/>
                </a:solidFill>
              </a:rPr>
              <a:t>. In </a:t>
            </a:r>
            <a:r>
              <a:rPr lang="it-IT" sz="1200" b="1" dirty="0" err="1" smtClean="0">
                <a:solidFill>
                  <a:srgbClr val="C00000"/>
                </a:solidFill>
              </a:rPr>
              <a:t>fact</a:t>
            </a:r>
            <a:r>
              <a:rPr lang="it-IT" sz="1200" b="1" dirty="0" smtClean="0">
                <a:solidFill>
                  <a:srgbClr val="C00000"/>
                </a:solidFill>
              </a:rPr>
              <a:t>,</a:t>
            </a:r>
            <a:r>
              <a:rPr lang="it-IT" sz="1200" b="1" baseline="0" dirty="0" smtClean="0">
                <a:solidFill>
                  <a:srgbClr val="C00000"/>
                </a:solidFill>
              </a:rPr>
              <a:t> </a:t>
            </a:r>
            <a:r>
              <a:rPr lang="en-US" dirty="0" smtClean="0">
                <a:latin typeface="Trebuchet MS" pitchFamily="34" charset="0"/>
              </a:rPr>
              <a:t>Natural products and their analogs continue to play a prominent role in medicine, accounting for two-thirds of new antibacterial therapies approved from 1980 to 2010 as well as several </a:t>
            </a:r>
            <a:r>
              <a:rPr lang="en-US" dirty="0" err="1" smtClean="0">
                <a:latin typeface="Trebuchet MS" pitchFamily="34" charset="0"/>
              </a:rPr>
              <a:t>antibacterials</a:t>
            </a:r>
            <a:r>
              <a:rPr lang="en-US" dirty="0" smtClean="0">
                <a:latin typeface="Trebuchet MS" pitchFamily="34" charset="0"/>
              </a:rPr>
              <a:t> currently in clinical trials,</a:t>
            </a:r>
            <a:r>
              <a:rPr lang="en-US" baseline="0" dirty="0" smtClean="0">
                <a:latin typeface="Trebuchet MS" pitchFamily="34" charset="0"/>
              </a:rPr>
              <a:t> that we can see in this table: promising natural products in clinical trial.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C00000"/>
                </a:solidFill>
                <a:latin typeface="Trebuchet MS" pitchFamily="34" charset="0"/>
              </a:rPr>
              <a:t>SO, research efforts are focused on the discovery of </a:t>
            </a:r>
            <a:r>
              <a:rPr lang="it-IT" sz="1200" b="1" baseline="0" dirty="0" err="1" smtClean="0">
                <a:solidFill>
                  <a:srgbClr val="C00000"/>
                </a:solidFill>
                <a:latin typeface="Trebuchet MS" pitchFamily="34" charset="0"/>
              </a:rPr>
              <a:t>novel</a:t>
            </a:r>
            <a:r>
              <a:rPr lang="it-IT" sz="1200" b="1" baseline="0" dirty="0" smtClean="0">
                <a:solidFill>
                  <a:srgbClr val="C00000"/>
                </a:solidFill>
                <a:latin typeface="Trebuchet MS" pitchFamily="34" charset="0"/>
              </a:rPr>
              <a:t> </a:t>
            </a:r>
            <a:r>
              <a:rPr lang="it-IT" sz="1200" b="1" baseline="0" dirty="0" err="1" smtClean="0">
                <a:solidFill>
                  <a:srgbClr val="C00000"/>
                </a:solidFill>
                <a:latin typeface="Trebuchet MS" pitchFamily="34" charset="0"/>
              </a:rPr>
              <a:t>natural</a:t>
            </a:r>
            <a:r>
              <a:rPr lang="it-IT" sz="1200" b="1" baseline="0" dirty="0" smtClean="0">
                <a:solidFill>
                  <a:srgbClr val="C00000"/>
                </a:solidFill>
                <a:latin typeface="Trebuchet MS" pitchFamily="34" charset="0"/>
              </a:rPr>
              <a:t> </a:t>
            </a:r>
            <a:r>
              <a:rPr lang="it-IT" sz="1200" b="1" baseline="0" dirty="0" err="1" smtClean="0">
                <a:solidFill>
                  <a:srgbClr val="C00000"/>
                </a:solidFill>
                <a:latin typeface="Trebuchet MS" pitchFamily="34" charset="0"/>
              </a:rPr>
              <a:t>products</a:t>
            </a:r>
            <a:r>
              <a:rPr lang="it-IT" sz="1200" b="1" baseline="0" dirty="0" smtClean="0">
                <a:solidFill>
                  <a:srgbClr val="C00000"/>
                </a:solidFill>
                <a:latin typeface="Trebuchet MS" pitchFamily="34" charset="0"/>
              </a:rPr>
              <a:t>, and </a:t>
            </a:r>
            <a:r>
              <a:rPr lang="it-IT" sz="1200" b="1" baseline="0" dirty="0" err="1" smtClean="0">
                <a:solidFill>
                  <a:srgbClr val="C00000"/>
                </a:solidFill>
                <a:latin typeface="Trebuchet MS" pitchFamily="34" charset="0"/>
              </a:rPr>
              <a:t>one</a:t>
            </a:r>
            <a:r>
              <a:rPr lang="it-IT" sz="1200" b="1" baseline="0" dirty="0" smtClean="0">
                <a:solidFill>
                  <a:srgbClr val="C00000"/>
                </a:solidFill>
                <a:latin typeface="Trebuchet MS" pitchFamily="34" charset="0"/>
              </a:rPr>
              <a:t> </a:t>
            </a:r>
            <a:r>
              <a:rPr lang="it-IT" sz="1200" b="1" baseline="0" dirty="0" err="1" smtClean="0">
                <a:solidFill>
                  <a:srgbClr val="C00000"/>
                </a:solidFill>
                <a:latin typeface="Trebuchet MS" pitchFamily="34" charset="0"/>
              </a:rPr>
              <a:t>of</a:t>
            </a:r>
            <a:r>
              <a:rPr lang="it-IT" sz="1200" b="1" baseline="0" dirty="0" smtClean="0">
                <a:solidFill>
                  <a:srgbClr val="C00000"/>
                </a:solidFill>
                <a:latin typeface="Trebuchet MS" pitchFamily="34" charset="0"/>
              </a:rPr>
              <a:t> the </a:t>
            </a:r>
            <a:r>
              <a:rPr lang="it-IT" sz="1200" b="1" baseline="0" dirty="0" err="1" smtClean="0">
                <a:solidFill>
                  <a:srgbClr val="C00000"/>
                </a:solidFill>
                <a:latin typeface="Trebuchet MS" pitchFamily="34" charset="0"/>
              </a:rPr>
              <a:t>most</a:t>
            </a:r>
            <a:r>
              <a:rPr lang="it-IT" sz="1200" b="1" baseline="0" dirty="0" smtClean="0">
                <a:solidFill>
                  <a:srgbClr val="C00000"/>
                </a:solidFill>
                <a:latin typeface="Trebuchet MS" pitchFamily="34" charset="0"/>
              </a:rPr>
              <a:t> </a:t>
            </a:r>
            <a:r>
              <a:rPr lang="it-IT" sz="1200" b="1" baseline="0" dirty="0" err="1" smtClean="0">
                <a:solidFill>
                  <a:srgbClr val="C00000"/>
                </a:solidFill>
                <a:latin typeface="Trebuchet MS" pitchFamily="34" charset="0"/>
              </a:rPr>
              <a:t>promising</a:t>
            </a:r>
            <a:r>
              <a:rPr lang="it-IT" sz="1200" b="1" baseline="0" dirty="0" smtClean="0">
                <a:solidFill>
                  <a:srgbClr val="C00000"/>
                </a:solidFill>
                <a:latin typeface="Trebuchet MS" pitchFamily="34" charset="0"/>
              </a:rPr>
              <a:t> way i </a:t>
            </a:r>
            <a:r>
              <a:rPr lang="it-IT" sz="1200" b="1" baseline="0" dirty="0" err="1" smtClean="0">
                <a:solidFill>
                  <a:srgbClr val="C00000"/>
                </a:solidFill>
                <a:latin typeface="Trebuchet MS" pitchFamily="34" charset="0"/>
              </a:rPr>
              <a:t>represented</a:t>
            </a:r>
            <a:r>
              <a:rPr lang="it-IT" sz="1200" b="1" baseline="0" dirty="0" smtClean="0">
                <a:solidFill>
                  <a:srgbClr val="C00000"/>
                </a:solidFill>
                <a:latin typeface="Trebuchet MS" pitchFamily="34" charset="0"/>
              </a:rPr>
              <a:t> </a:t>
            </a:r>
            <a:r>
              <a:rPr lang="it-IT" sz="1200" b="1" baseline="0" dirty="0" err="1" smtClean="0">
                <a:solidFill>
                  <a:srgbClr val="C00000"/>
                </a:solidFill>
                <a:latin typeface="Trebuchet MS" pitchFamily="34" charset="0"/>
              </a:rPr>
              <a:t>by</a:t>
            </a:r>
            <a:r>
              <a:rPr lang="it-IT" sz="1200" b="1" baseline="0" dirty="0" smtClean="0">
                <a:solidFill>
                  <a:srgbClr val="C00000"/>
                </a:solidFill>
                <a:latin typeface="Trebuchet MS" pitchFamily="34" charset="0"/>
              </a:rPr>
              <a:t> </a:t>
            </a:r>
            <a:r>
              <a:rPr lang="en-US" sz="1200" b="1" dirty="0" smtClean="0">
                <a:solidFill>
                  <a:srgbClr val="C00000"/>
                </a:solidFill>
                <a:latin typeface="Trebuchet MS" pitchFamily="34" charset="0"/>
              </a:rPr>
              <a:t>BIOPROSPECTING FROM EXTREME ENVIRONMENTS</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1" dirty="0" smtClean="0">
              <a:solidFill>
                <a:srgbClr val="C00000"/>
              </a:solidFill>
            </a:endParaRPr>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fact, </a:t>
            </a:r>
            <a:r>
              <a:rPr lang="en-US" sz="1200" b="1" kern="1200" dirty="0" smtClean="0">
                <a:solidFill>
                  <a:schemeClr val="tx1"/>
                </a:solidFill>
                <a:latin typeface="+mn-lt"/>
                <a:ea typeface="+mn-ea"/>
                <a:cs typeface="+mn-cs"/>
              </a:rPr>
              <a:t>Exploring extreme and unexplored environments may lead to the discovery  of new class of natural products. In this ambit the </a:t>
            </a:r>
            <a:r>
              <a:rPr lang="en-US" sz="1200" b="1" kern="1200" dirty="0" err="1" smtClean="0">
                <a:solidFill>
                  <a:schemeClr val="tx1"/>
                </a:solidFill>
                <a:latin typeface="+mn-lt"/>
                <a:ea typeface="+mn-ea"/>
                <a:cs typeface="+mn-cs"/>
              </a:rPr>
              <a:t>Psychrophilic</a:t>
            </a:r>
            <a:r>
              <a:rPr lang="en-US" sz="1200" b="1" kern="1200" dirty="0" smtClean="0">
                <a:solidFill>
                  <a:schemeClr val="tx1"/>
                </a:solidFill>
                <a:latin typeface="+mn-lt"/>
                <a:ea typeface="+mn-ea"/>
                <a:cs typeface="+mn-cs"/>
              </a:rPr>
              <a:t> bacteria represent are a very good source of unexplored biodiversity. Also These bacteria live in extreme conditions: low temperature, shortage of food and </a:t>
            </a:r>
            <a:r>
              <a:rPr lang="en-GB" sz="1200" b="1" kern="1200" dirty="0" smtClean="0">
                <a:solidFill>
                  <a:schemeClr val="tx1"/>
                </a:solidFill>
                <a:latin typeface="+mn-lt"/>
                <a:ea typeface="+mn-ea"/>
                <a:cs typeface="+mn-cs"/>
              </a:rPr>
              <a:t>They adopt peculiar survival strategies in order to thrive and face adverse environmental conditions achieving competitive advantages. So </a:t>
            </a:r>
            <a:r>
              <a:rPr lang="en-US" sz="1200" b="1" kern="1200" dirty="0" smtClean="0">
                <a:solidFill>
                  <a:schemeClr val="tx1"/>
                </a:solidFill>
                <a:latin typeface="+mn-lt"/>
                <a:ea typeface="+mn-ea"/>
                <a:cs typeface="+mn-cs"/>
              </a:rPr>
              <a:t>These bacteria may produce interesting compounds with antimicrobial activity</a:t>
            </a:r>
            <a:endParaRPr lang="it-IT" sz="1200" kern="1200" dirty="0" smtClean="0">
              <a:solidFill>
                <a:schemeClr val="tx1"/>
              </a:solidFill>
              <a:latin typeface="+mn-lt"/>
              <a:ea typeface="+mn-ea"/>
              <a:cs typeface="+mn-cs"/>
            </a:endParaRPr>
          </a:p>
          <a:p>
            <a:endParaRPr lang="en-US" sz="1200" b="1" dirty="0" smtClean="0">
              <a:solidFill>
                <a:srgbClr val="C00000"/>
              </a:solidFill>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noTextEdit="1"/>
          </p:cNvSpPr>
          <p:nvPr>
            <p:ph type="sldImg"/>
          </p:nvPr>
        </p:nvSpPr>
        <p:spPr>
          <a:xfrm>
            <a:off x="1143000" y="685800"/>
            <a:ext cx="4572000" cy="3429000"/>
          </a:xfrm>
          <a:ln/>
        </p:spPr>
      </p:sp>
      <p:sp>
        <p:nvSpPr>
          <p:cNvPr id="29698"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it-IT">
              <a:latin typeface="Times New Roman" charset="0"/>
            </a:endParaRPr>
          </a:p>
        </p:txBody>
      </p:sp>
      <p:sp>
        <p:nvSpPr>
          <p:cNvPr id="29699"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2DF5BD-5F43-2C4A-89EE-3D0FD4C91CAA}" type="slidenum">
              <a:rPr lang="it-IT" sz="1200">
                <a:latin typeface="Times New Roman" charset="0"/>
              </a:rPr>
              <a:pPr eaLnBrk="1" hangingPunct="1"/>
              <a:t>7</a:t>
            </a:fld>
            <a:endParaRPr lang="it-IT" sz="1200"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85000"/>
              <a:tabLst/>
              <a:defRPr/>
            </a:pPr>
            <a:r>
              <a:rPr lang="en-US" dirty="0" smtClean="0"/>
              <a:t>This work is</a:t>
            </a:r>
            <a:r>
              <a:rPr lang="en-US" baseline="0" dirty="0" smtClean="0"/>
              <a:t> part of the </a:t>
            </a:r>
            <a:r>
              <a:rPr lang="en-US" baseline="0" dirty="0" err="1" smtClean="0"/>
              <a:t>european</a:t>
            </a:r>
            <a:r>
              <a:rPr lang="en-US" baseline="0" dirty="0" smtClean="0"/>
              <a:t> Project </a:t>
            </a:r>
            <a:r>
              <a:rPr lang="en-US" baseline="0" dirty="0" err="1" smtClean="0"/>
              <a:t>Pharmase</a:t>
            </a:r>
            <a:r>
              <a:rPr lang="en-US" baseline="0" dirty="0" smtClean="0"/>
              <a:t> “</a:t>
            </a:r>
            <a:r>
              <a:rPr kumimoji="0" lang="en-GB" sz="1200" b="1" i="0" u="none" strike="noStrike" kern="1200" cap="none" spc="0" normalizeH="0" baseline="0" noProof="0" dirty="0" smtClean="0">
                <a:ln>
                  <a:noFill/>
                </a:ln>
                <a:solidFill>
                  <a:schemeClr val="tx1"/>
                </a:solidFill>
                <a:effectLst/>
                <a:uLnTx/>
                <a:uFillTx/>
                <a:latin typeface="+mn-lt"/>
                <a:ea typeface="+mn-ea"/>
                <a:cs typeface="+mn-cs"/>
              </a:rPr>
              <a:t>Increasing Value and Flow in </a:t>
            </a:r>
          </a:p>
          <a:p>
            <a:pPr marL="274320" marR="0" lvl="0" indent="-274320" algn="just" defTabSz="914400" rtl="0" eaLnBrk="1" fontAlgn="auto" latinLnBrk="0" hangingPunct="1">
              <a:lnSpc>
                <a:spcPct val="100000"/>
              </a:lnSpc>
              <a:spcBef>
                <a:spcPct val="20000"/>
              </a:spcBef>
              <a:spcAft>
                <a:spcPts val="0"/>
              </a:spcAft>
              <a:buClr>
                <a:schemeClr val="accent1"/>
              </a:buClr>
              <a:buSzPct val="85000"/>
              <a:tabLst/>
              <a:defRPr/>
            </a:pPr>
            <a:r>
              <a:rPr kumimoji="0" lang="en-GB" sz="1200" b="1" i="0" u="none" strike="noStrike" kern="1200" cap="none" spc="0" normalizeH="0" baseline="0" noProof="0" dirty="0" smtClean="0">
                <a:ln>
                  <a:noFill/>
                </a:ln>
                <a:solidFill>
                  <a:schemeClr val="tx1"/>
                </a:solidFill>
                <a:effectLst/>
                <a:uLnTx/>
                <a:uFillTx/>
                <a:latin typeface="+mn-lt"/>
                <a:ea typeface="+mn-ea"/>
                <a:cs typeface="+mn-cs"/>
              </a:rPr>
              <a:t>the</a:t>
            </a:r>
            <a:r>
              <a:rPr lang="en-GB" sz="1200" b="1" dirty="0" smtClean="0"/>
              <a:t>  </a:t>
            </a:r>
            <a:r>
              <a:rPr kumimoji="0" lang="en-GB" sz="1200" b="1" i="0" u="none" strike="noStrike" kern="1200" cap="none" spc="0" normalizeH="0" baseline="0" noProof="0" dirty="0" smtClean="0">
                <a:ln>
                  <a:noFill/>
                </a:ln>
                <a:solidFill>
                  <a:schemeClr val="tx1"/>
                </a:solidFill>
                <a:effectLst/>
                <a:uLnTx/>
                <a:uFillTx/>
                <a:latin typeface="+mn-lt"/>
                <a:ea typeface="+mn-ea"/>
                <a:cs typeface="+mn-cs"/>
              </a:rPr>
              <a:t>Marine </a:t>
            </a:r>
            <a:r>
              <a:rPr kumimoji="0" lang="en-GB" sz="1200" b="1" i="0" u="none" strike="noStrike" kern="1200" cap="none" spc="0" normalizeH="0" baseline="0" noProof="0" dirty="0" err="1" smtClean="0">
                <a:ln>
                  <a:noFill/>
                </a:ln>
                <a:solidFill>
                  <a:schemeClr val="tx1"/>
                </a:solidFill>
                <a:effectLst/>
                <a:uLnTx/>
                <a:uFillTx/>
                <a:latin typeface="+mn-lt"/>
                <a:ea typeface="+mn-ea"/>
                <a:cs typeface="+mn-cs"/>
              </a:rPr>
              <a:t>Biodiscovery</a:t>
            </a:r>
            <a:r>
              <a:rPr kumimoji="0" lang="en-GB" sz="1200" b="1" i="0" u="none" strike="noStrike" kern="1200" cap="none" spc="0" normalizeH="0" baseline="0" noProof="0" dirty="0" smtClean="0">
                <a:ln>
                  <a:noFill/>
                </a:ln>
                <a:solidFill>
                  <a:schemeClr val="tx1"/>
                </a:solidFill>
                <a:effectLst/>
                <a:uLnTx/>
                <a:uFillTx/>
                <a:latin typeface="+mn-lt"/>
                <a:ea typeface="+mn-ea"/>
                <a:cs typeface="+mn-cs"/>
              </a:rPr>
              <a:t> Pipeline”. This project aims to discover and identify novel antimicrobial compounds form marine sources</a:t>
            </a:r>
          </a:p>
          <a:p>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noTextEdit="1"/>
          </p:cNvSpPr>
          <p:nvPr>
            <p:ph type="sldImg"/>
          </p:nvPr>
        </p:nvSpPr>
        <p:spPr>
          <a:xfrm>
            <a:off x="1143000" y="685800"/>
            <a:ext cx="4572000" cy="3429000"/>
          </a:xfrm>
          <a:ln/>
        </p:spPr>
      </p:sp>
      <p:sp>
        <p:nvSpPr>
          <p:cNvPr id="29698"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latin typeface="Times New Roman" charset="0"/>
            </a:endParaRPr>
          </a:p>
        </p:txBody>
      </p:sp>
      <p:sp>
        <p:nvSpPr>
          <p:cNvPr id="29699"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2DF5BD-5F43-2C4A-89EE-3D0FD4C91CAA}" type="slidenum">
              <a:rPr lang="it-IT" sz="1200">
                <a:latin typeface="Times New Roman" charset="0"/>
              </a:rPr>
              <a:pPr eaLnBrk="1" hangingPunct="1"/>
              <a:t>9</a:t>
            </a:fld>
            <a:endParaRPr lang="it-IT" sz="1200"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So,</a:t>
            </a:r>
            <a:r>
              <a:rPr lang="en-US" baseline="0" dirty="0" smtClean="0"/>
              <a:t> we recently decided to improve </a:t>
            </a:r>
            <a:r>
              <a:rPr lang="en-US" baseline="0" dirty="0" err="1" smtClean="0"/>
              <a:t>aour</a:t>
            </a:r>
            <a:r>
              <a:rPr lang="en-US" baseline="0" dirty="0" smtClean="0"/>
              <a:t> biodiversity and we </a:t>
            </a:r>
            <a:r>
              <a:rPr lang="en-US" baseline="0" dirty="0" err="1" smtClean="0"/>
              <a:t>obteined</a:t>
            </a:r>
            <a:r>
              <a:rPr lang="en-US" baseline="0" dirty="0" smtClean="0"/>
              <a:t> different samples from extreme </a:t>
            </a:r>
            <a:r>
              <a:rPr lang="en-US" baseline="0" dirty="0" err="1" smtClean="0"/>
              <a:t>environmets</a:t>
            </a:r>
            <a:r>
              <a:rPr lang="en-US" baseline="0" dirty="0" smtClean="0"/>
              <a:t>. We got Antarctic sub-sea sediments, and this samples were kindly collected by Dr. </a:t>
            </a:r>
            <a:r>
              <a:rPr lang="en-US" baseline="0" dirty="0" err="1" smtClean="0"/>
              <a:t>Ennio</a:t>
            </a:r>
            <a:r>
              <a:rPr lang="en-US" baseline="0" dirty="0" smtClean="0"/>
              <a:t> </a:t>
            </a:r>
            <a:r>
              <a:rPr lang="en-US" baseline="0" dirty="0" err="1" smtClean="0"/>
              <a:t>Cocca</a:t>
            </a:r>
            <a:r>
              <a:rPr lang="en-US" baseline="0" dirty="0" smtClean="0"/>
              <a:t>, and we also </a:t>
            </a:r>
            <a:r>
              <a:rPr lang="en-US" baseline="0" dirty="0" err="1" smtClean="0"/>
              <a:t>obteined</a:t>
            </a:r>
            <a:r>
              <a:rPr lang="en-US" baseline="0" dirty="0" smtClean="0"/>
              <a:t> soil sample from </a:t>
            </a:r>
            <a:r>
              <a:rPr lang="en-US" baseline="0" dirty="0" err="1" smtClean="0"/>
              <a:t>tibetan</a:t>
            </a:r>
            <a:r>
              <a:rPr lang="en-US" baseline="0" dirty="0" smtClean="0"/>
              <a:t> glaciers during a collaboration with the </a:t>
            </a:r>
            <a:r>
              <a:rPr lang="en-US" baseline="0" dirty="0" err="1" smtClean="0"/>
              <a:t>chinase</a:t>
            </a:r>
            <a:r>
              <a:rPr lang="en-US" baseline="0" dirty="0" smtClean="0"/>
              <a:t> academy of science.</a:t>
            </a:r>
            <a:endParaRPr lang="en-US" dirty="0"/>
          </a:p>
        </p:txBody>
      </p:sp>
      <p:sp>
        <p:nvSpPr>
          <p:cNvPr id="4" name="Segnaposto numero diapositiva 3"/>
          <p:cNvSpPr>
            <a:spLocks noGrp="1"/>
          </p:cNvSpPr>
          <p:nvPr>
            <p:ph type="sldNum" sz="quarter" idx="10"/>
          </p:nvPr>
        </p:nvSpPr>
        <p:spPr/>
        <p:txBody>
          <a:bodyPr/>
          <a:lstStyle/>
          <a:p>
            <a:fld id="{F8750AEB-0564-49DE-A05F-563A003FEED2}"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D510CCF4-212A-49AB-B632-714645A4215E}" type="datetimeFigureOut">
              <a:rPr lang="en-US" smtClean="0"/>
              <a:pPr/>
              <a:t>6/26/2014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E34BEC6-7DDA-4F4C-9305-3802F58D85D9}"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D510CCF4-212A-49AB-B632-714645A4215E}" type="datetimeFigureOut">
              <a:rPr lang="en-US" smtClean="0"/>
              <a:pPr/>
              <a:t>6/26/2014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E34BEC6-7DDA-4F4C-9305-3802F58D85D9}"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D510CCF4-212A-49AB-B632-714645A4215E}" type="datetimeFigureOut">
              <a:rPr lang="en-US" smtClean="0"/>
              <a:pPr/>
              <a:t>6/26/2014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E34BEC6-7DDA-4F4C-9305-3802F58D85D9}"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D510CCF4-212A-49AB-B632-714645A4215E}" type="datetimeFigureOut">
              <a:rPr lang="en-US" smtClean="0"/>
              <a:pPr/>
              <a:t>6/26/2014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E34BEC6-7DDA-4F4C-9305-3802F58D85D9}"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510CCF4-212A-49AB-B632-714645A4215E}" type="datetimeFigureOut">
              <a:rPr lang="en-US" smtClean="0"/>
              <a:pPr/>
              <a:t>6/26/2014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E34BEC6-7DDA-4F4C-9305-3802F58D85D9}"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D510CCF4-212A-49AB-B632-714645A4215E}" type="datetimeFigureOut">
              <a:rPr lang="en-US" smtClean="0"/>
              <a:pPr/>
              <a:t>6/26/2014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E34BEC6-7DDA-4F4C-9305-3802F58D85D9}"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D510CCF4-212A-49AB-B632-714645A4215E}" type="datetimeFigureOut">
              <a:rPr lang="en-US" smtClean="0"/>
              <a:pPr/>
              <a:t>6/26/2014</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5E34BEC6-7DDA-4F4C-9305-3802F58D85D9}"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D510CCF4-212A-49AB-B632-714645A4215E}" type="datetimeFigureOut">
              <a:rPr lang="en-US" smtClean="0"/>
              <a:pPr/>
              <a:t>6/26/2014</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5E34BEC6-7DDA-4F4C-9305-3802F58D85D9}"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510CCF4-212A-49AB-B632-714645A4215E}" type="datetimeFigureOut">
              <a:rPr lang="en-US" smtClean="0"/>
              <a:pPr/>
              <a:t>6/26/2014</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5E34BEC6-7DDA-4F4C-9305-3802F58D85D9}"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510CCF4-212A-49AB-B632-714645A4215E}" type="datetimeFigureOut">
              <a:rPr lang="en-US" smtClean="0"/>
              <a:pPr/>
              <a:t>6/26/2014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E34BEC6-7DDA-4F4C-9305-3802F58D85D9}"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510CCF4-212A-49AB-B632-714645A4215E}" type="datetimeFigureOut">
              <a:rPr lang="en-US" smtClean="0"/>
              <a:pPr/>
              <a:t>6/26/2014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E34BEC6-7DDA-4F4C-9305-3802F58D85D9}"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0CCF4-212A-49AB-B632-714645A4215E}" type="datetimeFigureOut">
              <a:rPr lang="en-US" smtClean="0"/>
              <a:pPr/>
              <a:t>6/26/2014</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4BEC6-7DDA-4F4C-9305-3802F58D85D9}"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lazio.lafragola.kataweb.it/roma/medie/garibaldi-mentana/medias/media571104.jp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49.jpeg"/><Relationship Id="rId3" Type="http://schemas.openxmlformats.org/officeDocument/2006/relationships/image" Target="../media/image41.jpe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21.emf"/><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46.jpeg"/><Relationship Id="rId4" Type="http://schemas.openxmlformats.org/officeDocument/2006/relationships/image" Target="../media/image42.jpeg"/><Relationship Id="rId9" Type="http://schemas.openxmlformats.org/officeDocument/2006/relationships/image" Target="../media/image45.jpeg"/></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lazio.lafragola.kataweb.it/roma/medie/garibaldi-mentana/medias/media571104.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67544" y="404664"/>
            <a:ext cx="1368152" cy="1010447"/>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7452320" y="332656"/>
            <a:ext cx="1224136" cy="1224136"/>
          </a:xfrm>
          <a:prstGeom prst="rect">
            <a:avLst/>
          </a:prstGeom>
          <a:noFill/>
          <a:ln w="9525">
            <a:noFill/>
            <a:miter lim="800000"/>
            <a:headEnd/>
            <a:tailEnd/>
          </a:ln>
          <a:effectLst/>
        </p:spPr>
      </p:pic>
      <p:pic>
        <p:nvPicPr>
          <p:cNvPr id="4" name="Immagine 3"/>
          <p:cNvPicPr>
            <a:picLocks noChangeAspect="1"/>
          </p:cNvPicPr>
          <p:nvPr/>
        </p:nvPicPr>
        <p:blipFill>
          <a:blip r:embed="rId4" cstate="print"/>
          <a:stretch>
            <a:fillRect/>
          </a:stretch>
        </p:blipFill>
        <p:spPr>
          <a:xfrm>
            <a:off x="6948264" y="5445224"/>
            <a:ext cx="2013269" cy="777159"/>
          </a:xfrm>
          <a:prstGeom prst="rect">
            <a:avLst/>
          </a:prstGeom>
        </p:spPr>
      </p:pic>
      <p:pic>
        <p:nvPicPr>
          <p:cNvPr id="5" name="Picture 2"/>
          <p:cNvPicPr>
            <a:picLocks noChangeAspect="1" noChangeArrowheads="1"/>
          </p:cNvPicPr>
          <p:nvPr/>
        </p:nvPicPr>
        <p:blipFill>
          <a:blip r:embed="rId5" cstate="print"/>
          <a:srcRect/>
          <a:stretch>
            <a:fillRect/>
          </a:stretch>
        </p:blipFill>
        <p:spPr bwMode="auto">
          <a:xfrm>
            <a:off x="6012160" y="5517232"/>
            <a:ext cx="1007428" cy="679015"/>
          </a:xfrm>
          <a:prstGeom prst="rect">
            <a:avLst/>
          </a:prstGeom>
          <a:noFill/>
          <a:ln w="9525">
            <a:noFill/>
            <a:miter lim="800000"/>
            <a:headEnd/>
            <a:tailEnd/>
          </a:ln>
          <a:effectLst/>
        </p:spPr>
      </p:pic>
      <p:sp>
        <p:nvSpPr>
          <p:cNvPr id="6" name="CasellaDiTesto 5"/>
          <p:cNvSpPr txBox="1"/>
          <p:nvPr/>
        </p:nvSpPr>
        <p:spPr>
          <a:xfrm>
            <a:off x="971600" y="1772816"/>
            <a:ext cx="7308304" cy="3046988"/>
          </a:xfrm>
          <a:prstGeom prst="rect">
            <a:avLst/>
          </a:prstGeom>
          <a:noFill/>
        </p:spPr>
        <p:txBody>
          <a:bodyPr wrap="square" rtlCol="0">
            <a:spAutoFit/>
          </a:bodyPr>
          <a:lstStyle/>
          <a:p>
            <a:pPr algn="ctr"/>
            <a:r>
              <a:rPr lang="en-US" sz="3200" b="1" dirty="0" smtClean="0">
                <a:solidFill>
                  <a:srgbClr val="C00000"/>
                </a:solidFill>
                <a:latin typeface="Trebuchet MS" pitchFamily="34" charset="0"/>
              </a:rPr>
              <a:t>Exploiting the cold environments: </a:t>
            </a:r>
            <a:r>
              <a:rPr lang="en-US" sz="3200" b="1" dirty="0" err="1" smtClean="0">
                <a:solidFill>
                  <a:srgbClr val="C00000"/>
                </a:solidFill>
                <a:latin typeface="Trebuchet MS" pitchFamily="34" charset="0"/>
              </a:rPr>
              <a:t>psychrophilic</a:t>
            </a:r>
            <a:r>
              <a:rPr lang="en-US" sz="3200" b="1" dirty="0" smtClean="0">
                <a:solidFill>
                  <a:srgbClr val="C00000"/>
                </a:solidFill>
                <a:latin typeface="Trebuchet MS" pitchFamily="34" charset="0"/>
              </a:rPr>
              <a:t> bacteria as a promising source of novel bioactive compounds </a:t>
            </a:r>
            <a:r>
              <a:rPr lang="en-US" sz="4800" b="1" dirty="0" smtClean="0">
                <a:solidFill>
                  <a:srgbClr val="C00000"/>
                </a:solidFill>
              </a:rPr>
              <a:t>	</a:t>
            </a:r>
          </a:p>
          <a:p>
            <a:pPr algn="ctr"/>
            <a:endParaRPr lang="en-US" sz="4800" b="1" dirty="0">
              <a:latin typeface="Trebuchet MS" pitchFamily="34" charset="0"/>
            </a:endParaRPr>
          </a:p>
        </p:txBody>
      </p:sp>
      <p:sp>
        <p:nvSpPr>
          <p:cNvPr id="7" name="CasellaDiTesto 6"/>
          <p:cNvSpPr txBox="1"/>
          <p:nvPr/>
        </p:nvSpPr>
        <p:spPr>
          <a:xfrm>
            <a:off x="1331640" y="4005064"/>
            <a:ext cx="6336704" cy="1846659"/>
          </a:xfrm>
          <a:prstGeom prst="rect">
            <a:avLst/>
          </a:prstGeom>
          <a:noFill/>
        </p:spPr>
        <p:txBody>
          <a:bodyPr wrap="square" rtlCol="0">
            <a:spAutoFit/>
          </a:bodyPr>
          <a:lstStyle/>
          <a:p>
            <a:pPr algn="ctr"/>
            <a:r>
              <a:rPr lang="en-US" sz="2400" b="1" dirty="0" err="1" smtClean="0"/>
              <a:t>Pietro</a:t>
            </a:r>
            <a:r>
              <a:rPr lang="en-US" sz="2400" b="1" dirty="0" smtClean="0"/>
              <a:t> Tedesco </a:t>
            </a:r>
          </a:p>
          <a:p>
            <a:pPr algn="ctr"/>
            <a:r>
              <a:rPr lang="en-US" sz="2400" b="1" dirty="0" smtClean="0"/>
              <a:t>IBP-CNR</a:t>
            </a:r>
          </a:p>
          <a:p>
            <a:pPr algn="ctr"/>
            <a:r>
              <a:rPr lang="en-US" sz="2400" b="1" dirty="0" smtClean="0"/>
              <a:t>5</a:t>
            </a:r>
            <a:r>
              <a:rPr lang="en-US" sz="2400" b="1" baseline="30000" dirty="0" smtClean="0"/>
              <a:t>th</a:t>
            </a:r>
            <a:r>
              <a:rPr lang="en-US" sz="2400" b="1" dirty="0" smtClean="0"/>
              <a:t> World Congress on Biotechnology </a:t>
            </a:r>
          </a:p>
          <a:p>
            <a:pPr algn="ctr"/>
            <a:r>
              <a:rPr lang="en-US" sz="2400" b="1" dirty="0" smtClean="0"/>
              <a:t> Valencia </a:t>
            </a:r>
            <a:r>
              <a:rPr lang="en-US" sz="2400" b="1" dirty="0" smtClean="0"/>
              <a:t>25/27-06-2014</a:t>
            </a:r>
            <a:endParaRPr lang="en-US" sz="2400" b="1" dirty="0" smtClean="0"/>
          </a:p>
          <a:p>
            <a:pPr algn="ctr"/>
            <a:endParaRPr lang="en-US" b="1" dirty="0"/>
          </a:p>
        </p:txBody>
      </p:sp>
      <p:sp>
        <p:nvSpPr>
          <p:cNvPr id="33794" name="AutoShape 2" descr="data:image/jpeg;base64,/9j/4AAQSkZJRgABAQAAAQABAAD/2wCEAAkGBhQSEBUUEhQVFRUVGBgYGBcXFhceHxkZHSAZHh4dHB0aGycgHxojHBgfIS8hIygpLC0sGh4xNzAqNScrLCkBCQoKDgwOGg8PGiwlHiQtMSwtLC8sLCwsKTAqLCwsKSwsLC0sLywsLC8pLCwsLCwsLCwsLCwsLywsLC0sLCwsLP/AABEIAOIA3wMBIgACEQEDEQH/xAAcAAACAwEBAQEAAAAAAAAAAAAABwQFBgMCAQj/xABNEAACAQIEBAMEBgYGBgoDAQABAgMEEQAFEiEGEzFBByJRIzJhcRQzQlJigRVykZKhsiRDU3OCsVRjg6LT8BYXJTQ2RHSzwdEmZMII/8QAGgEAAgMBAQAAAAAAAAAAAAAAAAECAwQFBv/EADcRAAIBAgQCBwcEAAcAAAAAAAABAgMRBCExQRJRBRMyYXGBkSKhscHR4fAVM1JiFCM0QkOCov/aAAwDAQACEQMRAD8AeODBgwAGDBgwAGDBgwAGDBgwAGDBjxNMqi7EKPUkAfxwAe8GMdmfizl0Jt9IEptf2KtIO+2pRovt01fO2MnmPj+gtyaVj682VV/ZoDX/AGjGqng69TswYm0hu4MIQ+MGZ1BP0dEHe0MDyED4k3/yGPX/AE5z5jcRT99hQvbex+4Ttbbf164v/Ta27S80HEh84MIWTjfPhuY6gW//AEWA/wDbxxPi9mkJtNy7+k1OyH8rFfUfww10ZWejj6hxI/QGDCZpPH57jXRoV21FJjf4kApb8ifzxqco8Z6CYgOz05P9qvl/fQso/Mj/ACvTUwOIp9qD+PwBNM3uDHCjrUlQPG6up3DIwYEHcEEbdDfHfGMYYMGDAAYMGDAAYMGDAAYMGDAAYMGDAAYMGDAAYMGPl8AH3EXMc0igjaSaRY0UXLMQB/z8MYzjvxVhoS0MQE1RpPfyRntzCDe/fQN9tytwcYXLeDcwzqUVFY7RxdVZ1+ybXEMd/KLD3j12PnxtpYRuPWVHwx5vfwQm7FtxN44Ekx0EfU2Esim7G4toj6m+481jv09aiHgXN80KvVuyId71BttvYrCgAB8xG4U7nDLyvhOgymBpglii3kncF5CNr2sCRcj3UAF+2L/K80iqYVlhcPG3Qi/yIIO4YHYg2IIscWf4qFL/AE8P+zzf2DNmDybwPpI7Goklnba4voS/wCea3zY40H6OyvL2ReXTQu1yg0KZGt107F2tfe18SuEMzklWeOc3mp55ImNgNS31RNZdt4nTp3viBxizRVuXToCzc2Wm06lUMJo2bcn0aBSPzFiSMZqlerUftyb/AD0CyRe5RnCT6hGkyhLC8kEsQN7+7zFW426gW3GO2b5ktPBLO99ESPI1uulQSbfGwxHyuoqmY/SIoIltsI53ka/xvCgAt6XxD8QD/wBlV3/pZ/5GxRuM5Q8WykBjl9YEI1av6O1ha/upOWPyAvid/wBIadqVKnmAwSBNLEGx1kKota9yxAta4OJ1IAsajsFA/YMLzL110FDFe4qcwdxYggxpNPUDr9kiIdPXEkk80I1uY8C0M9zLSwknqwQK3r7y2P8AHGPzbwLpXuaeaWE9lYiRf96zf72GbjFZRBUVfOqoquaEPNIIU0I0fKjtGpaNxuGZGe6FCQ432FraWJq0+zNoGkK6t4AzPLWMsIci4PMpWY3sdtaABiPgVYbm+3W+4Z8cJEsldHzQNubGAHB/Gmyk9SdOn9U4ZnDecyS/SI5tBkppeUzxghX8iSXCsSVIEliLtup3xXZ3wVQ5nEJbLd1uk8JAYjsbgWdfg1xjY8ZTrZYiF/7LX7is1oX2ScQQVcYkp5VkX4HcfBlO6nboQMWN8fnjPOCq/KH58TsUXpUQ3Fh6SpvZfnqX1O+N5wJ4vpUaYawrHOzWRwLRv3AuSdL9rHY7WNzYV1sE1HrKT4o+9eKGnfIZeDHxWx9xzxhgwYMABgwYMABgwYMABgwY+E4ABm2wnuPPFJ5nFLljMxY6GljBLO17aIv2buO3Q9xy8TuPZKmb9H0R1Kx5cjR7mVztylPQIPtHvuLgBr6ngfgWHK4GqKox84KTJKbaYk38qEgWFup7n4WGOjTpQoQVWsrt6R5977hN7IrOAPCFINE9aqvKN1i6pGexP33/AIA9LnfDCzZpRA5ptBmC3QPfSxG+k2IIv0v2vfe1sZ3Mswp81p56OKZ4pWS4V0ljbTfZtEgVnhJ2I6EEg4r+F6aoMP8ARZzFLCeXPR1GqWNXHXQ5PORGFmQ6mGlh5fTNWqTrS4pvP3IEWuaZguYZPUtENJkgnQo4sY5QrKyOOzK4IPyuNrHFLUZmI5lly281RII2qaSOxV1IXzu19MMwB2ZiNYFiDa46UMFUmYNejeNatStUFdXh1KpCzxvcEMRZXQopNwRqKknR5DQRZdQwQsyLy41Vii21uB5mCgXZmNz3JviHZyAo6POCas1lJBPPHUxFJY1VVZJ4G0gOJCoVtLspJP8AVDrizzHLausi0yCKmZJYpYSrNKQY3DefZBuBp0qTa/vHpinzPxWgWUQwlS7NoBN2s17AEKQBc7eZwQTuvXC5zXxYrJvdOgXNtRJI+BCaF29GDfM2xspYGtVeUbeJFzSHQKN4nElRXPpHVNMEcZ+d0L/7+O2Z1tJPC8UksbRyqyMFkG6sLEXU3Gx7Y/NsvENS39e4vv7O0e/+zC495VmEpqYLyyn20Q3kc7F1vsTjZ+jSteUvcR6wfDZdRFChrJQhG4NbILrYC2pn1WIt0N+/fFnBk0DPTPCy6KVWESIUKAMoS/QnZRYWI943vj82SZlMHe00w8zdJXHc+jY7Q8SVK2tO5I6FwrkfnIrHDfQ82rqYdYfpbiJJmpZlptpnQrGbgaWbbVvt5b6vyxm864WpaHL5ZIddM0EDESQsVLFEsC6ghJGNgPOD23HXC0yXxXrI3VT7TUygAMbknygWk1i3SwXl7jrucMDK/FKmqHME2gm5Q7WDkX6I99Sm2wRnO42GMFXAV6O11rkSUkz69KUoqaghVop65dc/nZnjVgGqZC7EkvdtAJPvMvpiZRrNVyMlHMaWjpvYxtEkTGWRPK1uYrKIU9zYXLA7i29s2VxTGeogf200PJ5monRp12AH2CGe5HqBtfFXlHFNNRUiQ1H9DaniCmJ7+YKALwn+uBPQrc3YAgMSMZLtokWuU5lLzXpaoIZFQOJE2WVCdJJQklG1Xuu4sRYncDC8e+DyuHmoVCt1an20v66L7K3w9027dcXvE3EaLIqU45VROkXOqGjP9FgOrS0psQr3LBFbYMSTsN7KioJ6Fkji5lTSsQtmcNLAT9rU5BkhJ3I95e112WyjVqUJccHa+3MGkxbcDeLElIRT1wZolOkOQeZDawsykXZRb9YfHph201SsiK6MGVwGVlNwykXBBHUEYwfiP4bJWqZ6cKtUB8hMB9lvxW2DfkdumF8NOPnoJvotSSKfUVIfrTyXN/kur3h0B323vtqUaeJg61FWa7UfmgT2Y+8GPKOCAQbgi+PWOUMMGDBgAMGDBgADheeLXHX0ODkQuBPMpuQTeOIgguLdGJ2X8z2xs89zqOkp5J5TZY1J37nsBsdybD88J7w5yR8zzGTMKoApG4Yiws0wA0rYfZjXSfidHXfG3C0ou9Wp2Y+97IG7aamo8LOAhSRfS6kDnSLcav6mMi9jfo5G7Ht09b3HFdbGJqOaY66EFi7ggxrK3L5EklusQ89m3UMyN2BHviDix4qhFiVWgjkijq3P2DMQsar8QWVmv0Vl2JbbjU8OSUQZqFBLTOWM1C1rWbdjBq2U9fZHyG+2nFc5urPjqPN/lu7uEXHEHD6VUakMY5ozrgnT3o29R2KkbMp2YbYrOG4WqGhrtQjk0yQVAVSUqBGzKrrvsA6lkbfyuw7giJkmRCenC09XKKB9QMBQiVLEq0IlLB0QEFSpGoWIDAYq+PuP46SIU1MFB0hVVdlCAWHu2tELWFrFrWFlBOFTpTqS6unn+bivbNl1xf4jw0akKwZ7sBbfzLsQo+1Y+UkkKpBBOoacJXiDjGoqy2tiqsLFQd2Ho7WFx+EBV/DiJXOagGe95FA5y/AWUSIOgj6AqAAh6AKRaux6bB4GnRV3nL4FTk2fBt7psR0I7EdCPkd8Tc1sZdYFlmUSgXvYtfWP8Mgdf8OIeJS+anI7wvq6/wBXLZTt6LIqdO8x2746Esmn+flyBFxLyj/vMH99D/OuDKsrkqZRFCpdyQPgt+7n7K/E42+TeGoiVp6uqhVoTrjjikRtTIdXmYgWB02sN+/wxRiMTSoq03nyGk2YGp+sf9dv8zjnhrDwipHVm/SPnY6h9VpW+9ipNz36MMRs18DZVj1U1QszDqjrov8AqsCRf5/txRDpLDvJyt5MlwMX+WEoXmG3JQlf7x/JH+wkv/s8QQotbt0xoqrhCsSBF+izm7u8mmMtZluiIdNySAHb09qMU9Rlc0aa5IZEQsUDOjKNYFyvmA3tjVCpCTbUkRLjh7jmppGBDs6jaxPmA9FY3uN/dfUvTYdcOXhbjqnrkXXo1gr1A2c7AEEnQ5IsN7N9lm6D884tKGoNKolH1sikIp3CxN1Z16NrA8qHa3mN/LjFjMBTrK8cpd2/iSjJoe2VUv0GV4pgZY6qRmFSVJZpHNuXPYbbWVH2UgBbKbao+b5+lCBSUhDys6hRIWMVKJCAnMYe5HfZIyd7hRYWtA8OvEYVCCKY2dQAbkm3YEk7lCdgx3B2YnZjqJcpoqOkmEiolO+t5zIS2suSWLs1yxJNt7noB2x5mpTlSm41FmWp3WRVwJNlpEk08lRBKQJ3kteKViAJFAsFgJspQDy+Vums4pPFrgEzoayBfbRr7RQPrUG9wPvqPzI27DH2noy9GkuY1TpQozlaeRCJJUDnkLM2otICgU8vSGYkA6u+ryzi9ZZUjkgqIObfktMiqJbAkgWYlX0jVpcKxFzbY2lTqyozVSGq9A1VjDeDvHhfTQzG5AYwOTe6jflm/UgXI/CLdsNvCC8U+EjQVa1NP5I5X1qQPqp181h2sbawPgw6DDZ4C4q+n0aynSJFOiRV6Bxa/wAQCCGA+PU40Y2lFpV6fZlr3Mad9TSYMGDHOGGDBiHm2ZpTwSTSGyxozsfgovgtfIBUeMHEL1FRHltPuxZNY+9I1iim32QCHP5YZvDmRJR0sdPH0jWxb7zHdmPxLEn88Krwfy9quvnr59yl7HsZZBva5Pupt8nG+N9xhmNTBNE6yiKk0kSuI1fluSNLyBjflW2LL7p3O246OLXAo4eO2b72/wAsR1zLBuFYzQS0jMzCZJFkkYgszyX1SHa2rUb9LDYAWFsU1Jn8tVSU8CMUqpVK1DqN4OUSk7egYyKUTrdm1DUFOPlXVZkk8MMdTSStNrbzUzjREg3c6ajcaii7DrIPTabT0aZfDNUSCIVEx1yugZUZ97bMxIQC7EX++3fGO2XNjKrxI41FJCY4yC52IvuSQDo26CxDOeoVlA3kBCIqKhpHZ3YszG7Me5/LYelhsAABtjTcT0ktTFJmIlSSFZREACdSKwvqcECxZ23Fur7eUC2Vx6ro6hClTy7W/wBCiTuzrTVLRuHQ2YdLi4PqCO6kbEdwcdqyFbCSIWRjYrfeJ9zoJ7qQCUbuAQd1bETFnlREQMsovE4ZOV0M9uwP2VRrHmdVYWFzcY3Ty9pa/ERCp6NnBYWVF96RrhV+BNt29FUFj2BxaZNV08MwBBlEl4nkk8qBX2uIxuVBsx1n7PQYi5ySzKwIMJB5AUWVV+0uns6k2a9yTYkm4xK4KMX6RpeeFMZlCsGXUCSCFBXv5yvy2PbFNR8VJyfJ5fm4Dj8L+FmjpBJVxRCV21IojjHKTawGkW3ILbeo3Nsa/OEH0aa23spP5Tj5lQ064v7M+Xp7h3Xp2G6f4Me85/7tN/dyfynHjKtR1Jub3NCVkd4luouOwxBraGGNHk0BdILEx3Rja5tdLEk3P5nFhD7o+QxDr/NJFH2J5jfqpYj89ZT8gcVjIlBRTwRqAyy9WcMArF2JZyrKNNrk2Vl37sMQOJsmizOkeA+SQWZeYp1QvuA2kML/AGgCCVO/vDrqLYq85jDaVS3PN+W17FempiR9gbXU7N5QeuJRk4yUo5NCFVU+DLJNaCUVGldWiVdChvs8x1uCpO+gLcgG5HfL13h3mf0h1aneVzdzIpXQ+/UOxUXPZNmt0FsPzJ0MQEMp1SbsZD/XHu/oG9UGy7AeUDFmRjpQ6Vrwd3Z+JHgR+TYJnikDKSroSNx0O4Ksp9d1Kn1IOHz4d8WpWwCOXzEbBXGqxWx0En3iuzKx3Zet2RzhP8e1XMzSrbRo9sV0/qAJf/Fp1f4se+Ea1qSZah5OTCwsWbVdwNw0aAEvpax1W02LAnc46+MoLE0FPSVrr6FadmOzLcujkzKpeoGueEqYA9iscDKLNEOxZ1cM3vXW3S2JfG9JLJRslPEJJmZOWSygROGBWYk9oyA1gCTa1t8cs2oY6unExEwliVrGlkKydBqjRgRdWsLA7HysOxxS1z1kdNHa9FSIY0YBxNUrGxCl2d9SIFvdvfIUMbi1seXSu1mXGn4p4eWupJKd9tY2b7rjdWHyYDbuLjvhOeF2evQZk1NUeRZTyXHZZlNkO/Y7rfvqTDqyXI4qVCsQbztqdnd3Z2sBqZnJJNgB8gMJvxq4d5NYtSoslSPN8JUAHfbzJbb8LeuOhgJKpxYaTylp4oTyzHvgxQ8D5+ayghna2tls9gQNakq1ge1wcX2ObKLi2mSDC68bs65WXiEEXqHCncX0JZ22Pa4AuOmoeuGLhKeMT/SczpKQE2IRT85pNPY9Qq/xxrwMFKvG+iz9MxPJG98Mcm+jZVCNPnkUzMD96TzAHbawsPyx6l4wKKVrqGpiUhgzqgqIrbA+aG7aTf7SLtfodsTOKuJFoIEbls4ZhGN7Kmx80jb6Yxaxax6jEDL6irrVDpVUsUZH/lvbsOvSV7J0I/qziptzk6kt2HcQ+CqeJatzSTR1FM0YVSJtT02gkiHSSfZnmEjoV02NwFtQeNXENlECnd7qfkNLSH+KIP1pR2xu8t4dhoudUF5HkdAZppXuSsYY/BVAuTZQBhA8f5tzcwl1Mt47RnzdGF2kG/pM8gHTYAWxtwEFWxKb0WfoRlkjU+C2aRieopZTb6Si6b9Cyarr+sVa42+wfQY5cWeFssBd0UcpdxKgBXT/AK2JRqRvVogyd9Cb2wNLVMjrJG1mRgysOzKbj+OH1wF4opXuIJIzHUaS1hujAddJ6g2I2YfInHSxirYeo69LNPXyIRs8mJKLKSpLTAiJAGZlIIcE2VY3W6sXO1wdhqJ93ESqqTI5ZrDoAo6Ko6Ko7KBsP29ScPrMeAY6pZWiKwLJKzaOUGjewVS7pceYlSwZCpsQe5JW+e+F1RHIVhQk21aRrZNOoLdZdI3FwSjDUBcgvbFuH6RpVHebsxOLRkqOqABjkuYnte25RugkUfeA2I+0tx6W1fhflQ/TESy6SY0klS1irm1lZT3WzFgR93tY2ucl8Fw6hqmsjW++mDS23677G4/Dt8cbXhfhZKUmKjkcqpYSyyaWI1eYJFYABgWuTuo1G4Yny0YzpCk4SjTd28vuOMWaGvq1ilRt7sCrBRqYqN1bSLswVrrZQfrMfa2peSN0SGTzowDNy1FyCBcF9Y/dxNpKFYxZR16kkkn5sbk/njvbHmy4hLWlR5opQABuNDfwVyx/ZjjldUskkrg73VApuGCr95WAZSWLdeoAxZ2xHq6FZLahuvusNmX5Ebj/AOe98AH2trBGtyCSdlUdWY9FHx269AASbAE450NIRd3sZHtqIvYW6Kt/sDe3qST1JxFgRkn9s2snaJrWFrbhgNuYbE6hYECwAsQbGaoVASxCqOpJAA/M4APFbSiRSCSD1Vh1Vh0I+I/j0OxxEizcBbSbSg6Sigksdt1AudJBBv2B3IsbehUSS/VgxoftuPMf1UPT5v8AukYjS0S08izKCSxWOZjcsysbIzG1zodvgqq79LYAFP4t0HIqUquQqtUj7RDBGQAboBo5pDDcl18mw2vhdTzM7FnYszdWY3J/M/5Yafjtnd5IKQWsBznuo2JJVLN1HR72+GFTj2HRt3h4uWu3gZ5ajm8GOI9cJgc+aOyC/cWYxnp10KyHfpCnrjZ8R5qd6aOlkqXlQ6lsFiCNdTzJX8oHXyrqa32cIngDNjBXJbfmDQBe13BDxj83QJ8pD8i7uJafnS0gMsq08xdGETsmpmUSRlnSzBbRstgRcuPkeD0hQVLEN7PP88y2LuipipTTRwnNcyUcoJoiSTlqzLaxdtpZn2uein7mJHihli1mUyPHZjGq1EbDuFFza33oyw/PEnI8gp6SvmjjgjTmxJMrnd2YEpKLsS9heJj2vKT1vey4dywpStTyKAsbSxIOxhueXb5RlV+anGSNTgnGcdnclbYX3gPnBK1NMegKzKb/AHvKw+XlB/M4buPz34XMaXO1hJPWenbpuVv1v+KMH9mP0JjV0lBRrtrR2YLRBhJq3P4uG1wkhHY/Vwtvt+Kw9RsNjsHZhLcAktxLVFuv9K/hIij+FsRweSqS/q/eD0HQVxQ5jwNRzPzDCqS/2sJaKT09+Iqx27EkYmZvxHT0tufKqlvdTq7/AKiLdmPyBxR1XFlTJJHHT0jR84kJLVeQbKXJ5S3kNgOjaL+oxjjGWqAuJ6LlUywh3kuyR6pXLMys41Xa1ydBbr1tvjP1HF8oz1KDTFyWi1ltLa72Y9dWm233caaoV9VPuCeZ5zbr7KXoO3mt+WFjxNXPDxKZY42ldKQssa3u5CSEKLAncjsD8saMLTVRyT/i35ik7FZxl4Y102YVEsECmKR9Snmxi/lUE2JuLsCcdOGeFs7oOZ9Hp4PagajI8bWtexBVww69Nxt063vMp8W6macRfo5ls2mUhpCYh3LjkjTY/eIxI4K8YlrapYJYRA0g9mRJr1N10nyixIBt62t6X6M54zqnTlBNJK++W2/cQtG9zZUdY8caotHMqooVQGprBQLAD23YDHX9Jyf6JP8AvU3/ABsVfH/F5y2k+kCISnWqaS+nrfe9j6Y0aG6g+oGOM4NRU7ZP5Fhj+Jc3XLaATtTJIzSeZCUXzSszEllVhe5ubX7747cM56lXAlXTRAMRy54VKhgRuN20gldVxfTdZCethjB8VcaHM8ieYxCLTVRR6Q+q+yte+kfetb4Yq+FM1kyepp5Jb/Ra2CKRrA2AYL5v1omYg+qsD3AHTWCvRd/3E3lzsk7EOLMd/wCkX/0ab96D/i4+/pB/9Hm/eg/4uKzjPif6DRNUqgl0lAF1WB1sFvqAPrfpimzHxLVMoTMI4xJqKK0Wu2lybOurT9lr723G/fHPhQqTScVq7eZO6NWcyk/0ab96D/jY8/pST/RZv3qf/jYX+f8Ai3UUswj+gFlfRy3LuolLKjEJ7IhiC+myknHrP/FuakjpmkotLzxtI0ckjIY7NpAN473IsdwOuLY4OtLhstdM19RcSNxV1LSKValmsbbh6fY9QQedsQdwexG2I1BzfK08E0koHvFoNIIv7iiWyk9L2vvYm2JnDmex1lLHURX0yC9j1VujKfipBH5YwL+LNU008dPlzTiCV4yySOfdZgCQsRtfTe18Qp4epUbUVprml8RuSQxfp7/2Ev70P/E/5vjhV1DOjIaeWzKykhoe4I/tev8A9jC9pPF6qkSYplxLwOiyRiRyVBE2ov7O66THY3HU4k5P4rVE8E85odEMMEkqyCRiruhQcvVywASGJ7+70xOWCrR1XvW+m4uJFxxJwpHXohqqWUzLGVEkcsY0Meun2qhhqFxqH5DcYV58HMyubRxEdjzVFx623t8r42eZeMjQxUcppQwqYzIwEu6AOVIW6eY2F97Y3WY8QKmXyVkVpEWBp13trAUsBe21/ltjTSrYrCxStk3ZXzV0/qJpSEzQ+EmZxyxuqQBo3V1Jm2upDD3Vv1HbDmoMvR6eON1sIXsgBK25LkIRpPSyA26EGxuCRjG5H4kV9U0JTK2EEjqDMJCQELWLC6C4G5/LG1glFqkA6NDt5jvYmON9Vj2Be9sV42pWnJdba65W99mwiktC0wYXTZ9TsSW4gAB7R/Q1A+V42P8AHF9wrV07MwhzBqxtN2DTRvYeulALfO3fGJ02lf6krikzy1NxKxWwAq4XPoOaI2Ynp/aE/PH6DwgvFaMLnilRYsKZjbudVr/OygfkMP3HQxz4oUpf1+AohhK+HO3EVVta4qtvnKh9T88OrCYyKXk8WSobHmmVRa+14xKOvwS3zOK8H2aq/qyT08xm51wwk8iTLJLBPGpVZYnsdJNyrKwKMpPZlP5YpKumr4poJJFjrEgaQ3iAjlIZSvuO3LY732ZfkMTeLY68uhpGIi0tzBHyhLquLaDMpTpfY2+eKAtT2H09s1U73M5lCb/eaj9jbboSNhuBfGeCbXNctyLZuKmpGqnuCC8hAB635crWP5KcLuu/8XRf3A/kkxu3qomhgmiZXjDxlGB1Cz+yBBF+0nX5374y1RlsDZymYfTaXQsejl8xbnysLg6rdWxZhZKLnfeLQSKrgsf9q538z/nLig4a4UNZw4GiuKiCaSWIrsxK2uoPUEjp+IKcbLIcrgp6uvqDW0rCsvZRIg0budzq397FJlfDckFLDTUmc00TI8hbQyHmFymkW1XuLEfHVjd1qu+F27GdnbKLT255EbEDjPjFcw4dDn61ZYklAFrOATqH4WFiPmR1GHRAfIvyH+WENN4dRAPrzihAkN3u6gMdzuOaBe7Ej0ubdcajJKKojnieTPoJYkZS0fMTzKN9Pv8AcYjiadF00qc1ZNvSW9stO4It7mHys/8A41N/66L/ANuPDPPCa5hkFHEdnWmgeJvuuIwN/wAJBKn536gYzdLwPCmVSUX6RpCzzrNzNa2AVVWxGu97r1vidWZRNogSmzqCBIaeKEqHWzNGNJb3tr7bYnWrwm7wnZ8Td2nyXcJKxj34rZslny+e6zQSRrGG38qSKGQ/GOxH6tvTFNmjTUtE9M+8VZHT1cZ9CVBNvU/YP6invjU1nhxzZGkkzejeRt2ZitybWubSeg/hjScTcN0dXl1LTfTqVZqaNIxLzI7EBFRxbVex0g2vsQMali8PTkrO6bvLJ5PLNZaXQrMieJA82R/3if502JnH0IbP8rVgGVhICDuCDe4OJPE+UQVZy8rXUqiiYM15FOuxi6EPt9WevqPTHbirLIaqupqpK6mj+jq4sZEJJa9iCG2te+OdTrQSjnoprfK97E2ih4YmbJc2ehlP9FqiGhY9Ax8qkn12EbfEIe+MtS8YVWXz17U4jKNVSB2kjc2bXJp6MLXCnY+mLvM+CJanT9JzumlCX0lyp03te1nHw/YMW3C3CNJHTVUNRmFNUJV6TqSRAQy6jrBLtdrkNf4d8bFWoRTlNqTdk1Z52euaWdiNmeuCuHKuBcznq0VTVRs40spBJ5ztYAmy3fb4YhcK/wDhGo/UqP8APGn4ZiWmoGpJswpZbKyROHUaUKkBSC5uFvt8Nu2IOUZNTw5NJl5r6VmkEg5gkSw1n7uu+3zxkliFJu7/AN0XknpFNfQlYwkeWJUHI4ZL6JYZFaxsba3Ox+YxOoM4ky+mzHKas9IJzA1rBtSsSB8HB1gdiJBi1q+AFlhohDmVOjUsbIsisPMSxbUpWQEbG2KnNvDwMytU51SFiLBpnFyBvYFpugLfxxtjXoVFwznlnlZ3vxNprLkyFmW/h7+l/o9Nyfo/0PUD5vf5Zc6vz6kflhmZd5XqWbYGUEE+gihF/wBoP7MKzIst+jNEF4ipRDG6sYVljClQ2orvN0bf9uGpS04lilDg2keZSDtddTJ2PQqot3sR0xzMbJOo3G2fJNb733LI6FRU8SvU+SgiWYX3qJLiBPipG8zC/upt1uwxKyDhNaeRp5JGmqZFCvKQFAUb6I0Xyol97bn1JxHh8PYEUKk1aii1gKuewA6AAtsPhi1yzIhASRLPJcWtLKzgfK/f44zScUrQYxMeLg/7bT9Sm/nbD5AwgOO2M/ERS9wJqWIW7C0RP7GdsfoDG7Gq1Kiv6ijuGEvxu5puJKWfs5gvf0JMTH91uvw+GHRhT+PeX3hpph1R3S/6wBG/S916dT+WKcC11yi9JXXqStdDHzvO46WIyzGy3CiwuSzbKoHqTjFVHE8VSxFXUpDGP/J08nMmcdfbNDdh2vHHt2LMDbGny2phrsvilmVHikjSRlkCsoIAJ1XuPKw/IjFbBxLrGjK6Tmr05zDk047bMV1SDb+rUggjfFEY2ums17hFlRvHPQslKjRKFZIleF4tJA8tkcKdN7el98fmzNcuWKeSMKNKsdNx9g+ZL376GXrj9O5PTTpqNRMsrsRZUjCIg32UXLH4lib27dMJXxdyHkVnNAssmx+e7L/DUg+EI+Ax1OiavDWcHv8AIhNZGB5K+g/YMekupBXyspDKbdGG4P5HH3Heno2cFtlQbGRyQoPpexLN+FQW+GPTN5ZlJ9zeNRIXQBUltMo22D31Lt9xw6f4MN7wZzKVaR6bkHUr8xCzBRokvu4uXHmU2OncWt0JC2o6uPl8iEXlBLQzSBffOnUkaG4QsFupJJ1W90tj1wXxcaGtFSQ0gZHSQX8zhrEbt3DqhuewOOXiqMq9FwSzWnN209xKLsz9E/okSfXnm3B8pFkAO2y/L7TXO5sQDbHymquWwhlbc7ROT9YACdO/9YFBuO4GofaC5nhfxapavUrBoJFUHQ5B1+ojKm7sD9mwJuLD0sc6r4aeBqqvFlJVQunXy1Yiw8t/PezMy9wACdKk+ZnRqQlwSTvyL7o04wWxkl4vhigiqFqI3p5m0I0zaCpAYkF23uNFtLDVfqe4m5fxxTzBijXCXLaGSSwHU+xdzb07n0xB0ppXaeQXRoLYDiC2Zm10hlfcdAq7E9faMuw6m29h0JsMRaaoeoMis4QRuY3SJiTewbeQgWurqbKAQftYhYZ6qqvnO0MTe6dMzqfq9gdAI/rGBHT3QbmxK36DKRGP6PaL8AHsz/gFrH4rY+t8eZ6DlFXgX3QFaMdHQHt/rFuSD33B6grPp6gOoZSCG3BGC4iNBmW4SVeW523N1Y/gba/yIDfDHzN3Jj5ak6pTywR2BvqPpdUDHfuAO+Jc8KsCGAII3BAII+N8UNBTS6zPGdcdtMUUjHZCQWdX3I1WuFa4sqAFLnAkM0CrYW6WwkfHeW9bTrrBCwsdHdCz7k/rBQB/dn1wyOL+LTT0M8sS+2iUHlyCxW7BdRF/Move6kg22Jx+c6ureWRpJWLu5uzMd2P/AD27Cw7Y7XROHcqnW7LL1RXN5WJWQQhqqEEXCuJCLE3WP2jAAbklUIAHUkY/SNXSSRUQWOVUkiRSZHUMG0C7agLbNY3IsRckYUHg/kBlqTMQSq2A6/ZKuxv+vyh8QX9DhncUyVFSs1LSrTOpXRMz1LKyFuqFEjYi6Ebkg+bptcrpSoqldRWwQWVzvw5xkKjRHPG1NUMgcRSEeYEXvGw2ceo94dwMaMHGLzbh2tq4xHL9BQAgi0c8jIw6Mj8yMq43swAPy6YsM4q3oMqkeSQyywwW5jCxkktZSQCbXcj/AO++OW4qTSjq9ia7xOZLKaviEODrVqx3B7aELaOm1gqrb5DffH6IwivArKi1ZJL2hiC3+Ln19bL/AJ/DD1xu6Ta65QWkUkEeygxR8Z5H9MoZ4O7ISuwPmG69R6gYvMfMc2MnFpoYrvA3O9dNLSN70LllBH9W532+D6r+lxjVVPAuVxqzyUlKqqt2Z40sqr3JOwAHfC3zhTk+fLUWtBOSTbpy5COYO+6tZ/jbt2ZnF/D8lbHEsUyxqsgd7prWRQDYFbgGzWYA3W4FwbWxvxa9tVE7Rnn57r1I6ZGdyrJKJZkzFooKKniuacaViZ7ixlk6GxW+iP0Oo7kBbPjzKEr8vLIdtOtWII8uxDWNiNJAY33sGHfHuoyGloUNXUcyqqF2R5mDuzsbKkKmyIzEhQEC/E98S+CqqR4ZPpLMagTSCaMkWiOxVEtccvl6SD9q5J3JAzcTi1Ui9GO2x+ep6dIGZHtLKpKsvmEaMDYgnZpDcdBpX4tiJUVLyEF2LWFh0AUeiqAFUfBQMMHxX4K5Mn0iIeQjzAX91Ra/6yjY/gCn7LnC5x7DC1Y14KotfgZ2rBf8vl/z1xYvH9I8yC8/V0A+t/Gg7v3ZB194dSBXE4sEvTgNuJ2Hl9YkP2/USsPdtuqkt1K2un3agFQ3JRoltzG2mYWNh/YqR2uAXI6kBbkA3rlUAWGwvew6XF7G3rud/ifXFg1Qk31vs5SfrQPI5/1ij3Wv1dBvckqeuOf6Jl1oun61gqOtmQ3Nrh1JU26kXuO+IxaivayYHueQrTRx3N5HaYi5sqi8aWHTciRtuvl+GOWV7VMBHXmxi/wLKD+0bYMyqFeVinuCyR/3aAKn7QL/ADJx8y36+H+9i/nXDUfYd97iLCPiishlk5VVOnncW5hI977rXHYC43xsPBLPmStlp2e61CtJ5iSTKtrkE9Sykk366L+uF3WH2kn67/zHDS8I+Ez9HlrhYyN5YAOo5bEsCfSRlCkdbDrvtzcdGlDDNtK7sicb3HHbFZU+wcyC/KY3kH3D/aD8P3h/i+9fs2bRhVIa5dQyqoJZgbWIUb2369Pljg9M8/1w0R7eyB8zfCRlNtP4FuDbdmBK48qi8+a/pJsLGDozf2n4V9U9W79PXFoBbFTSAUpEeywE2i9IyekfwT7nYe5t5QcbxX4zQwNJDTIZpFuvMJtGrd9x5mt8AAel8XUqE60uGmribtqZPxW42lkrXpkKCOna21mEhZF1BwbqQCSum3UeoxjIKZKlwsYEMrGwQ6jG5/Cd2j7mx1Lt1GK4k9ySe5PUk7kn433vhmeE/BXMf6RKvlA2BHRT/wD04P5Rn/WC3qp9XgsPlql6so7TGFwRk8dDRKXZUWwJdiFGnsST01MzNbtrt2xAzmuyiaQyCdPpCg+0pHYzWHryLsy3t5WBF7bY0OZUVNmEDRM3MRXseXIQVkjPqh2ZWHQ9x0xVRUuYUYtHoroR0VtMM6jbYFRypD16iPtvvceV4uKTlJ5vyLyLwxn1W9SItMlRTaTeomp5Kd0sNgQyhZSx2uqpbcnFD4659phhpR1kbmv+onQH5uQf8GGTR5iHhErK8IIJZZQFZLddViQOnqRj8/VLNnebnSWCTNZT3SBNgbepvf4Fz1tjbgYKVXrWrRgr+e3n9BPkNXweyVoMtDOLNO5kt+H3Uv6HSoNu197G4xuscqalWNFRAFRFCqo6BQLAD4AY64wVajqTc3uyQYMGDFYGP8T+FjW0LBLc2E8xCb9gdS7eqk+u9sU3g5xZzac0cptNTbKD1MQ2H5p7h+AX1wyCMJbxB4ffLK6PMKQWUvqYG9g5J1Am/uuDa21trA7nG/DNVYPDy8Y+PLzE+Zuc3oqxswEiU8cscKL9HMk+hFkbUJHYBWYuBZR5bAE2PmNudbktSsklXPWR0oEVnNPCPcQ6ru8xYHT5rHQLBm9cXvDXEkVdTJPCdm2KnqjDqrfEH9uxGxxQ1uWnMaisgnnkijiHKWGJtBZJIx7WTbzg3ZVG6DQ1wSNs3tRbi8rZaAW+XP8ATqT2kciK3uGTSHZRbTLYe6W66SPmLG2Ehx3wO9FKSq+yO+w2Xe1x+C5G32SbHYqWbUnE1SjGiVFkrQAVe3suUbgTyW3S1iDH1LbLsbiSM4oq0CnkkWRzdQ/LZVkkW4blMw0OfeBVWbbUCCLjGnDYieGnxJZPYjJXPz7SRhFEzgHc8pD0dlO7N6xoe32m8vZsRJJCzFmJZmJJJ6knqThgcfeHU8cnNi86WVVUABQOgCdl6D2Z9fKzX0qvT6G9xsQeoPoR2Ix6nDVoV48cX9ilqwYscnrngEsqMVIUIACbGSS4BZfdYCNJGGroVXFdiXWjTHFH3AMzb/blA0g/ERKnyLtiyouJcPP8+wj6K5D9ZBGx9Yy0R+ZC3Qn/AADEnLWp+fD5ahTzI/txFQdQt9gG18VWO+X/AF8P97F/OuCUFwuwEqt+j82SwqD5n21RKL3PfQ235Ysct46npYGgpPYo97ku7sCbXKEkKh+S4oqr62T+8f8AmOOWIujCcUpK/iM2GU+INXR8qSNlkR4yrxSWI5qGzHUoDhiCj7k/WEdLWiZx4kZhUka6gxhTcCC8Yv8AGxuw+BJGKalu8Msf3fbr80FpB+cbav8AZDEPFUMLRUnLhVx3ZYniSr71VQfg0zsNiG6MSDuB+y3TbHOrhV050ahRcCRF6RsehA7RP9nsput/dvDVSSAASSbAAXJJ7ADcn4DDG4B8NZpHEsw0qQylTYqVIIIcdHP4BsCLsbjQSvUpYaPHkvmCTZU8A8CvWSq7r7MWYAjYi/vN+DbYfbI+6CcObiCr/R9A0kIT2OhmDn311DWAbj2rAkL6sQMfcwqI6GJET2fNblrKya1WVhZGlswNiwCjcD3V8otilq/pi1KS10HOhiF4/ol2Ak3vLJEx5hYDZVXXp8x3NiPM18RPEz45aLRFqXCi0qMiScrW0MghmdQwkUXSZSPKJkuNYsdiCGXse2PGWcR1FRPyOTyHgYfSiSrpa10WJgRcyXDeZQVUG4BZbwOCs9hFVNRxPqjtz4RZg0YY+0idGsyFXIZQwHlksPdxZZtmNPlNJJKbks7NubvNM9zYnudrfhVR0C4y8LcuFK72JX3Mv4z8XCKAUUZ884vLb7MXp8C5Fv1Q3qMdPBfhTk05q5F89QBo+EXb973vlb0xguEuH5c4zCSSoN11cyZrGx+6g9BYAWvso74/Q8cYUADoAAPyx0MU1h6Sw0ddZP5CX8j1gwYMcokGDBgwAGIuZ5bHPE8UqhkcEEf/ACPiOoOJWDAAhxNUcO5gVN5KaXfSD9Yg2uL9Jk2vvuCL9Rpak9PHXxxVVHMqyAEwzqLix95HW41ISLMhsQRfZluLDiLh6Ktp2hmW6sDYj3kbsym2zDr3HwOE1S1dXw9WGNva08hDMBcK4ItqS+yyi1j66RfqpHUVsZG6yqL/ANff4ieQyaTLIo5HoBzWlngeaep1BZGLNoB1DcsfNYLsgUCwBGPc9HHT5dJHmBi+jwLZXQaCY0tobSoGiYGwHLPvAFdNwo6QS0+aRR1FNMRJGTy5ktriYjzIykWsRa6MCDZT2UjnV5TKSKjMZYmipAZVjiRgpdATzX1EklQCVTop3uxsRgd1K0snutwOWU8TpDSUsdeXNRLCGaPlSSPo6apVRCV2IDEgDVqxW594c0uYIJqZ1OoXV0e4I391xfbfowYDoNOL3g+jYq9XMPbVdpCP7OK3soh8FXc/jZzirTNI4J8yrIlAhgiCvp6S1Eetnso21AFELdztfy4shOUJuVN2fu1ItJ6iszHw1qIZlSQXjZgGb3Tpvvp3IZioNghY3IuBjNZjUM0ztIpR2YsUYEFb9BYgHYWH5Y/UWWyO1NGakIHaNTKFHkDEXYC9/Le/W+Kk8OUVdAkioDFIgdPLZdJFwRG66QbH7t98dOl0vJS/zFfbIi6fI/NmO1F9dF/eR/zLh31vgtSMbr5f3x/I6qP3cQR4IRqyssjEqwaxktuCCP6tjbbG79WoNZ39CPAxO1f1sn95J/MccsOhvBCJmZmdrsSxGskXJueiA2ucTKPwbpI93s3zDH/3HZf93B+rUEt/QXCxKZXKyzoY0MjKb8tVLFl6MNI3N1JH540eVeGtRNKyLtGrMAwsxKg7E2IVWsb2dlPWynDgOV5fRwBiqsjEIqqusSOfsrFGNLP5SbKtxZj0Bx6qeK5YjEzUjRU7SpEXkkQMus6UYRpq8uogHUykX6emKr0rOX7UbeJNQ5ldw14Z09EhkmsxVSXYm/lA31MQDp26KFB7g40WbTytR8zLzGzaUeIbFZEFjoU3sNa7BuguPnjhw7mMhmqaaoOqSGTWjEAa4JbtGbAAeU6ov9n8cRuHD9DqHoG+rs01KT/ZXGuK/rE7Cw+46fdOOROpOpLik7ssSsRKvNXzKOSljgaMFQlS1Qn1WoAlFW/nl0kEH3QGVt9lMrhbMHimbL6lmeSJA8Mzb8+C9gSf7RDZWv18rd8eZcpkeokqcuqoVE3knVk5qa4/KHXRItpVA0EE2IVb+7jpUT0uUwvNNIS7nzyudUs7i5Cjp6myKAq3NgBfB2vZitdt7h4lxm+ZwUsTzzFUVR5mtufRR3JJ2C+pwg88zqpzqvRUU2J0xRX2RL7s29i1tyR6WGwufWeZ7V53VqkaHSD7OIE6Ywdi8jAWvbqfTZR6uTgXgdMuh03DyvYySWtc+g76R2vjpRjHAR4pZ1HtyEva10JfCHCkdBTiKPcnd3Nrs3xsALAbD/5JJxe4MGORKTk7sk3cMGDBhAGDBgwAGDBgwAGIGdZJDVQtFOgdG9eoPqD1BHqMT8GGm07oBG51wnXZLOamhctCfeChmso3tKndfxA3G/TG14Q8U6avHJmAhma45bm6SfqMRY3+6bHr1643boCCLDfC6428H4akNJShYZjuR0jck76gAbH4jHRWIp10o4jJ/wAlr58xW5F+3DVRChjoalY4jcKk0bSckduSQ6kKOyNqA2AsBbFXxBl6QR0WXiQxU8zSLM5bSZQEJMZe3vzO1ybgmz2NzjBwcVZrkzCOpVpIRsBKSVI3+rmF7Ha9mvYAeUY3OVeKuXVicqotEWFmjqFXQ3qNRuh+Rtf0wp4WtD217Uea+PkK+zPPFGUywxR01PVS6at1phFJaTTGwbmMkh9opWMMbsWG1rb3xdzcS8qZ6anpJ5xTrGJDFyVWPULqg5siam0AGy9AV9cdMs4Tpo5kng1AKrKiCVmiUNpuUQkqhsAPLYWOOJymqp6ieWmEMyVEiyMkrvGyMEVDZ1RwwIQWBUW33OMjlF5P35Xfl3Accvzc1WZgATxLT05LxSKy3eV10k76WssTAEXHmbfbGtxn+GqGbn1c88YjaVo1QBg3skQW8w/Gzm3xxocVztfIkj4cZfN6XLRKwqUilktrMbqZmAN7ERWYgbG1l+WNTivzCtlRgsUBkuL6taKo36G51X77KcKLswF1lkyR00UiKyxUGZygq0bRkQzlwp0OAVCirU7gWAON5xNk4q6OeDYcxGCkj3X6o3+FgD+WIGS8PSFq1qtIdFYUJhRmcC0Yje7MiXDKqm2nY6tzj2/B9MqWneWSJAQEnndowtrWZSQrgAfb1H44slJNprVfnxIlZl9Q9VHl+YwqGl0iKdRt5Hsso8xG8cqBt+ytbc4s824T+lzB6pw8MTExQopXcizGR9WprgkaRpWxNw21qTN/FjLqROXT2mKjypAoCD/H7g/K/wAsL3MONMyzeQwQAoh2MUJIsCQPaSbG37o67HGylg60/bfsx5vIL7G/4q8UaWgXkUipLKg0hI7COK21mZRYWtbQu/rbrhc5bktdndSZZGYpexlYWSMfdjHT8hf1JJ67DhPwRVdL1zhyP6lLhQb/AGmBu23YW7/k1KalWNFRFVVUWCqAAB8AMWPEUcMrYfOW8n8vz1Ha+pTcKcHw0EemIXJtqc9Wt69h+WL7Bgxy5Scnd6juGDBgwgDBgwYADBgwYADBgwYADBgwYADBgwYAONTSrIul1DKexF8YXPfBmjnJaLVA5+4fKT8VYEC/qPU4YGDFtOtOk7wbQCJbwvzWicmjlLDreGQx33I3QmxNt99tyO2/n/rEzqk2nTX3vNTnYAAnzR6BZb7nsepw+MfGF8bf1By/dhGXfaz9SPCthLU/j+/R6ONj+GoK7/IxNi1h8fYCPNSzA/heMj9pIwxK/IKecWmhikBtcOim9r26j4nEJ+BaBiS1HTEn1hT/AOsHX4N60mvBsLPmYifx8ht5aWYn0Z4wP2gn/LFVU/8A+gJLeSkiU+rTsw/YI1/zwyf+r7L/APQ6cfKJfn+z4elx0JxMp+F6WNtSU8KsbXKxoOlrdB2sP2Yar4Nf8TfmFnzEs/ilm1V5YdK3JHsID1Fri8hcXFx8Rftj4vh1m1cwNSXAJ61EpNr23CXNvlYWt06Av1EA6AD5Y9YP1Dg/ahGPvYcKFlkngdTJY1MjznfyjyL3t7p1dPxdf4sLLcqigQJDGkajsigdye3xJ/biXgxiq16lV3nJsl3BgwYMUgGDBgwAGDBgwAGDBgwAGDBgwAGDBgwAGDBgwAGDBgwAGDBgwAGDBgwAGDBgwAGDBgwAGDBgwAGDBgwAGDBgwAGDBgwAGDBgwAGDBgw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hQSEBUUEhQVFRUVGBgYGBcXFhceHxkZHSAZHh4dHB0aGycgHxojHBgfIS8hIygpLC0sGh4xNzAqNScrLCkBCQoKDgwOGg8PGiwlHiQtMSwtLC8sLCwsKTAqLCwsKSwsLC0sLywsLC8pLCwsLCwsLCwsLCwsLywsLC0sLCwsLP/AABEIAOIA3wMBIgACEQEDEQH/xAAcAAACAwEBAQEAAAAAAAAAAAAABwQFBgMCAQj/xABNEAACAQIEBAMEBgYGBgoDAQABAgMEEQAFEiEGEzFBByJRIzJhcRQzQlJigRVykZKhsiRDU3OCsVRjg6LT8BYXJTQ2RHSzwdEmZMII/8QAGgEAAgMBAQAAAAAAAAAAAAAAAAECAwQFBv/EADcRAAIBAgQCBwcEAAcAAAAAAAABAgMRBCExQRJRBRMyYXGBkSKhscHR4fAVM1JiFCM0QkOCov/aAAwDAQACEQMRAD8AeODBgwAGDBgwAGDBgwAGDBgwAGDBjxNMqi7EKPUkAfxwAe8GMdmfizl0Jt9IEptf2KtIO+2pRovt01fO2MnmPj+gtyaVj682VV/ZoDX/AGjGqng69TswYm0hu4MIQ+MGZ1BP0dEHe0MDyED4k3/yGPX/AE5z5jcRT99hQvbex+4Ttbbf164v/Ta27S80HEh84MIWTjfPhuY6gW//AEWA/wDbxxPi9mkJtNy7+k1OyH8rFfUfww10ZWejj6hxI/QGDCZpPH57jXRoV21FJjf4kApb8ifzxqco8Z6CYgOz05P9qvl/fQso/Mj/ACvTUwOIp9qD+PwBNM3uDHCjrUlQPG6up3DIwYEHcEEbdDfHfGMYYMGDAAYMGDAAYMGDAAYMGDAAYMGDAAYMGDAAYMGPl8AH3EXMc0igjaSaRY0UXLMQB/z8MYzjvxVhoS0MQE1RpPfyRntzCDe/fQN9tytwcYXLeDcwzqUVFY7RxdVZ1+ybXEMd/KLD3j12PnxtpYRuPWVHwx5vfwQm7FtxN44Ekx0EfU2Esim7G4toj6m+481jv09aiHgXN80KvVuyId71BttvYrCgAB8xG4U7nDLyvhOgymBpglii3kncF5CNr2sCRcj3UAF+2L/K80iqYVlhcPG3Qi/yIIO4YHYg2IIscWf4qFL/AE8P+zzf2DNmDybwPpI7Goklnba4voS/wCea3zY40H6OyvL2ReXTQu1yg0KZGt107F2tfe18SuEMzklWeOc3mp55ImNgNS31RNZdt4nTp3viBxizRVuXToCzc2Wm06lUMJo2bcn0aBSPzFiSMZqlerUftyb/AD0CyRe5RnCT6hGkyhLC8kEsQN7+7zFW426gW3GO2b5ktPBLO99ESPI1uulQSbfGwxHyuoqmY/SIoIltsI53ka/xvCgAt6XxD8QD/wBlV3/pZ/5GxRuM5Q8WykBjl9YEI1av6O1ha/upOWPyAvid/wBIadqVKnmAwSBNLEGx1kKota9yxAta4OJ1IAsajsFA/YMLzL110FDFe4qcwdxYggxpNPUDr9kiIdPXEkk80I1uY8C0M9zLSwknqwQK3r7y2P8AHGPzbwLpXuaeaWE9lYiRf96zf72GbjFZRBUVfOqoquaEPNIIU0I0fKjtGpaNxuGZGe6FCQ432FraWJq0+zNoGkK6t4AzPLWMsIci4PMpWY3sdtaABiPgVYbm+3W+4Z8cJEsldHzQNubGAHB/Gmyk9SdOn9U4ZnDecyS/SI5tBkppeUzxghX8iSXCsSVIEliLtup3xXZ3wVQ5nEJbLd1uk8JAYjsbgWdfg1xjY8ZTrZYiF/7LX7is1oX2ScQQVcYkp5VkX4HcfBlO6nboQMWN8fnjPOCq/KH58TsUXpUQ3Fh6SpvZfnqX1O+N5wJ4vpUaYawrHOzWRwLRv3AuSdL9rHY7WNzYV1sE1HrKT4o+9eKGnfIZeDHxWx9xzxhgwYMABgwYMABgwYMABgwY+E4ABm2wnuPPFJ5nFLljMxY6GljBLO17aIv2buO3Q9xy8TuPZKmb9H0R1Kx5cjR7mVztylPQIPtHvuLgBr6ngfgWHK4GqKox84KTJKbaYk38qEgWFup7n4WGOjTpQoQVWsrt6R5977hN7IrOAPCFINE9aqvKN1i6pGexP33/AIA9LnfDCzZpRA5ptBmC3QPfSxG+k2IIv0v2vfe1sZ3Mswp81p56OKZ4pWS4V0ljbTfZtEgVnhJ2I6EEg4r+F6aoMP8ARZzFLCeXPR1GqWNXHXQ5PORGFmQ6mGlh5fTNWqTrS4pvP3IEWuaZguYZPUtENJkgnQo4sY5QrKyOOzK4IPyuNrHFLUZmI5lly281RII2qaSOxV1IXzu19MMwB2ZiNYFiDa46UMFUmYNejeNatStUFdXh1KpCzxvcEMRZXQopNwRqKknR5DQRZdQwQsyLy41Vii21uB5mCgXZmNz3JviHZyAo6POCas1lJBPPHUxFJY1VVZJ4G0gOJCoVtLspJP8AVDrizzHLausi0yCKmZJYpYSrNKQY3DefZBuBp0qTa/vHpinzPxWgWUQwlS7NoBN2s17AEKQBc7eZwQTuvXC5zXxYrJvdOgXNtRJI+BCaF29GDfM2xspYGtVeUbeJFzSHQKN4nElRXPpHVNMEcZ+d0L/7+O2Z1tJPC8UksbRyqyMFkG6sLEXU3Gx7Y/NsvENS39e4vv7O0e/+zC495VmEpqYLyyn20Q3kc7F1vsTjZ+jSteUvcR6wfDZdRFChrJQhG4NbILrYC2pn1WIt0N+/fFnBk0DPTPCy6KVWESIUKAMoS/QnZRYWI943vj82SZlMHe00w8zdJXHc+jY7Q8SVK2tO5I6FwrkfnIrHDfQ82rqYdYfpbiJJmpZlptpnQrGbgaWbbVvt5b6vyxm864WpaHL5ZIddM0EDESQsVLFEsC6ghJGNgPOD23HXC0yXxXrI3VT7TUygAMbknygWk1i3SwXl7jrucMDK/FKmqHME2gm5Q7WDkX6I99Sm2wRnO42GMFXAV6O11rkSUkz69KUoqaghVop65dc/nZnjVgGqZC7EkvdtAJPvMvpiZRrNVyMlHMaWjpvYxtEkTGWRPK1uYrKIU9zYXLA7i29s2VxTGeogf200PJ5monRp12AH2CGe5HqBtfFXlHFNNRUiQ1H9DaniCmJ7+YKALwn+uBPQrc3YAgMSMZLtokWuU5lLzXpaoIZFQOJE2WVCdJJQklG1Xuu4sRYncDC8e+DyuHmoVCt1an20v66L7K3w9027dcXvE3EaLIqU45VROkXOqGjP9FgOrS0psQr3LBFbYMSTsN7KioJ6Fkji5lTSsQtmcNLAT9rU5BkhJ3I95e112WyjVqUJccHa+3MGkxbcDeLElIRT1wZolOkOQeZDawsykXZRb9YfHph201SsiK6MGVwGVlNwykXBBHUEYwfiP4bJWqZ6cKtUB8hMB9lvxW2DfkdumF8NOPnoJvotSSKfUVIfrTyXN/kur3h0B323vtqUaeJg61FWa7UfmgT2Y+8GPKOCAQbgi+PWOUMMGDBgAMGDBgADheeLXHX0ODkQuBPMpuQTeOIgguLdGJ2X8z2xs89zqOkp5J5TZY1J37nsBsdybD88J7w5yR8zzGTMKoApG4Yiws0wA0rYfZjXSfidHXfG3C0ou9Wp2Y+97IG7aamo8LOAhSRfS6kDnSLcav6mMi9jfo5G7Ht09b3HFdbGJqOaY66EFi7ggxrK3L5EklusQ89m3UMyN2BHviDix4qhFiVWgjkijq3P2DMQsar8QWVmv0Vl2JbbjU8OSUQZqFBLTOWM1C1rWbdjBq2U9fZHyG+2nFc5urPjqPN/lu7uEXHEHD6VUakMY5ozrgnT3o29R2KkbMp2YbYrOG4WqGhrtQjk0yQVAVSUqBGzKrrvsA6lkbfyuw7giJkmRCenC09XKKB9QMBQiVLEq0IlLB0QEFSpGoWIDAYq+PuP46SIU1MFB0hVVdlCAWHu2tELWFrFrWFlBOFTpTqS6unn+bivbNl1xf4jw0akKwZ7sBbfzLsQo+1Y+UkkKpBBOoacJXiDjGoqy2tiqsLFQd2Ho7WFx+EBV/DiJXOagGe95FA5y/AWUSIOgj6AqAAh6AKRaux6bB4GnRV3nL4FTk2fBt7psR0I7EdCPkd8Tc1sZdYFlmUSgXvYtfWP8Mgdf8OIeJS+anI7wvq6/wBXLZTt6LIqdO8x2746Esmn+flyBFxLyj/vMH99D/OuDKsrkqZRFCpdyQPgt+7n7K/E42+TeGoiVp6uqhVoTrjjikRtTIdXmYgWB02sN+/wxRiMTSoq03nyGk2YGp+sf9dv8zjnhrDwipHVm/SPnY6h9VpW+9ipNz36MMRs18DZVj1U1QszDqjrov8AqsCRf5/txRDpLDvJyt5MlwMX+WEoXmG3JQlf7x/JH+wkv/s8QQotbt0xoqrhCsSBF+izm7u8mmMtZluiIdNySAHb09qMU9Rlc0aa5IZEQsUDOjKNYFyvmA3tjVCpCTbUkRLjh7jmppGBDs6jaxPmA9FY3uN/dfUvTYdcOXhbjqnrkXXo1gr1A2c7AEEnQ5IsN7N9lm6D884tKGoNKolH1sikIp3CxN1Z16NrA8qHa3mN/LjFjMBTrK8cpd2/iSjJoe2VUv0GV4pgZY6qRmFSVJZpHNuXPYbbWVH2UgBbKbao+b5+lCBSUhDys6hRIWMVKJCAnMYe5HfZIyd7hRYWtA8OvEYVCCKY2dQAbkm3YEk7lCdgx3B2YnZjqJcpoqOkmEiolO+t5zIS2suSWLs1yxJNt7noB2x5mpTlSm41FmWp3WRVwJNlpEk08lRBKQJ3kteKViAJFAsFgJspQDy+Vums4pPFrgEzoayBfbRr7RQPrUG9wPvqPzI27DH2noy9GkuY1TpQozlaeRCJJUDnkLM2otICgU8vSGYkA6u+ryzi9ZZUjkgqIObfktMiqJbAkgWYlX0jVpcKxFzbY2lTqyozVSGq9A1VjDeDvHhfTQzG5AYwOTe6jflm/UgXI/CLdsNvCC8U+EjQVa1NP5I5X1qQPqp181h2sbawPgw6DDZ4C4q+n0aynSJFOiRV6Bxa/wAQCCGA+PU40Y2lFpV6fZlr3Mad9TSYMGDHOGGDBiHm2ZpTwSTSGyxozsfgovgtfIBUeMHEL1FRHltPuxZNY+9I1iim32QCHP5YZvDmRJR0sdPH0jWxb7zHdmPxLEn88Krwfy9quvnr59yl7HsZZBva5Pupt8nG+N9xhmNTBNE6yiKk0kSuI1fluSNLyBjflW2LL7p3O246OLXAo4eO2b72/wAsR1zLBuFYzQS0jMzCZJFkkYgszyX1SHa2rUb9LDYAWFsU1Jn8tVSU8CMUqpVK1DqN4OUSk7egYyKUTrdm1DUFOPlXVZkk8MMdTSStNrbzUzjREg3c6ajcaii7DrIPTabT0aZfDNUSCIVEx1yugZUZ97bMxIQC7EX++3fGO2XNjKrxI41FJCY4yC52IvuSQDo26CxDOeoVlA3kBCIqKhpHZ3YszG7Me5/LYelhsAABtjTcT0ktTFJmIlSSFZREACdSKwvqcECxZ23Fur7eUC2Vx6ro6hClTy7W/wBCiTuzrTVLRuHQ2YdLi4PqCO6kbEdwcdqyFbCSIWRjYrfeJ9zoJ7qQCUbuAQd1bETFnlREQMsovE4ZOV0M9uwP2VRrHmdVYWFzcY3Ty9pa/ERCp6NnBYWVF96RrhV+BNt29FUFj2BxaZNV08MwBBlEl4nkk8qBX2uIxuVBsx1n7PQYi5ySzKwIMJB5AUWVV+0uns6k2a9yTYkm4xK4KMX6RpeeFMZlCsGXUCSCFBXv5yvy2PbFNR8VJyfJ5fm4Dj8L+FmjpBJVxRCV21IojjHKTawGkW3ILbeo3Nsa/OEH0aa23spP5Tj5lQ064v7M+Xp7h3Xp2G6f4Me85/7tN/dyfynHjKtR1Jub3NCVkd4luouOwxBraGGNHk0BdILEx3Rja5tdLEk3P5nFhD7o+QxDr/NJFH2J5jfqpYj89ZT8gcVjIlBRTwRqAyy9WcMArF2JZyrKNNrk2Vl37sMQOJsmizOkeA+SQWZeYp1QvuA2kML/AGgCCVO/vDrqLYq85jDaVS3PN+W17FempiR9gbXU7N5QeuJRk4yUo5NCFVU+DLJNaCUVGldWiVdChvs8x1uCpO+gLcgG5HfL13h3mf0h1aneVzdzIpXQ+/UOxUXPZNmt0FsPzJ0MQEMp1SbsZD/XHu/oG9UGy7AeUDFmRjpQ6Vrwd3Z+JHgR+TYJnikDKSroSNx0O4Ksp9d1Kn1IOHz4d8WpWwCOXzEbBXGqxWx0En3iuzKx3Zet2RzhP8e1XMzSrbRo9sV0/qAJf/Fp1f4se+Ea1qSZah5OTCwsWbVdwNw0aAEvpax1W02LAnc46+MoLE0FPSVrr6FadmOzLcujkzKpeoGueEqYA9iscDKLNEOxZ1cM3vXW3S2JfG9JLJRslPEJJmZOWSygROGBWYk9oyA1gCTa1t8cs2oY6unExEwliVrGlkKydBqjRgRdWsLA7HysOxxS1z1kdNHa9FSIY0YBxNUrGxCl2d9SIFvdvfIUMbi1seXSu1mXGn4p4eWupJKd9tY2b7rjdWHyYDbuLjvhOeF2evQZk1NUeRZTyXHZZlNkO/Y7rfvqTDqyXI4qVCsQbztqdnd3Z2sBqZnJJNgB8gMJvxq4d5NYtSoslSPN8JUAHfbzJbb8LeuOhgJKpxYaTylp4oTyzHvgxQ8D5+ayghna2tls9gQNakq1ge1wcX2ObKLi2mSDC68bs65WXiEEXqHCncX0JZ22Pa4AuOmoeuGLhKeMT/SczpKQE2IRT85pNPY9Qq/xxrwMFKvG+iz9MxPJG98Mcm+jZVCNPnkUzMD96TzAHbawsPyx6l4wKKVrqGpiUhgzqgqIrbA+aG7aTf7SLtfodsTOKuJFoIEbls4ZhGN7Kmx80jb6Yxaxax6jEDL6irrVDpVUsUZH/lvbsOvSV7J0I/qziptzk6kt2HcQ+CqeJatzSTR1FM0YVSJtT02gkiHSSfZnmEjoV02NwFtQeNXENlECnd7qfkNLSH+KIP1pR2xu8t4dhoudUF5HkdAZppXuSsYY/BVAuTZQBhA8f5tzcwl1Mt47RnzdGF2kG/pM8gHTYAWxtwEFWxKb0WfoRlkjU+C2aRieopZTb6Si6b9Cyarr+sVa42+wfQY5cWeFssBd0UcpdxKgBXT/AK2JRqRvVogyd9Cb2wNLVMjrJG1mRgysOzKbj+OH1wF4opXuIJIzHUaS1hujAddJ6g2I2YfInHSxirYeo69LNPXyIRs8mJKLKSpLTAiJAGZlIIcE2VY3W6sXO1wdhqJ93ESqqTI5ZrDoAo6Ko6Ko7KBsP29ScPrMeAY6pZWiKwLJKzaOUGjewVS7pceYlSwZCpsQe5JW+e+F1RHIVhQk21aRrZNOoLdZdI3FwSjDUBcgvbFuH6RpVHebsxOLRkqOqABjkuYnte25RugkUfeA2I+0tx6W1fhflQ/TESy6SY0klS1irm1lZT3WzFgR93tY2ucl8Fw6hqmsjW++mDS23677G4/Dt8cbXhfhZKUmKjkcqpYSyyaWI1eYJFYABgWuTuo1G4Yny0YzpCk4SjTd28vuOMWaGvq1ilRt7sCrBRqYqN1bSLswVrrZQfrMfa2peSN0SGTzowDNy1FyCBcF9Y/dxNpKFYxZR16kkkn5sbk/njvbHmy4hLWlR5opQABuNDfwVyx/ZjjldUskkrg73VApuGCr95WAZSWLdeoAxZ2xHq6FZLahuvusNmX5Ebj/AOe98AH2trBGtyCSdlUdWY9FHx269AASbAE450NIRd3sZHtqIvYW6Kt/sDe3qST1JxFgRkn9s2snaJrWFrbhgNuYbE6hYECwAsQbGaoVASxCqOpJAA/M4APFbSiRSCSD1Vh1Vh0I+I/j0OxxEizcBbSbSg6Sigksdt1AudJBBv2B3IsbehUSS/VgxoftuPMf1UPT5v8AukYjS0S08izKCSxWOZjcsysbIzG1zodvgqq79LYAFP4t0HIqUquQqtUj7RDBGQAboBo5pDDcl18mw2vhdTzM7FnYszdWY3J/M/5Yafjtnd5IKQWsBznuo2JJVLN1HR72+GFTj2HRt3h4uWu3gZ5ajm8GOI9cJgc+aOyC/cWYxnp10KyHfpCnrjZ8R5qd6aOlkqXlQ6lsFiCNdTzJX8oHXyrqa32cIngDNjBXJbfmDQBe13BDxj83QJ8pD8i7uJafnS0gMsq08xdGETsmpmUSRlnSzBbRstgRcuPkeD0hQVLEN7PP88y2LuipipTTRwnNcyUcoJoiSTlqzLaxdtpZn2uein7mJHihli1mUyPHZjGq1EbDuFFza33oyw/PEnI8gp6SvmjjgjTmxJMrnd2YEpKLsS9heJj2vKT1vey4dywpStTyKAsbSxIOxhueXb5RlV+anGSNTgnGcdnclbYX3gPnBK1NMegKzKb/AHvKw+XlB/M4buPz34XMaXO1hJPWenbpuVv1v+KMH9mP0JjV0lBRrtrR2YLRBhJq3P4uG1wkhHY/Vwtvt+Kw9RsNjsHZhLcAktxLVFuv9K/hIij+FsRweSqS/q/eD0HQVxQ5jwNRzPzDCqS/2sJaKT09+Iqx27EkYmZvxHT0tufKqlvdTq7/AKiLdmPyBxR1XFlTJJHHT0jR84kJLVeQbKXJ5S3kNgOjaL+oxjjGWqAuJ6LlUywh3kuyR6pXLMys41Xa1ydBbr1tvjP1HF8oz1KDTFyWi1ltLa72Y9dWm233caaoV9VPuCeZ5zbr7KXoO3mt+WFjxNXPDxKZY42ldKQssa3u5CSEKLAncjsD8saMLTVRyT/i35ik7FZxl4Y102YVEsECmKR9Snmxi/lUE2JuLsCcdOGeFs7oOZ9Hp4PagajI8bWtexBVww69Nxt063vMp8W6macRfo5ls2mUhpCYh3LjkjTY/eIxI4K8YlrapYJYRA0g9mRJr1N10nyixIBt62t6X6M54zqnTlBNJK++W2/cQtG9zZUdY8caotHMqooVQGprBQLAD23YDHX9Jyf6JP8AvU3/ABsVfH/F5y2k+kCISnWqaS+nrfe9j6Y0aG6g+oGOM4NRU7ZP5Fhj+Jc3XLaATtTJIzSeZCUXzSszEllVhe5ubX7747cM56lXAlXTRAMRy54VKhgRuN20gldVxfTdZCethjB8VcaHM8ieYxCLTVRR6Q+q+yte+kfetb4Yq+FM1kyepp5Jb/Ra2CKRrA2AYL5v1omYg+qsD3AHTWCvRd/3E3lzsk7EOLMd/wCkX/0ab96D/i4+/pB/9Hm/eg/4uKzjPif6DRNUqgl0lAF1WB1sFvqAPrfpimzHxLVMoTMI4xJqKK0Wu2lybOurT9lr723G/fHPhQqTScVq7eZO6NWcyk/0ab96D/jY8/pST/RZv3qf/jYX+f8Ai3UUswj+gFlfRy3LuolLKjEJ7IhiC+myknHrP/FuakjpmkotLzxtI0ckjIY7NpAN473IsdwOuLY4OtLhstdM19RcSNxV1LSKValmsbbh6fY9QQedsQdwexG2I1BzfK08E0koHvFoNIIv7iiWyk9L2vvYm2JnDmex1lLHURX0yC9j1VujKfipBH5YwL+LNU008dPlzTiCV4yySOfdZgCQsRtfTe18Qp4epUbUVprml8RuSQxfp7/2Ev70P/E/5vjhV1DOjIaeWzKykhoe4I/tev8A9jC9pPF6qkSYplxLwOiyRiRyVBE2ov7O66THY3HU4k5P4rVE8E85odEMMEkqyCRiruhQcvVywASGJ7+70xOWCrR1XvW+m4uJFxxJwpHXohqqWUzLGVEkcsY0Meun2qhhqFxqH5DcYV58HMyubRxEdjzVFx623t8r42eZeMjQxUcppQwqYzIwEu6AOVIW6eY2F97Y3WY8QKmXyVkVpEWBp13trAUsBe21/ltjTSrYrCxStk3ZXzV0/qJpSEzQ+EmZxyxuqQBo3V1Jm2upDD3Vv1HbDmoMvR6eON1sIXsgBK25LkIRpPSyA26EGxuCRjG5H4kV9U0JTK2EEjqDMJCQELWLC6C4G5/LG1glFqkA6NDt5jvYmON9Vj2Be9sV42pWnJdba65W99mwiktC0wYXTZ9TsSW4gAB7R/Q1A+V42P8AHF9wrV07MwhzBqxtN2DTRvYeulALfO3fGJ02lf6krikzy1NxKxWwAq4XPoOaI2Ynp/aE/PH6DwgvFaMLnilRYsKZjbudVr/OygfkMP3HQxz4oUpf1+AohhK+HO3EVVta4qtvnKh9T88OrCYyKXk8WSobHmmVRa+14xKOvwS3zOK8H2aq/qyT08xm51wwk8iTLJLBPGpVZYnsdJNyrKwKMpPZlP5YpKumr4poJJFjrEgaQ3iAjlIZSvuO3LY732ZfkMTeLY68uhpGIi0tzBHyhLquLaDMpTpfY2+eKAtT2H09s1U73M5lCb/eaj9jbboSNhuBfGeCbXNctyLZuKmpGqnuCC8hAB635crWP5KcLuu/8XRf3A/kkxu3qomhgmiZXjDxlGB1Cz+yBBF+0nX5374y1RlsDZymYfTaXQsejl8xbnysLg6rdWxZhZKLnfeLQSKrgsf9q538z/nLig4a4UNZw4GiuKiCaSWIrsxK2uoPUEjp+IKcbLIcrgp6uvqDW0rCsvZRIg0budzq397FJlfDckFLDTUmc00TI8hbQyHmFymkW1XuLEfHVjd1qu+F27GdnbKLT255EbEDjPjFcw4dDn61ZYklAFrOATqH4WFiPmR1GHRAfIvyH+WENN4dRAPrzihAkN3u6gMdzuOaBe7Ej0ubdcajJKKojnieTPoJYkZS0fMTzKN9Pv8AcYjiadF00qc1ZNvSW9stO4It7mHys/8A41N/66L/ANuPDPPCa5hkFHEdnWmgeJvuuIwN/wAJBKn536gYzdLwPCmVSUX6RpCzzrNzNa2AVVWxGu97r1vidWZRNogSmzqCBIaeKEqHWzNGNJb3tr7bYnWrwm7wnZ8Td2nyXcJKxj34rZslny+e6zQSRrGG38qSKGQ/GOxH6tvTFNmjTUtE9M+8VZHT1cZ9CVBNvU/YP6invjU1nhxzZGkkzejeRt2ZitybWubSeg/hjScTcN0dXl1LTfTqVZqaNIxLzI7EBFRxbVex0g2vsQMali8PTkrO6bvLJ5PLNZaXQrMieJA82R/3if502JnH0IbP8rVgGVhICDuCDe4OJPE+UQVZy8rXUqiiYM15FOuxi6EPt9WevqPTHbirLIaqupqpK6mj+jq4sZEJJa9iCG2te+OdTrQSjnoprfK97E2ih4YmbJc2ehlP9FqiGhY9Ax8qkn12EbfEIe+MtS8YVWXz17U4jKNVSB2kjc2bXJp6MLXCnY+mLvM+CJanT9JzumlCX0lyp03te1nHw/YMW3C3CNJHTVUNRmFNUJV6TqSRAQy6jrBLtdrkNf4d8bFWoRTlNqTdk1Z52euaWdiNmeuCuHKuBcznq0VTVRs40spBJ5ztYAmy3fb4YhcK/wDhGo/UqP8APGn4ZiWmoGpJswpZbKyROHUaUKkBSC5uFvt8Nu2IOUZNTw5NJl5r6VmkEg5gkSw1n7uu+3zxkliFJu7/AN0XknpFNfQlYwkeWJUHI4ZL6JYZFaxsba3Ox+YxOoM4ky+mzHKas9IJzA1rBtSsSB8HB1gdiJBi1q+AFlhohDmVOjUsbIsisPMSxbUpWQEbG2KnNvDwMytU51SFiLBpnFyBvYFpugLfxxtjXoVFwznlnlZ3vxNprLkyFmW/h7+l/o9Nyfo/0PUD5vf5Zc6vz6kflhmZd5XqWbYGUEE+gihF/wBoP7MKzIst+jNEF4ipRDG6sYVljClQ2orvN0bf9uGpS04lilDg2keZSDtddTJ2PQqot3sR0xzMbJOo3G2fJNb733LI6FRU8SvU+SgiWYX3qJLiBPipG8zC/upt1uwxKyDhNaeRp5JGmqZFCvKQFAUb6I0Xyol97bn1JxHh8PYEUKk1aii1gKuewA6AAtsPhi1yzIhASRLPJcWtLKzgfK/f44zScUrQYxMeLg/7bT9Sm/nbD5AwgOO2M/ERS9wJqWIW7C0RP7GdsfoDG7Gq1Kiv6ijuGEvxu5puJKWfs5gvf0JMTH91uvw+GHRhT+PeX3hpph1R3S/6wBG/S916dT+WKcC11yi9JXXqStdDHzvO46WIyzGy3CiwuSzbKoHqTjFVHE8VSxFXUpDGP/J08nMmcdfbNDdh2vHHt2LMDbGny2phrsvilmVHikjSRlkCsoIAJ1XuPKw/IjFbBxLrGjK6Tmr05zDk047bMV1SDb+rUggjfFEY2ums17hFlRvHPQslKjRKFZIleF4tJA8tkcKdN7el98fmzNcuWKeSMKNKsdNx9g+ZL376GXrj9O5PTTpqNRMsrsRZUjCIg32UXLH4lib27dMJXxdyHkVnNAssmx+e7L/DUg+EI+Ax1OiavDWcHv8AIhNZGB5K+g/YMekupBXyspDKbdGG4P5HH3Heno2cFtlQbGRyQoPpexLN+FQW+GPTN5ZlJ9zeNRIXQBUltMo22D31Lt9xw6f4MN7wZzKVaR6bkHUr8xCzBRokvu4uXHmU2OncWt0JC2o6uPl8iEXlBLQzSBffOnUkaG4QsFupJJ1W90tj1wXxcaGtFSQ0gZHSQX8zhrEbt3DqhuewOOXiqMq9FwSzWnN209xKLsz9E/okSfXnm3B8pFkAO2y/L7TXO5sQDbHymquWwhlbc7ROT9YACdO/9YFBuO4GofaC5nhfxapavUrBoJFUHQ5B1+ojKm7sD9mwJuLD0sc6r4aeBqqvFlJVQunXy1Yiw8t/PezMy9wACdKk+ZnRqQlwSTvyL7o04wWxkl4vhigiqFqI3p5m0I0zaCpAYkF23uNFtLDVfqe4m5fxxTzBijXCXLaGSSwHU+xdzb07n0xB0ppXaeQXRoLYDiC2Zm10hlfcdAq7E9faMuw6m29h0JsMRaaoeoMis4QRuY3SJiTewbeQgWurqbKAQftYhYZ6qqvnO0MTe6dMzqfq9gdAI/rGBHT3QbmxK36DKRGP6PaL8AHsz/gFrH4rY+t8eZ6DlFXgX3QFaMdHQHt/rFuSD33B6grPp6gOoZSCG3BGC4iNBmW4SVeW523N1Y/gba/yIDfDHzN3Jj5ak6pTywR2BvqPpdUDHfuAO+Jc8KsCGAII3BAII+N8UNBTS6zPGdcdtMUUjHZCQWdX3I1WuFa4sqAFLnAkM0CrYW6WwkfHeW9bTrrBCwsdHdCz7k/rBQB/dn1wyOL+LTT0M8sS+2iUHlyCxW7BdRF/Move6kg22Jx+c6ureWRpJWLu5uzMd2P/AD27Cw7Y7XROHcqnW7LL1RXN5WJWQQhqqEEXCuJCLE3WP2jAAbklUIAHUkY/SNXSSRUQWOVUkiRSZHUMG0C7agLbNY3IsRckYUHg/kBlqTMQSq2A6/ZKuxv+vyh8QX9DhncUyVFSs1LSrTOpXRMz1LKyFuqFEjYi6Ebkg+bptcrpSoqldRWwQWVzvw5xkKjRHPG1NUMgcRSEeYEXvGw2ceo94dwMaMHGLzbh2tq4xHL9BQAgi0c8jIw6Mj8yMq43swAPy6YsM4q3oMqkeSQyywwW5jCxkktZSQCbXcj/AO++OW4qTSjq9ia7xOZLKaviEODrVqx3B7aELaOm1gqrb5DffH6IwivArKi1ZJL2hiC3+Ln19bL/AJ/DD1xu6Ta65QWkUkEeygxR8Z5H9MoZ4O7ISuwPmG69R6gYvMfMc2MnFpoYrvA3O9dNLSN70LllBH9W532+D6r+lxjVVPAuVxqzyUlKqqt2Z40sqr3JOwAHfC3zhTk+fLUWtBOSTbpy5COYO+6tZ/jbt2ZnF/D8lbHEsUyxqsgd7prWRQDYFbgGzWYA3W4FwbWxvxa9tVE7Rnn57r1I6ZGdyrJKJZkzFooKKniuacaViZ7ixlk6GxW+iP0Oo7kBbPjzKEr8vLIdtOtWII8uxDWNiNJAY33sGHfHuoyGloUNXUcyqqF2R5mDuzsbKkKmyIzEhQEC/E98S+CqqR4ZPpLMagTSCaMkWiOxVEtccvl6SD9q5J3JAzcTi1Ui9GO2x+ep6dIGZHtLKpKsvmEaMDYgnZpDcdBpX4tiJUVLyEF2LWFh0AUeiqAFUfBQMMHxX4K5Mn0iIeQjzAX91Ra/6yjY/gCn7LnC5x7DC1Y14KotfgZ2rBf8vl/z1xYvH9I8yC8/V0A+t/Gg7v3ZB194dSBXE4sEvTgNuJ2Hl9YkP2/USsPdtuqkt1K2un3agFQ3JRoltzG2mYWNh/YqR2uAXI6kBbkA3rlUAWGwvew6XF7G3rud/ifXFg1Qk31vs5SfrQPI5/1ij3Wv1dBvckqeuOf6Jl1oun61gqOtmQ3Nrh1JU26kXuO+IxaivayYHueQrTRx3N5HaYi5sqi8aWHTciRtuvl+GOWV7VMBHXmxi/wLKD+0bYMyqFeVinuCyR/3aAKn7QL/ADJx8y36+H+9i/nXDUfYd97iLCPiishlk5VVOnncW5hI977rXHYC43xsPBLPmStlp2e61CtJ5iSTKtrkE9Sykk366L+uF3WH2kn67/zHDS8I+Ez9HlrhYyN5YAOo5bEsCfSRlCkdbDrvtzcdGlDDNtK7sicb3HHbFZU+wcyC/KY3kH3D/aD8P3h/i+9fs2bRhVIa5dQyqoJZgbWIUb2369Pljg9M8/1w0R7eyB8zfCRlNtP4FuDbdmBK48qi8+a/pJsLGDozf2n4V9U9W79PXFoBbFTSAUpEeywE2i9IyekfwT7nYe5t5QcbxX4zQwNJDTIZpFuvMJtGrd9x5mt8AAel8XUqE60uGmribtqZPxW42lkrXpkKCOna21mEhZF1BwbqQCSum3UeoxjIKZKlwsYEMrGwQ6jG5/Cd2j7mx1Lt1GK4k9ySe5PUk7kn433vhmeE/BXMf6RKvlA2BHRT/wD04P5Rn/WC3qp9XgsPlql6so7TGFwRk8dDRKXZUWwJdiFGnsST01MzNbtrt2xAzmuyiaQyCdPpCg+0pHYzWHryLsy3t5WBF7bY0OZUVNmEDRM3MRXseXIQVkjPqh2ZWHQ9x0xVRUuYUYtHoroR0VtMM6jbYFRypD16iPtvvceV4uKTlJ5vyLyLwxn1W9SItMlRTaTeomp5Kd0sNgQyhZSx2uqpbcnFD4659phhpR1kbmv+onQH5uQf8GGTR5iHhErK8IIJZZQFZLddViQOnqRj8/VLNnebnSWCTNZT3SBNgbepvf4Fz1tjbgYKVXrWrRgr+e3n9BPkNXweyVoMtDOLNO5kt+H3Uv6HSoNu197G4xuscqalWNFRAFRFCqo6BQLAD4AY64wVajqTc3uyQYMGDFYGP8T+FjW0LBLc2E8xCb9gdS7eqk+u9sU3g5xZzac0cptNTbKD1MQ2H5p7h+AX1wyCMJbxB4ffLK6PMKQWUvqYG9g5J1Am/uuDa21trA7nG/DNVYPDy8Y+PLzE+Zuc3oqxswEiU8cscKL9HMk+hFkbUJHYBWYuBZR5bAE2PmNudbktSsklXPWR0oEVnNPCPcQ6ru8xYHT5rHQLBm9cXvDXEkVdTJPCdm2KnqjDqrfEH9uxGxxQ1uWnMaisgnnkijiHKWGJtBZJIx7WTbzg3ZVG6DQ1wSNs3tRbi8rZaAW+XP8ATqT2kciK3uGTSHZRbTLYe6W66SPmLG2Ehx3wO9FKSq+yO+w2Xe1x+C5G32SbHYqWbUnE1SjGiVFkrQAVe3suUbgTyW3S1iDH1LbLsbiSM4oq0CnkkWRzdQ/LZVkkW4blMw0OfeBVWbbUCCLjGnDYieGnxJZPYjJXPz7SRhFEzgHc8pD0dlO7N6xoe32m8vZsRJJCzFmJZmJJJ6knqThgcfeHU8cnNi86WVVUABQOgCdl6D2Z9fKzX0qvT6G9xsQeoPoR2Ix6nDVoV48cX9ilqwYscnrngEsqMVIUIACbGSS4BZfdYCNJGGroVXFdiXWjTHFH3AMzb/blA0g/ERKnyLtiyouJcPP8+wj6K5D9ZBGx9Yy0R+ZC3Qn/AADEnLWp+fD5ahTzI/txFQdQt9gG18VWO+X/AF8P97F/OuCUFwuwEqt+j82SwqD5n21RKL3PfQ235Ysct46npYGgpPYo97ku7sCbXKEkKh+S4oqr62T+8f8AmOOWIujCcUpK/iM2GU+INXR8qSNlkR4yrxSWI5qGzHUoDhiCj7k/WEdLWiZx4kZhUka6gxhTcCC8Yv8AGxuw+BJGKalu8Msf3fbr80FpB+cbav8AZDEPFUMLRUnLhVx3ZYniSr71VQfg0zsNiG6MSDuB+y3TbHOrhV050ahRcCRF6RsehA7RP9nsput/dvDVSSAASSbAAXJJ7ADcn4DDG4B8NZpHEsw0qQylTYqVIIIcdHP4BsCLsbjQSvUpYaPHkvmCTZU8A8CvWSq7r7MWYAjYi/vN+DbYfbI+6CcObiCr/R9A0kIT2OhmDn311DWAbj2rAkL6sQMfcwqI6GJET2fNblrKya1WVhZGlswNiwCjcD3V8otilq/pi1KS10HOhiF4/ol2Ak3vLJEx5hYDZVXXp8x3NiPM18RPEz45aLRFqXCi0qMiScrW0MghmdQwkUXSZSPKJkuNYsdiCGXse2PGWcR1FRPyOTyHgYfSiSrpa10WJgRcyXDeZQVUG4BZbwOCs9hFVNRxPqjtz4RZg0YY+0idGsyFXIZQwHlksPdxZZtmNPlNJJKbks7NubvNM9zYnudrfhVR0C4y8LcuFK72JX3Mv4z8XCKAUUZ884vLb7MXp8C5Fv1Q3qMdPBfhTk05q5F89QBo+EXb973vlb0xguEuH5c4zCSSoN11cyZrGx+6g9BYAWvso74/Q8cYUADoAAPyx0MU1h6Sw0ddZP5CX8j1gwYMcokGDBgwAGIuZ5bHPE8UqhkcEEf/ACPiOoOJWDAAhxNUcO5gVN5KaXfSD9Yg2uL9Jk2vvuCL9Rpak9PHXxxVVHMqyAEwzqLix95HW41ISLMhsQRfZluLDiLh6Ktp2hmW6sDYj3kbsym2zDr3HwOE1S1dXw9WGNva08hDMBcK4ItqS+yyi1j66RfqpHUVsZG6yqL/ANff4ieQyaTLIo5HoBzWlngeaep1BZGLNoB1DcsfNYLsgUCwBGPc9HHT5dJHmBi+jwLZXQaCY0tobSoGiYGwHLPvAFdNwo6QS0+aRR1FNMRJGTy5ktriYjzIykWsRa6MCDZT2UjnV5TKSKjMZYmipAZVjiRgpdATzX1EklQCVTop3uxsRgd1K0snutwOWU8TpDSUsdeXNRLCGaPlSSPo6apVRCV2IDEgDVqxW594c0uYIJqZ1OoXV0e4I391xfbfowYDoNOL3g+jYq9XMPbVdpCP7OK3soh8FXc/jZzirTNI4J8yrIlAhgiCvp6S1Eetnso21AFELdztfy4shOUJuVN2fu1ItJ6iszHw1qIZlSQXjZgGb3Tpvvp3IZioNghY3IuBjNZjUM0ztIpR2YsUYEFb9BYgHYWH5Y/UWWyO1NGakIHaNTKFHkDEXYC9/Le/W+Kk8OUVdAkioDFIgdPLZdJFwRG66QbH7t98dOl0vJS/zFfbIi6fI/NmO1F9dF/eR/zLh31vgtSMbr5f3x/I6qP3cQR4IRqyssjEqwaxktuCCP6tjbbG79WoNZ39CPAxO1f1sn95J/MccsOhvBCJmZmdrsSxGskXJueiA2ucTKPwbpI93s3zDH/3HZf93B+rUEt/QXCxKZXKyzoY0MjKb8tVLFl6MNI3N1JH540eVeGtRNKyLtGrMAwsxKg7E2IVWsb2dlPWynDgOV5fRwBiqsjEIqqusSOfsrFGNLP5SbKtxZj0Bx6qeK5YjEzUjRU7SpEXkkQMus6UYRpq8uogHUykX6emKr0rOX7UbeJNQ5ldw14Z09EhkmsxVSXYm/lA31MQDp26KFB7g40WbTytR8zLzGzaUeIbFZEFjoU3sNa7BuguPnjhw7mMhmqaaoOqSGTWjEAa4JbtGbAAeU6ov9n8cRuHD9DqHoG+rs01KT/ZXGuK/rE7Cw+46fdOOROpOpLik7ssSsRKvNXzKOSljgaMFQlS1Qn1WoAlFW/nl0kEH3QGVt9lMrhbMHimbL6lmeSJA8Mzb8+C9gSf7RDZWv18rd8eZcpkeokqcuqoVE3knVk5qa4/KHXRItpVA0EE2IVb+7jpUT0uUwvNNIS7nzyudUs7i5Cjp6myKAq3NgBfB2vZitdt7h4lxm+ZwUsTzzFUVR5mtufRR3JJ2C+pwg88zqpzqvRUU2J0xRX2RL7s29i1tyR6WGwufWeZ7V53VqkaHSD7OIE6Ywdi8jAWvbqfTZR6uTgXgdMuh03DyvYySWtc+g76R2vjpRjHAR4pZ1HtyEva10JfCHCkdBTiKPcnd3Nrs3xsALAbD/5JJxe4MGORKTk7sk3cMGDBhAGDBgwAGDBgwAGIGdZJDVQtFOgdG9eoPqD1BHqMT8GGm07oBG51wnXZLOamhctCfeChmso3tKndfxA3G/TG14Q8U6avHJmAhma45bm6SfqMRY3+6bHr1643boCCLDfC6428H4akNJShYZjuR0jck76gAbH4jHRWIp10o4jJ/wAlr58xW5F+3DVRChjoalY4jcKk0bSckduSQ6kKOyNqA2AsBbFXxBl6QR0WXiQxU8zSLM5bSZQEJMZe3vzO1ybgmz2NzjBwcVZrkzCOpVpIRsBKSVI3+rmF7Ha9mvYAeUY3OVeKuXVicqotEWFmjqFXQ3qNRuh+Rtf0wp4WtD217Uea+PkK+zPPFGUywxR01PVS6at1phFJaTTGwbmMkh9opWMMbsWG1rb3xdzcS8qZ6anpJ5xTrGJDFyVWPULqg5siam0AGy9AV9cdMs4Tpo5kng1AKrKiCVmiUNpuUQkqhsAPLYWOOJymqp6ieWmEMyVEiyMkrvGyMEVDZ1RwwIQWBUW33OMjlF5P35Xfl3Accvzc1WZgATxLT05LxSKy3eV10k76WssTAEXHmbfbGtxn+GqGbn1c88YjaVo1QBg3skQW8w/Gzm3xxocVztfIkj4cZfN6XLRKwqUilktrMbqZmAN7ERWYgbG1l+WNTivzCtlRgsUBkuL6taKo36G51X77KcKLswF1lkyR00UiKyxUGZygq0bRkQzlwp0OAVCirU7gWAON5xNk4q6OeDYcxGCkj3X6o3+FgD+WIGS8PSFq1qtIdFYUJhRmcC0Yje7MiXDKqm2nY6tzj2/B9MqWneWSJAQEnndowtrWZSQrgAfb1H44slJNprVfnxIlZl9Q9VHl+YwqGl0iKdRt5Hsso8xG8cqBt+ytbc4s824T+lzB6pw8MTExQopXcizGR9WprgkaRpWxNw21qTN/FjLqROXT2mKjypAoCD/H7g/K/wAsL3MONMyzeQwQAoh2MUJIsCQPaSbG37o67HGylg60/bfsx5vIL7G/4q8UaWgXkUipLKg0hI7COK21mZRYWtbQu/rbrhc5bktdndSZZGYpexlYWSMfdjHT8hf1JJ67DhPwRVdL1zhyP6lLhQb/AGmBu23YW7/k1KalWNFRFVVUWCqAAB8AMWPEUcMrYfOW8n8vz1Ha+pTcKcHw0EemIXJtqc9Wt69h+WL7Bgxy5Scnd6juGDBgwgDBgwYADBgwYADBgwYADBgwYADBgwYAONTSrIul1DKexF8YXPfBmjnJaLVA5+4fKT8VYEC/qPU4YGDFtOtOk7wbQCJbwvzWicmjlLDreGQx33I3QmxNt99tyO2/n/rEzqk2nTX3vNTnYAAnzR6BZb7nsepw+MfGF8bf1By/dhGXfaz9SPCthLU/j+/R6ONj+GoK7/IxNi1h8fYCPNSzA/heMj9pIwxK/IKecWmhikBtcOim9r26j4nEJ+BaBiS1HTEn1hT/AOsHX4N60mvBsLPmYifx8ht5aWYn0Z4wP2gn/LFVU/8A+gJLeSkiU+rTsw/YI1/zwyf+r7L/APQ6cfKJfn+z4elx0JxMp+F6WNtSU8KsbXKxoOlrdB2sP2Yar4Nf8TfmFnzEs/ilm1V5YdK3JHsID1Fri8hcXFx8Rftj4vh1m1cwNSXAJ61EpNr23CXNvlYWt06Av1EA6AD5Y9YP1Dg/ahGPvYcKFlkngdTJY1MjznfyjyL3t7p1dPxdf4sLLcqigQJDGkajsigdye3xJ/biXgxiq16lV3nJsl3BgwYMUgGDBgwAGDBgwAGDBgwAGDBgwAGDBgwAGDBgwAGDBgwAGDBgwAGDBgwAGDBgwAGDBgwAGDBgwAGDBgwAGDBgwAGDBgwAGDBgwAGDBgw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3" descr="C:\Users\iPietro\Desktop\download.jpg"/>
          <p:cNvPicPr>
            <a:picLocks noChangeAspect="1" noChangeArrowheads="1"/>
          </p:cNvPicPr>
          <p:nvPr/>
        </p:nvPicPr>
        <p:blipFill>
          <a:blip r:embed="rId6" cstate="print"/>
          <a:srcRect/>
          <a:stretch>
            <a:fillRect/>
          </a:stretch>
        </p:blipFill>
        <p:spPr bwMode="auto">
          <a:xfrm>
            <a:off x="467544" y="5014145"/>
            <a:ext cx="1224136" cy="124060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251520" y="4221088"/>
            <a:ext cx="3425648" cy="369332"/>
          </a:xfrm>
          <a:prstGeom prst="rect">
            <a:avLst/>
          </a:prstGeom>
          <a:noFill/>
          <a:effectLst>
            <a:innerShdw blurRad="63500" dist="50800" dir="13500000">
              <a:prstClr val="black">
                <a:alpha val="50000"/>
              </a:prstClr>
            </a:innerShdw>
          </a:effectLst>
        </p:spPr>
        <p:txBody>
          <a:bodyPr>
            <a:spAutoFit/>
          </a:bodyPr>
          <a:lstStyle/>
          <a:p>
            <a:pPr fontAlgn="auto">
              <a:spcBef>
                <a:spcPts val="0"/>
              </a:spcBef>
              <a:spcAft>
                <a:spcPts val="0"/>
              </a:spcAft>
              <a:defRPr/>
            </a:pPr>
            <a:r>
              <a:rPr lang="en-GB" b="1" dirty="0">
                <a:solidFill>
                  <a:srgbClr val="002060"/>
                </a:solidFill>
                <a:latin typeface="Trebuchet MS" pitchFamily="34" charset="0"/>
                <a:cs typeface="Arial" pitchFamily="34" charset="0"/>
              </a:rPr>
              <a:t>Antarctic sub-sea sediments </a:t>
            </a:r>
          </a:p>
        </p:txBody>
      </p:sp>
      <p:pic>
        <p:nvPicPr>
          <p:cNvPr id="24586" name="Immagine 11"/>
          <p:cNvPicPr>
            <a:picLocks noChangeAspect="1"/>
          </p:cNvPicPr>
          <p:nvPr/>
        </p:nvPicPr>
        <p:blipFill>
          <a:blip r:embed="rId3" cstate="print">
            <a:extLst>
              <a:ext uri="{28A0092B-C50C-407E-A947-70E740481C1C}">
                <a14:useLocalDpi xmlns:a14="http://schemas.microsoft.com/office/drawing/2010/main" xmlns="" val="0"/>
              </a:ext>
            </a:extLst>
          </a:blip>
          <a:srcRect l="50551" t="56192" r="-551" b="174"/>
          <a:stretch>
            <a:fillRect/>
          </a:stretch>
        </p:blipFill>
        <p:spPr bwMode="auto">
          <a:xfrm>
            <a:off x="467544" y="1484784"/>
            <a:ext cx="3281363" cy="142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8"/>
          <p:cNvSpPr txBox="1">
            <a:spLocks noChangeArrowheads="1"/>
          </p:cNvSpPr>
          <p:nvPr/>
        </p:nvSpPr>
        <p:spPr bwMode="auto">
          <a:xfrm>
            <a:off x="323528" y="4725144"/>
            <a:ext cx="3248383" cy="523220"/>
          </a:xfrm>
          <a:prstGeom prst="rect">
            <a:avLst/>
          </a:prstGeom>
          <a:noFill/>
          <a:ln w="9525" algn="ctr">
            <a:noFill/>
            <a:miter lim="800000"/>
            <a:headEnd/>
            <a:tailEnd/>
          </a:ln>
          <a:effectLst>
            <a:innerShdw blurRad="63500" dist="50800" dir="18900000">
              <a:prstClr val="black">
                <a:alpha val="50000"/>
              </a:prstClr>
            </a:innerShdw>
          </a:effectLst>
        </p:spPr>
        <p:txBody>
          <a:bodyPr>
            <a:spAutoFit/>
          </a:bodyPr>
          <a:lstStyle/>
          <a:p>
            <a:pPr fontAlgn="auto">
              <a:spcBef>
                <a:spcPts val="0"/>
              </a:spcBef>
              <a:spcAft>
                <a:spcPts val="0"/>
              </a:spcAft>
              <a:defRPr/>
            </a:pPr>
            <a:r>
              <a:rPr lang="en-GB" sz="1400" b="1" dirty="0">
                <a:solidFill>
                  <a:srgbClr val="002060"/>
                </a:solidFill>
                <a:latin typeface="Trebuchet MS" pitchFamily="34" charset="0"/>
                <a:cs typeface="Arial" pitchFamily="34" charset="0"/>
              </a:rPr>
              <a:t> Mario </a:t>
            </a:r>
            <a:r>
              <a:rPr lang="en-GB" sz="1400" b="1" dirty="0" err="1">
                <a:solidFill>
                  <a:srgbClr val="002060"/>
                </a:solidFill>
                <a:latin typeface="Trebuchet MS" pitchFamily="34" charset="0"/>
                <a:cs typeface="Arial" pitchFamily="34" charset="0"/>
              </a:rPr>
              <a:t>Zucchelli</a:t>
            </a:r>
            <a:r>
              <a:rPr lang="en-GB" sz="1400" b="1" dirty="0">
                <a:solidFill>
                  <a:srgbClr val="002060"/>
                </a:solidFill>
                <a:latin typeface="Trebuchet MS" pitchFamily="34" charset="0"/>
                <a:cs typeface="Arial" pitchFamily="34" charset="0"/>
              </a:rPr>
              <a:t> Station, </a:t>
            </a:r>
            <a:r>
              <a:rPr lang="en-GB" sz="1400" b="1" dirty="0" err="1">
                <a:solidFill>
                  <a:srgbClr val="002060"/>
                </a:solidFill>
                <a:latin typeface="Trebuchet MS" pitchFamily="34" charset="0"/>
                <a:cs typeface="Arial" pitchFamily="34" charset="0"/>
              </a:rPr>
              <a:t>Baia</a:t>
            </a:r>
            <a:r>
              <a:rPr lang="en-GB" sz="1400" b="1" dirty="0">
                <a:solidFill>
                  <a:srgbClr val="002060"/>
                </a:solidFill>
                <a:latin typeface="Trebuchet MS" pitchFamily="34" charset="0"/>
                <a:cs typeface="Arial" pitchFamily="34" charset="0"/>
              </a:rPr>
              <a:t> </a:t>
            </a:r>
            <a:r>
              <a:rPr lang="en-GB" sz="1400" b="1" dirty="0" err="1">
                <a:solidFill>
                  <a:srgbClr val="002060"/>
                </a:solidFill>
                <a:latin typeface="Trebuchet MS" pitchFamily="34" charset="0"/>
                <a:cs typeface="Arial" pitchFamily="34" charset="0"/>
              </a:rPr>
              <a:t>Terranova</a:t>
            </a:r>
            <a:r>
              <a:rPr lang="en-GB" sz="1400" b="1" dirty="0">
                <a:solidFill>
                  <a:srgbClr val="002060"/>
                </a:solidFill>
                <a:latin typeface="Trebuchet MS" pitchFamily="34" charset="0"/>
                <a:cs typeface="Arial" pitchFamily="34" charset="0"/>
              </a:rPr>
              <a:t> Ross sea, Antarctica </a:t>
            </a:r>
          </a:p>
        </p:txBody>
      </p:sp>
      <p:sp>
        <p:nvSpPr>
          <p:cNvPr id="10" name="Ovale 9"/>
          <p:cNvSpPr/>
          <p:nvPr/>
        </p:nvSpPr>
        <p:spPr>
          <a:xfrm rot="1389541">
            <a:off x="1492545" y="2135243"/>
            <a:ext cx="569913" cy="935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11" name="Connettore 2 10"/>
          <p:cNvCxnSpPr/>
          <p:nvPr/>
        </p:nvCxnSpPr>
        <p:spPr>
          <a:xfrm flipH="1">
            <a:off x="1547664" y="3068960"/>
            <a:ext cx="144016"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61"/>
          <p:cNvGrpSpPr>
            <a:grpSpLocks/>
          </p:cNvGrpSpPr>
          <p:nvPr/>
        </p:nvGrpSpPr>
        <p:grpSpPr bwMode="auto">
          <a:xfrm>
            <a:off x="4283968" y="1484637"/>
            <a:ext cx="5092700" cy="2788368"/>
            <a:chOff x="612" y="1920"/>
            <a:chExt cx="4428" cy="2280"/>
          </a:xfrm>
        </p:grpSpPr>
        <p:grpSp>
          <p:nvGrpSpPr>
            <p:cNvPr id="4" name="Group 158"/>
            <p:cNvGrpSpPr>
              <a:grpSpLocks/>
            </p:cNvGrpSpPr>
            <p:nvPr/>
          </p:nvGrpSpPr>
          <p:grpSpPr bwMode="auto">
            <a:xfrm>
              <a:off x="612" y="1920"/>
              <a:ext cx="4037" cy="2006"/>
              <a:chOff x="612" y="1920"/>
              <a:chExt cx="4037" cy="2006"/>
            </a:xfrm>
          </p:grpSpPr>
          <p:grpSp>
            <p:nvGrpSpPr>
              <p:cNvPr id="5" name="Group 150"/>
              <p:cNvGrpSpPr>
                <a:grpSpLocks/>
              </p:cNvGrpSpPr>
              <p:nvPr/>
            </p:nvGrpSpPr>
            <p:grpSpPr bwMode="auto">
              <a:xfrm>
                <a:off x="1338" y="2023"/>
                <a:ext cx="3311" cy="1679"/>
                <a:chOff x="912" y="528"/>
                <a:chExt cx="3936" cy="2064"/>
              </a:xfrm>
            </p:grpSpPr>
            <p:pic>
              <p:nvPicPr>
                <p:cNvPr id="24609" name="Picture 151" descr="other_map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2" y="528"/>
                  <a:ext cx="3936" cy="2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AutoShape 152"/>
                <p:cNvSpPr>
                  <a:spLocks noChangeArrowheads="1"/>
                </p:cNvSpPr>
                <p:nvPr/>
              </p:nvSpPr>
              <p:spPr bwMode="auto">
                <a:xfrm>
                  <a:off x="2622" y="1872"/>
                  <a:ext cx="259" cy="190"/>
                </a:xfrm>
                <a:prstGeom prst="wedgeEllipseCallout">
                  <a:avLst>
                    <a:gd name="adj1" fmla="val -45310"/>
                    <a:gd name="adj2" fmla="val 6381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nchorCtr="1"/>
                <a:lstStyle/>
                <a:p>
                  <a:pPr algn="ctr" fontAlgn="auto">
                    <a:spcBef>
                      <a:spcPts val="0"/>
                    </a:spcBef>
                    <a:spcAft>
                      <a:spcPts val="0"/>
                    </a:spcAft>
                    <a:defRPr/>
                  </a:pPr>
                  <a:r>
                    <a:rPr lang="en-US" altLang="zh-CN" sz="1400" b="1">
                      <a:latin typeface="Trebuchet MS" pitchFamily="34" charset="0"/>
                    </a:rPr>
                    <a:t>1</a:t>
                  </a:r>
                </a:p>
              </p:txBody>
            </p:sp>
            <p:sp>
              <p:nvSpPr>
                <p:cNvPr id="27" name="AutoShape 153"/>
                <p:cNvSpPr>
                  <a:spLocks noChangeArrowheads="1"/>
                </p:cNvSpPr>
                <p:nvPr/>
              </p:nvSpPr>
              <p:spPr bwMode="auto">
                <a:xfrm>
                  <a:off x="3360" y="1739"/>
                  <a:ext cx="258" cy="180"/>
                </a:xfrm>
                <a:prstGeom prst="wedgeEllipseCallout">
                  <a:avLst>
                    <a:gd name="adj1" fmla="val -45310"/>
                    <a:gd name="adj2" fmla="val 70139"/>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nchorCtr="1"/>
                <a:lstStyle/>
                <a:p>
                  <a:pPr fontAlgn="auto">
                    <a:spcBef>
                      <a:spcPts val="0"/>
                    </a:spcBef>
                    <a:spcAft>
                      <a:spcPts val="0"/>
                    </a:spcAft>
                    <a:defRPr/>
                  </a:pPr>
                  <a:r>
                    <a:rPr lang="en-US" altLang="zh-CN">
                      <a:latin typeface="Trebuchet MS" pitchFamily="34" charset="0"/>
                    </a:rPr>
                    <a:t>2</a:t>
                  </a:r>
                </a:p>
              </p:txBody>
            </p:sp>
          </p:grpSp>
          <p:pic>
            <p:nvPicPr>
              <p:cNvPr id="24605" name="Picture 154" descr="米堆"/>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2" y="3246"/>
                <a:ext cx="1025" cy="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6" name="Picture 155" descr="卡若拉"/>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92" y="1920"/>
                <a:ext cx="1025" cy="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Line 156"/>
              <p:cNvSpPr>
                <a:spLocks noChangeShapeType="1"/>
              </p:cNvSpPr>
              <p:nvPr/>
            </p:nvSpPr>
            <p:spPr bwMode="auto">
              <a:xfrm flipH="1">
                <a:off x="1566" y="3203"/>
                <a:ext cx="1179" cy="1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it-IT">
                  <a:latin typeface="Trebuchet MS" pitchFamily="34" charset="0"/>
                  <a:cs typeface="Arial" charset="0"/>
                </a:endParaRPr>
              </a:p>
            </p:txBody>
          </p:sp>
          <p:sp>
            <p:nvSpPr>
              <p:cNvPr id="24" name="Line 157"/>
              <p:cNvSpPr>
                <a:spLocks noChangeShapeType="1"/>
              </p:cNvSpPr>
              <p:nvPr/>
            </p:nvSpPr>
            <p:spPr bwMode="auto">
              <a:xfrm flipV="1">
                <a:off x="3515" y="2705"/>
                <a:ext cx="545" cy="30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it-IT">
                  <a:latin typeface="Trebuchet MS" pitchFamily="34" charset="0"/>
                  <a:cs typeface="Arial" charset="0"/>
                </a:endParaRPr>
              </a:p>
            </p:txBody>
          </p:sp>
        </p:grpSp>
        <p:sp>
          <p:nvSpPr>
            <p:cNvPr id="19" name="Text Box 159"/>
            <p:cNvSpPr txBox="1">
              <a:spLocks noChangeArrowheads="1"/>
            </p:cNvSpPr>
            <p:nvPr/>
          </p:nvSpPr>
          <p:spPr bwMode="auto">
            <a:xfrm>
              <a:off x="1412" y="3873"/>
              <a:ext cx="3628" cy="327"/>
            </a:xfrm>
            <a:prstGeom prst="rect">
              <a:avLst/>
            </a:prstGeom>
            <a:noFill/>
            <a:ln>
              <a:noFill/>
            </a:ln>
            <a:effectLst/>
            <a:scene3d>
              <a:camera prst="orthographicFront"/>
              <a:lightRig rig="threePt" dir="t"/>
            </a:scene3d>
            <a:sp3d>
              <a:bevelT/>
            </a:sp3d>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fontAlgn="auto">
                <a:spcBef>
                  <a:spcPct val="50000"/>
                </a:spcBef>
                <a:spcAft>
                  <a:spcPts val="0"/>
                </a:spcAft>
                <a:defRPr/>
              </a:pPr>
              <a:r>
                <a:rPr lang="en-US" altLang="zh-CN" sz="2000" b="1" dirty="0">
                  <a:solidFill>
                    <a:srgbClr val="002060"/>
                  </a:solidFill>
                  <a:latin typeface="Trebuchet MS" pitchFamily="34" charset="0"/>
                </a:rPr>
                <a:t>Glacier samples in Tibet</a:t>
              </a:r>
            </a:p>
          </p:txBody>
        </p:sp>
      </p:grpSp>
      <p:sp>
        <p:nvSpPr>
          <p:cNvPr id="24594" name="Text Box 163"/>
          <p:cNvSpPr txBox="1">
            <a:spLocks noChangeArrowheads="1"/>
          </p:cNvSpPr>
          <p:nvPr/>
        </p:nvSpPr>
        <p:spPr bwMode="auto">
          <a:xfrm>
            <a:off x="4211960" y="3861048"/>
            <a:ext cx="938213" cy="5222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altLang="zh-CN" sz="1400" b="1" dirty="0" err="1">
                <a:solidFill>
                  <a:srgbClr val="002060"/>
                </a:solidFill>
                <a:latin typeface="Trebuchet MS" pitchFamily="34" charset="0"/>
                <a:ea typeface="宋体" charset="0"/>
                <a:cs typeface="宋体" charset="0"/>
              </a:rPr>
              <a:t>Midui</a:t>
            </a:r>
            <a:r>
              <a:rPr lang="en-US" altLang="zh-CN" sz="1400" b="1" dirty="0">
                <a:solidFill>
                  <a:srgbClr val="002060"/>
                </a:solidFill>
                <a:latin typeface="Trebuchet MS" pitchFamily="34" charset="0"/>
                <a:ea typeface="宋体" charset="0"/>
                <a:cs typeface="宋体" charset="0"/>
              </a:rPr>
              <a:t> glacier</a:t>
            </a:r>
            <a:endParaRPr lang="zh-CN" altLang="en-US" sz="1400" b="1" dirty="0">
              <a:solidFill>
                <a:srgbClr val="002060"/>
              </a:solidFill>
              <a:latin typeface="Trebuchet MS" pitchFamily="34" charset="0"/>
              <a:ea typeface="宋体" charset="0"/>
              <a:cs typeface="宋体" charset="0"/>
            </a:endParaRPr>
          </a:p>
        </p:txBody>
      </p:sp>
      <p:sp>
        <p:nvSpPr>
          <p:cNvPr id="24595" name="Text Box 164"/>
          <p:cNvSpPr txBox="1">
            <a:spLocks noChangeArrowheads="1"/>
          </p:cNvSpPr>
          <p:nvPr/>
        </p:nvSpPr>
        <p:spPr bwMode="auto">
          <a:xfrm>
            <a:off x="8048625" y="980728"/>
            <a:ext cx="1095375" cy="5222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altLang="zh-CN" sz="1400" b="1" dirty="0" err="1">
                <a:solidFill>
                  <a:srgbClr val="002060"/>
                </a:solidFill>
                <a:latin typeface="Trebuchet MS" pitchFamily="34" charset="0"/>
                <a:ea typeface="宋体" charset="0"/>
                <a:cs typeface="宋体" charset="0"/>
              </a:rPr>
              <a:t>Karuola</a:t>
            </a:r>
            <a:r>
              <a:rPr lang="en-US" altLang="zh-CN" sz="1400" b="1" dirty="0">
                <a:latin typeface="Trebuchet MS" pitchFamily="34" charset="0"/>
                <a:ea typeface="宋体" charset="0"/>
                <a:cs typeface="宋体" charset="0"/>
              </a:rPr>
              <a:t> </a:t>
            </a:r>
            <a:r>
              <a:rPr lang="en-US" altLang="zh-CN" sz="1400" b="1" dirty="0">
                <a:solidFill>
                  <a:srgbClr val="002060"/>
                </a:solidFill>
                <a:latin typeface="Trebuchet MS" pitchFamily="34" charset="0"/>
                <a:ea typeface="宋体" charset="0"/>
                <a:cs typeface="宋体" charset="0"/>
              </a:rPr>
              <a:t>glacier</a:t>
            </a:r>
            <a:endParaRPr lang="zh-CN" altLang="en-US" sz="1400" b="1" dirty="0">
              <a:solidFill>
                <a:srgbClr val="002060"/>
              </a:solidFill>
              <a:latin typeface="Trebuchet MS" pitchFamily="34" charset="0"/>
              <a:ea typeface="宋体" charset="0"/>
              <a:cs typeface="宋体" charset="0"/>
            </a:endParaRPr>
          </a:p>
        </p:txBody>
      </p:sp>
      <p:sp>
        <p:nvSpPr>
          <p:cNvPr id="3" name="CasellaDiTesto 2"/>
          <p:cNvSpPr txBox="1"/>
          <p:nvPr/>
        </p:nvSpPr>
        <p:spPr>
          <a:xfrm>
            <a:off x="4355976" y="4941168"/>
            <a:ext cx="4418197" cy="338554"/>
          </a:xfrm>
          <a:prstGeom prst="rect">
            <a:avLst/>
          </a:prstGeom>
          <a:noFill/>
        </p:spPr>
        <p:txBody>
          <a:bodyPr wrap="none" rtlCol="0">
            <a:spAutoFit/>
          </a:bodyPr>
          <a:lstStyle/>
          <a:p>
            <a:r>
              <a:rPr lang="it-IT" sz="1600" dirty="0" smtClean="0">
                <a:solidFill>
                  <a:srgbClr val="002060"/>
                </a:solidFill>
                <a:latin typeface="Trebuchet MS" pitchFamily="34" charset="0"/>
              </a:rPr>
              <a:t>CNR-IMCAS </a:t>
            </a:r>
            <a:r>
              <a:rPr lang="it-IT" sz="1600" dirty="0" err="1" smtClean="0">
                <a:solidFill>
                  <a:srgbClr val="002060"/>
                </a:solidFill>
                <a:latin typeface="Trebuchet MS" pitchFamily="34" charset="0"/>
              </a:rPr>
              <a:t>Cooperation</a:t>
            </a:r>
            <a:r>
              <a:rPr lang="it-IT" sz="1600" dirty="0" smtClean="0">
                <a:solidFill>
                  <a:srgbClr val="002060"/>
                </a:solidFill>
                <a:latin typeface="Trebuchet MS" pitchFamily="34" charset="0"/>
              </a:rPr>
              <a:t> </a:t>
            </a:r>
            <a:r>
              <a:rPr lang="it-IT" sz="1600" dirty="0" err="1" smtClean="0">
                <a:solidFill>
                  <a:srgbClr val="002060"/>
                </a:solidFill>
                <a:latin typeface="Trebuchet MS" pitchFamily="34" charset="0"/>
              </a:rPr>
              <a:t>agreement</a:t>
            </a:r>
            <a:r>
              <a:rPr lang="it-IT" sz="1600" dirty="0" smtClean="0">
                <a:solidFill>
                  <a:srgbClr val="002060"/>
                </a:solidFill>
                <a:latin typeface="Trebuchet MS" pitchFamily="34" charset="0"/>
              </a:rPr>
              <a:t> 2011-2013</a:t>
            </a:r>
            <a:endParaRPr lang="it-IT" sz="1600" dirty="0">
              <a:solidFill>
                <a:srgbClr val="002060"/>
              </a:solidFill>
              <a:latin typeface="Trebuchet MS" pitchFamily="34" charset="0"/>
            </a:endParaRPr>
          </a:p>
        </p:txBody>
      </p:sp>
      <p:sp>
        <p:nvSpPr>
          <p:cNvPr id="30" name="CasellaDiTesto 29"/>
          <p:cNvSpPr txBox="1"/>
          <p:nvPr/>
        </p:nvSpPr>
        <p:spPr>
          <a:xfrm>
            <a:off x="5796136" y="3429000"/>
            <a:ext cx="1224136" cy="369332"/>
          </a:xfrm>
          <a:prstGeom prst="rect">
            <a:avLst/>
          </a:prstGeom>
          <a:noFill/>
        </p:spPr>
        <p:txBody>
          <a:bodyPr wrap="square" rtlCol="0">
            <a:spAutoFit/>
          </a:bodyPr>
          <a:lstStyle/>
          <a:p>
            <a:r>
              <a:rPr lang="it-IT" b="1" dirty="0" smtClean="0">
                <a:solidFill>
                  <a:srgbClr val="FF0000"/>
                </a:solidFill>
                <a:latin typeface="Trebuchet MS" pitchFamily="34" charset="0"/>
              </a:rPr>
              <a:t>4300 m</a:t>
            </a:r>
            <a:endParaRPr lang="it-IT" b="1" dirty="0">
              <a:solidFill>
                <a:srgbClr val="FF0000"/>
              </a:solidFill>
              <a:latin typeface="Trebuchet MS" pitchFamily="34" charset="0"/>
            </a:endParaRPr>
          </a:p>
        </p:txBody>
      </p:sp>
      <p:sp>
        <p:nvSpPr>
          <p:cNvPr id="31" name="CasellaDiTesto 30"/>
          <p:cNvSpPr txBox="1"/>
          <p:nvPr/>
        </p:nvSpPr>
        <p:spPr>
          <a:xfrm>
            <a:off x="7956376" y="3429000"/>
            <a:ext cx="1187624" cy="369332"/>
          </a:xfrm>
          <a:prstGeom prst="rect">
            <a:avLst/>
          </a:prstGeom>
          <a:noFill/>
        </p:spPr>
        <p:txBody>
          <a:bodyPr wrap="square" rtlCol="0">
            <a:spAutoFit/>
          </a:bodyPr>
          <a:lstStyle/>
          <a:p>
            <a:r>
              <a:rPr lang="it-IT" b="1" dirty="0" smtClean="0">
                <a:solidFill>
                  <a:srgbClr val="FF0000"/>
                </a:solidFill>
                <a:latin typeface="Trebuchet MS" pitchFamily="34" charset="0"/>
              </a:rPr>
              <a:t>5300 m</a:t>
            </a:r>
            <a:endParaRPr lang="it-IT" b="1" dirty="0">
              <a:solidFill>
                <a:srgbClr val="FF0000"/>
              </a:solidFill>
              <a:latin typeface="Trebuchet MS" pitchFamily="34" charset="0"/>
            </a:endParaRPr>
          </a:p>
        </p:txBody>
      </p:sp>
      <p:sp>
        <p:nvSpPr>
          <p:cNvPr id="32" name="CasellaDiTesto 31"/>
          <p:cNvSpPr txBox="1"/>
          <p:nvPr/>
        </p:nvSpPr>
        <p:spPr>
          <a:xfrm>
            <a:off x="4499992" y="4581128"/>
            <a:ext cx="4392488" cy="369332"/>
          </a:xfrm>
          <a:prstGeom prst="rect">
            <a:avLst/>
          </a:prstGeom>
          <a:noFill/>
        </p:spPr>
        <p:txBody>
          <a:bodyPr wrap="square" rtlCol="0">
            <a:spAutoFit/>
          </a:bodyPr>
          <a:lstStyle/>
          <a:p>
            <a:r>
              <a:rPr lang="en-US" dirty="0" smtClean="0">
                <a:latin typeface="Trebuchet MS" pitchFamily="34" charset="0"/>
              </a:rPr>
              <a:t>Samples collected by Dr Lei </a:t>
            </a:r>
            <a:r>
              <a:rPr lang="en-US" dirty="0" err="1" smtClean="0">
                <a:latin typeface="Trebuchet MS" pitchFamily="34" charset="0"/>
              </a:rPr>
              <a:t>Zhai</a:t>
            </a:r>
            <a:endParaRPr lang="en-US" dirty="0">
              <a:latin typeface="Trebuchet MS" pitchFamily="34" charset="0"/>
            </a:endParaRPr>
          </a:p>
        </p:txBody>
      </p:sp>
      <p:sp>
        <p:nvSpPr>
          <p:cNvPr id="28" name="CasellaDiTesto 27"/>
          <p:cNvSpPr txBox="1"/>
          <p:nvPr/>
        </p:nvSpPr>
        <p:spPr>
          <a:xfrm>
            <a:off x="4716016" y="5373216"/>
            <a:ext cx="4104456" cy="369332"/>
          </a:xfrm>
          <a:prstGeom prst="rect">
            <a:avLst/>
          </a:prstGeom>
          <a:noFill/>
        </p:spPr>
        <p:txBody>
          <a:bodyPr wrap="square" rtlCol="0">
            <a:spAutoFit/>
          </a:bodyPr>
          <a:lstStyle/>
          <a:p>
            <a:r>
              <a:rPr lang="en-US" dirty="0" smtClean="0">
                <a:latin typeface="Trebuchet MS" pitchFamily="34" charset="0"/>
              </a:rPr>
              <a:t>Dr. Zhu Cheng- Dr. de Pascale</a:t>
            </a:r>
            <a:endParaRPr lang="en-US" dirty="0">
              <a:latin typeface="Trebuchet MS" pitchFamily="34" charset="0"/>
            </a:endParaRPr>
          </a:p>
        </p:txBody>
      </p:sp>
      <p:grpSp>
        <p:nvGrpSpPr>
          <p:cNvPr id="6" name="Gruppo 32"/>
          <p:cNvGrpSpPr/>
          <p:nvPr/>
        </p:nvGrpSpPr>
        <p:grpSpPr>
          <a:xfrm>
            <a:off x="179512" y="188640"/>
            <a:ext cx="8189759" cy="1079236"/>
            <a:chOff x="611560" y="388046"/>
            <a:chExt cx="9100641" cy="1024729"/>
          </a:xfrm>
        </p:grpSpPr>
        <p:grpSp>
          <p:nvGrpSpPr>
            <p:cNvPr id="7" name="Gruppo 20"/>
            <p:cNvGrpSpPr/>
            <p:nvPr/>
          </p:nvGrpSpPr>
          <p:grpSpPr>
            <a:xfrm>
              <a:off x="611560" y="388046"/>
              <a:ext cx="7580321" cy="1024729"/>
              <a:chOff x="395536" y="2852936"/>
              <a:chExt cx="13836923" cy="1584176"/>
            </a:xfrm>
          </p:grpSpPr>
          <p:sp>
            <p:nvSpPr>
              <p:cNvPr id="36" name="Freccia a destra 35"/>
              <p:cNvSpPr/>
              <p:nvPr/>
            </p:nvSpPr>
            <p:spPr>
              <a:xfrm>
                <a:off x="395536" y="2852936"/>
                <a:ext cx="2736304" cy="158417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1.Collection of environmental samples</a:t>
                </a:r>
                <a:endParaRPr lang="en-US" sz="1050" dirty="0">
                  <a:latin typeface="Trebuchet MS" pitchFamily="34" charset="0"/>
                </a:endParaRPr>
              </a:p>
            </p:txBody>
          </p:sp>
          <p:sp>
            <p:nvSpPr>
              <p:cNvPr id="37" name="Freccia a destra 36"/>
              <p:cNvSpPr/>
              <p:nvPr/>
            </p:nvSpPr>
            <p:spPr>
              <a:xfrm>
                <a:off x="3203848" y="2852936"/>
                <a:ext cx="2736304" cy="1584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Isolation of bacteria</a:t>
                </a:r>
                <a:endParaRPr lang="en-US" sz="1050" dirty="0">
                  <a:latin typeface="Trebuchet MS" pitchFamily="34" charset="0"/>
                </a:endParaRPr>
              </a:p>
            </p:txBody>
          </p:sp>
          <p:sp>
            <p:nvSpPr>
              <p:cNvPr id="38" name="Freccia a destra 37"/>
              <p:cNvSpPr/>
              <p:nvPr/>
            </p:nvSpPr>
            <p:spPr>
              <a:xfrm>
                <a:off x="5945845" y="2852936"/>
                <a:ext cx="2736305" cy="1584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Cell-based bioassays</a:t>
                </a:r>
                <a:endParaRPr lang="en-US" sz="1050" dirty="0">
                  <a:latin typeface="Trebuchet MS" pitchFamily="34" charset="0"/>
                </a:endParaRPr>
              </a:p>
            </p:txBody>
          </p:sp>
          <p:sp>
            <p:nvSpPr>
              <p:cNvPr id="39" name="Freccia a destra 38"/>
              <p:cNvSpPr/>
              <p:nvPr/>
            </p:nvSpPr>
            <p:spPr>
              <a:xfrm>
                <a:off x="8720999" y="2852936"/>
                <a:ext cx="2736303" cy="1584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Preparation of crude extracts</a:t>
                </a:r>
                <a:endParaRPr lang="en-US" sz="1050" dirty="0">
                  <a:latin typeface="Trebuchet MS" pitchFamily="34" charset="0"/>
                </a:endParaRPr>
              </a:p>
            </p:txBody>
          </p:sp>
          <p:sp>
            <p:nvSpPr>
              <p:cNvPr id="40" name="Freccia a destra 39"/>
              <p:cNvSpPr/>
              <p:nvPr/>
            </p:nvSpPr>
            <p:spPr>
              <a:xfrm>
                <a:off x="11496154" y="2852936"/>
                <a:ext cx="2736305" cy="1584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Extract based bioassay</a:t>
                </a:r>
                <a:endParaRPr lang="en-US" sz="1050" dirty="0">
                  <a:latin typeface="Trebuchet MS" pitchFamily="34" charset="0"/>
                </a:endParaRPr>
              </a:p>
            </p:txBody>
          </p:sp>
        </p:grpSp>
        <p:sp>
          <p:nvSpPr>
            <p:cNvPr id="35" name="Freccia a destra 34"/>
            <p:cNvSpPr/>
            <p:nvPr/>
          </p:nvSpPr>
          <p:spPr>
            <a:xfrm>
              <a:off x="8213164" y="388046"/>
              <a:ext cx="1499037" cy="102472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Identification of active compounds</a:t>
              </a:r>
              <a:endParaRPr lang="en-US" sz="1050" dirty="0">
                <a:latin typeface="Trebuchet MS" pitchFamily="34" charset="0"/>
              </a:endParaRPr>
            </a:p>
          </p:txBody>
        </p:sp>
      </p:grpSp>
    </p:spTree>
    <p:extLst>
      <p:ext uri="{BB962C8B-B14F-4D97-AF65-F5344CB8AC3E}">
        <p14:creationId xmlns:p14="http://schemas.microsoft.com/office/powerpoint/2010/main" xmlns="" val="78999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86"/>
          <p:cNvSpPr txBox="1">
            <a:spLocks noChangeArrowheads="1"/>
          </p:cNvSpPr>
          <p:nvPr/>
        </p:nvSpPr>
        <p:spPr bwMode="auto">
          <a:xfrm>
            <a:off x="755576" y="1412776"/>
            <a:ext cx="3816350" cy="457200"/>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fontAlgn="ctr"/>
            <a:r>
              <a:rPr lang="en-US" altLang="zh-CN" sz="2400" b="1" dirty="0">
                <a:latin typeface="Trebuchet MS" pitchFamily="34" charset="0"/>
              </a:rPr>
              <a:t>PYG medium (g/L)</a:t>
            </a:r>
          </a:p>
        </p:txBody>
      </p:sp>
      <p:sp>
        <p:nvSpPr>
          <p:cNvPr id="4" name="Text Box 187"/>
          <p:cNvSpPr txBox="1">
            <a:spLocks noChangeArrowheads="1"/>
          </p:cNvSpPr>
          <p:nvPr/>
        </p:nvSpPr>
        <p:spPr bwMode="auto">
          <a:xfrm>
            <a:off x="1187624" y="1772816"/>
            <a:ext cx="2376488" cy="1169551"/>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r>
              <a:rPr lang="en-US" altLang="zh-CN" sz="1400" b="1" dirty="0" err="1">
                <a:solidFill>
                  <a:srgbClr val="000000"/>
                </a:solidFill>
                <a:latin typeface="Trebuchet MS" pitchFamily="34" charset="0"/>
              </a:rPr>
              <a:t>Polypeptone</a:t>
            </a:r>
            <a:r>
              <a:rPr lang="en-US" altLang="zh-CN" sz="1400" b="1" dirty="0">
                <a:solidFill>
                  <a:srgbClr val="000000"/>
                </a:solidFill>
                <a:latin typeface="Trebuchet MS" pitchFamily="34" charset="0"/>
              </a:rPr>
              <a:t>    </a:t>
            </a:r>
            <a:r>
              <a:rPr lang="en-US" altLang="zh-CN" sz="1400" b="1" dirty="0" smtClean="0">
                <a:solidFill>
                  <a:srgbClr val="000000"/>
                </a:solidFill>
                <a:latin typeface="Trebuchet MS" pitchFamily="34" charset="0"/>
              </a:rPr>
              <a:t>    5.0</a:t>
            </a:r>
            <a:endParaRPr lang="en-US" altLang="zh-CN" sz="1400" b="1" dirty="0">
              <a:solidFill>
                <a:srgbClr val="000000"/>
              </a:solidFill>
              <a:latin typeface="Trebuchet MS" pitchFamily="34" charset="0"/>
            </a:endParaRPr>
          </a:p>
          <a:p>
            <a:r>
              <a:rPr lang="en-US" altLang="zh-CN" sz="1400" b="1" dirty="0" err="1">
                <a:solidFill>
                  <a:srgbClr val="000000"/>
                </a:solidFill>
                <a:latin typeface="Trebuchet MS" pitchFamily="34" charset="0"/>
              </a:rPr>
              <a:t>Tryptone</a:t>
            </a:r>
            <a:r>
              <a:rPr lang="en-US" altLang="zh-CN" sz="1400" b="1" dirty="0">
                <a:solidFill>
                  <a:srgbClr val="000000"/>
                </a:solidFill>
                <a:latin typeface="Trebuchet MS" pitchFamily="34" charset="0"/>
              </a:rPr>
              <a:t>         </a:t>
            </a:r>
            <a:r>
              <a:rPr lang="en-US" altLang="zh-CN" sz="1400" b="1" dirty="0" smtClean="0">
                <a:solidFill>
                  <a:srgbClr val="000000"/>
                </a:solidFill>
                <a:latin typeface="Trebuchet MS" pitchFamily="34" charset="0"/>
              </a:rPr>
              <a:t>      5.0</a:t>
            </a:r>
            <a:endParaRPr lang="en-US" altLang="zh-CN" sz="1400" b="1" dirty="0">
              <a:solidFill>
                <a:srgbClr val="000000"/>
              </a:solidFill>
              <a:latin typeface="Trebuchet MS" pitchFamily="34" charset="0"/>
            </a:endParaRPr>
          </a:p>
          <a:p>
            <a:r>
              <a:rPr lang="en-US" altLang="zh-CN" sz="1400" b="1" dirty="0">
                <a:solidFill>
                  <a:srgbClr val="000000"/>
                </a:solidFill>
                <a:latin typeface="Trebuchet MS" pitchFamily="34" charset="0"/>
              </a:rPr>
              <a:t>Yeast extract </a:t>
            </a:r>
            <a:r>
              <a:rPr lang="en-US" altLang="zh-CN" sz="1400" b="1" dirty="0" smtClean="0">
                <a:solidFill>
                  <a:srgbClr val="000000"/>
                </a:solidFill>
                <a:latin typeface="Trebuchet MS" pitchFamily="34" charset="0"/>
              </a:rPr>
              <a:t>    </a:t>
            </a:r>
            <a:r>
              <a:rPr lang="en-US" altLang="zh-CN" sz="1400" b="1" dirty="0">
                <a:solidFill>
                  <a:srgbClr val="000000"/>
                </a:solidFill>
                <a:latin typeface="Trebuchet MS" pitchFamily="34" charset="0"/>
              </a:rPr>
              <a:t>10.0</a:t>
            </a:r>
          </a:p>
          <a:p>
            <a:r>
              <a:rPr lang="en-US" altLang="zh-CN" sz="1400" b="1" dirty="0">
                <a:solidFill>
                  <a:srgbClr val="000000"/>
                </a:solidFill>
                <a:latin typeface="Trebuchet MS" pitchFamily="34" charset="0"/>
              </a:rPr>
              <a:t>Glucose         </a:t>
            </a:r>
            <a:r>
              <a:rPr lang="en-US" altLang="zh-CN" sz="1400" b="1" dirty="0" smtClean="0">
                <a:solidFill>
                  <a:srgbClr val="000000"/>
                </a:solidFill>
                <a:latin typeface="Trebuchet MS" pitchFamily="34" charset="0"/>
              </a:rPr>
              <a:t>      </a:t>
            </a:r>
            <a:r>
              <a:rPr lang="en-US" altLang="zh-CN" sz="1400" b="1" dirty="0">
                <a:solidFill>
                  <a:srgbClr val="000000"/>
                </a:solidFill>
                <a:latin typeface="Trebuchet MS" pitchFamily="34" charset="0"/>
              </a:rPr>
              <a:t>10.0</a:t>
            </a:r>
          </a:p>
          <a:p>
            <a:pPr fontAlgn="ctr"/>
            <a:r>
              <a:rPr lang="en-US" altLang="zh-CN" sz="1400" b="1" dirty="0">
                <a:solidFill>
                  <a:srgbClr val="000000"/>
                </a:solidFill>
                <a:latin typeface="Trebuchet MS" pitchFamily="34" charset="0"/>
              </a:rPr>
              <a:t>Salt </a:t>
            </a:r>
            <a:r>
              <a:rPr lang="en-US" altLang="zh-CN" sz="1400" b="1" dirty="0" smtClean="0">
                <a:solidFill>
                  <a:srgbClr val="000000"/>
                </a:solidFill>
                <a:latin typeface="Trebuchet MS" pitchFamily="34" charset="0"/>
              </a:rPr>
              <a:t>solution     </a:t>
            </a:r>
            <a:r>
              <a:rPr lang="en-US" altLang="zh-CN" sz="1400" b="1" dirty="0">
                <a:solidFill>
                  <a:srgbClr val="000000"/>
                </a:solidFill>
                <a:latin typeface="Trebuchet MS" pitchFamily="34" charset="0"/>
              </a:rPr>
              <a:t>40 ml</a:t>
            </a:r>
          </a:p>
        </p:txBody>
      </p:sp>
      <p:sp>
        <p:nvSpPr>
          <p:cNvPr id="5" name="Text Box 190"/>
          <p:cNvSpPr txBox="1">
            <a:spLocks noChangeArrowheads="1"/>
          </p:cNvSpPr>
          <p:nvPr/>
        </p:nvSpPr>
        <p:spPr bwMode="auto">
          <a:xfrm>
            <a:off x="4788024" y="1700808"/>
            <a:ext cx="3024187" cy="1169551"/>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pPr>
              <a:spcBef>
                <a:spcPct val="50000"/>
              </a:spcBef>
            </a:pPr>
            <a:r>
              <a:rPr lang="en-US" altLang="zh-CN" sz="1400" b="1" dirty="0">
                <a:latin typeface="Trebuchet MS" pitchFamily="34" charset="0"/>
              </a:rPr>
              <a:t>salt solution, pH 7.2,contained: 0.2 </a:t>
            </a:r>
            <a:r>
              <a:rPr lang="en-US" altLang="zh-CN" sz="1400" b="1" dirty="0" smtClean="0">
                <a:latin typeface="Trebuchet MS" pitchFamily="34" charset="0"/>
              </a:rPr>
              <a:t>g/L </a:t>
            </a:r>
            <a:r>
              <a:rPr lang="en-US" altLang="zh-CN" sz="1400" b="1" dirty="0">
                <a:latin typeface="Trebuchet MS" pitchFamily="34" charset="0"/>
              </a:rPr>
              <a:t>CaCl</a:t>
            </a:r>
            <a:r>
              <a:rPr lang="en-US" altLang="zh-CN" sz="1400" b="1" baseline="-25000" dirty="0">
                <a:latin typeface="Trebuchet MS" pitchFamily="34" charset="0"/>
              </a:rPr>
              <a:t>2</a:t>
            </a:r>
            <a:r>
              <a:rPr lang="en-US" altLang="zh-CN" sz="1400" b="1" dirty="0">
                <a:latin typeface="Trebuchet MS" pitchFamily="34" charset="0"/>
              </a:rPr>
              <a:t>, 0.4 </a:t>
            </a:r>
            <a:r>
              <a:rPr lang="en-US" altLang="zh-CN" sz="1400" b="1" dirty="0" smtClean="0">
                <a:latin typeface="Trebuchet MS" pitchFamily="34" charset="0"/>
              </a:rPr>
              <a:t>g/L </a:t>
            </a:r>
            <a:r>
              <a:rPr lang="en-US" altLang="zh-CN" sz="1400" b="1" dirty="0">
                <a:latin typeface="Trebuchet MS" pitchFamily="34" charset="0"/>
              </a:rPr>
              <a:t>MgSO</a:t>
            </a:r>
            <a:r>
              <a:rPr lang="en-US" altLang="zh-CN" sz="1400" b="1" baseline="-25000" dirty="0">
                <a:latin typeface="Trebuchet MS" pitchFamily="34" charset="0"/>
              </a:rPr>
              <a:t>4</a:t>
            </a:r>
            <a:r>
              <a:rPr lang="en-US" altLang="zh-CN" sz="1400" b="1" dirty="0">
                <a:latin typeface="Trebuchet MS" pitchFamily="34" charset="0"/>
              </a:rPr>
              <a:t>.7H</a:t>
            </a:r>
            <a:r>
              <a:rPr lang="en-US" altLang="zh-CN" sz="1400" b="1" baseline="-25000" dirty="0">
                <a:latin typeface="Trebuchet MS" pitchFamily="34" charset="0"/>
              </a:rPr>
              <a:t>2</a:t>
            </a:r>
            <a:r>
              <a:rPr lang="en-US" altLang="zh-CN" sz="1400" b="1" dirty="0">
                <a:latin typeface="Trebuchet MS" pitchFamily="34" charset="0"/>
              </a:rPr>
              <a:t>O, 1.0 </a:t>
            </a:r>
            <a:r>
              <a:rPr lang="en-US" altLang="zh-CN" sz="1400" b="1" dirty="0" smtClean="0">
                <a:latin typeface="Trebuchet MS" pitchFamily="34" charset="0"/>
              </a:rPr>
              <a:t>g/L </a:t>
            </a:r>
            <a:r>
              <a:rPr lang="en-US" altLang="zh-CN" sz="1400" b="1" dirty="0">
                <a:latin typeface="Trebuchet MS" pitchFamily="34" charset="0"/>
              </a:rPr>
              <a:t>K</a:t>
            </a:r>
            <a:r>
              <a:rPr lang="en-US" altLang="zh-CN" sz="1400" b="1" baseline="-25000" dirty="0">
                <a:latin typeface="Trebuchet MS" pitchFamily="34" charset="0"/>
              </a:rPr>
              <a:t>2</a:t>
            </a:r>
            <a:r>
              <a:rPr lang="en-US" altLang="zh-CN" sz="1400" b="1" dirty="0">
                <a:latin typeface="Trebuchet MS" pitchFamily="34" charset="0"/>
              </a:rPr>
              <a:t>HPO</a:t>
            </a:r>
            <a:r>
              <a:rPr lang="en-US" altLang="zh-CN" sz="1400" b="1" baseline="-25000" dirty="0">
                <a:latin typeface="Trebuchet MS" pitchFamily="34" charset="0"/>
              </a:rPr>
              <a:t>4</a:t>
            </a:r>
            <a:r>
              <a:rPr lang="en-US" altLang="zh-CN" sz="1400" b="1" dirty="0">
                <a:latin typeface="Trebuchet MS" pitchFamily="34" charset="0"/>
              </a:rPr>
              <a:t>, 1.0 </a:t>
            </a:r>
            <a:r>
              <a:rPr lang="en-US" altLang="zh-CN" sz="1400" b="1" dirty="0" smtClean="0">
                <a:latin typeface="Trebuchet MS" pitchFamily="34" charset="0"/>
              </a:rPr>
              <a:t>g/L </a:t>
            </a:r>
            <a:r>
              <a:rPr lang="en-US" altLang="zh-CN" sz="1400" b="1" dirty="0">
                <a:latin typeface="Trebuchet MS" pitchFamily="34" charset="0"/>
              </a:rPr>
              <a:t>KH</a:t>
            </a:r>
            <a:r>
              <a:rPr lang="en-US" altLang="zh-CN" sz="1400" b="1" baseline="-25000" dirty="0">
                <a:latin typeface="Trebuchet MS" pitchFamily="34" charset="0"/>
              </a:rPr>
              <a:t>2</a:t>
            </a:r>
            <a:r>
              <a:rPr lang="en-US" altLang="zh-CN" sz="1400" b="1" dirty="0">
                <a:latin typeface="Trebuchet MS" pitchFamily="34" charset="0"/>
              </a:rPr>
              <a:t>PO4, 10.0 </a:t>
            </a:r>
            <a:r>
              <a:rPr lang="en-US" altLang="zh-CN" sz="1400" b="1" dirty="0" smtClean="0">
                <a:latin typeface="Trebuchet MS" pitchFamily="34" charset="0"/>
              </a:rPr>
              <a:t>g/L </a:t>
            </a:r>
            <a:r>
              <a:rPr lang="en-US" altLang="zh-CN" sz="1400" b="1" dirty="0">
                <a:latin typeface="Trebuchet MS" pitchFamily="34" charset="0"/>
              </a:rPr>
              <a:t>NaHCO</a:t>
            </a:r>
            <a:r>
              <a:rPr lang="en-US" altLang="zh-CN" sz="1400" b="1" baseline="-25000" dirty="0">
                <a:latin typeface="Trebuchet MS" pitchFamily="34" charset="0"/>
              </a:rPr>
              <a:t>3 </a:t>
            </a:r>
            <a:r>
              <a:rPr lang="en-US" altLang="zh-CN" sz="1400" b="1" dirty="0">
                <a:latin typeface="Trebuchet MS" pitchFamily="34" charset="0"/>
              </a:rPr>
              <a:t>and 2.0 </a:t>
            </a:r>
            <a:r>
              <a:rPr lang="en-US" altLang="zh-CN" sz="1400" b="1" dirty="0" smtClean="0">
                <a:latin typeface="Trebuchet MS" pitchFamily="34" charset="0"/>
              </a:rPr>
              <a:t>g/L </a:t>
            </a:r>
            <a:r>
              <a:rPr lang="en-US" altLang="zh-CN" sz="1400" b="1" dirty="0" err="1">
                <a:latin typeface="Trebuchet MS" pitchFamily="34" charset="0"/>
              </a:rPr>
              <a:t>NaCl</a:t>
            </a:r>
            <a:r>
              <a:rPr lang="en-US" altLang="zh-CN" sz="1400" b="1" dirty="0">
                <a:latin typeface="Trebuchet MS" pitchFamily="34" charset="0"/>
              </a:rPr>
              <a:t>. </a:t>
            </a:r>
            <a:endParaRPr lang="zh-CN" altLang="en-US" sz="1400" b="1" dirty="0">
              <a:latin typeface="Trebuchet MS" pitchFamily="34" charset="0"/>
            </a:endParaRPr>
          </a:p>
        </p:txBody>
      </p:sp>
      <p:sp>
        <p:nvSpPr>
          <p:cNvPr id="6" name="CasellaDiTesto 5"/>
          <p:cNvSpPr txBox="1"/>
          <p:nvPr/>
        </p:nvSpPr>
        <p:spPr>
          <a:xfrm>
            <a:off x="1187624" y="3140968"/>
            <a:ext cx="6480720" cy="461665"/>
          </a:xfrm>
          <a:prstGeom prst="rect">
            <a:avLst/>
          </a:prstGeom>
          <a:noFill/>
        </p:spPr>
        <p:txBody>
          <a:bodyPr wrap="square" rtlCol="0">
            <a:spAutoFit/>
          </a:bodyPr>
          <a:lstStyle/>
          <a:p>
            <a:pPr algn="ctr"/>
            <a:r>
              <a:rPr lang="en-US" sz="2400" dirty="0" smtClean="0">
                <a:latin typeface="Trebuchet MS" pitchFamily="34" charset="0"/>
              </a:rPr>
              <a:t>15 days at 4°C</a:t>
            </a:r>
            <a:endParaRPr lang="en-US" sz="2400" dirty="0">
              <a:latin typeface="Trebuchet MS" pitchFamily="34" charset="0"/>
            </a:endParaRPr>
          </a:p>
        </p:txBody>
      </p:sp>
      <p:sp>
        <p:nvSpPr>
          <p:cNvPr id="7" name="CasellaDiTesto 6"/>
          <p:cNvSpPr txBox="1"/>
          <p:nvPr/>
        </p:nvSpPr>
        <p:spPr>
          <a:xfrm>
            <a:off x="2987824" y="3861048"/>
            <a:ext cx="3096344" cy="461665"/>
          </a:xfrm>
          <a:prstGeom prst="rect">
            <a:avLst/>
          </a:prstGeom>
          <a:noFill/>
        </p:spPr>
        <p:txBody>
          <a:bodyPr wrap="square" rtlCol="0">
            <a:spAutoFit/>
          </a:bodyPr>
          <a:lstStyle/>
          <a:p>
            <a:pPr algn="ctr"/>
            <a:r>
              <a:rPr lang="en-US" sz="2400" b="1" dirty="0" smtClean="0">
                <a:latin typeface="Trebuchet MS" pitchFamily="34" charset="0"/>
              </a:rPr>
              <a:t>We obtained</a:t>
            </a:r>
            <a:endParaRPr lang="en-US" sz="2400" b="1" dirty="0">
              <a:latin typeface="Trebuchet MS" pitchFamily="34" charset="0"/>
            </a:endParaRPr>
          </a:p>
        </p:txBody>
      </p:sp>
      <p:sp>
        <p:nvSpPr>
          <p:cNvPr id="8" name="CasellaDiTesto 7"/>
          <p:cNvSpPr txBox="1"/>
          <p:nvPr/>
        </p:nvSpPr>
        <p:spPr>
          <a:xfrm>
            <a:off x="5148064" y="5157192"/>
            <a:ext cx="2952328" cy="830997"/>
          </a:xfrm>
          <a:prstGeom prst="rect">
            <a:avLst/>
          </a:prstGeom>
          <a:noFill/>
        </p:spPr>
        <p:txBody>
          <a:bodyPr wrap="square" rtlCol="0">
            <a:spAutoFit/>
          </a:bodyPr>
          <a:lstStyle/>
          <a:p>
            <a:pPr algn="ctr"/>
            <a:r>
              <a:rPr lang="en-US" sz="2400" b="1" dirty="0" smtClean="0">
                <a:latin typeface="Trebuchet MS" pitchFamily="34" charset="0"/>
              </a:rPr>
              <a:t>11 isolates from Tibetan glaciers</a:t>
            </a:r>
            <a:endParaRPr lang="en-US" sz="2400" b="1" dirty="0">
              <a:latin typeface="Trebuchet MS" pitchFamily="34" charset="0"/>
            </a:endParaRPr>
          </a:p>
        </p:txBody>
      </p:sp>
      <p:cxnSp>
        <p:nvCxnSpPr>
          <p:cNvPr id="10" name="Connettore 2 9"/>
          <p:cNvCxnSpPr>
            <a:stCxn id="7" idx="2"/>
            <a:endCxn id="8" idx="0"/>
          </p:cNvCxnSpPr>
          <p:nvPr/>
        </p:nvCxnSpPr>
        <p:spPr>
          <a:xfrm>
            <a:off x="4535996" y="4322713"/>
            <a:ext cx="2088232" cy="834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7" idx="2"/>
            <a:endCxn id="18" idx="0"/>
          </p:cNvCxnSpPr>
          <p:nvPr/>
        </p:nvCxnSpPr>
        <p:spPr>
          <a:xfrm flipH="1">
            <a:off x="2555776" y="4322713"/>
            <a:ext cx="1980220" cy="762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1043608" y="5085184"/>
            <a:ext cx="3024336" cy="1200329"/>
          </a:xfrm>
          <a:prstGeom prst="rect">
            <a:avLst/>
          </a:prstGeom>
          <a:noFill/>
        </p:spPr>
        <p:txBody>
          <a:bodyPr wrap="square" rtlCol="0">
            <a:spAutoFit/>
          </a:bodyPr>
          <a:lstStyle/>
          <a:p>
            <a:pPr algn="ctr"/>
            <a:r>
              <a:rPr lang="en-US" sz="2400" b="1" dirty="0" smtClean="0">
                <a:latin typeface="Trebuchet MS" pitchFamily="34" charset="0"/>
              </a:rPr>
              <a:t>24 isolates from Antarctic sub-</a:t>
            </a:r>
            <a:r>
              <a:rPr lang="en-US" sz="2400" b="1" dirty="0" err="1" smtClean="0">
                <a:latin typeface="Trebuchet MS" pitchFamily="34" charset="0"/>
              </a:rPr>
              <a:t>seasediments</a:t>
            </a:r>
            <a:endParaRPr lang="en-US" sz="2400" b="1" dirty="0">
              <a:latin typeface="Trebuchet MS" pitchFamily="34" charset="0"/>
            </a:endParaRPr>
          </a:p>
        </p:txBody>
      </p:sp>
      <p:grpSp>
        <p:nvGrpSpPr>
          <p:cNvPr id="2" name="Gruppo 11"/>
          <p:cNvGrpSpPr/>
          <p:nvPr/>
        </p:nvGrpSpPr>
        <p:grpSpPr>
          <a:xfrm>
            <a:off x="611560" y="404664"/>
            <a:ext cx="8189759" cy="1079236"/>
            <a:chOff x="611560" y="388046"/>
            <a:chExt cx="9100641" cy="1024729"/>
          </a:xfrm>
        </p:grpSpPr>
        <p:grpSp>
          <p:nvGrpSpPr>
            <p:cNvPr id="9" name="Gruppo 20"/>
            <p:cNvGrpSpPr/>
            <p:nvPr/>
          </p:nvGrpSpPr>
          <p:grpSpPr>
            <a:xfrm>
              <a:off x="611560" y="388046"/>
              <a:ext cx="7580321" cy="1024729"/>
              <a:chOff x="395536" y="2852936"/>
              <a:chExt cx="13836923" cy="1584176"/>
            </a:xfrm>
          </p:grpSpPr>
          <p:sp>
            <p:nvSpPr>
              <p:cNvPr id="16" name="Freccia a destra 15"/>
              <p:cNvSpPr/>
              <p:nvPr/>
            </p:nvSpPr>
            <p:spPr>
              <a:xfrm>
                <a:off x="395536"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1.Collection of environmental samples</a:t>
                </a:r>
                <a:endParaRPr lang="en-US" sz="1050" dirty="0">
                  <a:latin typeface="Trebuchet MS" pitchFamily="34" charset="0"/>
                </a:endParaRPr>
              </a:p>
            </p:txBody>
          </p:sp>
          <p:sp>
            <p:nvSpPr>
              <p:cNvPr id="17" name="Freccia a destra 16"/>
              <p:cNvSpPr/>
              <p:nvPr/>
            </p:nvSpPr>
            <p:spPr>
              <a:xfrm>
                <a:off x="3203848" y="2852936"/>
                <a:ext cx="2736304" cy="15841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2.Isolation of bacteria</a:t>
                </a:r>
                <a:endParaRPr lang="en-US" sz="1050" dirty="0">
                  <a:latin typeface="Trebuchet MS" pitchFamily="34" charset="0"/>
                </a:endParaRPr>
              </a:p>
            </p:txBody>
          </p:sp>
          <p:sp>
            <p:nvSpPr>
              <p:cNvPr id="19" name="Freccia a destra 18"/>
              <p:cNvSpPr/>
              <p:nvPr/>
            </p:nvSpPr>
            <p:spPr>
              <a:xfrm>
                <a:off x="5945845" y="2852936"/>
                <a:ext cx="2736305" cy="1584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Cell-based bioassays</a:t>
                </a:r>
                <a:endParaRPr lang="en-US" sz="1050" dirty="0">
                  <a:latin typeface="Trebuchet MS" pitchFamily="34" charset="0"/>
                </a:endParaRPr>
              </a:p>
            </p:txBody>
          </p:sp>
          <p:sp>
            <p:nvSpPr>
              <p:cNvPr id="20" name="Freccia a destra 19"/>
              <p:cNvSpPr/>
              <p:nvPr/>
            </p:nvSpPr>
            <p:spPr>
              <a:xfrm>
                <a:off x="8720999" y="2852936"/>
                <a:ext cx="2736303" cy="1584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Preparation of crude extracts</a:t>
                </a:r>
                <a:endParaRPr lang="en-US" sz="1050" dirty="0">
                  <a:latin typeface="Trebuchet MS" pitchFamily="34" charset="0"/>
                </a:endParaRPr>
              </a:p>
            </p:txBody>
          </p:sp>
          <p:sp>
            <p:nvSpPr>
              <p:cNvPr id="21" name="Freccia a destra 20"/>
              <p:cNvSpPr/>
              <p:nvPr/>
            </p:nvSpPr>
            <p:spPr>
              <a:xfrm>
                <a:off x="11496154" y="2852936"/>
                <a:ext cx="2736305" cy="1584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Extract based bioassay</a:t>
                </a:r>
                <a:endParaRPr lang="en-US" sz="1050" dirty="0">
                  <a:latin typeface="Trebuchet MS" pitchFamily="34" charset="0"/>
                </a:endParaRPr>
              </a:p>
            </p:txBody>
          </p:sp>
        </p:grpSp>
        <p:sp>
          <p:nvSpPr>
            <p:cNvPr id="15" name="Freccia a destra 14"/>
            <p:cNvSpPr/>
            <p:nvPr/>
          </p:nvSpPr>
          <p:spPr>
            <a:xfrm>
              <a:off x="8213164" y="388046"/>
              <a:ext cx="1499037" cy="102472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Identification of active compounds</a:t>
              </a:r>
              <a:endParaRPr lang="en-US" sz="1050" dirty="0">
                <a:latin typeface="Trebuchet MS"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8"/>
          <p:cNvGrpSpPr>
            <a:grpSpLocks/>
          </p:cNvGrpSpPr>
          <p:nvPr/>
        </p:nvGrpSpPr>
        <p:grpSpPr bwMode="auto">
          <a:xfrm>
            <a:off x="755576" y="1772816"/>
            <a:ext cx="6154470" cy="3086689"/>
            <a:chOff x="612" y="1920"/>
            <a:chExt cx="4038" cy="2006"/>
          </a:xfrm>
        </p:grpSpPr>
        <p:grpSp>
          <p:nvGrpSpPr>
            <p:cNvPr id="3" name="Group 150"/>
            <p:cNvGrpSpPr>
              <a:grpSpLocks/>
            </p:cNvGrpSpPr>
            <p:nvPr/>
          </p:nvGrpSpPr>
          <p:grpSpPr bwMode="auto">
            <a:xfrm>
              <a:off x="1338" y="2023"/>
              <a:ext cx="3312" cy="1681"/>
              <a:chOff x="912" y="528"/>
              <a:chExt cx="3936" cy="2064"/>
            </a:xfrm>
          </p:grpSpPr>
          <p:pic>
            <p:nvPicPr>
              <p:cNvPr id="10" name="Picture 151" descr="other_map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2" y="528"/>
                <a:ext cx="3936" cy="2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AutoShape 152"/>
              <p:cNvSpPr>
                <a:spLocks noChangeArrowheads="1"/>
              </p:cNvSpPr>
              <p:nvPr/>
            </p:nvSpPr>
            <p:spPr bwMode="auto">
              <a:xfrm>
                <a:off x="2622" y="1872"/>
                <a:ext cx="259" cy="190"/>
              </a:xfrm>
              <a:prstGeom prst="wedgeEllipseCallout">
                <a:avLst>
                  <a:gd name="adj1" fmla="val -45310"/>
                  <a:gd name="adj2" fmla="val 6381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nchorCtr="1"/>
              <a:lstStyle/>
              <a:p>
                <a:pPr algn="ctr" fontAlgn="auto">
                  <a:spcBef>
                    <a:spcPts val="0"/>
                  </a:spcBef>
                  <a:spcAft>
                    <a:spcPts val="0"/>
                  </a:spcAft>
                  <a:defRPr/>
                </a:pPr>
                <a:r>
                  <a:rPr lang="en-US" altLang="zh-CN" sz="1400" b="1" dirty="0">
                    <a:latin typeface="Trebuchet MS" pitchFamily="34" charset="0"/>
                  </a:rPr>
                  <a:t>1</a:t>
                </a:r>
              </a:p>
            </p:txBody>
          </p:sp>
          <p:sp>
            <p:nvSpPr>
              <p:cNvPr id="12" name="AutoShape 153"/>
              <p:cNvSpPr>
                <a:spLocks noChangeArrowheads="1"/>
              </p:cNvSpPr>
              <p:nvPr/>
            </p:nvSpPr>
            <p:spPr bwMode="auto">
              <a:xfrm>
                <a:off x="3360" y="1739"/>
                <a:ext cx="258" cy="180"/>
              </a:xfrm>
              <a:prstGeom prst="wedgeEllipseCallout">
                <a:avLst>
                  <a:gd name="adj1" fmla="val -45310"/>
                  <a:gd name="adj2" fmla="val 70139"/>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nchorCtr="1"/>
              <a:lstStyle/>
              <a:p>
                <a:pPr fontAlgn="auto">
                  <a:spcBef>
                    <a:spcPts val="0"/>
                  </a:spcBef>
                  <a:spcAft>
                    <a:spcPts val="0"/>
                  </a:spcAft>
                  <a:defRPr/>
                </a:pPr>
                <a:r>
                  <a:rPr lang="en-US" altLang="zh-CN">
                    <a:latin typeface="Trebuchet MS" pitchFamily="34" charset="0"/>
                  </a:rPr>
                  <a:t>2</a:t>
                </a:r>
              </a:p>
            </p:txBody>
          </p:sp>
        </p:grpSp>
        <p:pic>
          <p:nvPicPr>
            <p:cNvPr id="6" name="Picture 154" descr="米堆"/>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2" y="3246"/>
              <a:ext cx="1025" cy="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5" descr="卡若拉"/>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92" y="1920"/>
              <a:ext cx="1025" cy="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Line 156"/>
            <p:cNvSpPr>
              <a:spLocks noChangeShapeType="1"/>
            </p:cNvSpPr>
            <p:nvPr/>
          </p:nvSpPr>
          <p:spPr bwMode="auto">
            <a:xfrm flipH="1">
              <a:off x="1566" y="3203"/>
              <a:ext cx="1179" cy="1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it-IT">
                <a:latin typeface="Trebuchet MS" pitchFamily="34" charset="0"/>
                <a:cs typeface="Arial" charset="0"/>
              </a:endParaRPr>
            </a:p>
          </p:txBody>
        </p:sp>
        <p:sp>
          <p:nvSpPr>
            <p:cNvPr id="9" name="Line 157"/>
            <p:cNvSpPr>
              <a:spLocks noChangeShapeType="1"/>
            </p:cNvSpPr>
            <p:nvPr/>
          </p:nvSpPr>
          <p:spPr bwMode="auto">
            <a:xfrm flipV="1">
              <a:off x="3515" y="2705"/>
              <a:ext cx="545" cy="30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it-IT">
                <a:latin typeface="Trebuchet MS" pitchFamily="34" charset="0"/>
                <a:cs typeface="Arial" charset="0"/>
              </a:endParaRPr>
            </a:p>
          </p:txBody>
        </p:sp>
      </p:grpSp>
      <p:sp>
        <p:nvSpPr>
          <p:cNvPr id="13" name="CasellaDiTesto 12"/>
          <p:cNvSpPr txBox="1"/>
          <p:nvPr/>
        </p:nvSpPr>
        <p:spPr>
          <a:xfrm>
            <a:off x="0" y="260648"/>
            <a:ext cx="7056784" cy="584775"/>
          </a:xfrm>
          <a:prstGeom prst="rect">
            <a:avLst/>
          </a:prstGeom>
          <a:noFill/>
        </p:spPr>
        <p:txBody>
          <a:bodyPr wrap="square" rtlCol="0">
            <a:spAutoFit/>
          </a:bodyPr>
          <a:lstStyle/>
          <a:p>
            <a:pPr algn="ctr"/>
            <a:r>
              <a:rPr lang="en-US" sz="3200" b="1" dirty="0" smtClean="0">
                <a:solidFill>
                  <a:srgbClr val="C00000"/>
                </a:solidFill>
                <a:latin typeface="Trebuchet MS" pitchFamily="34" charset="0"/>
              </a:rPr>
              <a:t>1. Tibetan Isolates</a:t>
            </a:r>
            <a:endParaRPr lang="en-US" sz="3200" b="1" dirty="0">
              <a:solidFill>
                <a:srgbClr val="C00000"/>
              </a:solidFill>
              <a:latin typeface="Trebuchet M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2"/>
          <p:cNvGrpSpPr>
            <a:grpSpLocks/>
          </p:cNvGrpSpPr>
          <p:nvPr/>
        </p:nvGrpSpPr>
        <p:grpSpPr bwMode="auto">
          <a:xfrm>
            <a:off x="683568" y="1484784"/>
            <a:ext cx="5850057" cy="2487191"/>
            <a:chOff x="2656" y="2133600"/>
            <a:chExt cx="9561036" cy="4724400"/>
          </a:xfrm>
        </p:grpSpPr>
        <p:sp>
          <p:nvSpPr>
            <p:cNvPr id="4" name="Rettangolo arrotondato 3"/>
            <p:cNvSpPr/>
            <p:nvPr/>
          </p:nvSpPr>
          <p:spPr>
            <a:xfrm>
              <a:off x="2073253" y="2143116"/>
              <a:ext cx="5356273" cy="4714884"/>
            </a:xfrm>
            <a:prstGeom prst="roundRect">
              <a:avLst/>
            </a:prstGeom>
            <a:gradFill>
              <a:gsLst>
                <a:gs pos="100000">
                  <a:srgbClr val="5E9EFF">
                    <a:alpha val="0"/>
                  </a:srgbClr>
                </a:gs>
                <a:gs pos="39999">
                  <a:srgbClr val="85C2FF"/>
                </a:gs>
                <a:gs pos="70000">
                  <a:srgbClr val="C4D6EB"/>
                </a:gs>
                <a:gs pos="100000">
                  <a:srgbClr val="FFEBFA"/>
                </a:gs>
              </a:gsLst>
              <a:lin ang="5400000" scaled="0"/>
            </a:gradFill>
          </p:spPr>
          <p:style>
            <a:lnRef idx="2">
              <a:schemeClr val="accent1">
                <a:shade val="50000"/>
              </a:schemeClr>
            </a:lnRef>
            <a:fillRef idx="1002">
              <a:schemeClr val="lt2"/>
            </a:fillRef>
            <a:effectRef idx="0">
              <a:schemeClr val="accent1"/>
            </a:effectRef>
            <a:fontRef idx="minor">
              <a:schemeClr val="lt1"/>
            </a:fontRef>
          </p:style>
          <p:txBody>
            <a:bodyPr anchor="ctr"/>
            <a:lstStyle/>
            <a:p>
              <a:pPr algn="ctr">
                <a:defRPr/>
              </a:pPr>
              <a:endParaRPr lang="it-IT" sz="2400" b="1">
                <a:latin typeface="Trebuchet MS" pitchFamily="34" charset="0"/>
              </a:endParaRPr>
            </a:p>
          </p:txBody>
        </p:sp>
        <p:sp>
          <p:nvSpPr>
            <p:cNvPr id="5" name="Text Box 18"/>
            <p:cNvSpPr txBox="1">
              <a:spLocks noChangeArrowheads="1"/>
            </p:cNvSpPr>
            <p:nvPr/>
          </p:nvSpPr>
          <p:spPr bwMode="auto">
            <a:xfrm>
              <a:off x="179391" y="4868861"/>
              <a:ext cx="1229339" cy="91443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sz="1400" b="1">
                  <a:latin typeface="Trebuchet MS" pitchFamily="34" charset="0"/>
                </a:rPr>
                <a:t>Tester strain</a:t>
              </a:r>
            </a:p>
          </p:txBody>
        </p:sp>
        <p:sp>
          <p:nvSpPr>
            <p:cNvPr id="6" name="Text Box 19"/>
            <p:cNvSpPr txBox="1">
              <a:spLocks noChangeArrowheads="1"/>
            </p:cNvSpPr>
            <p:nvPr/>
          </p:nvSpPr>
          <p:spPr bwMode="auto">
            <a:xfrm>
              <a:off x="7704136" y="4941886"/>
              <a:ext cx="1859556" cy="91443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sz="1400" b="1" dirty="0">
                  <a:latin typeface="Trebuchet MS" pitchFamily="34" charset="0"/>
                </a:rPr>
                <a:t>Target </a:t>
              </a:r>
              <a:r>
                <a:rPr lang="it-IT" sz="1400" b="1" dirty="0" err="1">
                  <a:latin typeface="Trebuchet MS" pitchFamily="34" charset="0"/>
                </a:rPr>
                <a:t>strains</a:t>
              </a:r>
              <a:endParaRPr lang="it-IT" sz="1400" b="1" dirty="0">
                <a:latin typeface="Trebuchet MS" pitchFamily="34" charset="0"/>
              </a:endParaRPr>
            </a:p>
          </p:txBody>
        </p:sp>
        <p:sp>
          <p:nvSpPr>
            <p:cNvPr id="7" name="Oval 43"/>
            <p:cNvSpPr>
              <a:spLocks noChangeArrowheads="1"/>
            </p:cNvSpPr>
            <p:nvPr/>
          </p:nvSpPr>
          <p:spPr bwMode="auto">
            <a:xfrm>
              <a:off x="2554288" y="5732463"/>
              <a:ext cx="1223962" cy="936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it-IT" sz="2400" b="1">
                <a:latin typeface="Trebuchet MS" pitchFamily="34" charset="0"/>
              </a:endParaRPr>
            </a:p>
          </p:txBody>
        </p:sp>
        <p:sp>
          <p:nvSpPr>
            <p:cNvPr id="8" name="Line 44"/>
            <p:cNvSpPr>
              <a:spLocks noChangeShapeType="1"/>
            </p:cNvSpPr>
            <p:nvPr/>
          </p:nvSpPr>
          <p:spPr bwMode="auto">
            <a:xfrm>
              <a:off x="2557463" y="6213475"/>
              <a:ext cx="12223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9" name="Freeform 45"/>
            <p:cNvSpPr>
              <a:spLocks/>
            </p:cNvSpPr>
            <p:nvPr/>
          </p:nvSpPr>
          <p:spPr bwMode="auto">
            <a:xfrm>
              <a:off x="2554288" y="5776913"/>
              <a:ext cx="1171575" cy="411162"/>
            </a:xfrm>
            <a:custGeom>
              <a:avLst/>
              <a:gdLst>
                <a:gd name="T0" fmla="*/ 2147483647 w 1821"/>
                <a:gd name="T1" fmla="*/ 2147483647 h 778"/>
                <a:gd name="T2" fmla="*/ 2147483647 w 1821"/>
                <a:gd name="T3" fmla="*/ 2147483647 h 778"/>
                <a:gd name="T4" fmla="*/ 2147483647 w 1821"/>
                <a:gd name="T5" fmla="*/ 2147483647 h 778"/>
                <a:gd name="T6" fmla="*/ 2147483647 w 1821"/>
                <a:gd name="T7" fmla="*/ 2147483647 h 778"/>
                <a:gd name="T8" fmla="*/ 2147483647 w 1821"/>
                <a:gd name="T9" fmla="*/ 2147483647 h 778"/>
                <a:gd name="T10" fmla="*/ 2147483647 w 1821"/>
                <a:gd name="T11" fmla="*/ 2147483647 h 778"/>
                <a:gd name="T12" fmla="*/ 2147483647 w 1821"/>
                <a:gd name="T13" fmla="*/ 2147483647 h 778"/>
                <a:gd name="T14" fmla="*/ 2147483647 w 1821"/>
                <a:gd name="T15" fmla="*/ 2147483647 h 778"/>
                <a:gd name="T16" fmla="*/ 2147483647 w 1821"/>
                <a:gd name="T17" fmla="*/ 2147483647 h 778"/>
                <a:gd name="T18" fmla="*/ 2147483647 w 1821"/>
                <a:gd name="T19" fmla="*/ 2147483647 h 778"/>
                <a:gd name="T20" fmla="*/ 2147483647 w 1821"/>
                <a:gd name="T21" fmla="*/ 2147483647 h 778"/>
                <a:gd name="T22" fmla="*/ 2147483647 w 1821"/>
                <a:gd name="T23" fmla="*/ 2147483647 h 778"/>
                <a:gd name="T24" fmla="*/ 2147483647 w 1821"/>
                <a:gd name="T25" fmla="*/ 2147483647 h 7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1"/>
                <a:gd name="T40" fmla="*/ 0 h 778"/>
                <a:gd name="T41" fmla="*/ 1821 w 1821"/>
                <a:gd name="T42" fmla="*/ 778 h 7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1" h="778">
                  <a:moveTo>
                    <a:pt x="732" y="7"/>
                  </a:moveTo>
                  <a:cubicBezTo>
                    <a:pt x="1004" y="3"/>
                    <a:pt x="1276" y="0"/>
                    <a:pt x="1231" y="7"/>
                  </a:cubicBezTo>
                  <a:cubicBezTo>
                    <a:pt x="1186" y="14"/>
                    <a:pt x="422" y="37"/>
                    <a:pt x="460" y="52"/>
                  </a:cubicBezTo>
                  <a:cubicBezTo>
                    <a:pt x="498" y="67"/>
                    <a:pt x="1481" y="82"/>
                    <a:pt x="1458" y="97"/>
                  </a:cubicBezTo>
                  <a:cubicBezTo>
                    <a:pt x="1435" y="112"/>
                    <a:pt x="294" y="120"/>
                    <a:pt x="324" y="143"/>
                  </a:cubicBezTo>
                  <a:cubicBezTo>
                    <a:pt x="354" y="166"/>
                    <a:pt x="1670" y="210"/>
                    <a:pt x="1640" y="233"/>
                  </a:cubicBezTo>
                  <a:cubicBezTo>
                    <a:pt x="1610" y="256"/>
                    <a:pt x="128" y="256"/>
                    <a:pt x="143" y="279"/>
                  </a:cubicBezTo>
                  <a:cubicBezTo>
                    <a:pt x="158" y="302"/>
                    <a:pt x="1745" y="346"/>
                    <a:pt x="1730" y="369"/>
                  </a:cubicBezTo>
                  <a:cubicBezTo>
                    <a:pt x="1715" y="392"/>
                    <a:pt x="44" y="392"/>
                    <a:pt x="52" y="415"/>
                  </a:cubicBezTo>
                  <a:cubicBezTo>
                    <a:pt x="60" y="438"/>
                    <a:pt x="1783" y="475"/>
                    <a:pt x="1776" y="505"/>
                  </a:cubicBezTo>
                  <a:cubicBezTo>
                    <a:pt x="1769" y="535"/>
                    <a:pt x="0" y="566"/>
                    <a:pt x="7" y="596"/>
                  </a:cubicBezTo>
                  <a:cubicBezTo>
                    <a:pt x="14" y="626"/>
                    <a:pt x="1821" y="657"/>
                    <a:pt x="1821" y="687"/>
                  </a:cubicBezTo>
                  <a:cubicBezTo>
                    <a:pt x="1821" y="717"/>
                    <a:pt x="302" y="763"/>
                    <a:pt x="7" y="77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latin typeface="Trebuchet MS" pitchFamily="34" charset="0"/>
              </a:endParaRPr>
            </a:p>
          </p:txBody>
        </p:sp>
        <p:sp>
          <p:nvSpPr>
            <p:cNvPr id="10" name="Oval 46"/>
            <p:cNvSpPr>
              <a:spLocks noChangeArrowheads="1"/>
            </p:cNvSpPr>
            <p:nvPr/>
          </p:nvSpPr>
          <p:spPr bwMode="auto">
            <a:xfrm>
              <a:off x="4211638" y="5732463"/>
              <a:ext cx="1223962" cy="936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it-IT" sz="2400" b="1">
                <a:latin typeface="Trebuchet MS" pitchFamily="34" charset="0"/>
              </a:endParaRPr>
            </a:p>
          </p:txBody>
        </p:sp>
        <p:sp>
          <p:nvSpPr>
            <p:cNvPr id="11" name="Line 47"/>
            <p:cNvSpPr>
              <a:spLocks noChangeShapeType="1"/>
            </p:cNvSpPr>
            <p:nvPr/>
          </p:nvSpPr>
          <p:spPr bwMode="auto">
            <a:xfrm>
              <a:off x="4211638" y="6213475"/>
              <a:ext cx="12239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12" name="Freeform 48"/>
            <p:cNvSpPr>
              <a:spLocks/>
            </p:cNvSpPr>
            <p:nvPr/>
          </p:nvSpPr>
          <p:spPr bwMode="auto">
            <a:xfrm>
              <a:off x="4237038" y="5776913"/>
              <a:ext cx="1171575" cy="411162"/>
            </a:xfrm>
            <a:custGeom>
              <a:avLst/>
              <a:gdLst>
                <a:gd name="T0" fmla="*/ 2147483647 w 1821"/>
                <a:gd name="T1" fmla="*/ 2147483647 h 778"/>
                <a:gd name="T2" fmla="*/ 2147483647 w 1821"/>
                <a:gd name="T3" fmla="*/ 2147483647 h 778"/>
                <a:gd name="T4" fmla="*/ 2147483647 w 1821"/>
                <a:gd name="T5" fmla="*/ 2147483647 h 778"/>
                <a:gd name="T6" fmla="*/ 2147483647 w 1821"/>
                <a:gd name="T7" fmla="*/ 2147483647 h 778"/>
                <a:gd name="T8" fmla="*/ 2147483647 w 1821"/>
                <a:gd name="T9" fmla="*/ 2147483647 h 778"/>
                <a:gd name="T10" fmla="*/ 2147483647 w 1821"/>
                <a:gd name="T11" fmla="*/ 2147483647 h 778"/>
                <a:gd name="T12" fmla="*/ 2147483647 w 1821"/>
                <a:gd name="T13" fmla="*/ 2147483647 h 778"/>
                <a:gd name="T14" fmla="*/ 2147483647 w 1821"/>
                <a:gd name="T15" fmla="*/ 2147483647 h 778"/>
                <a:gd name="T16" fmla="*/ 2147483647 w 1821"/>
                <a:gd name="T17" fmla="*/ 2147483647 h 778"/>
                <a:gd name="T18" fmla="*/ 2147483647 w 1821"/>
                <a:gd name="T19" fmla="*/ 2147483647 h 778"/>
                <a:gd name="T20" fmla="*/ 2147483647 w 1821"/>
                <a:gd name="T21" fmla="*/ 2147483647 h 778"/>
                <a:gd name="T22" fmla="*/ 2147483647 w 1821"/>
                <a:gd name="T23" fmla="*/ 2147483647 h 778"/>
                <a:gd name="T24" fmla="*/ 2147483647 w 1821"/>
                <a:gd name="T25" fmla="*/ 2147483647 h 7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1"/>
                <a:gd name="T40" fmla="*/ 0 h 778"/>
                <a:gd name="T41" fmla="*/ 1821 w 1821"/>
                <a:gd name="T42" fmla="*/ 778 h 7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1" h="778">
                  <a:moveTo>
                    <a:pt x="732" y="7"/>
                  </a:moveTo>
                  <a:cubicBezTo>
                    <a:pt x="1004" y="3"/>
                    <a:pt x="1276" y="0"/>
                    <a:pt x="1231" y="7"/>
                  </a:cubicBezTo>
                  <a:cubicBezTo>
                    <a:pt x="1186" y="14"/>
                    <a:pt x="422" y="37"/>
                    <a:pt x="460" y="52"/>
                  </a:cubicBezTo>
                  <a:cubicBezTo>
                    <a:pt x="498" y="67"/>
                    <a:pt x="1481" y="82"/>
                    <a:pt x="1458" y="97"/>
                  </a:cubicBezTo>
                  <a:cubicBezTo>
                    <a:pt x="1435" y="112"/>
                    <a:pt x="294" y="120"/>
                    <a:pt x="324" y="143"/>
                  </a:cubicBezTo>
                  <a:cubicBezTo>
                    <a:pt x="354" y="166"/>
                    <a:pt x="1670" y="210"/>
                    <a:pt x="1640" y="233"/>
                  </a:cubicBezTo>
                  <a:cubicBezTo>
                    <a:pt x="1610" y="256"/>
                    <a:pt x="128" y="256"/>
                    <a:pt x="143" y="279"/>
                  </a:cubicBezTo>
                  <a:cubicBezTo>
                    <a:pt x="158" y="302"/>
                    <a:pt x="1745" y="346"/>
                    <a:pt x="1730" y="369"/>
                  </a:cubicBezTo>
                  <a:cubicBezTo>
                    <a:pt x="1715" y="392"/>
                    <a:pt x="44" y="392"/>
                    <a:pt x="52" y="415"/>
                  </a:cubicBezTo>
                  <a:cubicBezTo>
                    <a:pt x="60" y="438"/>
                    <a:pt x="1783" y="475"/>
                    <a:pt x="1776" y="505"/>
                  </a:cubicBezTo>
                  <a:cubicBezTo>
                    <a:pt x="1769" y="535"/>
                    <a:pt x="0" y="566"/>
                    <a:pt x="7" y="596"/>
                  </a:cubicBezTo>
                  <a:cubicBezTo>
                    <a:pt x="14" y="626"/>
                    <a:pt x="1821" y="657"/>
                    <a:pt x="1821" y="687"/>
                  </a:cubicBezTo>
                  <a:cubicBezTo>
                    <a:pt x="1821" y="717"/>
                    <a:pt x="302" y="763"/>
                    <a:pt x="7" y="77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latin typeface="Trebuchet MS" pitchFamily="34" charset="0"/>
              </a:endParaRPr>
            </a:p>
          </p:txBody>
        </p:sp>
        <p:sp>
          <p:nvSpPr>
            <p:cNvPr id="13" name="Line 49"/>
            <p:cNvSpPr>
              <a:spLocks noChangeShapeType="1"/>
            </p:cNvSpPr>
            <p:nvPr/>
          </p:nvSpPr>
          <p:spPr bwMode="auto">
            <a:xfrm>
              <a:off x="4357688" y="6261100"/>
              <a:ext cx="0" cy="12065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14" name="Line 50"/>
            <p:cNvSpPr>
              <a:spLocks noChangeShapeType="1"/>
            </p:cNvSpPr>
            <p:nvPr/>
          </p:nvSpPr>
          <p:spPr bwMode="auto">
            <a:xfrm>
              <a:off x="4475163" y="6261100"/>
              <a:ext cx="0" cy="2159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15" name="Line 51"/>
            <p:cNvSpPr>
              <a:spLocks noChangeShapeType="1"/>
            </p:cNvSpPr>
            <p:nvPr/>
          </p:nvSpPr>
          <p:spPr bwMode="auto">
            <a:xfrm>
              <a:off x="4621213" y="6261100"/>
              <a:ext cx="0" cy="31115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16" name="Line 52"/>
            <p:cNvSpPr>
              <a:spLocks noChangeShapeType="1"/>
            </p:cNvSpPr>
            <p:nvPr/>
          </p:nvSpPr>
          <p:spPr bwMode="auto">
            <a:xfrm>
              <a:off x="4786313" y="6261100"/>
              <a:ext cx="1587" cy="36036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17" name="Line 53"/>
            <p:cNvSpPr>
              <a:spLocks noChangeShapeType="1"/>
            </p:cNvSpPr>
            <p:nvPr/>
          </p:nvSpPr>
          <p:spPr bwMode="auto">
            <a:xfrm>
              <a:off x="4970463" y="6261100"/>
              <a:ext cx="0" cy="33655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18" name="Line 54"/>
            <p:cNvSpPr>
              <a:spLocks noChangeShapeType="1"/>
            </p:cNvSpPr>
            <p:nvPr/>
          </p:nvSpPr>
          <p:spPr bwMode="auto">
            <a:xfrm>
              <a:off x="5145088" y="6261100"/>
              <a:ext cx="0" cy="26352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19" name="Line 55"/>
            <p:cNvSpPr>
              <a:spLocks noChangeShapeType="1"/>
            </p:cNvSpPr>
            <p:nvPr/>
          </p:nvSpPr>
          <p:spPr bwMode="auto">
            <a:xfrm>
              <a:off x="5291138" y="6261100"/>
              <a:ext cx="0" cy="14446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20" name="Oval 56"/>
            <p:cNvSpPr>
              <a:spLocks noChangeArrowheads="1"/>
            </p:cNvSpPr>
            <p:nvPr/>
          </p:nvSpPr>
          <p:spPr bwMode="auto">
            <a:xfrm>
              <a:off x="5795963" y="5732463"/>
              <a:ext cx="1225550" cy="936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it-IT" sz="2400" b="1">
                <a:latin typeface="Trebuchet MS" pitchFamily="34" charset="0"/>
              </a:endParaRPr>
            </a:p>
          </p:txBody>
        </p:sp>
        <p:sp>
          <p:nvSpPr>
            <p:cNvPr id="21" name="Line 57"/>
            <p:cNvSpPr>
              <a:spLocks noChangeShapeType="1"/>
            </p:cNvSpPr>
            <p:nvPr/>
          </p:nvSpPr>
          <p:spPr bwMode="auto">
            <a:xfrm>
              <a:off x="5795963" y="6213475"/>
              <a:ext cx="12255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22" name="Freeform 58"/>
            <p:cNvSpPr>
              <a:spLocks/>
            </p:cNvSpPr>
            <p:nvPr/>
          </p:nvSpPr>
          <p:spPr bwMode="auto">
            <a:xfrm>
              <a:off x="5821363" y="5776913"/>
              <a:ext cx="1169987" cy="411162"/>
            </a:xfrm>
            <a:custGeom>
              <a:avLst/>
              <a:gdLst>
                <a:gd name="T0" fmla="*/ 2147483647 w 1821"/>
                <a:gd name="T1" fmla="*/ 2147483647 h 778"/>
                <a:gd name="T2" fmla="*/ 2147483647 w 1821"/>
                <a:gd name="T3" fmla="*/ 2147483647 h 778"/>
                <a:gd name="T4" fmla="*/ 2147483647 w 1821"/>
                <a:gd name="T5" fmla="*/ 2147483647 h 778"/>
                <a:gd name="T6" fmla="*/ 2147483647 w 1821"/>
                <a:gd name="T7" fmla="*/ 2147483647 h 778"/>
                <a:gd name="T8" fmla="*/ 2147483647 w 1821"/>
                <a:gd name="T9" fmla="*/ 2147483647 h 778"/>
                <a:gd name="T10" fmla="*/ 2147483647 w 1821"/>
                <a:gd name="T11" fmla="*/ 2147483647 h 778"/>
                <a:gd name="T12" fmla="*/ 2147483647 w 1821"/>
                <a:gd name="T13" fmla="*/ 2147483647 h 778"/>
                <a:gd name="T14" fmla="*/ 2147483647 w 1821"/>
                <a:gd name="T15" fmla="*/ 2147483647 h 778"/>
                <a:gd name="T16" fmla="*/ 2147483647 w 1821"/>
                <a:gd name="T17" fmla="*/ 2147483647 h 778"/>
                <a:gd name="T18" fmla="*/ 2147483647 w 1821"/>
                <a:gd name="T19" fmla="*/ 2147483647 h 778"/>
                <a:gd name="T20" fmla="*/ 2147483647 w 1821"/>
                <a:gd name="T21" fmla="*/ 2147483647 h 778"/>
                <a:gd name="T22" fmla="*/ 2147483647 w 1821"/>
                <a:gd name="T23" fmla="*/ 2147483647 h 778"/>
                <a:gd name="T24" fmla="*/ 2147483647 w 1821"/>
                <a:gd name="T25" fmla="*/ 2147483647 h 7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1"/>
                <a:gd name="T40" fmla="*/ 0 h 778"/>
                <a:gd name="T41" fmla="*/ 1821 w 1821"/>
                <a:gd name="T42" fmla="*/ 778 h 7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1" h="778">
                  <a:moveTo>
                    <a:pt x="732" y="7"/>
                  </a:moveTo>
                  <a:cubicBezTo>
                    <a:pt x="1004" y="3"/>
                    <a:pt x="1276" y="0"/>
                    <a:pt x="1231" y="7"/>
                  </a:cubicBezTo>
                  <a:cubicBezTo>
                    <a:pt x="1186" y="14"/>
                    <a:pt x="422" y="37"/>
                    <a:pt x="460" y="52"/>
                  </a:cubicBezTo>
                  <a:cubicBezTo>
                    <a:pt x="498" y="67"/>
                    <a:pt x="1481" y="82"/>
                    <a:pt x="1458" y="97"/>
                  </a:cubicBezTo>
                  <a:cubicBezTo>
                    <a:pt x="1435" y="112"/>
                    <a:pt x="294" y="120"/>
                    <a:pt x="324" y="143"/>
                  </a:cubicBezTo>
                  <a:cubicBezTo>
                    <a:pt x="354" y="166"/>
                    <a:pt x="1670" y="210"/>
                    <a:pt x="1640" y="233"/>
                  </a:cubicBezTo>
                  <a:cubicBezTo>
                    <a:pt x="1610" y="256"/>
                    <a:pt x="128" y="256"/>
                    <a:pt x="143" y="279"/>
                  </a:cubicBezTo>
                  <a:cubicBezTo>
                    <a:pt x="158" y="302"/>
                    <a:pt x="1745" y="346"/>
                    <a:pt x="1730" y="369"/>
                  </a:cubicBezTo>
                  <a:cubicBezTo>
                    <a:pt x="1715" y="392"/>
                    <a:pt x="44" y="392"/>
                    <a:pt x="52" y="415"/>
                  </a:cubicBezTo>
                  <a:cubicBezTo>
                    <a:pt x="60" y="438"/>
                    <a:pt x="1783" y="475"/>
                    <a:pt x="1776" y="505"/>
                  </a:cubicBezTo>
                  <a:cubicBezTo>
                    <a:pt x="1769" y="535"/>
                    <a:pt x="0" y="566"/>
                    <a:pt x="7" y="596"/>
                  </a:cubicBezTo>
                  <a:cubicBezTo>
                    <a:pt x="14" y="626"/>
                    <a:pt x="1821" y="657"/>
                    <a:pt x="1821" y="687"/>
                  </a:cubicBezTo>
                  <a:cubicBezTo>
                    <a:pt x="1821" y="717"/>
                    <a:pt x="302" y="763"/>
                    <a:pt x="7" y="77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latin typeface="Trebuchet MS" pitchFamily="34" charset="0"/>
              </a:endParaRPr>
            </a:p>
          </p:txBody>
        </p:sp>
        <p:sp>
          <p:nvSpPr>
            <p:cNvPr id="23" name="Line 67"/>
            <p:cNvSpPr>
              <a:spLocks noChangeShapeType="1"/>
            </p:cNvSpPr>
            <p:nvPr/>
          </p:nvSpPr>
          <p:spPr bwMode="auto">
            <a:xfrm>
              <a:off x="5510213" y="6237288"/>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24" name="Line 69"/>
            <p:cNvSpPr>
              <a:spLocks noChangeShapeType="1"/>
            </p:cNvSpPr>
            <p:nvPr/>
          </p:nvSpPr>
          <p:spPr bwMode="auto">
            <a:xfrm>
              <a:off x="3924300" y="6237288"/>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25" name="Oval 6"/>
            <p:cNvSpPr>
              <a:spLocks noChangeArrowheads="1"/>
            </p:cNvSpPr>
            <p:nvPr/>
          </p:nvSpPr>
          <p:spPr bwMode="auto">
            <a:xfrm>
              <a:off x="2484438" y="4221163"/>
              <a:ext cx="1223962" cy="936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it-IT" sz="2400" b="1">
                <a:latin typeface="Trebuchet MS" pitchFamily="34" charset="0"/>
              </a:endParaRPr>
            </a:p>
          </p:txBody>
        </p:sp>
        <p:sp>
          <p:nvSpPr>
            <p:cNvPr id="26" name="Freeform 9"/>
            <p:cNvSpPr>
              <a:spLocks/>
            </p:cNvSpPr>
            <p:nvPr/>
          </p:nvSpPr>
          <p:spPr bwMode="auto">
            <a:xfrm>
              <a:off x="2509838" y="4265613"/>
              <a:ext cx="1171575" cy="411162"/>
            </a:xfrm>
            <a:custGeom>
              <a:avLst/>
              <a:gdLst>
                <a:gd name="T0" fmla="*/ 2147483647 w 1821"/>
                <a:gd name="T1" fmla="*/ 2147483647 h 778"/>
                <a:gd name="T2" fmla="*/ 2147483647 w 1821"/>
                <a:gd name="T3" fmla="*/ 2147483647 h 778"/>
                <a:gd name="T4" fmla="*/ 2147483647 w 1821"/>
                <a:gd name="T5" fmla="*/ 2147483647 h 778"/>
                <a:gd name="T6" fmla="*/ 2147483647 w 1821"/>
                <a:gd name="T7" fmla="*/ 2147483647 h 778"/>
                <a:gd name="T8" fmla="*/ 2147483647 w 1821"/>
                <a:gd name="T9" fmla="*/ 2147483647 h 778"/>
                <a:gd name="T10" fmla="*/ 2147483647 w 1821"/>
                <a:gd name="T11" fmla="*/ 2147483647 h 778"/>
                <a:gd name="T12" fmla="*/ 2147483647 w 1821"/>
                <a:gd name="T13" fmla="*/ 2147483647 h 778"/>
                <a:gd name="T14" fmla="*/ 2147483647 w 1821"/>
                <a:gd name="T15" fmla="*/ 2147483647 h 778"/>
                <a:gd name="T16" fmla="*/ 2147483647 w 1821"/>
                <a:gd name="T17" fmla="*/ 2147483647 h 778"/>
                <a:gd name="T18" fmla="*/ 2147483647 w 1821"/>
                <a:gd name="T19" fmla="*/ 2147483647 h 778"/>
                <a:gd name="T20" fmla="*/ 2147483647 w 1821"/>
                <a:gd name="T21" fmla="*/ 2147483647 h 778"/>
                <a:gd name="T22" fmla="*/ 2147483647 w 1821"/>
                <a:gd name="T23" fmla="*/ 2147483647 h 778"/>
                <a:gd name="T24" fmla="*/ 2147483647 w 1821"/>
                <a:gd name="T25" fmla="*/ 2147483647 h 7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1"/>
                <a:gd name="T40" fmla="*/ 0 h 778"/>
                <a:gd name="T41" fmla="*/ 1821 w 1821"/>
                <a:gd name="T42" fmla="*/ 778 h 7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1" h="778">
                  <a:moveTo>
                    <a:pt x="732" y="7"/>
                  </a:moveTo>
                  <a:cubicBezTo>
                    <a:pt x="1004" y="3"/>
                    <a:pt x="1276" y="0"/>
                    <a:pt x="1231" y="7"/>
                  </a:cubicBezTo>
                  <a:cubicBezTo>
                    <a:pt x="1186" y="14"/>
                    <a:pt x="422" y="37"/>
                    <a:pt x="460" y="52"/>
                  </a:cubicBezTo>
                  <a:cubicBezTo>
                    <a:pt x="498" y="67"/>
                    <a:pt x="1481" y="82"/>
                    <a:pt x="1458" y="97"/>
                  </a:cubicBezTo>
                  <a:cubicBezTo>
                    <a:pt x="1435" y="112"/>
                    <a:pt x="294" y="120"/>
                    <a:pt x="324" y="143"/>
                  </a:cubicBezTo>
                  <a:cubicBezTo>
                    <a:pt x="354" y="166"/>
                    <a:pt x="1670" y="210"/>
                    <a:pt x="1640" y="233"/>
                  </a:cubicBezTo>
                  <a:cubicBezTo>
                    <a:pt x="1610" y="256"/>
                    <a:pt x="128" y="256"/>
                    <a:pt x="143" y="279"/>
                  </a:cubicBezTo>
                  <a:cubicBezTo>
                    <a:pt x="158" y="302"/>
                    <a:pt x="1745" y="346"/>
                    <a:pt x="1730" y="369"/>
                  </a:cubicBezTo>
                  <a:cubicBezTo>
                    <a:pt x="1715" y="392"/>
                    <a:pt x="44" y="392"/>
                    <a:pt x="52" y="415"/>
                  </a:cubicBezTo>
                  <a:cubicBezTo>
                    <a:pt x="60" y="438"/>
                    <a:pt x="1783" y="475"/>
                    <a:pt x="1776" y="505"/>
                  </a:cubicBezTo>
                  <a:cubicBezTo>
                    <a:pt x="1769" y="535"/>
                    <a:pt x="0" y="566"/>
                    <a:pt x="7" y="596"/>
                  </a:cubicBezTo>
                  <a:cubicBezTo>
                    <a:pt x="14" y="626"/>
                    <a:pt x="1821" y="657"/>
                    <a:pt x="1821" y="687"/>
                  </a:cubicBezTo>
                  <a:cubicBezTo>
                    <a:pt x="1821" y="717"/>
                    <a:pt x="302" y="763"/>
                    <a:pt x="7" y="77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latin typeface="Trebuchet MS" pitchFamily="34" charset="0"/>
              </a:endParaRPr>
            </a:p>
          </p:txBody>
        </p:sp>
        <p:sp>
          <p:nvSpPr>
            <p:cNvPr id="27" name="Oval 3"/>
            <p:cNvSpPr>
              <a:spLocks noChangeArrowheads="1"/>
            </p:cNvSpPr>
            <p:nvPr/>
          </p:nvSpPr>
          <p:spPr bwMode="auto">
            <a:xfrm>
              <a:off x="4068763" y="4221163"/>
              <a:ext cx="1225550" cy="936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it-IT" sz="2400" b="1">
                <a:latin typeface="Trebuchet MS" pitchFamily="34" charset="0"/>
              </a:endParaRPr>
            </a:p>
          </p:txBody>
        </p:sp>
        <p:sp>
          <p:nvSpPr>
            <p:cNvPr id="28" name="Freeform 5"/>
            <p:cNvSpPr>
              <a:spLocks/>
            </p:cNvSpPr>
            <p:nvPr/>
          </p:nvSpPr>
          <p:spPr bwMode="auto">
            <a:xfrm>
              <a:off x="4094163" y="4265613"/>
              <a:ext cx="1169987" cy="411162"/>
            </a:xfrm>
            <a:custGeom>
              <a:avLst/>
              <a:gdLst>
                <a:gd name="T0" fmla="*/ 2147483647 w 1821"/>
                <a:gd name="T1" fmla="*/ 2147483647 h 778"/>
                <a:gd name="T2" fmla="*/ 2147483647 w 1821"/>
                <a:gd name="T3" fmla="*/ 2147483647 h 778"/>
                <a:gd name="T4" fmla="*/ 2147483647 w 1821"/>
                <a:gd name="T5" fmla="*/ 2147483647 h 778"/>
                <a:gd name="T6" fmla="*/ 2147483647 w 1821"/>
                <a:gd name="T7" fmla="*/ 2147483647 h 778"/>
                <a:gd name="T8" fmla="*/ 2147483647 w 1821"/>
                <a:gd name="T9" fmla="*/ 2147483647 h 778"/>
                <a:gd name="T10" fmla="*/ 2147483647 w 1821"/>
                <a:gd name="T11" fmla="*/ 2147483647 h 778"/>
                <a:gd name="T12" fmla="*/ 2147483647 w 1821"/>
                <a:gd name="T13" fmla="*/ 2147483647 h 778"/>
                <a:gd name="T14" fmla="*/ 2147483647 w 1821"/>
                <a:gd name="T15" fmla="*/ 2147483647 h 778"/>
                <a:gd name="T16" fmla="*/ 2147483647 w 1821"/>
                <a:gd name="T17" fmla="*/ 2147483647 h 778"/>
                <a:gd name="T18" fmla="*/ 2147483647 w 1821"/>
                <a:gd name="T19" fmla="*/ 2147483647 h 778"/>
                <a:gd name="T20" fmla="*/ 2147483647 w 1821"/>
                <a:gd name="T21" fmla="*/ 2147483647 h 778"/>
                <a:gd name="T22" fmla="*/ 2147483647 w 1821"/>
                <a:gd name="T23" fmla="*/ 2147483647 h 778"/>
                <a:gd name="T24" fmla="*/ 2147483647 w 1821"/>
                <a:gd name="T25" fmla="*/ 2147483647 h 7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1"/>
                <a:gd name="T40" fmla="*/ 0 h 778"/>
                <a:gd name="T41" fmla="*/ 1821 w 1821"/>
                <a:gd name="T42" fmla="*/ 778 h 7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1" h="778">
                  <a:moveTo>
                    <a:pt x="732" y="7"/>
                  </a:moveTo>
                  <a:cubicBezTo>
                    <a:pt x="1004" y="3"/>
                    <a:pt x="1276" y="0"/>
                    <a:pt x="1231" y="7"/>
                  </a:cubicBezTo>
                  <a:cubicBezTo>
                    <a:pt x="1186" y="14"/>
                    <a:pt x="422" y="37"/>
                    <a:pt x="460" y="52"/>
                  </a:cubicBezTo>
                  <a:cubicBezTo>
                    <a:pt x="498" y="67"/>
                    <a:pt x="1481" y="82"/>
                    <a:pt x="1458" y="97"/>
                  </a:cubicBezTo>
                  <a:cubicBezTo>
                    <a:pt x="1435" y="112"/>
                    <a:pt x="294" y="120"/>
                    <a:pt x="324" y="143"/>
                  </a:cubicBezTo>
                  <a:cubicBezTo>
                    <a:pt x="354" y="166"/>
                    <a:pt x="1670" y="210"/>
                    <a:pt x="1640" y="233"/>
                  </a:cubicBezTo>
                  <a:cubicBezTo>
                    <a:pt x="1610" y="256"/>
                    <a:pt x="128" y="256"/>
                    <a:pt x="143" y="279"/>
                  </a:cubicBezTo>
                  <a:cubicBezTo>
                    <a:pt x="158" y="302"/>
                    <a:pt x="1745" y="346"/>
                    <a:pt x="1730" y="369"/>
                  </a:cubicBezTo>
                  <a:cubicBezTo>
                    <a:pt x="1715" y="392"/>
                    <a:pt x="44" y="392"/>
                    <a:pt x="52" y="415"/>
                  </a:cubicBezTo>
                  <a:cubicBezTo>
                    <a:pt x="60" y="438"/>
                    <a:pt x="1783" y="475"/>
                    <a:pt x="1776" y="505"/>
                  </a:cubicBezTo>
                  <a:cubicBezTo>
                    <a:pt x="1769" y="535"/>
                    <a:pt x="0" y="566"/>
                    <a:pt x="7" y="596"/>
                  </a:cubicBezTo>
                  <a:cubicBezTo>
                    <a:pt x="14" y="626"/>
                    <a:pt x="1821" y="657"/>
                    <a:pt x="1821" y="687"/>
                  </a:cubicBezTo>
                  <a:cubicBezTo>
                    <a:pt x="1821" y="717"/>
                    <a:pt x="302" y="763"/>
                    <a:pt x="7" y="77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latin typeface="Trebuchet MS" pitchFamily="34" charset="0"/>
              </a:endParaRPr>
            </a:p>
          </p:txBody>
        </p:sp>
        <p:sp>
          <p:nvSpPr>
            <p:cNvPr id="29" name="Line 6"/>
            <p:cNvSpPr>
              <a:spLocks noChangeShapeType="1"/>
            </p:cNvSpPr>
            <p:nvPr/>
          </p:nvSpPr>
          <p:spPr bwMode="auto">
            <a:xfrm>
              <a:off x="4214813" y="4749800"/>
              <a:ext cx="0" cy="12065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30" name="Line 7"/>
            <p:cNvSpPr>
              <a:spLocks noChangeShapeType="1"/>
            </p:cNvSpPr>
            <p:nvPr/>
          </p:nvSpPr>
          <p:spPr bwMode="auto">
            <a:xfrm>
              <a:off x="4332288" y="4749800"/>
              <a:ext cx="0" cy="2159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31" name="Line 8"/>
            <p:cNvSpPr>
              <a:spLocks noChangeShapeType="1"/>
            </p:cNvSpPr>
            <p:nvPr/>
          </p:nvSpPr>
          <p:spPr bwMode="auto">
            <a:xfrm>
              <a:off x="4476750" y="4749800"/>
              <a:ext cx="0" cy="31115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32" name="Line 9"/>
            <p:cNvSpPr>
              <a:spLocks noChangeShapeType="1"/>
            </p:cNvSpPr>
            <p:nvPr/>
          </p:nvSpPr>
          <p:spPr bwMode="auto">
            <a:xfrm>
              <a:off x="4652963" y="4749800"/>
              <a:ext cx="0" cy="36036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33" name="Line 10"/>
            <p:cNvSpPr>
              <a:spLocks noChangeShapeType="1"/>
            </p:cNvSpPr>
            <p:nvPr/>
          </p:nvSpPr>
          <p:spPr bwMode="auto">
            <a:xfrm>
              <a:off x="4827588" y="4749800"/>
              <a:ext cx="0" cy="33655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34" name="Line 11"/>
            <p:cNvSpPr>
              <a:spLocks noChangeShapeType="1"/>
            </p:cNvSpPr>
            <p:nvPr/>
          </p:nvSpPr>
          <p:spPr bwMode="auto">
            <a:xfrm>
              <a:off x="5002213" y="4749800"/>
              <a:ext cx="0" cy="26352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35" name="Line 12"/>
            <p:cNvSpPr>
              <a:spLocks noChangeShapeType="1"/>
            </p:cNvSpPr>
            <p:nvPr/>
          </p:nvSpPr>
          <p:spPr bwMode="auto">
            <a:xfrm>
              <a:off x="5148263" y="4749800"/>
              <a:ext cx="0" cy="14446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36" name="Oval 13"/>
            <p:cNvSpPr>
              <a:spLocks noChangeArrowheads="1"/>
            </p:cNvSpPr>
            <p:nvPr/>
          </p:nvSpPr>
          <p:spPr bwMode="auto">
            <a:xfrm>
              <a:off x="5653088" y="4221163"/>
              <a:ext cx="1223962" cy="936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it-IT" sz="2400" b="1">
                <a:latin typeface="Trebuchet MS" pitchFamily="34" charset="0"/>
              </a:endParaRPr>
            </a:p>
          </p:txBody>
        </p:sp>
        <p:sp>
          <p:nvSpPr>
            <p:cNvPr id="37" name="Freeform 15"/>
            <p:cNvSpPr>
              <a:spLocks/>
            </p:cNvSpPr>
            <p:nvPr/>
          </p:nvSpPr>
          <p:spPr bwMode="auto">
            <a:xfrm>
              <a:off x="5678488" y="4265613"/>
              <a:ext cx="1171575" cy="411162"/>
            </a:xfrm>
            <a:custGeom>
              <a:avLst/>
              <a:gdLst>
                <a:gd name="T0" fmla="*/ 2147483647 w 1821"/>
                <a:gd name="T1" fmla="*/ 2147483647 h 778"/>
                <a:gd name="T2" fmla="*/ 2147483647 w 1821"/>
                <a:gd name="T3" fmla="*/ 2147483647 h 778"/>
                <a:gd name="T4" fmla="*/ 2147483647 w 1821"/>
                <a:gd name="T5" fmla="*/ 2147483647 h 778"/>
                <a:gd name="T6" fmla="*/ 2147483647 w 1821"/>
                <a:gd name="T7" fmla="*/ 2147483647 h 778"/>
                <a:gd name="T8" fmla="*/ 2147483647 w 1821"/>
                <a:gd name="T9" fmla="*/ 2147483647 h 778"/>
                <a:gd name="T10" fmla="*/ 2147483647 w 1821"/>
                <a:gd name="T11" fmla="*/ 2147483647 h 778"/>
                <a:gd name="T12" fmla="*/ 2147483647 w 1821"/>
                <a:gd name="T13" fmla="*/ 2147483647 h 778"/>
                <a:gd name="T14" fmla="*/ 2147483647 w 1821"/>
                <a:gd name="T15" fmla="*/ 2147483647 h 778"/>
                <a:gd name="T16" fmla="*/ 2147483647 w 1821"/>
                <a:gd name="T17" fmla="*/ 2147483647 h 778"/>
                <a:gd name="T18" fmla="*/ 2147483647 w 1821"/>
                <a:gd name="T19" fmla="*/ 2147483647 h 778"/>
                <a:gd name="T20" fmla="*/ 2147483647 w 1821"/>
                <a:gd name="T21" fmla="*/ 2147483647 h 778"/>
                <a:gd name="T22" fmla="*/ 2147483647 w 1821"/>
                <a:gd name="T23" fmla="*/ 2147483647 h 778"/>
                <a:gd name="T24" fmla="*/ 2147483647 w 1821"/>
                <a:gd name="T25" fmla="*/ 2147483647 h 7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1"/>
                <a:gd name="T40" fmla="*/ 0 h 778"/>
                <a:gd name="T41" fmla="*/ 1821 w 1821"/>
                <a:gd name="T42" fmla="*/ 778 h 7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1" h="778">
                  <a:moveTo>
                    <a:pt x="732" y="7"/>
                  </a:moveTo>
                  <a:cubicBezTo>
                    <a:pt x="1004" y="3"/>
                    <a:pt x="1276" y="0"/>
                    <a:pt x="1231" y="7"/>
                  </a:cubicBezTo>
                  <a:cubicBezTo>
                    <a:pt x="1186" y="14"/>
                    <a:pt x="422" y="37"/>
                    <a:pt x="460" y="52"/>
                  </a:cubicBezTo>
                  <a:cubicBezTo>
                    <a:pt x="498" y="67"/>
                    <a:pt x="1481" y="82"/>
                    <a:pt x="1458" y="97"/>
                  </a:cubicBezTo>
                  <a:cubicBezTo>
                    <a:pt x="1435" y="112"/>
                    <a:pt x="294" y="120"/>
                    <a:pt x="324" y="143"/>
                  </a:cubicBezTo>
                  <a:cubicBezTo>
                    <a:pt x="354" y="166"/>
                    <a:pt x="1670" y="210"/>
                    <a:pt x="1640" y="233"/>
                  </a:cubicBezTo>
                  <a:cubicBezTo>
                    <a:pt x="1610" y="256"/>
                    <a:pt x="128" y="256"/>
                    <a:pt x="143" y="279"/>
                  </a:cubicBezTo>
                  <a:cubicBezTo>
                    <a:pt x="158" y="302"/>
                    <a:pt x="1745" y="346"/>
                    <a:pt x="1730" y="369"/>
                  </a:cubicBezTo>
                  <a:cubicBezTo>
                    <a:pt x="1715" y="392"/>
                    <a:pt x="44" y="392"/>
                    <a:pt x="52" y="415"/>
                  </a:cubicBezTo>
                  <a:cubicBezTo>
                    <a:pt x="60" y="438"/>
                    <a:pt x="1783" y="475"/>
                    <a:pt x="1776" y="505"/>
                  </a:cubicBezTo>
                  <a:cubicBezTo>
                    <a:pt x="1769" y="535"/>
                    <a:pt x="0" y="566"/>
                    <a:pt x="7" y="596"/>
                  </a:cubicBezTo>
                  <a:cubicBezTo>
                    <a:pt x="14" y="626"/>
                    <a:pt x="1821" y="657"/>
                    <a:pt x="1821" y="687"/>
                  </a:cubicBezTo>
                  <a:cubicBezTo>
                    <a:pt x="1821" y="717"/>
                    <a:pt x="302" y="763"/>
                    <a:pt x="7" y="77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it-IT">
                <a:latin typeface="Trebuchet MS" pitchFamily="34" charset="0"/>
              </a:endParaRPr>
            </a:p>
          </p:txBody>
        </p:sp>
        <p:sp>
          <p:nvSpPr>
            <p:cNvPr id="38" name="Line 16"/>
            <p:cNvSpPr>
              <a:spLocks noChangeShapeType="1"/>
            </p:cNvSpPr>
            <p:nvPr/>
          </p:nvSpPr>
          <p:spPr bwMode="auto">
            <a:xfrm>
              <a:off x="5799138" y="4749800"/>
              <a:ext cx="0" cy="12065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39" name="Line 18"/>
            <p:cNvSpPr>
              <a:spLocks noChangeShapeType="1"/>
            </p:cNvSpPr>
            <p:nvPr/>
          </p:nvSpPr>
          <p:spPr bwMode="auto">
            <a:xfrm>
              <a:off x="6062663" y="4749800"/>
              <a:ext cx="0" cy="31115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40" name="Line 19"/>
            <p:cNvSpPr>
              <a:spLocks noChangeShapeType="1"/>
            </p:cNvSpPr>
            <p:nvPr/>
          </p:nvSpPr>
          <p:spPr bwMode="auto">
            <a:xfrm>
              <a:off x="6249988" y="4749800"/>
              <a:ext cx="3175" cy="3603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41" name="Line 21"/>
            <p:cNvSpPr>
              <a:spLocks noChangeShapeType="1"/>
            </p:cNvSpPr>
            <p:nvPr/>
          </p:nvSpPr>
          <p:spPr bwMode="auto">
            <a:xfrm>
              <a:off x="6589713" y="4725988"/>
              <a:ext cx="0" cy="26352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42" name="Line 66"/>
            <p:cNvSpPr>
              <a:spLocks noChangeShapeType="1"/>
            </p:cNvSpPr>
            <p:nvPr/>
          </p:nvSpPr>
          <p:spPr bwMode="auto">
            <a:xfrm>
              <a:off x="3783013" y="4654550"/>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43" name="Line 68"/>
            <p:cNvSpPr>
              <a:spLocks noChangeShapeType="1"/>
            </p:cNvSpPr>
            <p:nvPr/>
          </p:nvSpPr>
          <p:spPr bwMode="auto">
            <a:xfrm>
              <a:off x="5365750" y="4654550"/>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44" name="Line 84"/>
            <p:cNvSpPr>
              <a:spLocks noChangeShapeType="1"/>
            </p:cNvSpPr>
            <p:nvPr/>
          </p:nvSpPr>
          <p:spPr bwMode="auto">
            <a:xfrm>
              <a:off x="1547813" y="5300663"/>
              <a:ext cx="86360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45" name="Line 85"/>
            <p:cNvSpPr>
              <a:spLocks noChangeShapeType="1"/>
            </p:cNvSpPr>
            <p:nvPr/>
          </p:nvSpPr>
          <p:spPr bwMode="auto">
            <a:xfrm flipH="1" flipV="1">
              <a:off x="6948488" y="4868863"/>
              <a:ext cx="6477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46" name="Line 86"/>
            <p:cNvSpPr>
              <a:spLocks noChangeShapeType="1"/>
            </p:cNvSpPr>
            <p:nvPr/>
          </p:nvSpPr>
          <p:spPr bwMode="auto">
            <a:xfrm flipH="1">
              <a:off x="7164388" y="5445125"/>
              <a:ext cx="64770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47" name="Text Box 87"/>
            <p:cNvSpPr txBox="1">
              <a:spLocks noChangeArrowheads="1"/>
            </p:cNvSpPr>
            <p:nvPr/>
          </p:nvSpPr>
          <p:spPr bwMode="auto">
            <a:xfrm>
              <a:off x="2121008" y="3638165"/>
              <a:ext cx="5181600" cy="386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it-IT" sz="1600" b="1" dirty="0">
                  <a:latin typeface="Trebuchet MS" pitchFamily="34" charset="0"/>
                </a:rPr>
                <a:t>Low </a:t>
              </a:r>
              <a:r>
                <a:rPr lang="it-IT" sz="1600" b="1" dirty="0" err="1">
                  <a:latin typeface="Trebuchet MS" pitchFamily="34" charset="0"/>
                </a:rPr>
                <a:t>inhibitory</a:t>
              </a:r>
              <a:r>
                <a:rPr lang="it-IT" sz="1600" b="1" dirty="0">
                  <a:latin typeface="Trebuchet MS" pitchFamily="34" charset="0"/>
                </a:rPr>
                <a:t> </a:t>
              </a:r>
              <a:r>
                <a:rPr lang="it-IT" sz="1600" b="1" dirty="0" err="1">
                  <a:latin typeface="Trebuchet MS" pitchFamily="34" charset="0"/>
                </a:rPr>
                <a:t>activity</a:t>
              </a:r>
              <a:endParaRPr lang="it-IT" sz="1600" b="1" dirty="0">
                <a:latin typeface="Trebuchet MS" pitchFamily="34" charset="0"/>
              </a:endParaRPr>
            </a:p>
          </p:txBody>
        </p:sp>
        <p:sp>
          <p:nvSpPr>
            <p:cNvPr id="48" name="Text Box 88"/>
            <p:cNvSpPr txBox="1">
              <a:spLocks noChangeArrowheads="1"/>
            </p:cNvSpPr>
            <p:nvPr/>
          </p:nvSpPr>
          <p:spPr bwMode="auto">
            <a:xfrm>
              <a:off x="2195513" y="5157788"/>
              <a:ext cx="5183187" cy="38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it-IT" sz="1600" b="1">
                  <a:latin typeface="Trebuchet MS" pitchFamily="34" charset="0"/>
                </a:rPr>
                <a:t>High inhibitory activity</a:t>
              </a:r>
            </a:p>
          </p:txBody>
        </p:sp>
        <p:sp>
          <p:nvSpPr>
            <p:cNvPr id="49" name="Oval 6"/>
            <p:cNvSpPr>
              <a:spLocks noChangeArrowheads="1"/>
            </p:cNvSpPr>
            <p:nvPr/>
          </p:nvSpPr>
          <p:spPr bwMode="auto">
            <a:xfrm>
              <a:off x="2484438" y="2565400"/>
              <a:ext cx="1223962" cy="936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it-IT" sz="2400" b="1">
                <a:latin typeface="Trebuchet MS" pitchFamily="34" charset="0"/>
              </a:endParaRPr>
            </a:p>
          </p:txBody>
        </p:sp>
        <p:sp>
          <p:nvSpPr>
            <p:cNvPr id="50" name="Oval 3"/>
            <p:cNvSpPr>
              <a:spLocks noChangeArrowheads="1"/>
            </p:cNvSpPr>
            <p:nvPr/>
          </p:nvSpPr>
          <p:spPr bwMode="auto">
            <a:xfrm>
              <a:off x="4068763" y="2565400"/>
              <a:ext cx="1225550" cy="936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it-IT" sz="2400" b="1">
                <a:latin typeface="Trebuchet MS" pitchFamily="34" charset="0"/>
              </a:endParaRPr>
            </a:p>
          </p:txBody>
        </p:sp>
        <p:grpSp>
          <p:nvGrpSpPr>
            <p:cNvPr id="3" name="Group 89"/>
            <p:cNvGrpSpPr>
              <a:grpSpLocks/>
            </p:cNvGrpSpPr>
            <p:nvPr/>
          </p:nvGrpSpPr>
          <p:grpSpPr bwMode="auto">
            <a:xfrm>
              <a:off x="2656" y="3094046"/>
              <a:ext cx="588" cy="360363"/>
              <a:chOff x="2655" y="1949"/>
              <a:chExt cx="588" cy="227"/>
            </a:xfrm>
          </p:grpSpPr>
          <p:sp>
            <p:nvSpPr>
              <p:cNvPr id="70" name="Line 6"/>
              <p:cNvSpPr>
                <a:spLocks noChangeShapeType="1"/>
              </p:cNvSpPr>
              <p:nvPr/>
            </p:nvSpPr>
            <p:spPr bwMode="auto">
              <a:xfrm>
                <a:off x="2655" y="1949"/>
                <a:ext cx="0" cy="76"/>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71" name="Line 7"/>
              <p:cNvSpPr>
                <a:spLocks noChangeShapeType="1"/>
              </p:cNvSpPr>
              <p:nvPr/>
            </p:nvSpPr>
            <p:spPr bwMode="auto">
              <a:xfrm>
                <a:off x="2729" y="1949"/>
                <a:ext cx="0" cy="136"/>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72" name="Line 8"/>
              <p:cNvSpPr>
                <a:spLocks noChangeShapeType="1"/>
              </p:cNvSpPr>
              <p:nvPr/>
            </p:nvSpPr>
            <p:spPr bwMode="auto">
              <a:xfrm>
                <a:off x="2820" y="1949"/>
                <a:ext cx="0" cy="196"/>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73" name="Line 9"/>
              <p:cNvSpPr>
                <a:spLocks noChangeShapeType="1"/>
              </p:cNvSpPr>
              <p:nvPr/>
            </p:nvSpPr>
            <p:spPr bwMode="auto">
              <a:xfrm>
                <a:off x="2930" y="1949"/>
                <a:ext cx="1" cy="227"/>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74" name="Line 10"/>
              <p:cNvSpPr>
                <a:spLocks noChangeShapeType="1"/>
              </p:cNvSpPr>
              <p:nvPr/>
            </p:nvSpPr>
            <p:spPr bwMode="auto">
              <a:xfrm>
                <a:off x="3041" y="1949"/>
                <a:ext cx="0" cy="2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75" name="Line 11"/>
              <p:cNvSpPr>
                <a:spLocks noChangeShapeType="1"/>
              </p:cNvSpPr>
              <p:nvPr/>
            </p:nvSpPr>
            <p:spPr bwMode="auto">
              <a:xfrm>
                <a:off x="3151" y="1949"/>
                <a:ext cx="0" cy="166"/>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76" name="Line 12"/>
              <p:cNvSpPr>
                <a:spLocks noChangeShapeType="1"/>
              </p:cNvSpPr>
              <p:nvPr/>
            </p:nvSpPr>
            <p:spPr bwMode="auto">
              <a:xfrm>
                <a:off x="3243" y="1949"/>
                <a:ext cx="0" cy="91"/>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grpSp>
        <p:sp>
          <p:nvSpPr>
            <p:cNvPr id="52" name="Oval 13"/>
            <p:cNvSpPr>
              <a:spLocks noChangeArrowheads="1"/>
            </p:cNvSpPr>
            <p:nvPr/>
          </p:nvSpPr>
          <p:spPr bwMode="auto">
            <a:xfrm>
              <a:off x="5653088" y="2565400"/>
              <a:ext cx="1223962" cy="936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it-IT" sz="2400" b="1">
                <a:latin typeface="Trebuchet MS" pitchFamily="34" charset="0"/>
              </a:endParaRPr>
            </a:p>
          </p:txBody>
        </p:sp>
        <p:sp>
          <p:nvSpPr>
            <p:cNvPr id="53" name="Line 16"/>
            <p:cNvSpPr>
              <a:spLocks noChangeShapeType="1"/>
            </p:cNvSpPr>
            <p:nvPr/>
          </p:nvSpPr>
          <p:spPr bwMode="auto">
            <a:xfrm>
              <a:off x="5799138" y="3068638"/>
              <a:ext cx="0" cy="12065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54" name="Line 18"/>
            <p:cNvSpPr>
              <a:spLocks noChangeShapeType="1"/>
            </p:cNvSpPr>
            <p:nvPr/>
          </p:nvSpPr>
          <p:spPr bwMode="auto">
            <a:xfrm>
              <a:off x="6062663" y="3068638"/>
              <a:ext cx="0" cy="31115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55" name="Line 19"/>
            <p:cNvSpPr>
              <a:spLocks noChangeShapeType="1"/>
            </p:cNvSpPr>
            <p:nvPr/>
          </p:nvSpPr>
          <p:spPr bwMode="auto">
            <a:xfrm flipH="1">
              <a:off x="6227763" y="3068638"/>
              <a:ext cx="0" cy="38576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56" name="Line 21"/>
            <p:cNvSpPr>
              <a:spLocks noChangeShapeType="1"/>
            </p:cNvSpPr>
            <p:nvPr/>
          </p:nvSpPr>
          <p:spPr bwMode="auto">
            <a:xfrm>
              <a:off x="6589713" y="3070225"/>
              <a:ext cx="0" cy="26352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57" name="Line 66"/>
            <p:cNvSpPr>
              <a:spLocks noChangeShapeType="1"/>
            </p:cNvSpPr>
            <p:nvPr/>
          </p:nvSpPr>
          <p:spPr bwMode="auto">
            <a:xfrm>
              <a:off x="3783013" y="2998788"/>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58" name="Line 68"/>
            <p:cNvSpPr>
              <a:spLocks noChangeShapeType="1"/>
            </p:cNvSpPr>
            <p:nvPr/>
          </p:nvSpPr>
          <p:spPr bwMode="auto">
            <a:xfrm>
              <a:off x="5365750" y="2998788"/>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59" name="Line 74"/>
            <p:cNvSpPr>
              <a:spLocks noChangeShapeType="1"/>
            </p:cNvSpPr>
            <p:nvPr/>
          </p:nvSpPr>
          <p:spPr bwMode="auto">
            <a:xfrm>
              <a:off x="5929313" y="3068638"/>
              <a:ext cx="0" cy="28892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60" name="Line 76"/>
            <p:cNvSpPr>
              <a:spLocks noChangeShapeType="1"/>
            </p:cNvSpPr>
            <p:nvPr/>
          </p:nvSpPr>
          <p:spPr bwMode="auto">
            <a:xfrm>
              <a:off x="6735763" y="3068638"/>
              <a:ext cx="0" cy="14446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61" name="Text Box 87"/>
            <p:cNvSpPr txBox="1">
              <a:spLocks noChangeArrowheads="1"/>
            </p:cNvSpPr>
            <p:nvPr/>
          </p:nvSpPr>
          <p:spPr bwMode="auto">
            <a:xfrm>
              <a:off x="2341563" y="2133600"/>
              <a:ext cx="5181600" cy="38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it-IT" sz="1600" b="1" dirty="0">
                  <a:latin typeface="Trebuchet MS" pitchFamily="34" charset="0"/>
                </a:rPr>
                <a:t>Negative </a:t>
              </a:r>
              <a:r>
                <a:rPr lang="it-IT" sz="1600" b="1" dirty="0" err="1">
                  <a:latin typeface="Trebuchet MS" pitchFamily="34" charset="0"/>
                </a:rPr>
                <a:t>control</a:t>
              </a:r>
              <a:endParaRPr lang="it-IT" sz="1600" b="1" dirty="0">
                <a:latin typeface="Trebuchet MS" pitchFamily="34" charset="0"/>
              </a:endParaRPr>
            </a:p>
          </p:txBody>
        </p:sp>
        <p:sp>
          <p:nvSpPr>
            <p:cNvPr id="62" name="Line 90"/>
            <p:cNvSpPr>
              <a:spLocks noChangeShapeType="1"/>
            </p:cNvSpPr>
            <p:nvPr/>
          </p:nvSpPr>
          <p:spPr bwMode="auto">
            <a:xfrm>
              <a:off x="2484438" y="3068638"/>
              <a:ext cx="12239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63" name="Line 91"/>
            <p:cNvSpPr>
              <a:spLocks noChangeShapeType="1"/>
            </p:cNvSpPr>
            <p:nvPr/>
          </p:nvSpPr>
          <p:spPr bwMode="auto">
            <a:xfrm>
              <a:off x="5653088" y="3068638"/>
              <a:ext cx="12239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64" name="Line 92"/>
            <p:cNvSpPr>
              <a:spLocks noChangeShapeType="1"/>
            </p:cNvSpPr>
            <p:nvPr/>
          </p:nvSpPr>
          <p:spPr bwMode="auto">
            <a:xfrm>
              <a:off x="4068763" y="3068638"/>
              <a:ext cx="12255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65" name="Line 19"/>
            <p:cNvSpPr>
              <a:spLocks noChangeShapeType="1"/>
            </p:cNvSpPr>
            <p:nvPr/>
          </p:nvSpPr>
          <p:spPr bwMode="auto">
            <a:xfrm flipH="1">
              <a:off x="6405563" y="3068638"/>
              <a:ext cx="0" cy="38576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66" name="Line 44"/>
            <p:cNvSpPr>
              <a:spLocks noChangeShapeType="1"/>
            </p:cNvSpPr>
            <p:nvPr/>
          </p:nvSpPr>
          <p:spPr bwMode="auto">
            <a:xfrm>
              <a:off x="4068763" y="4652963"/>
              <a:ext cx="12223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67" name="Line 44"/>
            <p:cNvSpPr>
              <a:spLocks noChangeShapeType="1"/>
            </p:cNvSpPr>
            <p:nvPr/>
          </p:nvSpPr>
          <p:spPr bwMode="auto">
            <a:xfrm>
              <a:off x="5653088" y="4652963"/>
              <a:ext cx="12239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68" name="Line 44"/>
            <p:cNvSpPr>
              <a:spLocks noChangeShapeType="1"/>
            </p:cNvSpPr>
            <p:nvPr/>
          </p:nvSpPr>
          <p:spPr bwMode="auto">
            <a:xfrm>
              <a:off x="2484438" y="4652963"/>
              <a:ext cx="12239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sp>
          <p:nvSpPr>
            <p:cNvPr id="69" name="Line 97"/>
            <p:cNvSpPr>
              <a:spLocks noChangeShapeType="1"/>
            </p:cNvSpPr>
            <p:nvPr/>
          </p:nvSpPr>
          <p:spPr bwMode="auto">
            <a:xfrm flipV="1">
              <a:off x="1619250" y="4508500"/>
              <a:ext cx="792163"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latin typeface="Trebuchet MS" pitchFamily="34" charset="0"/>
              </a:endParaRPr>
            </a:p>
          </p:txBody>
        </p:sp>
      </p:grpSp>
      <p:sp>
        <p:nvSpPr>
          <p:cNvPr id="77" name="CasellaDiTesto 76"/>
          <p:cNvSpPr txBox="1"/>
          <p:nvPr/>
        </p:nvSpPr>
        <p:spPr>
          <a:xfrm>
            <a:off x="6156176" y="1484784"/>
            <a:ext cx="2664296" cy="1569660"/>
          </a:xfrm>
          <a:prstGeom prst="rect">
            <a:avLst/>
          </a:prstGeom>
          <a:noFill/>
        </p:spPr>
        <p:txBody>
          <a:bodyPr wrap="square" rtlCol="0">
            <a:spAutoFit/>
          </a:bodyPr>
          <a:lstStyle/>
          <a:p>
            <a:pPr algn="ctr"/>
            <a:r>
              <a:rPr lang="en-US" sz="2400" b="1" dirty="0" smtClean="0">
                <a:latin typeface="Trebuchet MS" pitchFamily="34" charset="0"/>
              </a:rPr>
              <a:t>To identify strains producing bioactive compounds</a:t>
            </a:r>
            <a:endParaRPr lang="en-US" sz="2400" b="1" dirty="0">
              <a:latin typeface="Trebuchet MS" pitchFamily="34" charset="0"/>
            </a:endParaRPr>
          </a:p>
        </p:txBody>
      </p:sp>
      <p:pic>
        <p:nvPicPr>
          <p:cNvPr id="78" name="Picture 2" descr="http://upload.wikimedia.org/wikipedia/commons/thumb/a/a1/Burkholderia_cepacia.jpg/220px-Burkholderia_cepacia.jpg"/>
          <p:cNvPicPr>
            <a:picLocks noChangeAspect="1" noChangeArrowheads="1"/>
          </p:cNvPicPr>
          <p:nvPr/>
        </p:nvPicPr>
        <p:blipFill>
          <a:blip r:embed="rId2" cstate="print"/>
          <a:srcRect/>
          <a:stretch>
            <a:fillRect/>
          </a:stretch>
        </p:blipFill>
        <p:spPr bwMode="auto">
          <a:xfrm>
            <a:off x="611560" y="5373216"/>
            <a:ext cx="2088232" cy="1328876"/>
          </a:xfrm>
          <a:prstGeom prst="rect">
            <a:avLst/>
          </a:prstGeom>
          <a:noFill/>
        </p:spPr>
      </p:pic>
      <p:sp>
        <p:nvSpPr>
          <p:cNvPr id="79" name="CasellaDiTesto 78"/>
          <p:cNvSpPr txBox="1"/>
          <p:nvPr/>
        </p:nvSpPr>
        <p:spPr>
          <a:xfrm>
            <a:off x="1799184" y="4797152"/>
            <a:ext cx="7344816" cy="584775"/>
          </a:xfrm>
          <a:prstGeom prst="rect">
            <a:avLst/>
          </a:prstGeom>
          <a:noFill/>
        </p:spPr>
        <p:txBody>
          <a:bodyPr wrap="square" rtlCol="0">
            <a:spAutoFit/>
          </a:bodyPr>
          <a:lstStyle/>
          <a:p>
            <a:r>
              <a:rPr lang="it-IT" sz="3200" b="1" i="1" dirty="0" err="1" smtClean="0">
                <a:solidFill>
                  <a:srgbClr val="C00000"/>
                </a:solidFill>
                <a:latin typeface="Trebuchet MS" pitchFamily="34" charset="0"/>
              </a:rPr>
              <a:t>Burkholderia</a:t>
            </a:r>
            <a:r>
              <a:rPr lang="it-IT" sz="3200" b="1" i="1" dirty="0" smtClean="0">
                <a:solidFill>
                  <a:srgbClr val="C00000"/>
                </a:solidFill>
                <a:latin typeface="Trebuchet MS" pitchFamily="34" charset="0"/>
              </a:rPr>
              <a:t> </a:t>
            </a:r>
            <a:r>
              <a:rPr lang="it-IT" sz="3200" b="1" i="1" dirty="0" err="1" smtClean="0">
                <a:solidFill>
                  <a:srgbClr val="C00000"/>
                </a:solidFill>
                <a:latin typeface="Trebuchet MS" pitchFamily="34" charset="0"/>
              </a:rPr>
              <a:t>cepacia</a:t>
            </a:r>
            <a:r>
              <a:rPr lang="it-IT" sz="3200" b="1" i="1" dirty="0" smtClean="0">
                <a:solidFill>
                  <a:srgbClr val="C00000"/>
                </a:solidFill>
                <a:latin typeface="Trebuchet MS" pitchFamily="34" charset="0"/>
              </a:rPr>
              <a:t> </a:t>
            </a:r>
            <a:r>
              <a:rPr lang="it-IT" sz="3200" b="1" dirty="0" err="1" smtClean="0">
                <a:solidFill>
                  <a:srgbClr val="C00000"/>
                </a:solidFill>
                <a:latin typeface="Trebuchet MS" pitchFamily="34" charset="0"/>
              </a:rPr>
              <a:t>complex</a:t>
            </a:r>
            <a:endParaRPr lang="it-IT" sz="3200" b="1" dirty="0">
              <a:solidFill>
                <a:srgbClr val="C00000"/>
              </a:solidFill>
              <a:latin typeface="Trebuchet MS" pitchFamily="34" charset="0"/>
            </a:endParaRPr>
          </a:p>
        </p:txBody>
      </p:sp>
      <p:sp>
        <p:nvSpPr>
          <p:cNvPr id="80" name="CasellaDiTesto 79"/>
          <p:cNvSpPr txBox="1"/>
          <p:nvPr/>
        </p:nvSpPr>
        <p:spPr>
          <a:xfrm>
            <a:off x="2843808" y="5380672"/>
            <a:ext cx="5502068" cy="1477328"/>
          </a:xfrm>
          <a:prstGeom prst="rect">
            <a:avLst/>
          </a:prstGeom>
          <a:noFill/>
        </p:spPr>
        <p:txBody>
          <a:bodyPr wrap="square" rtlCol="0">
            <a:spAutoFit/>
          </a:bodyPr>
          <a:lstStyle/>
          <a:p>
            <a:pPr algn="just"/>
            <a:r>
              <a:rPr lang="en-US" b="1" dirty="0" smtClean="0">
                <a:latin typeface="Trebuchet MS" pitchFamily="34" charset="0"/>
              </a:rPr>
              <a:t>Many Bcc strains are  MDR opportunistic human pathogens and represent a serious concern for Cystic Fibrosis (CF) patients and immune-compromised individuals</a:t>
            </a:r>
            <a:endParaRPr lang="it-IT" b="1" dirty="0" smtClean="0">
              <a:latin typeface="Trebuchet MS" pitchFamily="34" charset="0"/>
            </a:endParaRPr>
          </a:p>
          <a:p>
            <a:pPr algn="just"/>
            <a:endParaRPr lang="it-IT" dirty="0"/>
          </a:p>
        </p:txBody>
      </p:sp>
      <p:grpSp>
        <p:nvGrpSpPr>
          <p:cNvPr id="51" name="Gruppo 87"/>
          <p:cNvGrpSpPr/>
          <p:nvPr/>
        </p:nvGrpSpPr>
        <p:grpSpPr>
          <a:xfrm>
            <a:off x="611560" y="404664"/>
            <a:ext cx="8189759" cy="1079236"/>
            <a:chOff x="611560" y="388046"/>
            <a:chExt cx="9100641" cy="1024729"/>
          </a:xfrm>
        </p:grpSpPr>
        <p:grpSp>
          <p:nvGrpSpPr>
            <p:cNvPr id="81" name="Gruppo 20"/>
            <p:cNvGrpSpPr/>
            <p:nvPr/>
          </p:nvGrpSpPr>
          <p:grpSpPr>
            <a:xfrm>
              <a:off x="611560" y="388046"/>
              <a:ext cx="7580321" cy="1024729"/>
              <a:chOff x="395536" y="2852936"/>
              <a:chExt cx="13836923" cy="1584176"/>
            </a:xfrm>
          </p:grpSpPr>
          <p:sp>
            <p:nvSpPr>
              <p:cNvPr id="91" name="Freccia a destra 90"/>
              <p:cNvSpPr/>
              <p:nvPr/>
            </p:nvSpPr>
            <p:spPr>
              <a:xfrm>
                <a:off x="395536"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1.Collection of environmental samples</a:t>
                </a:r>
                <a:endParaRPr lang="en-US" sz="1050" dirty="0">
                  <a:latin typeface="Trebuchet MS" pitchFamily="34" charset="0"/>
                </a:endParaRPr>
              </a:p>
            </p:txBody>
          </p:sp>
          <p:sp>
            <p:nvSpPr>
              <p:cNvPr id="92" name="Freccia a destra 91"/>
              <p:cNvSpPr/>
              <p:nvPr/>
            </p:nvSpPr>
            <p:spPr>
              <a:xfrm>
                <a:off x="3203848"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2.Isolation of bacteria</a:t>
                </a:r>
                <a:endParaRPr lang="en-US" sz="1050" dirty="0">
                  <a:latin typeface="Trebuchet MS" pitchFamily="34" charset="0"/>
                </a:endParaRPr>
              </a:p>
            </p:txBody>
          </p:sp>
          <p:sp>
            <p:nvSpPr>
              <p:cNvPr id="93" name="Freccia a destra 92"/>
              <p:cNvSpPr/>
              <p:nvPr/>
            </p:nvSpPr>
            <p:spPr>
              <a:xfrm>
                <a:off x="5945845" y="2852936"/>
                <a:ext cx="2736305" cy="15841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3.Cell-based bioassays</a:t>
                </a:r>
                <a:endParaRPr lang="en-US" sz="1050" dirty="0">
                  <a:latin typeface="Trebuchet MS" pitchFamily="34" charset="0"/>
                </a:endParaRPr>
              </a:p>
            </p:txBody>
          </p:sp>
          <p:sp>
            <p:nvSpPr>
              <p:cNvPr id="94" name="Freccia a destra 93"/>
              <p:cNvSpPr/>
              <p:nvPr/>
            </p:nvSpPr>
            <p:spPr>
              <a:xfrm>
                <a:off x="8720999" y="2852936"/>
                <a:ext cx="2736303" cy="1584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Preparation of crude extracts</a:t>
                </a:r>
                <a:endParaRPr lang="en-US" sz="1050" dirty="0">
                  <a:latin typeface="Trebuchet MS" pitchFamily="34" charset="0"/>
                </a:endParaRPr>
              </a:p>
            </p:txBody>
          </p:sp>
          <p:sp>
            <p:nvSpPr>
              <p:cNvPr id="95" name="Freccia a destra 94"/>
              <p:cNvSpPr/>
              <p:nvPr/>
            </p:nvSpPr>
            <p:spPr>
              <a:xfrm>
                <a:off x="11496154" y="2852936"/>
                <a:ext cx="2736305" cy="1584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Extract based bioassay</a:t>
                </a:r>
                <a:endParaRPr lang="en-US" sz="1050" dirty="0">
                  <a:latin typeface="Trebuchet MS" pitchFamily="34" charset="0"/>
                </a:endParaRPr>
              </a:p>
            </p:txBody>
          </p:sp>
        </p:grpSp>
        <p:sp>
          <p:nvSpPr>
            <p:cNvPr id="90" name="Freccia a destra 89"/>
            <p:cNvSpPr/>
            <p:nvPr/>
          </p:nvSpPr>
          <p:spPr>
            <a:xfrm>
              <a:off x="8213164" y="388046"/>
              <a:ext cx="1499037" cy="102472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Identification of active compounds</a:t>
              </a:r>
              <a:endParaRPr lang="en-US" sz="1050" dirty="0">
                <a:latin typeface="Trebuchet MS" pitchFamily="34" charset="0"/>
              </a:endParaRPr>
            </a:p>
          </p:txBody>
        </p:sp>
      </p:grpSp>
      <p:sp>
        <p:nvSpPr>
          <p:cNvPr id="89" name="CasellaDiTesto 88"/>
          <p:cNvSpPr txBox="1"/>
          <p:nvPr/>
        </p:nvSpPr>
        <p:spPr>
          <a:xfrm>
            <a:off x="863080" y="4149080"/>
            <a:ext cx="8280920" cy="369332"/>
          </a:xfrm>
          <a:prstGeom prst="rect">
            <a:avLst/>
          </a:prstGeom>
          <a:noFill/>
        </p:spPr>
        <p:txBody>
          <a:bodyPr wrap="square" rtlCol="0">
            <a:spAutoFit/>
          </a:bodyPr>
          <a:lstStyle/>
          <a:p>
            <a:r>
              <a:rPr lang="en-US" b="1" dirty="0" smtClean="0"/>
              <a:t>Methods to determine antagonist interaction against different bacterial isolates</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8560" y="332656"/>
            <a:ext cx="9073008" cy="830997"/>
          </a:xfrm>
          <a:prstGeom prst="rect">
            <a:avLst/>
          </a:prstGeom>
          <a:noFill/>
        </p:spPr>
        <p:txBody>
          <a:bodyPr wrap="square" rtlCol="0">
            <a:spAutoFit/>
          </a:bodyPr>
          <a:lstStyle/>
          <a:p>
            <a:pPr algn="ctr"/>
            <a:r>
              <a:rPr lang="en-US" sz="2400" b="1" dirty="0" smtClean="0">
                <a:solidFill>
                  <a:srgbClr val="C00000"/>
                </a:solidFill>
                <a:latin typeface="Trebuchet MS" pitchFamily="34" charset="0"/>
              </a:rPr>
              <a:t>Several Tibetan strains were able to inhibit </a:t>
            </a:r>
          </a:p>
          <a:p>
            <a:pPr algn="ctr"/>
            <a:r>
              <a:rPr lang="en-US" sz="2400" b="1" dirty="0" smtClean="0">
                <a:solidFill>
                  <a:srgbClr val="C00000"/>
                </a:solidFill>
                <a:latin typeface="Trebuchet MS" pitchFamily="34" charset="0"/>
              </a:rPr>
              <a:t>the growth of some Bcc strains</a:t>
            </a:r>
            <a:endParaRPr lang="en-US" sz="2400" b="1" dirty="0">
              <a:solidFill>
                <a:srgbClr val="C00000"/>
              </a:solidFill>
              <a:latin typeface="Trebuchet MS" pitchFamily="34" charset="0"/>
            </a:endParaRPr>
          </a:p>
        </p:txBody>
      </p:sp>
      <p:sp>
        <p:nvSpPr>
          <p:cNvPr id="7" name="CasellaDiTesto 6"/>
          <p:cNvSpPr txBox="1"/>
          <p:nvPr/>
        </p:nvSpPr>
        <p:spPr>
          <a:xfrm>
            <a:off x="899592" y="5589240"/>
            <a:ext cx="7272808" cy="954107"/>
          </a:xfrm>
          <a:prstGeom prst="rect">
            <a:avLst/>
          </a:prstGeom>
          <a:noFill/>
        </p:spPr>
        <p:txBody>
          <a:bodyPr wrap="square" rtlCol="0">
            <a:spAutoFit/>
          </a:bodyPr>
          <a:lstStyle/>
          <a:p>
            <a:pPr algn="ctr"/>
            <a:r>
              <a:rPr lang="en-US" sz="2800" b="1" dirty="0" smtClean="0">
                <a:solidFill>
                  <a:srgbClr val="C00000"/>
                </a:solidFill>
                <a:latin typeface="Trebuchet MS" pitchFamily="34" charset="0"/>
              </a:rPr>
              <a:t>We decided to increase the panel of target pathogens</a:t>
            </a:r>
            <a:endParaRPr lang="en-US" sz="2800" b="1" dirty="0">
              <a:solidFill>
                <a:srgbClr val="C00000"/>
              </a:solidFill>
              <a:latin typeface="Trebuchet MS" pitchFamily="34" charset="0"/>
            </a:endParaRPr>
          </a:p>
        </p:txBody>
      </p:sp>
      <p:graphicFrame>
        <p:nvGraphicFramePr>
          <p:cNvPr id="9" name="Tabella 8"/>
          <p:cNvGraphicFramePr>
            <a:graphicFrameLocks noGrp="1"/>
          </p:cNvGraphicFramePr>
          <p:nvPr/>
        </p:nvGraphicFramePr>
        <p:xfrm>
          <a:off x="467544" y="1628800"/>
          <a:ext cx="7992886" cy="4071837"/>
        </p:xfrm>
        <a:graphic>
          <a:graphicData uri="http://schemas.openxmlformats.org/drawingml/2006/table">
            <a:tbl>
              <a:tblPr/>
              <a:tblGrid>
                <a:gridCol w="1206475"/>
                <a:gridCol w="678639"/>
                <a:gridCol w="555252"/>
                <a:gridCol w="555252"/>
                <a:gridCol w="555252"/>
                <a:gridCol w="555252"/>
                <a:gridCol w="555252"/>
                <a:gridCol w="555252"/>
                <a:gridCol w="555252"/>
                <a:gridCol w="555252"/>
                <a:gridCol w="555252"/>
                <a:gridCol w="555252"/>
                <a:gridCol w="555252"/>
              </a:tblGrid>
              <a:tr h="205662">
                <a:tc>
                  <a:txBody>
                    <a:bodyPr/>
                    <a:lstStyle/>
                    <a:p>
                      <a:pPr algn="ctr" fontAlgn="ctr"/>
                      <a:r>
                        <a:rPr lang="it-IT" sz="1400" b="1" i="0" u="none" strike="noStrike" dirty="0" err="1" smtClean="0">
                          <a:solidFill>
                            <a:srgbClr val="000000"/>
                          </a:solidFill>
                          <a:latin typeface="Calibri"/>
                        </a:rPr>
                        <a:t>Species</a:t>
                      </a:r>
                      <a:endParaRPr lang="it-IT" sz="1400" b="1"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smtClean="0">
                          <a:solidFill>
                            <a:srgbClr val="000000"/>
                          </a:solidFill>
                          <a:latin typeface="Calibri"/>
                        </a:rPr>
                        <a:t>Strain</a:t>
                      </a:r>
                      <a:endParaRPr lang="it-IT" sz="1400" b="1"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smtClean="0">
                          <a:solidFill>
                            <a:srgbClr val="000000"/>
                          </a:solidFill>
                          <a:latin typeface="Calibri"/>
                        </a:rPr>
                        <a:t>MD1</a:t>
                      </a:r>
                      <a:endParaRPr lang="it-IT" sz="1400" b="1"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smtClean="0">
                          <a:solidFill>
                            <a:srgbClr val="000000"/>
                          </a:solidFill>
                          <a:latin typeface="Calibri"/>
                        </a:rPr>
                        <a:t>MD2</a:t>
                      </a:r>
                      <a:endParaRPr lang="it-IT" sz="1400" b="1"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0" u="none" strike="noStrike" baseline="0" dirty="0" smtClean="0">
                          <a:solidFill>
                            <a:srgbClr val="FF0000"/>
                          </a:solidFill>
                          <a:latin typeface="Calibri"/>
                        </a:rPr>
                        <a:t>MD3</a:t>
                      </a:r>
                      <a:endParaRPr lang="it-IT" sz="1400" b="1" i="0" u="none" strike="noStrike" baseline="0" dirty="0">
                        <a:solidFill>
                          <a:srgbClr val="FF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smtClean="0">
                          <a:solidFill>
                            <a:schemeClr val="tx1"/>
                          </a:solidFill>
                          <a:latin typeface="Calibri"/>
                        </a:rPr>
                        <a:t>MD4</a:t>
                      </a:r>
                      <a:endParaRPr lang="it-IT" sz="1400" b="1" i="0"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smtClean="0">
                          <a:solidFill>
                            <a:srgbClr val="000000"/>
                          </a:solidFill>
                          <a:latin typeface="Calibri"/>
                        </a:rPr>
                        <a:t>MD5</a:t>
                      </a:r>
                      <a:endParaRPr lang="it-IT" sz="1400" b="1"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smtClean="0">
                          <a:solidFill>
                            <a:srgbClr val="000000"/>
                          </a:solidFill>
                          <a:latin typeface="Calibri"/>
                        </a:rPr>
                        <a:t>KRL1</a:t>
                      </a:r>
                      <a:endParaRPr lang="it-IT" sz="1400" b="1"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smtClean="0">
                          <a:solidFill>
                            <a:srgbClr val="000000"/>
                          </a:solidFill>
                          <a:latin typeface="Calibri"/>
                        </a:rPr>
                        <a:t>KRL2</a:t>
                      </a:r>
                      <a:endParaRPr lang="it-IT" sz="1400" b="1"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smtClean="0">
                          <a:solidFill>
                            <a:srgbClr val="FF0000"/>
                          </a:solidFill>
                          <a:latin typeface="Calibri"/>
                        </a:rPr>
                        <a:t>KRL3</a:t>
                      </a:r>
                      <a:endParaRPr lang="it-IT" sz="1400" b="1" i="0" u="none" strike="noStrike" dirty="0">
                        <a:solidFill>
                          <a:srgbClr val="FF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smtClean="0">
                          <a:solidFill>
                            <a:srgbClr val="000000"/>
                          </a:solidFill>
                          <a:latin typeface="Calibri"/>
                        </a:rPr>
                        <a:t>KRL4</a:t>
                      </a:r>
                      <a:endParaRPr lang="it-IT" sz="1400" b="1"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smtClean="0">
                          <a:solidFill>
                            <a:srgbClr val="000000"/>
                          </a:solidFill>
                          <a:latin typeface="Calibri"/>
                        </a:rPr>
                        <a:t>KRL5</a:t>
                      </a:r>
                      <a:endParaRPr lang="it-IT" sz="1400" b="1"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smtClean="0">
                          <a:solidFill>
                            <a:srgbClr val="000000"/>
                          </a:solidFill>
                          <a:latin typeface="Calibri"/>
                        </a:rPr>
                        <a:t>KRL6</a:t>
                      </a:r>
                      <a:endParaRPr lang="it-IT" sz="1400" b="1"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261">
                <a:tc>
                  <a:txBody>
                    <a:bodyPr/>
                    <a:lstStyle/>
                    <a:p>
                      <a:pPr algn="ctr" fontAlgn="ctr"/>
                      <a:r>
                        <a:rPr lang="it-IT" sz="1000" b="1" i="1" u="none" strike="noStrike" dirty="0">
                          <a:solidFill>
                            <a:schemeClr val="tx1"/>
                          </a:solidFill>
                          <a:latin typeface="Calibri"/>
                        </a:rPr>
                        <a:t>B. </a:t>
                      </a:r>
                      <a:r>
                        <a:rPr lang="it-IT" sz="1000" b="1" i="1" u="none" strike="noStrike" dirty="0" err="1">
                          <a:solidFill>
                            <a:schemeClr val="tx1"/>
                          </a:solidFill>
                          <a:latin typeface="Calibri"/>
                        </a:rPr>
                        <a:t>ambifaria</a:t>
                      </a:r>
                      <a:endParaRPr lang="it-IT" sz="1000" b="1" i="1"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19182</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aseline="0" dirty="0">
                          <a:solidFill>
                            <a:schemeClr val="tx1"/>
                          </a:solidFill>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261">
                <a:tc>
                  <a:txBody>
                    <a:bodyPr/>
                    <a:lstStyle/>
                    <a:p>
                      <a:pPr algn="ctr" fontAlgn="ctr"/>
                      <a:r>
                        <a:rPr lang="it-IT" sz="1000" b="1" i="1" u="none" strike="noStrike" dirty="0">
                          <a:solidFill>
                            <a:schemeClr val="tx1"/>
                          </a:solidFill>
                          <a:latin typeface="Calibri"/>
                        </a:rPr>
                        <a:t>B. </a:t>
                      </a:r>
                      <a:r>
                        <a:rPr lang="it-IT" sz="1000" b="1" i="1" u="none" strike="noStrike" dirty="0" err="1">
                          <a:solidFill>
                            <a:schemeClr val="tx1"/>
                          </a:solidFill>
                          <a:latin typeface="Calibri"/>
                        </a:rPr>
                        <a:t>anthina</a:t>
                      </a:r>
                      <a:endParaRPr lang="it-IT" sz="1000" b="1" i="1"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20980</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aseline="0" dirty="0" smtClean="0">
                          <a:solidFill>
                            <a:schemeClr val="tx1"/>
                          </a:solidFill>
                          <a:latin typeface="Calibri"/>
                          <a:ea typeface="Calibri"/>
                          <a:cs typeface="Times New Roman"/>
                        </a:rPr>
                        <a:t>+</a:t>
                      </a:r>
                      <a:endParaRPr lang="it-IT" sz="1100" baseline="0" dirty="0">
                        <a:solidFill>
                          <a:schemeClr val="tx1"/>
                        </a:solidFill>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261">
                <a:tc>
                  <a:txBody>
                    <a:bodyPr/>
                    <a:lstStyle/>
                    <a:p>
                      <a:pPr algn="ctr" fontAlgn="ctr"/>
                      <a:r>
                        <a:rPr lang="it-IT" sz="1000" b="1" i="1" u="none" strike="noStrike" dirty="0">
                          <a:solidFill>
                            <a:schemeClr val="tx1"/>
                          </a:solidFill>
                          <a:latin typeface="Calibri"/>
                        </a:rPr>
                        <a:t>B. </a:t>
                      </a:r>
                      <a:r>
                        <a:rPr lang="it-IT" sz="1000" b="1" i="1" u="none" strike="noStrike" dirty="0" err="1">
                          <a:solidFill>
                            <a:schemeClr val="tx1"/>
                          </a:solidFill>
                          <a:latin typeface="Calibri"/>
                        </a:rPr>
                        <a:t>arboris</a:t>
                      </a:r>
                      <a:endParaRPr lang="it-IT" sz="1000" b="1" i="1"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24066</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aseline="0" dirty="0">
                          <a:solidFill>
                            <a:schemeClr val="tx1"/>
                          </a:solidFill>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261">
                <a:tc>
                  <a:txBody>
                    <a:bodyPr/>
                    <a:lstStyle/>
                    <a:p>
                      <a:pPr algn="ctr" fontAlgn="ctr"/>
                      <a:r>
                        <a:rPr lang="it-IT" sz="1000" b="1" i="1" u="none" strike="noStrike" dirty="0">
                          <a:solidFill>
                            <a:schemeClr val="tx1"/>
                          </a:solidFill>
                          <a:latin typeface="Calibri"/>
                        </a:rPr>
                        <a:t>B. </a:t>
                      </a:r>
                      <a:r>
                        <a:rPr lang="it-IT" sz="1000" b="1" i="1" u="none" strike="noStrike" dirty="0" err="1">
                          <a:solidFill>
                            <a:schemeClr val="tx1"/>
                          </a:solidFill>
                          <a:latin typeface="Calibri"/>
                        </a:rPr>
                        <a:t>cenocepacia</a:t>
                      </a:r>
                      <a:endParaRPr lang="it-IT" sz="1000" b="1" i="1"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16656</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baseline="0"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smtClean="0">
                          <a:solidFill>
                            <a:schemeClr val="tx1"/>
                          </a:solidFill>
                          <a:latin typeface="Calibri"/>
                        </a:rPr>
                        <a:t>+</a:t>
                      </a:r>
                      <a:endParaRPr lang="it-IT" sz="1100" b="0" i="0"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smtClean="0">
                          <a:solidFill>
                            <a:schemeClr val="tx1"/>
                          </a:solidFill>
                          <a:latin typeface="Calibri"/>
                        </a:rPr>
                        <a:t>+</a:t>
                      </a:r>
                      <a:endParaRPr lang="it-IT" sz="1100" b="0" i="0"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smtClean="0">
                          <a:solidFill>
                            <a:schemeClr val="tx1"/>
                          </a:solidFill>
                          <a:latin typeface="Calibri"/>
                        </a:rPr>
                        <a:t>+</a:t>
                      </a:r>
                      <a:endParaRPr lang="it-IT" sz="1100" b="0" i="0"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smtClean="0">
                          <a:solidFill>
                            <a:schemeClr val="tx1"/>
                          </a:solidFill>
                          <a:latin typeface="Calibri"/>
                        </a:rPr>
                        <a:t>-</a:t>
                      </a:r>
                      <a:endParaRPr lang="it-IT" sz="1100" b="0" i="0"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484">
                <a:tc>
                  <a:txBody>
                    <a:bodyPr/>
                    <a:lstStyle/>
                    <a:p>
                      <a:pPr algn="ctr" fontAlgn="ctr"/>
                      <a:r>
                        <a:rPr lang="it-IT" sz="1000" b="1" i="1" u="none" strike="noStrike">
                          <a:solidFill>
                            <a:schemeClr val="tx1"/>
                          </a:solidFill>
                          <a:latin typeface="Calibri"/>
                        </a:rPr>
                        <a:t>B. cepacia</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a:t>
                      </a:r>
                      <a:endParaRPr lang="it-IT" sz="1000" b="1" i="0" u="none" strike="noStrike" dirty="0" smtClean="0">
                        <a:solidFill>
                          <a:schemeClr val="tx1"/>
                        </a:solidFill>
                        <a:latin typeface="Calibri"/>
                      </a:endParaRPr>
                    </a:p>
                    <a:p>
                      <a:pPr algn="ctr" fontAlgn="ctr"/>
                      <a:r>
                        <a:rPr lang="it-IT" sz="1000" b="1" i="0" u="none" strike="noStrike" dirty="0" smtClean="0">
                          <a:solidFill>
                            <a:schemeClr val="tx1"/>
                          </a:solidFill>
                          <a:latin typeface="Calibri"/>
                        </a:rPr>
                        <a:t>1222</a:t>
                      </a:r>
                      <a:endParaRPr lang="it-IT" sz="1000" b="1" i="0"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smtClean="0">
                          <a:solidFill>
                            <a:schemeClr val="tx1"/>
                          </a:solidFill>
                          <a:latin typeface="Calibri"/>
                        </a:rPr>
                        <a:t>+</a:t>
                      </a:r>
                      <a:endParaRPr lang="it-IT" sz="1100" b="0" i="0"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baseline="0"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smtClean="0">
                          <a:solidFill>
                            <a:schemeClr val="tx1"/>
                          </a:solidFill>
                          <a:latin typeface="Calibri"/>
                        </a:rPr>
                        <a:t>-</a:t>
                      </a:r>
                      <a:endParaRPr lang="it-IT" sz="1100" b="0" i="0"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261">
                <a:tc>
                  <a:txBody>
                    <a:bodyPr/>
                    <a:lstStyle/>
                    <a:p>
                      <a:pPr algn="ctr" fontAlgn="ctr"/>
                      <a:r>
                        <a:rPr lang="it-IT" sz="1000" b="1" i="1" u="none" strike="noStrike">
                          <a:solidFill>
                            <a:schemeClr val="tx1"/>
                          </a:solidFill>
                          <a:latin typeface="Calibri"/>
                        </a:rPr>
                        <a:t>B. contaminas</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23361</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aseline="0" dirty="0" smtClean="0">
                          <a:solidFill>
                            <a:schemeClr val="tx1"/>
                          </a:solidFill>
                          <a:latin typeface="Calibri"/>
                          <a:ea typeface="Calibri"/>
                          <a:cs typeface="Times New Roman"/>
                        </a:rPr>
                        <a:t>+</a:t>
                      </a:r>
                      <a:endParaRPr lang="it-IT" sz="1100" baseline="0" dirty="0">
                        <a:solidFill>
                          <a:schemeClr val="tx1"/>
                        </a:solidFill>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028">
                <a:tc>
                  <a:txBody>
                    <a:bodyPr/>
                    <a:lstStyle/>
                    <a:p>
                      <a:pPr algn="ctr" fontAlgn="ctr"/>
                      <a:r>
                        <a:rPr lang="it-IT" sz="1000" b="1" i="1" u="none" strike="noStrike">
                          <a:solidFill>
                            <a:schemeClr val="tx1"/>
                          </a:solidFill>
                          <a:latin typeface="Calibri"/>
                        </a:rPr>
                        <a:t>B. diffusa</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24065</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aseline="0" dirty="0">
                          <a:solidFill>
                            <a:schemeClr val="tx1"/>
                          </a:solidFill>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261">
                <a:tc>
                  <a:txBody>
                    <a:bodyPr/>
                    <a:lstStyle/>
                    <a:p>
                      <a:pPr algn="ctr" fontAlgn="ctr"/>
                      <a:r>
                        <a:rPr lang="it-IT" sz="1000" b="1" i="1" u="none" strike="noStrike">
                          <a:solidFill>
                            <a:schemeClr val="tx1"/>
                          </a:solidFill>
                          <a:latin typeface="Calibri"/>
                        </a:rPr>
                        <a:t>B. dolosa</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18943</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aseline="0" dirty="0" smtClean="0">
                          <a:solidFill>
                            <a:schemeClr val="tx1"/>
                          </a:solidFill>
                          <a:latin typeface="Calibri"/>
                          <a:ea typeface="Calibri"/>
                          <a:cs typeface="Times New Roman"/>
                        </a:rPr>
                        <a:t>+</a:t>
                      </a:r>
                      <a:endParaRPr lang="it-IT" sz="1100" baseline="0" dirty="0">
                        <a:solidFill>
                          <a:schemeClr val="tx1"/>
                        </a:solidFill>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261">
                <a:tc>
                  <a:txBody>
                    <a:bodyPr/>
                    <a:lstStyle/>
                    <a:p>
                      <a:pPr algn="ctr" fontAlgn="ctr"/>
                      <a:r>
                        <a:rPr lang="it-IT" sz="1000" b="1" i="1" u="none" strike="noStrike">
                          <a:solidFill>
                            <a:schemeClr val="tx1"/>
                          </a:solidFill>
                          <a:latin typeface="Calibri"/>
                        </a:rPr>
                        <a:t>B. lata</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22485</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aseline="0" dirty="0">
                          <a:solidFill>
                            <a:schemeClr val="tx1"/>
                          </a:solidFill>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261">
                <a:tc>
                  <a:txBody>
                    <a:bodyPr/>
                    <a:lstStyle/>
                    <a:p>
                      <a:pPr algn="ctr" fontAlgn="ctr"/>
                      <a:r>
                        <a:rPr lang="it-IT" sz="1000" b="1" i="1" u="none" strike="noStrike">
                          <a:solidFill>
                            <a:schemeClr val="tx1"/>
                          </a:solidFill>
                          <a:latin typeface="Calibri"/>
                        </a:rPr>
                        <a:t>B. latens</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24064</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aseline="0" dirty="0" smtClean="0">
                          <a:solidFill>
                            <a:schemeClr val="tx1"/>
                          </a:solidFill>
                          <a:latin typeface="Calibri"/>
                          <a:ea typeface="Calibri"/>
                          <a:cs typeface="Times New Roman"/>
                        </a:rPr>
                        <a:t>-</a:t>
                      </a:r>
                      <a:endParaRPr lang="it-IT" sz="1100" baseline="0" dirty="0">
                        <a:solidFill>
                          <a:schemeClr val="tx1"/>
                        </a:solidFill>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261">
                <a:tc>
                  <a:txBody>
                    <a:bodyPr/>
                    <a:lstStyle/>
                    <a:p>
                      <a:pPr algn="ctr" fontAlgn="ctr"/>
                      <a:r>
                        <a:rPr lang="it-IT" sz="1000" b="1" i="1" u="none" strike="noStrike">
                          <a:solidFill>
                            <a:schemeClr val="tx1"/>
                          </a:solidFill>
                          <a:latin typeface="Calibri"/>
                        </a:rPr>
                        <a:t>B. metallica</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24068</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aseline="0" dirty="0">
                          <a:solidFill>
                            <a:schemeClr val="tx1"/>
                          </a:solidFill>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08">
                <a:tc>
                  <a:txBody>
                    <a:bodyPr/>
                    <a:lstStyle/>
                    <a:p>
                      <a:pPr algn="ctr" fontAlgn="ctr"/>
                      <a:r>
                        <a:rPr lang="it-IT" sz="1000" b="1" i="1" u="none" strike="noStrike">
                          <a:solidFill>
                            <a:schemeClr val="tx1"/>
                          </a:solidFill>
                          <a:latin typeface="Calibri"/>
                        </a:rPr>
                        <a:t>B. multivorans</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chemeClr val="tx1"/>
                          </a:solidFill>
                          <a:latin typeface="Calibri"/>
                        </a:rPr>
                        <a:t>LMG 13010</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aseline="0" dirty="0" smtClean="0">
                          <a:solidFill>
                            <a:schemeClr val="tx1"/>
                          </a:solidFill>
                          <a:latin typeface="Calibri"/>
                          <a:ea typeface="Calibri"/>
                          <a:cs typeface="Times New Roman"/>
                        </a:rPr>
                        <a:t>-</a:t>
                      </a:r>
                      <a:endParaRPr lang="it-IT" sz="1100" baseline="0" dirty="0">
                        <a:solidFill>
                          <a:schemeClr val="tx1"/>
                        </a:solidFill>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261">
                <a:tc>
                  <a:txBody>
                    <a:bodyPr/>
                    <a:lstStyle/>
                    <a:p>
                      <a:pPr algn="ctr" fontAlgn="ctr"/>
                      <a:r>
                        <a:rPr lang="it-IT" sz="1000" b="1" i="1" u="none" strike="noStrike">
                          <a:solidFill>
                            <a:schemeClr val="tx1"/>
                          </a:solidFill>
                          <a:latin typeface="Calibri"/>
                        </a:rPr>
                        <a:t>B. pseudomultivorans</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26883</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aseline="0" dirty="0">
                          <a:solidFill>
                            <a:schemeClr val="tx1"/>
                          </a:solidFill>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smtClean="0">
                          <a:latin typeface="Calibri"/>
                          <a:ea typeface="Calibri"/>
                          <a:cs typeface="Times New Roman"/>
                        </a:rPr>
                        <a:t>-</a:t>
                      </a:r>
                      <a:endParaRPr lang="it-IT" sz="1100" dirty="0">
                        <a:latin typeface="Calibri"/>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dirty="0">
                          <a:latin typeface="Calibri"/>
                          <a:ea typeface="Calibri"/>
                          <a:cs typeface="Times New Roman"/>
                        </a:rPr>
                        <a:t>+</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279">
                <a:tc>
                  <a:txBody>
                    <a:bodyPr/>
                    <a:lstStyle/>
                    <a:p>
                      <a:pPr algn="ctr" fontAlgn="b"/>
                      <a:endParaRPr lang="it-IT" sz="500" b="0" i="0" u="none" strike="noStrike" dirty="0">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500" b="0"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1"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1"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dirty="0">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dirty="0">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dirty="0">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dirty="0">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dirty="0">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6" name="CasellaDiTesto 5"/>
          <p:cNvSpPr txBox="1"/>
          <p:nvPr/>
        </p:nvSpPr>
        <p:spPr>
          <a:xfrm>
            <a:off x="395536" y="1052736"/>
            <a:ext cx="1944216" cy="584775"/>
          </a:xfrm>
          <a:prstGeom prst="rect">
            <a:avLst/>
          </a:prstGeom>
          <a:noFill/>
        </p:spPr>
        <p:txBody>
          <a:bodyPr wrap="square" rtlCol="0">
            <a:spAutoFit/>
          </a:bodyPr>
          <a:lstStyle/>
          <a:p>
            <a:r>
              <a:rPr lang="en-US" sz="1600" dirty="0" smtClean="0">
                <a:latin typeface="Trebuchet MS" pitchFamily="34" charset="0"/>
              </a:rPr>
              <a:t>+  growth</a:t>
            </a:r>
          </a:p>
          <a:p>
            <a:r>
              <a:rPr lang="en-US" sz="1600" dirty="0" smtClean="0">
                <a:latin typeface="Trebuchet MS" pitchFamily="34" charset="0"/>
              </a:rPr>
              <a:t>-  no growth</a:t>
            </a:r>
            <a:endParaRPr lang="en-US" sz="1600" dirty="0">
              <a:latin typeface="Trebuchet MS"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p:cNvPicPr>
            <a:picLocks noChangeAspect="1" noChangeArrowheads="1"/>
          </p:cNvPicPr>
          <p:nvPr/>
        </p:nvPicPr>
        <p:blipFill>
          <a:blip r:embed="rId3" cstate="print"/>
          <a:srcRect l="33028" t="24170" r="18018" b="49245"/>
          <a:stretch>
            <a:fillRect/>
          </a:stretch>
        </p:blipFill>
        <p:spPr bwMode="auto">
          <a:xfrm>
            <a:off x="4472880" y="3429000"/>
            <a:ext cx="4419600" cy="1727200"/>
          </a:xfrm>
          <a:prstGeom prst="rect">
            <a:avLst/>
          </a:prstGeom>
          <a:noFill/>
          <a:ln w="9525">
            <a:noFill/>
            <a:miter lim="800000"/>
            <a:headEnd/>
            <a:tailEnd/>
          </a:ln>
        </p:spPr>
      </p:pic>
      <p:sp>
        <p:nvSpPr>
          <p:cNvPr id="20" name="CasellaDiTesto 19"/>
          <p:cNvSpPr txBox="1"/>
          <p:nvPr/>
        </p:nvSpPr>
        <p:spPr>
          <a:xfrm>
            <a:off x="899592" y="404664"/>
            <a:ext cx="7056784" cy="369332"/>
          </a:xfrm>
          <a:prstGeom prst="rect">
            <a:avLst/>
          </a:prstGeom>
          <a:noFill/>
        </p:spPr>
        <p:txBody>
          <a:bodyPr wrap="square" rtlCol="0">
            <a:spAutoFit/>
          </a:bodyPr>
          <a:lstStyle/>
          <a:p>
            <a:r>
              <a:rPr lang="it-IT" b="1" dirty="0" err="1" smtClean="0">
                <a:latin typeface="Trebuchet MS" pitchFamily="34" charset="0"/>
              </a:rPr>
              <a:t>Collaboration</a:t>
            </a:r>
            <a:r>
              <a:rPr lang="it-IT" b="1" dirty="0" smtClean="0">
                <a:latin typeface="Trebuchet MS" pitchFamily="34" charset="0"/>
              </a:rPr>
              <a:t> </a:t>
            </a:r>
            <a:r>
              <a:rPr lang="it-IT" b="1" dirty="0" err="1" smtClean="0">
                <a:latin typeface="Trebuchet MS" pitchFamily="34" charset="0"/>
              </a:rPr>
              <a:t>with</a:t>
            </a:r>
            <a:r>
              <a:rPr lang="it-IT" b="1" dirty="0" smtClean="0">
                <a:latin typeface="Trebuchet MS" pitchFamily="34" charset="0"/>
              </a:rPr>
              <a:t> Prof  George </a:t>
            </a:r>
            <a:r>
              <a:rPr lang="it-IT" b="1" dirty="0" err="1" smtClean="0">
                <a:latin typeface="Trebuchet MS" pitchFamily="34" charset="0"/>
              </a:rPr>
              <a:t>Tegos</a:t>
            </a:r>
            <a:r>
              <a:rPr lang="it-IT" b="1" dirty="0" smtClean="0">
                <a:latin typeface="Trebuchet MS" pitchFamily="34" charset="0"/>
              </a:rPr>
              <a:t> </a:t>
            </a:r>
            <a:r>
              <a:rPr lang="it-IT" b="1" dirty="0" err="1" smtClean="0">
                <a:latin typeface="Trebuchet MS" pitchFamily="34" charset="0"/>
              </a:rPr>
              <a:t>of</a:t>
            </a:r>
            <a:r>
              <a:rPr lang="it-IT" b="1" dirty="0" smtClean="0">
                <a:latin typeface="Trebuchet MS" pitchFamily="34" charset="0"/>
              </a:rPr>
              <a:t> the UNM</a:t>
            </a:r>
            <a:endParaRPr lang="it-IT" b="1" dirty="0">
              <a:latin typeface="Trebuchet MS" pitchFamily="34" charset="0"/>
            </a:endParaRPr>
          </a:p>
        </p:txBody>
      </p:sp>
      <p:pic>
        <p:nvPicPr>
          <p:cNvPr id="11" name="Picture 6"/>
          <p:cNvPicPr>
            <a:picLocks noChangeAspect="1" noChangeArrowheads="1"/>
          </p:cNvPicPr>
          <p:nvPr/>
        </p:nvPicPr>
        <p:blipFill>
          <a:blip r:embed="rId4" cstate="print"/>
          <a:srcRect/>
          <a:stretch>
            <a:fillRect/>
          </a:stretch>
        </p:blipFill>
        <p:spPr bwMode="auto">
          <a:xfrm>
            <a:off x="1259632" y="1196752"/>
            <a:ext cx="6324600" cy="1184275"/>
          </a:xfrm>
          <a:prstGeom prst="rect">
            <a:avLst/>
          </a:prstGeom>
          <a:noFill/>
          <a:ln w="9525">
            <a:noFill/>
            <a:round/>
            <a:headEnd/>
            <a:tailEnd/>
          </a:ln>
        </p:spPr>
      </p:pic>
      <p:sp>
        <p:nvSpPr>
          <p:cNvPr id="8" name="CasellaDiTesto 7"/>
          <p:cNvSpPr txBox="1"/>
          <p:nvPr/>
        </p:nvSpPr>
        <p:spPr>
          <a:xfrm>
            <a:off x="539552" y="3068960"/>
            <a:ext cx="3600400" cy="3139321"/>
          </a:xfrm>
          <a:prstGeom prst="rect">
            <a:avLst/>
          </a:prstGeom>
          <a:noFill/>
        </p:spPr>
        <p:txBody>
          <a:bodyPr wrap="square" rtlCol="0">
            <a:spAutoFit/>
          </a:bodyPr>
          <a:lstStyle/>
          <a:p>
            <a:pPr algn="just">
              <a:buFont typeface="Arial" pitchFamily="34" charset="0"/>
              <a:buChar char="•"/>
            </a:pPr>
            <a:r>
              <a:rPr lang="it-IT" b="1" dirty="0" smtClean="0">
                <a:latin typeface="Trebuchet MS" pitchFamily="34" charset="0"/>
              </a:rPr>
              <a:t>HTS </a:t>
            </a:r>
            <a:r>
              <a:rPr lang="it-IT" b="1" dirty="0" err="1" smtClean="0">
                <a:latin typeface="Trebuchet MS" pitchFamily="34" charset="0"/>
              </a:rPr>
              <a:t>instrumentation</a:t>
            </a:r>
            <a:endParaRPr lang="it-IT" b="1" dirty="0" smtClean="0">
              <a:latin typeface="Trebuchet MS" pitchFamily="34" charset="0"/>
            </a:endParaRPr>
          </a:p>
          <a:p>
            <a:pPr algn="just"/>
            <a:endParaRPr lang="it-IT" b="1" dirty="0" smtClean="0">
              <a:latin typeface="Trebuchet MS" pitchFamily="34" charset="0"/>
            </a:endParaRPr>
          </a:p>
          <a:p>
            <a:pPr algn="just">
              <a:buFont typeface="Arial" pitchFamily="34" charset="0"/>
              <a:buChar char="•"/>
            </a:pPr>
            <a:r>
              <a:rPr lang="en-US" b="1" dirty="0" err="1" smtClean="0">
                <a:latin typeface="Trebuchet MS" pitchFamily="34" charset="0"/>
              </a:rPr>
              <a:t>Bioinformatic</a:t>
            </a:r>
            <a:r>
              <a:rPr lang="en-US" b="1" dirty="0" smtClean="0">
                <a:latin typeface="Trebuchet MS" pitchFamily="34" charset="0"/>
              </a:rPr>
              <a:t> facilities</a:t>
            </a:r>
          </a:p>
          <a:p>
            <a:pPr algn="just">
              <a:buFont typeface="Arial" pitchFamily="34" charset="0"/>
              <a:buChar char="•"/>
            </a:pPr>
            <a:endParaRPr lang="en-US" b="1" dirty="0" smtClean="0">
              <a:latin typeface="Trebuchet MS" pitchFamily="34" charset="0"/>
            </a:endParaRPr>
          </a:p>
          <a:p>
            <a:pPr algn="just">
              <a:buFont typeface="Arial" pitchFamily="34" charset="0"/>
              <a:buChar char="•"/>
            </a:pPr>
            <a:r>
              <a:rPr lang="en-US" b="1" dirty="0" smtClean="0">
                <a:latin typeface="Trebuchet MS" pitchFamily="34" charset="0"/>
              </a:rPr>
              <a:t>CDC-certified laboratory to conduct research on Category A select agents such as </a:t>
            </a:r>
            <a:r>
              <a:rPr lang="en-US" b="1" i="1" dirty="0" err="1" smtClean="0">
                <a:latin typeface="Trebuchet MS" pitchFamily="34" charset="0"/>
              </a:rPr>
              <a:t>Francisella</a:t>
            </a:r>
            <a:r>
              <a:rPr lang="en-US" b="1" i="1" dirty="0" smtClean="0">
                <a:latin typeface="Trebuchet MS" pitchFamily="34" charset="0"/>
              </a:rPr>
              <a:t> </a:t>
            </a:r>
            <a:r>
              <a:rPr lang="en-US" b="1" i="1" dirty="0" err="1" smtClean="0">
                <a:latin typeface="Trebuchet MS" pitchFamily="34" charset="0"/>
              </a:rPr>
              <a:t>tularensis</a:t>
            </a:r>
            <a:r>
              <a:rPr lang="en-US" b="1" i="1" dirty="0" smtClean="0">
                <a:latin typeface="Trebuchet MS" pitchFamily="34" charset="0"/>
              </a:rPr>
              <a:t>, Burkholderia </a:t>
            </a:r>
            <a:r>
              <a:rPr lang="en-US" b="1" i="1" dirty="0" err="1" smtClean="0">
                <a:latin typeface="Trebuchet MS" pitchFamily="34" charset="0"/>
              </a:rPr>
              <a:t>pseuodomallei</a:t>
            </a:r>
            <a:r>
              <a:rPr lang="en-US" b="1" i="1" dirty="0" smtClean="0">
                <a:latin typeface="Trebuchet MS" pitchFamily="34" charset="0"/>
              </a:rPr>
              <a:t> </a:t>
            </a:r>
            <a:r>
              <a:rPr lang="en-US" b="1" dirty="0" smtClean="0">
                <a:latin typeface="Trebuchet MS" pitchFamily="34" charset="0"/>
              </a:rPr>
              <a:t>and </a:t>
            </a:r>
            <a:r>
              <a:rPr lang="en-US" b="1" i="1" dirty="0" smtClean="0">
                <a:latin typeface="Trebuchet MS" pitchFamily="34" charset="0"/>
              </a:rPr>
              <a:t>Bacillus </a:t>
            </a:r>
            <a:r>
              <a:rPr lang="en-US" b="1" i="1" dirty="0" err="1" smtClean="0">
                <a:latin typeface="Trebuchet MS" pitchFamily="34" charset="0"/>
              </a:rPr>
              <a:t>anthracis</a:t>
            </a:r>
            <a:endParaRPr lang="en-US" b="1" dirty="0" smtClean="0">
              <a:latin typeface="Trebuchet MS" pitchFamily="34" charset="0"/>
            </a:endParaRPr>
          </a:p>
          <a:p>
            <a:endParaRPr lang="it-IT" b="1" dirty="0">
              <a:latin typeface="Trebuchet MS"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548680"/>
            <a:ext cx="2664296" cy="369332"/>
          </a:xfrm>
          <a:prstGeom prst="rect">
            <a:avLst/>
          </a:prstGeom>
          <a:noFill/>
        </p:spPr>
        <p:txBody>
          <a:bodyPr wrap="square" rtlCol="0">
            <a:spAutoFit/>
          </a:bodyPr>
          <a:lstStyle/>
          <a:p>
            <a:r>
              <a:rPr lang="en-US" dirty="0" smtClean="0">
                <a:latin typeface="Trebuchet MS" pitchFamily="34" charset="0"/>
              </a:rPr>
              <a:t>Target 2</a:t>
            </a:r>
            <a:endParaRPr lang="en-US" dirty="0">
              <a:latin typeface="Trebuchet MS" pitchFamily="34" charset="0"/>
            </a:endParaRPr>
          </a:p>
        </p:txBody>
      </p:sp>
      <p:sp>
        <p:nvSpPr>
          <p:cNvPr id="3" name="CasellaDiTesto 2"/>
          <p:cNvSpPr txBox="1"/>
          <p:nvPr/>
        </p:nvSpPr>
        <p:spPr>
          <a:xfrm>
            <a:off x="611560" y="3140968"/>
            <a:ext cx="2520280" cy="369332"/>
          </a:xfrm>
          <a:prstGeom prst="rect">
            <a:avLst/>
          </a:prstGeom>
          <a:noFill/>
        </p:spPr>
        <p:txBody>
          <a:bodyPr wrap="square" rtlCol="0">
            <a:spAutoFit/>
          </a:bodyPr>
          <a:lstStyle/>
          <a:p>
            <a:r>
              <a:rPr lang="en-US" dirty="0" smtClean="0">
                <a:latin typeface="Trebuchet MS" pitchFamily="34" charset="0"/>
              </a:rPr>
              <a:t>Target 3</a:t>
            </a:r>
            <a:endParaRPr lang="en-US" dirty="0">
              <a:latin typeface="Trebuchet MS" pitchFamily="34" charset="0"/>
            </a:endParaRPr>
          </a:p>
        </p:txBody>
      </p:sp>
      <p:sp>
        <p:nvSpPr>
          <p:cNvPr id="4" name="CasellaDiTesto 3"/>
          <p:cNvSpPr txBox="1"/>
          <p:nvPr/>
        </p:nvSpPr>
        <p:spPr>
          <a:xfrm>
            <a:off x="1619672" y="548680"/>
            <a:ext cx="3600400" cy="369332"/>
          </a:xfrm>
          <a:prstGeom prst="rect">
            <a:avLst/>
          </a:prstGeom>
          <a:noFill/>
        </p:spPr>
        <p:txBody>
          <a:bodyPr wrap="square" rtlCol="0">
            <a:spAutoFit/>
          </a:bodyPr>
          <a:lstStyle/>
          <a:p>
            <a:r>
              <a:rPr lang="en-US" b="1" i="1" dirty="0" smtClean="0">
                <a:solidFill>
                  <a:srgbClr val="C00000"/>
                </a:solidFill>
                <a:latin typeface="Trebuchet MS" pitchFamily="34" charset="0"/>
              </a:rPr>
              <a:t>Burkholderia </a:t>
            </a:r>
            <a:r>
              <a:rPr lang="en-US" b="1" i="1" dirty="0" err="1" smtClean="0">
                <a:solidFill>
                  <a:srgbClr val="C00000"/>
                </a:solidFill>
                <a:latin typeface="Trebuchet MS" pitchFamily="34" charset="0"/>
              </a:rPr>
              <a:t>pseudomallei</a:t>
            </a:r>
            <a:r>
              <a:rPr lang="en-US" b="1" i="1" dirty="0" smtClean="0">
                <a:solidFill>
                  <a:srgbClr val="C00000"/>
                </a:solidFill>
                <a:latin typeface="Trebuchet MS" pitchFamily="34" charset="0"/>
              </a:rPr>
              <a:t> (</a:t>
            </a:r>
            <a:r>
              <a:rPr lang="en-US" b="1" i="1" dirty="0" err="1" smtClean="0">
                <a:solidFill>
                  <a:srgbClr val="C00000"/>
                </a:solidFill>
                <a:latin typeface="Trebuchet MS" pitchFamily="34" charset="0"/>
              </a:rPr>
              <a:t>Bp</a:t>
            </a:r>
            <a:r>
              <a:rPr lang="en-US" b="1" i="1" dirty="0" smtClean="0">
                <a:solidFill>
                  <a:srgbClr val="C00000"/>
                </a:solidFill>
                <a:latin typeface="Trebuchet MS" pitchFamily="34" charset="0"/>
              </a:rPr>
              <a:t>)</a:t>
            </a:r>
            <a:endParaRPr lang="en-US" b="1" i="1" dirty="0">
              <a:solidFill>
                <a:srgbClr val="C00000"/>
              </a:solidFill>
              <a:latin typeface="Trebuchet MS" pitchFamily="34" charset="0"/>
            </a:endParaRPr>
          </a:p>
        </p:txBody>
      </p:sp>
      <p:pic>
        <p:nvPicPr>
          <p:cNvPr id="1026" name="Picture 2" descr="C:\Users\iPietro\Desktop\040914_burk_300.jpg"/>
          <p:cNvPicPr>
            <a:picLocks noChangeAspect="1" noChangeArrowheads="1"/>
          </p:cNvPicPr>
          <p:nvPr/>
        </p:nvPicPr>
        <p:blipFill>
          <a:blip r:embed="rId3" cstate="print"/>
          <a:srcRect/>
          <a:stretch>
            <a:fillRect/>
          </a:stretch>
        </p:blipFill>
        <p:spPr bwMode="auto">
          <a:xfrm>
            <a:off x="5508104" y="548680"/>
            <a:ext cx="2304256" cy="1897623"/>
          </a:xfrm>
          <a:prstGeom prst="rect">
            <a:avLst/>
          </a:prstGeom>
          <a:noFill/>
        </p:spPr>
      </p:pic>
      <p:sp>
        <p:nvSpPr>
          <p:cNvPr id="6" name="CasellaDiTesto 5"/>
          <p:cNvSpPr txBox="1"/>
          <p:nvPr/>
        </p:nvSpPr>
        <p:spPr>
          <a:xfrm>
            <a:off x="1763688" y="3140968"/>
            <a:ext cx="3528392" cy="369332"/>
          </a:xfrm>
          <a:prstGeom prst="rect">
            <a:avLst/>
          </a:prstGeom>
          <a:noFill/>
        </p:spPr>
        <p:txBody>
          <a:bodyPr wrap="square" rtlCol="0">
            <a:spAutoFit/>
          </a:bodyPr>
          <a:lstStyle/>
          <a:p>
            <a:r>
              <a:rPr lang="en-US" b="1" i="1" dirty="0" err="1" smtClean="0">
                <a:solidFill>
                  <a:srgbClr val="C00000"/>
                </a:solidFill>
                <a:latin typeface="Trebuchet MS" pitchFamily="34" charset="0"/>
              </a:rPr>
              <a:t>Francisella</a:t>
            </a:r>
            <a:r>
              <a:rPr lang="en-US" b="1" i="1" dirty="0" smtClean="0">
                <a:solidFill>
                  <a:srgbClr val="C00000"/>
                </a:solidFill>
                <a:latin typeface="Trebuchet MS" pitchFamily="34" charset="0"/>
              </a:rPr>
              <a:t> </a:t>
            </a:r>
            <a:r>
              <a:rPr lang="en-US" b="1" i="1" dirty="0" err="1" smtClean="0">
                <a:solidFill>
                  <a:srgbClr val="C00000"/>
                </a:solidFill>
                <a:latin typeface="Trebuchet MS" pitchFamily="34" charset="0"/>
              </a:rPr>
              <a:t>tularensis</a:t>
            </a:r>
            <a:r>
              <a:rPr lang="en-US" b="1" i="1" dirty="0" smtClean="0">
                <a:solidFill>
                  <a:srgbClr val="C00000"/>
                </a:solidFill>
                <a:latin typeface="Trebuchet MS" pitchFamily="34" charset="0"/>
              </a:rPr>
              <a:t> (Ft)</a:t>
            </a:r>
            <a:endParaRPr lang="en-US" b="1" i="1" dirty="0">
              <a:solidFill>
                <a:srgbClr val="C00000"/>
              </a:solidFill>
              <a:latin typeface="Trebuchet MS" pitchFamily="34" charset="0"/>
            </a:endParaRPr>
          </a:p>
        </p:txBody>
      </p:sp>
      <p:pic>
        <p:nvPicPr>
          <p:cNvPr id="1027" name="Picture 3" descr="C:\Users\iPietro\Desktop\Francisella_tularensis_01.jpg"/>
          <p:cNvPicPr>
            <a:picLocks noChangeAspect="1" noChangeArrowheads="1"/>
          </p:cNvPicPr>
          <p:nvPr/>
        </p:nvPicPr>
        <p:blipFill>
          <a:blip r:embed="rId4" cstate="print"/>
          <a:srcRect/>
          <a:stretch>
            <a:fillRect/>
          </a:stretch>
        </p:blipFill>
        <p:spPr bwMode="auto">
          <a:xfrm>
            <a:off x="5580112" y="2996952"/>
            <a:ext cx="2400816" cy="1800200"/>
          </a:xfrm>
          <a:prstGeom prst="rect">
            <a:avLst/>
          </a:prstGeom>
          <a:noFill/>
        </p:spPr>
      </p:pic>
      <p:sp>
        <p:nvSpPr>
          <p:cNvPr id="8" name="CasellaDiTesto 7"/>
          <p:cNvSpPr txBox="1"/>
          <p:nvPr/>
        </p:nvSpPr>
        <p:spPr>
          <a:xfrm>
            <a:off x="1115616" y="980728"/>
            <a:ext cx="4248472" cy="923330"/>
          </a:xfrm>
          <a:prstGeom prst="rect">
            <a:avLst/>
          </a:prstGeom>
          <a:noFill/>
        </p:spPr>
        <p:txBody>
          <a:bodyPr wrap="square" rtlCol="0">
            <a:spAutoFit/>
          </a:bodyPr>
          <a:lstStyle/>
          <a:p>
            <a:pPr algn="just"/>
            <a:r>
              <a:rPr lang="en-US" b="1" i="1" dirty="0" smtClean="0">
                <a:latin typeface="Trebuchet MS" pitchFamily="34" charset="0"/>
              </a:rPr>
              <a:t>Bp</a:t>
            </a:r>
            <a:r>
              <a:rPr lang="en-US" b="1" dirty="0" smtClean="0">
                <a:latin typeface="Trebuchet MS" pitchFamily="34" charset="0"/>
              </a:rPr>
              <a:t> is the etiologic agent of </a:t>
            </a:r>
            <a:r>
              <a:rPr lang="en-US" b="1" dirty="0" err="1" smtClean="0">
                <a:latin typeface="Trebuchet MS" pitchFamily="34" charset="0"/>
              </a:rPr>
              <a:t>meloidosis</a:t>
            </a:r>
            <a:r>
              <a:rPr lang="en-US" b="1" dirty="0" smtClean="0">
                <a:latin typeface="Trebuchet MS" pitchFamily="34" charset="0"/>
              </a:rPr>
              <a:t>, particularly relevant in Thailand and northern Australia.</a:t>
            </a:r>
            <a:endParaRPr lang="en-US" b="1" dirty="0">
              <a:latin typeface="Trebuchet MS" pitchFamily="34" charset="0"/>
            </a:endParaRPr>
          </a:p>
        </p:txBody>
      </p:sp>
      <p:sp>
        <p:nvSpPr>
          <p:cNvPr id="9" name="CasellaDiTesto 8"/>
          <p:cNvSpPr txBox="1"/>
          <p:nvPr/>
        </p:nvSpPr>
        <p:spPr>
          <a:xfrm>
            <a:off x="1259632" y="3573016"/>
            <a:ext cx="3744416" cy="1200329"/>
          </a:xfrm>
          <a:prstGeom prst="rect">
            <a:avLst/>
          </a:prstGeom>
          <a:noFill/>
        </p:spPr>
        <p:txBody>
          <a:bodyPr wrap="square" rtlCol="0">
            <a:spAutoFit/>
          </a:bodyPr>
          <a:lstStyle/>
          <a:p>
            <a:pPr algn="just"/>
            <a:r>
              <a:rPr lang="en-US" b="1" i="1" dirty="0" smtClean="0">
                <a:latin typeface="Trebuchet MS" pitchFamily="34" charset="0"/>
              </a:rPr>
              <a:t>Ft</a:t>
            </a:r>
            <a:r>
              <a:rPr lang="en-US" b="1" dirty="0" smtClean="0">
                <a:latin typeface="Trebuchet MS" pitchFamily="34" charset="0"/>
              </a:rPr>
              <a:t> is the causative agent of tularemia, and can infect humans and animals. It is endemic in North America</a:t>
            </a:r>
            <a:endParaRPr lang="en-US" b="1" dirty="0">
              <a:latin typeface="Trebuchet MS" pitchFamily="34" charset="0"/>
            </a:endParaRPr>
          </a:p>
        </p:txBody>
      </p:sp>
      <p:sp>
        <p:nvSpPr>
          <p:cNvPr id="10" name="CasellaDiTesto 9"/>
          <p:cNvSpPr txBox="1"/>
          <p:nvPr/>
        </p:nvSpPr>
        <p:spPr>
          <a:xfrm>
            <a:off x="539552" y="5085184"/>
            <a:ext cx="8352928" cy="707886"/>
          </a:xfrm>
          <a:prstGeom prst="rect">
            <a:avLst/>
          </a:prstGeom>
          <a:noFill/>
        </p:spPr>
        <p:txBody>
          <a:bodyPr wrap="square" rtlCol="0">
            <a:spAutoFit/>
          </a:bodyPr>
          <a:lstStyle/>
          <a:p>
            <a:pPr algn="ctr"/>
            <a:r>
              <a:rPr lang="en-US" sz="2000" b="1" dirty="0" smtClean="0">
                <a:solidFill>
                  <a:srgbClr val="C00000"/>
                </a:solidFill>
                <a:latin typeface="Trebuchet MS" pitchFamily="34" charset="0"/>
              </a:rPr>
              <a:t>These two bacteria have been recognized as </a:t>
            </a:r>
          </a:p>
          <a:p>
            <a:pPr algn="ctr"/>
            <a:r>
              <a:rPr lang="en-US" sz="2000" b="1" dirty="0" smtClean="0">
                <a:solidFill>
                  <a:srgbClr val="C00000"/>
                </a:solidFill>
                <a:latin typeface="Trebuchet MS" pitchFamily="34" charset="0"/>
              </a:rPr>
              <a:t>probable biological weapon by US Army</a:t>
            </a:r>
            <a:endParaRPr lang="en-US" sz="2000" b="1" dirty="0">
              <a:solidFill>
                <a:srgbClr val="C00000"/>
              </a:solidFill>
              <a:latin typeface="Trebuchet M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260648"/>
            <a:ext cx="453650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lang="en-US" sz="2000" b="1" i="1" dirty="0" smtClean="0">
              <a:latin typeface="Trebuchet MS"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sz="2000" b="1" i="1" dirty="0" smtClean="0">
              <a:latin typeface="Trebuchet MS"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sz="2000" b="1" i="1" dirty="0" smtClean="0">
              <a:latin typeface="Trebuchet MS"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2000" b="1" i="1" dirty="0" smtClean="0">
                <a:latin typeface="Trebuchet MS" pitchFamily="34" charset="0"/>
                <a:cs typeface="Times New Roman" pitchFamily="18" charset="0"/>
              </a:rPr>
              <a:t>We performed 16S analysis on</a:t>
            </a:r>
          </a:p>
          <a:p>
            <a:pPr marL="0" marR="0" lvl="0" indent="0" defTabSz="914400" rtl="0" eaLnBrk="0" fontAlgn="base" latinLnBrk="0" hangingPunct="0">
              <a:lnSpc>
                <a:spcPct val="100000"/>
              </a:lnSpc>
              <a:spcBef>
                <a:spcPct val="0"/>
              </a:spcBef>
              <a:spcAft>
                <a:spcPct val="0"/>
              </a:spcAft>
              <a:buClrTx/>
              <a:buSzTx/>
              <a:buFontTx/>
              <a:buNone/>
              <a:tabLst/>
            </a:pPr>
            <a:r>
              <a:rPr lang="en-US" sz="2000" b="1" i="1" dirty="0" smtClean="0">
                <a:latin typeface="Trebuchet MS" pitchFamily="34" charset="0"/>
                <a:cs typeface="Times New Roman" pitchFamily="18" charset="0"/>
              </a:rPr>
              <a:t>the most promising strains </a:t>
            </a:r>
          </a:p>
          <a:p>
            <a:pPr marL="0" marR="0" lvl="0" indent="0" defTabSz="914400" rtl="0" eaLnBrk="0" fontAlgn="base" latinLnBrk="0" hangingPunct="0">
              <a:lnSpc>
                <a:spcPct val="100000"/>
              </a:lnSpc>
              <a:spcBef>
                <a:spcPct val="0"/>
              </a:spcBef>
              <a:spcAft>
                <a:spcPct val="0"/>
              </a:spcAft>
              <a:buClrTx/>
              <a:buSzTx/>
              <a:buFontTx/>
              <a:buNone/>
              <a:tabLst/>
            </a:pPr>
            <a:endParaRPr lang="en-US" sz="2000" b="1" i="1" dirty="0" smtClean="0">
              <a:latin typeface="Trebuchet MS"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rebuchet MS" pitchFamily="34" charset="0"/>
                <a:cs typeface="Times New Roman" pitchFamily="18" charset="0"/>
              </a:rPr>
              <a:t>Pseudomonas sp. </a:t>
            </a:r>
            <a:r>
              <a:rPr kumimoji="0" lang="en-US" sz="2000" b="1" u="none" strike="noStrike" cap="none" normalizeH="0" dirty="0" smtClean="0">
                <a:ln>
                  <a:noFill/>
                </a:ln>
                <a:solidFill>
                  <a:schemeClr val="tx1"/>
                </a:solidFill>
                <a:effectLst/>
                <a:latin typeface="Trebuchet MS" pitchFamily="34" charset="0"/>
                <a:cs typeface="Times New Roman" pitchFamily="18" charset="0"/>
              </a:rPr>
              <a:t>MD1</a:t>
            </a:r>
          </a:p>
          <a:p>
            <a:pPr marL="0" marR="0" lvl="0" indent="0" defTabSz="914400" rtl="0" eaLnBrk="0" fontAlgn="base" latinLnBrk="0" hangingPunct="0">
              <a:lnSpc>
                <a:spcPct val="100000"/>
              </a:lnSpc>
              <a:spcBef>
                <a:spcPct val="0"/>
              </a:spcBef>
              <a:spcAft>
                <a:spcPct val="0"/>
              </a:spcAft>
              <a:buClrTx/>
              <a:buSzTx/>
              <a:buFontTx/>
              <a:buNone/>
              <a:tabLst/>
            </a:pPr>
            <a:r>
              <a:rPr lang="en-US" sz="2000" b="1" i="1" baseline="0" dirty="0" smtClean="0">
                <a:latin typeface="Trebuchet MS" pitchFamily="34" charset="0"/>
                <a:cs typeface="Times New Roman" pitchFamily="18" charset="0"/>
              </a:rPr>
              <a:t>Pseudomonas</a:t>
            </a:r>
            <a:r>
              <a:rPr lang="en-US" sz="2000" b="1" i="1" dirty="0" smtClean="0">
                <a:latin typeface="Trebuchet MS" pitchFamily="34" charset="0"/>
                <a:cs typeface="Times New Roman" pitchFamily="18" charset="0"/>
              </a:rPr>
              <a:t> sp. </a:t>
            </a:r>
            <a:r>
              <a:rPr lang="en-US" sz="2000" b="1" dirty="0" smtClean="0">
                <a:latin typeface="Trebuchet MS" pitchFamily="34" charset="0"/>
                <a:cs typeface="Times New Roman" pitchFamily="18" charset="0"/>
              </a:rPr>
              <a:t>MD2</a:t>
            </a:r>
            <a:endParaRPr kumimoji="0" lang="it-IT" sz="2000" b="1" u="none" strike="noStrike" cap="none" normalizeH="0" baseline="0" dirty="0" smtClean="0">
              <a:ln>
                <a:noFill/>
              </a:ln>
              <a:solidFill>
                <a:schemeClr val="tx1"/>
              </a:solidFill>
              <a:effectLst/>
              <a:latin typeface="Trebuchet MS"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Pseudomonas sp. </a:t>
            </a:r>
            <a:r>
              <a:rPr kumimoji="0" lang="en-US" sz="20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MD3 </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Pseudomonas sp.</a:t>
            </a:r>
            <a:r>
              <a:rPr kumimoji="0" lang="en-US" sz="20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 MD4 </a:t>
            </a:r>
          </a:p>
          <a:p>
            <a:pPr marL="0" marR="0" lvl="0" indent="0" defTabSz="914400" rtl="0" eaLnBrk="0" fontAlgn="base" latinLnBrk="0" hangingPunct="0">
              <a:lnSpc>
                <a:spcPct val="100000"/>
              </a:lnSpc>
              <a:spcBef>
                <a:spcPct val="0"/>
              </a:spcBef>
              <a:spcAft>
                <a:spcPct val="0"/>
              </a:spcAft>
              <a:buClrTx/>
              <a:buSzTx/>
              <a:buFontTx/>
              <a:buNone/>
              <a:tabLst/>
            </a:pPr>
            <a:r>
              <a:rPr lang="en-US" sz="2000" b="1" i="1" dirty="0" smtClean="0">
                <a:latin typeface="Trebuchet MS" pitchFamily="34" charset="0"/>
                <a:ea typeface="Calibri" pitchFamily="34" charset="0"/>
                <a:cs typeface="Times New Roman" pitchFamily="18" charset="0"/>
              </a:rPr>
              <a:t>Pseudomonas sp. </a:t>
            </a:r>
            <a:r>
              <a:rPr lang="en-US" sz="2000" b="1" dirty="0" smtClean="0">
                <a:latin typeface="Trebuchet MS" pitchFamily="34" charset="0"/>
                <a:ea typeface="Calibri" pitchFamily="34" charset="0"/>
                <a:cs typeface="Times New Roman" pitchFamily="18" charset="0"/>
              </a:rPr>
              <a:t>KRL1</a:t>
            </a:r>
            <a:r>
              <a:rPr kumimoji="0" lang="en-US" sz="20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
            </a:r>
            <a:br>
              <a:rPr kumimoji="0" lang="en-US" sz="20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br>
            <a:r>
              <a:rPr kumimoji="0" lang="en-US" sz="2000" b="1" i="1"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Pseudomonas </a:t>
            </a:r>
            <a:r>
              <a:rPr lang="en-US" sz="2000" b="1" i="1" dirty="0" smtClean="0">
                <a:latin typeface="Trebuchet MS" pitchFamily="34" charset="0"/>
                <a:ea typeface="Calibri" pitchFamily="34" charset="0"/>
                <a:cs typeface="Times New Roman" pitchFamily="18" charset="0"/>
              </a:rPr>
              <a:t>sp.</a:t>
            </a:r>
            <a:r>
              <a:rPr kumimoji="0" lang="en-US" sz="20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 KRL3 </a:t>
            </a:r>
            <a:endParaRPr kumimoji="0" lang="it-IT" sz="2000" b="1" i="0" u="none" strike="noStrike" cap="none" normalizeH="0" baseline="0" dirty="0" smtClean="0">
              <a:ln>
                <a:noFill/>
              </a:ln>
              <a:solidFill>
                <a:schemeClr val="tx1"/>
              </a:solidFill>
              <a:effectLst/>
              <a:latin typeface="Trebuchet MS"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solidFill>
                  <a:schemeClr val="tx1"/>
                </a:solidFill>
                <a:effectLst/>
                <a:latin typeface="Trebuchet MS" pitchFamily="34" charset="0"/>
                <a:ea typeface="Calibri" pitchFamily="34" charset="0"/>
                <a:cs typeface="Times New Roman" pitchFamily="18" charset="0"/>
              </a:rPr>
              <a:t>Exiguobacterium</a:t>
            </a:r>
            <a:r>
              <a:rPr kumimoji="0" lang="en-US" sz="2000" b="1" i="1"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 sp.</a:t>
            </a:r>
            <a:r>
              <a:rPr kumimoji="0" lang="en-US" sz="20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 KRL4</a:t>
            </a:r>
            <a:endParaRPr kumimoji="0" lang="en-US" sz="2000" b="1" i="0" u="none" strike="noStrike" cap="none" normalizeH="0" baseline="0" dirty="0" smtClean="0">
              <a:ln>
                <a:noFill/>
              </a:ln>
              <a:solidFill>
                <a:schemeClr val="tx1"/>
              </a:solidFill>
              <a:effectLst/>
              <a:latin typeface="Trebuchet MS" pitchFamily="34" charset="0"/>
              <a:cs typeface="Arial" pitchFamily="34" charset="0"/>
            </a:endParaRPr>
          </a:p>
        </p:txBody>
      </p:sp>
      <p:sp>
        <p:nvSpPr>
          <p:cNvPr id="3" name="CasellaDiTesto 2"/>
          <p:cNvSpPr txBox="1"/>
          <p:nvPr/>
        </p:nvSpPr>
        <p:spPr>
          <a:xfrm>
            <a:off x="971600" y="332656"/>
            <a:ext cx="7560840" cy="830997"/>
          </a:xfrm>
          <a:prstGeom prst="rect">
            <a:avLst/>
          </a:prstGeom>
          <a:noFill/>
        </p:spPr>
        <p:txBody>
          <a:bodyPr wrap="square" rtlCol="0">
            <a:spAutoFit/>
          </a:bodyPr>
          <a:lstStyle/>
          <a:p>
            <a:pPr algn="ctr"/>
            <a:r>
              <a:rPr lang="en-US" sz="2400" b="1" dirty="0" smtClean="0">
                <a:solidFill>
                  <a:srgbClr val="C00000"/>
                </a:solidFill>
                <a:latin typeface="Trebuchet MS" pitchFamily="34" charset="0"/>
              </a:rPr>
              <a:t>We selected Tibetan strains to perform new antimicrobial screenings</a:t>
            </a:r>
            <a:endParaRPr lang="en-US" sz="2400" b="1" dirty="0">
              <a:solidFill>
                <a:srgbClr val="C00000"/>
              </a:solidFill>
              <a:latin typeface="Trebuchet MS" pitchFamily="34" charset="0"/>
            </a:endParaRPr>
          </a:p>
        </p:txBody>
      </p:sp>
      <p:pic>
        <p:nvPicPr>
          <p:cNvPr id="37890" name="Picture 2" descr="http://upload.wikimedia.org/wikipedia/commons/f/f0/Everest_North_Face_toward_Base_Camp_Tibet_Luca_Galuzzi_2006_edit_1.jpg"/>
          <p:cNvPicPr>
            <a:picLocks noChangeAspect="1" noChangeArrowheads="1"/>
          </p:cNvPicPr>
          <p:nvPr/>
        </p:nvPicPr>
        <p:blipFill>
          <a:blip r:embed="rId3" cstate="print"/>
          <a:srcRect/>
          <a:stretch>
            <a:fillRect/>
          </a:stretch>
        </p:blipFill>
        <p:spPr bwMode="auto">
          <a:xfrm>
            <a:off x="4355976" y="1700808"/>
            <a:ext cx="4104455" cy="2735619"/>
          </a:xfrm>
          <a:prstGeom prst="rect">
            <a:avLst/>
          </a:prstGeom>
          <a:noFill/>
        </p:spPr>
      </p:pic>
      <p:pic>
        <p:nvPicPr>
          <p:cNvPr id="38914" name="Picture 2" descr="http://blog.lib.umn.edu/cspg/electionacademy/images/albuquerquenew-mexico.jpg"/>
          <p:cNvPicPr>
            <a:picLocks noChangeAspect="1" noChangeArrowheads="1"/>
          </p:cNvPicPr>
          <p:nvPr/>
        </p:nvPicPr>
        <p:blipFill>
          <a:blip r:embed="rId4" cstate="print"/>
          <a:srcRect/>
          <a:stretch>
            <a:fillRect/>
          </a:stretch>
        </p:blipFill>
        <p:spPr bwMode="auto">
          <a:xfrm>
            <a:off x="755576" y="4653136"/>
            <a:ext cx="2430731" cy="1729506"/>
          </a:xfrm>
          <a:prstGeom prst="rect">
            <a:avLst/>
          </a:prstGeom>
          <a:noFill/>
        </p:spPr>
      </p:pic>
      <p:sp>
        <p:nvSpPr>
          <p:cNvPr id="38916" name="AutoShape 4" descr="data:image/jpeg;base64,/9j/4AAQSkZJRgABAQAAAQABAAD/2wCEAAkGBxQQEBQSEBQWFhUXFxYVGBcYFxUaFxUYFxgXFxcXFhUYHCgiGBonHBUYITEiJSksLjIuHCA/ODMsNyguLisBCgoKDg0OGhAQGCwlHiUtNi03KzE1Nzc3LDcsLCwwLCw0NTcsNys3LywsLSwsLCwsNzcsLzQ0NzUrNzQsMCwsLP/AABEIAKMBNgMBIgACEQEDEQH/xAAcAAEAAgIDAQAAAAAAAAAAAAAABQYEBwIDCAH/xABNEAACAQMBBAcEBQcIBwkAAAABAgADBBESBQYhMRMiQVFhcYEHMpGhFEJSkrEjMzRic7LBFTVTcoKz0dIWQ2ODk8LwJCVUdISUotPh/8QAGgEBAAIDAQAAAAAAAAAAAAAAAAECBAUGA//EACwRAQACAQMCAgkFAAAAAAAAAAABAgMEBRESMVGxISJBQmGBkcHRFCMyUnH/2gAMAwEAAhEDEQA/AN3xEQEREBERAREQEREBERAREQEROu4rrTUvUZVUc2YgAeZMHd2RKZtX2m2NDIV2rEdlJcj77EA+mZXrn2xgH8laEjvaqAfgEP4yOWbj2/U3jmKT5ebakTUye2Rs9azGPCsf/rkpZ+162YgVaNZPEaHA+YPyjla22aqvuNixITY+9tndkCjXQsfqN1X+62CfSTclhXpak8WjiSIiFSIiAiIgIiICIiAiIgIiICIiAiIgIiICIiAiIgIiICIiAiIgIiai9pO/5ctaWTYUZWrVU8WPIoh7F7z2+XMydLpb6i/RT6+Ce3y9pVK1LUbUCtWGQW/1dM+JHvt4D49k1Ftnble8fXc1Wc8wCeqv9VBwX0kfEq67S6DFp49WOZ8SIiGaREQPkte7e/8Ad2RA1mtS/o6hJwP1H5r8x4SqxDyy4ceWvTeOYejt1d7bfaKZonS496k2A6+P6y+I+Unp5Zsrt6NRalJijqcqynBB/wCuyb39n++i7Rp6KmFuEGXXscctaeHeOzPlJiXL7htk4PXx+mvkt8RElqCIiAiIgIiICIiAiIgIiICIiAiIgIiICIiAiIgIiICInVdXC0kao5wqKWY9wUZP4QRHKie1jes2tIWtBsVaoyzA8adPl6M3EDwB8JpOZ+3tqveXNS4qc3YkD7K8lX0GBMCVdvoNLGnxRX2z3IiWfcjZdOu1RqqBwoXAOcZOc8AePLth76jPXBjnJbtCsTIo2FV/cpu3kjH54m16FlTp+5TRfJVH4CZBOOcnho779/Wn1lrC33Wu3IC0TkkAZKLxPAe8wnVtbd66tP0ig6D7RGV++uV+c21YH8rT/rp+8JfnUEEEZB5g8j6Rw8a77l59NY4eVIm+9v8As4s7rLInQVD9anwUnxp+78MHxmp97dza+zSDUw9Jjhai8ieeGU8VOB5eMhuNLueHUT0xPE+Eq5MrZe0altWStRbS6HIP4g94I4ETFiGfasWjiez0zu3tlL62p3FPkw4r2ow4Mp8j/CSc0x7GduGlcvauepWBZPCoo7PNc/dE3PJhxGu036fNNPZ3j/CIiSwyIiAiIgIiICIiAiIgIiICIiAiIgIiICIiAiIgJTPa1tHodmuoODWZaXocs3yUj1lzkLvRuzR2jTVK5cBCWUo2MEjHEEEGHvpr0plra/aJ5ebZ9Azym2L72VsnG3qU38HXS33hkH5Su7Q3burf85QcD7SjUv3kyB6yOG+vv1fdpPzlSnpMoBYEA8sgjPlnnLp7Ovdreaf80nth0w9qgYBh1uBAI95uwzJs9nUqJY0kCasZxnBxnHDkOfZHDF1O7RqMFsc14mfyxDVb6cFydPR5xk4zx44mLbKxtbgYJJd8c8nkBjvk8BPslpHzYilegBGCOjBHdgiX/aDEUqhHAhHIxzzpOMSjWn5xP6y/iJsCBWbbeFkCioNY6Ox4jgxa5ZkYk8iAVB+Mw/a3b69l1D2o9Nh94KfkxlhvtjU6vHGls0TkdvQvrpg+AJPxkd7Q6erZd0O6nq+6Qf4RLI0tunPSfjHm86xESrvGVsq+NvXpVl503V/gckeoyJ6gpVA6hl5MAR5EZE8qz0huPcdJs20Y8+hRfuDT/wAsmHPb9jjil/knIiJLnCIiAiIgIiICIiAiIgIiICIiAiIgIiICIiAiIgIiICIiBjXGz6VT30U+OMH4jjIu53ZQ/m2K+B4j+Bk7ECnXOwKycgHH6p4/A8ZFXB6M4qdQ9zdX8ZsadVxbpUXTUVXXuYAj4GBriltOirqTVTgwPvA9o7pftl7Yo3Wo0KgcKQGIB4Z5cxx5SF2juDZ1eKq1I99M4H3WyPgBMjdLdr6AKq9J0gcqR1dJGARg8TnnAsEh98U1bOux/sKv7hkxOi/thWpVKROA6MhPdqBGfnC+O3TeJ8JeWomwtqeyW6p8aFSnWHcc02+ByPnKftTd+6tc9PQqIB9YqSv3xlfnKu4xazBl/heEbPQ/s3XGy7bP2Cfi7GeeMz0zuvZ9BZW1I81o0wf62kavnmIavfbftUr8fsk4iJZzBERAREQEREBERAREQEREBESN2htU0q1OktGpVLq7ZTR1QhUdbUQB73fAkokHV3kCV0oNb1hUcFlX8jxAzk56TA5GZFLa7GulFrerT1BiHbo9PV44yjNx+ECUiQl3vGtO6W1NGqaj8Ux0elgM9YEvwHVPOTNRiFJClj9kYyfAZIHzgcokPsLeFbxnFOnVUUzpYuEADD6vBiSfSfNobwrRuEt2o1S9TJTT0el8Zzglxjl24gTMSKr7YampZ7auFHEn8icDtOBUzgSVgInVc1SiFgrPjjpXTqPlqIHzkdu9t5L5DUpJUVAcanCAEjGQAGJ7YEtEid4dvJYor1UqMhOnUgU4JyQCCwPYZmfSm6LpOifOM9H1Nf72nPhmBlRIfd/eSje6xS1Kye8jgBsd+ATw7Jm7Vvvo9JqpR3VQWYJpyAOJOGIz6QMuJjUbktS6To3BIyEOjWf/AJYB8zMDYO8CXmvo6dRQh0szhAAw+rgMST6QJiJBvvIq3S2ho1hVbiv5vSV4nUG18uqfHhJi5q6EZgpbAzpGMny1ED5wOyJFWe2ult/pC0aunGpQejDOuM6lGvl54z2Tp2ZvF9JpirRt6zISQD+RHI4PA1MwJuDMOxv+lZ0anUpsgUkPo4htWCpRiD7pmCd4h9JNr0NXpQuvH5LBX7QYvA+bR3Ssrg6qtvTLZzqUaW9SuM+sm5FUdu0zXFvUV6VVhlFqAAPjnodSVY+GczPvbpaNNqlQ4VRkn/AdpzwxC1r2tERM88O6JFXe13pUzVe3qaFGo4NMuoHHLJq/AmZG09oihRNYo7Ko1Np05VcZJwxGfSFWbEiLbby1LR7tadQIqM6htIZwoPIAnHLtnC43gNOia1S2rqijUc9DkDxHSZgTUSF/l9jR6ZLWuyldYx0OSCMjh0mflmdm0NuChbrcNSqMhVXYppOgEA9YFgcceYgS0TD2RtEXNJayqyqwyurTkjv6pOPIzp2btbp3qKtKoopsUZm0adQ5hSGJb0ECSiIgImLd3y02RMFnfOlFxkhfeYkkAKMjj4jvnKyuelUsUZMMy4bGcqSpPAkEZHA9ogZEREBPmnjnt5Zn2IFR2r/Pdn+xqfhUltIlK2vfUxtq1JdcJTdWORhWIqYVjyB/xEu0CmbdrBNs2jEMQKNTgqsx5VBwVQSZY/5YT7Ff/gV/8krG2L+mNt2pLrhKboxzwVmFQAMeQPEfES61KgUFmICjiSTgAd5MCo+zlsi8PfdVDxBB445g8jOO9NUJtSwY5wBV91Sx5diqCTOHs5u0Ju1DDLXD1FHayHkwHaOE+bzX1Ndq2RLqBT6TWcjCagQNR7PWBYam3aYZFC1cu6oNVKqgGrtLMoHLPDtkrIi83itUQsa1NtPEKrKzEjiAqjmc8pLISQCRg4GR3eED6ZUfZb/N4/aP/CW6Unc29SwWpZ3bCk6VGZS50rVRsYZGPA8uX/7AyPah+gj9tT/BpbhKJ7RdpJWswKP5RRVQtUXig4NhQ31j5Zx244ZuiXtM0xVDr0eM68jTjzgVG52K7UKN5Z8LmkG4dlZNTZRu845fDuIkxtpLzZ1eonA9FUV0POm4Q5U/wMyt1LxKtqnRsDjOR2jrNzHMSC3w2PUoGrd2Y/OIyXFMcnVgR0gA+sM5Px78hc6Pur5D8JUvZx+bu/8AzVX8Flq6VUQM5CqACSTgDzJlP9mt0hW5UMNRuHqAdpUgYYDtHCBke0C3ZEo3tMde2qKx8UYgMPLOPQmS21bkVrdFpH9J0opHMI41VGHcRTDeuJI3lstWm9NxlXUqfJhg/jKruFaVVDLX5WzVLen45YO7eWNAHhmBa6ygU2AGAFIA7gBwEp3s82klOwpqwqE6n92lVYcWP1lUiW3aNwtOk7VGCqFPEnHYfnKn7PNqUaVgiVKqIwZ8qzAEZYkcDAtGy9orcK7IGAVzT6wKk6QMkqQCOfbKzd3C09uhmzj6LjgGY+8exQTLHYbVpVqjpQIfSAzsuNOWyFGR7zYU+WBKw9/T/l0NrXH0fo9WRp15J055Zgc9o1V2nd262xyltU6SrUPDByMIqnrEnTxOMSwbz7Na6talJDhzgqezUjBhn1Ehd7tnvb1U2jar16fCso/1tLtz3kY/A/VkrU3ipG3S4pHUhemrAAllDkAgqOIYZ5eECH2RvgNX0XaNM0a3uksPydTPDJ7s+q+PZJ3ecYsbnH9DU/dMjt7xbXNo4YpUYg9DpIZzUPuhAOJyeBHdnMbV/IbIKV2Gv6P0ZyeLPoxpH2jmBlbmKDs63B4jox/GN9v5vuf2Z/ETr3FuFewoBSCVTSw7VIJ4Edkb93CpYVwxALLpUdrEkcAO2BmbsfoVt+xp/uiSLUwV0kDSRjGOGOWMd2JFbpV1eyt9LA4popweTBQCD3GS8CiWHTbPunsKPFK4NS3Y8ehznXqB5gAE47SB9o4utlarRprTTOFGOJyT2kse0k5JPeZT9sX9MbZtSXXCU3VjkYVm14DHkD/iJdoGDtm/6CmCoBd3WmgPIu5wM+A4k+AMwumq0ryjSNQ1Fq06rMCqjQaejDLpHBTrxg57OMzdr7OFwijUUZHWqjAA6XTkSDzHEgjxnK0sdLmq7a6hAXVjAVQc6UXJ0jPE8ST38BgIqyrNU2lVY03Ap0kpZJTClyahJw3aFTlnxxLDITdjr/Sa39Jc1APFaWKI/uzJuAiIgIiYm0hW0f8AZzT1DPCoGw3cMqRp88GBlxKLu9v21SuKN5TWlq4Iw1AagSuGyTwJBGR2j4XqAiQO9W0bm1p9NQFJ1BRSrBtWXYKCGDYPWI4YkjSW46LrNS6XhjCPoHeCNeT28eHlAzYlI2HvLeXVxVtwtujUtWokVCCVbQcYbvk+Vv8A7Vr92t/mgTESJ2ZcXNWk4qClTrLUZOAZqZAwQQNQJyD3yuWu9F4199CdKCPkjURUIwF1AqNQzkcuUC8zi9MN7wB8wD+M41Q2k6CA2OBIJXPiAQfnKW+894t+tlUWgpZgA+KhUggkMBq7cYx3wLwBE40wcDVgnAyQMAntwMnA9ZWtu7VvKNzRo0Vo1OmL6chwUCYJL4bkAeY+ECzxOu2DhR0hUt2lQQvoCSfnOyAiVve/a1zZ0zXpii1IFQQwcONWAOIbDcfKZe6e2/ptsKpADglXUcgw7s9hBB9YEzESmb4b5PaXC0KCI7aQW1Z4Fj1VGCOOOPqIFziY9iKugdOUL9ugMFHh1iSe3jw8pU9v7y3dpc06BWgwq6dL6ag95tPEajyMC6RIfTffatfu1v8ANPllc3QuRSuFomm1N3V6evOpWQaWDHhwfPpAmYlX3r2teWamrTSjUpA8eDhkHYWGriPEfCZW522Kl7Q6aoaY4ldCBsqQfrEk8xg+sCbFJQdQAz34GfjOcjd4bx6Fu9amUGgFjrDENgcFGkjBJwBzmPu/cXdVFqXK0qYbj0YV9eCOGSWwp5HGD6HkE1Eq++W27ixUVaYpPTZgmCHDKcE8SGwRwPd2ST3cuq9eglav0Y1qGVUDcAeI1MSc8MdkCViQFzvCXrm2skFWov5x2OKVL+sRxZv1R8eBxlraXXM3KZ7hQ6vzfPzgSkSpXu3bu3uaFCtTpFatRVFZNeCMgMNB91sHvPrLDtbadK1pGrWbSo+JPYFHaYGZI76VXIdegIfUwRtSdGRk6HY51DhjI05znzmBs+9u7tRURUtqTcU1g1KrDsYqCFQHzMyLineUxqp1KVbH1HQ0y3gtRWIB8xAzdlWIt6KUgc6RgsebMeLMfEkk+sy5EbA3hp3epQDTqocVKT++hBwfMZ7fwkvAREQERECkf6OLfWGOAqrVuTTfu/L1Mq36pnPcfeNmJsrvK16eVUtzcL9UntYDt7Rx4ya3R/Rf99c/39SR2++7JuVFxb9W4p4II4FwOIGftDsPp5BI75fobftKH9/Tk1KAu8wvdnulThXpvQDry1Yr0xrA/Edh9Jf4GvdyP52vvOr/AHwmwajhQSxwACST2AczNabsbPp19qXq1V1ANVI6zDj0uOakd8t9zujaujKaZGQRkVKvDx978YExa11qItROKsoYdnAjI4Sh+0m2ahXt76kOsrBW81OpM+Y1A+kvGzbboqNOmTkoipnv0gDOPSYu8mzPpVrVo9rLlfB14r8wIGbZ3K1aaVEOVdQw8iMiaz31SpUY7Qpk6adYUU8BT5VPLpdY+EzN0d4WTZtakPz1IinSU8yax00x6Pq9BLfU2EhsfoY93oujB/WA4P56uMDN2VfC4oU6y8nUN5EjiPQ5EjNmfl72vX+rSH0an5ghqxH9rSv9kyqbk7fNtZ3NKoOvQyyL2ksdOgf7zH3peNg2H0e2p0jxYLlz9p26zt6sTAkIiIEFvYocW1MjIe6pAjvC6nIP3ZVt1GOz9qVrNvcqHqZ5Zxqpn1UlfMS07c615YL/ALSrU+5RcD5sJA+0/Z5UUr2lwekyqT3DOUPo3D+1Aut7dLRpvVc4VFLsfBRkzVW99q1OhbXNQYq1qlWs/hqFM00/sooHxlvu9oDaCWlFPdrYrVh9mlSI1IfOoAnoZhe1qlm1pHuq4+KN/hAvCtkA9/Ga99oX84WPmv8AerLzsmrrt6Ld9ND8VEontGQNf2SnkdIPkaqg8oGxp0UbpXd0U5NMgN4EjUB8CJG/6L2v9Gf+JV/zznsPYaWZrdF7lRw4UkkqdIB6xJJ4jMCTqIGBVgCCCCDyIPMETWlVH2Hfaly1rWOMc8Du/rrnh3j1xs2VfbdP+UqjWiHFGmc1quAfygHVpU8/WGcsewcO2BztP+8aorMD9EptmkpBHT1Bw6VgfqKc6Qe3jLLNdbo7VewuG2feHC6vybHkCeWD9huzuPrjYsCne1T9BX9qv7rzuvtpm12MlRDh+hpIp7mcKuR5ZJ9J0+1T9BX9qv7rzG3moF9h0iv1Et3PkAAf3swJD2a2Qp2Cv9aqzOx7TglRx8l+ZlqlX9m12KlgijnTZ0Px1j5MJaIGNfWK1tGv6lRKqkcwyHI9OY8jNf7w1Pp22aVq3GlTYAr2HC9I5PmAF9Jsma0uU+jbwKz8FqMCD+0Qp+9wgbLiIga339Y2W0KF3S4Fh1sfW0EBgfNWA9JsdGBAI5EAj1muPakemuLW3Ti+G4eNRlVf3TNi0KelVXuAHwGIHOIiAnRe3YpLqKu3ZhEZ2J8lBxy5nhO+IFZ3LvH6Loq1GtSfpKr9am4Uh3ap7+MD3scccpZoiBR98d0y9ZLq2Xra06VF+sNQ64Hfw4jt58+dzurgU1LEMQOxFZ2PkqgmdsQNbbrNWoX1xXrWtwEq9JjFJiRqqaxkeUuB3hX/AMPdH/09T+MmYgRG795Wr9LVrU3pLrC06bjDBFUZcjvZmPwEl4iBR7Pdgpth6uk9CB068Or0jZGnuyDqbw4S8RECjV91ydsrVCnoSOnY4OnWpA0k95fS2PPul5iICIiBTdqbUqnaFColrcNRpLUVm6JwSamASoI4gaR58ZZry3W6t2psCFqIRxBVhkcCVYZBB48e6ZkQKl7PNgPa0qjVhiozFAD2IhIGPAtqbyInT7R9daiLejRq1G1q5ZablVAB+tjBPHslziBA7nXTG2pUqtKrTqU0CnXTZQQvAFWIweGOHOVbfLpbi9oVKNvXZKOkk9E41EPqIAYDsAmx4gQ/+kK/0F1/7ep/hOijtarXuadOnRrUqS6nqVKlMqGwMLTGfFge/q+cn4gVfezbVdabUrOhXaocqagpPpTsJUkdY9xHDtzJfd6glO2prSV0UDiHVlct9YsGGSScnPbJGIFH9plga6UhSo1KlZW95KbECmQcgsBj3gDjn8ZnbnbXuCi0byhXVx1VqGm+lh2azjqt4ngZaogUr2j9JXpLQoUa1RhUDMVpvpACnk2MMesOWe2TG7TdLZpQrUqilaQp1EqU3UEY0nBIwwIHYe2TsQNe0djXWya7VLVDcW7+8gPXAHLhzLDJwRnPaJYKO+FFhg0rlW+wbesWz3dVSPnLFECE01bxh0lNqNuCGKtjpaxByAwBOinkZIJyfAZz83q3cS+pgZ0VU406g+qe4+BwPhJyIFf2ftmrSUU7+k6uOHSojVKVTH1s0wdBPcwE77jeFMYoU6td+xVpuFz+tUcBVHrJmIFX3f3bcXDXt6Q1w3uqvFKIxgAHtIHD4885loiICI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data:image/jpeg;base64,/9j/4AAQSkZJRgABAQAAAQABAAD/2wCEAAkGBxQQEBQSEBQWFhUXFxYVGBcYFxUaFxUYFxgXFxcXFhUYHCgiGBonHBUYITEiJSksLjIuHCA/ODMsNyguLisBCgoKDg0OGhAQGCwlHiUtNi03KzE1Nzc3LDcsLCwwLCw0NTcsNys3LywsLSwsLCwsNzcsLzQ0NzUrNzQsMCwsLP/AABEIAKMBNgMBIgACEQEDEQH/xAAcAAEAAgIDAQAAAAAAAAAAAAAABQYEBwIDCAH/xABNEAACAQMBBAcEBQcIBwkAAAABAgADBBESBQYhMRMiQVFhcYEHMpGhFEJSkrEjMzRic7LBFTVTcoKz0dIWQ2ODk8LwJCVUdISUotPh/8QAGgEBAAIDAQAAAAAAAAAAAAAAAAECBAUGA//EACwRAQACAQMCAgkFAAAAAAAAAAABAgMEBRESMVGxISJBQmGBkcHRFCMyUnH/2gAMAwEAAhEDEQA/AN3xEQEREBERAREQEREBERAREQEROu4rrTUvUZVUc2YgAeZMHd2RKZtX2m2NDIV2rEdlJcj77EA+mZXrn2xgH8laEjvaqAfgEP4yOWbj2/U3jmKT5ebakTUye2Rs9azGPCsf/rkpZ+162YgVaNZPEaHA+YPyjla22aqvuNixITY+9tndkCjXQsfqN1X+62CfSTclhXpak8WjiSIiFSIiAiIgIiICIiAiIgIiICIiAiIgIiICIiAiIgIiICIiAiIgIiai9pO/5ctaWTYUZWrVU8WPIoh7F7z2+XMydLpb6i/RT6+Ce3y9pVK1LUbUCtWGQW/1dM+JHvt4D49k1Ftnble8fXc1Wc8wCeqv9VBwX0kfEq67S6DFp49WOZ8SIiGaREQPkte7e/8Ad2RA1mtS/o6hJwP1H5r8x4SqxDyy4ceWvTeOYejt1d7bfaKZonS496k2A6+P6y+I+Unp5Zsrt6NRalJijqcqynBB/wCuyb39n++i7Rp6KmFuEGXXscctaeHeOzPlJiXL7htk4PXx+mvkt8RElqCIiAiIgIiICIiAiIgIiICIiAiIgIiICIiAiIgIiICInVdXC0kao5wqKWY9wUZP4QRHKie1jes2tIWtBsVaoyzA8adPl6M3EDwB8JpOZ+3tqveXNS4qc3YkD7K8lX0GBMCVdvoNLGnxRX2z3IiWfcjZdOu1RqqBwoXAOcZOc8AePLth76jPXBjnJbtCsTIo2FV/cpu3kjH54m16FlTp+5TRfJVH4CZBOOcnho779/Wn1lrC33Wu3IC0TkkAZKLxPAe8wnVtbd66tP0ig6D7RGV++uV+c21YH8rT/rp+8JfnUEEEZB5g8j6Rw8a77l59NY4eVIm+9v8As4s7rLInQVD9anwUnxp+78MHxmp97dza+zSDUw9Jjhai8ieeGU8VOB5eMhuNLueHUT0xPE+Eq5MrZe0altWStRbS6HIP4g94I4ETFiGfasWjiez0zu3tlL62p3FPkw4r2ow4Mp8j/CSc0x7GduGlcvauepWBZPCoo7PNc/dE3PJhxGu036fNNPZ3j/CIiSwyIiAiIgIiICIiAiIgIiICIiAiIgIiICIiAiIgJTPa1tHodmuoODWZaXocs3yUj1lzkLvRuzR2jTVK5cBCWUo2MEjHEEEGHvpr0plra/aJ5ebZ9Azym2L72VsnG3qU38HXS33hkH5Su7Q3burf85QcD7SjUv3kyB6yOG+vv1fdpPzlSnpMoBYEA8sgjPlnnLp7Ovdreaf80nth0w9qgYBh1uBAI95uwzJs9nUqJY0kCasZxnBxnHDkOfZHDF1O7RqMFsc14mfyxDVb6cFydPR5xk4zx44mLbKxtbgYJJd8c8nkBjvk8BPslpHzYilegBGCOjBHdgiX/aDEUqhHAhHIxzzpOMSjWn5xP6y/iJsCBWbbeFkCioNY6Ox4jgxa5ZkYk8iAVB+Mw/a3b69l1D2o9Nh94KfkxlhvtjU6vHGls0TkdvQvrpg+AJPxkd7Q6erZd0O6nq+6Qf4RLI0tunPSfjHm86xESrvGVsq+NvXpVl503V/gckeoyJ6gpVA6hl5MAR5EZE8qz0huPcdJs20Y8+hRfuDT/wAsmHPb9jjil/knIiJLnCIiAiIgIiICIiAiIgIiICIiAiIgIiICIiAiIgIiICIiBjXGz6VT30U+OMH4jjIu53ZQ/m2K+B4j+Bk7ECnXOwKycgHH6p4/A8ZFXB6M4qdQ9zdX8ZsadVxbpUXTUVXXuYAj4GBriltOirqTVTgwPvA9o7pftl7Yo3Wo0KgcKQGIB4Z5cxx5SF2juDZ1eKq1I99M4H3WyPgBMjdLdr6AKq9J0gcqR1dJGARg8TnnAsEh98U1bOux/sKv7hkxOi/thWpVKROA6MhPdqBGfnC+O3TeJ8JeWomwtqeyW6p8aFSnWHcc02+ByPnKftTd+6tc9PQqIB9YqSv3xlfnKu4xazBl/heEbPQ/s3XGy7bP2Cfi7GeeMz0zuvZ9BZW1I81o0wf62kavnmIavfbftUr8fsk4iJZzBERAREQEREBERAREQEREBESN2htU0q1OktGpVLq7ZTR1QhUdbUQB73fAkokHV3kCV0oNb1hUcFlX8jxAzk56TA5GZFLa7GulFrerT1BiHbo9PV44yjNx+ECUiQl3vGtO6W1NGqaj8Ux0elgM9YEvwHVPOTNRiFJClj9kYyfAZIHzgcokPsLeFbxnFOnVUUzpYuEADD6vBiSfSfNobwrRuEt2o1S9TJTT0el8Zzglxjl24gTMSKr7YampZ7auFHEn8icDtOBUzgSVgInVc1SiFgrPjjpXTqPlqIHzkdu9t5L5DUpJUVAcanCAEjGQAGJ7YEtEid4dvJYor1UqMhOnUgU4JyQCCwPYZmfSm6LpOifOM9H1Nf72nPhmBlRIfd/eSje6xS1Kye8jgBsd+ATw7Jm7Vvvo9JqpR3VQWYJpyAOJOGIz6QMuJjUbktS6To3BIyEOjWf/AJYB8zMDYO8CXmvo6dRQh0szhAAw+rgMST6QJiJBvvIq3S2ho1hVbiv5vSV4nUG18uqfHhJi5q6EZgpbAzpGMny1ED5wOyJFWe2ult/pC0aunGpQejDOuM6lGvl54z2Tp2ZvF9JpirRt6zISQD+RHI4PA1MwJuDMOxv+lZ0anUpsgUkPo4htWCpRiD7pmCd4h9JNr0NXpQuvH5LBX7QYvA+bR3Ssrg6qtvTLZzqUaW9SuM+sm5FUdu0zXFvUV6VVhlFqAAPjnodSVY+GczPvbpaNNqlQ4VRkn/AdpzwxC1r2tERM88O6JFXe13pUzVe3qaFGo4NMuoHHLJq/AmZG09oihRNYo7Ko1Np05VcZJwxGfSFWbEiLbby1LR7tadQIqM6htIZwoPIAnHLtnC43gNOia1S2rqijUc9DkDxHSZgTUSF/l9jR6ZLWuyldYx0OSCMjh0mflmdm0NuChbrcNSqMhVXYppOgEA9YFgcceYgS0TD2RtEXNJayqyqwyurTkjv6pOPIzp2btbp3qKtKoopsUZm0adQ5hSGJb0ECSiIgImLd3y02RMFnfOlFxkhfeYkkAKMjj4jvnKyuelUsUZMMy4bGcqSpPAkEZHA9ogZEREBPmnjnt5Zn2IFR2r/Pdn+xqfhUltIlK2vfUxtq1JdcJTdWORhWIqYVjyB/xEu0CmbdrBNs2jEMQKNTgqsx5VBwVQSZY/5YT7Ff/gV/8krG2L+mNt2pLrhKboxzwVmFQAMeQPEfES61KgUFmICjiSTgAd5MCo+zlsi8PfdVDxBB445g8jOO9NUJtSwY5wBV91Sx5diqCTOHs5u0Ju1DDLXD1FHayHkwHaOE+bzX1Ndq2RLqBT6TWcjCagQNR7PWBYam3aYZFC1cu6oNVKqgGrtLMoHLPDtkrIi83itUQsa1NtPEKrKzEjiAqjmc8pLISQCRg4GR3eED6ZUfZb/N4/aP/CW6Unc29SwWpZ3bCk6VGZS50rVRsYZGPA8uX/7AyPah+gj9tT/BpbhKJ7RdpJWswKP5RRVQtUXig4NhQ31j5Zx244ZuiXtM0xVDr0eM68jTjzgVG52K7UKN5Z8LmkG4dlZNTZRu845fDuIkxtpLzZ1eonA9FUV0POm4Q5U/wMyt1LxKtqnRsDjOR2jrNzHMSC3w2PUoGrd2Y/OIyXFMcnVgR0gA+sM5Px78hc6Pur5D8JUvZx+bu/8AzVX8Flq6VUQM5CqACSTgDzJlP9mt0hW5UMNRuHqAdpUgYYDtHCBke0C3ZEo3tMde2qKx8UYgMPLOPQmS21bkVrdFpH9J0opHMI41VGHcRTDeuJI3lstWm9NxlXUqfJhg/jKruFaVVDLX5WzVLen45YO7eWNAHhmBa6ygU2AGAFIA7gBwEp3s82klOwpqwqE6n92lVYcWP1lUiW3aNwtOk7VGCqFPEnHYfnKn7PNqUaVgiVKqIwZ8qzAEZYkcDAtGy9orcK7IGAVzT6wKk6QMkqQCOfbKzd3C09uhmzj6LjgGY+8exQTLHYbVpVqjpQIfSAzsuNOWyFGR7zYU+WBKw9/T/l0NrXH0fo9WRp15J055Zgc9o1V2nd262xyltU6SrUPDByMIqnrEnTxOMSwbz7Na6talJDhzgqezUjBhn1Ehd7tnvb1U2jar16fCso/1tLtz3kY/A/VkrU3ipG3S4pHUhemrAAllDkAgqOIYZ5eECH2RvgNX0XaNM0a3uksPydTPDJ7s+q+PZJ3ecYsbnH9DU/dMjt7xbXNo4YpUYg9DpIZzUPuhAOJyeBHdnMbV/IbIKV2Gv6P0ZyeLPoxpH2jmBlbmKDs63B4jox/GN9v5vuf2Z/ETr3FuFewoBSCVTSw7VIJ4Edkb93CpYVwxALLpUdrEkcAO2BmbsfoVt+xp/uiSLUwV0kDSRjGOGOWMd2JFbpV1eyt9LA4popweTBQCD3GS8CiWHTbPunsKPFK4NS3Y8ehznXqB5gAE47SB9o4utlarRprTTOFGOJyT2kse0k5JPeZT9sX9MbZtSXXCU3VjkYVm14DHkD/iJdoGDtm/6CmCoBd3WmgPIu5wM+A4k+AMwumq0ryjSNQ1Fq06rMCqjQaejDLpHBTrxg57OMzdr7OFwijUUZHWqjAA6XTkSDzHEgjxnK0sdLmq7a6hAXVjAVQc6UXJ0jPE8ST38BgIqyrNU2lVY03Ap0kpZJTClyahJw3aFTlnxxLDITdjr/Sa39Jc1APFaWKI/uzJuAiIgIiYm0hW0f8AZzT1DPCoGw3cMqRp88GBlxKLu9v21SuKN5TWlq4Iw1AagSuGyTwJBGR2j4XqAiQO9W0bm1p9NQFJ1BRSrBtWXYKCGDYPWI4YkjSW46LrNS6XhjCPoHeCNeT28eHlAzYlI2HvLeXVxVtwtujUtWokVCCVbQcYbvk+Vv8A7Vr92t/mgTESJ2ZcXNWk4qClTrLUZOAZqZAwQQNQJyD3yuWu9F4199CdKCPkjURUIwF1AqNQzkcuUC8zi9MN7wB8wD+M41Q2k6CA2OBIJXPiAQfnKW+894t+tlUWgpZgA+KhUggkMBq7cYx3wLwBE40wcDVgnAyQMAntwMnA9ZWtu7VvKNzRo0Vo1OmL6chwUCYJL4bkAeY+ECzxOu2DhR0hUt2lQQvoCSfnOyAiVve/a1zZ0zXpii1IFQQwcONWAOIbDcfKZe6e2/ptsKpADglXUcgw7s9hBB9YEzESmb4b5PaXC0KCI7aQW1Z4Fj1VGCOOOPqIFziY9iKugdOUL9ugMFHh1iSe3jw8pU9v7y3dpc06BWgwq6dL6ag95tPEajyMC6RIfTffatfu1v8ANPllc3QuRSuFomm1N3V6evOpWQaWDHhwfPpAmYlX3r2teWamrTSjUpA8eDhkHYWGriPEfCZW522Kl7Q6aoaY4ldCBsqQfrEk8xg+sCbFJQdQAz34GfjOcjd4bx6Fu9amUGgFjrDENgcFGkjBJwBzmPu/cXdVFqXK0qYbj0YV9eCOGSWwp5HGD6HkE1Eq++W27ixUVaYpPTZgmCHDKcE8SGwRwPd2ST3cuq9eglav0Y1qGVUDcAeI1MSc8MdkCViQFzvCXrm2skFWov5x2OKVL+sRxZv1R8eBxlraXXM3KZ7hQ6vzfPzgSkSpXu3bu3uaFCtTpFatRVFZNeCMgMNB91sHvPrLDtbadK1pGrWbSo+JPYFHaYGZI76VXIdegIfUwRtSdGRk6HY51DhjI05znzmBs+9u7tRURUtqTcU1g1KrDsYqCFQHzMyLineUxqp1KVbH1HQ0y3gtRWIB8xAzdlWIt6KUgc6RgsebMeLMfEkk+sy5EbA3hp3epQDTqocVKT++hBwfMZ7fwkvAREQERECkf6OLfWGOAqrVuTTfu/L1Mq36pnPcfeNmJsrvK16eVUtzcL9UntYDt7Rx4ya3R/Rf99c/39SR2++7JuVFxb9W4p4II4FwOIGftDsPp5BI75fobftKH9/Tk1KAu8wvdnulThXpvQDry1Yr0xrA/Edh9Jf4GvdyP52vvOr/AHwmwajhQSxwACST2AczNabsbPp19qXq1V1ANVI6zDj0uOakd8t9zujaujKaZGQRkVKvDx978YExa11qItROKsoYdnAjI4Sh+0m2ahXt76kOsrBW81OpM+Y1A+kvGzbboqNOmTkoipnv0gDOPSYu8mzPpVrVo9rLlfB14r8wIGbZ3K1aaVEOVdQw8iMiaz31SpUY7Qpk6adYUU8BT5VPLpdY+EzN0d4WTZtakPz1IinSU8yax00x6Pq9BLfU2EhsfoY93oujB/WA4P56uMDN2VfC4oU6y8nUN5EjiPQ5EjNmfl72vX+rSH0an5ghqxH9rSv9kyqbk7fNtZ3NKoOvQyyL2ksdOgf7zH3peNg2H0e2p0jxYLlz9p26zt6sTAkIiIEFvYocW1MjIe6pAjvC6nIP3ZVt1GOz9qVrNvcqHqZ5Zxqpn1UlfMS07c615YL/ALSrU+5RcD5sJA+0/Z5UUr2lwekyqT3DOUPo3D+1Aut7dLRpvVc4VFLsfBRkzVW99q1OhbXNQYq1qlWs/hqFM00/sooHxlvu9oDaCWlFPdrYrVh9mlSI1IfOoAnoZhe1qlm1pHuq4+KN/hAvCtkA9/Ga99oX84WPmv8AerLzsmrrt6Ld9ND8VEontGQNf2SnkdIPkaqg8oGxp0UbpXd0U5NMgN4EjUB8CJG/6L2v9Gf+JV/zznsPYaWZrdF7lRw4UkkqdIB6xJJ4jMCTqIGBVgCCCCDyIPMETWlVH2Hfaly1rWOMc8Du/rrnh3j1xs2VfbdP+UqjWiHFGmc1quAfygHVpU8/WGcsewcO2BztP+8aorMD9EptmkpBHT1Bw6VgfqKc6Qe3jLLNdbo7VewuG2feHC6vybHkCeWD9huzuPrjYsCne1T9BX9qv7rzuvtpm12MlRDh+hpIp7mcKuR5ZJ9J0+1T9BX9qv7rzG3moF9h0iv1Et3PkAAf3swJD2a2Qp2Cv9aqzOx7TglRx8l+ZlqlX9m12KlgijnTZ0Px1j5MJaIGNfWK1tGv6lRKqkcwyHI9OY8jNf7w1Pp22aVq3GlTYAr2HC9I5PmAF9Jsma0uU+jbwKz8FqMCD+0Qp+9wgbLiIga339Y2W0KF3S4Fh1sfW0EBgfNWA9JsdGBAI5EAj1muPakemuLW3Ti+G4eNRlVf3TNi0KelVXuAHwGIHOIiAnRe3YpLqKu3ZhEZ2J8lBxy5nhO+IFZ3LvH6Loq1GtSfpKr9am4Uh3ap7+MD3scccpZoiBR98d0y9ZLq2Xra06VF+sNQ64Hfw4jt58+dzurgU1LEMQOxFZ2PkqgmdsQNbbrNWoX1xXrWtwEq9JjFJiRqqaxkeUuB3hX/AMPdH/09T+MmYgRG795Wr9LVrU3pLrC06bjDBFUZcjvZmPwEl4iBR7Pdgpth6uk9CB068Or0jZGnuyDqbw4S8RECjV91ydsrVCnoSOnY4OnWpA0k95fS2PPul5iICIiBTdqbUqnaFColrcNRpLUVm6JwSamASoI4gaR58ZZry3W6t2psCFqIRxBVhkcCVYZBB48e6ZkQKl7PNgPa0qjVhiozFAD2IhIGPAtqbyInT7R9daiLejRq1G1q5ZablVAB+tjBPHslziBA7nXTG2pUqtKrTqU0CnXTZQQvAFWIweGOHOVbfLpbi9oVKNvXZKOkk9E41EPqIAYDsAmx4gQ/+kK/0F1/7ep/hOijtarXuadOnRrUqS6nqVKlMqGwMLTGfFge/q+cn4gVfezbVdabUrOhXaocqagpPpTsJUkdY9xHDtzJfd6glO2prSV0UDiHVlct9YsGGSScnPbJGIFH9plga6UhSo1KlZW95KbECmQcgsBj3gDjn8ZnbnbXuCi0byhXVx1VqGm+lh2azjqt4ngZaogUr2j9JXpLQoUa1RhUDMVpvpACnk2MMesOWe2TG7TdLZpQrUqilaQp1EqU3UEY0nBIwwIHYe2TsQNe0djXWya7VLVDcW7+8gPXAHLhzLDJwRnPaJYKO+FFhg0rlW+wbesWz3dVSPnLFECE01bxh0lNqNuCGKtjpaxByAwBOinkZIJyfAZz83q3cS+pgZ0VU406g+qe4+BwPhJyIFf2ftmrSUU7+k6uOHSojVKVTH1s0wdBPcwE77jeFMYoU6td+xVpuFz+tUcBVHrJmIFX3f3bcXDXt6Q1w3uqvFKIxgAHtIHD4885loiICI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0" name="Picture 8" descr="http://www.studentinsurance.com/Schools/NM/UNM/source/images/UNM.jpg"/>
          <p:cNvPicPr>
            <a:picLocks noChangeAspect="1" noChangeArrowheads="1"/>
          </p:cNvPicPr>
          <p:nvPr/>
        </p:nvPicPr>
        <p:blipFill>
          <a:blip r:embed="rId5" cstate="print"/>
          <a:srcRect/>
          <a:stretch>
            <a:fillRect/>
          </a:stretch>
        </p:blipFill>
        <p:spPr bwMode="auto">
          <a:xfrm>
            <a:off x="4427984" y="4509120"/>
            <a:ext cx="3600400" cy="189251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15616" y="2204864"/>
            <a:ext cx="5184576" cy="369332"/>
          </a:xfrm>
          <a:prstGeom prst="rect">
            <a:avLst/>
          </a:prstGeom>
          <a:noFill/>
        </p:spPr>
        <p:txBody>
          <a:bodyPr wrap="square" rtlCol="0">
            <a:spAutoFit/>
          </a:bodyPr>
          <a:lstStyle/>
          <a:p>
            <a:pPr algn="ctr"/>
            <a:r>
              <a:rPr lang="it-IT" b="1" dirty="0" smtClean="0">
                <a:latin typeface="Trebuchet MS" pitchFamily="34" charset="0"/>
              </a:rPr>
              <a:t>7 </a:t>
            </a:r>
            <a:r>
              <a:rPr lang="it-IT" b="1" dirty="0" err="1" smtClean="0">
                <a:latin typeface="Trebuchet MS" pitchFamily="34" charset="0"/>
              </a:rPr>
              <a:t>psychrophilic</a:t>
            </a:r>
            <a:r>
              <a:rPr lang="it-IT" b="1" dirty="0" smtClean="0">
                <a:latin typeface="Trebuchet MS" pitchFamily="34" charset="0"/>
              </a:rPr>
              <a:t> </a:t>
            </a:r>
            <a:r>
              <a:rPr lang="it-IT" b="1" dirty="0" err="1" smtClean="0">
                <a:latin typeface="Trebuchet MS" pitchFamily="34" charset="0"/>
              </a:rPr>
              <a:t>strains</a:t>
            </a:r>
            <a:endParaRPr lang="it-IT" b="1" dirty="0">
              <a:latin typeface="Trebuchet MS" pitchFamily="34" charset="0"/>
            </a:endParaRPr>
          </a:p>
        </p:txBody>
      </p:sp>
      <p:sp>
        <p:nvSpPr>
          <p:cNvPr id="6" name="CasellaDiTesto 5"/>
          <p:cNvSpPr txBox="1"/>
          <p:nvPr/>
        </p:nvSpPr>
        <p:spPr>
          <a:xfrm>
            <a:off x="251520" y="3212976"/>
            <a:ext cx="7200800" cy="646331"/>
          </a:xfrm>
          <a:prstGeom prst="rect">
            <a:avLst/>
          </a:prstGeom>
          <a:noFill/>
        </p:spPr>
        <p:txBody>
          <a:bodyPr wrap="square" rtlCol="0">
            <a:spAutoFit/>
          </a:bodyPr>
          <a:lstStyle/>
          <a:p>
            <a:pPr algn="ctr"/>
            <a:r>
              <a:rPr lang="it-IT" b="1" dirty="0" err="1" smtClean="0">
                <a:latin typeface="Trebuchet MS" pitchFamily="34" charset="0"/>
              </a:rPr>
              <a:t>Bacteria</a:t>
            </a:r>
            <a:r>
              <a:rPr lang="it-IT" b="1" dirty="0" smtClean="0">
                <a:latin typeface="Trebuchet MS" pitchFamily="34" charset="0"/>
              </a:rPr>
              <a:t> </a:t>
            </a:r>
            <a:r>
              <a:rPr lang="it-IT" b="1" dirty="0" err="1" smtClean="0">
                <a:latin typeface="Trebuchet MS" pitchFamily="34" charset="0"/>
              </a:rPr>
              <a:t>growth</a:t>
            </a:r>
            <a:r>
              <a:rPr lang="it-IT" b="1" dirty="0" smtClean="0">
                <a:latin typeface="Trebuchet MS" pitchFamily="34" charset="0"/>
              </a:rPr>
              <a:t> in 2 </a:t>
            </a:r>
            <a:r>
              <a:rPr lang="it-IT" b="1" dirty="0" err="1" smtClean="0">
                <a:latin typeface="Trebuchet MS" pitchFamily="34" charset="0"/>
              </a:rPr>
              <a:t>different</a:t>
            </a:r>
            <a:r>
              <a:rPr lang="it-IT" b="1" dirty="0" smtClean="0">
                <a:latin typeface="Trebuchet MS" pitchFamily="34" charset="0"/>
              </a:rPr>
              <a:t> media </a:t>
            </a:r>
          </a:p>
          <a:p>
            <a:pPr algn="ctr"/>
            <a:r>
              <a:rPr lang="it-IT" b="1" dirty="0" smtClean="0">
                <a:latin typeface="Trebuchet MS" pitchFamily="34" charset="0"/>
              </a:rPr>
              <a:t>at 2 </a:t>
            </a:r>
            <a:r>
              <a:rPr lang="it-IT" b="1" dirty="0" err="1" smtClean="0">
                <a:latin typeface="Trebuchet MS" pitchFamily="34" charset="0"/>
              </a:rPr>
              <a:t>different</a:t>
            </a:r>
            <a:r>
              <a:rPr lang="it-IT" b="1" dirty="0" smtClean="0">
                <a:latin typeface="Trebuchet MS" pitchFamily="34" charset="0"/>
              </a:rPr>
              <a:t> </a:t>
            </a:r>
            <a:r>
              <a:rPr lang="it-IT" b="1" dirty="0" err="1" smtClean="0">
                <a:latin typeface="Trebuchet MS" pitchFamily="34" charset="0"/>
              </a:rPr>
              <a:t>temperatures</a:t>
            </a:r>
            <a:r>
              <a:rPr lang="it-IT" b="1" dirty="0" smtClean="0">
                <a:latin typeface="Trebuchet MS" pitchFamily="34" charset="0"/>
              </a:rPr>
              <a:t> </a:t>
            </a:r>
            <a:endParaRPr lang="it-IT" b="1" dirty="0">
              <a:latin typeface="Trebuchet MS" pitchFamily="34" charset="0"/>
            </a:endParaRPr>
          </a:p>
        </p:txBody>
      </p:sp>
      <p:sp>
        <p:nvSpPr>
          <p:cNvPr id="8" name="CasellaDiTesto 7"/>
          <p:cNvSpPr txBox="1"/>
          <p:nvPr/>
        </p:nvSpPr>
        <p:spPr>
          <a:xfrm>
            <a:off x="2051720" y="4509120"/>
            <a:ext cx="5400600" cy="369332"/>
          </a:xfrm>
          <a:prstGeom prst="rect">
            <a:avLst/>
          </a:prstGeom>
          <a:noFill/>
        </p:spPr>
        <p:txBody>
          <a:bodyPr wrap="square" rtlCol="0">
            <a:spAutoFit/>
          </a:bodyPr>
          <a:lstStyle/>
          <a:p>
            <a:r>
              <a:rPr lang="it-IT" b="1" dirty="0" smtClean="0">
                <a:latin typeface="Trebuchet MS" pitchFamily="34" charset="0"/>
              </a:rPr>
              <a:t>3 </a:t>
            </a:r>
            <a:r>
              <a:rPr lang="it-IT" b="1" dirty="0" err="1" smtClean="0">
                <a:latin typeface="Trebuchet MS" pitchFamily="34" charset="0"/>
              </a:rPr>
              <a:t>different</a:t>
            </a:r>
            <a:r>
              <a:rPr lang="it-IT" b="1" dirty="0" smtClean="0">
                <a:latin typeface="Trebuchet MS" pitchFamily="34" charset="0"/>
              </a:rPr>
              <a:t> </a:t>
            </a:r>
            <a:r>
              <a:rPr lang="it-IT" b="1" dirty="0" err="1" smtClean="0">
                <a:latin typeface="Trebuchet MS" pitchFamily="34" charset="0"/>
              </a:rPr>
              <a:t>extraction</a:t>
            </a:r>
            <a:r>
              <a:rPr lang="it-IT" b="1" dirty="0" smtClean="0">
                <a:latin typeface="Trebuchet MS" pitchFamily="34" charset="0"/>
              </a:rPr>
              <a:t> </a:t>
            </a:r>
            <a:r>
              <a:rPr lang="it-IT" b="1" dirty="0" err="1" smtClean="0">
                <a:latin typeface="Trebuchet MS" pitchFamily="34" charset="0"/>
              </a:rPr>
              <a:t>procedures</a:t>
            </a:r>
            <a:endParaRPr lang="it-IT" b="1" dirty="0">
              <a:latin typeface="Trebuchet MS" pitchFamily="34" charset="0"/>
            </a:endParaRPr>
          </a:p>
        </p:txBody>
      </p:sp>
      <p:sp>
        <p:nvSpPr>
          <p:cNvPr id="11" name="CasellaDiTesto 10"/>
          <p:cNvSpPr txBox="1"/>
          <p:nvPr/>
        </p:nvSpPr>
        <p:spPr>
          <a:xfrm>
            <a:off x="1547664" y="5589240"/>
            <a:ext cx="6624736" cy="369332"/>
          </a:xfrm>
          <a:prstGeom prst="rect">
            <a:avLst/>
          </a:prstGeom>
          <a:noFill/>
        </p:spPr>
        <p:txBody>
          <a:bodyPr wrap="square" rtlCol="0">
            <a:spAutoFit/>
          </a:bodyPr>
          <a:lstStyle/>
          <a:p>
            <a:r>
              <a:rPr lang="it-IT" b="1" dirty="0" err="1" smtClean="0">
                <a:latin typeface="Trebuchet MS" pitchFamily="34" charset="0"/>
              </a:rPr>
              <a:t>Library</a:t>
            </a:r>
            <a:r>
              <a:rPr lang="it-IT" b="1" dirty="0" smtClean="0">
                <a:latin typeface="Trebuchet MS" pitchFamily="34" charset="0"/>
              </a:rPr>
              <a:t> </a:t>
            </a:r>
            <a:r>
              <a:rPr lang="it-IT" b="1" dirty="0" err="1" smtClean="0">
                <a:latin typeface="Trebuchet MS" pitchFamily="34" charset="0"/>
              </a:rPr>
              <a:t>of</a:t>
            </a:r>
            <a:r>
              <a:rPr lang="it-IT" b="1" dirty="0" smtClean="0">
                <a:latin typeface="Trebuchet MS" pitchFamily="34" charset="0"/>
              </a:rPr>
              <a:t> 84 </a:t>
            </a:r>
            <a:r>
              <a:rPr lang="it-IT" b="1" dirty="0" err="1" smtClean="0">
                <a:latin typeface="Trebuchet MS" pitchFamily="34" charset="0"/>
              </a:rPr>
              <a:t>extracts</a:t>
            </a:r>
            <a:r>
              <a:rPr lang="it-IT" b="1" dirty="0" smtClean="0">
                <a:latin typeface="Trebuchet MS" pitchFamily="34" charset="0"/>
              </a:rPr>
              <a:t> </a:t>
            </a:r>
            <a:r>
              <a:rPr lang="it-IT" b="1" dirty="0" err="1" smtClean="0">
                <a:latin typeface="Trebuchet MS" pitchFamily="34" charset="0"/>
              </a:rPr>
              <a:t>for</a:t>
            </a:r>
            <a:r>
              <a:rPr lang="it-IT" b="1" dirty="0" smtClean="0">
                <a:latin typeface="Trebuchet MS" pitchFamily="34" charset="0"/>
              </a:rPr>
              <a:t> </a:t>
            </a:r>
            <a:r>
              <a:rPr lang="it-IT" b="1" dirty="0" err="1" smtClean="0">
                <a:latin typeface="Trebuchet MS" pitchFamily="34" charset="0"/>
              </a:rPr>
              <a:t>antimicrobial</a:t>
            </a:r>
            <a:r>
              <a:rPr lang="it-IT" b="1" dirty="0" smtClean="0">
                <a:latin typeface="Trebuchet MS" pitchFamily="34" charset="0"/>
              </a:rPr>
              <a:t> screening</a:t>
            </a:r>
            <a:endParaRPr lang="it-IT" b="1" dirty="0">
              <a:latin typeface="Trebuchet MS" pitchFamily="34" charset="0"/>
            </a:endParaRPr>
          </a:p>
        </p:txBody>
      </p:sp>
      <p:grpSp>
        <p:nvGrpSpPr>
          <p:cNvPr id="2" name="Gruppo 15"/>
          <p:cNvGrpSpPr/>
          <p:nvPr/>
        </p:nvGrpSpPr>
        <p:grpSpPr>
          <a:xfrm>
            <a:off x="3563888" y="2636912"/>
            <a:ext cx="504056" cy="2952328"/>
            <a:chOff x="3491880" y="2204864"/>
            <a:chExt cx="504056" cy="2952328"/>
          </a:xfrm>
        </p:grpSpPr>
        <p:sp>
          <p:nvSpPr>
            <p:cNvPr id="4" name="Freccia in giù 3"/>
            <p:cNvSpPr/>
            <p:nvPr/>
          </p:nvSpPr>
          <p:spPr>
            <a:xfrm>
              <a:off x="3491880" y="2204864"/>
              <a:ext cx="504056" cy="576064"/>
            </a:xfrm>
            <a:prstGeom prst="downArrow">
              <a:avLst/>
            </a:prstGeom>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p:cNvSpPr/>
            <p:nvPr/>
          </p:nvSpPr>
          <p:spPr>
            <a:xfrm>
              <a:off x="3491880" y="3573016"/>
              <a:ext cx="504056" cy="576064"/>
            </a:xfrm>
            <a:prstGeom prst="downArrow">
              <a:avLst/>
            </a:prstGeom>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a:off x="3491880" y="4581128"/>
              <a:ext cx="504056" cy="576064"/>
            </a:xfrm>
            <a:prstGeom prst="downArrow">
              <a:avLst/>
            </a:prstGeom>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9457" name="Picture 1" descr="C:\Users\iPietro\Desktop\full flasks.jpg"/>
          <p:cNvPicPr>
            <a:picLocks noChangeAspect="1" noChangeArrowheads="1"/>
          </p:cNvPicPr>
          <p:nvPr/>
        </p:nvPicPr>
        <p:blipFill>
          <a:blip r:embed="rId3" cstate="print"/>
          <a:srcRect/>
          <a:stretch>
            <a:fillRect/>
          </a:stretch>
        </p:blipFill>
        <p:spPr bwMode="auto">
          <a:xfrm>
            <a:off x="6012160" y="2852936"/>
            <a:ext cx="2376264" cy="1736501"/>
          </a:xfrm>
          <a:prstGeom prst="rect">
            <a:avLst/>
          </a:prstGeom>
          <a:noFill/>
        </p:spPr>
      </p:pic>
      <p:sp>
        <p:nvSpPr>
          <p:cNvPr id="21" name="CasellaDiTesto 20"/>
          <p:cNvSpPr txBox="1"/>
          <p:nvPr/>
        </p:nvSpPr>
        <p:spPr>
          <a:xfrm>
            <a:off x="755576" y="1484784"/>
            <a:ext cx="6984776" cy="646331"/>
          </a:xfrm>
          <a:prstGeom prst="rect">
            <a:avLst/>
          </a:prstGeom>
          <a:noFill/>
        </p:spPr>
        <p:txBody>
          <a:bodyPr wrap="square" rtlCol="0">
            <a:spAutoFit/>
          </a:bodyPr>
          <a:lstStyle/>
          <a:p>
            <a:pPr algn="ctr"/>
            <a:r>
              <a:rPr lang="en-US" dirty="0" smtClean="0">
                <a:latin typeface="Trebuchet MS" pitchFamily="34" charset="0"/>
              </a:rPr>
              <a:t>In collaboration with Prof. Chad E. </a:t>
            </a:r>
            <a:r>
              <a:rPr lang="en-US" dirty="0" err="1" smtClean="0">
                <a:latin typeface="Trebuchet MS" pitchFamily="34" charset="0"/>
              </a:rPr>
              <a:t>Melancon</a:t>
            </a:r>
            <a:r>
              <a:rPr lang="en-US" dirty="0" smtClean="0">
                <a:latin typeface="Trebuchet MS" pitchFamily="34" charset="0"/>
              </a:rPr>
              <a:t> III, </a:t>
            </a:r>
          </a:p>
          <a:p>
            <a:pPr algn="ctr"/>
            <a:r>
              <a:rPr lang="en-US" dirty="0" smtClean="0">
                <a:latin typeface="Trebuchet MS" pitchFamily="34" charset="0"/>
              </a:rPr>
              <a:t>Department of Chemistry, University of New Mexico</a:t>
            </a:r>
            <a:endParaRPr lang="en-US" dirty="0">
              <a:latin typeface="Trebuchet MS" pitchFamily="34" charset="0"/>
            </a:endParaRPr>
          </a:p>
        </p:txBody>
      </p:sp>
      <p:grpSp>
        <p:nvGrpSpPr>
          <p:cNvPr id="5" name="Gruppo 21"/>
          <p:cNvGrpSpPr/>
          <p:nvPr/>
        </p:nvGrpSpPr>
        <p:grpSpPr>
          <a:xfrm>
            <a:off x="611560" y="404664"/>
            <a:ext cx="8189759" cy="1079236"/>
            <a:chOff x="611560" y="388046"/>
            <a:chExt cx="9100641" cy="1024729"/>
          </a:xfrm>
        </p:grpSpPr>
        <p:grpSp>
          <p:nvGrpSpPr>
            <p:cNvPr id="7" name="Gruppo 20"/>
            <p:cNvGrpSpPr/>
            <p:nvPr/>
          </p:nvGrpSpPr>
          <p:grpSpPr>
            <a:xfrm>
              <a:off x="611560" y="388046"/>
              <a:ext cx="7580321" cy="1024729"/>
              <a:chOff x="395536" y="2852936"/>
              <a:chExt cx="13836923" cy="1584176"/>
            </a:xfrm>
          </p:grpSpPr>
          <p:sp>
            <p:nvSpPr>
              <p:cNvPr id="25" name="Freccia a destra 24"/>
              <p:cNvSpPr/>
              <p:nvPr/>
            </p:nvSpPr>
            <p:spPr>
              <a:xfrm>
                <a:off x="395536"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1.Collection of environmental samples</a:t>
                </a:r>
                <a:endParaRPr lang="en-US" sz="1050" dirty="0">
                  <a:latin typeface="Trebuchet MS" pitchFamily="34" charset="0"/>
                </a:endParaRPr>
              </a:p>
            </p:txBody>
          </p:sp>
          <p:sp>
            <p:nvSpPr>
              <p:cNvPr id="26" name="Freccia a destra 25"/>
              <p:cNvSpPr/>
              <p:nvPr/>
            </p:nvSpPr>
            <p:spPr>
              <a:xfrm>
                <a:off x="3203848"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2.Isolation of bacteria</a:t>
                </a:r>
                <a:endParaRPr lang="en-US" sz="1050" dirty="0">
                  <a:latin typeface="Trebuchet MS" pitchFamily="34" charset="0"/>
                </a:endParaRPr>
              </a:p>
            </p:txBody>
          </p:sp>
          <p:sp>
            <p:nvSpPr>
              <p:cNvPr id="27" name="Freccia a destra 26"/>
              <p:cNvSpPr/>
              <p:nvPr/>
            </p:nvSpPr>
            <p:spPr>
              <a:xfrm>
                <a:off x="5945845" y="2852936"/>
                <a:ext cx="2736305"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3.Cell-based bioassays</a:t>
                </a:r>
                <a:endParaRPr lang="en-US" sz="1050" dirty="0">
                  <a:latin typeface="Trebuchet MS" pitchFamily="34" charset="0"/>
                </a:endParaRPr>
              </a:p>
            </p:txBody>
          </p:sp>
          <p:sp>
            <p:nvSpPr>
              <p:cNvPr id="28" name="Freccia a destra 27"/>
              <p:cNvSpPr/>
              <p:nvPr/>
            </p:nvSpPr>
            <p:spPr>
              <a:xfrm>
                <a:off x="8720999" y="2852936"/>
                <a:ext cx="2736303" cy="15841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4.Preparation of crude extracts</a:t>
                </a:r>
                <a:endParaRPr lang="en-US" sz="1050" dirty="0">
                  <a:latin typeface="Trebuchet MS" pitchFamily="34" charset="0"/>
                </a:endParaRPr>
              </a:p>
            </p:txBody>
          </p:sp>
          <p:sp>
            <p:nvSpPr>
              <p:cNvPr id="29" name="Freccia a destra 28"/>
              <p:cNvSpPr/>
              <p:nvPr/>
            </p:nvSpPr>
            <p:spPr>
              <a:xfrm>
                <a:off x="11496154" y="2852936"/>
                <a:ext cx="2736305" cy="1584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Extract based bioassay</a:t>
                </a:r>
                <a:endParaRPr lang="en-US" sz="1050" dirty="0">
                  <a:latin typeface="Trebuchet MS" pitchFamily="34" charset="0"/>
                </a:endParaRPr>
              </a:p>
            </p:txBody>
          </p:sp>
        </p:grpSp>
        <p:sp>
          <p:nvSpPr>
            <p:cNvPr id="24" name="Freccia a destra 23"/>
            <p:cNvSpPr/>
            <p:nvPr/>
          </p:nvSpPr>
          <p:spPr>
            <a:xfrm>
              <a:off x="8213164" y="388046"/>
              <a:ext cx="1499037" cy="102472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Identification of active compounds</a:t>
              </a:r>
              <a:endParaRPr lang="en-US" sz="1050" dirty="0">
                <a:latin typeface="Trebuchet MS"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1475656" y="3429000"/>
            <a:ext cx="5256584" cy="461665"/>
          </a:xfrm>
          <a:prstGeom prst="rect">
            <a:avLst/>
          </a:prstGeom>
          <a:noFill/>
        </p:spPr>
        <p:txBody>
          <a:bodyPr wrap="square" rtlCol="0">
            <a:spAutoFit/>
          </a:bodyPr>
          <a:lstStyle/>
          <a:p>
            <a:pPr algn="ctr"/>
            <a:r>
              <a:rPr lang="it-IT" sz="2400" b="1" dirty="0" smtClean="0">
                <a:latin typeface="Trebuchet MS" pitchFamily="34" charset="0"/>
              </a:rPr>
              <a:t>Screening </a:t>
            </a:r>
            <a:r>
              <a:rPr lang="it-IT" sz="2400" b="1" dirty="0" err="1" smtClean="0">
                <a:latin typeface="Trebuchet MS" pitchFamily="34" charset="0"/>
              </a:rPr>
              <a:t>for</a:t>
            </a:r>
            <a:r>
              <a:rPr lang="it-IT" sz="2400" b="1" dirty="0" smtClean="0">
                <a:latin typeface="Trebuchet MS" pitchFamily="34" charset="0"/>
              </a:rPr>
              <a:t> </a:t>
            </a:r>
            <a:endParaRPr lang="it-IT" sz="2400" b="1" dirty="0">
              <a:latin typeface="Trebuchet MS" pitchFamily="34" charset="0"/>
            </a:endParaRPr>
          </a:p>
        </p:txBody>
      </p:sp>
      <p:cxnSp>
        <p:nvCxnSpPr>
          <p:cNvPr id="14" name="Connettore 2 13"/>
          <p:cNvCxnSpPr/>
          <p:nvPr/>
        </p:nvCxnSpPr>
        <p:spPr>
          <a:xfrm flipH="1">
            <a:off x="2051720" y="3933056"/>
            <a:ext cx="10081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5220072" y="3861048"/>
            <a:ext cx="12241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683568" y="4365104"/>
            <a:ext cx="2736304" cy="369332"/>
          </a:xfrm>
          <a:prstGeom prst="rect">
            <a:avLst/>
          </a:prstGeom>
          <a:noFill/>
        </p:spPr>
        <p:txBody>
          <a:bodyPr wrap="square" rtlCol="0">
            <a:spAutoFit/>
          </a:bodyPr>
          <a:lstStyle/>
          <a:p>
            <a:r>
              <a:rPr lang="it-IT" b="1" dirty="0" smtClean="0">
                <a:latin typeface="Trebuchet MS" pitchFamily="34" charset="0"/>
              </a:rPr>
              <a:t>1-Antibiotic </a:t>
            </a:r>
            <a:r>
              <a:rPr lang="it-IT" b="1" dirty="0" err="1" smtClean="0">
                <a:latin typeface="Trebuchet MS" pitchFamily="34" charset="0"/>
              </a:rPr>
              <a:t>extracts</a:t>
            </a:r>
            <a:endParaRPr lang="it-IT" b="1" dirty="0">
              <a:latin typeface="Trebuchet MS" pitchFamily="34" charset="0"/>
            </a:endParaRPr>
          </a:p>
        </p:txBody>
      </p:sp>
      <p:sp>
        <p:nvSpPr>
          <p:cNvPr id="22" name="CasellaDiTesto 21"/>
          <p:cNvSpPr txBox="1"/>
          <p:nvPr/>
        </p:nvSpPr>
        <p:spPr>
          <a:xfrm>
            <a:off x="5076056" y="4365104"/>
            <a:ext cx="3600400" cy="369332"/>
          </a:xfrm>
          <a:prstGeom prst="rect">
            <a:avLst/>
          </a:prstGeom>
          <a:noFill/>
        </p:spPr>
        <p:txBody>
          <a:bodyPr wrap="square" rtlCol="0">
            <a:spAutoFit/>
          </a:bodyPr>
          <a:lstStyle/>
          <a:p>
            <a:r>
              <a:rPr lang="it-IT" b="1" dirty="0" smtClean="0">
                <a:latin typeface="Trebuchet MS" pitchFamily="34" charset="0"/>
              </a:rPr>
              <a:t>2-Efflux </a:t>
            </a:r>
            <a:r>
              <a:rPr lang="it-IT" b="1" dirty="0" err="1" smtClean="0">
                <a:latin typeface="Trebuchet MS" pitchFamily="34" charset="0"/>
              </a:rPr>
              <a:t>pumps</a:t>
            </a:r>
            <a:r>
              <a:rPr lang="it-IT" b="1" dirty="0" smtClean="0">
                <a:latin typeface="Trebuchet MS" pitchFamily="34" charset="0"/>
              </a:rPr>
              <a:t> </a:t>
            </a:r>
            <a:r>
              <a:rPr lang="it-IT" b="1" dirty="0" err="1" smtClean="0">
                <a:latin typeface="Trebuchet MS" pitchFamily="34" charset="0"/>
              </a:rPr>
              <a:t>inhibitors</a:t>
            </a:r>
            <a:r>
              <a:rPr lang="it-IT" b="1" dirty="0" smtClean="0">
                <a:latin typeface="Trebuchet MS" pitchFamily="34" charset="0"/>
              </a:rPr>
              <a:t> (</a:t>
            </a:r>
            <a:r>
              <a:rPr lang="it-IT" b="1" dirty="0" err="1" smtClean="0">
                <a:latin typeface="Trebuchet MS" pitchFamily="34" charset="0"/>
              </a:rPr>
              <a:t>EPIs</a:t>
            </a:r>
            <a:r>
              <a:rPr lang="it-IT" b="1" dirty="0" smtClean="0">
                <a:latin typeface="Trebuchet MS" pitchFamily="34" charset="0"/>
              </a:rPr>
              <a:t>) </a:t>
            </a:r>
            <a:endParaRPr lang="it-IT" b="1" dirty="0">
              <a:latin typeface="Trebuchet MS" pitchFamily="34" charset="0"/>
            </a:endParaRPr>
          </a:p>
        </p:txBody>
      </p:sp>
      <p:sp>
        <p:nvSpPr>
          <p:cNvPr id="11" name="CasellaDiTesto 10"/>
          <p:cNvSpPr txBox="1"/>
          <p:nvPr/>
        </p:nvSpPr>
        <p:spPr>
          <a:xfrm>
            <a:off x="827584" y="4869160"/>
            <a:ext cx="2232248" cy="923330"/>
          </a:xfrm>
          <a:prstGeom prst="rect">
            <a:avLst/>
          </a:prstGeom>
          <a:noFill/>
        </p:spPr>
        <p:txBody>
          <a:bodyPr wrap="square" rtlCol="0">
            <a:spAutoFit/>
          </a:bodyPr>
          <a:lstStyle/>
          <a:p>
            <a:r>
              <a:rPr lang="it-IT" i="1" dirty="0" smtClean="0">
                <a:latin typeface="Trebuchet MS" pitchFamily="34" charset="0"/>
              </a:rPr>
              <a:t>B. </a:t>
            </a:r>
            <a:r>
              <a:rPr lang="it-IT" i="1" dirty="0" err="1" smtClean="0">
                <a:latin typeface="Trebuchet MS" pitchFamily="34" charset="0"/>
              </a:rPr>
              <a:t>Pseudomallei</a:t>
            </a:r>
            <a:endParaRPr lang="it-IT" i="1" dirty="0" smtClean="0">
              <a:latin typeface="Trebuchet MS" pitchFamily="34" charset="0"/>
            </a:endParaRPr>
          </a:p>
          <a:p>
            <a:r>
              <a:rPr lang="it-IT" i="1" dirty="0" smtClean="0">
                <a:latin typeface="Trebuchet MS" pitchFamily="34" charset="0"/>
              </a:rPr>
              <a:t>B. </a:t>
            </a:r>
            <a:r>
              <a:rPr lang="it-IT" i="1" dirty="0" err="1" smtClean="0">
                <a:latin typeface="Trebuchet MS" pitchFamily="34" charset="0"/>
              </a:rPr>
              <a:t>cenocepacia</a:t>
            </a:r>
            <a:endParaRPr lang="it-IT" i="1" dirty="0" smtClean="0">
              <a:latin typeface="Trebuchet MS" pitchFamily="34" charset="0"/>
            </a:endParaRPr>
          </a:p>
          <a:p>
            <a:r>
              <a:rPr lang="it-IT" i="1" dirty="0" smtClean="0">
                <a:latin typeface="Trebuchet MS" pitchFamily="34" charset="0"/>
              </a:rPr>
              <a:t>F. </a:t>
            </a:r>
            <a:r>
              <a:rPr lang="it-IT" i="1" dirty="0" err="1" smtClean="0">
                <a:latin typeface="Trebuchet MS" pitchFamily="34" charset="0"/>
              </a:rPr>
              <a:t>tularensis</a:t>
            </a:r>
            <a:endParaRPr lang="it-IT" i="1" dirty="0" smtClean="0">
              <a:latin typeface="Trebuchet MS" pitchFamily="34" charset="0"/>
            </a:endParaRPr>
          </a:p>
        </p:txBody>
      </p:sp>
      <p:sp>
        <p:nvSpPr>
          <p:cNvPr id="20" name="CasellaDiTesto 19"/>
          <p:cNvSpPr txBox="1"/>
          <p:nvPr/>
        </p:nvSpPr>
        <p:spPr>
          <a:xfrm>
            <a:off x="5364088" y="4941168"/>
            <a:ext cx="2880320" cy="923330"/>
          </a:xfrm>
          <a:prstGeom prst="rect">
            <a:avLst/>
          </a:prstGeom>
          <a:noFill/>
        </p:spPr>
        <p:txBody>
          <a:bodyPr wrap="square" rtlCol="0">
            <a:spAutoFit/>
          </a:bodyPr>
          <a:lstStyle/>
          <a:p>
            <a:r>
              <a:rPr lang="it-IT" i="1" dirty="0" smtClean="0">
                <a:latin typeface="Trebuchet MS" pitchFamily="34" charset="0"/>
              </a:rPr>
              <a:t>B. </a:t>
            </a:r>
            <a:r>
              <a:rPr lang="it-IT" i="1" dirty="0" err="1" smtClean="0">
                <a:latin typeface="Trebuchet MS" pitchFamily="34" charset="0"/>
              </a:rPr>
              <a:t>pseudomallei</a:t>
            </a:r>
            <a:endParaRPr lang="it-IT" i="1" dirty="0" smtClean="0">
              <a:latin typeface="Trebuchet MS" pitchFamily="34" charset="0"/>
            </a:endParaRPr>
          </a:p>
          <a:p>
            <a:r>
              <a:rPr lang="it-IT" i="1" dirty="0" smtClean="0">
                <a:latin typeface="Trebuchet MS" pitchFamily="34" charset="0"/>
              </a:rPr>
              <a:t>B. </a:t>
            </a:r>
            <a:r>
              <a:rPr lang="it-IT" i="1" dirty="0" err="1" smtClean="0">
                <a:latin typeface="Trebuchet MS" pitchFamily="34" charset="0"/>
              </a:rPr>
              <a:t>cenocepacia</a:t>
            </a:r>
            <a:endParaRPr lang="it-IT" i="1" dirty="0" smtClean="0">
              <a:latin typeface="Trebuchet MS" pitchFamily="34" charset="0"/>
            </a:endParaRPr>
          </a:p>
          <a:p>
            <a:endParaRPr lang="it-IT" i="1" dirty="0">
              <a:latin typeface="Trebuchet MS" pitchFamily="34" charset="0"/>
            </a:endParaRPr>
          </a:p>
        </p:txBody>
      </p:sp>
      <p:pic>
        <p:nvPicPr>
          <p:cNvPr id="11265" name="Picture 1" descr="C:\Users\iPietro\Desktop\2012_1029b_01.jpg"/>
          <p:cNvPicPr>
            <a:picLocks noChangeAspect="1" noChangeArrowheads="1"/>
          </p:cNvPicPr>
          <p:nvPr/>
        </p:nvPicPr>
        <p:blipFill>
          <a:blip r:embed="rId3" cstate="print"/>
          <a:srcRect/>
          <a:stretch>
            <a:fillRect/>
          </a:stretch>
        </p:blipFill>
        <p:spPr bwMode="auto">
          <a:xfrm>
            <a:off x="2339752" y="1700808"/>
            <a:ext cx="3754018" cy="1656184"/>
          </a:xfrm>
          <a:prstGeom prst="rect">
            <a:avLst/>
          </a:prstGeom>
          <a:noFill/>
        </p:spPr>
      </p:pic>
      <p:grpSp>
        <p:nvGrpSpPr>
          <p:cNvPr id="2" name="Gruppo 16"/>
          <p:cNvGrpSpPr/>
          <p:nvPr/>
        </p:nvGrpSpPr>
        <p:grpSpPr>
          <a:xfrm>
            <a:off x="611560" y="404664"/>
            <a:ext cx="8189759" cy="1079236"/>
            <a:chOff x="611560" y="388046"/>
            <a:chExt cx="9100641" cy="1024729"/>
          </a:xfrm>
        </p:grpSpPr>
        <p:grpSp>
          <p:nvGrpSpPr>
            <p:cNvPr id="3" name="Gruppo 20"/>
            <p:cNvGrpSpPr/>
            <p:nvPr/>
          </p:nvGrpSpPr>
          <p:grpSpPr>
            <a:xfrm>
              <a:off x="611560" y="388046"/>
              <a:ext cx="7580321" cy="1024729"/>
              <a:chOff x="395536" y="2852936"/>
              <a:chExt cx="13836923" cy="1584176"/>
            </a:xfrm>
          </p:grpSpPr>
          <p:sp>
            <p:nvSpPr>
              <p:cNvPr id="29" name="Freccia a destra 28"/>
              <p:cNvSpPr/>
              <p:nvPr/>
            </p:nvSpPr>
            <p:spPr>
              <a:xfrm>
                <a:off x="395536"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1.Collection of environmental samples</a:t>
                </a:r>
                <a:endParaRPr lang="en-US" sz="1050" dirty="0">
                  <a:latin typeface="Trebuchet MS" pitchFamily="34" charset="0"/>
                </a:endParaRPr>
              </a:p>
            </p:txBody>
          </p:sp>
          <p:sp>
            <p:nvSpPr>
              <p:cNvPr id="30" name="Freccia a destra 29"/>
              <p:cNvSpPr/>
              <p:nvPr/>
            </p:nvSpPr>
            <p:spPr>
              <a:xfrm>
                <a:off x="3203848"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2.Isolation of bacteria</a:t>
                </a:r>
                <a:endParaRPr lang="en-US" sz="1050" dirty="0">
                  <a:latin typeface="Trebuchet MS" pitchFamily="34" charset="0"/>
                </a:endParaRPr>
              </a:p>
            </p:txBody>
          </p:sp>
          <p:sp>
            <p:nvSpPr>
              <p:cNvPr id="31" name="Freccia a destra 30"/>
              <p:cNvSpPr/>
              <p:nvPr/>
            </p:nvSpPr>
            <p:spPr>
              <a:xfrm>
                <a:off x="5945845" y="2852936"/>
                <a:ext cx="2736305"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3.Cell-based bioassays</a:t>
                </a:r>
                <a:endParaRPr lang="en-US" sz="1050" dirty="0">
                  <a:latin typeface="Trebuchet MS" pitchFamily="34" charset="0"/>
                </a:endParaRPr>
              </a:p>
            </p:txBody>
          </p:sp>
          <p:sp>
            <p:nvSpPr>
              <p:cNvPr id="32" name="Freccia a destra 31"/>
              <p:cNvSpPr/>
              <p:nvPr/>
            </p:nvSpPr>
            <p:spPr>
              <a:xfrm>
                <a:off x="8720999" y="2852936"/>
                <a:ext cx="2736303"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4.Preparation of crude extracts</a:t>
                </a:r>
                <a:endParaRPr lang="en-US" sz="1050" dirty="0">
                  <a:latin typeface="Trebuchet MS" pitchFamily="34" charset="0"/>
                </a:endParaRPr>
              </a:p>
            </p:txBody>
          </p:sp>
          <p:sp>
            <p:nvSpPr>
              <p:cNvPr id="33" name="Freccia a destra 32"/>
              <p:cNvSpPr/>
              <p:nvPr/>
            </p:nvSpPr>
            <p:spPr>
              <a:xfrm>
                <a:off x="11496154" y="2852936"/>
                <a:ext cx="2736305" cy="15841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5.Extract-based bioassays</a:t>
                </a:r>
                <a:endParaRPr lang="en-US" sz="1050" dirty="0">
                  <a:latin typeface="Trebuchet MS" pitchFamily="34" charset="0"/>
                </a:endParaRPr>
              </a:p>
            </p:txBody>
          </p:sp>
        </p:grpSp>
        <p:sp>
          <p:nvSpPr>
            <p:cNvPr id="28" name="Freccia a destra 27"/>
            <p:cNvSpPr/>
            <p:nvPr/>
          </p:nvSpPr>
          <p:spPr>
            <a:xfrm>
              <a:off x="8213164" y="388046"/>
              <a:ext cx="1499037" cy="102472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Identification of active compounds</a:t>
              </a:r>
              <a:endParaRPr lang="en-US" sz="1050" dirty="0">
                <a:latin typeface="Trebuchet MS"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260648"/>
            <a:ext cx="7416824" cy="584775"/>
          </a:xfrm>
          <a:prstGeom prst="rect">
            <a:avLst/>
          </a:prstGeom>
          <a:noFill/>
        </p:spPr>
        <p:txBody>
          <a:bodyPr wrap="square" rtlCol="0">
            <a:spAutoFit/>
          </a:bodyPr>
          <a:lstStyle/>
          <a:p>
            <a:pPr algn="ctr"/>
            <a:r>
              <a:rPr lang="en-GB" sz="3200" b="1" smtClean="0">
                <a:solidFill>
                  <a:srgbClr val="C00000"/>
                </a:solidFill>
                <a:latin typeface="Trebuchet MS" pitchFamily="34" charset="0"/>
              </a:rPr>
              <a:t>Multidrug resistance bacteria (MDR)</a:t>
            </a:r>
            <a:endParaRPr lang="en-GB" sz="3200" b="1">
              <a:solidFill>
                <a:srgbClr val="C00000"/>
              </a:solidFill>
              <a:latin typeface="Trebuchet MS" pitchFamily="34" charset="0"/>
            </a:endParaRPr>
          </a:p>
        </p:txBody>
      </p:sp>
      <p:sp>
        <p:nvSpPr>
          <p:cNvPr id="6" name="Rettangolo 5"/>
          <p:cNvSpPr/>
          <p:nvPr/>
        </p:nvSpPr>
        <p:spPr>
          <a:xfrm>
            <a:off x="971600" y="5229200"/>
            <a:ext cx="7344816" cy="923330"/>
          </a:xfrm>
          <a:prstGeom prst="rect">
            <a:avLst/>
          </a:prstGeom>
        </p:spPr>
        <p:txBody>
          <a:bodyPr wrap="square">
            <a:spAutoFit/>
          </a:bodyPr>
          <a:lstStyle/>
          <a:p>
            <a:pPr algn="just"/>
            <a:r>
              <a:rPr lang="en-US" b="1" dirty="0" smtClean="0">
                <a:latin typeface="Trebuchet MS" pitchFamily="34" charset="0"/>
              </a:rPr>
              <a:t>They belong to an elite class of microorganisms: the so-called “superbugs”, the causative agents of recalcitrant infections immune to the effects of the most common antimicrobials.</a:t>
            </a:r>
            <a:endParaRPr lang="it-IT" b="1" dirty="0">
              <a:latin typeface="Trebuchet MS" pitchFamily="34" charset="0"/>
            </a:endParaRPr>
          </a:p>
        </p:txBody>
      </p:sp>
      <p:sp>
        <p:nvSpPr>
          <p:cNvPr id="10" name="Rettangolo 9"/>
          <p:cNvSpPr/>
          <p:nvPr/>
        </p:nvSpPr>
        <p:spPr>
          <a:xfrm>
            <a:off x="899592" y="1124744"/>
            <a:ext cx="7344816" cy="1477328"/>
          </a:xfrm>
          <a:prstGeom prst="rect">
            <a:avLst/>
          </a:prstGeom>
        </p:spPr>
        <p:txBody>
          <a:bodyPr wrap="square">
            <a:spAutoFit/>
          </a:bodyPr>
          <a:lstStyle/>
          <a:p>
            <a:pPr algn="just"/>
            <a:r>
              <a:rPr lang="en-US" b="1" dirty="0" smtClean="0">
                <a:latin typeface="Trebuchet MS" pitchFamily="34" charset="0"/>
              </a:rPr>
              <a:t>These bacteria are a worldwide concern and a major challenge for modern medicine.</a:t>
            </a:r>
          </a:p>
          <a:p>
            <a:pPr algn="just"/>
            <a:endParaRPr lang="en-US" b="1" dirty="0" smtClean="0">
              <a:latin typeface="Trebuchet MS" pitchFamily="34" charset="0"/>
            </a:endParaRPr>
          </a:p>
          <a:p>
            <a:pPr algn="just"/>
            <a:endParaRPr lang="en-US" b="1" dirty="0" smtClean="0">
              <a:latin typeface="Trebuchet MS" pitchFamily="34" charset="0"/>
            </a:endParaRPr>
          </a:p>
          <a:p>
            <a:pPr algn="just"/>
            <a:endParaRPr lang="it-IT" b="1" dirty="0">
              <a:latin typeface="Trebuchet MS" pitchFamily="34" charset="0"/>
            </a:endParaRPr>
          </a:p>
        </p:txBody>
      </p:sp>
      <p:pic>
        <p:nvPicPr>
          <p:cNvPr id="3" name="Picture 2" descr="C:\Users\iPietro\Desktop\pseudomonas-aeruginosa-bacteria-sem-steve-gschmeissner.jpg"/>
          <p:cNvPicPr>
            <a:picLocks noChangeAspect="1" noChangeArrowheads="1"/>
          </p:cNvPicPr>
          <p:nvPr/>
        </p:nvPicPr>
        <p:blipFill>
          <a:blip r:embed="rId3" cstate="print"/>
          <a:srcRect/>
          <a:stretch>
            <a:fillRect/>
          </a:stretch>
        </p:blipFill>
        <p:spPr bwMode="auto">
          <a:xfrm>
            <a:off x="2267744" y="1916832"/>
            <a:ext cx="3528392" cy="303441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332656"/>
            <a:ext cx="7488832" cy="369332"/>
          </a:xfrm>
          <a:prstGeom prst="rect">
            <a:avLst/>
          </a:prstGeom>
        </p:spPr>
        <p:txBody>
          <a:bodyPr wrap="square">
            <a:spAutoFit/>
          </a:bodyPr>
          <a:lstStyle/>
          <a:p>
            <a:pPr algn="ctr"/>
            <a:r>
              <a:rPr lang="en-US" b="1" dirty="0" smtClean="0">
                <a:solidFill>
                  <a:srgbClr val="C00000"/>
                </a:solidFill>
                <a:latin typeface="Trebuchet MS" pitchFamily="34" charset="0"/>
              </a:rPr>
              <a:t>EPI are inhibitors of the Multidrug efflux systems</a:t>
            </a:r>
          </a:p>
        </p:txBody>
      </p:sp>
      <p:grpSp>
        <p:nvGrpSpPr>
          <p:cNvPr id="3" name="Group 555"/>
          <p:cNvGrpSpPr>
            <a:grpSpLocks/>
          </p:cNvGrpSpPr>
          <p:nvPr/>
        </p:nvGrpSpPr>
        <p:grpSpPr bwMode="auto">
          <a:xfrm>
            <a:off x="323528" y="836712"/>
            <a:ext cx="8458200" cy="4653434"/>
            <a:chOff x="-476139" y="219559"/>
            <a:chExt cx="11319845" cy="6587207"/>
          </a:xfrm>
        </p:grpSpPr>
        <p:sp>
          <p:nvSpPr>
            <p:cNvPr id="4" name="Text Box 5"/>
            <p:cNvSpPr txBox="1">
              <a:spLocks noChangeArrowheads="1"/>
            </p:cNvSpPr>
            <p:nvPr/>
          </p:nvSpPr>
          <p:spPr bwMode="auto">
            <a:xfrm>
              <a:off x="-476139" y="219559"/>
              <a:ext cx="11319845" cy="525898"/>
            </a:xfrm>
            <a:prstGeom prst="rect">
              <a:avLst/>
            </a:prstGeom>
            <a:noFill/>
            <a:ln w="38160">
              <a:solidFill>
                <a:schemeClr val="bg1"/>
              </a:solidFill>
              <a:miter lim="800000"/>
              <a:headEnd/>
              <a:tailEnd/>
            </a:ln>
          </p:spPr>
          <p:txBody>
            <a:bodyPr lIns="90000" tIns="46800" rIns="90000" bIns="46800">
              <a:spAutoFit/>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latin typeface="Trebuchet MS" pitchFamily="34" charset="0"/>
                  <a:cs typeface="Arial" pitchFamily="34" charset="0"/>
                </a:rPr>
                <a:t>Multidrug Efflux Systems </a:t>
              </a:r>
              <a:r>
                <a:rPr lang="el-GR" sz="1800" b="1" dirty="0">
                  <a:latin typeface="Trebuchet MS" pitchFamily="34" charset="0"/>
                  <a:cs typeface="Arial" pitchFamily="34" charset="0"/>
                </a:rPr>
                <a:t>(</a:t>
              </a:r>
              <a:r>
                <a:rPr lang="en-US" sz="1800" b="1" dirty="0">
                  <a:latin typeface="Trebuchet MS" pitchFamily="34" charset="0"/>
                  <a:cs typeface="Arial" pitchFamily="34" charset="0"/>
                </a:rPr>
                <a:t>MES)</a:t>
              </a:r>
            </a:p>
          </p:txBody>
        </p:sp>
        <p:grpSp>
          <p:nvGrpSpPr>
            <p:cNvPr id="5" name="Group 509"/>
            <p:cNvGrpSpPr>
              <a:grpSpLocks/>
            </p:cNvGrpSpPr>
            <p:nvPr/>
          </p:nvGrpSpPr>
          <p:grpSpPr bwMode="auto">
            <a:xfrm>
              <a:off x="4397375" y="609600"/>
              <a:ext cx="1185863" cy="3986213"/>
              <a:chOff x="2770" y="384"/>
              <a:chExt cx="747" cy="2511"/>
            </a:xfrm>
          </p:grpSpPr>
          <p:sp>
            <p:nvSpPr>
              <p:cNvPr id="544" name="Rectangle 510"/>
              <p:cNvSpPr>
                <a:spLocks noChangeArrowheads="1"/>
              </p:cNvSpPr>
              <p:nvPr/>
            </p:nvSpPr>
            <p:spPr bwMode="auto">
              <a:xfrm>
                <a:off x="2955" y="1840"/>
                <a:ext cx="483" cy="763"/>
              </a:xfrm>
              <a:prstGeom prst="rect">
                <a:avLst/>
              </a:prstGeom>
              <a:solidFill>
                <a:srgbClr val="C0C0C0"/>
              </a:solidFill>
              <a:ln w="9360">
                <a:miter lim="800000"/>
                <a:headEnd/>
                <a:tailEnd/>
              </a:ln>
              <a:effectLst/>
              <a:scene3d>
                <a:camera prst="legacyObliqueTopRight"/>
                <a:lightRig rig="legacyFlat3" dir="b"/>
              </a:scene3d>
              <a:sp3d extrusionH="430200" prstMaterial="legacyMatte">
                <a:bevelT w="13500" h="13500" prst="angle"/>
                <a:bevelB w="13500" h="13500" prst="angle"/>
                <a:extrusionClr>
                  <a:srgbClr val="C0C0C0"/>
                </a:extrusionClr>
              </a:sp3d>
            </p:spPr>
            <p:txBody>
              <a:bodyPr wrap="none" lIns="90000" tIns="46800" rIns="90000" bIns="46800" anchor="ctr">
                <a:flatTx/>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err="1">
                    <a:latin typeface="Trebuchet MS" pitchFamily="34" charset="0"/>
                  </a:rPr>
                  <a:t>MexB</a:t>
                </a:r>
                <a:endParaRPr lang="en-US" sz="1200" b="1" dirty="0">
                  <a:latin typeface="Trebuchet MS" pitchFamily="34" charset="0"/>
                </a:endParaRPr>
              </a:p>
            </p:txBody>
          </p:sp>
          <p:sp>
            <p:nvSpPr>
              <p:cNvPr id="545" name="Oval 511"/>
              <p:cNvSpPr>
                <a:spLocks noChangeArrowheads="1"/>
              </p:cNvSpPr>
              <p:nvPr/>
            </p:nvSpPr>
            <p:spPr bwMode="auto">
              <a:xfrm>
                <a:off x="2997" y="1476"/>
                <a:ext cx="404" cy="361"/>
              </a:xfrm>
              <a:prstGeom prst="ellipse">
                <a:avLst/>
              </a:prstGeom>
              <a:solidFill>
                <a:srgbClr val="CCFFFF"/>
              </a:solidFill>
              <a:ln w="9360">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p:spPr>
            <p:txBody>
              <a:bodyPr wrap="none" lIns="90000" tIns="46800" rIns="90000" bIns="46800" anchor="ctr">
                <a:flatTx/>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err="1">
                    <a:latin typeface="Trebuchet MS" pitchFamily="34" charset="0"/>
                  </a:rPr>
                  <a:t>MexA</a:t>
                </a:r>
                <a:endParaRPr lang="en-US" sz="1200" b="1" dirty="0">
                  <a:latin typeface="Trebuchet MS" pitchFamily="34" charset="0"/>
                </a:endParaRPr>
              </a:p>
            </p:txBody>
          </p:sp>
          <p:grpSp>
            <p:nvGrpSpPr>
              <p:cNvPr id="6" name="Group 512"/>
              <p:cNvGrpSpPr>
                <a:grpSpLocks/>
              </p:cNvGrpSpPr>
              <p:nvPr/>
            </p:nvGrpSpPr>
            <p:grpSpPr bwMode="auto">
              <a:xfrm>
                <a:off x="2996" y="857"/>
                <a:ext cx="404" cy="617"/>
                <a:chOff x="2996" y="857"/>
                <a:chExt cx="404" cy="617"/>
              </a:xfrm>
            </p:grpSpPr>
            <p:sp>
              <p:nvSpPr>
                <p:cNvPr id="556" name="Oval 513"/>
                <p:cNvSpPr>
                  <a:spLocks noChangeArrowheads="1"/>
                </p:cNvSpPr>
                <p:nvPr/>
              </p:nvSpPr>
              <p:spPr bwMode="auto">
                <a:xfrm>
                  <a:off x="2998" y="855"/>
                  <a:ext cx="212" cy="617"/>
                </a:xfrm>
                <a:prstGeom prst="ellipse">
                  <a:avLst/>
                </a:prstGeom>
                <a:solidFill>
                  <a:srgbClr val="00FFFF"/>
                </a:solidFill>
                <a:ln w="9525">
                  <a:round/>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557" name="Oval 514"/>
                <p:cNvSpPr>
                  <a:spLocks noChangeArrowheads="1"/>
                </p:cNvSpPr>
                <p:nvPr/>
              </p:nvSpPr>
              <p:spPr bwMode="auto">
                <a:xfrm>
                  <a:off x="3187" y="855"/>
                  <a:ext cx="212" cy="617"/>
                </a:xfrm>
                <a:prstGeom prst="ellipse">
                  <a:avLst/>
                </a:prstGeom>
                <a:solidFill>
                  <a:srgbClr val="00FFFF"/>
                </a:solidFill>
                <a:ln w="9525">
                  <a:round/>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grpSp>
          <p:sp>
            <p:nvSpPr>
              <p:cNvPr id="547" name="Text Box 515"/>
              <p:cNvSpPr txBox="1">
                <a:spLocks noChangeArrowheads="1"/>
              </p:cNvSpPr>
              <p:nvPr/>
            </p:nvSpPr>
            <p:spPr bwMode="auto">
              <a:xfrm>
                <a:off x="2978" y="1037"/>
                <a:ext cx="491" cy="249"/>
              </a:xfrm>
              <a:prstGeom prst="rect">
                <a:avLst/>
              </a:prstGeom>
              <a:noFill/>
              <a:ln w="9525">
                <a:noFill/>
                <a:round/>
                <a:headEnd/>
                <a:tailEnd/>
              </a:ln>
              <a:effectLst/>
            </p:spPr>
            <p:txBody>
              <a:bodyPr wrap="none"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err="1">
                    <a:effectLst>
                      <a:outerShdw blurRad="38100" dist="38100" dir="2700000" algn="tl">
                        <a:srgbClr val="C0C0C0"/>
                      </a:outerShdw>
                    </a:effectLst>
                    <a:latin typeface="Trebuchet MS" pitchFamily="34" charset="0"/>
                  </a:rPr>
                  <a:t>OprM</a:t>
                </a:r>
                <a:endParaRPr lang="en-US" sz="1200" b="1" dirty="0">
                  <a:effectLst>
                    <a:outerShdw blurRad="38100" dist="38100" dir="2700000" algn="tl">
                      <a:srgbClr val="C0C0C0"/>
                    </a:outerShdw>
                  </a:effectLst>
                  <a:latin typeface="Trebuchet MS" pitchFamily="34" charset="0"/>
                </a:endParaRPr>
              </a:p>
            </p:txBody>
          </p:sp>
          <p:sp>
            <p:nvSpPr>
              <p:cNvPr id="548" name="Line 516"/>
              <p:cNvSpPr>
                <a:spLocks noChangeShapeType="1"/>
              </p:cNvSpPr>
              <p:nvPr/>
            </p:nvSpPr>
            <p:spPr bwMode="auto">
              <a:xfrm>
                <a:off x="3319" y="2604"/>
                <a:ext cx="80" cy="181"/>
              </a:xfrm>
              <a:prstGeom prst="line">
                <a:avLst/>
              </a:prstGeom>
              <a:noFill/>
              <a:ln w="25560">
                <a:solidFill>
                  <a:srgbClr val="FFFF00"/>
                </a:solidFill>
                <a:miter lim="800000"/>
                <a:headEnd/>
                <a:tailEnd/>
              </a:ln>
            </p:spPr>
            <p:txBody>
              <a:bodyPr/>
              <a:lstStyle/>
              <a:p>
                <a:endParaRPr lang="en-US">
                  <a:latin typeface="Trebuchet MS" pitchFamily="34" charset="0"/>
                </a:endParaRPr>
              </a:p>
            </p:txBody>
          </p:sp>
          <p:sp>
            <p:nvSpPr>
              <p:cNvPr id="549" name="Line 517"/>
              <p:cNvSpPr>
                <a:spLocks noChangeShapeType="1"/>
              </p:cNvSpPr>
              <p:nvPr/>
            </p:nvSpPr>
            <p:spPr bwMode="auto">
              <a:xfrm>
                <a:off x="2875" y="1549"/>
                <a:ext cx="160" cy="289"/>
              </a:xfrm>
              <a:prstGeom prst="line">
                <a:avLst/>
              </a:prstGeom>
              <a:noFill/>
              <a:ln w="25560">
                <a:solidFill>
                  <a:srgbClr val="FFFF00"/>
                </a:solidFill>
                <a:miter lim="800000"/>
                <a:headEnd/>
                <a:tailEnd/>
              </a:ln>
            </p:spPr>
            <p:txBody>
              <a:bodyPr/>
              <a:lstStyle/>
              <a:p>
                <a:endParaRPr lang="en-US">
                  <a:latin typeface="Trebuchet MS" pitchFamily="34" charset="0"/>
                </a:endParaRPr>
              </a:p>
            </p:txBody>
          </p:sp>
          <p:sp>
            <p:nvSpPr>
              <p:cNvPr id="550" name="Line 518"/>
              <p:cNvSpPr>
                <a:spLocks noChangeShapeType="1"/>
              </p:cNvSpPr>
              <p:nvPr/>
            </p:nvSpPr>
            <p:spPr bwMode="auto">
              <a:xfrm flipH="1">
                <a:off x="2914" y="2604"/>
                <a:ext cx="163" cy="254"/>
              </a:xfrm>
              <a:prstGeom prst="line">
                <a:avLst/>
              </a:prstGeom>
              <a:noFill/>
              <a:ln w="25560">
                <a:solidFill>
                  <a:srgbClr val="FFFF00"/>
                </a:solidFill>
                <a:miter lim="800000"/>
                <a:headEnd/>
                <a:tailEnd type="triangle" w="med" len="med"/>
              </a:ln>
            </p:spPr>
            <p:txBody>
              <a:bodyPr/>
              <a:lstStyle/>
              <a:p>
                <a:endParaRPr lang="en-US">
                  <a:latin typeface="Trebuchet MS" pitchFamily="34" charset="0"/>
                </a:endParaRPr>
              </a:p>
            </p:txBody>
          </p:sp>
          <p:sp>
            <p:nvSpPr>
              <p:cNvPr id="551" name="Line 519"/>
              <p:cNvSpPr>
                <a:spLocks noChangeShapeType="1"/>
              </p:cNvSpPr>
              <p:nvPr/>
            </p:nvSpPr>
            <p:spPr bwMode="auto">
              <a:xfrm>
                <a:off x="3199" y="566"/>
                <a:ext cx="0" cy="363"/>
              </a:xfrm>
              <a:prstGeom prst="line">
                <a:avLst/>
              </a:prstGeom>
              <a:noFill/>
              <a:ln w="25560">
                <a:solidFill>
                  <a:srgbClr val="FFFF00"/>
                </a:solidFill>
                <a:miter lim="800000"/>
                <a:headEnd type="triangle" w="med" len="med"/>
                <a:tailEnd/>
              </a:ln>
            </p:spPr>
            <p:txBody>
              <a:bodyPr/>
              <a:lstStyle/>
              <a:p>
                <a:endParaRPr lang="en-US">
                  <a:latin typeface="Trebuchet MS" pitchFamily="34" charset="0"/>
                </a:endParaRPr>
              </a:p>
            </p:txBody>
          </p:sp>
          <p:sp>
            <p:nvSpPr>
              <p:cNvPr id="552" name="Text Box 520"/>
              <p:cNvSpPr txBox="1">
                <a:spLocks noChangeArrowheads="1"/>
              </p:cNvSpPr>
              <p:nvPr/>
            </p:nvSpPr>
            <p:spPr bwMode="auto">
              <a:xfrm>
                <a:off x="3078" y="384"/>
                <a:ext cx="96" cy="16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sz="1200">
                  <a:latin typeface="Trebuchet MS" pitchFamily="34" charset="0"/>
                </a:endParaRPr>
              </a:p>
            </p:txBody>
          </p:sp>
          <p:sp>
            <p:nvSpPr>
              <p:cNvPr id="553" name="Text Box 521"/>
              <p:cNvSpPr txBox="1">
                <a:spLocks noChangeArrowheads="1"/>
              </p:cNvSpPr>
              <p:nvPr/>
            </p:nvSpPr>
            <p:spPr bwMode="auto">
              <a:xfrm>
                <a:off x="2770" y="1430"/>
                <a:ext cx="296" cy="361"/>
              </a:xfrm>
              <a:prstGeom prst="rect">
                <a:avLst/>
              </a:prstGeom>
              <a:noFill/>
              <a:ln w="9525">
                <a:noFill/>
                <a:round/>
                <a:headEnd/>
                <a:tailEnd/>
              </a:ln>
              <a:effectLst/>
            </p:spPr>
            <p:txBody>
              <a:bodyPr wrap="none"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a:effectLst>
                      <a:outerShdw blurRad="38100" dist="38100" dir="2700000" algn="tl">
                        <a:srgbClr val="C0C0C0"/>
                      </a:outerShdw>
                    </a:effectLst>
                    <a:latin typeface="Trebuchet MS" pitchFamily="34" charset="0"/>
                  </a:rPr>
                  <a:t>H</a:t>
                </a:r>
                <a:r>
                  <a:rPr lang="en-US" sz="1200" b="1" baseline="30000">
                    <a:effectLst>
                      <a:outerShdw blurRad="38100" dist="38100" dir="2700000" algn="tl">
                        <a:srgbClr val="C0C0C0"/>
                      </a:outerShdw>
                    </a:effectLst>
                    <a:latin typeface="Trebuchet MS" pitchFamily="34" charset="0"/>
                  </a:rPr>
                  <a:t>+</a:t>
                </a: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200" b="1" baseline="30000">
                  <a:effectLst>
                    <a:outerShdw blurRad="38100" dist="38100" dir="2700000" algn="tl">
                      <a:srgbClr val="C0C0C0"/>
                    </a:outerShdw>
                  </a:effectLst>
                  <a:latin typeface="Trebuchet MS" pitchFamily="34" charset="0"/>
                </a:endParaRPr>
              </a:p>
            </p:txBody>
          </p:sp>
          <p:sp>
            <p:nvSpPr>
              <p:cNvPr id="554" name="Oval 522"/>
              <p:cNvSpPr>
                <a:spLocks noChangeArrowheads="1"/>
              </p:cNvSpPr>
              <p:nvPr/>
            </p:nvSpPr>
            <p:spPr bwMode="auto">
              <a:xfrm>
                <a:off x="3118" y="457"/>
                <a:ext cx="119" cy="108"/>
              </a:xfrm>
              <a:prstGeom prst="ellipse">
                <a:avLst/>
              </a:prstGeom>
              <a:solidFill>
                <a:srgbClr val="FF0000"/>
              </a:solidFill>
              <a:ln w="12600">
                <a:solidFill>
                  <a:srgbClr val="FFFFFF"/>
                </a:solidFill>
                <a:miter lim="800000"/>
                <a:headEnd/>
                <a:tailEnd/>
              </a:ln>
              <a:effectLst>
                <a:outerShdw dist="107933" dir="13500000" algn="ctr" rotWithShape="0">
                  <a:srgbClr val="FF33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sp>
            <p:nvSpPr>
              <p:cNvPr id="555" name="Oval 523"/>
              <p:cNvSpPr>
                <a:spLocks noChangeArrowheads="1"/>
              </p:cNvSpPr>
              <p:nvPr/>
            </p:nvSpPr>
            <p:spPr bwMode="auto">
              <a:xfrm>
                <a:off x="3398" y="2786"/>
                <a:ext cx="119" cy="109"/>
              </a:xfrm>
              <a:prstGeom prst="ellipse">
                <a:avLst/>
              </a:prstGeom>
              <a:solidFill>
                <a:srgbClr val="FF0000"/>
              </a:solidFill>
              <a:ln w="12600">
                <a:solidFill>
                  <a:srgbClr val="FFFFFF"/>
                </a:solidFill>
                <a:miter lim="800000"/>
                <a:headEnd/>
                <a:tailEnd/>
              </a:ln>
              <a:effectLst>
                <a:outerShdw dist="107933" dir="13500000" algn="ctr" rotWithShape="0">
                  <a:srgbClr val="FF33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8" name="Group 554"/>
            <p:cNvGrpSpPr>
              <a:grpSpLocks/>
            </p:cNvGrpSpPr>
            <p:nvPr/>
          </p:nvGrpSpPr>
          <p:grpSpPr bwMode="auto">
            <a:xfrm>
              <a:off x="838200" y="1476375"/>
              <a:ext cx="9144002" cy="5330391"/>
              <a:chOff x="838200" y="1476375"/>
              <a:chExt cx="9144002" cy="5330391"/>
            </a:xfrm>
          </p:grpSpPr>
          <p:grpSp>
            <p:nvGrpSpPr>
              <p:cNvPr id="11" name="Group 553"/>
              <p:cNvGrpSpPr>
                <a:grpSpLocks/>
              </p:cNvGrpSpPr>
              <p:nvPr/>
            </p:nvGrpSpPr>
            <p:grpSpPr bwMode="auto">
              <a:xfrm>
                <a:off x="838200" y="1476375"/>
                <a:ext cx="7400919" cy="5330391"/>
                <a:chOff x="838200" y="1476375"/>
                <a:chExt cx="7400919" cy="5330391"/>
              </a:xfrm>
            </p:grpSpPr>
            <p:sp>
              <p:nvSpPr>
                <p:cNvPr id="25" name="Text Box 1"/>
                <p:cNvSpPr txBox="1">
                  <a:spLocks noChangeArrowheads="1"/>
                </p:cNvSpPr>
                <p:nvPr/>
              </p:nvSpPr>
              <p:spPr bwMode="auto">
                <a:xfrm>
                  <a:off x="4351373" y="4417993"/>
                  <a:ext cx="471660" cy="568542"/>
                </a:xfrm>
                <a:prstGeom prst="rect">
                  <a:avLst/>
                </a:prstGeom>
                <a:noFill/>
                <a:ln w="9525">
                  <a:noFill/>
                  <a:round/>
                  <a:headEnd/>
                  <a:tailEnd/>
                </a:ln>
                <a:effectLst/>
              </p:spPr>
              <p:txBody>
                <a:bodyPr wrap="none"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a:latin typeface="Trebuchet MS" pitchFamily="34" charset="0"/>
                    </a:rPr>
                    <a:t>H</a:t>
                  </a:r>
                  <a:r>
                    <a:rPr lang="en-US" sz="1200" b="1" baseline="30000" dirty="0">
                      <a:latin typeface="Trebuchet MS" pitchFamily="34" charset="0"/>
                    </a:rPr>
                    <a:t>+</a:t>
                  </a: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200" b="1" baseline="30000" dirty="0">
                    <a:latin typeface="Trebuchet MS" pitchFamily="34" charset="0"/>
                  </a:endParaRPr>
                </a:p>
              </p:txBody>
            </p:sp>
            <p:sp>
              <p:nvSpPr>
                <p:cNvPr id="26" name="Text Box 2"/>
                <p:cNvSpPr txBox="1">
                  <a:spLocks noChangeArrowheads="1"/>
                </p:cNvSpPr>
                <p:nvPr/>
              </p:nvSpPr>
              <p:spPr bwMode="auto">
                <a:xfrm>
                  <a:off x="5471035" y="6071931"/>
                  <a:ext cx="244328" cy="656182"/>
                </a:xfrm>
                <a:prstGeom prst="rect">
                  <a:avLst/>
                </a:prstGeom>
                <a:noFill/>
                <a:ln w="9525">
                  <a:noFill/>
                  <a:round/>
                  <a:headEnd/>
                  <a:tailEnd/>
                </a:ln>
                <a:effectLst/>
              </p:spPr>
              <p:txBody>
                <a:bodyPr wrap="none"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200" b="1">
                    <a:effectLst>
                      <a:outerShdw blurRad="38100" dist="38100" dir="2700000" algn="tl">
                        <a:srgbClr val="C0C0C0"/>
                      </a:outerShdw>
                    </a:effectLst>
                    <a:latin typeface="Trebuchet MS" pitchFamily="34" charset="0"/>
                  </a:endParaRP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200" b="1">
                    <a:effectLst>
                      <a:outerShdw blurRad="38100" dist="38100" dir="2700000" algn="tl">
                        <a:srgbClr val="C0C0C0"/>
                      </a:outerShdw>
                    </a:effectLst>
                    <a:latin typeface="Trebuchet MS" pitchFamily="34" charset="0"/>
                  </a:endParaRPr>
                </a:p>
              </p:txBody>
            </p:sp>
            <p:sp>
              <p:nvSpPr>
                <p:cNvPr id="27" name="Text Box 3"/>
                <p:cNvSpPr txBox="1">
                  <a:spLocks noChangeArrowheads="1"/>
                </p:cNvSpPr>
                <p:nvPr/>
              </p:nvSpPr>
              <p:spPr bwMode="auto">
                <a:xfrm>
                  <a:off x="2445611" y="3188776"/>
                  <a:ext cx="469535" cy="570789"/>
                </a:xfrm>
                <a:prstGeom prst="rect">
                  <a:avLst/>
                </a:prstGeom>
                <a:noFill/>
                <a:ln w="9525">
                  <a:noFill/>
                  <a:round/>
                  <a:headEnd/>
                  <a:tailEnd/>
                </a:ln>
                <a:effectLst/>
              </p:spPr>
              <p:txBody>
                <a:bodyPr wrap="none"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a:effectLst>
                        <a:outerShdw blurRad="38100" dist="38100" dir="2700000" algn="tl">
                          <a:srgbClr val="C0C0C0"/>
                        </a:outerShdw>
                      </a:effectLst>
                      <a:latin typeface="Trebuchet MS" pitchFamily="34" charset="0"/>
                    </a:rPr>
                    <a:t>H</a:t>
                  </a:r>
                  <a:r>
                    <a:rPr lang="en-US" sz="1200" b="1" baseline="30000">
                      <a:effectLst>
                        <a:outerShdw blurRad="38100" dist="38100" dir="2700000" algn="tl">
                          <a:srgbClr val="C0C0C0"/>
                        </a:outerShdw>
                      </a:effectLst>
                      <a:latin typeface="Trebuchet MS" pitchFamily="34" charset="0"/>
                    </a:rPr>
                    <a:t>+</a:t>
                  </a: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200" b="1" baseline="30000">
                    <a:effectLst>
                      <a:outerShdw blurRad="38100" dist="38100" dir="2700000" algn="tl">
                        <a:srgbClr val="C0C0C0"/>
                      </a:outerShdw>
                    </a:effectLst>
                    <a:latin typeface="Trebuchet MS" pitchFamily="34" charset="0"/>
                  </a:endParaRPr>
                </a:p>
              </p:txBody>
            </p:sp>
            <p:sp>
              <p:nvSpPr>
                <p:cNvPr id="28" name="Text Box 4"/>
                <p:cNvSpPr txBox="1">
                  <a:spLocks noChangeArrowheads="1"/>
                </p:cNvSpPr>
                <p:nvPr/>
              </p:nvSpPr>
              <p:spPr bwMode="auto">
                <a:xfrm>
                  <a:off x="6611942" y="6150584"/>
                  <a:ext cx="779727" cy="656182"/>
                </a:xfrm>
                <a:prstGeom prst="rect">
                  <a:avLst/>
                </a:prstGeom>
                <a:noFill/>
                <a:ln w="9525">
                  <a:noFill/>
                  <a:round/>
                  <a:headEnd/>
                  <a:tailEnd/>
                </a:ln>
                <a:effectLst/>
              </p:spPr>
              <p:txBody>
                <a:bodyPr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200" b="1">
                    <a:effectLst>
                      <a:outerShdw blurRad="38100" dist="38100" dir="2700000" algn="tl">
                        <a:srgbClr val="C0C0C0"/>
                      </a:outerShdw>
                    </a:effectLst>
                    <a:latin typeface="Trebuchet MS" pitchFamily="34" charset="0"/>
                  </a:endParaRP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200" b="1">
                    <a:effectLst>
                      <a:outerShdw blurRad="38100" dist="38100" dir="2700000" algn="tl">
                        <a:srgbClr val="C0C0C0"/>
                      </a:outerShdw>
                    </a:effectLst>
                    <a:latin typeface="Trebuchet MS" pitchFamily="34" charset="0"/>
                  </a:endParaRPr>
                </a:p>
              </p:txBody>
            </p:sp>
            <p:sp>
              <p:nvSpPr>
                <p:cNvPr id="29" name="Text Box 6"/>
                <p:cNvSpPr txBox="1">
                  <a:spLocks noChangeArrowheads="1"/>
                </p:cNvSpPr>
                <p:nvPr/>
              </p:nvSpPr>
              <p:spPr bwMode="auto">
                <a:xfrm>
                  <a:off x="1081620" y="4355071"/>
                  <a:ext cx="892330" cy="568542"/>
                </a:xfrm>
                <a:prstGeom prst="rect">
                  <a:avLst/>
                </a:prstGeom>
                <a:noFill/>
                <a:ln w="9525">
                  <a:noFill/>
                  <a:round/>
                  <a:headEnd/>
                  <a:tailEnd/>
                </a:ln>
                <a:effectLst/>
              </p:spPr>
              <p:txBody>
                <a:bodyPr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a:latin typeface="Trebuchet MS" pitchFamily="34" charset="0"/>
                    </a:rPr>
                    <a:t>H</a:t>
                  </a:r>
                  <a:r>
                    <a:rPr lang="en-US" sz="1200" b="1" baseline="30000" dirty="0">
                      <a:latin typeface="Trebuchet MS" pitchFamily="34" charset="0"/>
                    </a:rPr>
                    <a:t>+</a:t>
                  </a: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200" b="1" baseline="30000" dirty="0">
                    <a:latin typeface="Trebuchet MS" pitchFamily="34" charset="0"/>
                  </a:endParaRPr>
                </a:p>
              </p:txBody>
            </p:sp>
            <p:grpSp>
              <p:nvGrpSpPr>
                <p:cNvPr id="15" name="Group 7"/>
                <p:cNvGrpSpPr>
                  <a:grpSpLocks/>
                </p:cNvGrpSpPr>
                <p:nvPr/>
              </p:nvGrpSpPr>
              <p:grpSpPr bwMode="auto">
                <a:xfrm>
                  <a:off x="5591175" y="3324225"/>
                  <a:ext cx="768350" cy="576263"/>
                  <a:chOff x="3522" y="2094"/>
                  <a:chExt cx="484" cy="363"/>
                </a:xfrm>
              </p:grpSpPr>
              <p:grpSp>
                <p:nvGrpSpPr>
                  <p:cNvPr id="18" name="Group 8"/>
                  <p:cNvGrpSpPr>
                    <a:grpSpLocks/>
                  </p:cNvGrpSpPr>
                  <p:nvPr/>
                </p:nvGrpSpPr>
                <p:grpSpPr bwMode="auto">
                  <a:xfrm>
                    <a:off x="3522" y="2094"/>
                    <a:ext cx="96" cy="363"/>
                    <a:chOff x="3522" y="2094"/>
                    <a:chExt cx="96" cy="363"/>
                  </a:xfrm>
                </p:grpSpPr>
                <p:grpSp>
                  <p:nvGrpSpPr>
                    <p:cNvPr id="23" name="Group 9"/>
                    <p:cNvGrpSpPr>
                      <a:grpSpLocks/>
                    </p:cNvGrpSpPr>
                    <p:nvPr/>
                  </p:nvGrpSpPr>
                  <p:grpSpPr bwMode="auto">
                    <a:xfrm>
                      <a:off x="3522" y="2094"/>
                      <a:ext cx="96" cy="363"/>
                      <a:chOff x="3522" y="2094"/>
                      <a:chExt cx="96" cy="363"/>
                    </a:xfrm>
                  </p:grpSpPr>
                  <p:sp>
                    <p:nvSpPr>
                      <p:cNvPr id="538" name="Oval 10"/>
                      <p:cNvSpPr>
                        <a:spLocks noChangeArrowheads="1"/>
                      </p:cNvSpPr>
                      <p:nvPr/>
                    </p:nvSpPr>
                    <p:spPr bwMode="auto">
                      <a:xfrm>
                        <a:off x="3519" y="2092"/>
                        <a:ext cx="98" cy="41"/>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539" name="AutoShape 11"/>
                      <p:cNvCxnSpPr>
                        <a:cxnSpLocks noChangeShapeType="1"/>
                      </p:cNvCxnSpPr>
                      <p:nvPr/>
                    </p:nvCxnSpPr>
                    <p:spPr bwMode="auto">
                      <a:xfrm flipH="1">
                        <a:off x="3552" y="2116"/>
                        <a:ext cx="12"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540" name="Line 12"/>
                      <p:cNvSpPr>
                        <a:spLocks noChangeShapeType="1"/>
                      </p:cNvSpPr>
                      <p:nvPr/>
                    </p:nvSpPr>
                    <p:spPr bwMode="auto">
                      <a:xfrm>
                        <a:off x="3586" y="2140"/>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541" name="Oval 13"/>
                      <p:cNvSpPr>
                        <a:spLocks noChangeArrowheads="1"/>
                      </p:cNvSpPr>
                      <p:nvPr/>
                    </p:nvSpPr>
                    <p:spPr bwMode="auto">
                      <a:xfrm>
                        <a:off x="3519" y="2412"/>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542" name="AutoShape 14"/>
                      <p:cNvCxnSpPr>
                        <a:cxnSpLocks noChangeShapeType="1"/>
                      </p:cNvCxnSpPr>
                      <p:nvPr/>
                    </p:nvCxnSpPr>
                    <p:spPr bwMode="auto">
                      <a:xfrm flipH="1">
                        <a:off x="3552" y="2290"/>
                        <a:ext cx="12"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543" name="Line 15"/>
                      <p:cNvSpPr>
                        <a:spLocks noChangeShapeType="1"/>
                      </p:cNvSpPr>
                      <p:nvPr/>
                    </p:nvSpPr>
                    <p:spPr bwMode="auto">
                      <a:xfrm>
                        <a:off x="3586" y="2290"/>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537" name="Line 16"/>
                    <p:cNvSpPr>
                      <a:spLocks noChangeShapeType="1"/>
                    </p:cNvSpPr>
                    <p:nvPr/>
                  </p:nvSpPr>
                  <p:spPr bwMode="auto">
                    <a:xfrm>
                      <a:off x="3586" y="2140"/>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30" name="Group 17"/>
                  <p:cNvGrpSpPr>
                    <a:grpSpLocks/>
                  </p:cNvGrpSpPr>
                  <p:nvPr/>
                </p:nvGrpSpPr>
                <p:grpSpPr bwMode="auto">
                  <a:xfrm>
                    <a:off x="3910" y="2094"/>
                    <a:ext cx="96" cy="363"/>
                    <a:chOff x="3910" y="2094"/>
                    <a:chExt cx="96" cy="363"/>
                  </a:xfrm>
                </p:grpSpPr>
                <p:grpSp>
                  <p:nvGrpSpPr>
                    <p:cNvPr id="31" name="Group 18"/>
                    <p:cNvGrpSpPr>
                      <a:grpSpLocks/>
                    </p:cNvGrpSpPr>
                    <p:nvPr/>
                  </p:nvGrpSpPr>
                  <p:grpSpPr bwMode="auto">
                    <a:xfrm>
                      <a:off x="3910" y="2094"/>
                      <a:ext cx="96" cy="363"/>
                      <a:chOff x="3910" y="2094"/>
                      <a:chExt cx="96" cy="363"/>
                    </a:xfrm>
                  </p:grpSpPr>
                  <p:sp>
                    <p:nvSpPr>
                      <p:cNvPr id="530" name="Oval 19"/>
                      <p:cNvSpPr>
                        <a:spLocks noChangeArrowheads="1"/>
                      </p:cNvSpPr>
                      <p:nvPr/>
                    </p:nvSpPr>
                    <p:spPr bwMode="auto">
                      <a:xfrm>
                        <a:off x="3907" y="2092"/>
                        <a:ext cx="98" cy="41"/>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531" name="AutoShape 20"/>
                      <p:cNvCxnSpPr>
                        <a:cxnSpLocks noChangeShapeType="1"/>
                      </p:cNvCxnSpPr>
                      <p:nvPr/>
                    </p:nvCxnSpPr>
                    <p:spPr bwMode="auto">
                      <a:xfrm flipH="1">
                        <a:off x="3942" y="2116"/>
                        <a:ext cx="11"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532" name="Line 21"/>
                      <p:cNvSpPr>
                        <a:spLocks noChangeShapeType="1"/>
                      </p:cNvSpPr>
                      <p:nvPr/>
                    </p:nvSpPr>
                    <p:spPr bwMode="auto">
                      <a:xfrm>
                        <a:off x="3974" y="2140"/>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533" name="Oval 22"/>
                      <p:cNvSpPr>
                        <a:spLocks noChangeArrowheads="1"/>
                      </p:cNvSpPr>
                      <p:nvPr/>
                    </p:nvSpPr>
                    <p:spPr bwMode="auto">
                      <a:xfrm>
                        <a:off x="3907" y="2412"/>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534" name="AutoShape 23"/>
                      <p:cNvCxnSpPr>
                        <a:cxnSpLocks noChangeShapeType="1"/>
                      </p:cNvCxnSpPr>
                      <p:nvPr/>
                    </p:nvCxnSpPr>
                    <p:spPr bwMode="auto">
                      <a:xfrm flipH="1">
                        <a:off x="3942" y="2290"/>
                        <a:ext cx="11"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535" name="Line 24"/>
                      <p:cNvSpPr>
                        <a:spLocks noChangeShapeType="1"/>
                      </p:cNvSpPr>
                      <p:nvPr/>
                    </p:nvSpPr>
                    <p:spPr bwMode="auto">
                      <a:xfrm>
                        <a:off x="3974" y="2290"/>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529" name="Line 25"/>
                    <p:cNvSpPr>
                      <a:spLocks noChangeShapeType="1"/>
                    </p:cNvSpPr>
                    <p:nvPr/>
                  </p:nvSpPr>
                  <p:spPr bwMode="auto">
                    <a:xfrm>
                      <a:off x="3974" y="2140"/>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32" name="Group 26"/>
                  <p:cNvGrpSpPr>
                    <a:grpSpLocks/>
                  </p:cNvGrpSpPr>
                  <p:nvPr/>
                </p:nvGrpSpPr>
                <p:grpSpPr bwMode="auto">
                  <a:xfrm>
                    <a:off x="3813" y="2094"/>
                    <a:ext cx="96" cy="363"/>
                    <a:chOff x="3813" y="2094"/>
                    <a:chExt cx="96" cy="363"/>
                  </a:xfrm>
                </p:grpSpPr>
                <p:grpSp>
                  <p:nvGrpSpPr>
                    <p:cNvPr id="33" name="Group 27"/>
                    <p:cNvGrpSpPr>
                      <a:grpSpLocks/>
                    </p:cNvGrpSpPr>
                    <p:nvPr/>
                  </p:nvGrpSpPr>
                  <p:grpSpPr bwMode="auto">
                    <a:xfrm>
                      <a:off x="3813" y="2094"/>
                      <a:ext cx="96" cy="363"/>
                      <a:chOff x="3813" y="2094"/>
                      <a:chExt cx="96" cy="363"/>
                    </a:xfrm>
                  </p:grpSpPr>
                  <p:sp>
                    <p:nvSpPr>
                      <p:cNvPr id="522" name="Oval 28"/>
                      <p:cNvSpPr>
                        <a:spLocks noChangeArrowheads="1"/>
                      </p:cNvSpPr>
                      <p:nvPr/>
                    </p:nvSpPr>
                    <p:spPr bwMode="auto">
                      <a:xfrm>
                        <a:off x="3813" y="2092"/>
                        <a:ext cx="94" cy="41"/>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523" name="AutoShape 29"/>
                      <p:cNvCxnSpPr>
                        <a:cxnSpLocks noChangeShapeType="1"/>
                      </p:cNvCxnSpPr>
                      <p:nvPr/>
                    </p:nvCxnSpPr>
                    <p:spPr bwMode="auto">
                      <a:xfrm flipH="1">
                        <a:off x="3841" y="2116"/>
                        <a:ext cx="12"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524" name="Line 30"/>
                      <p:cNvSpPr>
                        <a:spLocks noChangeShapeType="1"/>
                      </p:cNvSpPr>
                      <p:nvPr/>
                    </p:nvSpPr>
                    <p:spPr bwMode="auto">
                      <a:xfrm>
                        <a:off x="3875" y="2140"/>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525" name="Oval 31"/>
                      <p:cNvSpPr>
                        <a:spLocks noChangeArrowheads="1"/>
                      </p:cNvSpPr>
                      <p:nvPr/>
                    </p:nvSpPr>
                    <p:spPr bwMode="auto">
                      <a:xfrm>
                        <a:off x="3813" y="2412"/>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526" name="AutoShape 32"/>
                      <p:cNvCxnSpPr>
                        <a:cxnSpLocks noChangeShapeType="1"/>
                      </p:cNvCxnSpPr>
                      <p:nvPr/>
                    </p:nvCxnSpPr>
                    <p:spPr bwMode="auto">
                      <a:xfrm flipH="1">
                        <a:off x="3841" y="2290"/>
                        <a:ext cx="12"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527" name="Line 33"/>
                      <p:cNvSpPr>
                        <a:spLocks noChangeShapeType="1"/>
                      </p:cNvSpPr>
                      <p:nvPr/>
                    </p:nvSpPr>
                    <p:spPr bwMode="auto">
                      <a:xfrm>
                        <a:off x="3875" y="2290"/>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521" name="Line 34"/>
                    <p:cNvSpPr>
                      <a:spLocks noChangeShapeType="1"/>
                    </p:cNvSpPr>
                    <p:nvPr/>
                  </p:nvSpPr>
                  <p:spPr bwMode="auto">
                    <a:xfrm>
                      <a:off x="3876" y="2140"/>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34" name="Group 35"/>
                  <p:cNvGrpSpPr>
                    <a:grpSpLocks/>
                  </p:cNvGrpSpPr>
                  <p:nvPr/>
                </p:nvGrpSpPr>
                <p:grpSpPr bwMode="auto">
                  <a:xfrm>
                    <a:off x="3716" y="2094"/>
                    <a:ext cx="96" cy="363"/>
                    <a:chOff x="3716" y="2094"/>
                    <a:chExt cx="96" cy="363"/>
                  </a:xfrm>
                </p:grpSpPr>
                <p:grpSp>
                  <p:nvGrpSpPr>
                    <p:cNvPr id="35" name="Group 36"/>
                    <p:cNvGrpSpPr>
                      <a:grpSpLocks/>
                    </p:cNvGrpSpPr>
                    <p:nvPr/>
                  </p:nvGrpSpPr>
                  <p:grpSpPr bwMode="auto">
                    <a:xfrm>
                      <a:off x="3716" y="2094"/>
                      <a:ext cx="96" cy="363"/>
                      <a:chOff x="3716" y="2094"/>
                      <a:chExt cx="96" cy="363"/>
                    </a:xfrm>
                  </p:grpSpPr>
                  <p:sp>
                    <p:nvSpPr>
                      <p:cNvPr id="514" name="Oval 37"/>
                      <p:cNvSpPr>
                        <a:spLocks noChangeArrowheads="1"/>
                      </p:cNvSpPr>
                      <p:nvPr/>
                    </p:nvSpPr>
                    <p:spPr bwMode="auto">
                      <a:xfrm>
                        <a:off x="3713" y="2092"/>
                        <a:ext cx="102" cy="41"/>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515" name="AutoShape 38"/>
                      <p:cNvCxnSpPr>
                        <a:cxnSpLocks noChangeShapeType="1"/>
                      </p:cNvCxnSpPr>
                      <p:nvPr/>
                    </p:nvCxnSpPr>
                    <p:spPr bwMode="auto">
                      <a:xfrm flipH="1">
                        <a:off x="3734" y="2116"/>
                        <a:ext cx="3"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516" name="Line 39"/>
                      <p:cNvSpPr>
                        <a:spLocks noChangeShapeType="1"/>
                      </p:cNvSpPr>
                      <p:nvPr/>
                    </p:nvSpPr>
                    <p:spPr bwMode="auto">
                      <a:xfrm>
                        <a:off x="3754" y="2140"/>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517" name="Oval 40"/>
                      <p:cNvSpPr>
                        <a:spLocks noChangeArrowheads="1"/>
                      </p:cNvSpPr>
                      <p:nvPr/>
                    </p:nvSpPr>
                    <p:spPr bwMode="auto">
                      <a:xfrm>
                        <a:off x="3713" y="2412"/>
                        <a:ext cx="102"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518" name="AutoShape 41"/>
                      <p:cNvCxnSpPr>
                        <a:cxnSpLocks noChangeShapeType="1"/>
                      </p:cNvCxnSpPr>
                      <p:nvPr/>
                    </p:nvCxnSpPr>
                    <p:spPr bwMode="auto">
                      <a:xfrm flipH="1">
                        <a:off x="3734" y="2290"/>
                        <a:ext cx="3"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519" name="Line 42"/>
                      <p:cNvSpPr>
                        <a:spLocks noChangeShapeType="1"/>
                      </p:cNvSpPr>
                      <p:nvPr/>
                    </p:nvSpPr>
                    <p:spPr bwMode="auto">
                      <a:xfrm>
                        <a:off x="3754" y="2290"/>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513" name="Line 43"/>
                    <p:cNvSpPr>
                      <a:spLocks noChangeShapeType="1"/>
                    </p:cNvSpPr>
                    <p:nvPr/>
                  </p:nvSpPr>
                  <p:spPr bwMode="auto">
                    <a:xfrm>
                      <a:off x="3781" y="2140"/>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36" name="Group 44"/>
                  <p:cNvGrpSpPr>
                    <a:grpSpLocks/>
                  </p:cNvGrpSpPr>
                  <p:nvPr/>
                </p:nvGrpSpPr>
                <p:grpSpPr bwMode="auto">
                  <a:xfrm>
                    <a:off x="3619" y="2094"/>
                    <a:ext cx="96" cy="363"/>
                    <a:chOff x="3619" y="2094"/>
                    <a:chExt cx="96" cy="363"/>
                  </a:xfrm>
                </p:grpSpPr>
                <p:grpSp>
                  <p:nvGrpSpPr>
                    <p:cNvPr id="37" name="Group 45"/>
                    <p:cNvGrpSpPr>
                      <a:grpSpLocks/>
                    </p:cNvGrpSpPr>
                    <p:nvPr/>
                  </p:nvGrpSpPr>
                  <p:grpSpPr bwMode="auto">
                    <a:xfrm>
                      <a:off x="3619" y="2094"/>
                      <a:ext cx="96" cy="363"/>
                      <a:chOff x="3619" y="2094"/>
                      <a:chExt cx="96" cy="363"/>
                    </a:xfrm>
                  </p:grpSpPr>
                  <p:sp>
                    <p:nvSpPr>
                      <p:cNvPr id="506" name="Oval 46"/>
                      <p:cNvSpPr>
                        <a:spLocks noChangeArrowheads="1"/>
                      </p:cNvSpPr>
                      <p:nvPr/>
                    </p:nvSpPr>
                    <p:spPr bwMode="auto">
                      <a:xfrm>
                        <a:off x="3620" y="2092"/>
                        <a:ext cx="76" cy="41"/>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507" name="AutoShape 47"/>
                      <p:cNvCxnSpPr>
                        <a:cxnSpLocks noChangeShapeType="1"/>
                      </p:cNvCxnSpPr>
                      <p:nvPr/>
                    </p:nvCxnSpPr>
                    <p:spPr bwMode="auto">
                      <a:xfrm flipH="1">
                        <a:off x="3650" y="2116"/>
                        <a:ext cx="9"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508" name="Line 48"/>
                      <p:cNvSpPr>
                        <a:spLocks noChangeShapeType="1"/>
                      </p:cNvSpPr>
                      <p:nvPr/>
                    </p:nvSpPr>
                    <p:spPr bwMode="auto">
                      <a:xfrm>
                        <a:off x="3685" y="2140"/>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509" name="Oval 49"/>
                      <p:cNvSpPr>
                        <a:spLocks noChangeArrowheads="1"/>
                      </p:cNvSpPr>
                      <p:nvPr/>
                    </p:nvSpPr>
                    <p:spPr bwMode="auto">
                      <a:xfrm>
                        <a:off x="3620" y="2412"/>
                        <a:ext cx="7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510" name="AutoShape 50"/>
                      <p:cNvCxnSpPr>
                        <a:cxnSpLocks noChangeShapeType="1"/>
                      </p:cNvCxnSpPr>
                      <p:nvPr/>
                    </p:nvCxnSpPr>
                    <p:spPr bwMode="auto">
                      <a:xfrm flipH="1">
                        <a:off x="3650" y="2290"/>
                        <a:ext cx="9"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511" name="Line 51"/>
                      <p:cNvSpPr>
                        <a:spLocks noChangeShapeType="1"/>
                      </p:cNvSpPr>
                      <p:nvPr/>
                    </p:nvSpPr>
                    <p:spPr bwMode="auto">
                      <a:xfrm>
                        <a:off x="3685" y="2290"/>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505" name="Line 52"/>
                    <p:cNvSpPr>
                      <a:spLocks noChangeShapeType="1"/>
                    </p:cNvSpPr>
                    <p:nvPr/>
                  </p:nvSpPr>
                  <p:spPr bwMode="auto">
                    <a:xfrm>
                      <a:off x="3685" y="2140"/>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grpSp>
              <p:nvGrpSpPr>
                <p:cNvPr id="38" name="Group 53"/>
                <p:cNvGrpSpPr>
                  <a:grpSpLocks/>
                </p:cNvGrpSpPr>
                <p:nvPr/>
              </p:nvGrpSpPr>
              <p:grpSpPr bwMode="auto">
                <a:xfrm>
                  <a:off x="3984625" y="3265488"/>
                  <a:ext cx="769938" cy="576262"/>
                  <a:chOff x="2510" y="2057"/>
                  <a:chExt cx="485" cy="363"/>
                </a:xfrm>
              </p:grpSpPr>
              <p:grpSp>
                <p:nvGrpSpPr>
                  <p:cNvPr id="39" name="Group 54"/>
                  <p:cNvGrpSpPr>
                    <a:grpSpLocks/>
                  </p:cNvGrpSpPr>
                  <p:nvPr/>
                </p:nvGrpSpPr>
                <p:grpSpPr bwMode="auto">
                  <a:xfrm>
                    <a:off x="2510" y="2057"/>
                    <a:ext cx="96" cy="363"/>
                    <a:chOff x="2510" y="2057"/>
                    <a:chExt cx="96" cy="363"/>
                  </a:xfrm>
                </p:grpSpPr>
                <p:grpSp>
                  <p:nvGrpSpPr>
                    <p:cNvPr id="40" name="Group 55"/>
                    <p:cNvGrpSpPr>
                      <a:grpSpLocks/>
                    </p:cNvGrpSpPr>
                    <p:nvPr/>
                  </p:nvGrpSpPr>
                  <p:grpSpPr bwMode="auto">
                    <a:xfrm>
                      <a:off x="2510" y="2057"/>
                      <a:ext cx="96" cy="363"/>
                      <a:chOff x="2510" y="2057"/>
                      <a:chExt cx="96" cy="363"/>
                    </a:xfrm>
                  </p:grpSpPr>
                  <p:sp>
                    <p:nvSpPr>
                      <p:cNvPr id="493" name="Oval 56"/>
                      <p:cNvSpPr>
                        <a:spLocks noChangeArrowheads="1"/>
                      </p:cNvSpPr>
                      <p:nvPr/>
                    </p:nvSpPr>
                    <p:spPr bwMode="auto">
                      <a:xfrm>
                        <a:off x="2507" y="2057"/>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94" name="AutoShape 57"/>
                      <p:cNvCxnSpPr>
                        <a:cxnSpLocks noChangeShapeType="1"/>
                      </p:cNvCxnSpPr>
                      <p:nvPr/>
                    </p:nvCxnSpPr>
                    <p:spPr bwMode="auto">
                      <a:xfrm flipH="1">
                        <a:off x="2540" y="2081"/>
                        <a:ext cx="8"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95" name="Line 58"/>
                      <p:cNvSpPr>
                        <a:spLocks noChangeShapeType="1"/>
                      </p:cNvSpPr>
                      <p:nvPr/>
                    </p:nvSpPr>
                    <p:spPr bwMode="auto">
                      <a:xfrm>
                        <a:off x="2568"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496" name="Oval 59"/>
                      <p:cNvSpPr>
                        <a:spLocks noChangeArrowheads="1"/>
                      </p:cNvSpPr>
                      <p:nvPr/>
                    </p:nvSpPr>
                    <p:spPr bwMode="auto">
                      <a:xfrm>
                        <a:off x="2507" y="2378"/>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97" name="AutoShape 60"/>
                      <p:cNvCxnSpPr>
                        <a:cxnSpLocks noChangeShapeType="1"/>
                      </p:cNvCxnSpPr>
                      <p:nvPr/>
                    </p:nvCxnSpPr>
                    <p:spPr bwMode="auto">
                      <a:xfrm flipH="1">
                        <a:off x="2540" y="2254"/>
                        <a:ext cx="8"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98" name="Line 61"/>
                      <p:cNvSpPr>
                        <a:spLocks noChangeShapeType="1"/>
                      </p:cNvSpPr>
                      <p:nvPr/>
                    </p:nvSpPr>
                    <p:spPr bwMode="auto">
                      <a:xfrm>
                        <a:off x="2568"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492" name="Line 62"/>
                    <p:cNvSpPr>
                      <a:spLocks noChangeShapeType="1"/>
                    </p:cNvSpPr>
                    <p:nvPr/>
                  </p:nvSpPr>
                  <p:spPr bwMode="auto">
                    <a:xfrm>
                      <a:off x="2570"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41" name="Group 63"/>
                  <p:cNvGrpSpPr>
                    <a:grpSpLocks/>
                  </p:cNvGrpSpPr>
                  <p:nvPr/>
                </p:nvGrpSpPr>
                <p:grpSpPr bwMode="auto">
                  <a:xfrm>
                    <a:off x="2899" y="2057"/>
                    <a:ext cx="96" cy="363"/>
                    <a:chOff x="2899" y="2057"/>
                    <a:chExt cx="96" cy="363"/>
                  </a:xfrm>
                </p:grpSpPr>
                <p:grpSp>
                  <p:nvGrpSpPr>
                    <p:cNvPr id="42" name="Group 64"/>
                    <p:cNvGrpSpPr>
                      <a:grpSpLocks/>
                    </p:cNvGrpSpPr>
                    <p:nvPr/>
                  </p:nvGrpSpPr>
                  <p:grpSpPr bwMode="auto">
                    <a:xfrm>
                      <a:off x="2899" y="2057"/>
                      <a:ext cx="96" cy="363"/>
                      <a:chOff x="2899" y="2057"/>
                      <a:chExt cx="96" cy="363"/>
                    </a:xfrm>
                  </p:grpSpPr>
                  <p:sp>
                    <p:nvSpPr>
                      <p:cNvPr id="485" name="Oval 65"/>
                      <p:cNvSpPr>
                        <a:spLocks noChangeArrowheads="1"/>
                      </p:cNvSpPr>
                      <p:nvPr/>
                    </p:nvSpPr>
                    <p:spPr bwMode="auto">
                      <a:xfrm>
                        <a:off x="2902" y="2057"/>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86" name="AutoShape 66"/>
                      <p:cNvCxnSpPr>
                        <a:cxnSpLocks noChangeShapeType="1"/>
                      </p:cNvCxnSpPr>
                      <p:nvPr/>
                    </p:nvCxnSpPr>
                    <p:spPr bwMode="auto">
                      <a:xfrm flipH="1">
                        <a:off x="2930" y="2081"/>
                        <a:ext cx="12"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87" name="Line 67"/>
                      <p:cNvSpPr>
                        <a:spLocks noChangeShapeType="1"/>
                      </p:cNvSpPr>
                      <p:nvPr/>
                    </p:nvSpPr>
                    <p:spPr bwMode="auto">
                      <a:xfrm>
                        <a:off x="2963"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488" name="Oval 68"/>
                      <p:cNvSpPr>
                        <a:spLocks noChangeArrowheads="1"/>
                      </p:cNvSpPr>
                      <p:nvPr/>
                    </p:nvSpPr>
                    <p:spPr bwMode="auto">
                      <a:xfrm>
                        <a:off x="2902" y="2378"/>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89" name="AutoShape 69"/>
                      <p:cNvCxnSpPr>
                        <a:cxnSpLocks noChangeShapeType="1"/>
                      </p:cNvCxnSpPr>
                      <p:nvPr/>
                    </p:nvCxnSpPr>
                    <p:spPr bwMode="auto">
                      <a:xfrm flipH="1">
                        <a:off x="2930" y="2254"/>
                        <a:ext cx="12"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90" name="Line 70"/>
                      <p:cNvSpPr>
                        <a:spLocks noChangeShapeType="1"/>
                      </p:cNvSpPr>
                      <p:nvPr/>
                    </p:nvSpPr>
                    <p:spPr bwMode="auto">
                      <a:xfrm>
                        <a:off x="2963"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484" name="Line 71"/>
                    <p:cNvSpPr>
                      <a:spLocks noChangeShapeType="1"/>
                    </p:cNvSpPr>
                    <p:nvPr/>
                  </p:nvSpPr>
                  <p:spPr bwMode="auto">
                    <a:xfrm>
                      <a:off x="2966"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43" name="Group 72"/>
                  <p:cNvGrpSpPr>
                    <a:grpSpLocks/>
                  </p:cNvGrpSpPr>
                  <p:nvPr/>
                </p:nvGrpSpPr>
                <p:grpSpPr bwMode="auto">
                  <a:xfrm>
                    <a:off x="2802" y="2057"/>
                    <a:ext cx="96" cy="363"/>
                    <a:chOff x="2802" y="2057"/>
                    <a:chExt cx="96" cy="363"/>
                  </a:xfrm>
                </p:grpSpPr>
                <p:grpSp>
                  <p:nvGrpSpPr>
                    <p:cNvPr id="56" name="Group 73"/>
                    <p:cNvGrpSpPr>
                      <a:grpSpLocks/>
                    </p:cNvGrpSpPr>
                    <p:nvPr/>
                  </p:nvGrpSpPr>
                  <p:grpSpPr bwMode="auto">
                    <a:xfrm>
                      <a:off x="2802" y="2057"/>
                      <a:ext cx="96" cy="363"/>
                      <a:chOff x="2802" y="2057"/>
                      <a:chExt cx="96" cy="363"/>
                    </a:xfrm>
                  </p:grpSpPr>
                  <p:sp>
                    <p:nvSpPr>
                      <p:cNvPr id="477" name="Oval 74"/>
                      <p:cNvSpPr>
                        <a:spLocks noChangeArrowheads="1"/>
                      </p:cNvSpPr>
                      <p:nvPr/>
                    </p:nvSpPr>
                    <p:spPr bwMode="auto">
                      <a:xfrm>
                        <a:off x="2804" y="2057"/>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78" name="AutoShape 75"/>
                      <p:cNvCxnSpPr>
                        <a:cxnSpLocks noChangeShapeType="1"/>
                      </p:cNvCxnSpPr>
                      <p:nvPr/>
                    </p:nvCxnSpPr>
                    <p:spPr bwMode="auto">
                      <a:xfrm flipH="1">
                        <a:off x="2831" y="2081"/>
                        <a:ext cx="9"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79" name="Line 76"/>
                      <p:cNvSpPr>
                        <a:spLocks noChangeShapeType="1"/>
                      </p:cNvSpPr>
                      <p:nvPr/>
                    </p:nvSpPr>
                    <p:spPr bwMode="auto">
                      <a:xfrm>
                        <a:off x="2863"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480" name="Oval 77"/>
                      <p:cNvSpPr>
                        <a:spLocks noChangeArrowheads="1"/>
                      </p:cNvSpPr>
                      <p:nvPr/>
                    </p:nvSpPr>
                    <p:spPr bwMode="auto">
                      <a:xfrm>
                        <a:off x="2804" y="2378"/>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81" name="AutoShape 78"/>
                      <p:cNvCxnSpPr>
                        <a:cxnSpLocks noChangeShapeType="1"/>
                      </p:cNvCxnSpPr>
                      <p:nvPr/>
                    </p:nvCxnSpPr>
                    <p:spPr bwMode="auto">
                      <a:xfrm flipH="1">
                        <a:off x="2831" y="2254"/>
                        <a:ext cx="9"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82" name="Line 79"/>
                      <p:cNvSpPr>
                        <a:spLocks noChangeShapeType="1"/>
                      </p:cNvSpPr>
                      <p:nvPr/>
                    </p:nvSpPr>
                    <p:spPr bwMode="auto">
                      <a:xfrm>
                        <a:off x="2863"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476" name="Line 80"/>
                    <p:cNvSpPr>
                      <a:spLocks noChangeShapeType="1"/>
                    </p:cNvSpPr>
                    <p:nvPr/>
                  </p:nvSpPr>
                  <p:spPr bwMode="auto">
                    <a:xfrm>
                      <a:off x="2868"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57" name="Group 81"/>
                  <p:cNvGrpSpPr>
                    <a:grpSpLocks/>
                  </p:cNvGrpSpPr>
                  <p:nvPr/>
                </p:nvGrpSpPr>
                <p:grpSpPr bwMode="auto">
                  <a:xfrm>
                    <a:off x="2704" y="2057"/>
                    <a:ext cx="96" cy="363"/>
                    <a:chOff x="2704" y="2057"/>
                    <a:chExt cx="96" cy="363"/>
                  </a:xfrm>
                </p:grpSpPr>
                <p:grpSp>
                  <p:nvGrpSpPr>
                    <p:cNvPr id="58" name="Group 82"/>
                    <p:cNvGrpSpPr>
                      <a:grpSpLocks/>
                    </p:cNvGrpSpPr>
                    <p:nvPr/>
                  </p:nvGrpSpPr>
                  <p:grpSpPr bwMode="auto">
                    <a:xfrm>
                      <a:off x="2704" y="2057"/>
                      <a:ext cx="96" cy="363"/>
                      <a:chOff x="2704" y="2057"/>
                      <a:chExt cx="96" cy="363"/>
                    </a:xfrm>
                  </p:grpSpPr>
                  <p:sp>
                    <p:nvSpPr>
                      <p:cNvPr id="469" name="Oval 83"/>
                      <p:cNvSpPr>
                        <a:spLocks noChangeArrowheads="1"/>
                      </p:cNvSpPr>
                      <p:nvPr/>
                    </p:nvSpPr>
                    <p:spPr bwMode="auto">
                      <a:xfrm>
                        <a:off x="2704" y="2057"/>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70" name="AutoShape 84"/>
                      <p:cNvCxnSpPr>
                        <a:cxnSpLocks noChangeShapeType="1"/>
                      </p:cNvCxnSpPr>
                      <p:nvPr/>
                    </p:nvCxnSpPr>
                    <p:spPr bwMode="auto">
                      <a:xfrm flipH="1">
                        <a:off x="2721" y="2081"/>
                        <a:ext cx="3"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71" name="Line 85"/>
                      <p:cNvSpPr>
                        <a:spLocks noChangeShapeType="1"/>
                      </p:cNvSpPr>
                      <p:nvPr/>
                    </p:nvSpPr>
                    <p:spPr bwMode="auto">
                      <a:xfrm>
                        <a:off x="2740"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472" name="Oval 86"/>
                      <p:cNvSpPr>
                        <a:spLocks noChangeArrowheads="1"/>
                      </p:cNvSpPr>
                      <p:nvPr/>
                    </p:nvSpPr>
                    <p:spPr bwMode="auto">
                      <a:xfrm>
                        <a:off x="2704" y="2378"/>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73" name="AutoShape 87"/>
                      <p:cNvCxnSpPr>
                        <a:cxnSpLocks noChangeShapeType="1"/>
                      </p:cNvCxnSpPr>
                      <p:nvPr/>
                    </p:nvCxnSpPr>
                    <p:spPr bwMode="auto">
                      <a:xfrm flipH="1">
                        <a:off x="2721" y="2254"/>
                        <a:ext cx="3"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74" name="Line 88"/>
                      <p:cNvSpPr>
                        <a:spLocks noChangeShapeType="1"/>
                      </p:cNvSpPr>
                      <p:nvPr/>
                    </p:nvSpPr>
                    <p:spPr bwMode="auto">
                      <a:xfrm>
                        <a:off x="2740"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468" name="Line 89"/>
                    <p:cNvSpPr>
                      <a:spLocks noChangeShapeType="1"/>
                    </p:cNvSpPr>
                    <p:nvPr/>
                  </p:nvSpPr>
                  <p:spPr bwMode="auto">
                    <a:xfrm>
                      <a:off x="2769"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59" name="Group 90"/>
                  <p:cNvGrpSpPr>
                    <a:grpSpLocks/>
                  </p:cNvGrpSpPr>
                  <p:nvPr/>
                </p:nvGrpSpPr>
                <p:grpSpPr bwMode="auto">
                  <a:xfrm>
                    <a:off x="2607" y="2057"/>
                    <a:ext cx="96" cy="363"/>
                    <a:chOff x="2607" y="2057"/>
                    <a:chExt cx="96" cy="363"/>
                  </a:xfrm>
                </p:grpSpPr>
                <p:grpSp>
                  <p:nvGrpSpPr>
                    <p:cNvPr id="60" name="Group 91"/>
                    <p:cNvGrpSpPr>
                      <a:grpSpLocks/>
                    </p:cNvGrpSpPr>
                    <p:nvPr/>
                  </p:nvGrpSpPr>
                  <p:grpSpPr bwMode="auto">
                    <a:xfrm>
                      <a:off x="2607" y="2057"/>
                      <a:ext cx="96" cy="363"/>
                      <a:chOff x="2607" y="2057"/>
                      <a:chExt cx="96" cy="363"/>
                    </a:xfrm>
                  </p:grpSpPr>
                  <p:sp>
                    <p:nvSpPr>
                      <p:cNvPr id="461" name="Oval 92"/>
                      <p:cNvSpPr>
                        <a:spLocks noChangeArrowheads="1"/>
                      </p:cNvSpPr>
                      <p:nvPr/>
                    </p:nvSpPr>
                    <p:spPr bwMode="auto">
                      <a:xfrm>
                        <a:off x="2606" y="2057"/>
                        <a:ext cx="95"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62" name="AutoShape 93"/>
                      <p:cNvCxnSpPr>
                        <a:cxnSpLocks noChangeShapeType="1"/>
                      </p:cNvCxnSpPr>
                      <p:nvPr/>
                    </p:nvCxnSpPr>
                    <p:spPr bwMode="auto">
                      <a:xfrm flipH="1">
                        <a:off x="2637" y="2081"/>
                        <a:ext cx="7"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63" name="Line 94"/>
                      <p:cNvSpPr>
                        <a:spLocks noChangeShapeType="1"/>
                      </p:cNvSpPr>
                      <p:nvPr/>
                    </p:nvSpPr>
                    <p:spPr bwMode="auto">
                      <a:xfrm>
                        <a:off x="2669"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464" name="Oval 95"/>
                      <p:cNvSpPr>
                        <a:spLocks noChangeArrowheads="1"/>
                      </p:cNvSpPr>
                      <p:nvPr/>
                    </p:nvSpPr>
                    <p:spPr bwMode="auto">
                      <a:xfrm>
                        <a:off x="2606" y="2378"/>
                        <a:ext cx="95"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65" name="AutoShape 96"/>
                      <p:cNvCxnSpPr>
                        <a:cxnSpLocks noChangeShapeType="1"/>
                      </p:cNvCxnSpPr>
                      <p:nvPr/>
                    </p:nvCxnSpPr>
                    <p:spPr bwMode="auto">
                      <a:xfrm flipH="1">
                        <a:off x="2637" y="2254"/>
                        <a:ext cx="7"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66" name="Line 97"/>
                      <p:cNvSpPr>
                        <a:spLocks noChangeShapeType="1"/>
                      </p:cNvSpPr>
                      <p:nvPr/>
                    </p:nvSpPr>
                    <p:spPr bwMode="auto">
                      <a:xfrm>
                        <a:off x="2669"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460" name="Line 98"/>
                    <p:cNvSpPr>
                      <a:spLocks noChangeShapeType="1"/>
                    </p:cNvSpPr>
                    <p:nvPr/>
                  </p:nvSpPr>
                  <p:spPr bwMode="auto">
                    <a:xfrm>
                      <a:off x="2670"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grpSp>
              <p:nvGrpSpPr>
                <p:cNvPr id="62" name="Group 99"/>
                <p:cNvGrpSpPr>
                  <a:grpSpLocks/>
                </p:cNvGrpSpPr>
                <p:nvPr/>
              </p:nvGrpSpPr>
              <p:grpSpPr bwMode="auto">
                <a:xfrm>
                  <a:off x="838200" y="3265488"/>
                  <a:ext cx="768350" cy="576262"/>
                  <a:chOff x="528" y="2057"/>
                  <a:chExt cx="484" cy="363"/>
                </a:xfrm>
              </p:grpSpPr>
              <p:grpSp>
                <p:nvGrpSpPr>
                  <p:cNvPr id="69" name="Group 100"/>
                  <p:cNvGrpSpPr>
                    <a:grpSpLocks/>
                  </p:cNvGrpSpPr>
                  <p:nvPr/>
                </p:nvGrpSpPr>
                <p:grpSpPr bwMode="auto">
                  <a:xfrm>
                    <a:off x="528" y="2057"/>
                    <a:ext cx="96" cy="363"/>
                    <a:chOff x="528" y="2057"/>
                    <a:chExt cx="96" cy="363"/>
                  </a:xfrm>
                </p:grpSpPr>
                <p:grpSp>
                  <p:nvGrpSpPr>
                    <p:cNvPr id="77" name="Group 101"/>
                    <p:cNvGrpSpPr>
                      <a:grpSpLocks/>
                    </p:cNvGrpSpPr>
                    <p:nvPr/>
                  </p:nvGrpSpPr>
                  <p:grpSpPr bwMode="auto">
                    <a:xfrm>
                      <a:off x="528" y="2057"/>
                      <a:ext cx="96" cy="363"/>
                      <a:chOff x="528" y="2057"/>
                      <a:chExt cx="96" cy="363"/>
                    </a:xfrm>
                  </p:grpSpPr>
                  <p:sp>
                    <p:nvSpPr>
                      <p:cNvPr id="448" name="Oval 102"/>
                      <p:cNvSpPr>
                        <a:spLocks noChangeArrowheads="1"/>
                      </p:cNvSpPr>
                      <p:nvPr/>
                    </p:nvSpPr>
                    <p:spPr bwMode="auto">
                      <a:xfrm>
                        <a:off x="525" y="2057"/>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49" name="AutoShape 103"/>
                      <p:cNvCxnSpPr>
                        <a:cxnSpLocks noChangeShapeType="1"/>
                      </p:cNvCxnSpPr>
                      <p:nvPr/>
                    </p:nvCxnSpPr>
                    <p:spPr bwMode="auto">
                      <a:xfrm flipH="1">
                        <a:off x="558" y="2081"/>
                        <a:ext cx="8"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50" name="Line 104"/>
                      <p:cNvSpPr>
                        <a:spLocks noChangeShapeType="1"/>
                      </p:cNvSpPr>
                      <p:nvPr/>
                    </p:nvSpPr>
                    <p:spPr bwMode="auto">
                      <a:xfrm>
                        <a:off x="590"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451" name="Oval 105"/>
                      <p:cNvSpPr>
                        <a:spLocks noChangeArrowheads="1"/>
                      </p:cNvSpPr>
                      <p:nvPr/>
                    </p:nvSpPr>
                    <p:spPr bwMode="auto">
                      <a:xfrm>
                        <a:off x="525" y="2378"/>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52" name="AutoShape 106"/>
                      <p:cNvCxnSpPr>
                        <a:cxnSpLocks noChangeShapeType="1"/>
                      </p:cNvCxnSpPr>
                      <p:nvPr/>
                    </p:nvCxnSpPr>
                    <p:spPr bwMode="auto">
                      <a:xfrm flipH="1">
                        <a:off x="558" y="2254"/>
                        <a:ext cx="8"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53" name="Line 107"/>
                      <p:cNvSpPr>
                        <a:spLocks noChangeShapeType="1"/>
                      </p:cNvSpPr>
                      <p:nvPr/>
                    </p:nvSpPr>
                    <p:spPr bwMode="auto">
                      <a:xfrm>
                        <a:off x="590"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447" name="Line 108"/>
                    <p:cNvSpPr>
                      <a:spLocks noChangeShapeType="1"/>
                    </p:cNvSpPr>
                    <p:nvPr/>
                  </p:nvSpPr>
                  <p:spPr bwMode="auto">
                    <a:xfrm>
                      <a:off x="590"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85" name="Group 109"/>
                  <p:cNvGrpSpPr>
                    <a:grpSpLocks/>
                  </p:cNvGrpSpPr>
                  <p:nvPr/>
                </p:nvGrpSpPr>
                <p:grpSpPr bwMode="auto">
                  <a:xfrm>
                    <a:off x="916" y="2057"/>
                    <a:ext cx="96" cy="363"/>
                    <a:chOff x="916" y="2057"/>
                    <a:chExt cx="96" cy="363"/>
                  </a:xfrm>
                </p:grpSpPr>
                <p:grpSp>
                  <p:nvGrpSpPr>
                    <p:cNvPr id="93" name="Group 110"/>
                    <p:cNvGrpSpPr>
                      <a:grpSpLocks/>
                    </p:cNvGrpSpPr>
                    <p:nvPr/>
                  </p:nvGrpSpPr>
                  <p:grpSpPr bwMode="auto">
                    <a:xfrm>
                      <a:off x="916" y="2057"/>
                      <a:ext cx="96" cy="363"/>
                      <a:chOff x="916" y="2057"/>
                      <a:chExt cx="96" cy="363"/>
                    </a:xfrm>
                  </p:grpSpPr>
                  <p:sp>
                    <p:nvSpPr>
                      <p:cNvPr id="440" name="Oval 111"/>
                      <p:cNvSpPr>
                        <a:spLocks noChangeArrowheads="1"/>
                      </p:cNvSpPr>
                      <p:nvPr/>
                    </p:nvSpPr>
                    <p:spPr bwMode="auto">
                      <a:xfrm>
                        <a:off x="913" y="2057"/>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41" name="AutoShape 112"/>
                      <p:cNvCxnSpPr>
                        <a:cxnSpLocks noChangeShapeType="1"/>
                      </p:cNvCxnSpPr>
                      <p:nvPr/>
                    </p:nvCxnSpPr>
                    <p:spPr bwMode="auto">
                      <a:xfrm flipH="1">
                        <a:off x="942" y="2081"/>
                        <a:ext cx="11"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42" name="Line 113"/>
                      <p:cNvSpPr>
                        <a:spLocks noChangeShapeType="1"/>
                      </p:cNvSpPr>
                      <p:nvPr/>
                    </p:nvSpPr>
                    <p:spPr bwMode="auto">
                      <a:xfrm>
                        <a:off x="974"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443" name="Oval 114"/>
                      <p:cNvSpPr>
                        <a:spLocks noChangeArrowheads="1"/>
                      </p:cNvSpPr>
                      <p:nvPr/>
                    </p:nvSpPr>
                    <p:spPr bwMode="auto">
                      <a:xfrm>
                        <a:off x="913" y="2378"/>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44" name="AutoShape 115"/>
                      <p:cNvCxnSpPr>
                        <a:cxnSpLocks noChangeShapeType="1"/>
                      </p:cNvCxnSpPr>
                      <p:nvPr/>
                    </p:nvCxnSpPr>
                    <p:spPr bwMode="auto">
                      <a:xfrm flipH="1">
                        <a:off x="942" y="2254"/>
                        <a:ext cx="11"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45" name="Line 116"/>
                      <p:cNvSpPr>
                        <a:spLocks noChangeShapeType="1"/>
                      </p:cNvSpPr>
                      <p:nvPr/>
                    </p:nvSpPr>
                    <p:spPr bwMode="auto">
                      <a:xfrm>
                        <a:off x="974"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439" name="Line 117"/>
                    <p:cNvSpPr>
                      <a:spLocks noChangeShapeType="1"/>
                    </p:cNvSpPr>
                    <p:nvPr/>
                  </p:nvSpPr>
                  <p:spPr bwMode="auto">
                    <a:xfrm>
                      <a:off x="974"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101" name="Group 118"/>
                  <p:cNvGrpSpPr>
                    <a:grpSpLocks/>
                  </p:cNvGrpSpPr>
                  <p:nvPr/>
                </p:nvGrpSpPr>
                <p:grpSpPr bwMode="auto">
                  <a:xfrm>
                    <a:off x="819" y="2057"/>
                    <a:ext cx="96" cy="363"/>
                    <a:chOff x="819" y="2057"/>
                    <a:chExt cx="96" cy="363"/>
                  </a:xfrm>
                </p:grpSpPr>
                <p:grpSp>
                  <p:nvGrpSpPr>
                    <p:cNvPr id="111" name="Group 119"/>
                    <p:cNvGrpSpPr>
                      <a:grpSpLocks/>
                    </p:cNvGrpSpPr>
                    <p:nvPr/>
                  </p:nvGrpSpPr>
                  <p:grpSpPr bwMode="auto">
                    <a:xfrm>
                      <a:off x="819" y="2057"/>
                      <a:ext cx="96" cy="363"/>
                      <a:chOff x="819" y="2057"/>
                      <a:chExt cx="96" cy="363"/>
                    </a:xfrm>
                  </p:grpSpPr>
                  <p:sp>
                    <p:nvSpPr>
                      <p:cNvPr id="432" name="Oval 120"/>
                      <p:cNvSpPr>
                        <a:spLocks noChangeArrowheads="1"/>
                      </p:cNvSpPr>
                      <p:nvPr/>
                    </p:nvSpPr>
                    <p:spPr bwMode="auto">
                      <a:xfrm>
                        <a:off x="814" y="2057"/>
                        <a:ext cx="95"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33" name="AutoShape 121"/>
                      <p:cNvCxnSpPr>
                        <a:cxnSpLocks noChangeShapeType="1"/>
                      </p:cNvCxnSpPr>
                      <p:nvPr/>
                    </p:nvCxnSpPr>
                    <p:spPr bwMode="auto">
                      <a:xfrm flipH="1">
                        <a:off x="843" y="2081"/>
                        <a:ext cx="8"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34" name="Line 122"/>
                      <p:cNvSpPr>
                        <a:spLocks noChangeShapeType="1"/>
                      </p:cNvSpPr>
                      <p:nvPr/>
                    </p:nvSpPr>
                    <p:spPr bwMode="auto">
                      <a:xfrm>
                        <a:off x="874"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435" name="Oval 123"/>
                      <p:cNvSpPr>
                        <a:spLocks noChangeArrowheads="1"/>
                      </p:cNvSpPr>
                      <p:nvPr/>
                    </p:nvSpPr>
                    <p:spPr bwMode="auto">
                      <a:xfrm>
                        <a:off x="814" y="2378"/>
                        <a:ext cx="95"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36" name="AutoShape 124"/>
                      <p:cNvCxnSpPr>
                        <a:cxnSpLocks noChangeShapeType="1"/>
                      </p:cNvCxnSpPr>
                      <p:nvPr/>
                    </p:nvCxnSpPr>
                    <p:spPr bwMode="auto">
                      <a:xfrm flipH="1">
                        <a:off x="843" y="2254"/>
                        <a:ext cx="8"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37" name="Line 125"/>
                      <p:cNvSpPr>
                        <a:spLocks noChangeShapeType="1"/>
                      </p:cNvSpPr>
                      <p:nvPr/>
                    </p:nvSpPr>
                    <p:spPr bwMode="auto">
                      <a:xfrm>
                        <a:off x="874"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431" name="Line 126"/>
                    <p:cNvSpPr>
                      <a:spLocks noChangeShapeType="1"/>
                    </p:cNvSpPr>
                    <p:nvPr/>
                  </p:nvSpPr>
                  <p:spPr bwMode="auto">
                    <a:xfrm>
                      <a:off x="877"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115" name="Group 127"/>
                  <p:cNvGrpSpPr>
                    <a:grpSpLocks/>
                  </p:cNvGrpSpPr>
                  <p:nvPr/>
                </p:nvGrpSpPr>
                <p:grpSpPr bwMode="auto">
                  <a:xfrm>
                    <a:off x="722" y="2057"/>
                    <a:ext cx="96" cy="363"/>
                    <a:chOff x="722" y="2057"/>
                    <a:chExt cx="96" cy="363"/>
                  </a:xfrm>
                </p:grpSpPr>
                <p:grpSp>
                  <p:nvGrpSpPr>
                    <p:cNvPr id="126" name="Group 128"/>
                    <p:cNvGrpSpPr>
                      <a:grpSpLocks/>
                    </p:cNvGrpSpPr>
                    <p:nvPr/>
                  </p:nvGrpSpPr>
                  <p:grpSpPr bwMode="auto">
                    <a:xfrm>
                      <a:off x="722" y="2057"/>
                      <a:ext cx="96" cy="363"/>
                      <a:chOff x="722" y="2057"/>
                      <a:chExt cx="96" cy="363"/>
                    </a:xfrm>
                  </p:grpSpPr>
                  <p:sp>
                    <p:nvSpPr>
                      <p:cNvPr id="424" name="Oval 129"/>
                      <p:cNvSpPr>
                        <a:spLocks noChangeArrowheads="1"/>
                      </p:cNvSpPr>
                      <p:nvPr/>
                    </p:nvSpPr>
                    <p:spPr bwMode="auto">
                      <a:xfrm>
                        <a:off x="715" y="2057"/>
                        <a:ext cx="102"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25" name="AutoShape 130"/>
                      <p:cNvCxnSpPr>
                        <a:cxnSpLocks noChangeShapeType="1"/>
                      </p:cNvCxnSpPr>
                      <p:nvPr/>
                    </p:nvCxnSpPr>
                    <p:spPr bwMode="auto">
                      <a:xfrm flipH="1">
                        <a:off x="750" y="2081"/>
                        <a:ext cx="7"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26" name="Line 131"/>
                      <p:cNvSpPr>
                        <a:spLocks noChangeShapeType="1"/>
                      </p:cNvSpPr>
                      <p:nvPr/>
                    </p:nvSpPr>
                    <p:spPr bwMode="auto">
                      <a:xfrm>
                        <a:off x="786"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427" name="Oval 132"/>
                      <p:cNvSpPr>
                        <a:spLocks noChangeArrowheads="1"/>
                      </p:cNvSpPr>
                      <p:nvPr/>
                    </p:nvSpPr>
                    <p:spPr bwMode="auto">
                      <a:xfrm>
                        <a:off x="715" y="2378"/>
                        <a:ext cx="102"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28" name="AutoShape 133"/>
                      <p:cNvCxnSpPr>
                        <a:cxnSpLocks noChangeShapeType="1"/>
                      </p:cNvCxnSpPr>
                      <p:nvPr/>
                    </p:nvCxnSpPr>
                    <p:spPr bwMode="auto">
                      <a:xfrm flipH="1">
                        <a:off x="750" y="2254"/>
                        <a:ext cx="7"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29" name="Line 134"/>
                      <p:cNvSpPr>
                        <a:spLocks noChangeShapeType="1"/>
                      </p:cNvSpPr>
                      <p:nvPr/>
                    </p:nvSpPr>
                    <p:spPr bwMode="auto">
                      <a:xfrm>
                        <a:off x="786"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423" name="Line 135"/>
                    <p:cNvSpPr>
                      <a:spLocks noChangeShapeType="1"/>
                    </p:cNvSpPr>
                    <p:nvPr/>
                  </p:nvSpPr>
                  <p:spPr bwMode="auto">
                    <a:xfrm>
                      <a:off x="786"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127" name="Group 136"/>
                  <p:cNvGrpSpPr>
                    <a:grpSpLocks/>
                  </p:cNvGrpSpPr>
                  <p:nvPr/>
                </p:nvGrpSpPr>
                <p:grpSpPr bwMode="auto">
                  <a:xfrm>
                    <a:off x="625" y="2057"/>
                    <a:ext cx="96" cy="363"/>
                    <a:chOff x="625" y="2057"/>
                    <a:chExt cx="96" cy="363"/>
                  </a:xfrm>
                </p:grpSpPr>
                <p:grpSp>
                  <p:nvGrpSpPr>
                    <p:cNvPr id="128" name="Group 137"/>
                    <p:cNvGrpSpPr>
                      <a:grpSpLocks/>
                    </p:cNvGrpSpPr>
                    <p:nvPr/>
                  </p:nvGrpSpPr>
                  <p:grpSpPr bwMode="auto">
                    <a:xfrm>
                      <a:off x="625" y="2057"/>
                      <a:ext cx="96" cy="363"/>
                      <a:chOff x="625" y="2057"/>
                      <a:chExt cx="96" cy="363"/>
                    </a:xfrm>
                  </p:grpSpPr>
                  <p:sp>
                    <p:nvSpPr>
                      <p:cNvPr id="416" name="Oval 138"/>
                      <p:cNvSpPr>
                        <a:spLocks noChangeArrowheads="1"/>
                      </p:cNvSpPr>
                      <p:nvPr/>
                    </p:nvSpPr>
                    <p:spPr bwMode="auto">
                      <a:xfrm>
                        <a:off x="625" y="2057"/>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17" name="AutoShape 139"/>
                      <p:cNvCxnSpPr>
                        <a:cxnSpLocks noChangeShapeType="1"/>
                      </p:cNvCxnSpPr>
                      <p:nvPr/>
                    </p:nvCxnSpPr>
                    <p:spPr bwMode="auto">
                      <a:xfrm flipH="1">
                        <a:off x="655" y="2081"/>
                        <a:ext cx="7"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18" name="Line 140"/>
                      <p:cNvSpPr>
                        <a:spLocks noChangeShapeType="1"/>
                      </p:cNvSpPr>
                      <p:nvPr/>
                    </p:nvSpPr>
                    <p:spPr bwMode="auto">
                      <a:xfrm>
                        <a:off x="688"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419" name="Oval 141"/>
                      <p:cNvSpPr>
                        <a:spLocks noChangeArrowheads="1"/>
                      </p:cNvSpPr>
                      <p:nvPr/>
                    </p:nvSpPr>
                    <p:spPr bwMode="auto">
                      <a:xfrm>
                        <a:off x="625" y="2378"/>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20" name="AutoShape 142"/>
                      <p:cNvCxnSpPr>
                        <a:cxnSpLocks noChangeShapeType="1"/>
                      </p:cNvCxnSpPr>
                      <p:nvPr/>
                    </p:nvCxnSpPr>
                    <p:spPr bwMode="auto">
                      <a:xfrm flipH="1">
                        <a:off x="655" y="2254"/>
                        <a:ext cx="7"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21" name="Line 143"/>
                      <p:cNvSpPr>
                        <a:spLocks noChangeShapeType="1"/>
                      </p:cNvSpPr>
                      <p:nvPr/>
                    </p:nvSpPr>
                    <p:spPr bwMode="auto">
                      <a:xfrm>
                        <a:off x="688"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415" name="Line 144"/>
                    <p:cNvSpPr>
                      <a:spLocks noChangeShapeType="1"/>
                    </p:cNvSpPr>
                    <p:nvPr/>
                  </p:nvSpPr>
                  <p:spPr bwMode="auto">
                    <a:xfrm>
                      <a:off x="688"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grpSp>
              <p:nvGrpSpPr>
                <p:cNvPr id="129" name="Group 145"/>
                <p:cNvGrpSpPr>
                  <a:grpSpLocks/>
                </p:cNvGrpSpPr>
                <p:nvPr/>
              </p:nvGrpSpPr>
              <p:grpSpPr bwMode="auto">
                <a:xfrm>
                  <a:off x="5526088" y="1649413"/>
                  <a:ext cx="769937" cy="576262"/>
                  <a:chOff x="3481" y="1039"/>
                  <a:chExt cx="485" cy="363"/>
                </a:xfrm>
              </p:grpSpPr>
              <p:grpSp>
                <p:nvGrpSpPr>
                  <p:cNvPr id="130" name="Group 146"/>
                  <p:cNvGrpSpPr>
                    <a:grpSpLocks/>
                  </p:cNvGrpSpPr>
                  <p:nvPr/>
                </p:nvGrpSpPr>
                <p:grpSpPr bwMode="auto">
                  <a:xfrm>
                    <a:off x="3481" y="1039"/>
                    <a:ext cx="96" cy="363"/>
                    <a:chOff x="3481" y="1039"/>
                    <a:chExt cx="96" cy="363"/>
                  </a:xfrm>
                </p:grpSpPr>
                <p:grpSp>
                  <p:nvGrpSpPr>
                    <p:cNvPr id="131" name="Group 147"/>
                    <p:cNvGrpSpPr>
                      <a:grpSpLocks/>
                    </p:cNvGrpSpPr>
                    <p:nvPr/>
                  </p:nvGrpSpPr>
                  <p:grpSpPr bwMode="auto">
                    <a:xfrm>
                      <a:off x="3481" y="1039"/>
                      <a:ext cx="96" cy="363"/>
                      <a:chOff x="3481" y="1039"/>
                      <a:chExt cx="96" cy="363"/>
                    </a:xfrm>
                  </p:grpSpPr>
                  <p:sp>
                    <p:nvSpPr>
                      <p:cNvPr id="403" name="Oval 148"/>
                      <p:cNvSpPr>
                        <a:spLocks noChangeArrowheads="1"/>
                      </p:cNvSpPr>
                      <p:nvPr/>
                    </p:nvSpPr>
                    <p:spPr bwMode="auto">
                      <a:xfrm>
                        <a:off x="3478" y="1039"/>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04" name="AutoShape 149"/>
                      <p:cNvCxnSpPr>
                        <a:cxnSpLocks noChangeShapeType="1"/>
                      </p:cNvCxnSpPr>
                      <p:nvPr/>
                    </p:nvCxnSpPr>
                    <p:spPr bwMode="auto">
                      <a:xfrm flipH="1">
                        <a:off x="3512" y="1063"/>
                        <a:ext cx="9"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05" name="Line 150"/>
                      <p:cNvSpPr>
                        <a:spLocks noChangeShapeType="1"/>
                      </p:cNvSpPr>
                      <p:nvPr/>
                    </p:nvSpPr>
                    <p:spPr bwMode="auto">
                      <a:xfrm>
                        <a:off x="3548"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406" name="Oval 151"/>
                      <p:cNvSpPr>
                        <a:spLocks noChangeArrowheads="1"/>
                      </p:cNvSpPr>
                      <p:nvPr/>
                    </p:nvSpPr>
                    <p:spPr bwMode="auto">
                      <a:xfrm>
                        <a:off x="3478" y="1356"/>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407" name="AutoShape 152"/>
                      <p:cNvCxnSpPr>
                        <a:cxnSpLocks noChangeShapeType="1"/>
                      </p:cNvCxnSpPr>
                      <p:nvPr/>
                    </p:nvCxnSpPr>
                    <p:spPr bwMode="auto">
                      <a:xfrm flipH="1">
                        <a:off x="3512" y="1234"/>
                        <a:ext cx="9"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08" name="Line 153"/>
                      <p:cNvSpPr>
                        <a:spLocks noChangeShapeType="1"/>
                      </p:cNvSpPr>
                      <p:nvPr/>
                    </p:nvSpPr>
                    <p:spPr bwMode="auto">
                      <a:xfrm>
                        <a:off x="3548"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402" name="Line 154"/>
                    <p:cNvSpPr>
                      <a:spLocks noChangeShapeType="1"/>
                    </p:cNvSpPr>
                    <p:nvPr/>
                  </p:nvSpPr>
                  <p:spPr bwMode="auto">
                    <a:xfrm>
                      <a:off x="3548"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139" name="Group 155"/>
                  <p:cNvGrpSpPr>
                    <a:grpSpLocks/>
                  </p:cNvGrpSpPr>
                  <p:nvPr/>
                </p:nvGrpSpPr>
                <p:grpSpPr bwMode="auto">
                  <a:xfrm>
                    <a:off x="3870" y="1039"/>
                    <a:ext cx="96" cy="363"/>
                    <a:chOff x="3870" y="1039"/>
                    <a:chExt cx="96" cy="363"/>
                  </a:xfrm>
                </p:grpSpPr>
                <p:grpSp>
                  <p:nvGrpSpPr>
                    <p:cNvPr id="147" name="Group 156"/>
                    <p:cNvGrpSpPr>
                      <a:grpSpLocks/>
                    </p:cNvGrpSpPr>
                    <p:nvPr/>
                  </p:nvGrpSpPr>
                  <p:grpSpPr bwMode="auto">
                    <a:xfrm>
                      <a:off x="3870" y="1039"/>
                      <a:ext cx="96" cy="363"/>
                      <a:chOff x="3870" y="1039"/>
                      <a:chExt cx="96" cy="363"/>
                    </a:xfrm>
                  </p:grpSpPr>
                  <p:sp>
                    <p:nvSpPr>
                      <p:cNvPr id="395" name="Oval 157"/>
                      <p:cNvSpPr>
                        <a:spLocks noChangeArrowheads="1"/>
                      </p:cNvSpPr>
                      <p:nvPr/>
                    </p:nvSpPr>
                    <p:spPr bwMode="auto">
                      <a:xfrm>
                        <a:off x="3872" y="1039"/>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96" name="AutoShape 158"/>
                      <p:cNvCxnSpPr>
                        <a:cxnSpLocks noChangeShapeType="1"/>
                      </p:cNvCxnSpPr>
                      <p:nvPr/>
                    </p:nvCxnSpPr>
                    <p:spPr bwMode="auto">
                      <a:xfrm flipH="1">
                        <a:off x="3900" y="1063"/>
                        <a:ext cx="11"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97" name="Line 159"/>
                      <p:cNvSpPr>
                        <a:spLocks noChangeShapeType="1"/>
                      </p:cNvSpPr>
                      <p:nvPr/>
                    </p:nvSpPr>
                    <p:spPr bwMode="auto">
                      <a:xfrm>
                        <a:off x="3936"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398" name="Oval 160"/>
                      <p:cNvSpPr>
                        <a:spLocks noChangeArrowheads="1"/>
                      </p:cNvSpPr>
                      <p:nvPr/>
                    </p:nvSpPr>
                    <p:spPr bwMode="auto">
                      <a:xfrm>
                        <a:off x="3872" y="1356"/>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99" name="AutoShape 161"/>
                      <p:cNvCxnSpPr>
                        <a:cxnSpLocks noChangeShapeType="1"/>
                      </p:cNvCxnSpPr>
                      <p:nvPr/>
                    </p:nvCxnSpPr>
                    <p:spPr bwMode="auto">
                      <a:xfrm flipH="1">
                        <a:off x="3900" y="1234"/>
                        <a:ext cx="11"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400" name="Line 162"/>
                      <p:cNvSpPr>
                        <a:spLocks noChangeShapeType="1"/>
                      </p:cNvSpPr>
                      <p:nvPr/>
                    </p:nvSpPr>
                    <p:spPr bwMode="auto">
                      <a:xfrm>
                        <a:off x="3936"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394" name="Line 163"/>
                    <p:cNvSpPr>
                      <a:spLocks noChangeShapeType="1"/>
                    </p:cNvSpPr>
                    <p:nvPr/>
                  </p:nvSpPr>
                  <p:spPr bwMode="auto">
                    <a:xfrm>
                      <a:off x="3936"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155" name="Group 164"/>
                  <p:cNvGrpSpPr>
                    <a:grpSpLocks/>
                  </p:cNvGrpSpPr>
                  <p:nvPr/>
                </p:nvGrpSpPr>
                <p:grpSpPr bwMode="auto">
                  <a:xfrm>
                    <a:off x="3772" y="1039"/>
                    <a:ext cx="96" cy="363"/>
                    <a:chOff x="3772" y="1039"/>
                    <a:chExt cx="96" cy="363"/>
                  </a:xfrm>
                </p:grpSpPr>
                <p:grpSp>
                  <p:nvGrpSpPr>
                    <p:cNvPr id="163" name="Group 165"/>
                    <p:cNvGrpSpPr>
                      <a:grpSpLocks/>
                    </p:cNvGrpSpPr>
                    <p:nvPr/>
                  </p:nvGrpSpPr>
                  <p:grpSpPr bwMode="auto">
                    <a:xfrm>
                      <a:off x="3772" y="1039"/>
                      <a:ext cx="96" cy="363"/>
                      <a:chOff x="3772" y="1039"/>
                      <a:chExt cx="96" cy="363"/>
                    </a:xfrm>
                  </p:grpSpPr>
                  <p:sp>
                    <p:nvSpPr>
                      <p:cNvPr id="387" name="Oval 166"/>
                      <p:cNvSpPr>
                        <a:spLocks noChangeArrowheads="1"/>
                      </p:cNvSpPr>
                      <p:nvPr/>
                    </p:nvSpPr>
                    <p:spPr bwMode="auto">
                      <a:xfrm>
                        <a:off x="3772" y="1039"/>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88" name="AutoShape 167"/>
                      <p:cNvCxnSpPr>
                        <a:cxnSpLocks noChangeShapeType="1"/>
                      </p:cNvCxnSpPr>
                      <p:nvPr/>
                    </p:nvCxnSpPr>
                    <p:spPr bwMode="auto">
                      <a:xfrm flipH="1">
                        <a:off x="3801" y="1063"/>
                        <a:ext cx="9"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89" name="Line 168"/>
                      <p:cNvSpPr>
                        <a:spLocks noChangeShapeType="1"/>
                      </p:cNvSpPr>
                      <p:nvPr/>
                    </p:nvSpPr>
                    <p:spPr bwMode="auto">
                      <a:xfrm>
                        <a:off x="3834"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390" name="Oval 169"/>
                      <p:cNvSpPr>
                        <a:spLocks noChangeArrowheads="1"/>
                      </p:cNvSpPr>
                      <p:nvPr/>
                    </p:nvSpPr>
                    <p:spPr bwMode="auto">
                      <a:xfrm>
                        <a:off x="3772" y="1356"/>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91" name="AutoShape 170"/>
                      <p:cNvCxnSpPr>
                        <a:cxnSpLocks noChangeShapeType="1"/>
                      </p:cNvCxnSpPr>
                      <p:nvPr/>
                    </p:nvCxnSpPr>
                    <p:spPr bwMode="auto">
                      <a:xfrm flipH="1">
                        <a:off x="3801" y="1234"/>
                        <a:ext cx="9"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92" name="Line 171"/>
                      <p:cNvSpPr>
                        <a:spLocks noChangeShapeType="1"/>
                      </p:cNvSpPr>
                      <p:nvPr/>
                    </p:nvSpPr>
                    <p:spPr bwMode="auto">
                      <a:xfrm>
                        <a:off x="3834"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386" name="Line 172"/>
                    <p:cNvSpPr>
                      <a:spLocks noChangeShapeType="1"/>
                    </p:cNvSpPr>
                    <p:nvPr/>
                  </p:nvSpPr>
                  <p:spPr bwMode="auto">
                    <a:xfrm>
                      <a:off x="3837"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184" name="Group 173"/>
                  <p:cNvGrpSpPr>
                    <a:grpSpLocks/>
                  </p:cNvGrpSpPr>
                  <p:nvPr/>
                </p:nvGrpSpPr>
                <p:grpSpPr bwMode="auto">
                  <a:xfrm>
                    <a:off x="3675" y="1039"/>
                    <a:ext cx="96" cy="363"/>
                    <a:chOff x="3675" y="1039"/>
                    <a:chExt cx="96" cy="363"/>
                  </a:xfrm>
                </p:grpSpPr>
                <p:grpSp>
                  <p:nvGrpSpPr>
                    <p:cNvPr id="185" name="Group 174"/>
                    <p:cNvGrpSpPr>
                      <a:grpSpLocks/>
                    </p:cNvGrpSpPr>
                    <p:nvPr/>
                  </p:nvGrpSpPr>
                  <p:grpSpPr bwMode="auto">
                    <a:xfrm>
                      <a:off x="3675" y="1039"/>
                      <a:ext cx="96" cy="363"/>
                      <a:chOff x="3675" y="1039"/>
                      <a:chExt cx="96" cy="363"/>
                    </a:xfrm>
                  </p:grpSpPr>
                  <p:sp>
                    <p:nvSpPr>
                      <p:cNvPr id="379" name="Oval 175"/>
                      <p:cNvSpPr>
                        <a:spLocks noChangeArrowheads="1"/>
                      </p:cNvSpPr>
                      <p:nvPr/>
                    </p:nvSpPr>
                    <p:spPr bwMode="auto">
                      <a:xfrm>
                        <a:off x="3675" y="1039"/>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80" name="AutoShape 176"/>
                      <p:cNvCxnSpPr>
                        <a:cxnSpLocks noChangeShapeType="1"/>
                      </p:cNvCxnSpPr>
                      <p:nvPr/>
                    </p:nvCxnSpPr>
                    <p:spPr bwMode="auto">
                      <a:xfrm flipH="1">
                        <a:off x="3694" y="1063"/>
                        <a:ext cx="1"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81" name="Line 177"/>
                      <p:cNvSpPr>
                        <a:spLocks noChangeShapeType="1"/>
                      </p:cNvSpPr>
                      <p:nvPr/>
                    </p:nvSpPr>
                    <p:spPr bwMode="auto">
                      <a:xfrm>
                        <a:off x="3714"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382" name="Oval 178"/>
                      <p:cNvSpPr>
                        <a:spLocks noChangeArrowheads="1"/>
                      </p:cNvSpPr>
                      <p:nvPr/>
                    </p:nvSpPr>
                    <p:spPr bwMode="auto">
                      <a:xfrm>
                        <a:off x="3675" y="1356"/>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83" name="AutoShape 179"/>
                      <p:cNvCxnSpPr>
                        <a:cxnSpLocks noChangeShapeType="1"/>
                      </p:cNvCxnSpPr>
                      <p:nvPr/>
                    </p:nvCxnSpPr>
                    <p:spPr bwMode="auto">
                      <a:xfrm flipH="1">
                        <a:off x="3694" y="1234"/>
                        <a:ext cx="1"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84" name="Line 180"/>
                      <p:cNvSpPr>
                        <a:spLocks noChangeShapeType="1"/>
                      </p:cNvSpPr>
                      <p:nvPr/>
                    </p:nvSpPr>
                    <p:spPr bwMode="auto">
                      <a:xfrm>
                        <a:off x="3714"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378" name="Line 181"/>
                    <p:cNvSpPr>
                      <a:spLocks noChangeShapeType="1"/>
                    </p:cNvSpPr>
                    <p:nvPr/>
                  </p:nvSpPr>
                  <p:spPr bwMode="auto">
                    <a:xfrm>
                      <a:off x="3738"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186" name="Group 182"/>
                  <p:cNvGrpSpPr>
                    <a:grpSpLocks/>
                  </p:cNvGrpSpPr>
                  <p:nvPr/>
                </p:nvGrpSpPr>
                <p:grpSpPr bwMode="auto">
                  <a:xfrm>
                    <a:off x="3578" y="1039"/>
                    <a:ext cx="96" cy="363"/>
                    <a:chOff x="3578" y="1039"/>
                    <a:chExt cx="96" cy="363"/>
                  </a:xfrm>
                </p:grpSpPr>
                <p:grpSp>
                  <p:nvGrpSpPr>
                    <p:cNvPr id="187" name="Group 183"/>
                    <p:cNvGrpSpPr>
                      <a:grpSpLocks/>
                    </p:cNvGrpSpPr>
                    <p:nvPr/>
                  </p:nvGrpSpPr>
                  <p:grpSpPr bwMode="auto">
                    <a:xfrm>
                      <a:off x="3578" y="1039"/>
                      <a:ext cx="96" cy="363"/>
                      <a:chOff x="3578" y="1039"/>
                      <a:chExt cx="96" cy="363"/>
                    </a:xfrm>
                  </p:grpSpPr>
                  <p:sp>
                    <p:nvSpPr>
                      <p:cNvPr id="371" name="Oval 184"/>
                      <p:cNvSpPr>
                        <a:spLocks noChangeArrowheads="1"/>
                      </p:cNvSpPr>
                      <p:nvPr/>
                    </p:nvSpPr>
                    <p:spPr bwMode="auto">
                      <a:xfrm>
                        <a:off x="3575" y="1039"/>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72" name="AutoShape 185"/>
                      <p:cNvCxnSpPr>
                        <a:cxnSpLocks noChangeShapeType="1"/>
                      </p:cNvCxnSpPr>
                      <p:nvPr/>
                    </p:nvCxnSpPr>
                    <p:spPr bwMode="auto">
                      <a:xfrm flipH="1">
                        <a:off x="3608" y="1063"/>
                        <a:ext cx="4"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73" name="Line 186"/>
                      <p:cNvSpPr>
                        <a:spLocks noChangeShapeType="1"/>
                      </p:cNvSpPr>
                      <p:nvPr/>
                    </p:nvSpPr>
                    <p:spPr bwMode="auto">
                      <a:xfrm>
                        <a:off x="3643"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374" name="Oval 187"/>
                      <p:cNvSpPr>
                        <a:spLocks noChangeArrowheads="1"/>
                      </p:cNvSpPr>
                      <p:nvPr/>
                    </p:nvSpPr>
                    <p:spPr bwMode="auto">
                      <a:xfrm>
                        <a:off x="3575" y="1356"/>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75" name="AutoShape 188"/>
                      <p:cNvCxnSpPr>
                        <a:cxnSpLocks noChangeShapeType="1"/>
                      </p:cNvCxnSpPr>
                      <p:nvPr/>
                    </p:nvCxnSpPr>
                    <p:spPr bwMode="auto">
                      <a:xfrm flipH="1">
                        <a:off x="3608" y="1234"/>
                        <a:ext cx="4"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76" name="Line 189"/>
                      <p:cNvSpPr>
                        <a:spLocks noChangeShapeType="1"/>
                      </p:cNvSpPr>
                      <p:nvPr/>
                    </p:nvSpPr>
                    <p:spPr bwMode="auto">
                      <a:xfrm>
                        <a:off x="3643"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370" name="Line 190"/>
                    <p:cNvSpPr>
                      <a:spLocks noChangeShapeType="1"/>
                    </p:cNvSpPr>
                    <p:nvPr/>
                  </p:nvSpPr>
                  <p:spPr bwMode="auto">
                    <a:xfrm>
                      <a:off x="3643"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grpSp>
              <p:nvGrpSpPr>
                <p:cNvPr id="188" name="Group 191"/>
                <p:cNvGrpSpPr>
                  <a:grpSpLocks/>
                </p:cNvGrpSpPr>
                <p:nvPr/>
              </p:nvGrpSpPr>
              <p:grpSpPr bwMode="auto">
                <a:xfrm>
                  <a:off x="6297613" y="1649413"/>
                  <a:ext cx="768350" cy="576262"/>
                  <a:chOff x="3967" y="1039"/>
                  <a:chExt cx="484" cy="363"/>
                </a:xfrm>
              </p:grpSpPr>
              <p:grpSp>
                <p:nvGrpSpPr>
                  <p:cNvPr id="189" name="Group 192"/>
                  <p:cNvGrpSpPr>
                    <a:grpSpLocks/>
                  </p:cNvGrpSpPr>
                  <p:nvPr/>
                </p:nvGrpSpPr>
                <p:grpSpPr bwMode="auto">
                  <a:xfrm>
                    <a:off x="3967" y="1039"/>
                    <a:ext cx="96" cy="363"/>
                    <a:chOff x="3967" y="1039"/>
                    <a:chExt cx="96" cy="363"/>
                  </a:xfrm>
                </p:grpSpPr>
                <p:grpSp>
                  <p:nvGrpSpPr>
                    <p:cNvPr id="197" name="Group 193"/>
                    <p:cNvGrpSpPr>
                      <a:grpSpLocks/>
                    </p:cNvGrpSpPr>
                    <p:nvPr/>
                  </p:nvGrpSpPr>
                  <p:grpSpPr bwMode="auto">
                    <a:xfrm>
                      <a:off x="3967" y="1039"/>
                      <a:ext cx="96" cy="363"/>
                      <a:chOff x="3967" y="1039"/>
                      <a:chExt cx="96" cy="363"/>
                    </a:xfrm>
                  </p:grpSpPr>
                  <p:sp>
                    <p:nvSpPr>
                      <p:cNvPr id="358" name="Oval 194"/>
                      <p:cNvSpPr>
                        <a:spLocks noChangeArrowheads="1"/>
                      </p:cNvSpPr>
                      <p:nvPr/>
                    </p:nvSpPr>
                    <p:spPr bwMode="auto">
                      <a:xfrm>
                        <a:off x="3967" y="1039"/>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59" name="AutoShape 195"/>
                      <p:cNvCxnSpPr>
                        <a:cxnSpLocks noChangeShapeType="1"/>
                      </p:cNvCxnSpPr>
                      <p:nvPr/>
                    </p:nvCxnSpPr>
                    <p:spPr bwMode="auto">
                      <a:xfrm flipH="1">
                        <a:off x="3999" y="1063"/>
                        <a:ext cx="9"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60" name="Line 196"/>
                      <p:cNvSpPr>
                        <a:spLocks noChangeShapeType="1"/>
                      </p:cNvSpPr>
                      <p:nvPr/>
                    </p:nvSpPr>
                    <p:spPr bwMode="auto">
                      <a:xfrm>
                        <a:off x="4031"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361" name="Oval 197"/>
                      <p:cNvSpPr>
                        <a:spLocks noChangeArrowheads="1"/>
                      </p:cNvSpPr>
                      <p:nvPr/>
                    </p:nvSpPr>
                    <p:spPr bwMode="auto">
                      <a:xfrm>
                        <a:off x="3967" y="1356"/>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62" name="AutoShape 198"/>
                      <p:cNvCxnSpPr>
                        <a:cxnSpLocks noChangeShapeType="1"/>
                      </p:cNvCxnSpPr>
                      <p:nvPr/>
                    </p:nvCxnSpPr>
                    <p:spPr bwMode="auto">
                      <a:xfrm flipH="1">
                        <a:off x="3999" y="1234"/>
                        <a:ext cx="9"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63" name="Line 199"/>
                      <p:cNvSpPr>
                        <a:spLocks noChangeShapeType="1"/>
                      </p:cNvSpPr>
                      <p:nvPr/>
                    </p:nvSpPr>
                    <p:spPr bwMode="auto">
                      <a:xfrm>
                        <a:off x="4031"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357" name="Line 200"/>
                    <p:cNvSpPr>
                      <a:spLocks noChangeShapeType="1"/>
                    </p:cNvSpPr>
                    <p:nvPr/>
                  </p:nvSpPr>
                  <p:spPr bwMode="auto">
                    <a:xfrm>
                      <a:off x="4031"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205" name="Group 201"/>
                  <p:cNvGrpSpPr>
                    <a:grpSpLocks/>
                  </p:cNvGrpSpPr>
                  <p:nvPr/>
                </p:nvGrpSpPr>
                <p:grpSpPr bwMode="auto">
                  <a:xfrm>
                    <a:off x="4355" y="1039"/>
                    <a:ext cx="96" cy="363"/>
                    <a:chOff x="4355" y="1039"/>
                    <a:chExt cx="96" cy="363"/>
                  </a:xfrm>
                </p:grpSpPr>
                <p:grpSp>
                  <p:nvGrpSpPr>
                    <p:cNvPr id="213" name="Group 202"/>
                    <p:cNvGrpSpPr>
                      <a:grpSpLocks/>
                    </p:cNvGrpSpPr>
                    <p:nvPr/>
                  </p:nvGrpSpPr>
                  <p:grpSpPr bwMode="auto">
                    <a:xfrm>
                      <a:off x="4355" y="1039"/>
                      <a:ext cx="96" cy="363"/>
                      <a:chOff x="4355" y="1039"/>
                      <a:chExt cx="96" cy="363"/>
                    </a:xfrm>
                  </p:grpSpPr>
                  <p:sp>
                    <p:nvSpPr>
                      <p:cNvPr id="350" name="Oval 203"/>
                      <p:cNvSpPr>
                        <a:spLocks noChangeArrowheads="1"/>
                      </p:cNvSpPr>
                      <p:nvPr/>
                    </p:nvSpPr>
                    <p:spPr bwMode="auto">
                      <a:xfrm>
                        <a:off x="4358" y="1039"/>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51" name="AutoShape 204"/>
                      <p:cNvCxnSpPr>
                        <a:cxnSpLocks noChangeShapeType="1"/>
                      </p:cNvCxnSpPr>
                      <p:nvPr/>
                    </p:nvCxnSpPr>
                    <p:spPr bwMode="auto">
                      <a:xfrm flipH="1">
                        <a:off x="4390" y="1063"/>
                        <a:ext cx="9"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52" name="Line 205"/>
                      <p:cNvSpPr>
                        <a:spLocks noChangeShapeType="1"/>
                      </p:cNvSpPr>
                      <p:nvPr/>
                    </p:nvSpPr>
                    <p:spPr bwMode="auto">
                      <a:xfrm>
                        <a:off x="4422"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353" name="Oval 206"/>
                      <p:cNvSpPr>
                        <a:spLocks noChangeArrowheads="1"/>
                      </p:cNvSpPr>
                      <p:nvPr/>
                    </p:nvSpPr>
                    <p:spPr bwMode="auto">
                      <a:xfrm>
                        <a:off x="4358" y="1356"/>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54" name="AutoShape 207"/>
                      <p:cNvCxnSpPr>
                        <a:cxnSpLocks noChangeShapeType="1"/>
                      </p:cNvCxnSpPr>
                      <p:nvPr/>
                    </p:nvCxnSpPr>
                    <p:spPr bwMode="auto">
                      <a:xfrm flipH="1">
                        <a:off x="4390" y="1234"/>
                        <a:ext cx="9"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55" name="Line 208"/>
                      <p:cNvSpPr>
                        <a:spLocks noChangeShapeType="1"/>
                      </p:cNvSpPr>
                      <p:nvPr/>
                    </p:nvSpPr>
                    <p:spPr bwMode="auto">
                      <a:xfrm>
                        <a:off x="4422"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349" name="Line 209"/>
                    <p:cNvSpPr>
                      <a:spLocks noChangeShapeType="1"/>
                    </p:cNvSpPr>
                    <p:nvPr/>
                  </p:nvSpPr>
                  <p:spPr bwMode="auto">
                    <a:xfrm>
                      <a:off x="4422"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221" name="Group 210"/>
                  <p:cNvGrpSpPr>
                    <a:grpSpLocks/>
                  </p:cNvGrpSpPr>
                  <p:nvPr/>
                </p:nvGrpSpPr>
                <p:grpSpPr bwMode="auto">
                  <a:xfrm>
                    <a:off x="4258" y="1039"/>
                    <a:ext cx="96" cy="363"/>
                    <a:chOff x="4258" y="1039"/>
                    <a:chExt cx="96" cy="363"/>
                  </a:xfrm>
                </p:grpSpPr>
                <p:grpSp>
                  <p:nvGrpSpPr>
                    <p:cNvPr id="229" name="Group 211"/>
                    <p:cNvGrpSpPr>
                      <a:grpSpLocks/>
                    </p:cNvGrpSpPr>
                    <p:nvPr/>
                  </p:nvGrpSpPr>
                  <p:grpSpPr bwMode="auto">
                    <a:xfrm>
                      <a:off x="4258" y="1039"/>
                      <a:ext cx="96" cy="363"/>
                      <a:chOff x="4258" y="1039"/>
                      <a:chExt cx="96" cy="363"/>
                    </a:xfrm>
                  </p:grpSpPr>
                  <p:sp>
                    <p:nvSpPr>
                      <p:cNvPr id="342" name="Oval 212"/>
                      <p:cNvSpPr>
                        <a:spLocks noChangeArrowheads="1"/>
                      </p:cNvSpPr>
                      <p:nvPr/>
                    </p:nvSpPr>
                    <p:spPr bwMode="auto">
                      <a:xfrm>
                        <a:off x="4260" y="1039"/>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43" name="AutoShape 213"/>
                      <p:cNvCxnSpPr>
                        <a:cxnSpLocks noChangeShapeType="1"/>
                      </p:cNvCxnSpPr>
                      <p:nvPr/>
                    </p:nvCxnSpPr>
                    <p:spPr bwMode="auto">
                      <a:xfrm flipH="1">
                        <a:off x="4289" y="1063"/>
                        <a:ext cx="9"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44" name="Line 214"/>
                      <p:cNvSpPr>
                        <a:spLocks noChangeShapeType="1"/>
                      </p:cNvSpPr>
                      <p:nvPr/>
                    </p:nvSpPr>
                    <p:spPr bwMode="auto">
                      <a:xfrm>
                        <a:off x="4322"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345" name="Oval 215"/>
                      <p:cNvSpPr>
                        <a:spLocks noChangeArrowheads="1"/>
                      </p:cNvSpPr>
                      <p:nvPr/>
                    </p:nvSpPr>
                    <p:spPr bwMode="auto">
                      <a:xfrm>
                        <a:off x="4260" y="1356"/>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46" name="AutoShape 216"/>
                      <p:cNvCxnSpPr>
                        <a:cxnSpLocks noChangeShapeType="1"/>
                      </p:cNvCxnSpPr>
                      <p:nvPr/>
                    </p:nvCxnSpPr>
                    <p:spPr bwMode="auto">
                      <a:xfrm flipH="1">
                        <a:off x="4289" y="1234"/>
                        <a:ext cx="9"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47" name="Line 217"/>
                      <p:cNvSpPr>
                        <a:spLocks noChangeShapeType="1"/>
                      </p:cNvSpPr>
                      <p:nvPr/>
                    </p:nvSpPr>
                    <p:spPr bwMode="auto">
                      <a:xfrm>
                        <a:off x="4322"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341" name="Line 218"/>
                    <p:cNvSpPr>
                      <a:spLocks noChangeShapeType="1"/>
                    </p:cNvSpPr>
                    <p:nvPr/>
                  </p:nvSpPr>
                  <p:spPr bwMode="auto">
                    <a:xfrm>
                      <a:off x="4322"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230" name="Group 219"/>
                  <p:cNvGrpSpPr>
                    <a:grpSpLocks/>
                  </p:cNvGrpSpPr>
                  <p:nvPr/>
                </p:nvGrpSpPr>
                <p:grpSpPr bwMode="auto">
                  <a:xfrm>
                    <a:off x="4161" y="1039"/>
                    <a:ext cx="96" cy="363"/>
                    <a:chOff x="4161" y="1039"/>
                    <a:chExt cx="96" cy="363"/>
                  </a:xfrm>
                </p:grpSpPr>
                <p:grpSp>
                  <p:nvGrpSpPr>
                    <p:cNvPr id="231" name="Group 220"/>
                    <p:cNvGrpSpPr>
                      <a:grpSpLocks/>
                    </p:cNvGrpSpPr>
                    <p:nvPr/>
                  </p:nvGrpSpPr>
                  <p:grpSpPr bwMode="auto">
                    <a:xfrm>
                      <a:off x="4161" y="1039"/>
                      <a:ext cx="96" cy="363"/>
                      <a:chOff x="4161" y="1039"/>
                      <a:chExt cx="96" cy="363"/>
                    </a:xfrm>
                  </p:grpSpPr>
                  <p:sp>
                    <p:nvSpPr>
                      <p:cNvPr id="334" name="Oval 221"/>
                      <p:cNvSpPr>
                        <a:spLocks noChangeArrowheads="1"/>
                      </p:cNvSpPr>
                      <p:nvPr/>
                    </p:nvSpPr>
                    <p:spPr bwMode="auto">
                      <a:xfrm>
                        <a:off x="4161" y="1039"/>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35" name="AutoShape 222"/>
                      <p:cNvCxnSpPr>
                        <a:cxnSpLocks noChangeShapeType="1"/>
                      </p:cNvCxnSpPr>
                      <p:nvPr/>
                    </p:nvCxnSpPr>
                    <p:spPr bwMode="auto">
                      <a:xfrm flipH="1">
                        <a:off x="4180" y="1063"/>
                        <a:ext cx="4"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36" name="Line 223"/>
                      <p:cNvSpPr>
                        <a:spLocks noChangeShapeType="1"/>
                      </p:cNvSpPr>
                      <p:nvPr/>
                    </p:nvSpPr>
                    <p:spPr bwMode="auto">
                      <a:xfrm>
                        <a:off x="4200"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337" name="Oval 224"/>
                      <p:cNvSpPr>
                        <a:spLocks noChangeArrowheads="1"/>
                      </p:cNvSpPr>
                      <p:nvPr/>
                    </p:nvSpPr>
                    <p:spPr bwMode="auto">
                      <a:xfrm>
                        <a:off x="4161" y="1356"/>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38" name="AutoShape 225"/>
                      <p:cNvCxnSpPr>
                        <a:cxnSpLocks noChangeShapeType="1"/>
                      </p:cNvCxnSpPr>
                      <p:nvPr/>
                    </p:nvCxnSpPr>
                    <p:spPr bwMode="auto">
                      <a:xfrm flipH="1">
                        <a:off x="4180" y="1234"/>
                        <a:ext cx="4"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39" name="Line 226"/>
                      <p:cNvSpPr>
                        <a:spLocks noChangeShapeType="1"/>
                      </p:cNvSpPr>
                      <p:nvPr/>
                    </p:nvSpPr>
                    <p:spPr bwMode="auto">
                      <a:xfrm>
                        <a:off x="4200"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333" name="Line 227"/>
                    <p:cNvSpPr>
                      <a:spLocks noChangeShapeType="1"/>
                    </p:cNvSpPr>
                    <p:nvPr/>
                  </p:nvSpPr>
                  <p:spPr bwMode="auto">
                    <a:xfrm>
                      <a:off x="4225"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232" name="Group 228"/>
                  <p:cNvGrpSpPr>
                    <a:grpSpLocks/>
                  </p:cNvGrpSpPr>
                  <p:nvPr/>
                </p:nvGrpSpPr>
                <p:grpSpPr bwMode="auto">
                  <a:xfrm>
                    <a:off x="4064" y="1039"/>
                    <a:ext cx="96" cy="363"/>
                    <a:chOff x="4064" y="1039"/>
                    <a:chExt cx="96" cy="363"/>
                  </a:xfrm>
                </p:grpSpPr>
                <p:grpSp>
                  <p:nvGrpSpPr>
                    <p:cNvPr id="233" name="Group 229"/>
                    <p:cNvGrpSpPr>
                      <a:grpSpLocks/>
                    </p:cNvGrpSpPr>
                    <p:nvPr/>
                  </p:nvGrpSpPr>
                  <p:grpSpPr bwMode="auto">
                    <a:xfrm>
                      <a:off x="4064" y="1039"/>
                      <a:ext cx="96" cy="363"/>
                      <a:chOff x="4064" y="1039"/>
                      <a:chExt cx="96" cy="363"/>
                    </a:xfrm>
                  </p:grpSpPr>
                  <p:sp>
                    <p:nvSpPr>
                      <p:cNvPr id="326" name="Oval 230"/>
                      <p:cNvSpPr>
                        <a:spLocks noChangeArrowheads="1"/>
                      </p:cNvSpPr>
                      <p:nvPr/>
                    </p:nvSpPr>
                    <p:spPr bwMode="auto">
                      <a:xfrm>
                        <a:off x="4066" y="1039"/>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27" name="AutoShape 231"/>
                      <p:cNvCxnSpPr>
                        <a:cxnSpLocks noChangeShapeType="1"/>
                      </p:cNvCxnSpPr>
                      <p:nvPr/>
                    </p:nvCxnSpPr>
                    <p:spPr bwMode="auto">
                      <a:xfrm flipH="1">
                        <a:off x="4094" y="1063"/>
                        <a:ext cx="7"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28" name="Line 232"/>
                      <p:cNvSpPr>
                        <a:spLocks noChangeShapeType="1"/>
                      </p:cNvSpPr>
                      <p:nvPr/>
                    </p:nvSpPr>
                    <p:spPr bwMode="auto">
                      <a:xfrm>
                        <a:off x="4128"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329" name="Oval 233"/>
                      <p:cNvSpPr>
                        <a:spLocks noChangeArrowheads="1"/>
                      </p:cNvSpPr>
                      <p:nvPr/>
                    </p:nvSpPr>
                    <p:spPr bwMode="auto">
                      <a:xfrm>
                        <a:off x="4066" y="1356"/>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30" name="AutoShape 234"/>
                      <p:cNvCxnSpPr>
                        <a:cxnSpLocks noChangeShapeType="1"/>
                      </p:cNvCxnSpPr>
                      <p:nvPr/>
                    </p:nvCxnSpPr>
                    <p:spPr bwMode="auto">
                      <a:xfrm flipH="1">
                        <a:off x="4094" y="1234"/>
                        <a:ext cx="7"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31" name="Line 235"/>
                      <p:cNvSpPr>
                        <a:spLocks noChangeShapeType="1"/>
                      </p:cNvSpPr>
                      <p:nvPr/>
                    </p:nvSpPr>
                    <p:spPr bwMode="auto">
                      <a:xfrm>
                        <a:off x="4128"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325" name="Line 236"/>
                    <p:cNvSpPr>
                      <a:spLocks noChangeShapeType="1"/>
                    </p:cNvSpPr>
                    <p:nvPr/>
                  </p:nvSpPr>
                  <p:spPr bwMode="auto">
                    <a:xfrm>
                      <a:off x="4128"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grpSp>
              <p:nvGrpSpPr>
                <p:cNvPr id="234" name="Group 237"/>
                <p:cNvGrpSpPr>
                  <a:grpSpLocks/>
                </p:cNvGrpSpPr>
                <p:nvPr/>
              </p:nvGrpSpPr>
              <p:grpSpPr bwMode="auto">
                <a:xfrm>
                  <a:off x="3343275" y="1649413"/>
                  <a:ext cx="768350" cy="576262"/>
                  <a:chOff x="2106" y="1039"/>
                  <a:chExt cx="484" cy="363"/>
                </a:xfrm>
              </p:grpSpPr>
              <p:grpSp>
                <p:nvGrpSpPr>
                  <p:cNvPr id="242" name="Group 238"/>
                  <p:cNvGrpSpPr>
                    <a:grpSpLocks/>
                  </p:cNvGrpSpPr>
                  <p:nvPr/>
                </p:nvGrpSpPr>
                <p:grpSpPr bwMode="auto">
                  <a:xfrm>
                    <a:off x="2106" y="1039"/>
                    <a:ext cx="96" cy="363"/>
                    <a:chOff x="2106" y="1039"/>
                    <a:chExt cx="96" cy="363"/>
                  </a:xfrm>
                </p:grpSpPr>
                <p:grpSp>
                  <p:nvGrpSpPr>
                    <p:cNvPr id="250" name="Group 239"/>
                    <p:cNvGrpSpPr>
                      <a:grpSpLocks/>
                    </p:cNvGrpSpPr>
                    <p:nvPr/>
                  </p:nvGrpSpPr>
                  <p:grpSpPr bwMode="auto">
                    <a:xfrm>
                      <a:off x="2106" y="1039"/>
                      <a:ext cx="96" cy="363"/>
                      <a:chOff x="2106" y="1039"/>
                      <a:chExt cx="96" cy="363"/>
                    </a:xfrm>
                  </p:grpSpPr>
                  <p:sp>
                    <p:nvSpPr>
                      <p:cNvPr id="313" name="Oval 240"/>
                      <p:cNvSpPr>
                        <a:spLocks noChangeArrowheads="1"/>
                      </p:cNvSpPr>
                      <p:nvPr/>
                    </p:nvSpPr>
                    <p:spPr bwMode="auto">
                      <a:xfrm>
                        <a:off x="2103" y="1039"/>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14" name="AutoShape 241"/>
                      <p:cNvCxnSpPr>
                        <a:cxnSpLocks noChangeShapeType="1"/>
                      </p:cNvCxnSpPr>
                      <p:nvPr/>
                    </p:nvCxnSpPr>
                    <p:spPr bwMode="auto">
                      <a:xfrm flipH="1">
                        <a:off x="2136" y="1063"/>
                        <a:ext cx="8"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15" name="Line 242"/>
                      <p:cNvSpPr>
                        <a:spLocks noChangeShapeType="1"/>
                      </p:cNvSpPr>
                      <p:nvPr/>
                    </p:nvSpPr>
                    <p:spPr bwMode="auto">
                      <a:xfrm>
                        <a:off x="2168"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316" name="Oval 243"/>
                      <p:cNvSpPr>
                        <a:spLocks noChangeArrowheads="1"/>
                      </p:cNvSpPr>
                      <p:nvPr/>
                    </p:nvSpPr>
                    <p:spPr bwMode="auto">
                      <a:xfrm>
                        <a:off x="2103" y="1356"/>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17" name="AutoShape 244"/>
                      <p:cNvCxnSpPr>
                        <a:cxnSpLocks noChangeShapeType="1"/>
                      </p:cNvCxnSpPr>
                      <p:nvPr/>
                    </p:nvCxnSpPr>
                    <p:spPr bwMode="auto">
                      <a:xfrm flipH="1">
                        <a:off x="2136" y="1234"/>
                        <a:ext cx="8"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18" name="Line 245"/>
                      <p:cNvSpPr>
                        <a:spLocks noChangeShapeType="1"/>
                      </p:cNvSpPr>
                      <p:nvPr/>
                    </p:nvSpPr>
                    <p:spPr bwMode="auto">
                      <a:xfrm>
                        <a:off x="2168"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312" name="Line 246"/>
                    <p:cNvSpPr>
                      <a:spLocks noChangeShapeType="1"/>
                    </p:cNvSpPr>
                    <p:nvPr/>
                  </p:nvSpPr>
                  <p:spPr bwMode="auto">
                    <a:xfrm>
                      <a:off x="2168"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258" name="Group 247"/>
                  <p:cNvGrpSpPr>
                    <a:grpSpLocks/>
                  </p:cNvGrpSpPr>
                  <p:nvPr/>
                </p:nvGrpSpPr>
                <p:grpSpPr bwMode="auto">
                  <a:xfrm>
                    <a:off x="2494" y="1039"/>
                    <a:ext cx="96" cy="363"/>
                    <a:chOff x="2494" y="1039"/>
                    <a:chExt cx="96" cy="363"/>
                  </a:xfrm>
                </p:grpSpPr>
                <p:grpSp>
                  <p:nvGrpSpPr>
                    <p:cNvPr id="266" name="Group 248"/>
                    <p:cNvGrpSpPr>
                      <a:grpSpLocks/>
                    </p:cNvGrpSpPr>
                    <p:nvPr/>
                  </p:nvGrpSpPr>
                  <p:grpSpPr bwMode="auto">
                    <a:xfrm>
                      <a:off x="2494" y="1039"/>
                      <a:ext cx="96" cy="363"/>
                      <a:chOff x="2494" y="1039"/>
                      <a:chExt cx="96" cy="363"/>
                    </a:xfrm>
                  </p:grpSpPr>
                  <p:sp>
                    <p:nvSpPr>
                      <p:cNvPr id="305" name="Oval 249"/>
                      <p:cNvSpPr>
                        <a:spLocks noChangeArrowheads="1"/>
                      </p:cNvSpPr>
                      <p:nvPr/>
                    </p:nvSpPr>
                    <p:spPr bwMode="auto">
                      <a:xfrm>
                        <a:off x="2496" y="1039"/>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06" name="AutoShape 250"/>
                      <p:cNvCxnSpPr>
                        <a:cxnSpLocks noChangeShapeType="1"/>
                      </p:cNvCxnSpPr>
                      <p:nvPr/>
                    </p:nvCxnSpPr>
                    <p:spPr bwMode="auto">
                      <a:xfrm flipH="1">
                        <a:off x="2528" y="1063"/>
                        <a:ext cx="8"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07" name="Line 251"/>
                      <p:cNvSpPr>
                        <a:spLocks noChangeShapeType="1"/>
                      </p:cNvSpPr>
                      <p:nvPr/>
                    </p:nvSpPr>
                    <p:spPr bwMode="auto">
                      <a:xfrm>
                        <a:off x="2560"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308" name="Oval 252"/>
                      <p:cNvSpPr>
                        <a:spLocks noChangeArrowheads="1"/>
                      </p:cNvSpPr>
                      <p:nvPr/>
                    </p:nvSpPr>
                    <p:spPr bwMode="auto">
                      <a:xfrm>
                        <a:off x="2496" y="1356"/>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09" name="AutoShape 253"/>
                      <p:cNvCxnSpPr>
                        <a:cxnSpLocks noChangeShapeType="1"/>
                      </p:cNvCxnSpPr>
                      <p:nvPr/>
                    </p:nvCxnSpPr>
                    <p:spPr bwMode="auto">
                      <a:xfrm flipH="1">
                        <a:off x="2528" y="1234"/>
                        <a:ext cx="8"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10" name="Line 254"/>
                      <p:cNvSpPr>
                        <a:spLocks noChangeShapeType="1"/>
                      </p:cNvSpPr>
                      <p:nvPr/>
                    </p:nvSpPr>
                    <p:spPr bwMode="auto">
                      <a:xfrm>
                        <a:off x="2560"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304" name="Line 255"/>
                    <p:cNvSpPr>
                      <a:spLocks noChangeShapeType="1"/>
                    </p:cNvSpPr>
                    <p:nvPr/>
                  </p:nvSpPr>
                  <p:spPr bwMode="auto">
                    <a:xfrm>
                      <a:off x="2558"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274" name="Group 256"/>
                  <p:cNvGrpSpPr>
                    <a:grpSpLocks/>
                  </p:cNvGrpSpPr>
                  <p:nvPr/>
                </p:nvGrpSpPr>
                <p:grpSpPr bwMode="auto">
                  <a:xfrm>
                    <a:off x="2397" y="1039"/>
                    <a:ext cx="96" cy="363"/>
                    <a:chOff x="2397" y="1039"/>
                    <a:chExt cx="96" cy="363"/>
                  </a:xfrm>
                </p:grpSpPr>
                <p:grpSp>
                  <p:nvGrpSpPr>
                    <p:cNvPr id="275" name="Group 257"/>
                    <p:cNvGrpSpPr>
                      <a:grpSpLocks/>
                    </p:cNvGrpSpPr>
                    <p:nvPr/>
                  </p:nvGrpSpPr>
                  <p:grpSpPr bwMode="auto">
                    <a:xfrm>
                      <a:off x="2397" y="1039"/>
                      <a:ext cx="96" cy="363"/>
                      <a:chOff x="2397" y="1039"/>
                      <a:chExt cx="96" cy="363"/>
                    </a:xfrm>
                  </p:grpSpPr>
                  <p:sp>
                    <p:nvSpPr>
                      <p:cNvPr id="297" name="Oval 258"/>
                      <p:cNvSpPr>
                        <a:spLocks noChangeArrowheads="1"/>
                      </p:cNvSpPr>
                      <p:nvPr/>
                    </p:nvSpPr>
                    <p:spPr bwMode="auto">
                      <a:xfrm>
                        <a:off x="2397" y="1039"/>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98" name="AutoShape 259"/>
                      <p:cNvCxnSpPr>
                        <a:cxnSpLocks noChangeShapeType="1"/>
                      </p:cNvCxnSpPr>
                      <p:nvPr/>
                    </p:nvCxnSpPr>
                    <p:spPr bwMode="auto">
                      <a:xfrm flipH="1">
                        <a:off x="2428" y="1063"/>
                        <a:ext cx="9"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99" name="Line 260"/>
                      <p:cNvSpPr>
                        <a:spLocks noChangeShapeType="1"/>
                      </p:cNvSpPr>
                      <p:nvPr/>
                    </p:nvSpPr>
                    <p:spPr bwMode="auto">
                      <a:xfrm>
                        <a:off x="2460"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300" name="Oval 261"/>
                      <p:cNvSpPr>
                        <a:spLocks noChangeArrowheads="1"/>
                      </p:cNvSpPr>
                      <p:nvPr/>
                    </p:nvSpPr>
                    <p:spPr bwMode="auto">
                      <a:xfrm>
                        <a:off x="2397" y="1356"/>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301" name="AutoShape 262"/>
                      <p:cNvCxnSpPr>
                        <a:cxnSpLocks noChangeShapeType="1"/>
                      </p:cNvCxnSpPr>
                      <p:nvPr/>
                    </p:nvCxnSpPr>
                    <p:spPr bwMode="auto">
                      <a:xfrm flipH="1">
                        <a:off x="2428" y="1234"/>
                        <a:ext cx="9"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302" name="Line 263"/>
                      <p:cNvSpPr>
                        <a:spLocks noChangeShapeType="1"/>
                      </p:cNvSpPr>
                      <p:nvPr/>
                    </p:nvSpPr>
                    <p:spPr bwMode="auto">
                      <a:xfrm>
                        <a:off x="2460"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296" name="Line 264"/>
                    <p:cNvSpPr>
                      <a:spLocks noChangeShapeType="1"/>
                    </p:cNvSpPr>
                    <p:nvPr/>
                  </p:nvSpPr>
                  <p:spPr bwMode="auto">
                    <a:xfrm>
                      <a:off x="2460"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276" name="Group 265"/>
                  <p:cNvGrpSpPr>
                    <a:grpSpLocks/>
                  </p:cNvGrpSpPr>
                  <p:nvPr/>
                </p:nvGrpSpPr>
                <p:grpSpPr bwMode="auto">
                  <a:xfrm>
                    <a:off x="2300" y="1039"/>
                    <a:ext cx="96" cy="363"/>
                    <a:chOff x="2300" y="1039"/>
                    <a:chExt cx="96" cy="363"/>
                  </a:xfrm>
                </p:grpSpPr>
                <p:grpSp>
                  <p:nvGrpSpPr>
                    <p:cNvPr id="277" name="Group 266"/>
                    <p:cNvGrpSpPr>
                      <a:grpSpLocks/>
                    </p:cNvGrpSpPr>
                    <p:nvPr/>
                  </p:nvGrpSpPr>
                  <p:grpSpPr bwMode="auto">
                    <a:xfrm>
                      <a:off x="2300" y="1039"/>
                      <a:ext cx="96" cy="363"/>
                      <a:chOff x="2300" y="1039"/>
                      <a:chExt cx="96" cy="363"/>
                    </a:xfrm>
                  </p:grpSpPr>
                  <p:sp>
                    <p:nvSpPr>
                      <p:cNvPr id="289" name="Oval 267"/>
                      <p:cNvSpPr>
                        <a:spLocks noChangeArrowheads="1"/>
                      </p:cNvSpPr>
                      <p:nvPr/>
                    </p:nvSpPr>
                    <p:spPr bwMode="auto">
                      <a:xfrm>
                        <a:off x="2297" y="1039"/>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90" name="AutoShape 268"/>
                      <p:cNvCxnSpPr>
                        <a:cxnSpLocks noChangeShapeType="1"/>
                      </p:cNvCxnSpPr>
                      <p:nvPr/>
                    </p:nvCxnSpPr>
                    <p:spPr bwMode="auto">
                      <a:xfrm flipH="1">
                        <a:off x="2318" y="1063"/>
                        <a:ext cx="4"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91" name="Line 269"/>
                      <p:cNvSpPr>
                        <a:spLocks noChangeShapeType="1"/>
                      </p:cNvSpPr>
                      <p:nvPr/>
                    </p:nvSpPr>
                    <p:spPr bwMode="auto">
                      <a:xfrm>
                        <a:off x="2338"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292" name="Oval 270"/>
                      <p:cNvSpPr>
                        <a:spLocks noChangeArrowheads="1"/>
                      </p:cNvSpPr>
                      <p:nvPr/>
                    </p:nvSpPr>
                    <p:spPr bwMode="auto">
                      <a:xfrm>
                        <a:off x="2297" y="1356"/>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93" name="AutoShape 271"/>
                      <p:cNvCxnSpPr>
                        <a:cxnSpLocks noChangeShapeType="1"/>
                      </p:cNvCxnSpPr>
                      <p:nvPr/>
                    </p:nvCxnSpPr>
                    <p:spPr bwMode="auto">
                      <a:xfrm flipH="1">
                        <a:off x="2318" y="1234"/>
                        <a:ext cx="4"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94" name="Line 272"/>
                      <p:cNvSpPr>
                        <a:spLocks noChangeShapeType="1"/>
                      </p:cNvSpPr>
                      <p:nvPr/>
                    </p:nvSpPr>
                    <p:spPr bwMode="auto">
                      <a:xfrm>
                        <a:off x="2338"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288" name="Line 273"/>
                    <p:cNvSpPr>
                      <a:spLocks noChangeShapeType="1"/>
                    </p:cNvSpPr>
                    <p:nvPr/>
                  </p:nvSpPr>
                  <p:spPr bwMode="auto">
                    <a:xfrm>
                      <a:off x="2364"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278" name="Group 274"/>
                  <p:cNvGrpSpPr>
                    <a:grpSpLocks/>
                  </p:cNvGrpSpPr>
                  <p:nvPr/>
                </p:nvGrpSpPr>
                <p:grpSpPr bwMode="auto">
                  <a:xfrm>
                    <a:off x="2203" y="1039"/>
                    <a:ext cx="96" cy="363"/>
                    <a:chOff x="2203" y="1039"/>
                    <a:chExt cx="96" cy="363"/>
                  </a:xfrm>
                </p:grpSpPr>
                <p:grpSp>
                  <p:nvGrpSpPr>
                    <p:cNvPr id="279" name="Group 275"/>
                    <p:cNvGrpSpPr>
                      <a:grpSpLocks/>
                    </p:cNvGrpSpPr>
                    <p:nvPr/>
                  </p:nvGrpSpPr>
                  <p:grpSpPr bwMode="auto">
                    <a:xfrm>
                      <a:off x="2203" y="1039"/>
                      <a:ext cx="96" cy="363"/>
                      <a:chOff x="2203" y="1039"/>
                      <a:chExt cx="96" cy="363"/>
                    </a:xfrm>
                  </p:grpSpPr>
                  <p:sp>
                    <p:nvSpPr>
                      <p:cNvPr id="281" name="Oval 276"/>
                      <p:cNvSpPr>
                        <a:spLocks noChangeArrowheads="1"/>
                      </p:cNvSpPr>
                      <p:nvPr/>
                    </p:nvSpPr>
                    <p:spPr bwMode="auto">
                      <a:xfrm>
                        <a:off x="2203" y="1039"/>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82" name="AutoShape 277"/>
                      <p:cNvCxnSpPr>
                        <a:cxnSpLocks noChangeShapeType="1"/>
                      </p:cNvCxnSpPr>
                      <p:nvPr/>
                    </p:nvCxnSpPr>
                    <p:spPr bwMode="auto">
                      <a:xfrm flipH="1">
                        <a:off x="2231" y="1063"/>
                        <a:ext cx="8"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83" name="Line 278"/>
                      <p:cNvSpPr>
                        <a:spLocks noChangeShapeType="1"/>
                      </p:cNvSpPr>
                      <p:nvPr/>
                    </p:nvSpPr>
                    <p:spPr bwMode="auto">
                      <a:xfrm>
                        <a:off x="2266"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284" name="Oval 279"/>
                      <p:cNvSpPr>
                        <a:spLocks noChangeArrowheads="1"/>
                      </p:cNvSpPr>
                      <p:nvPr/>
                    </p:nvSpPr>
                    <p:spPr bwMode="auto">
                      <a:xfrm>
                        <a:off x="2203" y="1356"/>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85" name="AutoShape 280"/>
                      <p:cNvCxnSpPr>
                        <a:cxnSpLocks noChangeShapeType="1"/>
                      </p:cNvCxnSpPr>
                      <p:nvPr/>
                    </p:nvCxnSpPr>
                    <p:spPr bwMode="auto">
                      <a:xfrm flipH="1">
                        <a:off x="2231" y="1234"/>
                        <a:ext cx="8"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86" name="Line 281"/>
                      <p:cNvSpPr>
                        <a:spLocks noChangeShapeType="1"/>
                      </p:cNvSpPr>
                      <p:nvPr/>
                    </p:nvSpPr>
                    <p:spPr bwMode="auto">
                      <a:xfrm>
                        <a:off x="2266"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280" name="Line 282"/>
                    <p:cNvSpPr>
                      <a:spLocks noChangeShapeType="1"/>
                    </p:cNvSpPr>
                    <p:nvPr/>
                  </p:nvSpPr>
                  <p:spPr bwMode="auto">
                    <a:xfrm>
                      <a:off x="2266"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grpSp>
              <p:nvGrpSpPr>
                <p:cNvPr id="287" name="Group 283"/>
                <p:cNvGrpSpPr>
                  <a:grpSpLocks/>
                </p:cNvGrpSpPr>
                <p:nvPr/>
              </p:nvGrpSpPr>
              <p:grpSpPr bwMode="auto">
                <a:xfrm>
                  <a:off x="4049713" y="1649413"/>
                  <a:ext cx="768350" cy="576262"/>
                  <a:chOff x="2551" y="1039"/>
                  <a:chExt cx="484" cy="363"/>
                </a:xfrm>
              </p:grpSpPr>
              <p:grpSp>
                <p:nvGrpSpPr>
                  <p:cNvPr id="295" name="Group 284"/>
                  <p:cNvGrpSpPr>
                    <a:grpSpLocks/>
                  </p:cNvGrpSpPr>
                  <p:nvPr/>
                </p:nvGrpSpPr>
                <p:grpSpPr bwMode="auto">
                  <a:xfrm>
                    <a:off x="2551" y="1039"/>
                    <a:ext cx="96" cy="363"/>
                    <a:chOff x="2551" y="1039"/>
                    <a:chExt cx="96" cy="363"/>
                  </a:xfrm>
                </p:grpSpPr>
                <p:grpSp>
                  <p:nvGrpSpPr>
                    <p:cNvPr id="303" name="Group 285"/>
                    <p:cNvGrpSpPr>
                      <a:grpSpLocks/>
                    </p:cNvGrpSpPr>
                    <p:nvPr/>
                  </p:nvGrpSpPr>
                  <p:grpSpPr bwMode="auto">
                    <a:xfrm>
                      <a:off x="2551" y="1039"/>
                      <a:ext cx="96" cy="363"/>
                      <a:chOff x="2551" y="1039"/>
                      <a:chExt cx="96" cy="363"/>
                    </a:xfrm>
                  </p:grpSpPr>
                  <p:sp>
                    <p:nvSpPr>
                      <p:cNvPr id="268" name="Oval 286"/>
                      <p:cNvSpPr>
                        <a:spLocks noChangeArrowheads="1"/>
                      </p:cNvSpPr>
                      <p:nvPr/>
                    </p:nvSpPr>
                    <p:spPr bwMode="auto">
                      <a:xfrm>
                        <a:off x="2551" y="1039"/>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69" name="AutoShape 287"/>
                      <p:cNvCxnSpPr>
                        <a:cxnSpLocks noChangeShapeType="1"/>
                      </p:cNvCxnSpPr>
                      <p:nvPr/>
                    </p:nvCxnSpPr>
                    <p:spPr bwMode="auto">
                      <a:xfrm flipH="1">
                        <a:off x="2586" y="1063"/>
                        <a:ext cx="9"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70" name="Line 288"/>
                      <p:cNvSpPr>
                        <a:spLocks noChangeShapeType="1"/>
                      </p:cNvSpPr>
                      <p:nvPr/>
                    </p:nvSpPr>
                    <p:spPr bwMode="auto">
                      <a:xfrm>
                        <a:off x="2618"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271" name="Oval 289"/>
                      <p:cNvSpPr>
                        <a:spLocks noChangeArrowheads="1"/>
                      </p:cNvSpPr>
                      <p:nvPr/>
                    </p:nvSpPr>
                    <p:spPr bwMode="auto">
                      <a:xfrm>
                        <a:off x="2551" y="1356"/>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72" name="AutoShape 290"/>
                      <p:cNvCxnSpPr>
                        <a:cxnSpLocks noChangeShapeType="1"/>
                      </p:cNvCxnSpPr>
                      <p:nvPr/>
                    </p:nvCxnSpPr>
                    <p:spPr bwMode="auto">
                      <a:xfrm flipH="1">
                        <a:off x="2586" y="1234"/>
                        <a:ext cx="9"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73" name="Line 291"/>
                      <p:cNvSpPr>
                        <a:spLocks noChangeShapeType="1"/>
                      </p:cNvSpPr>
                      <p:nvPr/>
                    </p:nvSpPr>
                    <p:spPr bwMode="auto">
                      <a:xfrm>
                        <a:off x="2618"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267" name="Line 292"/>
                    <p:cNvSpPr>
                      <a:spLocks noChangeShapeType="1"/>
                    </p:cNvSpPr>
                    <p:nvPr/>
                  </p:nvSpPr>
                  <p:spPr bwMode="auto">
                    <a:xfrm>
                      <a:off x="2615"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311" name="Group 293"/>
                  <p:cNvGrpSpPr>
                    <a:grpSpLocks/>
                  </p:cNvGrpSpPr>
                  <p:nvPr/>
                </p:nvGrpSpPr>
                <p:grpSpPr bwMode="auto">
                  <a:xfrm>
                    <a:off x="2939" y="1039"/>
                    <a:ext cx="96" cy="363"/>
                    <a:chOff x="2939" y="1039"/>
                    <a:chExt cx="96" cy="363"/>
                  </a:xfrm>
                </p:grpSpPr>
                <p:grpSp>
                  <p:nvGrpSpPr>
                    <p:cNvPr id="319" name="Group 294"/>
                    <p:cNvGrpSpPr>
                      <a:grpSpLocks/>
                    </p:cNvGrpSpPr>
                    <p:nvPr/>
                  </p:nvGrpSpPr>
                  <p:grpSpPr bwMode="auto">
                    <a:xfrm>
                      <a:off x="2939" y="1039"/>
                      <a:ext cx="96" cy="363"/>
                      <a:chOff x="2939" y="1039"/>
                      <a:chExt cx="96" cy="363"/>
                    </a:xfrm>
                  </p:grpSpPr>
                  <p:sp>
                    <p:nvSpPr>
                      <p:cNvPr id="260" name="Oval 295"/>
                      <p:cNvSpPr>
                        <a:spLocks noChangeArrowheads="1"/>
                      </p:cNvSpPr>
                      <p:nvPr/>
                    </p:nvSpPr>
                    <p:spPr bwMode="auto">
                      <a:xfrm>
                        <a:off x="2919" y="1039"/>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61" name="AutoShape 296"/>
                      <p:cNvCxnSpPr>
                        <a:cxnSpLocks noChangeShapeType="1"/>
                      </p:cNvCxnSpPr>
                      <p:nvPr/>
                    </p:nvCxnSpPr>
                    <p:spPr bwMode="auto">
                      <a:xfrm flipH="1">
                        <a:off x="2969" y="1063"/>
                        <a:ext cx="8"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62" name="Line 297"/>
                      <p:cNvSpPr>
                        <a:spLocks noChangeShapeType="1"/>
                      </p:cNvSpPr>
                      <p:nvPr/>
                    </p:nvSpPr>
                    <p:spPr bwMode="auto">
                      <a:xfrm>
                        <a:off x="3001"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263" name="Oval 298"/>
                      <p:cNvSpPr>
                        <a:spLocks noChangeArrowheads="1"/>
                      </p:cNvSpPr>
                      <p:nvPr/>
                    </p:nvSpPr>
                    <p:spPr bwMode="auto">
                      <a:xfrm>
                        <a:off x="2919" y="1356"/>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64" name="AutoShape 299"/>
                      <p:cNvCxnSpPr>
                        <a:cxnSpLocks noChangeShapeType="1"/>
                      </p:cNvCxnSpPr>
                      <p:nvPr/>
                    </p:nvCxnSpPr>
                    <p:spPr bwMode="auto">
                      <a:xfrm flipH="1">
                        <a:off x="2969" y="1234"/>
                        <a:ext cx="8"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65" name="Line 300"/>
                      <p:cNvSpPr>
                        <a:spLocks noChangeShapeType="1"/>
                      </p:cNvSpPr>
                      <p:nvPr/>
                    </p:nvSpPr>
                    <p:spPr bwMode="auto">
                      <a:xfrm>
                        <a:off x="3001"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259" name="Line 301"/>
                    <p:cNvSpPr>
                      <a:spLocks noChangeShapeType="1"/>
                    </p:cNvSpPr>
                    <p:nvPr/>
                  </p:nvSpPr>
                  <p:spPr bwMode="auto">
                    <a:xfrm>
                      <a:off x="3001"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320" name="Group 302"/>
                  <p:cNvGrpSpPr>
                    <a:grpSpLocks/>
                  </p:cNvGrpSpPr>
                  <p:nvPr/>
                </p:nvGrpSpPr>
                <p:grpSpPr bwMode="auto">
                  <a:xfrm>
                    <a:off x="2842" y="1039"/>
                    <a:ext cx="96" cy="363"/>
                    <a:chOff x="2842" y="1039"/>
                    <a:chExt cx="96" cy="363"/>
                  </a:xfrm>
                </p:grpSpPr>
                <p:grpSp>
                  <p:nvGrpSpPr>
                    <p:cNvPr id="321" name="Group 303"/>
                    <p:cNvGrpSpPr>
                      <a:grpSpLocks/>
                    </p:cNvGrpSpPr>
                    <p:nvPr/>
                  </p:nvGrpSpPr>
                  <p:grpSpPr bwMode="auto">
                    <a:xfrm>
                      <a:off x="2842" y="1039"/>
                      <a:ext cx="96" cy="363"/>
                      <a:chOff x="2842" y="1039"/>
                      <a:chExt cx="96" cy="363"/>
                    </a:xfrm>
                  </p:grpSpPr>
                  <p:sp>
                    <p:nvSpPr>
                      <p:cNvPr id="252" name="Oval 304"/>
                      <p:cNvSpPr>
                        <a:spLocks noChangeArrowheads="1"/>
                      </p:cNvSpPr>
                      <p:nvPr/>
                    </p:nvSpPr>
                    <p:spPr bwMode="auto">
                      <a:xfrm>
                        <a:off x="2839" y="1039"/>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53" name="AutoShape 305"/>
                      <p:cNvCxnSpPr>
                        <a:cxnSpLocks noChangeShapeType="1"/>
                      </p:cNvCxnSpPr>
                      <p:nvPr/>
                    </p:nvCxnSpPr>
                    <p:spPr bwMode="auto">
                      <a:xfrm flipH="1">
                        <a:off x="2871" y="1063"/>
                        <a:ext cx="9"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54" name="Line 306"/>
                      <p:cNvSpPr>
                        <a:spLocks noChangeShapeType="1"/>
                      </p:cNvSpPr>
                      <p:nvPr/>
                    </p:nvSpPr>
                    <p:spPr bwMode="auto">
                      <a:xfrm>
                        <a:off x="2904"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255" name="Oval 307"/>
                      <p:cNvSpPr>
                        <a:spLocks noChangeArrowheads="1"/>
                      </p:cNvSpPr>
                      <p:nvPr/>
                    </p:nvSpPr>
                    <p:spPr bwMode="auto">
                      <a:xfrm>
                        <a:off x="2839" y="1356"/>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56" name="AutoShape 308"/>
                      <p:cNvCxnSpPr>
                        <a:cxnSpLocks noChangeShapeType="1"/>
                      </p:cNvCxnSpPr>
                      <p:nvPr/>
                    </p:nvCxnSpPr>
                    <p:spPr bwMode="auto">
                      <a:xfrm flipH="1">
                        <a:off x="2871" y="1234"/>
                        <a:ext cx="9"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57" name="Line 309"/>
                      <p:cNvSpPr>
                        <a:spLocks noChangeShapeType="1"/>
                      </p:cNvSpPr>
                      <p:nvPr/>
                    </p:nvSpPr>
                    <p:spPr bwMode="auto">
                      <a:xfrm>
                        <a:off x="2904"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251" name="Line 310"/>
                    <p:cNvSpPr>
                      <a:spLocks noChangeShapeType="1"/>
                    </p:cNvSpPr>
                    <p:nvPr/>
                  </p:nvSpPr>
                  <p:spPr bwMode="auto">
                    <a:xfrm>
                      <a:off x="2904"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322" name="Group 311"/>
                  <p:cNvGrpSpPr>
                    <a:grpSpLocks/>
                  </p:cNvGrpSpPr>
                  <p:nvPr/>
                </p:nvGrpSpPr>
                <p:grpSpPr bwMode="auto">
                  <a:xfrm>
                    <a:off x="2745" y="1039"/>
                    <a:ext cx="96" cy="363"/>
                    <a:chOff x="2745" y="1039"/>
                    <a:chExt cx="96" cy="363"/>
                  </a:xfrm>
                </p:grpSpPr>
                <p:grpSp>
                  <p:nvGrpSpPr>
                    <p:cNvPr id="323" name="Group 312"/>
                    <p:cNvGrpSpPr>
                      <a:grpSpLocks/>
                    </p:cNvGrpSpPr>
                    <p:nvPr/>
                  </p:nvGrpSpPr>
                  <p:grpSpPr bwMode="auto">
                    <a:xfrm>
                      <a:off x="2745" y="1039"/>
                      <a:ext cx="96" cy="363"/>
                      <a:chOff x="2745" y="1039"/>
                      <a:chExt cx="96" cy="363"/>
                    </a:xfrm>
                  </p:grpSpPr>
                  <p:sp>
                    <p:nvSpPr>
                      <p:cNvPr id="244" name="Oval 313"/>
                      <p:cNvSpPr>
                        <a:spLocks noChangeArrowheads="1"/>
                      </p:cNvSpPr>
                      <p:nvPr/>
                    </p:nvSpPr>
                    <p:spPr bwMode="auto">
                      <a:xfrm>
                        <a:off x="2744" y="1039"/>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45" name="AutoShape 314"/>
                      <p:cNvCxnSpPr>
                        <a:cxnSpLocks noChangeShapeType="1"/>
                      </p:cNvCxnSpPr>
                      <p:nvPr/>
                    </p:nvCxnSpPr>
                    <p:spPr bwMode="auto">
                      <a:xfrm flipH="1">
                        <a:off x="2762" y="1063"/>
                        <a:ext cx="4"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46" name="Line 315"/>
                      <p:cNvSpPr>
                        <a:spLocks noChangeShapeType="1"/>
                      </p:cNvSpPr>
                      <p:nvPr/>
                    </p:nvSpPr>
                    <p:spPr bwMode="auto">
                      <a:xfrm>
                        <a:off x="2783"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247" name="Oval 316"/>
                      <p:cNvSpPr>
                        <a:spLocks noChangeArrowheads="1"/>
                      </p:cNvSpPr>
                      <p:nvPr/>
                    </p:nvSpPr>
                    <p:spPr bwMode="auto">
                      <a:xfrm>
                        <a:off x="2744" y="1356"/>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48" name="AutoShape 317"/>
                      <p:cNvCxnSpPr>
                        <a:cxnSpLocks noChangeShapeType="1"/>
                      </p:cNvCxnSpPr>
                      <p:nvPr/>
                    </p:nvCxnSpPr>
                    <p:spPr bwMode="auto">
                      <a:xfrm flipH="1">
                        <a:off x="2762" y="1234"/>
                        <a:ext cx="4"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49" name="Line 318"/>
                      <p:cNvSpPr>
                        <a:spLocks noChangeShapeType="1"/>
                      </p:cNvSpPr>
                      <p:nvPr/>
                    </p:nvSpPr>
                    <p:spPr bwMode="auto">
                      <a:xfrm>
                        <a:off x="2783"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243" name="Line 319"/>
                    <p:cNvSpPr>
                      <a:spLocks noChangeShapeType="1"/>
                    </p:cNvSpPr>
                    <p:nvPr/>
                  </p:nvSpPr>
                  <p:spPr bwMode="auto">
                    <a:xfrm>
                      <a:off x="2808"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324" name="Group 320"/>
                  <p:cNvGrpSpPr>
                    <a:grpSpLocks/>
                  </p:cNvGrpSpPr>
                  <p:nvPr/>
                </p:nvGrpSpPr>
                <p:grpSpPr bwMode="auto">
                  <a:xfrm>
                    <a:off x="2648" y="1039"/>
                    <a:ext cx="96" cy="363"/>
                    <a:chOff x="2648" y="1039"/>
                    <a:chExt cx="96" cy="363"/>
                  </a:xfrm>
                </p:grpSpPr>
                <p:grpSp>
                  <p:nvGrpSpPr>
                    <p:cNvPr id="332" name="Group 321"/>
                    <p:cNvGrpSpPr>
                      <a:grpSpLocks/>
                    </p:cNvGrpSpPr>
                    <p:nvPr/>
                  </p:nvGrpSpPr>
                  <p:grpSpPr bwMode="auto">
                    <a:xfrm>
                      <a:off x="2648" y="1039"/>
                      <a:ext cx="96" cy="363"/>
                      <a:chOff x="2648" y="1039"/>
                      <a:chExt cx="96" cy="363"/>
                    </a:xfrm>
                  </p:grpSpPr>
                  <p:sp>
                    <p:nvSpPr>
                      <p:cNvPr id="236" name="Oval 322"/>
                      <p:cNvSpPr>
                        <a:spLocks noChangeArrowheads="1"/>
                      </p:cNvSpPr>
                      <p:nvPr/>
                    </p:nvSpPr>
                    <p:spPr bwMode="auto">
                      <a:xfrm>
                        <a:off x="2645" y="1039"/>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37" name="AutoShape 323"/>
                      <p:cNvCxnSpPr>
                        <a:cxnSpLocks noChangeShapeType="1"/>
                      </p:cNvCxnSpPr>
                      <p:nvPr/>
                    </p:nvCxnSpPr>
                    <p:spPr bwMode="auto">
                      <a:xfrm flipH="1">
                        <a:off x="2678" y="1063"/>
                        <a:ext cx="8"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38" name="Line 324"/>
                      <p:cNvSpPr>
                        <a:spLocks noChangeShapeType="1"/>
                      </p:cNvSpPr>
                      <p:nvPr/>
                    </p:nvSpPr>
                    <p:spPr bwMode="auto">
                      <a:xfrm>
                        <a:off x="2714"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239" name="Oval 325"/>
                      <p:cNvSpPr>
                        <a:spLocks noChangeArrowheads="1"/>
                      </p:cNvSpPr>
                      <p:nvPr/>
                    </p:nvSpPr>
                    <p:spPr bwMode="auto">
                      <a:xfrm>
                        <a:off x="2645" y="1356"/>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40" name="AutoShape 326"/>
                      <p:cNvCxnSpPr>
                        <a:cxnSpLocks noChangeShapeType="1"/>
                      </p:cNvCxnSpPr>
                      <p:nvPr/>
                    </p:nvCxnSpPr>
                    <p:spPr bwMode="auto">
                      <a:xfrm flipH="1">
                        <a:off x="2678" y="1234"/>
                        <a:ext cx="8"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41" name="Line 327"/>
                      <p:cNvSpPr>
                        <a:spLocks noChangeShapeType="1"/>
                      </p:cNvSpPr>
                      <p:nvPr/>
                    </p:nvSpPr>
                    <p:spPr bwMode="auto">
                      <a:xfrm>
                        <a:off x="2714"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235" name="Line 328"/>
                    <p:cNvSpPr>
                      <a:spLocks noChangeShapeType="1"/>
                    </p:cNvSpPr>
                    <p:nvPr/>
                  </p:nvSpPr>
                  <p:spPr bwMode="auto">
                    <a:xfrm>
                      <a:off x="2712"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grpSp>
              <p:nvGrpSpPr>
                <p:cNvPr id="340" name="Group 329"/>
                <p:cNvGrpSpPr>
                  <a:grpSpLocks/>
                </p:cNvGrpSpPr>
                <p:nvPr/>
              </p:nvGrpSpPr>
              <p:grpSpPr bwMode="auto">
                <a:xfrm>
                  <a:off x="2571750" y="1649413"/>
                  <a:ext cx="769938" cy="576262"/>
                  <a:chOff x="1620" y="1039"/>
                  <a:chExt cx="485" cy="363"/>
                </a:xfrm>
              </p:grpSpPr>
              <p:grpSp>
                <p:nvGrpSpPr>
                  <p:cNvPr id="348" name="Group 330"/>
                  <p:cNvGrpSpPr>
                    <a:grpSpLocks/>
                  </p:cNvGrpSpPr>
                  <p:nvPr/>
                </p:nvGrpSpPr>
                <p:grpSpPr bwMode="auto">
                  <a:xfrm>
                    <a:off x="1620" y="1039"/>
                    <a:ext cx="96" cy="363"/>
                    <a:chOff x="1620" y="1039"/>
                    <a:chExt cx="96" cy="363"/>
                  </a:xfrm>
                </p:grpSpPr>
                <p:grpSp>
                  <p:nvGrpSpPr>
                    <p:cNvPr id="356" name="Group 331"/>
                    <p:cNvGrpSpPr>
                      <a:grpSpLocks/>
                    </p:cNvGrpSpPr>
                    <p:nvPr/>
                  </p:nvGrpSpPr>
                  <p:grpSpPr bwMode="auto">
                    <a:xfrm>
                      <a:off x="1620" y="1039"/>
                      <a:ext cx="96" cy="363"/>
                      <a:chOff x="1620" y="1039"/>
                      <a:chExt cx="96" cy="363"/>
                    </a:xfrm>
                  </p:grpSpPr>
                  <p:sp>
                    <p:nvSpPr>
                      <p:cNvPr id="223" name="Oval 332"/>
                      <p:cNvSpPr>
                        <a:spLocks noChangeArrowheads="1"/>
                      </p:cNvSpPr>
                      <p:nvPr/>
                    </p:nvSpPr>
                    <p:spPr bwMode="auto">
                      <a:xfrm>
                        <a:off x="1617" y="1039"/>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24" name="AutoShape 333"/>
                      <p:cNvCxnSpPr>
                        <a:cxnSpLocks noChangeShapeType="1"/>
                      </p:cNvCxnSpPr>
                      <p:nvPr/>
                    </p:nvCxnSpPr>
                    <p:spPr bwMode="auto">
                      <a:xfrm flipH="1">
                        <a:off x="1650" y="1063"/>
                        <a:ext cx="8"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25" name="Line 334"/>
                      <p:cNvSpPr>
                        <a:spLocks noChangeShapeType="1"/>
                      </p:cNvSpPr>
                      <p:nvPr/>
                    </p:nvSpPr>
                    <p:spPr bwMode="auto">
                      <a:xfrm>
                        <a:off x="1682"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226" name="Oval 335"/>
                      <p:cNvSpPr>
                        <a:spLocks noChangeArrowheads="1"/>
                      </p:cNvSpPr>
                      <p:nvPr/>
                    </p:nvSpPr>
                    <p:spPr bwMode="auto">
                      <a:xfrm>
                        <a:off x="1617" y="1356"/>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27" name="AutoShape 336"/>
                      <p:cNvCxnSpPr>
                        <a:cxnSpLocks noChangeShapeType="1"/>
                      </p:cNvCxnSpPr>
                      <p:nvPr/>
                    </p:nvCxnSpPr>
                    <p:spPr bwMode="auto">
                      <a:xfrm flipH="1">
                        <a:off x="1650" y="1234"/>
                        <a:ext cx="8"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28" name="Line 337"/>
                      <p:cNvSpPr>
                        <a:spLocks noChangeShapeType="1"/>
                      </p:cNvSpPr>
                      <p:nvPr/>
                    </p:nvSpPr>
                    <p:spPr bwMode="auto">
                      <a:xfrm>
                        <a:off x="1682"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222" name="Line 338"/>
                    <p:cNvSpPr>
                      <a:spLocks noChangeShapeType="1"/>
                    </p:cNvSpPr>
                    <p:nvPr/>
                  </p:nvSpPr>
                  <p:spPr bwMode="auto">
                    <a:xfrm>
                      <a:off x="1682"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364" name="Group 339"/>
                  <p:cNvGrpSpPr>
                    <a:grpSpLocks/>
                  </p:cNvGrpSpPr>
                  <p:nvPr/>
                </p:nvGrpSpPr>
                <p:grpSpPr bwMode="auto">
                  <a:xfrm>
                    <a:off x="2009" y="1039"/>
                    <a:ext cx="96" cy="363"/>
                    <a:chOff x="2009" y="1039"/>
                    <a:chExt cx="96" cy="363"/>
                  </a:xfrm>
                </p:grpSpPr>
                <p:grpSp>
                  <p:nvGrpSpPr>
                    <p:cNvPr id="365" name="Group 340"/>
                    <p:cNvGrpSpPr>
                      <a:grpSpLocks/>
                    </p:cNvGrpSpPr>
                    <p:nvPr/>
                  </p:nvGrpSpPr>
                  <p:grpSpPr bwMode="auto">
                    <a:xfrm>
                      <a:off x="2009" y="1039"/>
                      <a:ext cx="96" cy="363"/>
                      <a:chOff x="2009" y="1039"/>
                      <a:chExt cx="96" cy="363"/>
                    </a:xfrm>
                  </p:grpSpPr>
                  <p:sp>
                    <p:nvSpPr>
                      <p:cNvPr id="215" name="Oval 341"/>
                      <p:cNvSpPr>
                        <a:spLocks noChangeArrowheads="1"/>
                      </p:cNvSpPr>
                      <p:nvPr/>
                    </p:nvSpPr>
                    <p:spPr bwMode="auto">
                      <a:xfrm>
                        <a:off x="1986" y="1039"/>
                        <a:ext cx="100"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16" name="AutoShape 342"/>
                      <p:cNvCxnSpPr>
                        <a:cxnSpLocks noChangeShapeType="1"/>
                      </p:cNvCxnSpPr>
                      <p:nvPr/>
                    </p:nvCxnSpPr>
                    <p:spPr bwMode="auto">
                      <a:xfrm flipH="1">
                        <a:off x="2020" y="1063"/>
                        <a:ext cx="9"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17" name="Line 343"/>
                      <p:cNvSpPr>
                        <a:spLocks noChangeShapeType="1"/>
                      </p:cNvSpPr>
                      <p:nvPr/>
                    </p:nvSpPr>
                    <p:spPr bwMode="auto">
                      <a:xfrm>
                        <a:off x="2071"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218" name="Oval 344"/>
                      <p:cNvSpPr>
                        <a:spLocks noChangeArrowheads="1"/>
                      </p:cNvSpPr>
                      <p:nvPr/>
                    </p:nvSpPr>
                    <p:spPr bwMode="auto">
                      <a:xfrm>
                        <a:off x="1986" y="1356"/>
                        <a:ext cx="100"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19" name="AutoShape 345"/>
                      <p:cNvCxnSpPr>
                        <a:cxnSpLocks noChangeShapeType="1"/>
                      </p:cNvCxnSpPr>
                      <p:nvPr/>
                    </p:nvCxnSpPr>
                    <p:spPr bwMode="auto">
                      <a:xfrm flipH="1">
                        <a:off x="2020" y="1234"/>
                        <a:ext cx="9"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20" name="Line 346"/>
                      <p:cNvSpPr>
                        <a:spLocks noChangeShapeType="1"/>
                      </p:cNvSpPr>
                      <p:nvPr/>
                    </p:nvSpPr>
                    <p:spPr bwMode="auto">
                      <a:xfrm>
                        <a:off x="2071"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214" name="Line 347"/>
                    <p:cNvSpPr>
                      <a:spLocks noChangeShapeType="1"/>
                    </p:cNvSpPr>
                    <p:nvPr/>
                  </p:nvSpPr>
                  <p:spPr bwMode="auto">
                    <a:xfrm>
                      <a:off x="2071"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366" name="Group 348"/>
                  <p:cNvGrpSpPr>
                    <a:grpSpLocks/>
                  </p:cNvGrpSpPr>
                  <p:nvPr/>
                </p:nvGrpSpPr>
                <p:grpSpPr bwMode="auto">
                  <a:xfrm>
                    <a:off x="1911" y="1039"/>
                    <a:ext cx="96" cy="363"/>
                    <a:chOff x="1911" y="1039"/>
                    <a:chExt cx="96" cy="363"/>
                  </a:xfrm>
                </p:grpSpPr>
                <p:grpSp>
                  <p:nvGrpSpPr>
                    <p:cNvPr id="367" name="Group 349"/>
                    <p:cNvGrpSpPr>
                      <a:grpSpLocks/>
                    </p:cNvGrpSpPr>
                    <p:nvPr/>
                  </p:nvGrpSpPr>
                  <p:grpSpPr bwMode="auto">
                    <a:xfrm>
                      <a:off x="1911" y="1039"/>
                      <a:ext cx="96" cy="363"/>
                      <a:chOff x="1911" y="1039"/>
                      <a:chExt cx="96" cy="363"/>
                    </a:xfrm>
                  </p:grpSpPr>
                  <p:sp>
                    <p:nvSpPr>
                      <p:cNvPr id="207" name="Oval 350"/>
                      <p:cNvSpPr>
                        <a:spLocks noChangeArrowheads="1"/>
                      </p:cNvSpPr>
                      <p:nvPr/>
                    </p:nvSpPr>
                    <p:spPr bwMode="auto">
                      <a:xfrm>
                        <a:off x="1884" y="1039"/>
                        <a:ext cx="120"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08" name="AutoShape 351"/>
                      <p:cNvCxnSpPr>
                        <a:cxnSpLocks noChangeShapeType="1"/>
                      </p:cNvCxnSpPr>
                      <p:nvPr/>
                    </p:nvCxnSpPr>
                    <p:spPr bwMode="auto">
                      <a:xfrm flipH="1">
                        <a:off x="1937" y="1063"/>
                        <a:ext cx="12"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09" name="Line 352"/>
                      <p:cNvSpPr>
                        <a:spLocks noChangeShapeType="1"/>
                      </p:cNvSpPr>
                      <p:nvPr/>
                    </p:nvSpPr>
                    <p:spPr bwMode="auto">
                      <a:xfrm>
                        <a:off x="1969"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210" name="Oval 353"/>
                      <p:cNvSpPr>
                        <a:spLocks noChangeArrowheads="1"/>
                      </p:cNvSpPr>
                      <p:nvPr/>
                    </p:nvSpPr>
                    <p:spPr bwMode="auto">
                      <a:xfrm>
                        <a:off x="1884" y="1356"/>
                        <a:ext cx="120"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11" name="AutoShape 354"/>
                      <p:cNvCxnSpPr>
                        <a:cxnSpLocks noChangeShapeType="1"/>
                      </p:cNvCxnSpPr>
                      <p:nvPr/>
                    </p:nvCxnSpPr>
                    <p:spPr bwMode="auto">
                      <a:xfrm flipH="1">
                        <a:off x="1937" y="1234"/>
                        <a:ext cx="12"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12" name="Line 355"/>
                      <p:cNvSpPr>
                        <a:spLocks noChangeShapeType="1"/>
                      </p:cNvSpPr>
                      <p:nvPr/>
                    </p:nvSpPr>
                    <p:spPr bwMode="auto">
                      <a:xfrm>
                        <a:off x="1969"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206" name="Line 356"/>
                    <p:cNvSpPr>
                      <a:spLocks noChangeShapeType="1"/>
                    </p:cNvSpPr>
                    <p:nvPr/>
                  </p:nvSpPr>
                  <p:spPr bwMode="auto">
                    <a:xfrm>
                      <a:off x="1973"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368" name="Group 357"/>
                  <p:cNvGrpSpPr>
                    <a:grpSpLocks/>
                  </p:cNvGrpSpPr>
                  <p:nvPr/>
                </p:nvGrpSpPr>
                <p:grpSpPr bwMode="auto">
                  <a:xfrm>
                    <a:off x="1814" y="1039"/>
                    <a:ext cx="96" cy="363"/>
                    <a:chOff x="1814" y="1039"/>
                    <a:chExt cx="96" cy="363"/>
                  </a:xfrm>
                </p:grpSpPr>
                <p:grpSp>
                  <p:nvGrpSpPr>
                    <p:cNvPr id="369" name="Group 358"/>
                    <p:cNvGrpSpPr>
                      <a:grpSpLocks/>
                    </p:cNvGrpSpPr>
                    <p:nvPr/>
                  </p:nvGrpSpPr>
                  <p:grpSpPr bwMode="auto">
                    <a:xfrm>
                      <a:off x="1814" y="1039"/>
                      <a:ext cx="96" cy="363"/>
                      <a:chOff x="1814" y="1039"/>
                      <a:chExt cx="96" cy="363"/>
                    </a:xfrm>
                  </p:grpSpPr>
                  <p:sp>
                    <p:nvSpPr>
                      <p:cNvPr id="199" name="Oval 359"/>
                      <p:cNvSpPr>
                        <a:spLocks noChangeArrowheads="1"/>
                      </p:cNvSpPr>
                      <p:nvPr/>
                    </p:nvSpPr>
                    <p:spPr bwMode="auto">
                      <a:xfrm>
                        <a:off x="1814" y="1039"/>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00" name="AutoShape 360"/>
                      <p:cNvCxnSpPr>
                        <a:cxnSpLocks noChangeShapeType="1"/>
                      </p:cNvCxnSpPr>
                      <p:nvPr/>
                    </p:nvCxnSpPr>
                    <p:spPr bwMode="auto">
                      <a:xfrm flipH="1">
                        <a:off x="1846" y="1063"/>
                        <a:ext cx="4"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01" name="Line 361"/>
                      <p:cNvSpPr>
                        <a:spLocks noChangeShapeType="1"/>
                      </p:cNvSpPr>
                      <p:nvPr/>
                    </p:nvSpPr>
                    <p:spPr bwMode="auto">
                      <a:xfrm>
                        <a:off x="1862"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202" name="Oval 362"/>
                      <p:cNvSpPr>
                        <a:spLocks noChangeArrowheads="1"/>
                      </p:cNvSpPr>
                      <p:nvPr/>
                    </p:nvSpPr>
                    <p:spPr bwMode="auto">
                      <a:xfrm>
                        <a:off x="1814" y="1356"/>
                        <a:ext cx="9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203" name="AutoShape 363"/>
                      <p:cNvCxnSpPr>
                        <a:cxnSpLocks noChangeShapeType="1"/>
                      </p:cNvCxnSpPr>
                      <p:nvPr/>
                    </p:nvCxnSpPr>
                    <p:spPr bwMode="auto">
                      <a:xfrm flipH="1">
                        <a:off x="1846" y="1234"/>
                        <a:ext cx="4"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204" name="Line 364"/>
                      <p:cNvSpPr>
                        <a:spLocks noChangeShapeType="1"/>
                      </p:cNvSpPr>
                      <p:nvPr/>
                    </p:nvSpPr>
                    <p:spPr bwMode="auto">
                      <a:xfrm>
                        <a:off x="1862"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198" name="Line 365"/>
                    <p:cNvSpPr>
                      <a:spLocks noChangeShapeType="1"/>
                    </p:cNvSpPr>
                    <p:nvPr/>
                  </p:nvSpPr>
                  <p:spPr bwMode="auto">
                    <a:xfrm>
                      <a:off x="1862"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377" name="Group 366"/>
                  <p:cNvGrpSpPr>
                    <a:grpSpLocks/>
                  </p:cNvGrpSpPr>
                  <p:nvPr/>
                </p:nvGrpSpPr>
                <p:grpSpPr bwMode="auto">
                  <a:xfrm>
                    <a:off x="1717" y="1039"/>
                    <a:ext cx="96" cy="363"/>
                    <a:chOff x="1717" y="1039"/>
                    <a:chExt cx="96" cy="363"/>
                  </a:xfrm>
                </p:grpSpPr>
                <p:grpSp>
                  <p:nvGrpSpPr>
                    <p:cNvPr id="385" name="Group 367"/>
                    <p:cNvGrpSpPr>
                      <a:grpSpLocks/>
                    </p:cNvGrpSpPr>
                    <p:nvPr/>
                  </p:nvGrpSpPr>
                  <p:grpSpPr bwMode="auto">
                    <a:xfrm>
                      <a:off x="1717" y="1039"/>
                      <a:ext cx="96" cy="363"/>
                      <a:chOff x="1717" y="1039"/>
                      <a:chExt cx="96" cy="363"/>
                    </a:xfrm>
                  </p:grpSpPr>
                  <p:sp>
                    <p:nvSpPr>
                      <p:cNvPr id="191" name="Oval 368"/>
                      <p:cNvSpPr>
                        <a:spLocks noChangeArrowheads="1"/>
                      </p:cNvSpPr>
                      <p:nvPr/>
                    </p:nvSpPr>
                    <p:spPr bwMode="auto">
                      <a:xfrm>
                        <a:off x="1694" y="1039"/>
                        <a:ext cx="10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92" name="AutoShape 369"/>
                      <p:cNvCxnSpPr>
                        <a:cxnSpLocks noChangeShapeType="1"/>
                      </p:cNvCxnSpPr>
                      <p:nvPr/>
                    </p:nvCxnSpPr>
                    <p:spPr bwMode="auto">
                      <a:xfrm flipH="1">
                        <a:off x="1747" y="1063"/>
                        <a:ext cx="4"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93" name="Line 370"/>
                      <p:cNvSpPr>
                        <a:spLocks noChangeShapeType="1"/>
                      </p:cNvSpPr>
                      <p:nvPr/>
                    </p:nvSpPr>
                    <p:spPr bwMode="auto">
                      <a:xfrm>
                        <a:off x="1779" y="1089"/>
                        <a:ext cx="0" cy="120"/>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194" name="Oval 371"/>
                      <p:cNvSpPr>
                        <a:spLocks noChangeArrowheads="1"/>
                      </p:cNvSpPr>
                      <p:nvPr/>
                    </p:nvSpPr>
                    <p:spPr bwMode="auto">
                      <a:xfrm>
                        <a:off x="1694" y="1356"/>
                        <a:ext cx="104"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95" name="AutoShape 372"/>
                      <p:cNvCxnSpPr>
                        <a:cxnSpLocks noChangeShapeType="1"/>
                      </p:cNvCxnSpPr>
                      <p:nvPr/>
                    </p:nvCxnSpPr>
                    <p:spPr bwMode="auto">
                      <a:xfrm flipH="1">
                        <a:off x="1747" y="1234"/>
                        <a:ext cx="4" cy="142"/>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96" name="Line 373"/>
                      <p:cNvSpPr>
                        <a:spLocks noChangeShapeType="1"/>
                      </p:cNvSpPr>
                      <p:nvPr/>
                    </p:nvSpPr>
                    <p:spPr bwMode="auto">
                      <a:xfrm>
                        <a:off x="1779" y="1234"/>
                        <a:ext cx="0" cy="122"/>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190" name="Line 374"/>
                    <p:cNvSpPr>
                      <a:spLocks noChangeShapeType="1"/>
                    </p:cNvSpPr>
                    <p:nvPr/>
                  </p:nvSpPr>
                  <p:spPr bwMode="auto">
                    <a:xfrm>
                      <a:off x="1779" y="1089"/>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grpSp>
              <p:nvGrpSpPr>
                <p:cNvPr id="393" name="Group 375"/>
                <p:cNvGrpSpPr>
                  <a:grpSpLocks/>
                </p:cNvGrpSpPr>
                <p:nvPr/>
              </p:nvGrpSpPr>
              <p:grpSpPr bwMode="auto">
                <a:xfrm>
                  <a:off x="2571750" y="1533525"/>
                  <a:ext cx="2182813" cy="114300"/>
                  <a:chOff x="1620" y="966"/>
                  <a:chExt cx="1375" cy="72"/>
                </a:xfrm>
              </p:grpSpPr>
              <p:sp>
                <p:nvSpPr>
                  <p:cNvPr id="171" name="Rectangle 376"/>
                  <p:cNvSpPr>
                    <a:spLocks noChangeArrowheads="1"/>
                  </p:cNvSpPr>
                  <p:nvPr/>
                </p:nvSpPr>
                <p:spPr bwMode="auto">
                  <a:xfrm>
                    <a:off x="1618" y="966"/>
                    <a:ext cx="161"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72" name="Rectangle 377"/>
                  <p:cNvSpPr>
                    <a:spLocks noChangeArrowheads="1"/>
                  </p:cNvSpPr>
                  <p:nvPr/>
                </p:nvSpPr>
                <p:spPr bwMode="auto">
                  <a:xfrm>
                    <a:off x="2024" y="966"/>
                    <a:ext cx="161"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73" name="Rectangle 378"/>
                  <p:cNvSpPr>
                    <a:spLocks noChangeArrowheads="1"/>
                  </p:cNvSpPr>
                  <p:nvPr/>
                </p:nvSpPr>
                <p:spPr bwMode="auto">
                  <a:xfrm>
                    <a:off x="2632" y="966"/>
                    <a:ext cx="161"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74" name="Rectangle 379"/>
                  <p:cNvSpPr>
                    <a:spLocks noChangeArrowheads="1"/>
                  </p:cNvSpPr>
                  <p:nvPr/>
                </p:nvSpPr>
                <p:spPr bwMode="auto">
                  <a:xfrm>
                    <a:off x="2429" y="966"/>
                    <a:ext cx="161"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75" name="Rectangle 380"/>
                  <p:cNvSpPr>
                    <a:spLocks noChangeArrowheads="1"/>
                  </p:cNvSpPr>
                  <p:nvPr/>
                </p:nvSpPr>
                <p:spPr bwMode="auto">
                  <a:xfrm>
                    <a:off x="2226" y="966"/>
                    <a:ext cx="163"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76" name="Rectangle 381"/>
                  <p:cNvSpPr>
                    <a:spLocks noChangeArrowheads="1"/>
                  </p:cNvSpPr>
                  <p:nvPr/>
                </p:nvSpPr>
                <p:spPr bwMode="auto">
                  <a:xfrm>
                    <a:off x="1821" y="966"/>
                    <a:ext cx="161"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77" name="Rectangle 382"/>
                  <p:cNvSpPr>
                    <a:spLocks noChangeArrowheads="1"/>
                  </p:cNvSpPr>
                  <p:nvPr/>
                </p:nvSpPr>
                <p:spPr bwMode="auto">
                  <a:xfrm>
                    <a:off x="1618" y="966"/>
                    <a:ext cx="161"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78" name="Rectangle 383"/>
                  <p:cNvSpPr>
                    <a:spLocks noChangeArrowheads="1"/>
                  </p:cNvSpPr>
                  <p:nvPr/>
                </p:nvSpPr>
                <p:spPr bwMode="auto">
                  <a:xfrm>
                    <a:off x="2024" y="966"/>
                    <a:ext cx="161"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79" name="Rectangle 384"/>
                  <p:cNvSpPr>
                    <a:spLocks noChangeArrowheads="1"/>
                  </p:cNvSpPr>
                  <p:nvPr/>
                </p:nvSpPr>
                <p:spPr bwMode="auto">
                  <a:xfrm>
                    <a:off x="2632" y="966"/>
                    <a:ext cx="161"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80" name="Rectangle 385"/>
                  <p:cNvSpPr>
                    <a:spLocks noChangeArrowheads="1"/>
                  </p:cNvSpPr>
                  <p:nvPr/>
                </p:nvSpPr>
                <p:spPr bwMode="auto">
                  <a:xfrm>
                    <a:off x="2429" y="966"/>
                    <a:ext cx="161"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81" name="Rectangle 386"/>
                  <p:cNvSpPr>
                    <a:spLocks noChangeArrowheads="1"/>
                  </p:cNvSpPr>
                  <p:nvPr/>
                </p:nvSpPr>
                <p:spPr bwMode="auto">
                  <a:xfrm>
                    <a:off x="2226" y="966"/>
                    <a:ext cx="163"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82" name="Rectangle 387"/>
                  <p:cNvSpPr>
                    <a:spLocks noChangeArrowheads="1"/>
                  </p:cNvSpPr>
                  <p:nvPr/>
                </p:nvSpPr>
                <p:spPr bwMode="auto">
                  <a:xfrm>
                    <a:off x="1821" y="966"/>
                    <a:ext cx="161"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83" name="Rectangle 388"/>
                  <p:cNvSpPr>
                    <a:spLocks noChangeArrowheads="1"/>
                  </p:cNvSpPr>
                  <p:nvPr/>
                </p:nvSpPr>
                <p:spPr bwMode="auto">
                  <a:xfrm>
                    <a:off x="2834" y="966"/>
                    <a:ext cx="161"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grpSp>
            <p:grpSp>
              <p:nvGrpSpPr>
                <p:cNvPr id="401" name="Group 389"/>
                <p:cNvGrpSpPr>
                  <a:grpSpLocks/>
                </p:cNvGrpSpPr>
                <p:nvPr/>
              </p:nvGrpSpPr>
              <p:grpSpPr bwMode="auto">
                <a:xfrm>
                  <a:off x="2379663" y="3265488"/>
                  <a:ext cx="768350" cy="576262"/>
                  <a:chOff x="1499" y="2057"/>
                  <a:chExt cx="484" cy="363"/>
                </a:xfrm>
              </p:grpSpPr>
              <p:grpSp>
                <p:nvGrpSpPr>
                  <p:cNvPr id="409" name="Group 390"/>
                  <p:cNvGrpSpPr>
                    <a:grpSpLocks/>
                  </p:cNvGrpSpPr>
                  <p:nvPr/>
                </p:nvGrpSpPr>
                <p:grpSpPr bwMode="auto">
                  <a:xfrm>
                    <a:off x="1499" y="2057"/>
                    <a:ext cx="96" cy="363"/>
                    <a:chOff x="1499" y="2057"/>
                    <a:chExt cx="96" cy="363"/>
                  </a:xfrm>
                </p:grpSpPr>
                <p:grpSp>
                  <p:nvGrpSpPr>
                    <p:cNvPr id="410" name="Group 391"/>
                    <p:cNvGrpSpPr>
                      <a:grpSpLocks/>
                    </p:cNvGrpSpPr>
                    <p:nvPr/>
                  </p:nvGrpSpPr>
                  <p:grpSpPr bwMode="auto">
                    <a:xfrm>
                      <a:off x="1499" y="2057"/>
                      <a:ext cx="96" cy="363"/>
                      <a:chOff x="1499" y="2057"/>
                      <a:chExt cx="96" cy="363"/>
                    </a:xfrm>
                  </p:grpSpPr>
                  <p:sp>
                    <p:nvSpPr>
                      <p:cNvPr id="165" name="Oval 392"/>
                      <p:cNvSpPr>
                        <a:spLocks noChangeArrowheads="1"/>
                      </p:cNvSpPr>
                      <p:nvPr/>
                    </p:nvSpPr>
                    <p:spPr bwMode="auto">
                      <a:xfrm>
                        <a:off x="1499" y="2057"/>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66" name="AutoShape 393"/>
                      <p:cNvCxnSpPr>
                        <a:cxnSpLocks noChangeShapeType="1"/>
                      </p:cNvCxnSpPr>
                      <p:nvPr/>
                    </p:nvCxnSpPr>
                    <p:spPr bwMode="auto">
                      <a:xfrm flipH="1">
                        <a:off x="1531" y="2081"/>
                        <a:ext cx="9"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67" name="Line 394"/>
                      <p:cNvSpPr>
                        <a:spLocks noChangeShapeType="1"/>
                      </p:cNvSpPr>
                      <p:nvPr/>
                    </p:nvSpPr>
                    <p:spPr bwMode="auto">
                      <a:xfrm>
                        <a:off x="1563"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168" name="Oval 395"/>
                      <p:cNvSpPr>
                        <a:spLocks noChangeArrowheads="1"/>
                      </p:cNvSpPr>
                      <p:nvPr/>
                    </p:nvSpPr>
                    <p:spPr bwMode="auto">
                      <a:xfrm>
                        <a:off x="1499" y="2378"/>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69" name="AutoShape 396"/>
                      <p:cNvCxnSpPr>
                        <a:cxnSpLocks noChangeShapeType="1"/>
                      </p:cNvCxnSpPr>
                      <p:nvPr/>
                    </p:nvCxnSpPr>
                    <p:spPr bwMode="auto">
                      <a:xfrm flipH="1">
                        <a:off x="1531" y="2254"/>
                        <a:ext cx="9"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70" name="Line 397"/>
                      <p:cNvSpPr>
                        <a:spLocks noChangeShapeType="1"/>
                      </p:cNvSpPr>
                      <p:nvPr/>
                    </p:nvSpPr>
                    <p:spPr bwMode="auto">
                      <a:xfrm>
                        <a:off x="1563"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164" name="Line 398"/>
                    <p:cNvSpPr>
                      <a:spLocks noChangeShapeType="1"/>
                    </p:cNvSpPr>
                    <p:nvPr/>
                  </p:nvSpPr>
                  <p:spPr bwMode="auto">
                    <a:xfrm>
                      <a:off x="1563"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411" name="Group 399"/>
                  <p:cNvGrpSpPr>
                    <a:grpSpLocks/>
                  </p:cNvGrpSpPr>
                  <p:nvPr/>
                </p:nvGrpSpPr>
                <p:grpSpPr bwMode="auto">
                  <a:xfrm>
                    <a:off x="1887" y="2057"/>
                    <a:ext cx="96" cy="363"/>
                    <a:chOff x="1887" y="2057"/>
                    <a:chExt cx="96" cy="363"/>
                  </a:xfrm>
                </p:grpSpPr>
                <p:grpSp>
                  <p:nvGrpSpPr>
                    <p:cNvPr id="412" name="Group 400"/>
                    <p:cNvGrpSpPr>
                      <a:grpSpLocks/>
                    </p:cNvGrpSpPr>
                    <p:nvPr/>
                  </p:nvGrpSpPr>
                  <p:grpSpPr bwMode="auto">
                    <a:xfrm>
                      <a:off x="1887" y="2057"/>
                      <a:ext cx="96" cy="363"/>
                      <a:chOff x="1887" y="2057"/>
                      <a:chExt cx="96" cy="363"/>
                    </a:xfrm>
                  </p:grpSpPr>
                  <p:sp>
                    <p:nvSpPr>
                      <p:cNvPr id="157" name="Oval 401"/>
                      <p:cNvSpPr>
                        <a:spLocks noChangeArrowheads="1"/>
                      </p:cNvSpPr>
                      <p:nvPr/>
                    </p:nvSpPr>
                    <p:spPr bwMode="auto">
                      <a:xfrm>
                        <a:off x="1864" y="2057"/>
                        <a:ext cx="100"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58" name="AutoShape 402"/>
                      <p:cNvCxnSpPr>
                        <a:cxnSpLocks noChangeShapeType="1"/>
                      </p:cNvCxnSpPr>
                      <p:nvPr/>
                    </p:nvCxnSpPr>
                    <p:spPr bwMode="auto">
                      <a:xfrm flipH="1">
                        <a:off x="1917" y="2081"/>
                        <a:ext cx="8"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59" name="Line 403"/>
                      <p:cNvSpPr>
                        <a:spLocks noChangeShapeType="1"/>
                      </p:cNvSpPr>
                      <p:nvPr/>
                    </p:nvSpPr>
                    <p:spPr bwMode="auto">
                      <a:xfrm>
                        <a:off x="1949"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160" name="Oval 404"/>
                      <p:cNvSpPr>
                        <a:spLocks noChangeArrowheads="1"/>
                      </p:cNvSpPr>
                      <p:nvPr/>
                    </p:nvSpPr>
                    <p:spPr bwMode="auto">
                      <a:xfrm>
                        <a:off x="1864" y="2378"/>
                        <a:ext cx="100"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61" name="AutoShape 405"/>
                      <p:cNvCxnSpPr>
                        <a:cxnSpLocks noChangeShapeType="1"/>
                      </p:cNvCxnSpPr>
                      <p:nvPr/>
                    </p:nvCxnSpPr>
                    <p:spPr bwMode="auto">
                      <a:xfrm flipH="1">
                        <a:off x="1917" y="2254"/>
                        <a:ext cx="8"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62" name="Line 406"/>
                      <p:cNvSpPr>
                        <a:spLocks noChangeShapeType="1"/>
                      </p:cNvSpPr>
                      <p:nvPr/>
                    </p:nvSpPr>
                    <p:spPr bwMode="auto">
                      <a:xfrm>
                        <a:off x="1949"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156" name="Line 407"/>
                    <p:cNvSpPr>
                      <a:spLocks noChangeShapeType="1"/>
                    </p:cNvSpPr>
                    <p:nvPr/>
                  </p:nvSpPr>
                  <p:spPr bwMode="auto">
                    <a:xfrm>
                      <a:off x="1949"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413" name="Group 408"/>
                  <p:cNvGrpSpPr>
                    <a:grpSpLocks/>
                  </p:cNvGrpSpPr>
                  <p:nvPr/>
                </p:nvGrpSpPr>
                <p:grpSpPr bwMode="auto">
                  <a:xfrm>
                    <a:off x="1790" y="2057"/>
                    <a:ext cx="96" cy="363"/>
                    <a:chOff x="1790" y="2057"/>
                    <a:chExt cx="96" cy="363"/>
                  </a:xfrm>
                </p:grpSpPr>
                <p:grpSp>
                  <p:nvGrpSpPr>
                    <p:cNvPr id="414" name="Group 409"/>
                    <p:cNvGrpSpPr>
                      <a:grpSpLocks/>
                    </p:cNvGrpSpPr>
                    <p:nvPr/>
                  </p:nvGrpSpPr>
                  <p:grpSpPr bwMode="auto">
                    <a:xfrm>
                      <a:off x="1790" y="2057"/>
                      <a:ext cx="96" cy="363"/>
                      <a:chOff x="1790" y="2057"/>
                      <a:chExt cx="96" cy="363"/>
                    </a:xfrm>
                  </p:grpSpPr>
                  <p:sp>
                    <p:nvSpPr>
                      <p:cNvPr id="149" name="Oval 410"/>
                      <p:cNvSpPr>
                        <a:spLocks noChangeArrowheads="1"/>
                      </p:cNvSpPr>
                      <p:nvPr/>
                    </p:nvSpPr>
                    <p:spPr bwMode="auto">
                      <a:xfrm>
                        <a:off x="1787" y="2057"/>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50" name="AutoShape 411"/>
                      <p:cNvCxnSpPr>
                        <a:cxnSpLocks noChangeShapeType="1"/>
                      </p:cNvCxnSpPr>
                      <p:nvPr/>
                    </p:nvCxnSpPr>
                    <p:spPr bwMode="auto">
                      <a:xfrm flipH="1">
                        <a:off x="1816" y="2081"/>
                        <a:ext cx="8"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51" name="Line 412"/>
                      <p:cNvSpPr>
                        <a:spLocks noChangeShapeType="1"/>
                      </p:cNvSpPr>
                      <p:nvPr/>
                    </p:nvSpPr>
                    <p:spPr bwMode="auto">
                      <a:xfrm>
                        <a:off x="1847"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152" name="Oval 413"/>
                      <p:cNvSpPr>
                        <a:spLocks noChangeArrowheads="1"/>
                      </p:cNvSpPr>
                      <p:nvPr/>
                    </p:nvSpPr>
                    <p:spPr bwMode="auto">
                      <a:xfrm>
                        <a:off x="1787" y="2378"/>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53" name="AutoShape 414"/>
                      <p:cNvCxnSpPr>
                        <a:cxnSpLocks noChangeShapeType="1"/>
                      </p:cNvCxnSpPr>
                      <p:nvPr/>
                    </p:nvCxnSpPr>
                    <p:spPr bwMode="auto">
                      <a:xfrm flipH="1">
                        <a:off x="1816" y="2254"/>
                        <a:ext cx="8"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54" name="Line 415"/>
                      <p:cNvSpPr>
                        <a:spLocks noChangeShapeType="1"/>
                      </p:cNvSpPr>
                      <p:nvPr/>
                    </p:nvSpPr>
                    <p:spPr bwMode="auto">
                      <a:xfrm>
                        <a:off x="1847"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148" name="Line 416"/>
                    <p:cNvSpPr>
                      <a:spLocks noChangeShapeType="1"/>
                    </p:cNvSpPr>
                    <p:nvPr/>
                  </p:nvSpPr>
                  <p:spPr bwMode="auto">
                    <a:xfrm>
                      <a:off x="1848"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422" name="Group 417"/>
                  <p:cNvGrpSpPr>
                    <a:grpSpLocks/>
                  </p:cNvGrpSpPr>
                  <p:nvPr/>
                </p:nvGrpSpPr>
                <p:grpSpPr bwMode="auto">
                  <a:xfrm>
                    <a:off x="1693" y="2057"/>
                    <a:ext cx="96" cy="363"/>
                    <a:chOff x="1693" y="2057"/>
                    <a:chExt cx="96" cy="363"/>
                  </a:xfrm>
                </p:grpSpPr>
                <p:grpSp>
                  <p:nvGrpSpPr>
                    <p:cNvPr id="430" name="Group 418"/>
                    <p:cNvGrpSpPr>
                      <a:grpSpLocks/>
                    </p:cNvGrpSpPr>
                    <p:nvPr/>
                  </p:nvGrpSpPr>
                  <p:grpSpPr bwMode="auto">
                    <a:xfrm>
                      <a:off x="1693" y="2057"/>
                      <a:ext cx="96" cy="363"/>
                      <a:chOff x="1693" y="2057"/>
                      <a:chExt cx="96" cy="363"/>
                    </a:xfrm>
                  </p:grpSpPr>
                  <p:sp>
                    <p:nvSpPr>
                      <p:cNvPr id="141" name="Oval 419"/>
                      <p:cNvSpPr>
                        <a:spLocks noChangeArrowheads="1"/>
                      </p:cNvSpPr>
                      <p:nvPr/>
                    </p:nvSpPr>
                    <p:spPr bwMode="auto">
                      <a:xfrm>
                        <a:off x="1688" y="2057"/>
                        <a:ext cx="99"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42" name="AutoShape 420"/>
                      <p:cNvCxnSpPr>
                        <a:cxnSpLocks noChangeShapeType="1"/>
                      </p:cNvCxnSpPr>
                      <p:nvPr/>
                    </p:nvCxnSpPr>
                    <p:spPr bwMode="auto">
                      <a:xfrm flipH="1">
                        <a:off x="1711" y="2081"/>
                        <a:ext cx="4"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43" name="Line 421"/>
                      <p:cNvSpPr>
                        <a:spLocks noChangeShapeType="1"/>
                      </p:cNvSpPr>
                      <p:nvPr/>
                    </p:nvSpPr>
                    <p:spPr bwMode="auto">
                      <a:xfrm>
                        <a:off x="1731"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144" name="Oval 422"/>
                      <p:cNvSpPr>
                        <a:spLocks noChangeArrowheads="1"/>
                      </p:cNvSpPr>
                      <p:nvPr/>
                    </p:nvSpPr>
                    <p:spPr bwMode="auto">
                      <a:xfrm>
                        <a:off x="1688" y="2378"/>
                        <a:ext cx="99"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45" name="AutoShape 423"/>
                      <p:cNvCxnSpPr>
                        <a:cxnSpLocks noChangeShapeType="1"/>
                      </p:cNvCxnSpPr>
                      <p:nvPr/>
                    </p:nvCxnSpPr>
                    <p:spPr bwMode="auto">
                      <a:xfrm flipH="1">
                        <a:off x="1711" y="2254"/>
                        <a:ext cx="4"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46" name="Line 424"/>
                      <p:cNvSpPr>
                        <a:spLocks noChangeShapeType="1"/>
                      </p:cNvSpPr>
                      <p:nvPr/>
                    </p:nvSpPr>
                    <p:spPr bwMode="auto">
                      <a:xfrm>
                        <a:off x="1731"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140" name="Line 425"/>
                    <p:cNvSpPr>
                      <a:spLocks noChangeShapeType="1"/>
                    </p:cNvSpPr>
                    <p:nvPr/>
                  </p:nvSpPr>
                  <p:spPr bwMode="auto">
                    <a:xfrm>
                      <a:off x="1756"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438" name="Group 426"/>
                  <p:cNvGrpSpPr>
                    <a:grpSpLocks/>
                  </p:cNvGrpSpPr>
                  <p:nvPr/>
                </p:nvGrpSpPr>
                <p:grpSpPr bwMode="auto">
                  <a:xfrm>
                    <a:off x="1596" y="2057"/>
                    <a:ext cx="96" cy="363"/>
                    <a:chOff x="1596" y="2057"/>
                    <a:chExt cx="96" cy="363"/>
                  </a:xfrm>
                </p:grpSpPr>
                <p:grpSp>
                  <p:nvGrpSpPr>
                    <p:cNvPr id="446" name="Group 427"/>
                    <p:cNvGrpSpPr>
                      <a:grpSpLocks/>
                    </p:cNvGrpSpPr>
                    <p:nvPr/>
                  </p:nvGrpSpPr>
                  <p:grpSpPr bwMode="auto">
                    <a:xfrm>
                      <a:off x="1596" y="2057"/>
                      <a:ext cx="96" cy="363"/>
                      <a:chOff x="1596" y="2057"/>
                      <a:chExt cx="96" cy="363"/>
                    </a:xfrm>
                  </p:grpSpPr>
                  <p:sp>
                    <p:nvSpPr>
                      <p:cNvPr id="133" name="Oval 428"/>
                      <p:cNvSpPr>
                        <a:spLocks noChangeArrowheads="1"/>
                      </p:cNvSpPr>
                      <p:nvPr/>
                    </p:nvSpPr>
                    <p:spPr bwMode="auto">
                      <a:xfrm>
                        <a:off x="1593" y="2057"/>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34" name="AutoShape 429"/>
                      <p:cNvCxnSpPr>
                        <a:cxnSpLocks noChangeShapeType="1"/>
                      </p:cNvCxnSpPr>
                      <p:nvPr/>
                    </p:nvCxnSpPr>
                    <p:spPr bwMode="auto">
                      <a:xfrm flipH="1">
                        <a:off x="1628" y="2081"/>
                        <a:ext cx="7"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35" name="Line 430"/>
                      <p:cNvSpPr>
                        <a:spLocks noChangeShapeType="1"/>
                      </p:cNvSpPr>
                      <p:nvPr/>
                    </p:nvSpPr>
                    <p:spPr bwMode="auto">
                      <a:xfrm>
                        <a:off x="1661"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136" name="Oval 431"/>
                      <p:cNvSpPr>
                        <a:spLocks noChangeArrowheads="1"/>
                      </p:cNvSpPr>
                      <p:nvPr/>
                    </p:nvSpPr>
                    <p:spPr bwMode="auto">
                      <a:xfrm>
                        <a:off x="1593" y="2378"/>
                        <a:ext cx="98"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37" name="AutoShape 432"/>
                      <p:cNvCxnSpPr>
                        <a:cxnSpLocks noChangeShapeType="1"/>
                      </p:cNvCxnSpPr>
                      <p:nvPr/>
                    </p:nvCxnSpPr>
                    <p:spPr bwMode="auto">
                      <a:xfrm flipH="1">
                        <a:off x="1628" y="2254"/>
                        <a:ext cx="7" cy="144"/>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38" name="Line 433"/>
                      <p:cNvSpPr>
                        <a:spLocks noChangeShapeType="1"/>
                      </p:cNvSpPr>
                      <p:nvPr/>
                    </p:nvSpPr>
                    <p:spPr bwMode="auto">
                      <a:xfrm>
                        <a:off x="1661" y="2254"/>
                        <a:ext cx="0" cy="127"/>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132" name="Line 434"/>
                    <p:cNvSpPr>
                      <a:spLocks noChangeShapeType="1"/>
                    </p:cNvSpPr>
                    <p:nvPr/>
                  </p:nvSpPr>
                  <p:spPr bwMode="auto">
                    <a:xfrm>
                      <a:off x="1660" y="2108"/>
                      <a:ext cx="0" cy="119"/>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grpSp>
              <p:nvGrpSpPr>
                <p:cNvPr id="454" name="Group 435"/>
                <p:cNvGrpSpPr>
                  <a:grpSpLocks/>
                </p:cNvGrpSpPr>
                <p:nvPr/>
              </p:nvGrpSpPr>
              <p:grpSpPr bwMode="auto">
                <a:xfrm>
                  <a:off x="5462588" y="1476375"/>
                  <a:ext cx="1603375" cy="114300"/>
                  <a:chOff x="3441" y="930"/>
                  <a:chExt cx="1010" cy="72"/>
                </a:xfrm>
              </p:grpSpPr>
              <p:sp>
                <p:nvSpPr>
                  <p:cNvPr id="121" name="Rectangle 436"/>
                  <p:cNvSpPr>
                    <a:spLocks noChangeArrowheads="1"/>
                  </p:cNvSpPr>
                  <p:nvPr/>
                </p:nvSpPr>
                <p:spPr bwMode="auto">
                  <a:xfrm>
                    <a:off x="3684" y="928"/>
                    <a:ext cx="161"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22" name="Rectangle 437"/>
                  <p:cNvSpPr>
                    <a:spLocks noChangeArrowheads="1"/>
                  </p:cNvSpPr>
                  <p:nvPr/>
                </p:nvSpPr>
                <p:spPr bwMode="auto">
                  <a:xfrm>
                    <a:off x="3887" y="928"/>
                    <a:ext cx="161"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23" name="Rectangle 438"/>
                  <p:cNvSpPr>
                    <a:spLocks noChangeArrowheads="1"/>
                  </p:cNvSpPr>
                  <p:nvPr/>
                </p:nvSpPr>
                <p:spPr bwMode="auto">
                  <a:xfrm>
                    <a:off x="4290" y="928"/>
                    <a:ext cx="160"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24" name="Rectangle 439"/>
                  <p:cNvSpPr>
                    <a:spLocks noChangeArrowheads="1"/>
                  </p:cNvSpPr>
                  <p:nvPr/>
                </p:nvSpPr>
                <p:spPr bwMode="auto">
                  <a:xfrm>
                    <a:off x="4090" y="928"/>
                    <a:ext cx="160" cy="7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sp>
                <p:nvSpPr>
                  <p:cNvPr id="125" name="Rectangle 440"/>
                  <p:cNvSpPr>
                    <a:spLocks noChangeArrowheads="1"/>
                  </p:cNvSpPr>
                  <p:nvPr/>
                </p:nvSpPr>
                <p:spPr bwMode="auto">
                  <a:xfrm>
                    <a:off x="3441" y="931"/>
                    <a:ext cx="160" cy="68"/>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buClr>
                        <a:srgbClr val="000000"/>
                      </a:buClr>
                      <a:buSzPct val="100000"/>
                      <a:buFont typeface="Times New Roman" pitchFamily="18" charset="0"/>
                      <a:buNone/>
                    </a:pPr>
                    <a:endParaRPr lang="en-US" sz="1200">
                      <a:latin typeface="Trebuchet MS" pitchFamily="34" charset="0"/>
                    </a:endParaRPr>
                  </a:p>
                </p:txBody>
              </p:sp>
            </p:grpSp>
            <p:grpSp>
              <p:nvGrpSpPr>
                <p:cNvPr id="455" name="Group 441"/>
                <p:cNvGrpSpPr>
                  <a:grpSpLocks/>
                </p:cNvGrpSpPr>
                <p:nvPr/>
              </p:nvGrpSpPr>
              <p:grpSpPr bwMode="auto">
                <a:xfrm>
                  <a:off x="1190625" y="2157413"/>
                  <a:ext cx="1441449" cy="2557463"/>
                  <a:chOff x="750" y="1359"/>
                  <a:chExt cx="908" cy="1611"/>
                </a:xfrm>
              </p:grpSpPr>
              <p:sp>
                <p:nvSpPr>
                  <p:cNvPr id="109" name="Text Box 442"/>
                  <p:cNvSpPr txBox="1">
                    <a:spLocks noChangeArrowheads="1"/>
                  </p:cNvSpPr>
                  <p:nvPr/>
                </p:nvSpPr>
                <p:spPr bwMode="auto">
                  <a:xfrm>
                    <a:off x="1458" y="1480"/>
                    <a:ext cx="97" cy="162"/>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sz="1200">
                      <a:latin typeface="Trebuchet MS" pitchFamily="34" charset="0"/>
                    </a:endParaRPr>
                  </a:p>
                </p:txBody>
              </p:sp>
              <p:sp>
                <p:nvSpPr>
                  <p:cNvPr id="110" name="Oval 443"/>
                  <p:cNvSpPr>
                    <a:spLocks noChangeArrowheads="1"/>
                  </p:cNvSpPr>
                  <p:nvPr/>
                </p:nvSpPr>
                <p:spPr bwMode="auto">
                  <a:xfrm>
                    <a:off x="1537" y="1468"/>
                    <a:ext cx="119" cy="109"/>
                  </a:xfrm>
                  <a:prstGeom prst="ellipse">
                    <a:avLst/>
                  </a:prstGeom>
                  <a:solidFill>
                    <a:srgbClr val="FF0000"/>
                  </a:solidFill>
                  <a:ln w="12600">
                    <a:solidFill>
                      <a:srgbClr val="FFFFFF"/>
                    </a:solidFill>
                    <a:miter lim="800000"/>
                    <a:headEnd/>
                    <a:tailEnd/>
                  </a:ln>
                  <a:effectLst>
                    <a:outerShdw dist="107933" dir="13500000" algn="ctr" rotWithShape="0">
                      <a:srgbClr val="FF33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grpSp>
                <p:nvGrpSpPr>
                  <p:cNvPr id="456" name="Group 444"/>
                  <p:cNvGrpSpPr>
                    <a:grpSpLocks/>
                  </p:cNvGrpSpPr>
                  <p:nvPr/>
                </p:nvGrpSpPr>
                <p:grpSpPr bwMode="auto">
                  <a:xfrm>
                    <a:off x="750" y="1359"/>
                    <a:ext cx="788" cy="1611"/>
                    <a:chOff x="750" y="1359"/>
                    <a:chExt cx="788" cy="1611"/>
                  </a:xfrm>
                </p:grpSpPr>
                <p:sp>
                  <p:nvSpPr>
                    <p:cNvPr id="112" name="Line 445"/>
                    <p:cNvSpPr>
                      <a:spLocks noChangeShapeType="1"/>
                    </p:cNvSpPr>
                    <p:nvPr/>
                  </p:nvSpPr>
                  <p:spPr bwMode="auto">
                    <a:xfrm flipH="1">
                      <a:off x="930" y="2599"/>
                      <a:ext cx="163" cy="255"/>
                    </a:xfrm>
                    <a:prstGeom prst="line">
                      <a:avLst/>
                    </a:prstGeom>
                    <a:noFill/>
                    <a:ln w="38160">
                      <a:solidFill>
                        <a:srgbClr val="FFFF00"/>
                      </a:solidFill>
                      <a:miter lim="800000"/>
                      <a:headEnd/>
                      <a:tailEnd type="triangle" w="med" len="med"/>
                    </a:ln>
                  </p:spPr>
                  <p:txBody>
                    <a:bodyPr/>
                    <a:lstStyle/>
                    <a:p>
                      <a:endParaRPr lang="en-US">
                        <a:latin typeface="Trebuchet MS" pitchFamily="34" charset="0"/>
                      </a:endParaRPr>
                    </a:p>
                  </p:txBody>
                </p:sp>
                <p:sp>
                  <p:nvSpPr>
                    <p:cNvPr id="113" name="Line 446"/>
                    <p:cNvSpPr>
                      <a:spLocks noChangeShapeType="1"/>
                    </p:cNvSpPr>
                    <p:nvPr/>
                  </p:nvSpPr>
                  <p:spPr bwMode="auto">
                    <a:xfrm flipH="1">
                      <a:off x="1333" y="1581"/>
                      <a:ext cx="203" cy="255"/>
                    </a:xfrm>
                    <a:prstGeom prst="line">
                      <a:avLst/>
                    </a:prstGeom>
                    <a:noFill/>
                    <a:ln w="38160">
                      <a:solidFill>
                        <a:srgbClr val="FFFF00"/>
                      </a:solidFill>
                      <a:miter lim="800000"/>
                      <a:headEnd type="triangle" w="med" len="med"/>
                      <a:tailEnd/>
                    </a:ln>
                  </p:spPr>
                  <p:txBody>
                    <a:bodyPr/>
                    <a:lstStyle/>
                    <a:p>
                      <a:endParaRPr lang="en-US">
                        <a:latin typeface="Trebuchet MS" pitchFamily="34" charset="0"/>
                      </a:endParaRPr>
                    </a:p>
                  </p:txBody>
                </p:sp>
                <p:sp>
                  <p:nvSpPr>
                    <p:cNvPr id="114" name="Line 447"/>
                    <p:cNvSpPr>
                      <a:spLocks noChangeShapeType="1"/>
                    </p:cNvSpPr>
                    <p:nvPr/>
                  </p:nvSpPr>
                  <p:spPr bwMode="auto">
                    <a:xfrm>
                      <a:off x="1375" y="2599"/>
                      <a:ext cx="77" cy="182"/>
                    </a:xfrm>
                    <a:prstGeom prst="line">
                      <a:avLst/>
                    </a:prstGeom>
                    <a:noFill/>
                    <a:ln w="38160">
                      <a:solidFill>
                        <a:srgbClr val="FFFF00"/>
                      </a:solidFill>
                      <a:miter lim="800000"/>
                      <a:headEnd/>
                      <a:tailEnd/>
                    </a:ln>
                  </p:spPr>
                  <p:txBody>
                    <a:bodyPr/>
                    <a:lstStyle/>
                    <a:p>
                      <a:endParaRPr lang="en-US">
                        <a:latin typeface="Trebuchet MS" pitchFamily="34" charset="0"/>
                      </a:endParaRPr>
                    </a:p>
                  </p:txBody>
                </p:sp>
                <p:grpSp>
                  <p:nvGrpSpPr>
                    <p:cNvPr id="457" name="Group 448"/>
                    <p:cNvGrpSpPr>
                      <a:grpSpLocks/>
                    </p:cNvGrpSpPr>
                    <p:nvPr/>
                  </p:nvGrpSpPr>
                  <p:grpSpPr bwMode="auto">
                    <a:xfrm>
                      <a:off x="750" y="1359"/>
                      <a:ext cx="421" cy="476"/>
                      <a:chOff x="750" y="1359"/>
                      <a:chExt cx="421" cy="476"/>
                    </a:xfrm>
                  </p:grpSpPr>
                  <p:sp>
                    <p:nvSpPr>
                      <p:cNvPr id="119" name="Line 449"/>
                      <p:cNvSpPr>
                        <a:spLocks noChangeShapeType="1"/>
                      </p:cNvSpPr>
                      <p:nvPr/>
                    </p:nvSpPr>
                    <p:spPr bwMode="auto">
                      <a:xfrm>
                        <a:off x="972" y="1437"/>
                        <a:ext cx="199" cy="398"/>
                      </a:xfrm>
                      <a:prstGeom prst="line">
                        <a:avLst/>
                      </a:prstGeom>
                      <a:noFill/>
                      <a:ln w="38160">
                        <a:solidFill>
                          <a:srgbClr val="FFFF00"/>
                        </a:solidFill>
                        <a:miter lim="800000"/>
                        <a:headEnd/>
                        <a:tailEnd/>
                      </a:ln>
                    </p:spPr>
                    <p:txBody>
                      <a:bodyPr/>
                      <a:lstStyle/>
                      <a:p>
                        <a:endParaRPr lang="en-US">
                          <a:latin typeface="Trebuchet MS" pitchFamily="34" charset="0"/>
                        </a:endParaRPr>
                      </a:p>
                    </p:txBody>
                  </p:sp>
                  <p:sp>
                    <p:nvSpPr>
                      <p:cNvPr id="120" name="Text Box 450"/>
                      <p:cNvSpPr txBox="1">
                        <a:spLocks noChangeArrowheads="1"/>
                      </p:cNvSpPr>
                      <p:nvPr/>
                    </p:nvSpPr>
                    <p:spPr bwMode="auto">
                      <a:xfrm>
                        <a:off x="750" y="1359"/>
                        <a:ext cx="296" cy="249"/>
                      </a:xfrm>
                      <a:prstGeom prst="rect">
                        <a:avLst/>
                      </a:prstGeom>
                      <a:noFill/>
                      <a:ln w="9525">
                        <a:noFill/>
                        <a:round/>
                        <a:headEnd/>
                        <a:tailEnd/>
                      </a:ln>
                      <a:effectLst/>
                    </p:spPr>
                    <p:txBody>
                      <a:bodyPr wrap="none"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a:effectLst>
                              <a:outerShdw blurRad="38100" dist="38100" dir="2700000" algn="tl">
                                <a:srgbClr val="C0C0C0"/>
                              </a:outerShdw>
                            </a:effectLst>
                            <a:latin typeface="Trebuchet MS" pitchFamily="34" charset="0"/>
                          </a:rPr>
                          <a:t>H</a:t>
                        </a:r>
                        <a:r>
                          <a:rPr lang="en-US" sz="1200" b="1" baseline="30000">
                            <a:effectLst>
                              <a:outerShdw blurRad="38100" dist="38100" dir="2700000" algn="tl">
                                <a:srgbClr val="C0C0C0"/>
                              </a:outerShdw>
                            </a:effectLst>
                            <a:latin typeface="Trebuchet MS" pitchFamily="34" charset="0"/>
                          </a:rPr>
                          <a:t>+</a:t>
                        </a:r>
                      </a:p>
                    </p:txBody>
                  </p:sp>
                </p:grpSp>
                <p:sp>
                  <p:nvSpPr>
                    <p:cNvPr id="116" name="Text Box 451"/>
                    <p:cNvSpPr txBox="1">
                      <a:spLocks noChangeArrowheads="1"/>
                    </p:cNvSpPr>
                    <p:nvPr/>
                  </p:nvSpPr>
                  <p:spPr bwMode="auto">
                    <a:xfrm>
                      <a:off x="1326" y="2810"/>
                      <a:ext cx="94" cy="16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sz="1200">
                        <a:latin typeface="Trebuchet MS" pitchFamily="34" charset="0"/>
                      </a:endParaRPr>
                    </a:p>
                  </p:txBody>
                </p:sp>
                <p:sp>
                  <p:nvSpPr>
                    <p:cNvPr id="117" name="Oval 452"/>
                    <p:cNvSpPr>
                      <a:spLocks noChangeArrowheads="1"/>
                    </p:cNvSpPr>
                    <p:nvPr/>
                  </p:nvSpPr>
                  <p:spPr bwMode="auto">
                    <a:xfrm>
                      <a:off x="1396" y="2782"/>
                      <a:ext cx="122" cy="108"/>
                    </a:xfrm>
                    <a:prstGeom prst="ellipse">
                      <a:avLst/>
                    </a:prstGeom>
                    <a:solidFill>
                      <a:srgbClr val="FF0000"/>
                    </a:solidFill>
                    <a:ln w="12600">
                      <a:solidFill>
                        <a:srgbClr val="FFFFFF"/>
                      </a:solidFill>
                      <a:miter lim="800000"/>
                      <a:headEnd/>
                      <a:tailEnd/>
                    </a:ln>
                    <a:effectLst>
                      <a:outerShdw dist="107933" dir="13500000" algn="ctr" rotWithShape="0">
                        <a:srgbClr val="FF33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sp>
                  <p:nvSpPr>
                    <p:cNvPr id="118" name="AutoShape 453"/>
                    <p:cNvSpPr>
                      <a:spLocks noChangeArrowheads="1"/>
                    </p:cNvSpPr>
                    <p:nvPr/>
                  </p:nvSpPr>
                  <p:spPr bwMode="auto">
                    <a:xfrm>
                      <a:off x="972" y="1832"/>
                      <a:ext cx="466" cy="764"/>
                    </a:xfrm>
                    <a:prstGeom prst="roundRect">
                      <a:avLst>
                        <a:gd name="adj" fmla="val 16667"/>
                      </a:avLst>
                    </a:prstGeom>
                    <a:solidFill>
                      <a:srgbClr val="00FF00"/>
                    </a:solidFill>
                    <a:ln w="9360">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lIns="90000" tIns="46800" rIns="90000" bIns="46800" anchor="ctr">
                      <a:flatTx/>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err="1" smtClean="0">
                          <a:latin typeface="Trebuchet MS" pitchFamily="34" charset="0"/>
                        </a:rPr>
                        <a:t>NorA</a:t>
                      </a:r>
                      <a:endParaRPr lang="en-US" sz="1200" b="1" dirty="0">
                        <a:latin typeface="Trebuchet MS" pitchFamily="34" charset="0"/>
                      </a:endParaRPr>
                    </a:p>
                  </p:txBody>
                </p:sp>
              </p:grpSp>
            </p:grpSp>
            <p:grpSp>
              <p:nvGrpSpPr>
                <p:cNvPr id="458" name="Group 454"/>
                <p:cNvGrpSpPr>
                  <a:grpSpLocks/>
                </p:cNvGrpSpPr>
                <p:nvPr/>
              </p:nvGrpSpPr>
              <p:grpSpPr bwMode="auto">
                <a:xfrm>
                  <a:off x="6361108" y="2341563"/>
                  <a:ext cx="1878011" cy="2579686"/>
                  <a:chOff x="4007" y="1475"/>
                  <a:chExt cx="1183" cy="1625"/>
                </a:xfrm>
              </p:grpSpPr>
              <p:sp>
                <p:nvSpPr>
                  <p:cNvPr id="55" name="Oval 455"/>
                  <p:cNvSpPr>
                    <a:spLocks noChangeArrowheads="1"/>
                  </p:cNvSpPr>
                  <p:nvPr/>
                </p:nvSpPr>
                <p:spPr bwMode="auto">
                  <a:xfrm>
                    <a:off x="4007" y="1801"/>
                    <a:ext cx="526" cy="872"/>
                  </a:xfrm>
                  <a:prstGeom prst="ellipse">
                    <a:avLst/>
                  </a:prstGeom>
                  <a:solidFill>
                    <a:srgbClr val="FF0000"/>
                  </a:solidFill>
                  <a:ln w="9360">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lIns="90000" tIns="46800" rIns="90000" bIns="46800" anchor="ctr">
                    <a:flatTx/>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err="1">
                        <a:latin typeface="Trebuchet MS" pitchFamily="34" charset="0"/>
                      </a:rPr>
                      <a:t>LmrA</a:t>
                    </a:r>
                    <a:endParaRPr lang="en-US" sz="1200" b="1" dirty="0">
                      <a:latin typeface="Trebuchet MS" pitchFamily="34" charset="0"/>
                    </a:endParaRPr>
                  </a:p>
                </p:txBody>
              </p:sp>
              <p:grpSp>
                <p:nvGrpSpPr>
                  <p:cNvPr id="459" name="Group 456"/>
                  <p:cNvGrpSpPr>
                    <a:grpSpLocks/>
                  </p:cNvGrpSpPr>
                  <p:nvPr/>
                </p:nvGrpSpPr>
                <p:grpSpPr bwMode="auto">
                  <a:xfrm>
                    <a:off x="4573" y="2094"/>
                    <a:ext cx="96" cy="363"/>
                    <a:chOff x="4573" y="2094"/>
                    <a:chExt cx="96" cy="363"/>
                  </a:xfrm>
                </p:grpSpPr>
                <p:grpSp>
                  <p:nvGrpSpPr>
                    <p:cNvPr id="467" name="Group 457"/>
                    <p:cNvGrpSpPr>
                      <a:grpSpLocks/>
                    </p:cNvGrpSpPr>
                    <p:nvPr/>
                  </p:nvGrpSpPr>
                  <p:grpSpPr bwMode="auto">
                    <a:xfrm>
                      <a:off x="4573" y="2094"/>
                      <a:ext cx="96" cy="363"/>
                      <a:chOff x="4573" y="2094"/>
                      <a:chExt cx="96" cy="363"/>
                    </a:xfrm>
                  </p:grpSpPr>
                  <p:sp>
                    <p:nvSpPr>
                      <p:cNvPr id="103" name="Oval 458"/>
                      <p:cNvSpPr>
                        <a:spLocks noChangeArrowheads="1"/>
                      </p:cNvSpPr>
                      <p:nvPr/>
                    </p:nvSpPr>
                    <p:spPr bwMode="auto">
                      <a:xfrm>
                        <a:off x="4573" y="2092"/>
                        <a:ext cx="96" cy="41"/>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04" name="AutoShape 459"/>
                      <p:cNvCxnSpPr>
                        <a:cxnSpLocks noChangeShapeType="1"/>
                      </p:cNvCxnSpPr>
                      <p:nvPr/>
                    </p:nvCxnSpPr>
                    <p:spPr bwMode="auto">
                      <a:xfrm flipH="1">
                        <a:off x="4604" y="2112"/>
                        <a:ext cx="12"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05" name="Line 460"/>
                      <p:cNvSpPr>
                        <a:spLocks noChangeShapeType="1"/>
                      </p:cNvSpPr>
                      <p:nvPr/>
                    </p:nvSpPr>
                    <p:spPr bwMode="auto">
                      <a:xfrm>
                        <a:off x="4637" y="2136"/>
                        <a:ext cx="0" cy="125"/>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106" name="Oval 461"/>
                      <p:cNvSpPr>
                        <a:spLocks noChangeArrowheads="1"/>
                      </p:cNvSpPr>
                      <p:nvPr/>
                    </p:nvSpPr>
                    <p:spPr bwMode="auto">
                      <a:xfrm>
                        <a:off x="4573" y="2412"/>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107" name="AutoShape 462"/>
                      <p:cNvCxnSpPr>
                        <a:cxnSpLocks noChangeShapeType="1"/>
                      </p:cNvCxnSpPr>
                      <p:nvPr/>
                    </p:nvCxnSpPr>
                    <p:spPr bwMode="auto">
                      <a:xfrm flipH="1">
                        <a:off x="4604" y="2285"/>
                        <a:ext cx="12"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08" name="Line 463"/>
                      <p:cNvSpPr>
                        <a:spLocks noChangeShapeType="1"/>
                      </p:cNvSpPr>
                      <p:nvPr/>
                    </p:nvSpPr>
                    <p:spPr bwMode="auto">
                      <a:xfrm>
                        <a:off x="4637" y="2285"/>
                        <a:ext cx="0" cy="126"/>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102" name="Line 464"/>
                    <p:cNvSpPr>
                      <a:spLocks noChangeShapeType="1"/>
                    </p:cNvSpPr>
                    <p:nvPr/>
                  </p:nvSpPr>
                  <p:spPr bwMode="auto">
                    <a:xfrm>
                      <a:off x="4640" y="2143"/>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475" name="Group 465"/>
                  <p:cNvGrpSpPr>
                    <a:grpSpLocks/>
                  </p:cNvGrpSpPr>
                  <p:nvPr/>
                </p:nvGrpSpPr>
                <p:grpSpPr bwMode="auto">
                  <a:xfrm>
                    <a:off x="4962" y="2094"/>
                    <a:ext cx="96" cy="363"/>
                    <a:chOff x="4962" y="2094"/>
                    <a:chExt cx="96" cy="363"/>
                  </a:xfrm>
                </p:grpSpPr>
                <p:grpSp>
                  <p:nvGrpSpPr>
                    <p:cNvPr id="483" name="Group 466"/>
                    <p:cNvGrpSpPr>
                      <a:grpSpLocks/>
                    </p:cNvGrpSpPr>
                    <p:nvPr/>
                  </p:nvGrpSpPr>
                  <p:grpSpPr bwMode="auto">
                    <a:xfrm>
                      <a:off x="4962" y="2094"/>
                      <a:ext cx="96" cy="363"/>
                      <a:chOff x="4962" y="2094"/>
                      <a:chExt cx="96" cy="363"/>
                    </a:xfrm>
                  </p:grpSpPr>
                  <p:sp>
                    <p:nvSpPr>
                      <p:cNvPr id="95" name="Oval 467"/>
                      <p:cNvSpPr>
                        <a:spLocks noChangeArrowheads="1"/>
                      </p:cNvSpPr>
                      <p:nvPr/>
                    </p:nvSpPr>
                    <p:spPr bwMode="auto">
                      <a:xfrm>
                        <a:off x="4964" y="2092"/>
                        <a:ext cx="95" cy="41"/>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96" name="AutoShape 468"/>
                      <p:cNvCxnSpPr>
                        <a:cxnSpLocks noChangeShapeType="1"/>
                      </p:cNvCxnSpPr>
                      <p:nvPr/>
                    </p:nvCxnSpPr>
                    <p:spPr bwMode="auto">
                      <a:xfrm flipH="1">
                        <a:off x="4993" y="2112"/>
                        <a:ext cx="9"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97" name="Line 469"/>
                      <p:cNvSpPr>
                        <a:spLocks noChangeShapeType="1"/>
                      </p:cNvSpPr>
                      <p:nvPr/>
                    </p:nvSpPr>
                    <p:spPr bwMode="auto">
                      <a:xfrm>
                        <a:off x="5026" y="2136"/>
                        <a:ext cx="0" cy="125"/>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98" name="Oval 470"/>
                      <p:cNvSpPr>
                        <a:spLocks noChangeArrowheads="1"/>
                      </p:cNvSpPr>
                      <p:nvPr/>
                    </p:nvSpPr>
                    <p:spPr bwMode="auto">
                      <a:xfrm>
                        <a:off x="4964" y="2412"/>
                        <a:ext cx="95"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99" name="AutoShape 471"/>
                      <p:cNvCxnSpPr>
                        <a:cxnSpLocks noChangeShapeType="1"/>
                      </p:cNvCxnSpPr>
                      <p:nvPr/>
                    </p:nvCxnSpPr>
                    <p:spPr bwMode="auto">
                      <a:xfrm flipH="1">
                        <a:off x="4993" y="2285"/>
                        <a:ext cx="9"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100" name="Line 472"/>
                      <p:cNvSpPr>
                        <a:spLocks noChangeShapeType="1"/>
                      </p:cNvSpPr>
                      <p:nvPr/>
                    </p:nvSpPr>
                    <p:spPr bwMode="auto">
                      <a:xfrm>
                        <a:off x="5026" y="2285"/>
                        <a:ext cx="0" cy="126"/>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94" name="Line 473"/>
                    <p:cNvSpPr>
                      <a:spLocks noChangeShapeType="1"/>
                    </p:cNvSpPr>
                    <p:nvPr/>
                  </p:nvSpPr>
                  <p:spPr bwMode="auto">
                    <a:xfrm>
                      <a:off x="5026" y="2143"/>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491" name="Group 474"/>
                  <p:cNvGrpSpPr>
                    <a:grpSpLocks/>
                  </p:cNvGrpSpPr>
                  <p:nvPr/>
                </p:nvGrpSpPr>
                <p:grpSpPr bwMode="auto">
                  <a:xfrm>
                    <a:off x="4865" y="2094"/>
                    <a:ext cx="96" cy="363"/>
                    <a:chOff x="4865" y="2094"/>
                    <a:chExt cx="96" cy="363"/>
                  </a:xfrm>
                </p:grpSpPr>
                <p:grpSp>
                  <p:nvGrpSpPr>
                    <p:cNvPr id="499" name="Group 475"/>
                    <p:cNvGrpSpPr>
                      <a:grpSpLocks/>
                    </p:cNvGrpSpPr>
                    <p:nvPr/>
                  </p:nvGrpSpPr>
                  <p:grpSpPr bwMode="auto">
                    <a:xfrm>
                      <a:off x="4865" y="2094"/>
                      <a:ext cx="96" cy="363"/>
                      <a:chOff x="4865" y="2094"/>
                      <a:chExt cx="96" cy="363"/>
                    </a:xfrm>
                  </p:grpSpPr>
                  <p:sp>
                    <p:nvSpPr>
                      <p:cNvPr id="87" name="Oval 476"/>
                      <p:cNvSpPr>
                        <a:spLocks noChangeArrowheads="1"/>
                      </p:cNvSpPr>
                      <p:nvPr/>
                    </p:nvSpPr>
                    <p:spPr bwMode="auto">
                      <a:xfrm>
                        <a:off x="4865" y="2092"/>
                        <a:ext cx="96" cy="41"/>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88" name="AutoShape 477"/>
                      <p:cNvCxnSpPr>
                        <a:cxnSpLocks noChangeShapeType="1"/>
                      </p:cNvCxnSpPr>
                      <p:nvPr/>
                    </p:nvCxnSpPr>
                    <p:spPr bwMode="auto">
                      <a:xfrm flipH="1">
                        <a:off x="4900" y="2112"/>
                        <a:ext cx="9"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89" name="Line 478"/>
                      <p:cNvSpPr>
                        <a:spLocks noChangeShapeType="1"/>
                      </p:cNvSpPr>
                      <p:nvPr/>
                    </p:nvSpPr>
                    <p:spPr bwMode="auto">
                      <a:xfrm>
                        <a:off x="4932" y="2136"/>
                        <a:ext cx="0" cy="125"/>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90" name="Oval 479"/>
                      <p:cNvSpPr>
                        <a:spLocks noChangeArrowheads="1"/>
                      </p:cNvSpPr>
                      <p:nvPr/>
                    </p:nvSpPr>
                    <p:spPr bwMode="auto">
                      <a:xfrm>
                        <a:off x="4865" y="2412"/>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91" name="AutoShape 480"/>
                      <p:cNvCxnSpPr>
                        <a:cxnSpLocks noChangeShapeType="1"/>
                      </p:cNvCxnSpPr>
                      <p:nvPr/>
                    </p:nvCxnSpPr>
                    <p:spPr bwMode="auto">
                      <a:xfrm flipH="1">
                        <a:off x="4900" y="2285"/>
                        <a:ext cx="9"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92" name="Line 481"/>
                      <p:cNvSpPr>
                        <a:spLocks noChangeShapeType="1"/>
                      </p:cNvSpPr>
                      <p:nvPr/>
                    </p:nvSpPr>
                    <p:spPr bwMode="auto">
                      <a:xfrm>
                        <a:off x="4932" y="2285"/>
                        <a:ext cx="0" cy="126"/>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86" name="Line 482"/>
                    <p:cNvSpPr>
                      <a:spLocks noChangeShapeType="1"/>
                    </p:cNvSpPr>
                    <p:nvPr/>
                  </p:nvSpPr>
                  <p:spPr bwMode="auto">
                    <a:xfrm>
                      <a:off x="4932" y="2143"/>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500" name="Group 483"/>
                  <p:cNvGrpSpPr>
                    <a:grpSpLocks/>
                  </p:cNvGrpSpPr>
                  <p:nvPr/>
                </p:nvGrpSpPr>
                <p:grpSpPr bwMode="auto">
                  <a:xfrm>
                    <a:off x="4767" y="2094"/>
                    <a:ext cx="97" cy="363"/>
                    <a:chOff x="4767" y="2094"/>
                    <a:chExt cx="97" cy="363"/>
                  </a:xfrm>
                </p:grpSpPr>
                <p:grpSp>
                  <p:nvGrpSpPr>
                    <p:cNvPr id="501" name="Group 484"/>
                    <p:cNvGrpSpPr>
                      <a:grpSpLocks/>
                    </p:cNvGrpSpPr>
                    <p:nvPr/>
                  </p:nvGrpSpPr>
                  <p:grpSpPr bwMode="auto">
                    <a:xfrm>
                      <a:off x="4767" y="2094"/>
                      <a:ext cx="97" cy="363"/>
                      <a:chOff x="4767" y="2094"/>
                      <a:chExt cx="97" cy="363"/>
                    </a:xfrm>
                  </p:grpSpPr>
                  <p:sp>
                    <p:nvSpPr>
                      <p:cNvPr id="79" name="Oval 485"/>
                      <p:cNvSpPr>
                        <a:spLocks noChangeArrowheads="1"/>
                      </p:cNvSpPr>
                      <p:nvPr/>
                    </p:nvSpPr>
                    <p:spPr bwMode="auto">
                      <a:xfrm>
                        <a:off x="4767" y="2092"/>
                        <a:ext cx="95" cy="41"/>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80" name="AutoShape 486"/>
                      <p:cNvCxnSpPr>
                        <a:cxnSpLocks noChangeShapeType="1"/>
                      </p:cNvCxnSpPr>
                      <p:nvPr/>
                    </p:nvCxnSpPr>
                    <p:spPr bwMode="auto">
                      <a:xfrm flipH="1">
                        <a:off x="4797" y="2112"/>
                        <a:ext cx="7"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81" name="Line 487"/>
                      <p:cNvSpPr>
                        <a:spLocks noChangeShapeType="1"/>
                      </p:cNvSpPr>
                      <p:nvPr/>
                    </p:nvSpPr>
                    <p:spPr bwMode="auto">
                      <a:xfrm>
                        <a:off x="4833" y="2136"/>
                        <a:ext cx="0" cy="125"/>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82" name="Oval 488"/>
                      <p:cNvSpPr>
                        <a:spLocks noChangeArrowheads="1"/>
                      </p:cNvSpPr>
                      <p:nvPr/>
                    </p:nvSpPr>
                    <p:spPr bwMode="auto">
                      <a:xfrm>
                        <a:off x="4767" y="2412"/>
                        <a:ext cx="95"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83" name="AutoShape 489"/>
                      <p:cNvCxnSpPr>
                        <a:cxnSpLocks noChangeShapeType="1"/>
                      </p:cNvCxnSpPr>
                      <p:nvPr/>
                    </p:nvCxnSpPr>
                    <p:spPr bwMode="auto">
                      <a:xfrm flipH="1">
                        <a:off x="4797" y="2285"/>
                        <a:ext cx="7"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84" name="Line 490"/>
                      <p:cNvSpPr>
                        <a:spLocks noChangeShapeType="1"/>
                      </p:cNvSpPr>
                      <p:nvPr/>
                    </p:nvSpPr>
                    <p:spPr bwMode="auto">
                      <a:xfrm>
                        <a:off x="4833" y="2285"/>
                        <a:ext cx="0" cy="126"/>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78" name="Line 491"/>
                    <p:cNvSpPr>
                      <a:spLocks noChangeShapeType="1"/>
                    </p:cNvSpPr>
                    <p:nvPr/>
                  </p:nvSpPr>
                  <p:spPr bwMode="auto">
                    <a:xfrm>
                      <a:off x="4831" y="2143"/>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502" name="Group 492"/>
                  <p:cNvGrpSpPr>
                    <a:grpSpLocks/>
                  </p:cNvGrpSpPr>
                  <p:nvPr/>
                </p:nvGrpSpPr>
                <p:grpSpPr bwMode="auto">
                  <a:xfrm>
                    <a:off x="4670" y="2094"/>
                    <a:ext cx="96" cy="363"/>
                    <a:chOff x="4670" y="2094"/>
                    <a:chExt cx="96" cy="363"/>
                  </a:xfrm>
                </p:grpSpPr>
                <p:grpSp>
                  <p:nvGrpSpPr>
                    <p:cNvPr id="503" name="Group 493"/>
                    <p:cNvGrpSpPr>
                      <a:grpSpLocks/>
                    </p:cNvGrpSpPr>
                    <p:nvPr/>
                  </p:nvGrpSpPr>
                  <p:grpSpPr bwMode="auto">
                    <a:xfrm>
                      <a:off x="4670" y="2094"/>
                      <a:ext cx="96" cy="363"/>
                      <a:chOff x="4670" y="2094"/>
                      <a:chExt cx="96" cy="363"/>
                    </a:xfrm>
                  </p:grpSpPr>
                  <p:sp>
                    <p:nvSpPr>
                      <p:cNvPr id="71" name="Oval 494"/>
                      <p:cNvSpPr>
                        <a:spLocks noChangeArrowheads="1"/>
                      </p:cNvSpPr>
                      <p:nvPr/>
                    </p:nvSpPr>
                    <p:spPr bwMode="auto">
                      <a:xfrm>
                        <a:off x="4672" y="2092"/>
                        <a:ext cx="96" cy="41"/>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72" name="AutoShape 495"/>
                      <p:cNvCxnSpPr>
                        <a:cxnSpLocks noChangeShapeType="1"/>
                      </p:cNvCxnSpPr>
                      <p:nvPr/>
                    </p:nvCxnSpPr>
                    <p:spPr bwMode="auto">
                      <a:xfrm flipH="1">
                        <a:off x="4700" y="2112"/>
                        <a:ext cx="11" cy="143"/>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73" name="Line 496"/>
                      <p:cNvSpPr>
                        <a:spLocks noChangeShapeType="1"/>
                      </p:cNvSpPr>
                      <p:nvPr/>
                    </p:nvSpPr>
                    <p:spPr bwMode="auto">
                      <a:xfrm>
                        <a:off x="4736" y="2136"/>
                        <a:ext cx="0" cy="125"/>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sp>
                    <p:nvSpPr>
                      <p:cNvPr id="74" name="Oval 497"/>
                      <p:cNvSpPr>
                        <a:spLocks noChangeArrowheads="1"/>
                      </p:cNvSpPr>
                      <p:nvPr/>
                    </p:nvSpPr>
                    <p:spPr bwMode="auto">
                      <a:xfrm>
                        <a:off x="4672" y="2412"/>
                        <a:ext cx="96" cy="44"/>
                      </a:xfrm>
                      <a:prstGeom prst="ellipse">
                        <a:avLst/>
                      </a:prstGeom>
                      <a:solidFill>
                        <a:srgbClr val="FFFF00"/>
                      </a:solidFill>
                      <a:ln w="12600">
                        <a:solidFill>
                          <a:srgbClr val="FF6600"/>
                        </a:solidFill>
                        <a:miter lim="800000"/>
                        <a:headEnd/>
                        <a:tailEnd/>
                      </a:ln>
                      <a:effectLst>
                        <a:outerShdw dist="107933" dir="18900000" algn="ctr" rotWithShape="0">
                          <a:srgbClr val="FFFF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cxnSp>
                    <p:nvCxnSpPr>
                      <p:cNvPr id="75" name="AutoShape 498"/>
                      <p:cNvCxnSpPr>
                        <a:cxnSpLocks noChangeShapeType="1"/>
                      </p:cNvCxnSpPr>
                      <p:nvPr/>
                    </p:nvCxnSpPr>
                    <p:spPr bwMode="auto">
                      <a:xfrm flipH="1">
                        <a:off x="4700" y="2285"/>
                        <a:ext cx="11" cy="140"/>
                      </a:xfrm>
                      <a:prstGeom prst="straightConnector1">
                        <a:avLst/>
                      </a:prstGeom>
                      <a:noFill/>
                      <a:ln w="25560">
                        <a:solidFill>
                          <a:srgbClr val="FF6600"/>
                        </a:solidFill>
                        <a:miter lim="800000"/>
                        <a:headEnd/>
                        <a:tailEnd/>
                      </a:ln>
                      <a:effectLst>
                        <a:outerShdw dist="107933" dir="18900000" algn="ctr" rotWithShape="0">
                          <a:srgbClr val="FFFF00">
                            <a:alpha val="50027"/>
                          </a:srgbClr>
                        </a:outerShdw>
                      </a:effectLst>
                    </p:spPr>
                  </p:cxnSp>
                  <p:sp>
                    <p:nvSpPr>
                      <p:cNvPr id="76" name="Line 499"/>
                      <p:cNvSpPr>
                        <a:spLocks noChangeShapeType="1"/>
                      </p:cNvSpPr>
                      <p:nvPr/>
                    </p:nvSpPr>
                    <p:spPr bwMode="auto">
                      <a:xfrm>
                        <a:off x="4736" y="2285"/>
                        <a:ext cx="0" cy="126"/>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70" name="Line 500"/>
                    <p:cNvSpPr>
                      <a:spLocks noChangeShapeType="1"/>
                    </p:cNvSpPr>
                    <p:nvPr/>
                  </p:nvSpPr>
                  <p:spPr bwMode="auto">
                    <a:xfrm>
                      <a:off x="4736" y="2143"/>
                      <a:ext cx="0" cy="123"/>
                    </a:xfrm>
                    <a:prstGeom prst="line">
                      <a:avLst/>
                    </a:prstGeom>
                    <a:noFill/>
                    <a:ln w="25560">
                      <a:solidFill>
                        <a:srgbClr val="FF6600"/>
                      </a:solidFill>
                      <a:miter lim="800000"/>
                      <a:headEnd/>
                      <a:tailEnd/>
                    </a:ln>
                    <a:effectLst>
                      <a:outerShdw dist="107933" dir="18900000" algn="ctr" rotWithShape="0">
                        <a:srgbClr val="FFFF00">
                          <a:alpha val="50027"/>
                        </a:srgbClr>
                      </a:outerShdw>
                    </a:effectLst>
                  </p:spPr>
                  <p:txBody>
                    <a:bodyP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61" name="Line 501"/>
                  <p:cNvSpPr>
                    <a:spLocks noChangeShapeType="1"/>
                  </p:cNvSpPr>
                  <p:nvPr/>
                </p:nvSpPr>
                <p:spPr bwMode="auto">
                  <a:xfrm>
                    <a:off x="4331" y="1621"/>
                    <a:ext cx="0" cy="144"/>
                  </a:xfrm>
                  <a:prstGeom prst="line">
                    <a:avLst/>
                  </a:prstGeom>
                  <a:noFill/>
                  <a:ln w="38160">
                    <a:solidFill>
                      <a:srgbClr val="FFFF00"/>
                    </a:solidFill>
                    <a:miter lim="800000"/>
                    <a:headEnd type="triangle" w="med" len="med"/>
                    <a:tailEnd/>
                  </a:ln>
                </p:spPr>
                <p:txBody>
                  <a:bodyPr/>
                  <a:lstStyle/>
                  <a:p>
                    <a:endParaRPr lang="en-US">
                      <a:latin typeface="Trebuchet MS" pitchFamily="34" charset="0"/>
                    </a:endParaRPr>
                  </a:p>
                </p:txBody>
              </p:sp>
              <p:grpSp>
                <p:nvGrpSpPr>
                  <p:cNvPr id="504" name="Group 502"/>
                  <p:cNvGrpSpPr>
                    <a:grpSpLocks/>
                  </p:cNvGrpSpPr>
                  <p:nvPr/>
                </p:nvGrpSpPr>
                <p:grpSpPr bwMode="auto">
                  <a:xfrm>
                    <a:off x="4290" y="2487"/>
                    <a:ext cx="709" cy="455"/>
                    <a:chOff x="4290" y="2487"/>
                    <a:chExt cx="709" cy="455"/>
                  </a:xfrm>
                </p:grpSpPr>
                <p:sp>
                  <p:nvSpPr>
                    <p:cNvPr id="66" name="Text Box 503"/>
                    <p:cNvSpPr txBox="1">
                      <a:spLocks noChangeArrowheads="1"/>
                    </p:cNvSpPr>
                    <p:nvPr/>
                  </p:nvSpPr>
                  <p:spPr bwMode="auto">
                    <a:xfrm>
                      <a:off x="4620" y="2487"/>
                      <a:ext cx="379" cy="249"/>
                    </a:xfrm>
                    <a:prstGeom prst="rect">
                      <a:avLst/>
                    </a:prstGeom>
                    <a:noFill/>
                    <a:ln w="9525">
                      <a:noFill/>
                      <a:round/>
                      <a:headEnd/>
                      <a:tailEnd/>
                    </a:ln>
                    <a:effectLst/>
                  </p:spPr>
                  <p:txBody>
                    <a:bodyPr wrap="none"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a:latin typeface="Trebuchet MS" pitchFamily="34" charset="0"/>
                        </a:rPr>
                        <a:t>ATP</a:t>
                      </a:r>
                    </a:p>
                  </p:txBody>
                </p:sp>
                <p:sp>
                  <p:nvSpPr>
                    <p:cNvPr id="67" name="Line 504"/>
                    <p:cNvSpPr>
                      <a:spLocks noChangeShapeType="1"/>
                    </p:cNvSpPr>
                    <p:nvPr/>
                  </p:nvSpPr>
                  <p:spPr bwMode="auto">
                    <a:xfrm>
                      <a:off x="4290" y="2674"/>
                      <a:ext cx="0" cy="182"/>
                    </a:xfrm>
                    <a:prstGeom prst="line">
                      <a:avLst/>
                    </a:prstGeom>
                    <a:noFill/>
                    <a:ln w="25560">
                      <a:solidFill>
                        <a:srgbClr val="FFFF00"/>
                      </a:solidFill>
                      <a:miter lim="800000"/>
                      <a:headEnd/>
                      <a:tailEnd/>
                    </a:ln>
                  </p:spPr>
                  <p:txBody>
                    <a:bodyPr/>
                    <a:lstStyle/>
                    <a:p>
                      <a:endParaRPr lang="en-US">
                        <a:latin typeface="Trebuchet MS" pitchFamily="34" charset="0"/>
                      </a:endParaRPr>
                    </a:p>
                  </p:txBody>
                </p:sp>
                <p:sp>
                  <p:nvSpPr>
                    <p:cNvPr id="68" name="Freeform 505"/>
                    <p:cNvSpPr>
                      <a:spLocks/>
                    </p:cNvSpPr>
                    <p:nvPr/>
                  </p:nvSpPr>
                  <p:spPr bwMode="auto">
                    <a:xfrm rot="10800000">
                      <a:off x="4292" y="2566"/>
                      <a:ext cx="399" cy="376"/>
                    </a:xfrm>
                    <a:custGeom>
                      <a:avLst/>
                      <a:gdLst>
                        <a:gd name="T0" fmla="*/ 0 w 21600"/>
                        <a:gd name="T1" fmla="*/ 0 h 42905"/>
                        <a:gd name="T2" fmla="*/ 0 w 21600"/>
                        <a:gd name="T3" fmla="*/ 0 h 42905"/>
                        <a:gd name="T4" fmla="*/ 0 w 21600"/>
                        <a:gd name="T5" fmla="*/ 0 h 42905"/>
                        <a:gd name="T6" fmla="*/ 0 60000 65536"/>
                        <a:gd name="T7" fmla="*/ 0 60000 65536"/>
                        <a:gd name="T8" fmla="*/ 0 60000 65536"/>
                        <a:gd name="T9" fmla="*/ 0 w 21600"/>
                        <a:gd name="T10" fmla="*/ 0 h 42905"/>
                        <a:gd name="T11" fmla="*/ 21600 w 21600"/>
                        <a:gd name="T12" fmla="*/ 42905 h 42905"/>
                      </a:gdLst>
                      <a:ahLst/>
                      <a:cxnLst>
                        <a:cxn ang="T6">
                          <a:pos x="T0" y="T1"/>
                        </a:cxn>
                        <a:cxn ang="T7">
                          <a:pos x="T2" y="T3"/>
                        </a:cxn>
                        <a:cxn ang="T8">
                          <a:pos x="T4" y="T5"/>
                        </a:cxn>
                      </a:cxnLst>
                      <a:rect l="T9" t="T10" r="T11" b="T12"/>
                      <a:pathLst>
                        <a:path w="21600" h="42905" fill="none" extrusionOk="0">
                          <a:moveTo>
                            <a:pt x="1817" y="-1"/>
                          </a:moveTo>
                          <a:cubicBezTo>
                            <a:pt x="13002" y="943"/>
                            <a:pt x="21600" y="10298"/>
                            <a:pt x="21600" y="21523"/>
                          </a:cubicBezTo>
                          <a:cubicBezTo>
                            <a:pt x="21600" y="32269"/>
                            <a:pt x="13700" y="41380"/>
                            <a:pt x="3062" y="42904"/>
                          </a:cubicBezTo>
                        </a:path>
                        <a:path w="21600" h="42905" stroke="0" extrusionOk="0">
                          <a:moveTo>
                            <a:pt x="1817" y="-1"/>
                          </a:moveTo>
                          <a:cubicBezTo>
                            <a:pt x="13002" y="943"/>
                            <a:pt x="21600" y="10298"/>
                            <a:pt x="21600" y="21523"/>
                          </a:cubicBezTo>
                          <a:cubicBezTo>
                            <a:pt x="21600" y="32269"/>
                            <a:pt x="13700" y="41380"/>
                            <a:pt x="3062" y="42904"/>
                          </a:cubicBezTo>
                          <a:lnTo>
                            <a:pt x="0" y="21523"/>
                          </a:lnTo>
                          <a:close/>
                        </a:path>
                      </a:pathLst>
                    </a:custGeom>
                    <a:noFill/>
                    <a:ln w="38160">
                      <a:solidFill>
                        <a:srgbClr val="FFFF00"/>
                      </a:solidFill>
                      <a:round/>
                      <a:headEnd type="triangle" w="med" len="med"/>
                      <a:tailEnd/>
                    </a:ln>
                  </p:spPr>
                  <p:txBody>
                    <a:bodyPr wrap="none" anchor="ctr"/>
                    <a:lstStyle/>
                    <a:p>
                      <a:endParaRPr lang="en-US">
                        <a:latin typeface="Trebuchet MS" pitchFamily="34" charset="0"/>
                      </a:endParaRPr>
                    </a:p>
                  </p:txBody>
                </p:sp>
              </p:grpSp>
              <p:sp>
                <p:nvSpPr>
                  <p:cNvPr id="63" name="Text Box 506"/>
                  <p:cNvSpPr txBox="1">
                    <a:spLocks noChangeArrowheads="1"/>
                  </p:cNvSpPr>
                  <p:nvPr/>
                </p:nvSpPr>
                <p:spPr bwMode="auto">
                  <a:xfrm>
                    <a:off x="4604" y="2851"/>
                    <a:ext cx="586" cy="249"/>
                  </a:xfrm>
                  <a:prstGeom prst="rect">
                    <a:avLst/>
                  </a:prstGeom>
                  <a:noFill/>
                  <a:ln w="9525">
                    <a:noFill/>
                    <a:round/>
                    <a:headEnd/>
                    <a:tailEnd/>
                  </a:ln>
                  <a:effectLst/>
                </p:spPr>
                <p:txBody>
                  <a:bodyPr wrap="none"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err="1">
                        <a:latin typeface="Trebuchet MS" pitchFamily="34" charset="0"/>
                      </a:rPr>
                      <a:t>ADP+Pi</a:t>
                    </a:r>
                    <a:endParaRPr lang="en-US" sz="1200" b="1" dirty="0">
                      <a:latin typeface="Trebuchet MS" pitchFamily="34" charset="0"/>
                    </a:endParaRPr>
                  </a:p>
                </p:txBody>
              </p:sp>
              <p:sp>
                <p:nvSpPr>
                  <p:cNvPr id="64" name="Oval 507"/>
                  <p:cNvSpPr>
                    <a:spLocks noChangeArrowheads="1"/>
                  </p:cNvSpPr>
                  <p:nvPr/>
                </p:nvSpPr>
                <p:spPr bwMode="auto">
                  <a:xfrm>
                    <a:off x="4212" y="2858"/>
                    <a:ext cx="119" cy="108"/>
                  </a:xfrm>
                  <a:prstGeom prst="ellipse">
                    <a:avLst/>
                  </a:prstGeom>
                  <a:solidFill>
                    <a:srgbClr val="FF0000"/>
                  </a:solidFill>
                  <a:ln w="12600">
                    <a:solidFill>
                      <a:srgbClr val="FFFFFF"/>
                    </a:solidFill>
                    <a:miter lim="800000"/>
                    <a:headEnd/>
                    <a:tailEnd/>
                  </a:ln>
                  <a:effectLst>
                    <a:outerShdw dist="107933" dir="13500000" algn="ctr" rotWithShape="0">
                      <a:srgbClr val="FF33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sp>
                <p:nvSpPr>
                  <p:cNvPr id="65" name="Oval 508"/>
                  <p:cNvSpPr>
                    <a:spLocks noChangeArrowheads="1"/>
                  </p:cNvSpPr>
                  <p:nvPr/>
                </p:nvSpPr>
                <p:spPr bwMode="auto">
                  <a:xfrm>
                    <a:off x="4289" y="1475"/>
                    <a:ext cx="119" cy="108"/>
                  </a:xfrm>
                  <a:prstGeom prst="ellipse">
                    <a:avLst/>
                  </a:prstGeom>
                  <a:solidFill>
                    <a:srgbClr val="FF0000"/>
                  </a:solidFill>
                  <a:ln w="12600">
                    <a:solidFill>
                      <a:srgbClr val="FFFFFF"/>
                    </a:solidFill>
                    <a:miter lim="800000"/>
                    <a:headEnd/>
                    <a:tailEnd/>
                  </a:ln>
                  <a:effectLst>
                    <a:outerShdw dist="107933" dir="13500000" algn="ctr" rotWithShape="0">
                      <a:srgbClr val="FF33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grpSp>
            <p:grpSp>
              <p:nvGrpSpPr>
                <p:cNvPr id="512" name="Group 524"/>
                <p:cNvGrpSpPr>
                  <a:grpSpLocks/>
                </p:cNvGrpSpPr>
                <p:nvPr/>
              </p:nvGrpSpPr>
              <p:grpSpPr bwMode="auto">
                <a:xfrm>
                  <a:off x="2855913" y="2341563"/>
                  <a:ext cx="1452562" cy="2519364"/>
                  <a:chOff x="1799" y="1475"/>
                  <a:chExt cx="915" cy="1587"/>
                </a:xfrm>
              </p:grpSpPr>
              <p:sp>
                <p:nvSpPr>
                  <p:cNvPr id="47" name="Rectangle 525"/>
                  <p:cNvSpPr>
                    <a:spLocks noChangeArrowheads="1"/>
                  </p:cNvSpPr>
                  <p:nvPr/>
                </p:nvSpPr>
                <p:spPr bwMode="auto">
                  <a:xfrm>
                    <a:off x="1986" y="1837"/>
                    <a:ext cx="486" cy="763"/>
                  </a:xfrm>
                  <a:prstGeom prst="rect">
                    <a:avLst/>
                  </a:prstGeom>
                  <a:solidFill>
                    <a:srgbClr val="FF9900"/>
                  </a:solidFill>
                  <a:ln w="9360">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wrap="none" lIns="90000" tIns="46800" rIns="90000" bIns="46800" anchor="ctr">
                    <a:flatTx/>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a:latin typeface="Trebuchet MS" pitchFamily="34" charset="0"/>
                      </a:rPr>
                      <a:t>MdfA</a:t>
                    </a:r>
                  </a:p>
                </p:txBody>
              </p:sp>
              <p:sp>
                <p:nvSpPr>
                  <p:cNvPr id="48" name="Line 526"/>
                  <p:cNvSpPr>
                    <a:spLocks noChangeShapeType="1"/>
                  </p:cNvSpPr>
                  <p:nvPr/>
                </p:nvSpPr>
                <p:spPr bwMode="auto">
                  <a:xfrm>
                    <a:off x="2391" y="2602"/>
                    <a:ext cx="80" cy="181"/>
                  </a:xfrm>
                  <a:prstGeom prst="line">
                    <a:avLst/>
                  </a:prstGeom>
                  <a:noFill/>
                  <a:ln w="25560">
                    <a:solidFill>
                      <a:srgbClr val="FFFF00"/>
                    </a:solidFill>
                    <a:miter lim="800000"/>
                    <a:headEnd/>
                    <a:tailEnd/>
                  </a:ln>
                </p:spPr>
                <p:txBody>
                  <a:bodyPr/>
                  <a:lstStyle/>
                  <a:p>
                    <a:endParaRPr lang="en-US">
                      <a:latin typeface="Trebuchet MS" pitchFamily="34" charset="0"/>
                    </a:endParaRPr>
                  </a:p>
                </p:txBody>
              </p:sp>
              <p:sp>
                <p:nvSpPr>
                  <p:cNvPr id="49" name="Line 527"/>
                  <p:cNvSpPr>
                    <a:spLocks noChangeShapeType="1"/>
                  </p:cNvSpPr>
                  <p:nvPr/>
                </p:nvSpPr>
                <p:spPr bwMode="auto">
                  <a:xfrm>
                    <a:off x="1985" y="1511"/>
                    <a:ext cx="161" cy="325"/>
                  </a:xfrm>
                  <a:prstGeom prst="line">
                    <a:avLst/>
                  </a:prstGeom>
                  <a:noFill/>
                  <a:ln w="25560">
                    <a:solidFill>
                      <a:srgbClr val="FFFF00"/>
                    </a:solidFill>
                    <a:miter lim="800000"/>
                    <a:headEnd/>
                    <a:tailEnd/>
                  </a:ln>
                </p:spPr>
                <p:txBody>
                  <a:bodyPr/>
                  <a:lstStyle/>
                  <a:p>
                    <a:endParaRPr lang="en-US">
                      <a:latin typeface="Trebuchet MS" pitchFamily="34" charset="0"/>
                    </a:endParaRPr>
                  </a:p>
                </p:txBody>
              </p:sp>
              <p:sp>
                <p:nvSpPr>
                  <p:cNvPr id="50" name="Line 528"/>
                  <p:cNvSpPr>
                    <a:spLocks noChangeShapeType="1"/>
                  </p:cNvSpPr>
                  <p:nvPr/>
                </p:nvSpPr>
                <p:spPr bwMode="auto">
                  <a:xfrm flipH="1">
                    <a:off x="1943" y="2602"/>
                    <a:ext cx="164" cy="251"/>
                  </a:xfrm>
                  <a:prstGeom prst="line">
                    <a:avLst/>
                  </a:prstGeom>
                  <a:noFill/>
                  <a:ln w="25560">
                    <a:solidFill>
                      <a:srgbClr val="FFFF00"/>
                    </a:solidFill>
                    <a:miter lim="800000"/>
                    <a:headEnd/>
                    <a:tailEnd type="triangle" w="med" len="med"/>
                  </a:ln>
                </p:spPr>
                <p:txBody>
                  <a:bodyPr/>
                  <a:lstStyle/>
                  <a:p>
                    <a:endParaRPr lang="en-US">
                      <a:latin typeface="Trebuchet MS" pitchFamily="34" charset="0"/>
                    </a:endParaRPr>
                  </a:p>
                </p:txBody>
              </p:sp>
              <p:sp>
                <p:nvSpPr>
                  <p:cNvPr id="51" name="Line 529"/>
                  <p:cNvSpPr>
                    <a:spLocks noChangeShapeType="1"/>
                  </p:cNvSpPr>
                  <p:nvPr/>
                </p:nvSpPr>
                <p:spPr bwMode="auto">
                  <a:xfrm flipH="1">
                    <a:off x="2390" y="1548"/>
                    <a:ext cx="205" cy="254"/>
                  </a:xfrm>
                  <a:prstGeom prst="line">
                    <a:avLst/>
                  </a:prstGeom>
                  <a:noFill/>
                  <a:ln w="25560">
                    <a:solidFill>
                      <a:srgbClr val="FFFF00"/>
                    </a:solidFill>
                    <a:miter lim="800000"/>
                    <a:headEnd type="triangle" w="med" len="med"/>
                    <a:tailEnd/>
                  </a:ln>
                </p:spPr>
                <p:txBody>
                  <a:bodyPr/>
                  <a:lstStyle/>
                  <a:p>
                    <a:endParaRPr lang="en-US">
                      <a:latin typeface="Trebuchet MS" pitchFamily="34" charset="0"/>
                    </a:endParaRPr>
                  </a:p>
                </p:txBody>
              </p:sp>
              <p:sp>
                <p:nvSpPr>
                  <p:cNvPr id="52" name="Text Box 530"/>
                  <p:cNvSpPr txBox="1">
                    <a:spLocks noChangeArrowheads="1"/>
                  </p:cNvSpPr>
                  <p:nvPr/>
                </p:nvSpPr>
                <p:spPr bwMode="auto">
                  <a:xfrm>
                    <a:off x="1799" y="2813"/>
                    <a:ext cx="296" cy="249"/>
                  </a:xfrm>
                  <a:prstGeom prst="rect">
                    <a:avLst/>
                  </a:prstGeom>
                  <a:noFill/>
                  <a:ln w="9525">
                    <a:noFill/>
                    <a:round/>
                    <a:headEnd/>
                    <a:tailEnd/>
                  </a:ln>
                  <a:effectLst/>
                </p:spPr>
                <p:txBody>
                  <a:bodyPr wrap="none"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a:latin typeface="Trebuchet MS" pitchFamily="34" charset="0"/>
                      </a:rPr>
                      <a:t>H</a:t>
                    </a:r>
                    <a:r>
                      <a:rPr lang="en-US" sz="1200" b="1" baseline="30000" dirty="0">
                        <a:latin typeface="Trebuchet MS" pitchFamily="34" charset="0"/>
                      </a:rPr>
                      <a:t>+</a:t>
                    </a:r>
                  </a:p>
                </p:txBody>
              </p:sp>
              <p:sp>
                <p:nvSpPr>
                  <p:cNvPr id="53" name="Oval 531"/>
                  <p:cNvSpPr>
                    <a:spLocks noChangeArrowheads="1"/>
                  </p:cNvSpPr>
                  <p:nvPr/>
                </p:nvSpPr>
                <p:spPr bwMode="auto">
                  <a:xfrm>
                    <a:off x="2473" y="2784"/>
                    <a:ext cx="120" cy="109"/>
                  </a:xfrm>
                  <a:prstGeom prst="ellipse">
                    <a:avLst/>
                  </a:prstGeom>
                  <a:solidFill>
                    <a:srgbClr val="FF0000"/>
                  </a:solidFill>
                  <a:ln w="12600">
                    <a:solidFill>
                      <a:srgbClr val="FFFFFF"/>
                    </a:solidFill>
                    <a:miter lim="800000"/>
                    <a:headEnd/>
                    <a:tailEnd/>
                  </a:ln>
                  <a:effectLst>
                    <a:outerShdw dist="107933" dir="13500000" algn="ctr" rotWithShape="0">
                      <a:srgbClr val="FF33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sp>
                <p:nvSpPr>
                  <p:cNvPr id="54" name="Oval 532"/>
                  <p:cNvSpPr>
                    <a:spLocks noChangeArrowheads="1"/>
                  </p:cNvSpPr>
                  <p:nvPr/>
                </p:nvSpPr>
                <p:spPr bwMode="auto">
                  <a:xfrm>
                    <a:off x="2595" y="1475"/>
                    <a:ext cx="119" cy="108"/>
                  </a:xfrm>
                  <a:prstGeom prst="ellipse">
                    <a:avLst/>
                  </a:prstGeom>
                  <a:solidFill>
                    <a:srgbClr val="FF0000"/>
                  </a:solidFill>
                  <a:ln w="12600">
                    <a:solidFill>
                      <a:srgbClr val="FFFFFF"/>
                    </a:solidFill>
                    <a:miter lim="800000"/>
                    <a:headEnd/>
                    <a:tailEnd/>
                  </a:ln>
                  <a:effectLst>
                    <a:outerShdw dist="107933" dir="13500000" algn="ctr" rotWithShape="0">
                      <a:srgbClr val="FF33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grpSp>
            <p:sp>
              <p:nvSpPr>
                <p:cNvPr id="44" name="Rectangle 533"/>
                <p:cNvSpPr>
                  <a:spLocks noChangeArrowheads="1"/>
                </p:cNvSpPr>
                <p:nvPr/>
              </p:nvSpPr>
              <p:spPr bwMode="auto">
                <a:xfrm>
                  <a:off x="1258526" y="5214203"/>
                  <a:ext cx="2362297" cy="656601"/>
                </a:xfrm>
                <a:prstGeom prst="rect">
                  <a:avLst/>
                </a:prstGeom>
                <a:noFill/>
                <a:ln w="9525">
                  <a:noFill/>
                  <a:round/>
                  <a:headEnd/>
                  <a:tailEnd/>
                </a:ln>
              </p:spPr>
              <p:txBody>
                <a:bodyPr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a:latin typeface="Trebuchet MS" pitchFamily="34" charset="0"/>
                    </a:rPr>
                    <a:t>Major Facilitators (MFS)</a:t>
                  </a:r>
                </a:p>
              </p:txBody>
            </p:sp>
            <p:sp>
              <p:nvSpPr>
                <p:cNvPr id="45" name="Text Box 534"/>
                <p:cNvSpPr txBox="1">
                  <a:spLocks noChangeArrowheads="1"/>
                </p:cNvSpPr>
                <p:nvPr/>
              </p:nvSpPr>
              <p:spPr bwMode="auto">
                <a:xfrm>
                  <a:off x="2704080" y="5621930"/>
                  <a:ext cx="3154483" cy="373412"/>
                </a:xfrm>
                <a:prstGeom prst="rect">
                  <a:avLst/>
                </a:prstGeom>
                <a:noFill/>
                <a:ln w="9525">
                  <a:noFill/>
                  <a:round/>
                  <a:headEnd/>
                  <a:tailEnd/>
                </a:ln>
              </p:spPr>
              <p:txBody>
                <a:bodyPr wrap="none" lIns="90000" tIns="46800" rIns="90000" bIns="46800">
                  <a:spAutoFit/>
                </a:bodyPr>
                <a:lstStyle/>
                <a:p>
                  <a:pPr>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100" b="1" dirty="0">
                      <a:latin typeface="Trebuchet MS" pitchFamily="34" charset="0"/>
                    </a:rPr>
                    <a:t>Small Multidrug Resistance (SMR)</a:t>
                  </a:r>
                </a:p>
              </p:txBody>
            </p:sp>
            <p:sp>
              <p:nvSpPr>
                <p:cNvPr id="46" name="Rectangle 535"/>
                <p:cNvSpPr>
                  <a:spLocks noChangeArrowheads="1"/>
                </p:cNvSpPr>
                <p:nvPr/>
              </p:nvSpPr>
              <p:spPr bwMode="auto">
                <a:xfrm>
                  <a:off x="4266389" y="5943842"/>
                  <a:ext cx="3613938" cy="656601"/>
                </a:xfrm>
                <a:prstGeom prst="rect">
                  <a:avLst/>
                </a:prstGeom>
                <a:noFill/>
                <a:ln w="9525">
                  <a:noFill/>
                  <a:round/>
                  <a:headEnd/>
                  <a:tailEnd/>
                </a:ln>
                <a:effectLst/>
              </p:spPr>
              <p:txBody>
                <a:bodyPr lIns="90000" tIns="46800" rIns="90000" bIns="46800">
                  <a:spAutoFit/>
                </a:bodyPr>
                <a:lstStyle/>
                <a:p>
                  <a:pPr>
                    <a:spcBef>
                      <a:spcPts val="87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a:latin typeface="Trebuchet MS" pitchFamily="34" charset="0"/>
                    </a:rPr>
                    <a:t>Resistance Nodulation Division (RND)</a:t>
                  </a:r>
                </a:p>
              </p:txBody>
            </p:sp>
          </p:grpSp>
          <p:sp>
            <p:nvSpPr>
              <p:cNvPr id="24" name="Rectangle 536"/>
              <p:cNvSpPr>
                <a:spLocks noChangeArrowheads="1"/>
              </p:cNvSpPr>
              <p:nvPr/>
            </p:nvSpPr>
            <p:spPr bwMode="auto">
              <a:xfrm>
                <a:off x="5409719" y="6399474"/>
                <a:ext cx="4572483" cy="395196"/>
              </a:xfrm>
              <a:prstGeom prst="rect">
                <a:avLst/>
              </a:prstGeom>
              <a:noFill/>
              <a:ln w="9525">
                <a:noFill/>
                <a:round/>
                <a:headEnd/>
                <a:tailEnd/>
              </a:ln>
            </p:spPr>
            <p:txBody>
              <a:bodyPr lIns="90000" tIns="46800" rIns="90000" bIns="46800">
                <a:spAutoFit/>
              </a:bodyPr>
              <a:lstStyle/>
              <a:p>
                <a:pPr>
                  <a:spcBef>
                    <a:spcPts val="87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a:latin typeface="Trebuchet MS" pitchFamily="34" charset="0"/>
                  </a:rPr>
                  <a:t>ATP Binding Cassette Transporters (ABC)</a:t>
                </a:r>
              </a:p>
            </p:txBody>
          </p:sp>
        </p:grpSp>
        <p:sp>
          <p:nvSpPr>
            <p:cNvPr id="7" name="Text Box 537"/>
            <p:cNvSpPr txBox="1">
              <a:spLocks noChangeArrowheads="1"/>
            </p:cNvSpPr>
            <p:nvPr/>
          </p:nvSpPr>
          <p:spPr bwMode="auto">
            <a:xfrm>
              <a:off x="-476139" y="4602614"/>
              <a:ext cx="4561507" cy="852654"/>
            </a:xfrm>
            <a:prstGeom prst="rect">
              <a:avLst/>
            </a:prstGeom>
            <a:noFill/>
            <a:ln w="9525">
              <a:noFill/>
              <a:round/>
              <a:headEnd/>
              <a:tailEnd/>
            </a:ln>
            <a:effectLst/>
          </p:spPr>
          <p:txBody>
            <a:bodyPr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100" b="1" dirty="0">
                  <a:latin typeface="Trebuchet MS" pitchFamily="34" charset="0"/>
                  <a:cs typeface="Arial" pitchFamily="34" charset="0"/>
                </a:rPr>
                <a:t>Multidrug and </a:t>
              </a:r>
              <a:r>
                <a:rPr lang="en-US" sz="1100" b="1" dirty="0" smtClean="0">
                  <a:latin typeface="Trebuchet MS" pitchFamily="34" charset="0"/>
                  <a:cs typeface="Arial" pitchFamily="34" charset="0"/>
                </a:rPr>
                <a:t>Toxic</a:t>
              </a: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100" b="1" dirty="0" smtClean="0">
                  <a:latin typeface="Trebuchet MS" pitchFamily="34" charset="0"/>
                  <a:cs typeface="Arial" pitchFamily="34" charset="0"/>
                </a:rPr>
                <a:t> </a:t>
              </a:r>
              <a:r>
                <a:rPr lang="en-US" sz="1100" b="1" dirty="0">
                  <a:latin typeface="Trebuchet MS" pitchFamily="34" charset="0"/>
                  <a:cs typeface="Arial" pitchFamily="34" charset="0"/>
                </a:rPr>
                <a:t>compounds Efflux (MATE)</a:t>
              </a: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100" b="1" dirty="0">
                <a:effectLst>
                  <a:outerShdw blurRad="38100" dist="38100" dir="2700000" algn="tl">
                    <a:srgbClr val="C0C0C0"/>
                  </a:outerShdw>
                </a:effectLst>
                <a:latin typeface="Trebuchet MS" pitchFamily="34" charset="0"/>
                <a:cs typeface="Arial" pitchFamily="34" charset="0"/>
              </a:endParaRPr>
            </a:p>
          </p:txBody>
        </p:sp>
        <p:grpSp>
          <p:nvGrpSpPr>
            <p:cNvPr id="520" name="Group 538"/>
            <p:cNvGrpSpPr>
              <a:grpSpLocks/>
            </p:cNvGrpSpPr>
            <p:nvPr/>
          </p:nvGrpSpPr>
          <p:grpSpPr bwMode="auto">
            <a:xfrm>
              <a:off x="-195263" y="2136775"/>
              <a:ext cx="1452563" cy="2546350"/>
              <a:chOff x="-123" y="1346"/>
              <a:chExt cx="915" cy="1604"/>
            </a:xfrm>
          </p:grpSpPr>
          <p:sp>
            <p:nvSpPr>
              <p:cNvPr id="9" name="Text Box 539"/>
              <p:cNvSpPr txBox="1">
                <a:spLocks noChangeArrowheads="1"/>
              </p:cNvSpPr>
              <p:nvPr/>
            </p:nvSpPr>
            <p:spPr bwMode="auto">
              <a:xfrm>
                <a:off x="593" y="1462"/>
                <a:ext cx="96" cy="162"/>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sz="1200">
                  <a:latin typeface="Trebuchet MS" pitchFamily="34" charset="0"/>
                </a:endParaRPr>
              </a:p>
            </p:txBody>
          </p:sp>
          <p:sp>
            <p:nvSpPr>
              <p:cNvPr id="10" name="Oval 540"/>
              <p:cNvSpPr>
                <a:spLocks noChangeArrowheads="1"/>
              </p:cNvSpPr>
              <p:nvPr/>
            </p:nvSpPr>
            <p:spPr bwMode="auto">
              <a:xfrm>
                <a:off x="673" y="1454"/>
                <a:ext cx="119" cy="109"/>
              </a:xfrm>
              <a:prstGeom prst="ellipse">
                <a:avLst/>
              </a:prstGeom>
              <a:solidFill>
                <a:srgbClr val="FF0000"/>
              </a:solidFill>
              <a:ln w="12600">
                <a:solidFill>
                  <a:srgbClr val="FFFFFF"/>
                </a:solidFill>
                <a:miter lim="800000"/>
                <a:headEnd/>
                <a:tailEnd/>
              </a:ln>
              <a:effectLst>
                <a:outerShdw dist="107933" dir="13500000" algn="ctr" rotWithShape="0">
                  <a:srgbClr val="FF33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grpSp>
            <p:nvGrpSpPr>
              <p:cNvPr id="528" name="Group 541"/>
              <p:cNvGrpSpPr>
                <a:grpSpLocks/>
              </p:cNvGrpSpPr>
              <p:nvPr/>
            </p:nvGrpSpPr>
            <p:grpSpPr bwMode="auto">
              <a:xfrm>
                <a:off x="-123" y="1346"/>
                <a:ext cx="795" cy="1604"/>
                <a:chOff x="-123" y="1346"/>
                <a:chExt cx="795" cy="1604"/>
              </a:xfrm>
            </p:grpSpPr>
            <p:sp>
              <p:nvSpPr>
                <p:cNvPr id="12" name="Line 542"/>
                <p:cNvSpPr>
                  <a:spLocks noChangeShapeType="1"/>
                </p:cNvSpPr>
                <p:nvPr/>
              </p:nvSpPr>
              <p:spPr bwMode="auto">
                <a:xfrm flipH="1">
                  <a:off x="48" y="2580"/>
                  <a:ext cx="145" cy="254"/>
                </a:xfrm>
                <a:prstGeom prst="line">
                  <a:avLst/>
                </a:prstGeom>
                <a:noFill/>
                <a:ln w="38160">
                  <a:solidFill>
                    <a:srgbClr val="FFFF00"/>
                  </a:solidFill>
                  <a:miter lim="800000"/>
                  <a:headEnd/>
                  <a:tailEnd type="triangle" w="med" len="med"/>
                </a:ln>
              </p:spPr>
              <p:txBody>
                <a:bodyPr/>
                <a:lstStyle/>
                <a:p>
                  <a:endParaRPr lang="en-US">
                    <a:latin typeface="Trebuchet MS" pitchFamily="34" charset="0"/>
                  </a:endParaRPr>
                </a:p>
              </p:txBody>
            </p:sp>
            <p:sp>
              <p:nvSpPr>
                <p:cNvPr id="13" name="Line 543"/>
                <p:cNvSpPr>
                  <a:spLocks noChangeShapeType="1"/>
                </p:cNvSpPr>
                <p:nvPr/>
              </p:nvSpPr>
              <p:spPr bwMode="auto">
                <a:xfrm flipH="1">
                  <a:off x="408" y="1565"/>
                  <a:ext cx="181" cy="251"/>
                </a:xfrm>
                <a:prstGeom prst="line">
                  <a:avLst/>
                </a:prstGeom>
                <a:noFill/>
                <a:ln w="38160">
                  <a:solidFill>
                    <a:srgbClr val="FFFF00"/>
                  </a:solidFill>
                  <a:miter lim="800000"/>
                  <a:headEnd type="triangle" w="med" len="med"/>
                  <a:tailEnd/>
                </a:ln>
              </p:spPr>
              <p:txBody>
                <a:bodyPr/>
                <a:lstStyle/>
                <a:p>
                  <a:endParaRPr lang="en-US">
                    <a:latin typeface="Trebuchet MS" pitchFamily="34" charset="0"/>
                  </a:endParaRPr>
                </a:p>
              </p:txBody>
            </p:sp>
            <p:sp>
              <p:nvSpPr>
                <p:cNvPr id="14" name="Line 544"/>
                <p:cNvSpPr>
                  <a:spLocks noChangeShapeType="1"/>
                </p:cNvSpPr>
                <p:nvPr/>
              </p:nvSpPr>
              <p:spPr bwMode="auto">
                <a:xfrm>
                  <a:off x="446" y="2580"/>
                  <a:ext cx="71" cy="181"/>
                </a:xfrm>
                <a:prstGeom prst="line">
                  <a:avLst/>
                </a:prstGeom>
                <a:noFill/>
                <a:ln w="38160">
                  <a:solidFill>
                    <a:srgbClr val="FFFF00"/>
                  </a:solidFill>
                  <a:miter lim="800000"/>
                  <a:headEnd/>
                  <a:tailEnd/>
                </a:ln>
              </p:spPr>
              <p:txBody>
                <a:bodyPr/>
                <a:lstStyle/>
                <a:p>
                  <a:endParaRPr lang="en-US">
                    <a:latin typeface="Trebuchet MS" pitchFamily="34" charset="0"/>
                  </a:endParaRPr>
                </a:p>
              </p:txBody>
            </p:sp>
            <p:grpSp>
              <p:nvGrpSpPr>
                <p:cNvPr id="536" name="Group 545"/>
                <p:cNvGrpSpPr>
                  <a:grpSpLocks/>
                </p:cNvGrpSpPr>
                <p:nvPr/>
              </p:nvGrpSpPr>
              <p:grpSpPr bwMode="auto">
                <a:xfrm>
                  <a:off x="-123" y="1346"/>
                  <a:ext cx="389" cy="468"/>
                  <a:chOff x="-123" y="1346"/>
                  <a:chExt cx="389" cy="468"/>
                </a:xfrm>
              </p:grpSpPr>
              <p:sp>
                <p:nvSpPr>
                  <p:cNvPr id="21" name="Line 546"/>
                  <p:cNvSpPr>
                    <a:spLocks noChangeShapeType="1"/>
                  </p:cNvSpPr>
                  <p:nvPr/>
                </p:nvSpPr>
                <p:spPr bwMode="auto">
                  <a:xfrm>
                    <a:off x="86" y="1419"/>
                    <a:ext cx="180" cy="395"/>
                  </a:xfrm>
                  <a:prstGeom prst="line">
                    <a:avLst/>
                  </a:prstGeom>
                  <a:noFill/>
                  <a:ln w="38160">
                    <a:solidFill>
                      <a:srgbClr val="FFFF00"/>
                    </a:solidFill>
                    <a:miter lim="800000"/>
                    <a:headEnd/>
                    <a:tailEnd/>
                  </a:ln>
                </p:spPr>
                <p:txBody>
                  <a:bodyPr/>
                  <a:lstStyle/>
                  <a:p>
                    <a:endParaRPr lang="en-US">
                      <a:latin typeface="Trebuchet MS" pitchFamily="34" charset="0"/>
                    </a:endParaRPr>
                  </a:p>
                </p:txBody>
              </p:sp>
              <p:sp>
                <p:nvSpPr>
                  <p:cNvPr id="22" name="Text Box 547"/>
                  <p:cNvSpPr txBox="1">
                    <a:spLocks noChangeArrowheads="1"/>
                  </p:cNvSpPr>
                  <p:nvPr/>
                </p:nvSpPr>
                <p:spPr bwMode="auto">
                  <a:xfrm>
                    <a:off x="-123" y="1346"/>
                    <a:ext cx="296" cy="249"/>
                  </a:xfrm>
                  <a:prstGeom prst="rect">
                    <a:avLst/>
                  </a:prstGeom>
                  <a:noFill/>
                  <a:ln w="9525">
                    <a:noFill/>
                    <a:round/>
                    <a:headEnd/>
                    <a:tailEnd/>
                  </a:ln>
                  <a:effectLst/>
                </p:spPr>
                <p:txBody>
                  <a:bodyPr wrap="none"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a:effectLst>
                          <a:outerShdw blurRad="38100" dist="38100" dir="2700000" algn="tl">
                            <a:srgbClr val="C0C0C0"/>
                          </a:outerShdw>
                        </a:effectLst>
                        <a:latin typeface="Trebuchet MS" pitchFamily="34" charset="0"/>
                      </a:rPr>
                      <a:t>H</a:t>
                    </a:r>
                    <a:r>
                      <a:rPr lang="en-US" sz="1200" b="1" baseline="30000">
                        <a:effectLst>
                          <a:outerShdw blurRad="38100" dist="38100" dir="2700000" algn="tl">
                            <a:srgbClr val="C0C0C0"/>
                          </a:outerShdw>
                        </a:effectLst>
                        <a:latin typeface="Trebuchet MS" pitchFamily="34" charset="0"/>
                      </a:rPr>
                      <a:t>+</a:t>
                    </a:r>
                  </a:p>
                </p:txBody>
              </p:sp>
            </p:grpSp>
            <p:sp>
              <p:nvSpPr>
                <p:cNvPr id="16" name="Text Box 548"/>
                <p:cNvSpPr txBox="1">
                  <a:spLocks noChangeArrowheads="1"/>
                </p:cNvSpPr>
                <p:nvPr/>
              </p:nvSpPr>
              <p:spPr bwMode="auto">
                <a:xfrm>
                  <a:off x="404" y="2791"/>
                  <a:ext cx="83" cy="159"/>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sz="1200">
                    <a:latin typeface="Trebuchet MS" pitchFamily="34" charset="0"/>
                  </a:endParaRPr>
                </a:p>
              </p:txBody>
            </p:sp>
            <p:sp>
              <p:nvSpPr>
                <p:cNvPr id="17" name="Oval 549"/>
                <p:cNvSpPr>
                  <a:spLocks noChangeArrowheads="1"/>
                </p:cNvSpPr>
                <p:nvPr/>
              </p:nvSpPr>
              <p:spPr bwMode="auto">
                <a:xfrm>
                  <a:off x="485" y="2765"/>
                  <a:ext cx="110" cy="109"/>
                </a:xfrm>
                <a:prstGeom prst="ellipse">
                  <a:avLst/>
                </a:prstGeom>
                <a:solidFill>
                  <a:srgbClr val="FF0000"/>
                </a:solidFill>
                <a:ln w="12600">
                  <a:solidFill>
                    <a:srgbClr val="FFFFFF"/>
                  </a:solidFill>
                  <a:miter lim="800000"/>
                  <a:headEnd/>
                  <a:tailEnd/>
                </a:ln>
                <a:effectLst>
                  <a:outerShdw dist="107933" dir="13500000" algn="ctr" rotWithShape="0">
                    <a:srgbClr val="FF3300">
                      <a:alpha val="50027"/>
                    </a:srgbClr>
                  </a:outerShdw>
                </a:effectLst>
              </p:spPr>
              <p:txBody>
                <a:bodyPr wrap="none" anchor="ctr"/>
                <a:lstStyle/>
                <a:p>
                  <a:pPr>
                    <a:buClr>
                      <a:srgbClr val="000000"/>
                    </a:buClr>
                    <a:buSzPct val="100000"/>
                    <a:buFont typeface="Times New Roman" pitchFamily="18" charset="0"/>
                    <a:buNone/>
                    <a:defRPr/>
                  </a:pPr>
                  <a:endParaRPr lang="en-US" sz="1200">
                    <a:latin typeface="Trebuchet MS" pitchFamily="34" charset="0"/>
                  </a:endParaRPr>
                </a:p>
              </p:txBody>
            </p:sp>
            <p:grpSp>
              <p:nvGrpSpPr>
                <p:cNvPr id="546" name="Group 550"/>
                <p:cNvGrpSpPr>
                  <a:grpSpLocks/>
                </p:cNvGrpSpPr>
                <p:nvPr/>
              </p:nvGrpSpPr>
              <p:grpSpPr bwMode="auto">
                <a:xfrm>
                  <a:off x="-54" y="1793"/>
                  <a:ext cx="726" cy="840"/>
                  <a:chOff x="-54" y="1793"/>
                  <a:chExt cx="726" cy="840"/>
                </a:xfrm>
              </p:grpSpPr>
              <p:pic>
                <p:nvPicPr>
                  <p:cNvPr id="19" name="Picture 551"/>
                  <p:cNvPicPr>
                    <a:picLocks noChangeAspect="1" noChangeArrowheads="1"/>
                  </p:cNvPicPr>
                  <p:nvPr/>
                </p:nvPicPr>
                <p:blipFill>
                  <a:blip r:embed="rId3" cstate="print"/>
                  <a:srcRect/>
                  <a:stretch>
                    <a:fillRect/>
                  </a:stretch>
                </p:blipFill>
                <p:spPr bwMode="auto">
                  <a:xfrm>
                    <a:off x="-54" y="1793"/>
                    <a:ext cx="726" cy="840"/>
                  </a:xfrm>
                  <a:prstGeom prst="rect">
                    <a:avLst/>
                  </a:prstGeom>
                  <a:noFill/>
                  <a:ln w="9525">
                    <a:noFill/>
                    <a:round/>
                    <a:headEnd/>
                    <a:tailEnd/>
                  </a:ln>
                </p:spPr>
              </p:pic>
              <p:sp>
                <p:nvSpPr>
                  <p:cNvPr id="20" name="Text Box 552"/>
                  <p:cNvSpPr txBox="1">
                    <a:spLocks noChangeArrowheads="1"/>
                  </p:cNvSpPr>
                  <p:nvPr/>
                </p:nvSpPr>
                <p:spPr bwMode="auto">
                  <a:xfrm>
                    <a:off x="106" y="1843"/>
                    <a:ext cx="391" cy="713"/>
                  </a:xfrm>
                  <a:prstGeom prst="rect">
                    <a:avLst/>
                  </a:prstGeom>
                  <a:noFill/>
                  <a:ln w="9525">
                    <a:noFill/>
                    <a:round/>
                    <a:headEnd/>
                    <a:tailEnd/>
                  </a:ln>
                  <a:effec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err="1">
                        <a:effectLst>
                          <a:outerShdw blurRad="38100" dist="38100" dir="2700000" algn="tl">
                            <a:srgbClr val="C0C0C0"/>
                          </a:outerShdw>
                        </a:effectLst>
                        <a:latin typeface="Trebuchet MS" pitchFamily="34" charset="0"/>
                      </a:rPr>
                      <a:t>NorM</a:t>
                    </a:r>
                    <a:endParaRPr lang="en-US" sz="1200" b="1" dirty="0">
                      <a:effectLst>
                        <a:outerShdw blurRad="38100" dist="38100" dir="2700000" algn="tl">
                          <a:srgbClr val="C0C0C0"/>
                        </a:outerShdw>
                      </a:effectLst>
                      <a:latin typeface="Trebuchet MS" pitchFamily="34" charset="0"/>
                    </a:endParaRPr>
                  </a:p>
                </p:txBody>
              </p:sp>
            </p:grpSp>
          </p:grpSp>
        </p:grpSp>
      </p:grpSp>
      <p:sp>
        <p:nvSpPr>
          <p:cNvPr id="558" name="CasellaDiTesto 557"/>
          <p:cNvSpPr txBox="1"/>
          <p:nvPr/>
        </p:nvSpPr>
        <p:spPr>
          <a:xfrm>
            <a:off x="323528" y="5661248"/>
            <a:ext cx="9073008" cy="369332"/>
          </a:xfrm>
          <a:prstGeom prst="rect">
            <a:avLst/>
          </a:prstGeom>
          <a:noFill/>
        </p:spPr>
        <p:txBody>
          <a:bodyPr wrap="square" rtlCol="0">
            <a:spAutoFit/>
          </a:bodyPr>
          <a:lstStyle/>
          <a:p>
            <a:r>
              <a:rPr lang="en-US" b="1" dirty="0" smtClean="0">
                <a:latin typeface="Trebuchet MS" pitchFamily="34" charset="0"/>
              </a:rPr>
              <a:t>The MES is the principal mechanism of antibiotic resistance of MDR pathogens </a:t>
            </a:r>
            <a:endParaRPr lang="en-US" b="1" dirty="0">
              <a:latin typeface="Trebuchet MS"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332656"/>
            <a:ext cx="6840760" cy="984885"/>
          </a:xfrm>
          <a:prstGeom prst="rect">
            <a:avLst/>
          </a:prstGeom>
          <a:noFill/>
        </p:spPr>
        <p:txBody>
          <a:bodyPr wrap="square" rtlCol="0">
            <a:spAutoFit/>
          </a:bodyPr>
          <a:lstStyle/>
          <a:p>
            <a:r>
              <a:rPr lang="en-US" dirty="0" smtClean="0">
                <a:latin typeface="Trebuchet MS" pitchFamily="34" charset="0"/>
              </a:rPr>
              <a:t>1- Antibiotic activity screening:  </a:t>
            </a:r>
            <a:r>
              <a:rPr lang="en-US" sz="2000" b="1" dirty="0" smtClean="0">
                <a:latin typeface="Trebuchet MS" pitchFamily="34" charset="0"/>
              </a:rPr>
              <a:t>LIQUID MIC ASSAY</a:t>
            </a:r>
          </a:p>
          <a:p>
            <a:endParaRPr lang="en-US" sz="2000" b="1" dirty="0" smtClean="0">
              <a:latin typeface="Trebuchet MS" pitchFamily="34" charset="0"/>
            </a:endParaRPr>
          </a:p>
          <a:p>
            <a:endParaRPr lang="en-US" dirty="0">
              <a:latin typeface="Trebuchet MS" pitchFamily="34" charset="0"/>
            </a:endParaRPr>
          </a:p>
        </p:txBody>
      </p:sp>
      <p:graphicFrame>
        <p:nvGraphicFramePr>
          <p:cNvPr id="4" name="Tabella 3"/>
          <p:cNvGraphicFramePr>
            <a:graphicFrameLocks noGrp="1"/>
          </p:cNvGraphicFramePr>
          <p:nvPr/>
        </p:nvGraphicFramePr>
        <p:xfrm>
          <a:off x="683568" y="2132856"/>
          <a:ext cx="7560838" cy="3957192"/>
        </p:xfrm>
        <a:graphic>
          <a:graphicData uri="http://schemas.openxmlformats.org/drawingml/2006/table">
            <a:tbl>
              <a:tblPr/>
              <a:tblGrid>
                <a:gridCol w="648072"/>
                <a:gridCol w="648072"/>
                <a:gridCol w="507233"/>
                <a:gridCol w="522395"/>
                <a:gridCol w="522395"/>
                <a:gridCol w="522395"/>
                <a:gridCol w="522395"/>
                <a:gridCol w="522395"/>
                <a:gridCol w="522395"/>
                <a:gridCol w="522395"/>
                <a:gridCol w="522395"/>
                <a:gridCol w="522395"/>
                <a:gridCol w="522395"/>
                <a:gridCol w="533511"/>
              </a:tblGrid>
              <a:tr h="375992">
                <a:tc>
                  <a:txBody>
                    <a:bodyPr/>
                    <a:lstStyle/>
                    <a:p>
                      <a:pPr algn="l" fontAlgn="b"/>
                      <a:endParaRPr lang="it-IT" sz="800" b="0" i="0" u="none" strike="noStrike" dirty="0">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dirty="0" smtClean="0">
                        <a:solidFill>
                          <a:srgbClr val="000000"/>
                        </a:solidFill>
                        <a:latin typeface="Calibri"/>
                      </a:endParaRPr>
                    </a:p>
                  </a:txBody>
                  <a:tcPr marL="6724" marR="6724" marT="6724" marB="0" anchor="b">
                    <a:lnL>
                      <a:noFill/>
                    </a:lnL>
                    <a:lnR>
                      <a:noFill/>
                    </a:lnR>
                    <a:lnT>
                      <a:noFill/>
                    </a:lnT>
                    <a:lnB>
                      <a:noFill/>
                    </a:lnB>
                  </a:tcPr>
                </a:tc>
                <a:tc gridSpan="2">
                  <a:txBody>
                    <a:bodyPr/>
                    <a:lstStyle/>
                    <a:p>
                      <a:pPr algn="l" fontAlgn="b"/>
                      <a:endParaRPr lang="it-IT" sz="800" b="0" i="0" u="none" strike="noStrike" dirty="0">
                        <a:solidFill>
                          <a:srgbClr val="000000"/>
                        </a:solidFill>
                        <a:latin typeface="Calibri"/>
                      </a:endParaRPr>
                    </a:p>
                  </a:txBody>
                  <a:tcPr marL="6724" marR="6724" marT="6724" marB="0" anchor="b">
                    <a:lnL>
                      <a:noFill/>
                    </a:lnL>
                    <a:lnR>
                      <a:noFill/>
                    </a:lnR>
                    <a:lnT>
                      <a:noFill/>
                    </a:lnT>
                    <a:lnB>
                      <a:noFill/>
                    </a:lnB>
                  </a:tcPr>
                </a:tc>
                <a:tc hMerge="1">
                  <a:txBody>
                    <a:bodyPr/>
                    <a:lstStyle/>
                    <a:p>
                      <a:endParaRPr lang="en-US"/>
                    </a:p>
                  </a:txBody>
                  <a:tcPr/>
                </a:tc>
                <a:tc>
                  <a:txBody>
                    <a:bodyPr/>
                    <a:lstStyle/>
                    <a:p>
                      <a:pPr algn="l" fontAlgn="b"/>
                      <a:endParaRPr lang="it-IT" sz="800" b="0" i="0" u="none" strike="noStrike" dirty="0">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dirty="0">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a:solidFill>
                          <a:srgbClr val="000000"/>
                        </a:solidFill>
                        <a:latin typeface="Calibri"/>
                      </a:endParaRPr>
                    </a:p>
                  </a:txBody>
                  <a:tcPr marL="6724" marR="6724" marT="6724" marB="0" anchor="b">
                    <a:lnL>
                      <a:noFill/>
                    </a:lnL>
                    <a:lnR>
                      <a:noFill/>
                    </a:lnR>
                    <a:lnT>
                      <a:noFill/>
                    </a:lnT>
                    <a:lnB>
                      <a:noFill/>
                    </a:lnB>
                  </a:tcPr>
                </a:tc>
                <a:tc>
                  <a:txBody>
                    <a:bodyPr/>
                    <a:lstStyle/>
                    <a:p>
                      <a:pPr algn="ctr" fontAlgn="b"/>
                      <a:endParaRPr lang="it-IT" sz="800" b="0" i="0" u="none" strike="noStrike" dirty="0">
                        <a:solidFill>
                          <a:srgbClr val="000000"/>
                        </a:solidFill>
                        <a:latin typeface="Calibri"/>
                      </a:endParaRPr>
                    </a:p>
                  </a:txBody>
                  <a:tcPr marL="6724" marR="6724" marT="6724" marB="0" anchor="b">
                    <a:lnL>
                      <a:noFill/>
                    </a:lnL>
                    <a:lnR>
                      <a:noFill/>
                    </a:lnR>
                    <a:lnT>
                      <a:noFill/>
                    </a:lnT>
                    <a:lnB>
                      <a:noFill/>
                    </a:lnB>
                  </a:tcPr>
                </a:tc>
              </a:tr>
              <a:tr h="447650">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447650">
                <a:tc>
                  <a:txBody>
                    <a:bodyPr/>
                    <a:lstStyle/>
                    <a:p>
                      <a:pPr algn="ctr" fontAlgn="ctr"/>
                      <a:endParaRPr lang="it-IT" sz="800" b="1" i="0" u="none" strike="noStrike" dirty="0">
                        <a:solidFill>
                          <a:srgbClr val="000000"/>
                        </a:solidFill>
                        <a:latin typeface="Calibri"/>
                      </a:endParaRPr>
                    </a:p>
                  </a:txBody>
                  <a:tcPr marL="6724" marR="6724" marT="672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447650">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447650">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447650">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447650">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447650">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447650">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bl>
          </a:graphicData>
        </a:graphic>
      </p:graphicFrame>
      <p:sp>
        <p:nvSpPr>
          <p:cNvPr id="5" name="CasellaDiTesto 4"/>
          <p:cNvSpPr txBox="1"/>
          <p:nvPr/>
        </p:nvSpPr>
        <p:spPr>
          <a:xfrm>
            <a:off x="395536" y="1268760"/>
            <a:ext cx="5184576" cy="646331"/>
          </a:xfrm>
          <a:prstGeom prst="rect">
            <a:avLst/>
          </a:prstGeom>
          <a:noFill/>
        </p:spPr>
        <p:txBody>
          <a:bodyPr wrap="square" rtlCol="0">
            <a:spAutoFit/>
          </a:bodyPr>
          <a:lstStyle/>
          <a:p>
            <a:r>
              <a:rPr lang="en-US" b="1" dirty="0" smtClean="0">
                <a:latin typeface="Trebuchet MS" pitchFamily="34" charset="0"/>
              </a:rPr>
              <a:t>Extracts at</a:t>
            </a:r>
          </a:p>
          <a:p>
            <a:r>
              <a:rPr lang="en-US" b="1" dirty="0" smtClean="0">
                <a:latin typeface="Trebuchet MS" pitchFamily="34" charset="0"/>
              </a:rPr>
              <a:t>max concentration</a:t>
            </a:r>
            <a:endParaRPr lang="en-US" b="1" dirty="0">
              <a:latin typeface="Trebuchet MS" pitchFamily="34" charset="0"/>
            </a:endParaRPr>
          </a:p>
        </p:txBody>
      </p:sp>
      <p:cxnSp>
        <p:nvCxnSpPr>
          <p:cNvPr id="7" name="Connettore 2 6"/>
          <p:cNvCxnSpPr/>
          <p:nvPr/>
        </p:nvCxnSpPr>
        <p:spPr>
          <a:xfrm>
            <a:off x="1619672" y="1844824"/>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2915816" y="1916832"/>
            <a:ext cx="4824536" cy="369332"/>
          </a:xfrm>
          <a:prstGeom prst="rect">
            <a:avLst/>
          </a:prstGeom>
          <a:noFill/>
        </p:spPr>
        <p:txBody>
          <a:bodyPr wrap="square" rtlCol="0">
            <a:spAutoFit/>
          </a:bodyPr>
          <a:lstStyle/>
          <a:p>
            <a:r>
              <a:rPr lang="en-US" b="1" dirty="0" smtClean="0">
                <a:latin typeface="Trebuchet MS" pitchFamily="34" charset="0"/>
              </a:rPr>
              <a:t>Serial 2-fold </a:t>
            </a:r>
            <a:r>
              <a:rPr lang="en-US" b="1" dirty="0" err="1" smtClean="0">
                <a:latin typeface="Trebuchet MS" pitchFamily="34" charset="0"/>
              </a:rPr>
              <a:t>diluition</a:t>
            </a:r>
            <a:endParaRPr lang="en-US" b="1" dirty="0">
              <a:latin typeface="Trebuchet MS" pitchFamily="34" charset="0"/>
            </a:endParaRPr>
          </a:p>
        </p:txBody>
      </p:sp>
      <p:cxnSp>
        <p:nvCxnSpPr>
          <p:cNvPr id="10" name="Connettore 2 9"/>
          <p:cNvCxnSpPr/>
          <p:nvPr/>
        </p:nvCxnSpPr>
        <p:spPr>
          <a:xfrm>
            <a:off x="2267744" y="2276872"/>
            <a:ext cx="42484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6516216" y="1700808"/>
            <a:ext cx="792088" cy="646331"/>
          </a:xfrm>
          <a:prstGeom prst="rect">
            <a:avLst/>
          </a:prstGeom>
          <a:noFill/>
        </p:spPr>
        <p:txBody>
          <a:bodyPr wrap="square" rtlCol="0">
            <a:spAutoFit/>
          </a:bodyPr>
          <a:lstStyle/>
          <a:p>
            <a:r>
              <a:rPr lang="en-US" dirty="0" smtClean="0">
                <a:latin typeface="Trebuchet MS" pitchFamily="34" charset="0"/>
              </a:rPr>
              <a:t>Cells only</a:t>
            </a:r>
            <a:endParaRPr lang="en-US" dirty="0">
              <a:latin typeface="Trebuchet MS" pitchFamily="34" charset="0"/>
            </a:endParaRPr>
          </a:p>
        </p:txBody>
      </p:sp>
      <p:sp>
        <p:nvSpPr>
          <p:cNvPr id="15" name="CasellaDiTesto 14"/>
          <p:cNvSpPr txBox="1"/>
          <p:nvPr/>
        </p:nvSpPr>
        <p:spPr>
          <a:xfrm>
            <a:off x="7164288" y="1700808"/>
            <a:ext cx="936104" cy="646331"/>
          </a:xfrm>
          <a:prstGeom prst="rect">
            <a:avLst/>
          </a:prstGeom>
          <a:noFill/>
        </p:spPr>
        <p:txBody>
          <a:bodyPr wrap="square" rtlCol="0">
            <a:spAutoFit/>
          </a:bodyPr>
          <a:lstStyle/>
          <a:p>
            <a:r>
              <a:rPr lang="en-US" dirty="0" smtClean="0">
                <a:latin typeface="Trebuchet MS" pitchFamily="34" charset="0"/>
              </a:rPr>
              <a:t>Media only</a:t>
            </a:r>
            <a:endParaRPr lang="en-US" dirty="0">
              <a:latin typeface="Trebuchet MS"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332656"/>
            <a:ext cx="6840760" cy="677108"/>
          </a:xfrm>
          <a:prstGeom prst="rect">
            <a:avLst/>
          </a:prstGeom>
          <a:noFill/>
        </p:spPr>
        <p:txBody>
          <a:bodyPr wrap="square" rtlCol="0">
            <a:spAutoFit/>
          </a:bodyPr>
          <a:lstStyle/>
          <a:p>
            <a:r>
              <a:rPr lang="en-US" dirty="0" smtClean="0">
                <a:latin typeface="Trebuchet MS" pitchFamily="34" charset="0"/>
              </a:rPr>
              <a:t>1- Antibiotic activity screening  </a:t>
            </a:r>
            <a:r>
              <a:rPr lang="en-US" sz="2000" b="1" dirty="0" smtClean="0">
                <a:latin typeface="Trebuchet MS" pitchFamily="34" charset="0"/>
              </a:rPr>
              <a:t>LIQUID MIC ASSAY</a:t>
            </a:r>
          </a:p>
          <a:p>
            <a:endParaRPr lang="en-US" dirty="0">
              <a:latin typeface="Trebuchet MS" pitchFamily="34" charset="0"/>
            </a:endParaRPr>
          </a:p>
        </p:txBody>
      </p:sp>
      <p:sp>
        <p:nvSpPr>
          <p:cNvPr id="13" name="CasellaDiTesto 12"/>
          <p:cNvSpPr txBox="1"/>
          <p:nvPr/>
        </p:nvSpPr>
        <p:spPr>
          <a:xfrm>
            <a:off x="467544" y="1628800"/>
            <a:ext cx="3312368" cy="1224136"/>
          </a:xfrm>
          <a:prstGeom prst="rect">
            <a:avLst/>
          </a:prstGeom>
          <a:noFill/>
        </p:spPr>
        <p:txBody>
          <a:bodyPr wrap="square" rtlCol="0">
            <a:spAutoFit/>
          </a:bodyPr>
          <a:lstStyle/>
          <a:p>
            <a:pPr algn="just"/>
            <a:r>
              <a:rPr lang="en-US" b="1" dirty="0" smtClean="0">
                <a:latin typeface="Trebuchet MS" pitchFamily="34" charset="0"/>
              </a:rPr>
              <a:t>40.000 CFU added</a:t>
            </a:r>
          </a:p>
          <a:p>
            <a:pPr algn="just"/>
            <a:r>
              <a:rPr lang="en-US" b="1" dirty="0" smtClean="0">
                <a:latin typeface="Trebuchet MS" pitchFamily="34" charset="0"/>
              </a:rPr>
              <a:t>to each well and then</a:t>
            </a:r>
          </a:p>
          <a:p>
            <a:pPr algn="just"/>
            <a:r>
              <a:rPr lang="en-US" b="1" dirty="0" smtClean="0">
                <a:latin typeface="Trebuchet MS" pitchFamily="34" charset="0"/>
              </a:rPr>
              <a:t>plate incubated at 37°C</a:t>
            </a:r>
          </a:p>
          <a:p>
            <a:pPr algn="just"/>
            <a:r>
              <a:rPr lang="en-US" b="1" dirty="0" smtClean="0">
                <a:latin typeface="Trebuchet MS" pitchFamily="34" charset="0"/>
              </a:rPr>
              <a:t> for 48 h</a:t>
            </a:r>
            <a:endParaRPr lang="en-US" b="1" dirty="0">
              <a:latin typeface="Trebuchet MS" pitchFamily="34" charset="0"/>
            </a:endParaRPr>
          </a:p>
        </p:txBody>
      </p:sp>
      <p:pic>
        <p:nvPicPr>
          <p:cNvPr id="49154" name="Picture 2" descr="http://upload.wikimedia.org/wikipedia/commons/6/67/Microplate_reader.jpg"/>
          <p:cNvPicPr>
            <a:picLocks noChangeAspect="1" noChangeArrowheads="1"/>
          </p:cNvPicPr>
          <p:nvPr/>
        </p:nvPicPr>
        <p:blipFill>
          <a:blip r:embed="rId3" cstate="print"/>
          <a:srcRect/>
          <a:stretch>
            <a:fillRect/>
          </a:stretch>
        </p:blipFill>
        <p:spPr bwMode="auto">
          <a:xfrm>
            <a:off x="3707904" y="1556792"/>
            <a:ext cx="4827253" cy="2711605"/>
          </a:xfrm>
          <a:prstGeom prst="rect">
            <a:avLst/>
          </a:prstGeom>
          <a:noFill/>
        </p:spPr>
      </p:pic>
      <p:sp>
        <p:nvSpPr>
          <p:cNvPr id="16" name="CasellaDiTesto 15"/>
          <p:cNvSpPr txBox="1"/>
          <p:nvPr/>
        </p:nvSpPr>
        <p:spPr>
          <a:xfrm>
            <a:off x="467544" y="2780928"/>
            <a:ext cx="2880320" cy="1200329"/>
          </a:xfrm>
          <a:prstGeom prst="rect">
            <a:avLst/>
          </a:prstGeom>
          <a:noFill/>
        </p:spPr>
        <p:txBody>
          <a:bodyPr wrap="square" rtlCol="0">
            <a:spAutoFit/>
          </a:bodyPr>
          <a:lstStyle/>
          <a:p>
            <a:pPr algn="just"/>
            <a:r>
              <a:rPr lang="en-US" b="1" dirty="0" smtClean="0">
                <a:latin typeface="Trebuchet MS" pitchFamily="34" charset="0"/>
              </a:rPr>
              <a:t>Cells growth measured with a plate reader  monitoring the absorbance at 600 nm</a:t>
            </a:r>
          </a:p>
        </p:txBody>
      </p:sp>
      <p:sp>
        <p:nvSpPr>
          <p:cNvPr id="17" name="CasellaDiTesto 16"/>
          <p:cNvSpPr txBox="1"/>
          <p:nvPr/>
        </p:nvSpPr>
        <p:spPr>
          <a:xfrm>
            <a:off x="467544" y="5013176"/>
            <a:ext cx="7992888" cy="1384995"/>
          </a:xfrm>
          <a:prstGeom prst="rect">
            <a:avLst/>
          </a:prstGeom>
          <a:noFill/>
        </p:spPr>
        <p:txBody>
          <a:bodyPr wrap="square" rtlCol="0">
            <a:spAutoFit/>
          </a:bodyPr>
          <a:lstStyle/>
          <a:p>
            <a:r>
              <a:rPr lang="en-US" sz="2800" b="1" dirty="0" smtClean="0">
                <a:solidFill>
                  <a:srgbClr val="C00000"/>
                </a:solidFill>
                <a:latin typeface="Trebuchet MS" pitchFamily="34" charset="0"/>
              </a:rPr>
              <a:t>We defined an antibiotic extract as an extract able to completely inhibit the growth of the target strains after 48h at 37°C </a:t>
            </a:r>
            <a:endParaRPr lang="en-US" sz="2800" b="1" dirty="0">
              <a:solidFill>
                <a:srgbClr val="C00000"/>
              </a:solidFill>
              <a:latin typeface="Trebuchet MS"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971600" y="2852936"/>
          <a:ext cx="6552724" cy="3237110"/>
        </p:xfrm>
        <a:graphic>
          <a:graphicData uri="http://schemas.openxmlformats.org/drawingml/2006/table">
            <a:tbl>
              <a:tblPr/>
              <a:tblGrid>
                <a:gridCol w="561663"/>
                <a:gridCol w="561663"/>
                <a:gridCol w="439602"/>
                <a:gridCol w="452742"/>
                <a:gridCol w="452742"/>
                <a:gridCol w="452742"/>
                <a:gridCol w="452742"/>
                <a:gridCol w="452742"/>
                <a:gridCol w="452742"/>
                <a:gridCol w="452742"/>
                <a:gridCol w="452742"/>
                <a:gridCol w="452742"/>
                <a:gridCol w="452742"/>
                <a:gridCol w="462376"/>
              </a:tblGrid>
              <a:tr h="307574">
                <a:tc>
                  <a:txBody>
                    <a:bodyPr/>
                    <a:lstStyle/>
                    <a:p>
                      <a:pPr algn="l" fontAlgn="b"/>
                      <a:endParaRPr lang="it-IT" sz="800" b="0" i="0" u="none" strike="noStrike" dirty="0">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dirty="0" smtClean="0">
                        <a:solidFill>
                          <a:srgbClr val="000000"/>
                        </a:solidFill>
                        <a:latin typeface="Calibri"/>
                      </a:endParaRPr>
                    </a:p>
                  </a:txBody>
                  <a:tcPr marL="6724" marR="6724" marT="6724" marB="0" anchor="b">
                    <a:lnL>
                      <a:noFill/>
                    </a:lnL>
                    <a:lnR>
                      <a:noFill/>
                    </a:lnR>
                    <a:lnT>
                      <a:noFill/>
                    </a:lnT>
                    <a:lnB>
                      <a:noFill/>
                    </a:lnB>
                  </a:tcPr>
                </a:tc>
                <a:tc gridSpan="2">
                  <a:txBody>
                    <a:bodyPr/>
                    <a:lstStyle/>
                    <a:p>
                      <a:pPr algn="l" fontAlgn="b"/>
                      <a:endParaRPr lang="it-IT" sz="800" b="0" i="0" u="none" strike="noStrike" dirty="0">
                        <a:solidFill>
                          <a:srgbClr val="000000"/>
                        </a:solidFill>
                        <a:latin typeface="Calibri"/>
                      </a:endParaRPr>
                    </a:p>
                  </a:txBody>
                  <a:tcPr marL="6724" marR="6724" marT="6724" marB="0" anchor="b">
                    <a:lnL>
                      <a:noFill/>
                    </a:lnL>
                    <a:lnR>
                      <a:noFill/>
                    </a:lnR>
                    <a:lnT>
                      <a:noFill/>
                    </a:lnT>
                    <a:lnB>
                      <a:noFill/>
                    </a:lnB>
                  </a:tcPr>
                </a:tc>
                <a:tc hMerge="1">
                  <a:txBody>
                    <a:bodyPr/>
                    <a:lstStyle/>
                    <a:p>
                      <a:endParaRPr lang="en-US"/>
                    </a:p>
                  </a:txBody>
                  <a:tcPr/>
                </a:tc>
                <a:tc>
                  <a:txBody>
                    <a:bodyPr/>
                    <a:lstStyle/>
                    <a:p>
                      <a:pPr algn="l" fontAlgn="b"/>
                      <a:endParaRPr lang="it-IT" sz="800" b="0" i="0" u="none" strike="noStrike" dirty="0">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dirty="0">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a:solidFill>
                          <a:srgbClr val="000000"/>
                        </a:solidFill>
                        <a:latin typeface="Calibri"/>
                      </a:endParaRPr>
                    </a:p>
                  </a:txBody>
                  <a:tcPr marL="6724" marR="6724" marT="6724" marB="0" anchor="b">
                    <a:lnL>
                      <a:noFill/>
                    </a:lnL>
                    <a:lnR>
                      <a:noFill/>
                    </a:lnR>
                    <a:lnT>
                      <a:noFill/>
                    </a:lnT>
                    <a:lnB>
                      <a:noFill/>
                    </a:lnB>
                  </a:tcPr>
                </a:tc>
                <a:tc>
                  <a:txBody>
                    <a:bodyPr/>
                    <a:lstStyle/>
                    <a:p>
                      <a:pPr algn="l" fontAlgn="b"/>
                      <a:endParaRPr lang="it-IT" sz="800" b="0" i="0" u="none" strike="noStrike" dirty="0">
                        <a:solidFill>
                          <a:srgbClr val="000000"/>
                        </a:solidFill>
                        <a:latin typeface="Calibri"/>
                      </a:endParaRPr>
                    </a:p>
                  </a:txBody>
                  <a:tcPr marL="6724" marR="6724" marT="6724" marB="0" anchor="b">
                    <a:lnL>
                      <a:noFill/>
                    </a:lnL>
                    <a:lnR>
                      <a:noFill/>
                    </a:lnR>
                    <a:lnT>
                      <a:noFill/>
                    </a:lnT>
                    <a:lnB>
                      <a:noFill/>
                    </a:lnB>
                  </a:tcPr>
                </a:tc>
                <a:tc>
                  <a:txBody>
                    <a:bodyPr/>
                    <a:lstStyle/>
                    <a:p>
                      <a:pPr algn="ctr" fontAlgn="b"/>
                      <a:endParaRPr lang="it-IT" sz="800" b="0" i="0" u="none" strike="noStrike" dirty="0">
                        <a:solidFill>
                          <a:srgbClr val="000000"/>
                        </a:solidFill>
                        <a:latin typeface="Calibri"/>
                      </a:endParaRPr>
                    </a:p>
                  </a:txBody>
                  <a:tcPr marL="6724" marR="6724" marT="6724" marB="0" anchor="b">
                    <a:lnL>
                      <a:noFill/>
                    </a:lnL>
                    <a:lnR>
                      <a:noFill/>
                    </a:lnR>
                    <a:lnT>
                      <a:noFill/>
                    </a:lnT>
                    <a:lnB>
                      <a:noFill/>
                    </a:lnB>
                  </a:tcPr>
                </a:tc>
              </a:tr>
              <a:tr h="366192">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366192">
                <a:tc>
                  <a:txBody>
                    <a:bodyPr/>
                    <a:lstStyle/>
                    <a:p>
                      <a:pPr algn="ctr" fontAlgn="ctr"/>
                      <a:endParaRPr lang="it-IT" sz="800" b="1" i="0" u="none" strike="noStrike" dirty="0">
                        <a:solidFill>
                          <a:srgbClr val="000000"/>
                        </a:solidFill>
                        <a:latin typeface="Calibri"/>
                      </a:endParaRPr>
                    </a:p>
                  </a:txBody>
                  <a:tcPr marL="6724" marR="6724" marT="672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366192">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366192">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366192">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366192">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366192">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366192">
                <a:tc>
                  <a:txBody>
                    <a:bodyPr/>
                    <a:lstStyle/>
                    <a:p>
                      <a:pPr algn="ctr" fontAlgn="ctr"/>
                      <a:endParaRPr lang="it-IT" sz="800" b="1" i="0" u="none" strike="noStrike" dirty="0">
                        <a:solidFill>
                          <a:srgbClr val="000000"/>
                        </a:solidFill>
                        <a:latin typeface="Calibri"/>
                      </a:endParaRP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chemeClr val="tx1"/>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it-IT" sz="1000" b="1" i="0" u="none" strike="noStrike" dirty="0">
                        <a:solidFill>
                          <a:srgbClr val="000000"/>
                        </a:solidFill>
                        <a:latin typeface="Calibri"/>
                      </a:endParaRPr>
                    </a:p>
                  </a:txBody>
                  <a:tcPr marL="6724" marR="6724" marT="67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1000" b="1" i="0" u="none" strike="noStrike" dirty="0">
                        <a:solidFill>
                          <a:srgbClr val="000000"/>
                        </a:solidFill>
                        <a:latin typeface="Calibri"/>
                      </a:endParaRPr>
                    </a:p>
                  </a:txBody>
                  <a:tcPr marL="6724" marR="6724" marT="67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endParaRPr lang="en-US" dirty="0"/>
                    </a:p>
                  </a:txBody>
                  <a:tcPr marL="6724" marR="6724" marT="672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bl>
          </a:graphicData>
        </a:graphic>
      </p:graphicFrame>
      <p:sp>
        <p:nvSpPr>
          <p:cNvPr id="5" name="CasellaDiTesto 4"/>
          <p:cNvSpPr txBox="1"/>
          <p:nvPr/>
        </p:nvSpPr>
        <p:spPr>
          <a:xfrm>
            <a:off x="395536" y="1268760"/>
            <a:ext cx="5184576" cy="646331"/>
          </a:xfrm>
          <a:prstGeom prst="rect">
            <a:avLst/>
          </a:prstGeom>
          <a:noFill/>
        </p:spPr>
        <p:txBody>
          <a:bodyPr wrap="square" rtlCol="0">
            <a:spAutoFit/>
          </a:bodyPr>
          <a:lstStyle/>
          <a:p>
            <a:r>
              <a:rPr lang="en-US" b="1" dirty="0" smtClean="0">
                <a:latin typeface="Trebuchet MS" pitchFamily="34" charset="0"/>
              </a:rPr>
              <a:t>Extracts at</a:t>
            </a:r>
          </a:p>
          <a:p>
            <a:r>
              <a:rPr lang="en-US" b="1" dirty="0" smtClean="0">
                <a:latin typeface="Trebuchet MS" pitchFamily="34" charset="0"/>
              </a:rPr>
              <a:t>max concentration</a:t>
            </a:r>
            <a:endParaRPr lang="en-US" b="1" dirty="0">
              <a:latin typeface="Trebuchet MS" pitchFamily="34" charset="0"/>
            </a:endParaRPr>
          </a:p>
        </p:txBody>
      </p:sp>
      <p:cxnSp>
        <p:nvCxnSpPr>
          <p:cNvPr id="7" name="Connettore 2 6"/>
          <p:cNvCxnSpPr/>
          <p:nvPr/>
        </p:nvCxnSpPr>
        <p:spPr>
          <a:xfrm>
            <a:off x="1763688" y="1844824"/>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2843808" y="1772816"/>
            <a:ext cx="4824536" cy="369332"/>
          </a:xfrm>
          <a:prstGeom prst="rect">
            <a:avLst/>
          </a:prstGeom>
          <a:noFill/>
        </p:spPr>
        <p:txBody>
          <a:bodyPr wrap="square" rtlCol="0">
            <a:spAutoFit/>
          </a:bodyPr>
          <a:lstStyle/>
          <a:p>
            <a:r>
              <a:rPr lang="en-US" b="1" dirty="0" smtClean="0">
                <a:latin typeface="Trebuchet MS" pitchFamily="34" charset="0"/>
              </a:rPr>
              <a:t>Serial 2-fold dilution</a:t>
            </a:r>
            <a:endParaRPr lang="en-US" b="1" dirty="0">
              <a:latin typeface="Trebuchet MS" pitchFamily="34" charset="0"/>
            </a:endParaRPr>
          </a:p>
        </p:txBody>
      </p:sp>
      <p:cxnSp>
        <p:nvCxnSpPr>
          <p:cNvPr id="10" name="Connettore 2 9"/>
          <p:cNvCxnSpPr/>
          <p:nvPr/>
        </p:nvCxnSpPr>
        <p:spPr>
          <a:xfrm>
            <a:off x="2267744" y="2132856"/>
            <a:ext cx="42484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6084168" y="2636912"/>
            <a:ext cx="720080" cy="523220"/>
          </a:xfrm>
          <a:prstGeom prst="rect">
            <a:avLst/>
          </a:prstGeom>
          <a:noFill/>
        </p:spPr>
        <p:txBody>
          <a:bodyPr wrap="square" rtlCol="0">
            <a:spAutoFit/>
          </a:bodyPr>
          <a:lstStyle/>
          <a:p>
            <a:r>
              <a:rPr lang="en-US" sz="1400" dirty="0" smtClean="0">
                <a:latin typeface="Trebuchet MS" pitchFamily="34" charset="0"/>
              </a:rPr>
              <a:t>Cells only</a:t>
            </a:r>
            <a:endParaRPr lang="en-US" sz="1400" dirty="0">
              <a:latin typeface="Trebuchet MS" pitchFamily="34" charset="0"/>
            </a:endParaRPr>
          </a:p>
        </p:txBody>
      </p:sp>
      <p:sp>
        <p:nvSpPr>
          <p:cNvPr id="15" name="CasellaDiTesto 14"/>
          <p:cNvSpPr txBox="1"/>
          <p:nvPr/>
        </p:nvSpPr>
        <p:spPr>
          <a:xfrm>
            <a:off x="6516216" y="2636912"/>
            <a:ext cx="936104" cy="523220"/>
          </a:xfrm>
          <a:prstGeom prst="rect">
            <a:avLst/>
          </a:prstGeom>
          <a:noFill/>
        </p:spPr>
        <p:txBody>
          <a:bodyPr wrap="square" rtlCol="0">
            <a:spAutoFit/>
          </a:bodyPr>
          <a:lstStyle/>
          <a:p>
            <a:r>
              <a:rPr lang="en-US" sz="1400" dirty="0" smtClean="0">
                <a:latin typeface="Trebuchet MS" pitchFamily="34" charset="0"/>
              </a:rPr>
              <a:t>Media only</a:t>
            </a:r>
            <a:endParaRPr lang="en-US" sz="1400" dirty="0">
              <a:latin typeface="Trebuchet MS" pitchFamily="34" charset="0"/>
            </a:endParaRPr>
          </a:p>
        </p:txBody>
      </p:sp>
      <p:sp>
        <p:nvSpPr>
          <p:cNvPr id="11" name="CasellaDiTesto 10"/>
          <p:cNvSpPr txBox="1"/>
          <p:nvPr/>
        </p:nvSpPr>
        <p:spPr>
          <a:xfrm>
            <a:off x="827584" y="332656"/>
            <a:ext cx="6840760" cy="646331"/>
          </a:xfrm>
          <a:prstGeom prst="rect">
            <a:avLst/>
          </a:prstGeom>
          <a:noFill/>
        </p:spPr>
        <p:txBody>
          <a:bodyPr wrap="square" rtlCol="0">
            <a:spAutoFit/>
          </a:bodyPr>
          <a:lstStyle/>
          <a:p>
            <a:r>
              <a:rPr lang="en-US" dirty="0" smtClean="0">
                <a:latin typeface="Trebuchet MS" pitchFamily="34" charset="0"/>
              </a:rPr>
              <a:t>2- EPIs SCREENING   </a:t>
            </a:r>
            <a:r>
              <a:rPr lang="en-US" b="1" dirty="0" smtClean="0">
                <a:latin typeface="Trebuchet MS" pitchFamily="34" charset="0"/>
              </a:rPr>
              <a:t>POTENTIATOR ASSAY</a:t>
            </a:r>
            <a:endParaRPr lang="en-US" sz="2000" b="1" dirty="0" smtClean="0">
              <a:latin typeface="Trebuchet MS" pitchFamily="34" charset="0"/>
            </a:endParaRPr>
          </a:p>
          <a:p>
            <a:endParaRPr lang="en-US" dirty="0">
              <a:latin typeface="Trebuchet MS" pitchFamily="34" charset="0"/>
            </a:endParaRPr>
          </a:p>
        </p:txBody>
      </p:sp>
      <p:sp>
        <p:nvSpPr>
          <p:cNvPr id="16" name="CasellaDiTesto 15"/>
          <p:cNvSpPr txBox="1"/>
          <p:nvPr/>
        </p:nvSpPr>
        <p:spPr>
          <a:xfrm>
            <a:off x="1835696" y="2204864"/>
            <a:ext cx="4968552" cy="646331"/>
          </a:xfrm>
          <a:prstGeom prst="rect">
            <a:avLst/>
          </a:prstGeom>
          <a:noFill/>
        </p:spPr>
        <p:txBody>
          <a:bodyPr wrap="square" rtlCol="0">
            <a:spAutoFit/>
          </a:bodyPr>
          <a:lstStyle/>
          <a:p>
            <a:pPr algn="ctr"/>
            <a:r>
              <a:rPr lang="en-US" dirty="0" smtClean="0">
                <a:latin typeface="Trebuchet MS" pitchFamily="34" charset="0"/>
              </a:rPr>
              <a:t>Antibiotic at sub-inhibitory </a:t>
            </a:r>
          </a:p>
          <a:p>
            <a:pPr algn="ctr"/>
            <a:r>
              <a:rPr lang="en-US" dirty="0" smtClean="0">
                <a:latin typeface="Trebuchet MS" pitchFamily="34" charset="0"/>
              </a:rPr>
              <a:t>concentration added in each well</a:t>
            </a:r>
            <a:endParaRPr lang="en-US" dirty="0">
              <a:latin typeface="Trebuchet MS" pitchFamily="34" charset="0"/>
            </a:endParaRPr>
          </a:p>
        </p:txBody>
      </p:sp>
      <p:sp>
        <p:nvSpPr>
          <p:cNvPr id="18" name="CasellaDiTesto 17"/>
          <p:cNvSpPr txBox="1"/>
          <p:nvPr/>
        </p:nvSpPr>
        <p:spPr>
          <a:xfrm>
            <a:off x="2051720" y="692696"/>
            <a:ext cx="5040560" cy="369332"/>
          </a:xfrm>
          <a:prstGeom prst="rect">
            <a:avLst/>
          </a:prstGeom>
          <a:noFill/>
        </p:spPr>
        <p:txBody>
          <a:bodyPr wrap="square" rtlCol="0">
            <a:spAutoFit/>
          </a:bodyPr>
          <a:lstStyle/>
          <a:p>
            <a:r>
              <a:rPr lang="en-US" dirty="0" smtClean="0"/>
              <a:t>Enhancement of the effect of an antibiotic</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332656"/>
            <a:ext cx="6840760" cy="400110"/>
          </a:xfrm>
          <a:prstGeom prst="rect">
            <a:avLst/>
          </a:prstGeom>
          <a:noFill/>
        </p:spPr>
        <p:txBody>
          <a:bodyPr wrap="square" rtlCol="0">
            <a:spAutoFit/>
          </a:bodyPr>
          <a:lstStyle/>
          <a:p>
            <a:r>
              <a:rPr lang="en-US" dirty="0" smtClean="0">
                <a:latin typeface="Trebuchet MS" pitchFamily="34" charset="0"/>
              </a:rPr>
              <a:t>1- EPIs screening  </a:t>
            </a:r>
            <a:r>
              <a:rPr lang="en-US" sz="2000" b="1" dirty="0" smtClean="0">
                <a:latin typeface="Trebuchet MS" pitchFamily="34" charset="0"/>
              </a:rPr>
              <a:t>POTENTIATE ASSAY</a:t>
            </a:r>
            <a:endParaRPr lang="en-US" sz="2400" b="1" dirty="0" smtClean="0">
              <a:latin typeface="Trebuchet MS" pitchFamily="34" charset="0"/>
            </a:endParaRPr>
          </a:p>
        </p:txBody>
      </p:sp>
      <p:pic>
        <p:nvPicPr>
          <p:cNvPr id="49154" name="Picture 2" descr="http://upload.wikimedia.org/wikipedia/commons/6/67/Microplate_reader.jpg"/>
          <p:cNvPicPr>
            <a:picLocks noChangeAspect="1" noChangeArrowheads="1"/>
          </p:cNvPicPr>
          <p:nvPr/>
        </p:nvPicPr>
        <p:blipFill>
          <a:blip r:embed="rId3" cstate="print"/>
          <a:srcRect/>
          <a:stretch>
            <a:fillRect/>
          </a:stretch>
        </p:blipFill>
        <p:spPr bwMode="auto">
          <a:xfrm>
            <a:off x="3851920" y="1412776"/>
            <a:ext cx="4827253" cy="2711605"/>
          </a:xfrm>
          <a:prstGeom prst="rect">
            <a:avLst/>
          </a:prstGeom>
          <a:noFill/>
        </p:spPr>
      </p:pic>
      <p:sp>
        <p:nvSpPr>
          <p:cNvPr id="17" name="CasellaDiTesto 16"/>
          <p:cNvSpPr txBox="1"/>
          <p:nvPr/>
        </p:nvSpPr>
        <p:spPr>
          <a:xfrm>
            <a:off x="467544" y="4581128"/>
            <a:ext cx="7992888" cy="1631216"/>
          </a:xfrm>
          <a:prstGeom prst="rect">
            <a:avLst/>
          </a:prstGeom>
          <a:noFill/>
        </p:spPr>
        <p:txBody>
          <a:bodyPr wrap="square" rtlCol="0">
            <a:spAutoFit/>
          </a:bodyPr>
          <a:lstStyle/>
          <a:p>
            <a:pPr algn="just"/>
            <a:r>
              <a:rPr lang="en-US" sz="2400" b="1" dirty="0" smtClean="0">
                <a:solidFill>
                  <a:srgbClr val="C00000"/>
                </a:solidFill>
                <a:latin typeface="Trebuchet MS" pitchFamily="34" charset="0"/>
              </a:rPr>
              <a:t>We define an EPI extract as an extract able to completely inhibit the growth of the target strains after 48h at 37°C in the presence of a sub-inhibitory antibiotic concentration</a:t>
            </a:r>
            <a:endParaRPr lang="en-US" sz="2400" b="1" dirty="0">
              <a:solidFill>
                <a:srgbClr val="C00000"/>
              </a:solidFill>
              <a:latin typeface="Trebuchet MS" pitchFamily="34" charset="0"/>
            </a:endParaRPr>
          </a:p>
        </p:txBody>
      </p:sp>
      <p:sp>
        <p:nvSpPr>
          <p:cNvPr id="7" name="CasellaDiTesto 6"/>
          <p:cNvSpPr txBox="1"/>
          <p:nvPr/>
        </p:nvSpPr>
        <p:spPr>
          <a:xfrm>
            <a:off x="467544" y="1628800"/>
            <a:ext cx="3312368" cy="1224136"/>
          </a:xfrm>
          <a:prstGeom prst="rect">
            <a:avLst/>
          </a:prstGeom>
          <a:noFill/>
        </p:spPr>
        <p:txBody>
          <a:bodyPr wrap="square" rtlCol="0">
            <a:spAutoFit/>
          </a:bodyPr>
          <a:lstStyle/>
          <a:p>
            <a:pPr algn="just"/>
            <a:r>
              <a:rPr lang="en-US" b="1" dirty="0" smtClean="0">
                <a:latin typeface="Trebuchet MS" pitchFamily="34" charset="0"/>
              </a:rPr>
              <a:t>40.000 CFU added</a:t>
            </a:r>
          </a:p>
          <a:p>
            <a:pPr algn="just"/>
            <a:r>
              <a:rPr lang="en-US" b="1" dirty="0" smtClean="0">
                <a:latin typeface="Trebuchet MS" pitchFamily="34" charset="0"/>
              </a:rPr>
              <a:t>to each well and then</a:t>
            </a:r>
          </a:p>
          <a:p>
            <a:pPr algn="just"/>
            <a:r>
              <a:rPr lang="en-US" b="1" dirty="0" smtClean="0">
                <a:latin typeface="Trebuchet MS" pitchFamily="34" charset="0"/>
              </a:rPr>
              <a:t>plate incubated at 37°C</a:t>
            </a:r>
          </a:p>
          <a:p>
            <a:pPr algn="just"/>
            <a:r>
              <a:rPr lang="en-US" b="1" dirty="0" smtClean="0">
                <a:latin typeface="Trebuchet MS" pitchFamily="34" charset="0"/>
              </a:rPr>
              <a:t> for 48 h</a:t>
            </a:r>
            <a:endParaRPr lang="en-US" b="1" dirty="0">
              <a:latin typeface="Trebuchet MS" pitchFamily="34" charset="0"/>
            </a:endParaRPr>
          </a:p>
        </p:txBody>
      </p:sp>
      <p:sp>
        <p:nvSpPr>
          <p:cNvPr id="8" name="CasellaDiTesto 7"/>
          <p:cNvSpPr txBox="1"/>
          <p:nvPr/>
        </p:nvSpPr>
        <p:spPr>
          <a:xfrm>
            <a:off x="467544" y="2780928"/>
            <a:ext cx="2880320" cy="1200329"/>
          </a:xfrm>
          <a:prstGeom prst="rect">
            <a:avLst/>
          </a:prstGeom>
          <a:noFill/>
        </p:spPr>
        <p:txBody>
          <a:bodyPr wrap="square" rtlCol="0">
            <a:spAutoFit/>
          </a:bodyPr>
          <a:lstStyle/>
          <a:p>
            <a:pPr algn="just"/>
            <a:r>
              <a:rPr lang="en-US" b="1" dirty="0" smtClean="0">
                <a:latin typeface="Trebuchet MS" pitchFamily="34" charset="0"/>
              </a:rPr>
              <a:t>Cells growth measured with a plate reader  monitoring the absorbance at 600 nm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251520" y="1340768"/>
          <a:ext cx="8568952" cy="3528389"/>
        </p:xfrm>
        <a:graphic>
          <a:graphicData uri="http://schemas.openxmlformats.org/drawingml/2006/table">
            <a:tbl>
              <a:tblPr/>
              <a:tblGrid>
                <a:gridCol w="1364325"/>
                <a:gridCol w="315182"/>
                <a:gridCol w="315182"/>
                <a:gridCol w="315182"/>
                <a:gridCol w="315182"/>
                <a:gridCol w="315182"/>
                <a:gridCol w="315182"/>
                <a:gridCol w="315182"/>
                <a:gridCol w="315182"/>
                <a:gridCol w="315182"/>
                <a:gridCol w="315182"/>
                <a:gridCol w="315182"/>
                <a:gridCol w="315182"/>
                <a:gridCol w="315182"/>
                <a:gridCol w="315182"/>
                <a:gridCol w="315182"/>
                <a:gridCol w="315182"/>
                <a:gridCol w="315182"/>
                <a:gridCol w="315182"/>
                <a:gridCol w="347508"/>
                <a:gridCol w="315182"/>
                <a:gridCol w="315182"/>
                <a:gridCol w="553479"/>
              </a:tblGrid>
              <a:tr h="374078">
                <a:tc>
                  <a:txBody>
                    <a:bodyPr/>
                    <a:lstStyle/>
                    <a:p>
                      <a:pPr algn="l" fontAlgn="ctr"/>
                      <a:r>
                        <a:rPr lang="it-IT" sz="1050" b="1" i="0" u="none" strike="noStrike" dirty="0">
                          <a:solidFill>
                            <a:srgbClr val="000000"/>
                          </a:solidFill>
                          <a:latin typeface="Calibri"/>
                        </a:rPr>
                        <a:t> </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#5</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#8</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#9</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#10</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#12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#15</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#18</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#19</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#20</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#21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t-IT" sz="1400" b="1" i="0" u="none" strike="noStrike" dirty="0">
                          <a:solidFill>
                            <a:srgbClr val="000000"/>
                          </a:solidFill>
                          <a:latin typeface="Calibri"/>
                        </a:rPr>
                        <a:t>DMSO</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50479">
                <a:tc>
                  <a:txBody>
                    <a:bodyPr/>
                    <a:lstStyle/>
                    <a:p>
                      <a:pPr algn="ctr" fontAlgn="b"/>
                      <a:r>
                        <a:rPr lang="it-IT" sz="1400" b="1" i="0" u="none" strike="noStrike" dirty="0" smtClean="0">
                          <a:solidFill>
                            <a:srgbClr val="000000"/>
                          </a:solidFill>
                          <a:latin typeface="Calibri"/>
                        </a:rPr>
                        <a:t>EXT </a:t>
                      </a:r>
                      <a:r>
                        <a:rPr lang="it-IT" sz="1400" b="1" i="0" u="none" strike="noStrike" dirty="0">
                          <a:solidFill>
                            <a:srgbClr val="000000"/>
                          </a:solidFill>
                          <a:latin typeface="Calibri"/>
                        </a:rPr>
                        <a:t>200 </a:t>
                      </a:r>
                      <a:r>
                        <a:rPr lang="it-IT" sz="1400" b="1" i="0" u="none" strike="noStrike" dirty="0" err="1">
                          <a:solidFill>
                            <a:srgbClr val="000000"/>
                          </a:solidFill>
                          <a:latin typeface="Calibri"/>
                        </a:rPr>
                        <a:t>ug</a:t>
                      </a:r>
                      <a:r>
                        <a:rPr lang="it-IT" sz="1400" b="1" i="0" u="none" strike="noStrike" dirty="0">
                          <a:solidFill>
                            <a:srgbClr val="000000"/>
                          </a:solidFill>
                          <a:latin typeface="Calibri"/>
                        </a:rPr>
                        <a:t>/</a:t>
                      </a:r>
                      <a:r>
                        <a:rPr lang="it-IT" sz="1400" b="1" i="0" u="none" strike="noStrike" dirty="0" err="1">
                          <a:solidFill>
                            <a:srgbClr val="000000"/>
                          </a:solidFill>
                          <a:latin typeface="Calibri"/>
                        </a:rPr>
                        <a:t>mL</a:t>
                      </a:r>
                      <a:endParaRPr lang="it-IT" sz="1400" b="1" i="0" u="none" strike="noStrike" dirty="0">
                        <a:solidFill>
                          <a:srgbClr val="000000"/>
                        </a:solidFill>
                        <a:latin typeface="Calibri"/>
                      </a:endParaRPr>
                    </a:p>
                  </a:txBody>
                  <a:tcPr marL="5992" marR="5992" marT="599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it-IT" sz="1050" b="1" i="0" u="none" strike="noStrike">
                          <a:solidFill>
                            <a:srgbClr val="000000"/>
                          </a:solidFill>
                          <a:latin typeface="Arial"/>
                        </a:rPr>
                        <a:t>0,31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380"/>
                    </a:solidFill>
                  </a:tcPr>
                </a:tc>
                <a:tc>
                  <a:txBody>
                    <a:bodyPr/>
                    <a:lstStyle/>
                    <a:p>
                      <a:pPr algn="ctr" fontAlgn="ctr"/>
                      <a:r>
                        <a:rPr lang="it-IT" sz="1050" b="1" i="0" u="none" strike="noStrike" dirty="0">
                          <a:solidFill>
                            <a:srgbClr val="000000"/>
                          </a:solidFill>
                          <a:latin typeface="Arial"/>
                        </a:rPr>
                        <a:t>0,31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380"/>
                    </a:solidFill>
                  </a:tcPr>
                </a:tc>
                <a:tc>
                  <a:txBody>
                    <a:bodyPr/>
                    <a:lstStyle/>
                    <a:p>
                      <a:pPr algn="ctr" fontAlgn="ctr"/>
                      <a:r>
                        <a:rPr lang="it-IT" sz="1050" b="1" i="0" u="none" strike="noStrike" dirty="0">
                          <a:solidFill>
                            <a:srgbClr val="000000"/>
                          </a:solidFill>
                          <a:latin typeface="Arial"/>
                        </a:rPr>
                        <a:t>0,28</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881"/>
                    </a:solidFill>
                  </a:tcPr>
                </a:tc>
                <a:tc>
                  <a:txBody>
                    <a:bodyPr/>
                    <a:lstStyle/>
                    <a:p>
                      <a:pPr algn="ctr" fontAlgn="ctr"/>
                      <a:r>
                        <a:rPr lang="it-IT" sz="1050" b="1" i="0" u="none" strike="noStrike" dirty="0">
                          <a:solidFill>
                            <a:srgbClr val="000000"/>
                          </a:solidFill>
                          <a:latin typeface="Arial"/>
                        </a:rPr>
                        <a:t>0,22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ctr" fontAlgn="ctr"/>
                      <a:r>
                        <a:rPr lang="it-IT" sz="1050" b="1" i="0" u="none" strike="noStrike" dirty="0">
                          <a:solidFill>
                            <a:srgbClr val="000000"/>
                          </a:solidFill>
                          <a:latin typeface="Arial"/>
                        </a:rPr>
                        <a:t>0,23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2"/>
                    </a:solidFill>
                  </a:tcPr>
                </a:tc>
                <a:tc>
                  <a:txBody>
                    <a:bodyPr/>
                    <a:lstStyle/>
                    <a:p>
                      <a:pPr algn="ctr" fontAlgn="ctr"/>
                      <a:r>
                        <a:rPr lang="it-IT" sz="1050" b="1" i="0" u="none" strike="noStrike">
                          <a:solidFill>
                            <a:srgbClr val="000000"/>
                          </a:solidFill>
                          <a:latin typeface="Arial"/>
                        </a:rPr>
                        <a:t>0,23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2"/>
                    </a:solidFill>
                  </a:tcPr>
                </a:tc>
                <a:tc>
                  <a:txBody>
                    <a:bodyPr/>
                    <a:lstStyle/>
                    <a:p>
                      <a:pPr algn="ctr" fontAlgn="ctr"/>
                      <a:r>
                        <a:rPr lang="it-IT" sz="1050" b="1" i="0" u="none" strike="noStrike">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it-IT" sz="1050" b="1" i="0" u="none" strike="noStrike">
                          <a:solidFill>
                            <a:srgbClr val="000000"/>
                          </a:solidFill>
                          <a:latin typeface="Arial"/>
                        </a:rPr>
                        <a:t>0,24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ctr" fontAlgn="ctr"/>
                      <a:r>
                        <a:rPr lang="it-IT" sz="1050" b="1" i="0" u="none" strike="noStrike">
                          <a:solidFill>
                            <a:srgbClr val="000000"/>
                          </a:solidFill>
                          <a:latin typeface="Arial"/>
                        </a:rPr>
                        <a:t>0,24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E82"/>
                    </a:solidFill>
                  </a:tcPr>
                </a:tc>
                <a:tc>
                  <a:txBody>
                    <a:bodyPr/>
                    <a:lstStyle/>
                    <a:p>
                      <a:pPr algn="ctr" fontAlgn="ctr"/>
                      <a:r>
                        <a:rPr lang="it-IT" sz="1050" b="1" i="0" u="none" strike="noStrike">
                          <a:solidFill>
                            <a:srgbClr val="000000"/>
                          </a:solidFill>
                          <a:latin typeface="Arial"/>
                        </a:rPr>
                        <a:t>0,2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ctr" fontAlgn="ctr"/>
                      <a:r>
                        <a:rPr lang="it-IT" sz="1050" b="1" i="0" u="none" strike="noStrike">
                          <a:solidFill>
                            <a:srgbClr val="000000"/>
                          </a:solidFill>
                          <a:latin typeface="Arial"/>
                        </a:rPr>
                        <a:t>0,23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2"/>
                    </a:solidFill>
                  </a:tcPr>
                </a:tc>
                <a:tc>
                  <a:txBody>
                    <a:bodyPr/>
                    <a:lstStyle/>
                    <a:p>
                      <a:pPr algn="ctr" fontAlgn="ctr"/>
                      <a:r>
                        <a:rPr lang="it-IT" sz="1050" b="1" i="0" u="none" strike="noStrike">
                          <a:solidFill>
                            <a:srgbClr val="000000"/>
                          </a:solidFill>
                          <a:latin typeface="Arial"/>
                        </a:rPr>
                        <a:t>0,22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ctr" fontAlgn="ctr"/>
                      <a:r>
                        <a:rPr lang="it-IT" sz="1050" b="1" i="0" u="none" strike="noStrike">
                          <a:solidFill>
                            <a:srgbClr val="000000"/>
                          </a:solidFill>
                          <a:latin typeface="Arial"/>
                        </a:rPr>
                        <a:t>0,2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ctr" fontAlgn="ctr"/>
                      <a:r>
                        <a:rPr lang="it-IT" sz="1050" b="1" i="0" u="none" strike="noStrike">
                          <a:solidFill>
                            <a:srgbClr val="000000"/>
                          </a:solidFill>
                          <a:latin typeface="Arial"/>
                        </a:rPr>
                        <a:t>0,23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2"/>
                    </a:solidFill>
                  </a:tcPr>
                </a:tc>
                <a:tc>
                  <a:txBody>
                    <a:bodyPr/>
                    <a:lstStyle/>
                    <a:p>
                      <a:pPr algn="ctr" fontAlgn="ctr"/>
                      <a:r>
                        <a:rPr lang="it-IT" sz="1050" b="1" i="0" u="none" strike="noStrike">
                          <a:solidFill>
                            <a:srgbClr val="000000"/>
                          </a:solidFill>
                          <a:latin typeface="Arial"/>
                        </a:rPr>
                        <a:t>0,22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ctr" fontAlgn="ctr"/>
                      <a:r>
                        <a:rPr lang="it-IT" sz="1050" b="1" i="0" u="none" strike="noStrike">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ctr" fontAlgn="ctr"/>
                      <a:r>
                        <a:rPr lang="it-IT" sz="1050" b="1" i="0" u="none" strike="noStrike">
                          <a:solidFill>
                            <a:srgbClr val="000000"/>
                          </a:solidFill>
                          <a:latin typeface="Arial"/>
                        </a:rPr>
                        <a:t>0,23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ctr" fontAlgn="ctr"/>
                      <a:r>
                        <a:rPr lang="it-IT" sz="1050" b="1" i="0" u="none" strike="noStrike">
                          <a:solidFill>
                            <a:srgbClr val="000000"/>
                          </a:solidFill>
                          <a:latin typeface="Arial"/>
                        </a:rPr>
                        <a:t>0,24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ctr" fontAlgn="ctr"/>
                      <a:r>
                        <a:rPr lang="it-IT" sz="1050" b="1" i="0" u="none" strike="noStrike" dirty="0">
                          <a:solidFill>
                            <a:srgbClr val="000000"/>
                          </a:solidFill>
                          <a:latin typeface="Arial"/>
                        </a:rPr>
                        <a:t>-0</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050" b="1" i="0" u="none" strike="noStrike">
                          <a:solidFill>
                            <a:srgbClr val="000000"/>
                          </a:solidFill>
                          <a:latin typeface="Arial"/>
                        </a:rPr>
                        <a:t>0,26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B81"/>
                    </a:solidFill>
                  </a:tcPr>
                </a:tc>
                <a:tc>
                  <a:txBody>
                    <a:bodyPr/>
                    <a:lstStyle/>
                    <a:p>
                      <a:pPr algn="ctr" fontAlgn="ctr"/>
                      <a:r>
                        <a:rPr lang="it-IT" sz="1050" b="1" i="0" u="none" strike="noStrike">
                          <a:solidFill>
                            <a:srgbClr val="000000"/>
                          </a:solidFill>
                          <a:latin typeface="Arial"/>
                        </a:rPr>
                        <a:t>0,25</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C81"/>
                    </a:solidFill>
                  </a:tcPr>
                </a:tc>
                <a:tc>
                  <a:txBody>
                    <a:bodyPr/>
                    <a:lstStyle/>
                    <a:p>
                      <a:pPr algn="ctr" fontAlgn="ctr"/>
                      <a:r>
                        <a:rPr lang="it-IT" sz="1050" b="1" i="0" u="none" strike="noStrike">
                          <a:solidFill>
                            <a:srgbClr val="000000"/>
                          </a:solidFill>
                          <a:latin typeface="Arial"/>
                        </a:rPr>
                        <a:t>0,447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350479">
                <a:tc>
                  <a:txBody>
                    <a:bodyPr/>
                    <a:lstStyle/>
                    <a:p>
                      <a:pPr algn="ctr" fontAlgn="b"/>
                      <a:r>
                        <a:rPr lang="it-IT" sz="1400" b="1" i="0" u="none" strike="noStrike" dirty="0" smtClean="0">
                          <a:solidFill>
                            <a:srgbClr val="000000"/>
                          </a:solidFill>
                          <a:latin typeface="Calibri"/>
                        </a:rPr>
                        <a:t>EXT </a:t>
                      </a:r>
                      <a:r>
                        <a:rPr lang="it-IT" sz="1400" b="1" i="0" u="none" strike="noStrike" dirty="0">
                          <a:solidFill>
                            <a:srgbClr val="000000"/>
                          </a:solidFill>
                          <a:latin typeface="Calibri"/>
                        </a:rPr>
                        <a:t>100 </a:t>
                      </a:r>
                      <a:r>
                        <a:rPr lang="it-IT" sz="1400" b="1" i="0" u="none" strike="noStrike" dirty="0" err="1">
                          <a:solidFill>
                            <a:srgbClr val="000000"/>
                          </a:solidFill>
                          <a:latin typeface="Calibri"/>
                        </a:rPr>
                        <a:t>ug</a:t>
                      </a:r>
                      <a:r>
                        <a:rPr lang="it-IT" sz="1400" b="1" i="0" u="none" strike="noStrike" dirty="0">
                          <a:solidFill>
                            <a:srgbClr val="000000"/>
                          </a:solidFill>
                          <a:latin typeface="Calibri"/>
                        </a:rPr>
                        <a:t>/</a:t>
                      </a:r>
                      <a:r>
                        <a:rPr lang="it-IT" sz="1400" b="1" i="0" u="none" strike="noStrike" dirty="0" err="1">
                          <a:solidFill>
                            <a:srgbClr val="000000"/>
                          </a:solidFill>
                          <a:latin typeface="Calibri"/>
                        </a:rPr>
                        <a:t>mL</a:t>
                      </a:r>
                      <a:endParaRPr lang="it-IT" sz="1400" b="1" i="0" u="none" strike="noStrike" dirty="0">
                        <a:solidFill>
                          <a:srgbClr val="000000"/>
                        </a:solidFill>
                        <a:latin typeface="Calibri"/>
                      </a:endParaRPr>
                    </a:p>
                  </a:txBody>
                  <a:tcPr marL="5992" marR="5992" marT="599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50" b="1" i="0" u="none" strike="noStrike">
                          <a:solidFill>
                            <a:srgbClr val="000000"/>
                          </a:solidFill>
                          <a:latin typeface="Arial"/>
                        </a:rPr>
                        <a:t>0,31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380"/>
                    </a:solidFill>
                  </a:tcPr>
                </a:tc>
                <a:tc>
                  <a:txBody>
                    <a:bodyPr/>
                    <a:lstStyle/>
                    <a:p>
                      <a:pPr algn="ctr" fontAlgn="ctr"/>
                      <a:r>
                        <a:rPr lang="it-IT" sz="1050" b="1" i="0" u="none" strike="noStrike">
                          <a:solidFill>
                            <a:srgbClr val="000000"/>
                          </a:solidFill>
                          <a:latin typeface="Arial"/>
                        </a:rPr>
                        <a:t>0,26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A81"/>
                    </a:solidFill>
                  </a:tcPr>
                </a:tc>
                <a:tc>
                  <a:txBody>
                    <a:bodyPr/>
                    <a:lstStyle/>
                    <a:p>
                      <a:pPr algn="ctr" fontAlgn="ctr"/>
                      <a:r>
                        <a:rPr lang="it-IT" sz="1050" b="1" i="0" u="none" strike="noStrike">
                          <a:solidFill>
                            <a:srgbClr val="000000"/>
                          </a:solidFill>
                          <a:latin typeface="Arial"/>
                        </a:rPr>
                        <a:t>0,2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3"/>
                    </a:solidFill>
                  </a:tcPr>
                </a:tc>
                <a:tc>
                  <a:txBody>
                    <a:bodyPr/>
                    <a:lstStyle/>
                    <a:p>
                      <a:pPr algn="ctr" fontAlgn="ctr"/>
                      <a:r>
                        <a:rPr lang="it-IT" sz="1050" b="1" i="0" u="none" strike="noStrike">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it-IT" sz="1050" b="1" i="0" u="none" strike="noStrike" dirty="0">
                          <a:solidFill>
                            <a:srgbClr val="000000"/>
                          </a:solidFill>
                          <a:latin typeface="Arial"/>
                        </a:rPr>
                        <a:t>0,18</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ctr" fontAlgn="ctr"/>
                      <a:r>
                        <a:rPr lang="it-IT" sz="1050" b="1" i="0" u="none" strike="noStrike" dirty="0">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ctr"/>
                      <a:r>
                        <a:rPr lang="it-IT" sz="1050" b="1" i="0" u="none" strike="noStrike">
                          <a:solidFill>
                            <a:srgbClr val="000000"/>
                          </a:solidFill>
                          <a:latin typeface="Arial"/>
                        </a:rPr>
                        <a:t>0,12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ctr" fontAlgn="ctr"/>
                      <a:r>
                        <a:rPr lang="it-IT" sz="1050" b="1" i="0" u="none" strike="noStrike">
                          <a:solidFill>
                            <a:srgbClr val="000000"/>
                          </a:solidFill>
                          <a:latin typeface="Arial"/>
                        </a:rPr>
                        <a:t>0,18</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ctr" fontAlgn="ctr"/>
                      <a:r>
                        <a:rPr lang="it-IT" sz="1050" b="1" i="0" u="none" strike="noStrike">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it-IT" sz="1050" b="1" i="0" u="none" strike="noStrike">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984"/>
                    </a:solidFill>
                  </a:tcPr>
                </a:tc>
                <a:tc>
                  <a:txBody>
                    <a:bodyPr/>
                    <a:lstStyle/>
                    <a:p>
                      <a:pPr algn="ctr" fontAlgn="ctr"/>
                      <a:r>
                        <a:rPr lang="it-IT" sz="1050" b="1" i="0" u="none" strike="noStrike">
                          <a:solidFill>
                            <a:srgbClr val="000000"/>
                          </a:solidFill>
                          <a:latin typeface="Arial"/>
                        </a:rPr>
                        <a:t>0,18</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ctr" fontAlgn="ctr"/>
                      <a:r>
                        <a:rPr lang="it-IT" sz="1050" b="1" i="0" u="none" strike="noStrike">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it-IT" sz="1050" b="1" i="0" u="none" strike="noStrike">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ctr"/>
                      <a:r>
                        <a:rPr lang="it-IT" sz="1050" b="1" i="0" u="none" strike="noStrike">
                          <a:solidFill>
                            <a:srgbClr val="000000"/>
                          </a:solidFill>
                          <a:latin typeface="Arial"/>
                        </a:rPr>
                        <a:t>0,18</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ctr" fontAlgn="ctr"/>
                      <a:r>
                        <a:rPr lang="it-IT" sz="1050" b="1" i="0" u="none" strike="noStrike">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it-IT" sz="1050" b="1" i="0" u="none" strike="noStrike">
                          <a:solidFill>
                            <a:srgbClr val="000000"/>
                          </a:solidFill>
                          <a:latin typeface="Arial"/>
                        </a:rPr>
                        <a:t>0,15</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ctr" fontAlgn="ctr"/>
                      <a:r>
                        <a:rPr lang="it-IT" sz="1050" b="1" i="0" u="none" strike="noStrike">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it-IT" sz="1050" b="1" i="0" u="none" strike="noStrike">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ctr"/>
                      <a:r>
                        <a:rPr lang="it-IT" sz="1050" b="1" i="0" u="none" strike="noStrike" dirty="0">
                          <a:solidFill>
                            <a:srgbClr val="000000"/>
                          </a:solidFill>
                          <a:latin typeface="Arial"/>
                        </a:rPr>
                        <a:t>0,001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ctr" fontAlgn="ctr"/>
                      <a:r>
                        <a:rPr lang="it-IT" sz="1050" b="1" i="0" u="none" strike="noStrike" dirty="0">
                          <a:solidFill>
                            <a:srgbClr val="000000"/>
                          </a:solidFill>
                          <a:latin typeface="Arial"/>
                        </a:rPr>
                        <a:t>0,19</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ctr" fontAlgn="ctr"/>
                      <a:r>
                        <a:rPr lang="it-IT" sz="1050" b="1" i="0" u="none" strike="noStrike">
                          <a:solidFill>
                            <a:srgbClr val="000000"/>
                          </a:solidFill>
                          <a:latin typeface="Arial"/>
                        </a:rPr>
                        <a:t>0,19</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ctr" fontAlgn="ctr"/>
                      <a:r>
                        <a:rPr lang="it-IT" sz="1050" b="1" i="0" u="none" strike="noStrike">
                          <a:solidFill>
                            <a:srgbClr val="000000"/>
                          </a:solidFill>
                          <a:latin typeface="Arial"/>
                        </a:rPr>
                        <a:t>0,288</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680"/>
                    </a:solidFill>
                  </a:tcPr>
                </a:tc>
              </a:tr>
              <a:tr h="350479">
                <a:tc>
                  <a:txBody>
                    <a:bodyPr/>
                    <a:lstStyle/>
                    <a:p>
                      <a:pPr algn="ctr" fontAlgn="b"/>
                      <a:r>
                        <a:rPr lang="it-IT" sz="1400" b="1" i="0" u="none" strike="noStrike" dirty="0" smtClean="0">
                          <a:solidFill>
                            <a:srgbClr val="000000"/>
                          </a:solidFill>
                          <a:latin typeface="Calibri"/>
                        </a:rPr>
                        <a:t>EXT </a:t>
                      </a:r>
                      <a:r>
                        <a:rPr lang="it-IT" sz="1400" b="1" i="0" u="none" strike="noStrike" dirty="0">
                          <a:solidFill>
                            <a:srgbClr val="000000"/>
                          </a:solidFill>
                          <a:latin typeface="Calibri"/>
                        </a:rPr>
                        <a:t>50 </a:t>
                      </a:r>
                      <a:r>
                        <a:rPr lang="it-IT" sz="1400" b="1" i="0" u="none" strike="noStrike" dirty="0" err="1">
                          <a:solidFill>
                            <a:srgbClr val="000000"/>
                          </a:solidFill>
                          <a:latin typeface="Calibri"/>
                        </a:rPr>
                        <a:t>ug</a:t>
                      </a:r>
                      <a:r>
                        <a:rPr lang="it-IT" sz="1400" b="1" i="0" u="none" strike="noStrike" dirty="0">
                          <a:solidFill>
                            <a:srgbClr val="000000"/>
                          </a:solidFill>
                          <a:latin typeface="Calibri"/>
                        </a:rPr>
                        <a:t>/</a:t>
                      </a:r>
                      <a:r>
                        <a:rPr lang="it-IT" sz="1400" b="1" i="0" u="none" strike="noStrike" dirty="0" err="1">
                          <a:solidFill>
                            <a:srgbClr val="000000"/>
                          </a:solidFill>
                          <a:latin typeface="Calibri"/>
                        </a:rPr>
                        <a:t>mL</a:t>
                      </a:r>
                      <a:endParaRPr lang="it-IT" sz="1400" b="1" i="0" u="none" strike="noStrike" dirty="0">
                        <a:solidFill>
                          <a:srgbClr val="000000"/>
                        </a:solidFill>
                        <a:latin typeface="Calibri"/>
                      </a:endParaRPr>
                    </a:p>
                  </a:txBody>
                  <a:tcPr marL="5992" marR="5992" marT="599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50" b="1" i="0" u="none" strike="noStrike">
                          <a:solidFill>
                            <a:srgbClr val="000000"/>
                          </a:solidFill>
                          <a:latin typeface="Arial"/>
                        </a:rPr>
                        <a:t>0,35</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ctr" fontAlgn="ctr"/>
                      <a:r>
                        <a:rPr lang="it-IT" sz="1050" b="1" i="0" u="none" strike="noStrike">
                          <a:solidFill>
                            <a:srgbClr val="000000"/>
                          </a:solidFill>
                          <a:latin typeface="Arial"/>
                        </a:rPr>
                        <a:t>0,21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ctr" fontAlgn="ctr"/>
                      <a:r>
                        <a:rPr lang="it-IT" sz="1050" b="1" i="0" u="none" strike="noStrike">
                          <a:solidFill>
                            <a:srgbClr val="000000"/>
                          </a:solidFill>
                          <a:latin typeface="Arial"/>
                        </a:rPr>
                        <a:t>0,21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82"/>
                    </a:solidFill>
                  </a:tcPr>
                </a:tc>
                <a:tc>
                  <a:txBody>
                    <a:bodyPr/>
                    <a:lstStyle/>
                    <a:p>
                      <a:pPr algn="ctr" fontAlgn="ctr"/>
                      <a:r>
                        <a:rPr lang="it-IT" sz="1050" b="1" i="0" u="none" strike="noStrike">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ctr"/>
                      <a:r>
                        <a:rPr lang="it-IT" sz="1050" b="1" i="0" u="none" strike="noStrike">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ctr" fontAlgn="ctr"/>
                      <a:r>
                        <a:rPr lang="it-IT" sz="1050" b="1" i="0" u="none" strike="noStrike" dirty="0">
                          <a:solidFill>
                            <a:srgbClr val="000000"/>
                          </a:solidFill>
                          <a:latin typeface="Arial"/>
                        </a:rPr>
                        <a:t>0,15</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ctr" fontAlgn="ctr"/>
                      <a:r>
                        <a:rPr lang="it-IT" sz="1050" b="1" i="0" u="none" strike="noStrike" dirty="0">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ctr"/>
                      <a:r>
                        <a:rPr lang="it-IT" sz="1050" b="1" i="0" u="none" strike="noStrike">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it-IT" sz="1050" b="1" i="0" u="none" strike="noStrike">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it-IT" sz="1050" b="1" i="0" u="none" strike="noStrike">
                          <a:solidFill>
                            <a:srgbClr val="000000"/>
                          </a:solidFill>
                          <a:latin typeface="Arial"/>
                        </a:rPr>
                        <a:t>0,12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ctr" fontAlgn="ctr"/>
                      <a:r>
                        <a:rPr lang="it-IT" sz="1050" b="1" i="0" u="none" strike="noStrike">
                          <a:solidFill>
                            <a:srgbClr val="000000"/>
                          </a:solidFill>
                          <a:latin typeface="Arial"/>
                        </a:rPr>
                        <a:t>0,15</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it-IT" sz="1050" b="1" i="0" u="none" strike="noStrike">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ctr" fontAlgn="ctr"/>
                      <a:r>
                        <a:rPr lang="it-IT" sz="1050" b="1" i="0" u="none" strike="noStrike">
                          <a:solidFill>
                            <a:srgbClr val="000000"/>
                          </a:solidFill>
                          <a:latin typeface="Arial"/>
                        </a:rPr>
                        <a:t>0,12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it-IT" sz="1050" b="1" i="0" u="none" strike="noStrike">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ctr" fontAlgn="ctr"/>
                      <a:r>
                        <a:rPr lang="it-IT" sz="1050" b="1" i="0" u="none" strike="noStrike">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D81"/>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it-IT" sz="1050" b="1" i="0" u="none" strike="noStrike" dirty="0">
                          <a:solidFill>
                            <a:srgbClr val="000000"/>
                          </a:solidFill>
                          <a:latin typeface="Arial"/>
                        </a:rPr>
                        <a:t>0,038</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C71"/>
                    </a:solidFill>
                  </a:tcPr>
                </a:tc>
                <a:tc>
                  <a:txBody>
                    <a:bodyPr/>
                    <a:lstStyle/>
                    <a:p>
                      <a:pPr algn="ctr" fontAlgn="ctr"/>
                      <a:r>
                        <a:rPr lang="it-IT" sz="1050" b="1" i="0" u="none" strike="noStrike" dirty="0">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ctr" fontAlgn="ctr"/>
                      <a:r>
                        <a:rPr lang="it-IT" sz="1050" b="1" i="0" u="none" strike="noStrike">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it-IT" sz="1050" b="1" i="0" u="none" strike="noStrike">
                          <a:solidFill>
                            <a:srgbClr val="000000"/>
                          </a:solidFill>
                          <a:latin typeface="Arial"/>
                        </a:rPr>
                        <a:t>0,282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780"/>
                    </a:solidFill>
                  </a:tcPr>
                </a:tc>
              </a:tr>
              <a:tr h="350479">
                <a:tc>
                  <a:txBody>
                    <a:bodyPr/>
                    <a:lstStyle/>
                    <a:p>
                      <a:pPr algn="ctr" fontAlgn="b"/>
                      <a:r>
                        <a:rPr lang="it-IT" sz="1400" b="1" i="0" u="none" strike="noStrike" dirty="0" smtClean="0">
                          <a:solidFill>
                            <a:srgbClr val="000000"/>
                          </a:solidFill>
                          <a:latin typeface="Calibri"/>
                        </a:rPr>
                        <a:t>EXT </a:t>
                      </a:r>
                      <a:r>
                        <a:rPr lang="it-IT" sz="1400" b="1" i="0" u="none" strike="noStrike" dirty="0">
                          <a:solidFill>
                            <a:srgbClr val="000000"/>
                          </a:solidFill>
                          <a:latin typeface="Calibri"/>
                        </a:rPr>
                        <a:t>25 </a:t>
                      </a:r>
                      <a:r>
                        <a:rPr lang="it-IT" sz="1400" b="1" i="0" u="none" strike="noStrike" dirty="0" err="1">
                          <a:solidFill>
                            <a:srgbClr val="000000"/>
                          </a:solidFill>
                          <a:latin typeface="Calibri"/>
                        </a:rPr>
                        <a:t>ug</a:t>
                      </a:r>
                      <a:r>
                        <a:rPr lang="it-IT" sz="1400" b="1" i="0" u="none" strike="noStrike" dirty="0">
                          <a:solidFill>
                            <a:srgbClr val="000000"/>
                          </a:solidFill>
                          <a:latin typeface="Calibri"/>
                        </a:rPr>
                        <a:t>/</a:t>
                      </a:r>
                      <a:r>
                        <a:rPr lang="it-IT" sz="1400" b="1" i="0" u="none" strike="noStrike" dirty="0" err="1">
                          <a:solidFill>
                            <a:srgbClr val="000000"/>
                          </a:solidFill>
                          <a:latin typeface="Calibri"/>
                        </a:rPr>
                        <a:t>mL</a:t>
                      </a:r>
                      <a:endParaRPr lang="it-IT" sz="1400" b="1" i="0" u="none" strike="noStrike" dirty="0">
                        <a:solidFill>
                          <a:srgbClr val="000000"/>
                        </a:solidFill>
                        <a:latin typeface="Calibri"/>
                      </a:endParaRPr>
                    </a:p>
                  </a:txBody>
                  <a:tcPr marL="5992" marR="5992" marT="599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50" b="1" i="0" u="none" strike="noStrike">
                          <a:solidFill>
                            <a:srgbClr val="000000"/>
                          </a:solidFill>
                          <a:latin typeface="Arial"/>
                        </a:rPr>
                        <a:t>0,33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D07F"/>
                    </a:solidFill>
                  </a:tcPr>
                </a:tc>
                <a:tc>
                  <a:txBody>
                    <a:bodyPr/>
                    <a:lstStyle/>
                    <a:p>
                      <a:pPr algn="ctr" fontAlgn="ctr"/>
                      <a:r>
                        <a:rPr lang="it-IT" sz="1050" b="1" i="0" u="none" strike="noStrike">
                          <a:solidFill>
                            <a:srgbClr val="000000"/>
                          </a:solidFill>
                          <a:latin typeface="Arial"/>
                        </a:rPr>
                        <a:t>0,2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ctr"/>
                      <a:r>
                        <a:rPr lang="it-IT" sz="1050" b="1" i="0" u="none" strike="noStrike">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ctr" fontAlgn="ctr"/>
                      <a:r>
                        <a:rPr lang="it-IT" sz="1050" b="1" i="0" u="none" strike="noStrike">
                          <a:solidFill>
                            <a:srgbClr val="000000"/>
                          </a:solidFill>
                          <a:latin typeface="Arial"/>
                        </a:rPr>
                        <a:t>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it-IT" sz="1050" b="1" i="0" u="none" strike="noStrike" dirty="0">
                          <a:solidFill>
                            <a:srgbClr val="000000"/>
                          </a:solidFill>
                          <a:latin typeface="Arial"/>
                        </a:rPr>
                        <a:t>0,08</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ctr"/>
                      <a:r>
                        <a:rPr lang="it-IT" sz="1050" b="1" i="0" u="none" strike="noStrike" dirty="0">
                          <a:solidFill>
                            <a:srgbClr val="000000"/>
                          </a:solidFill>
                          <a:latin typeface="Arial"/>
                        </a:rPr>
                        <a:t>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it-IT" sz="1050" b="1" i="0" u="none" strike="noStrike">
                          <a:solidFill>
                            <a:srgbClr val="000000"/>
                          </a:solidFill>
                          <a:latin typeface="Arial"/>
                        </a:rPr>
                        <a:t>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ctr" fontAlgn="ctr"/>
                      <a:r>
                        <a:rPr lang="it-IT" sz="1050" b="1" i="0" u="none" strike="noStrike">
                          <a:solidFill>
                            <a:srgbClr val="000000"/>
                          </a:solidFill>
                          <a:latin typeface="Arial"/>
                        </a:rPr>
                        <a:t>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it-IT" sz="1050" b="1" i="0" u="none" strike="noStrike">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it-IT" sz="1050" b="1" i="0" u="none" strike="noStrike">
                          <a:solidFill>
                            <a:srgbClr val="000000"/>
                          </a:solidFill>
                          <a:latin typeface="Arial"/>
                        </a:rPr>
                        <a:t>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c>
                  <a:txBody>
                    <a:bodyPr/>
                    <a:lstStyle/>
                    <a:p>
                      <a:pPr algn="ctr" fontAlgn="ctr"/>
                      <a:r>
                        <a:rPr lang="it-IT" sz="1050" b="1" i="0" u="none" strike="noStrike">
                          <a:solidFill>
                            <a:srgbClr val="000000"/>
                          </a:solidFill>
                          <a:latin typeface="Arial"/>
                        </a:rPr>
                        <a:t>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B7D"/>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ctr" fontAlgn="ctr"/>
                      <a:r>
                        <a:rPr lang="it-IT" sz="1050" b="1" i="0" u="none" strike="noStrike">
                          <a:solidFill>
                            <a:srgbClr val="000000"/>
                          </a:solidFill>
                          <a:latin typeface="Arial"/>
                        </a:rPr>
                        <a:t>0,12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ctr" fontAlgn="ctr"/>
                      <a:r>
                        <a:rPr lang="it-IT" sz="1050" b="1" i="0" u="none" strike="noStrike">
                          <a:solidFill>
                            <a:srgbClr val="000000"/>
                          </a:solidFill>
                          <a:latin typeface="Arial"/>
                        </a:rPr>
                        <a:t>0,094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ctr"/>
                      <a:r>
                        <a:rPr lang="it-IT" sz="1050" b="1" i="0" u="none" strike="noStrike">
                          <a:solidFill>
                            <a:srgbClr val="000000"/>
                          </a:solidFill>
                          <a:latin typeface="Arial"/>
                        </a:rPr>
                        <a:t>0,15</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ctr" fontAlgn="ctr"/>
                      <a:r>
                        <a:rPr lang="it-IT" sz="1050" b="1" i="0" u="none" strike="noStrike">
                          <a:solidFill>
                            <a:srgbClr val="000000"/>
                          </a:solidFill>
                          <a:latin typeface="Arial"/>
                        </a:rPr>
                        <a:t>0,21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ctr" fontAlgn="ctr"/>
                      <a:r>
                        <a:rPr lang="it-IT" sz="1050" b="1" i="0" u="none" strike="noStrike">
                          <a:solidFill>
                            <a:srgbClr val="000000"/>
                          </a:solidFill>
                          <a:latin typeface="Arial"/>
                        </a:rPr>
                        <a:t>0,316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27F"/>
                    </a:solidFill>
                  </a:tcPr>
                </a:tc>
              </a:tr>
              <a:tr h="350479">
                <a:tc>
                  <a:txBody>
                    <a:bodyPr/>
                    <a:lstStyle/>
                    <a:p>
                      <a:pPr algn="ctr" fontAlgn="b"/>
                      <a:r>
                        <a:rPr lang="it-IT" sz="1400" b="1" i="0" u="none" strike="noStrike" dirty="0" smtClean="0">
                          <a:solidFill>
                            <a:srgbClr val="000000"/>
                          </a:solidFill>
                          <a:latin typeface="Calibri"/>
                        </a:rPr>
                        <a:t>EXT </a:t>
                      </a:r>
                      <a:r>
                        <a:rPr lang="it-IT" sz="1400" b="1" i="0" u="none" strike="noStrike" dirty="0">
                          <a:solidFill>
                            <a:srgbClr val="000000"/>
                          </a:solidFill>
                          <a:latin typeface="Calibri"/>
                        </a:rPr>
                        <a:t>12,5ug/</a:t>
                      </a:r>
                      <a:r>
                        <a:rPr lang="it-IT" sz="1400" b="1" i="0" u="none" strike="noStrike" dirty="0" err="1">
                          <a:solidFill>
                            <a:srgbClr val="000000"/>
                          </a:solidFill>
                          <a:latin typeface="Calibri"/>
                        </a:rPr>
                        <a:t>mL</a:t>
                      </a:r>
                      <a:endParaRPr lang="it-IT" sz="1400" b="1" i="0" u="none" strike="noStrike" dirty="0">
                        <a:solidFill>
                          <a:srgbClr val="000000"/>
                        </a:solidFill>
                        <a:latin typeface="Calibri"/>
                      </a:endParaRPr>
                    </a:p>
                  </a:txBody>
                  <a:tcPr marL="5992" marR="5992" marT="599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50" b="1" i="0" u="none" strike="noStrike">
                          <a:solidFill>
                            <a:srgbClr val="000000"/>
                          </a:solidFill>
                          <a:latin typeface="Arial"/>
                        </a:rPr>
                        <a:t>0,42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37C"/>
                    </a:solidFill>
                  </a:tcPr>
                </a:tc>
                <a:tc>
                  <a:txBody>
                    <a:bodyPr/>
                    <a:lstStyle/>
                    <a:p>
                      <a:pPr algn="ctr" fontAlgn="ctr"/>
                      <a:r>
                        <a:rPr lang="it-IT" sz="1050" b="1" i="0" u="none" strike="noStrike">
                          <a:solidFill>
                            <a:srgbClr val="000000"/>
                          </a:solidFill>
                          <a:latin typeface="Arial"/>
                        </a:rPr>
                        <a:t>0,26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B81"/>
                    </a:solidFill>
                  </a:tcPr>
                </a:tc>
                <a:tc>
                  <a:txBody>
                    <a:bodyPr/>
                    <a:lstStyle/>
                    <a:p>
                      <a:pPr algn="ctr" fontAlgn="ctr"/>
                      <a:r>
                        <a:rPr lang="it-IT" sz="1050" b="1" i="0" u="none" strike="noStrike">
                          <a:solidFill>
                            <a:srgbClr val="000000"/>
                          </a:solidFill>
                          <a:latin typeface="Arial"/>
                        </a:rPr>
                        <a:t>0,24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ctr" fontAlgn="ctr"/>
                      <a:r>
                        <a:rPr lang="it-IT" sz="1050" b="1" i="0" u="none" strike="noStrike">
                          <a:solidFill>
                            <a:srgbClr val="000000"/>
                          </a:solidFill>
                          <a:latin typeface="Arial"/>
                        </a:rPr>
                        <a:t>0,21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182"/>
                    </a:solidFill>
                  </a:tcPr>
                </a:tc>
                <a:tc>
                  <a:txBody>
                    <a:bodyPr/>
                    <a:lstStyle/>
                    <a:p>
                      <a:pPr algn="ctr" fontAlgn="ctr"/>
                      <a:r>
                        <a:rPr lang="it-IT" sz="1050" b="1" i="0" u="none" strike="noStrike">
                          <a:solidFill>
                            <a:srgbClr val="000000"/>
                          </a:solidFill>
                          <a:latin typeface="Arial"/>
                        </a:rPr>
                        <a:t>0,2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ctr"/>
                      <a:r>
                        <a:rPr lang="it-IT" sz="1050" b="1" i="0" u="none" strike="noStrike">
                          <a:solidFill>
                            <a:srgbClr val="000000"/>
                          </a:solidFill>
                          <a:latin typeface="Arial"/>
                        </a:rPr>
                        <a:t>0,19</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ctr" fontAlgn="ctr"/>
                      <a:r>
                        <a:rPr lang="it-IT" sz="1050" b="1" i="0" u="none" strike="noStrike">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ctr"/>
                      <a:r>
                        <a:rPr lang="it-IT" sz="1050" b="1" i="0" u="none" strike="noStrike">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it-IT" sz="1050" b="1" i="0" u="none" strike="noStrike" dirty="0">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ctr"/>
                      <a:r>
                        <a:rPr lang="it-IT" sz="1050" b="1" i="0" u="none" strike="noStrike" dirty="0">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it-IT" sz="1050" b="1" i="0" u="none" strike="noStrike" dirty="0">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282"/>
                    </a:solidFill>
                  </a:tcPr>
                </a:tc>
                <a:tc>
                  <a:txBody>
                    <a:bodyPr/>
                    <a:lstStyle/>
                    <a:p>
                      <a:pPr algn="ctr" fontAlgn="ctr"/>
                      <a:r>
                        <a:rPr lang="it-IT" sz="1050" b="1" i="0" u="none" strike="noStrike">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ctr"/>
                      <a:r>
                        <a:rPr lang="it-IT" sz="1050" b="1" i="0" u="none" strike="noStrike">
                          <a:solidFill>
                            <a:srgbClr val="000000"/>
                          </a:solidFill>
                          <a:latin typeface="Arial"/>
                        </a:rPr>
                        <a:t>0,12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B7D"/>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D81"/>
                    </a:solidFill>
                  </a:tcPr>
                </a:tc>
                <a:tc>
                  <a:txBody>
                    <a:bodyPr/>
                    <a:lstStyle/>
                    <a:p>
                      <a:pPr algn="ctr" fontAlgn="ctr"/>
                      <a:r>
                        <a:rPr lang="it-IT" sz="1050" b="1" i="0" u="none" strike="noStrike">
                          <a:solidFill>
                            <a:srgbClr val="000000"/>
                          </a:solidFill>
                          <a:latin typeface="Arial"/>
                        </a:rPr>
                        <a:t>0,103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c>
                  <a:txBody>
                    <a:bodyPr/>
                    <a:lstStyle/>
                    <a:p>
                      <a:pPr algn="ctr" fontAlgn="ctr"/>
                      <a:r>
                        <a:rPr lang="it-IT" sz="1050" b="1" i="0" u="none" strike="noStrike">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ctr" fontAlgn="ctr"/>
                      <a:r>
                        <a:rPr lang="it-IT" sz="1050" b="1" i="0" u="none" strike="noStrike">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ctr"/>
                      <a:r>
                        <a:rPr lang="it-IT" sz="1050" b="1" i="0" u="none" strike="noStrike">
                          <a:solidFill>
                            <a:srgbClr val="000000"/>
                          </a:solidFill>
                          <a:latin typeface="Arial"/>
                        </a:rPr>
                        <a:t>0,287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80"/>
                    </a:solidFill>
                  </a:tcPr>
                </a:tc>
              </a:tr>
              <a:tr h="350479">
                <a:tc>
                  <a:txBody>
                    <a:bodyPr/>
                    <a:lstStyle/>
                    <a:p>
                      <a:pPr algn="ctr" fontAlgn="b"/>
                      <a:r>
                        <a:rPr lang="it-IT" sz="1400" b="1" i="0" u="none" strike="noStrike" dirty="0" smtClean="0">
                          <a:solidFill>
                            <a:srgbClr val="000000"/>
                          </a:solidFill>
                          <a:latin typeface="Calibri"/>
                        </a:rPr>
                        <a:t>EXT </a:t>
                      </a:r>
                      <a:r>
                        <a:rPr lang="it-IT" sz="1400" b="1" i="0" u="none" strike="noStrike" dirty="0">
                          <a:solidFill>
                            <a:srgbClr val="000000"/>
                          </a:solidFill>
                          <a:latin typeface="Calibri"/>
                        </a:rPr>
                        <a:t>6,25 </a:t>
                      </a:r>
                      <a:r>
                        <a:rPr lang="it-IT" sz="1400" b="1" i="0" u="none" strike="noStrike" dirty="0" err="1">
                          <a:solidFill>
                            <a:srgbClr val="000000"/>
                          </a:solidFill>
                          <a:latin typeface="Calibri"/>
                        </a:rPr>
                        <a:t>ug</a:t>
                      </a:r>
                      <a:r>
                        <a:rPr lang="it-IT" sz="1400" b="1" i="0" u="none" strike="noStrike" dirty="0">
                          <a:solidFill>
                            <a:srgbClr val="000000"/>
                          </a:solidFill>
                          <a:latin typeface="Calibri"/>
                        </a:rPr>
                        <a:t>/</a:t>
                      </a:r>
                      <a:r>
                        <a:rPr lang="it-IT" sz="1400" b="1" i="0" u="none" strike="noStrike" dirty="0" err="1">
                          <a:solidFill>
                            <a:srgbClr val="000000"/>
                          </a:solidFill>
                          <a:latin typeface="Calibri"/>
                        </a:rPr>
                        <a:t>mL</a:t>
                      </a:r>
                      <a:endParaRPr lang="it-IT" sz="1400" b="1" i="0" u="none" strike="noStrike" dirty="0">
                        <a:solidFill>
                          <a:srgbClr val="000000"/>
                        </a:solidFill>
                        <a:latin typeface="Calibri"/>
                      </a:endParaRPr>
                    </a:p>
                  </a:txBody>
                  <a:tcPr marL="5992" marR="5992" marT="599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50" b="1" i="0" u="none" strike="noStrike">
                          <a:solidFill>
                            <a:srgbClr val="000000"/>
                          </a:solidFill>
                          <a:latin typeface="Arial"/>
                        </a:rPr>
                        <a:t>0,33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07F"/>
                    </a:solidFill>
                  </a:tcPr>
                </a:tc>
                <a:tc>
                  <a:txBody>
                    <a:bodyPr/>
                    <a:lstStyle/>
                    <a:p>
                      <a:pPr algn="ctr" fontAlgn="ctr"/>
                      <a:r>
                        <a:rPr lang="it-IT" sz="1050" b="1" i="0" u="none" strike="noStrike">
                          <a:solidFill>
                            <a:srgbClr val="000000"/>
                          </a:solidFill>
                          <a:latin typeface="Arial"/>
                        </a:rPr>
                        <a:t>0,22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182"/>
                    </a:solidFill>
                  </a:tcPr>
                </a:tc>
                <a:tc>
                  <a:txBody>
                    <a:bodyPr/>
                    <a:lstStyle/>
                    <a:p>
                      <a:pPr algn="ctr" fontAlgn="ctr"/>
                      <a:r>
                        <a:rPr lang="it-IT" sz="1050" b="1" i="0" u="none" strike="noStrike">
                          <a:solidFill>
                            <a:srgbClr val="000000"/>
                          </a:solidFill>
                          <a:latin typeface="Arial"/>
                        </a:rPr>
                        <a:t>0,15</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ctr" fontAlgn="ctr"/>
                      <a:r>
                        <a:rPr lang="it-IT" sz="1050" b="1" i="0" u="none" strike="noStrike">
                          <a:solidFill>
                            <a:srgbClr val="000000"/>
                          </a:solidFill>
                          <a:latin typeface="Arial"/>
                        </a:rPr>
                        <a:t>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B7D"/>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B7D"/>
                    </a:solidFill>
                  </a:tcPr>
                </a:tc>
                <a:tc>
                  <a:txBody>
                    <a:bodyPr/>
                    <a:lstStyle/>
                    <a:p>
                      <a:pPr algn="ctr" fontAlgn="ctr"/>
                      <a:r>
                        <a:rPr lang="it-IT" sz="1050" b="1" i="0" u="none" strike="noStrike">
                          <a:solidFill>
                            <a:srgbClr val="000000"/>
                          </a:solidFill>
                          <a:latin typeface="Arial"/>
                        </a:rPr>
                        <a:t>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ctr" fontAlgn="ctr"/>
                      <a:r>
                        <a:rPr lang="it-IT" sz="1050" b="1" i="0" u="none" strike="noStrike" dirty="0">
                          <a:solidFill>
                            <a:srgbClr val="000000"/>
                          </a:solidFill>
                          <a:latin typeface="Arial"/>
                        </a:rPr>
                        <a:t>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ctr" fontAlgn="ctr"/>
                      <a:r>
                        <a:rPr lang="it-IT" sz="1050" b="1" i="0" u="none" strike="noStrike" dirty="0">
                          <a:solidFill>
                            <a:srgbClr val="000000"/>
                          </a:solidFill>
                          <a:latin typeface="Arial"/>
                        </a:rPr>
                        <a:t>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ctr"/>
                      <a:r>
                        <a:rPr lang="it-IT" sz="1050" b="1" i="0" u="none" strike="noStrike" dirty="0">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it-IT" sz="1050" b="1" i="0" u="none" strike="noStrike">
                          <a:solidFill>
                            <a:srgbClr val="000000"/>
                          </a:solidFill>
                          <a:latin typeface="Arial"/>
                        </a:rPr>
                        <a:t>0,12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ctr" fontAlgn="ctr"/>
                      <a:r>
                        <a:rPr lang="it-IT" sz="1050" b="1" i="0" u="none" strike="noStrike">
                          <a:solidFill>
                            <a:srgbClr val="000000"/>
                          </a:solidFill>
                          <a:latin typeface="Arial"/>
                        </a:rPr>
                        <a:t>0,12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ctr" fontAlgn="ctr"/>
                      <a:r>
                        <a:rPr lang="it-IT" sz="1050" b="1" i="0" u="none" strike="noStrike">
                          <a:solidFill>
                            <a:srgbClr val="000000"/>
                          </a:solidFill>
                          <a:latin typeface="Arial"/>
                        </a:rPr>
                        <a:t>0,121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it-IT" sz="1050" b="1" i="0" u="none" strike="noStrike">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it-IT" sz="1050" b="1" i="0" u="none" strike="noStrike">
                          <a:solidFill>
                            <a:srgbClr val="000000"/>
                          </a:solidFill>
                          <a:latin typeface="Arial"/>
                        </a:rPr>
                        <a:t>0,292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r>
              <a:tr h="350479">
                <a:tc>
                  <a:txBody>
                    <a:bodyPr/>
                    <a:lstStyle/>
                    <a:p>
                      <a:pPr algn="ctr" fontAlgn="b"/>
                      <a:r>
                        <a:rPr lang="it-IT" sz="1400" b="1" i="0" u="none" strike="noStrike" dirty="0" smtClean="0">
                          <a:solidFill>
                            <a:srgbClr val="000000"/>
                          </a:solidFill>
                          <a:latin typeface="Calibri"/>
                        </a:rPr>
                        <a:t>EXT </a:t>
                      </a:r>
                      <a:r>
                        <a:rPr lang="it-IT" sz="1400" b="1" i="0" u="none" strike="noStrike" dirty="0">
                          <a:solidFill>
                            <a:srgbClr val="000000"/>
                          </a:solidFill>
                          <a:latin typeface="Calibri"/>
                        </a:rPr>
                        <a:t>3,125 </a:t>
                      </a:r>
                      <a:r>
                        <a:rPr lang="it-IT" sz="1400" b="1" i="0" u="none" strike="noStrike" dirty="0" err="1">
                          <a:solidFill>
                            <a:srgbClr val="000000"/>
                          </a:solidFill>
                          <a:latin typeface="Calibri"/>
                        </a:rPr>
                        <a:t>ug</a:t>
                      </a:r>
                      <a:r>
                        <a:rPr lang="it-IT" sz="1400" b="1" i="0" u="none" strike="noStrike" dirty="0">
                          <a:solidFill>
                            <a:srgbClr val="000000"/>
                          </a:solidFill>
                          <a:latin typeface="Calibri"/>
                        </a:rPr>
                        <a:t>/</a:t>
                      </a:r>
                      <a:r>
                        <a:rPr lang="it-IT" sz="1400" b="1" i="0" u="none" strike="noStrike" dirty="0" err="1">
                          <a:solidFill>
                            <a:srgbClr val="000000"/>
                          </a:solidFill>
                          <a:latin typeface="Calibri"/>
                        </a:rPr>
                        <a:t>mL</a:t>
                      </a:r>
                      <a:endParaRPr lang="it-IT" sz="1400" b="1" i="0" u="none" strike="noStrike" dirty="0">
                        <a:solidFill>
                          <a:srgbClr val="000000"/>
                        </a:solidFill>
                        <a:latin typeface="Calibri"/>
                      </a:endParaRPr>
                    </a:p>
                  </a:txBody>
                  <a:tcPr marL="5992" marR="5992" marT="599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50" b="1" i="0" u="none" strike="noStrike">
                          <a:solidFill>
                            <a:srgbClr val="000000"/>
                          </a:solidFill>
                          <a:latin typeface="Arial"/>
                        </a:rPr>
                        <a:t>0,36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C7E"/>
                    </a:solidFill>
                  </a:tcPr>
                </a:tc>
                <a:tc>
                  <a:txBody>
                    <a:bodyPr/>
                    <a:lstStyle/>
                    <a:p>
                      <a:pPr algn="ctr" fontAlgn="ctr"/>
                      <a:r>
                        <a:rPr lang="it-IT" sz="1050" b="1" i="0" u="none" strike="noStrike">
                          <a:solidFill>
                            <a:srgbClr val="000000"/>
                          </a:solidFill>
                          <a:latin typeface="Arial"/>
                        </a:rPr>
                        <a:t>0,24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ctr" fontAlgn="ctr"/>
                      <a:r>
                        <a:rPr lang="it-IT" sz="1050" b="1" i="0" u="none" strike="noStrike">
                          <a:solidFill>
                            <a:srgbClr val="000000"/>
                          </a:solidFill>
                          <a:latin typeface="Arial"/>
                        </a:rPr>
                        <a:t>0,19</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3"/>
                    </a:solidFill>
                  </a:tcPr>
                </a:tc>
                <a:tc>
                  <a:txBody>
                    <a:bodyPr/>
                    <a:lstStyle/>
                    <a:p>
                      <a:pPr algn="ctr" fontAlgn="ctr"/>
                      <a:r>
                        <a:rPr lang="it-IT" sz="1050" b="1" i="0" u="none" strike="noStrike">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it-IT" sz="1050" b="1" i="0" u="none" strike="noStrike">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282"/>
                    </a:solidFill>
                  </a:tcPr>
                </a:tc>
                <a:tc>
                  <a:txBody>
                    <a:bodyPr/>
                    <a:lstStyle/>
                    <a:p>
                      <a:pPr algn="ctr" fontAlgn="ctr"/>
                      <a:r>
                        <a:rPr lang="it-IT" sz="1050" b="1" i="0" u="none" strike="noStrike">
                          <a:solidFill>
                            <a:srgbClr val="000000"/>
                          </a:solidFill>
                          <a:latin typeface="Arial"/>
                        </a:rPr>
                        <a:t>0,12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D81"/>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it-IT" sz="1050" b="1" i="0" u="none" strike="noStrike">
                          <a:solidFill>
                            <a:srgbClr val="000000"/>
                          </a:solidFill>
                          <a:latin typeface="Arial"/>
                        </a:rPr>
                        <a:t>0,12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ctr" fontAlgn="ctr"/>
                      <a:r>
                        <a:rPr lang="it-IT" sz="1050" b="1" i="0" u="none" strike="noStrike">
                          <a:solidFill>
                            <a:srgbClr val="000000"/>
                          </a:solidFill>
                          <a:latin typeface="Arial"/>
                        </a:rPr>
                        <a:t>0,12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ctr"/>
                      <a:r>
                        <a:rPr lang="it-IT" sz="1050" b="1" i="0" u="none" strike="noStrike">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it-IT" sz="1050" b="1" i="0" u="none" strike="noStrike" dirty="0">
                          <a:solidFill>
                            <a:srgbClr val="000000"/>
                          </a:solidFill>
                          <a:latin typeface="Arial"/>
                        </a:rPr>
                        <a:t>0,11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it-IT" sz="1050" b="1" i="0" u="none" strike="noStrike" dirty="0">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ctr"/>
                      <a:r>
                        <a:rPr lang="it-IT" sz="1050" b="1" i="0" u="none" strike="noStrike" dirty="0">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it-IT" sz="1050" b="1" i="0" u="none" strike="noStrike">
                          <a:solidFill>
                            <a:srgbClr val="000000"/>
                          </a:solidFill>
                          <a:latin typeface="Arial"/>
                        </a:rPr>
                        <a:t>0,13</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it-IT" sz="1050" b="1" i="0" u="none" strike="noStrike">
                          <a:solidFill>
                            <a:srgbClr val="000000"/>
                          </a:solidFill>
                          <a:latin typeface="Arial"/>
                        </a:rPr>
                        <a:t>0,14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it-IT" sz="1050" b="1" i="0" u="none" strike="noStrike">
                          <a:solidFill>
                            <a:srgbClr val="000000"/>
                          </a:solidFill>
                          <a:latin typeface="Arial"/>
                        </a:rPr>
                        <a:t>0,19</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ctr" fontAlgn="ctr"/>
                      <a:r>
                        <a:rPr lang="it-IT" sz="1050" b="1" i="0" u="none" strike="noStrike">
                          <a:solidFill>
                            <a:srgbClr val="000000"/>
                          </a:solidFill>
                          <a:latin typeface="Arial"/>
                        </a:rPr>
                        <a:t>0,309</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380"/>
                    </a:solidFill>
                  </a:tcPr>
                </a:tc>
              </a:tr>
              <a:tr h="350479">
                <a:tc>
                  <a:txBody>
                    <a:bodyPr/>
                    <a:lstStyle/>
                    <a:p>
                      <a:pPr algn="ctr" fontAlgn="b"/>
                      <a:r>
                        <a:rPr lang="it-IT" sz="1400" b="1" i="0" u="none" strike="noStrike" dirty="0" err="1">
                          <a:solidFill>
                            <a:srgbClr val="000000"/>
                          </a:solidFill>
                          <a:latin typeface="Calibri"/>
                        </a:rPr>
                        <a:t>Cells</a:t>
                      </a:r>
                      <a:r>
                        <a:rPr lang="it-IT" sz="1400" b="1" i="0" u="none" strike="noStrike" dirty="0">
                          <a:solidFill>
                            <a:srgbClr val="000000"/>
                          </a:solidFill>
                          <a:latin typeface="Calibri"/>
                        </a:rPr>
                        <a:t> </a:t>
                      </a:r>
                      <a:r>
                        <a:rPr lang="it-IT" sz="1400" b="1" i="0" u="none" strike="noStrike" dirty="0" err="1">
                          <a:solidFill>
                            <a:srgbClr val="000000"/>
                          </a:solidFill>
                          <a:latin typeface="Calibri"/>
                        </a:rPr>
                        <a:t>only</a:t>
                      </a:r>
                      <a:endParaRPr lang="it-IT" sz="1400" b="1" i="0" u="none" strike="noStrike" dirty="0">
                        <a:solidFill>
                          <a:srgbClr val="000000"/>
                        </a:solidFill>
                        <a:latin typeface="Calibri"/>
                      </a:endParaRPr>
                    </a:p>
                  </a:txBody>
                  <a:tcPr marL="5992" marR="5992" marT="599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50" b="1" i="0" u="none" strike="noStrike">
                          <a:solidFill>
                            <a:srgbClr val="000000"/>
                          </a:solidFill>
                          <a:latin typeface="Arial"/>
                        </a:rPr>
                        <a:t>0,39</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77D"/>
                    </a:solidFill>
                  </a:tcPr>
                </a:tc>
                <a:tc>
                  <a:txBody>
                    <a:bodyPr/>
                    <a:lstStyle/>
                    <a:p>
                      <a:pPr algn="ctr" fontAlgn="ctr"/>
                      <a:r>
                        <a:rPr lang="it-IT" sz="1050" b="1" i="0" u="none" strike="noStrike">
                          <a:solidFill>
                            <a:srgbClr val="000000"/>
                          </a:solidFill>
                          <a:latin typeface="Arial"/>
                        </a:rPr>
                        <a:t>0,31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ctr" fontAlgn="ctr"/>
                      <a:r>
                        <a:rPr lang="it-IT" sz="1050" b="1" i="0" u="none" strike="noStrike">
                          <a:solidFill>
                            <a:srgbClr val="000000"/>
                          </a:solidFill>
                          <a:latin typeface="Arial"/>
                        </a:rPr>
                        <a:t>0,22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tc>
                  <a:txBody>
                    <a:bodyPr/>
                    <a:lstStyle/>
                    <a:p>
                      <a:pPr algn="ctr" fontAlgn="ctr"/>
                      <a:r>
                        <a:rPr lang="it-IT" sz="1050" b="1" i="0" u="none" strike="noStrike">
                          <a:solidFill>
                            <a:srgbClr val="000000"/>
                          </a:solidFill>
                          <a:latin typeface="Arial"/>
                        </a:rPr>
                        <a:t>0,21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283"/>
                    </a:solidFill>
                  </a:tcPr>
                </a:tc>
                <a:tc>
                  <a:txBody>
                    <a:bodyPr/>
                    <a:lstStyle/>
                    <a:p>
                      <a:pPr algn="ctr" fontAlgn="ctr"/>
                      <a:r>
                        <a:rPr lang="it-IT" sz="1050" b="1" i="0" u="none" strike="noStrike">
                          <a:solidFill>
                            <a:srgbClr val="000000"/>
                          </a:solidFill>
                          <a:latin typeface="Arial"/>
                        </a:rPr>
                        <a:t>0,18</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ctr" fontAlgn="ctr"/>
                      <a:r>
                        <a:rPr lang="it-IT" sz="1050" b="1" i="0" u="none" strike="noStrike">
                          <a:solidFill>
                            <a:srgbClr val="000000"/>
                          </a:solidFill>
                          <a:latin typeface="Arial"/>
                        </a:rPr>
                        <a:t>0,18</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ctr"/>
                      <a:r>
                        <a:rPr lang="it-IT" sz="1050" b="1" i="0" u="none" strike="noStrike">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it-IT" sz="1050" b="1" i="0" u="none" strike="noStrike">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it-IT" sz="1050" b="1" i="0" u="none" strike="noStrike">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ctr"/>
                      <a:r>
                        <a:rPr lang="it-IT" sz="1050" b="1" i="0" u="none" strike="noStrike">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ctr" fontAlgn="ctr"/>
                      <a:r>
                        <a:rPr lang="it-IT" sz="1050" b="1" i="0" u="none" strike="noStrike">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ctr"/>
                      <a:r>
                        <a:rPr lang="it-IT" sz="1050" b="1" i="0" u="none" strike="noStrike">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ctr"/>
                      <a:r>
                        <a:rPr lang="it-IT" sz="1050" b="1" i="0" u="none" strike="noStrike">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ctr"/>
                      <a:r>
                        <a:rPr lang="it-IT" sz="1050" b="1" i="0" u="none" strike="noStrike">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it-IT" sz="1050" b="1" i="0" u="none" strike="noStrike">
                          <a:solidFill>
                            <a:srgbClr val="000000"/>
                          </a:solidFill>
                          <a:latin typeface="Arial"/>
                        </a:rPr>
                        <a:t>0,16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ctr" fontAlgn="ctr"/>
                      <a:r>
                        <a:rPr lang="it-IT" sz="1050" b="1" i="0" u="none" strike="noStrike">
                          <a:solidFill>
                            <a:srgbClr val="000000"/>
                          </a:solidFill>
                          <a:latin typeface="Arial"/>
                        </a:rPr>
                        <a:t>0,15</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it-IT" sz="1050" b="1" i="0" u="none" strike="noStrike">
                          <a:solidFill>
                            <a:srgbClr val="000000"/>
                          </a:solidFill>
                          <a:latin typeface="Arial"/>
                        </a:rPr>
                        <a:t>0,18</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ctr" fontAlgn="ctr"/>
                      <a:r>
                        <a:rPr lang="it-IT" sz="1050" b="1" i="0" u="none" strike="noStrike" dirty="0">
                          <a:solidFill>
                            <a:srgbClr val="000000"/>
                          </a:solidFill>
                          <a:latin typeface="Arial"/>
                        </a:rPr>
                        <a:t>0,17</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ctr"/>
                      <a:r>
                        <a:rPr lang="it-IT" sz="1050" b="1" i="0" u="none" strike="noStrike" dirty="0">
                          <a:solidFill>
                            <a:srgbClr val="000000"/>
                          </a:solidFill>
                          <a:latin typeface="Arial"/>
                        </a:rPr>
                        <a:t>0,192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ctr" fontAlgn="ctr"/>
                      <a:r>
                        <a:rPr lang="it-IT" sz="1050" b="1" i="0" u="none" strike="noStrike" dirty="0">
                          <a:solidFill>
                            <a:srgbClr val="000000"/>
                          </a:solidFill>
                          <a:latin typeface="Arial"/>
                        </a:rPr>
                        <a:t>0,22</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ctr"/>
                      <a:r>
                        <a:rPr lang="it-IT" sz="1050" b="1" i="0" u="none" strike="noStrike">
                          <a:solidFill>
                            <a:srgbClr val="000000"/>
                          </a:solidFill>
                          <a:latin typeface="Arial"/>
                        </a:rPr>
                        <a:t>0,25</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C81"/>
                    </a:solidFill>
                  </a:tcPr>
                </a:tc>
                <a:tc>
                  <a:txBody>
                    <a:bodyPr/>
                    <a:lstStyle/>
                    <a:p>
                      <a:pPr algn="ctr" fontAlgn="ctr"/>
                      <a:r>
                        <a:rPr lang="it-IT" sz="1050" b="1" i="0" u="none" strike="noStrike">
                          <a:solidFill>
                            <a:srgbClr val="000000"/>
                          </a:solidFill>
                          <a:latin typeface="Arial"/>
                        </a:rPr>
                        <a:t>0,34</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F"/>
                    </a:solidFill>
                  </a:tcPr>
                </a:tc>
              </a:tr>
              <a:tr h="350479">
                <a:tc>
                  <a:txBody>
                    <a:bodyPr/>
                    <a:lstStyle/>
                    <a:p>
                      <a:pPr algn="ctr" fontAlgn="b"/>
                      <a:r>
                        <a:rPr lang="it-IT" sz="1400" b="1" i="0" u="none" strike="noStrike" dirty="0">
                          <a:solidFill>
                            <a:srgbClr val="000000"/>
                          </a:solidFill>
                          <a:latin typeface="Calibri"/>
                        </a:rPr>
                        <a:t>Media </a:t>
                      </a:r>
                      <a:r>
                        <a:rPr lang="it-IT" sz="1400" b="1" i="0" u="none" strike="noStrike" dirty="0" err="1">
                          <a:solidFill>
                            <a:srgbClr val="000000"/>
                          </a:solidFill>
                          <a:latin typeface="Calibri"/>
                        </a:rPr>
                        <a:t>only</a:t>
                      </a:r>
                      <a:endParaRPr lang="it-IT" sz="1400" b="1" i="0" u="none" strike="noStrike" dirty="0">
                        <a:solidFill>
                          <a:srgbClr val="000000"/>
                        </a:solidFill>
                        <a:latin typeface="Calibri"/>
                      </a:endParaRPr>
                    </a:p>
                  </a:txBody>
                  <a:tcPr marL="5992" marR="5992" marT="599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50" b="1" i="0" u="none" strike="noStrike">
                          <a:solidFill>
                            <a:srgbClr val="000000"/>
                          </a:solidFill>
                          <a:latin typeface="Arial"/>
                        </a:rPr>
                        <a:t>0</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ctr" fontAlgn="ctr"/>
                      <a:r>
                        <a:rPr lang="it-IT" sz="1050" b="1" i="0" u="none" strike="noStrike">
                          <a:solidFill>
                            <a:srgbClr val="000000"/>
                          </a:solidFill>
                          <a:latin typeface="Arial"/>
                        </a:rPr>
                        <a:t>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C"/>
                    </a:solidFill>
                  </a:tcPr>
                </a:tc>
                <a:tc>
                  <a:txBody>
                    <a:bodyPr/>
                    <a:lstStyle/>
                    <a:p>
                      <a:pPr algn="ctr" fontAlgn="ctr"/>
                      <a:r>
                        <a:rPr lang="it-IT" sz="1050" b="1" i="0" u="none" strike="noStrike">
                          <a:solidFill>
                            <a:srgbClr val="000000"/>
                          </a:solidFill>
                          <a:latin typeface="Arial"/>
                        </a:rPr>
                        <a:t>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C"/>
                    </a:solidFill>
                  </a:tcPr>
                </a:tc>
                <a:tc>
                  <a:txBody>
                    <a:bodyPr/>
                    <a:lstStyle/>
                    <a:p>
                      <a:pPr algn="ctr" fontAlgn="ctr"/>
                      <a:r>
                        <a:rPr lang="it-IT" sz="1050" b="1" i="0" u="none" strike="noStrike">
                          <a:solidFill>
                            <a:srgbClr val="000000"/>
                          </a:solidFill>
                          <a:latin typeface="Arial"/>
                        </a:rPr>
                        <a:t>0</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D6B"/>
                    </a:solidFill>
                  </a:tcPr>
                </a:tc>
                <a:tc>
                  <a:txBody>
                    <a:bodyPr/>
                    <a:lstStyle/>
                    <a:p>
                      <a:pPr algn="ctr" fontAlgn="ctr"/>
                      <a:r>
                        <a:rPr lang="it-IT" sz="1050" b="1" i="0" u="none" strike="noStrike">
                          <a:solidFill>
                            <a:srgbClr val="000000"/>
                          </a:solidFill>
                          <a:latin typeface="Arial"/>
                        </a:rPr>
                        <a:t>0</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ctr" fontAlgn="ctr"/>
                      <a:r>
                        <a:rPr lang="it-IT" sz="1050" b="1" i="0" u="none" strike="noStrike">
                          <a:solidFill>
                            <a:srgbClr val="000000"/>
                          </a:solidFill>
                          <a:latin typeface="Arial"/>
                        </a:rPr>
                        <a:t>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16C"/>
                    </a:solidFill>
                  </a:tcPr>
                </a:tc>
                <a:tc>
                  <a:txBody>
                    <a:bodyPr/>
                    <a:lstStyle/>
                    <a:p>
                      <a:pPr algn="ctr" fontAlgn="ctr"/>
                      <a:r>
                        <a:rPr lang="it-IT" sz="1050" b="1" i="0" u="none" strike="noStrike">
                          <a:solidFill>
                            <a:srgbClr val="000000"/>
                          </a:solidFill>
                          <a:latin typeface="Arial"/>
                        </a:rPr>
                        <a:t>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C"/>
                    </a:solidFill>
                  </a:tcPr>
                </a:tc>
                <a:tc>
                  <a:txBody>
                    <a:bodyPr/>
                    <a:lstStyle/>
                    <a:p>
                      <a:pPr algn="ctr" fontAlgn="ctr"/>
                      <a:r>
                        <a:rPr lang="it-IT" sz="1050" b="1" i="0" u="none" strike="noStrike">
                          <a:solidFill>
                            <a:srgbClr val="000000"/>
                          </a:solidFill>
                          <a:latin typeface="Arial"/>
                        </a:rPr>
                        <a:t>0</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D6B"/>
                    </a:solidFill>
                  </a:tcPr>
                </a:tc>
                <a:tc>
                  <a:txBody>
                    <a:bodyPr/>
                    <a:lstStyle/>
                    <a:p>
                      <a:pPr algn="ctr" fontAlgn="ctr"/>
                      <a:r>
                        <a:rPr lang="it-IT" sz="1050" b="1" i="0" u="none" strike="noStrike">
                          <a:solidFill>
                            <a:srgbClr val="000000"/>
                          </a:solidFill>
                          <a:latin typeface="Arial"/>
                        </a:rPr>
                        <a:t>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C"/>
                    </a:solidFill>
                  </a:tcPr>
                </a:tc>
                <a:tc>
                  <a:txBody>
                    <a:bodyPr/>
                    <a:lstStyle/>
                    <a:p>
                      <a:pPr algn="ctr" fontAlgn="ctr"/>
                      <a:r>
                        <a:rPr lang="it-IT" sz="1050" b="1" i="0" u="none" strike="noStrike">
                          <a:solidFill>
                            <a:srgbClr val="000000"/>
                          </a:solidFill>
                          <a:latin typeface="Arial"/>
                        </a:rPr>
                        <a:t>0</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ctr" fontAlgn="ctr"/>
                      <a:r>
                        <a:rPr lang="it-IT" sz="1050" b="1" i="0" u="none" strike="noStrike">
                          <a:solidFill>
                            <a:srgbClr val="000000"/>
                          </a:solidFill>
                          <a:latin typeface="Arial"/>
                        </a:rPr>
                        <a:t>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F6C"/>
                    </a:solidFill>
                  </a:tcPr>
                </a:tc>
                <a:tc>
                  <a:txBody>
                    <a:bodyPr/>
                    <a:lstStyle/>
                    <a:p>
                      <a:pPr algn="ctr" fontAlgn="ctr"/>
                      <a:r>
                        <a:rPr lang="it-IT" sz="1050" b="1" i="0" u="none" strike="noStrike">
                          <a:solidFill>
                            <a:srgbClr val="000000"/>
                          </a:solidFill>
                          <a:latin typeface="Arial"/>
                        </a:rPr>
                        <a:t>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06C"/>
                    </a:solidFill>
                  </a:tcPr>
                </a:tc>
                <a:tc>
                  <a:txBody>
                    <a:bodyPr/>
                    <a:lstStyle/>
                    <a:p>
                      <a:pPr algn="ctr" fontAlgn="ctr"/>
                      <a:r>
                        <a:rPr lang="it-IT" sz="1050" b="1" i="0" u="none" strike="noStrike">
                          <a:solidFill>
                            <a:srgbClr val="000000"/>
                          </a:solidFill>
                          <a:latin typeface="Arial"/>
                        </a:rPr>
                        <a:t>0</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ctr" fontAlgn="ctr"/>
                      <a:r>
                        <a:rPr lang="it-IT" sz="1050" b="1" i="0" u="none" strike="noStrike">
                          <a:solidFill>
                            <a:srgbClr val="000000"/>
                          </a:solidFill>
                          <a:latin typeface="Arial"/>
                        </a:rPr>
                        <a:t>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C"/>
                    </a:solidFill>
                  </a:tcPr>
                </a:tc>
                <a:tc>
                  <a:txBody>
                    <a:bodyPr/>
                    <a:lstStyle/>
                    <a:p>
                      <a:pPr algn="ctr" fontAlgn="ctr"/>
                      <a:r>
                        <a:rPr lang="it-IT" sz="1050" b="1" i="0" u="none" strike="noStrike">
                          <a:solidFill>
                            <a:srgbClr val="000000"/>
                          </a:solidFill>
                          <a:latin typeface="Arial"/>
                        </a:rPr>
                        <a:t>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C"/>
                    </a:solidFill>
                  </a:tcPr>
                </a:tc>
                <a:tc>
                  <a:txBody>
                    <a:bodyPr/>
                    <a:lstStyle/>
                    <a:p>
                      <a:pPr algn="ctr" fontAlgn="ctr"/>
                      <a:r>
                        <a:rPr lang="it-IT" sz="1050" b="1" i="0" u="none" strike="noStrike">
                          <a:solidFill>
                            <a:srgbClr val="000000"/>
                          </a:solidFill>
                          <a:latin typeface="Arial"/>
                        </a:rPr>
                        <a:t>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C"/>
                    </a:solidFill>
                  </a:tcPr>
                </a:tc>
                <a:tc>
                  <a:txBody>
                    <a:bodyPr/>
                    <a:lstStyle/>
                    <a:p>
                      <a:pPr algn="ctr" fontAlgn="ctr"/>
                      <a:r>
                        <a:rPr lang="it-IT" sz="1050" b="1" i="0" u="none" strike="noStrike">
                          <a:solidFill>
                            <a:srgbClr val="000000"/>
                          </a:solidFill>
                          <a:latin typeface="Arial"/>
                        </a:rPr>
                        <a:t>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F6C"/>
                    </a:solidFill>
                  </a:tcPr>
                </a:tc>
                <a:tc>
                  <a:txBody>
                    <a:bodyPr/>
                    <a:lstStyle/>
                    <a:p>
                      <a:pPr algn="ctr" fontAlgn="ctr"/>
                      <a:r>
                        <a:rPr lang="it-IT" sz="1050" b="1" i="0" u="none" strike="noStrike">
                          <a:solidFill>
                            <a:srgbClr val="000000"/>
                          </a:solidFill>
                          <a:latin typeface="Arial"/>
                        </a:rPr>
                        <a:t>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C"/>
                    </a:solidFill>
                  </a:tcPr>
                </a:tc>
                <a:tc>
                  <a:txBody>
                    <a:bodyPr/>
                    <a:lstStyle/>
                    <a:p>
                      <a:pPr algn="ctr" fontAlgn="ctr"/>
                      <a:r>
                        <a:rPr lang="it-IT" sz="1050" b="1" i="0" u="none" strike="noStrike">
                          <a:solidFill>
                            <a:srgbClr val="000000"/>
                          </a:solidFill>
                          <a:latin typeface="Arial"/>
                        </a:rPr>
                        <a:t>0,006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F6C"/>
                    </a:solidFill>
                  </a:tcPr>
                </a:tc>
                <a:tc>
                  <a:txBody>
                    <a:bodyPr/>
                    <a:lstStyle/>
                    <a:p>
                      <a:pPr algn="ctr" fontAlgn="ctr"/>
                      <a:r>
                        <a:rPr lang="it-IT" sz="1050" b="1" i="0" u="none" strike="noStrike" dirty="0">
                          <a:solidFill>
                            <a:srgbClr val="000000"/>
                          </a:solidFill>
                          <a:latin typeface="Arial"/>
                        </a:rPr>
                        <a:t>0</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D6B"/>
                    </a:solidFill>
                  </a:tcPr>
                </a:tc>
                <a:tc>
                  <a:txBody>
                    <a:bodyPr/>
                    <a:lstStyle/>
                    <a:p>
                      <a:pPr algn="ctr" fontAlgn="ctr"/>
                      <a:r>
                        <a:rPr lang="it-IT" sz="1050" b="1" i="0" u="none" strike="noStrike" dirty="0">
                          <a:solidFill>
                            <a:srgbClr val="000000"/>
                          </a:solidFill>
                          <a:latin typeface="Arial"/>
                        </a:rPr>
                        <a:t>0,01</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C"/>
                    </a:solidFill>
                  </a:tcPr>
                </a:tc>
                <a:tc>
                  <a:txBody>
                    <a:bodyPr/>
                    <a:lstStyle/>
                    <a:p>
                      <a:pPr algn="ctr" fontAlgn="ctr"/>
                      <a:r>
                        <a:rPr lang="it-IT" sz="1050" b="1" i="0" u="none" strike="noStrike" dirty="0">
                          <a:solidFill>
                            <a:srgbClr val="000000"/>
                          </a:solidFill>
                          <a:latin typeface="Arial"/>
                        </a:rPr>
                        <a:t>0,006</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F6C"/>
                    </a:solidFill>
                  </a:tcPr>
                </a:tc>
              </a:tr>
            </a:tbl>
          </a:graphicData>
        </a:graphic>
      </p:graphicFrame>
      <p:cxnSp>
        <p:nvCxnSpPr>
          <p:cNvPr id="5" name="Connettore 2 4"/>
          <p:cNvCxnSpPr/>
          <p:nvPr/>
        </p:nvCxnSpPr>
        <p:spPr>
          <a:xfrm>
            <a:off x="7452320" y="692696"/>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395536" y="260648"/>
            <a:ext cx="6120680" cy="461665"/>
          </a:xfrm>
          <a:prstGeom prst="rect">
            <a:avLst/>
          </a:prstGeom>
          <a:noFill/>
        </p:spPr>
        <p:txBody>
          <a:bodyPr wrap="square" rtlCol="0">
            <a:spAutoFit/>
          </a:bodyPr>
          <a:lstStyle/>
          <a:p>
            <a:r>
              <a:rPr lang="en-US" sz="2400" b="1" dirty="0" smtClean="0">
                <a:latin typeface="Trebuchet MS" pitchFamily="34" charset="0"/>
              </a:rPr>
              <a:t>Antibiotic activity - </a:t>
            </a:r>
            <a:r>
              <a:rPr lang="en-US" sz="2400" b="1" i="1" dirty="0" smtClean="0">
                <a:latin typeface="Trebuchet MS" pitchFamily="34" charset="0"/>
              </a:rPr>
              <a:t>Ft</a:t>
            </a:r>
            <a:endParaRPr lang="en-US" sz="2400" b="1" i="1" dirty="0">
              <a:latin typeface="Trebuchet MS" pitchFamily="34" charset="0"/>
            </a:endParaRPr>
          </a:p>
        </p:txBody>
      </p:sp>
      <p:sp>
        <p:nvSpPr>
          <p:cNvPr id="8" name="CasellaDiTesto 7"/>
          <p:cNvSpPr txBox="1"/>
          <p:nvPr/>
        </p:nvSpPr>
        <p:spPr>
          <a:xfrm>
            <a:off x="683568" y="5229201"/>
            <a:ext cx="7920880" cy="369332"/>
          </a:xfrm>
          <a:prstGeom prst="rect">
            <a:avLst/>
          </a:prstGeom>
          <a:noFill/>
        </p:spPr>
        <p:txBody>
          <a:bodyPr wrap="square" rtlCol="0">
            <a:spAutoFit/>
          </a:bodyPr>
          <a:lstStyle/>
          <a:p>
            <a:r>
              <a:rPr lang="en-US" dirty="0" smtClean="0">
                <a:latin typeface="Trebuchet MS" pitchFamily="34" charset="0"/>
              </a:rPr>
              <a:t>Extract #19 is the ethyl acetate extraction of the Isolate MD3</a:t>
            </a:r>
            <a:endParaRPr lang="en-US" dirty="0">
              <a:latin typeface="Trebuchet MS"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0"/>
            <a:ext cx="7848872" cy="369332"/>
          </a:xfrm>
          <a:prstGeom prst="rect">
            <a:avLst/>
          </a:prstGeom>
          <a:noFill/>
        </p:spPr>
        <p:txBody>
          <a:bodyPr wrap="square" rtlCol="0">
            <a:spAutoFit/>
          </a:bodyPr>
          <a:lstStyle/>
          <a:p>
            <a:r>
              <a:rPr lang="it-IT" b="1" dirty="0" err="1" smtClean="0">
                <a:solidFill>
                  <a:srgbClr val="C00000"/>
                </a:solidFill>
                <a:latin typeface="Trebuchet MS" pitchFamily="34" charset="0"/>
              </a:rPr>
              <a:t>Fractionation</a:t>
            </a:r>
            <a:r>
              <a:rPr lang="it-IT" b="1" dirty="0" smtClean="0">
                <a:solidFill>
                  <a:srgbClr val="C00000"/>
                </a:solidFill>
                <a:latin typeface="Trebuchet MS" pitchFamily="34" charset="0"/>
              </a:rPr>
              <a:t> </a:t>
            </a:r>
            <a:r>
              <a:rPr lang="it-IT" b="1" dirty="0" err="1" smtClean="0">
                <a:solidFill>
                  <a:srgbClr val="C00000"/>
                </a:solidFill>
                <a:latin typeface="Trebuchet MS" pitchFamily="34" charset="0"/>
              </a:rPr>
              <a:t>with</a:t>
            </a:r>
            <a:r>
              <a:rPr lang="it-IT" b="1" dirty="0" smtClean="0">
                <a:solidFill>
                  <a:srgbClr val="C00000"/>
                </a:solidFill>
                <a:latin typeface="Trebuchet MS" pitchFamily="34" charset="0"/>
              </a:rPr>
              <a:t> </a:t>
            </a:r>
            <a:r>
              <a:rPr lang="it-IT" b="1" dirty="0" err="1" smtClean="0">
                <a:solidFill>
                  <a:srgbClr val="C00000"/>
                </a:solidFill>
                <a:latin typeface="Trebuchet MS" pitchFamily="34" charset="0"/>
              </a:rPr>
              <a:t>Silica</a:t>
            </a:r>
            <a:r>
              <a:rPr lang="it-IT" b="1" dirty="0" smtClean="0">
                <a:solidFill>
                  <a:srgbClr val="C00000"/>
                </a:solidFill>
                <a:latin typeface="Trebuchet MS" pitchFamily="34" charset="0"/>
              </a:rPr>
              <a:t> Gel Flash </a:t>
            </a:r>
            <a:r>
              <a:rPr lang="it-IT" b="1" dirty="0" err="1" smtClean="0">
                <a:solidFill>
                  <a:srgbClr val="C00000"/>
                </a:solidFill>
                <a:latin typeface="Trebuchet MS" pitchFamily="34" charset="0"/>
              </a:rPr>
              <a:t>column</a:t>
            </a:r>
            <a:r>
              <a:rPr lang="it-IT" b="1" dirty="0" smtClean="0">
                <a:solidFill>
                  <a:srgbClr val="C00000"/>
                </a:solidFill>
                <a:latin typeface="Trebuchet MS" pitchFamily="34" charset="0"/>
              </a:rPr>
              <a:t> </a:t>
            </a:r>
            <a:r>
              <a:rPr lang="it-IT" b="1" dirty="0" err="1" smtClean="0">
                <a:solidFill>
                  <a:srgbClr val="C00000"/>
                </a:solidFill>
                <a:latin typeface="Trebuchet MS" pitchFamily="34" charset="0"/>
              </a:rPr>
              <a:t>chromatography</a:t>
            </a:r>
            <a:r>
              <a:rPr lang="it-IT" b="1" dirty="0" smtClean="0">
                <a:solidFill>
                  <a:srgbClr val="C00000"/>
                </a:solidFill>
                <a:latin typeface="Trebuchet MS" pitchFamily="34" charset="0"/>
              </a:rPr>
              <a:t> </a:t>
            </a:r>
            <a:endParaRPr lang="it-IT" b="1" dirty="0">
              <a:solidFill>
                <a:srgbClr val="C00000"/>
              </a:solidFill>
              <a:latin typeface="Trebuchet MS" pitchFamily="34" charset="0"/>
            </a:endParaRPr>
          </a:p>
        </p:txBody>
      </p:sp>
      <p:pic>
        <p:nvPicPr>
          <p:cNvPr id="2050" name="Picture 2" descr="C:\Users\iPietro\Desktop\Photo-Jun-22-3-33-55-PM-e1340602494871-225x300.jpg"/>
          <p:cNvPicPr>
            <a:picLocks noChangeAspect="1" noChangeArrowheads="1"/>
          </p:cNvPicPr>
          <p:nvPr/>
        </p:nvPicPr>
        <p:blipFill>
          <a:blip r:embed="rId3" cstate="print"/>
          <a:srcRect/>
          <a:stretch>
            <a:fillRect/>
          </a:stretch>
        </p:blipFill>
        <p:spPr bwMode="auto">
          <a:xfrm>
            <a:off x="539552" y="836712"/>
            <a:ext cx="2376264" cy="3168352"/>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4224468" y="3573016"/>
            <a:ext cx="4379979" cy="3284984"/>
          </a:xfrm>
          <a:prstGeom prst="rect">
            <a:avLst/>
          </a:prstGeom>
          <a:noFill/>
          <a:ln w="9525">
            <a:noFill/>
            <a:miter lim="800000"/>
            <a:headEnd/>
            <a:tailEnd/>
          </a:ln>
          <a:effectLst/>
        </p:spPr>
      </p:pic>
      <p:sp>
        <p:nvSpPr>
          <p:cNvPr id="14" name="CasellaDiTesto 13"/>
          <p:cNvSpPr txBox="1"/>
          <p:nvPr/>
        </p:nvSpPr>
        <p:spPr>
          <a:xfrm>
            <a:off x="179512" y="404664"/>
            <a:ext cx="3672408" cy="369332"/>
          </a:xfrm>
          <a:prstGeom prst="rect">
            <a:avLst/>
          </a:prstGeom>
          <a:noFill/>
        </p:spPr>
        <p:txBody>
          <a:bodyPr wrap="square" rtlCol="0">
            <a:spAutoFit/>
          </a:bodyPr>
          <a:lstStyle/>
          <a:p>
            <a:r>
              <a:rPr lang="en-US" b="1" dirty="0" smtClean="0">
                <a:latin typeface="Trebuchet MS" pitchFamily="34" charset="0"/>
              </a:rPr>
              <a:t>Chloroform-methanol system</a:t>
            </a:r>
            <a:endParaRPr lang="en-US" b="1" dirty="0">
              <a:latin typeface="Trebuchet MS" pitchFamily="34" charset="0"/>
            </a:endParaRPr>
          </a:p>
        </p:txBody>
      </p:sp>
      <p:grpSp>
        <p:nvGrpSpPr>
          <p:cNvPr id="3" name="Gruppo 6"/>
          <p:cNvGrpSpPr/>
          <p:nvPr/>
        </p:nvGrpSpPr>
        <p:grpSpPr>
          <a:xfrm>
            <a:off x="3311352" y="1124744"/>
            <a:ext cx="5832648" cy="1856248"/>
            <a:chOff x="1000100" y="3357562"/>
            <a:chExt cx="7072362" cy="2069240"/>
          </a:xfrm>
        </p:grpSpPr>
        <p:grpSp>
          <p:nvGrpSpPr>
            <p:cNvPr id="4" name="Gruppo 13"/>
            <p:cNvGrpSpPr/>
            <p:nvPr/>
          </p:nvGrpSpPr>
          <p:grpSpPr>
            <a:xfrm>
              <a:off x="1000100" y="3357562"/>
              <a:ext cx="7072362" cy="1297636"/>
              <a:chOff x="1643042" y="3357562"/>
              <a:chExt cx="7072362" cy="1297636"/>
            </a:xfrm>
          </p:grpSpPr>
          <p:sp>
            <p:nvSpPr>
              <p:cNvPr id="20" name="Triangolo rettangolo 19"/>
              <p:cNvSpPr/>
              <p:nvPr/>
            </p:nvSpPr>
            <p:spPr>
              <a:xfrm flipH="1">
                <a:off x="1785918" y="3357562"/>
                <a:ext cx="6715172" cy="57150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21" name="CasellaDiTesto 20"/>
              <p:cNvSpPr txBox="1"/>
              <p:nvPr/>
            </p:nvSpPr>
            <p:spPr>
              <a:xfrm>
                <a:off x="1643042" y="4071942"/>
                <a:ext cx="785818" cy="583256"/>
              </a:xfrm>
              <a:prstGeom prst="rect">
                <a:avLst/>
              </a:prstGeom>
              <a:noFill/>
            </p:spPr>
            <p:txBody>
              <a:bodyPr wrap="square" rtlCol="0">
                <a:spAutoFit/>
              </a:bodyPr>
              <a:lstStyle/>
              <a:p>
                <a:r>
                  <a:rPr lang="it-IT" sz="1400" dirty="0" smtClean="0"/>
                  <a:t>CHCl3    </a:t>
                </a:r>
              </a:p>
              <a:p>
                <a:r>
                  <a:rPr lang="it-IT" sz="1400" dirty="0" smtClean="0"/>
                  <a:t>100%</a:t>
                </a:r>
                <a:endParaRPr lang="it-IT" sz="1400" dirty="0"/>
              </a:p>
            </p:txBody>
          </p:sp>
          <p:sp>
            <p:nvSpPr>
              <p:cNvPr id="22" name="CasellaDiTesto 21"/>
              <p:cNvSpPr txBox="1"/>
              <p:nvPr/>
            </p:nvSpPr>
            <p:spPr>
              <a:xfrm>
                <a:off x="2285984" y="4071942"/>
                <a:ext cx="928694" cy="583256"/>
              </a:xfrm>
              <a:prstGeom prst="rect">
                <a:avLst/>
              </a:prstGeom>
              <a:noFill/>
            </p:spPr>
            <p:txBody>
              <a:bodyPr wrap="square" rtlCol="0">
                <a:spAutoFit/>
              </a:bodyPr>
              <a:lstStyle/>
              <a:p>
                <a:pPr algn="ctr"/>
                <a:r>
                  <a:rPr lang="it-IT" sz="1400" smtClean="0"/>
                  <a:t>MetOH</a:t>
                </a:r>
              </a:p>
              <a:p>
                <a:pPr algn="ctr"/>
                <a:r>
                  <a:rPr lang="it-IT" sz="1400" smtClean="0"/>
                  <a:t>4%</a:t>
                </a:r>
                <a:endParaRPr lang="it-IT" sz="1400"/>
              </a:p>
            </p:txBody>
          </p:sp>
          <p:sp>
            <p:nvSpPr>
              <p:cNvPr id="23" name="CasellaDiTesto 22"/>
              <p:cNvSpPr txBox="1"/>
              <p:nvPr/>
            </p:nvSpPr>
            <p:spPr>
              <a:xfrm>
                <a:off x="3071802" y="4071942"/>
                <a:ext cx="928694" cy="583256"/>
              </a:xfrm>
              <a:prstGeom prst="rect">
                <a:avLst/>
              </a:prstGeom>
              <a:noFill/>
            </p:spPr>
            <p:txBody>
              <a:bodyPr wrap="square" rtlCol="0">
                <a:spAutoFit/>
              </a:bodyPr>
              <a:lstStyle/>
              <a:p>
                <a:pPr algn="ctr"/>
                <a:r>
                  <a:rPr lang="it-IT" sz="1400" smtClean="0"/>
                  <a:t>MetOH</a:t>
                </a:r>
              </a:p>
              <a:p>
                <a:pPr algn="ctr"/>
                <a:r>
                  <a:rPr lang="it-IT" sz="1400"/>
                  <a:t>8</a:t>
                </a:r>
                <a:r>
                  <a:rPr lang="it-IT" sz="1400" smtClean="0"/>
                  <a:t>%</a:t>
                </a:r>
                <a:endParaRPr lang="it-IT" sz="1400"/>
              </a:p>
            </p:txBody>
          </p:sp>
          <p:sp>
            <p:nvSpPr>
              <p:cNvPr id="24" name="CasellaDiTesto 23"/>
              <p:cNvSpPr txBox="1"/>
              <p:nvPr/>
            </p:nvSpPr>
            <p:spPr>
              <a:xfrm>
                <a:off x="3857620" y="4071942"/>
                <a:ext cx="928694" cy="583256"/>
              </a:xfrm>
              <a:prstGeom prst="rect">
                <a:avLst/>
              </a:prstGeom>
              <a:noFill/>
            </p:spPr>
            <p:txBody>
              <a:bodyPr wrap="square" rtlCol="0">
                <a:spAutoFit/>
              </a:bodyPr>
              <a:lstStyle/>
              <a:p>
                <a:pPr algn="ctr"/>
                <a:r>
                  <a:rPr lang="it-IT" sz="1400" dirty="0" err="1" smtClean="0"/>
                  <a:t>MetOH</a:t>
                </a:r>
                <a:endParaRPr lang="it-IT" sz="1400" dirty="0" smtClean="0"/>
              </a:p>
              <a:p>
                <a:pPr algn="ctr"/>
                <a:r>
                  <a:rPr lang="it-IT" sz="1400" dirty="0" smtClean="0"/>
                  <a:t>12%</a:t>
                </a:r>
                <a:endParaRPr lang="it-IT" sz="1400" dirty="0"/>
              </a:p>
            </p:txBody>
          </p:sp>
          <p:sp>
            <p:nvSpPr>
              <p:cNvPr id="25" name="CasellaDiTesto 24"/>
              <p:cNvSpPr txBox="1"/>
              <p:nvPr/>
            </p:nvSpPr>
            <p:spPr>
              <a:xfrm>
                <a:off x="4643438" y="4071942"/>
                <a:ext cx="928694" cy="583256"/>
              </a:xfrm>
              <a:prstGeom prst="rect">
                <a:avLst/>
              </a:prstGeom>
              <a:noFill/>
            </p:spPr>
            <p:txBody>
              <a:bodyPr wrap="square" rtlCol="0">
                <a:spAutoFit/>
              </a:bodyPr>
              <a:lstStyle/>
              <a:p>
                <a:pPr algn="ctr"/>
                <a:r>
                  <a:rPr lang="it-IT" sz="1400" smtClean="0"/>
                  <a:t>MetOH</a:t>
                </a:r>
              </a:p>
              <a:p>
                <a:pPr algn="ctr"/>
                <a:r>
                  <a:rPr lang="it-IT" sz="1400" smtClean="0"/>
                  <a:t>16%</a:t>
                </a:r>
                <a:endParaRPr lang="it-IT" sz="1400"/>
              </a:p>
            </p:txBody>
          </p:sp>
          <p:sp>
            <p:nvSpPr>
              <p:cNvPr id="26" name="CasellaDiTesto 25"/>
              <p:cNvSpPr txBox="1"/>
              <p:nvPr/>
            </p:nvSpPr>
            <p:spPr>
              <a:xfrm>
                <a:off x="5429256" y="4071942"/>
                <a:ext cx="928694" cy="583256"/>
              </a:xfrm>
              <a:prstGeom prst="rect">
                <a:avLst/>
              </a:prstGeom>
              <a:noFill/>
            </p:spPr>
            <p:txBody>
              <a:bodyPr wrap="square" rtlCol="0">
                <a:spAutoFit/>
              </a:bodyPr>
              <a:lstStyle/>
              <a:p>
                <a:pPr algn="ctr"/>
                <a:r>
                  <a:rPr lang="it-IT" sz="1400" dirty="0" err="1" smtClean="0"/>
                  <a:t>MetOH</a:t>
                </a:r>
                <a:endParaRPr lang="it-IT" sz="1400" dirty="0" smtClean="0"/>
              </a:p>
              <a:p>
                <a:pPr algn="ctr"/>
                <a:r>
                  <a:rPr lang="it-IT" sz="1400" dirty="0" smtClean="0"/>
                  <a:t>20%</a:t>
                </a:r>
                <a:endParaRPr lang="it-IT" sz="1400" dirty="0"/>
              </a:p>
            </p:txBody>
          </p:sp>
          <p:sp>
            <p:nvSpPr>
              <p:cNvPr id="27" name="CasellaDiTesto 26"/>
              <p:cNvSpPr txBox="1"/>
              <p:nvPr/>
            </p:nvSpPr>
            <p:spPr>
              <a:xfrm>
                <a:off x="6215074" y="4071942"/>
                <a:ext cx="928694" cy="583256"/>
              </a:xfrm>
              <a:prstGeom prst="rect">
                <a:avLst/>
              </a:prstGeom>
              <a:noFill/>
            </p:spPr>
            <p:txBody>
              <a:bodyPr wrap="square" rtlCol="0">
                <a:spAutoFit/>
              </a:bodyPr>
              <a:lstStyle/>
              <a:p>
                <a:pPr algn="ctr"/>
                <a:r>
                  <a:rPr lang="it-IT" sz="1400" smtClean="0"/>
                  <a:t>MetOH</a:t>
                </a:r>
              </a:p>
              <a:p>
                <a:pPr algn="ctr"/>
                <a:r>
                  <a:rPr lang="it-IT" sz="1400" smtClean="0"/>
                  <a:t>30%</a:t>
                </a:r>
                <a:endParaRPr lang="it-IT" sz="1400"/>
              </a:p>
            </p:txBody>
          </p:sp>
          <p:sp>
            <p:nvSpPr>
              <p:cNvPr id="28" name="CasellaDiTesto 27"/>
              <p:cNvSpPr txBox="1"/>
              <p:nvPr/>
            </p:nvSpPr>
            <p:spPr>
              <a:xfrm>
                <a:off x="7000892" y="4071942"/>
                <a:ext cx="928694" cy="583256"/>
              </a:xfrm>
              <a:prstGeom prst="rect">
                <a:avLst/>
              </a:prstGeom>
              <a:noFill/>
            </p:spPr>
            <p:txBody>
              <a:bodyPr wrap="square" rtlCol="0">
                <a:spAutoFit/>
              </a:bodyPr>
              <a:lstStyle/>
              <a:p>
                <a:pPr algn="ctr"/>
                <a:r>
                  <a:rPr lang="it-IT" sz="1400" smtClean="0"/>
                  <a:t>MetOH</a:t>
                </a:r>
              </a:p>
              <a:p>
                <a:pPr algn="ctr"/>
                <a:r>
                  <a:rPr lang="it-IT" sz="1400" smtClean="0"/>
                  <a:t>50%</a:t>
                </a:r>
                <a:endParaRPr lang="it-IT" sz="1400"/>
              </a:p>
            </p:txBody>
          </p:sp>
          <p:sp>
            <p:nvSpPr>
              <p:cNvPr id="29" name="CasellaDiTesto 28"/>
              <p:cNvSpPr txBox="1"/>
              <p:nvPr/>
            </p:nvSpPr>
            <p:spPr>
              <a:xfrm>
                <a:off x="7786710" y="4071942"/>
                <a:ext cx="928694" cy="583256"/>
              </a:xfrm>
              <a:prstGeom prst="rect">
                <a:avLst/>
              </a:prstGeom>
              <a:noFill/>
            </p:spPr>
            <p:txBody>
              <a:bodyPr wrap="square" rtlCol="0">
                <a:spAutoFit/>
              </a:bodyPr>
              <a:lstStyle/>
              <a:p>
                <a:pPr algn="ctr"/>
                <a:r>
                  <a:rPr lang="it-IT" sz="1400" smtClean="0"/>
                  <a:t>MetOH</a:t>
                </a:r>
              </a:p>
              <a:p>
                <a:pPr algn="ctr"/>
                <a:r>
                  <a:rPr lang="it-IT" sz="1400" smtClean="0"/>
                  <a:t>100%</a:t>
                </a:r>
                <a:endParaRPr lang="it-IT" sz="1400"/>
              </a:p>
            </p:txBody>
          </p:sp>
        </p:grpSp>
        <p:pic>
          <p:nvPicPr>
            <p:cNvPr id="9" name="Immagine 8" descr="C:\Users\Fortunato\Desktop\poster fortunato\Provette.jpg"/>
            <p:cNvPicPr/>
            <p:nvPr/>
          </p:nvPicPr>
          <p:blipFill>
            <a:blip r:embed="rId5" cstate="print"/>
            <a:srcRect l="35277" t="4487" r="48983"/>
            <a:stretch>
              <a:fillRect/>
            </a:stretch>
          </p:blipFill>
          <p:spPr bwMode="auto">
            <a:xfrm>
              <a:off x="1221110" y="4687788"/>
              <a:ext cx="207618" cy="739014"/>
            </a:xfrm>
            <a:prstGeom prst="rect">
              <a:avLst/>
            </a:prstGeom>
            <a:noFill/>
            <a:ln w="9525">
              <a:noFill/>
              <a:miter lim="800000"/>
              <a:headEnd/>
              <a:tailEnd/>
            </a:ln>
          </p:spPr>
        </p:pic>
        <p:pic>
          <p:nvPicPr>
            <p:cNvPr id="10" name="Immagine 9" descr="C:\Users\Fortunato\Desktop\poster fortunato\Provette.jpg"/>
            <p:cNvPicPr/>
            <p:nvPr/>
          </p:nvPicPr>
          <p:blipFill>
            <a:blip r:embed="rId5" cstate="print"/>
            <a:srcRect l="35277" t="4487" r="48983"/>
            <a:stretch>
              <a:fillRect/>
            </a:stretch>
          </p:blipFill>
          <p:spPr bwMode="auto">
            <a:xfrm>
              <a:off x="2006927" y="4687787"/>
              <a:ext cx="207618" cy="739014"/>
            </a:xfrm>
            <a:prstGeom prst="rect">
              <a:avLst/>
            </a:prstGeom>
            <a:noFill/>
            <a:ln w="9525">
              <a:noFill/>
              <a:miter lim="800000"/>
              <a:headEnd/>
              <a:tailEnd/>
            </a:ln>
          </p:spPr>
        </p:pic>
        <p:pic>
          <p:nvPicPr>
            <p:cNvPr id="11" name="Immagine 10" descr="C:\Users\Fortunato\Desktop\poster fortunato\Provette.jpg"/>
            <p:cNvPicPr/>
            <p:nvPr/>
          </p:nvPicPr>
          <p:blipFill>
            <a:blip r:embed="rId5" cstate="print"/>
            <a:srcRect l="35277" t="4487" r="48983"/>
            <a:stretch>
              <a:fillRect/>
            </a:stretch>
          </p:blipFill>
          <p:spPr bwMode="auto">
            <a:xfrm>
              <a:off x="2792746" y="4687788"/>
              <a:ext cx="207618" cy="739014"/>
            </a:xfrm>
            <a:prstGeom prst="rect">
              <a:avLst/>
            </a:prstGeom>
            <a:noFill/>
            <a:ln w="9525">
              <a:noFill/>
              <a:miter lim="800000"/>
              <a:headEnd/>
              <a:tailEnd/>
            </a:ln>
          </p:spPr>
        </p:pic>
        <p:pic>
          <p:nvPicPr>
            <p:cNvPr id="12" name="Immagine 11" descr="C:\Users\Fortunato\Desktop\poster fortunato\Provette.jpg"/>
            <p:cNvPicPr/>
            <p:nvPr/>
          </p:nvPicPr>
          <p:blipFill>
            <a:blip r:embed="rId5" cstate="print"/>
            <a:srcRect l="35277" t="4487" r="48983"/>
            <a:stretch>
              <a:fillRect/>
            </a:stretch>
          </p:blipFill>
          <p:spPr bwMode="auto">
            <a:xfrm>
              <a:off x="3578563" y="4687787"/>
              <a:ext cx="207618" cy="739014"/>
            </a:xfrm>
            <a:prstGeom prst="rect">
              <a:avLst/>
            </a:prstGeom>
            <a:noFill/>
            <a:ln w="9525">
              <a:noFill/>
              <a:miter lim="800000"/>
              <a:headEnd/>
              <a:tailEnd/>
            </a:ln>
          </p:spPr>
        </p:pic>
        <p:pic>
          <p:nvPicPr>
            <p:cNvPr id="13" name="Immagine 12" descr="C:\Users\Fortunato\Desktop\poster fortunato\Provette.jpg"/>
            <p:cNvPicPr/>
            <p:nvPr/>
          </p:nvPicPr>
          <p:blipFill>
            <a:blip r:embed="rId5" cstate="print"/>
            <a:srcRect l="35277" t="4487" r="48983"/>
            <a:stretch>
              <a:fillRect/>
            </a:stretch>
          </p:blipFill>
          <p:spPr bwMode="auto">
            <a:xfrm>
              <a:off x="4364381" y="4687788"/>
              <a:ext cx="207618" cy="739014"/>
            </a:xfrm>
            <a:prstGeom prst="rect">
              <a:avLst/>
            </a:prstGeom>
            <a:noFill/>
            <a:ln w="9525">
              <a:noFill/>
              <a:miter lim="800000"/>
              <a:headEnd/>
              <a:tailEnd/>
            </a:ln>
          </p:spPr>
        </p:pic>
        <p:pic>
          <p:nvPicPr>
            <p:cNvPr id="16" name="Immagine 15" descr="C:\Users\Fortunato\Desktop\poster fortunato\Provette.jpg"/>
            <p:cNvPicPr/>
            <p:nvPr/>
          </p:nvPicPr>
          <p:blipFill>
            <a:blip r:embed="rId5" cstate="print"/>
            <a:srcRect l="35277" t="4487" r="48983"/>
            <a:stretch>
              <a:fillRect/>
            </a:stretch>
          </p:blipFill>
          <p:spPr bwMode="auto">
            <a:xfrm>
              <a:off x="5150198" y="4687787"/>
              <a:ext cx="207618" cy="739014"/>
            </a:xfrm>
            <a:prstGeom prst="rect">
              <a:avLst/>
            </a:prstGeom>
            <a:noFill/>
            <a:ln w="9525">
              <a:noFill/>
              <a:miter lim="800000"/>
              <a:headEnd/>
              <a:tailEnd/>
            </a:ln>
          </p:spPr>
        </p:pic>
        <p:pic>
          <p:nvPicPr>
            <p:cNvPr id="17" name="Immagine 16" descr="C:\Users\Fortunato\Desktop\poster fortunato\Provette.jpg"/>
            <p:cNvPicPr/>
            <p:nvPr/>
          </p:nvPicPr>
          <p:blipFill>
            <a:blip r:embed="rId5" cstate="print"/>
            <a:srcRect l="35277" t="4487" r="48983"/>
            <a:stretch>
              <a:fillRect/>
            </a:stretch>
          </p:blipFill>
          <p:spPr bwMode="auto">
            <a:xfrm>
              <a:off x="5936017" y="4687788"/>
              <a:ext cx="207618" cy="739014"/>
            </a:xfrm>
            <a:prstGeom prst="rect">
              <a:avLst/>
            </a:prstGeom>
            <a:noFill/>
            <a:ln w="9525">
              <a:noFill/>
              <a:miter lim="800000"/>
              <a:headEnd/>
              <a:tailEnd/>
            </a:ln>
          </p:spPr>
        </p:pic>
        <p:pic>
          <p:nvPicPr>
            <p:cNvPr id="18" name="Immagine 17" descr="C:\Users\Fortunato\Desktop\poster fortunato\Provette.jpg"/>
            <p:cNvPicPr/>
            <p:nvPr/>
          </p:nvPicPr>
          <p:blipFill>
            <a:blip r:embed="rId5" cstate="print"/>
            <a:srcRect l="35277" t="4487" r="48983"/>
            <a:stretch>
              <a:fillRect/>
            </a:stretch>
          </p:blipFill>
          <p:spPr bwMode="auto">
            <a:xfrm>
              <a:off x="6721834" y="4687787"/>
              <a:ext cx="207618" cy="739014"/>
            </a:xfrm>
            <a:prstGeom prst="rect">
              <a:avLst/>
            </a:prstGeom>
            <a:noFill/>
            <a:ln w="9525">
              <a:noFill/>
              <a:miter lim="800000"/>
              <a:headEnd/>
              <a:tailEnd/>
            </a:ln>
          </p:spPr>
        </p:pic>
        <p:pic>
          <p:nvPicPr>
            <p:cNvPr id="19" name="Immagine 18" descr="C:\Users\Fortunato\Desktop\poster fortunato\Provette.jpg"/>
            <p:cNvPicPr/>
            <p:nvPr/>
          </p:nvPicPr>
          <p:blipFill>
            <a:blip r:embed="rId5" cstate="print"/>
            <a:srcRect l="35277" t="4487" r="48983"/>
            <a:stretch>
              <a:fillRect/>
            </a:stretch>
          </p:blipFill>
          <p:spPr bwMode="auto">
            <a:xfrm>
              <a:off x="7507653" y="4687787"/>
              <a:ext cx="207618" cy="739014"/>
            </a:xfrm>
            <a:prstGeom prst="rect">
              <a:avLst/>
            </a:prstGeom>
            <a:noFill/>
            <a:ln w="9525">
              <a:noFill/>
              <a:miter lim="800000"/>
              <a:headEnd/>
              <a:tailEnd/>
            </a:ln>
          </p:spPr>
        </p:pic>
      </p:grpSp>
      <p:sp>
        <p:nvSpPr>
          <p:cNvPr id="30" name="CasellaDiTesto 29"/>
          <p:cNvSpPr txBox="1"/>
          <p:nvPr/>
        </p:nvSpPr>
        <p:spPr>
          <a:xfrm>
            <a:off x="0" y="4725144"/>
            <a:ext cx="3960440" cy="923330"/>
          </a:xfrm>
          <a:prstGeom prst="rect">
            <a:avLst/>
          </a:prstGeom>
          <a:noFill/>
        </p:spPr>
        <p:txBody>
          <a:bodyPr wrap="square" rtlCol="0">
            <a:spAutoFit/>
          </a:bodyPr>
          <a:lstStyle/>
          <a:p>
            <a:pPr algn="ctr"/>
            <a:r>
              <a:rPr lang="en-US" dirty="0" smtClean="0">
                <a:latin typeface="Trebuchet MS" pitchFamily="34" charset="0"/>
              </a:rPr>
              <a:t>Fractions collected and analyzed performing TLC with </a:t>
            </a:r>
          </a:p>
          <a:p>
            <a:pPr algn="ctr"/>
            <a:r>
              <a:rPr lang="en-US" dirty="0" smtClean="0">
                <a:latin typeface="Trebuchet MS" pitchFamily="34" charset="0"/>
              </a:rPr>
              <a:t>UV-light detection</a:t>
            </a:r>
            <a:endParaRPr lang="en-US" dirty="0">
              <a:latin typeface="Trebuchet MS"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187624" y="692693"/>
          <a:ext cx="6768753" cy="5601170"/>
        </p:xfrm>
        <a:graphic>
          <a:graphicData uri="http://schemas.openxmlformats.org/drawingml/2006/table">
            <a:tbl>
              <a:tblPr/>
              <a:tblGrid>
                <a:gridCol w="1249617"/>
                <a:gridCol w="2525264"/>
                <a:gridCol w="1744255"/>
                <a:gridCol w="1249617"/>
              </a:tblGrid>
              <a:tr h="796243">
                <a:tc>
                  <a:txBody>
                    <a:bodyPr/>
                    <a:lstStyle/>
                    <a:p>
                      <a:pPr algn="ctr" fontAlgn="ctr"/>
                      <a:r>
                        <a:rPr lang="en-US" sz="2400" b="1" i="0" u="none" strike="noStrike" noProof="0" dirty="0" smtClean="0">
                          <a:solidFill>
                            <a:srgbClr val="000000"/>
                          </a:solidFill>
                          <a:latin typeface="Trebuchet MS" pitchFamily="34" charset="0"/>
                        </a:rPr>
                        <a:t>Fraction</a:t>
                      </a:r>
                      <a:endParaRPr lang="en-US" sz="2400" b="1"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2400" b="1" i="0" u="none" strike="noStrike" noProof="0" dirty="0" smtClean="0">
                          <a:solidFill>
                            <a:srgbClr val="000000"/>
                          </a:solidFill>
                          <a:latin typeface="Trebuchet MS" pitchFamily="34" charset="0"/>
                        </a:rPr>
                        <a:t>Tubes collected</a:t>
                      </a:r>
                      <a:endParaRPr lang="en-US" sz="2400" b="1"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2400" b="1" i="0" u="none" strike="noStrike" noProof="0" dirty="0" smtClean="0">
                          <a:solidFill>
                            <a:srgbClr val="000000"/>
                          </a:solidFill>
                          <a:latin typeface="Trebuchet MS" pitchFamily="34" charset="0"/>
                        </a:rPr>
                        <a:t> Methanol % v/v</a:t>
                      </a:r>
                      <a:endParaRPr lang="en-US" sz="2400" b="1"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2400" b="1" i="0" u="none" strike="noStrike" noProof="0" dirty="0" smtClean="0">
                          <a:solidFill>
                            <a:srgbClr val="000000"/>
                          </a:solidFill>
                          <a:latin typeface="Trebuchet MS" pitchFamily="34" charset="0"/>
                        </a:rPr>
                        <a:t>Yield (mg)</a:t>
                      </a:r>
                      <a:endParaRPr lang="en-US" sz="2400" b="1"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304988">
                <a:tc>
                  <a:txBody>
                    <a:bodyPr/>
                    <a:lstStyle/>
                    <a:p>
                      <a:pPr algn="ctr" fontAlgn="ctr"/>
                      <a:r>
                        <a:rPr lang="en-US" sz="2000" b="1" i="0" u="none" strike="noStrike" noProof="0" dirty="0" smtClean="0">
                          <a:solidFill>
                            <a:srgbClr val="000000"/>
                          </a:solidFill>
                          <a:latin typeface="Trebuchet MS" pitchFamily="34" charset="0"/>
                        </a:rPr>
                        <a:t>1</a:t>
                      </a:r>
                      <a:endParaRPr lang="en-US" sz="2000" b="1"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2000" b="0" i="0" u="none" strike="noStrike" noProof="0" dirty="0" smtClean="0">
                          <a:solidFill>
                            <a:srgbClr val="000000"/>
                          </a:solidFill>
                          <a:latin typeface="Trebuchet MS" pitchFamily="34" charset="0"/>
                        </a:rPr>
                        <a:t>Ethyl -acetate extract</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0%</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3</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359">
                <a:tc>
                  <a:txBody>
                    <a:bodyPr/>
                    <a:lstStyle/>
                    <a:p>
                      <a:pPr algn="ctr" fontAlgn="ctr"/>
                      <a:r>
                        <a:rPr lang="en-US" sz="2000" b="1" i="0" u="none" strike="noStrike" noProof="0" dirty="0" smtClean="0">
                          <a:solidFill>
                            <a:srgbClr val="000000"/>
                          </a:solidFill>
                          <a:latin typeface="Trebuchet MS" pitchFamily="34" charset="0"/>
                        </a:rPr>
                        <a:t>2</a:t>
                      </a:r>
                      <a:endParaRPr lang="en-US" sz="2000" b="1"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2000" b="0" i="0" u="none" strike="noStrike" noProof="0" dirty="0" smtClean="0">
                          <a:solidFill>
                            <a:srgbClr val="000000"/>
                          </a:solidFill>
                          <a:latin typeface="Trebuchet MS" pitchFamily="34" charset="0"/>
                        </a:rPr>
                        <a:t>Methanol wash</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100%</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smtClean="0">
                          <a:solidFill>
                            <a:srgbClr val="000000"/>
                          </a:solidFill>
                          <a:latin typeface="Trebuchet MS" pitchFamily="34" charset="0"/>
                        </a:rPr>
                        <a:t>1.6</a:t>
                      </a:r>
                      <a:endParaRPr lang="en-US" sz="2000" b="0"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193">
                <a:tc>
                  <a:txBody>
                    <a:bodyPr/>
                    <a:lstStyle/>
                    <a:p>
                      <a:pPr algn="ctr" fontAlgn="ctr"/>
                      <a:r>
                        <a:rPr lang="en-US" sz="2000" b="1" i="0" u="none" strike="noStrike" noProof="0" smtClean="0">
                          <a:solidFill>
                            <a:srgbClr val="000000"/>
                          </a:solidFill>
                          <a:latin typeface="Trebuchet MS" pitchFamily="34" charset="0"/>
                        </a:rPr>
                        <a:t>3</a:t>
                      </a:r>
                      <a:endParaRPr lang="en-US" sz="2000" b="1"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2000" b="0" i="0" u="none" strike="noStrike" noProof="0" dirty="0" smtClean="0">
                          <a:solidFill>
                            <a:srgbClr val="000000"/>
                          </a:solidFill>
                          <a:latin typeface="Trebuchet MS" pitchFamily="34" charset="0"/>
                        </a:rPr>
                        <a:t>Flow-through + fractions 1-10</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0 %-2% </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smtClean="0">
                          <a:solidFill>
                            <a:srgbClr val="000000"/>
                          </a:solidFill>
                          <a:latin typeface="Trebuchet MS" pitchFamily="34" charset="0"/>
                        </a:rPr>
                        <a:t>1.6</a:t>
                      </a:r>
                      <a:endParaRPr lang="en-US" sz="2000" b="0"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988">
                <a:tc>
                  <a:txBody>
                    <a:bodyPr/>
                    <a:lstStyle/>
                    <a:p>
                      <a:pPr algn="ctr" fontAlgn="ctr"/>
                      <a:r>
                        <a:rPr lang="en-US" sz="2000" b="1" i="0" u="none" strike="noStrike" noProof="0" smtClean="0">
                          <a:solidFill>
                            <a:srgbClr val="000000"/>
                          </a:solidFill>
                          <a:latin typeface="Trebuchet MS" pitchFamily="34" charset="0"/>
                        </a:rPr>
                        <a:t>4</a:t>
                      </a:r>
                      <a:endParaRPr lang="en-US" sz="2000" b="1"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2000" b="0" i="0" u="none" strike="noStrike" noProof="0" dirty="0" smtClean="0">
                          <a:solidFill>
                            <a:srgbClr val="000000"/>
                          </a:solidFill>
                          <a:latin typeface="Trebuchet MS" pitchFamily="34" charset="0"/>
                        </a:rPr>
                        <a:t>Fractions 11-13</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3%</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smtClean="0">
                          <a:solidFill>
                            <a:srgbClr val="000000"/>
                          </a:solidFill>
                          <a:latin typeface="Trebuchet MS" pitchFamily="34" charset="0"/>
                        </a:rPr>
                        <a:t>5.5</a:t>
                      </a:r>
                      <a:endParaRPr lang="en-US" sz="2000" b="0"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988">
                <a:tc>
                  <a:txBody>
                    <a:bodyPr/>
                    <a:lstStyle/>
                    <a:p>
                      <a:pPr algn="ctr" fontAlgn="ctr"/>
                      <a:r>
                        <a:rPr lang="en-US" sz="2000" b="1" i="0" u="none" strike="noStrike" noProof="0" smtClean="0">
                          <a:solidFill>
                            <a:srgbClr val="000000"/>
                          </a:solidFill>
                          <a:latin typeface="Trebuchet MS" pitchFamily="34" charset="0"/>
                        </a:rPr>
                        <a:t>5</a:t>
                      </a:r>
                      <a:endParaRPr lang="en-US" sz="2000" b="1"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2000" b="0" i="0" u="none" strike="noStrike" noProof="0" dirty="0" smtClean="0">
                          <a:solidFill>
                            <a:srgbClr val="000000"/>
                          </a:solidFill>
                          <a:latin typeface="Trebuchet MS" pitchFamily="34" charset="0"/>
                        </a:rPr>
                        <a:t>Fraction 14</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4%</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smtClean="0">
                          <a:solidFill>
                            <a:srgbClr val="000000"/>
                          </a:solidFill>
                          <a:latin typeface="Trebuchet MS" pitchFamily="34" charset="0"/>
                        </a:rPr>
                        <a:t>12.1</a:t>
                      </a:r>
                      <a:endParaRPr lang="en-US" sz="2000" b="0"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988">
                <a:tc>
                  <a:txBody>
                    <a:bodyPr/>
                    <a:lstStyle/>
                    <a:p>
                      <a:pPr algn="ctr" fontAlgn="ctr"/>
                      <a:r>
                        <a:rPr lang="en-US" sz="2000" b="1" i="0" u="none" strike="noStrike" noProof="0" dirty="0" smtClean="0">
                          <a:solidFill>
                            <a:srgbClr val="000000"/>
                          </a:solidFill>
                          <a:latin typeface="Trebuchet MS" pitchFamily="34" charset="0"/>
                        </a:rPr>
                        <a:t>6</a:t>
                      </a:r>
                      <a:endParaRPr lang="en-US" sz="2000" b="1"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2000" b="0" i="0" u="none" strike="noStrike" noProof="0" dirty="0" smtClean="0">
                          <a:solidFill>
                            <a:srgbClr val="000000"/>
                          </a:solidFill>
                          <a:latin typeface="Trebuchet MS" pitchFamily="34" charset="0"/>
                        </a:rPr>
                        <a:t>Fraction 15</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5%</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smtClean="0">
                          <a:solidFill>
                            <a:srgbClr val="000000"/>
                          </a:solidFill>
                          <a:latin typeface="Trebuchet MS" pitchFamily="34" charset="0"/>
                        </a:rPr>
                        <a:t>8.0</a:t>
                      </a:r>
                      <a:endParaRPr lang="en-US" sz="2000" b="0"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988">
                <a:tc>
                  <a:txBody>
                    <a:bodyPr/>
                    <a:lstStyle/>
                    <a:p>
                      <a:pPr algn="ctr" fontAlgn="ctr"/>
                      <a:r>
                        <a:rPr lang="en-US" sz="2000" b="1" i="0" u="none" strike="noStrike" noProof="0" smtClean="0">
                          <a:solidFill>
                            <a:srgbClr val="000000"/>
                          </a:solidFill>
                          <a:latin typeface="Trebuchet MS" pitchFamily="34" charset="0"/>
                        </a:rPr>
                        <a:t>7</a:t>
                      </a:r>
                      <a:endParaRPr lang="en-US" sz="2000" b="1"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2000" b="0" i="0" u="none" strike="noStrike" noProof="0" dirty="0" smtClean="0">
                          <a:solidFill>
                            <a:srgbClr val="000000"/>
                          </a:solidFill>
                          <a:latin typeface="Trebuchet MS" pitchFamily="34" charset="0"/>
                        </a:rPr>
                        <a:t>Fraction 16</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5%</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smtClean="0">
                          <a:solidFill>
                            <a:srgbClr val="000000"/>
                          </a:solidFill>
                          <a:latin typeface="Trebuchet MS" pitchFamily="34" charset="0"/>
                        </a:rPr>
                        <a:t>4.0</a:t>
                      </a:r>
                      <a:endParaRPr lang="en-US" sz="2000" b="0"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988">
                <a:tc>
                  <a:txBody>
                    <a:bodyPr/>
                    <a:lstStyle/>
                    <a:p>
                      <a:pPr algn="ctr" fontAlgn="ctr"/>
                      <a:r>
                        <a:rPr lang="en-US" sz="2000" b="1" i="0" u="none" strike="noStrike" noProof="0" smtClean="0">
                          <a:solidFill>
                            <a:srgbClr val="000000"/>
                          </a:solidFill>
                          <a:latin typeface="Trebuchet MS" pitchFamily="34" charset="0"/>
                        </a:rPr>
                        <a:t>8</a:t>
                      </a:r>
                      <a:endParaRPr lang="en-US" sz="2000" b="1"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2000" b="0" i="0" u="none" strike="noStrike" noProof="0" dirty="0" smtClean="0">
                          <a:solidFill>
                            <a:srgbClr val="000000"/>
                          </a:solidFill>
                          <a:latin typeface="Trebuchet MS" pitchFamily="34" charset="0"/>
                        </a:rPr>
                        <a:t>Fractions 17-22</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5%-7%</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12.2</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988">
                <a:tc>
                  <a:txBody>
                    <a:bodyPr/>
                    <a:lstStyle/>
                    <a:p>
                      <a:pPr algn="ctr" fontAlgn="ctr"/>
                      <a:r>
                        <a:rPr lang="en-US" sz="2000" b="1" i="0" u="none" strike="noStrike" noProof="0" smtClean="0">
                          <a:solidFill>
                            <a:srgbClr val="000000"/>
                          </a:solidFill>
                          <a:latin typeface="Trebuchet MS" pitchFamily="34" charset="0"/>
                        </a:rPr>
                        <a:t>9</a:t>
                      </a:r>
                      <a:endParaRPr lang="en-US" sz="2000" b="1"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2000" b="0" i="0" u="none" strike="noStrike" noProof="0" smtClean="0">
                          <a:solidFill>
                            <a:srgbClr val="000000"/>
                          </a:solidFill>
                          <a:latin typeface="Trebuchet MS" pitchFamily="34" charset="0"/>
                        </a:rPr>
                        <a:t>Fractions 23-30</a:t>
                      </a:r>
                      <a:endParaRPr lang="en-US" sz="2000" b="0"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7%-11%</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4.6</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988">
                <a:tc>
                  <a:txBody>
                    <a:bodyPr/>
                    <a:lstStyle/>
                    <a:p>
                      <a:pPr algn="ctr" fontAlgn="ctr"/>
                      <a:r>
                        <a:rPr lang="en-US" sz="2000" b="1" i="0" u="none" strike="noStrike" noProof="0" smtClean="0">
                          <a:solidFill>
                            <a:srgbClr val="000000"/>
                          </a:solidFill>
                          <a:latin typeface="Trebuchet MS" pitchFamily="34" charset="0"/>
                        </a:rPr>
                        <a:t>10</a:t>
                      </a:r>
                      <a:endParaRPr lang="en-US" sz="2000" b="1"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2000" b="0" i="0" u="none" strike="noStrike" noProof="0" smtClean="0">
                          <a:solidFill>
                            <a:srgbClr val="000000"/>
                          </a:solidFill>
                          <a:latin typeface="Trebuchet MS" pitchFamily="34" charset="0"/>
                        </a:rPr>
                        <a:t>Fractions 31-38</a:t>
                      </a:r>
                      <a:endParaRPr lang="en-US" sz="2000" b="0"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11%-14%</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3.0</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988">
                <a:tc>
                  <a:txBody>
                    <a:bodyPr/>
                    <a:lstStyle/>
                    <a:p>
                      <a:pPr algn="ctr" fontAlgn="ctr"/>
                      <a:r>
                        <a:rPr lang="en-US" sz="2000" b="1" i="0" u="none" strike="noStrike" noProof="0" smtClean="0">
                          <a:solidFill>
                            <a:srgbClr val="000000"/>
                          </a:solidFill>
                          <a:latin typeface="Trebuchet MS" pitchFamily="34" charset="0"/>
                        </a:rPr>
                        <a:t>11</a:t>
                      </a:r>
                      <a:endParaRPr lang="en-US" sz="2000" b="1"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2000" b="0" i="0" u="none" strike="noStrike" noProof="0" smtClean="0">
                          <a:solidFill>
                            <a:srgbClr val="000000"/>
                          </a:solidFill>
                          <a:latin typeface="Trebuchet MS" pitchFamily="34" charset="0"/>
                        </a:rPr>
                        <a:t>Fractions 39-43</a:t>
                      </a:r>
                      <a:endParaRPr lang="en-US" sz="2000" b="0"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14%-16%</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1.2</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988">
                <a:tc>
                  <a:txBody>
                    <a:bodyPr/>
                    <a:lstStyle/>
                    <a:p>
                      <a:pPr algn="ctr" fontAlgn="ctr"/>
                      <a:r>
                        <a:rPr lang="en-US" sz="2000" b="1" i="0" u="none" strike="noStrike" noProof="0" smtClean="0">
                          <a:solidFill>
                            <a:srgbClr val="000000"/>
                          </a:solidFill>
                          <a:latin typeface="Trebuchet MS" pitchFamily="34" charset="0"/>
                        </a:rPr>
                        <a:t>12</a:t>
                      </a:r>
                      <a:endParaRPr lang="en-US" sz="2000" b="1"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2000" b="0" i="0" u="none" strike="noStrike" noProof="0" smtClean="0">
                          <a:solidFill>
                            <a:srgbClr val="000000"/>
                          </a:solidFill>
                          <a:latin typeface="Trebuchet MS" pitchFamily="34" charset="0"/>
                        </a:rPr>
                        <a:t>Fractions 44-50</a:t>
                      </a:r>
                      <a:endParaRPr lang="en-US" sz="2000" b="0" i="0" u="none" strike="noStrike" noProof="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17%-19%</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1.7</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988">
                <a:tc>
                  <a:txBody>
                    <a:bodyPr/>
                    <a:lstStyle/>
                    <a:p>
                      <a:pPr algn="ctr" fontAlgn="ctr"/>
                      <a:r>
                        <a:rPr lang="en-US" sz="2000" b="1" i="0" u="none" strike="noStrike" noProof="0" dirty="0" smtClean="0">
                          <a:solidFill>
                            <a:srgbClr val="000000"/>
                          </a:solidFill>
                          <a:latin typeface="Trebuchet MS" pitchFamily="34" charset="0"/>
                        </a:rPr>
                        <a:t>13</a:t>
                      </a:r>
                      <a:endParaRPr lang="en-US" sz="2000" b="1"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2000" b="0" i="0" u="none" strike="noStrike" noProof="0" dirty="0" smtClean="0">
                          <a:solidFill>
                            <a:srgbClr val="000000"/>
                          </a:solidFill>
                          <a:latin typeface="Trebuchet MS" pitchFamily="34" charset="0"/>
                        </a:rPr>
                        <a:t>Fractions 51-58</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20%-25%</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noProof="0" dirty="0" smtClean="0">
                          <a:solidFill>
                            <a:srgbClr val="000000"/>
                          </a:solidFill>
                          <a:latin typeface="Trebuchet MS" pitchFamily="34" charset="0"/>
                        </a:rPr>
                        <a:t>2.3</a:t>
                      </a:r>
                      <a:endParaRPr lang="en-US" sz="2000" b="0" i="0" u="none" strike="noStrike" noProof="0" dirty="0">
                        <a:solidFill>
                          <a:srgbClr val="000000"/>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899592" y="980728"/>
          <a:ext cx="7920876" cy="4680525"/>
        </p:xfrm>
        <a:graphic>
          <a:graphicData uri="http://schemas.openxmlformats.org/drawingml/2006/table">
            <a:tbl>
              <a:tblPr/>
              <a:tblGrid>
                <a:gridCol w="872023"/>
                <a:gridCol w="944692"/>
                <a:gridCol w="872023"/>
                <a:gridCol w="872023"/>
                <a:gridCol w="872023"/>
                <a:gridCol w="872023"/>
                <a:gridCol w="872023"/>
                <a:gridCol w="872023"/>
                <a:gridCol w="872023"/>
              </a:tblGrid>
              <a:tr h="513537">
                <a:tc>
                  <a:txBody>
                    <a:bodyPr/>
                    <a:lstStyle/>
                    <a:p>
                      <a:pPr algn="l" fontAlgn="ctr"/>
                      <a:r>
                        <a:rPr lang="it-IT" sz="1400" b="1" i="0" u="none" strike="noStrike" dirty="0">
                          <a:solidFill>
                            <a:srgbClr val="000000"/>
                          </a:solidFill>
                          <a:latin typeface="Trebuchet MS"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dirty="0">
                          <a:solidFill>
                            <a:srgbClr val="27413E"/>
                          </a:solidFill>
                          <a:latin typeface="Trebuchet MS" pitchFamily="34" charset="0"/>
                        </a:rPr>
                        <a:t>100 </a:t>
                      </a:r>
                      <a:r>
                        <a:rPr lang="it-IT" sz="1400" b="1" i="0" u="none" strike="noStrike" dirty="0" err="1">
                          <a:solidFill>
                            <a:srgbClr val="27413E"/>
                          </a:solidFill>
                          <a:latin typeface="Trebuchet MS" pitchFamily="34" charset="0"/>
                        </a:rPr>
                        <a:t>ug</a:t>
                      </a:r>
                      <a:r>
                        <a:rPr lang="it-IT" sz="1400" b="1" i="0" u="none" strike="noStrike" dirty="0">
                          <a:solidFill>
                            <a:srgbClr val="27413E"/>
                          </a:solidFill>
                          <a:latin typeface="Trebuchet MS" pitchFamily="34" charset="0"/>
                        </a:rPr>
                        <a:t>/</a:t>
                      </a:r>
                      <a:r>
                        <a:rPr lang="it-IT" sz="1400" b="1" i="0" u="none" strike="noStrike" dirty="0" err="1">
                          <a:solidFill>
                            <a:srgbClr val="27413E"/>
                          </a:solidFill>
                          <a:latin typeface="Trebuchet MS" pitchFamily="34" charset="0"/>
                        </a:rPr>
                        <a:t>mL</a:t>
                      </a:r>
                      <a:endParaRPr lang="it-IT" sz="1400" b="1" i="0" u="none" strike="noStrike" dirty="0">
                        <a:solidFill>
                          <a:srgbClr val="27413E"/>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dirty="0">
                          <a:solidFill>
                            <a:srgbClr val="27413E"/>
                          </a:solidFill>
                          <a:latin typeface="Trebuchet MS" pitchFamily="34" charset="0"/>
                        </a:rPr>
                        <a:t>50 </a:t>
                      </a:r>
                      <a:r>
                        <a:rPr lang="it-IT" sz="1400" b="1" i="0" u="none" strike="noStrike" dirty="0" err="1">
                          <a:solidFill>
                            <a:srgbClr val="27413E"/>
                          </a:solidFill>
                          <a:latin typeface="Trebuchet MS" pitchFamily="34" charset="0"/>
                        </a:rPr>
                        <a:t>ug</a:t>
                      </a:r>
                      <a:r>
                        <a:rPr lang="it-IT" sz="1400" b="1" i="0" u="none" strike="noStrike" dirty="0">
                          <a:solidFill>
                            <a:srgbClr val="27413E"/>
                          </a:solidFill>
                          <a:latin typeface="Trebuchet MS" pitchFamily="34" charset="0"/>
                        </a:rPr>
                        <a:t>/</a:t>
                      </a:r>
                      <a:r>
                        <a:rPr lang="it-IT" sz="1400" b="1" i="0" u="none" strike="noStrike" dirty="0" err="1">
                          <a:solidFill>
                            <a:srgbClr val="27413E"/>
                          </a:solidFill>
                          <a:latin typeface="Trebuchet MS" pitchFamily="34" charset="0"/>
                        </a:rPr>
                        <a:t>mL</a:t>
                      </a:r>
                      <a:endParaRPr lang="it-IT" sz="1400" b="1" i="0" u="none" strike="noStrike" dirty="0">
                        <a:solidFill>
                          <a:srgbClr val="27413E"/>
                        </a:solidFill>
                        <a:latin typeface="Trebuchet MS"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27413E"/>
                          </a:solidFill>
                          <a:latin typeface="Trebuchet MS" pitchFamily="34" charset="0"/>
                        </a:rPr>
                        <a:t>25 ug/mL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27413E"/>
                          </a:solidFill>
                          <a:latin typeface="Trebuchet MS" pitchFamily="34" charset="0"/>
                        </a:rPr>
                        <a:t>12,5 ug/mL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27413E"/>
                          </a:solidFill>
                          <a:latin typeface="Trebuchet MS" pitchFamily="34" charset="0"/>
                        </a:rPr>
                        <a:t>6, 25 ug/mL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27413E"/>
                          </a:solidFill>
                          <a:latin typeface="Trebuchet MS" pitchFamily="34" charset="0"/>
                        </a:rPr>
                        <a:t>3,12 ug/mL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27413E"/>
                          </a:solidFill>
                          <a:latin typeface="Trebuchet MS" pitchFamily="34" charset="0"/>
                        </a:rPr>
                        <a:t>Cells only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27413E"/>
                          </a:solidFill>
                          <a:latin typeface="Trebuchet MS" pitchFamily="34" charset="0"/>
                        </a:rPr>
                        <a:t>Media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308122">
                <a:tc>
                  <a:txBody>
                    <a:bodyPr/>
                    <a:lstStyle/>
                    <a:p>
                      <a:pPr algn="ctr" fontAlgn="ctr"/>
                      <a:r>
                        <a:rPr lang="it-IT" sz="1400" b="1" i="0" u="none" strike="noStrike">
                          <a:solidFill>
                            <a:srgbClr val="27413E"/>
                          </a:solidFill>
                          <a:latin typeface="Trebuchet MS"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ctr" fontAlgn="ctr"/>
                      <a:r>
                        <a:rPr lang="it-IT" sz="1400" b="1" i="0" u="none" strike="noStrike" dirty="0">
                          <a:solidFill>
                            <a:srgbClr val="000000"/>
                          </a:solidFill>
                          <a:latin typeface="Trebuchet MS" pitchFamily="34" charset="0"/>
                        </a:rPr>
                        <a:t>0,1745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ctr" fontAlgn="ctr"/>
                      <a:r>
                        <a:rPr lang="it-IT" sz="1400" b="1" i="0" u="none" strike="noStrike" dirty="0">
                          <a:solidFill>
                            <a:srgbClr val="000000"/>
                          </a:solidFill>
                          <a:latin typeface="Trebuchet MS" pitchFamily="34" charset="0"/>
                        </a:rPr>
                        <a:t>0,1675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C81"/>
                    </a:solidFill>
                  </a:tcPr>
                </a:tc>
                <a:tc>
                  <a:txBody>
                    <a:bodyPr/>
                    <a:lstStyle/>
                    <a:p>
                      <a:pPr algn="ctr" fontAlgn="ctr"/>
                      <a:r>
                        <a:rPr lang="it-IT" sz="1400" b="1" i="0" u="none" strike="noStrike">
                          <a:solidFill>
                            <a:srgbClr val="000000"/>
                          </a:solidFill>
                          <a:latin typeface="Trebuchet MS" pitchFamily="34" charset="0"/>
                        </a:rPr>
                        <a:t>0,161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ctr" fontAlgn="ctr"/>
                      <a:r>
                        <a:rPr lang="it-IT" sz="1400" b="1" i="0" u="none" strike="noStrike">
                          <a:solidFill>
                            <a:srgbClr val="000000"/>
                          </a:solidFill>
                          <a:latin typeface="Trebuchet MS" pitchFamily="34" charset="0"/>
                        </a:rPr>
                        <a:t>0,155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182"/>
                    </a:solidFill>
                  </a:tcPr>
                </a:tc>
                <a:tc>
                  <a:txBody>
                    <a:bodyPr/>
                    <a:lstStyle/>
                    <a:p>
                      <a:pPr algn="ctr" fontAlgn="ctr"/>
                      <a:r>
                        <a:rPr lang="it-IT" sz="1400" b="1" i="0" u="none" strike="noStrike">
                          <a:solidFill>
                            <a:srgbClr val="000000"/>
                          </a:solidFill>
                          <a:latin typeface="Trebuchet MS" pitchFamily="34" charset="0"/>
                        </a:rPr>
                        <a:t>0,179</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881"/>
                    </a:solidFill>
                  </a:tcPr>
                </a:tc>
                <a:tc>
                  <a:txBody>
                    <a:bodyPr/>
                    <a:lstStyle/>
                    <a:p>
                      <a:pPr algn="ctr" fontAlgn="ctr"/>
                      <a:r>
                        <a:rPr lang="it-IT" sz="1400" b="1" i="0" u="none" strike="noStrike">
                          <a:solidFill>
                            <a:srgbClr val="000000"/>
                          </a:solidFill>
                          <a:latin typeface="Trebuchet MS" pitchFamily="34" charset="0"/>
                        </a:rPr>
                        <a:t>0,2315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c>
                  <a:txBody>
                    <a:bodyPr/>
                    <a:lstStyle/>
                    <a:p>
                      <a:pPr algn="ctr" fontAlgn="ctr"/>
                      <a:r>
                        <a:rPr lang="it-IT" sz="1400" b="1" i="0" u="none" strike="noStrike">
                          <a:solidFill>
                            <a:srgbClr val="000000"/>
                          </a:solidFill>
                          <a:latin typeface="Trebuchet MS" pitchFamily="34" charset="0"/>
                        </a:rPr>
                        <a:t>0,004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r>
              <a:tr h="293450">
                <a:tc>
                  <a:txBody>
                    <a:bodyPr/>
                    <a:lstStyle/>
                    <a:p>
                      <a:pPr algn="ctr" fontAlgn="ctr"/>
                      <a:r>
                        <a:rPr lang="it-IT" sz="1400" b="1" i="0" u="none" strike="noStrike">
                          <a:solidFill>
                            <a:srgbClr val="27413E"/>
                          </a:solidFill>
                          <a:latin typeface="Trebuchet MS"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0,0215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F6F"/>
                    </a:solidFill>
                  </a:tcPr>
                </a:tc>
                <a:tc>
                  <a:txBody>
                    <a:bodyPr/>
                    <a:lstStyle/>
                    <a:p>
                      <a:pPr algn="ctr" fontAlgn="ctr"/>
                      <a:r>
                        <a:rPr lang="it-IT" sz="1400" b="1" i="0" u="none" strike="noStrike">
                          <a:solidFill>
                            <a:srgbClr val="000000"/>
                          </a:solidFill>
                          <a:latin typeface="Trebuchet MS" pitchFamily="34" charset="0"/>
                        </a:rPr>
                        <a:t>0,1095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it-IT" sz="1400" b="1" i="0" u="none" strike="noStrike" dirty="0">
                          <a:solidFill>
                            <a:srgbClr val="000000"/>
                          </a:solidFill>
                          <a:latin typeface="Trebuchet MS" pitchFamily="34" charset="0"/>
                        </a:rPr>
                        <a:t>0,127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it-IT" sz="1400" b="1" i="0" u="none" strike="noStrike">
                          <a:solidFill>
                            <a:srgbClr val="000000"/>
                          </a:solidFill>
                          <a:latin typeface="Trebuchet MS" pitchFamily="34" charset="0"/>
                        </a:rPr>
                        <a:t>0,1095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it-IT" sz="1400" b="1" i="0" u="none" strike="noStrike">
                          <a:solidFill>
                            <a:srgbClr val="000000"/>
                          </a:solidFill>
                          <a:latin typeface="Trebuchet MS" pitchFamily="34" charset="0"/>
                        </a:rPr>
                        <a:t>0,1135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it-IT" sz="1400" b="1" i="0" u="none" strike="noStrike">
                          <a:solidFill>
                            <a:srgbClr val="000000"/>
                          </a:solidFill>
                          <a:latin typeface="Trebuchet MS" pitchFamily="34" charset="0"/>
                        </a:rPr>
                        <a:t>0,143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ctr" fontAlgn="ctr"/>
                      <a:r>
                        <a:rPr lang="it-IT" sz="1400" b="1" i="0" u="none" strike="noStrike">
                          <a:solidFill>
                            <a:srgbClr val="000000"/>
                          </a:solidFill>
                          <a:latin typeface="Trebuchet MS" pitchFamily="34" charset="0"/>
                        </a:rPr>
                        <a:t>0,238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c>
                  <a:txBody>
                    <a:bodyPr/>
                    <a:lstStyle/>
                    <a:p>
                      <a:pPr algn="ctr" fontAlgn="ctr"/>
                      <a:r>
                        <a:rPr lang="it-IT" sz="1400" b="1" i="0" u="none" strike="noStrike">
                          <a:solidFill>
                            <a:srgbClr val="000000"/>
                          </a:solidFill>
                          <a:latin typeface="Trebuchet MS" pitchFamily="34" charset="0"/>
                        </a:rPr>
                        <a:t>0,0095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r>
              <a:tr h="293450">
                <a:tc>
                  <a:txBody>
                    <a:bodyPr/>
                    <a:lstStyle/>
                    <a:p>
                      <a:pPr algn="ctr" fontAlgn="ctr"/>
                      <a:r>
                        <a:rPr lang="it-IT" sz="1400" b="1" i="0" u="none" strike="noStrike">
                          <a:solidFill>
                            <a:srgbClr val="27413E"/>
                          </a:solidFill>
                          <a:latin typeface="Trebuchet MS"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400" b="1" i="0" u="none" strike="noStrike">
                          <a:solidFill>
                            <a:srgbClr val="000000"/>
                          </a:solidFill>
                          <a:latin typeface="Trebuchet MS" pitchFamily="34" charset="0"/>
                        </a:rPr>
                        <a:t>0,011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46D"/>
                    </a:solidFill>
                  </a:tcPr>
                </a:tc>
                <a:tc>
                  <a:txBody>
                    <a:bodyPr/>
                    <a:lstStyle/>
                    <a:p>
                      <a:pPr algn="ctr" fontAlgn="ctr"/>
                      <a:r>
                        <a:rPr lang="it-IT" sz="1400" b="1" i="0" u="none" strike="noStrike">
                          <a:solidFill>
                            <a:srgbClr val="000000"/>
                          </a:solidFill>
                          <a:latin typeface="Trebuchet MS" pitchFamily="34" charset="0"/>
                        </a:rPr>
                        <a:t>0,092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87D"/>
                    </a:solidFill>
                  </a:tcPr>
                </a:tc>
                <a:tc>
                  <a:txBody>
                    <a:bodyPr/>
                    <a:lstStyle/>
                    <a:p>
                      <a:pPr algn="ctr" fontAlgn="ctr"/>
                      <a:r>
                        <a:rPr lang="it-IT" sz="1400" b="1" i="0" u="none" strike="noStrike" dirty="0">
                          <a:solidFill>
                            <a:srgbClr val="000000"/>
                          </a:solidFill>
                          <a:latin typeface="Trebuchet MS" pitchFamily="34" charset="0"/>
                        </a:rPr>
                        <a:t>0,1645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ctr" fontAlgn="ctr"/>
                      <a:r>
                        <a:rPr lang="it-IT" sz="1400" b="1" i="0" u="none" strike="noStrike">
                          <a:solidFill>
                            <a:srgbClr val="000000"/>
                          </a:solidFill>
                          <a:latin typeface="Trebuchet MS" pitchFamily="34" charset="0"/>
                        </a:rPr>
                        <a:t>0,159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ctr" fontAlgn="ctr"/>
                      <a:r>
                        <a:rPr lang="it-IT" sz="1400" b="1" i="0" u="none" strike="noStrike">
                          <a:solidFill>
                            <a:srgbClr val="000000"/>
                          </a:solidFill>
                          <a:latin typeface="Trebuchet MS" pitchFamily="34" charset="0"/>
                        </a:rPr>
                        <a:t>0,1575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ctr" fontAlgn="ctr"/>
                      <a:r>
                        <a:rPr lang="it-IT" sz="1400" b="1" i="0" u="none" strike="noStrike">
                          <a:solidFill>
                            <a:srgbClr val="000000"/>
                          </a:solidFill>
                          <a:latin typeface="Trebuchet MS" pitchFamily="34" charset="0"/>
                        </a:rPr>
                        <a:t>0,241</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c>
                  <a:txBody>
                    <a:bodyPr/>
                    <a:lstStyle/>
                    <a:p>
                      <a:pPr algn="ctr" fontAlgn="ctr"/>
                      <a:r>
                        <a:rPr lang="it-IT" sz="1400" b="1" i="0" u="none" strike="noStrike">
                          <a:solidFill>
                            <a:srgbClr val="000000"/>
                          </a:solidFill>
                          <a:latin typeface="Trebuchet MS" pitchFamily="34" charset="0"/>
                        </a:rPr>
                        <a:t>-0,0015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r>
              <a:tr h="293450">
                <a:tc>
                  <a:txBody>
                    <a:bodyPr/>
                    <a:lstStyle/>
                    <a:p>
                      <a:pPr algn="ctr" fontAlgn="ctr"/>
                      <a:r>
                        <a:rPr lang="it-IT" sz="1400" b="1" i="0" u="none" strike="noStrike">
                          <a:solidFill>
                            <a:srgbClr val="27413E"/>
                          </a:solidFill>
                          <a:latin typeface="Trebuchet MS"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400" b="1" i="0" u="none" strike="noStrike">
                          <a:solidFill>
                            <a:srgbClr val="000000"/>
                          </a:solidFill>
                          <a:latin typeface="Trebuchet MS" pitchFamily="34" charset="0"/>
                        </a:rPr>
                        <a:t>-0,0225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400" b="1" i="0" u="none" strike="noStrike">
                          <a:solidFill>
                            <a:srgbClr val="000000"/>
                          </a:solidFill>
                          <a:latin typeface="Trebuchet MS" pitchFamily="34" charset="0"/>
                        </a:rPr>
                        <a:t>0,026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470"/>
                    </a:solidFill>
                  </a:tcPr>
                </a:tc>
                <a:tc>
                  <a:txBody>
                    <a:bodyPr/>
                    <a:lstStyle/>
                    <a:p>
                      <a:pPr algn="ctr" fontAlgn="ctr"/>
                      <a:r>
                        <a:rPr lang="it-IT" sz="1400" b="1" i="0" u="none" strike="noStrike" dirty="0">
                          <a:solidFill>
                            <a:srgbClr val="000000"/>
                          </a:solidFill>
                          <a:latin typeface="Trebuchet MS" pitchFamily="34" charset="0"/>
                        </a:rPr>
                        <a:t>0,152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ctr" fontAlgn="ctr"/>
                      <a:r>
                        <a:rPr lang="it-IT" sz="1400" b="1" i="0" u="none" strike="noStrike" dirty="0">
                          <a:solidFill>
                            <a:srgbClr val="000000"/>
                          </a:solidFill>
                          <a:latin typeface="Trebuchet MS" pitchFamily="34" charset="0"/>
                        </a:rPr>
                        <a:t>0,2255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77D"/>
                    </a:solidFill>
                  </a:tcPr>
                </a:tc>
                <a:tc>
                  <a:txBody>
                    <a:bodyPr/>
                    <a:lstStyle/>
                    <a:p>
                      <a:pPr algn="ctr" fontAlgn="ctr"/>
                      <a:r>
                        <a:rPr lang="it-IT" sz="1400" b="1" i="0" u="none" strike="noStrike">
                          <a:solidFill>
                            <a:srgbClr val="000000"/>
                          </a:solidFill>
                          <a:latin typeface="Trebuchet MS" pitchFamily="34" charset="0"/>
                        </a:rPr>
                        <a:t>0,2015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D07F"/>
                    </a:solidFill>
                  </a:tcPr>
                </a:tc>
                <a:tc>
                  <a:txBody>
                    <a:bodyPr/>
                    <a:lstStyle/>
                    <a:p>
                      <a:pPr algn="ctr" fontAlgn="ctr"/>
                      <a:r>
                        <a:rPr lang="it-IT" sz="1400" b="1" i="0" u="none" strike="noStrike">
                          <a:solidFill>
                            <a:srgbClr val="000000"/>
                          </a:solidFill>
                          <a:latin typeface="Trebuchet MS" pitchFamily="34" charset="0"/>
                        </a:rPr>
                        <a:t>0,309</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c>
                  <a:txBody>
                    <a:bodyPr/>
                    <a:lstStyle/>
                    <a:p>
                      <a:pPr algn="ctr" fontAlgn="ctr"/>
                      <a:r>
                        <a:rPr lang="it-IT" sz="1400" b="1" i="0" u="none" strike="noStrike">
                          <a:solidFill>
                            <a:srgbClr val="000000"/>
                          </a:solidFill>
                          <a:latin typeface="Trebuchet MS" pitchFamily="34" charset="0"/>
                        </a:rPr>
                        <a:t>0,0005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r>
              <a:tr h="293450">
                <a:tc>
                  <a:txBody>
                    <a:bodyPr/>
                    <a:lstStyle/>
                    <a:p>
                      <a:pPr algn="ctr" fontAlgn="ctr"/>
                      <a:r>
                        <a:rPr lang="it-IT" sz="1400" b="1" i="0" u="none" strike="noStrike">
                          <a:solidFill>
                            <a:srgbClr val="27413E"/>
                          </a:solidFill>
                          <a:latin typeface="Trebuchet MS"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400" b="1" i="0" u="none" strike="noStrike">
                          <a:solidFill>
                            <a:srgbClr val="000000"/>
                          </a:solidFill>
                          <a:latin typeface="Trebuchet MS" pitchFamily="34" charset="0"/>
                        </a:rPr>
                        <a:t>0,001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ctr" fontAlgn="ctr"/>
                      <a:r>
                        <a:rPr lang="it-IT" sz="1400" b="1" i="0" u="none" strike="noStrike">
                          <a:solidFill>
                            <a:srgbClr val="000000"/>
                          </a:solidFill>
                          <a:latin typeface="Trebuchet MS" pitchFamily="34" charset="0"/>
                        </a:rPr>
                        <a:t>0,1395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ctr"/>
                      <a:r>
                        <a:rPr lang="it-IT" sz="1400" b="1" i="0" u="none" strike="noStrike">
                          <a:solidFill>
                            <a:srgbClr val="000000"/>
                          </a:solidFill>
                          <a:latin typeface="Trebuchet MS" pitchFamily="34" charset="0"/>
                        </a:rPr>
                        <a:t>0,2135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C7E"/>
                    </a:solidFill>
                  </a:tcPr>
                </a:tc>
                <a:tc>
                  <a:txBody>
                    <a:bodyPr/>
                    <a:lstStyle/>
                    <a:p>
                      <a:pPr algn="ctr" fontAlgn="ctr"/>
                      <a:r>
                        <a:rPr lang="it-IT" sz="1400" b="1" i="0" u="none" strike="noStrike" dirty="0">
                          <a:solidFill>
                            <a:srgbClr val="000000"/>
                          </a:solidFill>
                          <a:latin typeface="Trebuchet MS" pitchFamily="34" charset="0"/>
                        </a:rPr>
                        <a:t>0,2365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37C"/>
                    </a:solidFill>
                  </a:tcPr>
                </a:tc>
                <a:tc>
                  <a:txBody>
                    <a:bodyPr/>
                    <a:lstStyle/>
                    <a:p>
                      <a:pPr algn="ctr" fontAlgn="ctr"/>
                      <a:r>
                        <a:rPr lang="it-IT" sz="1400" b="1" i="0" u="none" strike="noStrike">
                          <a:solidFill>
                            <a:srgbClr val="000000"/>
                          </a:solidFill>
                          <a:latin typeface="Trebuchet MS" pitchFamily="34" charset="0"/>
                        </a:rPr>
                        <a:t>0,2425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17C"/>
                    </a:solidFill>
                  </a:tcPr>
                </a:tc>
                <a:tc>
                  <a:txBody>
                    <a:bodyPr/>
                    <a:lstStyle/>
                    <a:p>
                      <a:pPr algn="ctr" fontAlgn="ctr"/>
                      <a:r>
                        <a:rPr lang="it-IT" sz="1400" b="1" i="0" u="none" strike="noStrike">
                          <a:solidFill>
                            <a:srgbClr val="000000"/>
                          </a:solidFill>
                          <a:latin typeface="Trebuchet MS" pitchFamily="34" charset="0"/>
                        </a:rPr>
                        <a:t>0,31375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c>
                  <a:txBody>
                    <a:bodyPr/>
                    <a:lstStyle/>
                    <a:p>
                      <a:pPr algn="ctr" fontAlgn="ctr"/>
                      <a:r>
                        <a:rPr lang="it-IT" sz="1400" b="1" i="0" u="none" strike="noStrike">
                          <a:solidFill>
                            <a:srgbClr val="000000"/>
                          </a:solidFill>
                          <a:latin typeface="Trebuchet MS" pitchFamily="34" charset="0"/>
                        </a:rPr>
                        <a:t>-0,00225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r>
              <a:tr h="293450">
                <a:tc>
                  <a:txBody>
                    <a:bodyPr/>
                    <a:lstStyle/>
                    <a:p>
                      <a:pPr algn="ctr" fontAlgn="ctr"/>
                      <a:r>
                        <a:rPr lang="it-IT" sz="1400" b="1" i="0" u="none" strike="noStrike">
                          <a:solidFill>
                            <a:srgbClr val="27413E"/>
                          </a:solidFill>
                          <a:latin typeface="Trebuchet MS"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400" b="1" i="0" u="none" strike="noStrike">
                          <a:solidFill>
                            <a:srgbClr val="000000"/>
                          </a:solidFill>
                          <a:latin typeface="Trebuchet MS" pitchFamily="34" charset="0"/>
                        </a:rPr>
                        <a:t>-0,008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400" b="1" i="0" u="none" strike="noStrike">
                          <a:solidFill>
                            <a:srgbClr val="000000"/>
                          </a:solidFill>
                          <a:latin typeface="Trebuchet MS" pitchFamily="34" charset="0"/>
                        </a:rPr>
                        <a:t>0,091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it-IT" sz="1400" b="1" i="0" u="none" strike="noStrike">
                          <a:solidFill>
                            <a:srgbClr val="000000"/>
                          </a:solidFill>
                          <a:latin typeface="Trebuchet MS" pitchFamily="34" charset="0"/>
                        </a:rPr>
                        <a:t>0,122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ctr" fontAlgn="ctr"/>
                      <a:r>
                        <a:rPr lang="it-IT" sz="1400" b="1" i="0" u="none" strike="noStrike" dirty="0">
                          <a:solidFill>
                            <a:srgbClr val="000000"/>
                          </a:solidFill>
                          <a:latin typeface="Trebuchet MS" pitchFamily="34" charset="0"/>
                        </a:rPr>
                        <a:t>0,142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ctr" fontAlgn="ctr"/>
                      <a:r>
                        <a:rPr lang="it-IT" sz="1400" b="1" i="0" u="none" strike="noStrike">
                          <a:solidFill>
                            <a:srgbClr val="000000"/>
                          </a:solidFill>
                          <a:latin typeface="Trebuchet MS" pitchFamily="34" charset="0"/>
                        </a:rPr>
                        <a:t>0,1645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ctr" fontAlgn="ctr"/>
                      <a:r>
                        <a:rPr lang="it-IT" sz="1400" b="1" i="0" u="none" strike="noStrike">
                          <a:solidFill>
                            <a:srgbClr val="000000"/>
                          </a:solidFill>
                          <a:latin typeface="Trebuchet MS" pitchFamily="34" charset="0"/>
                        </a:rPr>
                        <a:t>0,3373</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c>
                  <a:txBody>
                    <a:bodyPr/>
                    <a:lstStyle/>
                    <a:p>
                      <a:pPr algn="ctr" fontAlgn="ctr"/>
                      <a:r>
                        <a:rPr lang="it-IT" sz="1400" b="1" i="0" u="none" strike="noStrike">
                          <a:solidFill>
                            <a:srgbClr val="000000"/>
                          </a:solidFill>
                          <a:latin typeface="Trebuchet MS" pitchFamily="34" charset="0"/>
                        </a:rPr>
                        <a:t>-0,0044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r>
              <a:tr h="293450">
                <a:tc>
                  <a:txBody>
                    <a:bodyPr/>
                    <a:lstStyle/>
                    <a:p>
                      <a:pPr algn="ctr" fontAlgn="ctr"/>
                      <a:r>
                        <a:rPr lang="it-IT" sz="1400" b="1" i="0" u="none" strike="noStrike">
                          <a:solidFill>
                            <a:srgbClr val="27413E"/>
                          </a:solidFill>
                          <a:latin typeface="Trebuchet MS"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400" b="1" i="0" u="none" strike="noStrike">
                          <a:solidFill>
                            <a:srgbClr val="000000"/>
                          </a:solidFill>
                          <a:latin typeface="Trebuchet MS" pitchFamily="34" charset="0"/>
                        </a:rPr>
                        <a:t>0,072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79"/>
                    </a:solidFill>
                  </a:tcPr>
                </a:tc>
                <a:tc>
                  <a:txBody>
                    <a:bodyPr/>
                    <a:lstStyle/>
                    <a:p>
                      <a:pPr algn="ctr" fontAlgn="ctr"/>
                      <a:r>
                        <a:rPr lang="it-IT" sz="1400" b="1" i="0" u="none" strike="noStrike">
                          <a:solidFill>
                            <a:srgbClr val="000000"/>
                          </a:solidFill>
                          <a:latin typeface="Trebuchet MS" pitchFamily="34" charset="0"/>
                        </a:rPr>
                        <a:t>0,0975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it-IT" sz="1400" b="1" i="0" u="none" strike="noStrike">
                          <a:solidFill>
                            <a:srgbClr val="000000"/>
                          </a:solidFill>
                          <a:latin typeface="Trebuchet MS" pitchFamily="34" charset="0"/>
                        </a:rPr>
                        <a:t>0,101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ctr" fontAlgn="ctr"/>
                      <a:r>
                        <a:rPr lang="it-IT" sz="1400" b="1" i="0" u="none" strike="noStrike" dirty="0">
                          <a:solidFill>
                            <a:srgbClr val="000000"/>
                          </a:solidFill>
                          <a:latin typeface="Trebuchet MS" pitchFamily="34" charset="0"/>
                        </a:rPr>
                        <a:t>0,1105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ctr"/>
                      <a:r>
                        <a:rPr lang="it-IT" sz="1400" b="1" i="0" u="none" strike="noStrike" dirty="0">
                          <a:solidFill>
                            <a:srgbClr val="000000"/>
                          </a:solidFill>
                          <a:latin typeface="Trebuchet MS" pitchFamily="34" charset="0"/>
                        </a:rPr>
                        <a:t>0,14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ctr"/>
                      <a:r>
                        <a:rPr lang="it-IT" sz="1400" b="1" i="0" u="none" strike="noStrike">
                          <a:solidFill>
                            <a:srgbClr val="000000"/>
                          </a:solidFill>
                          <a:latin typeface="Trebuchet MS" pitchFamily="34" charset="0"/>
                        </a:rPr>
                        <a:t>0,36085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c>
                  <a:txBody>
                    <a:bodyPr/>
                    <a:lstStyle/>
                    <a:p>
                      <a:pPr algn="ctr" fontAlgn="ctr"/>
                      <a:r>
                        <a:rPr lang="it-IT" sz="1400" b="1" i="0" u="none" strike="noStrike">
                          <a:solidFill>
                            <a:srgbClr val="000000"/>
                          </a:solidFill>
                          <a:latin typeface="Trebuchet MS" pitchFamily="34" charset="0"/>
                        </a:rPr>
                        <a:t>-0,00655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r>
              <a:tr h="293450">
                <a:tc>
                  <a:txBody>
                    <a:bodyPr/>
                    <a:lstStyle/>
                    <a:p>
                      <a:pPr algn="ctr" fontAlgn="ctr"/>
                      <a:r>
                        <a:rPr lang="it-IT" sz="1400" b="1" i="0" u="none" strike="noStrike">
                          <a:solidFill>
                            <a:srgbClr val="27413E"/>
                          </a:solidFill>
                          <a:latin typeface="Trebuchet MS"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0,0685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ctr" fontAlgn="ctr"/>
                      <a:r>
                        <a:rPr lang="it-IT" sz="1400" b="1" i="0" u="none" strike="noStrike">
                          <a:solidFill>
                            <a:srgbClr val="000000"/>
                          </a:solidFill>
                          <a:latin typeface="Trebuchet MS" pitchFamily="34" charset="0"/>
                        </a:rPr>
                        <a:t>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ctr"/>
                      <a:r>
                        <a:rPr lang="it-IT" sz="1400" b="1" i="0" u="none" strike="noStrike">
                          <a:solidFill>
                            <a:srgbClr val="000000"/>
                          </a:solidFill>
                          <a:latin typeface="Trebuchet MS" pitchFamily="34" charset="0"/>
                        </a:rPr>
                        <a:t>0,1185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ctr" fontAlgn="ctr"/>
                      <a:r>
                        <a:rPr lang="it-IT" sz="1400" b="1" i="0" u="none" strike="noStrike">
                          <a:solidFill>
                            <a:srgbClr val="000000"/>
                          </a:solidFill>
                          <a:latin typeface="Trebuchet MS" pitchFamily="34" charset="0"/>
                        </a:rPr>
                        <a:t>0,1275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84"/>
                    </a:solidFill>
                  </a:tcPr>
                </a:tc>
                <a:tc>
                  <a:txBody>
                    <a:bodyPr/>
                    <a:lstStyle/>
                    <a:p>
                      <a:pPr algn="ctr" fontAlgn="ctr"/>
                      <a:r>
                        <a:rPr lang="it-IT" sz="1400" b="1" i="0" u="none" strike="noStrike">
                          <a:solidFill>
                            <a:srgbClr val="000000"/>
                          </a:solidFill>
                          <a:latin typeface="Trebuchet MS" pitchFamily="34" charset="0"/>
                        </a:rPr>
                        <a:t>0,1325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ctr" fontAlgn="ctr"/>
                      <a:r>
                        <a:rPr lang="it-IT" sz="1400" b="1" i="0" u="none" strike="noStrike" dirty="0">
                          <a:solidFill>
                            <a:srgbClr val="000000"/>
                          </a:solidFill>
                          <a:latin typeface="Trebuchet MS" pitchFamily="34" charset="0"/>
                        </a:rPr>
                        <a:t>0,152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ctr" fontAlgn="ctr"/>
                      <a:r>
                        <a:rPr lang="it-IT" sz="1400" b="1" i="0" u="none" strike="noStrike">
                          <a:solidFill>
                            <a:srgbClr val="000000"/>
                          </a:solidFill>
                          <a:latin typeface="Trebuchet MS" pitchFamily="34" charset="0"/>
                        </a:rPr>
                        <a:t>0,3844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c>
                  <a:txBody>
                    <a:bodyPr/>
                    <a:lstStyle/>
                    <a:p>
                      <a:pPr algn="ctr" fontAlgn="ctr"/>
                      <a:r>
                        <a:rPr lang="it-IT" sz="1400" b="1" i="0" u="none" strike="noStrike">
                          <a:solidFill>
                            <a:srgbClr val="000000"/>
                          </a:solidFill>
                          <a:latin typeface="Trebuchet MS" pitchFamily="34" charset="0"/>
                        </a:rPr>
                        <a:t>-0,00655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9F9"/>
                    </a:solidFill>
                  </a:tcPr>
                </a:tc>
              </a:tr>
              <a:tr h="293450">
                <a:tc>
                  <a:txBody>
                    <a:bodyPr/>
                    <a:lstStyle/>
                    <a:p>
                      <a:pPr algn="ctr" fontAlgn="ctr"/>
                      <a:r>
                        <a:rPr lang="it-IT" sz="1400" b="1" i="0" u="none" strike="noStrike">
                          <a:solidFill>
                            <a:srgbClr val="27413E"/>
                          </a:solidFill>
                          <a:latin typeface="Trebuchet MS"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0,0495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c>
                  <a:txBody>
                    <a:bodyPr/>
                    <a:lstStyle/>
                    <a:p>
                      <a:pPr algn="ctr" fontAlgn="ctr"/>
                      <a:r>
                        <a:rPr lang="it-IT" sz="1400" b="1" i="0" u="none" strike="noStrike">
                          <a:solidFill>
                            <a:srgbClr val="000000"/>
                          </a:solidFill>
                          <a:latin typeface="Trebuchet MS" pitchFamily="34" charset="0"/>
                        </a:rPr>
                        <a:t>0,1445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3"/>
                    </a:solidFill>
                  </a:tcPr>
                </a:tc>
                <a:tc>
                  <a:txBody>
                    <a:bodyPr/>
                    <a:lstStyle/>
                    <a:p>
                      <a:pPr algn="ctr" fontAlgn="ctr"/>
                      <a:r>
                        <a:rPr lang="it-IT" sz="1400" b="1" i="0" u="none" strike="noStrike">
                          <a:solidFill>
                            <a:srgbClr val="000000"/>
                          </a:solidFill>
                          <a:latin typeface="Trebuchet MS" pitchFamily="34" charset="0"/>
                        </a:rPr>
                        <a:t>0,1815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780"/>
                    </a:solidFill>
                  </a:tcPr>
                </a:tc>
                <a:tc>
                  <a:txBody>
                    <a:bodyPr/>
                    <a:lstStyle/>
                    <a:p>
                      <a:pPr algn="ctr" fontAlgn="ctr"/>
                      <a:r>
                        <a:rPr lang="it-IT" sz="1400" b="1" i="0" u="none" strike="noStrike">
                          <a:solidFill>
                            <a:srgbClr val="000000"/>
                          </a:solidFill>
                          <a:latin typeface="Trebuchet MS" pitchFamily="34" charset="0"/>
                        </a:rPr>
                        <a:t>0,215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CB7E"/>
                    </a:solidFill>
                  </a:tcPr>
                </a:tc>
                <a:tc>
                  <a:txBody>
                    <a:bodyPr/>
                    <a:lstStyle/>
                    <a:p>
                      <a:pPr algn="ctr" fontAlgn="ctr"/>
                      <a:r>
                        <a:rPr lang="it-IT" sz="1400" b="1" i="0" u="none" strike="noStrike">
                          <a:solidFill>
                            <a:srgbClr val="000000"/>
                          </a:solidFill>
                          <a:latin typeface="Trebuchet MS" pitchFamily="34" charset="0"/>
                        </a:rPr>
                        <a:t>0,222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C97E"/>
                    </a:solidFill>
                  </a:tcPr>
                </a:tc>
                <a:tc>
                  <a:txBody>
                    <a:bodyPr/>
                    <a:lstStyle/>
                    <a:p>
                      <a:pPr algn="ctr" fontAlgn="ctr"/>
                      <a:r>
                        <a:rPr lang="it-IT" sz="1400" b="1" i="0" u="none" strike="noStrike" dirty="0">
                          <a:solidFill>
                            <a:srgbClr val="000000"/>
                          </a:solidFill>
                          <a:latin typeface="Trebuchet MS" pitchFamily="34" charset="0"/>
                        </a:rPr>
                        <a:t>0,2405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27C"/>
                    </a:solidFill>
                  </a:tcPr>
                </a:tc>
                <a:tc>
                  <a:txBody>
                    <a:bodyPr/>
                    <a:lstStyle/>
                    <a:p>
                      <a:pPr algn="l" fontAlgn="b"/>
                      <a:endParaRPr lang="it-IT" sz="1800" b="1" i="0" u="none" strike="noStrike">
                        <a:solidFill>
                          <a:srgbClr val="000000"/>
                        </a:solidFill>
                        <a:latin typeface="Trebuchet MS" pitchFamily="34" charset="0"/>
                      </a:endParaRPr>
                    </a:p>
                  </a:txBody>
                  <a:tcPr marL="9525" marR="9525" marT="952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800" b="1" i="0" u="none" strike="noStrike">
                        <a:solidFill>
                          <a:srgbClr val="000000"/>
                        </a:solidFill>
                        <a:latin typeface="Trebuchet MS"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93450">
                <a:tc>
                  <a:txBody>
                    <a:bodyPr/>
                    <a:lstStyle/>
                    <a:p>
                      <a:pPr algn="ctr" fontAlgn="ctr"/>
                      <a:r>
                        <a:rPr lang="it-IT" sz="1400" b="1" i="0" u="none" strike="noStrike">
                          <a:solidFill>
                            <a:srgbClr val="27413E"/>
                          </a:solidFill>
                          <a:latin typeface="Trebuchet MS"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ctr" fontAlgn="ctr"/>
                      <a:r>
                        <a:rPr lang="it-IT" sz="1400" b="1" i="0" u="none" strike="noStrike">
                          <a:solidFill>
                            <a:srgbClr val="000000"/>
                          </a:solidFill>
                          <a:latin typeface="Trebuchet MS" pitchFamily="34" charset="0"/>
                        </a:rPr>
                        <a:t>0,1905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480"/>
                    </a:solidFill>
                  </a:tcPr>
                </a:tc>
                <a:tc>
                  <a:txBody>
                    <a:bodyPr/>
                    <a:lstStyle/>
                    <a:p>
                      <a:pPr algn="ctr" fontAlgn="ctr"/>
                      <a:r>
                        <a:rPr lang="it-IT" sz="1400" b="1" i="0" u="none" strike="noStrike">
                          <a:solidFill>
                            <a:srgbClr val="000000"/>
                          </a:solidFill>
                          <a:latin typeface="Trebuchet MS" pitchFamily="34" charset="0"/>
                        </a:rPr>
                        <a:t>0,2335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47D"/>
                    </a:solidFill>
                  </a:tcPr>
                </a:tc>
                <a:tc>
                  <a:txBody>
                    <a:bodyPr/>
                    <a:lstStyle/>
                    <a:p>
                      <a:pPr algn="ctr" fontAlgn="ctr"/>
                      <a:r>
                        <a:rPr lang="it-IT" sz="1400" b="1" i="0" u="none" strike="noStrike">
                          <a:solidFill>
                            <a:srgbClr val="000000"/>
                          </a:solidFill>
                          <a:latin typeface="Trebuchet MS" pitchFamily="34" charset="0"/>
                        </a:rPr>
                        <a:t>0,2795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it-IT" sz="1400" b="1" i="0" u="none" strike="noStrike">
                          <a:solidFill>
                            <a:srgbClr val="000000"/>
                          </a:solidFill>
                          <a:latin typeface="Trebuchet MS" pitchFamily="34" charset="0"/>
                        </a:rPr>
                        <a:t>0,255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it-IT" sz="1400" b="1" i="0" u="none" strike="noStrike" dirty="0">
                          <a:solidFill>
                            <a:srgbClr val="000000"/>
                          </a:solidFill>
                          <a:latin typeface="Trebuchet MS" pitchFamily="34" charset="0"/>
                        </a:rPr>
                        <a:t>0,3125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fontAlgn="b"/>
                      <a:endParaRPr lang="it-IT" sz="1800" b="1" i="0" u="none" strike="noStrike">
                        <a:solidFill>
                          <a:srgbClr val="000000"/>
                        </a:solidFill>
                        <a:latin typeface="Trebuchet MS" pitchFamily="34" charset="0"/>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800" b="1" i="0" u="none" strike="noStrike">
                        <a:solidFill>
                          <a:srgbClr val="000000"/>
                        </a:solidFill>
                        <a:latin typeface="Trebuchet MS" pitchFamily="34" charset="0"/>
                      </a:endParaRPr>
                    </a:p>
                  </a:txBody>
                  <a:tcPr marL="9525" marR="9525" marT="9525" marB="0" anchor="b">
                    <a:lnL>
                      <a:noFill/>
                    </a:lnL>
                    <a:lnR>
                      <a:noFill/>
                    </a:lnR>
                    <a:lnT>
                      <a:noFill/>
                    </a:lnT>
                    <a:lnB>
                      <a:noFill/>
                    </a:lnB>
                  </a:tcPr>
                </a:tc>
              </a:tr>
              <a:tr h="293450">
                <a:tc>
                  <a:txBody>
                    <a:bodyPr/>
                    <a:lstStyle/>
                    <a:p>
                      <a:pPr algn="ctr" fontAlgn="ctr"/>
                      <a:r>
                        <a:rPr lang="it-IT" sz="1400" b="1" i="0" u="none" strike="noStrike">
                          <a:solidFill>
                            <a:srgbClr val="27413E"/>
                          </a:solidFill>
                          <a:latin typeface="Trebuchet MS"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0,0645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7"/>
                    </a:solidFill>
                  </a:tcPr>
                </a:tc>
                <a:tc>
                  <a:txBody>
                    <a:bodyPr/>
                    <a:lstStyle/>
                    <a:p>
                      <a:pPr algn="ctr" fontAlgn="ctr"/>
                      <a:r>
                        <a:rPr lang="it-IT" sz="1400" b="1" i="0" u="none" strike="noStrike">
                          <a:solidFill>
                            <a:srgbClr val="000000"/>
                          </a:solidFill>
                          <a:latin typeface="Trebuchet MS" pitchFamily="34" charset="0"/>
                        </a:rPr>
                        <a:t>0,1155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ctr" fontAlgn="ctr"/>
                      <a:r>
                        <a:rPr lang="it-IT" sz="1400" b="1" i="0" u="none" strike="noStrike">
                          <a:solidFill>
                            <a:srgbClr val="000000"/>
                          </a:solidFill>
                          <a:latin typeface="Trebuchet MS" pitchFamily="34" charset="0"/>
                        </a:rPr>
                        <a:t>0,146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tc>
                  <a:txBody>
                    <a:bodyPr/>
                    <a:lstStyle/>
                    <a:p>
                      <a:pPr algn="ctr" fontAlgn="ctr"/>
                      <a:r>
                        <a:rPr lang="it-IT" sz="1400" b="1" i="0" u="none" strike="noStrike">
                          <a:solidFill>
                            <a:srgbClr val="000000"/>
                          </a:solidFill>
                          <a:latin typeface="Trebuchet MS" pitchFamily="34" charset="0"/>
                        </a:rPr>
                        <a:t>0,1565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ctr"/>
                      <a:r>
                        <a:rPr lang="it-IT" sz="1400" b="1" i="0" u="none" strike="noStrike">
                          <a:solidFill>
                            <a:srgbClr val="000000"/>
                          </a:solidFill>
                          <a:latin typeface="Trebuchet MS" pitchFamily="34" charset="0"/>
                        </a:rPr>
                        <a:t>0,1755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ctr" fontAlgn="ctr"/>
                      <a:r>
                        <a:rPr lang="it-IT" sz="1400" b="1" i="0" u="none" strike="noStrike" dirty="0">
                          <a:solidFill>
                            <a:srgbClr val="000000"/>
                          </a:solidFill>
                          <a:latin typeface="Trebuchet MS" pitchFamily="34" charset="0"/>
                        </a:rPr>
                        <a:t>0,194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380"/>
                    </a:solidFill>
                  </a:tcPr>
                </a:tc>
                <a:tc>
                  <a:txBody>
                    <a:bodyPr/>
                    <a:lstStyle/>
                    <a:p>
                      <a:pPr algn="l" fontAlgn="b"/>
                      <a:endParaRPr lang="it-IT" sz="1800" b="1" i="0" u="none" strike="noStrike">
                        <a:solidFill>
                          <a:srgbClr val="000000"/>
                        </a:solidFill>
                        <a:latin typeface="Trebuchet MS" pitchFamily="34" charset="0"/>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800" b="1" i="0" u="none" strike="noStrike">
                        <a:solidFill>
                          <a:srgbClr val="000000"/>
                        </a:solidFill>
                        <a:latin typeface="Trebuchet MS" pitchFamily="34" charset="0"/>
                      </a:endParaRPr>
                    </a:p>
                  </a:txBody>
                  <a:tcPr marL="9525" marR="9525" marT="9525" marB="0" anchor="b">
                    <a:lnL>
                      <a:noFill/>
                    </a:lnL>
                    <a:lnR>
                      <a:noFill/>
                    </a:lnR>
                    <a:lnT>
                      <a:noFill/>
                    </a:lnT>
                    <a:lnB>
                      <a:noFill/>
                    </a:lnB>
                  </a:tcPr>
                </a:tc>
              </a:tr>
              <a:tr h="293450">
                <a:tc>
                  <a:txBody>
                    <a:bodyPr/>
                    <a:lstStyle/>
                    <a:p>
                      <a:pPr algn="ctr" fontAlgn="ctr"/>
                      <a:r>
                        <a:rPr lang="it-IT" sz="1400" b="1" i="0" u="none" strike="noStrike">
                          <a:solidFill>
                            <a:srgbClr val="27413E"/>
                          </a:solidFill>
                          <a:latin typeface="Trebuchet MS"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56D"/>
                    </a:solidFill>
                  </a:tcPr>
                </a:tc>
                <a:tc>
                  <a:txBody>
                    <a:bodyPr/>
                    <a:lstStyle/>
                    <a:p>
                      <a:pPr algn="ctr" fontAlgn="ctr"/>
                      <a:r>
                        <a:rPr lang="it-IT" sz="1400" b="1" i="0" u="none" strike="noStrike">
                          <a:solidFill>
                            <a:srgbClr val="000000"/>
                          </a:solidFill>
                          <a:latin typeface="Trebuchet MS" pitchFamily="34" charset="0"/>
                        </a:rPr>
                        <a:t>0,0925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ctr" fontAlgn="ctr"/>
                      <a:r>
                        <a:rPr lang="it-IT" sz="1400" b="1" i="0" u="none" strike="noStrike">
                          <a:solidFill>
                            <a:srgbClr val="000000"/>
                          </a:solidFill>
                          <a:latin typeface="Trebuchet MS" pitchFamily="34" charset="0"/>
                        </a:rPr>
                        <a:t>0,116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ctr" fontAlgn="ctr"/>
                      <a:r>
                        <a:rPr lang="it-IT" sz="1400" b="1" i="0" u="none" strike="noStrike">
                          <a:solidFill>
                            <a:srgbClr val="000000"/>
                          </a:solidFill>
                          <a:latin typeface="Trebuchet MS" pitchFamily="34" charset="0"/>
                        </a:rPr>
                        <a:t>0,1145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ctr" fontAlgn="ctr"/>
                      <a:r>
                        <a:rPr lang="it-IT" sz="1400" b="1" i="0" u="none" strike="noStrike">
                          <a:solidFill>
                            <a:srgbClr val="000000"/>
                          </a:solidFill>
                          <a:latin typeface="Trebuchet MS" pitchFamily="34" charset="0"/>
                        </a:rPr>
                        <a:t>0,144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ctr" fontAlgn="ctr"/>
                      <a:r>
                        <a:rPr lang="it-IT" sz="1400" b="1" i="0" u="none" strike="noStrike" dirty="0">
                          <a:solidFill>
                            <a:srgbClr val="000000"/>
                          </a:solidFill>
                          <a:latin typeface="Trebuchet MS" pitchFamily="34" charset="0"/>
                        </a:rPr>
                        <a:t>0,192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380"/>
                    </a:solidFill>
                  </a:tcPr>
                </a:tc>
                <a:tc>
                  <a:txBody>
                    <a:bodyPr/>
                    <a:lstStyle/>
                    <a:p>
                      <a:pPr algn="l" fontAlgn="b"/>
                      <a:endParaRPr lang="it-IT" sz="1800" b="1" i="0" u="none" strike="noStrike">
                        <a:solidFill>
                          <a:srgbClr val="000000"/>
                        </a:solidFill>
                        <a:latin typeface="Trebuchet MS" pitchFamily="34" charset="0"/>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800" b="1" i="0" u="none" strike="noStrike">
                        <a:solidFill>
                          <a:srgbClr val="000000"/>
                        </a:solidFill>
                        <a:latin typeface="Trebuchet MS" pitchFamily="34" charset="0"/>
                      </a:endParaRPr>
                    </a:p>
                  </a:txBody>
                  <a:tcPr marL="9525" marR="9525" marT="9525" marB="0" anchor="b">
                    <a:lnL>
                      <a:noFill/>
                    </a:lnL>
                    <a:lnR>
                      <a:noFill/>
                    </a:lnR>
                    <a:lnT>
                      <a:noFill/>
                    </a:lnT>
                    <a:lnB>
                      <a:noFill/>
                    </a:lnB>
                  </a:tcPr>
                </a:tc>
              </a:tr>
              <a:tr h="308122">
                <a:tc>
                  <a:txBody>
                    <a:bodyPr/>
                    <a:lstStyle/>
                    <a:p>
                      <a:pPr algn="ctr" fontAlgn="ctr"/>
                      <a:r>
                        <a:rPr lang="it-IT" sz="1400" b="1" i="0" u="none" strike="noStrike">
                          <a:solidFill>
                            <a:srgbClr val="27413E"/>
                          </a:solidFill>
                          <a:latin typeface="Trebuchet MS"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0,0725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B479"/>
                    </a:solidFill>
                  </a:tcPr>
                </a:tc>
                <a:tc>
                  <a:txBody>
                    <a:bodyPr/>
                    <a:lstStyle/>
                    <a:p>
                      <a:pPr algn="ctr" fontAlgn="ctr"/>
                      <a:r>
                        <a:rPr lang="it-IT" sz="1400" b="1" i="0" u="none" strike="noStrike">
                          <a:solidFill>
                            <a:srgbClr val="000000"/>
                          </a:solidFill>
                          <a:latin typeface="Trebuchet MS" pitchFamily="34" charset="0"/>
                        </a:rPr>
                        <a:t>0,129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it-IT" sz="1400" b="1" i="0" u="none" strike="noStrike">
                          <a:solidFill>
                            <a:srgbClr val="000000"/>
                          </a:solidFill>
                          <a:latin typeface="Trebuchet MS" pitchFamily="34" charset="0"/>
                        </a:rPr>
                        <a:t>0,1285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it-IT" sz="1400" b="1" i="0" u="none" strike="noStrike">
                          <a:solidFill>
                            <a:srgbClr val="000000"/>
                          </a:solidFill>
                          <a:latin typeface="Trebuchet MS" pitchFamily="34" charset="0"/>
                        </a:rPr>
                        <a:t>0,1405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CE683"/>
                    </a:solidFill>
                  </a:tcPr>
                </a:tc>
                <a:tc>
                  <a:txBody>
                    <a:bodyPr/>
                    <a:lstStyle/>
                    <a:p>
                      <a:pPr algn="ctr" fontAlgn="ctr"/>
                      <a:r>
                        <a:rPr lang="it-IT" sz="1400" b="1" i="0" u="none" strike="noStrike">
                          <a:solidFill>
                            <a:srgbClr val="000000"/>
                          </a:solidFill>
                          <a:latin typeface="Trebuchet MS" pitchFamily="34" charset="0"/>
                        </a:rPr>
                        <a:t>0,1575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082"/>
                    </a:solidFill>
                  </a:tcPr>
                </a:tc>
                <a:tc>
                  <a:txBody>
                    <a:bodyPr/>
                    <a:lstStyle/>
                    <a:p>
                      <a:pPr algn="ctr" fontAlgn="ctr"/>
                      <a:r>
                        <a:rPr lang="it-IT" sz="1400" b="1" i="0" u="none" strike="noStrike" dirty="0">
                          <a:solidFill>
                            <a:srgbClr val="000000"/>
                          </a:solidFill>
                          <a:latin typeface="Trebuchet MS" pitchFamily="34" charset="0"/>
                        </a:rPr>
                        <a:t>0,1955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8D27F"/>
                    </a:solidFill>
                  </a:tcPr>
                </a:tc>
                <a:tc>
                  <a:txBody>
                    <a:bodyPr/>
                    <a:lstStyle/>
                    <a:p>
                      <a:pPr algn="l" fontAlgn="b"/>
                      <a:endParaRPr lang="it-IT" sz="1800" b="1" i="0" u="none" strike="noStrike" dirty="0">
                        <a:solidFill>
                          <a:srgbClr val="000000"/>
                        </a:solidFill>
                        <a:latin typeface="Trebuchet MS" pitchFamily="34" charset="0"/>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800" b="1" i="0" u="none" strike="noStrike" dirty="0">
                        <a:solidFill>
                          <a:srgbClr val="000000"/>
                        </a:solidFill>
                        <a:latin typeface="Trebuchet MS" pitchFamily="34" charset="0"/>
                      </a:endParaRPr>
                    </a:p>
                  </a:txBody>
                  <a:tcPr marL="9525" marR="9525" marT="9525" marB="0" anchor="b">
                    <a:lnL>
                      <a:noFill/>
                    </a:lnL>
                    <a:lnR>
                      <a:noFill/>
                    </a:lnR>
                    <a:lnT>
                      <a:noFill/>
                    </a:lnT>
                    <a:lnB>
                      <a:noFill/>
                    </a:lnB>
                  </a:tcPr>
                </a:tc>
              </a:tr>
              <a:tr h="322794">
                <a:tc>
                  <a:txBody>
                    <a:bodyPr/>
                    <a:lstStyle/>
                    <a:p>
                      <a:pPr algn="ctr" fontAlgn="ctr"/>
                      <a:r>
                        <a:rPr lang="it-IT" sz="1400" b="1" i="0" u="none" strike="noStrike" dirty="0">
                          <a:solidFill>
                            <a:srgbClr val="27413E"/>
                          </a:solidFill>
                          <a:latin typeface="Trebuchet MS" pitchFamily="34" charset="0"/>
                        </a:rPr>
                        <a:t>DMSO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400" b="1" i="0" u="none" strike="noStrike">
                          <a:solidFill>
                            <a:srgbClr val="000000"/>
                          </a:solidFill>
                          <a:latin typeface="Trebuchet MS" pitchFamily="34" charset="0"/>
                        </a:rPr>
                        <a:t>0,1825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D780"/>
                    </a:solidFill>
                  </a:tcPr>
                </a:tc>
                <a:tc>
                  <a:txBody>
                    <a:bodyPr/>
                    <a:lstStyle/>
                    <a:p>
                      <a:pPr algn="ctr" fontAlgn="ctr"/>
                      <a:r>
                        <a:rPr lang="it-IT" sz="1400" b="1" i="0" u="none" strike="noStrike">
                          <a:solidFill>
                            <a:srgbClr val="000000"/>
                          </a:solidFill>
                          <a:latin typeface="Trebuchet MS" pitchFamily="34" charset="0"/>
                        </a:rPr>
                        <a:t>0,213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CC7E"/>
                    </a:solidFill>
                  </a:tcPr>
                </a:tc>
                <a:tc>
                  <a:txBody>
                    <a:bodyPr/>
                    <a:lstStyle/>
                    <a:p>
                      <a:pPr algn="ctr" fontAlgn="ctr"/>
                      <a:r>
                        <a:rPr lang="it-IT" sz="1400" b="1" i="0" u="none" strike="noStrike">
                          <a:solidFill>
                            <a:srgbClr val="000000"/>
                          </a:solidFill>
                          <a:latin typeface="Trebuchet MS" pitchFamily="34" charset="0"/>
                        </a:rPr>
                        <a:t>0,226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1C77D"/>
                    </a:solidFill>
                  </a:tcPr>
                </a:tc>
                <a:tc>
                  <a:txBody>
                    <a:bodyPr/>
                    <a:lstStyle/>
                    <a:p>
                      <a:pPr algn="ctr" fontAlgn="ctr"/>
                      <a:r>
                        <a:rPr lang="it-IT" sz="1400" b="1" i="0" u="none" strike="noStrike">
                          <a:solidFill>
                            <a:srgbClr val="000000"/>
                          </a:solidFill>
                          <a:latin typeface="Trebuchet MS" pitchFamily="34" charset="0"/>
                        </a:rPr>
                        <a:t>0,2195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AC97E"/>
                    </a:solidFill>
                  </a:tcPr>
                </a:tc>
                <a:tc>
                  <a:txBody>
                    <a:bodyPr/>
                    <a:lstStyle/>
                    <a:p>
                      <a:pPr algn="ctr" fontAlgn="ctr"/>
                      <a:r>
                        <a:rPr lang="it-IT" sz="1400" b="1" i="0" u="none" strike="noStrike">
                          <a:solidFill>
                            <a:srgbClr val="000000"/>
                          </a:solidFill>
                          <a:latin typeface="Trebuchet MS" pitchFamily="34" charset="0"/>
                        </a:rPr>
                        <a:t>0,2515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it-IT" sz="1400" b="1" i="0" u="none" strike="noStrike" dirty="0">
                          <a:solidFill>
                            <a:srgbClr val="000000"/>
                          </a:solidFill>
                          <a:latin typeface="Trebuchet MS" pitchFamily="34" charset="0"/>
                        </a:rPr>
                        <a:t>0,2185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A7E"/>
                    </a:solidFill>
                  </a:tcPr>
                </a:tc>
                <a:tc>
                  <a:txBody>
                    <a:bodyPr/>
                    <a:lstStyle/>
                    <a:p>
                      <a:pPr algn="l" fontAlgn="b"/>
                      <a:endParaRPr lang="it-IT" sz="1800" b="1" i="0" u="none" strike="noStrike" dirty="0">
                        <a:solidFill>
                          <a:srgbClr val="000000"/>
                        </a:solidFill>
                        <a:latin typeface="Trebuchet MS" pitchFamily="34" charset="0"/>
                      </a:endParaRP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800" b="1" i="0" u="none" strike="noStrike" dirty="0">
                        <a:solidFill>
                          <a:srgbClr val="000000"/>
                        </a:solidFill>
                        <a:latin typeface="Trebuchet MS" pitchFamily="34" charset="0"/>
                      </a:endParaRPr>
                    </a:p>
                  </a:txBody>
                  <a:tcPr marL="9525" marR="9525" marT="9525" marB="0" anchor="b">
                    <a:lnL>
                      <a:noFill/>
                    </a:lnL>
                    <a:lnR>
                      <a:noFill/>
                    </a:lnR>
                    <a:lnT>
                      <a:noFill/>
                    </a:lnT>
                    <a:lnB>
                      <a:noFill/>
                    </a:lnB>
                  </a:tcPr>
                </a:tc>
              </a:tr>
            </a:tbl>
          </a:graphicData>
        </a:graphic>
      </p:graphicFrame>
      <p:sp>
        <p:nvSpPr>
          <p:cNvPr id="3" name="CasellaDiTesto 2"/>
          <p:cNvSpPr txBox="1"/>
          <p:nvPr/>
        </p:nvSpPr>
        <p:spPr>
          <a:xfrm>
            <a:off x="899592" y="260648"/>
            <a:ext cx="7560840" cy="461665"/>
          </a:xfrm>
          <a:prstGeom prst="rect">
            <a:avLst/>
          </a:prstGeom>
          <a:noFill/>
        </p:spPr>
        <p:txBody>
          <a:bodyPr wrap="square" rtlCol="0">
            <a:spAutoFit/>
          </a:bodyPr>
          <a:lstStyle/>
          <a:p>
            <a:r>
              <a:rPr lang="en-US" sz="2400" b="1" dirty="0" smtClean="0">
                <a:latin typeface="Trebuchet MS" pitchFamily="34" charset="0"/>
              </a:rPr>
              <a:t>Fractions assayed for direct activity</a:t>
            </a:r>
            <a:endParaRPr lang="en-US" sz="2400" b="1" dirty="0">
              <a:latin typeface="Trebuchet MS" pitchFamily="34" charset="0"/>
            </a:endParaRPr>
          </a:p>
        </p:txBody>
      </p:sp>
      <p:sp>
        <p:nvSpPr>
          <p:cNvPr id="4" name="Parentesi graffa aperta 3"/>
          <p:cNvSpPr/>
          <p:nvPr/>
        </p:nvSpPr>
        <p:spPr>
          <a:xfrm>
            <a:off x="467544" y="1916832"/>
            <a:ext cx="288032" cy="151216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Novel bioactive compounds</a:t>
            </a:r>
            <a:endParaRPr lang="en-US"/>
          </a:p>
        </p:txBody>
      </p:sp>
      <p:pic>
        <p:nvPicPr>
          <p:cNvPr id="4" name="Picture 2" descr="http://www.xmeteo.it/persist/img/MeteoMap/mappe/europa/Europa.png"/>
          <p:cNvPicPr>
            <a:picLocks noChangeAspect="1" noChangeArrowheads="1"/>
          </p:cNvPicPr>
          <p:nvPr/>
        </p:nvPicPr>
        <p:blipFill>
          <a:blip r:embed="rId2" cstate="print"/>
          <a:srcRect/>
          <a:stretch>
            <a:fillRect/>
          </a:stretch>
        </p:blipFill>
        <p:spPr bwMode="auto">
          <a:xfrm>
            <a:off x="323528" y="1196752"/>
            <a:ext cx="8316416" cy="5244940"/>
          </a:xfrm>
          <a:prstGeom prst="rect">
            <a:avLst/>
          </a:prstGeom>
          <a:noFill/>
        </p:spPr>
      </p:pic>
      <p:sp>
        <p:nvSpPr>
          <p:cNvPr id="5" name="CasellaDiTesto 4"/>
          <p:cNvSpPr txBox="1"/>
          <p:nvPr/>
        </p:nvSpPr>
        <p:spPr>
          <a:xfrm>
            <a:off x="3059831" y="1484784"/>
            <a:ext cx="1543029" cy="400110"/>
          </a:xfrm>
          <a:prstGeom prst="rect">
            <a:avLst/>
          </a:prstGeom>
          <a:noFill/>
        </p:spPr>
        <p:txBody>
          <a:bodyPr wrap="square" rtlCol="0">
            <a:spAutoFit/>
          </a:bodyPr>
          <a:lstStyle/>
          <a:p>
            <a:r>
              <a:rPr lang="en-US" sz="2000" b="1" dirty="0" err="1" smtClean="0">
                <a:latin typeface="Trebuchet MS" pitchFamily="34" charset="0"/>
              </a:rPr>
              <a:t>Tromso</a:t>
            </a:r>
            <a:endParaRPr lang="en-US" sz="2000" b="1" dirty="0">
              <a:latin typeface="Trebuchet MS" pitchFamily="34" charset="0"/>
            </a:endParaRPr>
          </a:p>
        </p:txBody>
      </p:sp>
      <p:sp>
        <p:nvSpPr>
          <p:cNvPr id="6" name="CasellaDiTesto 5"/>
          <p:cNvSpPr txBox="1"/>
          <p:nvPr/>
        </p:nvSpPr>
        <p:spPr>
          <a:xfrm>
            <a:off x="1403648" y="2924944"/>
            <a:ext cx="1543029" cy="400110"/>
          </a:xfrm>
          <a:prstGeom prst="rect">
            <a:avLst/>
          </a:prstGeom>
          <a:noFill/>
        </p:spPr>
        <p:txBody>
          <a:bodyPr wrap="square" rtlCol="0">
            <a:spAutoFit/>
          </a:bodyPr>
          <a:lstStyle/>
          <a:p>
            <a:r>
              <a:rPr lang="en-US" sz="2000" b="1" dirty="0" smtClean="0">
                <a:latin typeface="Trebuchet MS" pitchFamily="34" charset="0"/>
              </a:rPr>
              <a:t>Aberdeen</a:t>
            </a:r>
            <a:endParaRPr lang="en-US" sz="2000" b="1" dirty="0">
              <a:latin typeface="Trebuchet MS" pitchFamily="34" charset="0"/>
            </a:endParaRPr>
          </a:p>
        </p:txBody>
      </p:sp>
      <p:sp>
        <p:nvSpPr>
          <p:cNvPr id="7" name="CasellaDiTesto 6"/>
          <p:cNvSpPr txBox="1"/>
          <p:nvPr/>
        </p:nvSpPr>
        <p:spPr>
          <a:xfrm>
            <a:off x="2771800" y="4221088"/>
            <a:ext cx="1543029" cy="400110"/>
          </a:xfrm>
          <a:prstGeom prst="rect">
            <a:avLst/>
          </a:prstGeom>
          <a:noFill/>
        </p:spPr>
        <p:txBody>
          <a:bodyPr wrap="square" rtlCol="0">
            <a:spAutoFit/>
          </a:bodyPr>
          <a:lstStyle/>
          <a:p>
            <a:r>
              <a:rPr lang="en-US" sz="2000" b="1" dirty="0" smtClean="0">
                <a:latin typeface="Trebuchet MS" pitchFamily="34" charset="0"/>
              </a:rPr>
              <a:t>Leuven</a:t>
            </a:r>
            <a:endParaRPr lang="en-US" sz="2000" b="1" dirty="0">
              <a:latin typeface="Trebuchet MS" pitchFamily="34" charset="0"/>
            </a:endParaRPr>
          </a:p>
        </p:txBody>
      </p:sp>
      <p:sp>
        <p:nvSpPr>
          <p:cNvPr id="8" name="CasellaDiTesto 7"/>
          <p:cNvSpPr txBox="1"/>
          <p:nvPr/>
        </p:nvSpPr>
        <p:spPr>
          <a:xfrm>
            <a:off x="3707904" y="3861048"/>
            <a:ext cx="1928786" cy="400110"/>
          </a:xfrm>
          <a:prstGeom prst="rect">
            <a:avLst/>
          </a:prstGeom>
          <a:noFill/>
        </p:spPr>
        <p:txBody>
          <a:bodyPr wrap="square" rtlCol="0">
            <a:spAutoFit/>
          </a:bodyPr>
          <a:lstStyle/>
          <a:p>
            <a:r>
              <a:rPr lang="en-US" sz="2000" b="1" dirty="0" err="1" smtClean="0">
                <a:latin typeface="Trebuchet MS" pitchFamily="34" charset="0"/>
              </a:rPr>
              <a:t>Copenaghen</a:t>
            </a:r>
            <a:endParaRPr lang="en-US" sz="2000" b="1" dirty="0">
              <a:latin typeface="Trebuchet MS" pitchFamily="34" charset="0"/>
            </a:endParaRPr>
          </a:p>
        </p:txBody>
      </p:sp>
      <p:sp>
        <p:nvSpPr>
          <p:cNvPr id="9" name="CasellaDiTesto 8"/>
          <p:cNvSpPr txBox="1"/>
          <p:nvPr/>
        </p:nvSpPr>
        <p:spPr>
          <a:xfrm>
            <a:off x="395536" y="3501008"/>
            <a:ext cx="1800200" cy="400110"/>
          </a:xfrm>
          <a:prstGeom prst="rect">
            <a:avLst/>
          </a:prstGeom>
          <a:noFill/>
        </p:spPr>
        <p:txBody>
          <a:bodyPr wrap="square" rtlCol="0">
            <a:spAutoFit/>
          </a:bodyPr>
          <a:lstStyle/>
          <a:p>
            <a:r>
              <a:rPr lang="en-US" sz="2000" b="1" dirty="0" smtClean="0">
                <a:solidFill>
                  <a:srgbClr val="C00000"/>
                </a:solidFill>
                <a:latin typeface="Trebuchet MS" pitchFamily="34" charset="0"/>
              </a:rPr>
              <a:t>NUI Galway</a:t>
            </a:r>
            <a:endParaRPr lang="en-US" sz="2000" b="1" dirty="0">
              <a:solidFill>
                <a:srgbClr val="C00000"/>
              </a:solidFill>
              <a:latin typeface="Trebuchet MS" pitchFamily="34" charset="0"/>
            </a:endParaRPr>
          </a:p>
        </p:txBody>
      </p:sp>
      <p:sp>
        <p:nvSpPr>
          <p:cNvPr id="10" name="CasellaDiTesto 9"/>
          <p:cNvSpPr txBox="1"/>
          <p:nvPr/>
        </p:nvSpPr>
        <p:spPr>
          <a:xfrm>
            <a:off x="899592" y="5301208"/>
            <a:ext cx="1234423" cy="369332"/>
          </a:xfrm>
          <a:prstGeom prst="rect">
            <a:avLst/>
          </a:prstGeom>
          <a:noFill/>
        </p:spPr>
        <p:txBody>
          <a:bodyPr wrap="square" rtlCol="0">
            <a:spAutoFit/>
          </a:bodyPr>
          <a:lstStyle/>
          <a:p>
            <a:r>
              <a:rPr lang="en-US" b="1" dirty="0" smtClean="0">
                <a:latin typeface="Trebuchet MS" pitchFamily="34" charset="0"/>
              </a:rPr>
              <a:t>Medina</a:t>
            </a:r>
            <a:endParaRPr lang="en-US" b="1" dirty="0">
              <a:latin typeface="Trebuchet MS" pitchFamily="34" charset="0"/>
            </a:endParaRPr>
          </a:p>
        </p:txBody>
      </p:sp>
      <p:sp>
        <p:nvSpPr>
          <p:cNvPr id="11" name="Ovale 10"/>
          <p:cNvSpPr/>
          <p:nvPr/>
        </p:nvSpPr>
        <p:spPr>
          <a:xfrm>
            <a:off x="3923928" y="1988840"/>
            <a:ext cx="216024"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p:cNvSpPr/>
          <p:nvPr/>
        </p:nvSpPr>
        <p:spPr>
          <a:xfrm>
            <a:off x="3491880" y="3717032"/>
            <a:ext cx="216024"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e 12"/>
          <p:cNvSpPr/>
          <p:nvPr/>
        </p:nvSpPr>
        <p:spPr>
          <a:xfrm>
            <a:off x="2627784" y="3356992"/>
            <a:ext cx="216024"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p:cNvSpPr/>
          <p:nvPr/>
        </p:nvSpPr>
        <p:spPr>
          <a:xfrm>
            <a:off x="1907704" y="5733256"/>
            <a:ext cx="216024"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p:cNvSpPr/>
          <p:nvPr/>
        </p:nvSpPr>
        <p:spPr>
          <a:xfrm>
            <a:off x="3131840" y="4077072"/>
            <a:ext cx="216024"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p:cNvSpPr/>
          <p:nvPr/>
        </p:nvSpPr>
        <p:spPr>
          <a:xfrm>
            <a:off x="1979712" y="3645024"/>
            <a:ext cx="216024"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Rettangolo 16"/>
          <p:cNvSpPr/>
          <p:nvPr/>
        </p:nvSpPr>
        <p:spPr>
          <a:xfrm>
            <a:off x="179512" y="3861048"/>
            <a:ext cx="2232248" cy="646331"/>
          </a:xfrm>
          <a:prstGeom prst="rect">
            <a:avLst/>
          </a:prstGeom>
        </p:spPr>
        <p:txBody>
          <a:bodyPr wrap="square">
            <a:spAutoFit/>
          </a:bodyPr>
          <a:lstStyle/>
          <a:p>
            <a:pPr algn="ctr">
              <a:spcBef>
                <a:spcPct val="0"/>
              </a:spcBef>
            </a:pPr>
            <a:r>
              <a:rPr lang="en-IE" b="1" dirty="0" smtClean="0">
                <a:latin typeface="Trebuchet MS" pitchFamily="34" charset="0"/>
              </a:rPr>
              <a:t>Prof. </a:t>
            </a:r>
            <a:r>
              <a:rPr lang="en-IE" b="1" dirty="0" err="1" smtClean="0">
                <a:latin typeface="Trebuchet MS" pitchFamily="34" charset="0"/>
              </a:rPr>
              <a:t>Deniz</a:t>
            </a:r>
            <a:r>
              <a:rPr lang="en-IE" b="1" dirty="0" smtClean="0">
                <a:latin typeface="Trebuchet MS" pitchFamily="34" charset="0"/>
              </a:rPr>
              <a:t> </a:t>
            </a:r>
            <a:r>
              <a:rPr lang="en-IE" b="1" dirty="0" err="1" smtClean="0">
                <a:latin typeface="Trebuchet MS" pitchFamily="34" charset="0"/>
              </a:rPr>
              <a:t>Tasdemir</a:t>
            </a:r>
            <a:endParaRPr lang="en-IE" b="1" dirty="0" smtClean="0">
              <a:latin typeface="Trebuchet MS" pitchFamily="34" charset="0"/>
            </a:endParaRPr>
          </a:p>
        </p:txBody>
      </p:sp>
      <p:grpSp>
        <p:nvGrpSpPr>
          <p:cNvPr id="3" name="Gruppo 16"/>
          <p:cNvGrpSpPr/>
          <p:nvPr/>
        </p:nvGrpSpPr>
        <p:grpSpPr>
          <a:xfrm>
            <a:off x="467544" y="188640"/>
            <a:ext cx="8280920" cy="1079236"/>
            <a:chOff x="611560" y="388046"/>
            <a:chExt cx="9201941" cy="1024729"/>
          </a:xfrm>
        </p:grpSpPr>
        <p:grpSp>
          <p:nvGrpSpPr>
            <p:cNvPr id="18" name="Gruppo 20"/>
            <p:cNvGrpSpPr/>
            <p:nvPr/>
          </p:nvGrpSpPr>
          <p:grpSpPr>
            <a:xfrm>
              <a:off x="611560" y="388046"/>
              <a:ext cx="7580321" cy="1024729"/>
              <a:chOff x="395536" y="2852936"/>
              <a:chExt cx="13836923" cy="1584176"/>
            </a:xfrm>
          </p:grpSpPr>
          <p:sp>
            <p:nvSpPr>
              <p:cNvPr id="21" name="Freccia a destra 20"/>
              <p:cNvSpPr/>
              <p:nvPr/>
            </p:nvSpPr>
            <p:spPr>
              <a:xfrm>
                <a:off x="395536"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1.Collection of environmental samples</a:t>
                </a:r>
                <a:endParaRPr lang="en-US" sz="1050" dirty="0">
                  <a:latin typeface="Trebuchet MS" pitchFamily="34" charset="0"/>
                </a:endParaRPr>
              </a:p>
            </p:txBody>
          </p:sp>
          <p:sp>
            <p:nvSpPr>
              <p:cNvPr id="22" name="Freccia a destra 21"/>
              <p:cNvSpPr/>
              <p:nvPr/>
            </p:nvSpPr>
            <p:spPr>
              <a:xfrm>
                <a:off x="3203848"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2.Isolation of bacteria</a:t>
                </a:r>
                <a:endParaRPr lang="en-US" sz="1050" dirty="0">
                  <a:latin typeface="Trebuchet MS" pitchFamily="34" charset="0"/>
                </a:endParaRPr>
              </a:p>
            </p:txBody>
          </p:sp>
          <p:sp>
            <p:nvSpPr>
              <p:cNvPr id="23" name="Freccia a destra 22"/>
              <p:cNvSpPr/>
              <p:nvPr/>
            </p:nvSpPr>
            <p:spPr>
              <a:xfrm>
                <a:off x="5945845" y="2852936"/>
                <a:ext cx="2736305"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3.Cell-based bioassays</a:t>
                </a:r>
                <a:endParaRPr lang="en-US" sz="1050" dirty="0">
                  <a:latin typeface="Trebuchet MS" pitchFamily="34" charset="0"/>
                </a:endParaRPr>
              </a:p>
            </p:txBody>
          </p:sp>
          <p:sp>
            <p:nvSpPr>
              <p:cNvPr id="24" name="Freccia a destra 23"/>
              <p:cNvSpPr/>
              <p:nvPr/>
            </p:nvSpPr>
            <p:spPr>
              <a:xfrm>
                <a:off x="8720999" y="2852936"/>
                <a:ext cx="2736303"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4.Preparation of crude extracts</a:t>
                </a:r>
                <a:endParaRPr lang="en-US" sz="1050" dirty="0">
                  <a:latin typeface="Trebuchet MS" pitchFamily="34" charset="0"/>
                </a:endParaRPr>
              </a:p>
            </p:txBody>
          </p:sp>
          <p:sp>
            <p:nvSpPr>
              <p:cNvPr id="25" name="Freccia a destra 24"/>
              <p:cNvSpPr/>
              <p:nvPr/>
            </p:nvSpPr>
            <p:spPr>
              <a:xfrm>
                <a:off x="11496155"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latin typeface="Trebuchet MS" pitchFamily="34" charset="0"/>
                </a:endParaRPr>
              </a:p>
              <a:p>
                <a:pPr algn="ctr"/>
                <a:r>
                  <a:rPr lang="en-US" sz="1050" dirty="0" smtClean="0">
                    <a:latin typeface="Trebuchet MS" pitchFamily="34" charset="0"/>
                  </a:rPr>
                  <a:t>5. Extract based bioassay</a:t>
                </a:r>
              </a:p>
              <a:p>
                <a:pPr algn="ctr"/>
                <a:endParaRPr lang="en-US" sz="1050" dirty="0">
                  <a:latin typeface="Trebuchet MS" pitchFamily="34" charset="0"/>
                </a:endParaRPr>
              </a:p>
            </p:txBody>
          </p:sp>
        </p:grpSp>
        <p:sp>
          <p:nvSpPr>
            <p:cNvPr id="20" name="Freccia a destra 19"/>
            <p:cNvSpPr/>
            <p:nvPr/>
          </p:nvSpPr>
          <p:spPr>
            <a:xfrm>
              <a:off x="8213163" y="388046"/>
              <a:ext cx="1600338" cy="102472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6-Identification of active compounds</a:t>
              </a:r>
              <a:endParaRPr lang="en-US" sz="1050" dirty="0">
                <a:latin typeface="Trebuchet MS" pitchFamily="34" charset="0"/>
              </a:endParaRPr>
            </a:p>
          </p:txBody>
        </p:sp>
      </p:grpSp>
      <p:sp>
        <p:nvSpPr>
          <p:cNvPr id="26" name="Ovale 25"/>
          <p:cNvSpPr/>
          <p:nvPr/>
        </p:nvSpPr>
        <p:spPr>
          <a:xfrm>
            <a:off x="3707904" y="5517232"/>
            <a:ext cx="216024"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sellaDiTesto 26"/>
          <p:cNvSpPr txBox="1"/>
          <p:nvPr/>
        </p:nvSpPr>
        <p:spPr>
          <a:xfrm>
            <a:off x="3491880" y="5013176"/>
            <a:ext cx="1543029" cy="400110"/>
          </a:xfrm>
          <a:prstGeom prst="rect">
            <a:avLst/>
          </a:prstGeom>
          <a:noFill/>
        </p:spPr>
        <p:txBody>
          <a:bodyPr wrap="square" rtlCol="0">
            <a:spAutoFit/>
          </a:bodyPr>
          <a:lstStyle/>
          <a:p>
            <a:r>
              <a:rPr lang="en-US" sz="2000" b="1" dirty="0" smtClean="0">
                <a:latin typeface="Trebuchet MS" pitchFamily="34" charset="0"/>
              </a:rPr>
              <a:t>Naples</a:t>
            </a:r>
            <a:endParaRPr lang="en-US" sz="2000" b="1" dirty="0">
              <a:latin typeface="Trebuchet MS" pitchFamily="34" charset="0"/>
            </a:endParaRPr>
          </a:p>
        </p:txBody>
      </p:sp>
      <p:cxnSp>
        <p:nvCxnSpPr>
          <p:cNvPr id="29" name="Connettore 2 28"/>
          <p:cNvCxnSpPr/>
          <p:nvPr/>
        </p:nvCxnSpPr>
        <p:spPr>
          <a:xfrm flipH="1" flipV="1">
            <a:off x="2195736" y="3861049"/>
            <a:ext cx="1512168" cy="1584175"/>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3072348"/>
            <a:ext cx="8136904" cy="3370153"/>
          </a:xfrm>
          <a:prstGeom prst="rect">
            <a:avLst/>
          </a:prstGeom>
          <a:noFill/>
        </p:spPr>
        <p:txBody>
          <a:bodyPr wrap="square" rtlCol="0">
            <a:spAutoFit/>
          </a:bodyPr>
          <a:lstStyle/>
          <a:p>
            <a:pPr algn="just"/>
            <a:r>
              <a:rPr lang="en-US" sz="2400" dirty="0" smtClean="0">
                <a:solidFill>
                  <a:srgbClr val="C00000"/>
                </a:solidFill>
                <a:latin typeface="Trebuchet MS" pitchFamily="34" charset="0"/>
              </a:rPr>
              <a:t>     Emerging MDR strains</a:t>
            </a:r>
          </a:p>
          <a:p>
            <a:pPr algn="just"/>
            <a:endParaRPr lang="it-IT" dirty="0" smtClean="0">
              <a:latin typeface="Trebuchet MS" pitchFamily="34" charset="0"/>
            </a:endParaRPr>
          </a:p>
          <a:p>
            <a:pPr algn="just">
              <a:lnSpc>
                <a:spcPct val="150000"/>
              </a:lnSpc>
              <a:buFont typeface="Wingdings" pitchFamily="2" charset="2"/>
              <a:buChar char="v"/>
            </a:pPr>
            <a:r>
              <a:rPr lang="en-US" dirty="0" smtClean="0">
                <a:latin typeface="Trebuchet MS" pitchFamily="34" charset="0"/>
              </a:rPr>
              <a:t>Drug-resistant </a:t>
            </a:r>
            <a:r>
              <a:rPr lang="en-US" i="1" dirty="0" smtClean="0">
                <a:latin typeface="Trebuchet MS" pitchFamily="34" charset="0"/>
              </a:rPr>
              <a:t>Streptococcus </a:t>
            </a:r>
            <a:r>
              <a:rPr lang="en-US" i="1" dirty="0" err="1" smtClean="0">
                <a:latin typeface="Trebuchet MS" pitchFamily="34" charset="0"/>
              </a:rPr>
              <a:t>pneumoniae</a:t>
            </a:r>
            <a:endParaRPr lang="en-US" i="1" dirty="0" smtClean="0">
              <a:latin typeface="Trebuchet MS" pitchFamily="34" charset="0"/>
            </a:endParaRPr>
          </a:p>
          <a:p>
            <a:pPr algn="just">
              <a:lnSpc>
                <a:spcPct val="150000"/>
              </a:lnSpc>
              <a:buFont typeface="Wingdings" pitchFamily="2" charset="2"/>
              <a:buChar char="v"/>
            </a:pPr>
            <a:r>
              <a:rPr lang="en-US" dirty="0" smtClean="0">
                <a:latin typeface="Trebuchet MS" pitchFamily="34" charset="0"/>
              </a:rPr>
              <a:t>Multidrug-resistant </a:t>
            </a:r>
            <a:r>
              <a:rPr lang="en-US" i="1" dirty="0" err="1" smtClean="0">
                <a:latin typeface="Trebuchet MS" pitchFamily="34" charset="0"/>
              </a:rPr>
              <a:t>Burkhokderia</a:t>
            </a:r>
            <a:r>
              <a:rPr lang="en-US" i="1" dirty="0" smtClean="0">
                <a:latin typeface="Trebuchet MS" pitchFamily="34" charset="0"/>
              </a:rPr>
              <a:t> </a:t>
            </a:r>
            <a:r>
              <a:rPr lang="en-US" i="1" dirty="0" err="1" smtClean="0">
                <a:latin typeface="Trebuchet MS" pitchFamily="34" charset="0"/>
              </a:rPr>
              <a:t>cenocepacia</a:t>
            </a:r>
            <a:endParaRPr lang="en-US" i="1" dirty="0" smtClean="0">
              <a:latin typeface="Trebuchet MS" pitchFamily="34" charset="0"/>
            </a:endParaRPr>
          </a:p>
          <a:p>
            <a:pPr algn="just">
              <a:lnSpc>
                <a:spcPct val="150000"/>
              </a:lnSpc>
              <a:buFont typeface="Wingdings" pitchFamily="2" charset="2"/>
              <a:buChar char="v"/>
            </a:pPr>
            <a:r>
              <a:rPr lang="en-US" dirty="0" err="1" smtClean="0">
                <a:latin typeface="Trebuchet MS" pitchFamily="34" charset="0"/>
              </a:rPr>
              <a:t>Quinolone</a:t>
            </a:r>
            <a:r>
              <a:rPr lang="en-US" dirty="0" smtClean="0">
                <a:latin typeface="Trebuchet MS" pitchFamily="34" charset="0"/>
              </a:rPr>
              <a:t>-resistant </a:t>
            </a:r>
            <a:r>
              <a:rPr lang="en-US" i="1" dirty="0" err="1" smtClean="0">
                <a:latin typeface="Trebuchet MS" pitchFamily="34" charset="0"/>
              </a:rPr>
              <a:t>Neisseriaa</a:t>
            </a:r>
            <a:r>
              <a:rPr lang="en-US" i="1" dirty="0" smtClean="0">
                <a:latin typeface="Trebuchet MS" pitchFamily="34" charset="0"/>
              </a:rPr>
              <a:t> </a:t>
            </a:r>
            <a:r>
              <a:rPr lang="en-US" i="1" dirty="0" err="1" smtClean="0">
                <a:latin typeface="Trebuchet MS" pitchFamily="34" charset="0"/>
              </a:rPr>
              <a:t>gonorrheae</a:t>
            </a:r>
            <a:endParaRPr lang="en-US" i="1" dirty="0" smtClean="0">
              <a:latin typeface="Trebuchet MS" pitchFamily="34" charset="0"/>
            </a:endParaRPr>
          </a:p>
          <a:p>
            <a:pPr algn="just">
              <a:lnSpc>
                <a:spcPct val="150000"/>
              </a:lnSpc>
              <a:buFont typeface="Wingdings" pitchFamily="2" charset="2"/>
              <a:buChar char="v"/>
            </a:pPr>
            <a:r>
              <a:rPr lang="en-US" dirty="0" smtClean="0">
                <a:latin typeface="Trebuchet MS" pitchFamily="34" charset="0"/>
              </a:rPr>
              <a:t>Penicillin-resistant </a:t>
            </a:r>
            <a:r>
              <a:rPr lang="en-US" i="1" dirty="0" err="1" smtClean="0">
                <a:latin typeface="Trebuchet MS" pitchFamily="34" charset="0"/>
              </a:rPr>
              <a:t>Neisseria</a:t>
            </a:r>
            <a:r>
              <a:rPr lang="en-US" i="1" dirty="0" smtClean="0">
                <a:latin typeface="Trebuchet MS" pitchFamily="34" charset="0"/>
              </a:rPr>
              <a:t> </a:t>
            </a:r>
            <a:r>
              <a:rPr lang="en-US" i="1" dirty="0" err="1" smtClean="0">
                <a:latin typeface="Trebuchet MS" pitchFamily="34" charset="0"/>
              </a:rPr>
              <a:t>meningitidis</a:t>
            </a:r>
            <a:endParaRPr lang="en-US" i="1" dirty="0" smtClean="0">
              <a:latin typeface="Trebuchet MS" pitchFamily="34" charset="0"/>
            </a:endParaRPr>
          </a:p>
          <a:p>
            <a:pPr algn="just">
              <a:lnSpc>
                <a:spcPct val="150000"/>
              </a:lnSpc>
              <a:buFont typeface="Wingdings" pitchFamily="2" charset="2"/>
              <a:buChar char="v"/>
            </a:pPr>
            <a:endParaRPr lang="en-US" dirty="0" smtClean="0">
              <a:latin typeface="Trebuchet MS" pitchFamily="34" charset="0"/>
            </a:endParaRPr>
          </a:p>
          <a:p>
            <a:pPr algn="just"/>
            <a:endParaRPr lang="it-IT" i="1" dirty="0" smtClean="0">
              <a:latin typeface="Trebuchet MS" pitchFamily="34" charset="0"/>
            </a:endParaRPr>
          </a:p>
          <a:p>
            <a:pPr algn="just"/>
            <a:r>
              <a:rPr lang="it-IT" i="1" dirty="0" smtClean="0">
                <a:latin typeface="Trebuchet MS" pitchFamily="34" charset="0"/>
              </a:rPr>
              <a:t> </a:t>
            </a:r>
            <a:endParaRPr lang="it-IT" i="1" dirty="0">
              <a:latin typeface="Trebuchet MS" pitchFamily="34" charset="0"/>
            </a:endParaRPr>
          </a:p>
        </p:txBody>
      </p:sp>
      <p:graphicFrame>
        <p:nvGraphicFramePr>
          <p:cNvPr id="3" name="Group 38"/>
          <p:cNvGraphicFramePr>
            <a:graphicFrameLocks noGrp="1"/>
          </p:cNvGraphicFramePr>
          <p:nvPr/>
        </p:nvGraphicFramePr>
        <p:xfrm>
          <a:off x="971600" y="980728"/>
          <a:ext cx="3744416" cy="668942"/>
        </p:xfrm>
        <a:graphic>
          <a:graphicData uri="http://schemas.openxmlformats.org/drawingml/2006/table">
            <a:tbl>
              <a:tblPr/>
              <a:tblGrid>
                <a:gridCol w="3744416"/>
              </a:tblGrid>
              <a:tr h="304800">
                <a:tc>
                  <a:txBody>
                    <a:bodyPr/>
                    <a:lstStyle/>
                    <a:p>
                      <a:pPr marL="0" marR="0" lvl="0" indent="0" algn="ctr" defTabSz="449263" rtl="0" eaLnBrk="1" fontAlgn="base" latinLnBrk="0" hangingPunct="1">
                        <a:lnSpc>
                          <a:spcPct val="93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1" i="0" u="none" strike="noStrike" cap="none" normalizeH="0" baseline="0" dirty="0" smtClean="0">
                          <a:ln>
                            <a:noFill/>
                          </a:ln>
                          <a:solidFill>
                            <a:srgbClr val="FFFFFF"/>
                          </a:solidFill>
                          <a:effectLst/>
                          <a:latin typeface="Arial" pitchFamily="34" charset="0"/>
                          <a:cs typeface="Arial" pitchFamily="34" charset="0"/>
                        </a:rPr>
                        <a:t>Annual Cost / Per Patient</a:t>
                      </a:r>
                    </a:p>
                  </a:txBody>
                  <a:tcPr marL="90000" marR="90000" marT="60912" marB="46800" horzOverflow="overflow">
                    <a:lnL>
                      <a:noFill/>
                    </a:lnL>
                    <a:lnR>
                      <a:noFill/>
                    </a:lnR>
                    <a:lnT>
                      <a:noFill/>
                    </a:lnT>
                    <a:lnB>
                      <a:noFill/>
                    </a:lnB>
                    <a:lnTlToBr>
                      <a:noFill/>
                    </a:lnTlToBr>
                    <a:lnBlToTr>
                      <a:noFill/>
                    </a:lnBlToTr>
                    <a:solidFill>
                      <a:srgbClr val="4F81BD"/>
                    </a:solidFill>
                  </a:tcPr>
                </a:tc>
              </a:tr>
              <a:tr h="276225">
                <a:tc>
                  <a:txBody>
                    <a:bodyPr/>
                    <a:lstStyle/>
                    <a:p>
                      <a:pPr marL="0" marR="0" lvl="0" indent="0" algn="ctr" defTabSz="449263" rtl="0" eaLnBrk="1" fontAlgn="base" latinLnBrk="0" hangingPunct="1">
                        <a:lnSpc>
                          <a:spcPct val="93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$3-4 Billion / $14,000 USD</a:t>
                      </a:r>
                    </a:p>
                  </a:txBody>
                  <a:tcPr marL="90000" marR="90000" marT="60912" marB="46800" horzOverflow="overflow">
                    <a:lnL>
                      <a:noFill/>
                    </a:lnL>
                    <a:lnR>
                      <a:noFill/>
                    </a:lnR>
                    <a:lnT>
                      <a:noFill/>
                    </a:lnT>
                    <a:lnB>
                      <a:noFill/>
                    </a:lnB>
                    <a:lnTlToBr>
                      <a:noFill/>
                    </a:lnTlToBr>
                    <a:lnBlToTr>
                      <a:noFill/>
                    </a:lnBlToTr>
                    <a:solidFill>
                      <a:srgbClr val="D0D8E8"/>
                    </a:solidFill>
                  </a:tcPr>
                </a:tc>
              </a:tr>
            </a:tbl>
          </a:graphicData>
        </a:graphic>
      </p:graphicFrame>
      <p:pic>
        <p:nvPicPr>
          <p:cNvPr id="31746" name="Picture 2" descr="C:\Users\iPietro\Desktop\130916171000-multi-drug-resistant-pseudomonas-aeruginosa-horizontal-gallery.jpg"/>
          <p:cNvPicPr>
            <a:picLocks noChangeAspect="1" noChangeArrowheads="1"/>
          </p:cNvPicPr>
          <p:nvPr/>
        </p:nvPicPr>
        <p:blipFill>
          <a:blip r:embed="rId3" cstate="print"/>
          <a:srcRect/>
          <a:stretch>
            <a:fillRect/>
          </a:stretch>
        </p:blipFill>
        <p:spPr bwMode="auto">
          <a:xfrm>
            <a:off x="5580112" y="3429000"/>
            <a:ext cx="2880320" cy="2534434"/>
          </a:xfrm>
          <a:prstGeom prst="rect">
            <a:avLst/>
          </a:prstGeom>
          <a:noFill/>
        </p:spPr>
      </p:pic>
      <p:sp>
        <p:nvSpPr>
          <p:cNvPr id="5" name="CasellaDiTesto 4"/>
          <p:cNvSpPr txBox="1"/>
          <p:nvPr/>
        </p:nvSpPr>
        <p:spPr>
          <a:xfrm>
            <a:off x="827584" y="332656"/>
            <a:ext cx="7272808" cy="461665"/>
          </a:xfrm>
          <a:prstGeom prst="rect">
            <a:avLst/>
          </a:prstGeom>
          <a:noFill/>
        </p:spPr>
        <p:txBody>
          <a:bodyPr wrap="square" rtlCol="0">
            <a:spAutoFit/>
          </a:bodyPr>
          <a:lstStyle/>
          <a:p>
            <a:r>
              <a:rPr lang="en-US" sz="2400" b="1" dirty="0" smtClean="0">
                <a:solidFill>
                  <a:srgbClr val="C00000"/>
                </a:solidFill>
                <a:latin typeface="Trebuchet MS" pitchFamily="34" charset="0"/>
              </a:rPr>
              <a:t>The effect on MDR bacteria on public health </a:t>
            </a:r>
            <a:endParaRPr lang="en-US" sz="2400" b="1" dirty="0">
              <a:solidFill>
                <a:srgbClr val="C00000"/>
              </a:solidFill>
              <a:latin typeface="Trebuchet MS" pitchFamily="34" charset="0"/>
            </a:endParaRPr>
          </a:p>
        </p:txBody>
      </p:sp>
      <p:graphicFrame>
        <p:nvGraphicFramePr>
          <p:cNvPr id="6" name="Tabella 5"/>
          <p:cNvGraphicFramePr>
            <a:graphicFrameLocks noGrp="1"/>
          </p:cNvGraphicFramePr>
          <p:nvPr/>
        </p:nvGraphicFramePr>
        <p:xfrm>
          <a:off x="4716016" y="980728"/>
          <a:ext cx="3600400" cy="668942"/>
        </p:xfrm>
        <a:graphic>
          <a:graphicData uri="http://schemas.openxmlformats.org/drawingml/2006/table">
            <a:tbl>
              <a:tblPr/>
              <a:tblGrid>
                <a:gridCol w="3600400"/>
              </a:tblGrid>
              <a:tr h="304800">
                <a:tc>
                  <a:txBody>
                    <a:bodyPr/>
                    <a:lstStyle/>
                    <a:p>
                      <a:pPr marL="0" marR="0" lvl="0" indent="0" algn="ctr" defTabSz="449263" rtl="0" eaLnBrk="1" fontAlgn="base" latinLnBrk="0" hangingPunct="1">
                        <a:lnSpc>
                          <a:spcPct val="93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1" i="0" u="none" strike="noStrike" cap="none" normalizeH="0" baseline="0" dirty="0" smtClean="0">
                          <a:ln>
                            <a:noFill/>
                          </a:ln>
                          <a:solidFill>
                            <a:srgbClr val="FFFFFF"/>
                          </a:solidFill>
                          <a:effectLst/>
                          <a:latin typeface="Arial" pitchFamily="34" charset="0"/>
                          <a:cs typeface="Arial" pitchFamily="34" charset="0"/>
                        </a:rPr>
                        <a:t>( Infections / Deaths ) per Year USA</a:t>
                      </a:r>
                    </a:p>
                  </a:txBody>
                  <a:tcPr marL="90000" marR="90000" marT="60912" marB="46800" horzOverflow="overflow">
                    <a:lnL>
                      <a:noFill/>
                    </a:lnL>
                    <a:lnR>
                      <a:noFill/>
                    </a:lnR>
                    <a:lnT>
                      <a:noFill/>
                    </a:lnT>
                    <a:lnB>
                      <a:noFill/>
                    </a:lnB>
                    <a:lnTlToBr>
                      <a:noFill/>
                    </a:lnTlToBr>
                    <a:lnBlToTr>
                      <a:noFill/>
                    </a:lnBlToTr>
                    <a:solidFill>
                      <a:srgbClr val="4F81BD"/>
                    </a:solidFill>
                  </a:tcPr>
                </a:tc>
              </a:tr>
              <a:tr h="276225">
                <a:tc>
                  <a:txBody>
                    <a:bodyPr/>
                    <a:lstStyle/>
                    <a:p>
                      <a:pPr marL="0" marR="0" lvl="0" indent="0" algn="ctr" defTabSz="449263" rtl="0" eaLnBrk="1" fontAlgn="base" latinLnBrk="0" hangingPunct="1">
                        <a:lnSpc>
                          <a:spcPct val="93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90,000 – 100,000 / ~10,000</a:t>
                      </a:r>
                    </a:p>
                  </a:txBody>
                  <a:tcPr marL="90000" marR="90000" marT="60912" marB="46800" horzOverflow="overflow">
                    <a:lnL>
                      <a:noFill/>
                    </a:lnL>
                    <a:lnR>
                      <a:noFill/>
                    </a:lnR>
                    <a:lnT>
                      <a:noFill/>
                    </a:lnT>
                    <a:lnB>
                      <a:noFill/>
                    </a:lnB>
                    <a:lnTlToBr>
                      <a:noFill/>
                    </a:lnTlToBr>
                    <a:lnBlToTr>
                      <a:noFill/>
                    </a:lnBlToTr>
                    <a:solidFill>
                      <a:srgbClr val="D0D8E8"/>
                    </a:solidFill>
                  </a:tcPr>
                </a:tc>
              </a:tr>
            </a:tbl>
          </a:graphicData>
        </a:graphic>
      </p:graphicFrame>
      <p:sp>
        <p:nvSpPr>
          <p:cNvPr id="7" name="Rettangolo 6"/>
          <p:cNvSpPr/>
          <p:nvPr/>
        </p:nvSpPr>
        <p:spPr>
          <a:xfrm>
            <a:off x="827584" y="1988840"/>
            <a:ext cx="7704856" cy="646331"/>
          </a:xfrm>
          <a:prstGeom prst="rect">
            <a:avLst/>
          </a:prstGeom>
        </p:spPr>
        <p:txBody>
          <a:bodyPr wrap="square">
            <a:spAutoFit/>
          </a:bodyPr>
          <a:lstStyle/>
          <a:p>
            <a:pPr algn="just"/>
            <a:r>
              <a:rPr lang="en-US" b="1" dirty="0" smtClean="0">
                <a:latin typeface="Trebuchet MS" pitchFamily="34" charset="0"/>
              </a:rPr>
              <a:t>Methicillin-resistant </a:t>
            </a:r>
            <a:r>
              <a:rPr lang="en-US" b="1" i="1" dirty="0" smtClean="0">
                <a:latin typeface="Trebuchet MS" pitchFamily="34" charset="0"/>
              </a:rPr>
              <a:t>Staphylococcus </a:t>
            </a:r>
            <a:r>
              <a:rPr lang="en-US" b="1" i="1" dirty="0" err="1" smtClean="0">
                <a:latin typeface="Trebuchet MS" pitchFamily="34" charset="0"/>
              </a:rPr>
              <a:t>aureus</a:t>
            </a:r>
            <a:r>
              <a:rPr lang="en-US" b="1" i="1" dirty="0" smtClean="0">
                <a:latin typeface="Trebuchet MS" pitchFamily="34" charset="0"/>
              </a:rPr>
              <a:t> </a:t>
            </a:r>
            <a:r>
              <a:rPr lang="en-US" b="1" dirty="0" smtClean="0">
                <a:latin typeface="Trebuchet MS" pitchFamily="34" charset="0"/>
              </a:rPr>
              <a:t>(MRSA) is the most prevalent antibiotic resistant bacterial worldwide infection</a:t>
            </a:r>
            <a:endParaRPr lang="en-US" b="1" dirty="0">
              <a:latin typeface="Trebuchet MS"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764704"/>
            <a:ext cx="7056784" cy="584775"/>
          </a:xfrm>
          <a:prstGeom prst="rect">
            <a:avLst/>
          </a:prstGeom>
          <a:noFill/>
        </p:spPr>
        <p:txBody>
          <a:bodyPr wrap="square" rtlCol="0">
            <a:spAutoFit/>
          </a:bodyPr>
          <a:lstStyle/>
          <a:p>
            <a:pPr algn="ctr"/>
            <a:r>
              <a:rPr lang="en-US" sz="3200" b="1" dirty="0" smtClean="0">
                <a:solidFill>
                  <a:srgbClr val="C00000"/>
                </a:solidFill>
                <a:latin typeface="Trebuchet MS" pitchFamily="34" charset="0"/>
              </a:rPr>
              <a:t>2. Antarctic Isolates</a:t>
            </a:r>
            <a:endParaRPr lang="en-US" sz="3200" b="1" dirty="0">
              <a:solidFill>
                <a:srgbClr val="C00000"/>
              </a:solidFill>
              <a:latin typeface="Trebuchet MS" pitchFamily="34" charset="0"/>
            </a:endParaRPr>
          </a:p>
        </p:txBody>
      </p:sp>
      <p:pic>
        <p:nvPicPr>
          <p:cNvPr id="3" name="Picture 12" descr="Mostra immagine a dimensione intera">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23728" y="1916832"/>
            <a:ext cx="3672408" cy="3229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sellaDiTesto 75"/>
          <p:cNvSpPr txBox="1"/>
          <p:nvPr/>
        </p:nvSpPr>
        <p:spPr>
          <a:xfrm>
            <a:off x="323528" y="836712"/>
            <a:ext cx="3888432" cy="369332"/>
          </a:xfrm>
          <a:prstGeom prst="rect">
            <a:avLst/>
          </a:prstGeom>
          <a:noFill/>
        </p:spPr>
        <p:txBody>
          <a:bodyPr wrap="square" rtlCol="0">
            <a:spAutoFit/>
          </a:bodyPr>
          <a:lstStyle/>
          <a:p>
            <a:r>
              <a:rPr lang="en-US" b="1" dirty="0" smtClean="0">
                <a:latin typeface="Trebuchet MS" pitchFamily="34" charset="0"/>
              </a:rPr>
              <a:t>24 Antarctic isolates </a:t>
            </a:r>
            <a:endParaRPr lang="en-US" b="1" dirty="0">
              <a:latin typeface="Trebuchet MS" pitchFamily="34" charset="0"/>
            </a:endParaRPr>
          </a:p>
        </p:txBody>
      </p:sp>
      <p:sp>
        <p:nvSpPr>
          <p:cNvPr id="77" name="CasellaDiTesto 76"/>
          <p:cNvSpPr txBox="1"/>
          <p:nvPr/>
        </p:nvSpPr>
        <p:spPr>
          <a:xfrm>
            <a:off x="0" y="404664"/>
            <a:ext cx="8352928" cy="369332"/>
          </a:xfrm>
          <a:prstGeom prst="rect">
            <a:avLst/>
          </a:prstGeom>
          <a:noFill/>
        </p:spPr>
        <p:txBody>
          <a:bodyPr wrap="square" rtlCol="0">
            <a:spAutoFit/>
          </a:bodyPr>
          <a:lstStyle/>
          <a:p>
            <a:r>
              <a:rPr lang="en-US" dirty="0" smtClean="0">
                <a:latin typeface="Trebuchet MS" pitchFamily="34" charset="0"/>
              </a:rPr>
              <a:t>In collaboration with Prof. </a:t>
            </a:r>
            <a:r>
              <a:rPr lang="en-US" dirty="0" err="1" smtClean="0">
                <a:latin typeface="Trebuchet MS" pitchFamily="34" charset="0"/>
              </a:rPr>
              <a:t>Renato</a:t>
            </a:r>
            <a:r>
              <a:rPr lang="en-US" dirty="0" smtClean="0">
                <a:latin typeface="Trebuchet MS" pitchFamily="34" charset="0"/>
              </a:rPr>
              <a:t> </a:t>
            </a:r>
            <a:r>
              <a:rPr lang="en-US" dirty="0" err="1" smtClean="0">
                <a:latin typeface="Trebuchet MS" pitchFamily="34" charset="0"/>
              </a:rPr>
              <a:t>Fani</a:t>
            </a:r>
            <a:r>
              <a:rPr lang="en-US" dirty="0" smtClean="0">
                <a:latin typeface="Trebuchet MS" pitchFamily="34" charset="0"/>
              </a:rPr>
              <a:t> from Florence University</a:t>
            </a:r>
            <a:endParaRPr lang="en-US" dirty="0">
              <a:latin typeface="Trebuchet MS" pitchFamily="34" charset="0"/>
            </a:endParaRPr>
          </a:p>
        </p:txBody>
      </p:sp>
      <p:sp>
        <p:nvSpPr>
          <p:cNvPr id="78" name="CasellaDiTesto 77"/>
          <p:cNvSpPr txBox="1"/>
          <p:nvPr/>
        </p:nvSpPr>
        <p:spPr>
          <a:xfrm>
            <a:off x="467544" y="1772816"/>
            <a:ext cx="3816424" cy="646331"/>
          </a:xfrm>
          <a:prstGeom prst="rect">
            <a:avLst/>
          </a:prstGeom>
          <a:noFill/>
        </p:spPr>
        <p:txBody>
          <a:bodyPr wrap="square" rtlCol="0">
            <a:spAutoFit/>
          </a:bodyPr>
          <a:lstStyle/>
          <a:p>
            <a:r>
              <a:rPr lang="en-US" b="1" dirty="0" err="1" smtClean="0">
                <a:solidFill>
                  <a:srgbClr val="C00000"/>
                </a:solidFill>
                <a:latin typeface="Trebuchet MS" pitchFamily="34" charset="0"/>
              </a:rPr>
              <a:t>Tassonomic</a:t>
            </a:r>
            <a:r>
              <a:rPr lang="en-US" b="1" dirty="0" smtClean="0">
                <a:solidFill>
                  <a:srgbClr val="C00000"/>
                </a:solidFill>
                <a:latin typeface="Trebuchet MS" pitchFamily="34" charset="0"/>
              </a:rPr>
              <a:t> and genomic </a:t>
            </a:r>
          </a:p>
          <a:p>
            <a:r>
              <a:rPr lang="en-US" b="1" dirty="0" smtClean="0">
                <a:solidFill>
                  <a:srgbClr val="C00000"/>
                </a:solidFill>
                <a:latin typeface="Trebuchet MS" pitchFamily="34" charset="0"/>
              </a:rPr>
              <a:t>analysis on the 24 isolates</a:t>
            </a:r>
            <a:endParaRPr lang="en-US" b="1" dirty="0">
              <a:solidFill>
                <a:srgbClr val="C00000"/>
              </a:solidFill>
              <a:latin typeface="Trebuchet MS" pitchFamily="34" charset="0"/>
            </a:endParaRPr>
          </a:p>
        </p:txBody>
      </p:sp>
      <p:pic>
        <p:nvPicPr>
          <p:cNvPr id="56322" name="Picture 2" descr="http://www.ncbi.nlm.nih.gov/projects/genome/probe/IMG/zjm0010661110001.jpg"/>
          <p:cNvPicPr>
            <a:picLocks noChangeAspect="1" noChangeArrowheads="1"/>
          </p:cNvPicPr>
          <p:nvPr/>
        </p:nvPicPr>
        <p:blipFill>
          <a:blip r:embed="rId3" cstate="print"/>
          <a:srcRect/>
          <a:stretch>
            <a:fillRect/>
          </a:stretch>
        </p:blipFill>
        <p:spPr bwMode="auto">
          <a:xfrm>
            <a:off x="3851920" y="1412776"/>
            <a:ext cx="5094562" cy="1497708"/>
          </a:xfrm>
          <a:prstGeom prst="rect">
            <a:avLst/>
          </a:prstGeom>
          <a:noFill/>
        </p:spPr>
      </p:pic>
      <p:pic>
        <p:nvPicPr>
          <p:cNvPr id="82" name="Picture 9" descr="C:\Users\Chicca\Desktop\066.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l="26654" t="-1270" r="51373" b="75635"/>
          <a:stretch>
            <a:fillRect/>
          </a:stretch>
        </p:blipFill>
        <p:spPr bwMode="auto">
          <a:xfrm>
            <a:off x="2051720" y="3933056"/>
            <a:ext cx="2908300" cy="254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uppo 87"/>
          <p:cNvGrpSpPr/>
          <p:nvPr/>
        </p:nvGrpSpPr>
        <p:grpSpPr>
          <a:xfrm>
            <a:off x="611560" y="2996952"/>
            <a:ext cx="8189759" cy="1079236"/>
            <a:chOff x="611560" y="388046"/>
            <a:chExt cx="9100641" cy="1024729"/>
          </a:xfrm>
        </p:grpSpPr>
        <p:grpSp>
          <p:nvGrpSpPr>
            <p:cNvPr id="3" name="Gruppo 20"/>
            <p:cNvGrpSpPr/>
            <p:nvPr/>
          </p:nvGrpSpPr>
          <p:grpSpPr>
            <a:xfrm>
              <a:off x="611560" y="388046"/>
              <a:ext cx="7580321" cy="1024729"/>
              <a:chOff x="395536" y="2852936"/>
              <a:chExt cx="13836923" cy="1584176"/>
            </a:xfrm>
          </p:grpSpPr>
          <p:sp>
            <p:nvSpPr>
              <p:cNvPr id="11" name="Freccia a destra 10"/>
              <p:cNvSpPr/>
              <p:nvPr/>
            </p:nvSpPr>
            <p:spPr>
              <a:xfrm>
                <a:off x="395536"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1.Collection of environmental samples</a:t>
                </a:r>
                <a:endParaRPr lang="en-US" sz="1050" dirty="0">
                  <a:latin typeface="Trebuchet MS" pitchFamily="34" charset="0"/>
                </a:endParaRPr>
              </a:p>
            </p:txBody>
          </p:sp>
          <p:sp>
            <p:nvSpPr>
              <p:cNvPr id="12" name="Freccia a destra 11"/>
              <p:cNvSpPr/>
              <p:nvPr/>
            </p:nvSpPr>
            <p:spPr>
              <a:xfrm>
                <a:off x="3203848"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2.Isolation of bacteria</a:t>
                </a:r>
                <a:endParaRPr lang="en-US" sz="1050" dirty="0">
                  <a:latin typeface="Trebuchet MS" pitchFamily="34" charset="0"/>
                </a:endParaRPr>
              </a:p>
            </p:txBody>
          </p:sp>
          <p:sp>
            <p:nvSpPr>
              <p:cNvPr id="13" name="Freccia a destra 12"/>
              <p:cNvSpPr/>
              <p:nvPr/>
            </p:nvSpPr>
            <p:spPr>
              <a:xfrm>
                <a:off x="5945845" y="2852936"/>
                <a:ext cx="2736305" cy="15841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3.Cell-based bioassays</a:t>
                </a:r>
                <a:endParaRPr lang="en-US" sz="1050" dirty="0">
                  <a:latin typeface="Trebuchet MS" pitchFamily="34" charset="0"/>
                </a:endParaRPr>
              </a:p>
            </p:txBody>
          </p:sp>
          <p:sp>
            <p:nvSpPr>
              <p:cNvPr id="14" name="Freccia a destra 13"/>
              <p:cNvSpPr/>
              <p:nvPr/>
            </p:nvSpPr>
            <p:spPr>
              <a:xfrm>
                <a:off x="8720999" y="2852936"/>
                <a:ext cx="2736303" cy="1584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Preparation of crude extracts</a:t>
                </a:r>
                <a:endParaRPr lang="en-US" sz="1050" dirty="0">
                  <a:latin typeface="Trebuchet MS" pitchFamily="34" charset="0"/>
                </a:endParaRPr>
              </a:p>
            </p:txBody>
          </p:sp>
          <p:sp>
            <p:nvSpPr>
              <p:cNvPr id="15" name="Freccia a destra 14"/>
              <p:cNvSpPr/>
              <p:nvPr/>
            </p:nvSpPr>
            <p:spPr>
              <a:xfrm>
                <a:off x="11496154" y="2852936"/>
                <a:ext cx="2736305" cy="1584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Extract-based bioassays</a:t>
                </a:r>
                <a:endParaRPr lang="en-US" sz="1050" dirty="0">
                  <a:latin typeface="Trebuchet MS" pitchFamily="34" charset="0"/>
                </a:endParaRPr>
              </a:p>
            </p:txBody>
          </p:sp>
        </p:grpSp>
        <p:sp>
          <p:nvSpPr>
            <p:cNvPr id="10" name="Freccia a destra 9"/>
            <p:cNvSpPr/>
            <p:nvPr/>
          </p:nvSpPr>
          <p:spPr>
            <a:xfrm>
              <a:off x="8213164" y="388046"/>
              <a:ext cx="1499037" cy="102472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Identification of active compounds</a:t>
              </a:r>
              <a:endParaRPr lang="en-US" sz="1050" dirty="0">
                <a:latin typeface="Trebuchet MS" pitchFamily="34" charset="0"/>
              </a:endParaRPr>
            </a:p>
          </p:txBody>
        </p:sp>
      </p:grpSp>
      <p:sp>
        <p:nvSpPr>
          <p:cNvPr id="16" name="CasellaDiTesto 15"/>
          <p:cNvSpPr txBox="1"/>
          <p:nvPr/>
        </p:nvSpPr>
        <p:spPr>
          <a:xfrm>
            <a:off x="5436096" y="4221088"/>
            <a:ext cx="2952328" cy="1015663"/>
          </a:xfrm>
          <a:prstGeom prst="rect">
            <a:avLst/>
          </a:prstGeom>
          <a:noFill/>
        </p:spPr>
        <p:txBody>
          <a:bodyPr wrap="square" rtlCol="0">
            <a:spAutoFit/>
          </a:bodyPr>
          <a:lstStyle/>
          <a:p>
            <a:r>
              <a:rPr lang="en-US" sz="2000" b="1" dirty="0" smtClean="0">
                <a:latin typeface="Trebuchet MS" pitchFamily="34" charset="0"/>
              </a:rPr>
              <a:t>Cross-streaking targeting </a:t>
            </a:r>
          </a:p>
          <a:p>
            <a:r>
              <a:rPr lang="en-US" sz="2000" b="1" dirty="0" smtClean="0">
                <a:latin typeface="Trebuchet MS" pitchFamily="34" charset="0"/>
              </a:rPr>
              <a:t>Bcc strains</a:t>
            </a:r>
            <a:endParaRPr lang="en-US" sz="2000" b="1" dirty="0">
              <a:latin typeface="Trebuchet MS"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323528" y="908720"/>
          <a:ext cx="7416824" cy="5131967"/>
        </p:xfrm>
        <a:graphic>
          <a:graphicData uri="http://schemas.openxmlformats.org/drawingml/2006/table">
            <a:tbl>
              <a:tblPr/>
              <a:tblGrid>
                <a:gridCol w="1152130"/>
                <a:gridCol w="648070"/>
                <a:gridCol w="864096"/>
                <a:gridCol w="576064"/>
                <a:gridCol w="648072"/>
                <a:gridCol w="432048"/>
                <a:gridCol w="504056"/>
                <a:gridCol w="432048"/>
                <a:gridCol w="504056"/>
                <a:gridCol w="432048"/>
                <a:gridCol w="432048"/>
                <a:gridCol w="792088"/>
              </a:tblGrid>
              <a:tr h="366740">
                <a:tc>
                  <a:txBody>
                    <a:bodyPr/>
                    <a:lstStyle/>
                    <a:p>
                      <a:pPr algn="l" fontAlgn="b"/>
                      <a:r>
                        <a:rPr lang="it-IT" sz="1000" b="1" i="1" u="none" strike="noStrike" dirty="0">
                          <a:solidFill>
                            <a:srgbClr val="000000"/>
                          </a:solidFill>
                          <a:latin typeface="Calibri"/>
                        </a:rPr>
                        <a:t> </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1" i="1" u="none" strike="noStrike" dirty="0">
                          <a:solidFill>
                            <a:srgbClr val="000000"/>
                          </a:solidFill>
                          <a:latin typeface="Calibri"/>
                        </a:rPr>
                        <a:t> </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50" b="1" i="1" u="none" strike="noStrike" dirty="0" err="1">
                          <a:solidFill>
                            <a:srgbClr val="000000"/>
                          </a:solidFill>
                          <a:latin typeface="Calibri"/>
                        </a:rPr>
                        <a:t>Pseudomonas</a:t>
                      </a:r>
                      <a:endParaRPr lang="it-IT" sz="1050" b="1" i="1"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it-IT" sz="1050" b="1" i="1" u="none" strike="noStrike" dirty="0" err="1">
                          <a:solidFill>
                            <a:srgbClr val="000000"/>
                          </a:solidFill>
                          <a:latin typeface="Calibri"/>
                        </a:rPr>
                        <a:t>Pseudoalteromonas</a:t>
                      </a:r>
                      <a:endParaRPr lang="it-IT" sz="1050" b="1" i="1"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6">
                  <a:txBody>
                    <a:bodyPr/>
                    <a:lstStyle/>
                    <a:p>
                      <a:pPr algn="ctr" fontAlgn="b"/>
                      <a:r>
                        <a:rPr lang="it-IT" sz="1050" b="1" i="1" u="none" strike="noStrike" dirty="0" err="1">
                          <a:solidFill>
                            <a:srgbClr val="000000"/>
                          </a:solidFill>
                          <a:latin typeface="Calibri"/>
                        </a:rPr>
                        <a:t>Psychrobacter</a:t>
                      </a:r>
                      <a:endParaRPr lang="it-IT" sz="1050" b="1" i="1"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it-IT" sz="1050" b="1" i="1" u="none" strike="noStrike" dirty="0" err="1">
                          <a:solidFill>
                            <a:srgbClr val="000000"/>
                          </a:solidFill>
                          <a:latin typeface="Calibri"/>
                        </a:rPr>
                        <a:t>Arthrobacter</a:t>
                      </a:r>
                      <a:endParaRPr lang="it-IT" sz="1050" b="1" i="1"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944">
                <a:tc>
                  <a:txBody>
                    <a:bodyPr/>
                    <a:lstStyle/>
                    <a:p>
                      <a:pPr algn="ctr" fontAlgn="ctr"/>
                      <a:r>
                        <a:rPr lang="it-IT" sz="1050" b="1" i="0" u="none" strike="noStrike" dirty="0" err="1" smtClean="0">
                          <a:solidFill>
                            <a:srgbClr val="000000"/>
                          </a:solidFill>
                          <a:latin typeface="Calibri"/>
                        </a:rPr>
                        <a:t>Species</a:t>
                      </a:r>
                      <a:endParaRPr lang="it-IT" sz="1050" b="1"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dirty="0" smtClean="0">
                          <a:solidFill>
                            <a:srgbClr val="000000"/>
                          </a:solidFill>
                          <a:latin typeface="Calibri"/>
                        </a:rPr>
                        <a:t>Strain</a:t>
                      </a:r>
                      <a:endParaRPr lang="it-IT" sz="1050" b="1"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dirty="0">
                          <a:solidFill>
                            <a:srgbClr val="000000"/>
                          </a:solidFill>
                          <a:latin typeface="Calibri"/>
                        </a:rPr>
                        <a:t>BTN1</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dirty="0">
                          <a:solidFill>
                            <a:srgbClr val="000000"/>
                          </a:solidFill>
                          <a:latin typeface="Calibri"/>
                        </a:rPr>
                        <a:t>BTN2</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dirty="0">
                          <a:solidFill>
                            <a:srgbClr val="000000"/>
                          </a:solidFill>
                          <a:latin typeface="Calibri"/>
                        </a:rPr>
                        <a:t>BTN15</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latin typeface="Calibri"/>
                        </a:rPr>
                        <a:t>BTN3</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latin typeface="Calibri"/>
                        </a:rPr>
                        <a:t>BTN19</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dirty="0" smtClean="0">
                          <a:solidFill>
                            <a:srgbClr val="000000"/>
                          </a:solidFill>
                          <a:latin typeface="Calibri"/>
                        </a:rPr>
                        <a:t>BTN20</a:t>
                      </a:r>
                      <a:endParaRPr lang="it-IT" sz="1050" b="1"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latin typeface="Calibri"/>
                        </a:rPr>
                        <a:t>BTN21</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dirty="0">
                          <a:solidFill>
                            <a:srgbClr val="000000"/>
                          </a:solidFill>
                          <a:latin typeface="Calibri"/>
                        </a:rPr>
                        <a:t>BTN24</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dirty="0">
                          <a:solidFill>
                            <a:srgbClr val="000000"/>
                          </a:solidFill>
                          <a:latin typeface="Calibri"/>
                        </a:rPr>
                        <a:t>BTN23</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dirty="0">
                          <a:solidFill>
                            <a:srgbClr val="000000"/>
                          </a:solidFill>
                          <a:latin typeface="Calibri"/>
                        </a:rPr>
                        <a:t>BTN4</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dirty="0">
                          <a:solidFill>
                            <a:schemeClr val="tx1"/>
                          </a:solidFill>
                          <a:latin typeface="Calibri"/>
                        </a:rPr>
                        <a:t>B. </a:t>
                      </a:r>
                      <a:r>
                        <a:rPr lang="it-IT" sz="1000" b="1" i="1" u="none" strike="noStrike" dirty="0" err="1">
                          <a:solidFill>
                            <a:schemeClr val="tx1"/>
                          </a:solidFill>
                          <a:latin typeface="Calibri"/>
                        </a:rPr>
                        <a:t>ambifaria</a:t>
                      </a:r>
                      <a:endParaRPr lang="it-IT" sz="1000" b="1" i="1"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19182</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dirty="0">
                          <a:solidFill>
                            <a:schemeClr val="tx1"/>
                          </a:solidFill>
                          <a:latin typeface="Calibri"/>
                        </a:rPr>
                        <a:t>B. </a:t>
                      </a:r>
                      <a:r>
                        <a:rPr lang="it-IT" sz="1000" b="1" i="1" u="none" strike="noStrike" dirty="0" err="1">
                          <a:solidFill>
                            <a:schemeClr val="tx1"/>
                          </a:solidFill>
                          <a:latin typeface="Calibri"/>
                        </a:rPr>
                        <a:t>anthina</a:t>
                      </a:r>
                      <a:endParaRPr lang="it-IT" sz="1000" b="1" i="1"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20980</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dirty="0">
                          <a:solidFill>
                            <a:schemeClr val="tx1"/>
                          </a:solidFill>
                          <a:latin typeface="Calibri"/>
                        </a:rPr>
                        <a:t>B. </a:t>
                      </a:r>
                      <a:r>
                        <a:rPr lang="it-IT" sz="1000" b="1" i="1" u="none" strike="noStrike" dirty="0" err="1">
                          <a:solidFill>
                            <a:schemeClr val="tx1"/>
                          </a:solidFill>
                          <a:latin typeface="Calibri"/>
                        </a:rPr>
                        <a:t>arboris</a:t>
                      </a:r>
                      <a:endParaRPr lang="it-IT" sz="1000" b="1" i="1"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24066</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dirty="0">
                          <a:solidFill>
                            <a:schemeClr val="tx1"/>
                          </a:solidFill>
                          <a:latin typeface="Calibri"/>
                        </a:rPr>
                        <a:t>B. </a:t>
                      </a:r>
                      <a:r>
                        <a:rPr lang="it-IT" sz="1000" b="1" i="1" u="none" strike="noStrike" dirty="0" err="1">
                          <a:solidFill>
                            <a:schemeClr val="tx1"/>
                          </a:solidFill>
                          <a:latin typeface="Calibri"/>
                        </a:rPr>
                        <a:t>cenocepacia</a:t>
                      </a:r>
                      <a:endParaRPr lang="it-IT" sz="1000" b="1" i="1"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16656</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a:solidFill>
                            <a:schemeClr val="tx1"/>
                          </a:solidFill>
                          <a:latin typeface="Calibri"/>
                        </a:rPr>
                        <a:t>B. cepacia</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1222</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a:solidFill>
                            <a:schemeClr val="tx1"/>
                          </a:solidFill>
                          <a:latin typeface="Calibri"/>
                        </a:rPr>
                        <a:t>B. contaminas</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23361</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a:solidFill>
                            <a:schemeClr val="tx1"/>
                          </a:solidFill>
                          <a:latin typeface="Calibri"/>
                        </a:rPr>
                        <a:t>B. diffusa</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24065</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a:solidFill>
                            <a:schemeClr val="tx1"/>
                          </a:solidFill>
                          <a:latin typeface="Calibri"/>
                        </a:rPr>
                        <a:t>B. dolosa</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18943</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a:solidFill>
                            <a:schemeClr val="tx1"/>
                          </a:solidFill>
                          <a:latin typeface="Calibri"/>
                        </a:rPr>
                        <a:t>B. lata</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22485</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a:solidFill>
                            <a:schemeClr val="tx1"/>
                          </a:solidFill>
                          <a:latin typeface="Calibri"/>
                        </a:rPr>
                        <a:t>B. latens</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24064</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a:solidFill>
                            <a:schemeClr val="tx1"/>
                          </a:solidFill>
                          <a:latin typeface="Calibri"/>
                        </a:rPr>
                        <a:t>B. metallica</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24068</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a:solidFill>
                            <a:schemeClr val="tx1"/>
                          </a:solidFill>
                          <a:latin typeface="Calibri"/>
                        </a:rPr>
                        <a:t>B. multivorans</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chemeClr val="tx1"/>
                          </a:solidFill>
                          <a:latin typeface="Calibri"/>
                        </a:rPr>
                        <a:t>LMG 13010</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smtClean="0">
                          <a:solidFill>
                            <a:schemeClr val="tx1"/>
                          </a:solidFill>
                          <a:latin typeface="Calibri"/>
                        </a:rPr>
                        <a:t>+/-</a:t>
                      </a:r>
                      <a:endParaRPr lang="it-IT" sz="1600" b="0" i="0"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568">
                <a:tc>
                  <a:txBody>
                    <a:bodyPr/>
                    <a:lstStyle/>
                    <a:p>
                      <a:pPr algn="ctr" fontAlgn="ctr"/>
                      <a:r>
                        <a:rPr lang="it-IT" sz="1000" b="1" i="1" u="none" strike="noStrike">
                          <a:solidFill>
                            <a:schemeClr val="tx1"/>
                          </a:solidFill>
                          <a:latin typeface="Calibri"/>
                        </a:rPr>
                        <a:t>B. pseudomultivorans</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26883</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smtClean="0">
                          <a:solidFill>
                            <a:schemeClr val="tx1"/>
                          </a:solidFill>
                          <a:latin typeface="Calibri"/>
                        </a:rPr>
                        <a:t>+/-</a:t>
                      </a:r>
                      <a:endParaRPr lang="it-IT" sz="1600" b="0" i="0"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a:solidFill>
                            <a:schemeClr val="tx1"/>
                          </a:solidFill>
                          <a:latin typeface="Calibri"/>
                        </a:rPr>
                        <a:t>B. pyrrocinia</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14191</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smtClean="0">
                          <a:solidFill>
                            <a:schemeClr val="tx1"/>
                          </a:solidFill>
                          <a:latin typeface="Calibri"/>
                        </a:rPr>
                        <a:t>+/-</a:t>
                      </a:r>
                      <a:endParaRPr lang="it-IT" sz="1600" b="0" i="0"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smtClean="0">
                          <a:solidFill>
                            <a:schemeClr val="tx1"/>
                          </a:solidFill>
                          <a:latin typeface="Calibri"/>
                        </a:rPr>
                        <a:t>+/-</a:t>
                      </a:r>
                      <a:endParaRPr lang="it-IT" sz="1600" b="0" i="0"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chemeClr val="tx1"/>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a:solidFill>
                            <a:schemeClr val="tx1"/>
                          </a:solidFill>
                          <a:latin typeface="Calibri"/>
                        </a:rPr>
                        <a:t>B. seminalis</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24067</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175">
                <a:tc>
                  <a:txBody>
                    <a:bodyPr/>
                    <a:lstStyle/>
                    <a:p>
                      <a:pPr algn="ctr" fontAlgn="ctr"/>
                      <a:r>
                        <a:rPr lang="it-IT" sz="1000" b="1" i="1" u="none" strike="noStrike" dirty="0">
                          <a:solidFill>
                            <a:schemeClr val="tx1"/>
                          </a:solidFill>
                          <a:latin typeface="Calibri"/>
                        </a:rPr>
                        <a:t>B. </a:t>
                      </a:r>
                      <a:r>
                        <a:rPr lang="it-IT" sz="1000" b="1" i="1" u="none" strike="noStrike" dirty="0" err="1">
                          <a:solidFill>
                            <a:schemeClr val="tx1"/>
                          </a:solidFill>
                          <a:latin typeface="Calibri"/>
                        </a:rPr>
                        <a:t>stabilis</a:t>
                      </a:r>
                      <a:endParaRPr lang="it-IT" sz="1000" b="1" i="1"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14294</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666">
                <a:tc>
                  <a:txBody>
                    <a:bodyPr/>
                    <a:lstStyle/>
                    <a:p>
                      <a:pPr algn="ctr" fontAlgn="ctr"/>
                      <a:r>
                        <a:rPr lang="it-IT" sz="1000" b="1" i="1" u="none" strike="noStrike" dirty="0">
                          <a:solidFill>
                            <a:schemeClr val="tx1"/>
                          </a:solidFill>
                          <a:latin typeface="Calibri"/>
                        </a:rPr>
                        <a:t>B. </a:t>
                      </a:r>
                      <a:r>
                        <a:rPr lang="it-IT" sz="1000" b="1" i="1" u="none" strike="noStrike" dirty="0" err="1">
                          <a:solidFill>
                            <a:schemeClr val="tx1"/>
                          </a:solidFill>
                          <a:latin typeface="Calibri"/>
                        </a:rPr>
                        <a:t>uborrensis</a:t>
                      </a:r>
                      <a:endParaRPr lang="it-IT" sz="1000" b="1" i="1"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 20358</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smtClean="0">
                          <a:solidFill>
                            <a:srgbClr val="000000"/>
                          </a:solidFill>
                          <a:latin typeface="Calibri"/>
                        </a:rPr>
                        <a:t>+/-</a:t>
                      </a:r>
                      <a:endParaRPr lang="it-IT" sz="1600" b="0" i="0" u="none" strike="noStrike" dirty="0">
                        <a:solidFill>
                          <a:srgbClr val="000000"/>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24">
                <a:tc>
                  <a:txBody>
                    <a:bodyPr/>
                    <a:lstStyle/>
                    <a:p>
                      <a:pPr algn="ctr" fontAlgn="ctr"/>
                      <a:r>
                        <a:rPr lang="it-IT" sz="1000" b="1" i="1" u="none" strike="noStrike" dirty="0">
                          <a:solidFill>
                            <a:schemeClr val="tx1"/>
                          </a:solidFill>
                          <a:latin typeface="Calibri"/>
                        </a:rPr>
                        <a:t>B. </a:t>
                      </a:r>
                      <a:r>
                        <a:rPr lang="it-IT" sz="1000" b="1" i="1" u="none" strike="noStrike" dirty="0" err="1">
                          <a:solidFill>
                            <a:schemeClr val="tx1"/>
                          </a:solidFill>
                          <a:latin typeface="Calibri"/>
                        </a:rPr>
                        <a:t>vietnamensis</a:t>
                      </a:r>
                      <a:endParaRPr lang="it-IT" sz="1000" b="1" i="1" u="none" strike="noStrike" dirty="0">
                        <a:solidFill>
                          <a:schemeClr val="tx1"/>
                        </a:solidFill>
                        <a:latin typeface="Calibri"/>
                      </a:endParaRP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chemeClr val="tx1"/>
                          </a:solidFill>
                          <a:latin typeface="Calibri"/>
                        </a:rPr>
                        <a:t>LMG10929</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Calibri"/>
                        </a:rPr>
                        <a:t>-</a:t>
                      </a:r>
                    </a:p>
                  </a:txBody>
                  <a:tcPr marL="3577" marR="3577" marT="3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63">
                <a:tc>
                  <a:txBody>
                    <a:bodyPr/>
                    <a:lstStyle/>
                    <a:p>
                      <a:pPr algn="ctr" fontAlgn="b"/>
                      <a:endParaRPr lang="it-IT" sz="500" b="0"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500" b="0"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1"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1"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dirty="0">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dirty="0">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dirty="0">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500" b="0" i="0" u="none" strike="noStrike" dirty="0">
                        <a:solidFill>
                          <a:srgbClr val="000000"/>
                        </a:solidFill>
                        <a:latin typeface="Calibri"/>
                      </a:endParaRPr>
                    </a:p>
                  </a:txBody>
                  <a:tcPr marL="3577" marR="3577" marT="3577"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3" name="CasellaDiTesto 2"/>
          <p:cNvSpPr txBox="1"/>
          <p:nvPr/>
        </p:nvSpPr>
        <p:spPr>
          <a:xfrm>
            <a:off x="467544" y="260648"/>
            <a:ext cx="3744416" cy="400110"/>
          </a:xfrm>
          <a:prstGeom prst="rect">
            <a:avLst/>
          </a:prstGeom>
          <a:noFill/>
        </p:spPr>
        <p:txBody>
          <a:bodyPr wrap="square" rtlCol="0">
            <a:spAutoFit/>
          </a:bodyPr>
          <a:lstStyle/>
          <a:p>
            <a:r>
              <a:rPr lang="en-US" sz="2000" b="1" dirty="0" smtClean="0">
                <a:solidFill>
                  <a:srgbClr val="C00000"/>
                </a:solidFill>
                <a:latin typeface="Trebuchet MS" pitchFamily="34" charset="0"/>
              </a:rPr>
              <a:t>Cross- streaking results</a:t>
            </a:r>
            <a:endParaRPr lang="en-US" sz="2000" b="1" dirty="0">
              <a:solidFill>
                <a:srgbClr val="C00000"/>
              </a:solidFill>
              <a:latin typeface="Trebuchet MS" pitchFamily="34" charset="0"/>
            </a:endParaRPr>
          </a:p>
        </p:txBody>
      </p:sp>
      <p:sp>
        <p:nvSpPr>
          <p:cNvPr id="4" name="CasellaDiTesto 3"/>
          <p:cNvSpPr txBox="1"/>
          <p:nvPr/>
        </p:nvSpPr>
        <p:spPr>
          <a:xfrm>
            <a:off x="6263680" y="188640"/>
            <a:ext cx="2880320" cy="1169551"/>
          </a:xfrm>
          <a:prstGeom prst="rect">
            <a:avLst/>
          </a:prstGeom>
          <a:noFill/>
        </p:spPr>
        <p:txBody>
          <a:bodyPr wrap="square" rtlCol="0">
            <a:spAutoFit/>
          </a:bodyPr>
          <a:lstStyle/>
          <a:p>
            <a:pPr algn="ctr"/>
            <a:r>
              <a:rPr lang="en-US" sz="1400" b="1" dirty="0" smtClean="0">
                <a:latin typeface="Trebuchet MS" pitchFamily="34" charset="0"/>
              </a:rPr>
              <a:t>+ grown</a:t>
            </a:r>
          </a:p>
          <a:p>
            <a:pPr algn="ctr">
              <a:buFontTx/>
              <a:buChar char="-"/>
            </a:pPr>
            <a:r>
              <a:rPr lang="en-US" sz="1400" b="1" dirty="0" smtClean="0">
                <a:latin typeface="Trebuchet MS" pitchFamily="34" charset="0"/>
              </a:rPr>
              <a:t> no grown</a:t>
            </a:r>
          </a:p>
          <a:p>
            <a:pPr algn="ctr"/>
            <a:r>
              <a:rPr lang="en-US" sz="1400" b="1" dirty="0" smtClean="0">
                <a:solidFill>
                  <a:srgbClr val="000000"/>
                </a:solidFill>
                <a:latin typeface="Trebuchet MS" pitchFamily="34" charset="0"/>
              </a:rPr>
              <a:t>+/- partially grown</a:t>
            </a:r>
          </a:p>
          <a:p>
            <a:pPr algn="ctr">
              <a:buFontTx/>
              <a:buChar char="-"/>
            </a:pPr>
            <a:endParaRPr lang="en-US" sz="1400" b="1" dirty="0" smtClean="0">
              <a:latin typeface="Trebuchet MS" pitchFamily="34" charset="0"/>
            </a:endParaRPr>
          </a:p>
          <a:p>
            <a:pPr algn="ctr">
              <a:buFontTx/>
              <a:buChar char="-"/>
            </a:pPr>
            <a:endParaRPr lang="en-US" sz="1400" b="1" dirty="0">
              <a:latin typeface="Trebuchet MS"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iPietro\Desktop\51fyEaI0TGL._SL500_AA300_.jpg"/>
          <p:cNvPicPr>
            <a:picLocks noChangeAspect="1" noChangeArrowheads="1"/>
          </p:cNvPicPr>
          <p:nvPr/>
        </p:nvPicPr>
        <p:blipFill>
          <a:blip r:embed="rId3" cstate="print"/>
          <a:srcRect/>
          <a:stretch>
            <a:fillRect/>
          </a:stretch>
        </p:blipFill>
        <p:spPr bwMode="auto">
          <a:xfrm>
            <a:off x="467544" y="1052736"/>
            <a:ext cx="2376264" cy="2376264"/>
          </a:xfrm>
          <a:prstGeom prst="rect">
            <a:avLst/>
          </a:prstGeom>
          <a:noFill/>
        </p:spPr>
      </p:pic>
      <p:pic>
        <p:nvPicPr>
          <p:cNvPr id="21" name="Picture 2" descr="http://upload.wikimedia.org/wikipedia/commons/6/67/Microplate_reader.jpg"/>
          <p:cNvPicPr>
            <a:picLocks noChangeAspect="1" noChangeArrowheads="1"/>
          </p:cNvPicPr>
          <p:nvPr/>
        </p:nvPicPr>
        <p:blipFill>
          <a:blip r:embed="rId4" cstate="print"/>
          <a:srcRect/>
          <a:stretch>
            <a:fillRect/>
          </a:stretch>
        </p:blipFill>
        <p:spPr bwMode="auto">
          <a:xfrm>
            <a:off x="3275856" y="4725144"/>
            <a:ext cx="3393080" cy="1905989"/>
          </a:xfrm>
          <a:prstGeom prst="rect">
            <a:avLst/>
          </a:prstGeom>
          <a:noFill/>
        </p:spPr>
      </p:pic>
      <p:sp>
        <p:nvSpPr>
          <p:cNvPr id="22" name="CasellaDiTesto 21"/>
          <p:cNvSpPr txBox="1"/>
          <p:nvPr/>
        </p:nvSpPr>
        <p:spPr>
          <a:xfrm>
            <a:off x="4067944" y="1484784"/>
            <a:ext cx="3528392" cy="1015663"/>
          </a:xfrm>
          <a:prstGeom prst="rect">
            <a:avLst/>
          </a:prstGeom>
          <a:noFill/>
        </p:spPr>
        <p:txBody>
          <a:bodyPr wrap="square" rtlCol="0">
            <a:spAutoFit/>
          </a:bodyPr>
          <a:lstStyle/>
          <a:p>
            <a:pPr algn="ctr"/>
            <a:r>
              <a:rPr lang="en-US" b="1" dirty="0" smtClean="0">
                <a:latin typeface="Trebuchet MS" pitchFamily="34" charset="0"/>
              </a:rPr>
              <a:t>-</a:t>
            </a:r>
            <a:r>
              <a:rPr lang="en-US" b="1" dirty="0" err="1" smtClean="0">
                <a:latin typeface="Trebuchet MS" pitchFamily="34" charset="0"/>
              </a:rPr>
              <a:t>Diaion</a:t>
            </a:r>
            <a:r>
              <a:rPr lang="en-US" b="1" dirty="0" smtClean="0">
                <a:latin typeface="Trebuchet MS" pitchFamily="34" charset="0"/>
              </a:rPr>
              <a:t> HP20</a:t>
            </a:r>
          </a:p>
          <a:p>
            <a:pPr algn="ctr"/>
            <a:r>
              <a:rPr lang="en-US" b="1" dirty="0" smtClean="0">
                <a:latin typeface="Trebuchet MS" pitchFamily="34" charset="0"/>
              </a:rPr>
              <a:t>-</a:t>
            </a:r>
            <a:r>
              <a:rPr lang="en-US" b="1" dirty="0" err="1" smtClean="0">
                <a:latin typeface="Trebuchet MS" pitchFamily="34" charset="0"/>
              </a:rPr>
              <a:t>Amberlite</a:t>
            </a:r>
            <a:r>
              <a:rPr lang="en-US" b="1" dirty="0" smtClean="0">
                <a:latin typeface="Trebuchet MS" pitchFamily="34" charset="0"/>
              </a:rPr>
              <a:t> XAD16</a:t>
            </a:r>
          </a:p>
          <a:p>
            <a:pPr algn="ctr"/>
            <a:r>
              <a:rPr lang="en-US" sz="2400" b="1" dirty="0" smtClean="0">
                <a:solidFill>
                  <a:srgbClr val="C00000"/>
                </a:solidFill>
                <a:latin typeface="Trebuchet MS" pitchFamily="34" charset="0"/>
              </a:rPr>
              <a:t>-Ethyl-acetate</a:t>
            </a:r>
            <a:endParaRPr lang="en-US" sz="2400" b="1" dirty="0">
              <a:solidFill>
                <a:srgbClr val="C00000"/>
              </a:solidFill>
              <a:latin typeface="Trebuchet MS" pitchFamily="34" charset="0"/>
            </a:endParaRPr>
          </a:p>
        </p:txBody>
      </p:sp>
      <p:sp>
        <p:nvSpPr>
          <p:cNvPr id="24" name="CasellaDiTesto 23"/>
          <p:cNvSpPr txBox="1"/>
          <p:nvPr/>
        </p:nvSpPr>
        <p:spPr>
          <a:xfrm>
            <a:off x="323528" y="4797152"/>
            <a:ext cx="3672408" cy="1477328"/>
          </a:xfrm>
          <a:prstGeom prst="rect">
            <a:avLst/>
          </a:prstGeom>
          <a:noFill/>
        </p:spPr>
        <p:txBody>
          <a:bodyPr wrap="square" rtlCol="0">
            <a:spAutoFit/>
          </a:bodyPr>
          <a:lstStyle/>
          <a:p>
            <a:r>
              <a:rPr lang="en-US" b="1" dirty="0" smtClean="0">
                <a:latin typeface="Trebuchet MS" pitchFamily="34" charset="0"/>
              </a:rPr>
              <a:t>Liquid MIC Assay</a:t>
            </a:r>
          </a:p>
          <a:p>
            <a:endParaRPr lang="en-US" b="1" dirty="0" smtClean="0">
              <a:latin typeface="Trebuchet MS" pitchFamily="34" charset="0"/>
            </a:endParaRPr>
          </a:p>
          <a:p>
            <a:r>
              <a:rPr lang="en-US" b="1" dirty="0" smtClean="0">
                <a:latin typeface="Trebuchet MS" pitchFamily="34" charset="0"/>
              </a:rPr>
              <a:t>-</a:t>
            </a:r>
            <a:r>
              <a:rPr lang="en-US" b="1" i="1" dirty="0" smtClean="0">
                <a:latin typeface="Trebuchet MS" pitchFamily="34" charset="0"/>
              </a:rPr>
              <a:t>B. </a:t>
            </a:r>
            <a:r>
              <a:rPr lang="en-US" b="1" i="1" dirty="0" err="1" smtClean="0">
                <a:latin typeface="Trebuchet MS" pitchFamily="34" charset="0"/>
              </a:rPr>
              <a:t>cenocepacia</a:t>
            </a:r>
            <a:endParaRPr lang="en-US" b="1" i="1" dirty="0" smtClean="0">
              <a:latin typeface="Trebuchet MS" pitchFamily="34" charset="0"/>
            </a:endParaRPr>
          </a:p>
          <a:p>
            <a:r>
              <a:rPr lang="en-US" b="1" i="1" dirty="0" smtClean="0">
                <a:latin typeface="Trebuchet MS" pitchFamily="34" charset="0"/>
              </a:rPr>
              <a:t>-F. </a:t>
            </a:r>
            <a:r>
              <a:rPr lang="en-US" b="1" i="1" dirty="0" err="1" smtClean="0">
                <a:latin typeface="Trebuchet MS" pitchFamily="34" charset="0"/>
              </a:rPr>
              <a:t>tularensis</a:t>
            </a:r>
            <a:endParaRPr lang="en-US" b="1" i="1" dirty="0" smtClean="0">
              <a:latin typeface="Trebuchet MS" pitchFamily="34" charset="0"/>
            </a:endParaRPr>
          </a:p>
          <a:p>
            <a:r>
              <a:rPr lang="en-US" b="1" i="1" dirty="0" smtClean="0">
                <a:latin typeface="Trebuchet MS" pitchFamily="34" charset="0"/>
              </a:rPr>
              <a:t>-P. </a:t>
            </a:r>
            <a:r>
              <a:rPr lang="en-US" b="1" i="1" dirty="0" err="1" smtClean="0">
                <a:latin typeface="Trebuchet MS" pitchFamily="34" charset="0"/>
              </a:rPr>
              <a:t>aeruginosa</a:t>
            </a:r>
            <a:endParaRPr lang="en-US" b="1" i="1" dirty="0" smtClean="0">
              <a:latin typeface="Trebuchet MS" pitchFamily="34" charset="0"/>
            </a:endParaRPr>
          </a:p>
        </p:txBody>
      </p:sp>
      <p:grpSp>
        <p:nvGrpSpPr>
          <p:cNvPr id="2" name="Gruppo 8"/>
          <p:cNvGrpSpPr/>
          <p:nvPr/>
        </p:nvGrpSpPr>
        <p:grpSpPr>
          <a:xfrm>
            <a:off x="467544" y="260648"/>
            <a:ext cx="8189759" cy="1079236"/>
            <a:chOff x="611560" y="388046"/>
            <a:chExt cx="9100641" cy="1024729"/>
          </a:xfrm>
        </p:grpSpPr>
        <p:grpSp>
          <p:nvGrpSpPr>
            <p:cNvPr id="3" name="Gruppo 20"/>
            <p:cNvGrpSpPr/>
            <p:nvPr/>
          </p:nvGrpSpPr>
          <p:grpSpPr>
            <a:xfrm>
              <a:off x="611560" y="388046"/>
              <a:ext cx="7580321" cy="1024729"/>
              <a:chOff x="395536" y="2852936"/>
              <a:chExt cx="13836923" cy="1584176"/>
            </a:xfrm>
          </p:grpSpPr>
          <p:sp>
            <p:nvSpPr>
              <p:cNvPr id="12" name="Freccia a destra 11"/>
              <p:cNvSpPr/>
              <p:nvPr/>
            </p:nvSpPr>
            <p:spPr>
              <a:xfrm>
                <a:off x="395536"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1.Collection of environmental samples</a:t>
                </a:r>
                <a:endParaRPr lang="en-US" sz="1050" dirty="0">
                  <a:latin typeface="Trebuchet MS" pitchFamily="34" charset="0"/>
                </a:endParaRPr>
              </a:p>
            </p:txBody>
          </p:sp>
          <p:sp>
            <p:nvSpPr>
              <p:cNvPr id="13" name="Freccia a destra 12"/>
              <p:cNvSpPr/>
              <p:nvPr/>
            </p:nvSpPr>
            <p:spPr>
              <a:xfrm>
                <a:off x="3203848"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2.Isolation of bacteria</a:t>
                </a:r>
                <a:endParaRPr lang="en-US" sz="1050" dirty="0">
                  <a:latin typeface="Trebuchet MS" pitchFamily="34" charset="0"/>
                </a:endParaRPr>
              </a:p>
            </p:txBody>
          </p:sp>
          <p:sp>
            <p:nvSpPr>
              <p:cNvPr id="14" name="Freccia a destra 13"/>
              <p:cNvSpPr/>
              <p:nvPr/>
            </p:nvSpPr>
            <p:spPr>
              <a:xfrm>
                <a:off x="5945845" y="2852936"/>
                <a:ext cx="2736305"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3.Cell-based bioassays</a:t>
                </a:r>
                <a:endParaRPr lang="en-US" sz="1050" dirty="0">
                  <a:latin typeface="Trebuchet MS" pitchFamily="34" charset="0"/>
                </a:endParaRPr>
              </a:p>
            </p:txBody>
          </p:sp>
          <p:sp>
            <p:nvSpPr>
              <p:cNvPr id="15" name="Freccia a destra 14"/>
              <p:cNvSpPr/>
              <p:nvPr/>
            </p:nvSpPr>
            <p:spPr>
              <a:xfrm>
                <a:off x="8720999" y="2852936"/>
                <a:ext cx="2736303" cy="15841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4.Preparation of crude extracts</a:t>
                </a:r>
                <a:endParaRPr lang="en-US" sz="1050" dirty="0">
                  <a:latin typeface="Trebuchet MS" pitchFamily="34" charset="0"/>
                </a:endParaRPr>
              </a:p>
            </p:txBody>
          </p:sp>
          <p:sp>
            <p:nvSpPr>
              <p:cNvPr id="16" name="Freccia a destra 15"/>
              <p:cNvSpPr/>
              <p:nvPr/>
            </p:nvSpPr>
            <p:spPr>
              <a:xfrm>
                <a:off x="11496154" y="2852936"/>
                <a:ext cx="2736305" cy="1584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Extract-based bioassays</a:t>
                </a:r>
                <a:endParaRPr lang="en-US" sz="1050" dirty="0">
                  <a:latin typeface="Trebuchet MS" pitchFamily="34" charset="0"/>
                </a:endParaRPr>
              </a:p>
            </p:txBody>
          </p:sp>
        </p:grpSp>
        <p:sp>
          <p:nvSpPr>
            <p:cNvPr id="11" name="Freccia a destra 10"/>
            <p:cNvSpPr/>
            <p:nvPr/>
          </p:nvSpPr>
          <p:spPr>
            <a:xfrm>
              <a:off x="8213164" y="388046"/>
              <a:ext cx="1499037" cy="102472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Identification of active compounds</a:t>
              </a:r>
              <a:endParaRPr lang="en-US" sz="1050" dirty="0">
                <a:latin typeface="Trebuchet MS" pitchFamily="34" charset="0"/>
              </a:endParaRPr>
            </a:p>
          </p:txBody>
        </p:sp>
      </p:grpSp>
      <p:grpSp>
        <p:nvGrpSpPr>
          <p:cNvPr id="4" name="Gruppo 16"/>
          <p:cNvGrpSpPr/>
          <p:nvPr/>
        </p:nvGrpSpPr>
        <p:grpSpPr>
          <a:xfrm>
            <a:off x="323528" y="3356992"/>
            <a:ext cx="8189759" cy="1079236"/>
            <a:chOff x="611560" y="388046"/>
            <a:chExt cx="9100641" cy="1024729"/>
          </a:xfrm>
        </p:grpSpPr>
        <p:grpSp>
          <p:nvGrpSpPr>
            <p:cNvPr id="5" name="Gruppo 20"/>
            <p:cNvGrpSpPr/>
            <p:nvPr/>
          </p:nvGrpSpPr>
          <p:grpSpPr>
            <a:xfrm>
              <a:off x="611560" y="388046"/>
              <a:ext cx="7580321" cy="1024729"/>
              <a:chOff x="395536" y="2852936"/>
              <a:chExt cx="13836923" cy="1584176"/>
            </a:xfrm>
          </p:grpSpPr>
          <p:sp>
            <p:nvSpPr>
              <p:cNvPr id="32" name="Freccia a destra 31"/>
              <p:cNvSpPr/>
              <p:nvPr/>
            </p:nvSpPr>
            <p:spPr>
              <a:xfrm>
                <a:off x="395536"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1.Collection of environmental samples</a:t>
                </a:r>
                <a:endParaRPr lang="en-US" sz="1050" dirty="0">
                  <a:latin typeface="Trebuchet MS" pitchFamily="34" charset="0"/>
                </a:endParaRPr>
              </a:p>
            </p:txBody>
          </p:sp>
          <p:sp>
            <p:nvSpPr>
              <p:cNvPr id="33" name="Freccia a destra 32"/>
              <p:cNvSpPr/>
              <p:nvPr/>
            </p:nvSpPr>
            <p:spPr>
              <a:xfrm>
                <a:off x="3203848"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2.Isolation of bacteria</a:t>
                </a:r>
                <a:endParaRPr lang="en-US" sz="1050" dirty="0">
                  <a:latin typeface="Trebuchet MS" pitchFamily="34" charset="0"/>
                </a:endParaRPr>
              </a:p>
            </p:txBody>
          </p:sp>
          <p:sp>
            <p:nvSpPr>
              <p:cNvPr id="34" name="Freccia a destra 33"/>
              <p:cNvSpPr/>
              <p:nvPr/>
            </p:nvSpPr>
            <p:spPr>
              <a:xfrm>
                <a:off x="5945845" y="2852936"/>
                <a:ext cx="2736305"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3.Cell-based bioassays</a:t>
                </a:r>
                <a:endParaRPr lang="en-US" sz="1050" dirty="0">
                  <a:latin typeface="Trebuchet MS" pitchFamily="34" charset="0"/>
                </a:endParaRPr>
              </a:p>
            </p:txBody>
          </p:sp>
          <p:sp>
            <p:nvSpPr>
              <p:cNvPr id="35" name="Freccia a destra 34"/>
              <p:cNvSpPr/>
              <p:nvPr/>
            </p:nvSpPr>
            <p:spPr>
              <a:xfrm>
                <a:off x="8720999" y="2852936"/>
                <a:ext cx="2736303"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4.Preparation of crude extracts</a:t>
                </a:r>
                <a:endParaRPr lang="en-US" sz="1050" dirty="0">
                  <a:latin typeface="Trebuchet MS" pitchFamily="34" charset="0"/>
                </a:endParaRPr>
              </a:p>
            </p:txBody>
          </p:sp>
          <p:sp>
            <p:nvSpPr>
              <p:cNvPr id="36" name="Freccia a destra 35"/>
              <p:cNvSpPr/>
              <p:nvPr/>
            </p:nvSpPr>
            <p:spPr>
              <a:xfrm>
                <a:off x="11496154" y="2852936"/>
                <a:ext cx="2736305" cy="15841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5.Extract-based bioassays</a:t>
                </a:r>
                <a:endParaRPr lang="en-US" sz="1050" dirty="0">
                  <a:latin typeface="Trebuchet MS" pitchFamily="34" charset="0"/>
                </a:endParaRPr>
              </a:p>
            </p:txBody>
          </p:sp>
        </p:grpSp>
        <p:sp>
          <p:nvSpPr>
            <p:cNvPr id="31" name="Freccia a destra 30"/>
            <p:cNvSpPr/>
            <p:nvPr/>
          </p:nvSpPr>
          <p:spPr>
            <a:xfrm>
              <a:off x="8213164" y="388046"/>
              <a:ext cx="1499037" cy="102472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Identification of active compounds</a:t>
              </a:r>
              <a:endParaRPr lang="en-US" sz="1050" dirty="0">
                <a:latin typeface="Trebuchet MS" pitchFamily="34"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1196752"/>
            <a:ext cx="7992888" cy="369332"/>
          </a:xfrm>
          <a:prstGeom prst="rect">
            <a:avLst/>
          </a:prstGeom>
          <a:noFill/>
        </p:spPr>
        <p:txBody>
          <a:bodyPr wrap="square" rtlCol="0">
            <a:spAutoFit/>
          </a:bodyPr>
          <a:lstStyle/>
          <a:p>
            <a:r>
              <a:rPr lang="en-US" dirty="0" smtClean="0">
                <a:latin typeface="Trebuchet MS" pitchFamily="34" charset="0"/>
              </a:rPr>
              <a:t>% of inhibition of Bcc strains with extracts at 1 mg/</a:t>
            </a:r>
            <a:r>
              <a:rPr lang="en-US" dirty="0" err="1" smtClean="0">
                <a:latin typeface="Trebuchet MS" pitchFamily="34" charset="0"/>
              </a:rPr>
              <a:t>mL</a:t>
            </a:r>
            <a:r>
              <a:rPr lang="en-US" dirty="0" smtClean="0">
                <a:latin typeface="Trebuchet MS" pitchFamily="34" charset="0"/>
              </a:rPr>
              <a:t> of concentration</a:t>
            </a:r>
            <a:endParaRPr lang="en-US" dirty="0">
              <a:latin typeface="Trebuchet MS" pitchFamily="34" charset="0"/>
            </a:endParaRPr>
          </a:p>
        </p:txBody>
      </p:sp>
      <p:sp>
        <p:nvSpPr>
          <p:cNvPr id="5" name="CasellaDiTesto 4"/>
          <p:cNvSpPr txBox="1"/>
          <p:nvPr/>
        </p:nvSpPr>
        <p:spPr>
          <a:xfrm>
            <a:off x="3131840" y="404664"/>
            <a:ext cx="2952328" cy="369332"/>
          </a:xfrm>
          <a:prstGeom prst="rect">
            <a:avLst/>
          </a:prstGeom>
          <a:noFill/>
        </p:spPr>
        <p:txBody>
          <a:bodyPr wrap="square" rtlCol="0">
            <a:spAutoFit/>
          </a:bodyPr>
          <a:lstStyle/>
          <a:p>
            <a:r>
              <a:rPr lang="en-US" b="1" dirty="0" smtClean="0">
                <a:solidFill>
                  <a:srgbClr val="C00000"/>
                </a:solidFill>
                <a:latin typeface="Trebuchet MS" pitchFamily="34" charset="0"/>
              </a:rPr>
              <a:t>Liquid MIC Results</a:t>
            </a:r>
            <a:endParaRPr lang="en-US" b="1" dirty="0">
              <a:solidFill>
                <a:srgbClr val="C00000"/>
              </a:solidFill>
              <a:latin typeface="Trebuchet MS" pitchFamily="34" charset="0"/>
            </a:endParaRPr>
          </a:p>
        </p:txBody>
      </p:sp>
      <p:pic>
        <p:nvPicPr>
          <p:cNvPr id="6" name="Immagine 5"/>
          <p:cNvPicPr/>
          <p:nvPr/>
        </p:nvPicPr>
        <p:blipFill>
          <a:blip r:embed="rId3" cstate="print"/>
          <a:srcRect l="3156" t="32128" r="6000" b="33599"/>
          <a:stretch>
            <a:fillRect/>
          </a:stretch>
        </p:blipFill>
        <p:spPr bwMode="auto">
          <a:xfrm>
            <a:off x="827584" y="1988840"/>
            <a:ext cx="7632848" cy="3528392"/>
          </a:xfrm>
          <a:prstGeom prst="rect">
            <a:avLst/>
          </a:prstGeom>
          <a:ln w="38100">
            <a:solidFill>
              <a:srgbClr val="002060"/>
            </a:solidFill>
          </a:ln>
          <a:effectLst>
            <a:outerShdw blurRad="292100" dist="139700" dir="2700000" algn="tl" rotWithShape="0">
              <a:srgbClr val="333333">
                <a:alpha val="65000"/>
              </a:srgbClr>
            </a:outerShdw>
          </a:effectLst>
        </p:spPr>
      </p:pic>
      <p:sp>
        <p:nvSpPr>
          <p:cNvPr id="7" name="CasellaDiTesto 6"/>
          <p:cNvSpPr txBox="1"/>
          <p:nvPr/>
        </p:nvSpPr>
        <p:spPr>
          <a:xfrm>
            <a:off x="1331640" y="5877272"/>
            <a:ext cx="6552728" cy="369332"/>
          </a:xfrm>
          <a:prstGeom prst="rect">
            <a:avLst/>
          </a:prstGeom>
          <a:noFill/>
        </p:spPr>
        <p:txBody>
          <a:bodyPr wrap="square" rtlCol="0">
            <a:spAutoFit/>
          </a:bodyPr>
          <a:lstStyle/>
          <a:p>
            <a:r>
              <a:rPr lang="en-US" b="1" dirty="0" smtClean="0">
                <a:latin typeface="Trebuchet MS" pitchFamily="34" charset="0"/>
              </a:rPr>
              <a:t>Fractionation of BNT1, BTN15, BTN5 extracts with SPE</a:t>
            </a:r>
            <a:endParaRPr lang="en-US" b="1" dirty="0">
              <a:latin typeface="Trebuchet MS"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xmeteo.it/persist/img/MeteoMap/mappe/europa/Europa.png"/>
          <p:cNvPicPr>
            <a:picLocks noChangeAspect="1" noChangeArrowheads="1"/>
          </p:cNvPicPr>
          <p:nvPr/>
        </p:nvPicPr>
        <p:blipFill>
          <a:blip r:embed="rId2" cstate="print"/>
          <a:srcRect/>
          <a:stretch>
            <a:fillRect/>
          </a:stretch>
        </p:blipFill>
        <p:spPr bwMode="auto">
          <a:xfrm>
            <a:off x="323528" y="1196752"/>
            <a:ext cx="8316416" cy="5244940"/>
          </a:xfrm>
          <a:prstGeom prst="rect">
            <a:avLst/>
          </a:prstGeom>
          <a:noFill/>
        </p:spPr>
      </p:pic>
      <p:sp>
        <p:nvSpPr>
          <p:cNvPr id="5" name="CasellaDiTesto 4"/>
          <p:cNvSpPr txBox="1"/>
          <p:nvPr/>
        </p:nvSpPr>
        <p:spPr>
          <a:xfrm>
            <a:off x="3059831" y="1484784"/>
            <a:ext cx="1543029" cy="400110"/>
          </a:xfrm>
          <a:prstGeom prst="rect">
            <a:avLst/>
          </a:prstGeom>
          <a:noFill/>
        </p:spPr>
        <p:txBody>
          <a:bodyPr wrap="square" rtlCol="0">
            <a:spAutoFit/>
          </a:bodyPr>
          <a:lstStyle/>
          <a:p>
            <a:r>
              <a:rPr lang="en-US" sz="2000" b="1" dirty="0" err="1" smtClean="0">
                <a:latin typeface="Trebuchet MS" pitchFamily="34" charset="0"/>
              </a:rPr>
              <a:t>Tromso</a:t>
            </a:r>
            <a:endParaRPr lang="en-US" sz="2000" b="1" dirty="0">
              <a:latin typeface="Trebuchet MS" pitchFamily="34" charset="0"/>
            </a:endParaRPr>
          </a:p>
        </p:txBody>
      </p:sp>
      <p:sp>
        <p:nvSpPr>
          <p:cNvPr id="6" name="CasellaDiTesto 5"/>
          <p:cNvSpPr txBox="1"/>
          <p:nvPr/>
        </p:nvSpPr>
        <p:spPr>
          <a:xfrm>
            <a:off x="1403648" y="2924944"/>
            <a:ext cx="1543029" cy="400110"/>
          </a:xfrm>
          <a:prstGeom prst="rect">
            <a:avLst/>
          </a:prstGeom>
          <a:noFill/>
        </p:spPr>
        <p:txBody>
          <a:bodyPr wrap="square" rtlCol="0">
            <a:spAutoFit/>
          </a:bodyPr>
          <a:lstStyle/>
          <a:p>
            <a:r>
              <a:rPr lang="en-US" sz="2000" b="1" dirty="0" smtClean="0">
                <a:latin typeface="Trebuchet MS" pitchFamily="34" charset="0"/>
              </a:rPr>
              <a:t>Aberdeen</a:t>
            </a:r>
            <a:endParaRPr lang="en-US" sz="2000" b="1" dirty="0">
              <a:latin typeface="Trebuchet MS" pitchFamily="34" charset="0"/>
            </a:endParaRPr>
          </a:p>
        </p:txBody>
      </p:sp>
      <p:sp>
        <p:nvSpPr>
          <p:cNvPr id="7" name="CasellaDiTesto 6"/>
          <p:cNvSpPr txBox="1"/>
          <p:nvPr/>
        </p:nvSpPr>
        <p:spPr>
          <a:xfrm>
            <a:off x="2771800" y="4221088"/>
            <a:ext cx="1543029" cy="400110"/>
          </a:xfrm>
          <a:prstGeom prst="rect">
            <a:avLst/>
          </a:prstGeom>
          <a:noFill/>
        </p:spPr>
        <p:txBody>
          <a:bodyPr wrap="square" rtlCol="0">
            <a:spAutoFit/>
          </a:bodyPr>
          <a:lstStyle/>
          <a:p>
            <a:r>
              <a:rPr lang="en-US" sz="2000" b="1" dirty="0" smtClean="0">
                <a:latin typeface="Trebuchet MS" pitchFamily="34" charset="0"/>
              </a:rPr>
              <a:t>Leuven</a:t>
            </a:r>
            <a:endParaRPr lang="en-US" sz="2000" b="1" dirty="0">
              <a:latin typeface="Trebuchet MS" pitchFamily="34" charset="0"/>
            </a:endParaRPr>
          </a:p>
        </p:txBody>
      </p:sp>
      <p:sp>
        <p:nvSpPr>
          <p:cNvPr id="8" name="CasellaDiTesto 7"/>
          <p:cNvSpPr txBox="1"/>
          <p:nvPr/>
        </p:nvSpPr>
        <p:spPr>
          <a:xfrm>
            <a:off x="3707904" y="3861048"/>
            <a:ext cx="1928786" cy="400110"/>
          </a:xfrm>
          <a:prstGeom prst="rect">
            <a:avLst/>
          </a:prstGeom>
          <a:noFill/>
        </p:spPr>
        <p:txBody>
          <a:bodyPr wrap="square" rtlCol="0">
            <a:spAutoFit/>
          </a:bodyPr>
          <a:lstStyle/>
          <a:p>
            <a:r>
              <a:rPr lang="en-US" sz="2000" b="1" dirty="0" err="1" smtClean="0">
                <a:latin typeface="Trebuchet MS" pitchFamily="34" charset="0"/>
              </a:rPr>
              <a:t>Copenaghen</a:t>
            </a:r>
            <a:endParaRPr lang="en-US" sz="2000" b="1" dirty="0">
              <a:latin typeface="Trebuchet MS" pitchFamily="34" charset="0"/>
            </a:endParaRPr>
          </a:p>
        </p:txBody>
      </p:sp>
      <p:sp>
        <p:nvSpPr>
          <p:cNvPr id="10" name="CasellaDiTesto 9"/>
          <p:cNvSpPr txBox="1"/>
          <p:nvPr/>
        </p:nvSpPr>
        <p:spPr>
          <a:xfrm>
            <a:off x="899592" y="5301208"/>
            <a:ext cx="1234423" cy="369332"/>
          </a:xfrm>
          <a:prstGeom prst="rect">
            <a:avLst/>
          </a:prstGeom>
          <a:noFill/>
        </p:spPr>
        <p:txBody>
          <a:bodyPr wrap="square" rtlCol="0">
            <a:spAutoFit/>
          </a:bodyPr>
          <a:lstStyle/>
          <a:p>
            <a:r>
              <a:rPr lang="en-US" b="1" dirty="0" smtClean="0">
                <a:latin typeface="Trebuchet MS" pitchFamily="34" charset="0"/>
              </a:rPr>
              <a:t>Medina</a:t>
            </a:r>
            <a:endParaRPr lang="en-US" b="1" dirty="0">
              <a:latin typeface="Trebuchet MS" pitchFamily="34" charset="0"/>
            </a:endParaRPr>
          </a:p>
        </p:txBody>
      </p:sp>
      <p:sp>
        <p:nvSpPr>
          <p:cNvPr id="11" name="Ovale 10"/>
          <p:cNvSpPr/>
          <p:nvPr/>
        </p:nvSpPr>
        <p:spPr>
          <a:xfrm>
            <a:off x="3923928" y="1988840"/>
            <a:ext cx="216024"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p:cNvSpPr/>
          <p:nvPr/>
        </p:nvSpPr>
        <p:spPr>
          <a:xfrm>
            <a:off x="3491880" y="3717032"/>
            <a:ext cx="216024"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e 12"/>
          <p:cNvSpPr/>
          <p:nvPr/>
        </p:nvSpPr>
        <p:spPr>
          <a:xfrm>
            <a:off x="2627784" y="3356992"/>
            <a:ext cx="216024"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p:cNvSpPr/>
          <p:nvPr/>
        </p:nvSpPr>
        <p:spPr>
          <a:xfrm>
            <a:off x="1907704" y="5733256"/>
            <a:ext cx="216024"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p:cNvSpPr/>
          <p:nvPr/>
        </p:nvSpPr>
        <p:spPr>
          <a:xfrm>
            <a:off x="3131840" y="4077072"/>
            <a:ext cx="216024"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p:cNvSpPr/>
          <p:nvPr/>
        </p:nvSpPr>
        <p:spPr>
          <a:xfrm>
            <a:off x="1979712" y="3645024"/>
            <a:ext cx="216024"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Rettangolo 16"/>
          <p:cNvSpPr/>
          <p:nvPr/>
        </p:nvSpPr>
        <p:spPr>
          <a:xfrm>
            <a:off x="683568" y="2492896"/>
            <a:ext cx="2232248" cy="646331"/>
          </a:xfrm>
          <a:prstGeom prst="rect">
            <a:avLst/>
          </a:prstGeom>
        </p:spPr>
        <p:txBody>
          <a:bodyPr wrap="square">
            <a:spAutoFit/>
          </a:bodyPr>
          <a:lstStyle/>
          <a:p>
            <a:pPr algn="ctr">
              <a:spcBef>
                <a:spcPct val="0"/>
              </a:spcBef>
            </a:pPr>
            <a:r>
              <a:rPr lang="en-IE" b="1" dirty="0" smtClean="0">
                <a:latin typeface="Trebuchet MS" pitchFamily="34" charset="0"/>
              </a:rPr>
              <a:t>Prof. Marcel </a:t>
            </a:r>
            <a:r>
              <a:rPr lang="en-IE" b="1" dirty="0" err="1" smtClean="0">
                <a:latin typeface="Trebuchet MS" pitchFamily="34" charset="0"/>
              </a:rPr>
              <a:t>Jaspars</a:t>
            </a:r>
            <a:endParaRPr lang="en-IE" b="1" dirty="0" smtClean="0">
              <a:latin typeface="Trebuchet MS" pitchFamily="34" charset="0"/>
            </a:endParaRPr>
          </a:p>
        </p:txBody>
      </p:sp>
      <p:grpSp>
        <p:nvGrpSpPr>
          <p:cNvPr id="3" name="Gruppo 16"/>
          <p:cNvGrpSpPr/>
          <p:nvPr/>
        </p:nvGrpSpPr>
        <p:grpSpPr>
          <a:xfrm>
            <a:off x="467544" y="188640"/>
            <a:ext cx="8280920" cy="1079236"/>
            <a:chOff x="611560" y="388046"/>
            <a:chExt cx="9201941" cy="1024729"/>
          </a:xfrm>
        </p:grpSpPr>
        <p:grpSp>
          <p:nvGrpSpPr>
            <p:cNvPr id="18" name="Gruppo 20"/>
            <p:cNvGrpSpPr/>
            <p:nvPr/>
          </p:nvGrpSpPr>
          <p:grpSpPr>
            <a:xfrm>
              <a:off x="611560" y="388046"/>
              <a:ext cx="7580321" cy="1024729"/>
              <a:chOff x="395536" y="2852936"/>
              <a:chExt cx="13836923" cy="1584176"/>
            </a:xfrm>
          </p:grpSpPr>
          <p:sp>
            <p:nvSpPr>
              <p:cNvPr id="21" name="Freccia a destra 20"/>
              <p:cNvSpPr/>
              <p:nvPr/>
            </p:nvSpPr>
            <p:spPr>
              <a:xfrm>
                <a:off x="395536"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1.Collection of environmental samples</a:t>
                </a:r>
                <a:endParaRPr lang="en-US" sz="1050" dirty="0">
                  <a:latin typeface="Trebuchet MS" pitchFamily="34" charset="0"/>
                </a:endParaRPr>
              </a:p>
            </p:txBody>
          </p:sp>
          <p:sp>
            <p:nvSpPr>
              <p:cNvPr id="22" name="Freccia a destra 21"/>
              <p:cNvSpPr/>
              <p:nvPr/>
            </p:nvSpPr>
            <p:spPr>
              <a:xfrm>
                <a:off x="3203848"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2.Isolation of bacteria</a:t>
                </a:r>
                <a:endParaRPr lang="en-US" sz="1050" dirty="0">
                  <a:latin typeface="Trebuchet MS" pitchFamily="34" charset="0"/>
                </a:endParaRPr>
              </a:p>
            </p:txBody>
          </p:sp>
          <p:sp>
            <p:nvSpPr>
              <p:cNvPr id="23" name="Freccia a destra 22"/>
              <p:cNvSpPr/>
              <p:nvPr/>
            </p:nvSpPr>
            <p:spPr>
              <a:xfrm>
                <a:off x="5945845" y="2852936"/>
                <a:ext cx="2736305"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3.Cell-based bioassays</a:t>
                </a:r>
                <a:endParaRPr lang="en-US" sz="1050" dirty="0">
                  <a:latin typeface="Trebuchet MS" pitchFamily="34" charset="0"/>
                </a:endParaRPr>
              </a:p>
            </p:txBody>
          </p:sp>
          <p:sp>
            <p:nvSpPr>
              <p:cNvPr id="24" name="Freccia a destra 23"/>
              <p:cNvSpPr/>
              <p:nvPr/>
            </p:nvSpPr>
            <p:spPr>
              <a:xfrm>
                <a:off x="8720999" y="2852936"/>
                <a:ext cx="2736303"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4.Preparation of crude extracts</a:t>
                </a:r>
                <a:endParaRPr lang="en-US" sz="1050" dirty="0">
                  <a:latin typeface="Trebuchet MS" pitchFamily="34" charset="0"/>
                </a:endParaRPr>
              </a:p>
            </p:txBody>
          </p:sp>
          <p:sp>
            <p:nvSpPr>
              <p:cNvPr id="25" name="Freccia a destra 24"/>
              <p:cNvSpPr/>
              <p:nvPr/>
            </p:nvSpPr>
            <p:spPr>
              <a:xfrm>
                <a:off x="11496155" y="2852936"/>
                <a:ext cx="2736304" cy="158417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latin typeface="Trebuchet MS" pitchFamily="34" charset="0"/>
                </a:endParaRPr>
              </a:p>
              <a:p>
                <a:pPr algn="ctr"/>
                <a:r>
                  <a:rPr lang="en-US" sz="1050" dirty="0" smtClean="0">
                    <a:latin typeface="Trebuchet MS" pitchFamily="34" charset="0"/>
                  </a:rPr>
                  <a:t>5. Extract based bioassay</a:t>
                </a:r>
              </a:p>
              <a:p>
                <a:pPr algn="ctr"/>
                <a:endParaRPr lang="en-US" sz="1050" dirty="0">
                  <a:latin typeface="Trebuchet MS" pitchFamily="34" charset="0"/>
                </a:endParaRPr>
              </a:p>
            </p:txBody>
          </p:sp>
        </p:grpSp>
        <p:sp>
          <p:nvSpPr>
            <p:cNvPr id="20" name="Freccia a destra 19"/>
            <p:cNvSpPr/>
            <p:nvPr/>
          </p:nvSpPr>
          <p:spPr>
            <a:xfrm>
              <a:off x="8213163" y="388046"/>
              <a:ext cx="1600338" cy="102472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Trebuchet MS" pitchFamily="34" charset="0"/>
                </a:rPr>
                <a:t>6-Identification of active compounds</a:t>
              </a:r>
              <a:endParaRPr lang="en-US" sz="1050" dirty="0">
                <a:latin typeface="Trebuchet MS" pitchFamily="34" charset="0"/>
              </a:endParaRPr>
            </a:p>
          </p:txBody>
        </p:sp>
      </p:grpSp>
      <p:sp>
        <p:nvSpPr>
          <p:cNvPr id="26" name="Ovale 25"/>
          <p:cNvSpPr/>
          <p:nvPr/>
        </p:nvSpPr>
        <p:spPr>
          <a:xfrm>
            <a:off x="3707904" y="5517232"/>
            <a:ext cx="216024"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sellaDiTesto 26"/>
          <p:cNvSpPr txBox="1"/>
          <p:nvPr/>
        </p:nvSpPr>
        <p:spPr>
          <a:xfrm>
            <a:off x="3491880" y="5013176"/>
            <a:ext cx="1543029" cy="400110"/>
          </a:xfrm>
          <a:prstGeom prst="rect">
            <a:avLst/>
          </a:prstGeom>
          <a:noFill/>
        </p:spPr>
        <p:txBody>
          <a:bodyPr wrap="square" rtlCol="0">
            <a:spAutoFit/>
          </a:bodyPr>
          <a:lstStyle/>
          <a:p>
            <a:r>
              <a:rPr lang="en-US" sz="2000" b="1" dirty="0" smtClean="0">
                <a:latin typeface="Trebuchet MS" pitchFamily="34" charset="0"/>
              </a:rPr>
              <a:t>Naples</a:t>
            </a:r>
            <a:endParaRPr lang="en-US" sz="2000" b="1" dirty="0">
              <a:latin typeface="Trebuchet MS" pitchFamily="34" charset="0"/>
            </a:endParaRPr>
          </a:p>
        </p:txBody>
      </p:sp>
      <p:cxnSp>
        <p:nvCxnSpPr>
          <p:cNvPr id="29" name="Connettore 2 28"/>
          <p:cNvCxnSpPr/>
          <p:nvPr/>
        </p:nvCxnSpPr>
        <p:spPr>
          <a:xfrm flipH="1" flipV="1">
            <a:off x="2771800" y="3501008"/>
            <a:ext cx="936104" cy="1944217"/>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32656"/>
            <a:ext cx="7920880" cy="1938992"/>
          </a:xfrm>
          <a:prstGeom prst="rect">
            <a:avLst/>
          </a:prstGeom>
          <a:noFill/>
        </p:spPr>
        <p:txBody>
          <a:bodyPr wrap="square" rtlCol="0">
            <a:spAutoFit/>
          </a:bodyPr>
          <a:lstStyle/>
          <a:p>
            <a:pPr algn="just"/>
            <a:r>
              <a:rPr lang="en-US" sz="2400" b="1" dirty="0" smtClean="0">
                <a:solidFill>
                  <a:srgbClr val="C00000"/>
                </a:solidFill>
                <a:latin typeface="Trebuchet MS" pitchFamily="34" charset="0"/>
              </a:rPr>
              <a:t>Future Perspective</a:t>
            </a:r>
          </a:p>
          <a:p>
            <a:pPr algn="just"/>
            <a:endParaRPr lang="en-US" sz="2400" b="1" dirty="0" smtClean="0">
              <a:solidFill>
                <a:srgbClr val="C00000"/>
              </a:solidFill>
              <a:latin typeface="Trebuchet MS" pitchFamily="34" charset="0"/>
            </a:endParaRPr>
          </a:p>
          <a:p>
            <a:pPr algn="just"/>
            <a:r>
              <a:rPr lang="en-US" sz="2400" b="1" i="1" dirty="0" smtClean="0">
                <a:solidFill>
                  <a:srgbClr val="C00000"/>
                </a:solidFill>
                <a:latin typeface="Trebuchet MS" pitchFamily="34" charset="0"/>
              </a:rPr>
              <a:t>-In vivo </a:t>
            </a:r>
            <a:r>
              <a:rPr lang="en-US" sz="2400" b="1" dirty="0" smtClean="0">
                <a:solidFill>
                  <a:srgbClr val="C00000"/>
                </a:solidFill>
                <a:latin typeface="Trebuchet MS" pitchFamily="34" charset="0"/>
              </a:rPr>
              <a:t>proof of efficacy of the bioactive compounds using the nematode C</a:t>
            </a:r>
            <a:r>
              <a:rPr lang="en-US" sz="2400" b="1" i="1" dirty="0" smtClean="0">
                <a:solidFill>
                  <a:srgbClr val="C00000"/>
                </a:solidFill>
                <a:latin typeface="Trebuchet MS" pitchFamily="34" charset="0"/>
              </a:rPr>
              <a:t>. </a:t>
            </a:r>
            <a:r>
              <a:rPr lang="en-US" sz="2400" b="1" i="1" dirty="0" err="1" smtClean="0">
                <a:solidFill>
                  <a:srgbClr val="C00000"/>
                </a:solidFill>
                <a:latin typeface="Trebuchet MS" pitchFamily="34" charset="0"/>
              </a:rPr>
              <a:t>elegans</a:t>
            </a:r>
            <a:r>
              <a:rPr lang="en-US" sz="2400" b="1" dirty="0" smtClean="0">
                <a:solidFill>
                  <a:srgbClr val="C00000"/>
                </a:solidFill>
                <a:latin typeface="Trebuchet MS" pitchFamily="34" charset="0"/>
              </a:rPr>
              <a:t> as model system</a:t>
            </a:r>
            <a:endParaRPr lang="en-US" sz="2400" b="1" i="1" dirty="0" smtClean="0">
              <a:solidFill>
                <a:srgbClr val="C00000"/>
              </a:solidFill>
              <a:latin typeface="Trebuchet MS" pitchFamily="34" charset="0"/>
            </a:endParaRPr>
          </a:p>
          <a:p>
            <a:pPr algn="just"/>
            <a:endParaRPr lang="en-US" sz="2400" dirty="0">
              <a:latin typeface="Trebuchet MS" pitchFamily="34" charset="0"/>
            </a:endParaRPr>
          </a:p>
        </p:txBody>
      </p:sp>
      <p:pic>
        <p:nvPicPr>
          <p:cNvPr id="50178" name="Picture 2" descr="http://gaianews.it/wp-content/uploads/celegans.jpg"/>
          <p:cNvPicPr>
            <a:picLocks noChangeAspect="1" noChangeArrowheads="1"/>
          </p:cNvPicPr>
          <p:nvPr/>
        </p:nvPicPr>
        <p:blipFill>
          <a:blip r:embed="rId2" cstate="print"/>
          <a:srcRect/>
          <a:stretch>
            <a:fillRect/>
          </a:stretch>
        </p:blipFill>
        <p:spPr bwMode="auto">
          <a:xfrm>
            <a:off x="971600" y="2204864"/>
            <a:ext cx="3703559" cy="2770263"/>
          </a:xfrm>
          <a:prstGeom prst="rect">
            <a:avLst/>
          </a:prstGeom>
          <a:noFill/>
        </p:spPr>
      </p:pic>
      <p:sp>
        <p:nvSpPr>
          <p:cNvPr id="4" name="CasellaDiTesto 3"/>
          <p:cNvSpPr txBox="1"/>
          <p:nvPr/>
        </p:nvSpPr>
        <p:spPr>
          <a:xfrm>
            <a:off x="4716016" y="2492896"/>
            <a:ext cx="3528392" cy="2308324"/>
          </a:xfrm>
          <a:prstGeom prst="rect">
            <a:avLst/>
          </a:prstGeom>
          <a:noFill/>
        </p:spPr>
        <p:txBody>
          <a:bodyPr wrap="square" rtlCol="0">
            <a:spAutoFit/>
          </a:bodyPr>
          <a:lstStyle/>
          <a:p>
            <a:pPr algn="just"/>
            <a:r>
              <a:rPr lang="en-US" sz="2400" b="1" i="1" dirty="0" smtClean="0">
                <a:latin typeface="Trebuchet MS" pitchFamily="34" charset="0"/>
              </a:rPr>
              <a:t>In vivo </a:t>
            </a:r>
            <a:r>
              <a:rPr lang="en-US" sz="2400" b="1" dirty="0" smtClean="0">
                <a:latin typeface="Trebuchet MS" pitchFamily="34" charset="0"/>
              </a:rPr>
              <a:t>proof of efficacy is a valuable procedure to establish the effectiveness of a drug in real infection system</a:t>
            </a:r>
            <a:endParaRPr lang="en-US" sz="2400" b="1" dirty="0">
              <a:latin typeface="Trebuchet MS" pitchFamily="34" charset="0"/>
            </a:endParaRPr>
          </a:p>
        </p:txBody>
      </p:sp>
      <p:sp>
        <p:nvSpPr>
          <p:cNvPr id="5" name="Rettangolo 4"/>
          <p:cNvSpPr/>
          <p:nvPr/>
        </p:nvSpPr>
        <p:spPr>
          <a:xfrm>
            <a:off x="827584" y="5301208"/>
            <a:ext cx="6480720" cy="954107"/>
          </a:xfrm>
          <a:prstGeom prst="rect">
            <a:avLst/>
          </a:prstGeom>
        </p:spPr>
        <p:txBody>
          <a:bodyPr wrap="square">
            <a:spAutoFit/>
          </a:bodyPr>
          <a:lstStyle/>
          <a:p>
            <a:r>
              <a:rPr lang="fr-FR" b="1" dirty="0" err="1" smtClean="0">
                <a:latin typeface="Trebuchet MS" pitchFamily="34" charset="0"/>
              </a:rPr>
              <a:t>Preliminary</a:t>
            </a:r>
            <a:r>
              <a:rPr lang="fr-FR" b="1" dirty="0" smtClean="0">
                <a:latin typeface="Trebuchet MS" pitchFamily="34" charset="0"/>
              </a:rPr>
              <a:t> </a:t>
            </a:r>
            <a:r>
              <a:rPr lang="fr-FR" b="1" dirty="0" err="1" smtClean="0">
                <a:latin typeface="Trebuchet MS" pitchFamily="34" charset="0"/>
              </a:rPr>
              <a:t>studies</a:t>
            </a:r>
            <a:r>
              <a:rPr lang="fr-FR" b="1" dirty="0" smtClean="0">
                <a:latin typeface="Trebuchet MS" pitchFamily="34" charset="0"/>
              </a:rPr>
              <a:t> of the </a:t>
            </a:r>
            <a:r>
              <a:rPr lang="fr-FR" b="1" dirty="0" err="1" smtClean="0">
                <a:latin typeface="Trebuchet MS" pitchFamily="34" charset="0"/>
              </a:rPr>
              <a:t>pathogen</a:t>
            </a:r>
            <a:r>
              <a:rPr lang="fr-FR" b="1" dirty="0" smtClean="0">
                <a:latin typeface="Trebuchet MS" pitchFamily="34" charset="0"/>
              </a:rPr>
              <a:t>-</a:t>
            </a:r>
            <a:r>
              <a:rPr lang="fr-FR" b="1" dirty="0" err="1" smtClean="0">
                <a:latin typeface="Trebuchet MS" pitchFamily="34" charset="0"/>
              </a:rPr>
              <a:t>nematode</a:t>
            </a:r>
            <a:r>
              <a:rPr lang="fr-FR" b="1" dirty="0" smtClean="0">
                <a:latin typeface="Trebuchet MS" pitchFamily="34" charset="0"/>
              </a:rPr>
              <a:t> interaction   </a:t>
            </a:r>
            <a:r>
              <a:rPr lang="fr-FR" sz="2800" b="1" dirty="0" smtClean="0">
                <a:solidFill>
                  <a:srgbClr val="C00000"/>
                </a:solidFill>
                <a:latin typeface="Trebuchet MS" pitchFamily="34" charset="0"/>
              </a:rPr>
              <a:t> Poster #44</a:t>
            </a:r>
            <a:endParaRPr lang="en-US" b="1" dirty="0">
              <a:solidFill>
                <a:srgbClr val="C00000"/>
              </a:solidFill>
              <a:latin typeface="Trebuchet MS"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ibp.cnr.it/en/staff/img-staff/groups/depascale.jpg"/>
          <p:cNvPicPr>
            <a:picLocks noChangeAspect="1" noChangeArrowheads="1"/>
          </p:cNvPicPr>
          <p:nvPr/>
        </p:nvPicPr>
        <p:blipFill>
          <a:blip r:embed="rId2" cstate="print"/>
          <a:srcRect/>
          <a:stretch>
            <a:fillRect/>
          </a:stretch>
        </p:blipFill>
        <p:spPr bwMode="auto">
          <a:xfrm>
            <a:off x="323528" y="404664"/>
            <a:ext cx="4269562" cy="2664296"/>
          </a:xfrm>
          <a:prstGeom prst="rect">
            <a:avLst/>
          </a:prstGeom>
          <a:noFill/>
        </p:spPr>
      </p:pic>
      <p:pic>
        <p:nvPicPr>
          <p:cNvPr id="6" name="Immagine 5" descr="ok.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67744" y="3140968"/>
            <a:ext cx="864096" cy="1219899"/>
          </a:xfrm>
          <a:prstGeom prst="rect">
            <a:avLst/>
          </a:prstGeom>
        </p:spPr>
      </p:pic>
      <p:pic>
        <p:nvPicPr>
          <p:cNvPr id="7" name="Immagine 6" descr="IMAG0148.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31840" y="3140968"/>
            <a:ext cx="1620181" cy="1080120"/>
          </a:xfrm>
          <a:prstGeom prst="rect">
            <a:avLst/>
          </a:prstGeom>
        </p:spPr>
      </p:pic>
      <p:sp>
        <p:nvSpPr>
          <p:cNvPr id="121858" name="AutoShape 2" descr="data:image/jpeg;base64,/9j/4AAQSkZJRgABAQAAAQABAAD/2wCEAAkGBhQSEBUUEhQVFRUVGBgYGBcXFhceHxkZHSAZHh4dHB0aGycgHxojHBgfIS8hIygpLC0sGh4xNzAqNScrLCkBCQoKDgwOGg8PGiwlHiQtMSwtLC8sLCwsKTAqLCwsKSwsLC0sLywsLC8pLCwsLCwsLCwsLCwsLywsLC0sLCwsLP/AABEIAOIA3wMBIgACEQEDEQH/xAAcAAACAwEBAQEAAAAAAAAAAAAABwQFBgMCAQj/xABNEAACAQIEBAMEBgYGBgoDAQABAgMEEQAFEiEGEzFBByJRIzJhcRQzQlJigRVykZKhsiRDU3OCsVRjg6LT8BYXJTQ2RHSzwdEmZMII/8QAGgEAAgMBAQAAAAAAAAAAAAAAAAECAwQFBv/EADcRAAIBAgQCBwcEAAcAAAAAAAABAgMRBCExQRJRBRMyYXGBkSKhscHR4fAVM1JiFCM0QkOCov/aAAwDAQACEQMRAD8AeODBgwAGDBgwAGDBgwAGDBgwAGDBjxNMqi7EKPUkAfxwAe8GMdmfizl0Jt9IEptf2KtIO+2pRovt01fO2MnmPj+gtyaVj682VV/ZoDX/AGjGqng69TswYm0hu4MIQ+MGZ1BP0dEHe0MDyED4k3/yGPX/AE5z5jcRT99hQvbex+4Ttbbf164v/Ta27S80HEh84MIWTjfPhuY6gW//AEWA/wDbxxPi9mkJtNy7+k1OyH8rFfUfww10ZWejj6hxI/QGDCZpPH57jXRoV21FJjf4kApb8ifzxqco8Z6CYgOz05P9qvl/fQso/Mj/ACvTUwOIp9qD+PwBNM3uDHCjrUlQPG6up3DIwYEHcEEbdDfHfGMYYMGDAAYMGDAAYMGDAAYMGDAAYMGDAAYMGDAAYMGPl8AH3EXMc0igjaSaRY0UXLMQB/z8MYzjvxVhoS0MQE1RpPfyRntzCDe/fQN9tytwcYXLeDcwzqUVFY7RxdVZ1+ybXEMd/KLD3j12PnxtpYRuPWVHwx5vfwQm7FtxN44Ekx0EfU2Esim7G4toj6m+481jv09aiHgXN80KvVuyId71BttvYrCgAB8xG4U7nDLyvhOgymBpglii3kncF5CNr2sCRcj3UAF+2L/K80iqYVlhcPG3Qi/yIIO4YHYg2IIscWf4qFL/AE8P+zzf2DNmDybwPpI7Goklnba4voS/wCea3zY40H6OyvL2ReXTQu1yg0KZGt107F2tfe18SuEMzklWeOc3mp55ImNgNS31RNZdt4nTp3viBxizRVuXToCzc2Wm06lUMJo2bcn0aBSPzFiSMZqlerUftyb/AD0CyRe5RnCT6hGkyhLC8kEsQN7+7zFW426gW3GO2b5ktPBLO99ESPI1uulQSbfGwxHyuoqmY/SIoIltsI53ka/xvCgAt6XxD8QD/wBlV3/pZ/5GxRuM5Q8WykBjl9YEI1av6O1ha/upOWPyAvid/wBIadqVKnmAwSBNLEGx1kKota9yxAta4OJ1IAsajsFA/YMLzL110FDFe4qcwdxYggxpNPUDr9kiIdPXEkk80I1uY8C0M9zLSwknqwQK3r7y2P8AHGPzbwLpXuaeaWE9lYiRf96zf72GbjFZRBUVfOqoquaEPNIIU0I0fKjtGpaNxuGZGe6FCQ432FraWJq0+zNoGkK6t4AzPLWMsIci4PMpWY3sdtaABiPgVYbm+3W+4Z8cJEsldHzQNubGAHB/Gmyk9SdOn9U4ZnDecyS/SI5tBkppeUzxghX8iSXCsSVIEliLtup3xXZ3wVQ5nEJbLd1uk8JAYjsbgWdfg1xjY8ZTrZYiF/7LX7is1oX2ScQQVcYkp5VkX4HcfBlO6nboQMWN8fnjPOCq/KH58TsUXpUQ3Fh6SpvZfnqX1O+N5wJ4vpUaYawrHOzWRwLRv3AuSdL9rHY7WNzYV1sE1HrKT4o+9eKGnfIZeDHxWx9xzxhgwYMABgwYMABgwYMABgwY+E4ABm2wnuPPFJ5nFLljMxY6GljBLO17aIv2buO3Q9xy8TuPZKmb9H0R1Kx5cjR7mVztylPQIPtHvuLgBr6ngfgWHK4GqKox84KTJKbaYk38qEgWFup7n4WGOjTpQoQVWsrt6R5977hN7IrOAPCFINE9aqvKN1i6pGexP33/AIA9LnfDCzZpRA5ptBmC3QPfSxG+k2IIv0v2vfe1sZ3Mswp81p56OKZ4pWS4V0ljbTfZtEgVnhJ2I6EEg4r+F6aoMP8ARZzFLCeXPR1GqWNXHXQ5PORGFmQ6mGlh5fTNWqTrS4pvP3IEWuaZguYZPUtENJkgnQo4sY5QrKyOOzK4IPyuNrHFLUZmI5lly281RII2qaSOxV1IXzu19MMwB2ZiNYFiDa46UMFUmYNejeNatStUFdXh1KpCzxvcEMRZXQopNwRqKknR5DQRZdQwQsyLy41Vii21uB5mCgXZmNz3JviHZyAo6POCas1lJBPPHUxFJY1VVZJ4G0gOJCoVtLspJP8AVDrizzHLausi0yCKmZJYpYSrNKQY3DefZBuBp0qTa/vHpinzPxWgWUQwlS7NoBN2s17AEKQBc7eZwQTuvXC5zXxYrJvdOgXNtRJI+BCaF29GDfM2xspYGtVeUbeJFzSHQKN4nElRXPpHVNMEcZ+d0L/7+O2Z1tJPC8UksbRyqyMFkG6sLEXU3Gx7Y/NsvENS39e4vv7O0e/+zC495VmEpqYLyyn20Q3kc7F1vsTjZ+jSteUvcR6wfDZdRFChrJQhG4NbILrYC2pn1WIt0N+/fFnBk0DPTPCy6KVWESIUKAMoS/QnZRYWI943vj82SZlMHe00w8zdJXHc+jY7Q8SVK2tO5I6FwrkfnIrHDfQ82rqYdYfpbiJJmpZlptpnQrGbgaWbbVvt5b6vyxm864WpaHL5ZIddM0EDESQsVLFEsC6ghJGNgPOD23HXC0yXxXrI3VT7TUygAMbknygWk1i3SwXl7jrucMDK/FKmqHME2gm5Q7WDkX6I99Sm2wRnO42GMFXAV6O11rkSUkz69KUoqaghVop65dc/nZnjVgGqZC7EkvdtAJPvMvpiZRrNVyMlHMaWjpvYxtEkTGWRPK1uYrKIU9zYXLA7i29s2VxTGeogf200PJ5monRp12AH2CGe5HqBtfFXlHFNNRUiQ1H9DaniCmJ7+YKALwn+uBPQrc3YAgMSMZLtokWuU5lLzXpaoIZFQOJE2WVCdJJQklG1Xuu4sRYncDC8e+DyuHmoVCt1an20v66L7K3w9027dcXvE3EaLIqU45VROkXOqGjP9FgOrS0psQr3LBFbYMSTsN7KioJ6Fkji5lTSsQtmcNLAT9rU5BkhJ3I95e112WyjVqUJccHa+3MGkxbcDeLElIRT1wZolOkOQeZDawsykXZRb9YfHph201SsiK6MGVwGVlNwykXBBHUEYwfiP4bJWqZ6cKtUB8hMB9lvxW2DfkdumF8NOPnoJvotSSKfUVIfrTyXN/kur3h0B323vtqUaeJg61FWa7UfmgT2Y+8GPKOCAQbgi+PWOUMMGDBgAMGDBgADheeLXHX0ODkQuBPMpuQTeOIgguLdGJ2X8z2xs89zqOkp5J5TZY1J37nsBsdybD88J7w5yR8zzGTMKoApG4Yiws0wA0rYfZjXSfidHXfG3C0ou9Wp2Y+97IG7aamo8LOAhSRfS6kDnSLcav6mMi9jfo5G7Ht09b3HFdbGJqOaY66EFi7ggxrK3L5EklusQ89m3UMyN2BHviDix4qhFiVWgjkijq3P2DMQsar8QWVmv0Vl2JbbjU8OSUQZqFBLTOWM1C1rWbdjBq2U9fZHyG+2nFc5urPjqPN/lu7uEXHEHD6VUakMY5ozrgnT3o29R2KkbMp2YbYrOG4WqGhrtQjk0yQVAVSUqBGzKrrvsA6lkbfyuw7giJkmRCenC09XKKB9QMBQiVLEq0IlLB0QEFSpGoWIDAYq+PuP46SIU1MFB0hVVdlCAWHu2tELWFrFrWFlBOFTpTqS6unn+bivbNl1xf4jw0akKwZ7sBbfzLsQo+1Y+UkkKpBBOoacJXiDjGoqy2tiqsLFQd2Ho7WFx+EBV/DiJXOagGe95FA5y/AWUSIOgj6AqAAh6AKRaux6bB4GnRV3nL4FTk2fBt7psR0I7EdCPkd8Tc1sZdYFlmUSgXvYtfWP8Mgdf8OIeJS+anI7wvq6/wBXLZTt6LIqdO8x2746Esmn+flyBFxLyj/vMH99D/OuDKsrkqZRFCpdyQPgt+7n7K/E42+TeGoiVp6uqhVoTrjjikRtTIdXmYgWB02sN+/wxRiMTSoq03nyGk2YGp+sf9dv8zjnhrDwipHVm/SPnY6h9VpW+9ipNz36MMRs18DZVj1U1QszDqjrov8AqsCRf5/txRDpLDvJyt5MlwMX+WEoXmG3JQlf7x/JH+wkv/s8QQotbt0xoqrhCsSBF+izm7u8mmMtZluiIdNySAHb09qMU9Rlc0aa5IZEQsUDOjKNYFyvmA3tjVCpCTbUkRLjh7jmppGBDs6jaxPmA9FY3uN/dfUvTYdcOXhbjqnrkXXo1gr1A2c7AEEnQ5IsN7N9lm6D884tKGoNKolH1sikIp3CxN1Z16NrA8qHa3mN/LjFjMBTrK8cpd2/iSjJoe2VUv0GV4pgZY6qRmFSVJZpHNuXPYbbWVH2UgBbKbao+b5+lCBSUhDys6hRIWMVKJCAnMYe5HfZIyd7hRYWtA8OvEYVCCKY2dQAbkm3YEk7lCdgx3B2YnZjqJcpoqOkmEiolO+t5zIS2suSWLs1yxJNt7noB2x5mpTlSm41FmWp3WRVwJNlpEk08lRBKQJ3kteKViAJFAsFgJspQDy+Vums4pPFrgEzoayBfbRr7RQPrUG9wPvqPzI27DH2noy9GkuY1TpQozlaeRCJJUDnkLM2otICgU8vSGYkA6u+ryzi9ZZUjkgqIObfktMiqJbAkgWYlX0jVpcKxFzbY2lTqyozVSGq9A1VjDeDvHhfTQzG5AYwOTe6jflm/UgXI/CLdsNvCC8U+EjQVa1NP5I5X1qQPqp181h2sbawPgw6DDZ4C4q+n0aynSJFOiRV6Bxa/wAQCCGA+PU40Y2lFpV6fZlr3Mad9TSYMGDHOGGDBiHm2ZpTwSTSGyxozsfgovgtfIBUeMHEL1FRHltPuxZNY+9I1iim32QCHP5YZvDmRJR0sdPH0jWxb7zHdmPxLEn88Krwfy9quvnr59yl7HsZZBva5Pupt8nG+N9xhmNTBNE6yiKk0kSuI1fluSNLyBjflW2LL7p3O246OLXAo4eO2b72/wAsR1zLBuFYzQS0jMzCZJFkkYgszyX1SHa2rUb9LDYAWFsU1Jn8tVSU8CMUqpVK1DqN4OUSk7egYyKUTrdm1DUFOPlXVZkk8MMdTSStNrbzUzjREg3c6ajcaii7DrIPTabT0aZfDNUSCIVEx1yugZUZ97bMxIQC7EX++3fGO2XNjKrxI41FJCY4yC52IvuSQDo26CxDOeoVlA3kBCIqKhpHZ3YszG7Me5/LYelhsAABtjTcT0ktTFJmIlSSFZREACdSKwvqcECxZ23Fur7eUC2Vx6ro6hClTy7W/wBCiTuzrTVLRuHQ2YdLi4PqCO6kbEdwcdqyFbCSIWRjYrfeJ9zoJ7qQCUbuAQd1bETFnlREQMsovE4ZOV0M9uwP2VRrHmdVYWFzcY3Ty9pa/ERCp6NnBYWVF96RrhV+BNt29FUFj2BxaZNV08MwBBlEl4nkk8qBX2uIxuVBsx1n7PQYi5ySzKwIMJB5AUWVV+0uns6k2a9yTYkm4xK4KMX6RpeeFMZlCsGXUCSCFBXv5yvy2PbFNR8VJyfJ5fm4Dj8L+FmjpBJVxRCV21IojjHKTawGkW3ILbeo3Nsa/OEH0aa23spP5Tj5lQ064v7M+Xp7h3Xp2G6f4Me85/7tN/dyfynHjKtR1Jub3NCVkd4luouOwxBraGGNHk0BdILEx3Rja5tdLEk3P5nFhD7o+QxDr/NJFH2J5jfqpYj89ZT8gcVjIlBRTwRqAyy9WcMArF2JZyrKNNrk2Vl37sMQOJsmizOkeA+SQWZeYp1QvuA2kML/AGgCCVO/vDrqLYq85jDaVS3PN+W17FempiR9gbXU7N5QeuJRk4yUo5NCFVU+DLJNaCUVGldWiVdChvs8x1uCpO+gLcgG5HfL13h3mf0h1aneVzdzIpXQ+/UOxUXPZNmt0FsPzJ0MQEMp1SbsZD/XHu/oG9UGy7AeUDFmRjpQ6Vrwd3Z+JHgR+TYJnikDKSroSNx0O4Ksp9d1Kn1IOHz4d8WpWwCOXzEbBXGqxWx0En3iuzKx3Zet2RzhP8e1XMzSrbRo9sV0/qAJf/Fp1f4se+Ea1qSZah5OTCwsWbVdwNw0aAEvpax1W02LAnc46+MoLE0FPSVrr6FadmOzLcujkzKpeoGueEqYA9iscDKLNEOxZ1cM3vXW3S2JfG9JLJRslPEJJmZOWSygROGBWYk9oyA1gCTa1t8cs2oY6unExEwliVrGlkKydBqjRgRdWsLA7HysOxxS1z1kdNHa9FSIY0YBxNUrGxCl2d9SIFvdvfIUMbi1seXSu1mXGn4p4eWupJKd9tY2b7rjdWHyYDbuLjvhOeF2evQZk1NUeRZTyXHZZlNkO/Y7rfvqTDqyXI4qVCsQbztqdnd3Z2sBqZnJJNgB8gMJvxq4d5NYtSoslSPN8JUAHfbzJbb8LeuOhgJKpxYaTylp4oTyzHvgxQ8D5+ayghna2tls9gQNakq1ge1wcX2ObKLi2mSDC68bs65WXiEEXqHCncX0JZ22Pa4AuOmoeuGLhKeMT/SczpKQE2IRT85pNPY9Qq/xxrwMFKvG+iz9MxPJG98Mcm+jZVCNPnkUzMD96TzAHbawsPyx6l4wKKVrqGpiUhgzqgqIrbA+aG7aTf7SLtfodsTOKuJFoIEbls4ZhGN7Kmx80jb6Yxaxax6jEDL6irrVDpVUsUZH/lvbsOvSV7J0I/qziptzk6kt2HcQ+CqeJatzSTR1FM0YVSJtT02gkiHSSfZnmEjoV02NwFtQeNXENlECnd7qfkNLSH+KIP1pR2xu8t4dhoudUF5HkdAZppXuSsYY/BVAuTZQBhA8f5tzcwl1Mt47RnzdGF2kG/pM8gHTYAWxtwEFWxKb0WfoRlkjU+C2aRieopZTb6Si6b9Cyarr+sVa42+wfQY5cWeFssBd0UcpdxKgBXT/AK2JRqRvVogyd9Cb2wNLVMjrJG1mRgysOzKbj+OH1wF4opXuIJIzHUaS1hujAddJ6g2I2YfInHSxirYeo69LNPXyIRs8mJKLKSpLTAiJAGZlIIcE2VY3W6sXO1wdhqJ93ESqqTI5ZrDoAo6Ko6Ko7KBsP29ScPrMeAY6pZWiKwLJKzaOUGjewVS7pceYlSwZCpsQe5JW+e+F1RHIVhQk21aRrZNOoLdZdI3FwSjDUBcgvbFuH6RpVHebsxOLRkqOqABjkuYnte25RugkUfeA2I+0tx6W1fhflQ/TESy6SY0klS1irm1lZT3WzFgR93tY2ucl8Fw6hqmsjW++mDS23677G4/Dt8cbXhfhZKUmKjkcqpYSyyaWI1eYJFYABgWuTuo1G4Yny0YzpCk4SjTd28vuOMWaGvq1ilRt7sCrBRqYqN1bSLswVrrZQfrMfa2peSN0SGTzowDNy1FyCBcF9Y/dxNpKFYxZR16kkkn5sbk/njvbHmy4hLWlR5opQABuNDfwVyx/ZjjldUskkrg73VApuGCr95WAZSWLdeoAxZ2xHq6FZLahuvusNmX5Ebj/AOe98AH2trBGtyCSdlUdWY9FHx269AASbAE450NIRd3sZHtqIvYW6Kt/sDe3qST1JxFgRkn9s2snaJrWFrbhgNuYbE6hYECwAsQbGaoVASxCqOpJAA/M4APFbSiRSCSD1Vh1Vh0I+I/j0OxxEizcBbSbSg6Sigksdt1AudJBBv2B3IsbehUSS/VgxoftuPMf1UPT5v8AukYjS0S08izKCSxWOZjcsysbIzG1zodvgqq79LYAFP4t0HIqUquQqtUj7RDBGQAboBo5pDDcl18mw2vhdTzM7FnYszdWY3J/M/5Yafjtnd5IKQWsBznuo2JJVLN1HR72+GFTj2HRt3h4uWu3gZ5ajm8GOI9cJgc+aOyC/cWYxnp10KyHfpCnrjZ8R5qd6aOlkqXlQ6lsFiCNdTzJX8oHXyrqa32cIngDNjBXJbfmDQBe13BDxj83QJ8pD8i7uJafnS0gMsq08xdGETsmpmUSRlnSzBbRstgRcuPkeD0hQVLEN7PP88y2LuipipTTRwnNcyUcoJoiSTlqzLaxdtpZn2uein7mJHihli1mUyPHZjGq1EbDuFFza33oyw/PEnI8gp6SvmjjgjTmxJMrnd2YEpKLsS9heJj2vKT1vey4dywpStTyKAsbSxIOxhueXb5RlV+anGSNTgnGcdnclbYX3gPnBK1NMegKzKb/AHvKw+XlB/M4buPz34XMaXO1hJPWenbpuVv1v+KMH9mP0JjV0lBRrtrR2YLRBhJq3P4uG1wkhHY/Vwtvt+Kw9RsNjsHZhLcAktxLVFuv9K/hIij+FsRweSqS/q/eD0HQVxQ5jwNRzPzDCqS/2sJaKT09+Iqx27EkYmZvxHT0tufKqlvdTq7/AKiLdmPyBxR1XFlTJJHHT0jR84kJLVeQbKXJ5S3kNgOjaL+oxjjGWqAuJ6LlUywh3kuyR6pXLMys41Xa1ydBbr1tvjP1HF8oz1KDTFyWi1ltLa72Y9dWm233caaoV9VPuCeZ5zbr7KXoO3mt+WFjxNXPDxKZY42ldKQssa3u5CSEKLAncjsD8saMLTVRyT/i35ik7FZxl4Y102YVEsECmKR9Snmxi/lUE2JuLsCcdOGeFs7oOZ9Hp4PagajI8bWtexBVww69Nxt063vMp8W6macRfo5ls2mUhpCYh3LjkjTY/eIxI4K8YlrapYJYRA0g9mRJr1N10nyixIBt62t6X6M54zqnTlBNJK++W2/cQtG9zZUdY8caotHMqooVQGprBQLAD23YDHX9Jyf6JP8AvU3/ABsVfH/F5y2k+kCISnWqaS+nrfe9j6Y0aG6g+oGOM4NRU7ZP5Fhj+Jc3XLaATtTJIzSeZCUXzSszEllVhe5ubX7747cM56lXAlXTRAMRy54VKhgRuN20gldVxfTdZCethjB8VcaHM8ieYxCLTVRR6Q+q+yte+kfetb4Yq+FM1kyepp5Jb/Ra2CKRrA2AYL5v1omYg+qsD3AHTWCvRd/3E3lzsk7EOLMd/wCkX/0ab96D/i4+/pB/9Hm/eg/4uKzjPif6DRNUqgl0lAF1WB1sFvqAPrfpimzHxLVMoTMI4xJqKK0Wu2lybOurT9lr723G/fHPhQqTScVq7eZO6NWcyk/0ab96D/jY8/pST/RZv3qf/jYX+f8Ai3UUswj+gFlfRy3LuolLKjEJ7IhiC+myknHrP/FuakjpmkotLzxtI0ckjIY7NpAN473IsdwOuLY4OtLhstdM19RcSNxV1LSKValmsbbh6fY9QQedsQdwexG2I1BzfK08E0koHvFoNIIv7iiWyk9L2vvYm2JnDmex1lLHURX0yC9j1VujKfipBH5YwL+LNU008dPlzTiCV4yySOfdZgCQsRtfTe18Qp4epUbUVprml8RuSQxfp7/2Ev70P/E/5vjhV1DOjIaeWzKykhoe4I/tev8A9jC9pPF6qkSYplxLwOiyRiRyVBE2ov7O66THY3HU4k5P4rVE8E85odEMMEkqyCRiruhQcvVywASGJ7+70xOWCrR1XvW+m4uJFxxJwpHXohqqWUzLGVEkcsY0Meun2qhhqFxqH5DcYV58HMyubRxEdjzVFx623t8r42eZeMjQxUcppQwqYzIwEu6AOVIW6eY2F97Y3WY8QKmXyVkVpEWBp13trAUsBe21/ltjTSrYrCxStk3ZXzV0/qJpSEzQ+EmZxyxuqQBo3V1Jm2upDD3Vv1HbDmoMvR6eON1sIXsgBK25LkIRpPSyA26EGxuCRjG5H4kV9U0JTK2EEjqDMJCQELWLC6C4G5/LG1glFqkA6NDt5jvYmON9Vj2Be9sV42pWnJdba65W99mwiktC0wYXTZ9TsSW4gAB7R/Q1A+V42P8AHF9wrV07MwhzBqxtN2DTRvYeulALfO3fGJ02lf6krikzy1NxKxWwAq4XPoOaI2Ynp/aE/PH6DwgvFaMLnilRYsKZjbudVr/OygfkMP3HQxz4oUpf1+AohhK+HO3EVVta4qtvnKh9T88OrCYyKXk8WSobHmmVRa+14xKOvwS3zOK8H2aq/qyT08xm51wwk8iTLJLBPGpVZYnsdJNyrKwKMpPZlP5YpKumr4poJJFjrEgaQ3iAjlIZSvuO3LY732ZfkMTeLY68uhpGIi0tzBHyhLquLaDMpTpfY2+eKAtT2H09s1U73M5lCb/eaj9jbboSNhuBfGeCbXNctyLZuKmpGqnuCC8hAB635crWP5KcLuu/8XRf3A/kkxu3qomhgmiZXjDxlGB1Cz+yBBF+0nX5374y1RlsDZymYfTaXQsejl8xbnysLg6rdWxZhZKLnfeLQSKrgsf9q538z/nLig4a4UNZw4GiuKiCaSWIrsxK2uoPUEjp+IKcbLIcrgp6uvqDW0rCsvZRIg0budzq397FJlfDckFLDTUmc00TI8hbQyHmFymkW1XuLEfHVjd1qu+F27GdnbKLT255EbEDjPjFcw4dDn61ZYklAFrOATqH4WFiPmR1GHRAfIvyH+WENN4dRAPrzihAkN3u6gMdzuOaBe7Ej0ubdcajJKKojnieTPoJYkZS0fMTzKN9Pv8AcYjiadF00qc1ZNvSW9stO4It7mHys/8A41N/66L/ANuPDPPCa5hkFHEdnWmgeJvuuIwN/wAJBKn536gYzdLwPCmVSUX6RpCzzrNzNa2AVVWxGu97r1vidWZRNogSmzqCBIaeKEqHWzNGNJb3tr7bYnWrwm7wnZ8Td2nyXcJKxj34rZslny+e6zQSRrGG38qSKGQ/GOxH6tvTFNmjTUtE9M+8VZHT1cZ9CVBNvU/YP6invjU1nhxzZGkkzejeRt2ZitybWubSeg/hjScTcN0dXl1LTfTqVZqaNIxLzI7EBFRxbVex0g2vsQMali8PTkrO6bvLJ5PLNZaXQrMieJA82R/3if502JnH0IbP8rVgGVhICDuCDe4OJPE+UQVZy8rXUqiiYM15FOuxi6EPt9WevqPTHbirLIaqupqpK6mj+jq4sZEJJa9iCG2te+OdTrQSjnoprfK97E2ih4YmbJc2ehlP9FqiGhY9Ax8qkn12EbfEIe+MtS8YVWXz17U4jKNVSB2kjc2bXJp6MLXCnY+mLvM+CJanT9JzumlCX0lyp03te1nHw/YMW3C3CNJHTVUNRmFNUJV6TqSRAQy6jrBLtdrkNf4d8bFWoRTlNqTdk1Z52euaWdiNmeuCuHKuBcznq0VTVRs40spBJ5ztYAmy3fb4YhcK/wDhGo/UqP8APGn4ZiWmoGpJswpZbKyROHUaUKkBSC5uFvt8Nu2IOUZNTw5NJl5r6VmkEg5gkSw1n7uu+3zxkliFJu7/AN0XknpFNfQlYwkeWJUHI4ZL6JYZFaxsba3Ox+YxOoM4ky+mzHKas9IJzA1rBtSsSB8HB1gdiJBi1q+AFlhohDmVOjUsbIsisPMSxbUpWQEbG2KnNvDwMytU51SFiLBpnFyBvYFpugLfxxtjXoVFwznlnlZ3vxNprLkyFmW/h7+l/o9Nyfo/0PUD5vf5Zc6vz6kflhmZd5XqWbYGUEE+gihF/wBoP7MKzIst+jNEF4ipRDG6sYVljClQ2orvN0bf9uGpS04lilDg2keZSDtddTJ2PQqot3sR0xzMbJOo3G2fJNb733LI6FRU8SvU+SgiWYX3qJLiBPipG8zC/upt1uwxKyDhNaeRp5JGmqZFCvKQFAUb6I0Xyol97bn1JxHh8PYEUKk1aii1gKuewA6AAtsPhi1yzIhASRLPJcWtLKzgfK/f44zScUrQYxMeLg/7bT9Sm/nbD5AwgOO2M/ERS9wJqWIW7C0RP7GdsfoDG7Gq1Kiv6ijuGEvxu5puJKWfs5gvf0JMTH91uvw+GHRhT+PeX3hpph1R3S/6wBG/S916dT+WKcC11yi9JXXqStdDHzvO46WIyzGy3CiwuSzbKoHqTjFVHE8VSxFXUpDGP/J08nMmcdfbNDdh2vHHt2LMDbGny2phrsvilmVHikjSRlkCsoIAJ1XuPKw/IjFbBxLrGjK6Tmr05zDk047bMV1SDb+rUggjfFEY2ums17hFlRvHPQslKjRKFZIleF4tJA8tkcKdN7el98fmzNcuWKeSMKNKsdNx9g+ZL376GXrj9O5PTTpqNRMsrsRZUjCIg32UXLH4lib27dMJXxdyHkVnNAssmx+e7L/DUg+EI+Ax1OiavDWcHv8AIhNZGB5K+g/YMekupBXyspDKbdGG4P5HH3Heno2cFtlQbGRyQoPpexLN+FQW+GPTN5ZlJ9zeNRIXQBUltMo22D31Lt9xw6f4MN7wZzKVaR6bkHUr8xCzBRokvu4uXHmU2OncWt0JC2o6uPl8iEXlBLQzSBffOnUkaG4QsFupJJ1W90tj1wXxcaGtFSQ0gZHSQX8zhrEbt3DqhuewOOXiqMq9FwSzWnN209xKLsz9E/okSfXnm3B8pFkAO2y/L7TXO5sQDbHymquWwhlbc7ROT9YACdO/9YFBuO4GofaC5nhfxapavUrBoJFUHQ5B1+ojKm7sD9mwJuLD0sc6r4aeBqqvFlJVQunXy1Yiw8t/PezMy9wACdKk+ZnRqQlwSTvyL7o04wWxkl4vhigiqFqI3p5m0I0zaCpAYkF23uNFtLDVfqe4m5fxxTzBijXCXLaGSSwHU+xdzb07n0xB0ppXaeQXRoLYDiC2Zm10hlfcdAq7E9faMuw6m29h0JsMRaaoeoMis4QRuY3SJiTewbeQgWurqbKAQftYhYZ6qqvnO0MTe6dMzqfq9gdAI/rGBHT3QbmxK36DKRGP6PaL8AHsz/gFrH4rY+t8eZ6DlFXgX3QFaMdHQHt/rFuSD33B6grPp6gOoZSCG3BGC4iNBmW4SVeW523N1Y/gba/yIDfDHzN3Jj5ak6pTywR2BvqPpdUDHfuAO+Jc8KsCGAII3BAII+N8UNBTS6zPGdcdtMUUjHZCQWdX3I1WuFa4sqAFLnAkM0CrYW6WwkfHeW9bTrrBCwsdHdCz7k/rBQB/dn1wyOL+LTT0M8sS+2iUHlyCxW7BdRF/Move6kg22Jx+c6ureWRpJWLu5uzMd2P/AD27Cw7Y7XROHcqnW7LL1RXN5WJWQQhqqEEXCuJCLE3WP2jAAbklUIAHUkY/SNXSSRUQWOVUkiRSZHUMG0C7agLbNY3IsRckYUHg/kBlqTMQSq2A6/ZKuxv+vyh8QX9DhncUyVFSs1LSrTOpXRMz1LKyFuqFEjYi6Ebkg+bptcrpSoqldRWwQWVzvw5xkKjRHPG1NUMgcRSEeYEXvGw2ceo94dwMaMHGLzbh2tq4xHL9BQAgi0c8jIw6Mj8yMq43swAPy6YsM4q3oMqkeSQyywwW5jCxkktZSQCbXcj/AO++OW4qTSjq9ia7xOZLKaviEODrVqx3B7aELaOm1gqrb5DffH6IwivArKi1ZJL2hiC3+Ln19bL/AJ/DD1xu6Ta65QWkUkEeygxR8Z5H9MoZ4O7ISuwPmG69R6gYvMfMc2MnFpoYrvA3O9dNLSN70LllBH9W532+D6r+lxjVVPAuVxqzyUlKqqt2Z40sqr3JOwAHfC3zhTk+fLUWtBOSTbpy5COYO+6tZ/jbt2ZnF/D8lbHEsUyxqsgd7prWRQDYFbgGzWYA3W4FwbWxvxa9tVE7Rnn57r1I6ZGdyrJKJZkzFooKKniuacaViZ7ixlk6GxW+iP0Oo7kBbPjzKEr8vLIdtOtWII8uxDWNiNJAY33sGHfHuoyGloUNXUcyqqF2R5mDuzsbKkKmyIzEhQEC/E98S+CqqR4ZPpLMagTSCaMkWiOxVEtccvl6SD9q5J3JAzcTi1Ui9GO2x+ep6dIGZHtLKpKsvmEaMDYgnZpDcdBpX4tiJUVLyEF2LWFh0AUeiqAFUfBQMMHxX4K5Mn0iIeQjzAX91Ra/6yjY/gCn7LnC5x7DC1Y14KotfgZ2rBf8vl/z1xYvH9I8yC8/V0A+t/Gg7v3ZB194dSBXE4sEvTgNuJ2Hl9YkP2/USsPdtuqkt1K2un3agFQ3JRoltzG2mYWNh/YqR2uAXI6kBbkA3rlUAWGwvew6XF7G3rud/ifXFg1Qk31vs5SfrQPI5/1ij3Wv1dBvckqeuOf6Jl1oun61gqOtmQ3Nrh1JU26kXuO+IxaivayYHueQrTRx3N5HaYi5sqi8aWHTciRtuvl+GOWV7VMBHXmxi/wLKD+0bYMyqFeVinuCyR/3aAKn7QL/ADJx8y36+H+9i/nXDUfYd97iLCPiishlk5VVOnncW5hI977rXHYC43xsPBLPmStlp2e61CtJ5iSTKtrkE9Sykk366L+uF3WH2kn67/zHDS8I+Ez9HlrhYyN5YAOo5bEsCfSRlCkdbDrvtzcdGlDDNtK7sicb3HHbFZU+wcyC/KY3kH3D/aD8P3h/i+9fs2bRhVIa5dQyqoJZgbWIUb2369Pljg9M8/1w0R7eyB8zfCRlNtP4FuDbdmBK48qi8+a/pJsLGDozf2n4V9U9W79PXFoBbFTSAUpEeywE2i9IyekfwT7nYe5t5QcbxX4zQwNJDTIZpFuvMJtGrd9x5mt8AAel8XUqE60uGmribtqZPxW42lkrXpkKCOna21mEhZF1BwbqQCSum3UeoxjIKZKlwsYEMrGwQ6jG5/Cd2j7mx1Lt1GK4k9ySe5PUk7kn433vhmeE/BXMf6RKvlA2BHRT/wD04P5Rn/WC3qp9XgsPlql6so7TGFwRk8dDRKXZUWwJdiFGnsST01MzNbtrt2xAzmuyiaQyCdPpCg+0pHYzWHryLsy3t5WBF7bY0OZUVNmEDRM3MRXseXIQVkjPqh2ZWHQ9x0xVRUuYUYtHoroR0VtMM6jbYFRypD16iPtvvceV4uKTlJ5vyLyLwxn1W9SItMlRTaTeomp5Kd0sNgQyhZSx2uqpbcnFD4659phhpR1kbmv+onQH5uQf8GGTR5iHhErK8IIJZZQFZLddViQOnqRj8/VLNnebnSWCTNZT3SBNgbepvf4Fz1tjbgYKVXrWrRgr+e3n9BPkNXweyVoMtDOLNO5kt+H3Uv6HSoNu197G4xuscqalWNFRAFRFCqo6BQLAD4AY64wVajqTc3uyQYMGDFYGP8T+FjW0LBLc2E8xCb9gdS7eqk+u9sU3g5xZzac0cptNTbKD1MQ2H5p7h+AX1wyCMJbxB4ffLK6PMKQWUvqYG9g5J1Am/uuDa21trA7nG/DNVYPDy8Y+PLzE+Zuc3oqxswEiU8cscKL9HMk+hFkbUJHYBWYuBZR5bAE2PmNudbktSsklXPWR0oEVnNPCPcQ6ru8xYHT5rHQLBm9cXvDXEkVdTJPCdm2KnqjDqrfEH9uxGxxQ1uWnMaisgnnkijiHKWGJtBZJIx7WTbzg3ZVG6DQ1wSNs3tRbi8rZaAW+XP8ATqT2kciK3uGTSHZRbTLYe6W66SPmLG2Ehx3wO9FKSq+yO+w2Xe1x+C5G32SbHYqWbUnE1SjGiVFkrQAVe3suUbgTyW3S1iDH1LbLsbiSM4oq0CnkkWRzdQ/LZVkkW4blMw0OfeBVWbbUCCLjGnDYieGnxJZPYjJXPz7SRhFEzgHc8pD0dlO7N6xoe32m8vZsRJJCzFmJZmJJJ6knqThgcfeHU8cnNi86WVVUABQOgCdl6D2Z9fKzX0qvT6G9xsQeoPoR2Ix6nDVoV48cX9ilqwYscnrngEsqMVIUIACbGSS4BZfdYCNJGGroVXFdiXWjTHFH3AMzb/blA0g/ERKnyLtiyouJcPP8+wj6K5D9ZBGx9Yy0R+ZC3Qn/AADEnLWp+fD5ahTzI/txFQdQt9gG18VWO+X/AF8P97F/OuCUFwuwEqt+j82SwqD5n21RKL3PfQ235Ysct46npYGgpPYo97ku7sCbXKEkKh+S4oqr62T+8f8AmOOWIujCcUpK/iM2GU+INXR8qSNlkR4yrxSWI5qGzHUoDhiCj7k/WEdLWiZx4kZhUka6gxhTcCC8Yv8AGxuw+BJGKalu8Msf3fbr80FpB+cbav8AZDEPFUMLRUnLhVx3ZYniSr71VQfg0zsNiG6MSDuB+y3TbHOrhV050ahRcCRF6RsehA7RP9nsput/dvDVSSAASSbAAXJJ7ADcn4DDG4B8NZpHEsw0qQylTYqVIIIcdHP4BsCLsbjQSvUpYaPHkvmCTZU8A8CvWSq7r7MWYAjYi/vN+DbYfbI+6CcObiCr/R9A0kIT2OhmDn311DWAbj2rAkL6sQMfcwqI6GJET2fNblrKya1WVhZGlswNiwCjcD3V8otilq/pi1KS10HOhiF4/ol2Ak3vLJEx5hYDZVXXp8x3NiPM18RPEz45aLRFqXCi0qMiScrW0MghmdQwkUXSZSPKJkuNYsdiCGXse2PGWcR1FRPyOTyHgYfSiSrpa10WJgRcyXDeZQVUG4BZbwOCs9hFVNRxPqjtz4RZg0YY+0idGsyFXIZQwHlksPdxZZtmNPlNJJKbks7NubvNM9zYnudrfhVR0C4y8LcuFK72JX3Mv4z8XCKAUUZ884vLb7MXp8C5Fv1Q3qMdPBfhTk05q5F89QBo+EXb973vlb0xguEuH5c4zCSSoN11cyZrGx+6g9BYAWvso74/Q8cYUADoAAPyx0MU1h6Sw0ddZP5CX8j1gwYMcokGDBgwAGIuZ5bHPE8UqhkcEEf/ACPiOoOJWDAAhxNUcO5gVN5KaXfSD9Yg2uL9Jk2vvuCL9Rpak9PHXxxVVHMqyAEwzqLix95HW41ISLMhsQRfZluLDiLh6Ktp2hmW6sDYj3kbsym2zDr3HwOE1S1dXw9WGNva08hDMBcK4ItqS+yyi1j66RfqpHUVsZG6yqL/ANff4ieQyaTLIo5HoBzWlngeaep1BZGLNoB1DcsfNYLsgUCwBGPc9HHT5dJHmBi+jwLZXQaCY0tobSoGiYGwHLPvAFdNwo6QS0+aRR1FNMRJGTy5ktriYjzIykWsRa6MCDZT2UjnV5TKSKjMZYmipAZVjiRgpdATzX1EklQCVTop3uxsRgd1K0snutwOWU8TpDSUsdeXNRLCGaPlSSPo6apVRCV2IDEgDVqxW594c0uYIJqZ1OoXV0e4I391xfbfowYDoNOL3g+jYq9XMPbVdpCP7OK3soh8FXc/jZzirTNI4J8yrIlAhgiCvp6S1Eetnso21AFELdztfy4shOUJuVN2fu1ItJ6iszHw1qIZlSQXjZgGb3Tpvvp3IZioNghY3IuBjNZjUM0ztIpR2YsUYEFb9BYgHYWH5Y/UWWyO1NGakIHaNTKFHkDEXYC9/Le/W+Kk8OUVdAkioDFIgdPLZdJFwRG66QbH7t98dOl0vJS/zFfbIi6fI/NmO1F9dF/eR/zLh31vgtSMbr5f3x/I6qP3cQR4IRqyssjEqwaxktuCCP6tjbbG79WoNZ39CPAxO1f1sn95J/MccsOhvBCJmZmdrsSxGskXJueiA2ucTKPwbpI93s3zDH/3HZf93B+rUEt/QXCxKZXKyzoY0MjKb8tVLFl6MNI3N1JH540eVeGtRNKyLtGrMAwsxKg7E2IVWsb2dlPWynDgOV5fRwBiqsjEIqqusSOfsrFGNLP5SbKtxZj0Bx6qeK5YjEzUjRU7SpEXkkQMus6UYRpq8uogHUykX6emKr0rOX7UbeJNQ5ldw14Z09EhkmsxVSXYm/lA31MQDp26KFB7g40WbTytR8zLzGzaUeIbFZEFjoU3sNa7BuguPnjhw7mMhmqaaoOqSGTWjEAa4JbtGbAAeU6ov9n8cRuHD9DqHoG+rs01KT/ZXGuK/rE7Cw+46fdOOROpOpLik7ssSsRKvNXzKOSljgaMFQlS1Qn1WoAlFW/nl0kEH3QGVt9lMrhbMHimbL6lmeSJA8Mzb8+C9gSf7RDZWv18rd8eZcpkeokqcuqoVE3knVk5qa4/KHXRItpVA0EE2IVb+7jpUT0uUwvNNIS7nzyudUs7i5Cjp6myKAq3NgBfB2vZitdt7h4lxm+ZwUsTzzFUVR5mtufRR3JJ2C+pwg88zqpzqvRUU2J0xRX2RL7s29i1tyR6WGwufWeZ7V53VqkaHSD7OIE6Ywdi8jAWvbqfTZR6uTgXgdMuh03DyvYySWtc+g76R2vjpRjHAR4pZ1HtyEva10JfCHCkdBTiKPcnd3Nrs3xsALAbD/5JJxe4MGORKTk7sk3cMGDBhAGDBgwAGDBgwAGIGdZJDVQtFOgdG9eoPqD1BHqMT8GGm07oBG51wnXZLOamhctCfeChmso3tKndfxA3G/TG14Q8U6avHJmAhma45bm6SfqMRY3+6bHr1643boCCLDfC6428H4akNJShYZjuR0jck76gAbH4jHRWIp10o4jJ/wAlr58xW5F+3DVRChjoalY4jcKk0bSckduSQ6kKOyNqA2AsBbFXxBl6QR0WXiQxU8zSLM5bSZQEJMZe3vzO1ybgmz2NzjBwcVZrkzCOpVpIRsBKSVI3+rmF7Ha9mvYAeUY3OVeKuXVicqotEWFmjqFXQ3qNRuh+Rtf0wp4WtD217Uea+PkK+zPPFGUywxR01PVS6at1phFJaTTGwbmMkh9opWMMbsWG1rb3xdzcS8qZ6anpJ5xTrGJDFyVWPULqg5siam0AGy9AV9cdMs4Tpo5kng1AKrKiCVmiUNpuUQkqhsAPLYWOOJymqp6ieWmEMyVEiyMkrvGyMEVDZ1RwwIQWBUW33OMjlF5P35Xfl3Accvzc1WZgATxLT05LxSKy3eV10k76WssTAEXHmbfbGtxn+GqGbn1c88YjaVo1QBg3skQW8w/Gzm3xxocVztfIkj4cZfN6XLRKwqUilktrMbqZmAN7ERWYgbG1l+WNTivzCtlRgsUBkuL6taKo36G51X77KcKLswF1lkyR00UiKyxUGZygq0bRkQzlwp0OAVCirU7gWAON5xNk4q6OeDYcxGCkj3X6o3+FgD+WIGS8PSFq1qtIdFYUJhRmcC0Yje7MiXDKqm2nY6tzj2/B9MqWneWSJAQEnndowtrWZSQrgAfb1H44slJNprVfnxIlZl9Q9VHl+YwqGl0iKdRt5Hsso8xG8cqBt+ytbc4s824T+lzB6pw8MTExQopXcizGR9WprgkaRpWxNw21qTN/FjLqROXT2mKjypAoCD/H7g/K/wAsL3MONMyzeQwQAoh2MUJIsCQPaSbG37o67HGylg60/bfsx5vIL7G/4q8UaWgXkUipLKg0hI7COK21mZRYWtbQu/rbrhc5bktdndSZZGYpexlYWSMfdjHT8hf1JJ67DhPwRVdL1zhyP6lLhQb/AGmBu23YW7/k1KalWNFRFVVUWCqAAB8AMWPEUcMrYfOW8n8vz1Ha+pTcKcHw0EemIXJtqc9Wt69h+WL7Bgxy5Scnd6juGDBgwgDBgwYADBgwYADBgwYADBgwYADBgwYAONTSrIul1DKexF8YXPfBmjnJaLVA5+4fKT8VYEC/qPU4YGDFtOtOk7wbQCJbwvzWicmjlLDreGQx33I3QmxNt99tyO2/n/rEzqk2nTX3vNTnYAAnzR6BZb7nsepw+MfGF8bf1By/dhGXfaz9SPCthLU/j+/R6ONj+GoK7/IxNi1h8fYCPNSzA/heMj9pIwxK/IKecWmhikBtcOim9r26j4nEJ+BaBiS1HTEn1hT/AOsHX4N60mvBsLPmYifx8ht5aWYn0Z4wP2gn/LFVU/8A+gJLeSkiU+rTsw/YI1/zwyf+r7L/APQ6cfKJfn+z4elx0JxMp+F6WNtSU8KsbXKxoOlrdB2sP2Yar4Nf8TfmFnzEs/ilm1V5YdK3JHsID1Fri8hcXFx8Rftj4vh1m1cwNSXAJ61EpNr23CXNvlYWt06Av1EA6AD5Y9YP1Dg/ahGPvYcKFlkngdTJY1MjznfyjyL3t7p1dPxdf4sLLcqigQJDGkajsigdye3xJ/biXgxiq16lV3nJsl3BgwYMUgGDBgwAGDBgwAGDBgwAGDBgwAGDBgwAGDBgwAGDBgwAGDBgwAGDBgwAGDBgwAGDBgwAGDBgwAGDBgwAGDBgwAGDBgwAGDBgwAGDBgw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CasellaDiTesto 17"/>
          <p:cNvSpPr txBox="1"/>
          <p:nvPr/>
        </p:nvSpPr>
        <p:spPr>
          <a:xfrm>
            <a:off x="179512" y="3284984"/>
            <a:ext cx="2160240" cy="2523768"/>
          </a:xfrm>
          <a:prstGeom prst="rect">
            <a:avLst/>
          </a:prstGeom>
          <a:noFill/>
        </p:spPr>
        <p:txBody>
          <a:bodyPr wrap="square" rtlCol="0">
            <a:spAutoFit/>
          </a:bodyPr>
          <a:lstStyle/>
          <a:p>
            <a:r>
              <a:rPr lang="en-US" sz="1400" b="1" dirty="0" smtClean="0">
                <a:latin typeface="Trebuchet MS" pitchFamily="34" charset="0"/>
              </a:rPr>
              <a:t>Donatella de </a:t>
            </a:r>
            <a:r>
              <a:rPr lang="en-US" sz="1400" b="1" dirty="0" err="1" smtClean="0">
                <a:latin typeface="Trebuchet MS" pitchFamily="34" charset="0"/>
              </a:rPr>
              <a:t>Pascale</a:t>
            </a:r>
            <a:endParaRPr lang="en-US" sz="1400" b="1" dirty="0" smtClean="0">
              <a:latin typeface="Trebuchet MS" pitchFamily="34" charset="0"/>
            </a:endParaRPr>
          </a:p>
          <a:p>
            <a:r>
              <a:rPr lang="en-US" sz="1200" b="1" dirty="0" err="1" smtClean="0">
                <a:latin typeface="Trebuchet MS" pitchFamily="34" charset="0"/>
              </a:rPr>
              <a:t>Concetta</a:t>
            </a:r>
            <a:r>
              <a:rPr lang="en-US" sz="1200" b="1" dirty="0" smtClean="0">
                <a:latin typeface="Trebuchet MS" pitchFamily="34" charset="0"/>
              </a:rPr>
              <a:t> De </a:t>
            </a:r>
            <a:r>
              <a:rPr lang="en-US" sz="1200" b="1" dirty="0" err="1" smtClean="0">
                <a:latin typeface="Trebuchet MS" pitchFamily="34" charset="0"/>
              </a:rPr>
              <a:t>Santi</a:t>
            </a:r>
            <a:endParaRPr lang="en-US" sz="1200" b="1" dirty="0" smtClean="0">
              <a:latin typeface="Trebuchet MS" pitchFamily="34" charset="0"/>
            </a:endParaRPr>
          </a:p>
          <a:p>
            <a:r>
              <a:rPr lang="en-US" sz="1200" b="1" dirty="0" err="1" smtClean="0">
                <a:latin typeface="Trebuchet MS" pitchFamily="34" charset="0"/>
              </a:rPr>
              <a:t>Fortunato</a:t>
            </a:r>
            <a:r>
              <a:rPr lang="en-US" sz="1200" b="1" dirty="0" smtClean="0">
                <a:latin typeface="Trebuchet MS" pitchFamily="34" charset="0"/>
              </a:rPr>
              <a:t> Palma Esposito</a:t>
            </a:r>
          </a:p>
          <a:p>
            <a:r>
              <a:rPr lang="en-US" sz="1200" b="1" dirty="0" err="1" smtClean="0">
                <a:latin typeface="Trebuchet MS" pitchFamily="34" charset="0"/>
              </a:rPr>
              <a:t>Rosalba</a:t>
            </a:r>
            <a:r>
              <a:rPr lang="en-US" sz="1200" b="1" dirty="0" smtClean="0">
                <a:latin typeface="Trebuchet MS" pitchFamily="34" charset="0"/>
              </a:rPr>
              <a:t> </a:t>
            </a:r>
            <a:r>
              <a:rPr lang="en-US" sz="1200" b="1" dirty="0" err="1" smtClean="0">
                <a:latin typeface="Trebuchet MS" pitchFamily="34" charset="0"/>
              </a:rPr>
              <a:t>Barone</a:t>
            </a:r>
            <a:endParaRPr lang="en-US" sz="1200" b="1" dirty="0" smtClean="0">
              <a:latin typeface="Trebuchet MS" pitchFamily="34" charset="0"/>
            </a:endParaRPr>
          </a:p>
          <a:p>
            <a:r>
              <a:rPr lang="en-US" sz="1200" b="1" dirty="0" smtClean="0">
                <a:latin typeface="Trebuchet MS" pitchFamily="34" charset="0"/>
              </a:rPr>
              <a:t>Marco </a:t>
            </a:r>
            <a:r>
              <a:rPr lang="en-US" sz="1200" b="1" dirty="0" err="1" smtClean="0">
                <a:latin typeface="Trebuchet MS" pitchFamily="34" charset="0"/>
              </a:rPr>
              <a:t>Visone</a:t>
            </a:r>
            <a:endParaRPr lang="en-US" sz="1200" b="1" dirty="0" smtClean="0">
              <a:latin typeface="Trebuchet MS" pitchFamily="34" charset="0"/>
            </a:endParaRPr>
          </a:p>
          <a:p>
            <a:r>
              <a:rPr lang="en-US" sz="1200" b="1" dirty="0" smtClean="0">
                <a:latin typeface="Trebuchet MS" pitchFamily="34" charset="0"/>
              </a:rPr>
              <a:t>Luca </a:t>
            </a:r>
            <a:r>
              <a:rPr lang="en-US" sz="1200" b="1" dirty="0" err="1" smtClean="0">
                <a:latin typeface="Trebuchet MS" pitchFamily="34" charset="0"/>
              </a:rPr>
              <a:t>Ambrosino</a:t>
            </a:r>
            <a:endParaRPr lang="en-US" sz="1200" b="1" dirty="0" smtClean="0">
              <a:latin typeface="Trebuchet MS" pitchFamily="34" charset="0"/>
            </a:endParaRPr>
          </a:p>
          <a:p>
            <a:r>
              <a:rPr lang="en-US" sz="1200" b="1" dirty="0" smtClean="0">
                <a:latin typeface="Trebuchet MS" pitchFamily="34" charset="0"/>
              </a:rPr>
              <a:t>Federica Galati</a:t>
            </a:r>
          </a:p>
          <a:p>
            <a:r>
              <a:rPr lang="en-US" sz="1200" b="1" dirty="0" err="1" smtClean="0">
                <a:latin typeface="Trebuchet MS" pitchFamily="34" charset="0"/>
              </a:rPr>
              <a:t>Roselinda</a:t>
            </a:r>
            <a:r>
              <a:rPr lang="en-US" sz="1200" b="1" dirty="0" smtClean="0">
                <a:latin typeface="Trebuchet MS" pitchFamily="34" charset="0"/>
              </a:rPr>
              <a:t> </a:t>
            </a:r>
            <a:r>
              <a:rPr lang="en-US" sz="1200" b="1" smtClean="0">
                <a:latin typeface="Trebuchet MS" pitchFamily="34" charset="0"/>
              </a:rPr>
              <a:t>AbateMarco</a:t>
            </a:r>
            <a:endParaRPr lang="en-US" sz="1200" b="1" dirty="0" smtClean="0">
              <a:latin typeface="Trebuchet MS" pitchFamily="34" charset="0"/>
            </a:endParaRPr>
          </a:p>
          <a:p>
            <a:r>
              <a:rPr lang="en-US" sz="1200" b="1" dirty="0" err="1" smtClean="0">
                <a:latin typeface="Trebuchet MS" pitchFamily="34" charset="0"/>
              </a:rPr>
              <a:t>Alessia</a:t>
            </a:r>
            <a:r>
              <a:rPr lang="en-US" sz="1200" b="1" dirty="0" smtClean="0">
                <a:latin typeface="Trebuchet MS" pitchFamily="34" charset="0"/>
              </a:rPr>
              <a:t> Di </a:t>
            </a:r>
            <a:r>
              <a:rPr lang="en-US" sz="1200" b="1" dirty="0" err="1" smtClean="0">
                <a:latin typeface="Trebuchet MS" pitchFamily="34" charset="0"/>
              </a:rPr>
              <a:t>Scala</a:t>
            </a:r>
            <a:endParaRPr lang="en-US" sz="1200" b="1" dirty="0" smtClean="0">
              <a:latin typeface="Trebuchet MS" pitchFamily="34" charset="0"/>
            </a:endParaRPr>
          </a:p>
          <a:p>
            <a:r>
              <a:rPr lang="en-US" sz="1200" b="1" dirty="0" err="1" smtClean="0">
                <a:latin typeface="Trebuchet MS" pitchFamily="34" charset="0"/>
              </a:rPr>
              <a:t>Valerio</a:t>
            </a:r>
            <a:r>
              <a:rPr lang="en-US" sz="1200" b="1" dirty="0" smtClean="0">
                <a:latin typeface="Trebuchet MS" pitchFamily="34" charset="0"/>
              </a:rPr>
              <a:t> </a:t>
            </a:r>
            <a:r>
              <a:rPr lang="en-US" sz="1200" b="1" dirty="0" err="1" smtClean="0">
                <a:latin typeface="Trebuchet MS" pitchFamily="34" charset="0"/>
              </a:rPr>
              <a:t>Orlandini</a:t>
            </a:r>
            <a:endParaRPr lang="en-US" sz="1200" b="1" dirty="0" smtClean="0">
              <a:latin typeface="Trebuchet MS" pitchFamily="34" charset="0"/>
            </a:endParaRPr>
          </a:p>
          <a:p>
            <a:r>
              <a:rPr lang="en-US" sz="1200" b="1" dirty="0" smtClean="0">
                <a:latin typeface="Trebuchet MS" pitchFamily="34" charset="0"/>
              </a:rPr>
              <a:t>Mena </a:t>
            </a:r>
            <a:r>
              <a:rPr lang="en-US" sz="1200" b="1" dirty="0" err="1" smtClean="0">
                <a:latin typeface="Trebuchet MS" pitchFamily="34" charset="0"/>
              </a:rPr>
              <a:t>Sannino</a:t>
            </a:r>
            <a:endParaRPr lang="en-US" sz="1200" b="1" dirty="0" smtClean="0">
              <a:latin typeface="Trebuchet MS" pitchFamily="34" charset="0"/>
            </a:endParaRPr>
          </a:p>
          <a:p>
            <a:endParaRPr lang="en-US" sz="1200" b="1" dirty="0" smtClean="0">
              <a:latin typeface="Trebuchet MS" pitchFamily="34" charset="0"/>
            </a:endParaRPr>
          </a:p>
          <a:p>
            <a:endParaRPr lang="en-US" sz="1200" dirty="0">
              <a:latin typeface="Trebuchet MS" pitchFamily="34" charset="0"/>
            </a:endParaRPr>
          </a:p>
        </p:txBody>
      </p:sp>
      <p:sp>
        <p:nvSpPr>
          <p:cNvPr id="20" name="CasellaDiTesto 19"/>
          <p:cNvSpPr txBox="1"/>
          <p:nvPr/>
        </p:nvSpPr>
        <p:spPr>
          <a:xfrm>
            <a:off x="4932040" y="692696"/>
            <a:ext cx="3600400" cy="2862322"/>
          </a:xfrm>
          <a:prstGeom prst="rect">
            <a:avLst/>
          </a:prstGeom>
          <a:noFill/>
        </p:spPr>
        <p:txBody>
          <a:bodyPr wrap="square" rtlCol="0">
            <a:spAutoFit/>
          </a:bodyPr>
          <a:lstStyle/>
          <a:p>
            <a:pPr>
              <a:buFont typeface="Arial" pitchFamily="34" charset="0"/>
              <a:buChar char="•"/>
            </a:pPr>
            <a:r>
              <a:rPr lang="en-US" sz="1200" dirty="0" smtClean="0">
                <a:latin typeface="Trebuchet MS" pitchFamily="34" charset="0"/>
              </a:rPr>
              <a:t>FP7-KBBE-2012-6-singlestage </a:t>
            </a:r>
            <a:r>
              <a:rPr lang="en-US" sz="1200" dirty="0" err="1" smtClean="0">
                <a:latin typeface="Trebuchet MS" pitchFamily="34" charset="0"/>
              </a:rPr>
              <a:t>PharmaSea</a:t>
            </a:r>
            <a:r>
              <a:rPr lang="en-US" sz="1200" dirty="0" smtClean="0">
                <a:latin typeface="Trebuchet MS" pitchFamily="34" charset="0"/>
              </a:rPr>
              <a:t>: </a:t>
            </a:r>
            <a:r>
              <a:rPr lang="en-US" sz="1200" dirty="0" err="1" smtClean="0">
                <a:latin typeface="Trebuchet MS" pitchFamily="34" charset="0"/>
              </a:rPr>
              <a:t>Incresing</a:t>
            </a:r>
            <a:r>
              <a:rPr lang="en-US" sz="1200" dirty="0" smtClean="0">
                <a:latin typeface="Trebuchet MS" pitchFamily="34" charset="0"/>
              </a:rPr>
              <a:t> Value and Flow in the Marine </a:t>
            </a:r>
            <a:r>
              <a:rPr lang="en-US" sz="1200" dirty="0" err="1" smtClean="0">
                <a:latin typeface="Trebuchet MS" pitchFamily="34" charset="0"/>
              </a:rPr>
              <a:t>Biodiscovery</a:t>
            </a:r>
            <a:r>
              <a:rPr lang="en-US" sz="1200" dirty="0" smtClean="0">
                <a:latin typeface="Trebuchet MS" pitchFamily="34" charset="0"/>
              </a:rPr>
              <a:t> Pipeline</a:t>
            </a:r>
          </a:p>
          <a:p>
            <a:pPr>
              <a:buFont typeface="Arial" pitchFamily="34" charset="0"/>
              <a:buChar char="•"/>
            </a:pPr>
            <a:endParaRPr lang="en-US" sz="1200" dirty="0" smtClean="0">
              <a:latin typeface="Trebuchet MS" pitchFamily="34" charset="0"/>
            </a:endParaRPr>
          </a:p>
          <a:p>
            <a:pPr>
              <a:buFont typeface="Arial" pitchFamily="34" charset="0"/>
              <a:buChar char="•"/>
            </a:pPr>
            <a:r>
              <a:rPr lang="en-US" sz="1200" dirty="0" smtClean="0">
                <a:latin typeface="Trebuchet MS" pitchFamily="34" charset="0"/>
              </a:rPr>
              <a:t>FFC 2011-2013: New drugs for </a:t>
            </a:r>
            <a:r>
              <a:rPr lang="en-US" sz="1200" dirty="0" err="1" smtClean="0">
                <a:latin typeface="Trebuchet MS" pitchFamily="34" charset="0"/>
              </a:rPr>
              <a:t>Burkholderia</a:t>
            </a:r>
            <a:r>
              <a:rPr lang="en-US" sz="1200" dirty="0" smtClean="0">
                <a:latin typeface="Trebuchet MS" pitchFamily="34" charset="0"/>
              </a:rPr>
              <a:t> </a:t>
            </a:r>
            <a:r>
              <a:rPr lang="en-US" sz="1200" dirty="0" err="1" smtClean="0">
                <a:latin typeface="Trebuchet MS" pitchFamily="34" charset="0"/>
              </a:rPr>
              <a:t>cepacia</a:t>
            </a:r>
            <a:r>
              <a:rPr lang="en-US" sz="1200" dirty="0" smtClean="0">
                <a:latin typeface="Trebuchet MS" pitchFamily="34" charset="0"/>
              </a:rPr>
              <a:t> from Antarctic bacteria</a:t>
            </a:r>
          </a:p>
          <a:p>
            <a:pPr>
              <a:buFont typeface="Arial" pitchFamily="34" charset="0"/>
              <a:buChar char="•"/>
            </a:pPr>
            <a:endParaRPr lang="en-US" sz="1200" dirty="0" smtClean="0">
              <a:latin typeface="Trebuchet MS" pitchFamily="34" charset="0"/>
            </a:endParaRPr>
          </a:p>
          <a:p>
            <a:pPr>
              <a:buFont typeface="Arial" pitchFamily="34" charset="0"/>
              <a:buChar char="•"/>
            </a:pPr>
            <a:r>
              <a:rPr lang="en-US" sz="1200" dirty="0" smtClean="0">
                <a:latin typeface="Trebuchet MS" pitchFamily="34" charset="0"/>
              </a:rPr>
              <a:t>PNRA 2014-2016: New drugs for cystic fibrosis opportunist pathogens</a:t>
            </a:r>
          </a:p>
          <a:p>
            <a:pPr>
              <a:buFont typeface="Arial" pitchFamily="34" charset="0"/>
              <a:buChar char="•"/>
            </a:pPr>
            <a:endParaRPr lang="en-US" sz="1200" dirty="0" smtClean="0">
              <a:latin typeface="Trebuchet MS" pitchFamily="34" charset="0"/>
            </a:endParaRPr>
          </a:p>
          <a:p>
            <a:r>
              <a:rPr lang="it-IT" sz="1200" b="1" dirty="0" smtClean="0">
                <a:latin typeface="Trebuchet MS" pitchFamily="34" charset="0"/>
              </a:rPr>
              <a:t>“</a:t>
            </a:r>
            <a:r>
              <a:rPr lang="it-IT" sz="1200" dirty="0" smtClean="0">
                <a:latin typeface="Trebuchet MS" pitchFamily="34" charset="0"/>
              </a:rPr>
              <a:t>PROGETTO CREME CAMPANIA RESEARCH IN EXPERIMENTAL MEDICINE” POR CAMPANIA FSE 2007/2013”</a:t>
            </a:r>
          </a:p>
          <a:p>
            <a:r>
              <a:rPr lang="it-IT" sz="1200" dirty="0" smtClean="0">
                <a:latin typeface="Trebuchet MS" pitchFamily="34" charset="0"/>
              </a:rPr>
              <a:t> </a:t>
            </a:r>
          </a:p>
          <a:p>
            <a:pPr>
              <a:buFont typeface="Arial" pitchFamily="34" charset="0"/>
              <a:buChar char="•"/>
            </a:pPr>
            <a:endParaRPr lang="en-US" sz="1200" dirty="0">
              <a:latin typeface="Trebuchet MS" pitchFamily="34" charset="0"/>
            </a:endParaRPr>
          </a:p>
        </p:txBody>
      </p:sp>
      <p:sp>
        <p:nvSpPr>
          <p:cNvPr id="21" name="CasellaDiTesto 20"/>
          <p:cNvSpPr txBox="1"/>
          <p:nvPr/>
        </p:nvSpPr>
        <p:spPr>
          <a:xfrm>
            <a:off x="5004048" y="332656"/>
            <a:ext cx="3240360" cy="369332"/>
          </a:xfrm>
          <a:prstGeom prst="rect">
            <a:avLst/>
          </a:prstGeom>
          <a:noFill/>
        </p:spPr>
        <p:txBody>
          <a:bodyPr wrap="square" rtlCol="0">
            <a:spAutoFit/>
          </a:bodyPr>
          <a:lstStyle/>
          <a:p>
            <a:r>
              <a:rPr lang="en-US" b="1" dirty="0" smtClean="0">
                <a:solidFill>
                  <a:srgbClr val="C00000"/>
                </a:solidFill>
                <a:latin typeface="Trebuchet MS" pitchFamily="34" charset="0"/>
              </a:rPr>
              <a:t>Funding</a:t>
            </a:r>
            <a:endParaRPr lang="en-US" b="1" dirty="0">
              <a:solidFill>
                <a:srgbClr val="C00000"/>
              </a:solidFill>
              <a:latin typeface="Trebuchet MS" pitchFamily="34" charset="0"/>
            </a:endParaRPr>
          </a:p>
        </p:txBody>
      </p:sp>
      <p:grpSp>
        <p:nvGrpSpPr>
          <p:cNvPr id="2" name="Gruppo 21"/>
          <p:cNvGrpSpPr/>
          <p:nvPr/>
        </p:nvGrpSpPr>
        <p:grpSpPr>
          <a:xfrm>
            <a:off x="1979712" y="3573016"/>
            <a:ext cx="6485971" cy="2593595"/>
            <a:chOff x="-3707737" y="1484784"/>
            <a:chExt cx="8267633" cy="3673264"/>
          </a:xfrm>
        </p:grpSpPr>
        <p:pic>
          <p:nvPicPr>
            <p:cNvPr id="23" name="Picture 26"/>
            <p:cNvPicPr>
              <a:picLocks noChangeAspect="1" noChangeArrowheads="1"/>
            </p:cNvPicPr>
            <p:nvPr/>
          </p:nvPicPr>
          <p:blipFill>
            <a:blip r:embed="rId5" cstate="print"/>
            <a:srcRect/>
            <a:stretch>
              <a:fillRect/>
            </a:stretch>
          </p:blipFill>
          <p:spPr bwMode="auto">
            <a:xfrm>
              <a:off x="1691680" y="1484784"/>
              <a:ext cx="1008112" cy="974509"/>
            </a:xfrm>
            <a:prstGeom prst="rect">
              <a:avLst/>
            </a:prstGeom>
            <a:noFill/>
            <a:ln w="9525">
              <a:noFill/>
              <a:miter lim="800000"/>
              <a:headEnd/>
              <a:tailEnd/>
            </a:ln>
          </p:spPr>
        </p:pic>
        <p:pic>
          <p:nvPicPr>
            <p:cNvPr id="24" name="Picture 6"/>
            <p:cNvPicPr>
              <a:picLocks noChangeAspect="1" noChangeArrowheads="1"/>
            </p:cNvPicPr>
            <p:nvPr/>
          </p:nvPicPr>
          <p:blipFill>
            <a:blip r:embed="rId6" cstate="print"/>
            <a:srcRect/>
            <a:stretch>
              <a:fillRect/>
            </a:stretch>
          </p:blipFill>
          <p:spPr bwMode="auto">
            <a:xfrm>
              <a:off x="1619672" y="2708920"/>
              <a:ext cx="2940224" cy="550554"/>
            </a:xfrm>
            <a:prstGeom prst="rect">
              <a:avLst/>
            </a:prstGeom>
            <a:noFill/>
            <a:ln w="9525">
              <a:noFill/>
              <a:round/>
              <a:headEnd/>
              <a:tailEnd/>
            </a:ln>
          </p:spPr>
        </p:pic>
        <p:pic>
          <p:nvPicPr>
            <p:cNvPr id="25" name="Picture 6" descr="http://upload.wikimedia.org/wikipedia/it/f/fd/Unime.png"/>
            <p:cNvPicPr>
              <a:picLocks noChangeAspect="1" noChangeArrowheads="1"/>
            </p:cNvPicPr>
            <p:nvPr/>
          </p:nvPicPr>
          <p:blipFill>
            <a:blip r:embed="rId7" cstate="print"/>
            <a:srcRect/>
            <a:stretch>
              <a:fillRect/>
            </a:stretch>
          </p:blipFill>
          <p:spPr bwMode="auto">
            <a:xfrm>
              <a:off x="3059832" y="1484784"/>
              <a:ext cx="951757" cy="951757"/>
            </a:xfrm>
            <a:prstGeom prst="rect">
              <a:avLst/>
            </a:prstGeom>
            <a:noFill/>
          </p:spPr>
        </p:pic>
        <p:pic>
          <p:nvPicPr>
            <p:cNvPr id="26" name="Picture 3" descr="C:\Users\iPietro\Desktop\download.jpg"/>
            <p:cNvPicPr>
              <a:picLocks noChangeAspect="1" noChangeArrowheads="1"/>
            </p:cNvPicPr>
            <p:nvPr/>
          </p:nvPicPr>
          <p:blipFill>
            <a:blip r:embed="rId8" cstate="print"/>
            <a:srcRect/>
            <a:stretch>
              <a:fillRect/>
            </a:stretch>
          </p:blipFill>
          <p:spPr bwMode="auto">
            <a:xfrm>
              <a:off x="683568" y="3356992"/>
              <a:ext cx="936104" cy="948697"/>
            </a:xfrm>
            <a:prstGeom prst="rect">
              <a:avLst/>
            </a:prstGeom>
            <a:noFill/>
          </p:spPr>
        </p:pic>
        <p:pic>
          <p:nvPicPr>
            <p:cNvPr id="27" name="Picture 5" descr="https://encrypted-tbn3.gstatic.com/images?q=tbn:ANd9GcT_UzjhCJ_DIHJPnj3OeYHlUU0TNX1aC2Hp6fUoHeEPSFWVeiyBew"/>
            <p:cNvPicPr>
              <a:picLocks noChangeAspect="1" noChangeArrowheads="1"/>
            </p:cNvPicPr>
            <p:nvPr/>
          </p:nvPicPr>
          <p:blipFill>
            <a:blip r:embed="rId9" cstate="print"/>
            <a:srcRect/>
            <a:stretch>
              <a:fillRect/>
            </a:stretch>
          </p:blipFill>
          <p:spPr bwMode="auto">
            <a:xfrm>
              <a:off x="2267744" y="3573016"/>
              <a:ext cx="2088231" cy="639360"/>
            </a:xfrm>
            <a:prstGeom prst="rect">
              <a:avLst/>
            </a:prstGeom>
            <a:noFill/>
          </p:spPr>
        </p:pic>
        <p:pic>
          <p:nvPicPr>
            <p:cNvPr id="28" name="Picture 6"/>
            <p:cNvPicPr>
              <a:picLocks noChangeAspect="1" noChangeArrowheads="1"/>
            </p:cNvPicPr>
            <p:nvPr/>
          </p:nvPicPr>
          <p:blipFill>
            <a:blip r:embed="rId10" cstate="print"/>
            <a:srcRect/>
            <a:stretch>
              <a:fillRect/>
            </a:stretch>
          </p:blipFill>
          <p:spPr bwMode="auto">
            <a:xfrm>
              <a:off x="606309" y="1555569"/>
              <a:ext cx="719014" cy="509047"/>
            </a:xfrm>
            <a:prstGeom prst="rect">
              <a:avLst/>
            </a:prstGeom>
            <a:noFill/>
            <a:ln w="9525">
              <a:noFill/>
              <a:miter lim="800000"/>
              <a:headEnd/>
              <a:tailEnd/>
            </a:ln>
          </p:spPr>
        </p:pic>
        <p:pic>
          <p:nvPicPr>
            <p:cNvPr id="29" name="Picture 28"/>
            <p:cNvPicPr>
              <a:picLocks noChangeAspect="1" noChangeArrowheads="1"/>
            </p:cNvPicPr>
            <p:nvPr/>
          </p:nvPicPr>
          <p:blipFill>
            <a:blip r:embed="rId11" cstate="print"/>
            <a:srcRect/>
            <a:stretch>
              <a:fillRect/>
            </a:stretch>
          </p:blipFill>
          <p:spPr bwMode="auto">
            <a:xfrm>
              <a:off x="683568" y="2420888"/>
              <a:ext cx="541411" cy="655494"/>
            </a:xfrm>
            <a:prstGeom prst="rect">
              <a:avLst/>
            </a:prstGeom>
            <a:noFill/>
            <a:ln w="9525">
              <a:noFill/>
              <a:miter lim="800000"/>
              <a:headEnd/>
              <a:tailEnd/>
            </a:ln>
          </p:spPr>
        </p:pic>
        <p:pic>
          <p:nvPicPr>
            <p:cNvPr id="30" name="Immagine 29"/>
            <p:cNvPicPr>
              <a:picLocks noChangeAspect="1"/>
            </p:cNvPicPr>
            <p:nvPr/>
          </p:nvPicPr>
          <p:blipFill>
            <a:blip r:embed="rId12" cstate="print"/>
            <a:stretch>
              <a:fillRect/>
            </a:stretch>
          </p:blipFill>
          <p:spPr>
            <a:xfrm>
              <a:off x="-3707737" y="3830409"/>
              <a:ext cx="1527121" cy="1145341"/>
            </a:xfrm>
            <a:prstGeom prst="rect">
              <a:avLst/>
            </a:prstGeom>
          </p:spPr>
        </p:pic>
        <p:pic>
          <p:nvPicPr>
            <p:cNvPr id="31" name="Picture 2" descr="https://encrypted-tbn3.gstatic.com/images?q=tbn:ANd9GcQ1sT2ScShF28a3VQoFWMUJHDL4AemobOrbPh9Zl3q-1WQJ6sTG"/>
            <p:cNvPicPr>
              <a:picLocks noChangeAspect="1" noChangeArrowheads="1"/>
            </p:cNvPicPr>
            <p:nvPr/>
          </p:nvPicPr>
          <p:blipFill>
            <a:blip r:embed="rId13" cstate="print"/>
            <a:srcRect/>
            <a:stretch>
              <a:fillRect/>
            </a:stretch>
          </p:blipFill>
          <p:spPr bwMode="auto">
            <a:xfrm>
              <a:off x="-1413031" y="3728425"/>
              <a:ext cx="1009670" cy="1429623"/>
            </a:xfrm>
            <a:prstGeom prst="rect">
              <a:avLst/>
            </a:prstGeom>
            <a:noFill/>
          </p:spPr>
        </p:pic>
      </p:grpSp>
      <p:sp>
        <p:nvSpPr>
          <p:cNvPr id="32" name="CasellaDiTesto 31"/>
          <p:cNvSpPr txBox="1"/>
          <p:nvPr/>
        </p:nvSpPr>
        <p:spPr>
          <a:xfrm>
            <a:off x="5148064" y="3212976"/>
            <a:ext cx="3240360" cy="369332"/>
          </a:xfrm>
          <a:prstGeom prst="rect">
            <a:avLst/>
          </a:prstGeom>
          <a:noFill/>
        </p:spPr>
        <p:txBody>
          <a:bodyPr wrap="square" rtlCol="0">
            <a:spAutoFit/>
          </a:bodyPr>
          <a:lstStyle/>
          <a:p>
            <a:r>
              <a:rPr lang="en-US" b="1" dirty="0" smtClean="0">
                <a:solidFill>
                  <a:srgbClr val="C00000"/>
                </a:solidFill>
                <a:latin typeface="Trebuchet MS" pitchFamily="34" charset="0"/>
              </a:rPr>
              <a:t>Collaborations</a:t>
            </a:r>
            <a:endParaRPr lang="en-US" b="1" dirty="0">
              <a:solidFill>
                <a:srgbClr val="C00000"/>
              </a:solidFill>
              <a:latin typeface="Trebuchet MS" pitchFamily="34" charset="0"/>
            </a:endParaRPr>
          </a:p>
        </p:txBody>
      </p:sp>
      <p:sp>
        <p:nvSpPr>
          <p:cNvPr id="33" name="CasellaDiTesto 32"/>
          <p:cNvSpPr txBox="1"/>
          <p:nvPr/>
        </p:nvSpPr>
        <p:spPr>
          <a:xfrm>
            <a:off x="1979712" y="4581128"/>
            <a:ext cx="1512168" cy="523220"/>
          </a:xfrm>
          <a:prstGeom prst="rect">
            <a:avLst/>
          </a:prstGeom>
          <a:noFill/>
        </p:spPr>
        <p:txBody>
          <a:bodyPr wrap="square" rtlCol="0">
            <a:spAutoFit/>
          </a:bodyPr>
          <a:lstStyle/>
          <a:p>
            <a:r>
              <a:rPr lang="en-US" sz="1400" dirty="0" smtClean="0">
                <a:latin typeface="Trebuchet MS" pitchFamily="34" charset="0"/>
              </a:rPr>
              <a:t>Prof. </a:t>
            </a:r>
            <a:r>
              <a:rPr lang="en-US" sz="1400" dirty="0" err="1" smtClean="0">
                <a:latin typeface="Trebuchet MS" pitchFamily="34" charset="0"/>
              </a:rPr>
              <a:t>Renato</a:t>
            </a:r>
            <a:r>
              <a:rPr lang="en-US" sz="1400" dirty="0" smtClean="0">
                <a:latin typeface="Trebuchet MS" pitchFamily="34" charset="0"/>
              </a:rPr>
              <a:t> </a:t>
            </a:r>
            <a:r>
              <a:rPr lang="en-US" sz="1400" dirty="0" err="1" smtClean="0">
                <a:latin typeface="Trebuchet MS" pitchFamily="34" charset="0"/>
              </a:rPr>
              <a:t>Fani</a:t>
            </a:r>
            <a:endParaRPr lang="en-US" sz="1400" dirty="0">
              <a:latin typeface="Trebuchet MS" pitchFamily="34" charset="0"/>
            </a:endParaRPr>
          </a:p>
        </p:txBody>
      </p:sp>
      <p:sp>
        <p:nvSpPr>
          <p:cNvPr id="34" name="CasellaDiTesto 33"/>
          <p:cNvSpPr txBox="1"/>
          <p:nvPr/>
        </p:nvSpPr>
        <p:spPr>
          <a:xfrm>
            <a:off x="3563888" y="4653136"/>
            <a:ext cx="1296144" cy="523220"/>
          </a:xfrm>
          <a:prstGeom prst="rect">
            <a:avLst/>
          </a:prstGeom>
          <a:noFill/>
        </p:spPr>
        <p:txBody>
          <a:bodyPr wrap="square" rtlCol="0">
            <a:spAutoFit/>
          </a:bodyPr>
          <a:lstStyle/>
          <a:p>
            <a:r>
              <a:rPr lang="en-US" sz="1400" dirty="0" smtClean="0">
                <a:latin typeface="Trebuchet MS" pitchFamily="34" charset="0"/>
              </a:rPr>
              <a:t>Prof. George </a:t>
            </a:r>
            <a:r>
              <a:rPr lang="en-US" sz="1400" dirty="0" err="1" smtClean="0">
                <a:latin typeface="Trebuchet MS" pitchFamily="34" charset="0"/>
              </a:rPr>
              <a:t>Tegos</a:t>
            </a:r>
            <a:endParaRPr lang="en-US" sz="1400" dirty="0">
              <a:latin typeface="Trebuchet MS"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836712"/>
            <a:ext cx="7920880" cy="1754326"/>
          </a:xfrm>
          <a:prstGeom prst="rect">
            <a:avLst/>
          </a:prstGeom>
          <a:noFill/>
        </p:spPr>
        <p:txBody>
          <a:bodyPr wrap="square" rtlCol="0">
            <a:spAutoFit/>
          </a:bodyPr>
          <a:lstStyle/>
          <a:p>
            <a:r>
              <a:rPr lang="en-US" sz="5400" b="1" dirty="0" smtClean="0">
                <a:solidFill>
                  <a:srgbClr val="C00000"/>
                </a:solidFill>
              </a:rPr>
              <a:t>Thank you for your kind attention</a:t>
            </a:r>
            <a:endParaRPr lang="en-US" sz="5400" b="1" dirty="0">
              <a:solidFill>
                <a:srgbClr val="C00000"/>
              </a:solidFill>
            </a:endParaRPr>
          </a:p>
        </p:txBody>
      </p:sp>
      <p:pic>
        <p:nvPicPr>
          <p:cNvPr id="3" name="Picture 2" descr="C:\Users\iPietro\Desktop\Pleneu-Island-Antarctic-Peninsula-antartica-23340680-1600-1200.jpg"/>
          <p:cNvPicPr>
            <a:picLocks noChangeAspect="1" noChangeArrowheads="1"/>
          </p:cNvPicPr>
          <p:nvPr/>
        </p:nvPicPr>
        <p:blipFill>
          <a:blip r:embed="rId2" cstate="print"/>
          <a:srcRect/>
          <a:stretch>
            <a:fillRect/>
          </a:stretch>
        </p:blipFill>
        <p:spPr bwMode="auto">
          <a:xfrm>
            <a:off x="2339752" y="2708920"/>
            <a:ext cx="4056451" cy="304233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9"/>
          <p:cNvGrpSpPr/>
          <p:nvPr/>
        </p:nvGrpSpPr>
        <p:grpSpPr>
          <a:xfrm>
            <a:off x="2555776" y="1052736"/>
            <a:ext cx="3672408" cy="3518720"/>
            <a:chOff x="2555776" y="1412776"/>
            <a:chExt cx="4176464" cy="3672408"/>
          </a:xfrm>
        </p:grpSpPr>
        <p:sp>
          <p:nvSpPr>
            <p:cNvPr id="15" name="Rettangolo 14"/>
            <p:cNvSpPr/>
            <p:nvPr/>
          </p:nvSpPr>
          <p:spPr>
            <a:xfrm>
              <a:off x="2771800" y="1412776"/>
              <a:ext cx="3744416" cy="72008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chemeClr val="tx1"/>
                  </a:solidFill>
                  <a:latin typeface="Trebuchet MS" pitchFamily="34" charset="0"/>
                </a:rPr>
                <a:t>Infect</a:t>
              </a:r>
              <a:r>
                <a:rPr lang="it-IT" sz="1600" b="1" dirty="0" smtClean="0">
                  <a:solidFill>
                    <a:schemeClr val="tx1"/>
                  </a:solidFill>
                  <a:latin typeface="Trebuchet MS" pitchFamily="34" charset="0"/>
                </a:rPr>
                <a:t> </a:t>
              </a:r>
              <a:r>
                <a:rPr lang="it-IT" sz="1600" b="1" i="1" dirty="0" smtClean="0">
                  <a:solidFill>
                    <a:schemeClr val="tx1"/>
                  </a:solidFill>
                  <a:latin typeface="Trebuchet MS" pitchFamily="34" charset="0"/>
                </a:rPr>
                <a:t>C. </a:t>
              </a:r>
              <a:r>
                <a:rPr lang="it-IT" sz="1600" b="1" i="1" dirty="0" err="1" smtClean="0">
                  <a:solidFill>
                    <a:schemeClr val="tx1"/>
                  </a:solidFill>
                  <a:latin typeface="Trebuchet MS" pitchFamily="34" charset="0"/>
                </a:rPr>
                <a:t>elegans</a:t>
              </a:r>
              <a:r>
                <a:rPr lang="it-IT" sz="1600" b="1" i="1" dirty="0" smtClean="0">
                  <a:solidFill>
                    <a:schemeClr val="tx1"/>
                  </a:solidFill>
                  <a:latin typeface="Trebuchet MS" pitchFamily="34" charset="0"/>
                </a:rPr>
                <a:t> </a:t>
              </a:r>
              <a:r>
                <a:rPr lang="it-IT" sz="1600" b="1" dirty="0" err="1" smtClean="0">
                  <a:solidFill>
                    <a:schemeClr val="tx1"/>
                  </a:solidFill>
                  <a:latin typeface="Trebuchet MS" pitchFamily="34" charset="0"/>
                </a:rPr>
                <a:t>with</a:t>
              </a:r>
              <a:r>
                <a:rPr lang="it-IT" sz="1600" b="1" dirty="0" smtClean="0">
                  <a:solidFill>
                    <a:schemeClr val="tx1"/>
                  </a:solidFill>
                  <a:latin typeface="Trebuchet MS" pitchFamily="34" charset="0"/>
                </a:rPr>
                <a:t> </a:t>
              </a:r>
              <a:r>
                <a:rPr lang="it-IT" sz="1600" b="1" dirty="0" err="1" smtClean="0">
                  <a:solidFill>
                    <a:schemeClr val="tx1"/>
                  </a:solidFill>
                  <a:latin typeface="Trebuchet MS" pitchFamily="34" charset="0"/>
                </a:rPr>
                <a:t>Bcc</a:t>
              </a:r>
              <a:r>
                <a:rPr lang="it-IT" sz="1600" b="1" dirty="0" smtClean="0">
                  <a:solidFill>
                    <a:schemeClr val="tx1"/>
                  </a:solidFill>
                  <a:latin typeface="Trebuchet MS" pitchFamily="34" charset="0"/>
                </a:rPr>
                <a:t> </a:t>
              </a:r>
              <a:r>
                <a:rPr lang="it-IT" sz="1600" b="1" dirty="0" err="1" smtClean="0">
                  <a:solidFill>
                    <a:schemeClr val="tx1"/>
                  </a:solidFill>
                  <a:latin typeface="Trebuchet MS" pitchFamily="34" charset="0"/>
                </a:rPr>
                <a:t>strains</a:t>
              </a:r>
              <a:endParaRPr lang="it-IT" sz="1600" b="1" dirty="0">
                <a:solidFill>
                  <a:schemeClr val="tx1"/>
                </a:solidFill>
                <a:latin typeface="Trebuchet MS" pitchFamily="34" charset="0"/>
              </a:endParaRPr>
            </a:p>
          </p:txBody>
        </p:sp>
        <p:sp>
          <p:nvSpPr>
            <p:cNvPr id="16" name="Rettangolo 15"/>
            <p:cNvSpPr/>
            <p:nvPr/>
          </p:nvSpPr>
          <p:spPr>
            <a:xfrm>
              <a:off x="2555776" y="2420888"/>
              <a:ext cx="4176464" cy="122413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rebuchet MS" pitchFamily="34" charset="0"/>
                </a:rPr>
                <a:t>Transfer15 infected worms in wells of  a 96-multiwell plate</a:t>
              </a:r>
            </a:p>
            <a:p>
              <a:pPr algn="ctr"/>
              <a:r>
                <a:rPr lang="en-US" sz="1600" b="1" dirty="0" smtClean="0">
                  <a:solidFill>
                    <a:schemeClr val="tx1"/>
                  </a:solidFill>
                  <a:latin typeface="Trebuchet MS" pitchFamily="34" charset="0"/>
                </a:rPr>
                <a:t>containing test compounds</a:t>
              </a:r>
              <a:endParaRPr lang="en-US" sz="1600" b="1" dirty="0">
                <a:solidFill>
                  <a:schemeClr val="tx1"/>
                </a:solidFill>
                <a:latin typeface="Trebuchet MS" pitchFamily="34" charset="0"/>
              </a:endParaRPr>
            </a:p>
          </p:txBody>
        </p:sp>
        <p:sp>
          <p:nvSpPr>
            <p:cNvPr id="17" name="Rettangolo 16"/>
            <p:cNvSpPr/>
            <p:nvPr/>
          </p:nvSpPr>
          <p:spPr>
            <a:xfrm>
              <a:off x="2627784" y="4221088"/>
              <a:ext cx="4104456" cy="86409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smtClean="0">
                  <a:solidFill>
                    <a:schemeClr val="tx1"/>
                  </a:solidFill>
                  <a:latin typeface="Trebuchet MS" pitchFamily="34" charset="0"/>
                </a:rPr>
                <a:t>Count</a:t>
              </a:r>
              <a:r>
                <a:rPr lang="it-IT" sz="1600" b="1" dirty="0" smtClean="0">
                  <a:solidFill>
                    <a:schemeClr val="tx1"/>
                  </a:solidFill>
                  <a:latin typeface="Trebuchet MS" pitchFamily="34" charset="0"/>
                </a:rPr>
                <a:t> </a:t>
              </a:r>
              <a:r>
                <a:rPr lang="it-IT" sz="1600" b="1" dirty="0" err="1" smtClean="0">
                  <a:solidFill>
                    <a:schemeClr val="tx1"/>
                  </a:solidFill>
                  <a:latin typeface="Trebuchet MS" pitchFamily="34" charset="0"/>
                </a:rPr>
                <a:t>of</a:t>
              </a:r>
              <a:r>
                <a:rPr lang="it-IT" sz="1600" b="1" dirty="0" smtClean="0">
                  <a:solidFill>
                    <a:schemeClr val="tx1"/>
                  </a:solidFill>
                  <a:latin typeface="Trebuchet MS" pitchFamily="34" charset="0"/>
                </a:rPr>
                <a:t> </a:t>
              </a:r>
              <a:r>
                <a:rPr lang="it-IT" sz="1600" b="1" dirty="0" err="1" smtClean="0">
                  <a:solidFill>
                    <a:schemeClr val="tx1"/>
                  </a:solidFill>
                  <a:latin typeface="Trebuchet MS" pitchFamily="34" charset="0"/>
                </a:rPr>
                <a:t>survival</a:t>
              </a:r>
              <a:r>
                <a:rPr lang="it-IT" sz="1600" b="1" dirty="0" smtClean="0">
                  <a:solidFill>
                    <a:schemeClr val="tx1"/>
                  </a:solidFill>
                  <a:latin typeface="Trebuchet MS" pitchFamily="34" charset="0"/>
                </a:rPr>
                <a:t> </a:t>
              </a:r>
              <a:r>
                <a:rPr lang="it-IT" sz="1600" b="1" dirty="0" err="1" smtClean="0">
                  <a:solidFill>
                    <a:schemeClr val="tx1"/>
                  </a:solidFill>
                  <a:latin typeface="Trebuchet MS" pitchFamily="34" charset="0"/>
                </a:rPr>
                <a:t>worms</a:t>
              </a:r>
              <a:r>
                <a:rPr lang="it-IT" sz="1600" b="1" dirty="0" smtClean="0">
                  <a:solidFill>
                    <a:schemeClr val="tx1"/>
                  </a:solidFill>
                  <a:latin typeface="Trebuchet MS" pitchFamily="34" charset="0"/>
                </a:rPr>
                <a:t> in </a:t>
              </a:r>
              <a:r>
                <a:rPr lang="it-IT" sz="1600" b="1" dirty="0" err="1" smtClean="0">
                  <a:solidFill>
                    <a:schemeClr val="tx1"/>
                  </a:solidFill>
                  <a:latin typeface="Trebuchet MS" pitchFamily="34" charset="0"/>
                </a:rPr>
                <a:t>each</a:t>
              </a:r>
              <a:r>
                <a:rPr lang="it-IT" sz="1600" b="1" dirty="0" smtClean="0">
                  <a:solidFill>
                    <a:schemeClr val="tx1"/>
                  </a:solidFill>
                  <a:latin typeface="Trebuchet MS" pitchFamily="34" charset="0"/>
                </a:rPr>
                <a:t> </a:t>
              </a:r>
              <a:r>
                <a:rPr lang="it-IT" sz="1600" b="1" dirty="0" err="1" smtClean="0">
                  <a:solidFill>
                    <a:schemeClr val="tx1"/>
                  </a:solidFill>
                  <a:latin typeface="Trebuchet MS" pitchFamily="34" charset="0"/>
                </a:rPr>
                <a:t>well</a:t>
              </a:r>
              <a:endParaRPr lang="it-IT" sz="1600" b="1" dirty="0">
                <a:solidFill>
                  <a:schemeClr val="tx1"/>
                </a:solidFill>
                <a:latin typeface="Trebuchet MS" pitchFamily="34" charset="0"/>
              </a:endParaRPr>
            </a:p>
          </p:txBody>
        </p:sp>
        <p:cxnSp>
          <p:nvCxnSpPr>
            <p:cNvPr id="22" name="Connettore 2 21"/>
            <p:cNvCxnSpPr>
              <a:stCxn id="15" idx="2"/>
              <a:endCxn id="16" idx="0"/>
            </p:cNvCxnSpPr>
            <p:nvPr/>
          </p:nvCxnSpPr>
          <p:spPr>
            <a:xfrm>
              <a:off x="4644008" y="2132856"/>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a:stCxn id="16" idx="2"/>
            </p:cNvCxnSpPr>
            <p:nvPr/>
          </p:nvCxnSpPr>
          <p:spPr>
            <a:xfrm>
              <a:off x="4644008" y="3645024"/>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Rettangolo 10"/>
          <p:cNvSpPr/>
          <p:nvPr/>
        </p:nvSpPr>
        <p:spPr>
          <a:xfrm>
            <a:off x="1331640" y="4869160"/>
            <a:ext cx="6120680" cy="369332"/>
          </a:xfrm>
          <a:prstGeom prst="rect">
            <a:avLst/>
          </a:prstGeom>
        </p:spPr>
        <p:txBody>
          <a:bodyPr wrap="square">
            <a:spAutoFit/>
          </a:bodyPr>
          <a:lstStyle/>
          <a:p>
            <a:pPr algn="ctr"/>
            <a:r>
              <a:rPr lang="it-IT" b="1" dirty="0" err="1" smtClean="0">
                <a:solidFill>
                  <a:srgbClr val="C00000"/>
                </a:solidFill>
                <a:latin typeface="Trebuchet MS" pitchFamily="34" charset="0"/>
              </a:rPr>
              <a:t>Selection</a:t>
            </a:r>
            <a:r>
              <a:rPr lang="it-IT" b="1" dirty="0" smtClean="0">
                <a:solidFill>
                  <a:srgbClr val="C00000"/>
                </a:solidFill>
                <a:latin typeface="Trebuchet MS" pitchFamily="34" charset="0"/>
              </a:rPr>
              <a:t> </a:t>
            </a:r>
            <a:r>
              <a:rPr lang="it-IT" b="1" dirty="0" err="1" smtClean="0">
                <a:solidFill>
                  <a:srgbClr val="C00000"/>
                </a:solidFill>
                <a:latin typeface="Trebuchet MS" pitchFamily="34" charset="0"/>
              </a:rPr>
              <a:t>of</a:t>
            </a:r>
            <a:r>
              <a:rPr lang="it-IT" b="1" dirty="0" smtClean="0">
                <a:solidFill>
                  <a:srgbClr val="C00000"/>
                </a:solidFill>
                <a:latin typeface="Trebuchet MS" pitchFamily="34" charset="0"/>
              </a:rPr>
              <a:t> </a:t>
            </a:r>
            <a:r>
              <a:rPr lang="it-IT" b="1" dirty="0" err="1" smtClean="0">
                <a:solidFill>
                  <a:srgbClr val="C00000"/>
                </a:solidFill>
                <a:latin typeface="Trebuchet MS" pitchFamily="34" charset="0"/>
              </a:rPr>
              <a:t>compounds</a:t>
            </a:r>
            <a:r>
              <a:rPr lang="it-IT" b="1" dirty="0" smtClean="0">
                <a:solidFill>
                  <a:srgbClr val="C00000"/>
                </a:solidFill>
                <a:latin typeface="Trebuchet MS" pitchFamily="34" charset="0"/>
              </a:rPr>
              <a:t> </a:t>
            </a:r>
            <a:r>
              <a:rPr lang="it-IT" b="1" dirty="0" err="1" smtClean="0">
                <a:solidFill>
                  <a:srgbClr val="C00000"/>
                </a:solidFill>
                <a:latin typeface="Trebuchet MS" pitchFamily="34" charset="0"/>
              </a:rPr>
              <a:t>that</a:t>
            </a:r>
            <a:r>
              <a:rPr lang="it-IT" b="1" dirty="0" smtClean="0">
                <a:solidFill>
                  <a:srgbClr val="C00000"/>
                </a:solidFill>
                <a:latin typeface="Trebuchet MS" pitchFamily="34" charset="0"/>
              </a:rPr>
              <a:t> </a:t>
            </a:r>
            <a:r>
              <a:rPr lang="it-IT" b="1" dirty="0" err="1" smtClean="0">
                <a:solidFill>
                  <a:srgbClr val="C00000"/>
                </a:solidFill>
                <a:latin typeface="Trebuchet MS" pitchFamily="34" charset="0"/>
              </a:rPr>
              <a:t>prolong</a:t>
            </a:r>
            <a:r>
              <a:rPr lang="it-IT" b="1" dirty="0" smtClean="0">
                <a:solidFill>
                  <a:srgbClr val="C00000"/>
                </a:solidFill>
                <a:latin typeface="Trebuchet MS" pitchFamily="34" charset="0"/>
              </a:rPr>
              <a:t> </a:t>
            </a:r>
            <a:r>
              <a:rPr lang="it-IT" b="1" dirty="0" err="1" smtClean="0">
                <a:solidFill>
                  <a:srgbClr val="C00000"/>
                </a:solidFill>
                <a:latin typeface="Trebuchet MS" pitchFamily="34" charset="0"/>
              </a:rPr>
              <a:t>worms</a:t>
            </a:r>
            <a:r>
              <a:rPr lang="it-IT" b="1" dirty="0" smtClean="0">
                <a:solidFill>
                  <a:srgbClr val="C00000"/>
                </a:solidFill>
                <a:latin typeface="Trebuchet MS" pitchFamily="34" charset="0"/>
              </a:rPr>
              <a:t> </a:t>
            </a:r>
            <a:r>
              <a:rPr lang="it-IT" b="1" dirty="0" err="1" smtClean="0">
                <a:solidFill>
                  <a:srgbClr val="C00000"/>
                </a:solidFill>
                <a:latin typeface="Trebuchet MS" pitchFamily="34" charset="0"/>
              </a:rPr>
              <a:t>survival</a:t>
            </a:r>
            <a:endParaRPr lang="it-IT" b="1" dirty="0">
              <a:solidFill>
                <a:srgbClr val="C00000"/>
              </a:solidFill>
              <a:latin typeface="Trebuchet MS" pitchFamily="34" charset="0"/>
            </a:endParaRPr>
          </a:p>
        </p:txBody>
      </p:sp>
      <p:sp>
        <p:nvSpPr>
          <p:cNvPr id="12" name="CasellaDiTesto 11"/>
          <p:cNvSpPr txBox="1"/>
          <p:nvPr/>
        </p:nvSpPr>
        <p:spPr>
          <a:xfrm>
            <a:off x="1043608" y="404664"/>
            <a:ext cx="6480720" cy="369332"/>
          </a:xfrm>
          <a:prstGeom prst="rect">
            <a:avLst/>
          </a:prstGeom>
          <a:noFill/>
        </p:spPr>
        <p:txBody>
          <a:bodyPr wrap="square" rtlCol="0">
            <a:spAutoFit/>
          </a:bodyPr>
          <a:lstStyle/>
          <a:p>
            <a:r>
              <a:rPr lang="it-IT" b="1" i="1" dirty="0" smtClean="0">
                <a:solidFill>
                  <a:srgbClr val="C00000"/>
                </a:solidFill>
                <a:latin typeface="Trebuchet MS" pitchFamily="34" charset="0"/>
              </a:rPr>
              <a:t>In vivo </a:t>
            </a:r>
            <a:r>
              <a:rPr lang="it-IT" b="1" dirty="0" err="1" smtClean="0">
                <a:solidFill>
                  <a:srgbClr val="C00000"/>
                </a:solidFill>
                <a:latin typeface="Trebuchet MS" pitchFamily="34" charset="0"/>
              </a:rPr>
              <a:t>validation</a:t>
            </a:r>
            <a:r>
              <a:rPr lang="it-IT" b="1" dirty="0" smtClean="0">
                <a:solidFill>
                  <a:srgbClr val="C00000"/>
                </a:solidFill>
                <a:latin typeface="Trebuchet MS" pitchFamily="34" charset="0"/>
              </a:rPr>
              <a:t> </a:t>
            </a:r>
            <a:r>
              <a:rPr lang="it-IT" b="1" dirty="0" err="1" smtClean="0">
                <a:solidFill>
                  <a:srgbClr val="C00000"/>
                </a:solidFill>
                <a:latin typeface="Trebuchet MS" pitchFamily="34" charset="0"/>
              </a:rPr>
              <a:t>of</a:t>
            </a:r>
            <a:r>
              <a:rPr lang="it-IT" b="1" dirty="0" smtClean="0">
                <a:solidFill>
                  <a:srgbClr val="C00000"/>
                </a:solidFill>
                <a:latin typeface="Trebuchet MS" pitchFamily="34" charset="0"/>
              </a:rPr>
              <a:t> </a:t>
            </a:r>
            <a:r>
              <a:rPr lang="it-IT" b="1" dirty="0" err="1" smtClean="0">
                <a:solidFill>
                  <a:srgbClr val="C00000"/>
                </a:solidFill>
                <a:latin typeface="Trebuchet MS" pitchFamily="34" charset="0"/>
              </a:rPr>
              <a:t>novel</a:t>
            </a:r>
            <a:r>
              <a:rPr lang="it-IT" b="1" dirty="0" smtClean="0">
                <a:solidFill>
                  <a:srgbClr val="C00000"/>
                </a:solidFill>
                <a:latin typeface="Trebuchet MS" pitchFamily="34" charset="0"/>
              </a:rPr>
              <a:t> </a:t>
            </a:r>
            <a:r>
              <a:rPr lang="it-IT" b="1" dirty="0" err="1" smtClean="0">
                <a:solidFill>
                  <a:srgbClr val="C00000"/>
                </a:solidFill>
                <a:latin typeface="Trebuchet MS" pitchFamily="34" charset="0"/>
              </a:rPr>
              <a:t>antimicrobic</a:t>
            </a:r>
            <a:r>
              <a:rPr lang="it-IT" b="1" dirty="0" smtClean="0">
                <a:solidFill>
                  <a:srgbClr val="C00000"/>
                </a:solidFill>
                <a:latin typeface="Trebuchet MS" pitchFamily="34" charset="0"/>
              </a:rPr>
              <a:t> </a:t>
            </a:r>
            <a:r>
              <a:rPr lang="it-IT" b="1" dirty="0" err="1" smtClean="0">
                <a:solidFill>
                  <a:srgbClr val="C00000"/>
                </a:solidFill>
                <a:latin typeface="Trebuchet MS" pitchFamily="34" charset="0"/>
              </a:rPr>
              <a:t>compounds</a:t>
            </a:r>
            <a:endParaRPr lang="it-IT" b="1" dirty="0">
              <a:solidFill>
                <a:srgbClr val="C00000"/>
              </a:solidFill>
              <a:latin typeface="Trebuchet MS" pitchFamily="34" charset="0"/>
            </a:endParaRPr>
          </a:p>
        </p:txBody>
      </p:sp>
      <p:sp>
        <p:nvSpPr>
          <p:cNvPr id="10" name="CasellaDiTesto 9"/>
          <p:cNvSpPr txBox="1"/>
          <p:nvPr/>
        </p:nvSpPr>
        <p:spPr>
          <a:xfrm>
            <a:off x="6660232" y="1124744"/>
            <a:ext cx="2016224" cy="646331"/>
          </a:xfrm>
          <a:prstGeom prst="rect">
            <a:avLst/>
          </a:prstGeom>
          <a:noFill/>
        </p:spPr>
        <p:txBody>
          <a:bodyPr wrap="square" rtlCol="0">
            <a:spAutoFit/>
          </a:bodyPr>
          <a:lstStyle/>
          <a:p>
            <a:r>
              <a:rPr lang="en-US" dirty="0" smtClean="0">
                <a:latin typeface="Trebuchet MS" pitchFamily="34" charset="0"/>
              </a:rPr>
              <a:t>24-36 h of incubation</a:t>
            </a:r>
            <a:endParaRPr lang="en-US" dirty="0">
              <a:latin typeface="Trebuchet MS" pitchFamily="34" charset="0"/>
            </a:endParaRPr>
          </a:p>
        </p:txBody>
      </p:sp>
      <p:sp>
        <p:nvSpPr>
          <p:cNvPr id="13" name="CasellaDiTesto 12"/>
          <p:cNvSpPr txBox="1"/>
          <p:nvPr/>
        </p:nvSpPr>
        <p:spPr>
          <a:xfrm>
            <a:off x="6516216" y="3284984"/>
            <a:ext cx="2016224" cy="646331"/>
          </a:xfrm>
          <a:prstGeom prst="rect">
            <a:avLst/>
          </a:prstGeom>
          <a:noFill/>
        </p:spPr>
        <p:txBody>
          <a:bodyPr wrap="square" rtlCol="0">
            <a:spAutoFit/>
          </a:bodyPr>
          <a:lstStyle/>
          <a:p>
            <a:r>
              <a:rPr lang="en-US" dirty="0" smtClean="0">
                <a:latin typeface="Trebuchet MS" pitchFamily="34" charset="0"/>
              </a:rPr>
              <a:t>Incubation</a:t>
            </a:r>
          </a:p>
          <a:p>
            <a:r>
              <a:rPr lang="en-US" dirty="0" smtClean="0">
                <a:latin typeface="Trebuchet MS" pitchFamily="34" charset="0"/>
              </a:rPr>
              <a:t>Up to 5 days</a:t>
            </a:r>
            <a:endParaRPr lang="en-US" dirty="0">
              <a:latin typeface="Trebuchet MS" pitchFamily="34" charset="0"/>
            </a:endParaRPr>
          </a:p>
        </p:txBody>
      </p:sp>
      <p:sp>
        <p:nvSpPr>
          <p:cNvPr id="3" name="CasellaDiTesto 2"/>
          <p:cNvSpPr txBox="1"/>
          <p:nvPr/>
        </p:nvSpPr>
        <p:spPr>
          <a:xfrm>
            <a:off x="2032000" y="1596571"/>
            <a:ext cx="184666" cy="369332"/>
          </a:xfrm>
          <a:prstGeom prst="rect">
            <a:avLst/>
          </a:prstGeom>
          <a:noFill/>
        </p:spPr>
        <p:txBody>
          <a:bodyPr wrap="none" rtlCol="0">
            <a:spAutoFit/>
          </a:bodyPr>
          <a:lstStyle/>
          <a:p>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63688" y="260648"/>
            <a:ext cx="6048672" cy="584775"/>
          </a:xfrm>
          <a:prstGeom prst="rect">
            <a:avLst/>
          </a:prstGeom>
          <a:noFill/>
        </p:spPr>
        <p:txBody>
          <a:bodyPr wrap="square" rtlCol="0">
            <a:spAutoFit/>
          </a:bodyPr>
          <a:lstStyle/>
          <a:p>
            <a:r>
              <a:rPr lang="it-IT" sz="3200" b="1" dirty="0" smtClean="0">
                <a:solidFill>
                  <a:srgbClr val="C00000"/>
                </a:solidFill>
                <a:latin typeface="Trebuchet MS" pitchFamily="34" charset="0"/>
              </a:rPr>
              <a:t>The </a:t>
            </a:r>
            <a:r>
              <a:rPr lang="en-GB" sz="3200" b="1" dirty="0" smtClean="0">
                <a:solidFill>
                  <a:srgbClr val="C00000"/>
                </a:solidFill>
                <a:latin typeface="Trebuchet MS" pitchFamily="34" charset="0"/>
              </a:rPr>
              <a:t>antibiotic crisis</a:t>
            </a:r>
            <a:endParaRPr lang="en-GB" sz="3200" b="1" dirty="0">
              <a:solidFill>
                <a:srgbClr val="C00000"/>
              </a:solidFill>
              <a:latin typeface="Trebuchet MS" pitchFamily="34" charset="0"/>
            </a:endParaRPr>
          </a:p>
        </p:txBody>
      </p:sp>
      <p:sp>
        <p:nvSpPr>
          <p:cNvPr id="5" name="CasellaDiTesto 4"/>
          <p:cNvSpPr txBox="1"/>
          <p:nvPr/>
        </p:nvSpPr>
        <p:spPr>
          <a:xfrm>
            <a:off x="0" y="5157192"/>
            <a:ext cx="9144000" cy="523220"/>
          </a:xfrm>
          <a:prstGeom prst="rect">
            <a:avLst/>
          </a:prstGeom>
          <a:noFill/>
        </p:spPr>
        <p:txBody>
          <a:bodyPr wrap="square" rtlCol="0">
            <a:spAutoFit/>
          </a:bodyPr>
          <a:lstStyle/>
          <a:p>
            <a:pPr algn="just"/>
            <a:r>
              <a:rPr lang="en-US" sz="2800" b="1" dirty="0" smtClean="0">
                <a:latin typeface="Trebuchet MS" pitchFamily="34" charset="0"/>
              </a:rPr>
              <a:t>There is a pressing need to discover novel antibiotics</a:t>
            </a:r>
            <a:endParaRPr lang="en-US" sz="2800" b="1" dirty="0">
              <a:latin typeface="Trebuchet MS" pitchFamily="34" charset="0"/>
            </a:endParaRPr>
          </a:p>
        </p:txBody>
      </p:sp>
      <p:graphicFrame>
        <p:nvGraphicFramePr>
          <p:cNvPr id="7" name="Grafico 6"/>
          <p:cNvGraphicFramePr/>
          <p:nvPr/>
        </p:nvGraphicFramePr>
        <p:xfrm>
          <a:off x="4427984" y="1124744"/>
          <a:ext cx="4392488" cy="295232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descr="C:\Users\iPietro\Desktop\antibiotic-resistance-graph1.jpg"/>
          <p:cNvPicPr>
            <a:picLocks noChangeAspect="1" noChangeArrowheads="1"/>
          </p:cNvPicPr>
          <p:nvPr/>
        </p:nvPicPr>
        <p:blipFill>
          <a:blip r:embed="rId4" cstate="print"/>
          <a:srcRect/>
          <a:stretch>
            <a:fillRect/>
          </a:stretch>
        </p:blipFill>
        <p:spPr bwMode="auto">
          <a:xfrm>
            <a:off x="323528" y="1124744"/>
            <a:ext cx="4024074" cy="29893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332656"/>
            <a:ext cx="8064896" cy="523220"/>
          </a:xfrm>
          <a:prstGeom prst="rect">
            <a:avLst/>
          </a:prstGeom>
          <a:noFill/>
        </p:spPr>
        <p:txBody>
          <a:bodyPr wrap="square" rtlCol="0">
            <a:spAutoFit/>
          </a:bodyPr>
          <a:lstStyle/>
          <a:p>
            <a:pPr algn="ctr"/>
            <a:r>
              <a:rPr lang="it-IT" sz="2800" b="1" dirty="0" err="1" smtClean="0">
                <a:solidFill>
                  <a:srgbClr val="C00000"/>
                </a:solidFill>
                <a:latin typeface="Trebuchet MS" pitchFamily="34" charset="0"/>
              </a:rPr>
              <a:t>Natural</a:t>
            </a:r>
            <a:r>
              <a:rPr lang="it-IT" sz="2800" b="1" dirty="0" smtClean="0">
                <a:solidFill>
                  <a:srgbClr val="C00000"/>
                </a:solidFill>
                <a:latin typeface="Trebuchet MS" pitchFamily="34" charset="0"/>
              </a:rPr>
              <a:t> </a:t>
            </a:r>
            <a:r>
              <a:rPr lang="it-IT" sz="2800" b="1" dirty="0" err="1" smtClean="0">
                <a:solidFill>
                  <a:srgbClr val="C00000"/>
                </a:solidFill>
                <a:latin typeface="Trebuchet MS" pitchFamily="34" charset="0"/>
              </a:rPr>
              <a:t>Products</a:t>
            </a:r>
            <a:endParaRPr lang="it-IT" sz="2800" b="1" dirty="0">
              <a:solidFill>
                <a:srgbClr val="C00000"/>
              </a:solidFill>
              <a:latin typeface="Trebuchet MS" pitchFamily="34" charset="0"/>
            </a:endParaRPr>
          </a:p>
        </p:txBody>
      </p:sp>
      <p:sp>
        <p:nvSpPr>
          <p:cNvPr id="8" name="CasellaDiTesto 7"/>
          <p:cNvSpPr txBox="1"/>
          <p:nvPr/>
        </p:nvSpPr>
        <p:spPr>
          <a:xfrm>
            <a:off x="3563888" y="980728"/>
            <a:ext cx="5436096" cy="1200329"/>
          </a:xfrm>
          <a:prstGeom prst="rect">
            <a:avLst/>
          </a:prstGeom>
          <a:noFill/>
        </p:spPr>
        <p:txBody>
          <a:bodyPr wrap="square" rtlCol="0">
            <a:spAutoFit/>
          </a:bodyPr>
          <a:lstStyle/>
          <a:p>
            <a:pPr algn="just"/>
            <a:r>
              <a:rPr lang="en-US" b="1" dirty="0" smtClean="0">
                <a:latin typeface="Trebuchet MS" pitchFamily="34" charset="0"/>
              </a:rPr>
              <a:t>Natural products and their analogs continue to play a prominent role in medicine, accounting for two-thirds of new antibacterial therapies approved from 1980 to 2010</a:t>
            </a:r>
            <a:endParaRPr lang="en-US" b="1" dirty="0">
              <a:latin typeface="Trebuchet MS" pitchFamily="34" charset="0"/>
            </a:endParaRPr>
          </a:p>
        </p:txBody>
      </p:sp>
      <p:pic>
        <p:nvPicPr>
          <p:cNvPr id="13313" name="Picture 1"/>
          <p:cNvPicPr>
            <a:picLocks noChangeAspect="1" noChangeArrowheads="1"/>
          </p:cNvPicPr>
          <p:nvPr/>
        </p:nvPicPr>
        <p:blipFill>
          <a:blip r:embed="rId3" cstate="print"/>
          <a:srcRect/>
          <a:stretch>
            <a:fillRect/>
          </a:stretch>
        </p:blipFill>
        <p:spPr bwMode="auto">
          <a:xfrm>
            <a:off x="323528" y="908720"/>
            <a:ext cx="3312368" cy="3568881"/>
          </a:xfrm>
          <a:prstGeom prst="rect">
            <a:avLst/>
          </a:prstGeom>
          <a:noFill/>
          <a:ln w="9525">
            <a:noFill/>
            <a:miter lim="800000"/>
            <a:headEnd/>
            <a:tailEnd/>
          </a:ln>
          <a:effectLst/>
        </p:spPr>
      </p:pic>
      <p:pic>
        <p:nvPicPr>
          <p:cNvPr id="13314" name="Picture 2"/>
          <p:cNvPicPr>
            <a:picLocks noChangeAspect="1" noChangeArrowheads="1"/>
          </p:cNvPicPr>
          <p:nvPr/>
        </p:nvPicPr>
        <p:blipFill>
          <a:blip r:embed="rId4" cstate="print"/>
          <a:srcRect/>
          <a:stretch>
            <a:fillRect/>
          </a:stretch>
        </p:blipFill>
        <p:spPr bwMode="auto">
          <a:xfrm>
            <a:off x="3851920" y="2564904"/>
            <a:ext cx="4467225" cy="1971675"/>
          </a:xfrm>
          <a:prstGeom prst="rect">
            <a:avLst/>
          </a:prstGeom>
          <a:noFill/>
          <a:ln w="9525">
            <a:noFill/>
            <a:miter lim="800000"/>
            <a:headEnd/>
            <a:tailEnd/>
          </a:ln>
          <a:effectLst/>
        </p:spPr>
      </p:pic>
      <p:sp>
        <p:nvSpPr>
          <p:cNvPr id="7" name="CasellaDiTesto 6"/>
          <p:cNvSpPr txBox="1"/>
          <p:nvPr/>
        </p:nvSpPr>
        <p:spPr>
          <a:xfrm>
            <a:off x="539552" y="4581128"/>
            <a:ext cx="8208912" cy="369332"/>
          </a:xfrm>
          <a:prstGeom prst="rect">
            <a:avLst/>
          </a:prstGeom>
          <a:noFill/>
        </p:spPr>
        <p:txBody>
          <a:bodyPr wrap="square" rtlCol="0">
            <a:spAutoFit/>
          </a:bodyPr>
          <a:lstStyle/>
          <a:p>
            <a:pPr algn="ctr"/>
            <a:r>
              <a:rPr lang="en-US" b="1" dirty="0" smtClean="0">
                <a:latin typeface="Trebuchet MS" pitchFamily="34" charset="0"/>
              </a:rPr>
              <a:t>Discovery of novel natural products</a:t>
            </a:r>
            <a:endParaRPr lang="en-US" b="1" dirty="0">
              <a:latin typeface="Trebuchet MS" pitchFamily="34" charset="0"/>
            </a:endParaRPr>
          </a:p>
        </p:txBody>
      </p:sp>
      <p:sp>
        <p:nvSpPr>
          <p:cNvPr id="18" name="Freccia in giù 17"/>
          <p:cNvSpPr/>
          <p:nvPr/>
        </p:nvSpPr>
        <p:spPr>
          <a:xfrm>
            <a:off x="3851920" y="4941168"/>
            <a:ext cx="792088" cy="648072"/>
          </a:xfrm>
          <a:prstGeom prst="downArrow">
            <a:avLst/>
          </a:prstGeom>
          <a:solidFill>
            <a:schemeClr val="accent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sellaDiTesto 18"/>
          <p:cNvSpPr txBox="1"/>
          <p:nvPr/>
        </p:nvSpPr>
        <p:spPr>
          <a:xfrm>
            <a:off x="611560" y="5517232"/>
            <a:ext cx="7848872" cy="954107"/>
          </a:xfrm>
          <a:prstGeom prst="rect">
            <a:avLst/>
          </a:prstGeom>
          <a:noFill/>
        </p:spPr>
        <p:txBody>
          <a:bodyPr wrap="square" rtlCol="0">
            <a:spAutoFit/>
          </a:bodyPr>
          <a:lstStyle/>
          <a:p>
            <a:pPr algn="ctr"/>
            <a:r>
              <a:rPr lang="en-US" sz="2800" b="1" dirty="0" smtClean="0">
                <a:solidFill>
                  <a:srgbClr val="C00000"/>
                </a:solidFill>
                <a:latin typeface="Trebuchet MS" pitchFamily="34" charset="0"/>
              </a:rPr>
              <a:t>BIOPROSPECTING FROM EXTREME ENVIRONMENTS</a:t>
            </a:r>
            <a:endParaRPr lang="en-US" sz="2800" b="1" dirty="0">
              <a:solidFill>
                <a:srgbClr val="C00000"/>
              </a:solidFill>
              <a:latin typeface="Trebuchet M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1268760"/>
            <a:ext cx="7056784" cy="523220"/>
          </a:xfrm>
          <a:prstGeom prst="rect">
            <a:avLst/>
          </a:prstGeom>
          <a:noFill/>
        </p:spPr>
        <p:txBody>
          <a:bodyPr wrap="square" rtlCol="0">
            <a:spAutoFit/>
          </a:bodyPr>
          <a:lstStyle/>
          <a:p>
            <a:pPr algn="ctr"/>
            <a:r>
              <a:rPr lang="en-US" sz="2800" b="1" dirty="0" err="1" smtClean="0">
                <a:solidFill>
                  <a:srgbClr val="C00000"/>
                </a:solidFill>
                <a:latin typeface="Trebuchet MS" pitchFamily="34" charset="0"/>
              </a:rPr>
              <a:t>Psychrophilic</a:t>
            </a:r>
            <a:r>
              <a:rPr lang="en-US" sz="2800" b="1" dirty="0" smtClean="0">
                <a:solidFill>
                  <a:srgbClr val="C00000"/>
                </a:solidFill>
                <a:latin typeface="Trebuchet MS" pitchFamily="34" charset="0"/>
              </a:rPr>
              <a:t> bacteria</a:t>
            </a:r>
            <a:endParaRPr lang="en-US" sz="2800" b="1" dirty="0">
              <a:solidFill>
                <a:srgbClr val="C00000"/>
              </a:solidFill>
              <a:latin typeface="Trebuchet MS" pitchFamily="34" charset="0"/>
            </a:endParaRPr>
          </a:p>
        </p:txBody>
      </p:sp>
      <p:sp>
        <p:nvSpPr>
          <p:cNvPr id="6" name="Rectangle 7"/>
          <p:cNvSpPr>
            <a:spLocks noChangeArrowheads="1"/>
          </p:cNvSpPr>
          <p:nvPr/>
        </p:nvSpPr>
        <p:spPr bwMode="auto">
          <a:xfrm>
            <a:off x="4716016" y="3717032"/>
            <a:ext cx="417646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just" eaLnBrk="0" hangingPunct="0"/>
            <a:r>
              <a:rPr lang="en-GB" b="1" dirty="0" smtClean="0">
                <a:latin typeface="Trebuchet MS" pitchFamily="34" charset="0"/>
              </a:rPr>
              <a:t>They adopt peculiar survival strategies in order to thrive and face adverse environmental conditions.</a:t>
            </a:r>
            <a:endParaRPr lang="en-GB" b="1" dirty="0">
              <a:latin typeface="Trebuchet MS" pitchFamily="34" charset="0"/>
            </a:endParaRPr>
          </a:p>
        </p:txBody>
      </p:sp>
      <p:pic>
        <p:nvPicPr>
          <p:cNvPr id="8" name="Picture 2" descr="C:\Users\iPietro\Desktop\images.jpg"/>
          <p:cNvPicPr>
            <a:picLocks noChangeAspect="1" noChangeArrowheads="1"/>
          </p:cNvPicPr>
          <p:nvPr/>
        </p:nvPicPr>
        <p:blipFill>
          <a:blip r:embed="rId3" cstate="print"/>
          <a:srcRect/>
          <a:stretch>
            <a:fillRect/>
          </a:stretch>
        </p:blipFill>
        <p:spPr bwMode="auto">
          <a:xfrm>
            <a:off x="683568" y="2348880"/>
            <a:ext cx="3600400" cy="2696824"/>
          </a:xfrm>
          <a:prstGeom prst="rect">
            <a:avLst/>
          </a:prstGeom>
          <a:noFill/>
        </p:spPr>
      </p:pic>
      <p:sp>
        <p:nvSpPr>
          <p:cNvPr id="9" name="CasellaDiTesto 8"/>
          <p:cNvSpPr txBox="1"/>
          <p:nvPr/>
        </p:nvSpPr>
        <p:spPr>
          <a:xfrm>
            <a:off x="4716016" y="2492896"/>
            <a:ext cx="3779912" cy="923330"/>
          </a:xfrm>
          <a:prstGeom prst="rect">
            <a:avLst/>
          </a:prstGeom>
          <a:noFill/>
        </p:spPr>
        <p:txBody>
          <a:bodyPr wrap="square" rtlCol="0">
            <a:spAutoFit/>
          </a:bodyPr>
          <a:lstStyle/>
          <a:p>
            <a:pPr algn="just"/>
            <a:r>
              <a:rPr lang="en-US" b="1" dirty="0" smtClean="0">
                <a:latin typeface="Trebuchet MS" pitchFamily="34" charset="0"/>
              </a:rPr>
              <a:t>These bacteria live in extreme conditions: low temperature, shortage of food</a:t>
            </a:r>
            <a:endParaRPr lang="en-US" b="1" dirty="0">
              <a:latin typeface="Trebuchet MS" pitchFamily="34" charset="0"/>
            </a:endParaRPr>
          </a:p>
        </p:txBody>
      </p:sp>
      <p:sp>
        <p:nvSpPr>
          <p:cNvPr id="10" name="CasellaDiTesto 9"/>
          <p:cNvSpPr txBox="1"/>
          <p:nvPr/>
        </p:nvSpPr>
        <p:spPr>
          <a:xfrm>
            <a:off x="1187624" y="5373216"/>
            <a:ext cx="6768752" cy="864096"/>
          </a:xfrm>
          <a:prstGeom prst="rect">
            <a:avLst/>
          </a:prstGeom>
          <a:noFill/>
        </p:spPr>
        <p:txBody>
          <a:bodyPr wrap="square" rtlCol="0">
            <a:spAutoFit/>
          </a:bodyPr>
          <a:lstStyle/>
          <a:p>
            <a:r>
              <a:rPr lang="en-US" sz="2400" b="1" dirty="0" smtClean="0">
                <a:solidFill>
                  <a:srgbClr val="C00000"/>
                </a:solidFill>
                <a:latin typeface="Trebuchet MS" pitchFamily="34" charset="0"/>
              </a:rPr>
              <a:t>These bacteria may produce interesting </a:t>
            </a:r>
          </a:p>
          <a:p>
            <a:r>
              <a:rPr lang="en-US" sz="2400" b="1" dirty="0" smtClean="0">
                <a:solidFill>
                  <a:srgbClr val="C00000"/>
                </a:solidFill>
                <a:latin typeface="Trebuchet MS" pitchFamily="34" charset="0"/>
              </a:rPr>
              <a:t>compounds with antimicrobial activity</a:t>
            </a:r>
            <a:endParaRPr lang="en-US" sz="2400" b="1" dirty="0">
              <a:solidFill>
                <a:srgbClr val="C00000"/>
              </a:solidFill>
              <a:latin typeface="Trebuchet MS" pitchFamily="34" charset="0"/>
            </a:endParaRPr>
          </a:p>
        </p:txBody>
      </p:sp>
      <p:sp>
        <p:nvSpPr>
          <p:cNvPr id="7" name="CasellaDiTesto 6"/>
          <p:cNvSpPr txBox="1"/>
          <p:nvPr/>
        </p:nvSpPr>
        <p:spPr>
          <a:xfrm>
            <a:off x="467544" y="548680"/>
            <a:ext cx="8136904" cy="923330"/>
          </a:xfrm>
          <a:prstGeom prst="rect">
            <a:avLst/>
          </a:prstGeom>
          <a:noFill/>
        </p:spPr>
        <p:txBody>
          <a:bodyPr wrap="square" rtlCol="0">
            <a:spAutoFit/>
          </a:bodyPr>
          <a:lstStyle/>
          <a:p>
            <a:pPr algn="ctr"/>
            <a:r>
              <a:rPr lang="en-US" b="1" dirty="0" smtClean="0">
                <a:latin typeface="Trebuchet MS" pitchFamily="34" charset="0"/>
              </a:rPr>
              <a:t>Extreme and unexplored environments may hide of new classes of natural products</a:t>
            </a:r>
          </a:p>
          <a:p>
            <a:pPr algn="ctr"/>
            <a:endParaRPr lang="en-US" dirty="0">
              <a:latin typeface="Trebuchet MS"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p:cNvSpPr>
          <p:nvPr/>
        </p:nvSpPr>
        <p:spPr bwMode="auto">
          <a:xfrm>
            <a:off x="395288" y="333375"/>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3" rIns="91428" bIns="45713" anchor="ctr"/>
          <a:lstStyle/>
          <a:p>
            <a:pPr algn="ctr"/>
            <a:r>
              <a:rPr lang="it-IT" sz="6000" b="1" dirty="0" err="1" smtClean="0">
                <a:solidFill>
                  <a:srgbClr val="C00000"/>
                </a:solidFill>
                <a:latin typeface="Trebuchet MS" pitchFamily="34" charset="0"/>
              </a:rPr>
              <a:t>Aim</a:t>
            </a:r>
            <a:r>
              <a:rPr lang="it-IT" sz="6000" b="1" dirty="0">
                <a:solidFill>
                  <a:srgbClr val="C00000"/>
                </a:solidFill>
                <a:latin typeface="Trebuchet MS" pitchFamily="34" charset="0"/>
              </a:rPr>
              <a:t> </a:t>
            </a:r>
            <a:r>
              <a:rPr lang="it-IT" sz="6000" b="1" dirty="0" err="1" smtClean="0">
                <a:solidFill>
                  <a:srgbClr val="C00000"/>
                </a:solidFill>
                <a:latin typeface="Trebuchet MS" pitchFamily="34" charset="0"/>
              </a:rPr>
              <a:t>of</a:t>
            </a:r>
            <a:r>
              <a:rPr lang="it-IT" sz="6000" b="1" dirty="0" smtClean="0">
                <a:solidFill>
                  <a:srgbClr val="C00000"/>
                </a:solidFill>
                <a:latin typeface="Trebuchet MS" pitchFamily="34" charset="0"/>
              </a:rPr>
              <a:t> </a:t>
            </a:r>
            <a:r>
              <a:rPr lang="it-IT" sz="6000" b="1" dirty="0">
                <a:solidFill>
                  <a:srgbClr val="C00000"/>
                </a:solidFill>
                <a:latin typeface="Trebuchet MS" pitchFamily="34" charset="0"/>
              </a:rPr>
              <a:t>the work</a:t>
            </a:r>
          </a:p>
        </p:txBody>
      </p:sp>
      <p:sp>
        <p:nvSpPr>
          <p:cNvPr id="28674" name="Rectangle 5"/>
          <p:cNvSpPr>
            <a:spLocks noChangeArrowheads="1"/>
          </p:cNvSpPr>
          <p:nvPr/>
        </p:nvSpPr>
        <p:spPr bwMode="auto">
          <a:xfrm>
            <a:off x="251520" y="1622703"/>
            <a:ext cx="8423275"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marL="457200" indent="-457200" algn="ctr" eaLnBrk="0" hangingPunct="0"/>
            <a:r>
              <a:rPr lang="it-IT" sz="2400" b="1" dirty="0" smtClean="0">
                <a:latin typeface="Trebuchet MS" pitchFamily="34" charset="0"/>
              </a:rPr>
              <a:t> </a:t>
            </a:r>
            <a:r>
              <a:rPr lang="en-US" sz="3600" b="1" dirty="0">
                <a:latin typeface="Trebuchet MS" pitchFamily="34" charset="0"/>
              </a:rPr>
              <a:t>Discovery </a:t>
            </a:r>
            <a:r>
              <a:rPr lang="en-US" sz="3600" dirty="0">
                <a:latin typeface="Trebuchet MS" pitchFamily="34" charset="0"/>
              </a:rPr>
              <a:t>of</a:t>
            </a:r>
            <a:r>
              <a:rPr lang="en-US" sz="3600" b="1" dirty="0">
                <a:latin typeface="Trebuchet MS" pitchFamily="34" charset="0"/>
              </a:rPr>
              <a:t> novel </a:t>
            </a:r>
            <a:r>
              <a:rPr lang="en-US" sz="3600" b="1" dirty="0" smtClean="0">
                <a:latin typeface="Trebuchet MS" pitchFamily="34" charset="0"/>
              </a:rPr>
              <a:t>bioactive </a:t>
            </a:r>
            <a:r>
              <a:rPr lang="en-US" sz="3600" b="1" dirty="0">
                <a:latin typeface="Trebuchet MS" pitchFamily="34" charset="0"/>
              </a:rPr>
              <a:t>compounds</a:t>
            </a:r>
            <a:r>
              <a:rPr lang="it-IT" sz="3600" dirty="0">
                <a:latin typeface="Trebuchet MS" pitchFamily="34" charset="0"/>
              </a:rPr>
              <a:t> </a:t>
            </a:r>
            <a:r>
              <a:rPr lang="it-IT" sz="3600" dirty="0" err="1">
                <a:latin typeface="Trebuchet MS" pitchFamily="34" charset="0"/>
              </a:rPr>
              <a:t>from</a:t>
            </a:r>
            <a:r>
              <a:rPr lang="it-IT" sz="3600" b="1" dirty="0">
                <a:latin typeface="Trebuchet MS" pitchFamily="34" charset="0"/>
              </a:rPr>
              <a:t> </a:t>
            </a:r>
            <a:r>
              <a:rPr lang="it-IT" sz="3600" b="1" dirty="0" err="1" smtClean="0">
                <a:latin typeface="Trebuchet MS" pitchFamily="34" charset="0"/>
              </a:rPr>
              <a:t>psychrophilic</a:t>
            </a:r>
            <a:r>
              <a:rPr lang="it-IT" sz="3600" b="1" dirty="0" smtClean="0">
                <a:latin typeface="Trebuchet MS" pitchFamily="34" charset="0"/>
              </a:rPr>
              <a:t> </a:t>
            </a:r>
            <a:r>
              <a:rPr lang="it-IT" sz="3600" b="1" dirty="0" err="1" smtClean="0">
                <a:latin typeface="Trebuchet MS" pitchFamily="34" charset="0"/>
              </a:rPr>
              <a:t>bacteria</a:t>
            </a:r>
            <a:endParaRPr lang="it-IT" sz="4400" b="1" dirty="0">
              <a:latin typeface="Trebuchet MS" pitchFamily="34" charset="0"/>
            </a:endParaRPr>
          </a:p>
        </p:txBody>
      </p:sp>
      <p:pic>
        <p:nvPicPr>
          <p:cNvPr id="28675" name="Picture 12" descr="Mostra immagine a dimensione intera">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03648" y="3573016"/>
            <a:ext cx="2358438" cy="2073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a:blip r:embed="rId5" cstate="print"/>
          <a:stretch>
            <a:fillRect/>
          </a:stretch>
        </p:blipFill>
        <p:spPr>
          <a:xfrm>
            <a:off x="323528" y="5589240"/>
            <a:ext cx="1793292" cy="692243"/>
          </a:xfrm>
          <a:prstGeom prst="rect">
            <a:avLst/>
          </a:prstGeom>
        </p:spPr>
      </p:pic>
      <p:pic>
        <p:nvPicPr>
          <p:cNvPr id="6" name="Picture 2" descr="C:\Users\iPietro\Desktop\Pleneu-Island-Antarctic-Peninsula-antartica-23340680-1600-1200.jpg"/>
          <p:cNvPicPr>
            <a:picLocks noChangeAspect="1" noChangeArrowheads="1"/>
          </p:cNvPicPr>
          <p:nvPr/>
        </p:nvPicPr>
        <p:blipFill>
          <a:blip r:embed="rId6" cstate="print"/>
          <a:srcRect/>
          <a:stretch>
            <a:fillRect/>
          </a:stretch>
        </p:blipFill>
        <p:spPr bwMode="auto">
          <a:xfrm>
            <a:off x="4283968" y="3573016"/>
            <a:ext cx="2664296" cy="1998222"/>
          </a:xfrm>
          <a:prstGeom prst="rect">
            <a:avLst/>
          </a:prstGeom>
          <a:noFill/>
        </p:spPr>
      </p:pic>
    </p:spTree>
    <p:extLst>
      <p:ext uri="{BB962C8B-B14F-4D97-AF65-F5344CB8AC3E}">
        <p14:creationId xmlns="" xmlns:p14="http://schemas.microsoft.com/office/powerpoint/2010/main" val="2405666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31640" y="1916832"/>
            <a:ext cx="6400800" cy="1211288"/>
          </a:xfrm>
          <a:prstGeom prst="rect">
            <a:avLst/>
          </a:prstGeom>
        </p:spPr>
        <p:txBody>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85000"/>
              <a:tabLst/>
              <a:defRPr/>
            </a:pPr>
            <a:r>
              <a:rPr kumimoji="0" lang="en-GB" sz="2700" b="1" i="0" u="none" strike="noStrike" kern="1200" cap="none" spc="0" normalizeH="0" baseline="0" noProof="0" dirty="0" smtClean="0">
                <a:ln>
                  <a:noFill/>
                </a:ln>
                <a:solidFill>
                  <a:schemeClr val="tx1"/>
                </a:solidFill>
                <a:effectLst/>
                <a:uLnTx/>
                <a:uFillTx/>
                <a:latin typeface="Trebuchet MS" pitchFamily="34" charset="0"/>
              </a:rPr>
              <a:t>Increasing Value and Flow in </a:t>
            </a:r>
          </a:p>
          <a:p>
            <a:pPr marL="274320" marR="0" lvl="0" indent="-274320" algn="just" defTabSz="914400" rtl="0" eaLnBrk="1" fontAlgn="auto" latinLnBrk="0" hangingPunct="1">
              <a:lnSpc>
                <a:spcPct val="100000"/>
              </a:lnSpc>
              <a:spcBef>
                <a:spcPct val="20000"/>
              </a:spcBef>
              <a:spcAft>
                <a:spcPts val="0"/>
              </a:spcAft>
              <a:buClr>
                <a:schemeClr val="accent1"/>
              </a:buClr>
              <a:buSzPct val="85000"/>
              <a:tabLst/>
              <a:defRPr/>
            </a:pPr>
            <a:r>
              <a:rPr kumimoji="0" lang="en-GB" sz="2700" b="1" i="0" u="none" strike="noStrike" kern="1200" cap="none" spc="0" normalizeH="0" baseline="0" noProof="0" dirty="0" smtClean="0">
                <a:ln>
                  <a:noFill/>
                </a:ln>
                <a:solidFill>
                  <a:schemeClr val="tx1"/>
                </a:solidFill>
                <a:effectLst/>
                <a:uLnTx/>
                <a:uFillTx/>
                <a:latin typeface="Trebuchet MS" pitchFamily="34" charset="0"/>
              </a:rPr>
              <a:t>the</a:t>
            </a:r>
            <a:r>
              <a:rPr lang="en-GB" sz="2700" b="1" dirty="0" smtClean="0">
                <a:latin typeface="Trebuchet MS" pitchFamily="34" charset="0"/>
              </a:rPr>
              <a:t>  </a:t>
            </a:r>
            <a:r>
              <a:rPr kumimoji="0" lang="en-GB" sz="2700" b="1" i="0" u="none" strike="noStrike" kern="1200" cap="none" spc="0" normalizeH="0" baseline="0" noProof="0" dirty="0" smtClean="0">
                <a:ln>
                  <a:noFill/>
                </a:ln>
                <a:solidFill>
                  <a:schemeClr val="tx1"/>
                </a:solidFill>
                <a:effectLst/>
                <a:uLnTx/>
                <a:uFillTx/>
                <a:latin typeface="Trebuchet MS" pitchFamily="34" charset="0"/>
              </a:rPr>
              <a:t>Marine </a:t>
            </a:r>
            <a:r>
              <a:rPr kumimoji="0" lang="en-GB" sz="2700" b="1" i="0" u="none" strike="noStrike" kern="1200" cap="none" spc="0" normalizeH="0" baseline="0" noProof="0" dirty="0" err="1" smtClean="0">
                <a:ln>
                  <a:noFill/>
                </a:ln>
                <a:solidFill>
                  <a:schemeClr val="tx1"/>
                </a:solidFill>
                <a:effectLst/>
                <a:uLnTx/>
                <a:uFillTx/>
                <a:latin typeface="Trebuchet MS" pitchFamily="34" charset="0"/>
              </a:rPr>
              <a:t>Biodiscovery</a:t>
            </a:r>
            <a:r>
              <a:rPr kumimoji="0" lang="en-GB" sz="2700" b="1" i="0" u="none" strike="noStrike" kern="1200" cap="none" spc="0" normalizeH="0" baseline="0" noProof="0" dirty="0" smtClean="0">
                <a:ln>
                  <a:noFill/>
                </a:ln>
                <a:solidFill>
                  <a:schemeClr val="tx1"/>
                </a:solidFill>
                <a:effectLst/>
                <a:uLnTx/>
                <a:uFillTx/>
                <a:latin typeface="Trebuchet MS" pitchFamily="34" charset="0"/>
              </a:rPr>
              <a:t> Pipeline</a:t>
            </a:r>
          </a:p>
        </p:txBody>
      </p:sp>
      <p:pic>
        <p:nvPicPr>
          <p:cNvPr id="3" name="Immagine 2"/>
          <p:cNvPicPr>
            <a:picLocks noChangeAspect="1"/>
          </p:cNvPicPr>
          <p:nvPr/>
        </p:nvPicPr>
        <p:blipFill>
          <a:blip r:embed="rId3" cstate="print"/>
          <a:stretch>
            <a:fillRect/>
          </a:stretch>
        </p:blipFill>
        <p:spPr>
          <a:xfrm>
            <a:off x="2086133" y="185524"/>
            <a:ext cx="4774459" cy="1843028"/>
          </a:xfrm>
          <a:prstGeom prst="rect">
            <a:avLst/>
          </a:prstGeom>
        </p:spPr>
      </p:pic>
      <p:sp>
        <p:nvSpPr>
          <p:cNvPr id="4" name="Rettangolo 3"/>
          <p:cNvSpPr/>
          <p:nvPr/>
        </p:nvSpPr>
        <p:spPr>
          <a:xfrm>
            <a:off x="395536" y="4941168"/>
            <a:ext cx="8612348" cy="584775"/>
          </a:xfrm>
          <a:prstGeom prst="rect">
            <a:avLst/>
          </a:prstGeom>
        </p:spPr>
        <p:txBody>
          <a:bodyPr wrap="square">
            <a:spAutoFit/>
          </a:bodyPr>
          <a:lstStyle/>
          <a:p>
            <a:r>
              <a:rPr lang="en-GB" sz="1600" dirty="0" smtClean="0">
                <a:latin typeface="Trebuchet MS" pitchFamily="34" charset="0"/>
              </a:rPr>
              <a:t>KBBE.2012.3.2-01: Innovative marine </a:t>
            </a:r>
            <a:r>
              <a:rPr lang="en-GB" sz="1600" dirty="0" err="1" smtClean="0">
                <a:latin typeface="Trebuchet MS" pitchFamily="34" charset="0"/>
              </a:rPr>
              <a:t>biodiscovery</a:t>
            </a:r>
            <a:r>
              <a:rPr lang="en-GB" sz="1600" dirty="0" smtClean="0">
                <a:latin typeface="Trebuchet MS" pitchFamily="34" charset="0"/>
              </a:rPr>
              <a:t> pipelines for novel industrial products.</a:t>
            </a:r>
          </a:p>
          <a:p>
            <a:r>
              <a:rPr lang="en-GB" sz="1600" dirty="0" smtClean="0">
                <a:latin typeface="Trebuchet MS" pitchFamily="34" charset="0"/>
              </a:rPr>
              <a:t>Grant agreement for: Collaborative project no: 3121184, 2012-2016</a:t>
            </a:r>
            <a:endParaRPr lang="en-GB" sz="1600" dirty="0">
              <a:latin typeface="Trebuchet MS" pitchFamily="34" charset="0"/>
            </a:endParaRPr>
          </a:p>
        </p:txBody>
      </p:sp>
      <p:pic>
        <p:nvPicPr>
          <p:cNvPr id="5" name="Picture 12" descr="Screen shot 2012-03-07 at 12.57.54.png"/>
          <p:cNvPicPr>
            <a:picLocks noChangeAspect="1"/>
          </p:cNvPicPr>
          <p:nvPr/>
        </p:nvPicPr>
        <p:blipFill>
          <a:blip r:embed="rId4" cstate="print"/>
          <a:srcRect t="50771"/>
          <a:stretch>
            <a:fillRect/>
          </a:stretch>
        </p:blipFill>
        <p:spPr bwMode="auto">
          <a:xfrm>
            <a:off x="7453020" y="274363"/>
            <a:ext cx="1447800" cy="914400"/>
          </a:xfrm>
          <a:prstGeom prst="rect">
            <a:avLst/>
          </a:prstGeom>
          <a:noFill/>
          <a:ln w="9525">
            <a:noFill/>
            <a:miter lim="800000"/>
            <a:headEnd/>
            <a:tailEnd/>
          </a:ln>
        </p:spPr>
      </p:pic>
      <p:sp>
        <p:nvSpPr>
          <p:cNvPr id="6" name="Rettangolo 5"/>
          <p:cNvSpPr/>
          <p:nvPr/>
        </p:nvSpPr>
        <p:spPr>
          <a:xfrm>
            <a:off x="1290785" y="3380518"/>
            <a:ext cx="6977319" cy="1477328"/>
          </a:xfrm>
          <a:prstGeom prst="rect">
            <a:avLst/>
          </a:prstGeom>
        </p:spPr>
        <p:txBody>
          <a:bodyPr wrap="square">
            <a:spAutoFit/>
          </a:bodyPr>
          <a:lstStyle/>
          <a:p>
            <a:pPr algn="just">
              <a:buNone/>
            </a:pPr>
            <a:r>
              <a:rPr lang="en-GB" i="1" dirty="0">
                <a:latin typeface="Trebuchet MS" pitchFamily="34" charset="0"/>
              </a:rPr>
              <a:t>“To improve the quality, volume and value of active agents discovered in the marine environment and increase the speed at which they can be delivered to the marketplace, by addressing bottlenecks and restrictions and adding technical booster-pumps</a:t>
            </a:r>
            <a:r>
              <a:rPr lang="en-GB" dirty="0">
                <a:latin typeface="Trebuchet MS" pitchFamily="34"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55576" y="908720"/>
            <a:ext cx="7704856" cy="523220"/>
          </a:xfrm>
          <a:prstGeom prst="rect">
            <a:avLst/>
          </a:prstGeom>
          <a:noFill/>
        </p:spPr>
        <p:txBody>
          <a:bodyPr wrap="square" rtlCol="0">
            <a:spAutoFit/>
          </a:bodyPr>
          <a:lstStyle/>
          <a:p>
            <a:r>
              <a:rPr lang="en-US" sz="2800" b="1" dirty="0" smtClean="0">
                <a:solidFill>
                  <a:srgbClr val="C00000"/>
                </a:solidFill>
                <a:latin typeface="Trebuchet MS" pitchFamily="34" charset="0"/>
              </a:rPr>
              <a:t>Development of a </a:t>
            </a:r>
            <a:r>
              <a:rPr lang="en-US" sz="2800" b="1" dirty="0" err="1" smtClean="0">
                <a:solidFill>
                  <a:srgbClr val="C00000"/>
                </a:solidFill>
                <a:latin typeface="Trebuchet MS" pitchFamily="34" charset="0"/>
              </a:rPr>
              <a:t>biodiscovery</a:t>
            </a:r>
            <a:r>
              <a:rPr lang="en-US" sz="2800" b="1" dirty="0" smtClean="0">
                <a:solidFill>
                  <a:srgbClr val="C00000"/>
                </a:solidFill>
                <a:latin typeface="Trebuchet MS" pitchFamily="34" charset="0"/>
              </a:rPr>
              <a:t> pipeline</a:t>
            </a:r>
            <a:endParaRPr lang="en-US" sz="2800" b="1" dirty="0">
              <a:solidFill>
                <a:srgbClr val="C00000"/>
              </a:solidFill>
              <a:latin typeface="Trebuchet MS" pitchFamily="34" charset="0"/>
            </a:endParaRPr>
          </a:p>
        </p:txBody>
      </p:sp>
      <p:grpSp>
        <p:nvGrpSpPr>
          <p:cNvPr id="2" name="Gruppo 17"/>
          <p:cNvGrpSpPr/>
          <p:nvPr/>
        </p:nvGrpSpPr>
        <p:grpSpPr>
          <a:xfrm>
            <a:off x="395536" y="2060848"/>
            <a:ext cx="8352928" cy="3312368"/>
            <a:chOff x="395536" y="2852936"/>
            <a:chExt cx="8352928" cy="3312368"/>
          </a:xfrm>
        </p:grpSpPr>
        <p:sp>
          <p:nvSpPr>
            <p:cNvPr id="7" name="Freccia a destra 6"/>
            <p:cNvSpPr/>
            <p:nvPr/>
          </p:nvSpPr>
          <p:spPr>
            <a:xfrm>
              <a:off x="395536" y="2852936"/>
              <a:ext cx="2736304"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rebuchet MS" pitchFamily="34" charset="0"/>
                </a:rPr>
                <a:t>1.Collection of environmental samples</a:t>
              </a:r>
              <a:endParaRPr lang="en-US" dirty="0">
                <a:latin typeface="Trebuchet MS" pitchFamily="34" charset="0"/>
              </a:endParaRPr>
            </a:p>
          </p:txBody>
        </p:sp>
        <p:sp>
          <p:nvSpPr>
            <p:cNvPr id="14" name="Freccia a destra 13"/>
            <p:cNvSpPr/>
            <p:nvPr/>
          </p:nvSpPr>
          <p:spPr>
            <a:xfrm>
              <a:off x="3203848" y="2852936"/>
              <a:ext cx="2736304"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rebuchet MS" pitchFamily="34" charset="0"/>
                </a:rPr>
                <a:t>2.Isolation of bacteria</a:t>
              </a:r>
              <a:endParaRPr lang="en-US" dirty="0">
                <a:latin typeface="Trebuchet MS" pitchFamily="34" charset="0"/>
              </a:endParaRPr>
            </a:p>
          </p:txBody>
        </p:sp>
        <p:sp>
          <p:nvSpPr>
            <p:cNvPr id="15" name="Freccia a destra 14"/>
            <p:cNvSpPr/>
            <p:nvPr/>
          </p:nvSpPr>
          <p:spPr>
            <a:xfrm>
              <a:off x="6012160" y="2852936"/>
              <a:ext cx="2736304"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rebuchet MS" pitchFamily="34" charset="0"/>
                </a:rPr>
                <a:t>3.Cell-based bioassays</a:t>
              </a:r>
              <a:endParaRPr lang="en-US" dirty="0">
                <a:latin typeface="Trebuchet MS" pitchFamily="34" charset="0"/>
              </a:endParaRPr>
            </a:p>
          </p:txBody>
        </p:sp>
        <p:sp>
          <p:nvSpPr>
            <p:cNvPr id="16" name="Freccia a destra 15"/>
            <p:cNvSpPr/>
            <p:nvPr/>
          </p:nvSpPr>
          <p:spPr>
            <a:xfrm>
              <a:off x="395536" y="4581128"/>
              <a:ext cx="2736304"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rebuchet MS" pitchFamily="34" charset="0"/>
                </a:rPr>
                <a:t>4.Preparation of crude extracts</a:t>
              </a:r>
              <a:endParaRPr lang="en-US" dirty="0">
                <a:latin typeface="Trebuchet MS" pitchFamily="34" charset="0"/>
              </a:endParaRPr>
            </a:p>
          </p:txBody>
        </p:sp>
        <p:sp>
          <p:nvSpPr>
            <p:cNvPr id="17" name="Freccia a destra 16"/>
            <p:cNvSpPr/>
            <p:nvPr/>
          </p:nvSpPr>
          <p:spPr>
            <a:xfrm>
              <a:off x="3203848" y="4581128"/>
              <a:ext cx="2736304"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Trebuchet MS" pitchFamily="34" charset="0"/>
              </a:endParaRPr>
            </a:p>
            <a:p>
              <a:pPr algn="ctr"/>
              <a:r>
                <a:rPr lang="en-US" dirty="0" smtClean="0">
                  <a:latin typeface="Trebuchet MS" pitchFamily="34" charset="0"/>
                </a:rPr>
                <a:t>5. Extract based bioassay</a:t>
              </a:r>
            </a:p>
            <a:p>
              <a:pPr algn="ctr"/>
              <a:endParaRPr lang="en-US" dirty="0">
                <a:latin typeface="Trebuchet MS" pitchFamily="34" charset="0"/>
              </a:endParaRPr>
            </a:p>
          </p:txBody>
        </p:sp>
      </p:grpSp>
      <p:sp>
        <p:nvSpPr>
          <p:cNvPr id="11" name="Freccia a destra 10"/>
          <p:cNvSpPr/>
          <p:nvPr/>
        </p:nvSpPr>
        <p:spPr>
          <a:xfrm>
            <a:off x="6012160" y="3789040"/>
            <a:ext cx="2736304"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rebuchet MS" pitchFamily="34" charset="0"/>
              </a:rPr>
              <a:t>6.Identification of active compounds</a:t>
            </a:r>
            <a:endParaRPr lang="en-US" dirty="0">
              <a:latin typeface="Trebuchet MS" pitchFamily="34" charset="0"/>
            </a:endParaRPr>
          </a:p>
        </p:txBody>
      </p:sp>
    </p:spTree>
    <p:extLst>
      <p:ext uri="{BB962C8B-B14F-4D97-AF65-F5344CB8AC3E}">
        <p14:creationId xmlns:p14="http://schemas.microsoft.com/office/powerpoint/2010/main" xmlns="" val="2405666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4167</Words>
  <Application>Microsoft Office PowerPoint</Application>
  <PresentationFormat>Presentazione su schermo (4:3)</PresentationFormat>
  <Paragraphs>1260</Paragraphs>
  <Slides>39</Slides>
  <Notes>32</Notes>
  <HiddenSlides>0</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iSabbs</dc:creator>
  <cp:lastModifiedBy>iSabbs</cp:lastModifiedBy>
  <cp:revision>11</cp:revision>
  <dcterms:created xsi:type="dcterms:W3CDTF">2014-06-18T09:51:02Z</dcterms:created>
  <dcterms:modified xsi:type="dcterms:W3CDTF">2014-06-26T06:55:34Z</dcterms:modified>
</cp:coreProperties>
</file>