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8" r:id="rId3"/>
    <p:sldId id="259" r:id="rId4"/>
    <p:sldId id="291" r:id="rId5"/>
    <p:sldId id="261" r:id="rId6"/>
    <p:sldId id="262" r:id="rId7"/>
    <p:sldId id="271" r:id="rId8"/>
    <p:sldId id="257" r:id="rId9"/>
    <p:sldId id="264" r:id="rId10"/>
    <p:sldId id="274" r:id="rId11"/>
    <p:sldId id="277" r:id="rId12"/>
    <p:sldId id="273" r:id="rId13"/>
    <p:sldId id="265" r:id="rId14"/>
    <p:sldId id="276" r:id="rId15"/>
    <p:sldId id="278" r:id="rId16"/>
    <p:sldId id="279" r:id="rId17"/>
    <p:sldId id="280" r:id="rId18"/>
    <p:sldId id="283" r:id="rId19"/>
    <p:sldId id="284" r:id="rId20"/>
    <p:sldId id="266" r:id="rId21"/>
    <p:sldId id="268" r:id="rId22"/>
    <p:sldId id="288" r:id="rId23"/>
    <p:sldId id="287" r:id="rId24"/>
    <p:sldId id="267" r:id="rId25"/>
    <p:sldId id="269" r:id="rId26"/>
    <p:sldId id="270" r:id="rId27"/>
  </p:sldIdLst>
  <p:sldSz cx="9144000" cy="5143500" type="screen16x9"/>
  <p:notesSz cx="9144000" cy="6858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8205"/>
    <a:srgbClr val="A50021"/>
    <a:srgbClr val="EEEEEE"/>
    <a:srgbClr val="FF9933"/>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6242" autoAdjust="0"/>
  </p:normalViewPr>
  <p:slideViewPr>
    <p:cSldViewPr snapToGrid="0" snapToObjects="1">
      <p:cViewPr>
        <p:scale>
          <a:sx n="93" d="100"/>
          <a:sy n="93" d="100"/>
        </p:scale>
        <p:origin x="-714" y="-6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9.wmf"/><Relationship Id="rId1" Type="http://schemas.openxmlformats.org/officeDocument/2006/relationships/image" Target="../media/image27.wmf"/><Relationship Id="rId4"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93E3E5C7-F1F6-4A60-8787-10DF21D22E8C}" type="datetimeFigureOut">
              <a:rPr lang="en-US" smtClean="0"/>
              <a:pPr/>
              <a:t>11/22/2017</a:t>
            </a:fld>
            <a:endParaRPr lang="en-US"/>
          </a:p>
        </p:txBody>
      </p:sp>
      <p:sp>
        <p:nvSpPr>
          <p:cNvPr id="4" name="Segnaposto immagine diapositiva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6B76B02F-EEF2-4771-9242-5792004B88F5}" type="slidenum">
              <a:rPr lang="en-US" smtClean="0"/>
              <a:pPr/>
              <a:t>‹#›</a:t>
            </a:fld>
            <a:endParaRPr lang="en-US"/>
          </a:p>
        </p:txBody>
      </p:sp>
    </p:spTree>
    <p:extLst>
      <p:ext uri="{BB962C8B-B14F-4D97-AF65-F5344CB8AC3E}">
        <p14:creationId xmlns:p14="http://schemas.microsoft.com/office/powerpoint/2010/main" val="35998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Thank you mister chairman, good afternoon ladies and gentleman; the paper that I</a:t>
            </a:r>
            <a:r>
              <a:rPr lang="en-US" baseline="0" dirty="0" smtClean="0"/>
              <a:t> present, titled </a:t>
            </a:r>
            <a:endParaRPr lang="en-US" dirty="0"/>
          </a:p>
        </p:txBody>
      </p:sp>
      <p:sp>
        <p:nvSpPr>
          <p:cNvPr id="4" name="Segnaposto numero diapositiva 3"/>
          <p:cNvSpPr>
            <a:spLocks noGrp="1"/>
          </p:cNvSpPr>
          <p:nvPr>
            <p:ph type="sldNum" sz="quarter" idx="10"/>
          </p:nvPr>
        </p:nvSpPr>
        <p:spPr/>
        <p:txBody>
          <a:bodyPr/>
          <a:lstStyle/>
          <a:p>
            <a:fld id="{6B76B02F-EEF2-4771-9242-5792004B88F5}" type="slidenum">
              <a:rPr lang="en-US" smtClean="0"/>
              <a:pPr/>
              <a:t>1</a:t>
            </a:fld>
            <a:endParaRPr lang="en-US"/>
          </a:p>
        </p:txBody>
      </p:sp>
    </p:spTree>
    <p:extLst>
      <p:ext uri="{BB962C8B-B14F-4D97-AF65-F5344CB8AC3E}">
        <p14:creationId xmlns:p14="http://schemas.microsoft.com/office/powerpoint/2010/main" val="2953255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9CD95DE0-70A0-4DF4-B28F-3C6CE1A51A36}" type="slidenum">
              <a:rPr lang="it-IT" smtClean="0"/>
              <a:pPr>
                <a:defRPr/>
              </a:pPr>
              <a:t>10</a:t>
            </a:fld>
            <a:endParaRPr lang="it-IT" dirty="0"/>
          </a:p>
        </p:txBody>
      </p:sp>
    </p:spTree>
    <p:extLst>
      <p:ext uri="{BB962C8B-B14F-4D97-AF65-F5344CB8AC3E}">
        <p14:creationId xmlns:p14="http://schemas.microsoft.com/office/powerpoint/2010/main" val="2765251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9CD95DE0-70A0-4DF4-B28F-3C6CE1A51A36}" type="slidenum">
              <a:rPr lang="it-IT" smtClean="0"/>
              <a:pPr>
                <a:defRPr/>
              </a:pPr>
              <a:t>11</a:t>
            </a:fld>
            <a:endParaRPr lang="it-IT" dirty="0"/>
          </a:p>
        </p:txBody>
      </p:sp>
    </p:spTree>
    <p:extLst>
      <p:ext uri="{BB962C8B-B14F-4D97-AF65-F5344CB8AC3E}">
        <p14:creationId xmlns:p14="http://schemas.microsoft.com/office/powerpoint/2010/main" val="1756563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Spectra of correlation</a:t>
            </a:r>
            <a:r>
              <a:rPr lang="en-US" baseline="0" dirty="0" smtClean="0"/>
              <a:t> coefficients for intensity measure parameters were evaluated for two different values of the </a:t>
            </a:r>
            <a:r>
              <a:rPr lang="en-US" baseline="0" dirty="0" err="1" smtClean="0"/>
              <a:t>beaviour</a:t>
            </a:r>
            <a:r>
              <a:rPr lang="en-US" baseline="0" dirty="0" smtClean="0"/>
              <a:t> factor, namely q=2 and q=5.</a:t>
            </a:r>
            <a:endParaRPr lang="en-US" dirty="0"/>
          </a:p>
        </p:txBody>
      </p:sp>
      <p:sp>
        <p:nvSpPr>
          <p:cNvPr id="4" name="Segnaposto numero diapositiva 3"/>
          <p:cNvSpPr>
            <a:spLocks noGrp="1"/>
          </p:cNvSpPr>
          <p:nvPr>
            <p:ph type="sldNum" sz="quarter" idx="10"/>
          </p:nvPr>
        </p:nvSpPr>
        <p:spPr/>
        <p:txBody>
          <a:bodyPr/>
          <a:lstStyle/>
          <a:p>
            <a:fld id="{6B76B02F-EEF2-4771-9242-5792004B88F5}" type="slidenum">
              <a:rPr lang="en-US" smtClean="0"/>
              <a:pPr/>
              <a:t>12</a:t>
            </a:fld>
            <a:endParaRPr lang="en-US"/>
          </a:p>
        </p:txBody>
      </p:sp>
    </p:spTree>
    <p:extLst>
      <p:ext uri="{BB962C8B-B14F-4D97-AF65-F5344CB8AC3E}">
        <p14:creationId xmlns:p14="http://schemas.microsoft.com/office/powerpoint/2010/main" val="2359236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On the basis of these results, and aiming at investigating if the SEPA and PGV are still the IM parameters more correlated with the response</a:t>
            </a:r>
            <a:r>
              <a:rPr lang="en-US" baseline="0" dirty="0" smtClean="0"/>
              <a:t> of MDOF structures</a:t>
            </a:r>
            <a:endParaRPr lang="en-US" dirty="0"/>
          </a:p>
        </p:txBody>
      </p:sp>
      <p:sp>
        <p:nvSpPr>
          <p:cNvPr id="4" name="Segnaposto numero diapositiva 3"/>
          <p:cNvSpPr>
            <a:spLocks noGrp="1"/>
          </p:cNvSpPr>
          <p:nvPr>
            <p:ph type="sldNum" sz="quarter" idx="10"/>
          </p:nvPr>
        </p:nvSpPr>
        <p:spPr/>
        <p:txBody>
          <a:bodyPr/>
          <a:lstStyle/>
          <a:p>
            <a:fld id="{6B76B02F-EEF2-4771-9242-5792004B88F5}" type="slidenum">
              <a:rPr lang="en-US" smtClean="0"/>
              <a:pPr/>
              <a:t>13</a:t>
            </a:fld>
            <a:endParaRPr lang="en-US"/>
          </a:p>
        </p:txBody>
      </p:sp>
    </p:spTree>
    <p:extLst>
      <p:ext uri="{BB962C8B-B14F-4D97-AF65-F5344CB8AC3E}">
        <p14:creationId xmlns:p14="http://schemas.microsoft.com/office/powerpoint/2010/main" val="2989476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aseline="0" dirty="0" smtClean="0"/>
              <a:t>the responses of three multistory frames, namely e 6 </a:t>
            </a:r>
            <a:r>
              <a:rPr lang="en-US" baseline="0" dirty="0" err="1" smtClean="0"/>
              <a:t>storey</a:t>
            </a:r>
            <a:r>
              <a:rPr lang="en-US" baseline="0" dirty="0" smtClean="0"/>
              <a:t>  regular frame, … were investigates. Initially, weakly non linear systems ,</a:t>
            </a:r>
            <a:r>
              <a:rPr lang="en-US" baseline="0" dirty="0" err="1" smtClean="0"/>
              <a:t>charachterised</a:t>
            </a:r>
            <a:r>
              <a:rPr lang="en-US" baseline="0" dirty="0" smtClean="0"/>
              <a:t> by behavior factor q=2 are …in Table 3…</a:t>
            </a:r>
            <a:endParaRPr lang="en-US" dirty="0"/>
          </a:p>
        </p:txBody>
      </p:sp>
      <p:sp>
        <p:nvSpPr>
          <p:cNvPr id="4" name="Segnaposto numero diapositiva 3"/>
          <p:cNvSpPr>
            <a:spLocks noGrp="1"/>
          </p:cNvSpPr>
          <p:nvPr>
            <p:ph type="sldNum" sz="quarter" idx="10"/>
          </p:nvPr>
        </p:nvSpPr>
        <p:spPr/>
        <p:txBody>
          <a:bodyPr/>
          <a:lstStyle/>
          <a:p>
            <a:fld id="{6B76B02F-EEF2-4771-9242-5792004B88F5}" type="slidenum">
              <a:rPr lang="en-US" smtClean="0"/>
              <a:pPr/>
              <a:t>14</a:t>
            </a:fld>
            <a:endParaRPr lang="en-US"/>
          </a:p>
        </p:txBody>
      </p:sp>
    </p:spTree>
    <p:extLst>
      <p:ext uri="{BB962C8B-B14F-4D97-AF65-F5344CB8AC3E}">
        <p14:creationId xmlns:p14="http://schemas.microsoft.com/office/powerpoint/2010/main" val="1601120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The set of records</a:t>
            </a:r>
            <a:r>
              <a:rPr lang="en-US" baseline="0" dirty="0" smtClean="0"/>
              <a:t> identified by the number 8 was the one that showed the larger values of the COV for all the three parameters PGV, SEPA, and </a:t>
            </a:r>
            <a:r>
              <a:rPr lang="en-US" baseline="0" dirty="0" err="1" smtClean="0"/>
              <a:t>Housner</a:t>
            </a:r>
            <a:r>
              <a:rPr lang="en-US" baseline="0" dirty="0" smtClean="0"/>
              <a:t> index, while the set number 60 was characterize by the larger values of the COV of the three parameters. Lastly, set 24 was provided by the election criterion of </a:t>
            </a:r>
            <a:r>
              <a:rPr lang="en-US" baseline="0" dirty="0" err="1" smtClean="0"/>
              <a:t>Jervolino</a:t>
            </a:r>
            <a:r>
              <a:rPr lang="en-US" baseline="0" dirty="0" smtClean="0"/>
              <a:t>.</a:t>
            </a:r>
          </a:p>
          <a:p>
            <a:r>
              <a:rPr lang="en-US" baseline="0" dirty="0" smtClean="0"/>
              <a:t>In the following the response of the structures to there three et of records will be </a:t>
            </a:r>
            <a:r>
              <a:rPr lang="en-US" baseline="0" dirty="0" err="1" smtClean="0"/>
              <a:t>analysed</a:t>
            </a:r>
            <a:r>
              <a:rPr lang="en-US" baseline="0" dirty="0" smtClean="0"/>
              <a:t>.</a:t>
            </a:r>
            <a:endParaRPr lang="en-US" dirty="0"/>
          </a:p>
        </p:txBody>
      </p:sp>
      <p:sp>
        <p:nvSpPr>
          <p:cNvPr id="4" name="Segnaposto numero diapositiva 3"/>
          <p:cNvSpPr>
            <a:spLocks noGrp="1"/>
          </p:cNvSpPr>
          <p:nvPr>
            <p:ph type="sldNum" sz="quarter" idx="10"/>
          </p:nvPr>
        </p:nvSpPr>
        <p:spPr/>
        <p:txBody>
          <a:bodyPr/>
          <a:lstStyle/>
          <a:p>
            <a:fld id="{6B76B02F-EEF2-4771-9242-5792004B88F5}" type="slidenum">
              <a:rPr lang="en-US" smtClean="0"/>
              <a:pPr/>
              <a:t>16</a:t>
            </a:fld>
            <a:endParaRPr lang="en-US"/>
          </a:p>
        </p:txBody>
      </p:sp>
    </p:spTree>
    <p:extLst>
      <p:ext uri="{BB962C8B-B14F-4D97-AF65-F5344CB8AC3E}">
        <p14:creationId xmlns:p14="http://schemas.microsoft.com/office/powerpoint/2010/main" val="231088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…..thus they are the most suitable for record selection</a:t>
            </a:r>
            <a:r>
              <a:rPr lang="en-US" baseline="0" dirty="0" smtClean="0"/>
              <a:t> finalized to reduce the scattering of the response of each sample</a:t>
            </a:r>
            <a:endParaRPr lang="en-US" dirty="0"/>
          </a:p>
        </p:txBody>
      </p:sp>
      <p:sp>
        <p:nvSpPr>
          <p:cNvPr id="4" name="Segnaposto numero diapositiva 3"/>
          <p:cNvSpPr>
            <a:spLocks noGrp="1"/>
          </p:cNvSpPr>
          <p:nvPr>
            <p:ph type="sldNum" sz="quarter" idx="10"/>
          </p:nvPr>
        </p:nvSpPr>
        <p:spPr/>
        <p:txBody>
          <a:bodyPr/>
          <a:lstStyle/>
          <a:p>
            <a:fld id="{6B76B02F-EEF2-4771-9242-5792004B88F5}" type="slidenum">
              <a:rPr lang="en-US" smtClean="0"/>
              <a:pPr/>
              <a:t>17</a:t>
            </a:fld>
            <a:endParaRPr lang="en-US"/>
          </a:p>
        </p:txBody>
      </p:sp>
    </p:spTree>
    <p:extLst>
      <p:ext uri="{BB962C8B-B14F-4D97-AF65-F5344CB8AC3E}">
        <p14:creationId xmlns:p14="http://schemas.microsoft.com/office/powerpoint/2010/main" val="3794636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The proposed selection procedure</a:t>
            </a:r>
            <a:r>
              <a:rPr lang="en-US" baseline="0" dirty="0" smtClean="0"/>
              <a:t> is based on the minimization of a performance parameter, obtained as linear combination of SEPA and PGS.  </a:t>
            </a:r>
            <a:r>
              <a:rPr lang="en-US" dirty="0" smtClean="0"/>
              <a:t>In</a:t>
            </a:r>
            <a:r>
              <a:rPr lang="en-US" baseline="0" dirty="0" smtClean="0"/>
              <a:t> order to evaluate the SEPA the value of the </a:t>
            </a:r>
            <a:r>
              <a:rPr lang="en-US" baseline="0" dirty="0" err="1" smtClean="0"/>
              <a:t>behaviour</a:t>
            </a:r>
            <a:r>
              <a:rPr lang="en-US" baseline="0" dirty="0" smtClean="0"/>
              <a:t> factor have to be known; for new structure q value are chosen in the design phase, while for existing </a:t>
            </a:r>
            <a:r>
              <a:rPr lang="en-US" baseline="0" dirty="0" err="1" smtClean="0"/>
              <a:t>trucutre</a:t>
            </a:r>
            <a:r>
              <a:rPr lang="en-US" baseline="0" dirty="0" smtClean="0"/>
              <a:t> q value can be evaluated by pushover analysis; then in the records set, al the records for which the value of spectral acceleration at the fundamental period is smaller than the target spectrum divided by the </a:t>
            </a:r>
            <a:r>
              <a:rPr lang="en-US" baseline="0" dirty="0" err="1" smtClean="0"/>
              <a:t>behaviour</a:t>
            </a:r>
            <a:r>
              <a:rPr lang="en-US" baseline="0" dirty="0" smtClean="0"/>
              <a:t> factor are abandoned since an elastic response of the structure is expected. </a:t>
            </a:r>
            <a:endParaRPr lang="en-US" dirty="0"/>
          </a:p>
        </p:txBody>
      </p:sp>
      <p:sp>
        <p:nvSpPr>
          <p:cNvPr id="4" name="Segnaposto numero diapositiva 3"/>
          <p:cNvSpPr>
            <a:spLocks noGrp="1"/>
          </p:cNvSpPr>
          <p:nvPr>
            <p:ph type="sldNum" sz="quarter" idx="10"/>
          </p:nvPr>
        </p:nvSpPr>
        <p:spPr/>
        <p:txBody>
          <a:bodyPr/>
          <a:lstStyle/>
          <a:p>
            <a:fld id="{6B76B02F-EEF2-4771-9242-5792004B88F5}" type="slidenum">
              <a:rPr lang="en-US" smtClean="0"/>
              <a:pPr/>
              <a:t>18</a:t>
            </a:fld>
            <a:endParaRPr lang="en-US"/>
          </a:p>
        </p:txBody>
      </p:sp>
    </p:spTree>
    <p:extLst>
      <p:ext uri="{BB962C8B-B14F-4D97-AF65-F5344CB8AC3E}">
        <p14:creationId xmlns:p14="http://schemas.microsoft.com/office/powerpoint/2010/main" val="2640610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The efficiency of the selection criterion for MDOF structures is proved </a:t>
            </a:r>
            <a:r>
              <a:rPr lang="en-US" dirty="0" err="1" smtClean="0"/>
              <a:t>analizing</a:t>
            </a:r>
            <a:r>
              <a:rPr lang="en-US" dirty="0" smtClean="0"/>
              <a:t> the response of a 4 </a:t>
            </a:r>
            <a:r>
              <a:rPr lang="en-US" dirty="0" err="1" smtClean="0"/>
              <a:t>storey</a:t>
            </a:r>
            <a:r>
              <a:rPr lang="en-US" dirty="0" smtClean="0"/>
              <a:t> spatial </a:t>
            </a:r>
            <a:r>
              <a:rPr lang="en-US" dirty="0" err="1" smtClean="0"/>
              <a:t>r.c</a:t>
            </a:r>
            <a:r>
              <a:rPr lang="en-US" dirty="0" smtClean="0"/>
              <a:t>. frame,</a:t>
            </a:r>
            <a:r>
              <a:rPr lang="en-US" baseline="0" dirty="0" smtClean="0"/>
              <a:t> comparing the response for set of records n°24, and a new set of record obtained adapting</a:t>
            </a:r>
            <a:endParaRPr lang="en-US" dirty="0"/>
          </a:p>
        </p:txBody>
      </p:sp>
      <p:sp>
        <p:nvSpPr>
          <p:cNvPr id="4" name="Segnaposto numero diapositiva 3"/>
          <p:cNvSpPr>
            <a:spLocks noGrp="1"/>
          </p:cNvSpPr>
          <p:nvPr>
            <p:ph type="sldNum" sz="quarter" idx="10"/>
          </p:nvPr>
        </p:nvSpPr>
        <p:spPr/>
        <p:txBody>
          <a:bodyPr/>
          <a:lstStyle/>
          <a:p>
            <a:fld id="{6B76B02F-EEF2-4771-9242-5792004B88F5}" type="slidenum">
              <a:rPr lang="en-US" smtClean="0"/>
              <a:pPr/>
              <a:t>24</a:t>
            </a:fld>
            <a:endParaRPr lang="en-US"/>
          </a:p>
        </p:txBody>
      </p:sp>
    </p:spTree>
    <p:extLst>
      <p:ext uri="{BB962C8B-B14F-4D97-AF65-F5344CB8AC3E}">
        <p14:creationId xmlns:p14="http://schemas.microsoft.com/office/powerpoint/2010/main" val="945882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6B76B02F-EEF2-4771-9242-5792004B88F5}" type="slidenum">
              <a:rPr lang="en-US" smtClean="0"/>
              <a:pPr/>
              <a:t>25</a:t>
            </a:fld>
            <a:endParaRPr lang="en-US"/>
          </a:p>
        </p:txBody>
      </p:sp>
    </p:spTree>
    <p:extLst>
      <p:ext uri="{BB962C8B-B14F-4D97-AF65-F5344CB8AC3E}">
        <p14:creationId xmlns:p14="http://schemas.microsoft.com/office/powerpoint/2010/main" val="1808946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71463" indent="-271463">
              <a:buFont typeface="Wingdings" pitchFamily="2" charset="2"/>
              <a:buChar char="ü"/>
            </a:pPr>
            <a:r>
              <a:rPr lang="en-US" dirty="0" smtClean="0"/>
              <a:t> is devoted to</a:t>
            </a:r>
            <a:r>
              <a:rPr lang="en-US" baseline="0" dirty="0" smtClean="0"/>
              <a:t> the formulation of a</a:t>
            </a:r>
            <a:r>
              <a:rPr lang="en-US" dirty="0" smtClean="0"/>
              <a:t> new procedure that aims at reducing the large scatter in the intensity of the records</a:t>
            </a:r>
            <a:r>
              <a:rPr lang="en-US" baseline="0" dirty="0" smtClean="0"/>
              <a:t> the are supplied by many f the actual selection criteria, that induces response of the analyzed </a:t>
            </a:r>
            <a:r>
              <a:rPr lang="en-US" dirty="0" smtClean="0">
                <a:solidFill>
                  <a:schemeClr val="tx2"/>
                </a:solidFill>
                <a:ea typeface="MS PGothic" pitchFamily="34" charset="-128"/>
              </a:rPr>
              <a:t>system, that are much larger or smaller  than the effects assessed for the seismic level to be represented.</a:t>
            </a:r>
            <a:endParaRPr lang="en-US" dirty="0">
              <a:solidFill>
                <a:schemeClr val="tx2"/>
              </a:solidFill>
              <a:ea typeface="MS PGothic" pitchFamily="34" charset="-128"/>
            </a:endParaRPr>
          </a:p>
        </p:txBody>
      </p:sp>
      <p:sp>
        <p:nvSpPr>
          <p:cNvPr id="4" name="Segnaposto numero diapositiva 3"/>
          <p:cNvSpPr>
            <a:spLocks noGrp="1"/>
          </p:cNvSpPr>
          <p:nvPr>
            <p:ph type="sldNum" sz="quarter" idx="10"/>
          </p:nvPr>
        </p:nvSpPr>
        <p:spPr/>
        <p:txBody>
          <a:bodyPr/>
          <a:lstStyle/>
          <a:p>
            <a:fld id="{6B76B02F-EEF2-4771-9242-5792004B88F5}" type="slidenum">
              <a:rPr lang="en-US" smtClean="0"/>
              <a:pPr/>
              <a:t>2</a:t>
            </a:fld>
            <a:endParaRPr lang="en-US"/>
          </a:p>
        </p:txBody>
      </p:sp>
    </p:spTree>
    <p:extLst>
      <p:ext uri="{BB962C8B-B14F-4D97-AF65-F5344CB8AC3E}">
        <p14:creationId xmlns:p14="http://schemas.microsoft.com/office/powerpoint/2010/main" val="2314617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120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7066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1D821C-73C7-4C05-BCC8-1D89C497B53D}" type="slidenum">
              <a:rPr lang="it-IT" smtClean="0"/>
              <a:pPr fontAlgn="base">
                <a:spcBef>
                  <a:spcPct val="0"/>
                </a:spcBef>
                <a:spcAft>
                  <a:spcPct val="0"/>
                </a:spcAft>
                <a:defRPr/>
              </a:pPr>
              <a:t>26</a:t>
            </a:fld>
            <a:endParaRPr lang="it-IT" smtClean="0"/>
          </a:p>
        </p:txBody>
      </p:sp>
    </p:spTree>
    <p:extLst>
      <p:ext uri="{BB962C8B-B14F-4D97-AF65-F5344CB8AC3E}">
        <p14:creationId xmlns:p14="http://schemas.microsoft.com/office/powerpoint/2010/main" val="139327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 </a:t>
            </a:r>
            <a:r>
              <a:rPr lang="it-IT" dirty="0" err="1" smtClean="0"/>
              <a:t>which</a:t>
            </a:r>
            <a:r>
              <a:rPr lang="it-IT" dirty="0" smtClean="0"/>
              <a:t>  the </a:t>
            </a:r>
            <a:r>
              <a:rPr lang="it-IT" dirty="0" err="1" smtClean="0"/>
              <a:t>hazard</a:t>
            </a:r>
            <a:r>
              <a:rPr lang="it-IT" dirty="0" smtClean="0"/>
              <a:t> id </a:t>
            </a:r>
            <a:r>
              <a:rPr lang="it-IT" dirty="0" err="1" smtClean="0"/>
              <a:t>disaggregated</a:t>
            </a:r>
            <a:r>
              <a:rPr lang="it-IT" dirty="0" smtClean="0"/>
              <a:t> for magnitudo, </a:t>
            </a:r>
            <a:r>
              <a:rPr lang="it-IT" dirty="0" err="1" smtClean="0"/>
              <a:t>distance</a:t>
            </a:r>
            <a:r>
              <a:rPr lang="it-IT" dirty="0" smtClean="0"/>
              <a:t> </a:t>
            </a:r>
            <a:r>
              <a:rPr lang="it-IT" dirty="0" err="1" smtClean="0"/>
              <a:t>andt</a:t>
            </a:r>
            <a:r>
              <a:rPr lang="it-IT" dirty="0" smtClean="0"/>
              <a:t> </a:t>
            </a:r>
            <a:r>
              <a:rPr lang="it-IT" dirty="0" err="1" smtClean="0"/>
              <a:t>deviation</a:t>
            </a:r>
            <a:r>
              <a:rPr lang="it-IT" baseline="0" dirty="0" smtClean="0"/>
              <a:t> epsilon, </a:t>
            </a:r>
            <a:r>
              <a:rPr lang="it-IT" baseline="0" dirty="0" err="1" smtClean="0"/>
              <a:t>that</a:t>
            </a:r>
            <a:r>
              <a:rPr lang="it-IT" baseline="0" dirty="0" smtClean="0"/>
              <a:t> </a:t>
            </a:r>
            <a:r>
              <a:rPr lang="it-IT" baseline="0" dirty="0" err="1" smtClean="0"/>
              <a:t>is</a:t>
            </a:r>
            <a:r>
              <a:rPr lang="it-IT" baseline="0" dirty="0" smtClean="0"/>
              <a:t> a </a:t>
            </a:r>
            <a:r>
              <a:rPr lang="it-IT" baseline="0" dirty="0" err="1" smtClean="0"/>
              <a:t>measure</a:t>
            </a:r>
            <a:r>
              <a:rPr lang="it-IT" baseline="0" dirty="0" smtClean="0"/>
              <a:t> of the </a:t>
            </a:r>
            <a:r>
              <a:rPr lang="it-IT" baseline="0" dirty="0" err="1" smtClean="0"/>
              <a:t>deviation</a:t>
            </a:r>
            <a:r>
              <a:rPr lang="it-IT" baseline="0" dirty="0" smtClean="0"/>
              <a:t> of the </a:t>
            </a:r>
            <a:r>
              <a:rPr lang="it-IT" baseline="0" dirty="0" err="1" smtClean="0"/>
              <a:t>elastic</a:t>
            </a:r>
            <a:r>
              <a:rPr lang="it-IT" baseline="0" dirty="0" smtClean="0"/>
              <a:t> </a:t>
            </a:r>
            <a:r>
              <a:rPr lang="it-IT" baseline="0" dirty="0" err="1" smtClean="0"/>
              <a:t>respone</a:t>
            </a:r>
            <a:r>
              <a:rPr lang="it-IT" baseline="0" dirty="0" smtClean="0"/>
              <a:t> </a:t>
            </a:r>
            <a:r>
              <a:rPr lang="it-IT" baseline="0" dirty="0" err="1" smtClean="0"/>
              <a:t>spectrum</a:t>
            </a:r>
            <a:r>
              <a:rPr lang="it-IT" baseline="0" dirty="0" smtClean="0"/>
              <a:t> of the accelerogram </a:t>
            </a:r>
            <a:r>
              <a:rPr lang="it-IT" baseline="0" dirty="0" err="1" smtClean="0"/>
              <a:t>fron</a:t>
            </a:r>
            <a:r>
              <a:rPr lang="it-IT" baseline="0" dirty="0" smtClean="0"/>
              <a:t> </a:t>
            </a:r>
            <a:r>
              <a:rPr lang="it-IT" baseline="0" dirty="0" err="1" smtClean="0"/>
              <a:t>that</a:t>
            </a:r>
            <a:r>
              <a:rPr lang="it-IT" baseline="0" dirty="0" smtClean="0"/>
              <a:t> </a:t>
            </a:r>
            <a:r>
              <a:rPr lang="it-IT" baseline="0" dirty="0" err="1" smtClean="0"/>
              <a:t>predicted</a:t>
            </a:r>
            <a:r>
              <a:rPr lang="it-IT" baseline="0" dirty="0" smtClean="0"/>
              <a:t> by the </a:t>
            </a:r>
            <a:r>
              <a:rPr lang="it-IT" baseline="0" dirty="0" err="1" smtClean="0"/>
              <a:t>ground-motion</a:t>
            </a:r>
            <a:r>
              <a:rPr lang="it-IT" baseline="0" dirty="0" smtClean="0"/>
              <a:t> </a:t>
            </a:r>
            <a:r>
              <a:rPr lang="it-IT" baseline="0" dirty="0" err="1" smtClean="0"/>
              <a:t>prediction</a:t>
            </a:r>
            <a:r>
              <a:rPr lang="it-IT" baseline="0" dirty="0" smtClean="0"/>
              <a:t> </a:t>
            </a:r>
            <a:r>
              <a:rPr lang="it-IT" baseline="0" dirty="0" err="1" smtClean="0"/>
              <a:t>equation</a:t>
            </a:r>
            <a:r>
              <a:rPr lang="it-IT" baseline="0" dirty="0" smtClean="0"/>
              <a:t>. </a:t>
            </a:r>
            <a:endParaRPr lang="it-IT" dirty="0"/>
          </a:p>
        </p:txBody>
      </p:sp>
      <p:sp>
        <p:nvSpPr>
          <p:cNvPr id="4" name="Segnaposto numero diapositiva 3"/>
          <p:cNvSpPr>
            <a:spLocks noGrp="1"/>
          </p:cNvSpPr>
          <p:nvPr>
            <p:ph type="sldNum" sz="quarter" idx="10"/>
          </p:nvPr>
        </p:nvSpPr>
        <p:spPr/>
        <p:txBody>
          <a:bodyPr/>
          <a:lstStyle/>
          <a:p>
            <a:pPr>
              <a:defRPr/>
            </a:pPr>
            <a:fld id="{9CD95DE0-70A0-4DF4-B28F-3C6CE1A51A36}" type="slidenum">
              <a:rPr lang="it-IT" smtClean="0"/>
              <a:pPr>
                <a:defRPr/>
              </a:pPr>
              <a:t>3</a:t>
            </a:fld>
            <a:endParaRPr lang="it-IT" dirty="0"/>
          </a:p>
        </p:txBody>
      </p:sp>
    </p:spTree>
    <p:extLst>
      <p:ext uri="{BB962C8B-B14F-4D97-AF65-F5344CB8AC3E}">
        <p14:creationId xmlns:p14="http://schemas.microsoft.com/office/powerpoint/2010/main" val="768995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Denoted</a:t>
            </a:r>
            <a:r>
              <a:rPr lang="it-IT" dirty="0" smtClean="0"/>
              <a:t> with the </a:t>
            </a:r>
            <a:r>
              <a:rPr lang="it-IT" dirty="0" err="1" smtClean="0"/>
              <a:t>acronym</a:t>
            </a:r>
            <a:r>
              <a:rPr lang="it-IT" dirty="0" smtClean="0"/>
              <a:t> PGA, PGS, and PGD </a:t>
            </a:r>
            <a:r>
              <a:rPr lang="it-IT" dirty="0" err="1" smtClean="0"/>
              <a:t>respectively</a:t>
            </a:r>
            <a:endParaRPr lang="it-IT" dirty="0"/>
          </a:p>
        </p:txBody>
      </p:sp>
      <p:sp>
        <p:nvSpPr>
          <p:cNvPr id="4" name="Segnaposto numero diapositiva 3"/>
          <p:cNvSpPr>
            <a:spLocks noGrp="1"/>
          </p:cNvSpPr>
          <p:nvPr>
            <p:ph type="sldNum" sz="quarter" idx="10"/>
          </p:nvPr>
        </p:nvSpPr>
        <p:spPr/>
        <p:txBody>
          <a:bodyPr/>
          <a:lstStyle/>
          <a:p>
            <a:pPr>
              <a:defRPr/>
            </a:pPr>
            <a:fld id="{9CD95DE0-70A0-4DF4-B28F-3C6CE1A51A36}" type="slidenum">
              <a:rPr lang="it-IT" smtClean="0"/>
              <a:pPr>
                <a:defRPr/>
              </a:pPr>
              <a:t>4</a:t>
            </a:fld>
            <a:endParaRPr lang="it-IT" dirty="0"/>
          </a:p>
        </p:txBody>
      </p:sp>
    </p:spTree>
    <p:extLst>
      <p:ext uri="{BB962C8B-B14F-4D97-AF65-F5344CB8AC3E}">
        <p14:creationId xmlns:p14="http://schemas.microsoft.com/office/powerpoint/2010/main" val="1334153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9CD95DE0-70A0-4DF4-B28F-3C6CE1A51A36}" type="slidenum">
              <a:rPr lang="it-IT" smtClean="0"/>
              <a:pPr>
                <a:defRPr/>
              </a:pPr>
              <a:t>5</a:t>
            </a:fld>
            <a:endParaRPr lang="it-IT" dirty="0"/>
          </a:p>
        </p:txBody>
      </p:sp>
    </p:spTree>
    <p:extLst>
      <p:ext uri="{BB962C8B-B14F-4D97-AF65-F5344CB8AC3E}">
        <p14:creationId xmlns:p14="http://schemas.microsoft.com/office/powerpoint/2010/main" val="768995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2">
                    <a:lumMod val="75000"/>
                  </a:schemeClr>
                </a:solidFill>
              </a:rPr>
              <a:t>In many of the selection</a:t>
            </a:r>
            <a:r>
              <a:rPr lang="en-US" sz="1200" b="1" baseline="0" dirty="0" smtClean="0">
                <a:solidFill>
                  <a:schemeClr val="tx2">
                    <a:lumMod val="75000"/>
                  </a:schemeClr>
                </a:solidFill>
              </a:rPr>
              <a:t> criteria in literature,  i</a:t>
            </a:r>
            <a:r>
              <a:rPr lang="en-US" sz="1200" b="1" dirty="0" smtClean="0">
                <a:solidFill>
                  <a:schemeClr val="tx2">
                    <a:lumMod val="75000"/>
                  </a:schemeClr>
                </a:solidFill>
              </a:rPr>
              <a:t>n order to adequately represent the </a:t>
            </a:r>
            <a:r>
              <a:rPr lang="en-US" sz="1200" b="1" dirty="0" err="1" smtClean="0">
                <a:solidFill>
                  <a:schemeClr val="tx2">
                    <a:lumMod val="75000"/>
                  </a:schemeClr>
                </a:solidFill>
              </a:rPr>
              <a:t>seismo</a:t>
            </a:r>
            <a:r>
              <a:rPr lang="en-US" sz="1200" b="1" dirty="0" smtClean="0">
                <a:solidFill>
                  <a:schemeClr val="tx2">
                    <a:lumMod val="75000"/>
                  </a:schemeClr>
                </a:solidFill>
              </a:rPr>
              <a:t>-genetic features of the sources</a:t>
            </a:r>
            <a:r>
              <a:rPr lang="it-IT" sz="1200" b="1" dirty="0" smtClean="0">
                <a:solidFill>
                  <a:schemeClr val="tx2">
                    <a:lumMod val="75000"/>
                  </a:schemeClr>
                </a:solidFill>
              </a:rPr>
              <a:t>, </a:t>
            </a:r>
            <a:r>
              <a:rPr lang="en-US" sz="1200" b="1" dirty="0" smtClean="0">
                <a:solidFill>
                  <a:schemeClr val="tx2">
                    <a:lumMod val="75000"/>
                  </a:schemeClr>
                </a:solidFill>
              </a:rPr>
              <a:t>and the soil conditions appropriate to the site, </a:t>
            </a:r>
            <a:r>
              <a:rPr lang="en-US" sz="1200" b="1" dirty="0" smtClean="0">
                <a:solidFill>
                  <a:schemeClr val="tx1"/>
                </a:solidFill>
              </a:rPr>
              <a:t>a first</a:t>
            </a:r>
            <a:r>
              <a:rPr lang="en-US" sz="1200" b="1" baseline="0" dirty="0" smtClean="0">
                <a:solidFill>
                  <a:schemeClr val="tx1"/>
                </a:solidFill>
              </a:rPr>
              <a:t> selection of the  accelerograms is performed on the basis of the soil of the recording station, the value of magnitude and </a:t>
            </a:r>
            <a:r>
              <a:rPr lang="en-US" sz="1200" b="1" baseline="0" dirty="0" err="1" smtClean="0">
                <a:solidFill>
                  <a:schemeClr val="tx1"/>
                </a:solidFill>
              </a:rPr>
              <a:t>epicentral</a:t>
            </a:r>
            <a:r>
              <a:rPr lang="en-US" sz="1200" b="1" baseline="0" dirty="0" smtClean="0">
                <a:solidFill>
                  <a:schemeClr val="tx1"/>
                </a:solidFill>
              </a:rPr>
              <a:t> distance; then among the sets of 7 couple of records, those that are characterized by the best spectral matching are selected; parameters utilized are the standard deviation of the average, along the period of interest, of the mean spectrum of the set respect to the target spectrum, or/and  the correspond values for each records of the set.</a:t>
            </a:r>
            <a:endParaRPr lang="en-US" sz="1200" b="1" dirty="0" smtClean="0"/>
          </a:p>
          <a:p>
            <a:endParaRPr lang="en-US" dirty="0"/>
          </a:p>
        </p:txBody>
      </p:sp>
      <p:sp>
        <p:nvSpPr>
          <p:cNvPr id="4" name="Segnaposto numero diapositiva 3"/>
          <p:cNvSpPr>
            <a:spLocks noGrp="1"/>
          </p:cNvSpPr>
          <p:nvPr>
            <p:ph type="sldNum" sz="quarter" idx="10"/>
          </p:nvPr>
        </p:nvSpPr>
        <p:spPr/>
        <p:txBody>
          <a:bodyPr/>
          <a:lstStyle/>
          <a:p>
            <a:fld id="{6B76B02F-EEF2-4771-9242-5792004B88F5}" type="slidenum">
              <a:rPr lang="en-US" smtClean="0"/>
              <a:pPr/>
              <a:t>6</a:t>
            </a:fld>
            <a:endParaRPr lang="en-US"/>
          </a:p>
        </p:txBody>
      </p:sp>
    </p:spTree>
    <p:extLst>
      <p:ext uri="{BB962C8B-B14F-4D97-AF65-F5344CB8AC3E}">
        <p14:creationId xmlns:p14="http://schemas.microsoft.com/office/powerpoint/2010/main" val="415052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In order to stress</a:t>
            </a:r>
            <a:r>
              <a:rPr lang="en-US" baseline="0" dirty="0" smtClean="0"/>
              <a:t> the effect of the scattering of the input intensity on the assessment of the response of a 6 story regular </a:t>
            </a:r>
            <a:r>
              <a:rPr lang="en-US" baseline="0" dirty="0" err="1" smtClean="0"/>
              <a:t>r.c</a:t>
            </a:r>
            <a:r>
              <a:rPr lang="en-US" baseline="0" dirty="0" smtClean="0"/>
              <a:t>. frame, in table the peak values of three response parameters, namely the displacement ductility demand mu, the energy ductility demand and the value of the Park and </a:t>
            </a:r>
            <a:r>
              <a:rPr lang="en-US" baseline="0" dirty="0" err="1" smtClean="0"/>
              <a:t>Ang</a:t>
            </a:r>
            <a:r>
              <a:rPr lang="en-US" baseline="0" dirty="0" smtClean="0"/>
              <a:t> damage index for the 7 couples of accelerograms selected according to the aforementioned </a:t>
            </a:r>
            <a:r>
              <a:rPr lang="en-US" baseline="0" dirty="0" err="1" smtClean="0"/>
              <a:t>criterium</a:t>
            </a:r>
            <a:r>
              <a:rPr lang="en-US" baseline="0" dirty="0" smtClean="0"/>
              <a:t> are reported for two different values of the input intensity. In the last two columns the mean values and the CoV of the </a:t>
            </a:r>
            <a:r>
              <a:rPr lang="en-US" baseline="0" dirty="0" err="1" smtClean="0"/>
              <a:t>respone</a:t>
            </a:r>
            <a:r>
              <a:rPr lang="en-US" baseline="0" dirty="0" smtClean="0"/>
              <a:t> parameters, the latter defined as the ratio of standard deviation over the mean value, are reported. </a:t>
            </a:r>
          </a:p>
          <a:p>
            <a:r>
              <a:rPr lang="en-US" dirty="0" smtClean="0"/>
              <a:t>The </a:t>
            </a:r>
            <a:r>
              <a:rPr lang="en-US" dirty="0" err="1" smtClean="0"/>
              <a:t>Cov</a:t>
            </a:r>
            <a:r>
              <a:rPr lang="en-US" dirty="0" smtClean="0"/>
              <a:t> of ductility demand</a:t>
            </a:r>
            <a:r>
              <a:rPr lang="en-US" baseline="0" dirty="0" smtClean="0"/>
              <a:t> ranges between 0.46 to 0.56. Larger values of the other two response parameters are also found.</a:t>
            </a:r>
            <a:endParaRPr lang="en-US" dirty="0"/>
          </a:p>
        </p:txBody>
      </p:sp>
      <p:sp>
        <p:nvSpPr>
          <p:cNvPr id="4" name="Segnaposto numero diapositiva 3"/>
          <p:cNvSpPr>
            <a:spLocks noGrp="1"/>
          </p:cNvSpPr>
          <p:nvPr>
            <p:ph type="sldNum" sz="quarter" idx="10"/>
          </p:nvPr>
        </p:nvSpPr>
        <p:spPr/>
        <p:txBody>
          <a:bodyPr/>
          <a:lstStyle/>
          <a:p>
            <a:fld id="{6B76B02F-EEF2-4771-9242-5792004B88F5}" type="slidenum">
              <a:rPr lang="en-US" smtClean="0"/>
              <a:pPr/>
              <a:t>7</a:t>
            </a:fld>
            <a:endParaRPr lang="en-US"/>
          </a:p>
        </p:txBody>
      </p:sp>
    </p:spTree>
    <p:extLst>
      <p:ext uri="{BB962C8B-B14F-4D97-AF65-F5344CB8AC3E}">
        <p14:creationId xmlns:p14="http://schemas.microsoft.com/office/powerpoint/2010/main" val="1996795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a generalization of the effective peak acceleration is proposed,</a:t>
            </a:r>
            <a:r>
              <a:rPr lang="en-US" baseline="0" dirty="0" smtClean="0"/>
              <a:t> </a:t>
            </a:r>
            <a:r>
              <a:rPr lang="en-US" dirty="0" smtClean="0"/>
              <a:t>adapting the averaging</a:t>
            </a:r>
            <a:r>
              <a:rPr lang="en-US" baseline="0" dirty="0" smtClean="0"/>
              <a:t> of the spectral acceleration values</a:t>
            </a:r>
            <a:r>
              <a:rPr lang="en-US" dirty="0" smtClean="0"/>
              <a:t> on the evolution of dynamic characteristic of the structure</a:t>
            </a:r>
            <a:r>
              <a:rPr lang="en-US" baseline="0" dirty="0" smtClean="0"/>
              <a:t> that is expected. In fact, is is well known that when the structure undergoes plastic deformation, the stiffness is reduced and the </a:t>
            </a:r>
            <a:r>
              <a:rPr lang="en-US" baseline="0" dirty="0" err="1" smtClean="0"/>
              <a:t>istanteneous</a:t>
            </a:r>
            <a:r>
              <a:rPr lang="en-US" baseline="0" dirty="0" smtClean="0"/>
              <a:t> period of vibration is increased. Thus, the expected response depends on the spectral acceleration in a period field that ranges from the elastic one to the period of the damaged  structure.</a:t>
            </a:r>
            <a:endParaRPr lang="en-US" dirty="0"/>
          </a:p>
        </p:txBody>
      </p:sp>
      <p:sp>
        <p:nvSpPr>
          <p:cNvPr id="4" name="Segnaposto numero diapositiva 3"/>
          <p:cNvSpPr>
            <a:spLocks noGrp="1"/>
          </p:cNvSpPr>
          <p:nvPr>
            <p:ph type="sldNum" sz="quarter" idx="10"/>
          </p:nvPr>
        </p:nvSpPr>
        <p:spPr/>
        <p:txBody>
          <a:bodyPr/>
          <a:lstStyle/>
          <a:p>
            <a:fld id="{6B76B02F-EEF2-4771-9242-5792004B88F5}" type="slidenum">
              <a:rPr lang="en-US" smtClean="0"/>
              <a:pPr/>
              <a:t>8</a:t>
            </a:fld>
            <a:endParaRPr lang="en-US"/>
          </a:p>
        </p:txBody>
      </p:sp>
    </p:spTree>
    <p:extLst>
      <p:ext uri="{BB962C8B-B14F-4D97-AF65-F5344CB8AC3E}">
        <p14:creationId xmlns:p14="http://schemas.microsoft.com/office/powerpoint/2010/main" val="1140031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6B76B02F-EEF2-4771-9242-5792004B88F5}" type="slidenum">
              <a:rPr lang="en-US" smtClean="0"/>
              <a:pPr/>
              <a:t>9</a:t>
            </a:fld>
            <a:endParaRPr lang="en-US"/>
          </a:p>
        </p:txBody>
      </p:sp>
    </p:spTree>
    <p:extLst>
      <p:ext uri="{BB962C8B-B14F-4D97-AF65-F5344CB8AC3E}">
        <p14:creationId xmlns:p14="http://schemas.microsoft.com/office/powerpoint/2010/main" val="3342285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anidispadova">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8402320" y="60960"/>
            <a:ext cx="599440" cy="273844"/>
          </a:xfrm>
          <a:prstGeom prst="rect">
            <a:avLst/>
          </a:prstGeom>
        </p:spPr>
        <p:txBody>
          <a:bodyPr/>
          <a:lstStyle>
            <a:lvl1pPr>
              <a:defRPr b="1">
                <a:solidFill>
                  <a:schemeClr val="bg1"/>
                </a:solidFill>
              </a:defRPr>
            </a:lvl1pPr>
          </a:lstStyle>
          <a:p>
            <a:fld id="{C1F47405-A001-5642-97D9-A5EA69F6D1F7}" type="slidenum">
              <a:rPr lang="it-IT" smtClean="0"/>
              <a:pPr/>
              <a:t>‹#›</a:t>
            </a:fld>
            <a:endParaRPr lang="it-IT"/>
          </a:p>
        </p:txBody>
      </p:sp>
      <p:sp>
        <p:nvSpPr>
          <p:cNvPr id="3" name="Rettangolo 2"/>
          <p:cNvSpPr/>
          <p:nvPr userDrawn="1"/>
        </p:nvSpPr>
        <p:spPr>
          <a:xfrm>
            <a:off x="425494" y="4866501"/>
            <a:ext cx="8332784" cy="276999"/>
          </a:xfrm>
          <a:prstGeom prst="rect">
            <a:avLst/>
          </a:prstGeom>
          <a:noFill/>
        </p:spPr>
        <p:txBody>
          <a:bodyPr wrap="square">
            <a:spAutoFit/>
          </a:bodyPr>
          <a:lstStyle/>
          <a:p>
            <a:pPr marL="2695575" indent="-2695575" algn="l"/>
            <a:r>
              <a:rPr lang="en-US" sz="1200" kern="1200" dirty="0" err="1" smtClean="0">
                <a:solidFill>
                  <a:schemeClr val="tx2"/>
                </a:solidFill>
                <a:latin typeface="+mn-lt"/>
                <a:ea typeface="+mn-ea"/>
                <a:cs typeface="+mn-cs"/>
              </a:rPr>
              <a:t>Ph.D</a:t>
            </a:r>
            <a:r>
              <a:rPr lang="en-US" sz="1200" kern="1200" dirty="0" smtClean="0">
                <a:solidFill>
                  <a:schemeClr val="tx2"/>
                </a:solidFill>
                <a:latin typeface="+mn-lt"/>
                <a:ea typeface="+mn-ea"/>
                <a:cs typeface="+mn-cs"/>
              </a:rPr>
              <a:t> </a:t>
            </a:r>
            <a:r>
              <a:rPr lang="en-US" sz="1200" kern="1200" dirty="0" err="1" smtClean="0">
                <a:solidFill>
                  <a:schemeClr val="tx2"/>
                </a:solidFill>
                <a:latin typeface="+mn-lt"/>
                <a:ea typeface="+mn-ea"/>
                <a:cs typeface="+mn-cs"/>
              </a:rPr>
              <a:t>Piero</a:t>
            </a:r>
            <a:r>
              <a:rPr lang="en-US" sz="1200" kern="1200" dirty="0" smtClean="0">
                <a:solidFill>
                  <a:schemeClr val="tx2"/>
                </a:solidFill>
                <a:latin typeface="+mn-lt"/>
                <a:ea typeface="+mn-ea"/>
                <a:cs typeface="+mn-cs"/>
              </a:rPr>
              <a:t> </a:t>
            </a:r>
            <a:r>
              <a:rPr lang="en-US" sz="1200" kern="1200" dirty="0" err="1" smtClean="0">
                <a:solidFill>
                  <a:schemeClr val="tx2"/>
                </a:solidFill>
                <a:latin typeface="+mn-lt"/>
                <a:ea typeface="+mn-ea"/>
                <a:cs typeface="+mn-cs"/>
              </a:rPr>
              <a:t>Colajanni</a:t>
            </a:r>
            <a:r>
              <a:rPr lang="en-US" sz="1200" kern="1200" dirty="0" smtClean="0">
                <a:solidFill>
                  <a:schemeClr val="tx2"/>
                </a:solidFill>
                <a:latin typeface="+mn-lt"/>
                <a:ea typeface="+mn-ea"/>
                <a:cs typeface="+mn-cs"/>
              </a:rPr>
              <a:t>,  Department </a:t>
            </a:r>
            <a:r>
              <a:rPr lang="en-US" sz="1200" dirty="0" smtClean="0">
                <a:solidFill>
                  <a:schemeClr val="tx2"/>
                </a:solidFill>
              </a:rPr>
              <a:t>of </a:t>
            </a:r>
            <a:r>
              <a:rPr lang="en-US" sz="1200" dirty="0">
                <a:solidFill>
                  <a:schemeClr val="tx2"/>
                </a:solidFill>
              </a:rPr>
              <a:t>Civil, Environmental, Aerospace, Materials </a:t>
            </a:r>
            <a:r>
              <a:rPr lang="en-US" sz="1200" dirty="0" smtClean="0">
                <a:solidFill>
                  <a:schemeClr val="tx2"/>
                </a:solidFill>
              </a:rPr>
              <a:t>Engineering, University of Palermo, ITALY</a:t>
            </a:r>
            <a:endParaRPr lang="en-US" sz="1400" dirty="0">
              <a:solidFill>
                <a:schemeClr val="tx2"/>
              </a:solidFill>
            </a:endParaRPr>
          </a:p>
        </p:txBody>
      </p:sp>
      <p:pic>
        <p:nvPicPr>
          <p:cNvPr id="5" name="Immagine 1" descr="Logo_Unipa_new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800" y="4814887"/>
            <a:ext cx="343694" cy="328613"/>
          </a:xfrm>
          <a:prstGeom prst="rect">
            <a:avLst/>
          </a:prstGeom>
          <a:solidFill>
            <a:schemeClr val="bg1"/>
          </a:solidFill>
          <a:ln>
            <a:noFill/>
          </a:ln>
        </p:spPr>
      </p:pic>
      <p:pic>
        <p:nvPicPr>
          <p:cNvPr id="6" name="Picture 2" descr="logo XX4 copi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1477" y="4852357"/>
            <a:ext cx="950495" cy="29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a:prstGeom prst="rect">
            <a:avLst/>
          </a:prstGeom>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200151"/>
            <a:ext cx="8229600" cy="3394472"/>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4767263"/>
            <a:ext cx="2133600" cy="273844"/>
          </a:xfrm>
          <a:prstGeom prst="rect">
            <a:avLst/>
          </a:prstGeom>
        </p:spPr>
        <p:txBody>
          <a:bodyPr/>
          <a:lstStyle/>
          <a:p>
            <a:fld id="{C1473D3A-BD81-E142-A38A-4F267C23E5C3}" type="datetimeFigureOut">
              <a:rPr lang="it-IT" smtClean="0"/>
              <a:pPr/>
              <a:t>22/11/2017</a:t>
            </a:fld>
            <a:endParaRPr lang="it-IT"/>
          </a:p>
        </p:txBody>
      </p:sp>
      <p:sp>
        <p:nvSpPr>
          <p:cNvPr id="5" name="Segnaposto piè di pagina 4"/>
          <p:cNvSpPr>
            <a:spLocks noGrp="1"/>
          </p:cNvSpPr>
          <p:nvPr>
            <p:ph type="ftr" sz="quarter" idx="11"/>
          </p:nvPr>
        </p:nvSpPr>
        <p:spPr>
          <a:xfrm>
            <a:off x="3124200" y="4767263"/>
            <a:ext cx="2895600" cy="273844"/>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4767263"/>
            <a:ext cx="2133600" cy="273844"/>
          </a:xfrm>
          <a:prstGeom prst="rect">
            <a:avLst/>
          </a:prstGeom>
        </p:spPr>
        <p:txBody>
          <a:bodyPr/>
          <a:lstStyle/>
          <a:p>
            <a:fld id="{C1F47405-A001-5642-97D9-A5EA69F6D1F7}"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54781"/>
            <a:ext cx="2057400" cy="3290888"/>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54781"/>
            <a:ext cx="6019800" cy="3290888"/>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4767263"/>
            <a:ext cx="2133600" cy="273844"/>
          </a:xfrm>
          <a:prstGeom prst="rect">
            <a:avLst/>
          </a:prstGeom>
        </p:spPr>
        <p:txBody>
          <a:bodyPr/>
          <a:lstStyle/>
          <a:p>
            <a:fld id="{C1473D3A-BD81-E142-A38A-4F267C23E5C3}" type="datetimeFigureOut">
              <a:rPr lang="it-IT" smtClean="0"/>
              <a:pPr/>
              <a:t>22/11/2017</a:t>
            </a:fld>
            <a:endParaRPr lang="it-IT"/>
          </a:p>
        </p:txBody>
      </p:sp>
      <p:sp>
        <p:nvSpPr>
          <p:cNvPr id="5" name="Segnaposto piè di pagina 4"/>
          <p:cNvSpPr>
            <a:spLocks noGrp="1"/>
          </p:cNvSpPr>
          <p:nvPr>
            <p:ph type="ftr" sz="quarter" idx="11"/>
          </p:nvPr>
        </p:nvSpPr>
        <p:spPr>
          <a:xfrm>
            <a:off x="3124200" y="4767263"/>
            <a:ext cx="2895600" cy="273844"/>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4767263"/>
            <a:ext cx="2133600" cy="273844"/>
          </a:xfrm>
          <a:prstGeom prst="rect">
            <a:avLst/>
          </a:prstGeom>
        </p:spPr>
        <p:txBody>
          <a:bodyPr/>
          <a:lstStyle/>
          <a:p>
            <a:fld id="{C1F47405-A001-5642-97D9-A5EA69F6D1F7}"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a:prstGeom prst="rect">
            <a:avLst/>
          </a:prstGeom>
        </p:spPr>
        <p:txBody>
          <a:bodyPr/>
          <a:lstStyle/>
          <a:p>
            <a:r>
              <a:rPr lang="it-IT" smtClean="0"/>
              <a:t>Fare clic per modificare stile</a:t>
            </a:r>
            <a:endParaRPr lang="it-IT"/>
          </a:p>
        </p:txBody>
      </p:sp>
      <p:sp>
        <p:nvSpPr>
          <p:cNvPr id="3" name="Segnaposto contenuto 2"/>
          <p:cNvSpPr>
            <a:spLocks noGrp="1"/>
          </p:cNvSpPr>
          <p:nvPr>
            <p:ph idx="1"/>
          </p:nvPr>
        </p:nvSpPr>
        <p:spPr>
          <a:xfrm>
            <a:off x="457200" y="1200151"/>
            <a:ext cx="8229600" cy="3394472"/>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4767263"/>
            <a:ext cx="2133600" cy="273844"/>
          </a:xfrm>
          <a:prstGeom prst="rect">
            <a:avLst/>
          </a:prstGeom>
        </p:spPr>
        <p:txBody>
          <a:bodyPr/>
          <a:lstStyle/>
          <a:p>
            <a:fld id="{C1473D3A-BD81-E142-A38A-4F267C23E5C3}" type="datetimeFigureOut">
              <a:rPr lang="it-IT" smtClean="0"/>
              <a:pPr/>
              <a:t>22/11/2017</a:t>
            </a:fld>
            <a:endParaRPr lang="it-IT"/>
          </a:p>
        </p:txBody>
      </p:sp>
      <p:sp>
        <p:nvSpPr>
          <p:cNvPr id="5" name="Segnaposto piè di pagina 4"/>
          <p:cNvSpPr>
            <a:spLocks noGrp="1"/>
          </p:cNvSpPr>
          <p:nvPr>
            <p:ph type="ftr" sz="quarter" idx="11"/>
          </p:nvPr>
        </p:nvSpPr>
        <p:spPr>
          <a:xfrm>
            <a:off x="3124200" y="4767263"/>
            <a:ext cx="2895600" cy="273844"/>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4767263"/>
            <a:ext cx="2133600" cy="273844"/>
          </a:xfrm>
          <a:prstGeom prst="rect">
            <a:avLst/>
          </a:prstGeom>
        </p:spPr>
        <p:txBody>
          <a:bodyPr/>
          <a:lstStyle/>
          <a:p>
            <a:fld id="{C1F47405-A001-5642-97D9-A5EA69F6D1F7}"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a:xfrm>
            <a:off x="457200" y="4767263"/>
            <a:ext cx="2133600" cy="273844"/>
          </a:xfrm>
          <a:prstGeom prst="rect">
            <a:avLst/>
          </a:prstGeom>
        </p:spPr>
        <p:txBody>
          <a:bodyPr/>
          <a:lstStyle/>
          <a:p>
            <a:fld id="{C1473D3A-BD81-E142-A38A-4F267C23E5C3}" type="datetimeFigureOut">
              <a:rPr lang="it-IT" smtClean="0"/>
              <a:pPr/>
              <a:t>22/11/2017</a:t>
            </a:fld>
            <a:endParaRPr lang="it-IT"/>
          </a:p>
        </p:txBody>
      </p:sp>
      <p:sp>
        <p:nvSpPr>
          <p:cNvPr id="5" name="Segnaposto piè di pagina 4"/>
          <p:cNvSpPr>
            <a:spLocks noGrp="1"/>
          </p:cNvSpPr>
          <p:nvPr>
            <p:ph type="ftr" sz="quarter" idx="11"/>
          </p:nvPr>
        </p:nvSpPr>
        <p:spPr>
          <a:xfrm>
            <a:off x="3124200" y="4767263"/>
            <a:ext cx="2895600" cy="273844"/>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4767263"/>
            <a:ext cx="2133600" cy="273844"/>
          </a:xfrm>
          <a:prstGeom prst="rect">
            <a:avLst/>
          </a:prstGeom>
        </p:spPr>
        <p:txBody>
          <a:bodyPr/>
          <a:lstStyle/>
          <a:p>
            <a:fld id="{C1F47405-A001-5642-97D9-A5EA69F6D1F7}"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a:prstGeom prst="rect">
            <a:avLst/>
          </a:prstGeom>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4767263"/>
            <a:ext cx="2133600" cy="273844"/>
          </a:xfrm>
          <a:prstGeom prst="rect">
            <a:avLst/>
          </a:prstGeom>
        </p:spPr>
        <p:txBody>
          <a:bodyPr/>
          <a:lstStyle/>
          <a:p>
            <a:fld id="{C1473D3A-BD81-E142-A38A-4F267C23E5C3}" type="datetimeFigureOut">
              <a:rPr lang="it-IT" smtClean="0"/>
              <a:pPr/>
              <a:t>22/11/2017</a:t>
            </a:fld>
            <a:endParaRPr lang="it-IT"/>
          </a:p>
        </p:txBody>
      </p:sp>
      <p:sp>
        <p:nvSpPr>
          <p:cNvPr id="6" name="Segnaposto piè di pagina 5"/>
          <p:cNvSpPr>
            <a:spLocks noGrp="1"/>
          </p:cNvSpPr>
          <p:nvPr>
            <p:ph type="ftr" sz="quarter" idx="11"/>
          </p:nvPr>
        </p:nvSpPr>
        <p:spPr>
          <a:xfrm>
            <a:off x="3124200" y="4767263"/>
            <a:ext cx="2895600" cy="273844"/>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4767263"/>
            <a:ext cx="2133600" cy="273844"/>
          </a:xfrm>
          <a:prstGeom prst="rect">
            <a:avLst/>
          </a:prstGeom>
        </p:spPr>
        <p:txBody>
          <a:bodyPr/>
          <a:lstStyle/>
          <a:p>
            <a:fld id="{C1F47405-A001-5642-97D9-A5EA69F6D1F7}"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a:prstGeom prst="rect">
            <a:avLst/>
          </a:prstGeo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4767263"/>
            <a:ext cx="2133600" cy="273844"/>
          </a:xfrm>
          <a:prstGeom prst="rect">
            <a:avLst/>
          </a:prstGeom>
        </p:spPr>
        <p:txBody>
          <a:bodyPr/>
          <a:lstStyle/>
          <a:p>
            <a:fld id="{C1473D3A-BD81-E142-A38A-4F267C23E5C3}" type="datetimeFigureOut">
              <a:rPr lang="it-IT" smtClean="0"/>
              <a:pPr/>
              <a:t>22/11/2017</a:t>
            </a:fld>
            <a:endParaRPr lang="it-IT"/>
          </a:p>
        </p:txBody>
      </p:sp>
      <p:sp>
        <p:nvSpPr>
          <p:cNvPr id="8" name="Segnaposto piè di pagina 7"/>
          <p:cNvSpPr>
            <a:spLocks noGrp="1"/>
          </p:cNvSpPr>
          <p:nvPr>
            <p:ph type="ftr" sz="quarter" idx="11"/>
          </p:nvPr>
        </p:nvSpPr>
        <p:spPr>
          <a:xfrm>
            <a:off x="3124200" y="4767263"/>
            <a:ext cx="2895600" cy="273844"/>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4767263"/>
            <a:ext cx="2133600" cy="273844"/>
          </a:xfrm>
          <a:prstGeom prst="rect">
            <a:avLst/>
          </a:prstGeom>
        </p:spPr>
        <p:txBody>
          <a:bodyPr/>
          <a:lstStyle/>
          <a:p>
            <a:fld id="{C1F47405-A001-5642-97D9-A5EA69F6D1F7}"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a:prstGeom prst="rect">
            <a:avLst/>
          </a:prstGeom>
        </p:spPr>
        <p:txBody>
          <a:bodyPr/>
          <a:lstStyle/>
          <a:p>
            <a:r>
              <a:rPr lang="it-IT" smtClean="0"/>
              <a:t>Fare clic per modificare stile</a:t>
            </a:r>
            <a:endParaRPr lang="it-IT"/>
          </a:p>
        </p:txBody>
      </p:sp>
      <p:sp>
        <p:nvSpPr>
          <p:cNvPr id="3" name="Segnaposto data 2"/>
          <p:cNvSpPr>
            <a:spLocks noGrp="1"/>
          </p:cNvSpPr>
          <p:nvPr>
            <p:ph type="dt" sz="half" idx="10"/>
          </p:nvPr>
        </p:nvSpPr>
        <p:spPr>
          <a:xfrm>
            <a:off x="457200" y="4767263"/>
            <a:ext cx="2133600" cy="273844"/>
          </a:xfrm>
          <a:prstGeom prst="rect">
            <a:avLst/>
          </a:prstGeom>
        </p:spPr>
        <p:txBody>
          <a:bodyPr/>
          <a:lstStyle/>
          <a:p>
            <a:fld id="{C1473D3A-BD81-E142-A38A-4F267C23E5C3}" type="datetimeFigureOut">
              <a:rPr lang="it-IT" smtClean="0"/>
              <a:pPr/>
              <a:t>22/11/2017</a:t>
            </a:fld>
            <a:endParaRPr lang="it-IT"/>
          </a:p>
        </p:txBody>
      </p:sp>
      <p:sp>
        <p:nvSpPr>
          <p:cNvPr id="4" name="Segnaposto piè di pagina 3"/>
          <p:cNvSpPr>
            <a:spLocks noGrp="1"/>
          </p:cNvSpPr>
          <p:nvPr>
            <p:ph type="ftr" sz="quarter" idx="11"/>
          </p:nvPr>
        </p:nvSpPr>
        <p:spPr>
          <a:xfrm>
            <a:off x="3124200" y="4767263"/>
            <a:ext cx="2895600" cy="273844"/>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4767263"/>
            <a:ext cx="2133600" cy="273844"/>
          </a:xfrm>
          <a:prstGeom prst="rect">
            <a:avLst/>
          </a:prstGeom>
        </p:spPr>
        <p:txBody>
          <a:bodyPr/>
          <a:lstStyle/>
          <a:p>
            <a:fld id="{C1F47405-A001-5642-97D9-A5EA69F6D1F7}"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a:prstGeom prst="rect">
            <a:avLst/>
          </a:prstGeo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4767263"/>
            <a:ext cx="2133600" cy="273844"/>
          </a:xfrm>
          <a:prstGeom prst="rect">
            <a:avLst/>
          </a:prstGeom>
        </p:spPr>
        <p:txBody>
          <a:bodyPr/>
          <a:lstStyle/>
          <a:p>
            <a:fld id="{C1473D3A-BD81-E142-A38A-4F267C23E5C3}" type="datetimeFigureOut">
              <a:rPr lang="it-IT" smtClean="0"/>
              <a:pPr/>
              <a:t>22/11/2017</a:t>
            </a:fld>
            <a:endParaRPr lang="it-IT"/>
          </a:p>
        </p:txBody>
      </p:sp>
      <p:sp>
        <p:nvSpPr>
          <p:cNvPr id="6" name="Segnaposto piè di pagina 5"/>
          <p:cNvSpPr>
            <a:spLocks noGrp="1"/>
          </p:cNvSpPr>
          <p:nvPr>
            <p:ph type="ftr" sz="quarter" idx="11"/>
          </p:nvPr>
        </p:nvSpPr>
        <p:spPr>
          <a:xfrm>
            <a:off x="3124200" y="4767263"/>
            <a:ext cx="2895600" cy="273844"/>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4767263"/>
            <a:ext cx="2133600" cy="273844"/>
          </a:xfrm>
          <a:prstGeom prst="rect">
            <a:avLst/>
          </a:prstGeom>
        </p:spPr>
        <p:txBody>
          <a:bodyPr/>
          <a:lstStyle/>
          <a:p>
            <a:fld id="{C1F47405-A001-5642-97D9-A5EA69F6D1F7}"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a:prstGeom prst="rect">
            <a:avLst/>
          </a:prstGeo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4767263"/>
            <a:ext cx="2133600" cy="273844"/>
          </a:xfrm>
          <a:prstGeom prst="rect">
            <a:avLst/>
          </a:prstGeom>
        </p:spPr>
        <p:txBody>
          <a:bodyPr/>
          <a:lstStyle/>
          <a:p>
            <a:fld id="{C1473D3A-BD81-E142-A38A-4F267C23E5C3}" type="datetimeFigureOut">
              <a:rPr lang="it-IT" smtClean="0"/>
              <a:pPr/>
              <a:t>22/11/2017</a:t>
            </a:fld>
            <a:endParaRPr lang="it-IT"/>
          </a:p>
        </p:txBody>
      </p:sp>
      <p:sp>
        <p:nvSpPr>
          <p:cNvPr id="6" name="Segnaposto piè di pagina 5"/>
          <p:cNvSpPr>
            <a:spLocks noGrp="1"/>
          </p:cNvSpPr>
          <p:nvPr>
            <p:ph type="ftr" sz="quarter" idx="11"/>
          </p:nvPr>
        </p:nvSpPr>
        <p:spPr>
          <a:xfrm>
            <a:off x="3124200" y="4767263"/>
            <a:ext cx="2895600" cy="273844"/>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4767263"/>
            <a:ext cx="2133600" cy="273844"/>
          </a:xfrm>
          <a:prstGeom prst="rect">
            <a:avLst/>
          </a:prstGeom>
        </p:spPr>
        <p:txBody>
          <a:bodyPr/>
          <a:lstStyle/>
          <a:p>
            <a:fld id="{C1F47405-A001-5642-97D9-A5EA69F6D1F7}"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13">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808892"/>
          </a:xfrm>
          <a:prstGeom prst="rect">
            <a:avLst/>
          </a:prstGeom>
        </p:spPr>
      </p:pic>
      <p:pic>
        <p:nvPicPr>
          <p:cNvPr id="5" name="Immagine 4"/>
          <p:cNvPicPr>
            <a:picLocks noChangeAspect="1"/>
          </p:cNvPicPr>
          <p:nvPr userDrawn="1"/>
        </p:nvPicPr>
        <p:blipFill>
          <a:blip r:embed="rId15"/>
          <a:stretch>
            <a:fillRect/>
          </a:stretch>
        </p:blipFill>
        <p:spPr>
          <a:xfrm>
            <a:off x="66308" y="46892"/>
            <a:ext cx="1903169" cy="432120"/>
          </a:xfrm>
          <a:prstGeom prst="rect">
            <a:avLst/>
          </a:prstGeom>
        </p:spPr>
      </p:pic>
      <p:sp>
        <p:nvSpPr>
          <p:cNvPr id="4" name="Rettangolo 3"/>
          <p:cNvSpPr/>
          <p:nvPr userDrawn="1"/>
        </p:nvSpPr>
        <p:spPr>
          <a:xfrm>
            <a:off x="1969477" y="-57219"/>
            <a:ext cx="4572000" cy="923330"/>
          </a:xfrm>
          <a:prstGeom prst="rect">
            <a:avLst/>
          </a:prstGeom>
        </p:spPr>
        <p:txBody>
          <a:bodyPr>
            <a:spAutoFit/>
          </a:bodyPr>
          <a:lstStyle/>
          <a:p>
            <a:pPr algn="ctr"/>
            <a:r>
              <a:rPr lang="en-US" sz="1600" b="1" dirty="0" smtClean="0">
                <a:solidFill>
                  <a:schemeClr val="bg1"/>
                </a:solidFill>
                <a:effectLst>
                  <a:outerShdw blurRad="38100" dist="38100" dir="2700000" algn="tl">
                    <a:srgbClr val="000000">
                      <a:alpha val="43137"/>
                    </a:srgbClr>
                  </a:outerShdw>
                </a:effectLst>
              </a:rPr>
              <a:t>4</a:t>
            </a:r>
            <a:r>
              <a:rPr lang="en-US" sz="1600" b="1" baseline="30000" dirty="0" smtClean="0">
                <a:solidFill>
                  <a:schemeClr val="bg1"/>
                </a:solidFill>
                <a:effectLst>
                  <a:outerShdw blurRad="38100" dist="38100" dir="2700000" algn="tl">
                    <a:srgbClr val="000000">
                      <a:alpha val="43137"/>
                    </a:srgbClr>
                  </a:outerShdw>
                </a:effectLst>
              </a:rPr>
              <a:t>th</a:t>
            </a:r>
            <a:r>
              <a:rPr lang="en-US" sz="1600" b="1" dirty="0" smtClean="0">
                <a:solidFill>
                  <a:schemeClr val="bg1"/>
                </a:solidFill>
                <a:effectLst>
                  <a:outerShdw blurRad="38100" dist="38100" dir="2700000" algn="tl">
                    <a:srgbClr val="000000">
                      <a:alpha val="43137"/>
                    </a:srgbClr>
                  </a:outerShdw>
                </a:effectLst>
              </a:rPr>
              <a:t> International Conference on</a:t>
            </a:r>
            <a:r>
              <a:rPr lang="en-US" sz="2400" b="1" dirty="0" smtClean="0">
                <a:solidFill>
                  <a:schemeClr val="bg1"/>
                </a:solidFill>
                <a:effectLst>
                  <a:outerShdw blurRad="38100" dist="38100" dir="2700000" algn="tl">
                    <a:srgbClr val="000000">
                      <a:alpha val="43137"/>
                    </a:srgbClr>
                  </a:outerShdw>
                </a:effectLst>
              </a:rPr>
              <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Advanced Steel Structures</a:t>
            </a:r>
            <a:r>
              <a:rPr lang="en-US" sz="3200" b="1" dirty="0" smtClean="0">
                <a:solidFill>
                  <a:schemeClr val="bg1"/>
                </a:solidFill>
                <a:effectLst>
                  <a:outerShdw blurRad="38100" dist="38100" dir="2700000" algn="tl">
                    <a:srgbClr val="000000">
                      <a:alpha val="43137"/>
                    </a:srgbClr>
                  </a:outerShdw>
                </a:effectLst>
              </a:rPr>
              <a:t/>
            </a:r>
            <a:br>
              <a:rPr lang="en-US" sz="3200" b="1" dirty="0" smtClean="0">
                <a:solidFill>
                  <a:schemeClr val="bg1"/>
                </a:solidFill>
                <a:effectLst>
                  <a:outerShdw blurRad="38100" dist="38100" dir="2700000" algn="tl">
                    <a:srgbClr val="000000">
                      <a:alpha val="43137"/>
                    </a:srgbClr>
                  </a:outerShdw>
                </a:effectLst>
              </a:rPr>
            </a:br>
            <a:r>
              <a:rPr lang="en-US" sz="1200" b="1" dirty="0" smtClean="0">
                <a:solidFill>
                  <a:schemeClr val="bg1"/>
                </a:solidFill>
                <a:effectLst>
                  <a:outerShdw blurRad="38100" dist="38100" dir="2700000" algn="tl">
                    <a:srgbClr val="000000">
                      <a:alpha val="43137"/>
                    </a:srgbClr>
                  </a:outerShdw>
                </a:effectLst>
              </a:rPr>
              <a:t>November 09-10, 2017 Singapore</a:t>
            </a:r>
            <a:endParaRPr lang="en-US" sz="1600" dirty="0"/>
          </a:p>
        </p:txBody>
      </p:sp>
      <p:sp>
        <p:nvSpPr>
          <p:cNvPr id="8" name="Sottotitolo 2"/>
          <p:cNvSpPr txBox="1">
            <a:spLocks/>
          </p:cNvSpPr>
          <p:nvPr userDrawn="1"/>
        </p:nvSpPr>
        <p:spPr>
          <a:xfrm>
            <a:off x="5786895" y="18544"/>
            <a:ext cx="3105578" cy="79034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smtClean="0">
                <a:solidFill>
                  <a:schemeClr val="bg1"/>
                </a:solidFill>
                <a:effectLst>
                  <a:outerShdw blurRad="38100" dist="38100" dir="2700000" algn="tl">
                    <a:srgbClr val="000000">
                      <a:alpha val="43137"/>
                    </a:srgbClr>
                  </a:outerShdw>
                </a:effectLst>
              </a:rPr>
              <a:t>Theme: Exploring Innovative Steel Structural Designs for advanced constructions</a:t>
            </a:r>
            <a:endParaRPr lang="en-US" sz="1400" b="1" dirty="0">
              <a:solidFill>
                <a:schemeClr val="bg1"/>
              </a:solidFill>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0.xml"/><Relationship Id="rId7"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4.bin"/><Relationship Id="rId11" Type="http://schemas.openxmlformats.org/officeDocument/2006/relationships/image" Target="../media/image6.wmf"/><Relationship Id="rId5" Type="http://schemas.openxmlformats.org/officeDocument/2006/relationships/image" Target="../media/image27.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33.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5.emf"/></Relationships>
</file>

<file path=ppt/slides/_rels/slide1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7.emf"/></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47.wmf"/><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3.emf"/><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5.bin"/><Relationship Id="rId10" Type="http://schemas.openxmlformats.org/officeDocument/2006/relationships/image" Target="../media/image11.wmf"/><Relationship Id="rId4" Type="http://schemas.openxmlformats.org/officeDocument/2006/relationships/image" Target="../media/image12.png"/><Relationship Id="rId9"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jpeg"/><Relationship Id="rId7"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emf"/><Relationship Id="rId5" Type="http://schemas.openxmlformats.org/officeDocument/2006/relationships/image" Target="../media/image17.emf"/><Relationship Id="rId10" Type="http://schemas.openxmlformats.org/officeDocument/2006/relationships/image" Target="../media/image14.png"/><Relationship Id="rId4" Type="http://schemas.openxmlformats.org/officeDocument/2006/relationships/image" Target="../media/image16.emf"/><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8.xml"/><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2.bin"/><Relationship Id="rId3" Type="http://schemas.openxmlformats.org/officeDocument/2006/relationships/notesSlide" Target="../notesSlides/notesSlide9.xml"/><Relationship Id="rId7" Type="http://schemas.openxmlformats.org/officeDocument/2006/relationships/image" Target="../media/image28.wmf"/><Relationship Id="rId12" Type="http://schemas.openxmlformats.org/officeDocument/2006/relationships/image" Target="../media/image30.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oleObject" Target="../embeddings/oleObject11.bin"/><Relationship Id="rId5" Type="http://schemas.openxmlformats.org/officeDocument/2006/relationships/image" Target="../media/image27.wmf"/><Relationship Id="rId10" Type="http://schemas.openxmlformats.org/officeDocument/2006/relationships/image" Target="../media/image32.png"/><Relationship Id="rId4" Type="http://schemas.openxmlformats.org/officeDocument/2006/relationships/oleObject" Target="../embeddings/oleObject8.bin"/><Relationship Id="rId9" Type="http://schemas.openxmlformats.org/officeDocument/2006/relationships/image" Target="../media/image29.wmf"/><Relationship Id="rId14" Type="http://schemas.openxmlformats.org/officeDocument/2006/relationships/image" Target="../media/image3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itolo 1"/>
          <p:cNvSpPr txBox="1">
            <a:spLocks/>
          </p:cNvSpPr>
          <p:nvPr/>
        </p:nvSpPr>
        <p:spPr>
          <a:xfrm>
            <a:off x="0" y="0"/>
            <a:ext cx="8943975" cy="987029"/>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bg1"/>
                </a:solidFill>
                <a:effectLst>
                  <a:outerShdw blurRad="38100" dist="38100" dir="2700000" algn="tl">
                    <a:srgbClr val="000000">
                      <a:alpha val="43137"/>
                    </a:srgbClr>
                  </a:outerShdw>
                </a:effectLst>
              </a:rPr>
              <a:t>4</a:t>
            </a:r>
            <a:r>
              <a:rPr lang="en-US" sz="2400" b="1" baseline="30000" dirty="0" smtClean="0">
                <a:solidFill>
                  <a:schemeClr val="bg1"/>
                </a:solidFill>
                <a:effectLst>
                  <a:outerShdw blurRad="38100" dist="38100" dir="2700000" algn="tl">
                    <a:srgbClr val="000000">
                      <a:alpha val="43137"/>
                    </a:srgbClr>
                  </a:outerShdw>
                </a:effectLst>
              </a:rPr>
              <a:t>th</a:t>
            </a:r>
            <a:r>
              <a:rPr lang="en-US" sz="2400" b="1" dirty="0" smtClean="0">
                <a:solidFill>
                  <a:schemeClr val="bg1"/>
                </a:solidFill>
                <a:effectLst>
                  <a:outerShdw blurRad="38100" dist="38100" dir="2700000" algn="tl">
                    <a:srgbClr val="000000">
                      <a:alpha val="43137"/>
                    </a:srgbClr>
                  </a:outerShdw>
                </a:effectLst>
              </a:rPr>
              <a:t> International Conference on</a:t>
            </a:r>
            <a:r>
              <a:rPr lang="en-US" sz="3600" b="1" dirty="0" smtClean="0">
                <a:solidFill>
                  <a:schemeClr val="bg1"/>
                </a:solidFill>
                <a:effectLst>
                  <a:outerShdw blurRad="38100" dist="38100" dir="2700000" algn="tl">
                    <a:srgbClr val="000000">
                      <a:alpha val="43137"/>
                    </a:srgbClr>
                  </a:outerShdw>
                </a:effectLst>
              </a:rPr>
              <a:t/>
            </a:r>
            <a:br>
              <a:rPr lang="en-US" sz="3600" b="1" dirty="0" smtClean="0">
                <a:solidFill>
                  <a:schemeClr val="bg1"/>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Advanced Steel Structures</a:t>
            </a:r>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r>
              <a:rPr lang="en-US" sz="1800" b="1" dirty="0" smtClean="0">
                <a:solidFill>
                  <a:schemeClr val="bg1"/>
                </a:solidFill>
                <a:effectLst>
                  <a:outerShdw blurRad="38100" dist="38100" dir="2700000" algn="tl">
                    <a:srgbClr val="000000">
                      <a:alpha val="43137"/>
                    </a:srgbClr>
                  </a:outerShdw>
                </a:effectLst>
              </a:rPr>
              <a:t>November 09-10, 2017 Singapore</a:t>
            </a:r>
            <a:endParaRPr lang="en-US" sz="1800" b="1" dirty="0">
              <a:solidFill>
                <a:schemeClr val="bg1"/>
              </a:solidFill>
              <a:effectLst>
                <a:outerShdw blurRad="38100" dist="38100" dir="2700000" algn="tl">
                  <a:srgbClr val="000000">
                    <a:alpha val="43137"/>
                  </a:srgbClr>
                </a:outerShdw>
              </a:effectLst>
            </a:endParaRPr>
          </a:p>
        </p:txBody>
      </p:sp>
      <p:sp>
        <p:nvSpPr>
          <p:cNvPr id="11" name="Sottotitolo 2"/>
          <p:cNvSpPr txBox="1">
            <a:spLocks/>
          </p:cNvSpPr>
          <p:nvPr/>
        </p:nvSpPr>
        <p:spPr>
          <a:xfrm>
            <a:off x="993285" y="889345"/>
            <a:ext cx="8250727" cy="5927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solidFill>
                  <a:schemeClr val="bg1"/>
                </a:solidFill>
                <a:effectLst>
                  <a:outerShdw blurRad="38100" dist="38100" dir="2700000" algn="tl">
                    <a:srgbClr val="000000">
                      <a:alpha val="43137"/>
                    </a:srgbClr>
                  </a:outerShdw>
                </a:effectLst>
              </a:rPr>
              <a:t>Theme: Exploring Innovative Steel Structural Designs for advanced constructions</a:t>
            </a:r>
            <a:endParaRPr lang="en-US" sz="1800" b="1" dirty="0">
              <a:solidFill>
                <a:schemeClr val="bg1"/>
              </a:solidFill>
              <a:effectLst>
                <a:outerShdw blurRad="38100" dist="38100" dir="2700000" algn="tl">
                  <a:srgbClr val="000000">
                    <a:alpha val="43137"/>
                  </a:srgbClr>
                </a:outerShdw>
              </a:effectLst>
            </a:endParaRPr>
          </a:p>
        </p:txBody>
      </p:sp>
      <p:pic>
        <p:nvPicPr>
          <p:cNvPr id="12" name="Immagine 11"/>
          <p:cNvPicPr>
            <a:picLocks noChangeAspect="1"/>
          </p:cNvPicPr>
          <p:nvPr/>
        </p:nvPicPr>
        <p:blipFill>
          <a:blip r:embed="rId4"/>
          <a:stretch>
            <a:fillRect/>
          </a:stretch>
        </p:blipFill>
        <p:spPr>
          <a:xfrm>
            <a:off x="99010" y="136174"/>
            <a:ext cx="2012128" cy="456860"/>
          </a:xfrm>
          <a:prstGeom prst="rect">
            <a:avLst/>
          </a:prstGeom>
        </p:spPr>
      </p:pic>
      <p:sp>
        <p:nvSpPr>
          <p:cNvPr id="4" name="Rettangolo 3"/>
          <p:cNvSpPr/>
          <p:nvPr/>
        </p:nvSpPr>
        <p:spPr>
          <a:xfrm>
            <a:off x="385011" y="1283340"/>
            <a:ext cx="7904747" cy="1615827"/>
          </a:xfrm>
          <a:prstGeom prst="rect">
            <a:avLst/>
          </a:prstGeom>
          <a:solidFill>
            <a:schemeClr val="tx2">
              <a:lumMod val="75000"/>
              <a:alpha val="48000"/>
            </a:schemeClr>
          </a:solidFill>
        </p:spPr>
        <p:txBody>
          <a:bodyPr wrap="square">
            <a:spAutoFit/>
          </a:bodyPr>
          <a:lstStyle/>
          <a:p>
            <a:pPr marL="63500" algn="ctr">
              <a:spcBef>
                <a:spcPts val="850"/>
              </a:spcBef>
              <a:spcAft>
                <a:spcPts val="0"/>
              </a:spcAft>
            </a:pPr>
            <a:r>
              <a:rPr lang="en-US" sz="3300" b="1" dirty="0">
                <a:solidFill>
                  <a:srgbClr val="FFFF00"/>
                </a:solidFill>
                <a:effectLst>
                  <a:outerShdw blurRad="38100" dist="38100" dir="2700000" algn="tl">
                    <a:srgbClr val="000000">
                      <a:alpha val="43137"/>
                    </a:srgbClr>
                  </a:outerShdw>
                </a:effectLst>
                <a:latin typeface="+mj-lt"/>
                <a:ea typeface="+mj-ea"/>
                <a:cs typeface="+mj-cs"/>
              </a:rPr>
              <a:t>Structure dependent selection criterion of natural accelerogram sets for non linear time history analysis</a:t>
            </a:r>
          </a:p>
        </p:txBody>
      </p:sp>
      <p:sp>
        <p:nvSpPr>
          <p:cNvPr id="13" name="Rettangolo 12"/>
          <p:cNvSpPr/>
          <p:nvPr/>
        </p:nvSpPr>
        <p:spPr>
          <a:xfrm>
            <a:off x="4056104" y="2879323"/>
            <a:ext cx="415883" cy="369332"/>
          </a:xfrm>
          <a:prstGeom prst="rect">
            <a:avLst/>
          </a:prstGeom>
        </p:spPr>
        <p:txBody>
          <a:bodyPr wrap="none">
            <a:spAutoFit/>
          </a:bodyPr>
          <a:lstStyle/>
          <a:p>
            <a:r>
              <a:rPr lang="en-US" b="1" dirty="0" smtClean="0">
                <a:solidFill>
                  <a:schemeClr val="bg1"/>
                </a:solidFill>
                <a:effectLst>
                  <a:outerShdw blurRad="38100" dist="38100" dir="2700000" algn="tl">
                    <a:srgbClr val="000000">
                      <a:alpha val="43137"/>
                    </a:srgbClr>
                  </a:outerShdw>
                </a:effectLst>
              </a:rPr>
              <a:t>by</a:t>
            </a:r>
            <a:endParaRPr lang="en-US" dirty="0"/>
          </a:p>
        </p:txBody>
      </p:sp>
      <p:sp>
        <p:nvSpPr>
          <p:cNvPr id="14" name="Rettangolo 13"/>
          <p:cNvSpPr/>
          <p:nvPr/>
        </p:nvSpPr>
        <p:spPr>
          <a:xfrm>
            <a:off x="305595" y="3195478"/>
            <a:ext cx="8332784" cy="1138773"/>
          </a:xfrm>
          <a:prstGeom prst="rect">
            <a:avLst/>
          </a:prstGeom>
          <a:solidFill>
            <a:schemeClr val="tx2">
              <a:alpha val="48000"/>
            </a:schemeClr>
          </a:solidFill>
        </p:spPr>
        <p:txBody>
          <a:bodyPr wrap="square">
            <a:spAutoFit/>
          </a:bodyPr>
          <a:lstStyle/>
          <a:p>
            <a:pPr marL="2695575" indent="-2695575" algn="ctr"/>
            <a:r>
              <a:rPr lang="en-US" sz="2400" b="1" dirty="0" err="1" smtClean="0">
                <a:solidFill>
                  <a:srgbClr val="FFFF00"/>
                </a:solidFill>
                <a:effectLst>
                  <a:outerShdw blurRad="38100" dist="38100" dir="2700000" algn="tl">
                    <a:srgbClr val="000000">
                      <a:alpha val="43137"/>
                    </a:srgbClr>
                  </a:outerShdw>
                </a:effectLst>
              </a:rPr>
              <a:t>Ph.D</a:t>
            </a:r>
            <a:r>
              <a:rPr lang="en-US" sz="2400" b="1" dirty="0" smtClean="0">
                <a:solidFill>
                  <a:srgbClr val="FFFF00"/>
                </a:solidFill>
                <a:effectLst>
                  <a:outerShdw blurRad="38100" dist="38100" dir="2700000" algn="tl">
                    <a:srgbClr val="000000">
                      <a:alpha val="43137"/>
                    </a:srgbClr>
                  </a:outerShdw>
                </a:effectLst>
              </a:rPr>
              <a:t> </a:t>
            </a:r>
            <a:r>
              <a:rPr lang="en-US" sz="2400" b="1" dirty="0" err="1" smtClean="0">
                <a:solidFill>
                  <a:srgbClr val="FFFF00"/>
                </a:solidFill>
                <a:effectLst>
                  <a:outerShdw blurRad="38100" dist="38100" dir="2700000" algn="tl">
                    <a:srgbClr val="000000">
                      <a:alpha val="43137"/>
                    </a:srgbClr>
                  </a:outerShdw>
                </a:effectLst>
              </a:rPr>
              <a:t>Piero</a:t>
            </a:r>
            <a:r>
              <a:rPr lang="en-US" sz="2400" b="1" dirty="0" smtClean="0">
                <a:solidFill>
                  <a:srgbClr val="FFFF00"/>
                </a:solidFill>
                <a:effectLst>
                  <a:outerShdw blurRad="38100" dist="38100" dir="2700000" algn="tl">
                    <a:srgbClr val="000000">
                      <a:alpha val="43137"/>
                    </a:srgbClr>
                  </a:outerShdw>
                </a:effectLst>
              </a:rPr>
              <a:t> </a:t>
            </a:r>
            <a:r>
              <a:rPr lang="en-US" sz="2400" b="1" dirty="0" err="1" smtClean="0">
                <a:solidFill>
                  <a:srgbClr val="FFFF00"/>
                </a:solidFill>
                <a:effectLst>
                  <a:outerShdw blurRad="38100" dist="38100" dir="2700000" algn="tl">
                    <a:srgbClr val="000000">
                      <a:alpha val="43137"/>
                    </a:srgbClr>
                  </a:outerShdw>
                </a:effectLst>
              </a:rPr>
              <a:t>Colajanni</a:t>
            </a:r>
            <a:endParaRPr lang="en-US" sz="2400" b="1" dirty="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 </a:t>
            </a:r>
            <a:r>
              <a:rPr lang="en-US" sz="2000" dirty="0" smtClean="0">
                <a:solidFill>
                  <a:srgbClr val="FFFF00"/>
                </a:solidFill>
              </a:rPr>
              <a:t>Department </a:t>
            </a:r>
            <a:r>
              <a:rPr lang="en-US" sz="2000" dirty="0">
                <a:solidFill>
                  <a:srgbClr val="FFFF00"/>
                </a:solidFill>
              </a:rPr>
              <a:t>of Civil, Environmental, Aerospace, Materials </a:t>
            </a:r>
            <a:r>
              <a:rPr lang="en-US" sz="2000" dirty="0" smtClean="0">
                <a:solidFill>
                  <a:srgbClr val="FFFF00"/>
                </a:solidFill>
              </a:rPr>
              <a:t>Engineering</a:t>
            </a:r>
          </a:p>
          <a:p>
            <a:pPr algn="ctr"/>
            <a:r>
              <a:rPr lang="en-US" sz="2000" dirty="0" smtClean="0">
                <a:solidFill>
                  <a:srgbClr val="FFFF00"/>
                </a:solidFill>
              </a:rPr>
              <a:t>University of Palermo, ITALY</a:t>
            </a:r>
            <a:endParaRPr lang="en-US" sz="2400" dirty="0">
              <a:solidFill>
                <a:srgbClr val="FFFF00"/>
              </a:solidFill>
            </a:endParaRPr>
          </a:p>
        </p:txBody>
      </p:sp>
      <p:pic>
        <p:nvPicPr>
          <p:cNvPr id="15" name="Immagine 1" descr="Logo_Unipa_new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4398" y="4005638"/>
            <a:ext cx="687388" cy="657225"/>
          </a:xfrm>
          <a:prstGeom prst="rect">
            <a:avLst/>
          </a:prstGeom>
          <a:solidFill>
            <a:schemeClr val="bg1"/>
          </a:solidFill>
          <a:ln>
            <a:noFill/>
          </a:ln>
        </p:spPr>
      </p:pic>
      <p:pic>
        <p:nvPicPr>
          <p:cNvPr id="7170" name="Picture 2" descr="logo XX4 cop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7006" y="4077448"/>
            <a:ext cx="1210426" cy="3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4826000"/>
            <a:ext cx="9144000" cy="317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2"/>
          <p:cNvSpPr>
            <a:spLocks noChangeArrowheads="1"/>
          </p:cNvSpPr>
          <p:nvPr/>
        </p:nvSpPr>
        <p:spPr bwMode="auto">
          <a:xfrm>
            <a:off x="8959269" y="-6917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en-US" dirty="0">
              <a:latin typeface="Comic Sans MS" pitchFamily="66" charset="0"/>
            </a:endParaRPr>
          </a:p>
        </p:txBody>
      </p:sp>
      <p:sp>
        <p:nvSpPr>
          <p:cNvPr id="16" name="Rectangle 4"/>
          <p:cNvSpPr>
            <a:spLocks noChangeArrowheads="1"/>
          </p:cNvSpPr>
          <p:nvPr/>
        </p:nvSpPr>
        <p:spPr bwMode="auto">
          <a:xfrm>
            <a:off x="8959269" y="-6917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en-US" dirty="0">
              <a:latin typeface="Comic Sans MS" pitchFamily="66" charset="0"/>
            </a:endParaRPr>
          </a:p>
        </p:txBody>
      </p:sp>
      <p:sp>
        <p:nvSpPr>
          <p:cNvPr id="18" name="Rectangle 6"/>
          <p:cNvSpPr>
            <a:spLocks noChangeArrowheads="1"/>
          </p:cNvSpPr>
          <p:nvPr/>
        </p:nvSpPr>
        <p:spPr bwMode="auto">
          <a:xfrm>
            <a:off x="8959269" y="-6917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en-US" dirty="0">
              <a:latin typeface="Comic Sans MS" pitchFamily="66" charset="0"/>
            </a:endParaRPr>
          </a:p>
        </p:txBody>
      </p:sp>
      <p:sp>
        <p:nvSpPr>
          <p:cNvPr id="19" name="Rectangle 8"/>
          <p:cNvSpPr>
            <a:spLocks noChangeArrowheads="1"/>
          </p:cNvSpPr>
          <p:nvPr/>
        </p:nvSpPr>
        <p:spPr bwMode="auto">
          <a:xfrm>
            <a:off x="8959269" y="-6917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en-US" dirty="0">
              <a:latin typeface="Comic Sans MS" pitchFamily="66" charset="0"/>
            </a:endParaRPr>
          </a:p>
        </p:txBody>
      </p:sp>
      <p:sp>
        <p:nvSpPr>
          <p:cNvPr id="6" name="Rectangle 2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6"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8" name="Rectangle 29"/>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0" name="Rectangle 3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4" name="Rettangolo 7"/>
          <p:cNvSpPr>
            <a:spLocks noChangeArrowheads="1"/>
          </p:cNvSpPr>
          <p:nvPr/>
        </p:nvSpPr>
        <p:spPr bwMode="auto">
          <a:xfrm>
            <a:off x="-38100" y="1485818"/>
            <a:ext cx="9144001" cy="29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spcBef>
                <a:spcPts val="200"/>
              </a:spcBef>
              <a:buFont typeface="Wingdings" panose="05000000000000000000" pitchFamily="2" charset="2"/>
              <a:buChar char="ü"/>
            </a:pPr>
            <a:r>
              <a:rPr lang="en-US" b="1" u="sng" dirty="0" smtClean="0">
                <a:solidFill>
                  <a:srgbClr val="002060"/>
                </a:solidFill>
                <a:cs typeface="Times New Roman" pitchFamily="18" charset="0"/>
              </a:rPr>
              <a:t>Intensity Measures Parameters (IMP)</a:t>
            </a:r>
          </a:p>
          <a:p>
            <a:pPr marL="542925" indent="-260350" algn="just">
              <a:spcBef>
                <a:spcPts val="200"/>
              </a:spcBef>
              <a:tabLst>
                <a:tab pos="452438" algn="l"/>
              </a:tabLst>
            </a:pPr>
            <a:r>
              <a:rPr lang="en-US" sz="1400" b="1" dirty="0" smtClean="0">
                <a:solidFill>
                  <a:srgbClr val="FF0000"/>
                </a:solidFill>
                <a:cs typeface="Times New Roman" pitchFamily="18" charset="0"/>
              </a:rPr>
              <a:t>	a</a:t>
            </a:r>
            <a:r>
              <a:rPr lang="en-US" sz="1600" b="1" dirty="0" smtClean="0">
                <a:solidFill>
                  <a:srgbClr val="FF0000"/>
                </a:solidFill>
                <a:cs typeface="Times New Roman" pitchFamily="18" charset="0"/>
              </a:rPr>
              <a:t>)</a:t>
            </a:r>
            <a:r>
              <a:rPr lang="en-US" sz="1600" b="1" u="sng" dirty="0" smtClean="0">
                <a:solidFill>
                  <a:srgbClr val="FF0000"/>
                </a:solidFill>
                <a:cs typeface="Times New Roman" pitchFamily="18" charset="0"/>
              </a:rPr>
              <a:t> </a:t>
            </a:r>
            <a:r>
              <a:rPr lang="en-US" sz="1600" b="1" i="1" dirty="0" smtClean="0">
                <a:solidFill>
                  <a:srgbClr val="FF0000"/>
                </a:solidFill>
                <a:cs typeface="Times New Roman" pitchFamily="18" charset="0"/>
              </a:rPr>
              <a:t>peak and integrals: </a:t>
            </a:r>
            <a:endParaRPr lang="en-US" sz="1400" b="1" u="sng" dirty="0" smtClean="0">
              <a:solidFill>
                <a:srgbClr val="FF0000"/>
              </a:solidFill>
              <a:cs typeface="Times New Roman" pitchFamily="18" charset="0"/>
            </a:endParaRPr>
          </a:p>
          <a:p>
            <a:pPr marL="542925" lvl="1" indent="-260350" algn="just">
              <a:spcBef>
                <a:spcPts val="200"/>
              </a:spcBef>
              <a:buSzPct val="80000"/>
              <a:buFont typeface="Wingdings" pitchFamily="2" charset="2"/>
              <a:buChar char="q"/>
            </a:pPr>
            <a:r>
              <a:rPr lang="en-US" sz="1600" b="1" dirty="0" smtClean="0">
                <a:solidFill>
                  <a:srgbClr val="002060"/>
                </a:solidFill>
                <a:cs typeface="Times New Roman" pitchFamily="18" charset="0"/>
              </a:rPr>
              <a:t>Peak Ground Acceleration/Velocity (PGA, PGV</a:t>
            </a:r>
            <a:r>
              <a:rPr lang="en-US" sz="1600" b="1" dirty="0" smtClean="0">
                <a:cs typeface="Times New Roman" pitchFamily="18" charset="0"/>
              </a:rPr>
              <a:t>) </a:t>
            </a:r>
          </a:p>
          <a:p>
            <a:pPr marL="542925" lvl="1" indent="-260350" algn="just">
              <a:spcBef>
                <a:spcPts val="200"/>
              </a:spcBef>
              <a:buSzPct val="80000"/>
              <a:buFont typeface="Wingdings" pitchFamily="2" charset="2"/>
              <a:buChar char="q"/>
            </a:pPr>
            <a:r>
              <a:rPr lang="en-US" sz="1600" b="1" dirty="0" smtClean="0">
                <a:solidFill>
                  <a:srgbClr val="002060"/>
                </a:solidFill>
                <a:cs typeface="Times New Roman" pitchFamily="18" charset="0"/>
              </a:rPr>
              <a:t>Arias index I</a:t>
            </a:r>
            <a:r>
              <a:rPr lang="en-US" sz="1600" b="1" baseline="-25000" dirty="0" smtClean="0">
                <a:solidFill>
                  <a:srgbClr val="002060"/>
                </a:solidFill>
                <a:cs typeface="Times New Roman" pitchFamily="18" charset="0"/>
              </a:rPr>
              <a:t>A </a:t>
            </a:r>
            <a:endParaRPr lang="en-US" sz="1600" dirty="0" smtClean="0">
              <a:solidFill>
                <a:srgbClr val="0070C0"/>
              </a:solidFill>
              <a:cs typeface="Times New Roman" pitchFamily="18" charset="0"/>
            </a:endParaRPr>
          </a:p>
          <a:p>
            <a:pPr marL="542925" indent="-260350" algn="just">
              <a:spcBef>
                <a:spcPts val="200"/>
              </a:spcBef>
              <a:tabLst>
                <a:tab pos="452438" algn="l"/>
              </a:tabLst>
            </a:pPr>
            <a:r>
              <a:rPr lang="en-US" sz="1400" b="1" dirty="0" smtClean="0">
                <a:solidFill>
                  <a:srgbClr val="FF0000"/>
                </a:solidFill>
                <a:cs typeface="Times New Roman" pitchFamily="18" charset="0"/>
              </a:rPr>
              <a:t>	</a:t>
            </a:r>
            <a:r>
              <a:rPr lang="en-US" sz="1600" b="1" dirty="0" smtClean="0">
                <a:solidFill>
                  <a:srgbClr val="FF0000"/>
                </a:solidFill>
                <a:cs typeface="Times New Roman" pitchFamily="18" charset="0"/>
              </a:rPr>
              <a:t>b) </a:t>
            </a:r>
            <a:r>
              <a:rPr lang="en-US" sz="1600" b="1" i="1" dirty="0" smtClean="0">
                <a:solidFill>
                  <a:srgbClr val="FF0000"/>
                </a:solidFill>
                <a:cs typeface="Times New Roman" pitchFamily="18" charset="0"/>
              </a:rPr>
              <a:t>spectral and integrals: </a:t>
            </a:r>
            <a:endParaRPr lang="en-US" sz="1400" b="1" dirty="0" smtClean="0">
              <a:solidFill>
                <a:srgbClr val="FF0000"/>
              </a:solidFill>
              <a:cs typeface="Times New Roman" pitchFamily="18" charset="0"/>
            </a:endParaRPr>
          </a:p>
          <a:p>
            <a:pPr marL="542925" lvl="1" indent="-260350" algn="just">
              <a:spcBef>
                <a:spcPts val="200"/>
              </a:spcBef>
              <a:buSzPct val="80000"/>
              <a:buFont typeface="Wingdings" pitchFamily="2" charset="2"/>
              <a:buChar char="q"/>
            </a:pPr>
            <a:r>
              <a:rPr lang="en-US" sz="1600" b="1" dirty="0" smtClean="0">
                <a:solidFill>
                  <a:srgbClr val="002060"/>
                </a:solidFill>
                <a:cs typeface="Times New Roman" pitchFamily="18" charset="0"/>
              </a:rPr>
              <a:t>Spectral Acceleration Se(T</a:t>
            </a:r>
            <a:r>
              <a:rPr lang="en-US" sz="1600" b="1" baseline="-25000" dirty="0" smtClean="0">
                <a:solidFill>
                  <a:srgbClr val="002060"/>
                </a:solidFill>
                <a:cs typeface="Times New Roman" pitchFamily="18" charset="0"/>
              </a:rPr>
              <a:t>1</a:t>
            </a:r>
            <a:r>
              <a:rPr lang="en-US" sz="1600" b="1" dirty="0" smtClean="0">
                <a:solidFill>
                  <a:srgbClr val="002060"/>
                </a:solidFill>
                <a:cs typeface="Times New Roman" pitchFamily="18" charset="0"/>
              </a:rPr>
              <a:t>)</a:t>
            </a:r>
            <a:endParaRPr lang="en-US" sz="700" b="1" dirty="0" smtClean="0">
              <a:cs typeface="Times New Roman" pitchFamily="18" charset="0"/>
            </a:endParaRPr>
          </a:p>
          <a:p>
            <a:pPr marL="542925" lvl="1" indent="-260350" algn="just">
              <a:spcBef>
                <a:spcPts val="200"/>
              </a:spcBef>
              <a:buSzPct val="80000"/>
              <a:buFont typeface="Wingdings" pitchFamily="2" charset="2"/>
              <a:buChar char="q"/>
            </a:pPr>
            <a:r>
              <a:rPr lang="en-US" sz="1600" b="1" dirty="0" err="1" smtClean="0">
                <a:solidFill>
                  <a:srgbClr val="002060"/>
                </a:solidFill>
                <a:cs typeface="Times New Roman" pitchFamily="18" charset="0"/>
              </a:rPr>
              <a:t>Housner</a:t>
            </a:r>
            <a:r>
              <a:rPr lang="en-US" sz="1600" b="1" dirty="0" smtClean="0">
                <a:solidFill>
                  <a:srgbClr val="002060"/>
                </a:solidFill>
                <a:cs typeface="Times New Roman" pitchFamily="18" charset="0"/>
              </a:rPr>
              <a:t> Index I</a:t>
            </a:r>
            <a:r>
              <a:rPr lang="en-US" sz="1600" b="1" baseline="-25000" dirty="0" smtClean="0">
                <a:solidFill>
                  <a:srgbClr val="002060"/>
                </a:solidFill>
                <a:cs typeface="Times New Roman" pitchFamily="18" charset="0"/>
              </a:rPr>
              <a:t>H</a:t>
            </a:r>
            <a:r>
              <a:rPr lang="en-US" sz="1600" dirty="0" smtClean="0">
                <a:solidFill>
                  <a:srgbClr val="002060"/>
                </a:solidFill>
                <a:cs typeface="Times New Roman" pitchFamily="18" charset="0"/>
              </a:rPr>
              <a:t> </a:t>
            </a:r>
            <a:endParaRPr lang="en-US" sz="1600" dirty="0" smtClean="0">
              <a:solidFill>
                <a:srgbClr val="0070C0"/>
              </a:solidFill>
              <a:cs typeface="Times New Roman" pitchFamily="18" charset="0"/>
            </a:endParaRPr>
          </a:p>
          <a:p>
            <a:pPr marL="542925" lvl="1" indent="-260350" algn="just">
              <a:spcBef>
                <a:spcPts val="200"/>
              </a:spcBef>
              <a:buSzPct val="80000"/>
              <a:buFont typeface="Wingdings" pitchFamily="2" charset="2"/>
              <a:buChar char="q"/>
            </a:pPr>
            <a:r>
              <a:rPr lang="en-US" sz="1600" b="1" dirty="0" smtClean="0">
                <a:solidFill>
                  <a:srgbClr val="002060"/>
                </a:solidFill>
                <a:cs typeface="Times New Roman" pitchFamily="18" charset="0"/>
              </a:rPr>
              <a:t>Effective Peak Ground Acceleration (EPA) </a:t>
            </a:r>
          </a:p>
          <a:p>
            <a:pPr marL="542925" lvl="1" indent="-260350" algn="just">
              <a:spcBef>
                <a:spcPts val="200"/>
              </a:spcBef>
              <a:buSzPct val="80000"/>
              <a:buFont typeface="Wingdings" pitchFamily="2" charset="2"/>
              <a:buChar char="q"/>
            </a:pPr>
            <a:r>
              <a:rPr lang="en-US" sz="1600" b="1" dirty="0" smtClean="0">
                <a:solidFill>
                  <a:srgbClr val="002060"/>
                </a:solidFill>
                <a:effectLst>
                  <a:outerShdw blurRad="38100" dist="38100" dir="2700000" algn="tl">
                    <a:srgbClr val="000000">
                      <a:alpha val="43137"/>
                    </a:srgbClr>
                  </a:outerShdw>
                </a:effectLst>
                <a:cs typeface="Times New Roman" pitchFamily="18" charset="0"/>
              </a:rPr>
              <a:t>Structure Effective Peak Ground Acceleration (EPA</a:t>
            </a:r>
            <a:r>
              <a:rPr lang="en-US" sz="1600" b="1" dirty="0" smtClean="0">
                <a:solidFill>
                  <a:srgbClr val="002060"/>
                </a:solidFill>
                <a:cs typeface="Times New Roman" pitchFamily="18" charset="0"/>
              </a:rPr>
              <a:t>) </a:t>
            </a:r>
            <a:endParaRPr lang="en-US" sz="1600" dirty="0" smtClean="0">
              <a:solidFill>
                <a:srgbClr val="0070C0"/>
              </a:solidFill>
              <a:cs typeface="Times New Roman" pitchFamily="18" charset="0"/>
            </a:endParaRPr>
          </a:p>
          <a:p>
            <a:pPr marL="542925" lvl="1" indent="-260350" algn="just">
              <a:spcBef>
                <a:spcPts val="200"/>
              </a:spcBef>
              <a:buSzPct val="80000"/>
              <a:buFont typeface="Wingdings" pitchFamily="2" charset="2"/>
              <a:buChar char="q"/>
            </a:pPr>
            <a:endParaRPr lang="en-US" sz="1600" dirty="0" smtClean="0">
              <a:solidFill>
                <a:srgbClr val="0070C0"/>
              </a:solidFill>
              <a:cs typeface="Times New Roman" pitchFamily="18" charset="0"/>
            </a:endParaRPr>
          </a:p>
          <a:p>
            <a:pPr marL="542925" lvl="1" indent="-260350" algn="just">
              <a:spcBef>
                <a:spcPts val="200"/>
              </a:spcBef>
              <a:buSzPct val="80000"/>
              <a:buFont typeface="Wingdings" pitchFamily="2" charset="2"/>
              <a:buChar char="q"/>
            </a:pPr>
            <a:endParaRPr lang="en-US" sz="700" dirty="0">
              <a:solidFill>
                <a:srgbClr val="0070C0"/>
              </a:solidFill>
              <a:latin typeface="Garamond" pitchFamily="18" charset="0"/>
              <a:cs typeface="Times New Roman" pitchFamily="18" charset="0"/>
            </a:endParaRPr>
          </a:p>
        </p:txBody>
      </p:sp>
      <p:sp>
        <p:nvSpPr>
          <p:cNvPr id="14" name="Segnaposto numero diapositiva 1"/>
          <p:cNvSpPr>
            <a:spLocks noGrp="1"/>
          </p:cNvSpPr>
          <p:nvPr>
            <p:ph type="sldNum" sz="quarter" idx="12"/>
          </p:nvPr>
        </p:nvSpPr>
        <p:spPr>
          <a:xfrm>
            <a:off x="8805825" y="36910"/>
            <a:ext cx="338176" cy="273844"/>
          </a:xfrm>
        </p:spPr>
        <p:txBody>
          <a:bodyPr/>
          <a:lstStyle/>
          <a:p>
            <a:pPr>
              <a:defRPr/>
            </a:pPr>
            <a:fld id="{8F90E91E-D9A7-4EBC-81CE-4C0CE4D5C9E3}" type="slidenum">
              <a:rPr lang="en-US" smtClean="0">
                <a:latin typeface="Garamond" pitchFamily="18" charset="0"/>
              </a:rPr>
              <a:pPr>
                <a:defRPr/>
              </a:pPr>
              <a:t>10</a:t>
            </a:fld>
            <a:endParaRPr lang="en-US" dirty="0">
              <a:latin typeface="Garamond" pitchFamily="18" charset="0"/>
            </a:endParaRPr>
          </a:p>
        </p:txBody>
      </p:sp>
      <p:graphicFrame>
        <p:nvGraphicFramePr>
          <p:cNvPr id="17" name="Oggetto 16"/>
          <p:cNvGraphicFramePr>
            <a:graphicFrameLocks noChangeAspect="1"/>
          </p:cNvGraphicFramePr>
          <p:nvPr>
            <p:extLst>
              <p:ext uri="{D42A27DB-BD31-4B8C-83A1-F6EECF244321}">
                <p14:modId xmlns:p14="http://schemas.microsoft.com/office/powerpoint/2010/main" val="3147057351"/>
              </p:ext>
            </p:extLst>
          </p:nvPr>
        </p:nvGraphicFramePr>
        <p:xfrm>
          <a:off x="5711847" y="4196863"/>
          <a:ext cx="2345748" cy="868472"/>
        </p:xfrm>
        <a:graphic>
          <a:graphicData uri="http://schemas.openxmlformats.org/presentationml/2006/ole">
            <mc:AlternateContent xmlns:mc="http://schemas.openxmlformats.org/markup-compatibility/2006">
              <mc:Choice xmlns:v="urn:schemas-microsoft-com:vml" Requires="v">
                <p:oleObj spid="_x0000_s8330" name="Equation" r:id="rId4" imgW="2400120" imgH="939600" progId="Equation.DSMT4">
                  <p:embed/>
                </p:oleObj>
              </mc:Choice>
              <mc:Fallback>
                <p:oleObj name="Equation" r:id="rId4" imgW="2400120" imgH="939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1847" y="4196863"/>
                        <a:ext cx="2345748" cy="868472"/>
                      </a:xfrm>
                      <a:prstGeom prst="rect">
                        <a:avLst/>
                      </a:prstGeom>
                      <a:noFill/>
                      <a:ln w="19050">
                        <a:solidFill>
                          <a:srgbClr val="FF3300"/>
                        </a:solidFill>
                        <a:miter lim="800000"/>
                        <a:headEnd/>
                        <a:tailEnd/>
                      </a:ln>
                      <a:extLst/>
                    </p:spPr>
                  </p:pic>
                </p:oleObj>
              </mc:Fallback>
            </mc:AlternateContent>
          </a:graphicData>
        </a:graphic>
      </p:graphicFrame>
      <p:graphicFrame>
        <p:nvGraphicFramePr>
          <p:cNvPr id="21" name="Object 4"/>
          <p:cNvGraphicFramePr>
            <a:graphicFrameLocks noChangeAspect="1"/>
          </p:cNvGraphicFramePr>
          <p:nvPr>
            <p:extLst>
              <p:ext uri="{D42A27DB-BD31-4B8C-83A1-F6EECF244321}">
                <p14:modId xmlns:p14="http://schemas.microsoft.com/office/powerpoint/2010/main" val="1441993521"/>
              </p:ext>
            </p:extLst>
          </p:nvPr>
        </p:nvGraphicFramePr>
        <p:xfrm>
          <a:off x="3719824" y="4196863"/>
          <a:ext cx="1874410" cy="829162"/>
        </p:xfrm>
        <a:graphic>
          <a:graphicData uri="http://schemas.openxmlformats.org/presentationml/2006/ole">
            <mc:AlternateContent xmlns:mc="http://schemas.openxmlformats.org/markup-compatibility/2006">
              <mc:Choice xmlns:v="urn:schemas-microsoft-com:vml" Requires="v">
                <p:oleObj spid="_x0000_s8331" name="Equation" r:id="rId6" imgW="2095200" imgH="927000" progId="Equation.DSMT4">
                  <p:embed/>
                </p:oleObj>
              </mc:Choice>
              <mc:Fallback>
                <p:oleObj name="Equation" r:id="rId6" imgW="2095200" imgH="927000" progId="Equation.DSMT4">
                  <p:embed/>
                  <p:pic>
                    <p:nvPicPr>
                      <p:cNvPr id="0" name=""/>
                      <p:cNvPicPr>
                        <a:picLocks noChangeAspect="1" noChangeArrowheads="1"/>
                      </p:cNvPicPr>
                      <p:nvPr/>
                    </p:nvPicPr>
                    <p:blipFill>
                      <a:blip r:embed="rId7"/>
                      <a:srcRect/>
                      <a:stretch>
                        <a:fillRect/>
                      </a:stretch>
                    </p:blipFill>
                    <p:spPr bwMode="auto">
                      <a:xfrm>
                        <a:off x="3719824" y="4196863"/>
                        <a:ext cx="1874410" cy="829162"/>
                      </a:xfrm>
                      <a:prstGeom prst="rect">
                        <a:avLst/>
                      </a:prstGeom>
                      <a:noFill/>
                      <a:extLst/>
                    </p:spPr>
                  </p:pic>
                </p:oleObj>
              </mc:Fallback>
            </mc:AlternateContent>
          </a:graphicData>
        </a:graphic>
      </p:graphicFrame>
      <p:sp>
        <p:nvSpPr>
          <p:cNvPr id="22" name="Rettangolo 21"/>
          <p:cNvSpPr/>
          <p:nvPr/>
        </p:nvSpPr>
        <p:spPr>
          <a:xfrm>
            <a:off x="65315" y="818868"/>
            <a:ext cx="9078686" cy="707886"/>
          </a:xfrm>
          <a:prstGeom prst="rect">
            <a:avLst/>
          </a:prstGeom>
          <a:noFill/>
          <a:ln>
            <a:noFill/>
          </a:ln>
          <a:effectLst/>
        </p:spPr>
        <p:txBody>
          <a:bodyPr wrap="square">
            <a:spAutoFit/>
          </a:bodyPr>
          <a:lstStyle/>
          <a:p>
            <a:r>
              <a:rPr lang="en-US" sz="2000" b="1" dirty="0" smtClean="0">
                <a:solidFill>
                  <a:srgbClr val="002060"/>
                </a:solidFill>
              </a:rPr>
              <a:t>Intensity Measure vs. Engineering Demand Parameters (IM-EDP)  Correlation Coefficients (CC) for SDOF</a:t>
            </a:r>
            <a:r>
              <a:rPr lang="en-US" sz="2000" b="1" dirty="0" smtClean="0">
                <a:solidFill>
                  <a:srgbClr val="002060"/>
                </a:solidFill>
                <a:effectLst>
                  <a:outerShdw blurRad="38100" dist="38100" dir="2700000" algn="tl">
                    <a:srgbClr val="000000">
                      <a:alpha val="43137"/>
                    </a:srgbClr>
                  </a:outerShdw>
                </a:effectLst>
                <a:ea typeface="MS PGothic" pitchFamily="34" charset="-128"/>
              </a:rPr>
              <a:t> </a:t>
            </a:r>
            <a:endParaRPr lang="en-US" sz="1600" b="1" dirty="0">
              <a:solidFill>
                <a:srgbClr val="002060"/>
              </a:solidFill>
              <a:effectLst>
                <a:outerShdw blurRad="38100" dist="38100" dir="2700000" algn="tl">
                  <a:srgbClr val="000000">
                    <a:alpha val="43137"/>
                  </a:srgbClr>
                </a:outerShdw>
              </a:effectLst>
            </a:endParaRPr>
          </a:p>
        </p:txBody>
      </p:sp>
      <p:sp>
        <p:nvSpPr>
          <p:cNvPr id="2" name="Rettangolo 1"/>
          <p:cNvSpPr/>
          <p:nvPr/>
        </p:nvSpPr>
        <p:spPr>
          <a:xfrm>
            <a:off x="4831252" y="1523918"/>
            <a:ext cx="4233082" cy="1107996"/>
          </a:xfrm>
          <a:prstGeom prst="rect">
            <a:avLst/>
          </a:prstGeom>
          <a:solidFill>
            <a:schemeClr val="bg1"/>
          </a:solidFill>
        </p:spPr>
        <p:txBody>
          <a:bodyPr wrap="none">
            <a:spAutoFit/>
          </a:bodyPr>
          <a:lstStyle/>
          <a:p>
            <a:pPr marL="285750" indent="-285750">
              <a:buFont typeface="Wingdings" panose="05000000000000000000" pitchFamily="2" charset="2"/>
              <a:buChar char="ü"/>
            </a:pPr>
            <a:r>
              <a:rPr lang="en-US" b="1" dirty="0" smtClean="0">
                <a:solidFill>
                  <a:srgbClr val="002060"/>
                </a:solidFill>
              </a:rPr>
              <a:t>Engineering Demand Parameters (EDP) </a:t>
            </a:r>
          </a:p>
          <a:p>
            <a:pPr marL="742950" lvl="1" indent="-285750">
              <a:buFont typeface="Wingdings" panose="05000000000000000000" pitchFamily="2" charset="2"/>
              <a:buChar char="q"/>
            </a:pPr>
            <a:r>
              <a:rPr lang="en-US" sz="1600" b="1" dirty="0" smtClean="0">
                <a:solidFill>
                  <a:srgbClr val="002060"/>
                </a:solidFill>
                <a:cs typeface="Times New Roman" pitchFamily="18" charset="0"/>
              </a:rPr>
              <a:t>Displacement Ductility Demand </a:t>
            </a:r>
            <a:r>
              <a:rPr lang="en-US" sz="1600" b="1" dirty="0" smtClean="0">
                <a:solidFill>
                  <a:srgbClr val="002060"/>
                </a:solidFill>
                <a:latin typeface="Symbol" panose="05050102010706020507" pitchFamily="18" charset="2"/>
                <a:cs typeface="Times New Roman" pitchFamily="18" charset="0"/>
              </a:rPr>
              <a:t>m</a:t>
            </a:r>
          </a:p>
          <a:p>
            <a:pPr marL="742950" lvl="1" indent="-285750">
              <a:buFont typeface="Wingdings" panose="05000000000000000000" pitchFamily="2" charset="2"/>
              <a:buChar char="q"/>
            </a:pPr>
            <a:r>
              <a:rPr lang="en-US" sz="1600" b="1" dirty="0" smtClean="0">
                <a:solidFill>
                  <a:srgbClr val="002060"/>
                </a:solidFill>
                <a:cs typeface="Times New Roman" pitchFamily="18" charset="0"/>
              </a:rPr>
              <a:t>Dissipated Energy E</a:t>
            </a:r>
            <a:r>
              <a:rPr lang="en-US" sz="1600" b="1" baseline="-25000" dirty="0" smtClean="0">
                <a:solidFill>
                  <a:srgbClr val="002060"/>
                </a:solidFill>
                <a:cs typeface="Times New Roman" pitchFamily="18" charset="0"/>
              </a:rPr>
              <a:t>H</a:t>
            </a:r>
          </a:p>
          <a:p>
            <a:pPr marL="742950" lvl="1" indent="-285750">
              <a:buFont typeface="Wingdings" panose="05000000000000000000" pitchFamily="2" charset="2"/>
              <a:buChar char="q"/>
            </a:pPr>
            <a:r>
              <a:rPr lang="en-US" sz="1600" b="1" dirty="0" smtClean="0">
                <a:solidFill>
                  <a:srgbClr val="002060"/>
                </a:solidFill>
                <a:cs typeface="Times New Roman" pitchFamily="18" charset="0"/>
              </a:rPr>
              <a:t>Park &amp; </a:t>
            </a:r>
            <a:r>
              <a:rPr lang="en-US" sz="1600" b="1" dirty="0" err="1" smtClean="0">
                <a:solidFill>
                  <a:srgbClr val="002060"/>
                </a:solidFill>
                <a:cs typeface="Times New Roman" pitchFamily="18" charset="0"/>
              </a:rPr>
              <a:t>Ang</a:t>
            </a:r>
            <a:r>
              <a:rPr lang="en-US" sz="1600" b="1" dirty="0" smtClean="0">
                <a:solidFill>
                  <a:srgbClr val="002060"/>
                </a:solidFill>
                <a:cs typeface="Times New Roman" pitchFamily="18" charset="0"/>
              </a:rPr>
              <a:t> damage Index I</a:t>
            </a:r>
            <a:r>
              <a:rPr lang="en-US" sz="1600" b="1" baseline="-25000" dirty="0" smtClean="0">
                <a:solidFill>
                  <a:srgbClr val="002060"/>
                </a:solidFill>
                <a:cs typeface="Times New Roman" pitchFamily="18" charset="0"/>
              </a:rPr>
              <a:t>PA</a:t>
            </a:r>
            <a:r>
              <a:rPr lang="en-US" sz="1600" b="1" dirty="0" smtClean="0">
                <a:solidFill>
                  <a:srgbClr val="002060"/>
                </a:solidFill>
                <a:cs typeface="Times New Roman" pitchFamily="18" charset="0"/>
              </a:rPr>
              <a:t> </a:t>
            </a:r>
            <a:endParaRPr lang="en-US" dirty="0"/>
          </a:p>
        </p:txBody>
      </p:sp>
      <p:graphicFrame>
        <p:nvGraphicFramePr>
          <p:cNvPr id="23" name="Object 4"/>
          <p:cNvGraphicFramePr>
            <a:graphicFrameLocks noChangeAspect="1"/>
          </p:cNvGraphicFramePr>
          <p:nvPr>
            <p:extLst>
              <p:ext uri="{D42A27DB-BD31-4B8C-83A1-F6EECF244321}">
                <p14:modId xmlns:p14="http://schemas.microsoft.com/office/powerpoint/2010/main" val="1116916835"/>
              </p:ext>
            </p:extLst>
          </p:nvPr>
        </p:nvGraphicFramePr>
        <p:xfrm>
          <a:off x="1589216" y="4304060"/>
          <a:ext cx="2147433" cy="730569"/>
        </p:xfrm>
        <a:graphic>
          <a:graphicData uri="http://schemas.openxmlformats.org/presentationml/2006/ole">
            <mc:AlternateContent xmlns:mc="http://schemas.openxmlformats.org/markup-compatibility/2006">
              <mc:Choice xmlns:v="urn:schemas-microsoft-com:vml" Requires="v">
                <p:oleObj spid="_x0000_s8332" name="Equation" r:id="rId8" imgW="1866600" imgH="634680" progId="Equation.DSMT4">
                  <p:embed/>
                </p:oleObj>
              </mc:Choice>
              <mc:Fallback>
                <p:oleObj name="Equation" r:id="rId8" imgW="1866600" imgH="634680" progId="Equation.DSMT4">
                  <p:embed/>
                  <p:pic>
                    <p:nvPicPr>
                      <p:cNvPr id="0" name=""/>
                      <p:cNvPicPr>
                        <a:picLocks noChangeAspect="1" noChangeArrowheads="1"/>
                      </p:cNvPicPr>
                      <p:nvPr/>
                    </p:nvPicPr>
                    <p:blipFill>
                      <a:blip r:embed="rId9"/>
                      <a:srcRect/>
                      <a:stretch>
                        <a:fillRect/>
                      </a:stretch>
                    </p:blipFill>
                    <p:spPr bwMode="auto">
                      <a:xfrm>
                        <a:off x="1589216" y="4304060"/>
                        <a:ext cx="2147433" cy="730569"/>
                      </a:xfrm>
                      <a:prstGeom prst="rect">
                        <a:avLst/>
                      </a:prstGeom>
                      <a:noFill/>
                      <a:extLst/>
                    </p:spPr>
                  </p:pic>
                </p:oleObj>
              </mc:Fallback>
            </mc:AlternateContent>
          </a:graphicData>
        </a:graphic>
      </p:graphicFrame>
      <p:graphicFrame>
        <p:nvGraphicFramePr>
          <p:cNvPr id="25" name="Object 2"/>
          <p:cNvGraphicFramePr>
            <a:graphicFrameLocks noChangeAspect="1"/>
          </p:cNvGraphicFramePr>
          <p:nvPr>
            <p:extLst>
              <p:ext uri="{D42A27DB-BD31-4B8C-83A1-F6EECF244321}">
                <p14:modId xmlns:p14="http://schemas.microsoft.com/office/powerpoint/2010/main" val="2764214398"/>
              </p:ext>
            </p:extLst>
          </p:nvPr>
        </p:nvGraphicFramePr>
        <p:xfrm>
          <a:off x="47529" y="4304060"/>
          <a:ext cx="1456058" cy="693361"/>
        </p:xfrm>
        <a:graphic>
          <a:graphicData uri="http://schemas.openxmlformats.org/presentationml/2006/ole">
            <mc:AlternateContent xmlns:mc="http://schemas.openxmlformats.org/markup-compatibility/2006">
              <mc:Choice xmlns:v="urn:schemas-microsoft-com:vml" Requires="v">
                <p:oleObj spid="_x0000_s8333" name="Equation" r:id="rId10" imgW="1333440" imgH="634680" progId="Equation.DSMT4">
                  <p:embed/>
                </p:oleObj>
              </mc:Choice>
              <mc:Fallback>
                <p:oleObj name="Equation" r:id="rId10" imgW="1333440" imgH="6346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29" y="4304060"/>
                        <a:ext cx="1456058" cy="693361"/>
                      </a:xfrm>
                      <a:prstGeom prst="rect">
                        <a:avLst/>
                      </a:prstGeom>
                      <a:noFill/>
                      <a:extLst/>
                    </p:spPr>
                  </p:pic>
                </p:oleObj>
              </mc:Fallback>
            </mc:AlternateContent>
          </a:graphicData>
        </a:graphic>
      </p:graphicFrame>
    </p:spTree>
    <p:extLst>
      <p:ext uri="{BB962C8B-B14F-4D97-AF65-F5344CB8AC3E}">
        <p14:creationId xmlns:p14="http://schemas.microsoft.com/office/powerpoint/2010/main" val="4266442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4826000"/>
            <a:ext cx="9144000" cy="317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2"/>
          <p:cNvSpPr>
            <a:spLocks noChangeArrowheads="1"/>
          </p:cNvSpPr>
          <p:nvPr/>
        </p:nvSpPr>
        <p:spPr bwMode="auto">
          <a:xfrm>
            <a:off x="8959269" y="-6917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it-IT" dirty="0">
              <a:latin typeface="Comic Sans MS" pitchFamily="66" charset="0"/>
            </a:endParaRPr>
          </a:p>
        </p:txBody>
      </p:sp>
      <p:sp>
        <p:nvSpPr>
          <p:cNvPr id="16" name="Rectangle 4"/>
          <p:cNvSpPr>
            <a:spLocks noChangeArrowheads="1"/>
          </p:cNvSpPr>
          <p:nvPr/>
        </p:nvSpPr>
        <p:spPr bwMode="auto">
          <a:xfrm>
            <a:off x="8959269" y="-6917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it-IT" dirty="0">
              <a:latin typeface="Comic Sans MS" pitchFamily="66" charset="0"/>
            </a:endParaRPr>
          </a:p>
        </p:txBody>
      </p:sp>
      <p:sp>
        <p:nvSpPr>
          <p:cNvPr id="18" name="Rectangle 6"/>
          <p:cNvSpPr>
            <a:spLocks noChangeArrowheads="1"/>
          </p:cNvSpPr>
          <p:nvPr/>
        </p:nvSpPr>
        <p:spPr bwMode="auto">
          <a:xfrm>
            <a:off x="8959269" y="-6917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it-IT" dirty="0">
              <a:latin typeface="Comic Sans MS" pitchFamily="66" charset="0"/>
            </a:endParaRPr>
          </a:p>
        </p:txBody>
      </p:sp>
      <p:sp>
        <p:nvSpPr>
          <p:cNvPr id="19" name="Rectangle 8"/>
          <p:cNvSpPr>
            <a:spLocks noChangeArrowheads="1"/>
          </p:cNvSpPr>
          <p:nvPr/>
        </p:nvSpPr>
        <p:spPr bwMode="auto">
          <a:xfrm>
            <a:off x="8959269" y="-6917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it-IT" dirty="0">
              <a:latin typeface="Comic Sans MS" pitchFamily="66" charset="0"/>
            </a:endParaRPr>
          </a:p>
        </p:txBody>
      </p:sp>
      <p:sp>
        <p:nvSpPr>
          <p:cNvPr id="6" name="Rectangle 2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56"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58" name="Rectangle 29"/>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60" name="Rectangle 3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14" name="Segnaposto numero diapositiva 1"/>
          <p:cNvSpPr>
            <a:spLocks noGrp="1"/>
          </p:cNvSpPr>
          <p:nvPr>
            <p:ph type="sldNum" sz="quarter" idx="12"/>
          </p:nvPr>
        </p:nvSpPr>
        <p:spPr>
          <a:xfrm>
            <a:off x="8805825" y="36910"/>
            <a:ext cx="338176" cy="273844"/>
          </a:xfrm>
        </p:spPr>
        <p:txBody>
          <a:bodyPr/>
          <a:lstStyle/>
          <a:p>
            <a:pPr>
              <a:defRPr/>
            </a:pPr>
            <a:fld id="{8F90E91E-D9A7-4EBC-81CE-4C0CE4D5C9E3}" type="slidenum">
              <a:rPr lang="it-IT" smtClean="0">
                <a:latin typeface="Garamond" pitchFamily="18" charset="0"/>
              </a:rPr>
              <a:pPr>
                <a:defRPr/>
              </a:pPr>
              <a:t>11</a:t>
            </a:fld>
            <a:endParaRPr lang="it-IT" dirty="0">
              <a:latin typeface="Garamond" pitchFamily="18" charset="0"/>
            </a:endParaRPr>
          </a:p>
        </p:txBody>
      </p:sp>
      <p:sp>
        <p:nvSpPr>
          <p:cNvPr id="22" name="Rettangolo 21"/>
          <p:cNvSpPr/>
          <p:nvPr/>
        </p:nvSpPr>
        <p:spPr>
          <a:xfrm>
            <a:off x="65315" y="818868"/>
            <a:ext cx="9078686" cy="707886"/>
          </a:xfrm>
          <a:prstGeom prst="rect">
            <a:avLst/>
          </a:prstGeom>
          <a:noFill/>
          <a:ln>
            <a:noFill/>
          </a:ln>
          <a:effectLst/>
        </p:spPr>
        <p:txBody>
          <a:bodyPr wrap="square">
            <a:spAutoFit/>
          </a:bodyPr>
          <a:lstStyle/>
          <a:p>
            <a:r>
              <a:rPr lang="en-US" sz="2000" b="1" dirty="0" smtClean="0">
                <a:solidFill>
                  <a:srgbClr val="002060"/>
                </a:solidFill>
              </a:rPr>
              <a:t>Intensity </a:t>
            </a:r>
            <a:r>
              <a:rPr lang="en-US" sz="2000" b="1" dirty="0">
                <a:solidFill>
                  <a:srgbClr val="002060"/>
                </a:solidFill>
              </a:rPr>
              <a:t>Measure vs. </a:t>
            </a:r>
            <a:r>
              <a:rPr lang="en-US" sz="2000" b="1" dirty="0" smtClean="0">
                <a:solidFill>
                  <a:srgbClr val="002060"/>
                </a:solidFill>
              </a:rPr>
              <a:t>Engineering Demand Parameters (IM-EDP)  Correlation </a:t>
            </a:r>
            <a:r>
              <a:rPr lang="en-US" sz="2000" b="1" dirty="0">
                <a:solidFill>
                  <a:srgbClr val="002060"/>
                </a:solidFill>
              </a:rPr>
              <a:t>Coefficients (CC) for </a:t>
            </a:r>
            <a:r>
              <a:rPr lang="en-US" sz="2000" b="1" dirty="0" smtClean="0">
                <a:solidFill>
                  <a:srgbClr val="002060"/>
                </a:solidFill>
              </a:rPr>
              <a:t>SDOF</a:t>
            </a:r>
            <a:r>
              <a:rPr lang="it-IT" sz="2000" b="1" dirty="0" smtClean="0">
                <a:solidFill>
                  <a:srgbClr val="002060"/>
                </a:solidFill>
                <a:effectLst>
                  <a:outerShdw blurRad="38100" dist="38100" dir="2700000" algn="tl">
                    <a:srgbClr val="000000">
                      <a:alpha val="43137"/>
                    </a:srgbClr>
                  </a:outerShdw>
                </a:effectLst>
                <a:ea typeface="MS PGothic" pitchFamily="34" charset="-128"/>
              </a:rPr>
              <a:t> </a:t>
            </a:r>
            <a:endParaRPr lang="en-US" sz="1600" b="1" dirty="0">
              <a:solidFill>
                <a:srgbClr val="002060"/>
              </a:solidFill>
              <a:effectLst>
                <a:outerShdw blurRad="38100" dist="38100" dir="2700000" algn="tl">
                  <a:srgbClr val="000000">
                    <a:alpha val="43137"/>
                  </a:srgbClr>
                </a:outerShdw>
              </a:effectLst>
            </a:endParaRPr>
          </a:p>
        </p:txBody>
      </p:sp>
      <p:sp>
        <p:nvSpPr>
          <p:cNvPr id="20" name="Rettangolo 19"/>
          <p:cNvSpPr/>
          <p:nvPr/>
        </p:nvSpPr>
        <p:spPr>
          <a:xfrm>
            <a:off x="184731" y="1679867"/>
            <a:ext cx="8774538" cy="1323439"/>
          </a:xfrm>
          <a:prstGeom prst="rect">
            <a:avLst/>
          </a:prstGeom>
          <a:solidFill>
            <a:schemeClr val="bg1"/>
          </a:solidFill>
        </p:spPr>
        <p:txBody>
          <a:bodyPr wrap="square">
            <a:spAutoFit/>
          </a:bodyPr>
          <a:lstStyle/>
          <a:p>
            <a:pPr marL="285750" indent="-285750">
              <a:buFont typeface="Wingdings" panose="05000000000000000000" pitchFamily="2" charset="2"/>
              <a:buChar char="ü"/>
            </a:pPr>
            <a:r>
              <a:rPr lang="en-US" sz="1600" b="1" dirty="0" smtClean="0">
                <a:solidFill>
                  <a:srgbClr val="000066"/>
                </a:solidFill>
              </a:rPr>
              <a:t>Numerical analyses with accelerograms selected by </a:t>
            </a:r>
            <a:r>
              <a:rPr lang="en-US" sz="1600" b="1" dirty="0" err="1" smtClean="0">
                <a:solidFill>
                  <a:srgbClr val="000066"/>
                </a:solidFill>
              </a:rPr>
              <a:t>Rexel</a:t>
            </a:r>
            <a:r>
              <a:rPr lang="en-US" sz="1600" b="1" dirty="0" smtClean="0">
                <a:solidFill>
                  <a:srgbClr val="000066"/>
                </a:solidFill>
              </a:rPr>
              <a:t> 3.3 having (5.8&lt;M&lt;7.5; 0&lt;R&lt;30 km)  for matching a type B elastic response spectrum having:</a:t>
            </a:r>
          </a:p>
          <a:p>
            <a:pPr marL="742950" lvl="1" indent="-285750">
              <a:buFont typeface="Wingdings" panose="05000000000000000000" pitchFamily="2" charset="2"/>
              <a:buChar char="q"/>
            </a:pPr>
            <a:r>
              <a:rPr lang="en-US" sz="1600" b="1" dirty="0" smtClean="0">
                <a:solidFill>
                  <a:srgbClr val="000066"/>
                </a:solidFill>
              </a:rPr>
              <a:t>a</a:t>
            </a:r>
            <a:r>
              <a:rPr lang="en-US" sz="1600" b="1" baseline="-25000" dirty="0" smtClean="0">
                <a:solidFill>
                  <a:srgbClr val="000066"/>
                </a:solidFill>
              </a:rPr>
              <a:t>g</a:t>
            </a:r>
            <a:r>
              <a:rPr lang="en-US" sz="1600" b="1" dirty="0" smtClean="0">
                <a:solidFill>
                  <a:srgbClr val="000066"/>
                </a:solidFill>
              </a:rPr>
              <a:t>=3.99 m/sec</a:t>
            </a:r>
            <a:r>
              <a:rPr lang="en-US" sz="1600" b="1" baseline="30000" dirty="0" smtClean="0">
                <a:solidFill>
                  <a:srgbClr val="000066"/>
                </a:solidFill>
              </a:rPr>
              <a:t>2</a:t>
            </a:r>
          </a:p>
          <a:p>
            <a:pPr marL="742950" lvl="1" indent="-285750">
              <a:buFont typeface="Wingdings" panose="05000000000000000000" pitchFamily="2" charset="2"/>
              <a:buChar char="q"/>
            </a:pPr>
            <a:r>
              <a:rPr lang="en-US" sz="1600" b="1" dirty="0" smtClean="0">
                <a:solidFill>
                  <a:srgbClr val="000066"/>
                </a:solidFill>
              </a:rPr>
              <a:t>S</a:t>
            </a:r>
            <a:r>
              <a:rPr lang="en-US" sz="1600" b="1" baseline="-25000" dirty="0" smtClean="0">
                <a:solidFill>
                  <a:srgbClr val="000066"/>
                </a:solidFill>
              </a:rPr>
              <a:t>e </a:t>
            </a:r>
            <a:r>
              <a:rPr lang="en-US" sz="1600" b="1" dirty="0" smtClean="0">
                <a:solidFill>
                  <a:srgbClr val="000066"/>
                </a:solidFill>
              </a:rPr>
              <a:t>(T</a:t>
            </a:r>
            <a:r>
              <a:rPr lang="en-US" sz="1600" b="1" baseline="-25000" dirty="0" smtClean="0">
                <a:solidFill>
                  <a:srgbClr val="000066"/>
                </a:solidFill>
              </a:rPr>
              <a:t>b</a:t>
            </a:r>
            <a:r>
              <a:rPr lang="en-US" sz="1600" b="1" dirty="0" smtClean="0">
                <a:solidFill>
                  <a:srgbClr val="000066"/>
                </a:solidFill>
              </a:rPr>
              <a:t>=0.15&lt;T&lt;T</a:t>
            </a:r>
            <a:r>
              <a:rPr lang="en-US" sz="1600" b="1" baseline="-25000" dirty="0" smtClean="0">
                <a:solidFill>
                  <a:srgbClr val="000066"/>
                </a:solidFill>
              </a:rPr>
              <a:t>c</a:t>
            </a:r>
            <a:r>
              <a:rPr lang="en-US" sz="1600" b="1" dirty="0" smtClean="0">
                <a:solidFill>
                  <a:srgbClr val="000066"/>
                </a:solidFill>
              </a:rPr>
              <a:t>=0.5)=9.97 m/sec</a:t>
            </a:r>
            <a:r>
              <a:rPr lang="en-US" sz="1600" b="1" baseline="30000" dirty="0" smtClean="0">
                <a:solidFill>
                  <a:srgbClr val="000066"/>
                </a:solidFill>
              </a:rPr>
              <a:t>2</a:t>
            </a:r>
          </a:p>
          <a:p>
            <a:pPr marL="742950" lvl="1" indent="-285750">
              <a:buFont typeface="Wingdings" panose="05000000000000000000" pitchFamily="2" charset="2"/>
              <a:buChar char="q"/>
            </a:pPr>
            <a:r>
              <a:rPr lang="en-US" sz="1600" b="1" dirty="0" smtClean="0">
                <a:solidFill>
                  <a:srgbClr val="000066"/>
                </a:solidFill>
              </a:rPr>
              <a:t>T</a:t>
            </a:r>
            <a:r>
              <a:rPr lang="en-US" sz="1600" b="1" baseline="-25000" dirty="0" smtClean="0">
                <a:solidFill>
                  <a:srgbClr val="000066"/>
                </a:solidFill>
              </a:rPr>
              <a:t>d</a:t>
            </a:r>
            <a:r>
              <a:rPr lang="en-US" sz="1600" b="1" dirty="0" smtClean="0">
                <a:solidFill>
                  <a:srgbClr val="000066"/>
                </a:solidFill>
              </a:rPr>
              <a:t>=2.5 sec</a:t>
            </a:r>
            <a:endParaRPr lang="en-US" sz="1600" baseline="30000" dirty="0"/>
          </a:p>
        </p:txBody>
      </p:sp>
      <p:sp>
        <p:nvSpPr>
          <p:cNvPr id="26" name="Rettangolo 25"/>
          <p:cNvSpPr/>
          <p:nvPr/>
        </p:nvSpPr>
        <p:spPr>
          <a:xfrm>
            <a:off x="184731" y="3155706"/>
            <a:ext cx="8774538" cy="584775"/>
          </a:xfrm>
          <a:prstGeom prst="rect">
            <a:avLst/>
          </a:prstGeom>
          <a:solidFill>
            <a:schemeClr val="bg1"/>
          </a:solidFill>
        </p:spPr>
        <p:txBody>
          <a:bodyPr wrap="square">
            <a:spAutoFit/>
          </a:bodyPr>
          <a:lstStyle/>
          <a:p>
            <a:pPr marL="285750" indent="-285750">
              <a:buFont typeface="Wingdings" panose="05000000000000000000" pitchFamily="2" charset="2"/>
              <a:buChar char="ü"/>
            </a:pPr>
            <a:r>
              <a:rPr lang="en-US" sz="1600" b="1" dirty="0" smtClean="0">
                <a:solidFill>
                  <a:srgbClr val="000066"/>
                </a:solidFill>
              </a:rPr>
              <a:t>The program provided more than </a:t>
            </a:r>
            <a:r>
              <a:rPr lang="en-US" sz="1600" b="1" dirty="0" smtClean="0">
                <a:solidFill>
                  <a:srgbClr val="000066"/>
                </a:solidFill>
                <a:effectLst>
                  <a:outerShdw blurRad="38100" dist="38100" dir="2700000" algn="tl">
                    <a:srgbClr val="000000">
                      <a:alpha val="43137"/>
                    </a:srgbClr>
                  </a:outerShdw>
                </a:effectLst>
              </a:rPr>
              <a:t>100</a:t>
            </a:r>
            <a:r>
              <a:rPr lang="en-US" sz="1600" b="1" dirty="0" smtClean="0">
                <a:solidFill>
                  <a:srgbClr val="000066"/>
                </a:solidFill>
              </a:rPr>
              <a:t> set of seven pairs of records (x and y directions), formed by </a:t>
            </a:r>
            <a:r>
              <a:rPr lang="en-US" sz="1600" b="1" dirty="0" smtClean="0">
                <a:solidFill>
                  <a:srgbClr val="000066"/>
                </a:solidFill>
                <a:effectLst>
                  <a:outerShdw blurRad="38100" dist="38100" dir="2700000" algn="tl">
                    <a:srgbClr val="000000">
                      <a:alpha val="43137"/>
                    </a:srgbClr>
                  </a:outerShdw>
                </a:effectLst>
              </a:rPr>
              <a:t>60</a:t>
            </a:r>
            <a:r>
              <a:rPr lang="en-US" sz="1600" b="1" dirty="0" smtClean="0">
                <a:solidFill>
                  <a:srgbClr val="000066"/>
                </a:solidFill>
              </a:rPr>
              <a:t> different records</a:t>
            </a:r>
            <a:endParaRPr lang="en-US" sz="1600" baseline="30000" dirty="0"/>
          </a:p>
        </p:txBody>
      </p:sp>
    </p:spTree>
    <p:extLst>
      <p:ext uri="{BB962C8B-B14F-4D97-AF65-F5344CB8AC3E}">
        <p14:creationId xmlns:p14="http://schemas.microsoft.com/office/powerpoint/2010/main" val="2882424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p:cNvSpPr>
            <a:spLocks noGrp="1"/>
          </p:cNvSpPr>
          <p:nvPr>
            <p:ph type="sldNum" sz="quarter" idx="12"/>
          </p:nvPr>
        </p:nvSpPr>
        <p:spPr>
          <a:xfrm>
            <a:off x="8805825" y="36910"/>
            <a:ext cx="338176" cy="273844"/>
          </a:xfrm>
        </p:spPr>
        <p:txBody>
          <a:bodyPr/>
          <a:lstStyle/>
          <a:p>
            <a:pPr>
              <a:defRPr/>
            </a:pPr>
            <a:fld id="{8F90E91E-D9A7-4EBC-81CE-4C0CE4D5C9E3}" type="slidenum">
              <a:rPr lang="it-IT" smtClean="0">
                <a:latin typeface="Garamond" pitchFamily="18" charset="0"/>
              </a:rPr>
              <a:pPr>
                <a:defRPr/>
              </a:pPr>
              <a:t>12</a:t>
            </a:fld>
            <a:endParaRPr lang="it-IT" dirty="0">
              <a:latin typeface="Garamond" pitchFamily="18" charset="0"/>
            </a:endParaRPr>
          </a:p>
        </p:txBody>
      </p:sp>
      <p:pic>
        <p:nvPicPr>
          <p:cNvPr id="17" name="Immagine 16"/>
          <p:cNvPicPr preferRelativeResize="0">
            <a:picLocks noChangeAspect="1"/>
          </p:cNvPicPr>
          <p:nvPr/>
        </p:nvPicPr>
        <p:blipFill>
          <a:blip r:embed="rId3" cstate="print"/>
          <a:stretch>
            <a:fillRect/>
          </a:stretch>
        </p:blipFill>
        <p:spPr bwMode="auto">
          <a:xfrm>
            <a:off x="65317" y="1047451"/>
            <a:ext cx="6219085" cy="2207209"/>
          </a:xfrm>
          <a:prstGeom prst="rect">
            <a:avLst/>
          </a:prstGeom>
          <a:noFill/>
          <a:ln w="9525">
            <a:noFill/>
            <a:miter lim="800000"/>
            <a:headEnd/>
            <a:tailEnd/>
          </a:ln>
        </p:spPr>
      </p:pic>
      <p:pic>
        <p:nvPicPr>
          <p:cNvPr id="19" name="Immagine 18"/>
          <p:cNvPicPr preferRelativeResize="0">
            <a:picLocks noChangeAspect="1"/>
          </p:cNvPicPr>
          <p:nvPr/>
        </p:nvPicPr>
        <p:blipFill>
          <a:blip r:embed="rId4" cstate="print"/>
          <a:stretch>
            <a:fillRect/>
          </a:stretch>
        </p:blipFill>
        <p:spPr bwMode="auto">
          <a:xfrm>
            <a:off x="65315" y="3243943"/>
            <a:ext cx="6219087" cy="1899557"/>
          </a:xfrm>
          <a:prstGeom prst="rect">
            <a:avLst/>
          </a:prstGeom>
          <a:noFill/>
          <a:ln w="9525">
            <a:noFill/>
            <a:miter lim="800000"/>
            <a:headEnd/>
            <a:tailEnd/>
          </a:ln>
        </p:spPr>
      </p:pic>
      <p:sp>
        <p:nvSpPr>
          <p:cNvPr id="16" name="Rettangolo 15"/>
          <p:cNvSpPr/>
          <p:nvPr/>
        </p:nvSpPr>
        <p:spPr>
          <a:xfrm>
            <a:off x="65317" y="749768"/>
            <a:ext cx="9078686" cy="369332"/>
          </a:xfrm>
          <a:prstGeom prst="rect">
            <a:avLst/>
          </a:prstGeom>
          <a:noFill/>
          <a:ln>
            <a:noFill/>
          </a:ln>
          <a:effectLst/>
        </p:spPr>
        <p:txBody>
          <a:bodyPr wrap="square">
            <a:spAutoFit/>
          </a:bodyPr>
          <a:lstStyle/>
          <a:p>
            <a:r>
              <a:rPr lang="en-US" b="1" dirty="0" smtClean="0">
                <a:solidFill>
                  <a:srgbClr val="000066"/>
                </a:solidFill>
              </a:rPr>
              <a:t>I</a:t>
            </a:r>
            <a:r>
              <a:rPr lang="en-US" b="1" dirty="0" smtClean="0">
                <a:solidFill>
                  <a:srgbClr val="FF0000"/>
                </a:solidFill>
              </a:rPr>
              <a:t>ntensity </a:t>
            </a:r>
            <a:r>
              <a:rPr lang="en-US" b="1" dirty="0">
                <a:solidFill>
                  <a:srgbClr val="000066"/>
                </a:solidFill>
              </a:rPr>
              <a:t>M</a:t>
            </a:r>
            <a:r>
              <a:rPr lang="en-US" b="1" dirty="0">
                <a:solidFill>
                  <a:srgbClr val="FF0000"/>
                </a:solidFill>
              </a:rPr>
              <a:t>easure vs. </a:t>
            </a:r>
            <a:r>
              <a:rPr lang="en-US" b="1" dirty="0" smtClean="0">
                <a:solidFill>
                  <a:srgbClr val="000066"/>
                </a:solidFill>
              </a:rPr>
              <a:t>Displacement</a:t>
            </a:r>
            <a:r>
              <a:rPr lang="en-US" b="1" dirty="0" smtClean="0">
                <a:solidFill>
                  <a:srgbClr val="FF0000"/>
                </a:solidFill>
              </a:rPr>
              <a:t> </a:t>
            </a:r>
            <a:r>
              <a:rPr lang="en-US" b="1" dirty="0" smtClean="0">
                <a:solidFill>
                  <a:srgbClr val="002060"/>
                </a:solidFill>
              </a:rPr>
              <a:t>Ductility Demand </a:t>
            </a:r>
            <a:r>
              <a:rPr lang="en-US" b="1" dirty="0" smtClean="0">
                <a:solidFill>
                  <a:srgbClr val="000066"/>
                </a:solidFill>
              </a:rPr>
              <a:t>C</a:t>
            </a:r>
            <a:r>
              <a:rPr lang="en-US" b="1" dirty="0" smtClean="0">
                <a:solidFill>
                  <a:srgbClr val="FF0000"/>
                </a:solidFill>
              </a:rPr>
              <a:t>orrelation </a:t>
            </a:r>
            <a:r>
              <a:rPr lang="en-US" b="1" dirty="0">
                <a:solidFill>
                  <a:srgbClr val="000066"/>
                </a:solidFill>
              </a:rPr>
              <a:t>C</a:t>
            </a:r>
            <a:r>
              <a:rPr lang="en-US" b="1" dirty="0">
                <a:solidFill>
                  <a:srgbClr val="FF0000"/>
                </a:solidFill>
              </a:rPr>
              <a:t>oefficients </a:t>
            </a:r>
            <a:r>
              <a:rPr lang="en-US" b="1" dirty="0" smtClean="0">
                <a:solidFill>
                  <a:srgbClr val="FF0000"/>
                </a:solidFill>
              </a:rPr>
              <a:t>(</a:t>
            </a:r>
            <a:r>
              <a:rPr lang="en-US" b="1" dirty="0">
                <a:solidFill>
                  <a:srgbClr val="000066"/>
                </a:solidFill>
                <a:latin typeface="Symbol" panose="05050102010706020507" pitchFamily="18" charset="2"/>
              </a:rPr>
              <a:t>r</a:t>
            </a:r>
            <a:r>
              <a:rPr lang="en-US" b="1" dirty="0" smtClean="0">
                <a:solidFill>
                  <a:srgbClr val="FF0000"/>
                </a:solidFill>
              </a:rPr>
              <a:t>) </a:t>
            </a:r>
            <a:r>
              <a:rPr lang="en-US" b="1" dirty="0">
                <a:solidFill>
                  <a:srgbClr val="FF0000"/>
                </a:solidFill>
              </a:rPr>
              <a:t>for </a:t>
            </a:r>
            <a:r>
              <a:rPr lang="en-US" b="1" dirty="0" smtClean="0">
                <a:solidFill>
                  <a:srgbClr val="FF0000"/>
                </a:solidFill>
              </a:rPr>
              <a:t>SDOF</a:t>
            </a:r>
            <a:r>
              <a:rPr lang="it-IT" b="1" dirty="0" smtClean="0">
                <a:solidFill>
                  <a:srgbClr val="002060"/>
                </a:solidFill>
                <a:effectLst>
                  <a:outerShdw blurRad="38100" dist="38100" dir="2700000" algn="tl">
                    <a:srgbClr val="000000">
                      <a:alpha val="43137"/>
                    </a:srgbClr>
                  </a:outerShdw>
                </a:effectLst>
                <a:ea typeface="MS PGothic" pitchFamily="34" charset="-128"/>
              </a:rPr>
              <a:t> </a:t>
            </a:r>
            <a:endParaRPr lang="en-US" sz="1400" b="1" dirty="0">
              <a:solidFill>
                <a:srgbClr val="002060"/>
              </a:solidFill>
              <a:effectLst>
                <a:outerShdw blurRad="38100" dist="38100" dir="2700000" algn="tl">
                  <a:srgbClr val="000000">
                    <a:alpha val="43137"/>
                  </a:srgbClr>
                </a:outerShdw>
              </a:effectLst>
            </a:endParaRPr>
          </a:p>
        </p:txBody>
      </p:sp>
      <p:sp>
        <p:nvSpPr>
          <p:cNvPr id="18" name="Rettangolo 17"/>
          <p:cNvSpPr/>
          <p:nvPr/>
        </p:nvSpPr>
        <p:spPr>
          <a:xfrm>
            <a:off x="821536" y="1074469"/>
            <a:ext cx="4103076" cy="184666"/>
          </a:xfrm>
          <a:prstGeom prst="rect">
            <a:avLst/>
          </a:prstGeom>
          <a:solidFill>
            <a:schemeClr val="bg1"/>
          </a:solidFill>
        </p:spPr>
        <p:txBody>
          <a:bodyPr wrap="square" lIns="0" tIns="0" rIns="0" bIns="0">
            <a:spAutoFit/>
          </a:bodyPr>
          <a:lstStyle/>
          <a:p>
            <a:r>
              <a:rPr lang="en-US" sz="1200" b="1" dirty="0" smtClean="0">
                <a:solidFill>
                  <a:srgbClr val="FF0000"/>
                </a:solidFill>
              </a:rPr>
              <a:t>Displacement ductility demand- input IM correlation coefficients</a:t>
            </a:r>
            <a:endParaRPr lang="en-US" sz="1200" dirty="0"/>
          </a:p>
        </p:txBody>
      </p:sp>
      <p:sp>
        <p:nvSpPr>
          <p:cNvPr id="2" name="Rettangolo 1"/>
          <p:cNvSpPr/>
          <p:nvPr/>
        </p:nvSpPr>
        <p:spPr>
          <a:xfrm>
            <a:off x="6284399" y="1109006"/>
            <a:ext cx="2859601" cy="1872307"/>
          </a:xfrm>
          <a:prstGeom prst="rect">
            <a:avLst/>
          </a:prstGeom>
        </p:spPr>
        <p:txBody>
          <a:bodyPr wrap="square">
            <a:spAutoFit/>
          </a:bodyPr>
          <a:lstStyle/>
          <a:p>
            <a:pPr marL="285750" indent="-285750" algn="just">
              <a:spcBef>
                <a:spcPts val="200"/>
              </a:spcBef>
              <a:buFont typeface="Wingdings" panose="05000000000000000000" pitchFamily="2" charset="2"/>
              <a:buChar char="ü"/>
            </a:pPr>
            <a:r>
              <a:rPr lang="en-US" sz="1400" b="1" u="sng" dirty="0" smtClean="0">
                <a:solidFill>
                  <a:srgbClr val="002060"/>
                </a:solidFill>
                <a:cs typeface="Times New Roman" pitchFamily="18" charset="0"/>
              </a:rPr>
              <a:t>Weakly</a:t>
            </a:r>
            <a:r>
              <a:rPr lang="it-IT" sz="1400" b="1" u="sng" dirty="0" smtClean="0">
                <a:solidFill>
                  <a:srgbClr val="002060"/>
                </a:solidFill>
                <a:cs typeface="Times New Roman" pitchFamily="18" charset="0"/>
              </a:rPr>
              <a:t> non </a:t>
            </a:r>
            <a:r>
              <a:rPr lang="en-US" sz="1400" b="1" u="sng" dirty="0" smtClean="0">
                <a:solidFill>
                  <a:srgbClr val="002060"/>
                </a:solidFill>
                <a:cs typeface="Times New Roman" pitchFamily="18" charset="0"/>
              </a:rPr>
              <a:t>linear system </a:t>
            </a:r>
            <a:r>
              <a:rPr lang="it-IT" sz="1400" b="1" dirty="0" smtClean="0">
                <a:solidFill>
                  <a:srgbClr val="002060"/>
                </a:solidFill>
                <a:cs typeface="Times New Roman" pitchFamily="18" charset="0"/>
              </a:rPr>
              <a:t> 	(q=2)</a:t>
            </a:r>
          </a:p>
          <a:p>
            <a:pPr marL="357188" lvl="1" indent="-174625">
              <a:lnSpc>
                <a:spcPts val="1400"/>
              </a:lnSpc>
              <a:spcBef>
                <a:spcPts val="300"/>
              </a:spcBef>
              <a:buFont typeface="Wingdings" panose="05000000000000000000" pitchFamily="2" charset="2"/>
              <a:buChar char="q"/>
            </a:pPr>
            <a:r>
              <a:rPr lang="en-US" sz="1400" b="1" dirty="0">
                <a:solidFill>
                  <a:schemeClr val="tx2">
                    <a:lumMod val="75000"/>
                  </a:schemeClr>
                </a:solidFill>
              </a:rPr>
              <a:t>(</a:t>
            </a:r>
            <a:r>
              <a:rPr lang="en-US" sz="1400" b="1" dirty="0" smtClean="0">
                <a:solidFill>
                  <a:srgbClr val="002060"/>
                </a:solidFill>
              </a:rPr>
              <a:t>T&lt;T</a:t>
            </a:r>
            <a:r>
              <a:rPr lang="en-US" sz="1400" b="1" baseline="-25000" dirty="0" smtClean="0">
                <a:solidFill>
                  <a:srgbClr val="002060"/>
                </a:solidFill>
              </a:rPr>
              <a:t>c</a:t>
            </a:r>
            <a:r>
              <a:rPr lang="en-US" sz="1400" b="1" dirty="0" smtClean="0">
                <a:solidFill>
                  <a:srgbClr val="002060"/>
                </a:solidFill>
              </a:rPr>
              <a:t>=0.5sec) the </a:t>
            </a:r>
            <a:r>
              <a:rPr lang="en-US" sz="1400" b="1" dirty="0">
                <a:solidFill>
                  <a:srgbClr val="002060"/>
                </a:solidFill>
              </a:rPr>
              <a:t>parameters </a:t>
            </a:r>
            <a:r>
              <a:rPr lang="en-US" sz="1400" b="1" dirty="0" smtClean="0">
                <a:solidFill>
                  <a:srgbClr val="92D050"/>
                </a:solidFill>
              </a:rPr>
              <a:t>PGA</a:t>
            </a:r>
            <a:r>
              <a:rPr lang="en-US" sz="1400" b="1" dirty="0" smtClean="0">
                <a:solidFill>
                  <a:schemeClr val="tx2">
                    <a:lumMod val="75000"/>
                  </a:schemeClr>
                </a:solidFill>
              </a:rPr>
              <a:t>, PGV, </a:t>
            </a:r>
            <a:r>
              <a:rPr lang="en-US" sz="1400" b="1" dirty="0" smtClean="0">
                <a:solidFill>
                  <a:srgbClr val="00B050"/>
                </a:solidFill>
              </a:rPr>
              <a:t>Se(T) </a:t>
            </a:r>
            <a:r>
              <a:rPr lang="en-US" sz="1400" b="1" dirty="0" smtClean="0">
                <a:solidFill>
                  <a:srgbClr val="002060"/>
                </a:solidFill>
              </a:rPr>
              <a:t>and </a:t>
            </a:r>
            <a:r>
              <a:rPr lang="en-US" sz="1400" b="1" dirty="0">
                <a:solidFill>
                  <a:srgbClr val="FF0000"/>
                </a:solidFill>
              </a:rPr>
              <a:t>SEPA</a:t>
            </a:r>
            <a:r>
              <a:rPr lang="en-US" sz="1400" b="1" dirty="0">
                <a:solidFill>
                  <a:schemeClr val="tx2">
                    <a:lumMod val="75000"/>
                  </a:schemeClr>
                </a:solidFill>
              </a:rPr>
              <a:t> </a:t>
            </a:r>
            <a:r>
              <a:rPr lang="en-US" sz="1400" b="1" dirty="0">
                <a:solidFill>
                  <a:srgbClr val="002060"/>
                </a:solidFill>
              </a:rPr>
              <a:t>are the more </a:t>
            </a:r>
            <a:r>
              <a:rPr lang="en-US" sz="1400" b="1" dirty="0" smtClean="0">
                <a:solidFill>
                  <a:srgbClr val="002060"/>
                </a:solidFill>
              </a:rPr>
              <a:t>correlated </a:t>
            </a:r>
          </a:p>
          <a:p>
            <a:pPr marL="357188" lvl="1" indent="-174625">
              <a:lnSpc>
                <a:spcPts val="1400"/>
              </a:lnSpc>
              <a:spcBef>
                <a:spcPts val="300"/>
              </a:spcBef>
              <a:buFont typeface="Wingdings" panose="05000000000000000000" pitchFamily="2" charset="2"/>
              <a:buChar char="q"/>
            </a:pPr>
            <a:r>
              <a:rPr lang="en-US" sz="1400" b="1" dirty="0" smtClean="0">
                <a:solidFill>
                  <a:schemeClr val="tx2">
                    <a:lumMod val="75000"/>
                  </a:schemeClr>
                </a:solidFill>
              </a:rPr>
              <a:t>(T&gt; T</a:t>
            </a:r>
            <a:r>
              <a:rPr lang="en-US" sz="1400" b="1" baseline="-25000" dirty="0" smtClean="0">
                <a:solidFill>
                  <a:schemeClr val="tx2">
                    <a:lumMod val="75000"/>
                  </a:schemeClr>
                </a:solidFill>
              </a:rPr>
              <a:t>c</a:t>
            </a:r>
            <a:r>
              <a:rPr lang="en-US" sz="1400" b="1" dirty="0" smtClean="0">
                <a:solidFill>
                  <a:schemeClr val="tx2">
                    <a:lumMod val="75000"/>
                  </a:schemeClr>
                </a:solidFill>
              </a:rPr>
              <a:t>=0.5sec) </a:t>
            </a:r>
            <a:r>
              <a:rPr lang="en-US" sz="1400" b="1" dirty="0" smtClean="0">
                <a:solidFill>
                  <a:srgbClr val="92D050"/>
                </a:solidFill>
              </a:rPr>
              <a:t>PGA,  </a:t>
            </a:r>
            <a:r>
              <a:rPr lang="en-US" sz="1400" b="1" dirty="0" smtClean="0">
                <a:solidFill>
                  <a:schemeClr val="tx2">
                    <a:lumMod val="75000"/>
                  </a:schemeClr>
                </a:solidFill>
              </a:rPr>
              <a:t>PGV</a:t>
            </a:r>
            <a:r>
              <a:rPr lang="en-US" sz="1400" b="1" dirty="0">
                <a:solidFill>
                  <a:schemeClr val="tx2">
                    <a:lumMod val="75000"/>
                  </a:schemeClr>
                </a:solidFill>
              </a:rPr>
              <a:t>, </a:t>
            </a:r>
            <a:r>
              <a:rPr lang="en-US" sz="1400" b="1" dirty="0">
                <a:solidFill>
                  <a:srgbClr val="00B050"/>
                </a:solidFill>
              </a:rPr>
              <a:t>Se(T), </a:t>
            </a:r>
            <a:r>
              <a:rPr lang="en-US" sz="1400" b="1" dirty="0">
                <a:solidFill>
                  <a:srgbClr val="FF8205"/>
                </a:solidFill>
              </a:rPr>
              <a:t>I</a:t>
            </a:r>
            <a:r>
              <a:rPr lang="en-US" sz="1400" b="1" baseline="-25000" dirty="0">
                <a:solidFill>
                  <a:srgbClr val="FF8205"/>
                </a:solidFill>
              </a:rPr>
              <a:t>H</a:t>
            </a:r>
            <a:r>
              <a:rPr lang="en-US" sz="1400" b="1" baseline="-25000" dirty="0">
                <a:solidFill>
                  <a:schemeClr val="tx2">
                    <a:lumMod val="75000"/>
                  </a:schemeClr>
                </a:solidFill>
              </a:rPr>
              <a:t> </a:t>
            </a:r>
            <a:r>
              <a:rPr lang="en-US" sz="1400" b="1" dirty="0">
                <a:solidFill>
                  <a:srgbClr val="002060"/>
                </a:solidFill>
              </a:rPr>
              <a:t>and </a:t>
            </a:r>
            <a:r>
              <a:rPr lang="en-US" sz="1400" b="1" dirty="0">
                <a:solidFill>
                  <a:srgbClr val="FF0000"/>
                </a:solidFill>
              </a:rPr>
              <a:t>SEPA</a:t>
            </a:r>
            <a:r>
              <a:rPr lang="en-US" sz="1400" b="1" dirty="0">
                <a:solidFill>
                  <a:schemeClr val="tx2">
                    <a:lumMod val="75000"/>
                  </a:schemeClr>
                </a:solidFill>
              </a:rPr>
              <a:t> </a:t>
            </a:r>
            <a:r>
              <a:rPr lang="en-US" sz="1400" b="1" dirty="0">
                <a:solidFill>
                  <a:srgbClr val="002060"/>
                </a:solidFill>
              </a:rPr>
              <a:t>are the more correlated (role of </a:t>
            </a:r>
            <a:r>
              <a:rPr lang="en-US" sz="1400" b="1" dirty="0">
                <a:solidFill>
                  <a:srgbClr val="002060"/>
                </a:solidFill>
                <a:latin typeface="Symbol" panose="05050102010706020507" pitchFamily="18" charset="2"/>
              </a:rPr>
              <a:t>a</a:t>
            </a:r>
            <a:r>
              <a:rPr lang="en-US" sz="1400" b="1" dirty="0">
                <a:solidFill>
                  <a:srgbClr val="002060"/>
                </a:solidFill>
              </a:rPr>
              <a:t>).</a:t>
            </a:r>
          </a:p>
          <a:p>
            <a:pPr marL="182563" lvl="1">
              <a:lnSpc>
                <a:spcPts val="1400"/>
              </a:lnSpc>
              <a:spcBef>
                <a:spcPts val="300"/>
              </a:spcBef>
            </a:pPr>
            <a:endParaRPr lang="en-US" sz="1400" b="1" dirty="0" smtClean="0">
              <a:solidFill>
                <a:schemeClr val="tx2">
                  <a:lumMod val="75000"/>
                </a:schemeClr>
              </a:solidFill>
            </a:endParaRPr>
          </a:p>
          <a:p>
            <a:pPr marL="742950" lvl="1" indent="-285750">
              <a:lnSpc>
                <a:spcPts val="1200"/>
              </a:lnSpc>
              <a:spcBef>
                <a:spcPts val="300"/>
              </a:spcBef>
              <a:buFont typeface="Wingdings" panose="05000000000000000000" pitchFamily="2" charset="2"/>
              <a:buChar char="q"/>
            </a:pPr>
            <a:endParaRPr lang="it-IT" sz="1400" b="1" dirty="0">
              <a:solidFill>
                <a:srgbClr val="A50021"/>
              </a:solidFill>
              <a:cs typeface="Times New Roman" pitchFamily="18" charset="0"/>
            </a:endParaRPr>
          </a:p>
        </p:txBody>
      </p:sp>
      <p:sp>
        <p:nvSpPr>
          <p:cNvPr id="22" name="Rettangolo 21"/>
          <p:cNvSpPr/>
          <p:nvPr/>
        </p:nvSpPr>
        <p:spPr>
          <a:xfrm>
            <a:off x="6284399" y="3241419"/>
            <a:ext cx="2859601" cy="1679947"/>
          </a:xfrm>
          <a:prstGeom prst="rect">
            <a:avLst/>
          </a:prstGeom>
        </p:spPr>
        <p:txBody>
          <a:bodyPr wrap="square">
            <a:spAutoFit/>
          </a:bodyPr>
          <a:lstStyle/>
          <a:p>
            <a:pPr marL="285750" indent="-285750" algn="just">
              <a:spcBef>
                <a:spcPts val="200"/>
              </a:spcBef>
              <a:buFont typeface="Wingdings" panose="05000000000000000000" pitchFamily="2" charset="2"/>
              <a:buChar char="ü"/>
            </a:pPr>
            <a:r>
              <a:rPr lang="en-US" sz="1400" b="1" u="sng" dirty="0">
                <a:solidFill>
                  <a:srgbClr val="002060"/>
                </a:solidFill>
                <a:cs typeface="Times New Roman" pitchFamily="18" charset="0"/>
              </a:rPr>
              <a:t>Strongly</a:t>
            </a:r>
            <a:r>
              <a:rPr lang="it-IT" sz="1400" b="1" u="sng" dirty="0">
                <a:solidFill>
                  <a:srgbClr val="002060"/>
                </a:solidFill>
                <a:cs typeface="Times New Roman" pitchFamily="18" charset="0"/>
              </a:rPr>
              <a:t> non </a:t>
            </a:r>
            <a:r>
              <a:rPr lang="en-US" sz="1400" b="1" u="sng" dirty="0">
                <a:solidFill>
                  <a:srgbClr val="002060"/>
                </a:solidFill>
                <a:cs typeface="Times New Roman" pitchFamily="18" charset="0"/>
              </a:rPr>
              <a:t>linear </a:t>
            </a:r>
            <a:r>
              <a:rPr lang="en-US" sz="1400" b="1" u="sng" dirty="0" smtClean="0">
                <a:solidFill>
                  <a:srgbClr val="002060"/>
                </a:solidFill>
                <a:cs typeface="Times New Roman" pitchFamily="18" charset="0"/>
              </a:rPr>
              <a:t>system</a:t>
            </a:r>
            <a:r>
              <a:rPr lang="it-IT" sz="1400" b="1" u="sng" dirty="0" smtClean="0">
                <a:solidFill>
                  <a:srgbClr val="002060"/>
                </a:solidFill>
                <a:cs typeface="Times New Roman" pitchFamily="18" charset="0"/>
              </a:rPr>
              <a:t> </a:t>
            </a:r>
            <a:r>
              <a:rPr lang="it-IT" sz="1400" b="1" u="sng" dirty="0">
                <a:solidFill>
                  <a:srgbClr val="002060"/>
                </a:solidFill>
                <a:cs typeface="Times New Roman" pitchFamily="18" charset="0"/>
              </a:rPr>
              <a:t>	(</a:t>
            </a:r>
            <a:r>
              <a:rPr lang="it-IT" sz="1400" b="1" u="sng" dirty="0" smtClean="0">
                <a:solidFill>
                  <a:srgbClr val="002060"/>
                </a:solidFill>
                <a:cs typeface="Times New Roman" pitchFamily="18" charset="0"/>
              </a:rPr>
              <a:t>q=5)</a:t>
            </a:r>
          </a:p>
          <a:p>
            <a:pPr marL="357188" lvl="1" indent="-174625">
              <a:lnSpc>
                <a:spcPts val="1400"/>
              </a:lnSpc>
              <a:spcBef>
                <a:spcPts val="300"/>
              </a:spcBef>
              <a:buFont typeface="Wingdings" panose="05000000000000000000" pitchFamily="2" charset="2"/>
              <a:buChar char="q"/>
            </a:pPr>
            <a:r>
              <a:rPr lang="en-US" sz="1400" b="1" dirty="0" smtClean="0">
                <a:solidFill>
                  <a:schemeClr val="tx2">
                    <a:lumMod val="75000"/>
                  </a:schemeClr>
                </a:solidFill>
              </a:rPr>
              <a:t>(T&lt;T</a:t>
            </a:r>
            <a:r>
              <a:rPr lang="en-US" sz="1400" b="1" baseline="-25000" dirty="0" smtClean="0">
                <a:solidFill>
                  <a:schemeClr val="tx2">
                    <a:lumMod val="75000"/>
                  </a:schemeClr>
                </a:solidFill>
              </a:rPr>
              <a:t>c</a:t>
            </a:r>
            <a:r>
              <a:rPr lang="en-US" sz="1400" b="1" dirty="0" smtClean="0">
                <a:solidFill>
                  <a:schemeClr val="tx2">
                    <a:lumMod val="75000"/>
                  </a:schemeClr>
                </a:solidFill>
              </a:rPr>
              <a:t>=0.5sec) the </a:t>
            </a:r>
            <a:r>
              <a:rPr lang="en-US" sz="1400" b="1" dirty="0">
                <a:solidFill>
                  <a:schemeClr val="tx2">
                    <a:lumMod val="75000"/>
                  </a:schemeClr>
                </a:solidFill>
              </a:rPr>
              <a:t>parameters </a:t>
            </a:r>
            <a:r>
              <a:rPr lang="en-US" sz="1400" b="1" dirty="0" smtClean="0">
                <a:solidFill>
                  <a:schemeClr val="tx2">
                    <a:lumMod val="75000"/>
                  </a:schemeClr>
                </a:solidFill>
              </a:rPr>
              <a:t>PGV,</a:t>
            </a:r>
            <a:r>
              <a:rPr lang="en-US" sz="1400" b="1" dirty="0">
                <a:solidFill>
                  <a:schemeClr val="tx2">
                    <a:lumMod val="75000"/>
                  </a:schemeClr>
                </a:solidFill>
              </a:rPr>
              <a:t> </a:t>
            </a:r>
            <a:r>
              <a:rPr lang="en-US" sz="1400" b="1" dirty="0" smtClean="0">
                <a:solidFill>
                  <a:schemeClr val="tx2">
                    <a:lumMod val="75000"/>
                  </a:schemeClr>
                </a:solidFill>
              </a:rPr>
              <a:t> </a:t>
            </a:r>
            <a:r>
              <a:rPr lang="en-US" sz="1400" b="1" dirty="0">
                <a:solidFill>
                  <a:srgbClr val="00B050"/>
                </a:solidFill>
              </a:rPr>
              <a:t>Se(T),</a:t>
            </a:r>
            <a:r>
              <a:rPr lang="en-US" sz="1400" b="1" dirty="0" smtClean="0">
                <a:solidFill>
                  <a:srgbClr val="00B050"/>
                </a:solidFill>
              </a:rPr>
              <a:t> </a:t>
            </a:r>
            <a:r>
              <a:rPr lang="en-US" sz="1400" b="1" dirty="0">
                <a:solidFill>
                  <a:srgbClr val="FF8205"/>
                </a:solidFill>
              </a:rPr>
              <a:t>I</a:t>
            </a:r>
            <a:r>
              <a:rPr lang="en-US" sz="1400" b="1" baseline="-25000" dirty="0">
                <a:solidFill>
                  <a:srgbClr val="FF8205"/>
                </a:solidFill>
              </a:rPr>
              <a:t>H</a:t>
            </a:r>
            <a:r>
              <a:rPr lang="en-US" sz="1400" b="1" baseline="-25000" dirty="0">
                <a:solidFill>
                  <a:schemeClr val="tx2">
                    <a:lumMod val="75000"/>
                  </a:schemeClr>
                </a:solidFill>
              </a:rPr>
              <a:t> </a:t>
            </a:r>
            <a:r>
              <a:rPr lang="en-US" sz="1400" b="1" dirty="0">
                <a:solidFill>
                  <a:schemeClr val="tx2">
                    <a:lumMod val="75000"/>
                  </a:schemeClr>
                </a:solidFill>
              </a:rPr>
              <a:t>and </a:t>
            </a:r>
            <a:r>
              <a:rPr lang="en-US" sz="1400" b="1" dirty="0">
                <a:solidFill>
                  <a:srgbClr val="FF0000"/>
                </a:solidFill>
              </a:rPr>
              <a:t>SEPA</a:t>
            </a:r>
            <a:r>
              <a:rPr lang="en-US" sz="1400" b="1" dirty="0">
                <a:solidFill>
                  <a:schemeClr val="tx2">
                    <a:lumMod val="75000"/>
                  </a:schemeClr>
                </a:solidFill>
              </a:rPr>
              <a:t> are the more correlated </a:t>
            </a:r>
            <a:endParaRPr lang="en-US" sz="1400" b="1" dirty="0" smtClean="0">
              <a:solidFill>
                <a:schemeClr val="tx2">
                  <a:lumMod val="75000"/>
                </a:schemeClr>
              </a:solidFill>
            </a:endParaRPr>
          </a:p>
          <a:p>
            <a:pPr marL="357188" lvl="1" indent="-174625">
              <a:lnSpc>
                <a:spcPts val="1400"/>
              </a:lnSpc>
              <a:spcBef>
                <a:spcPts val="300"/>
              </a:spcBef>
              <a:buFont typeface="Wingdings" panose="05000000000000000000" pitchFamily="2" charset="2"/>
              <a:buChar char="q"/>
            </a:pPr>
            <a:r>
              <a:rPr lang="en-US" sz="1400" b="1" dirty="0">
                <a:solidFill>
                  <a:schemeClr val="tx2">
                    <a:lumMod val="75000"/>
                  </a:schemeClr>
                </a:solidFill>
              </a:rPr>
              <a:t>(T&gt; T</a:t>
            </a:r>
            <a:r>
              <a:rPr lang="en-US" sz="1400" b="1" baseline="-25000" dirty="0">
                <a:solidFill>
                  <a:schemeClr val="tx2">
                    <a:lumMod val="75000"/>
                  </a:schemeClr>
                </a:solidFill>
              </a:rPr>
              <a:t>c</a:t>
            </a:r>
            <a:r>
              <a:rPr lang="en-US" sz="1400" b="1" dirty="0">
                <a:solidFill>
                  <a:schemeClr val="tx2">
                    <a:lumMod val="75000"/>
                  </a:schemeClr>
                </a:solidFill>
              </a:rPr>
              <a:t>=0.5sec) PGV, </a:t>
            </a:r>
            <a:r>
              <a:rPr lang="en-US" sz="1400" b="1" dirty="0">
                <a:solidFill>
                  <a:srgbClr val="00B050"/>
                </a:solidFill>
              </a:rPr>
              <a:t>Se(T), </a:t>
            </a:r>
            <a:r>
              <a:rPr lang="en-US" sz="1400" b="1" dirty="0">
                <a:solidFill>
                  <a:srgbClr val="FF8205"/>
                </a:solidFill>
              </a:rPr>
              <a:t>I</a:t>
            </a:r>
            <a:r>
              <a:rPr lang="en-US" sz="1400" b="1" baseline="-25000" dirty="0">
                <a:solidFill>
                  <a:srgbClr val="FF8205"/>
                </a:solidFill>
              </a:rPr>
              <a:t>H</a:t>
            </a:r>
            <a:r>
              <a:rPr lang="en-US" sz="1400" b="1" baseline="-25000" dirty="0">
                <a:solidFill>
                  <a:schemeClr val="tx2">
                    <a:lumMod val="75000"/>
                  </a:schemeClr>
                </a:solidFill>
              </a:rPr>
              <a:t> </a:t>
            </a:r>
            <a:r>
              <a:rPr lang="en-US" sz="1400" b="1" dirty="0">
                <a:solidFill>
                  <a:srgbClr val="002060"/>
                </a:solidFill>
              </a:rPr>
              <a:t>and </a:t>
            </a:r>
            <a:r>
              <a:rPr lang="en-US" sz="1400" b="1" dirty="0">
                <a:solidFill>
                  <a:srgbClr val="FF0000"/>
                </a:solidFill>
              </a:rPr>
              <a:t>SEPA</a:t>
            </a:r>
            <a:r>
              <a:rPr lang="en-US" sz="1400" b="1" dirty="0">
                <a:solidFill>
                  <a:schemeClr val="tx2">
                    <a:lumMod val="75000"/>
                  </a:schemeClr>
                </a:solidFill>
              </a:rPr>
              <a:t> </a:t>
            </a:r>
            <a:r>
              <a:rPr lang="en-US" sz="1400" b="1" dirty="0">
                <a:solidFill>
                  <a:srgbClr val="002060"/>
                </a:solidFill>
              </a:rPr>
              <a:t>are the more correlated (role of </a:t>
            </a:r>
            <a:r>
              <a:rPr lang="en-US" sz="1400" b="1" dirty="0">
                <a:solidFill>
                  <a:srgbClr val="002060"/>
                </a:solidFill>
                <a:latin typeface="Symbol" panose="05050102010706020507" pitchFamily="18" charset="2"/>
              </a:rPr>
              <a:t>a</a:t>
            </a:r>
            <a:r>
              <a:rPr lang="en-US" sz="1400" b="1" dirty="0">
                <a:solidFill>
                  <a:srgbClr val="002060"/>
                </a:solidFill>
              </a:rPr>
              <a:t>).</a:t>
            </a:r>
          </a:p>
          <a:p>
            <a:pPr marL="357188" lvl="1" indent="-174625">
              <a:lnSpc>
                <a:spcPts val="1400"/>
              </a:lnSpc>
              <a:spcBef>
                <a:spcPts val="300"/>
              </a:spcBef>
              <a:buFont typeface="Wingdings" panose="05000000000000000000" pitchFamily="2" charset="2"/>
              <a:buChar char="q"/>
            </a:pPr>
            <a:endParaRPr lang="it-IT" sz="1400" b="1" u="sng" dirty="0">
              <a:solidFill>
                <a:srgbClr val="002060"/>
              </a:solidFill>
              <a:cs typeface="Times New Roman" pitchFamily="18" charset="0"/>
            </a:endParaRPr>
          </a:p>
        </p:txBody>
      </p:sp>
      <p:cxnSp>
        <p:nvCxnSpPr>
          <p:cNvPr id="6" name="Connettore 1 5"/>
          <p:cNvCxnSpPr/>
          <p:nvPr/>
        </p:nvCxnSpPr>
        <p:spPr>
          <a:xfrm flipH="1">
            <a:off x="7184571" y="3718560"/>
            <a:ext cx="330926" cy="17417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Connettore 1 24"/>
          <p:cNvCxnSpPr/>
          <p:nvPr/>
        </p:nvCxnSpPr>
        <p:spPr>
          <a:xfrm flipH="1" flipV="1">
            <a:off x="7108371" y="3729445"/>
            <a:ext cx="483326" cy="152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flipH="1">
            <a:off x="7744097" y="1952236"/>
            <a:ext cx="330926" cy="17417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flipH="1" flipV="1">
            <a:off x="7667897" y="1963121"/>
            <a:ext cx="483326" cy="152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Rettangolo 13"/>
          <p:cNvSpPr/>
          <p:nvPr/>
        </p:nvSpPr>
        <p:spPr>
          <a:xfrm>
            <a:off x="821536" y="3269252"/>
            <a:ext cx="4103076" cy="184666"/>
          </a:xfrm>
          <a:prstGeom prst="rect">
            <a:avLst/>
          </a:prstGeom>
          <a:solidFill>
            <a:schemeClr val="bg1"/>
          </a:solidFill>
        </p:spPr>
        <p:txBody>
          <a:bodyPr wrap="square" lIns="0" tIns="0" rIns="0" bIns="0">
            <a:spAutoFit/>
          </a:bodyPr>
          <a:lstStyle/>
          <a:p>
            <a:r>
              <a:rPr lang="en-US" sz="1200" b="1" dirty="0" smtClean="0">
                <a:solidFill>
                  <a:srgbClr val="FF0000"/>
                </a:solidFill>
              </a:rPr>
              <a:t>Displacement ductility demand- input IM correlation coefficients</a:t>
            </a:r>
            <a:endParaRPr lang="en-US" sz="1200" dirty="0"/>
          </a:p>
        </p:txBody>
      </p:sp>
    </p:spTree>
    <p:extLst>
      <p:ext uri="{BB962C8B-B14F-4D97-AF65-F5344CB8AC3E}">
        <p14:creationId xmlns:p14="http://schemas.microsoft.com/office/powerpoint/2010/main" val="1039369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p:cNvSpPr>
            <a:spLocks noGrp="1"/>
          </p:cNvSpPr>
          <p:nvPr>
            <p:ph type="sldNum" sz="quarter" idx="12"/>
          </p:nvPr>
        </p:nvSpPr>
        <p:spPr>
          <a:xfrm>
            <a:off x="8597735" y="36910"/>
            <a:ext cx="546266" cy="273844"/>
          </a:xfrm>
        </p:spPr>
        <p:txBody>
          <a:bodyPr/>
          <a:lstStyle/>
          <a:p>
            <a:pPr algn="r">
              <a:defRPr/>
            </a:pPr>
            <a:fld id="{8F90E91E-D9A7-4EBC-81CE-4C0CE4D5C9E3}" type="slidenum">
              <a:rPr lang="it-IT" smtClean="0">
                <a:latin typeface="Garamond" pitchFamily="18" charset="0"/>
              </a:rPr>
              <a:pPr algn="r">
                <a:defRPr/>
              </a:pPr>
              <a:t>13</a:t>
            </a:fld>
            <a:endParaRPr lang="it-IT" dirty="0">
              <a:latin typeface="Garamond" pitchFamily="18" charset="0"/>
            </a:endParaRPr>
          </a:p>
        </p:txBody>
      </p:sp>
      <p:pic>
        <p:nvPicPr>
          <p:cNvPr id="16" name="Immagine 15"/>
          <p:cNvPicPr preferRelativeResize="0">
            <a:picLocks noChangeAspect="1"/>
          </p:cNvPicPr>
          <p:nvPr/>
        </p:nvPicPr>
        <p:blipFill>
          <a:blip r:embed="rId3" cstate="print"/>
          <a:srcRect/>
          <a:stretch>
            <a:fillRect/>
          </a:stretch>
        </p:blipFill>
        <p:spPr bwMode="auto">
          <a:xfrm>
            <a:off x="65316" y="1039110"/>
            <a:ext cx="5834742" cy="2138097"/>
          </a:xfrm>
          <a:prstGeom prst="rect">
            <a:avLst/>
          </a:prstGeom>
          <a:noFill/>
          <a:ln w="9525">
            <a:noFill/>
            <a:miter lim="800000"/>
            <a:headEnd/>
            <a:tailEnd/>
          </a:ln>
        </p:spPr>
      </p:pic>
      <p:pic>
        <p:nvPicPr>
          <p:cNvPr id="18" name="Immagine 17"/>
          <p:cNvPicPr>
            <a:picLocks noChangeAspect="1"/>
          </p:cNvPicPr>
          <p:nvPr/>
        </p:nvPicPr>
        <p:blipFill>
          <a:blip r:embed="rId4" cstate="print"/>
          <a:srcRect/>
          <a:stretch>
            <a:fillRect/>
          </a:stretch>
        </p:blipFill>
        <p:spPr bwMode="auto">
          <a:xfrm>
            <a:off x="65314" y="3177207"/>
            <a:ext cx="5834743" cy="1959430"/>
          </a:xfrm>
          <a:prstGeom prst="rect">
            <a:avLst/>
          </a:prstGeom>
          <a:noFill/>
          <a:ln w="9525">
            <a:noFill/>
            <a:miter lim="800000"/>
            <a:headEnd/>
            <a:tailEnd/>
          </a:ln>
        </p:spPr>
      </p:pic>
      <p:sp>
        <p:nvSpPr>
          <p:cNvPr id="6" name="Rettangolo 5"/>
          <p:cNvSpPr/>
          <p:nvPr/>
        </p:nvSpPr>
        <p:spPr>
          <a:xfrm>
            <a:off x="65317" y="749768"/>
            <a:ext cx="9078686" cy="369332"/>
          </a:xfrm>
          <a:prstGeom prst="rect">
            <a:avLst/>
          </a:prstGeom>
          <a:noFill/>
          <a:ln>
            <a:noFill/>
          </a:ln>
          <a:effectLst/>
        </p:spPr>
        <p:txBody>
          <a:bodyPr wrap="square">
            <a:spAutoFit/>
          </a:bodyPr>
          <a:lstStyle/>
          <a:p>
            <a:r>
              <a:rPr lang="en-US" b="1" dirty="0" smtClean="0">
                <a:solidFill>
                  <a:srgbClr val="000066"/>
                </a:solidFill>
              </a:rPr>
              <a:t>I</a:t>
            </a:r>
            <a:r>
              <a:rPr lang="en-US" b="1" dirty="0" smtClean="0">
                <a:solidFill>
                  <a:srgbClr val="FF0000"/>
                </a:solidFill>
              </a:rPr>
              <a:t>ntensity </a:t>
            </a:r>
            <a:r>
              <a:rPr lang="en-US" b="1" dirty="0">
                <a:solidFill>
                  <a:srgbClr val="000066"/>
                </a:solidFill>
              </a:rPr>
              <a:t>M</a:t>
            </a:r>
            <a:r>
              <a:rPr lang="en-US" b="1" dirty="0">
                <a:solidFill>
                  <a:srgbClr val="FF0000"/>
                </a:solidFill>
              </a:rPr>
              <a:t>easure vs. </a:t>
            </a:r>
            <a:r>
              <a:rPr lang="en-US" b="1" dirty="0" smtClean="0">
                <a:solidFill>
                  <a:srgbClr val="000066"/>
                </a:solidFill>
              </a:rPr>
              <a:t>Park &amp; </a:t>
            </a:r>
            <a:r>
              <a:rPr lang="en-US" b="1" dirty="0" err="1" smtClean="0">
                <a:solidFill>
                  <a:srgbClr val="000066"/>
                </a:solidFill>
              </a:rPr>
              <a:t>Ang</a:t>
            </a:r>
            <a:r>
              <a:rPr lang="en-US" b="1" dirty="0" smtClean="0">
                <a:solidFill>
                  <a:srgbClr val="000066"/>
                </a:solidFill>
              </a:rPr>
              <a:t> Index C</a:t>
            </a:r>
            <a:r>
              <a:rPr lang="en-US" b="1" dirty="0" smtClean="0">
                <a:solidFill>
                  <a:srgbClr val="FF0000"/>
                </a:solidFill>
              </a:rPr>
              <a:t>orrelation </a:t>
            </a:r>
            <a:r>
              <a:rPr lang="en-US" b="1" dirty="0">
                <a:solidFill>
                  <a:srgbClr val="000066"/>
                </a:solidFill>
              </a:rPr>
              <a:t>C</a:t>
            </a:r>
            <a:r>
              <a:rPr lang="en-US" b="1" dirty="0">
                <a:solidFill>
                  <a:srgbClr val="FF0000"/>
                </a:solidFill>
              </a:rPr>
              <a:t>oefficients </a:t>
            </a:r>
            <a:r>
              <a:rPr lang="en-US" b="1" dirty="0" smtClean="0">
                <a:solidFill>
                  <a:srgbClr val="FF0000"/>
                </a:solidFill>
              </a:rPr>
              <a:t>(</a:t>
            </a:r>
            <a:r>
              <a:rPr lang="en-US" b="1" dirty="0" smtClean="0">
                <a:solidFill>
                  <a:srgbClr val="000066"/>
                </a:solidFill>
                <a:latin typeface="Symbol" panose="05050102010706020507" pitchFamily="18" charset="2"/>
              </a:rPr>
              <a:t>r</a:t>
            </a:r>
            <a:r>
              <a:rPr lang="en-US" b="1" dirty="0" smtClean="0">
                <a:solidFill>
                  <a:srgbClr val="FF0000"/>
                </a:solidFill>
              </a:rPr>
              <a:t>) </a:t>
            </a:r>
            <a:r>
              <a:rPr lang="en-US" b="1" dirty="0">
                <a:solidFill>
                  <a:srgbClr val="FF0000"/>
                </a:solidFill>
              </a:rPr>
              <a:t>for </a:t>
            </a:r>
            <a:r>
              <a:rPr lang="en-US" b="1" dirty="0" smtClean="0">
                <a:solidFill>
                  <a:srgbClr val="FF0000"/>
                </a:solidFill>
              </a:rPr>
              <a:t>SDOF</a:t>
            </a:r>
            <a:r>
              <a:rPr lang="it-IT" b="1" dirty="0" smtClean="0">
                <a:solidFill>
                  <a:srgbClr val="002060"/>
                </a:solidFill>
                <a:effectLst>
                  <a:outerShdw blurRad="38100" dist="38100" dir="2700000" algn="tl">
                    <a:srgbClr val="000000">
                      <a:alpha val="43137"/>
                    </a:srgbClr>
                  </a:outerShdw>
                </a:effectLst>
                <a:ea typeface="MS PGothic" pitchFamily="34" charset="-128"/>
              </a:rPr>
              <a:t> </a:t>
            </a:r>
            <a:endParaRPr lang="en-US" sz="1400" b="1" dirty="0">
              <a:solidFill>
                <a:srgbClr val="002060"/>
              </a:solidFill>
              <a:effectLst>
                <a:outerShdw blurRad="38100" dist="38100" dir="2700000" algn="tl">
                  <a:srgbClr val="000000">
                    <a:alpha val="43137"/>
                  </a:srgbClr>
                </a:outerShdw>
              </a:effectLst>
            </a:endParaRPr>
          </a:p>
        </p:txBody>
      </p:sp>
      <p:sp>
        <p:nvSpPr>
          <p:cNvPr id="7" name="Rettangolo 6"/>
          <p:cNvSpPr/>
          <p:nvPr/>
        </p:nvSpPr>
        <p:spPr>
          <a:xfrm>
            <a:off x="6284399" y="1109006"/>
            <a:ext cx="2859601" cy="1872307"/>
          </a:xfrm>
          <a:prstGeom prst="rect">
            <a:avLst/>
          </a:prstGeom>
        </p:spPr>
        <p:txBody>
          <a:bodyPr wrap="square">
            <a:spAutoFit/>
          </a:bodyPr>
          <a:lstStyle/>
          <a:p>
            <a:pPr marL="285750" indent="-285750" algn="just">
              <a:spcBef>
                <a:spcPts val="200"/>
              </a:spcBef>
              <a:buFont typeface="Wingdings" panose="05000000000000000000" pitchFamily="2" charset="2"/>
              <a:buChar char="ü"/>
            </a:pPr>
            <a:r>
              <a:rPr lang="en-US" sz="1400" b="1" u="sng" dirty="0" smtClean="0">
                <a:solidFill>
                  <a:srgbClr val="002060"/>
                </a:solidFill>
                <a:cs typeface="Times New Roman" pitchFamily="18" charset="0"/>
              </a:rPr>
              <a:t>Weakly</a:t>
            </a:r>
            <a:r>
              <a:rPr lang="it-IT" sz="1400" b="1" u="sng" dirty="0" smtClean="0">
                <a:solidFill>
                  <a:srgbClr val="002060"/>
                </a:solidFill>
                <a:cs typeface="Times New Roman" pitchFamily="18" charset="0"/>
              </a:rPr>
              <a:t> non </a:t>
            </a:r>
            <a:r>
              <a:rPr lang="en-US" sz="1400" b="1" u="sng" dirty="0" smtClean="0">
                <a:solidFill>
                  <a:srgbClr val="002060"/>
                </a:solidFill>
                <a:cs typeface="Times New Roman" pitchFamily="18" charset="0"/>
              </a:rPr>
              <a:t>linear system </a:t>
            </a:r>
            <a:r>
              <a:rPr lang="it-IT" sz="1400" b="1" dirty="0" smtClean="0">
                <a:solidFill>
                  <a:srgbClr val="002060"/>
                </a:solidFill>
                <a:cs typeface="Times New Roman" pitchFamily="18" charset="0"/>
              </a:rPr>
              <a:t> 	(q=2)</a:t>
            </a:r>
          </a:p>
          <a:p>
            <a:pPr marL="357188" lvl="1" indent="-174625">
              <a:lnSpc>
                <a:spcPts val="1400"/>
              </a:lnSpc>
              <a:spcBef>
                <a:spcPts val="300"/>
              </a:spcBef>
              <a:buFont typeface="Wingdings" panose="05000000000000000000" pitchFamily="2" charset="2"/>
              <a:buChar char="q"/>
            </a:pPr>
            <a:r>
              <a:rPr lang="en-US" sz="1400" b="1" dirty="0">
                <a:solidFill>
                  <a:schemeClr val="tx2">
                    <a:lumMod val="75000"/>
                  </a:schemeClr>
                </a:solidFill>
              </a:rPr>
              <a:t>(</a:t>
            </a:r>
            <a:r>
              <a:rPr lang="en-US" sz="1400" b="1" dirty="0" smtClean="0">
                <a:solidFill>
                  <a:srgbClr val="002060"/>
                </a:solidFill>
              </a:rPr>
              <a:t>T&lt;T</a:t>
            </a:r>
            <a:r>
              <a:rPr lang="en-US" sz="1400" b="1" baseline="-25000" dirty="0" smtClean="0">
                <a:solidFill>
                  <a:srgbClr val="002060"/>
                </a:solidFill>
              </a:rPr>
              <a:t>c</a:t>
            </a:r>
            <a:r>
              <a:rPr lang="en-US" sz="1400" b="1" dirty="0" smtClean="0">
                <a:solidFill>
                  <a:srgbClr val="002060"/>
                </a:solidFill>
              </a:rPr>
              <a:t>=0.5sec) the </a:t>
            </a:r>
            <a:r>
              <a:rPr lang="en-US" sz="1400" b="1" dirty="0">
                <a:solidFill>
                  <a:srgbClr val="002060"/>
                </a:solidFill>
              </a:rPr>
              <a:t>parameters </a:t>
            </a:r>
            <a:r>
              <a:rPr lang="en-US" sz="1400" b="1" dirty="0" smtClean="0">
                <a:solidFill>
                  <a:schemeClr val="tx2">
                    <a:lumMod val="75000"/>
                  </a:schemeClr>
                </a:solidFill>
              </a:rPr>
              <a:t>PGV , </a:t>
            </a:r>
            <a:r>
              <a:rPr lang="en-US" sz="1400" b="1" dirty="0" smtClean="0">
                <a:solidFill>
                  <a:srgbClr val="00B050"/>
                </a:solidFill>
              </a:rPr>
              <a:t>Se(T),</a:t>
            </a:r>
            <a:r>
              <a:rPr lang="en-US" sz="1400" b="1" dirty="0">
                <a:solidFill>
                  <a:srgbClr val="00B050"/>
                </a:solidFill>
              </a:rPr>
              <a:t> </a:t>
            </a:r>
            <a:r>
              <a:rPr lang="en-US" sz="1400" b="1" dirty="0" smtClean="0">
                <a:solidFill>
                  <a:srgbClr val="00B050"/>
                </a:solidFill>
              </a:rPr>
              <a:t> </a:t>
            </a:r>
            <a:r>
              <a:rPr lang="en-US" sz="1400" b="1" dirty="0" smtClean="0">
                <a:solidFill>
                  <a:srgbClr val="FF8205"/>
                </a:solidFill>
              </a:rPr>
              <a:t>I</a:t>
            </a:r>
            <a:r>
              <a:rPr lang="en-US" sz="1400" b="1" baseline="-25000" dirty="0" smtClean="0">
                <a:solidFill>
                  <a:srgbClr val="FF8205"/>
                </a:solidFill>
              </a:rPr>
              <a:t>H,</a:t>
            </a:r>
            <a:r>
              <a:rPr lang="en-US" sz="1400" b="1" dirty="0" smtClean="0">
                <a:solidFill>
                  <a:srgbClr val="00B050"/>
                </a:solidFill>
              </a:rPr>
              <a:t> </a:t>
            </a:r>
            <a:r>
              <a:rPr lang="en-US" sz="1400" b="1" dirty="0" smtClean="0">
                <a:solidFill>
                  <a:srgbClr val="002060"/>
                </a:solidFill>
              </a:rPr>
              <a:t>and </a:t>
            </a:r>
            <a:r>
              <a:rPr lang="en-US" sz="1400" b="1" dirty="0">
                <a:solidFill>
                  <a:srgbClr val="FF0000"/>
                </a:solidFill>
              </a:rPr>
              <a:t>SEPA</a:t>
            </a:r>
            <a:r>
              <a:rPr lang="en-US" sz="1400" b="1" dirty="0">
                <a:solidFill>
                  <a:schemeClr val="tx2">
                    <a:lumMod val="75000"/>
                  </a:schemeClr>
                </a:solidFill>
              </a:rPr>
              <a:t> </a:t>
            </a:r>
            <a:r>
              <a:rPr lang="en-US" sz="1400" b="1" dirty="0">
                <a:solidFill>
                  <a:srgbClr val="002060"/>
                </a:solidFill>
              </a:rPr>
              <a:t>are the more </a:t>
            </a:r>
            <a:r>
              <a:rPr lang="en-US" sz="1400" b="1" dirty="0" smtClean="0">
                <a:solidFill>
                  <a:srgbClr val="002060"/>
                </a:solidFill>
              </a:rPr>
              <a:t>correlated </a:t>
            </a:r>
          </a:p>
          <a:p>
            <a:pPr marL="357188" lvl="1" indent="-174625">
              <a:lnSpc>
                <a:spcPts val="1400"/>
              </a:lnSpc>
              <a:spcBef>
                <a:spcPts val="300"/>
              </a:spcBef>
              <a:buFont typeface="Wingdings" panose="05000000000000000000" pitchFamily="2" charset="2"/>
              <a:buChar char="q"/>
            </a:pPr>
            <a:r>
              <a:rPr lang="en-US" sz="1400" b="1" dirty="0" smtClean="0">
                <a:solidFill>
                  <a:schemeClr val="tx2">
                    <a:lumMod val="75000"/>
                  </a:schemeClr>
                </a:solidFill>
              </a:rPr>
              <a:t>(T&gt; T</a:t>
            </a:r>
            <a:r>
              <a:rPr lang="en-US" sz="1400" b="1" baseline="-25000" dirty="0" smtClean="0">
                <a:solidFill>
                  <a:schemeClr val="tx2">
                    <a:lumMod val="75000"/>
                  </a:schemeClr>
                </a:solidFill>
              </a:rPr>
              <a:t>c</a:t>
            </a:r>
            <a:r>
              <a:rPr lang="en-US" sz="1400" b="1" dirty="0" smtClean="0">
                <a:solidFill>
                  <a:schemeClr val="tx2">
                    <a:lumMod val="75000"/>
                  </a:schemeClr>
                </a:solidFill>
              </a:rPr>
              <a:t>=0.5sec) PGV</a:t>
            </a:r>
            <a:r>
              <a:rPr lang="en-US" sz="1400" b="1" dirty="0">
                <a:solidFill>
                  <a:schemeClr val="tx2">
                    <a:lumMod val="75000"/>
                  </a:schemeClr>
                </a:solidFill>
              </a:rPr>
              <a:t>, </a:t>
            </a:r>
            <a:r>
              <a:rPr lang="en-US" sz="1400" b="1" dirty="0">
                <a:solidFill>
                  <a:srgbClr val="00B050"/>
                </a:solidFill>
              </a:rPr>
              <a:t>Se(T), </a:t>
            </a:r>
            <a:r>
              <a:rPr lang="en-US" sz="1400" b="1" dirty="0">
                <a:solidFill>
                  <a:srgbClr val="FF8205"/>
                </a:solidFill>
              </a:rPr>
              <a:t>I</a:t>
            </a:r>
            <a:r>
              <a:rPr lang="en-US" sz="1400" b="1" baseline="-25000" dirty="0">
                <a:solidFill>
                  <a:srgbClr val="FF8205"/>
                </a:solidFill>
              </a:rPr>
              <a:t>H</a:t>
            </a:r>
            <a:r>
              <a:rPr lang="en-US" sz="1400" b="1" baseline="-25000" dirty="0">
                <a:solidFill>
                  <a:schemeClr val="tx2">
                    <a:lumMod val="75000"/>
                  </a:schemeClr>
                </a:solidFill>
              </a:rPr>
              <a:t> </a:t>
            </a:r>
            <a:r>
              <a:rPr lang="en-US" sz="1400" b="1" dirty="0">
                <a:solidFill>
                  <a:srgbClr val="002060"/>
                </a:solidFill>
              </a:rPr>
              <a:t>and </a:t>
            </a:r>
            <a:r>
              <a:rPr lang="en-US" sz="1400" b="1" dirty="0">
                <a:solidFill>
                  <a:srgbClr val="FF0000"/>
                </a:solidFill>
              </a:rPr>
              <a:t>SEPA</a:t>
            </a:r>
            <a:r>
              <a:rPr lang="en-US" sz="1400" b="1" dirty="0">
                <a:solidFill>
                  <a:schemeClr val="tx2">
                    <a:lumMod val="75000"/>
                  </a:schemeClr>
                </a:solidFill>
              </a:rPr>
              <a:t> </a:t>
            </a:r>
            <a:r>
              <a:rPr lang="en-US" sz="1400" b="1" dirty="0">
                <a:solidFill>
                  <a:srgbClr val="002060"/>
                </a:solidFill>
              </a:rPr>
              <a:t>are the more correlated (role of </a:t>
            </a:r>
            <a:r>
              <a:rPr lang="en-US" sz="1400" b="1" dirty="0">
                <a:solidFill>
                  <a:srgbClr val="002060"/>
                </a:solidFill>
                <a:latin typeface="Symbol" panose="05050102010706020507" pitchFamily="18" charset="2"/>
              </a:rPr>
              <a:t>a</a:t>
            </a:r>
            <a:r>
              <a:rPr lang="en-US" sz="1400" b="1" dirty="0">
                <a:solidFill>
                  <a:srgbClr val="002060"/>
                </a:solidFill>
              </a:rPr>
              <a:t>).</a:t>
            </a:r>
          </a:p>
          <a:p>
            <a:pPr marL="182563" lvl="1">
              <a:lnSpc>
                <a:spcPts val="1400"/>
              </a:lnSpc>
              <a:spcBef>
                <a:spcPts val="300"/>
              </a:spcBef>
            </a:pPr>
            <a:endParaRPr lang="en-US" sz="1400" b="1" dirty="0" smtClean="0">
              <a:solidFill>
                <a:schemeClr val="tx2">
                  <a:lumMod val="75000"/>
                </a:schemeClr>
              </a:solidFill>
            </a:endParaRPr>
          </a:p>
          <a:p>
            <a:pPr marL="742950" lvl="1" indent="-285750">
              <a:lnSpc>
                <a:spcPts val="1200"/>
              </a:lnSpc>
              <a:spcBef>
                <a:spcPts val="300"/>
              </a:spcBef>
              <a:buFont typeface="Wingdings" panose="05000000000000000000" pitchFamily="2" charset="2"/>
              <a:buChar char="q"/>
            </a:pPr>
            <a:endParaRPr lang="it-IT" sz="1400" b="1" dirty="0">
              <a:solidFill>
                <a:srgbClr val="A50021"/>
              </a:solidFill>
              <a:cs typeface="Times New Roman" pitchFamily="18" charset="0"/>
            </a:endParaRPr>
          </a:p>
        </p:txBody>
      </p:sp>
      <p:sp>
        <p:nvSpPr>
          <p:cNvPr id="8" name="Rettangolo 7"/>
          <p:cNvSpPr/>
          <p:nvPr/>
        </p:nvSpPr>
        <p:spPr>
          <a:xfrm>
            <a:off x="6284399" y="3241419"/>
            <a:ext cx="2859601" cy="1679947"/>
          </a:xfrm>
          <a:prstGeom prst="rect">
            <a:avLst/>
          </a:prstGeom>
        </p:spPr>
        <p:txBody>
          <a:bodyPr wrap="square">
            <a:spAutoFit/>
          </a:bodyPr>
          <a:lstStyle/>
          <a:p>
            <a:pPr marL="285750" indent="-285750" algn="just">
              <a:spcBef>
                <a:spcPts val="200"/>
              </a:spcBef>
              <a:buFont typeface="Wingdings" panose="05000000000000000000" pitchFamily="2" charset="2"/>
              <a:buChar char="ü"/>
            </a:pPr>
            <a:r>
              <a:rPr lang="en-US" sz="1400" b="1" u="sng" dirty="0">
                <a:solidFill>
                  <a:srgbClr val="002060"/>
                </a:solidFill>
                <a:cs typeface="Times New Roman" pitchFamily="18" charset="0"/>
              </a:rPr>
              <a:t>Strongly</a:t>
            </a:r>
            <a:r>
              <a:rPr lang="it-IT" sz="1400" b="1" u="sng" dirty="0">
                <a:solidFill>
                  <a:srgbClr val="002060"/>
                </a:solidFill>
                <a:cs typeface="Times New Roman" pitchFamily="18" charset="0"/>
              </a:rPr>
              <a:t> non </a:t>
            </a:r>
            <a:r>
              <a:rPr lang="en-US" sz="1400" b="1" u="sng" dirty="0">
                <a:solidFill>
                  <a:srgbClr val="002060"/>
                </a:solidFill>
                <a:cs typeface="Times New Roman" pitchFamily="18" charset="0"/>
              </a:rPr>
              <a:t>linear </a:t>
            </a:r>
            <a:r>
              <a:rPr lang="en-US" sz="1400" b="1" u="sng" dirty="0" smtClean="0">
                <a:solidFill>
                  <a:srgbClr val="002060"/>
                </a:solidFill>
                <a:cs typeface="Times New Roman" pitchFamily="18" charset="0"/>
              </a:rPr>
              <a:t>system</a:t>
            </a:r>
            <a:r>
              <a:rPr lang="it-IT" sz="1400" b="1" u="sng" dirty="0" smtClean="0">
                <a:solidFill>
                  <a:srgbClr val="002060"/>
                </a:solidFill>
                <a:cs typeface="Times New Roman" pitchFamily="18" charset="0"/>
              </a:rPr>
              <a:t> </a:t>
            </a:r>
            <a:r>
              <a:rPr lang="it-IT" sz="1400" b="1" u="sng" dirty="0">
                <a:solidFill>
                  <a:srgbClr val="002060"/>
                </a:solidFill>
                <a:cs typeface="Times New Roman" pitchFamily="18" charset="0"/>
              </a:rPr>
              <a:t>	(</a:t>
            </a:r>
            <a:r>
              <a:rPr lang="it-IT" sz="1400" b="1" u="sng" dirty="0" smtClean="0">
                <a:solidFill>
                  <a:srgbClr val="002060"/>
                </a:solidFill>
                <a:cs typeface="Times New Roman" pitchFamily="18" charset="0"/>
              </a:rPr>
              <a:t>q=5)</a:t>
            </a:r>
          </a:p>
          <a:p>
            <a:pPr marL="357188" lvl="1" indent="-174625">
              <a:lnSpc>
                <a:spcPts val="1400"/>
              </a:lnSpc>
              <a:spcBef>
                <a:spcPts val="300"/>
              </a:spcBef>
              <a:buFont typeface="Wingdings" panose="05000000000000000000" pitchFamily="2" charset="2"/>
              <a:buChar char="q"/>
            </a:pPr>
            <a:r>
              <a:rPr lang="en-US" sz="1400" b="1" dirty="0" smtClean="0">
                <a:solidFill>
                  <a:schemeClr val="tx2">
                    <a:lumMod val="75000"/>
                  </a:schemeClr>
                </a:solidFill>
              </a:rPr>
              <a:t>(T&lt;T</a:t>
            </a:r>
            <a:r>
              <a:rPr lang="en-US" sz="1400" b="1" baseline="-25000" dirty="0" smtClean="0">
                <a:solidFill>
                  <a:schemeClr val="tx2">
                    <a:lumMod val="75000"/>
                  </a:schemeClr>
                </a:solidFill>
              </a:rPr>
              <a:t>c</a:t>
            </a:r>
            <a:r>
              <a:rPr lang="en-US" sz="1400" b="1" dirty="0" smtClean="0">
                <a:solidFill>
                  <a:schemeClr val="tx2">
                    <a:lumMod val="75000"/>
                  </a:schemeClr>
                </a:solidFill>
              </a:rPr>
              <a:t>=0.5sec) the </a:t>
            </a:r>
            <a:r>
              <a:rPr lang="en-US" sz="1400" b="1" dirty="0">
                <a:solidFill>
                  <a:schemeClr val="tx2">
                    <a:lumMod val="75000"/>
                  </a:schemeClr>
                </a:solidFill>
              </a:rPr>
              <a:t>parameters </a:t>
            </a:r>
            <a:r>
              <a:rPr lang="en-US" sz="1400" b="1" dirty="0" smtClean="0">
                <a:solidFill>
                  <a:schemeClr val="tx2">
                    <a:lumMod val="75000"/>
                  </a:schemeClr>
                </a:solidFill>
              </a:rPr>
              <a:t>PGV,</a:t>
            </a:r>
            <a:r>
              <a:rPr lang="en-US" sz="1400" b="1" dirty="0">
                <a:solidFill>
                  <a:schemeClr val="tx2">
                    <a:lumMod val="75000"/>
                  </a:schemeClr>
                </a:solidFill>
              </a:rPr>
              <a:t> </a:t>
            </a:r>
            <a:r>
              <a:rPr lang="en-US" sz="1400" b="1" dirty="0" smtClean="0">
                <a:solidFill>
                  <a:schemeClr val="tx2">
                    <a:lumMod val="75000"/>
                  </a:schemeClr>
                </a:solidFill>
              </a:rPr>
              <a:t> </a:t>
            </a:r>
            <a:r>
              <a:rPr lang="en-US" sz="1400" b="1" dirty="0">
                <a:solidFill>
                  <a:srgbClr val="00B050"/>
                </a:solidFill>
              </a:rPr>
              <a:t>Se(T),</a:t>
            </a:r>
            <a:r>
              <a:rPr lang="en-US" sz="1400" b="1" dirty="0" smtClean="0">
                <a:solidFill>
                  <a:srgbClr val="00B050"/>
                </a:solidFill>
              </a:rPr>
              <a:t> </a:t>
            </a:r>
            <a:r>
              <a:rPr lang="en-US" sz="1400" b="1" dirty="0">
                <a:solidFill>
                  <a:srgbClr val="FF8205"/>
                </a:solidFill>
              </a:rPr>
              <a:t>I</a:t>
            </a:r>
            <a:r>
              <a:rPr lang="en-US" sz="1400" b="1" baseline="-25000" dirty="0">
                <a:solidFill>
                  <a:srgbClr val="FF8205"/>
                </a:solidFill>
              </a:rPr>
              <a:t>H</a:t>
            </a:r>
            <a:r>
              <a:rPr lang="en-US" sz="1400" b="1" baseline="-25000" dirty="0">
                <a:solidFill>
                  <a:schemeClr val="tx2">
                    <a:lumMod val="75000"/>
                  </a:schemeClr>
                </a:solidFill>
              </a:rPr>
              <a:t> </a:t>
            </a:r>
            <a:r>
              <a:rPr lang="en-US" sz="1400" b="1" dirty="0" smtClean="0">
                <a:solidFill>
                  <a:schemeClr val="tx2">
                    <a:lumMod val="75000"/>
                  </a:schemeClr>
                </a:solidFill>
              </a:rPr>
              <a:t>, </a:t>
            </a:r>
            <a:r>
              <a:rPr lang="en-US" sz="1400" b="1" dirty="0">
                <a:solidFill>
                  <a:srgbClr val="FF0000"/>
                </a:solidFill>
              </a:rPr>
              <a:t>SEPA</a:t>
            </a:r>
            <a:r>
              <a:rPr lang="en-US" sz="1400" b="1" dirty="0">
                <a:solidFill>
                  <a:schemeClr val="tx2">
                    <a:lumMod val="75000"/>
                  </a:schemeClr>
                </a:solidFill>
              </a:rPr>
              <a:t> </a:t>
            </a:r>
            <a:r>
              <a:rPr lang="en-US" sz="1400" b="1" dirty="0" smtClean="0">
                <a:solidFill>
                  <a:schemeClr val="tx2">
                    <a:lumMod val="75000"/>
                  </a:schemeClr>
                </a:solidFill>
              </a:rPr>
              <a:t>and </a:t>
            </a:r>
            <a:r>
              <a:rPr lang="en-US" sz="1400" b="1" dirty="0" smtClean="0">
                <a:solidFill>
                  <a:srgbClr val="00B0F0"/>
                </a:solidFill>
              </a:rPr>
              <a:t>I</a:t>
            </a:r>
            <a:r>
              <a:rPr lang="en-US" sz="1400" b="1" baseline="-25000" dirty="0" smtClean="0">
                <a:solidFill>
                  <a:srgbClr val="00B0F0"/>
                </a:solidFill>
              </a:rPr>
              <a:t>A</a:t>
            </a:r>
            <a:r>
              <a:rPr lang="en-US" sz="1400" b="1" dirty="0" smtClean="0">
                <a:solidFill>
                  <a:schemeClr val="tx2">
                    <a:lumMod val="75000"/>
                  </a:schemeClr>
                </a:solidFill>
              </a:rPr>
              <a:t> are </a:t>
            </a:r>
            <a:r>
              <a:rPr lang="en-US" sz="1400" b="1" dirty="0">
                <a:solidFill>
                  <a:schemeClr val="tx2">
                    <a:lumMod val="75000"/>
                  </a:schemeClr>
                </a:solidFill>
              </a:rPr>
              <a:t>the more correlated </a:t>
            </a:r>
            <a:endParaRPr lang="en-US" sz="1400" b="1" dirty="0" smtClean="0">
              <a:solidFill>
                <a:schemeClr val="tx2">
                  <a:lumMod val="75000"/>
                </a:schemeClr>
              </a:solidFill>
            </a:endParaRPr>
          </a:p>
          <a:p>
            <a:pPr marL="357188" lvl="1" indent="-174625">
              <a:lnSpc>
                <a:spcPts val="1400"/>
              </a:lnSpc>
              <a:spcBef>
                <a:spcPts val="300"/>
              </a:spcBef>
              <a:buFont typeface="Wingdings" panose="05000000000000000000" pitchFamily="2" charset="2"/>
              <a:buChar char="q"/>
            </a:pPr>
            <a:r>
              <a:rPr lang="en-US" sz="1400" b="1" dirty="0">
                <a:solidFill>
                  <a:schemeClr val="tx2">
                    <a:lumMod val="75000"/>
                  </a:schemeClr>
                </a:solidFill>
              </a:rPr>
              <a:t>(T&gt; T</a:t>
            </a:r>
            <a:r>
              <a:rPr lang="en-US" sz="1400" b="1" baseline="-25000" dirty="0">
                <a:solidFill>
                  <a:schemeClr val="tx2">
                    <a:lumMod val="75000"/>
                  </a:schemeClr>
                </a:solidFill>
              </a:rPr>
              <a:t>c</a:t>
            </a:r>
            <a:r>
              <a:rPr lang="en-US" sz="1400" b="1" dirty="0">
                <a:solidFill>
                  <a:schemeClr val="tx2">
                    <a:lumMod val="75000"/>
                  </a:schemeClr>
                </a:solidFill>
              </a:rPr>
              <a:t>=0.5sec) PGV, </a:t>
            </a:r>
            <a:r>
              <a:rPr lang="en-US" sz="1400" b="1" dirty="0">
                <a:solidFill>
                  <a:srgbClr val="00B050"/>
                </a:solidFill>
              </a:rPr>
              <a:t>Se(T), </a:t>
            </a:r>
            <a:r>
              <a:rPr lang="en-US" sz="1400" b="1" dirty="0">
                <a:solidFill>
                  <a:srgbClr val="FF8205"/>
                </a:solidFill>
              </a:rPr>
              <a:t>I</a:t>
            </a:r>
            <a:r>
              <a:rPr lang="en-US" sz="1400" b="1" baseline="-25000" dirty="0">
                <a:solidFill>
                  <a:srgbClr val="FF8205"/>
                </a:solidFill>
              </a:rPr>
              <a:t>H</a:t>
            </a:r>
            <a:r>
              <a:rPr lang="en-US" sz="1400" b="1" baseline="-25000" dirty="0">
                <a:solidFill>
                  <a:schemeClr val="tx2">
                    <a:lumMod val="75000"/>
                  </a:schemeClr>
                </a:solidFill>
              </a:rPr>
              <a:t> </a:t>
            </a:r>
            <a:r>
              <a:rPr lang="en-US" sz="1400" b="1" dirty="0">
                <a:solidFill>
                  <a:srgbClr val="002060"/>
                </a:solidFill>
              </a:rPr>
              <a:t>and </a:t>
            </a:r>
            <a:r>
              <a:rPr lang="en-US" sz="1400" b="1" dirty="0">
                <a:solidFill>
                  <a:srgbClr val="FF0000"/>
                </a:solidFill>
              </a:rPr>
              <a:t>SEPA</a:t>
            </a:r>
            <a:r>
              <a:rPr lang="en-US" sz="1400" b="1" dirty="0">
                <a:solidFill>
                  <a:schemeClr val="tx2">
                    <a:lumMod val="75000"/>
                  </a:schemeClr>
                </a:solidFill>
              </a:rPr>
              <a:t> </a:t>
            </a:r>
            <a:r>
              <a:rPr lang="en-US" sz="1400" b="1" dirty="0">
                <a:solidFill>
                  <a:srgbClr val="002060"/>
                </a:solidFill>
              </a:rPr>
              <a:t>are the more correlated (role of </a:t>
            </a:r>
            <a:r>
              <a:rPr lang="en-US" sz="1400" b="1" dirty="0">
                <a:solidFill>
                  <a:srgbClr val="002060"/>
                </a:solidFill>
                <a:latin typeface="Symbol" panose="05050102010706020507" pitchFamily="18" charset="2"/>
              </a:rPr>
              <a:t>a</a:t>
            </a:r>
            <a:r>
              <a:rPr lang="en-US" sz="1400" b="1" dirty="0">
                <a:solidFill>
                  <a:srgbClr val="002060"/>
                </a:solidFill>
              </a:rPr>
              <a:t>).</a:t>
            </a:r>
          </a:p>
          <a:p>
            <a:pPr marL="357188" lvl="1" indent="-174625">
              <a:lnSpc>
                <a:spcPts val="1400"/>
              </a:lnSpc>
              <a:spcBef>
                <a:spcPts val="300"/>
              </a:spcBef>
              <a:buFont typeface="Wingdings" panose="05000000000000000000" pitchFamily="2" charset="2"/>
              <a:buChar char="q"/>
            </a:pPr>
            <a:endParaRPr lang="it-IT" sz="1400" b="1" u="sng" dirty="0">
              <a:solidFill>
                <a:srgbClr val="002060"/>
              </a:solidFill>
              <a:cs typeface="Times New Roman" pitchFamily="18" charset="0"/>
            </a:endParaRPr>
          </a:p>
        </p:txBody>
      </p:sp>
      <p:cxnSp>
        <p:nvCxnSpPr>
          <p:cNvPr id="9" name="Connettore 1 8"/>
          <p:cNvCxnSpPr/>
          <p:nvPr/>
        </p:nvCxnSpPr>
        <p:spPr>
          <a:xfrm flipH="1">
            <a:off x="7184571" y="3718560"/>
            <a:ext cx="330926" cy="17417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flipH="1" flipV="1">
            <a:off x="7108371" y="3729445"/>
            <a:ext cx="483326" cy="152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13" name="Gruppo 12"/>
          <p:cNvGrpSpPr/>
          <p:nvPr/>
        </p:nvGrpSpPr>
        <p:grpSpPr>
          <a:xfrm>
            <a:off x="6617521" y="1600429"/>
            <a:ext cx="483326" cy="174171"/>
            <a:chOff x="6617521" y="1600429"/>
            <a:chExt cx="483326" cy="174171"/>
          </a:xfrm>
        </p:grpSpPr>
        <p:cxnSp>
          <p:nvCxnSpPr>
            <p:cNvPr id="14" name="Connettore 1 13"/>
            <p:cNvCxnSpPr/>
            <p:nvPr/>
          </p:nvCxnSpPr>
          <p:spPr>
            <a:xfrm flipH="1" flipV="1">
              <a:off x="6617521" y="1611315"/>
              <a:ext cx="483326" cy="152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flipH="1">
              <a:off x="6742895" y="1600429"/>
              <a:ext cx="330926" cy="17417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7" name="Gruppo 16"/>
          <p:cNvGrpSpPr/>
          <p:nvPr/>
        </p:nvGrpSpPr>
        <p:grpSpPr>
          <a:xfrm>
            <a:off x="7604814" y="1600429"/>
            <a:ext cx="271198" cy="136878"/>
            <a:chOff x="6617521" y="1600429"/>
            <a:chExt cx="483326" cy="174171"/>
          </a:xfrm>
        </p:grpSpPr>
        <p:cxnSp>
          <p:nvCxnSpPr>
            <p:cNvPr id="19" name="Connettore 1 18"/>
            <p:cNvCxnSpPr/>
            <p:nvPr/>
          </p:nvCxnSpPr>
          <p:spPr>
            <a:xfrm flipH="1" flipV="1">
              <a:off x="6617521" y="1611315"/>
              <a:ext cx="483326" cy="152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flipH="1">
              <a:off x="6742895" y="1600429"/>
              <a:ext cx="330926" cy="17417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 name="Rettangolo 20"/>
          <p:cNvSpPr/>
          <p:nvPr/>
        </p:nvSpPr>
        <p:spPr>
          <a:xfrm>
            <a:off x="712910" y="1100030"/>
            <a:ext cx="3460831" cy="184666"/>
          </a:xfrm>
          <a:prstGeom prst="rect">
            <a:avLst/>
          </a:prstGeom>
          <a:solidFill>
            <a:schemeClr val="bg1"/>
          </a:solidFill>
        </p:spPr>
        <p:txBody>
          <a:bodyPr wrap="square" lIns="0" tIns="0" rIns="0" bIns="0">
            <a:spAutoFit/>
          </a:bodyPr>
          <a:lstStyle/>
          <a:p>
            <a:r>
              <a:rPr lang="en-US" sz="1200" b="1" dirty="0" smtClean="0">
                <a:solidFill>
                  <a:srgbClr val="FF0000"/>
                </a:solidFill>
              </a:rPr>
              <a:t>Park &amp; </a:t>
            </a:r>
            <a:r>
              <a:rPr lang="en-US" sz="1200" b="1" dirty="0" err="1" smtClean="0">
                <a:solidFill>
                  <a:srgbClr val="FF0000"/>
                </a:solidFill>
              </a:rPr>
              <a:t>Ang</a:t>
            </a:r>
            <a:r>
              <a:rPr lang="en-US" sz="1200" b="1" dirty="0" smtClean="0">
                <a:solidFill>
                  <a:srgbClr val="FF0000"/>
                </a:solidFill>
              </a:rPr>
              <a:t> index -input IM correlation coefficients for </a:t>
            </a:r>
            <a:endParaRPr lang="en-US" sz="1200" dirty="0"/>
          </a:p>
        </p:txBody>
      </p:sp>
      <p:sp>
        <p:nvSpPr>
          <p:cNvPr id="23" name="Rettangolo 22"/>
          <p:cNvSpPr/>
          <p:nvPr/>
        </p:nvSpPr>
        <p:spPr>
          <a:xfrm>
            <a:off x="686618" y="3235915"/>
            <a:ext cx="3460831" cy="184666"/>
          </a:xfrm>
          <a:prstGeom prst="rect">
            <a:avLst/>
          </a:prstGeom>
          <a:solidFill>
            <a:schemeClr val="bg1"/>
          </a:solidFill>
        </p:spPr>
        <p:txBody>
          <a:bodyPr wrap="square" lIns="0" tIns="0" rIns="0" bIns="0">
            <a:spAutoFit/>
          </a:bodyPr>
          <a:lstStyle/>
          <a:p>
            <a:r>
              <a:rPr lang="en-US" sz="1200" b="1" dirty="0" smtClean="0">
                <a:solidFill>
                  <a:srgbClr val="FF0000"/>
                </a:solidFill>
              </a:rPr>
              <a:t>Park &amp; </a:t>
            </a:r>
            <a:r>
              <a:rPr lang="en-US" sz="1200" b="1" dirty="0" err="1" smtClean="0">
                <a:solidFill>
                  <a:srgbClr val="FF0000"/>
                </a:solidFill>
              </a:rPr>
              <a:t>Ang</a:t>
            </a:r>
            <a:r>
              <a:rPr lang="en-US" sz="1200" b="1" dirty="0" smtClean="0">
                <a:solidFill>
                  <a:srgbClr val="FF0000"/>
                </a:solidFill>
              </a:rPr>
              <a:t> index -input IM correlation coefficients for </a:t>
            </a:r>
            <a:endParaRPr lang="en-US" sz="1200" dirty="0"/>
          </a:p>
        </p:txBody>
      </p:sp>
    </p:spTree>
    <p:extLst>
      <p:ext uri="{BB962C8B-B14F-4D97-AF65-F5344CB8AC3E}">
        <p14:creationId xmlns:p14="http://schemas.microsoft.com/office/powerpoint/2010/main" val="2636025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magine 26" descr="struttura 6piani.tif"/>
          <p:cNvPicPr/>
          <p:nvPr/>
        </p:nvPicPr>
        <p:blipFill>
          <a:blip r:embed="rId3" cstate="print"/>
          <a:srcRect/>
          <a:stretch>
            <a:fillRect/>
          </a:stretch>
        </p:blipFill>
        <p:spPr bwMode="auto">
          <a:xfrm>
            <a:off x="9190" y="1672838"/>
            <a:ext cx="1379400" cy="1553948"/>
          </a:xfrm>
          <a:prstGeom prst="rect">
            <a:avLst/>
          </a:prstGeom>
          <a:noFill/>
        </p:spPr>
      </p:pic>
      <p:sp>
        <p:nvSpPr>
          <p:cNvPr id="4" name="Segnaposto numero diapositiva 1"/>
          <p:cNvSpPr>
            <a:spLocks noGrp="1"/>
          </p:cNvSpPr>
          <p:nvPr>
            <p:ph type="sldNum" sz="quarter" idx="12"/>
          </p:nvPr>
        </p:nvSpPr>
        <p:spPr>
          <a:xfrm>
            <a:off x="8597735" y="36910"/>
            <a:ext cx="546266" cy="273844"/>
          </a:xfrm>
        </p:spPr>
        <p:txBody>
          <a:bodyPr/>
          <a:lstStyle/>
          <a:p>
            <a:pPr algn="r">
              <a:defRPr/>
            </a:pPr>
            <a:fld id="{8F90E91E-D9A7-4EBC-81CE-4C0CE4D5C9E3}" type="slidenum">
              <a:rPr lang="it-IT" smtClean="0">
                <a:latin typeface="Garamond" pitchFamily="18" charset="0"/>
              </a:rPr>
              <a:pPr algn="r">
                <a:defRPr/>
              </a:pPr>
              <a:t>14</a:t>
            </a:fld>
            <a:endParaRPr lang="it-IT" dirty="0">
              <a:latin typeface="Garamond" pitchFamily="18" charset="0"/>
            </a:endParaRPr>
          </a:p>
        </p:txBody>
      </p:sp>
      <p:sp>
        <p:nvSpPr>
          <p:cNvPr id="7" name="Rettangolo 6"/>
          <p:cNvSpPr/>
          <p:nvPr/>
        </p:nvSpPr>
        <p:spPr>
          <a:xfrm>
            <a:off x="4409684" y="1792179"/>
            <a:ext cx="4540697" cy="1064394"/>
          </a:xfrm>
          <a:prstGeom prst="rect">
            <a:avLst/>
          </a:prstGeom>
        </p:spPr>
        <p:txBody>
          <a:bodyPr wrap="square">
            <a:spAutoFit/>
          </a:bodyPr>
          <a:lstStyle/>
          <a:p>
            <a:pPr marL="285750" indent="-285750" algn="just">
              <a:spcBef>
                <a:spcPts val="200"/>
              </a:spcBef>
              <a:buFont typeface="Wingdings" panose="05000000000000000000" pitchFamily="2" charset="2"/>
              <a:buChar char="ü"/>
            </a:pPr>
            <a:r>
              <a:rPr lang="en-US" sz="1400" b="1" u="sng" dirty="0" smtClean="0">
                <a:solidFill>
                  <a:srgbClr val="002060"/>
                </a:solidFill>
                <a:cs typeface="Times New Roman" pitchFamily="18" charset="0"/>
              </a:rPr>
              <a:t>Weakly</a:t>
            </a:r>
            <a:r>
              <a:rPr lang="it-IT" sz="1400" b="1" u="sng" dirty="0" smtClean="0">
                <a:solidFill>
                  <a:srgbClr val="002060"/>
                </a:solidFill>
                <a:cs typeface="Times New Roman" pitchFamily="18" charset="0"/>
              </a:rPr>
              <a:t> non </a:t>
            </a:r>
            <a:r>
              <a:rPr lang="en-US" sz="1400" b="1" u="sng" dirty="0" smtClean="0">
                <a:solidFill>
                  <a:srgbClr val="002060"/>
                </a:solidFill>
                <a:cs typeface="Times New Roman" pitchFamily="18" charset="0"/>
              </a:rPr>
              <a:t>linear system </a:t>
            </a:r>
            <a:r>
              <a:rPr lang="it-IT" sz="1400" b="1" dirty="0" smtClean="0">
                <a:solidFill>
                  <a:srgbClr val="002060"/>
                </a:solidFill>
                <a:cs typeface="Times New Roman" pitchFamily="18" charset="0"/>
              </a:rPr>
              <a:t> 	(q=2)</a:t>
            </a:r>
          </a:p>
          <a:p>
            <a:pPr marL="357188" lvl="1" indent="-174625">
              <a:lnSpc>
                <a:spcPts val="1400"/>
              </a:lnSpc>
              <a:spcBef>
                <a:spcPts val="300"/>
              </a:spcBef>
              <a:buFont typeface="Wingdings" panose="05000000000000000000" pitchFamily="2" charset="2"/>
              <a:buChar char="q"/>
            </a:pPr>
            <a:r>
              <a:rPr lang="en-US" sz="1400" b="1" dirty="0" smtClean="0">
                <a:solidFill>
                  <a:schemeClr val="tx2">
                    <a:lumMod val="75000"/>
                  </a:schemeClr>
                </a:solidFill>
              </a:rPr>
              <a:t>The higher correlation coefficients are obtained for all the three structures and all the three </a:t>
            </a:r>
            <a:r>
              <a:rPr lang="en-US" sz="1400" b="1" dirty="0" smtClean="0">
                <a:solidFill>
                  <a:srgbClr val="FF0000"/>
                </a:solidFill>
              </a:rPr>
              <a:t>global</a:t>
            </a:r>
            <a:r>
              <a:rPr lang="en-US" sz="1400" b="1" dirty="0" smtClean="0">
                <a:solidFill>
                  <a:schemeClr val="tx2">
                    <a:lumMod val="75000"/>
                  </a:schemeClr>
                </a:solidFill>
              </a:rPr>
              <a:t> engineering demand parameters </a:t>
            </a:r>
            <a:r>
              <a:rPr lang="en-US" sz="1400" b="1" dirty="0" err="1" smtClean="0">
                <a:solidFill>
                  <a:schemeClr val="tx2">
                    <a:lumMod val="75000"/>
                  </a:schemeClr>
                </a:solidFill>
                <a:latin typeface="Symbol" panose="05050102010706020507" pitchFamily="18" charset="2"/>
              </a:rPr>
              <a:t>m</a:t>
            </a:r>
            <a:r>
              <a:rPr lang="en-US" sz="1400" b="1" baseline="-25000" dirty="0" err="1" smtClean="0">
                <a:solidFill>
                  <a:schemeClr val="tx2">
                    <a:lumMod val="75000"/>
                  </a:schemeClr>
                </a:solidFill>
              </a:rPr>
              <a:t>roof</a:t>
            </a:r>
            <a:r>
              <a:rPr lang="en-US" sz="1400" b="1" dirty="0" smtClean="0">
                <a:solidFill>
                  <a:schemeClr val="tx2">
                    <a:lumMod val="75000"/>
                  </a:schemeClr>
                </a:solidFill>
              </a:rPr>
              <a:t>, E</a:t>
            </a:r>
            <a:r>
              <a:rPr lang="en-US" sz="1400" b="1" baseline="-25000" dirty="0" smtClean="0">
                <a:solidFill>
                  <a:schemeClr val="tx2">
                    <a:lumMod val="75000"/>
                  </a:schemeClr>
                </a:solidFill>
              </a:rPr>
              <a:t>H</a:t>
            </a:r>
            <a:r>
              <a:rPr lang="en-US" sz="1400" b="1" dirty="0" smtClean="0">
                <a:solidFill>
                  <a:schemeClr val="tx2">
                    <a:lumMod val="75000"/>
                  </a:schemeClr>
                </a:solidFill>
              </a:rPr>
              <a:t> and I</a:t>
            </a:r>
            <a:r>
              <a:rPr lang="en-US" sz="1400" b="1" baseline="-25000" dirty="0" smtClean="0">
                <a:solidFill>
                  <a:schemeClr val="tx2">
                    <a:lumMod val="75000"/>
                  </a:schemeClr>
                </a:solidFill>
              </a:rPr>
              <a:t>P&amp;A</a:t>
            </a:r>
            <a:r>
              <a:rPr lang="en-US" sz="1400" b="1" dirty="0" smtClean="0">
                <a:solidFill>
                  <a:schemeClr val="tx2">
                    <a:lumMod val="75000"/>
                  </a:schemeClr>
                </a:solidFill>
              </a:rPr>
              <a:t> for PGV</a:t>
            </a:r>
            <a:r>
              <a:rPr lang="en-US" sz="1400" b="1" dirty="0">
                <a:solidFill>
                  <a:schemeClr val="tx2">
                    <a:lumMod val="75000"/>
                  </a:schemeClr>
                </a:solidFill>
              </a:rPr>
              <a:t>,  </a:t>
            </a:r>
            <a:r>
              <a:rPr lang="en-US" sz="1400" b="1" dirty="0" smtClean="0">
                <a:solidFill>
                  <a:srgbClr val="00B050"/>
                </a:solidFill>
              </a:rPr>
              <a:t>Se(T</a:t>
            </a:r>
            <a:r>
              <a:rPr lang="en-US" sz="1400" b="1" baseline="-25000" dirty="0" smtClean="0">
                <a:solidFill>
                  <a:srgbClr val="00B050"/>
                </a:solidFill>
              </a:rPr>
              <a:t>1</a:t>
            </a:r>
            <a:r>
              <a:rPr lang="en-US" sz="1400" b="1" dirty="0" smtClean="0">
                <a:solidFill>
                  <a:srgbClr val="00B050"/>
                </a:solidFill>
              </a:rPr>
              <a:t>), </a:t>
            </a:r>
            <a:r>
              <a:rPr lang="en-US" sz="1400" b="1" dirty="0">
                <a:solidFill>
                  <a:srgbClr val="FF8205"/>
                </a:solidFill>
              </a:rPr>
              <a:t>I</a:t>
            </a:r>
            <a:r>
              <a:rPr lang="en-US" sz="1400" b="1" baseline="-25000" dirty="0">
                <a:solidFill>
                  <a:srgbClr val="FF8205"/>
                </a:solidFill>
              </a:rPr>
              <a:t>H</a:t>
            </a:r>
            <a:r>
              <a:rPr lang="en-US" sz="1400" b="1" baseline="-25000" dirty="0">
                <a:solidFill>
                  <a:schemeClr val="tx2">
                    <a:lumMod val="75000"/>
                  </a:schemeClr>
                </a:solidFill>
              </a:rPr>
              <a:t> </a:t>
            </a:r>
            <a:r>
              <a:rPr lang="en-US" sz="1400" b="1" dirty="0">
                <a:solidFill>
                  <a:schemeClr val="tx2">
                    <a:lumMod val="75000"/>
                  </a:schemeClr>
                </a:solidFill>
              </a:rPr>
              <a:t>, </a:t>
            </a:r>
            <a:r>
              <a:rPr lang="en-US" sz="1400" b="1" dirty="0" smtClean="0">
                <a:solidFill>
                  <a:srgbClr val="FF0000"/>
                </a:solidFill>
              </a:rPr>
              <a:t>SEPA</a:t>
            </a:r>
            <a:endParaRPr lang="it-IT" sz="1400" b="1" dirty="0">
              <a:solidFill>
                <a:srgbClr val="A50021"/>
              </a:solidFill>
              <a:cs typeface="Times New Roman" pitchFamily="18" charset="0"/>
            </a:endParaRPr>
          </a:p>
        </p:txBody>
      </p:sp>
      <p:sp>
        <p:nvSpPr>
          <p:cNvPr id="21" name="Rettangolo 20"/>
          <p:cNvSpPr/>
          <p:nvPr/>
        </p:nvSpPr>
        <p:spPr>
          <a:xfrm>
            <a:off x="65315" y="818868"/>
            <a:ext cx="9078686" cy="707886"/>
          </a:xfrm>
          <a:prstGeom prst="rect">
            <a:avLst/>
          </a:prstGeom>
          <a:noFill/>
          <a:ln>
            <a:noFill/>
          </a:ln>
          <a:effectLst/>
        </p:spPr>
        <p:txBody>
          <a:bodyPr wrap="square">
            <a:spAutoFit/>
          </a:bodyPr>
          <a:lstStyle/>
          <a:p>
            <a:r>
              <a:rPr lang="en-US" sz="2000" b="1" dirty="0" smtClean="0">
                <a:solidFill>
                  <a:srgbClr val="000066"/>
                </a:solidFill>
              </a:rPr>
              <a:t>I</a:t>
            </a:r>
            <a:r>
              <a:rPr lang="en-US" sz="2000" b="1" dirty="0" smtClean="0">
                <a:solidFill>
                  <a:srgbClr val="FF0000"/>
                </a:solidFill>
              </a:rPr>
              <a:t>ntensity </a:t>
            </a:r>
            <a:r>
              <a:rPr lang="en-US" sz="2000" b="1" dirty="0">
                <a:solidFill>
                  <a:srgbClr val="000066"/>
                </a:solidFill>
              </a:rPr>
              <a:t>M</a:t>
            </a:r>
            <a:r>
              <a:rPr lang="en-US" sz="2000" b="1" dirty="0">
                <a:solidFill>
                  <a:srgbClr val="FF0000"/>
                </a:solidFill>
              </a:rPr>
              <a:t>easure vs. </a:t>
            </a:r>
            <a:r>
              <a:rPr lang="en-US" sz="2000" b="1" dirty="0" smtClean="0">
                <a:solidFill>
                  <a:srgbClr val="000066"/>
                </a:solidFill>
              </a:rPr>
              <a:t>E</a:t>
            </a:r>
            <a:r>
              <a:rPr lang="en-US" sz="2000" b="1" dirty="0" smtClean="0">
                <a:solidFill>
                  <a:srgbClr val="FF0000"/>
                </a:solidFill>
              </a:rPr>
              <a:t>ngineering </a:t>
            </a:r>
            <a:r>
              <a:rPr lang="en-US" sz="2000" b="1" dirty="0" smtClean="0">
                <a:solidFill>
                  <a:srgbClr val="000066"/>
                </a:solidFill>
              </a:rPr>
              <a:t>D</a:t>
            </a:r>
            <a:r>
              <a:rPr lang="en-US" sz="2000" b="1" dirty="0" smtClean="0">
                <a:solidFill>
                  <a:srgbClr val="FF0000"/>
                </a:solidFill>
              </a:rPr>
              <a:t>emand </a:t>
            </a:r>
            <a:r>
              <a:rPr lang="en-US" sz="2000" b="1" dirty="0" smtClean="0">
                <a:solidFill>
                  <a:srgbClr val="000066"/>
                </a:solidFill>
              </a:rPr>
              <a:t>P</a:t>
            </a:r>
            <a:r>
              <a:rPr lang="en-US" sz="2000" b="1" dirty="0" smtClean="0">
                <a:solidFill>
                  <a:srgbClr val="FF0000"/>
                </a:solidFill>
              </a:rPr>
              <a:t>arameters (</a:t>
            </a:r>
            <a:r>
              <a:rPr lang="en-US" sz="2000" b="1" dirty="0" smtClean="0">
                <a:solidFill>
                  <a:srgbClr val="000066"/>
                </a:solidFill>
              </a:rPr>
              <a:t>IM-EDP</a:t>
            </a:r>
            <a:r>
              <a:rPr lang="en-US" sz="2000" b="1" dirty="0" smtClean="0">
                <a:solidFill>
                  <a:srgbClr val="FF0000"/>
                </a:solidFill>
              </a:rPr>
              <a:t>)  </a:t>
            </a:r>
            <a:r>
              <a:rPr lang="en-US" sz="2000" b="1" dirty="0" smtClean="0">
                <a:solidFill>
                  <a:srgbClr val="000066"/>
                </a:solidFill>
              </a:rPr>
              <a:t>C</a:t>
            </a:r>
            <a:r>
              <a:rPr lang="en-US" sz="2000" b="1" dirty="0" smtClean="0">
                <a:solidFill>
                  <a:srgbClr val="FF0000"/>
                </a:solidFill>
              </a:rPr>
              <a:t>orrelation </a:t>
            </a:r>
            <a:r>
              <a:rPr lang="en-US" sz="2000" b="1" dirty="0">
                <a:solidFill>
                  <a:srgbClr val="000066"/>
                </a:solidFill>
              </a:rPr>
              <a:t>C</a:t>
            </a:r>
            <a:r>
              <a:rPr lang="en-US" sz="2000" b="1" dirty="0">
                <a:solidFill>
                  <a:srgbClr val="FF0000"/>
                </a:solidFill>
              </a:rPr>
              <a:t>oefficients (</a:t>
            </a:r>
            <a:r>
              <a:rPr lang="en-US" sz="2000" b="1" dirty="0">
                <a:solidFill>
                  <a:srgbClr val="000066"/>
                </a:solidFill>
              </a:rPr>
              <a:t>CC</a:t>
            </a:r>
            <a:r>
              <a:rPr lang="en-US" sz="2000" b="1" dirty="0">
                <a:solidFill>
                  <a:srgbClr val="FF0000"/>
                </a:solidFill>
              </a:rPr>
              <a:t>) for </a:t>
            </a:r>
            <a:r>
              <a:rPr lang="en-US" sz="2000" b="1" dirty="0" smtClean="0">
                <a:solidFill>
                  <a:srgbClr val="FF0000"/>
                </a:solidFill>
              </a:rPr>
              <a:t>MDOF</a:t>
            </a:r>
            <a:r>
              <a:rPr lang="it-IT" sz="2000" b="1" dirty="0" smtClean="0">
                <a:solidFill>
                  <a:srgbClr val="002060"/>
                </a:solidFill>
                <a:effectLst>
                  <a:outerShdw blurRad="38100" dist="38100" dir="2700000" algn="tl">
                    <a:srgbClr val="000000">
                      <a:alpha val="43137"/>
                    </a:srgbClr>
                  </a:outerShdw>
                </a:effectLst>
                <a:ea typeface="MS PGothic" pitchFamily="34" charset="-128"/>
              </a:rPr>
              <a:t> </a:t>
            </a:r>
            <a:endParaRPr lang="en-US" sz="1600" b="1" dirty="0">
              <a:solidFill>
                <a:srgbClr val="002060"/>
              </a:solidFill>
              <a:effectLst>
                <a:outerShdw blurRad="38100" dist="38100" dir="2700000" algn="tl">
                  <a:srgbClr val="000000">
                    <a:alpha val="43137"/>
                  </a:srgbClr>
                </a:outerShdw>
              </a:effectLst>
            </a:endParaRPr>
          </a:p>
        </p:txBody>
      </p:sp>
      <p:pic>
        <p:nvPicPr>
          <p:cNvPr id="22" name="Immagine 21" descr="struttura irreg.tif"/>
          <p:cNvPicPr/>
          <p:nvPr/>
        </p:nvPicPr>
        <p:blipFill>
          <a:blip r:embed="rId4" cstate="print"/>
          <a:srcRect/>
          <a:stretch>
            <a:fillRect/>
          </a:stretch>
        </p:blipFill>
        <p:spPr bwMode="auto">
          <a:xfrm>
            <a:off x="1411123" y="1608984"/>
            <a:ext cx="912334" cy="1617802"/>
          </a:xfrm>
          <a:prstGeom prst="rect">
            <a:avLst/>
          </a:prstGeom>
          <a:noFill/>
        </p:spPr>
      </p:pic>
      <p:pic>
        <p:nvPicPr>
          <p:cNvPr id="23" name="Immagine 22" descr="struttura 4piani.tif"/>
          <p:cNvPicPr/>
          <p:nvPr/>
        </p:nvPicPr>
        <p:blipFill>
          <a:blip r:embed="rId5" cstate="print"/>
          <a:srcRect/>
          <a:stretch>
            <a:fillRect/>
          </a:stretch>
        </p:blipFill>
        <p:spPr bwMode="auto">
          <a:xfrm>
            <a:off x="2240354" y="1856830"/>
            <a:ext cx="1582775" cy="1321760"/>
          </a:xfrm>
          <a:prstGeom prst="rect">
            <a:avLst/>
          </a:prstGeom>
          <a:noFill/>
        </p:spPr>
      </p:pic>
      <p:sp>
        <p:nvSpPr>
          <p:cNvPr id="24" name="Rettangolo 23"/>
          <p:cNvSpPr/>
          <p:nvPr/>
        </p:nvSpPr>
        <p:spPr>
          <a:xfrm>
            <a:off x="1458276" y="1449674"/>
            <a:ext cx="707245" cy="369332"/>
          </a:xfrm>
          <a:prstGeom prst="rect">
            <a:avLst/>
          </a:prstGeom>
        </p:spPr>
        <p:txBody>
          <a:bodyPr wrap="none">
            <a:spAutoFit/>
          </a:bodyPr>
          <a:lstStyle/>
          <a:p>
            <a:r>
              <a:rPr lang="en-GB" sz="1800" b="1" dirty="0" smtClean="0">
                <a:solidFill>
                  <a:srgbClr val="FF0000"/>
                </a:solidFill>
                <a:effectLst>
                  <a:outerShdw blurRad="38100" dist="38100" dir="2700000" algn="tl">
                    <a:srgbClr val="000000">
                      <a:alpha val="43137"/>
                    </a:srgbClr>
                  </a:outerShdw>
                </a:effectLst>
              </a:rPr>
              <a:t>6SIRF</a:t>
            </a:r>
            <a:endParaRPr lang="en-US" sz="1800" dirty="0"/>
          </a:p>
        </p:txBody>
      </p:sp>
      <p:sp>
        <p:nvSpPr>
          <p:cNvPr id="25" name="Rettangolo 24"/>
          <p:cNvSpPr/>
          <p:nvPr/>
        </p:nvSpPr>
        <p:spPr>
          <a:xfrm>
            <a:off x="249800" y="1449674"/>
            <a:ext cx="646331" cy="369332"/>
          </a:xfrm>
          <a:prstGeom prst="rect">
            <a:avLst/>
          </a:prstGeom>
        </p:spPr>
        <p:txBody>
          <a:bodyPr wrap="none">
            <a:spAutoFit/>
          </a:bodyPr>
          <a:lstStyle/>
          <a:p>
            <a:r>
              <a:rPr lang="en-GB" sz="1800" b="1" dirty="0" smtClean="0">
                <a:solidFill>
                  <a:srgbClr val="FF0000"/>
                </a:solidFill>
                <a:effectLst>
                  <a:outerShdw blurRad="38100" dist="38100" dir="2700000" algn="tl">
                    <a:srgbClr val="000000">
                      <a:alpha val="43137"/>
                    </a:srgbClr>
                  </a:outerShdw>
                </a:effectLst>
              </a:rPr>
              <a:t>6SRF</a:t>
            </a:r>
            <a:endParaRPr lang="en-US" sz="1800" dirty="0"/>
          </a:p>
        </p:txBody>
      </p:sp>
      <p:sp>
        <p:nvSpPr>
          <p:cNvPr id="26" name="Rettangolo 25"/>
          <p:cNvSpPr/>
          <p:nvPr/>
        </p:nvSpPr>
        <p:spPr>
          <a:xfrm>
            <a:off x="2378682" y="1590635"/>
            <a:ext cx="646331" cy="369332"/>
          </a:xfrm>
          <a:prstGeom prst="rect">
            <a:avLst/>
          </a:prstGeom>
        </p:spPr>
        <p:txBody>
          <a:bodyPr wrap="none">
            <a:spAutoFit/>
          </a:bodyPr>
          <a:lstStyle/>
          <a:p>
            <a:r>
              <a:rPr lang="en-GB" sz="1800" b="1" dirty="0" smtClean="0">
                <a:solidFill>
                  <a:srgbClr val="FF0000"/>
                </a:solidFill>
                <a:effectLst>
                  <a:outerShdw blurRad="38100" dist="38100" dir="2700000" algn="tl">
                    <a:srgbClr val="000000">
                      <a:alpha val="43137"/>
                    </a:srgbClr>
                  </a:outerShdw>
                </a:effectLst>
              </a:rPr>
              <a:t>4SRF</a:t>
            </a:r>
            <a:endParaRPr lang="en-US" sz="1800" dirty="0"/>
          </a:p>
        </p:txBody>
      </p:sp>
      <p:pic>
        <p:nvPicPr>
          <p:cNvPr id="5" name="Immagine 4"/>
          <p:cNvPicPr>
            <a:picLocks noChangeAspect="1"/>
          </p:cNvPicPr>
          <p:nvPr/>
        </p:nvPicPr>
        <p:blipFill>
          <a:blip r:embed="rId6"/>
          <a:stretch>
            <a:fillRect/>
          </a:stretch>
        </p:blipFill>
        <p:spPr>
          <a:xfrm>
            <a:off x="65314" y="3090409"/>
            <a:ext cx="5767493" cy="1720130"/>
          </a:xfrm>
          <a:prstGeom prst="rect">
            <a:avLst/>
          </a:prstGeom>
        </p:spPr>
      </p:pic>
    </p:spTree>
    <p:extLst>
      <p:ext uri="{BB962C8B-B14F-4D97-AF65-F5344CB8AC3E}">
        <p14:creationId xmlns:p14="http://schemas.microsoft.com/office/powerpoint/2010/main" val="3344036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magine 26" descr="struttura 6piani.tif"/>
          <p:cNvPicPr/>
          <p:nvPr/>
        </p:nvPicPr>
        <p:blipFill>
          <a:blip r:embed="rId2" cstate="print"/>
          <a:srcRect/>
          <a:stretch>
            <a:fillRect/>
          </a:stretch>
        </p:blipFill>
        <p:spPr bwMode="auto">
          <a:xfrm>
            <a:off x="9190" y="1672838"/>
            <a:ext cx="1379400" cy="1553948"/>
          </a:xfrm>
          <a:prstGeom prst="rect">
            <a:avLst/>
          </a:prstGeom>
          <a:noFill/>
        </p:spPr>
      </p:pic>
      <p:sp>
        <p:nvSpPr>
          <p:cNvPr id="4" name="Segnaposto numero diapositiva 1"/>
          <p:cNvSpPr>
            <a:spLocks noGrp="1"/>
          </p:cNvSpPr>
          <p:nvPr>
            <p:ph type="sldNum" sz="quarter" idx="12"/>
          </p:nvPr>
        </p:nvSpPr>
        <p:spPr>
          <a:xfrm>
            <a:off x="8597735" y="36910"/>
            <a:ext cx="546266" cy="273844"/>
          </a:xfrm>
        </p:spPr>
        <p:txBody>
          <a:bodyPr/>
          <a:lstStyle/>
          <a:p>
            <a:pPr algn="r">
              <a:defRPr/>
            </a:pPr>
            <a:fld id="{8F90E91E-D9A7-4EBC-81CE-4C0CE4D5C9E3}" type="slidenum">
              <a:rPr lang="it-IT" smtClean="0">
                <a:latin typeface="Garamond" pitchFamily="18" charset="0"/>
              </a:rPr>
              <a:pPr algn="r">
                <a:defRPr/>
              </a:pPr>
              <a:t>15</a:t>
            </a:fld>
            <a:endParaRPr lang="it-IT" dirty="0">
              <a:latin typeface="Garamond" pitchFamily="18" charset="0"/>
            </a:endParaRPr>
          </a:p>
        </p:txBody>
      </p:sp>
      <p:sp>
        <p:nvSpPr>
          <p:cNvPr id="7" name="Rettangolo 6"/>
          <p:cNvSpPr/>
          <p:nvPr/>
        </p:nvSpPr>
        <p:spPr>
          <a:xfrm>
            <a:off x="6231865" y="3070789"/>
            <a:ext cx="2564265" cy="1841530"/>
          </a:xfrm>
          <a:prstGeom prst="rect">
            <a:avLst/>
          </a:prstGeom>
        </p:spPr>
        <p:txBody>
          <a:bodyPr wrap="square">
            <a:spAutoFit/>
          </a:bodyPr>
          <a:lstStyle/>
          <a:p>
            <a:pPr marL="285750" lvl="1" indent="-285750" algn="just">
              <a:spcBef>
                <a:spcPts val="200"/>
              </a:spcBef>
              <a:buFont typeface="Wingdings" panose="05000000000000000000" pitchFamily="2" charset="2"/>
              <a:buChar char="ü"/>
            </a:pPr>
            <a:r>
              <a:rPr lang="en-US" sz="1400" b="1" dirty="0" smtClean="0">
                <a:solidFill>
                  <a:schemeClr val="tx2">
                    <a:lumMod val="75000"/>
                  </a:schemeClr>
                </a:solidFill>
              </a:rPr>
              <a:t>It can be recognized that the elastic response spectrum at the  second period of vibration T</a:t>
            </a:r>
            <a:r>
              <a:rPr lang="en-US" sz="1400" b="1" baseline="-25000" dirty="0" smtClean="0">
                <a:solidFill>
                  <a:schemeClr val="tx2">
                    <a:lumMod val="75000"/>
                  </a:schemeClr>
                </a:solidFill>
              </a:rPr>
              <a:t>2</a:t>
            </a:r>
            <a:r>
              <a:rPr lang="en-US" sz="1400" b="1" dirty="0" smtClean="0">
                <a:solidFill>
                  <a:schemeClr val="tx2">
                    <a:lumMod val="75000"/>
                  </a:schemeClr>
                </a:solidFill>
              </a:rPr>
              <a:t> are the parameters with highest correlation with the response. </a:t>
            </a:r>
          </a:p>
          <a:p>
            <a:pPr marL="285750" indent="-285750" algn="just">
              <a:spcBef>
                <a:spcPts val="200"/>
              </a:spcBef>
              <a:buFont typeface="Wingdings" panose="05000000000000000000" pitchFamily="2" charset="2"/>
              <a:buChar char="ü"/>
            </a:pPr>
            <a:endParaRPr lang="en-US" sz="1400" b="1" dirty="0">
              <a:solidFill>
                <a:srgbClr val="A50021"/>
              </a:solidFill>
              <a:cs typeface="Times New Roman" pitchFamily="18" charset="0"/>
            </a:endParaRPr>
          </a:p>
        </p:txBody>
      </p:sp>
      <p:sp>
        <p:nvSpPr>
          <p:cNvPr id="21" name="Rettangolo 20"/>
          <p:cNvSpPr/>
          <p:nvPr/>
        </p:nvSpPr>
        <p:spPr>
          <a:xfrm>
            <a:off x="65315" y="818868"/>
            <a:ext cx="9078686" cy="707886"/>
          </a:xfrm>
          <a:prstGeom prst="rect">
            <a:avLst/>
          </a:prstGeom>
          <a:noFill/>
          <a:ln>
            <a:noFill/>
          </a:ln>
          <a:effectLst/>
        </p:spPr>
        <p:txBody>
          <a:bodyPr wrap="square">
            <a:spAutoFit/>
          </a:bodyPr>
          <a:lstStyle/>
          <a:p>
            <a:r>
              <a:rPr lang="en-US" sz="2000" b="1" dirty="0" smtClean="0">
                <a:solidFill>
                  <a:srgbClr val="000066"/>
                </a:solidFill>
              </a:rPr>
              <a:t>I</a:t>
            </a:r>
            <a:r>
              <a:rPr lang="en-US" sz="2000" b="1" dirty="0" smtClean="0">
                <a:solidFill>
                  <a:srgbClr val="FF0000"/>
                </a:solidFill>
              </a:rPr>
              <a:t>ntensity </a:t>
            </a:r>
            <a:r>
              <a:rPr lang="en-US" sz="2000" b="1" dirty="0">
                <a:solidFill>
                  <a:srgbClr val="000066"/>
                </a:solidFill>
              </a:rPr>
              <a:t>M</a:t>
            </a:r>
            <a:r>
              <a:rPr lang="en-US" sz="2000" b="1" dirty="0">
                <a:solidFill>
                  <a:srgbClr val="FF0000"/>
                </a:solidFill>
              </a:rPr>
              <a:t>easure vs. </a:t>
            </a:r>
            <a:r>
              <a:rPr lang="en-US" sz="2000" b="1" dirty="0" smtClean="0">
                <a:solidFill>
                  <a:srgbClr val="000066"/>
                </a:solidFill>
              </a:rPr>
              <a:t>E</a:t>
            </a:r>
            <a:r>
              <a:rPr lang="en-US" sz="2000" b="1" dirty="0" smtClean="0">
                <a:solidFill>
                  <a:srgbClr val="FF0000"/>
                </a:solidFill>
              </a:rPr>
              <a:t>ngineering </a:t>
            </a:r>
            <a:r>
              <a:rPr lang="en-US" sz="2000" b="1" dirty="0" smtClean="0">
                <a:solidFill>
                  <a:srgbClr val="000066"/>
                </a:solidFill>
              </a:rPr>
              <a:t>D</a:t>
            </a:r>
            <a:r>
              <a:rPr lang="en-US" sz="2000" b="1" dirty="0" smtClean="0">
                <a:solidFill>
                  <a:srgbClr val="FF0000"/>
                </a:solidFill>
              </a:rPr>
              <a:t>emand </a:t>
            </a:r>
            <a:r>
              <a:rPr lang="en-US" sz="2000" b="1" dirty="0" smtClean="0">
                <a:solidFill>
                  <a:srgbClr val="000066"/>
                </a:solidFill>
              </a:rPr>
              <a:t>P</a:t>
            </a:r>
            <a:r>
              <a:rPr lang="en-US" sz="2000" b="1" dirty="0" smtClean="0">
                <a:solidFill>
                  <a:srgbClr val="FF0000"/>
                </a:solidFill>
              </a:rPr>
              <a:t>arameters (</a:t>
            </a:r>
            <a:r>
              <a:rPr lang="en-US" sz="2000" b="1" dirty="0" smtClean="0">
                <a:solidFill>
                  <a:srgbClr val="000066"/>
                </a:solidFill>
              </a:rPr>
              <a:t>IM-EDP</a:t>
            </a:r>
            <a:r>
              <a:rPr lang="en-US" sz="2000" b="1" dirty="0" smtClean="0">
                <a:solidFill>
                  <a:srgbClr val="FF0000"/>
                </a:solidFill>
              </a:rPr>
              <a:t>)  </a:t>
            </a:r>
            <a:r>
              <a:rPr lang="en-US" sz="2000" b="1" dirty="0" smtClean="0">
                <a:solidFill>
                  <a:srgbClr val="000066"/>
                </a:solidFill>
              </a:rPr>
              <a:t>C</a:t>
            </a:r>
            <a:r>
              <a:rPr lang="en-US" sz="2000" b="1" dirty="0" smtClean="0">
                <a:solidFill>
                  <a:srgbClr val="FF0000"/>
                </a:solidFill>
              </a:rPr>
              <a:t>orrelation </a:t>
            </a:r>
            <a:r>
              <a:rPr lang="en-US" sz="2000" b="1" dirty="0">
                <a:solidFill>
                  <a:srgbClr val="000066"/>
                </a:solidFill>
              </a:rPr>
              <a:t>C</a:t>
            </a:r>
            <a:r>
              <a:rPr lang="en-US" sz="2000" b="1" dirty="0">
                <a:solidFill>
                  <a:srgbClr val="FF0000"/>
                </a:solidFill>
              </a:rPr>
              <a:t>oefficients (</a:t>
            </a:r>
            <a:r>
              <a:rPr lang="en-US" sz="2000" b="1" dirty="0">
                <a:solidFill>
                  <a:srgbClr val="000066"/>
                </a:solidFill>
              </a:rPr>
              <a:t>CC</a:t>
            </a:r>
            <a:r>
              <a:rPr lang="en-US" sz="2000" b="1" dirty="0">
                <a:solidFill>
                  <a:srgbClr val="FF0000"/>
                </a:solidFill>
              </a:rPr>
              <a:t>) for </a:t>
            </a:r>
            <a:r>
              <a:rPr lang="en-US" sz="2000" b="1" dirty="0" smtClean="0">
                <a:solidFill>
                  <a:srgbClr val="FF0000"/>
                </a:solidFill>
              </a:rPr>
              <a:t>MDOF</a:t>
            </a:r>
            <a:r>
              <a:rPr lang="it-IT" sz="2000" b="1" dirty="0" smtClean="0">
                <a:solidFill>
                  <a:srgbClr val="002060"/>
                </a:solidFill>
                <a:effectLst>
                  <a:outerShdw blurRad="38100" dist="38100" dir="2700000" algn="tl">
                    <a:srgbClr val="000000">
                      <a:alpha val="43137"/>
                    </a:srgbClr>
                  </a:outerShdw>
                </a:effectLst>
                <a:ea typeface="MS PGothic" pitchFamily="34" charset="-128"/>
              </a:rPr>
              <a:t> </a:t>
            </a:r>
            <a:endParaRPr lang="en-US" sz="1600" b="1" dirty="0">
              <a:solidFill>
                <a:srgbClr val="002060"/>
              </a:solidFill>
              <a:effectLst>
                <a:outerShdw blurRad="38100" dist="38100" dir="2700000" algn="tl">
                  <a:srgbClr val="000000">
                    <a:alpha val="43137"/>
                  </a:srgbClr>
                </a:outerShdw>
              </a:effectLst>
            </a:endParaRPr>
          </a:p>
        </p:txBody>
      </p:sp>
      <p:pic>
        <p:nvPicPr>
          <p:cNvPr id="22" name="Immagine 21" descr="struttura irreg.tif"/>
          <p:cNvPicPr/>
          <p:nvPr/>
        </p:nvPicPr>
        <p:blipFill>
          <a:blip r:embed="rId3" cstate="print"/>
          <a:srcRect/>
          <a:stretch>
            <a:fillRect/>
          </a:stretch>
        </p:blipFill>
        <p:spPr bwMode="auto">
          <a:xfrm>
            <a:off x="1411123" y="1608984"/>
            <a:ext cx="912334" cy="1617802"/>
          </a:xfrm>
          <a:prstGeom prst="rect">
            <a:avLst/>
          </a:prstGeom>
          <a:noFill/>
        </p:spPr>
      </p:pic>
      <p:pic>
        <p:nvPicPr>
          <p:cNvPr id="23" name="Immagine 22" descr="struttura 4piani.tif"/>
          <p:cNvPicPr/>
          <p:nvPr/>
        </p:nvPicPr>
        <p:blipFill>
          <a:blip r:embed="rId4" cstate="print"/>
          <a:srcRect/>
          <a:stretch>
            <a:fillRect/>
          </a:stretch>
        </p:blipFill>
        <p:spPr bwMode="auto">
          <a:xfrm>
            <a:off x="2240354" y="1856830"/>
            <a:ext cx="1582775" cy="1321760"/>
          </a:xfrm>
          <a:prstGeom prst="rect">
            <a:avLst/>
          </a:prstGeom>
          <a:noFill/>
        </p:spPr>
      </p:pic>
      <p:sp>
        <p:nvSpPr>
          <p:cNvPr id="24" name="Rettangolo 23"/>
          <p:cNvSpPr/>
          <p:nvPr/>
        </p:nvSpPr>
        <p:spPr>
          <a:xfrm>
            <a:off x="1458276" y="1449674"/>
            <a:ext cx="707245" cy="369332"/>
          </a:xfrm>
          <a:prstGeom prst="rect">
            <a:avLst/>
          </a:prstGeom>
        </p:spPr>
        <p:txBody>
          <a:bodyPr wrap="none">
            <a:spAutoFit/>
          </a:bodyPr>
          <a:lstStyle/>
          <a:p>
            <a:r>
              <a:rPr lang="en-GB" sz="1800" b="1" dirty="0" smtClean="0">
                <a:solidFill>
                  <a:srgbClr val="FF0000"/>
                </a:solidFill>
                <a:effectLst>
                  <a:outerShdw blurRad="38100" dist="38100" dir="2700000" algn="tl">
                    <a:srgbClr val="000000">
                      <a:alpha val="43137"/>
                    </a:srgbClr>
                  </a:outerShdw>
                </a:effectLst>
              </a:rPr>
              <a:t>6SIRF</a:t>
            </a:r>
            <a:endParaRPr lang="en-US" sz="1800" dirty="0"/>
          </a:p>
        </p:txBody>
      </p:sp>
      <p:sp>
        <p:nvSpPr>
          <p:cNvPr id="25" name="Rettangolo 24"/>
          <p:cNvSpPr/>
          <p:nvPr/>
        </p:nvSpPr>
        <p:spPr>
          <a:xfrm>
            <a:off x="249800" y="1449674"/>
            <a:ext cx="646331" cy="369332"/>
          </a:xfrm>
          <a:prstGeom prst="rect">
            <a:avLst/>
          </a:prstGeom>
        </p:spPr>
        <p:txBody>
          <a:bodyPr wrap="none">
            <a:spAutoFit/>
          </a:bodyPr>
          <a:lstStyle/>
          <a:p>
            <a:r>
              <a:rPr lang="en-GB" sz="1800" b="1" dirty="0" smtClean="0">
                <a:solidFill>
                  <a:srgbClr val="FF0000"/>
                </a:solidFill>
                <a:effectLst>
                  <a:outerShdw blurRad="38100" dist="38100" dir="2700000" algn="tl">
                    <a:srgbClr val="000000">
                      <a:alpha val="43137"/>
                    </a:srgbClr>
                  </a:outerShdw>
                </a:effectLst>
              </a:rPr>
              <a:t>6SRF</a:t>
            </a:r>
            <a:endParaRPr lang="en-US" sz="1800" dirty="0"/>
          </a:p>
        </p:txBody>
      </p:sp>
      <p:sp>
        <p:nvSpPr>
          <p:cNvPr id="26" name="Rettangolo 25"/>
          <p:cNvSpPr/>
          <p:nvPr/>
        </p:nvSpPr>
        <p:spPr>
          <a:xfrm>
            <a:off x="2378682" y="1590635"/>
            <a:ext cx="646331" cy="369332"/>
          </a:xfrm>
          <a:prstGeom prst="rect">
            <a:avLst/>
          </a:prstGeom>
        </p:spPr>
        <p:txBody>
          <a:bodyPr wrap="none">
            <a:spAutoFit/>
          </a:bodyPr>
          <a:lstStyle/>
          <a:p>
            <a:r>
              <a:rPr lang="en-GB" sz="1800" b="1" dirty="0" smtClean="0">
                <a:solidFill>
                  <a:srgbClr val="FF0000"/>
                </a:solidFill>
                <a:effectLst>
                  <a:outerShdw blurRad="38100" dist="38100" dir="2700000" algn="tl">
                    <a:srgbClr val="000000">
                      <a:alpha val="43137"/>
                    </a:srgbClr>
                  </a:outerShdw>
                </a:effectLst>
              </a:rPr>
              <a:t>4SRF</a:t>
            </a:r>
            <a:endParaRPr lang="en-US" sz="1800" dirty="0"/>
          </a:p>
        </p:txBody>
      </p:sp>
      <p:sp>
        <p:nvSpPr>
          <p:cNvPr id="12" name="Rettangolo 11"/>
          <p:cNvSpPr/>
          <p:nvPr/>
        </p:nvSpPr>
        <p:spPr>
          <a:xfrm>
            <a:off x="3579996" y="1274672"/>
            <a:ext cx="5303739" cy="1815882"/>
          </a:xfrm>
          <a:prstGeom prst="rect">
            <a:avLst/>
          </a:prstGeom>
        </p:spPr>
        <p:txBody>
          <a:bodyPr wrap="square">
            <a:spAutoFit/>
          </a:bodyPr>
          <a:lstStyle/>
          <a:p>
            <a:pPr marL="285750" lvl="1" indent="-285750" algn="just">
              <a:spcBef>
                <a:spcPts val="200"/>
              </a:spcBef>
              <a:buFont typeface="Wingdings" panose="05000000000000000000" pitchFamily="2" charset="2"/>
              <a:buChar char="ü"/>
            </a:pPr>
            <a:r>
              <a:rPr lang="tr-TR" sz="1400" b="1" dirty="0" smtClean="0">
                <a:solidFill>
                  <a:schemeClr val="tx2">
                    <a:lumMod val="75000"/>
                  </a:schemeClr>
                </a:solidFill>
              </a:rPr>
              <a:t>It </a:t>
            </a:r>
            <a:r>
              <a:rPr lang="tr-TR" sz="1400" b="1" dirty="0">
                <a:solidFill>
                  <a:schemeClr val="tx2">
                    <a:lumMod val="75000"/>
                  </a:schemeClr>
                </a:solidFill>
              </a:rPr>
              <a:t>is noteworthy that the global response parameters do not give information about the demand distribution along the structure height, and the possible dependence of </a:t>
            </a:r>
            <a:r>
              <a:rPr lang="tr-TR" sz="1400" b="1" dirty="0">
                <a:solidFill>
                  <a:srgbClr val="FF0000"/>
                </a:solidFill>
              </a:rPr>
              <a:t>local demand by the response of the higher mode</a:t>
            </a:r>
            <a:r>
              <a:rPr lang="tr-TR" sz="1400" b="1" dirty="0">
                <a:solidFill>
                  <a:schemeClr val="tx2">
                    <a:lumMod val="75000"/>
                  </a:schemeClr>
                </a:solidFill>
              </a:rPr>
              <a:t>. Therefore, the correlation among the input Intensity Measure (IM) and the response parameters of the upper floor were </a:t>
            </a:r>
            <a:r>
              <a:rPr lang="tr-TR" sz="1400" b="1" dirty="0" smtClean="0">
                <a:solidFill>
                  <a:schemeClr val="tx2">
                    <a:lumMod val="75000"/>
                  </a:schemeClr>
                </a:solidFill>
              </a:rPr>
              <a:t>evaluated</a:t>
            </a:r>
            <a:r>
              <a:rPr lang="it-IT" sz="1400" b="1" dirty="0" smtClean="0">
                <a:solidFill>
                  <a:schemeClr val="tx2">
                    <a:lumMod val="75000"/>
                  </a:schemeClr>
                </a:solidFill>
              </a:rPr>
              <a:t>; </a:t>
            </a:r>
            <a:r>
              <a:rPr lang="tr-TR" sz="1400" b="1" dirty="0" smtClean="0">
                <a:solidFill>
                  <a:schemeClr val="tx2">
                    <a:lumMod val="75000"/>
                  </a:schemeClr>
                </a:solidFill>
              </a:rPr>
              <a:t>a </a:t>
            </a:r>
            <a:r>
              <a:rPr lang="tr-TR" sz="1400" b="1" dirty="0">
                <a:solidFill>
                  <a:schemeClr val="tx2">
                    <a:lumMod val="75000"/>
                  </a:schemeClr>
                </a:solidFill>
              </a:rPr>
              <a:t>dependence from input spectral characteristic co</a:t>
            </a:r>
            <a:r>
              <a:rPr lang="tr-TR" sz="1400" b="1" dirty="0">
                <a:solidFill>
                  <a:schemeClr val="accent1">
                    <a:lumMod val="75000"/>
                  </a:schemeClr>
                </a:solidFill>
              </a:rPr>
              <a:t>rresp</a:t>
            </a:r>
            <a:r>
              <a:rPr lang="tr-TR" sz="1400" b="1" dirty="0">
                <a:solidFill>
                  <a:schemeClr val="tx2">
                    <a:lumMod val="75000"/>
                  </a:schemeClr>
                </a:solidFill>
              </a:rPr>
              <a:t>onding to the second period of vibration T</a:t>
            </a:r>
            <a:r>
              <a:rPr lang="tr-TR" sz="1400" b="1" baseline="-25000" dirty="0">
                <a:solidFill>
                  <a:schemeClr val="tx2">
                    <a:lumMod val="75000"/>
                  </a:schemeClr>
                </a:solidFill>
              </a:rPr>
              <a:t>2</a:t>
            </a:r>
            <a:r>
              <a:rPr lang="tr-TR" sz="1400" b="1" dirty="0">
                <a:solidFill>
                  <a:schemeClr val="tx2">
                    <a:lumMod val="75000"/>
                  </a:schemeClr>
                </a:solidFill>
              </a:rPr>
              <a:t> are expected</a:t>
            </a:r>
            <a:r>
              <a:rPr lang="en-US" sz="1400" b="1" dirty="0">
                <a:solidFill>
                  <a:schemeClr val="tx2">
                    <a:lumMod val="75000"/>
                  </a:schemeClr>
                </a:solidFill>
              </a:rPr>
              <a:t>. </a:t>
            </a:r>
            <a:endParaRPr lang="it-IT" sz="1400" b="1" dirty="0">
              <a:solidFill>
                <a:srgbClr val="A50021"/>
              </a:solidFill>
              <a:cs typeface="Times New Roman" pitchFamily="18" charset="0"/>
            </a:endParaRPr>
          </a:p>
        </p:txBody>
      </p:sp>
      <p:pic>
        <p:nvPicPr>
          <p:cNvPr id="3" name="Immagine 2"/>
          <p:cNvPicPr>
            <a:picLocks noChangeAspect="1"/>
          </p:cNvPicPr>
          <p:nvPr/>
        </p:nvPicPr>
        <p:blipFill>
          <a:blip r:embed="rId5"/>
          <a:stretch>
            <a:fillRect/>
          </a:stretch>
        </p:blipFill>
        <p:spPr>
          <a:xfrm>
            <a:off x="9191" y="3178771"/>
            <a:ext cx="6302158" cy="1893432"/>
          </a:xfrm>
          <a:prstGeom prst="rect">
            <a:avLst/>
          </a:prstGeom>
        </p:spPr>
      </p:pic>
    </p:spTree>
    <p:extLst>
      <p:ext uri="{BB962C8B-B14F-4D97-AF65-F5344CB8AC3E}">
        <p14:creationId xmlns:p14="http://schemas.microsoft.com/office/powerpoint/2010/main" val="139490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p:cNvSpPr>
            <a:spLocks noGrp="1"/>
          </p:cNvSpPr>
          <p:nvPr>
            <p:ph type="sldNum" sz="quarter" idx="12"/>
          </p:nvPr>
        </p:nvSpPr>
        <p:spPr>
          <a:xfrm>
            <a:off x="8597735" y="36910"/>
            <a:ext cx="546266" cy="273844"/>
          </a:xfrm>
        </p:spPr>
        <p:txBody>
          <a:bodyPr/>
          <a:lstStyle/>
          <a:p>
            <a:pPr algn="r">
              <a:defRPr/>
            </a:pPr>
            <a:fld id="{8F90E91E-D9A7-4EBC-81CE-4C0CE4D5C9E3}" type="slidenum">
              <a:rPr lang="it-IT" smtClean="0">
                <a:latin typeface="Garamond" pitchFamily="18" charset="0"/>
              </a:rPr>
              <a:pPr algn="r">
                <a:defRPr/>
              </a:pPr>
              <a:t>16</a:t>
            </a:fld>
            <a:endParaRPr lang="it-IT" dirty="0">
              <a:latin typeface="Garamond" pitchFamily="18" charset="0"/>
            </a:endParaRPr>
          </a:p>
        </p:txBody>
      </p:sp>
      <p:sp>
        <p:nvSpPr>
          <p:cNvPr id="21" name="Rettangolo 20"/>
          <p:cNvSpPr/>
          <p:nvPr/>
        </p:nvSpPr>
        <p:spPr>
          <a:xfrm>
            <a:off x="65315" y="818868"/>
            <a:ext cx="9078686" cy="461665"/>
          </a:xfrm>
          <a:prstGeom prst="rect">
            <a:avLst/>
          </a:prstGeom>
          <a:noFill/>
          <a:ln>
            <a:noFill/>
          </a:ln>
          <a:effectLst/>
        </p:spPr>
        <p:txBody>
          <a:bodyPr wrap="square">
            <a:spAutoFit/>
          </a:bodyPr>
          <a:lstStyle/>
          <a:p>
            <a:r>
              <a:rPr lang="en-US" sz="2400" b="1" dirty="0" smtClean="0">
                <a:solidFill>
                  <a:srgbClr val="000066"/>
                </a:solidFill>
              </a:rPr>
              <a:t>Scattering of the response</a:t>
            </a:r>
            <a:endParaRPr lang="en-US" b="1" dirty="0">
              <a:solidFill>
                <a:srgbClr val="002060"/>
              </a:solidFill>
              <a:effectLst>
                <a:outerShdw blurRad="38100" dist="38100" dir="2700000" algn="tl">
                  <a:srgbClr val="000000">
                    <a:alpha val="43137"/>
                  </a:srgbClr>
                </a:outerShdw>
              </a:effectLst>
            </a:endParaRPr>
          </a:p>
        </p:txBody>
      </p:sp>
      <p:grpSp>
        <p:nvGrpSpPr>
          <p:cNvPr id="5" name="Gruppo 4"/>
          <p:cNvGrpSpPr/>
          <p:nvPr/>
        </p:nvGrpSpPr>
        <p:grpSpPr>
          <a:xfrm>
            <a:off x="65315" y="1215504"/>
            <a:ext cx="3027999" cy="1438244"/>
            <a:chOff x="9190" y="1449674"/>
            <a:chExt cx="3813939" cy="1777112"/>
          </a:xfrm>
        </p:grpSpPr>
        <p:pic>
          <p:nvPicPr>
            <p:cNvPr id="23" name="Immagine 22" descr="struttura 4piani.tif"/>
            <p:cNvPicPr/>
            <p:nvPr/>
          </p:nvPicPr>
          <p:blipFill>
            <a:blip r:embed="rId3" cstate="print"/>
            <a:srcRect/>
            <a:stretch>
              <a:fillRect/>
            </a:stretch>
          </p:blipFill>
          <p:spPr bwMode="auto">
            <a:xfrm>
              <a:off x="2240354" y="1856830"/>
              <a:ext cx="1582775" cy="1321760"/>
            </a:xfrm>
            <a:prstGeom prst="rect">
              <a:avLst/>
            </a:prstGeom>
            <a:noFill/>
          </p:spPr>
        </p:pic>
        <p:grpSp>
          <p:nvGrpSpPr>
            <p:cNvPr id="2" name="Gruppo 1"/>
            <p:cNvGrpSpPr/>
            <p:nvPr/>
          </p:nvGrpSpPr>
          <p:grpSpPr>
            <a:xfrm>
              <a:off x="9190" y="1449674"/>
              <a:ext cx="3054363" cy="1777112"/>
              <a:chOff x="9190" y="1449674"/>
              <a:chExt cx="3054363" cy="1777112"/>
            </a:xfrm>
          </p:grpSpPr>
          <p:pic>
            <p:nvPicPr>
              <p:cNvPr id="27" name="Immagine 26" descr="struttura 6piani.tif"/>
              <p:cNvPicPr/>
              <p:nvPr/>
            </p:nvPicPr>
            <p:blipFill>
              <a:blip r:embed="rId4" cstate="print"/>
              <a:srcRect/>
              <a:stretch>
                <a:fillRect/>
              </a:stretch>
            </p:blipFill>
            <p:spPr bwMode="auto">
              <a:xfrm>
                <a:off x="9190" y="1672838"/>
                <a:ext cx="1379400" cy="1553948"/>
              </a:xfrm>
              <a:prstGeom prst="rect">
                <a:avLst/>
              </a:prstGeom>
              <a:noFill/>
            </p:spPr>
          </p:pic>
          <p:pic>
            <p:nvPicPr>
              <p:cNvPr id="22" name="Immagine 21" descr="struttura irreg.tif"/>
              <p:cNvPicPr/>
              <p:nvPr/>
            </p:nvPicPr>
            <p:blipFill>
              <a:blip r:embed="rId5" cstate="print"/>
              <a:srcRect/>
              <a:stretch>
                <a:fillRect/>
              </a:stretch>
            </p:blipFill>
            <p:spPr bwMode="auto">
              <a:xfrm>
                <a:off x="1411123" y="1608984"/>
                <a:ext cx="912334" cy="1617802"/>
              </a:xfrm>
              <a:prstGeom prst="rect">
                <a:avLst/>
              </a:prstGeom>
              <a:noFill/>
            </p:spPr>
          </p:pic>
          <p:sp>
            <p:nvSpPr>
              <p:cNvPr id="24" name="Rettangolo 23"/>
              <p:cNvSpPr/>
              <p:nvPr/>
            </p:nvSpPr>
            <p:spPr>
              <a:xfrm>
                <a:off x="1458276" y="1449674"/>
                <a:ext cx="745443" cy="380293"/>
              </a:xfrm>
              <a:prstGeom prst="rect">
                <a:avLst/>
              </a:prstGeom>
            </p:spPr>
            <p:txBody>
              <a:bodyPr wrap="none">
                <a:spAutoFit/>
              </a:bodyPr>
              <a:lstStyle/>
              <a:p>
                <a:r>
                  <a:rPr lang="en-GB" sz="1400" b="1" dirty="0" smtClean="0">
                    <a:solidFill>
                      <a:srgbClr val="FF0000"/>
                    </a:solidFill>
                    <a:effectLst>
                      <a:outerShdw blurRad="38100" dist="38100" dir="2700000" algn="tl">
                        <a:srgbClr val="000000">
                          <a:alpha val="43137"/>
                        </a:srgbClr>
                      </a:outerShdw>
                    </a:effectLst>
                  </a:rPr>
                  <a:t>6SIRF</a:t>
                </a:r>
                <a:endParaRPr lang="en-US" sz="1400" dirty="0"/>
              </a:p>
            </p:txBody>
          </p:sp>
          <p:sp>
            <p:nvSpPr>
              <p:cNvPr id="25" name="Rettangolo 24"/>
              <p:cNvSpPr/>
              <p:nvPr/>
            </p:nvSpPr>
            <p:spPr>
              <a:xfrm>
                <a:off x="249800" y="1449674"/>
                <a:ext cx="684871" cy="380293"/>
              </a:xfrm>
              <a:prstGeom prst="rect">
                <a:avLst/>
              </a:prstGeom>
            </p:spPr>
            <p:txBody>
              <a:bodyPr wrap="none">
                <a:spAutoFit/>
              </a:bodyPr>
              <a:lstStyle/>
              <a:p>
                <a:r>
                  <a:rPr lang="en-GB" sz="1400" b="1" dirty="0" smtClean="0">
                    <a:solidFill>
                      <a:srgbClr val="FF0000"/>
                    </a:solidFill>
                    <a:effectLst>
                      <a:outerShdw blurRad="38100" dist="38100" dir="2700000" algn="tl">
                        <a:srgbClr val="000000">
                          <a:alpha val="43137"/>
                        </a:srgbClr>
                      </a:outerShdw>
                    </a:effectLst>
                  </a:rPr>
                  <a:t>6SRF</a:t>
                </a:r>
                <a:endParaRPr lang="en-US" sz="1400" dirty="0"/>
              </a:p>
            </p:txBody>
          </p:sp>
          <p:sp>
            <p:nvSpPr>
              <p:cNvPr id="26" name="Rettangolo 25"/>
              <p:cNvSpPr/>
              <p:nvPr/>
            </p:nvSpPr>
            <p:spPr>
              <a:xfrm>
                <a:off x="2378682" y="1590635"/>
                <a:ext cx="684871" cy="380293"/>
              </a:xfrm>
              <a:prstGeom prst="rect">
                <a:avLst/>
              </a:prstGeom>
            </p:spPr>
            <p:txBody>
              <a:bodyPr wrap="none">
                <a:spAutoFit/>
              </a:bodyPr>
              <a:lstStyle/>
              <a:p>
                <a:r>
                  <a:rPr lang="en-GB" sz="1400" b="1" dirty="0" smtClean="0">
                    <a:solidFill>
                      <a:srgbClr val="FF0000"/>
                    </a:solidFill>
                    <a:effectLst>
                      <a:outerShdw blurRad="38100" dist="38100" dir="2700000" algn="tl">
                        <a:srgbClr val="000000">
                          <a:alpha val="43137"/>
                        </a:srgbClr>
                      </a:outerShdw>
                    </a:effectLst>
                  </a:rPr>
                  <a:t>4SRF</a:t>
                </a:r>
                <a:endParaRPr lang="en-US" sz="1400" dirty="0"/>
              </a:p>
            </p:txBody>
          </p:sp>
        </p:grpSp>
      </p:grpSp>
      <p:sp>
        <p:nvSpPr>
          <p:cNvPr id="14" name="Rettangolo 13"/>
          <p:cNvSpPr/>
          <p:nvPr/>
        </p:nvSpPr>
        <p:spPr>
          <a:xfrm>
            <a:off x="3227471" y="1418706"/>
            <a:ext cx="4540697" cy="1384995"/>
          </a:xfrm>
          <a:prstGeom prst="rect">
            <a:avLst/>
          </a:prstGeom>
        </p:spPr>
        <p:txBody>
          <a:bodyPr wrap="square">
            <a:spAutoFit/>
          </a:bodyPr>
          <a:lstStyle/>
          <a:p>
            <a:pPr marL="285750" indent="-285750" algn="just">
              <a:spcBef>
                <a:spcPts val="200"/>
              </a:spcBef>
              <a:buFont typeface="Wingdings" panose="05000000000000000000" pitchFamily="2" charset="2"/>
              <a:buChar char="ü"/>
            </a:pPr>
            <a:r>
              <a:rPr lang="en-US" sz="1400" b="1" dirty="0" smtClean="0">
                <a:solidFill>
                  <a:schemeClr val="tx2">
                    <a:lumMod val="75000"/>
                  </a:schemeClr>
                </a:solidFill>
              </a:rPr>
              <a:t>In order to stress the relation of the scattering of the response with the scattering of the Intensity Measure parameters of the input, for each </a:t>
            </a:r>
            <a:r>
              <a:rPr lang="en-US" sz="1400" b="1" dirty="0" smtClean="0">
                <a:solidFill>
                  <a:srgbClr val="FF0000"/>
                </a:solidFill>
              </a:rPr>
              <a:t>IM P</a:t>
            </a:r>
            <a:r>
              <a:rPr lang="en-US" sz="1400" b="1" dirty="0" smtClean="0">
                <a:solidFill>
                  <a:schemeClr val="tx2">
                    <a:lumMod val="75000"/>
                  </a:schemeClr>
                </a:solidFill>
              </a:rPr>
              <a:t>arameter and for each structure (since some input IMP is structure dependent ) the sets affected by the minimum and the maximum  CoV of the IMP were identified</a:t>
            </a:r>
            <a:endParaRPr lang="it-IT" sz="1400" b="1" dirty="0">
              <a:solidFill>
                <a:srgbClr val="A50021"/>
              </a:solidFill>
              <a:cs typeface="Times New Roman" pitchFamily="18" charset="0"/>
            </a:endParaRPr>
          </a:p>
        </p:txBody>
      </p:sp>
      <p:pic>
        <p:nvPicPr>
          <p:cNvPr id="7" name="Immagine 6"/>
          <p:cNvPicPr>
            <a:picLocks noChangeAspect="1"/>
          </p:cNvPicPr>
          <p:nvPr/>
        </p:nvPicPr>
        <p:blipFill>
          <a:blip r:embed="rId6"/>
          <a:stretch>
            <a:fillRect/>
          </a:stretch>
        </p:blipFill>
        <p:spPr>
          <a:xfrm>
            <a:off x="-1" y="3019137"/>
            <a:ext cx="6293693" cy="1758532"/>
          </a:xfrm>
          <a:prstGeom prst="rect">
            <a:avLst/>
          </a:prstGeom>
        </p:spPr>
      </p:pic>
    </p:spTree>
    <p:extLst>
      <p:ext uri="{BB962C8B-B14F-4D97-AF65-F5344CB8AC3E}">
        <p14:creationId xmlns:p14="http://schemas.microsoft.com/office/powerpoint/2010/main" val="2458778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p:cNvSpPr>
            <a:spLocks noGrp="1"/>
          </p:cNvSpPr>
          <p:nvPr>
            <p:ph type="sldNum" sz="quarter" idx="12"/>
          </p:nvPr>
        </p:nvSpPr>
        <p:spPr>
          <a:xfrm>
            <a:off x="8597735" y="36910"/>
            <a:ext cx="546266" cy="273844"/>
          </a:xfrm>
        </p:spPr>
        <p:txBody>
          <a:bodyPr/>
          <a:lstStyle/>
          <a:p>
            <a:pPr algn="r">
              <a:defRPr/>
            </a:pPr>
            <a:fld id="{8F90E91E-D9A7-4EBC-81CE-4C0CE4D5C9E3}" type="slidenum">
              <a:rPr lang="it-IT" smtClean="0">
                <a:latin typeface="Garamond" pitchFamily="18" charset="0"/>
              </a:rPr>
              <a:pPr algn="r">
                <a:defRPr/>
              </a:pPr>
              <a:t>17</a:t>
            </a:fld>
            <a:endParaRPr lang="it-IT" dirty="0">
              <a:latin typeface="Garamond" pitchFamily="18" charset="0"/>
            </a:endParaRPr>
          </a:p>
        </p:txBody>
      </p:sp>
      <p:sp>
        <p:nvSpPr>
          <p:cNvPr id="21" name="Rettangolo 20"/>
          <p:cNvSpPr/>
          <p:nvPr/>
        </p:nvSpPr>
        <p:spPr>
          <a:xfrm>
            <a:off x="65315" y="818868"/>
            <a:ext cx="9078686" cy="461665"/>
          </a:xfrm>
          <a:prstGeom prst="rect">
            <a:avLst/>
          </a:prstGeom>
          <a:noFill/>
          <a:ln>
            <a:noFill/>
          </a:ln>
          <a:effectLst/>
        </p:spPr>
        <p:txBody>
          <a:bodyPr wrap="square">
            <a:spAutoFit/>
          </a:bodyPr>
          <a:lstStyle/>
          <a:p>
            <a:r>
              <a:rPr lang="en-US" sz="2400" b="1" dirty="0" smtClean="0">
                <a:solidFill>
                  <a:srgbClr val="000066"/>
                </a:solidFill>
              </a:rPr>
              <a:t>Scattering of the response</a:t>
            </a:r>
            <a:endParaRPr lang="en-US" b="1" dirty="0">
              <a:solidFill>
                <a:srgbClr val="002060"/>
              </a:solidFill>
              <a:effectLst>
                <a:outerShdw blurRad="38100" dist="38100" dir="2700000" algn="tl">
                  <a:srgbClr val="000000">
                    <a:alpha val="43137"/>
                  </a:srgbClr>
                </a:outerShdw>
              </a:effectLst>
            </a:endParaRPr>
          </a:p>
        </p:txBody>
      </p:sp>
      <p:grpSp>
        <p:nvGrpSpPr>
          <p:cNvPr id="5" name="Gruppo 4"/>
          <p:cNvGrpSpPr/>
          <p:nvPr/>
        </p:nvGrpSpPr>
        <p:grpSpPr>
          <a:xfrm>
            <a:off x="65315" y="1215504"/>
            <a:ext cx="3027999" cy="1438244"/>
            <a:chOff x="9190" y="1449674"/>
            <a:chExt cx="3813939" cy="1777112"/>
          </a:xfrm>
        </p:grpSpPr>
        <p:pic>
          <p:nvPicPr>
            <p:cNvPr id="23" name="Immagine 22" descr="struttura 4piani.tif"/>
            <p:cNvPicPr/>
            <p:nvPr/>
          </p:nvPicPr>
          <p:blipFill>
            <a:blip r:embed="rId3" cstate="print"/>
            <a:srcRect/>
            <a:stretch>
              <a:fillRect/>
            </a:stretch>
          </p:blipFill>
          <p:spPr bwMode="auto">
            <a:xfrm>
              <a:off x="2240354" y="1856830"/>
              <a:ext cx="1582775" cy="1321760"/>
            </a:xfrm>
            <a:prstGeom prst="rect">
              <a:avLst/>
            </a:prstGeom>
            <a:noFill/>
          </p:spPr>
        </p:pic>
        <p:grpSp>
          <p:nvGrpSpPr>
            <p:cNvPr id="2" name="Gruppo 1"/>
            <p:cNvGrpSpPr/>
            <p:nvPr/>
          </p:nvGrpSpPr>
          <p:grpSpPr>
            <a:xfrm>
              <a:off x="9190" y="1449674"/>
              <a:ext cx="3054363" cy="1777112"/>
              <a:chOff x="9190" y="1449674"/>
              <a:chExt cx="3054363" cy="1777112"/>
            </a:xfrm>
          </p:grpSpPr>
          <p:pic>
            <p:nvPicPr>
              <p:cNvPr id="27" name="Immagine 26" descr="struttura 6piani.tif"/>
              <p:cNvPicPr/>
              <p:nvPr/>
            </p:nvPicPr>
            <p:blipFill>
              <a:blip r:embed="rId4" cstate="print"/>
              <a:srcRect/>
              <a:stretch>
                <a:fillRect/>
              </a:stretch>
            </p:blipFill>
            <p:spPr bwMode="auto">
              <a:xfrm>
                <a:off x="9190" y="1672838"/>
                <a:ext cx="1379400" cy="1553948"/>
              </a:xfrm>
              <a:prstGeom prst="rect">
                <a:avLst/>
              </a:prstGeom>
              <a:noFill/>
            </p:spPr>
          </p:pic>
          <p:pic>
            <p:nvPicPr>
              <p:cNvPr id="22" name="Immagine 21" descr="struttura irreg.tif"/>
              <p:cNvPicPr/>
              <p:nvPr/>
            </p:nvPicPr>
            <p:blipFill>
              <a:blip r:embed="rId5" cstate="print"/>
              <a:srcRect/>
              <a:stretch>
                <a:fillRect/>
              </a:stretch>
            </p:blipFill>
            <p:spPr bwMode="auto">
              <a:xfrm>
                <a:off x="1411123" y="1608984"/>
                <a:ext cx="912334" cy="1617802"/>
              </a:xfrm>
              <a:prstGeom prst="rect">
                <a:avLst/>
              </a:prstGeom>
              <a:noFill/>
            </p:spPr>
          </p:pic>
          <p:sp>
            <p:nvSpPr>
              <p:cNvPr id="24" name="Rettangolo 23"/>
              <p:cNvSpPr/>
              <p:nvPr/>
            </p:nvSpPr>
            <p:spPr>
              <a:xfrm>
                <a:off x="1458276" y="1449674"/>
                <a:ext cx="745443" cy="380293"/>
              </a:xfrm>
              <a:prstGeom prst="rect">
                <a:avLst/>
              </a:prstGeom>
            </p:spPr>
            <p:txBody>
              <a:bodyPr wrap="none">
                <a:spAutoFit/>
              </a:bodyPr>
              <a:lstStyle/>
              <a:p>
                <a:r>
                  <a:rPr lang="en-GB" sz="1400" b="1" dirty="0" smtClean="0">
                    <a:solidFill>
                      <a:srgbClr val="FF0000"/>
                    </a:solidFill>
                    <a:effectLst>
                      <a:outerShdw blurRad="38100" dist="38100" dir="2700000" algn="tl">
                        <a:srgbClr val="000000">
                          <a:alpha val="43137"/>
                        </a:srgbClr>
                      </a:outerShdw>
                    </a:effectLst>
                  </a:rPr>
                  <a:t>6SIRF</a:t>
                </a:r>
                <a:endParaRPr lang="en-US" sz="1400" dirty="0"/>
              </a:p>
            </p:txBody>
          </p:sp>
          <p:sp>
            <p:nvSpPr>
              <p:cNvPr id="25" name="Rettangolo 24"/>
              <p:cNvSpPr/>
              <p:nvPr/>
            </p:nvSpPr>
            <p:spPr>
              <a:xfrm>
                <a:off x="249800" y="1449674"/>
                <a:ext cx="684871" cy="380293"/>
              </a:xfrm>
              <a:prstGeom prst="rect">
                <a:avLst/>
              </a:prstGeom>
            </p:spPr>
            <p:txBody>
              <a:bodyPr wrap="none">
                <a:spAutoFit/>
              </a:bodyPr>
              <a:lstStyle/>
              <a:p>
                <a:r>
                  <a:rPr lang="en-GB" sz="1400" b="1" dirty="0" smtClean="0">
                    <a:solidFill>
                      <a:srgbClr val="FF0000"/>
                    </a:solidFill>
                    <a:effectLst>
                      <a:outerShdw blurRad="38100" dist="38100" dir="2700000" algn="tl">
                        <a:srgbClr val="000000">
                          <a:alpha val="43137"/>
                        </a:srgbClr>
                      </a:outerShdw>
                    </a:effectLst>
                  </a:rPr>
                  <a:t>6SRF</a:t>
                </a:r>
                <a:endParaRPr lang="en-US" sz="1400" dirty="0"/>
              </a:p>
            </p:txBody>
          </p:sp>
          <p:sp>
            <p:nvSpPr>
              <p:cNvPr id="26" name="Rettangolo 25"/>
              <p:cNvSpPr/>
              <p:nvPr/>
            </p:nvSpPr>
            <p:spPr>
              <a:xfrm>
                <a:off x="2378682" y="1590635"/>
                <a:ext cx="684871" cy="380293"/>
              </a:xfrm>
              <a:prstGeom prst="rect">
                <a:avLst/>
              </a:prstGeom>
            </p:spPr>
            <p:txBody>
              <a:bodyPr wrap="none">
                <a:spAutoFit/>
              </a:bodyPr>
              <a:lstStyle/>
              <a:p>
                <a:r>
                  <a:rPr lang="en-GB" sz="1400" b="1" dirty="0" smtClean="0">
                    <a:solidFill>
                      <a:srgbClr val="FF0000"/>
                    </a:solidFill>
                    <a:effectLst>
                      <a:outerShdw blurRad="38100" dist="38100" dir="2700000" algn="tl">
                        <a:srgbClr val="000000">
                          <a:alpha val="43137"/>
                        </a:srgbClr>
                      </a:outerShdw>
                    </a:effectLst>
                  </a:rPr>
                  <a:t>4SRF</a:t>
                </a:r>
                <a:endParaRPr lang="en-US" sz="1400" dirty="0"/>
              </a:p>
            </p:txBody>
          </p:sp>
        </p:grpSp>
      </p:grpSp>
      <p:sp>
        <p:nvSpPr>
          <p:cNvPr id="14" name="Rettangolo 13"/>
          <p:cNvSpPr/>
          <p:nvPr/>
        </p:nvSpPr>
        <p:spPr>
          <a:xfrm>
            <a:off x="3232223" y="1245048"/>
            <a:ext cx="5848229" cy="738664"/>
          </a:xfrm>
          <a:prstGeom prst="rect">
            <a:avLst/>
          </a:prstGeom>
        </p:spPr>
        <p:txBody>
          <a:bodyPr wrap="square">
            <a:spAutoFit/>
          </a:bodyPr>
          <a:lstStyle/>
          <a:p>
            <a:pPr marL="285750" indent="-285750" algn="just">
              <a:spcBef>
                <a:spcPts val="200"/>
              </a:spcBef>
              <a:buFont typeface="Wingdings" panose="05000000000000000000" pitchFamily="2" charset="2"/>
              <a:buChar char="ü"/>
            </a:pPr>
            <a:r>
              <a:rPr lang="en-US" sz="1400" b="1" dirty="0" smtClean="0">
                <a:solidFill>
                  <a:schemeClr val="tx2">
                    <a:lumMod val="75000"/>
                  </a:schemeClr>
                </a:solidFill>
              </a:rPr>
              <a:t>Once the sets characterized by the minimum and maximum CoV were identified, the corresponding values of the CoV Engineering Demand Parameters were evaluated</a:t>
            </a:r>
            <a:endParaRPr lang="it-IT" sz="1400" b="1" dirty="0">
              <a:solidFill>
                <a:srgbClr val="A50021"/>
              </a:solidFill>
              <a:cs typeface="Times New Roman" pitchFamily="18" charset="0"/>
            </a:endParaRPr>
          </a:p>
        </p:txBody>
      </p:sp>
      <p:pic>
        <p:nvPicPr>
          <p:cNvPr id="3" name="Immagine 2"/>
          <p:cNvPicPr>
            <a:picLocks noChangeAspect="1"/>
          </p:cNvPicPr>
          <p:nvPr/>
        </p:nvPicPr>
        <p:blipFill>
          <a:blip r:embed="rId6"/>
          <a:stretch>
            <a:fillRect/>
          </a:stretch>
        </p:blipFill>
        <p:spPr>
          <a:xfrm>
            <a:off x="78532" y="3309937"/>
            <a:ext cx="7667625" cy="1476375"/>
          </a:xfrm>
          <a:prstGeom prst="rect">
            <a:avLst/>
          </a:prstGeom>
        </p:spPr>
      </p:pic>
      <p:sp>
        <p:nvSpPr>
          <p:cNvPr id="15" name="Rettangolo 14"/>
          <p:cNvSpPr/>
          <p:nvPr/>
        </p:nvSpPr>
        <p:spPr>
          <a:xfrm>
            <a:off x="3295771" y="2059816"/>
            <a:ext cx="5848229" cy="738664"/>
          </a:xfrm>
          <a:prstGeom prst="rect">
            <a:avLst/>
          </a:prstGeom>
        </p:spPr>
        <p:txBody>
          <a:bodyPr wrap="square">
            <a:spAutoFit/>
          </a:bodyPr>
          <a:lstStyle/>
          <a:p>
            <a:pPr marL="285750" indent="-285750" algn="just">
              <a:spcBef>
                <a:spcPts val="200"/>
              </a:spcBef>
              <a:buFont typeface="Wingdings" panose="05000000000000000000" pitchFamily="2" charset="2"/>
              <a:buChar char="ü"/>
            </a:pPr>
            <a:r>
              <a:rPr lang="en-US" sz="1400" b="1" dirty="0" smtClean="0">
                <a:solidFill>
                  <a:schemeClr val="tx2">
                    <a:lumMod val="75000"/>
                  </a:schemeClr>
                </a:solidFill>
              </a:rPr>
              <a:t>The results showed that in all the cases (with only one exception) the set characterized by the smallest value of the CoV of the SEPA and PGV produces the smallest value of the Engineering Demand Parameters.</a:t>
            </a:r>
            <a:endParaRPr lang="it-IT" sz="1400" b="1" dirty="0">
              <a:solidFill>
                <a:srgbClr val="A50021"/>
              </a:solidFill>
              <a:cs typeface="Times New Roman" pitchFamily="18" charset="0"/>
            </a:endParaRPr>
          </a:p>
        </p:txBody>
      </p:sp>
    </p:spTree>
    <p:extLst>
      <p:ext uri="{BB962C8B-B14F-4D97-AF65-F5344CB8AC3E}">
        <p14:creationId xmlns:p14="http://schemas.microsoft.com/office/powerpoint/2010/main" val="2482655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580" y="4188178"/>
            <a:ext cx="3035134" cy="93274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ttangolo 4"/>
          <p:cNvSpPr/>
          <p:nvPr/>
        </p:nvSpPr>
        <p:spPr>
          <a:xfrm>
            <a:off x="3035134" y="844398"/>
            <a:ext cx="5562601" cy="707886"/>
          </a:xfrm>
          <a:prstGeom prst="rect">
            <a:avLst/>
          </a:prstGeom>
          <a:noFill/>
          <a:ln>
            <a:noFill/>
          </a:ln>
          <a:effectLst/>
        </p:spPr>
        <p:txBody>
          <a:bodyPr wrap="square">
            <a:spAutoFit/>
          </a:bodyPr>
          <a:lstStyle/>
          <a:p>
            <a:r>
              <a:rPr lang="en-US" sz="2000" b="1" dirty="0" smtClean="0">
                <a:solidFill>
                  <a:srgbClr val="002060"/>
                </a:solidFill>
                <a:effectLst>
                  <a:outerShdw blurRad="38100" dist="38100" dir="2700000" algn="tl">
                    <a:srgbClr val="000000">
                      <a:alpha val="43137"/>
                    </a:srgbClr>
                  </a:outerShdw>
                </a:effectLst>
                <a:ea typeface="MS PGothic" pitchFamily="34" charset="-128"/>
              </a:rPr>
              <a:t>Record selection procedure  on the basis of the minimum CoV of SEPA+ </a:t>
            </a:r>
            <a:r>
              <a:rPr lang="en-US" sz="2000" b="1" dirty="0" smtClean="0">
                <a:solidFill>
                  <a:srgbClr val="002060"/>
                </a:solidFill>
                <a:effectLst>
                  <a:outerShdw blurRad="38100" dist="38100" dir="2700000" algn="tl">
                    <a:srgbClr val="000000">
                      <a:alpha val="43137"/>
                    </a:srgbClr>
                  </a:outerShdw>
                </a:effectLst>
                <a:latin typeface="Symbol" pitchFamily="18" charset="2"/>
                <a:ea typeface="MS PGothic" pitchFamily="34" charset="-128"/>
              </a:rPr>
              <a:t>a</a:t>
            </a:r>
            <a:r>
              <a:rPr lang="en-US" sz="2000" b="1" dirty="0" smtClean="0">
                <a:solidFill>
                  <a:srgbClr val="002060"/>
                </a:solidFill>
                <a:effectLst>
                  <a:outerShdw blurRad="38100" dist="38100" dir="2700000" algn="tl">
                    <a:srgbClr val="000000">
                      <a:alpha val="43137"/>
                    </a:srgbClr>
                  </a:outerShdw>
                </a:effectLst>
                <a:ea typeface="MS PGothic" pitchFamily="34" charset="-128"/>
              </a:rPr>
              <a:t> PGV</a:t>
            </a:r>
            <a:endParaRPr lang="en-US" sz="1600" b="1" dirty="0">
              <a:solidFill>
                <a:srgbClr val="002060"/>
              </a:solidFill>
              <a:effectLst>
                <a:outerShdw blurRad="38100" dist="38100" dir="2700000" algn="tl">
                  <a:srgbClr val="000000">
                    <a:alpha val="43137"/>
                  </a:srgbClr>
                </a:outerShdw>
              </a:effectLst>
            </a:endParaRPr>
          </a:p>
        </p:txBody>
      </p:sp>
      <p:sp>
        <p:nvSpPr>
          <p:cNvPr id="6" name="Segnaposto numero diapositiva 1"/>
          <p:cNvSpPr>
            <a:spLocks noGrp="1"/>
          </p:cNvSpPr>
          <p:nvPr>
            <p:ph type="sldNum" sz="quarter" idx="12"/>
          </p:nvPr>
        </p:nvSpPr>
        <p:spPr>
          <a:xfrm>
            <a:off x="8597735" y="36910"/>
            <a:ext cx="546266" cy="273844"/>
          </a:xfrm>
        </p:spPr>
        <p:txBody>
          <a:bodyPr/>
          <a:lstStyle/>
          <a:p>
            <a:pPr algn="r">
              <a:defRPr/>
            </a:pPr>
            <a:fld id="{8F90E91E-D9A7-4EBC-81CE-4C0CE4D5C9E3}" type="slidenum">
              <a:rPr lang="it-IT" smtClean="0">
                <a:latin typeface="Garamond" pitchFamily="18" charset="0"/>
              </a:rPr>
              <a:pPr algn="r">
                <a:defRPr/>
              </a:pPr>
              <a:t>18</a:t>
            </a:fld>
            <a:endParaRPr lang="it-IT" dirty="0">
              <a:latin typeface="Garamond" pitchFamily="18" charset="0"/>
            </a:endParaRPr>
          </a:p>
        </p:txBody>
      </p:sp>
      <p:pic>
        <p:nvPicPr>
          <p:cNvPr id="11268" name="Picture 4"/>
          <p:cNvPicPr>
            <a:picLocks noChangeAspect="1" noChangeArrowheads="1"/>
          </p:cNvPicPr>
          <p:nvPr/>
        </p:nvPicPr>
        <p:blipFill>
          <a:blip r:embed="rId3"/>
          <a:srcRect/>
          <a:stretch>
            <a:fillRect/>
          </a:stretch>
        </p:blipFill>
        <p:spPr bwMode="auto">
          <a:xfrm>
            <a:off x="317852" y="940550"/>
            <a:ext cx="2660948" cy="4083949"/>
          </a:xfrm>
          <a:prstGeom prst="rect">
            <a:avLst/>
          </a:prstGeom>
          <a:noFill/>
          <a:ln w="9525">
            <a:noFill/>
            <a:miter lim="800000"/>
            <a:headEnd/>
            <a:tailEnd/>
          </a:ln>
          <a:effectLst/>
        </p:spPr>
      </p:pic>
      <p:sp>
        <p:nvSpPr>
          <p:cNvPr id="4" name="Rettangolo 3"/>
          <p:cNvSpPr/>
          <p:nvPr/>
        </p:nvSpPr>
        <p:spPr>
          <a:xfrm>
            <a:off x="3057714" y="1552284"/>
            <a:ext cx="5758908" cy="281103"/>
          </a:xfrm>
          <a:prstGeom prst="rect">
            <a:avLst/>
          </a:prstGeom>
        </p:spPr>
        <p:txBody>
          <a:bodyPr wrap="square">
            <a:spAutoFit/>
          </a:bodyPr>
          <a:lstStyle/>
          <a:p>
            <a:pPr marL="285750" indent="-285750" algn="just">
              <a:lnSpc>
                <a:spcPts val="1400"/>
              </a:lnSpc>
              <a:buFont typeface="Wingdings" panose="05000000000000000000" pitchFamily="2" charset="2"/>
              <a:buChar char="ü"/>
            </a:pPr>
            <a:r>
              <a:rPr lang="en-US" sz="1600" dirty="0" smtClean="0">
                <a:solidFill>
                  <a:schemeClr val="tx2">
                    <a:lumMod val="75000"/>
                  </a:schemeClr>
                </a:solidFill>
              </a:rPr>
              <a:t>Evaluation of the behavior factor q  by push-over analysis</a:t>
            </a:r>
            <a:endParaRPr lang="en-US" sz="1600" dirty="0">
              <a:solidFill>
                <a:schemeClr val="tx2">
                  <a:lumMod val="75000"/>
                </a:schemeClr>
              </a:solidFill>
            </a:endParaRPr>
          </a:p>
        </p:txBody>
      </p:sp>
      <p:sp>
        <p:nvSpPr>
          <p:cNvPr id="11" name="Rettangolo 10"/>
          <p:cNvSpPr/>
          <p:nvPr/>
        </p:nvSpPr>
        <p:spPr>
          <a:xfrm>
            <a:off x="3057714" y="1833387"/>
            <a:ext cx="5758908" cy="1015663"/>
          </a:xfrm>
          <a:prstGeom prst="rect">
            <a:avLst/>
          </a:prstGeom>
        </p:spPr>
        <p:txBody>
          <a:bodyPr wrap="square">
            <a:spAutoFit/>
          </a:bodyPr>
          <a:lstStyle/>
          <a:p>
            <a:pPr marL="285750" indent="-285750" algn="just">
              <a:lnSpc>
                <a:spcPts val="1800"/>
              </a:lnSpc>
              <a:buFont typeface="Wingdings" panose="05000000000000000000" pitchFamily="2" charset="2"/>
              <a:buChar char="ü"/>
            </a:pPr>
            <a:r>
              <a:rPr lang="it-IT" sz="1600" b="1" dirty="0" err="1" smtClean="0">
                <a:solidFill>
                  <a:srgbClr val="FF0000"/>
                </a:solidFill>
                <a:effectLst>
                  <a:outerShdw blurRad="38100" dist="38100" dir="2700000" algn="tl">
                    <a:srgbClr val="000000">
                      <a:alpha val="43137"/>
                    </a:srgbClr>
                  </a:outerShdw>
                </a:effectLst>
              </a:rPr>
              <a:t>Step</a:t>
            </a:r>
            <a:r>
              <a:rPr lang="it-IT" sz="1600" b="1" dirty="0" smtClean="0">
                <a:solidFill>
                  <a:srgbClr val="FF0000"/>
                </a:solidFill>
                <a:effectLst>
                  <a:outerShdw blurRad="38100" dist="38100" dir="2700000" algn="tl">
                    <a:srgbClr val="000000">
                      <a:alpha val="43137"/>
                    </a:srgbClr>
                  </a:outerShdw>
                </a:effectLst>
              </a:rPr>
              <a:t> </a:t>
            </a:r>
            <a:r>
              <a:rPr lang="it-IT" sz="1600" b="1" dirty="0">
                <a:solidFill>
                  <a:srgbClr val="FF0000"/>
                </a:solidFill>
                <a:effectLst>
                  <a:outerShdw blurRad="38100" dist="38100" dir="2700000" algn="tl">
                    <a:srgbClr val="000000">
                      <a:alpha val="43137"/>
                    </a:srgbClr>
                  </a:outerShdw>
                </a:effectLst>
              </a:rPr>
              <a:t>1</a:t>
            </a:r>
            <a:r>
              <a:rPr lang="it-IT" sz="1600" dirty="0">
                <a:solidFill>
                  <a:schemeClr val="tx2">
                    <a:lumMod val="75000"/>
                  </a:schemeClr>
                </a:solidFill>
              </a:rPr>
              <a:t>: </a:t>
            </a:r>
            <a:r>
              <a:rPr lang="it-IT" sz="1600" dirty="0" smtClean="0">
                <a:solidFill>
                  <a:schemeClr val="tx2">
                    <a:lumMod val="75000"/>
                  </a:schemeClr>
                </a:solidFill>
              </a:rPr>
              <a:t>in the database, </a:t>
            </a:r>
            <a:r>
              <a:rPr lang="en-US" sz="1600" dirty="0" smtClean="0">
                <a:solidFill>
                  <a:schemeClr val="tx2">
                    <a:lumMod val="75000"/>
                  </a:schemeClr>
                </a:solidFill>
              </a:rPr>
              <a:t>all </a:t>
            </a:r>
            <a:r>
              <a:rPr lang="en-US" sz="1600" dirty="0">
                <a:solidFill>
                  <a:schemeClr val="tx2">
                    <a:lumMod val="75000"/>
                  </a:schemeClr>
                </a:solidFill>
              </a:rPr>
              <a:t>the accelerograms </a:t>
            </a:r>
            <a:r>
              <a:rPr lang="en-US" sz="1600" dirty="0" smtClean="0">
                <a:solidFill>
                  <a:schemeClr val="tx2">
                    <a:lumMod val="75000"/>
                  </a:schemeClr>
                </a:solidFill>
              </a:rPr>
              <a:t>for </a:t>
            </a:r>
            <a:r>
              <a:rPr lang="en-US" sz="1600" dirty="0">
                <a:solidFill>
                  <a:schemeClr val="tx2">
                    <a:lumMod val="75000"/>
                  </a:schemeClr>
                </a:solidFill>
              </a:rPr>
              <a:t>which </a:t>
            </a:r>
            <a:r>
              <a:rPr lang="en-US" sz="1600" dirty="0" smtClean="0">
                <a:solidFill>
                  <a:schemeClr val="tx2">
                    <a:lumMod val="75000"/>
                  </a:schemeClr>
                </a:solidFill>
              </a:rPr>
              <a:t>S</a:t>
            </a:r>
            <a:r>
              <a:rPr lang="en-US" sz="1600" baseline="-25000" dirty="0" smtClean="0">
                <a:solidFill>
                  <a:schemeClr val="tx2">
                    <a:lumMod val="75000"/>
                  </a:schemeClr>
                </a:solidFill>
              </a:rPr>
              <a:t>e</a:t>
            </a:r>
            <a:r>
              <a:rPr lang="en-US" sz="1600" dirty="0" smtClean="0">
                <a:solidFill>
                  <a:schemeClr val="tx2">
                    <a:lumMod val="75000"/>
                  </a:schemeClr>
                </a:solidFill>
              </a:rPr>
              <a:t>[T</a:t>
            </a:r>
            <a:r>
              <a:rPr lang="en-US" sz="1600" baseline="-25000" dirty="0" smtClean="0">
                <a:solidFill>
                  <a:schemeClr val="tx2">
                    <a:lumMod val="75000"/>
                  </a:schemeClr>
                </a:solidFill>
              </a:rPr>
              <a:t>1</a:t>
            </a:r>
            <a:r>
              <a:rPr lang="en-US" sz="1600" dirty="0">
                <a:solidFill>
                  <a:schemeClr val="tx2">
                    <a:lumMod val="75000"/>
                  </a:schemeClr>
                </a:solidFill>
              </a:rPr>
              <a:t>]/(</a:t>
            </a:r>
            <a:r>
              <a:rPr lang="en-US" sz="1600" dirty="0" err="1">
                <a:solidFill>
                  <a:schemeClr val="tx2">
                    <a:lumMod val="75000"/>
                  </a:schemeClr>
                </a:solidFill>
              </a:rPr>
              <a:t>S</a:t>
            </a:r>
            <a:r>
              <a:rPr lang="en-US" sz="1600" baseline="-25000" dirty="0" err="1">
                <a:solidFill>
                  <a:schemeClr val="tx2">
                    <a:lumMod val="75000"/>
                  </a:schemeClr>
                </a:solidFill>
              </a:rPr>
              <a:t>e,target</a:t>
            </a:r>
            <a:r>
              <a:rPr lang="en-US" sz="1600" dirty="0">
                <a:solidFill>
                  <a:schemeClr val="tx2">
                    <a:lumMod val="75000"/>
                  </a:schemeClr>
                </a:solidFill>
              </a:rPr>
              <a:t>[T</a:t>
            </a:r>
            <a:r>
              <a:rPr lang="en-US" sz="1600" baseline="-25000" dirty="0">
                <a:solidFill>
                  <a:schemeClr val="tx2">
                    <a:lumMod val="75000"/>
                  </a:schemeClr>
                </a:solidFill>
              </a:rPr>
              <a:t>1</a:t>
            </a:r>
            <a:r>
              <a:rPr lang="en-US" sz="1600" dirty="0">
                <a:solidFill>
                  <a:schemeClr val="tx2">
                    <a:lumMod val="75000"/>
                  </a:schemeClr>
                </a:solidFill>
              </a:rPr>
              <a:t>]/q)&lt;</a:t>
            </a:r>
            <a:r>
              <a:rPr lang="en-US" sz="1600" dirty="0">
                <a:solidFill>
                  <a:schemeClr val="tx2">
                    <a:lumMod val="75000"/>
                  </a:schemeClr>
                </a:solidFill>
                <a:latin typeface="Symbol" pitchFamily="18" charset="2"/>
              </a:rPr>
              <a:t>g</a:t>
            </a:r>
            <a:r>
              <a:rPr lang="en-US" sz="1600" dirty="0">
                <a:solidFill>
                  <a:schemeClr val="tx2">
                    <a:lumMod val="75000"/>
                  </a:schemeClr>
                </a:solidFill>
              </a:rPr>
              <a:t>=1) are </a:t>
            </a:r>
            <a:r>
              <a:rPr lang="en-US" sz="1600" dirty="0" smtClean="0">
                <a:solidFill>
                  <a:schemeClr val="tx2">
                    <a:lumMod val="75000"/>
                  </a:schemeClr>
                </a:solidFill>
              </a:rPr>
              <a:t>abandoned (If </a:t>
            </a:r>
            <a:r>
              <a:rPr lang="en-US" sz="1600" dirty="0">
                <a:solidFill>
                  <a:schemeClr val="tx2">
                    <a:lumMod val="75000"/>
                  </a:schemeClr>
                </a:solidFill>
              </a:rPr>
              <a:t>the number of </a:t>
            </a:r>
            <a:r>
              <a:rPr lang="en-US" sz="1600" dirty="0" err="1" smtClean="0">
                <a:solidFill>
                  <a:schemeClr val="tx2">
                    <a:lumMod val="75000"/>
                  </a:schemeClr>
                </a:solidFill>
              </a:rPr>
              <a:t>remaning</a:t>
            </a:r>
            <a:r>
              <a:rPr lang="en-US" sz="1600" dirty="0" smtClean="0">
                <a:solidFill>
                  <a:schemeClr val="tx2">
                    <a:lumMod val="75000"/>
                  </a:schemeClr>
                </a:solidFill>
              </a:rPr>
              <a:t> records are </a:t>
            </a:r>
            <a:r>
              <a:rPr lang="en-US" sz="1600" dirty="0">
                <a:solidFill>
                  <a:schemeClr val="tx2">
                    <a:lumMod val="75000"/>
                  </a:schemeClr>
                </a:solidFill>
              </a:rPr>
              <a:t>less than 20, </a:t>
            </a:r>
            <a:r>
              <a:rPr lang="en-US" sz="1600" dirty="0">
                <a:solidFill>
                  <a:schemeClr val="tx2">
                    <a:lumMod val="75000"/>
                  </a:schemeClr>
                </a:solidFill>
                <a:latin typeface="Symbol" pitchFamily="18" charset="2"/>
              </a:rPr>
              <a:t>g </a:t>
            </a:r>
            <a:r>
              <a:rPr lang="en-US" sz="1600" dirty="0">
                <a:solidFill>
                  <a:schemeClr val="tx2">
                    <a:lumMod val="75000"/>
                  </a:schemeClr>
                </a:solidFill>
              </a:rPr>
              <a:t>is reduced with step 0.05 until the number of selected records </a:t>
            </a:r>
            <a:r>
              <a:rPr lang="en-US" sz="1600" dirty="0" smtClean="0">
                <a:solidFill>
                  <a:schemeClr val="tx2">
                    <a:lumMod val="75000"/>
                  </a:schemeClr>
                </a:solidFill>
              </a:rPr>
              <a:t>are </a:t>
            </a:r>
            <a:r>
              <a:rPr lang="en-US" sz="1600" dirty="0">
                <a:solidFill>
                  <a:schemeClr val="tx2">
                    <a:lumMod val="75000"/>
                  </a:schemeClr>
                </a:solidFill>
              </a:rPr>
              <a:t>non smaller than n=20</a:t>
            </a:r>
            <a:r>
              <a:rPr lang="en-US" sz="1600" dirty="0" smtClean="0">
                <a:solidFill>
                  <a:schemeClr val="tx2">
                    <a:lumMod val="75000"/>
                  </a:schemeClr>
                </a:solidFill>
              </a:rPr>
              <a:t>.</a:t>
            </a:r>
            <a:endParaRPr lang="en-US" sz="1600" dirty="0">
              <a:solidFill>
                <a:schemeClr val="tx2">
                  <a:lumMod val="75000"/>
                </a:schemeClr>
              </a:solidFill>
            </a:endParaRPr>
          </a:p>
        </p:txBody>
      </p:sp>
      <p:sp>
        <p:nvSpPr>
          <p:cNvPr id="12" name="Rettangolo 11"/>
          <p:cNvSpPr/>
          <p:nvPr/>
        </p:nvSpPr>
        <p:spPr>
          <a:xfrm>
            <a:off x="3136628" y="3067288"/>
            <a:ext cx="5758908" cy="1708160"/>
          </a:xfrm>
          <a:prstGeom prst="rect">
            <a:avLst/>
          </a:prstGeom>
        </p:spPr>
        <p:txBody>
          <a:bodyPr wrap="square">
            <a:spAutoFit/>
          </a:bodyPr>
          <a:lstStyle/>
          <a:p>
            <a:pPr marL="285750" indent="-285750" algn="just">
              <a:lnSpc>
                <a:spcPts val="1800"/>
              </a:lnSpc>
              <a:buFont typeface="Wingdings" panose="05000000000000000000" pitchFamily="2" charset="2"/>
              <a:buChar char="ü"/>
            </a:pPr>
            <a:r>
              <a:rPr lang="it-IT" sz="1600" b="1" dirty="0" err="1" smtClean="0">
                <a:solidFill>
                  <a:srgbClr val="FF0000"/>
                </a:solidFill>
                <a:effectLst>
                  <a:outerShdw blurRad="38100" dist="38100" dir="2700000" algn="tl">
                    <a:srgbClr val="000000">
                      <a:alpha val="43137"/>
                    </a:srgbClr>
                  </a:outerShdw>
                </a:effectLst>
              </a:rPr>
              <a:t>Step</a:t>
            </a:r>
            <a:r>
              <a:rPr lang="it-IT" sz="1600" b="1" dirty="0" smtClean="0">
                <a:solidFill>
                  <a:srgbClr val="FF0000"/>
                </a:solidFill>
                <a:effectLst>
                  <a:outerShdw blurRad="38100" dist="38100" dir="2700000" algn="tl">
                    <a:srgbClr val="000000">
                      <a:alpha val="43137"/>
                    </a:srgbClr>
                  </a:outerShdw>
                </a:effectLst>
              </a:rPr>
              <a:t> 2</a:t>
            </a:r>
            <a:r>
              <a:rPr lang="it-IT" sz="1600" dirty="0" smtClean="0">
                <a:solidFill>
                  <a:schemeClr val="tx2">
                    <a:lumMod val="75000"/>
                  </a:schemeClr>
                </a:solidFill>
              </a:rPr>
              <a:t>: </a:t>
            </a:r>
            <a:r>
              <a:rPr lang="en-US" sz="1600" dirty="0" smtClean="0">
                <a:solidFill>
                  <a:schemeClr val="tx2">
                    <a:lumMod val="75000"/>
                  </a:schemeClr>
                </a:solidFill>
              </a:rPr>
              <a:t>among </a:t>
            </a:r>
            <a:r>
              <a:rPr lang="en-US" sz="1600" dirty="0">
                <a:solidFill>
                  <a:schemeClr val="tx2">
                    <a:lumMod val="75000"/>
                  </a:schemeClr>
                </a:solidFill>
              </a:rPr>
              <a:t>the n≥20 selected records</a:t>
            </a:r>
            <a:r>
              <a:rPr lang="en-US" sz="1600" dirty="0" smtClean="0">
                <a:solidFill>
                  <a:schemeClr val="tx2">
                    <a:lumMod val="75000"/>
                  </a:schemeClr>
                </a:solidFill>
              </a:rPr>
              <a:t>, </a:t>
            </a:r>
            <a:r>
              <a:rPr lang="en-US" sz="1600" dirty="0">
                <a:solidFill>
                  <a:schemeClr val="tx2">
                    <a:lumMod val="75000"/>
                  </a:schemeClr>
                </a:solidFill>
              </a:rPr>
              <a:t>the n=20 records that in both the directions have the </a:t>
            </a:r>
            <a:r>
              <a:rPr lang="en-US" sz="1600" dirty="0" smtClean="0">
                <a:solidFill>
                  <a:schemeClr val="tx2">
                    <a:lumMod val="75000"/>
                  </a:schemeClr>
                </a:solidFill>
              </a:rPr>
              <a:t>SEPA [and the S</a:t>
            </a:r>
            <a:r>
              <a:rPr lang="en-US" sz="1600" baseline="-25000" dirty="0" smtClean="0">
                <a:solidFill>
                  <a:schemeClr val="tx2">
                    <a:lumMod val="75000"/>
                  </a:schemeClr>
                </a:solidFill>
              </a:rPr>
              <a:t>e</a:t>
            </a:r>
            <a:r>
              <a:rPr lang="en-US" sz="1600" dirty="0" smtClean="0">
                <a:solidFill>
                  <a:schemeClr val="tx2">
                    <a:lumMod val="75000"/>
                  </a:schemeClr>
                </a:solidFill>
              </a:rPr>
              <a:t>(T</a:t>
            </a:r>
            <a:r>
              <a:rPr lang="en-US" sz="1600" baseline="-25000" dirty="0" smtClean="0">
                <a:solidFill>
                  <a:schemeClr val="tx2">
                    <a:lumMod val="75000"/>
                  </a:schemeClr>
                </a:solidFill>
              </a:rPr>
              <a:t>2</a:t>
            </a:r>
            <a:r>
              <a:rPr lang="en-US" sz="1600" dirty="0" smtClean="0">
                <a:solidFill>
                  <a:schemeClr val="tx2">
                    <a:lumMod val="75000"/>
                  </a:schemeClr>
                </a:solidFill>
              </a:rPr>
              <a:t>)]  </a:t>
            </a:r>
            <a:r>
              <a:rPr lang="en-US" sz="1600" dirty="0">
                <a:solidFill>
                  <a:schemeClr val="tx2">
                    <a:lumMod val="75000"/>
                  </a:schemeClr>
                </a:solidFill>
              </a:rPr>
              <a:t>parameters closer to the </a:t>
            </a:r>
            <a:r>
              <a:rPr lang="en-US" sz="1600" dirty="0" smtClean="0">
                <a:solidFill>
                  <a:schemeClr val="tx2">
                    <a:lumMod val="75000"/>
                  </a:schemeClr>
                </a:solidFill>
              </a:rPr>
              <a:t>SEPA [and </a:t>
            </a:r>
            <a:r>
              <a:rPr lang="en-US" sz="1600" dirty="0">
                <a:solidFill>
                  <a:schemeClr val="tx2">
                    <a:lumMod val="75000"/>
                  </a:schemeClr>
                </a:solidFill>
              </a:rPr>
              <a:t>the S</a:t>
            </a:r>
            <a:r>
              <a:rPr lang="en-US" sz="1600" baseline="-25000" dirty="0">
                <a:solidFill>
                  <a:schemeClr val="tx2">
                    <a:lumMod val="75000"/>
                  </a:schemeClr>
                </a:solidFill>
              </a:rPr>
              <a:t>e</a:t>
            </a:r>
            <a:r>
              <a:rPr lang="en-US" sz="1600" dirty="0">
                <a:solidFill>
                  <a:schemeClr val="tx2">
                    <a:lumMod val="75000"/>
                  </a:schemeClr>
                </a:solidFill>
              </a:rPr>
              <a:t>(T</a:t>
            </a:r>
            <a:r>
              <a:rPr lang="en-US" sz="1600" baseline="-25000" dirty="0">
                <a:solidFill>
                  <a:schemeClr val="tx2">
                    <a:lumMod val="75000"/>
                  </a:schemeClr>
                </a:solidFill>
              </a:rPr>
              <a:t>2</a:t>
            </a:r>
            <a:r>
              <a:rPr lang="en-US" sz="1600" dirty="0" smtClean="0">
                <a:solidFill>
                  <a:schemeClr val="tx2">
                    <a:lumMod val="75000"/>
                  </a:schemeClr>
                </a:solidFill>
              </a:rPr>
              <a:t>)] </a:t>
            </a:r>
            <a:r>
              <a:rPr lang="en-US" sz="1600" dirty="0">
                <a:solidFill>
                  <a:schemeClr val="tx2">
                    <a:lumMod val="75000"/>
                  </a:schemeClr>
                </a:solidFill>
              </a:rPr>
              <a:t>target value (i.e. SEPA=</a:t>
            </a:r>
            <a:r>
              <a:rPr lang="en-US" sz="1600" dirty="0" err="1">
                <a:solidFill>
                  <a:schemeClr val="tx2">
                    <a:lumMod val="75000"/>
                  </a:schemeClr>
                </a:solidFill>
              </a:rPr>
              <a:t>a</a:t>
            </a:r>
            <a:r>
              <a:rPr lang="en-US" sz="1600" baseline="-25000" dirty="0" err="1">
                <a:solidFill>
                  <a:schemeClr val="tx2">
                    <a:lumMod val="75000"/>
                  </a:schemeClr>
                </a:solidFill>
              </a:rPr>
              <a:t>g,target</a:t>
            </a:r>
            <a:r>
              <a:rPr lang="en-US" sz="1600" dirty="0">
                <a:solidFill>
                  <a:schemeClr val="tx2">
                    <a:lumMod val="75000"/>
                  </a:schemeClr>
                </a:solidFill>
              </a:rPr>
              <a:t>) are selected, in order to chose accelerograms that produce effects on the structure consistent with target response spectrum.</a:t>
            </a:r>
          </a:p>
          <a:p>
            <a:pPr marL="285750" indent="-285750" algn="just">
              <a:lnSpc>
                <a:spcPts val="1800"/>
              </a:lnSpc>
              <a:buFont typeface="Wingdings" panose="05000000000000000000" pitchFamily="2" charset="2"/>
              <a:buChar char="ü"/>
            </a:pPr>
            <a:endParaRPr lang="en-US" sz="1600" dirty="0">
              <a:solidFill>
                <a:schemeClr val="tx2">
                  <a:lumMod val="75000"/>
                </a:schemeClr>
              </a:solidFill>
            </a:endParaRPr>
          </a:p>
        </p:txBody>
      </p:sp>
      <p:sp>
        <p:nvSpPr>
          <p:cNvPr id="13" name="Rettangolo 12"/>
          <p:cNvSpPr/>
          <p:nvPr/>
        </p:nvSpPr>
        <p:spPr>
          <a:xfrm>
            <a:off x="748820" y="1663854"/>
            <a:ext cx="1422102" cy="92333"/>
          </a:xfrm>
          <a:prstGeom prst="rect">
            <a:avLst/>
          </a:prstGeom>
          <a:solidFill>
            <a:schemeClr val="bg1"/>
          </a:solidFill>
        </p:spPr>
        <p:txBody>
          <a:bodyPr wrap="square" lIns="0" tIns="0" rIns="0" bIns="0">
            <a:spAutoFit/>
          </a:bodyPr>
          <a:lstStyle/>
          <a:p>
            <a:r>
              <a:rPr lang="en-US" sz="600" b="1" dirty="0" smtClean="0">
                <a:solidFill>
                  <a:srgbClr val="FF0000"/>
                </a:solidFill>
              </a:rPr>
              <a:t>Selection of n records satisfying the relation</a:t>
            </a:r>
            <a:endParaRPr lang="en-US" sz="600" dirty="0"/>
          </a:p>
        </p:txBody>
      </p:sp>
      <p:sp>
        <p:nvSpPr>
          <p:cNvPr id="14" name="Rettangolo 13"/>
          <p:cNvSpPr/>
          <p:nvPr/>
        </p:nvSpPr>
        <p:spPr>
          <a:xfrm>
            <a:off x="748820" y="3141201"/>
            <a:ext cx="1422102" cy="92333"/>
          </a:xfrm>
          <a:prstGeom prst="rect">
            <a:avLst/>
          </a:prstGeom>
          <a:solidFill>
            <a:schemeClr val="bg1"/>
          </a:solidFill>
        </p:spPr>
        <p:txBody>
          <a:bodyPr wrap="square" lIns="0" tIns="0" rIns="0" bIns="0">
            <a:spAutoFit/>
          </a:bodyPr>
          <a:lstStyle/>
          <a:p>
            <a:r>
              <a:rPr lang="en-US" sz="600" b="1" dirty="0" smtClean="0">
                <a:solidFill>
                  <a:srgbClr val="FF0000"/>
                </a:solidFill>
              </a:rPr>
              <a:t>Selection of n records satisfying the relation</a:t>
            </a:r>
            <a:endParaRPr lang="en-US" sz="600" dirty="0"/>
          </a:p>
        </p:txBody>
      </p:sp>
    </p:spTree>
    <p:extLst>
      <p:ext uri="{BB962C8B-B14F-4D97-AF65-F5344CB8AC3E}">
        <p14:creationId xmlns:p14="http://schemas.microsoft.com/office/powerpoint/2010/main" val="2791393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p:cNvPicPr>
            <a:picLocks noChangeAspect="1" noChangeArrowheads="1"/>
          </p:cNvPicPr>
          <p:nvPr/>
        </p:nvPicPr>
        <p:blipFill rotWithShape="1">
          <a:blip r:embed="rId2"/>
          <a:srcRect b="67952"/>
          <a:stretch/>
        </p:blipFill>
        <p:spPr bwMode="auto">
          <a:xfrm>
            <a:off x="-364396" y="2317939"/>
            <a:ext cx="3541332" cy="1192675"/>
          </a:xfrm>
          <a:prstGeom prst="rect">
            <a:avLst/>
          </a:prstGeom>
          <a:noFill/>
          <a:ln w="9525">
            <a:noFill/>
            <a:miter lim="800000"/>
            <a:headEnd/>
            <a:tailEnd/>
          </a:ln>
          <a:effectLst/>
        </p:spPr>
      </p:pic>
      <p:sp>
        <p:nvSpPr>
          <p:cNvPr id="2" name="Rettangolo 1"/>
          <p:cNvSpPr/>
          <p:nvPr/>
        </p:nvSpPr>
        <p:spPr>
          <a:xfrm>
            <a:off x="22580" y="2935181"/>
            <a:ext cx="3035134" cy="93274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ttangolo 4"/>
          <p:cNvSpPr/>
          <p:nvPr/>
        </p:nvSpPr>
        <p:spPr>
          <a:xfrm>
            <a:off x="3035134" y="844398"/>
            <a:ext cx="5562601" cy="707886"/>
          </a:xfrm>
          <a:prstGeom prst="rect">
            <a:avLst/>
          </a:prstGeom>
          <a:noFill/>
          <a:ln>
            <a:noFill/>
          </a:ln>
          <a:effectLst/>
        </p:spPr>
        <p:txBody>
          <a:bodyPr wrap="square">
            <a:spAutoFit/>
          </a:bodyPr>
          <a:lstStyle/>
          <a:p>
            <a:r>
              <a:rPr lang="en-US" sz="2000" b="1" dirty="0" smtClean="0">
                <a:solidFill>
                  <a:srgbClr val="002060"/>
                </a:solidFill>
                <a:effectLst>
                  <a:outerShdw blurRad="38100" dist="38100" dir="2700000" algn="tl">
                    <a:srgbClr val="000000">
                      <a:alpha val="43137"/>
                    </a:srgbClr>
                  </a:outerShdw>
                </a:effectLst>
                <a:ea typeface="MS PGothic" pitchFamily="34" charset="-128"/>
              </a:rPr>
              <a:t>Record selection procedure  on the basis of the minimum CoV of SEPA+ </a:t>
            </a:r>
            <a:r>
              <a:rPr lang="en-US" sz="2000" b="1" dirty="0" smtClean="0">
                <a:solidFill>
                  <a:srgbClr val="002060"/>
                </a:solidFill>
                <a:effectLst>
                  <a:outerShdw blurRad="38100" dist="38100" dir="2700000" algn="tl">
                    <a:srgbClr val="000000">
                      <a:alpha val="43137"/>
                    </a:srgbClr>
                  </a:outerShdw>
                </a:effectLst>
                <a:latin typeface="Symbol" pitchFamily="18" charset="2"/>
                <a:ea typeface="MS PGothic" pitchFamily="34" charset="-128"/>
              </a:rPr>
              <a:t>a</a:t>
            </a:r>
            <a:r>
              <a:rPr lang="en-US" sz="2000" b="1" dirty="0" smtClean="0">
                <a:solidFill>
                  <a:srgbClr val="002060"/>
                </a:solidFill>
                <a:effectLst>
                  <a:outerShdw blurRad="38100" dist="38100" dir="2700000" algn="tl">
                    <a:srgbClr val="000000">
                      <a:alpha val="43137"/>
                    </a:srgbClr>
                  </a:outerShdw>
                </a:effectLst>
                <a:ea typeface="MS PGothic" pitchFamily="34" charset="-128"/>
              </a:rPr>
              <a:t> PGV</a:t>
            </a:r>
            <a:endParaRPr lang="en-US" sz="1600" b="1" dirty="0">
              <a:solidFill>
                <a:srgbClr val="002060"/>
              </a:solidFill>
              <a:effectLst>
                <a:outerShdw blurRad="38100" dist="38100" dir="2700000" algn="tl">
                  <a:srgbClr val="000000">
                    <a:alpha val="43137"/>
                  </a:srgbClr>
                </a:outerShdw>
              </a:effectLst>
            </a:endParaRPr>
          </a:p>
        </p:txBody>
      </p:sp>
      <p:sp>
        <p:nvSpPr>
          <p:cNvPr id="6" name="Segnaposto numero diapositiva 1"/>
          <p:cNvSpPr>
            <a:spLocks noGrp="1"/>
          </p:cNvSpPr>
          <p:nvPr>
            <p:ph type="sldNum" sz="quarter" idx="12"/>
          </p:nvPr>
        </p:nvSpPr>
        <p:spPr>
          <a:xfrm>
            <a:off x="8597735" y="36910"/>
            <a:ext cx="546266" cy="273844"/>
          </a:xfrm>
        </p:spPr>
        <p:txBody>
          <a:bodyPr/>
          <a:lstStyle/>
          <a:p>
            <a:pPr algn="r">
              <a:defRPr/>
            </a:pPr>
            <a:fld id="{8F90E91E-D9A7-4EBC-81CE-4C0CE4D5C9E3}" type="slidenum">
              <a:rPr lang="it-IT" smtClean="0">
                <a:latin typeface="Garamond" pitchFamily="18" charset="0"/>
              </a:rPr>
              <a:pPr algn="r">
                <a:defRPr/>
              </a:pPr>
              <a:t>19</a:t>
            </a:fld>
            <a:endParaRPr lang="it-IT" dirty="0">
              <a:latin typeface="Garamond" pitchFamily="18" charset="0"/>
            </a:endParaRPr>
          </a:p>
        </p:txBody>
      </p:sp>
      <p:pic>
        <p:nvPicPr>
          <p:cNvPr id="11268" name="Picture 4"/>
          <p:cNvPicPr>
            <a:picLocks noChangeAspect="1" noChangeArrowheads="1"/>
          </p:cNvPicPr>
          <p:nvPr/>
        </p:nvPicPr>
        <p:blipFill rotWithShape="1">
          <a:blip r:embed="rId3"/>
          <a:srcRect t="42631" b="17369"/>
          <a:stretch/>
        </p:blipFill>
        <p:spPr bwMode="auto">
          <a:xfrm>
            <a:off x="122643" y="925084"/>
            <a:ext cx="2660948" cy="1633592"/>
          </a:xfrm>
          <a:prstGeom prst="rect">
            <a:avLst/>
          </a:prstGeom>
          <a:noFill/>
          <a:ln w="9525">
            <a:noFill/>
            <a:miter lim="800000"/>
            <a:headEnd/>
            <a:tailEnd/>
          </a:ln>
          <a:effectLst/>
        </p:spPr>
      </p:pic>
      <p:sp>
        <p:nvSpPr>
          <p:cNvPr id="11" name="Rettangolo 10"/>
          <p:cNvSpPr/>
          <p:nvPr/>
        </p:nvSpPr>
        <p:spPr>
          <a:xfrm>
            <a:off x="3057714" y="1620003"/>
            <a:ext cx="5758908" cy="1938992"/>
          </a:xfrm>
          <a:prstGeom prst="rect">
            <a:avLst/>
          </a:prstGeom>
        </p:spPr>
        <p:txBody>
          <a:bodyPr wrap="square">
            <a:spAutoFit/>
          </a:bodyPr>
          <a:lstStyle/>
          <a:p>
            <a:pPr marL="285750" indent="-285750" algn="just">
              <a:lnSpc>
                <a:spcPts val="1800"/>
              </a:lnSpc>
              <a:buFont typeface="Wingdings" panose="05000000000000000000" pitchFamily="2" charset="2"/>
              <a:buChar char="ü"/>
            </a:pPr>
            <a:r>
              <a:rPr lang="it-IT" sz="1600" b="1" dirty="0" err="1" smtClean="0">
                <a:solidFill>
                  <a:srgbClr val="FF0000"/>
                </a:solidFill>
                <a:effectLst>
                  <a:outerShdw blurRad="38100" dist="38100" dir="2700000" algn="tl">
                    <a:srgbClr val="000000">
                      <a:alpha val="43137"/>
                    </a:srgbClr>
                  </a:outerShdw>
                </a:effectLst>
              </a:rPr>
              <a:t>Step</a:t>
            </a:r>
            <a:r>
              <a:rPr lang="it-IT" sz="1600" b="1" dirty="0" smtClean="0">
                <a:solidFill>
                  <a:srgbClr val="FF0000"/>
                </a:solidFill>
                <a:effectLst>
                  <a:outerShdw blurRad="38100" dist="38100" dir="2700000" algn="tl">
                    <a:srgbClr val="000000">
                      <a:alpha val="43137"/>
                    </a:srgbClr>
                  </a:outerShdw>
                </a:effectLst>
              </a:rPr>
              <a:t> 3</a:t>
            </a:r>
            <a:r>
              <a:rPr lang="it-IT" sz="1600" dirty="0" smtClean="0">
                <a:solidFill>
                  <a:schemeClr val="tx2">
                    <a:lumMod val="75000"/>
                  </a:schemeClr>
                </a:solidFill>
              </a:rPr>
              <a:t>: </a:t>
            </a:r>
            <a:r>
              <a:rPr lang="en-US" sz="1600" dirty="0" smtClean="0">
                <a:solidFill>
                  <a:schemeClr val="tx2">
                    <a:lumMod val="75000"/>
                  </a:schemeClr>
                </a:solidFill>
              </a:rPr>
              <a:t>for </a:t>
            </a:r>
            <a:r>
              <a:rPr lang="en-US" sz="1600" dirty="0">
                <a:solidFill>
                  <a:schemeClr val="tx2">
                    <a:lumMod val="75000"/>
                  </a:schemeClr>
                </a:solidFill>
              </a:rPr>
              <a:t>all the possible combinations of the chosen n=20 records in set of  7 records (77520 combinations), the mean values of the SEPA [and of S</a:t>
            </a:r>
            <a:r>
              <a:rPr lang="en-US" sz="1600" baseline="-25000" dirty="0">
                <a:solidFill>
                  <a:schemeClr val="tx2">
                    <a:lumMod val="75000"/>
                  </a:schemeClr>
                </a:solidFill>
              </a:rPr>
              <a:t>e</a:t>
            </a:r>
            <a:r>
              <a:rPr lang="en-US" sz="1600" dirty="0">
                <a:solidFill>
                  <a:schemeClr val="tx2">
                    <a:lumMod val="75000"/>
                  </a:schemeClr>
                </a:solidFill>
              </a:rPr>
              <a:t>(T</a:t>
            </a:r>
            <a:r>
              <a:rPr lang="en-US" sz="1600" baseline="-25000" dirty="0">
                <a:solidFill>
                  <a:schemeClr val="tx2">
                    <a:lumMod val="75000"/>
                  </a:schemeClr>
                </a:solidFill>
              </a:rPr>
              <a:t>2</a:t>
            </a:r>
            <a:r>
              <a:rPr lang="en-US" sz="1600" dirty="0">
                <a:solidFill>
                  <a:schemeClr val="tx2">
                    <a:lumMod val="75000"/>
                  </a:schemeClr>
                </a:solidFill>
              </a:rPr>
              <a:t>)] </a:t>
            </a:r>
            <a:r>
              <a:rPr lang="en-US" sz="1600" dirty="0" smtClean="0">
                <a:solidFill>
                  <a:schemeClr val="tx2">
                    <a:lumMod val="75000"/>
                  </a:schemeClr>
                </a:solidFill>
              </a:rPr>
              <a:t>parameters </a:t>
            </a:r>
            <a:r>
              <a:rPr lang="en-US" sz="1600" dirty="0">
                <a:solidFill>
                  <a:schemeClr val="tx2">
                    <a:lumMod val="75000"/>
                  </a:schemeClr>
                </a:solidFill>
              </a:rPr>
              <a:t>in the x and y direction (E[SEPA(X)] and E[SEPA(Y</a:t>
            </a:r>
            <a:r>
              <a:rPr lang="en-US" sz="1600" dirty="0" smtClean="0">
                <a:solidFill>
                  <a:schemeClr val="tx2">
                    <a:lumMod val="75000"/>
                  </a:schemeClr>
                </a:solidFill>
              </a:rPr>
              <a:t>)])</a:t>
            </a:r>
            <a:r>
              <a:rPr lang="en-US" sz="1600" dirty="0">
                <a:solidFill>
                  <a:schemeClr val="tx2">
                    <a:lumMod val="75000"/>
                  </a:schemeClr>
                </a:solidFill>
              </a:rPr>
              <a:t> </a:t>
            </a:r>
            <a:r>
              <a:rPr lang="en-US" sz="1600" dirty="0" smtClean="0">
                <a:solidFill>
                  <a:schemeClr val="tx2">
                    <a:lumMod val="75000"/>
                  </a:schemeClr>
                </a:solidFill>
              </a:rPr>
              <a:t>are </a:t>
            </a:r>
            <a:r>
              <a:rPr lang="en-US" sz="1600" dirty="0">
                <a:solidFill>
                  <a:schemeClr val="tx2">
                    <a:lumMod val="75000"/>
                  </a:schemeClr>
                </a:solidFill>
              </a:rPr>
              <a:t>evaluated. Among these combinations, only those for which the mean values of the SEPA parameters is within a prefixed confidence interval with the target value are selected (±10%) in order to ensure the required compatibility with the target spectrum</a:t>
            </a:r>
          </a:p>
        </p:txBody>
      </p:sp>
      <p:pic>
        <p:nvPicPr>
          <p:cNvPr id="9" name="Picture 7"/>
          <p:cNvPicPr>
            <a:picLocks noChangeAspect="1" noChangeArrowheads="1"/>
          </p:cNvPicPr>
          <p:nvPr/>
        </p:nvPicPr>
        <p:blipFill rotWithShape="1">
          <a:blip r:embed="rId2"/>
          <a:srcRect l="14911" t="74782"/>
          <a:stretch/>
        </p:blipFill>
        <p:spPr bwMode="auto">
          <a:xfrm>
            <a:off x="10274" y="2830399"/>
            <a:ext cx="3171754" cy="987863"/>
          </a:xfrm>
          <a:prstGeom prst="rect">
            <a:avLst/>
          </a:prstGeom>
          <a:solidFill>
            <a:schemeClr val="bg1"/>
          </a:solidFill>
          <a:ln w="9525">
            <a:noFill/>
            <a:miter lim="800000"/>
            <a:headEnd/>
            <a:tailEnd/>
          </a:ln>
          <a:effectLst/>
        </p:spPr>
      </p:pic>
      <p:sp>
        <p:nvSpPr>
          <p:cNvPr id="13" name="Rettangolo 12"/>
          <p:cNvSpPr/>
          <p:nvPr/>
        </p:nvSpPr>
        <p:spPr>
          <a:xfrm>
            <a:off x="562206" y="1383935"/>
            <a:ext cx="1422102" cy="92333"/>
          </a:xfrm>
          <a:prstGeom prst="rect">
            <a:avLst/>
          </a:prstGeom>
          <a:solidFill>
            <a:schemeClr val="bg1"/>
          </a:solidFill>
        </p:spPr>
        <p:txBody>
          <a:bodyPr wrap="square" lIns="0" tIns="0" rIns="0" bIns="0">
            <a:spAutoFit/>
          </a:bodyPr>
          <a:lstStyle/>
          <a:p>
            <a:r>
              <a:rPr lang="en-US" sz="600" b="1" dirty="0" smtClean="0">
                <a:solidFill>
                  <a:srgbClr val="FF0000"/>
                </a:solidFill>
              </a:rPr>
              <a:t>Selection of n records satisfying the relation</a:t>
            </a:r>
            <a:endParaRPr lang="en-US" sz="600" dirty="0"/>
          </a:p>
        </p:txBody>
      </p:sp>
      <p:sp>
        <p:nvSpPr>
          <p:cNvPr id="14" name="Rettangolo 13"/>
          <p:cNvSpPr/>
          <p:nvPr/>
        </p:nvSpPr>
        <p:spPr>
          <a:xfrm>
            <a:off x="680393" y="2674821"/>
            <a:ext cx="1303915" cy="107722"/>
          </a:xfrm>
          <a:prstGeom prst="rect">
            <a:avLst/>
          </a:prstGeom>
          <a:solidFill>
            <a:schemeClr val="bg1"/>
          </a:solidFill>
        </p:spPr>
        <p:txBody>
          <a:bodyPr wrap="square" lIns="0" tIns="0" rIns="0" bIns="0">
            <a:spAutoFit/>
          </a:bodyPr>
          <a:lstStyle/>
          <a:p>
            <a:r>
              <a:rPr lang="en-US" sz="700" b="1" dirty="0" smtClean="0">
                <a:solidFill>
                  <a:srgbClr val="FF0000"/>
                </a:solidFill>
              </a:rPr>
              <a:t>possible combination of 7 records</a:t>
            </a:r>
            <a:endParaRPr lang="en-US" sz="700" dirty="0"/>
          </a:p>
        </p:txBody>
      </p:sp>
    </p:spTree>
    <p:extLst>
      <p:ext uri="{BB962C8B-B14F-4D97-AF65-F5344CB8AC3E}">
        <p14:creationId xmlns:p14="http://schemas.microsoft.com/office/powerpoint/2010/main" val="2665647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5316" y="727781"/>
            <a:ext cx="1912028" cy="584775"/>
          </a:xfrm>
          <a:prstGeom prst="rect">
            <a:avLst/>
          </a:prstGeom>
          <a:noFill/>
          <a:ln>
            <a:noFill/>
          </a:ln>
          <a:effectLst>
            <a:outerShdw blurRad="50800" dist="50800" dir="5400000" algn="ctr" rotWithShape="0">
              <a:schemeClr val="bg1"/>
            </a:outerShdw>
          </a:effectLst>
        </p:spPr>
        <p:txBody>
          <a:bodyPr wrap="square">
            <a:spAutoFit/>
          </a:bodyPr>
          <a:lstStyle/>
          <a:p>
            <a:r>
              <a:rPr lang="en-US" sz="3200" b="1" dirty="0" smtClean="0">
                <a:solidFill>
                  <a:srgbClr val="FF0000"/>
                </a:solidFill>
                <a:effectLst>
                  <a:outerShdw blurRad="38100" dist="38100" dir="2700000" algn="tl">
                    <a:srgbClr val="000000">
                      <a:alpha val="43137"/>
                    </a:srgbClr>
                  </a:outerShdw>
                </a:effectLst>
                <a:ea typeface="MS PGothic" pitchFamily="34" charset="-128"/>
              </a:rPr>
              <a:t>Subject:</a:t>
            </a:r>
            <a:endParaRPr lang="en-US" sz="2400" b="1" dirty="0">
              <a:solidFill>
                <a:srgbClr val="FF0000"/>
              </a:solidFill>
              <a:effectLst>
                <a:outerShdw blurRad="38100" dist="38100" dir="2700000" algn="tl">
                  <a:srgbClr val="000000">
                    <a:alpha val="43137"/>
                  </a:srgbClr>
                </a:outerShdw>
              </a:effectLst>
            </a:endParaRPr>
          </a:p>
        </p:txBody>
      </p:sp>
      <p:sp>
        <p:nvSpPr>
          <p:cNvPr id="6" name="Rettangolo 5"/>
          <p:cNvSpPr/>
          <p:nvPr/>
        </p:nvSpPr>
        <p:spPr>
          <a:xfrm>
            <a:off x="46683" y="1251010"/>
            <a:ext cx="8759142" cy="646331"/>
          </a:xfrm>
          <a:prstGeom prst="rect">
            <a:avLst/>
          </a:prstGeom>
        </p:spPr>
        <p:txBody>
          <a:bodyPr wrap="square">
            <a:spAutoFit/>
          </a:bodyPr>
          <a:lstStyle/>
          <a:p>
            <a:pPr marL="271463" indent="-271463">
              <a:buFont typeface="Wingdings" pitchFamily="2" charset="2"/>
              <a:buChar char="ü"/>
            </a:pPr>
            <a:r>
              <a:rPr lang="en-US" dirty="0" smtClean="0">
                <a:solidFill>
                  <a:schemeClr val="tx2"/>
                </a:solidFill>
                <a:ea typeface="MS PGothic" pitchFamily="34" charset="-128"/>
              </a:rPr>
              <a:t>Modelling of seismic input in Non Linear Response History Analyses (NRHA) by </a:t>
            </a:r>
            <a:r>
              <a:rPr lang="en-US" b="1" u="sng" dirty="0" smtClean="0">
                <a:solidFill>
                  <a:srgbClr val="FF0000"/>
                </a:solidFill>
                <a:ea typeface="MS PGothic" pitchFamily="34" charset="-128"/>
              </a:rPr>
              <a:t>Natural Accelerograms (NA)</a:t>
            </a:r>
            <a:endParaRPr lang="en-US" b="1" u="sng" dirty="0">
              <a:solidFill>
                <a:srgbClr val="FF0000"/>
              </a:solidFill>
            </a:endParaRPr>
          </a:p>
        </p:txBody>
      </p:sp>
      <p:sp>
        <p:nvSpPr>
          <p:cNvPr id="7" name="Rettangolo 6"/>
          <p:cNvSpPr/>
          <p:nvPr/>
        </p:nvSpPr>
        <p:spPr>
          <a:xfrm>
            <a:off x="46683" y="3795167"/>
            <a:ext cx="8759142" cy="1200329"/>
          </a:xfrm>
          <a:prstGeom prst="rect">
            <a:avLst/>
          </a:prstGeom>
        </p:spPr>
        <p:txBody>
          <a:bodyPr wrap="square">
            <a:spAutoFit/>
          </a:bodyPr>
          <a:lstStyle/>
          <a:p>
            <a:pPr marL="271463" indent="-271463">
              <a:buFont typeface="Wingdings" pitchFamily="2" charset="2"/>
              <a:buChar char="ü"/>
            </a:pPr>
            <a:r>
              <a:rPr lang="en-US" b="1" dirty="0" smtClean="0">
                <a:solidFill>
                  <a:srgbClr val="FF0000"/>
                </a:solidFill>
                <a:ea typeface="MS PGothic" pitchFamily="34" charset="-128"/>
              </a:rPr>
              <a:t>Proposal of selection criterion of natural accelerograms </a:t>
            </a:r>
            <a:r>
              <a:rPr lang="en-US" dirty="0">
                <a:solidFill>
                  <a:schemeClr val="tx2"/>
                </a:solidFill>
                <a:ea typeface="MS PGothic" pitchFamily="34" charset="-128"/>
              </a:rPr>
              <a:t>that, fulfilling in a generalized sense, the requirement of seismic codes, provide  accelerograms  each of them able to produce  on the structure to be analyzed, response consistent with the intensity level of the target response spectrum </a:t>
            </a:r>
          </a:p>
        </p:txBody>
      </p:sp>
      <p:sp>
        <p:nvSpPr>
          <p:cNvPr id="8" name="Rettangolo 7"/>
          <p:cNvSpPr/>
          <p:nvPr/>
        </p:nvSpPr>
        <p:spPr>
          <a:xfrm>
            <a:off x="0" y="2293498"/>
            <a:ext cx="9056911" cy="1477328"/>
          </a:xfrm>
          <a:prstGeom prst="rect">
            <a:avLst/>
          </a:prstGeom>
          <a:noFill/>
        </p:spPr>
        <p:txBody>
          <a:bodyPr wrap="square">
            <a:spAutoFit/>
          </a:bodyPr>
          <a:lstStyle/>
          <a:p>
            <a:pPr marL="271463" indent="-271463">
              <a:buFont typeface="Wingdings" pitchFamily="2" charset="2"/>
              <a:buChar char="ü"/>
            </a:pPr>
            <a:r>
              <a:rPr lang="en-US" dirty="0" smtClean="0">
                <a:solidFill>
                  <a:schemeClr val="tx2"/>
                </a:solidFill>
                <a:ea typeface="MS PGothic" pitchFamily="34" charset="-128"/>
              </a:rPr>
              <a:t>The </a:t>
            </a:r>
            <a:r>
              <a:rPr lang="en-US" dirty="0">
                <a:solidFill>
                  <a:srgbClr val="002060"/>
                </a:solidFill>
                <a:ea typeface="MS PGothic" pitchFamily="34" charset="-128"/>
              </a:rPr>
              <a:t>procedures for selection of natural accelerograms in </a:t>
            </a:r>
            <a:r>
              <a:rPr lang="en-US" dirty="0">
                <a:solidFill>
                  <a:schemeClr val="tx2"/>
                </a:solidFill>
                <a:ea typeface="MS PGothic" pitchFamily="34" charset="-128"/>
              </a:rPr>
              <a:t>literature supply  input samples with </a:t>
            </a:r>
            <a:r>
              <a:rPr lang="en-US" dirty="0">
                <a:solidFill>
                  <a:srgbClr val="002060"/>
                </a:solidFill>
                <a:ea typeface="MS PGothic" pitchFamily="34" charset="-128"/>
              </a:rPr>
              <a:t>very scattered </a:t>
            </a:r>
            <a:r>
              <a:rPr lang="en-US" dirty="0" smtClean="0">
                <a:solidFill>
                  <a:srgbClr val="002060"/>
                </a:solidFill>
                <a:ea typeface="MS PGothic" pitchFamily="34" charset="-128"/>
              </a:rPr>
              <a:t>intensity</a:t>
            </a:r>
            <a:r>
              <a:rPr lang="en-US" dirty="0" smtClean="0">
                <a:solidFill>
                  <a:schemeClr val="tx2"/>
                </a:solidFill>
                <a:ea typeface="MS PGothic" pitchFamily="34" charset="-128"/>
              </a:rPr>
              <a:t>, </a:t>
            </a:r>
            <a:r>
              <a:rPr lang="en-US" dirty="0">
                <a:solidFill>
                  <a:schemeClr val="tx2"/>
                </a:solidFill>
                <a:ea typeface="MS PGothic" pitchFamily="34" charset="-128"/>
              </a:rPr>
              <a:t>that produce very scattered response of the analyzed system, that are much larger or </a:t>
            </a:r>
            <a:r>
              <a:rPr lang="en-US" dirty="0" smtClean="0">
                <a:solidFill>
                  <a:schemeClr val="tx2"/>
                </a:solidFill>
                <a:ea typeface="MS PGothic" pitchFamily="34" charset="-128"/>
              </a:rPr>
              <a:t>smaller  </a:t>
            </a:r>
            <a:r>
              <a:rPr lang="en-US" dirty="0">
                <a:solidFill>
                  <a:schemeClr val="tx2"/>
                </a:solidFill>
                <a:ea typeface="MS PGothic" pitchFamily="34" charset="-128"/>
              </a:rPr>
              <a:t>than the effects assessed for the seismic level to be represented.</a:t>
            </a:r>
          </a:p>
          <a:p>
            <a:pPr marL="271463" indent="-271463">
              <a:buFont typeface="Wingdings" pitchFamily="2" charset="2"/>
              <a:buChar char="ü"/>
            </a:pPr>
            <a:endParaRPr lang="en-US" dirty="0">
              <a:solidFill>
                <a:schemeClr val="tx2"/>
              </a:solidFill>
              <a:ea typeface="MS PGothic" pitchFamily="34" charset="-128"/>
            </a:endParaRPr>
          </a:p>
        </p:txBody>
      </p:sp>
      <p:sp>
        <p:nvSpPr>
          <p:cNvPr id="9" name="Segnaposto numero diapositiva 1"/>
          <p:cNvSpPr>
            <a:spLocks noGrp="1"/>
          </p:cNvSpPr>
          <p:nvPr>
            <p:ph type="sldNum" sz="quarter" idx="12"/>
          </p:nvPr>
        </p:nvSpPr>
        <p:spPr>
          <a:xfrm>
            <a:off x="8805825" y="36910"/>
            <a:ext cx="338176" cy="273844"/>
          </a:xfrm>
        </p:spPr>
        <p:txBody>
          <a:bodyPr/>
          <a:lstStyle/>
          <a:p>
            <a:pPr>
              <a:defRPr/>
            </a:pPr>
            <a:fld id="{8F90E91E-D9A7-4EBC-81CE-4C0CE4D5C9E3}" type="slidenum">
              <a:rPr lang="en-US" smtClean="0">
                <a:latin typeface="Garamond" pitchFamily="18" charset="0"/>
              </a:rPr>
              <a:pPr>
                <a:defRPr/>
              </a:pPr>
              <a:t>2</a:t>
            </a:fld>
            <a:endParaRPr lang="en-US" dirty="0">
              <a:latin typeface="Garamond" pitchFamily="18" charset="0"/>
            </a:endParaRPr>
          </a:p>
        </p:txBody>
      </p:sp>
      <p:sp>
        <p:nvSpPr>
          <p:cNvPr id="10" name="Rettangolo 9"/>
          <p:cNvSpPr/>
          <p:nvPr/>
        </p:nvSpPr>
        <p:spPr>
          <a:xfrm>
            <a:off x="46683" y="1827813"/>
            <a:ext cx="2609705" cy="584775"/>
          </a:xfrm>
          <a:prstGeom prst="rect">
            <a:avLst/>
          </a:prstGeom>
          <a:noFill/>
          <a:ln>
            <a:noFill/>
          </a:ln>
          <a:effectLst>
            <a:outerShdw blurRad="50800" dist="50800" dir="5400000" algn="ctr" rotWithShape="0">
              <a:schemeClr val="bg1"/>
            </a:outerShdw>
          </a:effectLst>
        </p:spPr>
        <p:txBody>
          <a:bodyPr wrap="square">
            <a:spAutoFit/>
          </a:bodyPr>
          <a:lstStyle/>
          <a:p>
            <a:r>
              <a:rPr lang="en-US" sz="3200" b="1" dirty="0" smtClean="0">
                <a:solidFill>
                  <a:srgbClr val="FF0000"/>
                </a:solidFill>
                <a:effectLst>
                  <a:outerShdw blurRad="38100" dist="38100" dir="2700000" algn="tl">
                    <a:srgbClr val="000000">
                      <a:alpha val="43137"/>
                    </a:srgbClr>
                  </a:outerShdw>
                </a:effectLst>
                <a:ea typeface="MS PGothic" pitchFamily="34" charset="-128"/>
              </a:rPr>
              <a:t>Motivation:</a:t>
            </a:r>
            <a:endParaRPr lang="en-US" sz="2400" b="1" dirty="0">
              <a:solidFill>
                <a:srgbClr val="FF0000"/>
              </a:solidFill>
              <a:effectLst>
                <a:outerShdw blurRad="38100" dist="38100" dir="2700000" algn="tl">
                  <a:srgbClr val="000000">
                    <a:alpha val="43137"/>
                  </a:srgbClr>
                </a:outerShdw>
              </a:effectLst>
            </a:endParaRPr>
          </a:p>
        </p:txBody>
      </p:sp>
      <p:sp>
        <p:nvSpPr>
          <p:cNvPr id="11" name="Rettangolo 10"/>
          <p:cNvSpPr/>
          <p:nvPr/>
        </p:nvSpPr>
        <p:spPr>
          <a:xfrm>
            <a:off x="65316" y="3313600"/>
            <a:ext cx="2609705" cy="584775"/>
          </a:xfrm>
          <a:prstGeom prst="rect">
            <a:avLst/>
          </a:prstGeom>
          <a:noFill/>
          <a:ln>
            <a:noFill/>
          </a:ln>
          <a:effectLst>
            <a:outerShdw blurRad="50800" dist="50800" dir="5400000" algn="ctr" rotWithShape="0">
              <a:schemeClr val="bg1"/>
            </a:outerShdw>
          </a:effectLst>
        </p:spPr>
        <p:txBody>
          <a:bodyPr wrap="square">
            <a:spAutoFit/>
          </a:bodyPr>
          <a:lstStyle/>
          <a:p>
            <a:r>
              <a:rPr lang="en-US" sz="3200" b="1" dirty="0" smtClean="0">
                <a:solidFill>
                  <a:srgbClr val="FF0000"/>
                </a:solidFill>
                <a:effectLst>
                  <a:outerShdw blurRad="38100" dist="38100" dir="2700000" algn="tl">
                    <a:srgbClr val="000000">
                      <a:alpha val="43137"/>
                    </a:srgbClr>
                  </a:outerShdw>
                </a:effectLst>
                <a:ea typeface="MS PGothic" pitchFamily="34" charset="-128"/>
              </a:rPr>
              <a:t>Objective:</a:t>
            </a:r>
            <a:endParaRPr lang="en-US"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6025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
          <p:cNvSpPr>
            <a:spLocks noGrp="1"/>
          </p:cNvSpPr>
          <p:nvPr>
            <p:ph type="sldNum" sz="quarter" idx="12"/>
          </p:nvPr>
        </p:nvSpPr>
        <p:spPr>
          <a:xfrm>
            <a:off x="8597735" y="36910"/>
            <a:ext cx="546266" cy="273844"/>
          </a:xfrm>
        </p:spPr>
        <p:txBody>
          <a:bodyPr/>
          <a:lstStyle/>
          <a:p>
            <a:pPr algn="r">
              <a:defRPr/>
            </a:pPr>
            <a:fld id="{8F90E91E-D9A7-4EBC-81CE-4C0CE4D5C9E3}" type="slidenum">
              <a:rPr lang="it-IT" smtClean="0">
                <a:latin typeface="Garamond" pitchFamily="18" charset="0"/>
              </a:rPr>
              <a:pPr algn="r">
                <a:defRPr/>
              </a:pPr>
              <a:t>20</a:t>
            </a:fld>
            <a:endParaRPr lang="it-IT" dirty="0">
              <a:latin typeface="Garamond" pitchFamily="18" charset="0"/>
            </a:endParaRPr>
          </a:p>
        </p:txBody>
      </p:sp>
      <p:pic>
        <p:nvPicPr>
          <p:cNvPr id="11271" name="Picture 7"/>
          <p:cNvPicPr>
            <a:picLocks noChangeAspect="1" noChangeArrowheads="1"/>
          </p:cNvPicPr>
          <p:nvPr/>
        </p:nvPicPr>
        <p:blipFill rotWithShape="1">
          <a:blip r:embed="rId3"/>
          <a:srcRect b="27255"/>
          <a:stretch/>
        </p:blipFill>
        <p:spPr bwMode="auto">
          <a:xfrm>
            <a:off x="0" y="989405"/>
            <a:ext cx="3839727" cy="2935324"/>
          </a:xfrm>
          <a:prstGeom prst="rect">
            <a:avLst/>
          </a:prstGeom>
          <a:noFill/>
          <a:ln w="9525">
            <a:noFill/>
            <a:miter lim="800000"/>
            <a:headEnd/>
            <a:tailEnd/>
          </a:ln>
          <a:effectLst/>
        </p:spPr>
      </p:pic>
      <p:sp>
        <p:nvSpPr>
          <p:cNvPr id="7" name="Rettangolo 6"/>
          <p:cNvSpPr/>
          <p:nvPr/>
        </p:nvSpPr>
        <p:spPr>
          <a:xfrm>
            <a:off x="1097160" y="1374755"/>
            <a:ext cx="1515411" cy="123111"/>
          </a:xfrm>
          <a:prstGeom prst="rect">
            <a:avLst/>
          </a:prstGeom>
          <a:solidFill>
            <a:schemeClr val="bg1"/>
          </a:solidFill>
        </p:spPr>
        <p:txBody>
          <a:bodyPr wrap="square" lIns="0" tIns="0" rIns="0" bIns="0">
            <a:spAutoFit/>
          </a:bodyPr>
          <a:lstStyle/>
          <a:p>
            <a:r>
              <a:rPr lang="en-US" sz="800" b="1" dirty="0" smtClean="0">
                <a:solidFill>
                  <a:srgbClr val="FF0000"/>
                </a:solidFill>
              </a:rPr>
              <a:t>possible combination of 7 records</a:t>
            </a:r>
            <a:endParaRPr lang="en-US" sz="800" dirty="0"/>
          </a:p>
        </p:txBody>
      </p:sp>
      <p:sp>
        <p:nvSpPr>
          <p:cNvPr id="8" name="Rettangolo 7"/>
          <p:cNvSpPr/>
          <p:nvPr/>
        </p:nvSpPr>
        <p:spPr>
          <a:xfrm>
            <a:off x="914402" y="2376851"/>
            <a:ext cx="1754156" cy="138499"/>
          </a:xfrm>
          <a:prstGeom prst="rect">
            <a:avLst/>
          </a:prstGeom>
          <a:solidFill>
            <a:schemeClr val="bg1"/>
          </a:solidFill>
        </p:spPr>
        <p:txBody>
          <a:bodyPr wrap="square" lIns="0" tIns="0" rIns="0" bIns="0">
            <a:spAutoFit/>
          </a:bodyPr>
          <a:lstStyle/>
          <a:p>
            <a:r>
              <a:rPr lang="en-US" sz="900" b="1" dirty="0" smtClean="0">
                <a:solidFill>
                  <a:srgbClr val="FF0000"/>
                </a:solidFill>
              </a:rPr>
              <a:t>     Selection of the set of records  </a:t>
            </a:r>
            <a:endParaRPr lang="en-US" sz="900" dirty="0"/>
          </a:p>
        </p:txBody>
      </p:sp>
      <p:sp>
        <p:nvSpPr>
          <p:cNvPr id="9" name="Rettangolo 8"/>
          <p:cNvSpPr/>
          <p:nvPr/>
        </p:nvSpPr>
        <p:spPr>
          <a:xfrm>
            <a:off x="1084720" y="3623238"/>
            <a:ext cx="1372342" cy="153888"/>
          </a:xfrm>
          <a:prstGeom prst="rect">
            <a:avLst/>
          </a:prstGeom>
          <a:solidFill>
            <a:schemeClr val="bg1"/>
          </a:solidFill>
        </p:spPr>
        <p:txBody>
          <a:bodyPr wrap="square" lIns="0" tIns="0" rIns="0" bIns="0">
            <a:spAutoFit/>
          </a:bodyPr>
          <a:lstStyle/>
          <a:p>
            <a:r>
              <a:rPr lang="en-US" sz="1000" b="1" dirty="0" smtClean="0">
                <a:solidFill>
                  <a:srgbClr val="FF0000"/>
                </a:solidFill>
              </a:rPr>
              <a:t>     Selected set </a:t>
            </a:r>
            <a:r>
              <a:rPr lang="en-US" sz="1000" b="1" dirty="0">
                <a:solidFill>
                  <a:srgbClr val="FF0000"/>
                </a:solidFill>
              </a:rPr>
              <a:t>of </a:t>
            </a:r>
            <a:r>
              <a:rPr lang="en-US" sz="1000" b="1" dirty="0" smtClean="0">
                <a:solidFill>
                  <a:srgbClr val="FF0000"/>
                </a:solidFill>
              </a:rPr>
              <a:t>records  </a:t>
            </a:r>
            <a:endParaRPr lang="en-US" sz="1000" dirty="0"/>
          </a:p>
        </p:txBody>
      </p:sp>
      <p:sp>
        <p:nvSpPr>
          <p:cNvPr id="10" name="Rettangolo 9"/>
          <p:cNvSpPr/>
          <p:nvPr/>
        </p:nvSpPr>
        <p:spPr>
          <a:xfrm>
            <a:off x="3582960" y="945690"/>
            <a:ext cx="5408640" cy="1569660"/>
          </a:xfrm>
          <a:prstGeom prst="rect">
            <a:avLst/>
          </a:prstGeom>
        </p:spPr>
        <p:txBody>
          <a:bodyPr wrap="square">
            <a:spAutoFit/>
          </a:bodyPr>
          <a:lstStyle/>
          <a:p>
            <a:pPr algn="just"/>
            <a:r>
              <a:rPr lang="en-US" sz="1600" b="1" dirty="0" smtClean="0">
                <a:solidFill>
                  <a:srgbClr val="FF0000"/>
                </a:solidFill>
                <a:effectLst>
                  <a:outerShdw blurRad="38100" dist="38100" dir="2700000" algn="tl">
                    <a:srgbClr val="000000">
                      <a:alpha val="43137"/>
                    </a:srgbClr>
                  </a:outerShdw>
                </a:effectLst>
              </a:rPr>
              <a:t>Step </a:t>
            </a:r>
            <a:r>
              <a:rPr lang="en-US" sz="1600" b="1" dirty="0">
                <a:solidFill>
                  <a:srgbClr val="FF0000"/>
                </a:solidFill>
                <a:effectLst>
                  <a:outerShdw blurRad="38100" dist="38100" dir="2700000" algn="tl">
                    <a:srgbClr val="000000">
                      <a:alpha val="43137"/>
                    </a:srgbClr>
                  </a:outerShdw>
                </a:effectLst>
              </a:rPr>
              <a:t>4: </a:t>
            </a:r>
            <a:r>
              <a:rPr lang="en-US" sz="1600" dirty="0">
                <a:solidFill>
                  <a:schemeClr val="tx2">
                    <a:lumMod val="75000"/>
                  </a:schemeClr>
                </a:solidFill>
              </a:rPr>
              <a:t>Taking into account that the parameters SEPA and PGV are chosen as the most effective for input selection, </a:t>
            </a:r>
            <a:r>
              <a:rPr lang="en-US" sz="1600" b="1" dirty="0">
                <a:solidFill>
                  <a:srgbClr val="FF0000"/>
                </a:solidFill>
                <a:effectLst>
                  <a:outerShdw blurRad="38100" dist="38100" dir="2700000" algn="tl">
                    <a:srgbClr val="000000">
                      <a:alpha val="43137"/>
                    </a:srgbClr>
                  </a:outerShdw>
                </a:effectLst>
              </a:rPr>
              <a:t>the set characterized by the smallest value of the linear combination of the combined (SRSS for x and y direction) Coefficient of Variation (COV) of the SEPA and PGV parameters is chosen</a:t>
            </a:r>
            <a:r>
              <a:rPr lang="en-US" sz="1600" dirty="0">
                <a:solidFill>
                  <a:schemeClr val="tx2">
                    <a:lumMod val="75000"/>
                  </a:schemeClr>
                </a:solidFill>
              </a:rPr>
              <a:t>, i.e. the set with the smallest value of </a:t>
            </a:r>
          </a:p>
        </p:txBody>
      </p:sp>
      <p:graphicFrame>
        <p:nvGraphicFramePr>
          <p:cNvPr id="11" name="Object 690"/>
          <p:cNvGraphicFramePr>
            <a:graphicFrameLocks noChangeAspect="1"/>
          </p:cNvGraphicFramePr>
          <p:nvPr>
            <p:extLst>
              <p:ext uri="{D42A27DB-BD31-4B8C-83A1-F6EECF244321}">
                <p14:modId xmlns:p14="http://schemas.microsoft.com/office/powerpoint/2010/main" val="3748137242"/>
              </p:ext>
            </p:extLst>
          </p:nvPr>
        </p:nvGraphicFramePr>
        <p:xfrm>
          <a:off x="3687744" y="2602167"/>
          <a:ext cx="5174902" cy="357127"/>
        </p:xfrm>
        <a:graphic>
          <a:graphicData uri="http://schemas.openxmlformats.org/presentationml/2006/ole">
            <mc:AlternateContent xmlns:mc="http://schemas.openxmlformats.org/markup-compatibility/2006">
              <mc:Choice xmlns:v="urn:schemas-microsoft-com:vml" Requires="v">
                <p:oleObj spid="_x0000_s9240" name="Equation" r:id="rId4" imgW="5994360" imgH="355320" progId="Equation.DSMT4">
                  <p:embed/>
                </p:oleObj>
              </mc:Choice>
              <mc:Fallback>
                <p:oleObj name="Equation" r:id="rId4" imgW="5994360" imgH="3553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806" t="-10132" r="-806" b="-10132"/>
                      <a:stretch>
                        <a:fillRect/>
                      </a:stretch>
                    </p:blipFill>
                    <p:spPr bwMode="auto">
                      <a:xfrm>
                        <a:off x="3687744" y="2602167"/>
                        <a:ext cx="5174902" cy="357127"/>
                      </a:xfrm>
                      <a:prstGeom prst="rect">
                        <a:avLst/>
                      </a:prstGeom>
                      <a:solidFill>
                        <a:schemeClr val="bg1"/>
                      </a:solidFill>
                      <a:ln w="50800">
                        <a:solidFill>
                          <a:srgbClr val="FF0000"/>
                        </a:solidFill>
                        <a:miter lim="800000"/>
                        <a:headEnd/>
                        <a:tailEnd/>
                      </a:ln>
                    </p:spPr>
                  </p:pic>
                </p:oleObj>
              </mc:Fallback>
            </mc:AlternateContent>
          </a:graphicData>
        </a:graphic>
      </p:graphicFrame>
      <p:sp>
        <p:nvSpPr>
          <p:cNvPr id="2" name="Rettangolo 1"/>
          <p:cNvSpPr/>
          <p:nvPr/>
        </p:nvSpPr>
        <p:spPr>
          <a:xfrm>
            <a:off x="3573666" y="3198890"/>
            <a:ext cx="5288980" cy="1528624"/>
          </a:xfrm>
          <a:prstGeom prst="rect">
            <a:avLst/>
          </a:prstGeom>
        </p:spPr>
        <p:txBody>
          <a:bodyPr wrap="square">
            <a:spAutoFit/>
          </a:bodyPr>
          <a:lstStyle/>
          <a:p>
            <a:pPr algn="just">
              <a:lnSpc>
                <a:spcPts val="1600"/>
              </a:lnSpc>
            </a:pPr>
            <a:r>
              <a:rPr lang="en-US" sz="1600" dirty="0">
                <a:solidFill>
                  <a:schemeClr val="tx2">
                    <a:lumMod val="75000"/>
                  </a:schemeClr>
                </a:solidFill>
              </a:rPr>
              <a:t>Taking into account that the parameter PGV is less correlated for weakly non linear systems (q=2) and strongly correlated for </a:t>
            </a:r>
            <a:r>
              <a:rPr lang="en-US" sz="1600" dirty="0" smtClean="0">
                <a:solidFill>
                  <a:schemeClr val="tx2">
                    <a:lumMod val="75000"/>
                  </a:schemeClr>
                </a:solidFill>
              </a:rPr>
              <a:t>short </a:t>
            </a:r>
            <a:r>
              <a:rPr lang="en-US" sz="1600" dirty="0">
                <a:solidFill>
                  <a:schemeClr val="tx2">
                    <a:lumMod val="75000"/>
                  </a:schemeClr>
                </a:solidFill>
              </a:rPr>
              <a:t>period (T&lt;T</a:t>
            </a:r>
            <a:r>
              <a:rPr lang="en-US" sz="1600" baseline="-25000" dirty="0">
                <a:solidFill>
                  <a:schemeClr val="tx2">
                    <a:lumMod val="75000"/>
                  </a:schemeClr>
                </a:solidFill>
              </a:rPr>
              <a:t>C</a:t>
            </a:r>
            <a:r>
              <a:rPr lang="en-US" sz="1600" dirty="0">
                <a:solidFill>
                  <a:schemeClr val="tx2">
                    <a:lumMod val="75000"/>
                  </a:schemeClr>
                </a:solidFill>
              </a:rPr>
              <a:t>) structures with strong non linear behavior (q=5</a:t>
            </a:r>
            <a:r>
              <a:rPr lang="en-US" sz="1600" dirty="0" smtClean="0">
                <a:solidFill>
                  <a:schemeClr val="tx2">
                    <a:lumMod val="75000"/>
                  </a:schemeClr>
                </a:solidFill>
              </a:rPr>
              <a:t>), structures for </a:t>
            </a:r>
            <a:r>
              <a:rPr lang="en-US" sz="1600" dirty="0">
                <a:solidFill>
                  <a:schemeClr val="tx2">
                    <a:lumMod val="75000"/>
                  </a:schemeClr>
                </a:solidFill>
              </a:rPr>
              <a:t>which the parameter SEPA is not so strongly correlated with the response as  much as for other structures, </a:t>
            </a:r>
            <a:r>
              <a:rPr lang="en-US" b="1" dirty="0">
                <a:solidFill>
                  <a:srgbClr val="FF0000"/>
                </a:solidFill>
              </a:rPr>
              <a:t>α =0.1 q </a:t>
            </a:r>
            <a:r>
              <a:rPr lang="en-US" sz="1600" dirty="0" smtClean="0">
                <a:solidFill>
                  <a:schemeClr val="tx2">
                    <a:lumMod val="75000"/>
                  </a:schemeClr>
                </a:solidFill>
              </a:rPr>
              <a:t>is advised in order </a:t>
            </a:r>
            <a:r>
              <a:rPr lang="en-US" sz="1600" dirty="0">
                <a:solidFill>
                  <a:schemeClr val="tx2">
                    <a:lumMod val="75000"/>
                  </a:schemeClr>
                </a:solidFill>
              </a:rPr>
              <a:t>to enlarge </a:t>
            </a:r>
            <a:r>
              <a:rPr lang="en-US" sz="1600" dirty="0" smtClean="0">
                <a:solidFill>
                  <a:schemeClr val="tx2">
                    <a:lumMod val="75000"/>
                  </a:schemeClr>
                </a:solidFill>
              </a:rPr>
              <a:t> the </a:t>
            </a:r>
            <a:r>
              <a:rPr lang="en-US" sz="1600" dirty="0">
                <a:solidFill>
                  <a:schemeClr val="tx2">
                    <a:lumMod val="75000"/>
                  </a:schemeClr>
                </a:solidFill>
              </a:rPr>
              <a:t>role of PGV  for strongly non liner systems</a:t>
            </a:r>
          </a:p>
        </p:txBody>
      </p:sp>
    </p:spTree>
    <p:extLst>
      <p:ext uri="{BB962C8B-B14F-4D97-AF65-F5344CB8AC3E}">
        <p14:creationId xmlns:p14="http://schemas.microsoft.com/office/powerpoint/2010/main" val="2636025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1"/>
          <p:cNvSpPr>
            <a:spLocks noGrp="1"/>
          </p:cNvSpPr>
          <p:nvPr>
            <p:ph type="sldNum" sz="quarter" idx="12"/>
          </p:nvPr>
        </p:nvSpPr>
        <p:spPr>
          <a:xfrm>
            <a:off x="8262938" y="0"/>
            <a:ext cx="881062" cy="357188"/>
          </a:xfrm>
        </p:spPr>
        <p:txBody>
          <a:bodyPr/>
          <a:lstStyle/>
          <a:p>
            <a:pPr>
              <a:defRPr/>
            </a:pPr>
            <a:fld id="{8F90E91E-D9A7-4EBC-81CE-4C0CE4D5C9E3}" type="slidenum">
              <a:rPr lang="it-IT" smtClean="0">
                <a:solidFill>
                  <a:schemeClr val="tx1"/>
                </a:solidFill>
                <a:latin typeface="Garamond" pitchFamily="18" charset="0"/>
              </a:rPr>
              <a:pPr>
                <a:defRPr/>
              </a:pPr>
              <a:t>21</a:t>
            </a:fld>
            <a:endParaRPr lang="it-IT" dirty="0">
              <a:solidFill>
                <a:schemeClr val="tx1"/>
              </a:solidFill>
              <a:latin typeface="Garamond" pitchFamily="18" charset="0"/>
            </a:endParaRPr>
          </a:p>
        </p:txBody>
      </p:sp>
      <p:sp>
        <p:nvSpPr>
          <p:cNvPr id="2"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Rettangolo 6"/>
          <p:cNvSpPr/>
          <p:nvPr/>
        </p:nvSpPr>
        <p:spPr>
          <a:xfrm>
            <a:off x="184731" y="930700"/>
            <a:ext cx="8241743" cy="461665"/>
          </a:xfrm>
          <a:prstGeom prst="rect">
            <a:avLst/>
          </a:prstGeom>
          <a:noFill/>
          <a:ln w="57150">
            <a:solidFill>
              <a:srgbClr val="FF0000"/>
            </a:solidFill>
          </a:ln>
        </p:spPr>
        <p:txBody>
          <a:bodyPr wrap="none">
            <a:spAutoFit/>
          </a:bodyPr>
          <a:lstStyle/>
          <a:p>
            <a:r>
              <a:rPr lang="en-US" sz="2400" b="1" dirty="0" smtClean="0">
                <a:solidFill>
                  <a:schemeClr val="tx2">
                    <a:lumMod val="75000"/>
                  </a:schemeClr>
                </a:solidFill>
              </a:rPr>
              <a:t>Efficiency of selection criterion for non linear SDOF structures </a:t>
            </a:r>
            <a:r>
              <a:rPr lang="en-US" sz="2400" b="1" dirty="0" smtClean="0">
                <a:solidFill>
                  <a:srgbClr val="000066"/>
                </a:solidFill>
              </a:rPr>
              <a:t>: </a:t>
            </a:r>
            <a:endParaRPr lang="en-US" sz="2400" b="1" dirty="0">
              <a:solidFill>
                <a:srgbClr val="000066"/>
              </a:solidFill>
            </a:endParaRPr>
          </a:p>
        </p:txBody>
      </p:sp>
      <p:pic>
        <p:nvPicPr>
          <p:cNvPr id="11" name="Immagine 10"/>
          <p:cNvPicPr/>
          <p:nvPr/>
        </p:nvPicPr>
        <p:blipFill>
          <a:blip r:embed="rId2" cstate="print"/>
          <a:srcRect/>
          <a:stretch>
            <a:fillRect/>
          </a:stretch>
        </p:blipFill>
        <p:spPr bwMode="auto">
          <a:xfrm>
            <a:off x="184731" y="1517342"/>
            <a:ext cx="5112568" cy="2200980"/>
          </a:xfrm>
          <a:prstGeom prst="rect">
            <a:avLst/>
          </a:prstGeom>
          <a:noFill/>
          <a:ln w="9525">
            <a:noFill/>
            <a:miter lim="800000"/>
            <a:headEnd/>
            <a:tailEnd/>
          </a:ln>
        </p:spPr>
      </p:pic>
      <p:sp>
        <p:nvSpPr>
          <p:cNvPr id="14" name="Rettangolo 13"/>
          <p:cNvSpPr/>
          <p:nvPr/>
        </p:nvSpPr>
        <p:spPr>
          <a:xfrm>
            <a:off x="466341" y="1552049"/>
            <a:ext cx="2921468" cy="169277"/>
          </a:xfrm>
          <a:prstGeom prst="rect">
            <a:avLst/>
          </a:prstGeom>
          <a:solidFill>
            <a:schemeClr val="bg1"/>
          </a:solidFill>
        </p:spPr>
        <p:txBody>
          <a:bodyPr wrap="square" lIns="0" tIns="0" rIns="0" bIns="0">
            <a:spAutoFit/>
          </a:bodyPr>
          <a:lstStyle/>
          <a:p>
            <a:r>
              <a:rPr lang="en-US" sz="1100" b="1" dirty="0" smtClean="0">
                <a:solidFill>
                  <a:srgbClr val="FF0000"/>
                </a:solidFill>
              </a:rPr>
              <a:t>                      Mean value of Ductility demand </a:t>
            </a:r>
            <a:r>
              <a:rPr lang="en-US" sz="1100" b="1" dirty="0" smtClean="0">
                <a:solidFill>
                  <a:srgbClr val="FF0000"/>
                </a:solidFill>
                <a:latin typeface="Symbol" pitchFamily="18" charset="2"/>
              </a:rPr>
              <a:t>m</a:t>
            </a:r>
            <a:r>
              <a:rPr lang="en-US" sz="1100" b="1" dirty="0" smtClean="0">
                <a:solidFill>
                  <a:srgbClr val="FF0000"/>
                </a:solidFill>
              </a:rPr>
              <a:t> for  </a:t>
            </a:r>
            <a:endParaRPr lang="en-US" sz="1100" dirty="0"/>
          </a:p>
        </p:txBody>
      </p:sp>
      <p:sp>
        <p:nvSpPr>
          <p:cNvPr id="4" name="Rettangolo 3"/>
          <p:cNvSpPr/>
          <p:nvPr/>
        </p:nvSpPr>
        <p:spPr>
          <a:xfrm>
            <a:off x="5297299" y="1517342"/>
            <a:ext cx="3735978" cy="2062103"/>
          </a:xfrm>
          <a:prstGeom prst="rect">
            <a:avLst/>
          </a:prstGeom>
        </p:spPr>
        <p:txBody>
          <a:bodyPr wrap="square">
            <a:spAutoFit/>
          </a:bodyPr>
          <a:lstStyle/>
          <a:p>
            <a:pPr marL="285750" indent="-285750" algn="just">
              <a:buFont typeface="Wingdings" panose="05000000000000000000" pitchFamily="2" charset="2"/>
              <a:buChar char="ü"/>
            </a:pPr>
            <a:r>
              <a:rPr lang="en-US" sz="1600" dirty="0" smtClean="0">
                <a:solidFill>
                  <a:schemeClr val="tx2">
                    <a:lumMod val="75000"/>
                  </a:schemeClr>
                </a:solidFill>
              </a:rPr>
              <a:t>The </a:t>
            </a:r>
            <a:r>
              <a:rPr lang="en-US" sz="1600" dirty="0">
                <a:solidFill>
                  <a:schemeClr val="tx2">
                    <a:lumMod val="75000"/>
                  </a:schemeClr>
                </a:solidFill>
              </a:rPr>
              <a:t>mean value of the ductility demand for q=2 and q=5 obtained modeling the seismic input by the selected set of accelerograms (EPA+</a:t>
            </a:r>
            <a:r>
              <a:rPr lang="en-US" sz="1600" b="1" dirty="0">
                <a:solidFill>
                  <a:srgbClr val="FF0000"/>
                </a:solidFill>
              </a:rPr>
              <a:t> </a:t>
            </a:r>
            <a:r>
              <a:rPr lang="en-US" sz="1600" dirty="0"/>
              <a:t>α</a:t>
            </a:r>
            <a:r>
              <a:rPr lang="en-US" sz="1600" dirty="0">
                <a:solidFill>
                  <a:schemeClr val="tx2">
                    <a:lumMod val="75000"/>
                  </a:schemeClr>
                </a:solidFill>
              </a:rPr>
              <a:t> PGV)  is compared against curves obtained by a selection criterion (</a:t>
            </a:r>
            <a:r>
              <a:rPr lang="en-US" sz="1600" dirty="0" err="1">
                <a:solidFill>
                  <a:schemeClr val="tx2">
                    <a:lumMod val="75000"/>
                  </a:schemeClr>
                </a:solidFill>
              </a:rPr>
              <a:t>Iervolino</a:t>
            </a:r>
            <a:r>
              <a:rPr lang="en-US" sz="1600" dirty="0">
                <a:solidFill>
                  <a:schemeClr val="tx2">
                    <a:lumMod val="75000"/>
                  </a:schemeClr>
                </a:solidFill>
              </a:rPr>
              <a:t> et al. 2009) based on </a:t>
            </a:r>
            <a:r>
              <a:rPr lang="en-US" sz="1600" dirty="0" smtClean="0">
                <a:solidFill>
                  <a:schemeClr val="tx2">
                    <a:lumMod val="75000"/>
                  </a:schemeClr>
                </a:solidFill>
              </a:rPr>
              <a:t>spectral matching. </a:t>
            </a:r>
            <a:endParaRPr lang="en-US" sz="1600" b="1" dirty="0">
              <a:solidFill>
                <a:srgbClr val="FF0000"/>
              </a:solidFill>
              <a:effectLst>
                <a:outerShdw blurRad="38100" dist="38100" dir="2700000" algn="tl">
                  <a:srgbClr val="000000">
                    <a:alpha val="43137"/>
                  </a:srgbClr>
                </a:outerShdw>
              </a:effectLst>
            </a:endParaRPr>
          </a:p>
        </p:txBody>
      </p:sp>
      <p:sp>
        <p:nvSpPr>
          <p:cNvPr id="15" name="Rettangolo 14"/>
          <p:cNvSpPr/>
          <p:nvPr/>
        </p:nvSpPr>
        <p:spPr>
          <a:xfrm>
            <a:off x="184731" y="3801258"/>
            <a:ext cx="8730603" cy="1077218"/>
          </a:xfrm>
          <a:prstGeom prst="rect">
            <a:avLst/>
          </a:prstGeom>
        </p:spPr>
        <p:txBody>
          <a:bodyPr wrap="square">
            <a:spAutoFit/>
          </a:bodyPr>
          <a:lstStyle/>
          <a:p>
            <a:pPr marL="285750" indent="-285750" algn="just">
              <a:buFont typeface="Wingdings" panose="05000000000000000000" pitchFamily="2" charset="2"/>
              <a:buChar char="ü"/>
            </a:pPr>
            <a:r>
              <a:rPr lang="en-US" sz="1600" dirty="0" smtClean="0">
                <a:solidFill>
                  <a:schemeClr val="tx2">
                    <a:lumMod val="75000"/>
                  </a:schemeClr>
                </a:solidFill>
              </a:rPr>
              <a:t>The </a:t>
            </a:r>
            <a:r>
              <a:rPr lang="en-US" sz="1600" dirty="0">
                <a:solidFill>
                  <a:schemeClr val="tx2">
                    <a:lumMod val="75000"/>
                  </a:schemeClr>
                </a:solidFill>
              </a:rPr>
              <a:t>figure prove that the proposed procedure provide a set of accelerograms that induces in the structure a mean value of the ductility demand similar to that of a set chosen according the requirement of the codes, i.e. </a:t>
            </a:r>
            <a:r>
              <a:rPr lang="en-US" sz="1600" b="1" dirty="0">
                <a:solidFill>
                  <a:srgbClr val="FF0000"/>
                </a:solidFill>
                <a:effectLst>
                  <a:outerShdw blurRad="38100" dist="38100" dir="2700000" algn="tl">
                    <a:srgbClr val="000000">
                      <a:alpha val="43137"/>
                    </a:srgbClr>
                  </a:outerShdw>
                </a:effectLst>
              </a:rPr>
              <a:t>the proposed procedure provides accelerograms that are “compatible” (by the value of the SEPA parameters) with the target response spectrum.</a:t>
            </a:r>
          </a:p>
        </p:txBody>
      </p:sp>
    </p:spTree>
    <p:extLst>
      <p:ext uri="{BB962C8B-B14F-4D97-AF65-F5344CB8AC3E}">
        <p14:creationId xmlns:p14="http://schemas.microsoft.com/office/powerpoint/2010/main" val="320845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1"/>
          <p:cNvSpPr>
            <a:spLocks noGrp="1"/>
          </p:cNvSpPr>
          <p:nvPr>
            <p:ph type="sldNum" sz="quarter" idx="12"/>
          </p:nvPr>
        </p:nvSpPr>
        <p:spPr>
          <a:xfrm>
            <a:off x="8262938" y="0"/>
            <a:ext cx="881062" cy="357188"/>
          </a:xfrm>
        </p:spPr>
        <p:txBody>
          <a:bodyPr/>
          <a:lstStyle/>
          <a:p>
            <a:pPr>
              <a:defRPr/>
            </a:pPr>
            <a:fld id="{8F90E91E-D9A7-4EBC-81CE-4C0CE4D5C9E3}" type="slidenum">
              <a:rPr lang="it-IT" smtClean="0">
                <a:solidFill>
                  <a:schemeClr val="tx1"/>
                </a:solidFill>
                <a:latin typeface="Garamond" pitchFamily="18" charset="0"/>
              </a:rPr>
              <a:pPr>
                <a:defRPr/>
              </a:pPr>
              <a:t>22</a:t>
            </a:fld>
            <a:endParaRPr lang="it-IT" dirty="0">
              <a:solidFill>
                <a:schemeClr val="tx1"/>
              </a:solidFill>
              <a:latin typeface="Garamond" pitchFamily="18" charset="0"/>
            </a:endParaRPr>
          </a:p>
        </p:txBody>
      </p:sp>
      <p:sp>
        <p:nvSpPr>
          <p:cNvPr id="2"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Rettangolo 6"/>
          <p:cNvSpPr/>
          <p:nvPr/>
        </p:nvSpPr>
        <p:spPr>
          <a:xfrm>
            <a:off x="92365" y="882313"/>
            <a:ext cx="8241743" cy="461665"/>
          </a:xfrm>
          <a:prstGeom prst="rect">
            <a:avLst/>
          </a:prstGeom>
          <a:noFill/>
          <a:ln w="57150">
            <a:solidFill>
              <a:srgbClr val="FF0000"/>
            </a:solidFill>
          </a:ln>
        </p:spPr>
        <p:txBody>
          <a:bodyPr wrap="none">
            <a:spAutoFit/>
          </a:bodyPr>
          <a:lstStyle/>
          <a:p>
            <a:r>
              <a:rPr lang="en-US" sz="2400" b="1" dirty="0" smtClean="0">
                <a:solidFill>
                  <a:schemeClr val="tx2">
                    <a:lumMod val="75000"/>
                  </a:schemeClr>
                </a:solidFill>
              </a:rPr>
              <a:t>Efficiency of selection criterion for non linear SDOF structures </a:t>
            </a:r>
            <a:r>
              <a:rPr lang="en-US" sz="2400" b="1" dirty="0" smtClean="0">
                <a:solidFill>
                  <a:srgbClr val="000066"/>
                </a:solidFill>
              </a:rPr>
              <a:t>: </a:t>
            </a:r>
            <a:endParaRPr lang="en-US" sz="2400" b="1" dirty="0">
              <a:solidFill>
                <a:srgbClr val="000066"/>
              </a:solidFill>
            </a:endParaRPr>
          </a:p>
        </p:txBody>
      </p:sp>
      <p:grpSp>
        <p:nvGrpSpPr>
          <p:cNvPr id="3" name="Gruppo 2"/>
          <p:cNvGrpSpPr/>
          <p:nvPr/>
        </p:nvGrpSpPr>
        <p:grpSpPr>
          <a:xfrm>
            <a:off x="184729" y="1532174"/>
            <a:ext cx="4870597" cy="1962819"/>
            <a:chOff x="184729" y="1532174"/>
            <a:chExt cx="5970589" cy="1962819"/>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29" y="1532174"/>
              <a:ext cx="5970589" cy="1962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tangolo 7"/>
            <p:cNvSpPr/>
            <p:nvPr/>
          </p:nvSpPr>
          <p:spPr>
            <a:xfrm>
              <a:off x="1831495" y="1545237"/>
              <a:ext cx="3460831" cy="184666"/>
            </a:xfrm>
            <a:prstGeom prst="rect">
              <a:avLst/>
            </a:prstGeom>
            <a:solidFill>
              <a:schemeClr val="bg1"/>
            </a:solidFill>
          </p:spPr>
          <p:txBody>
            <a:bodyPr wrap="square" lIns="0" tIns="0" rIns="0" bIns="0">
              <a:spAutoFit/>
            </a:bodyPr>
            <a:lstStyle/>
            <a:p>
              <a:r>
                <a:rPr lang="en-US" sz="1200" b="1" dirty="0" smtClean="0">
                  <a:solidFill>
                    <a:srgbClr val="FF0000"/>
                  </a:solidFill>
                </a:rPr>
                <a:t>CoV of ductility demand for T&lt;3</a:t>
              </a:r>
              <a:endParaRPr lang="en-US" sz="1200" dirty="0"/>
            </a:p>
          </p:txBody>
        </p:sp>
      </p:grpSp>
      <p:sp>
        <p:nvSpPr>
          <p:cNvPr id="4" name="Rettangolo 3"/>
          <p:cNvSpPr/>
          <p:nvPr/>
        </p:nvSpPr>
        <p:spPr>
          <a:xfrm>
            <a:off x="5055326" y="1532174"/>
            <a:ext cx="3981858" cy="2062103"/>
          </a:xfrm>
          <a:prstGeom prst="rect">
            <a:avLst/>
          </a:prstGeom>
        </p:spPr>
        <p:txBody>
          <a:bodyPr wrap="square">
            <a:spAutoFit/>
          </a:bodyPr>
          <a:lstStyle/>
          <a:p>
            <a:pPr marL="285750" indent="-285750" algn="just">
              <a:buFont typeface="Wingdings" panose="05000000000000000000" pitchFamily="2" charset="2"/>
              <a:buChar char="ü"/>
            </a:pPr>
            <a:r>
              <a:rPr lang="en-US" sz="1600" dirty="0" smtClean="0">
                <a:solidFill>
                  <a:schemeClr val="tx2">
                    <a:lumMod val="75000"/>
                  </a:schemeClr>
                </a:solidFill>
              </a:rPr>
              <a:t>The </a:t>
            </a:r>
            <a:r>
              <a:rPr lang="en-US" sz="1600" dirty="0">
                <a:solidFill>
                  <a:schemeClr val="tx2">
                    <a:lumMod val="75000"/>
                  </a:schemeClr>
                </a:solidFill>
              </a:rPr>
              <a:t>spectra of the COV of </a:t>
            </a:r>
            <a:r>
              <a:rPr lang="en-US" sz="1600" dirty="0" smtClean="0">
                <a:solidFill>
                  <a:schemeClr val="tx2">
                    <a:lumMod val="75000"/>
                  </a:schemeClr>
                </a:solidFill>
              </a:rPr>
              <a:t>ductility </a:t>
            </a:r>
            <a:r>
              <a:rPr lang="en-US" sz="1600" dirty="0">
                <a:solidFill>
                  <a:schemeClr val="tx2">
                    <a:lumMod val="75000"/>
                  </a:schemeClr>
                </a:solidFill>
              </a:rPr>
              <a:t>demand </a:t>
            </a:r>
            <a:r>
              <a:rPr lang="en-US" sz="1600" dirty="0" smtClean="0">
                <a:solidFill>
                  <a:schemeClr val="tx2">
                    <a:lumMod val="75000"/>
                  </a:schemeClr>
                </a:solidFill>
              </a:rPr>
              <a:t>obtained </a:t>
            </a:r>
            <a:r>
              <a:rPr lang="en-US" sz="1600" dirty="0">
                <a:solidFill>
                  <a:schemeClr val="tx2">
                    <a:lumMod val="75000"/>
                  </a:schemeClr>
                </a:solidFill>
              </a:rPr>
              <a:t>by SRSS combination of the values in x and y direction) for the two values of the behavior factor q=2, and q=5, for </a:t>
            </a:r>
            <a:r>
              <a:rPr lang="en-US" sz="1600" dirty="0" smtClean="0">
                <a:solidFill>
                  <a:schemeClr val="tx2">
                    <a:lumMod val="75000"/>
                  </a:schemeClr>
                </a:solidFill>
              </a:rPr>
              <a:t>the set </a:t>
            </a:r>
            <a:r>
              <a:rPr lang="en-US" sz="1600" dirty="0">
                <a:solidFill>
                  <a:schemeClr val="tx2">
                    <a:lumMod val="75000"/>
                  </a:schemeClr>
                </a:solidFill>
              </a:rPr>
              <a:t>of accelerograms selected by the proposed criterion are compared with those pertaining to the (</a:t>
            </a:r>
            <a:r>
              <a:rPr lang="en-US" sz="1600" dirty="0" err="1">
                <a:solidFill>
                  <a:schemeClr val="tx2">
                    <a:lumMod val="75000"/>
                  </a:schemeClr>
                </a:solidFill>
              </a:rPr>
              <a:t>Iervolino</a:t>
            </a:r>
            <a:r>
              <a:rPr lang="en-US" sz="1600" dirty="0">
                <a:solidFill>
                  <a:schemeClr val="tx2">
                    <a:lumMod val="75000"/>
                  </a:schemeClr>
                </a:solidFill>
              </a:rPr>
              <a:t> et al. </a:t>
            </a:r>
            <a:r>
              <a:rPr lang="en-US" sz="1600" dirty="0" smtClean="0">
                <a:solidFill>
                  <a:schemeClr val="tx2">
                    <a:lumMod val="75000"/>
                  </a:schemeClr>
                </a:solidFill>
              </a:rPr>
              <a:t>2009) selection criterion.</a:t>
            </a:r>
            <a:endParaRPr lang="en-US" sz="1600" dirty="0"/>
          </a:p>
        </p:txBody>
      </p:sp>
      <p:sp>
        <p:nvSpPr>
          <p:cNvPr id="11" name="Rettangolo 10"/>
          <p:cNvSpPr/>
          <p:nvPr/>
        </p:nvSpPr>
        <p:spPr>
          <a:xfrm>
            <a:off x="92366" y="3546540"/>
            <a:ext cx="8944818" cy="830997"/>
          </a:xfrm>
          <a:prstGeom prst="rect">
            <a:avLst/>
          </a:prstGeom>
        </p:spPr>
        <p:txBody>
          <a:bodyPr wrap="square">
            <a:spAutoFit/>
          </a:bodyPr>
          <a:lstStyle/>
          <a:p>
            <a:pPr marL="285750" indent="-285750">
              <a:buFont typeface="Wingdings" panose="05000000000000000000" pitchFamily="2" charset="2"/>
              <a:buChar char="ü"/>
            </a:pPr>
            <a:r>
              <a:rPr lang="en-US" sz="1600" dirty="0" smtClean="0">
                <a:solidFill>
                  <a:schemeClr val="tx2">
                    <a:lumMod val="75000"/>
                  </a:schemeClr>
                </a:solidFill>
              </a:rPr>
              <a:t>The </a:t>
            </a:r>
            <a:r>
              <a:rPr lang="en-US" sz="1600" dirty="0">
                <a:solidFill>
                  <a:schemeClr val="tx2">
                    <a:lumMod val="75000"/>
                  </a:schemeClr>
                </a:solidFill>
              </a:rPr>
              <a:t>curves prove that </a:t>
            </a:r>
            <a:r>
              <a:rPr lang="en-US" sz="1600" dirty="0">
                <a:solidFill>
                  <a:srgbClr val="FF0000"/>
                </a:solidFill>
              </a:rPr>
              <a:t>the COV of ductility demand obtained with the proposed procedure is 30-40% smaller</a:t>
            </a:r>
            <a:r>
              <a:rPr lang="en-US" sz="1600" dirty="0">
                <a:solidFill>
                  <a:schemeClr val="tx2">
                    <a:lumMod val="75000"/>
                  </a:schemeClr>
                </a:solidFill>
              </a:rPr>
              <a:t> than that obtained by the selection criterion in (</a:t>
            </a:r>
            <a:r>
              <a:rPr lang="en-US" sz="1600" dirty="0" err="1">
                <a:solidFill>
                  <a:schemeClr val="tx2">
                    <a:lumMod val="75000"/>
                  </a:schemeClr>
                </a:solidFill>
              </a:rPr>
              <a:t>Iervolino</a:t>
            </a:r>
            <a:r>
              <a:rPr lang="en-US" sz="1600" dirty="0">
                <a:solidFill>
                  <a:schemeClr val="tx2">
                    <a:lumMod val="75000"/>
                  </a:schemeClr>
                </a:solidFill>
              </a:rPr>
              <a:t>, 2009), except for system with very weak non linear behavior (q=2) and 0.4 sec≤T≤0.9 sec, where the curves are very close each other. </a:t>
            </a:r>
            <a:endParaRPr lang="en-US" sz="1600" dirty="0"/>
          </a:p>
        </p:txBody>
      </p:sp>
    </p:spTree>
    <p:extLst>
      <p:ext uri="{BB962C8B-B14F-4D97-AF65-F5344CB8AC3E}">
        <p14:creationId xmlns:p14="http://schemas.microsoft.com/office/powerpoint/2010/main" val="466714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1"/>
          <p:cNvSpPr>
            <a:spLocks noGrp="1"/>
          </p:cNvSpPr>
          <p:nvPr>
            <p:ph type="sldNum" sz="quarter" idx="12"/>
          </p:nvPr>
        </p:nvSpPr>
        <p:spPr>
          <a:xfrm>
            <a:off x="8262938" y="0"/>
            <a:ext cx="881062" cy="357188"/>
          </a:xfrm>
        </p:spPr>
        <p:txBody>
          <a:bodyPr/>
          <a:lstStyle/>
          <a:p>
            <a:pPr>
              <a:defRPr/>
            </a:pPr>
            <a:fld id="{8F90E91E-D9A7-4EBC-81CE-4C0CE4D5C9E3}" type="slidenum">
              <a:rPr lang="it-IT" smtClean="0">
                <a:solidFill>
                  <a:schemeClr val="tx1"/>
                </a:solidFill>
                <a:latin typeface="Garamond" pitchFamily="18" charset="0"/>
              </a:rPr>
              <a:pPr>
                <a:defRPr/>
              </a:pPr>
              <a:t>23</a:t>
            </a:fld>
            <a:endParaRPr lang="it-IT" dirty="0">
              <a:solidFill>
                <a:schemeClr val="tx1"/>
              </a:solidFill>
              <a:latin typeface="Garamond" pitchFamily="18" charset="0"/>
            </a:endParaRPr>
          </a:p>
        </p:txBody>
      </p:sp>
      <p:sp>
        <p:nvSpPr>
          <p:cNvPr id="2"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ttangolo 5"/>
          <p:cNvSpPr/>
          <p:nvPr/>
        </p:nvSpPr>
        <p:spPr>
          <a:xfrm>
            <a:off x="92365" y="882313"/>
            <a:ext cx="8241743" cy="461665"/>
          </a:xfrm>
          <a:prstGeom prst="rect">
            <a:avLst/>
          </a:prstGeom>
          <a:noFill/>
          <a:ln w="57150">
            <a:solidFill>
              <a:srgbClr val="FF0000"/>
            </a:solidFill>
          </a:ln>
        </p:spPr>
        <p:txBody>
          <a:bodyPr wrap="none">
            <a:spAutoFit/>
          </a:bodyPr>
          <a:lstStyle/>
          <a:p>
            <a:r>
              <a:rPr lang="en-US" sz="2400" b="1" dirty="0" smtClean="0">
                <a:solidFill>
                  <a:schemeClr val="tx2">
                    <a:lumMod val="75000"/>
                  </a:schemeClr>
                </a:solidFill>
              </a:rPr>
              <a:t>Efficiency of selection criterion for non linear SDOF structures </a:t>
            </a:r>
            <a:r>
              <a:rPr lang="en-US" sz="2400" b="1" dirty="0" smtClean="0">
                <a:solidFill>
                  <a:srgbClr val="000066"/>
                </a:solidFill>
              </a:rPr>
              <a:t>: </a:t>
            </a:r>
            <a:endParaRPr lang="en-US" sz="2400" b="1" dirty="0">
              <a:solidFill>
                <a:srgbClr val="000066"/>
              </a:solidFill>
            </a:endParaRPr>
          </a:p>
        </p:txBody>
      </p:sp>
      <p:pic>
        <p:nvPicPr>
          <p:cNvPr id="8" name="Immagine 7"/>
          <p:cNvPicPr/>
          <p:nvPr/>
        </p:nvPicPr>
        <p:blipFill>
          <a:blip r:embed="rId2" cstate="print"/>
          <a:srcRect/>
          <a:stretch>
            <a:fillRect/>
          </a:stretch>
        </p:blipFill>
        <p:spPr bwMode="auto">
          <a:xfrm>
            <a:off x="184731" y="1474287"/>
            <a:ext cx="5256584" cy="2088232"/>
          </a:xfrm>
          <a:prstGeom prst="rect">
            <a:avLst/>
          </a:prstGeom>
          <a:noFill/>
          <a:ln w="9525">
            <a:noFill/>
            <a:miter lim="800000"/>
            <a:headEnd/>
            <a:tailEnd/>
          </a:ln>
        </p:spPr>
      </p:pic>
      <p:sp>
        <p:nvSpPr>
          <p:cNvPr id="7" name="Rettangolo 6"/>
          <p:cNvSpPr/>
          <p:nvPr/>
        </p:nvSpPr>
        <p:spPr>
          <a:xfrm>
            <a:off x="1676968" y="1491119"/>
            <a:ext cx="2272110" cy="184666"/>
          </a:xfrm>
          <a:prstGeom prst="rect">
            <a:avLst/>
          </a:prstGeom>
          <a:solidFill>
            <a:schemeClr val="bg1"/>
          </a:solidFill>
        </p:spPr>
        <p:txBody>
          <a:bodyPr wrap="square" lIns="0" tIns="0" rIns="0" bIns="0">
            <a:spAutoFit/>
          </a:bodyPr>
          <a:lstStyle/>
          <a:p>
            <a:r>
              <a:rPr lang="en-US" sz="1200" b="1" dirty="0" smtClean="0">
                <a:solidFill>
                  <a:srgbClr val="FF0000"/>
                </a:solidFill>
              </a:rPr>
              <a:t>CoV of dissipated energy for T&lt;3</a:t>
            </a:r>
            <a:endParaRPr lang="en-US" sz="1200" dirty="0"/>
          </a:p>
        </p:txBody>
      </p:sp>
      <p:sp>
        <p:nvSpPr>
          <p:cNvPr id="11" name="Rettangolo 10"/>
          <p:cNvSpPr/>
          <p:nvPr/>
        </p:nvSpPr>
        <p:spPr>
          <a:xfrm>
            <a:off x="5441315" y="1474287"/>
            <a:ext cx="3415302" cy="584775"/>
          </a:xfrm>
          <a:prstGeom prst="rect">
            <a:avLst/>
          </a:prstGeom>
        </p:spPr>
        <p:txBody>
          <a:bodyPr wrap="square">
            <a:spAutoFit/>
          </a:bodyPr>
          <a:lstStyle/>
          <a:p>
            <a:pPr marL="285750" indent="-285750">
              <a:buFont typeface="Wingdings" panose="05000000000000000000" pitchFamily="2" charset="2"/>
              <a:buChar char="ü"/>
            </a:pPr>
            <a:r>
              <a:rPr lang="en-US" sz="1600" dirty="0" smtClean="0">
                <a:solidFill>
                  <a:schemeClr val="tx2">
                    <a:lumMod val="75000"/>
                  </a:schemeClr>
                </a:solidFill>
              </a:rPr>
              <a:t>A similar reduction of the CoV of the dissipated energy is obtained. </a:t>
            </a:r>
            <a:endParaRPr lang="en-US" sz="1600" dirty="0"/>
          </a:p>
        </p:txBody>
      </p:sp>
    </p:spTree>
    <p:extLst>
      <p:ext uri="{BB962C8B-B14F-4D97-AF65-F5344CB8AC3E}">
        <p14:creationId xmlns:p14="http://schemas.microsoft.com/office/powerpoint/2010/main" val="350489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1"/>
          <p:cNvSpPr>
            <a:spLocks noGrp="1"/>
          </p:cNvSpPr>
          <p:nvPr>
            <p:ph type="sldNum" sz="quarter" idx="12"/>
          </p:nvPr>
        </p:nvSpPr>
        <p:spPr>
          <a:xfrm>
            <a:off x="8262938" y="1"/>
            <a:ext cx="881062" cy="357188"/>
          </a:xfrm>
        </p:spPr>
        <p:txBody>
          <a:bodyPr/>
          <a:lstStyle/>
          <a:p>
            <a:pPr>
              <a:defRPr/>
            </a:pPr>
            <a:fld id="{8F90E91E-D9A7-4EBC-81CE-4C0CE4D5C9E3}" type="slidenum">
              <a:rPr lang="it-IT" smtClean="0">
                <a:solidFill>
                  <a:schemeClr val="tx1"/>
                </a:solidFill>
                <a:latin typeface="Garamond" pitchFamily="18" charset="0"/>
              </a:rPr>
              <a:pPr>
                <a:defRPr/>
              </a:pPr>
              <a:t>24</a:t>
            </a:fld>
            <a:endParaRPr lang="it-IT" dirty="0">
              <a:solidFill>
                <a:schemeClr val="tx1"/>
              </a:solidFill>
              <a:latin typeface="Garamond" pitchFamily="18" charset="0"/>
            </a:endParaRPr>
          </a:p>
        </p:txBody>
      </p:sp>
      <p:sp>
        <p:nvSpPr>
          <p:cNvPr id="2" name="Rectangle 4"/>
          <p:cNvSpPr>
            <a:spLocks noChangeArrowheads="1"/>
          </p:cNvSpPr>
          <p:nvPr/>
        </p:nvSpPr>
        <p:spPr bwMode="auto">
          <a:xfrm>
            <a:off x="2" y="-18466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15" name="Rectangle 6"/>
          <p:cNvSpPr>
            <a:spLocks noChangeArrowheads="1"/>
          </p:cNvSpPr>
          <p:nvPr/>
        </p:nvSpPr>
        <p:spPr bwMode="auto">
          <a:xfrm>
            <a:off x="2" y="-18466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19" name="Rectangle 7"/>
          <p:cNvSpPr>
            <a:spLocks noChangeArrowheads="1"/>
          </p:cNvSpPr>
          <p:nvPr/>
        </p:nvSpPr>
        <p:spPr bwMode="auto">
          <a:xfrm>
            <a:off x="184733" y="3170960"/>
            <a:ext cx="2052228" cy="162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a:tabLst>
                <a:tab pos="265113" algn="l"/>
                <a:tab pos="363538" algn="l"/>
              </a:tabLst>
            </a:pPr>
            <a:endParaRPr lang="it-IT" b="1" dirty="0" smtClean="0">
              <a:latin typeface="Garamond" pitchFamily="18" charset="0"/>
              <a:cs typeface="Times New Roman" pitchFamily="18" charset="0"/>
            </a:endParaRPr>
          </a:p>
          <a:p>
            <a:pPr algn="just">
              <a:tabLst>
                <a:tab pos="265113" algn="l"/>
                <a:tab pos="363538" algn="l"/>
              </a:tabLst>
            </a:pPr>
            <a:r>
              <a:rPr lang="it-IT" b="1" dirty="0" smtClean="0">
                <a:latin typeface="Garamond" pitchFamily="18" charset="0"/>
                <a:cs typeface="Times New Roman" pitchFamily="18" charset="0"/>
              </a:rPr>
              <a:t>T</a:t>
            </a:r>
            <a:r>
              <a:rPr lang="it-IT" b="1" baseline="-25000" dirty="0" smtClean="0">
                <a:latin typeface="Garamond" pitchFamily="18" charset="0"/>
                <a:cs typeface="Times New Roman" pitchFamily="18" charset="0"/>
              </a:rPr>
              <a:t>1X</a:t>
            </a:r>
            <a:r>
              <a:rPr lang="it-IT" b="1" dirty="0" smtClean="0">
                <a:latin typeface="Garamond" pitchFamily="18" charset="0"/>
                <a:cs typeface="Times New Roman" pitchFamily="18" charset="0"/>
              </a:rPr>
              <a:t>=0.71; T</a:t>
            </a:r>
            <a:r>
              <a:rPr lang="it-IT" b="1" baseline="-25000" dirty="0" smtClean="0">
                <a:latin typeface="Garamond" pitchFamily="18" charset="0"/>
                <a:cs typeface="Times New Roman" pitchFamily="18" charset="0"/>
              </a:rPr>
              <a:t>1Y</a:t>
            </a:r>
            <a:r>
              <a:rPr lang="it-IT" b="1" dirty="0" smtClean="0">
                <a:latin typeface="Garamond" pitchFamily="18" charset="0"/>
                <a:cs typeface="Times New Roman" pitchFamily="18" charset="0"/>
              </a:rPr>
              <a:t>=0.55; </a:t>
            </a:r>
            <a:endParaRPr lang="it-IT" sz="800" b="1" dirty="0" smtClean="0">
              <a:latin typeface="Garamond" pitchFamily="18" charset="0"/>
              <a:cs typeface="Times New Roman" pitchFamily="18" charset="0"/>
            </a:endParaRPr>
          </a:p>
          <a:p>
            <a:pPr algn="just">
              <a:tabLst>
                <a:tab pos="265113" algn="l"/>
                <a:tab pos="363538" algn="l"/>
              </a:tabLst>
            </a:pPr>
            <a:r>
              <a:rPr lang="it-IT" b="1" dirty="0" smtClean="0">
                <a:latin typeface="Garamond" pitchFamily="18" charset="0"/>
                <a:cs typeface="Times New Roman" pitchFamily="18" charset="0"/>
              </a:rPr>
              <a:t>T</a:t>
            </a:r>
            <a:r>
              <a:rPr lang="it-IT" b="1" baseline="-25000" dirty="0" smtClean="0">
                <a:latin typeface="Garamond" pitchFamily="18" charset="0"/>
                <a:cs typeface="Times New Roman" pitchFamily="18" charset="0"/>
              </a:rPr>
              <a:t>2X</a:t>
            </a:r>
            <a:r>
              <a:rPr lang="it-IT" b="1" dirty="0" smtClean="0">
                <a:latin typeface="Garamond" pitchFamily="18" charset="0"/>
                <a:cs typeface="Times New Roman" pitchFamily="18" charset="0"/>
              </a:rPr>
              <a:t>=0,35; T</a:t>
            </a:r>
            <a:r>
              <a:rPr lang="it-IT" b="1" baseline="-25000" dirty="0" smtClean="0">
                <a:latin typeface="Garamond" pitchFamily="18" charset="0"/>
                <a:cs typeface="Times New Roman" pitchFamily="18" charset="0"/>
              </a:rPr>
              <a:t>2Y</a:t>
            </a:r>
            <a:r>
              <a:rPr lang="it-IT" b="1" dirty="0" smtClean="0">
                <a:latin typeface="Garamond" pitchFamily="18" charset="0"/>
                <a:cs typeface="Times New Roman" pitchFamily="18" charset="0"/>
              </a:rPr>
              <a:t>=0.32;</a:t>
            </a:r>
          </a:p>
          <a:p>
            <a:pPr algn="just">
              <a:tabLst>
                <a:tab pos="265113" algn="l"/>
                <a:tab pos="363538" algn="l"/>
              </a:tabLst>
            </a:pPr>
            <a:r>
              <a:rPr lang="it-IT" b="1" dirty="0" smtClean="0">
                <a:latin typeface="Garamond" pitchFamily="18" charset="0"/>
                <a:cs typeface="Times New Roman" pitchFamily="18" charset="0"/>
              </a:rPr>
              <a:t>q</a:t>
            </a:r>
            <a:r>
              <a:rPr lang="it-IT" b="1" baseline="-25000" dirty="0" smtClean="0">
                <a:latin typeface="Garamond" pitchFamily="18" charset="0"/>
                <a:cs typeface="Times New Roman" pitchFamily="18" charset="0"/>
              </a:rPr>
              <a:t>X</a:t>
            </a:r>
            <a:r>
              <a:rPr lang="it-IT" b="1" dirty="0" smtClean="0">
                <a:latin typeface="Garamond" pitchFamily="18" charset="0"/>
                <a:cs typeface="Times New Roman" pitchFamily="18" charset="0"/>
              </a:rPr>
              <a:t>=1.59; q</a:t>
            </a:r>
            <a:r>
              <a:rPr lang="it-IT" b="1" baseline="-25000" dirty="0" smtClean="0">
                <a:latin typeface="Garamond" pitchFamily="18" charset="0"/>
                <a:cs typeface="Times New Roman" pitchFamily="18" charset="0"/>
              </a:rPr>
              <a:t>Y</a:t>
            </a:r>
            <a:r>
              <a:rPr lang="it-IT" b="1" dirty="0" smtClean="0">
                <a:latin typeface="Garamond" pitchFamily="18" charset="0"/>
                <a:cs typeface="Times New Roman" pitchFamily="18" charset="0"/>
              </a:rPr>
              <a:t>=1.75</a:t>
            </a:r>
            <a:endParaRPr lang="it-IT" b="1" dirty="0">
              <a:latin typeface="Garamond" pitchFamily="18" charset="0"/>
              <a:cs typeface="Times New Roman" pitchFamily="18" charset="0"/>
            </a:endParaRPr>
          </a:p>
          <a:p>
            <a:pPr algn="just"/>
            <a:endParaRPr lang="it-IT" b="1" dirty="0">
              <a:latin typeface="Garamond" pitchFamily="18" charset="0"/>
              <a:cs typeface="Times New Roman" pitchFamily="18" charset="0"/>
            </a:endParaRPr>
          </a:p>
        </p:txBody>
      </p:sp>
      <p:pic>
        <p:nvPicPr>
          <p:cNvPr id="20" name="Picture 6"/>
          <p:cNvPicPr>
            <a:picLocks noChangeAspect="1" noChangeArrowheads="1"/>
          </p:cNvPicPr>
          <p:nvPr/>
        </p:nvPicPr>
        <p:blipFill>
          <a:blip r:embed="rId3">
            <a:extLst>
              <a:ext uri="{28A0092B-C50C-407E-A947-70E740481C1C}">
                <a14:useLocalDpi xmlns:a14="http://schemas.microsoft.com/office/drawing/2010/main" val="0"/>
              </a:ext>
            </a:extLst>
          </a:blip>
          <a:srcRect l="39955" r="12020" b="3173"/>
          <a:stretch>
            <a:fillRect/>
          </a:stretch>
        </p:blipFill>
        <p:spPr bwMode="auto">
          <a:xfrm>
            <a:off x="2236961" y="1678097"/>
            <a:ext cx="1783376" cy="1643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srcRect/>
          <a:stretch>
            <a:fillRect/>
          </a:stretch>
        </p:blipFill>
        <p:spPr bwMode="auto">
          <a:xfrm>
            <a:off x="184733" y="1572939"/>
            <a:ext cx="1694666" cy="1554391"/>
          </a:xfrm>
          <a:prstGeom prst="rect">
            <a:avLst/>
          </a:prstGeom>
          <a:noFill/>
          <a:ln w="9525">
            <a:noFill/>
            <a:miter lim="800000"/>
            <a:headEnd/>
            <a:tailEnd/>
          </a:ln>
        </p:spPr>
      </p:pic>
      <p:pic>
        <p:nvPicPr>
          <p:cNvPr id="21" name="Picture 6"/>
          <p:cNvPicPr>
            <a:picLocks noChangeAspect="1" noChangeArrowheads="1"/>
          </p:cNvPicPr>
          <p:nvPr/>
        </p:nvPicPr>
        <p:blipFill>
          <a:blip r:embed="rId3">
            <a:extLst>
              <a:ext uri="{28A0092B-C50C-407E-A947-70E740481C1C}">
                <a14:useLocalDpi xmlns:a14="http://schemas.microsoft.com/office/drawing/2010/main" val="0"/>
              </a:ext>
            </a:extLst>
          </a:blip>
          <a:srcRect l="6779" r="59775" b="15339"/>
          <a:stretch>
            <a:fillRect/>
          </a:stretch>
        </p:blipFill>
        <p:spPr bwMode="auto">
          <a:xfrm>
            <a:off x="2148458" y="3219050"/>
            <a:ext cx="1458341" cy="168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srcRect/>
          <a:stretch>
            <a:fillRect/>
          </a:stretch>
        </p:blipFill>
        <p:spPr bwMode="auto">
          <a:xfrm>
            <a:off x="4200686" y="1572702"/>
            <a:ext cx="4943315" cy="2395647"/>
          </a:xfrm>
          <a:prstGeom prst="rect">
            <a:avLst/>
          </a:prstGeom>
          <a:noFill/>
          <a:ln w="9525">
            <a:noFill/>
            <a:miter lim="800000"/>
            <a:headEnd/>
            <a:tailEnd/>
          </a:ln>
          <a:effectLst/>
        </p:spPr>
      </p:pic>
      <p:sp>
        <p:nvSpPr>
          <p:cNvPr id="22" name="Rettangolo 21"/>
          <p:cNvSpPr/>
          <p:nvPr/>
        </p:nvSpPr>
        <p:spPr>
          <a:xfrm>
            <a:off x="4020337" y="3984487"/>
            <a:ext cx="4764653" cy="830997"/>
          </a:xfrm>
          <a:prstGeom prst="rect">
            <a:avLst/>
          </a:prstGeom>
          <a:solidFill>
            <a:schemeClr val="bg1"/>
          </a:solidFill>
        </p:spPr>
        <p:txBody>
          <a:bodyPr wrap="square">
            <a:spAutoFit/>
          </a:bodyPr>
          <a:lstStyle/>
          <a:p>
            <a:pPr marL="285750" lvl="1" indent="-285750" algn="just">
              <a:spcBef>
                <a:spcPct val="20000"/>
              </a:spcBef>
              <a:buSzPct val="80000"/>
              <a:buFont typeface="Wingdings" panose="05000000000000000000" pitchFamily="2" charset="2"/>
              <a:buChar char="ü"/>
            </a:pPr>
            <a:r>
              <a:rPr lang="en-US" sz="1600" b="1" dirty="0" smtClean="0">
                <a:solidFill>
                  <a:srgbClr val="002060"/>
                </a:solidFill>
                <a:latin typeface="+mj-lt"/>
                <a:cs typeface="Times New Roman" pitchFamily="18" charset="0"/>
              </a:rPr>
              <a:t>Adapting the procedure to spatial frames, the proposed criterion allows one to reduce the CoV of the response parameters</a:t>
            </a:r>
            <a:endParaRPr lang="en-US" sz="1600" b="1" dirty="0">
              <a:solidFill>
                <a:srgbClr val="002060"/>
              </a:solidFill>
              <a:latin typeface="+mj-lt"/>
              <a:cs typeface="Times New Roman" pitchFamily="18" charset="0"/>
            </a:endParaRPr>
          </a:p>
        </p:txBody>
      </p:sp>
      <p:sp>
        <p:nvSpPr>
          <p:cNvPr id="12" name="Rettangolo 11"/>
          <p:cNvSpPr/>
          <p:nvPr/>
        </p:nvSpPr>
        <p:spPr>
          <a:xfrm>
            <a:off x="92365" y="882313"/>
            <a:ext cx="7916654" cy="461665"/>
          </a:xfrm>
          <a:prstGeom prst="rect">
            <a:avLst/>
          </a:prstGeom>
          <a:noFill/>
          <a:ln w="57150">
            <a:solidFill>
              <a:srgbClr val="FF0000"/>
            </a:solidFill>
          </a:ln>
        </p:spPr>
        <p:txBody>
          <a:bodyPr wrap="none">
            <a:spAutoFit/>
          </a:bodyPr>
          <a:lstStyle/>
          <a:p>
            <a:r>
              <a:rPr lang="en-US" sz="2400" b="1" dirty="0" smtClean="0">
                <a:solidFill>
                  <a:schemeClr val="tx2">
                    <a:lumMod val="75000"/>
                  </a:schemeClr>
                </a:solidFill>
              </a:rPr>
              <a:t>Efficiency of </a:t>
            </a:r>
            <a:r>
              <a:rPr lang="en-US" sz="2400" b="1" dirty="0" smtClean="0">
                <a:solidFill>
                  <a:srgbClr val="002060"/>
                </a:solidFill>
              </a:rPr>
              <a:t>selection</a:t>
            </a:r>
            <a:r>
              <a:rPr lang="en-US" sz="2400" b="1" dirty="0" smtClean="0">
                <a:solidFill>
                  <a:schemeClr val="tx2">
                    <a:lumMod val="75000"/>
                  </a:schemeClr>
                </a:solidFill>
              </a:rPr>
              <a:t> criterion for spatial MDOF structures </a:t>
            </a:r>
            <a:r>
              <a:rPr lang="en-US" sz="2400" b="1" dirty="0" smtClean="0">
                <a:solidFill>
                  <a:srgbClr val="000066"/>
                </a:solidFill>
              </a:rPr>
              <a:t>: </a:t>
            </a:r>
            <a:endParaRPr lang="en-US" sz="2400" b="1" dirty="0">
              <a:solidFill>
                <a:srgbClr val="000066"/>
              </a:solidFill>
            </a:endParaRPr>
          </a:p>
        </p:txBody>
      </p:sp>
    </p:spTree>
    <p:extLst>
      <p:ext uri="{BB962C8B-B14F-4D97-AF65-F5344CB8AC3E}">
        <p14:creationId xmlns:p14="http://schemas.microsoft.com/office/powerpoint/2010/main" val="368228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1"/>
          <p:cNvSpPr>
            <a:spLocks noGrp="1"/>
          </p:cNvSpPr>
          <p:nvPr>
            <p:ph type="sldNum" sz="quarter" idx="12"/>
          </p:nvPr>
        </p:nvSpPr>
        <p:spPr>
          <a:xfrm>
            <a:off x="8262938" y="1"/>
            <a:ext cx="881062" cy="357188"/>
          </a:xfrm>
        </p:spPr>
        <p:txBody>
          <a:bodyPr/>
          <a:lstStyle/>
          <a:p>
            <a:pPr>
              <a:defRPr/>
            </a:pPr>
            <a:fld id="{8F90E91E-D9A7-4EBC-81CE-4C0CE4D5C9E3}" type="slidenum">
              <a:rPr lang="it-IT" smtClean="0">
                <a:solidFill>
                  <a:schemeClr val="tx1"/>
                </a:solidFill>
                <a:latin typeface="Garamond" pitchFamily="18" charset="0"/>
              </a:rPr>
              <a:pPr>
                <a:defRPr/>
              </a:pPr>
              <a:t>25</a:t>
            </a:fld>
            <a:endParaRPr lang="it-IT" dirty="0">
              <a:solidFill>
                <a:schemeClr val="tx1"/>
              </a:solidFill>
              <a:latin typeface="Garamond" pitchFamily="18" charset="0"/>
            </a:endParaRPr>
          </a:p>
        </p:txBody>
      </p:sp>
      <p:sp>
        <p:nvSpPr>
          <p:cNvPr id="2" name="Rectangle 4"/>
          <p:cNvSpPr>
            <a:spLocks noChangeArrowheads="1"/>
          </p:cNvSpPr>
          <p:nvPr/>
        </p:nvSpPr>
        <p:spPr bwMode="auto">
          <a:xfrm>
            <a:off x="2" y="-18466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15" name="Rectangle 6"/>
          <p:cNvSpPr>
            <a:spLocks noChangeArrowheads="1"/>
          </p:cNvSpPr>
          <p:nvPr/>
        </p:nvSpPr>
        <p:spPr bwMode="auto">
          <a:xfrm>
            <a:off x="2" y="-18466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23" name="Rettangolo 22"/>
          <p:cNvSpPr/>
          <p:nvPr/>
        </p:nvSpPr>
        <p:spPr>
          <a:xfrm>
            <a:off x="179512" y="774970"/>
            <a:ext cx="4672940" cy="400110"/>
          </a:xfrm>
          <a:prstGeom prst="rect">
            <a:avLst/>
          </a:prstGeom>
          <a:noFill/>
          <a:ln>
            <a:noFill/>
          </a:ln>
          <a:effectLst/>
        </p:spPr>
        <p:txBody>
          <a:bodyPr wrap="square">
            <a:spAutoFit/>
          </a:bodyPr>
          <a:lstStyle/>
          <a:p>
            <a:r>
              <a:rPr lang="it-IT" sz="2000" b="1" dirty="0" smtClean="0">
                <a:solidFill>
                  <a:srgbClr val="002060"/>
                </a:solidFill>
                <a:effectLst>
                  <a:outerShdw blurRad="38100" dist="38100" dir="2700000" algn="tl">
                    <a:srgbClr val="000000">
                      <a:alpha val="43137"/>
                    </a:srgbClr>
                  </a:outerShdw>
                </a:effectLst>
                <a:ea typeface="MS PGothic" pitchFamily="34" charset="-128"/>
              </a:rPr>
              <a:t>CONCLUSIONS</a:t>
            </a:r>
            <a:endParaRPr lang="en-US" sz="1600" b="1" dirty="0">
              <a:solidFill>
                <a:srgbClr val="002060"/>
              </a:solidFill>
              <a:effectLst>
                <a:outerShdw blurRad="38100" dist="38100" dir="2700000" algn="tl">
                  <a:srgbClr val="000000">
                    <a:alpha val="43137"/>
                  </a:srgbClr>
                </a:outerShdw>
              </a:effectLst>
            </a:endParaRPr>
          </a:p>
        </p:txBody>
      </p:sp>
      <p:sp>
        <p:nvSpPr>
          <p:cNvPr id="12" name="Rettangolo 11"/>
          <p:cNvSpPr/>
          <p:nvPr/>
        </p:nvSpPr>
        <p:spPr>
          <a:xfrm>
            <a:off x="179512" y="1175080"/>
            <a:ext cx="8749668" cy="4672048"/>
          </a:xfrm>
          <a:prstGeom prst="rect">
            <a:avLst/>
          </a:prstGeom>
        </p:spPr>
        <p:txBody>
          <a:bodyPr wrap="square">
            <a:spAutoFit/>
          </a:bodyPr>
          <a:lstStyle/>
          <a:p>
            <a:pPr marL="176213" lvl="1" indent="-176213" algn="just">
              <a:spcBef>
                <a:spcPct val="20000"/>
              </a:spcBef>
              <a:buSzPct val="80000"/>
              <a:buFont typeface="Wingdings" pitchFamily="2" charset="2"/>
              <a:buChar char="ü"/>
            </a:pPr>
            <a:r>
              <a:rPr lang="en-US" sz="1600" dirty="0" smtClean="0">
                <a:solidFill>
                  <a:schemeClr val="tx2">
                    <a:lumMod val="75000"/>
                  </a:schemeClr>
                </a:solidFill>
              </a:rPr>
              <a:t>The </a:t>
            </a:r>
            <a:r>
              <a:rPr lang="en-US" sz="1600" dirty="0">
                <a:solidFill>
                  <a:schemeClr val="tx2">
                    <a:lumMod val="75000"/>
                  </a:schemeClr>
                </a:solidFill>
              </a:rPr>
              <a:t>spectra of correlations among several Intensity Measure Parameters (IMP)s and cinematic, </a:t>
            </a:r>
            <a:r>
              <a:rPr lang="en-US" sz="1600" dirty="0" smtClean="0">
                <a:solidFill>
                  <a:schemeClr val="tx2">
                    <a:lumMod val="75000"/>
                  </a:schemeClr>
                </a:solidFill>
              </a:rPr>
              <a:t>and energetic response parameters, and </a:t>
            </a:r>
            <a:r>
              <a:rPr lang="en-US" sz="1600" dirty="0">
                <a:solidFill>
                  <a:schemeClr val="tx2">
                    <a:lumMod val="75000"/>
                  </a:schemeClr>
                </a:solidFill>
              </a:rPr>
              <a:t>damage </a:t>
            </a:r>
            <a:r>
              <a:rPr lang="en-US" sz="1600" dirty="0" smtClean="0">
                <a:solidFill>
                  <a:schemeClr val="tx2">
                    <a:lumMod val="75000"/>
                  </a:schemeClr>
                </a:solidFill>
              </a:rPr>
              <a:t>indexes, were evaluated for </a:t>
            </a:r>
            <a:r>
              <a:rPr lang="en-US" sz="1600" dirty="0">
                <a:solidFill>
                  <a:schemeClr val="tx2">
                    <a:lumMod val="75000"/>
                  </a:schemeClr>
                </a:solidFill>
              </a:rPr>
              <a:t>hysteretic SDOF </a:t>
            </a:r>
            <a:r>
              <a:rPr lang="en-US" sz="1600" dirty="0" smtClean="0">
                <a:solidFill>
                  <a:schemeClr val="tx2">
                    <a:lumMod val="75000"/>
                  </a:schemeClr>
                </a:solidFill>
              </a:rPr>
              <a:t>system.</a:t>
            </a:r>
          </a:p>
          <a:p>
            <a:pPr marL="176213" lvl="1" indent="-176213" algn="just">
              <a:spcBef>
                <a:spcPct val="20000"/>
              </a:spcBef>
              <a:buSzPct val="80000"/>
              <a:buFont typeface="Wingdings" pitchFamily="2" charset="2"/>
              <a:buChar char="ü"/>
            </a:pPr>
            <a:r>
              <a:rPr lang="en-US" sz="1600" dirty="0" smtClean="0">
                <a:solidFill>
                  <a:schemeClr val="tx2">
                    <a:lumMod val="75000"/>
                  </a:schemeClr>
                </a:solidFill>
              </a:rPr>
              <a:t>In </a:t>
            </a:r>
            <a:r>
              <a:rPr lang="en-US" sz="1600" dirty="0">
                <a:solidFill>
                  <a:schemeClr val="tx2">
                    <a:lumMod val="75000"/>
                  </a:schemeClr>
                </a:solidFill>
              </a:rPr>
              <a:t>this context a new </a:t>
            </a:r>
            <a:r>
              <a:rPr lang="en-US" sz="1600" dirty="0" smtClean="0">
                <a:solidFill>
                  <a:schemeClr val="tx2">
                    <a:lumMod val="75000"/>
                  </a:schemeClr>
                </a:solidFill>
              </a:rPr>
              <a:t>IMP, namely </a:t>
            </a:r>
            <a:r>
              <a:rPr lang="en-US" sz="1600" dirty="0">
                <a:solidFill>
                  <a:schemeClr val="tx2">
                    <a:lumMod val="75000"/>
                  </a:schemeClr>
                </a:solidFill>
              </a:rPr>
              <a:t>the Structure Effective Peak Acceleration (SEPA</a:t>
            </a:r>
            <a:r>
              <a:rPr lang="en-US" sz="1600" dirty="0" smtClean="0">
                <a:solidFill>
                  <a:schemeClr val="tx2">
                    <a:lumMod val="75000"/>
                  </a:schemeClr>
                </a:solidFill>
              </a:rPr>
              <a:t>), </a:t>
            </a:r>
            <a:r>
              <a:rPr lang="en-US" sz="1600" dirty="0">
                <a:solidFill>
                  <a:schemeClr val="tx2">
                    <a:lumMod val="75000"/>
                  </a:schemeClr>
                </a:solidFill>
              </a:rPr>
              <a:t>is </a:t>
            </a:r>
            <a:r>
              <a:rPr lang="en-US" sz="1600" dirty="0" smtClean="0">
                <a:solidFill>
                  <a:schemeClr val="tx2">
                    <a:lumMod val="75000"/>
                  </a:schemeClr>
                </a:solidFill>
              </a:rPr>
              <a:t>defined.</a:t>
            </a:r>
          </a:p>
          <a:p>
            <a:pPr marL="176213" lvl="1" indent="-176213" algn="just">
              <a:spcBef>
                <a:spcPct val="20000"/>
              </a:spcBef>
              <a:buSzPct val="80000"/>
              <a:buFont typeface="Wingdings" pitchFamily="2" charset="2"/>
              <a:buChar char="ü"/>
            </a:pPr>
            <a:r>
              <a:rPr lang="en-US" sz="1600" dirty="0">
                <a:solidFill>
                  <a:schemeClr val="tx2">
                    <a:lumMod val="75000"/>
                  </a:schemeClr>
                </a:solidFill>
              </a:rPr>
              <a:t>The numerical analyses showed that the SEPA and PGV parameters are the most correlated with the structure response. The conclusion were confirmed by analyses performed on three RCMRF</a:t>
            </a:r>
            <a:r>
              <a:rPr lang="en-US" sz="1600" dirty="0" smtClean="0">
                <a:solidFill>
                  <a:schemeClr val="tx2">
                    <a:lumMod val="75000"/>
                  </a:schemeClr>
                </a:solidFill>
              </a:rPr>
              <a:t>.</a:t>
            </a:r>
          </a:p>
          <a:p>
            <a:pPr marL="176213" lvl="1" indent="-176213" algn="just">
              <a:spcBef>
                <a:spcPct val="20000"/>
              </a:spcBef>
              <a:buSzPct val="80000"/>
              <a:buFont typeface="Wingdings" pitchFamily="2" charset="2"/>
              <a:buChar char="ü"/>
            </a:pPr>
            <a:r>
              <a:rPr lang="en-US" sz="1600" dirty="0">
                <a:solidFill>
                  <a:schemeClr val="tx2">
                    <a:lumMod val="75000"/>
                  </a:schemeClr>
                </a:solidFill>
              </a:rPr>
              <a:t>Then, a procedure for selection of 7 </a:t>
            </a:r>
            <a:r>
              <a:rPr lang="en-US" sz="1600" dirty="0" smtClean="0">
                <a:solidFill>
                  <a:schemeClr val="tx2">
                    <a:lumMod val="75000"/>
                  </a:schemeClr>
                </a:solidFill>
              </a:rPr>
              <a:t>couple of </a:t>
            </a:r>
            <a:r>
              <a:rPr lang="en-US" sz="1600" dirty="0">
                <a:solidFill>
                  <a:schemeClr val="tx2">
                    <a:lumMod val="75000"/>
                  </a:schemeClr>
                </a:solidFill>
              </a:rPr>
              <a:t>records (x and y directions), compatible in general sense  with the target spectrum, and characterized by the minimum scattering among the structure responses to each accelerograms, has been proposed</a:t>
            </a:r>
            <a:r>
              <a:rPr lang="en-US" sz="1600" dirty="0" smtClean="0">
                <a:solidFill>
                  <a:schemeClr val="tx2">
                    <a:lumMod val="75000"/>
                  </a:schemeClr>
                </a:solidFill>
              </a:rPr>
              <a:t>.</a:t>
            </a:r>
          </a:p>
          <a:p>
            <a:pPr marL="176213" lvl="1" indent="-176213" algn="just">
              <a:spcBef>
                <a:spcPct val="20000"/>
              </a:spcBef>
              <a:buSzPct val="80000"/>
              <a:buFont typeface="Wingdings" pitchFamily="2" charset="2"/>
              <a:buChar char="ü"/>
            </a:pPr>
            <a:r>
              <a:rPr lang="en-US" sz="1600" dirty="0" smtClean="0">
                <a:solidFill>
                  <a:schemeClr val="tx2">
                    <a:lumMod val="75000"/>
                  </a:schemeClr>
                </a:solidFill>
              </a:rPr>
              <a:t>The procedure is computational efficient, since in the selection process</a:t>
            </a:r>
            <a:r>
              <a:rPr lang="en-US" sz="1600" dirty="0">
                <a:solidFill>
                  <a:schemeClr val="tx2">
                    <a:lumMod val="75000"/>
                  </a:schemeClr>
                </a:solidFill>
              </a:rPr>
              <a:t>, the number of records to be considered is progressively reduced, using </a:t>
            </a:r>
            <a:r>
              <a:rPr lang="en-US" sz="1600" dirty="0" smtClean="0">
                <a:solidFill>
                  <a:schemeClr val="tx2">
                    <a:lumMod val="75000"/>
                  </a:schemeClr>
                </a:solidFill>
              </a:rPr>
              <a:t>for the grouping into 7 records, only those </a:t>
            </a:r>
            <a:r>
              <a:rPr lang="en-US" sz="1600" dirty="0">
                <a:solidFill>
                  <a:schemeClr val="tx2">
                    <a:lumMod val="75000"/>
                  </a:schemeClr>
                </a:solidFill>
              </a:rPr>
              <a:t>that are effective for the purpose to be </a:t>
            </a:r>
            <a:r>
              <a:rPr lang="en-US" sz="1600" dirty="0" smtClean="0">
                <a:solidFill>
                  <a:schemeClr val="tx2">
                    <a:lumMod val="75000"/>
                  </a:schemeClr>
                </a:solidFill>
              </a:rPr>
              <a:t>obtained.</a:t>
            </a:r>
          </a:p>
          <a:p>
            <a:pPr marL="176213" lvl="1" indent="-176213" algn="just">
              <a:spcBef>
                <a:spcPct val="20000"/>
              </a:spcBef>
              <a:buSzPct val="80000"/>
              <a:buFont typeface="Wingdings" pitchFamily="2" charset="2"/>
              <a:buChar char="ü"/>
            </a:pPr>
            <a:r>
              <a:rPr lang="en-US" sz="1600" dirty="0">
                <a:solidFill>
                  <a:schemeClr val="tx2">
                    <a:lumMod val="75000"/>
                  </a:schemeClr>
                </a:solidFill>
              </a:rPr>
              <a:t>The procedure has been applied for </a:t>
            </a:r>
            <a:r>
              <a:rPr lang="en-US" sz="1600" dirty="0" smtClean="0">
                <a:solidFill>
                  <a:schemeClr val="tx2">
                    <a:lumMod val="75000"/>
                  </a:schemeClr>
                </a:solidFill>
              </a:rPr>
              <a:t> record selection used </a:t>
            </a:r>
            <a:r>
              <a:rPr lang="en-US" sz="1600" dirty="0">
                <a:solidFill>
                  <a:schemeClr val="tx2">
                    <a:lumMod val="75000"/>
                  </a:schemeClr>
                </a:solidFill>
              </a:rPr>
              <a:t>for non linear response history analyses of SDOF e MDOF structures, proving the ability of being consistent with the chosen response spectrum and reducing the scattering of the response of each </a:t>
            </a:r>
            <a:r>
              <a:rPr lang="en-US" sz="1600" dirty="0" smtClean="0">
                <a:solidFill>
                  <a:schemeClr val="tx2">
                    <a:lumMod val="75000"/>
                  </a:schemeClr>
                </a:solidFill>
              </a:rPr>
              <a:t>accelerogram.</a:t>
            </a:r>
            <a:endParaRPr lang="en-US" sz="1600" dirty="0">
              <a:solidFill>
                <a:schemeClr val="tx2">
                  <a:lumMod val="75000"/>
                </a:schemeClr>
              </a:solidFill>
            </a:endParaRPr>
          </a:p>
          <a:p>
            <a:pPr marL="176213" lvl="1" indent="-176213" algn="just">
              <a:spcBef>
                <a:spcPct val="20000"/>
              </a:spcBef>
              <a:buSzPct val="80000"/>
              <a:buFont typeface="Wingdings" pitchFamily="2" charset="2"/>
              <a:buChar char="ü"/>
            </a:pPr>
            <a:endParaRPr lang="en-US" sz="1600" dirty="0" smtClean="0">
              <a:solidFill>
                <a:schemeClr val="tx2">
                  <a:lumMod val="75000"/>
                </a:schemeClr>
              </a:solidFill>
            </a:endParaRPr>
          </a:p>
          <a:p>
            <a:pPr marL="176213" lvl="1" indent="-176213" algn="just">
              <a:spcBef>
                <a:spcPct val="20000"/>
              </a:spcBef>
              <a:buSzPct val="80000"/>
              <a:buFont typeface="Wingdings" pitchFamily="2" charset="2"/>
              <a:buChar char="ü"/>
            </a:pPr>
            <a:endParaRPr lang="en-US" sz="1600" dirty="0" smtClean="0">
              <a:solidFill>
                <a:schemeClr val="tx2">
                  <a:lumMod val="75000"/>
                </a:schemeClr>
              </a:solidFill>
            </a:endParaRPr>
          </a:p>
          <a:p>
            <a:pPr marL="176213" lvl="1" indent="-176213" algn="just">
              <a:spcBef>
                <a:spcPct val="20000"/>
              </a:spcBef>
              <a:buSzPct val="80000"/>
              <a:buFont typeface="Wingdings" pitchFamily="2" charset="2"/>
              <a:buChar char="ü"/>
            </a:pPr>
            <a:endParaRPr lang="en-US" sz="1600" dirty="0" smtClean="0">
              <a:solidFill>
                <a:schemeClr val="tx2">
                  <a:lumMod val="75000"/>
                </a:schemeClr>
              </a:solidFill>
            </a:endParaRPr>
          </a:p>
        </p:txBody>
      </p:sp>
    </p:spTree>
    <p:extLst>
      <p:ext uri="{BB962C8B-B14F-4D97-AF65-F5344CB8AC3E}">
        <p14:creationId xmlns:p14="http://schemas.microsoft.com/office/powerpoint/2010/main" val="368228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magine 5" descr="acrobatic_sword.jpg"/>
          <p:cNvPicPr>
            <a:picLocks noChangeAspect="1"/>
          </p:cNvPicPr>
          <p:nvPr/>
        </p:nvPicPr>
        <p:blipFill>
          <a:blip r:embed="rId3" cstate="print">
            <a:lum bright="-24000" contrast="-54000"/>
          </a:blip>
          <a:srcRect/>
          <a:stretch>
            <a:fillRect/>
          </a:stretch>
        </p:blipFill>
        <p:spPr bwMode="auto">
          <a:xfrm>
            <a:off x="0" y="0"/>
            <a:ext cx="9144000" cy="5143500"/>
          </a:xfrm>
          <a:prstGeom prst="rect">
            <a:avLst/>
          </a:prstGeom>
          <a:noFill/>
          <a:ln w="9525">
            <a:noFill/>
            <a:miter lim="800000"/>
            <a:headEnd/>
            <a:tailEnd/>
          </a:ln>
        </p:spPr>
      </p:pic>
      <p:sp>
        <p:nvSpPr>
          <p:cNvPr id="7" name="Rettangolo 6"/>
          <p:cNvSpPr/>
          <p:nvPr/>
        </p:nvSpPr>
        <p:spPr>
          <a:xfrm>
            <a:off x="971550" y="971550"/>
            <a:ext cx="7715250" cy="1938992"/>
          </a:xfrm>
          <a:prstGeom prst="rect">
            <a:avLst/>
          </a:prstGeom>
        </p:spPr>
        <p:txBody>
          <a:bodyPr>
            <a:spAutoFit/>
          </a:bodyPr>
          <a:lstStyle/>
          <a:p>
            <a:pPr fontAlgn="auto">
              <a:spcBef>
                <a:spcPts val="0"/>
              </a:spcBef>
              <a:spcAft>
                <a:spcPts val="0"/>
              </a:spcAft>
              <a:defRPr/>
            </a:pPr>
            <a:r>
              <a:rPr lang="en-US" sz="6000" b="1" dirty="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latin typeface="Comic Sans MS" pitchFamily="66" charset="0"/>
                <a:cs typeface="+mn-cs"/>
              </a:rPr>
              <a:t>…</a:t>
            </a:r>
            <a:r>
              <a:rPr lang="en-US" sz="6000" b="1" dirty="0" smtClean="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latin typeface="Comic Sans MS" pitchFamily="66" charset="0"/>
                <a:cs typeface="+mn-cs"/>
              </a:rPr>
              <a:t>Thank you for your kind attention</a:t>
            </a:r>
            <a:endParaRPr lang="it-IT" sz="6000" b="1" dirty="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latin typeface="Comic Sans MS" pitchFamily="66" charset="0"/>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8959270" y="180384"/>
            <a:ext cx="1847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it-IT" sz="1600" dirty="0">
              <a:latin typeface="Comic Sans MS" pitchFamily="66" charset="0"/>
            </a:endParaRPr>
          </a:p>
        </p:txBody>
      </p:sp>
      <p:sp>
        <p:nvSpPr>
          <p:cNvPr id="16" name="Rectangle 4"/>
          <p:cNvSpPr>
            <a:spLocks noChangeArrowheads="1"/>
          </p:cNvSpPr>
          <p:nvPr/>
        </p:nvSpPr>
        <p:spPr bwMode="auto">
          <a:xfrm>
            <a:off x="8959270" y="180384"/>
            <a:ext cx="1847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it-IT" sz="1600" dirty="0">
              <a:latin typeface="Comic Sans MS" pitchFamily="66" charset="0"/>
            </a:endParaRPr>
          </a:p>
        </p:txBody>
      </p:sp>
      <p:sp>
        <p:nvSpPr>
          <p:cNvPr id="18" name="Rectangle 6"/>
          <p:cNvSpPr>
            <a:spLocks noChangeArrowheads="1"/>
          </p:cNvSpPr>
          <p:nvPr/>
        </p:nvSpPr>
        <p:spPr bwMode="auto">
          <a:xfrm>
            <a:off x="8959270" y="180384"/>
            <a:ext cx="1847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it-IT" sz="1600" dirty="0">
              <a:latin typeface="Comic Sans MS" pitchFamily="66" charset="0"/>
            </a:endParaRPr>
          </a:p>
        </p:txBody>
      </p:sp>
      <p:sp>
        <p:nvSpPr>
          <p:cNvPr id="19" name="Rectangle 8"/>
          <p:cNvSpPr>
            <a:spLocks noChangeArrowheads="1"/>
          </p:cNvSpPr>
          <p:nvPr/>
        </p:nvSpPr>
        <p:spPr bwMode="auto">
          <a:xfrm>
            <a:off x="8959270" y="180384"/>
            <a:ext cx="1847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it-IT" sz="1600" dirty="0">
              <a:latin typeface="Comic Sans MS" pitchFamily="66" charset="0"/>
            </a:endParaRPr>
          </a:p>
        </p:txBody>
      </p:sp>
      <p:sp>
        <p:nvSpPr>
          <p:cNvPr id="6" name="Rectangle 25"/>
          <p:cNvSpPr>
            <a:spLocks noChangeArrowheads="1"/>
          </p:cNvSpPr>
          <p:nvPr/>
        </p:nvSpPr>
        <p:spPr bwMode="auto">
          <a:xfrm>
            <a:off x="0" y="64892"/>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sz="1600" dirty="0"/>
          </a:p>
        </p:txBody>
      </p:sp>
      <p:sp>
        <p:nvSpPr>
          <p:cNvPr id="56" name="Rectangle 27"/>
          <p:cNvSpPr>
            <a:spLocks noChangeArrowheads="1"/>
          </p:cNvSpPr>
          <p:nvPr/>
        </p:nvSpPr>
        <p:spPr bwMode="auto">
          <a:xfrm>
            <a:off x="0" y="64892"/>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sz="1600" dirty="0"/>
          </a:p>
        </p:txBody>
      </p:sp>
      <p:sp>
        <p:nvSpPr>
          <p:cNvPr id="58" name="Rectangle 29"/>
          <p:cNvSpPr>
            <a:spLocks noChangeArrowheads="1"/>
          </p:cNvSpPr>
          <p:nvPr/>
        </p:nvSpPr>
        <p:spPr bwMode="auto">
          <a:xfrm>
            <a:off x="0" y="64892"/>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sz="1600" dirty="0"/>
          </a:p>
        </p:txBody>
      </p:sp>
      <p:sp>
        <p:nvSpPr>
          <p:cNvPr id="60" name="Rectangle 31"/>
          <p:cNvSpPr>
            <a:spLocks noChangeArrowheads="1"/>
          </p:cNvSpPr>
          <p:nvPr/>
        </p:nvSpPr>
        <p:spPr bwMode="auto">
          <a:xfrm>
            <a:off x="0" y="64892"/>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sz="1600" dirty="0"/>
          </a:p>
        </p:txBody>
      </p:sp>
      <p:sp>
        <p:nvSpPr>
          <p:cNvPr id="24" name="Rettangolo 7"/>
          <p:cNvSpPr>
            <a:spLocks noChangeArrowheads="1"/>
          </p:cNvSpPr>
          <p:nvPr/>
        </p:nvSpPr>
        <p:spPr bwMode="auto">
          <a:xfrm>
            <a:off x="0" y="1066856"/>
            <a:ext cx="9144001" cy="191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indent="-176213" algn="just">
              <a:spcBef>
                <a:spcPct val="20000"/>
              </a:spcBef>
              <a:buFont typeface="+mj-lt"/>
              <a:buAutoNum type="arabicParenR"/>
            </a:pPr>
            <a:r>
              <a:rPr lang="en-US" b="1" u="sng" dirty="0" smtClean="0">
                <a:solidFill>
                  <a:srgbClr val="FF0000"/>
                </a:solidFill>
                <a:cs typeface="Times New Roman" pitchFamily="18" charset="0"/>
              </a:rPr>
              <a:t>  Seismological IM parameters :</a:t>
            </a:r>
          </a:p>
          <a:p>
            <a:pPr marL="742950" lvl="1" indent="-285750" algn="just">
              <a:spcBef>
                <a:spcPts val="100"/>
              </a:spcBef>
              <a:buSzPct val="80000"/>
              <a:buFont typeface="Wingdings" pitchFamily="2" charset="2"/>
              <a:buChar char="q"/>
            </a:pPr>
            <a:r>
              <a:rPr lang="en-US" sz="1600" b="1" i="1" dirty="0" smtClean="0">
                <a:solidFill>
                  <a:srgbClr val="002060"/>
                </a:solidFill>
                <a:cs typeface="Times New Roman" pitchFamily="18" charset="0"/>
              </a:rPr>
              <a:t>Magnitude</a:t>
            </a:r>
            <a:r>
              <a:rPr lang="en-US" sz="1600" b="1" i="1" dirty="0" smtClean="0">
                <a:cs typeface="Times New Roman" pitchFamily="18" charset="0"/>
              </a:rPr>
              <a:t> </a:t>
            </a:r>
            <a:r>
              <a:rPr lang="en-US" sz="1600" b="1" dirty="0" smtClean="0">
                <a:solidFill>
                  <a:srgbClr val="002060"/>
                </a:solidFill>
                <a:cs typeface="Times New Roman" pitchFamily="18" charset="0"/>
              </a:rPr>
              <a:t>(M</a:t>
            </a:r>
            <a:r>
              <a:rPr lang="en-US" sz="1200" dirty="0" smtClean="0">
                <a:solidFill>
                  <a:srgbClr val="002060"/>
                </a:solidFill>
                <a:cs typeface="Times New Roman" pitchFamily="18" charset="0"/>
              </a:rPr>
              <a:t>)</a:t>
            </a:r>
            <a:r>
              <a:rPr lang="en-US" sz="1200" dirty="0" smtClean="0">
                <a:solidFill>
                  <a:srgbClr val="0070C0"/>
                </a:solidFill>
                <a:cs typeface="Times New Roman" pitchFamily="18" charset="0"/>
              </a:rPr>
              <a:t> [</a:t>
            </a:r>
            <a:r>
              <a:rPr lang="en-US" sz="1200" dirty="0" err="1" smtClean="0">
                <a:solidFill>
                  <a:srgbClr val="0070C0"/>
                </a:solidFill>
                <a:cs typeface="Times New Roman" pitchFamily="18" charset="0"/>
              </a:rPr>
              <a:t>Shome</a:t>
            </a:r>
            <a:r>
              <a:rPr lang="en-US" sz="1200" dirty="0" smtClean="0">
                <a:solidFill>
                  <a:srgbClr val="0070C0"/>
                </a:solidFill>
                <a:cs typeface="Times New Roman" pitchFamily="18" charset="0"/>
              </a:rPr>
              <a:t> et al., 1998; </a:t>
            </a:r>
            <a:r>
              <a:rPr lang="en-US" sz="1200" dirty="0" err="1" smtClean="0">
                <a:solidFill>
                  <a:srgbClr val="0070C0"/>
                </a:solidFill>
                <a:cs typeface="Times New Roman" pitchFamily="18" charset="0"/>
              </a:rPr>
              <a:t>Shome</a:t>
            </a:r>
            <a:r>
              <a:rPr lang="en-US" sz="1200" dirty="0" smtClean="0">
                <a:solidFill>
                  <a:srgbClr val="0070C0"/>
                </a:solidFill>
                <a:cs typeface="Times New Roman" pitchFamily="18" charset="0"/>
              </a:rPr>
              <a:t> e Cornell, 1998, </a:t>
            </a:r>
            <a:r>
              <a:rPr lang="en-US" sz="1200" dirty="0" err="1" smtClean="0">
                <a:solidFill>
                  <a:srgbClr val="0070C0"/>
                </a:solidFill>
                <a:cs typeface="Times New Roman" pitchFamily="18" charset="0"/>
              </a:rPr>
              <a:t>Iervolino</a:t>
            </a:r>
            <a:r>
              <a:rPr lang="en-US" sz="1200" dirty="0" smtClean="0">
                <a:solidFill>
                  <a:srgbClr val="0070C0"/>
                </a:solidFill>
                <a:cs typeface="Times New Roman" pitchFamily="18" charset="0"/>
              </a:rPr>
              <a:t> e Cornell, 2004] </a:t>
            </a:r>
          </a:p>
          <a:p>
            <a:pPr marL="742950" lvl="1" indent="-285750" algn="just">
              <a:spcBef>
                <a:spcPts val="100"/>
              </a:spcBef>
              <a:buSzPct val="80000"/>
              <a:buFont typeface="Wingdings" pitchFamily="2" charset="2"/>
              <a:buChar char="q"/>
            </a:pPr>
            <a:r>
              <a:rPr lang="en-US" sz="1600" b="1" i="1" dirty="0" err="1" smtClean="0">
                <a:solidFill>
                  <a:srgbClr val="002060"/>
                </a:solidFill>
                <a:cs typeface="Times New Roman" pitchFamily="18" charset="0"/>
              </a:rPr>
              <a:t>Epicentral</a:t>
            </a:r>
            <a:r>
              <a:rPr lang="en-US" sz="1600" b="1" i="1" dirty="0" smtClean="0">
                <a:solidFill>
                  <a:srgbClr val="002060"/>
                </a:solidFill>
                <a:cs typeface="Times New Roman" pitchFamily="18" charset="0"/>
              </a:rPr>
              <a:t> distance </a:t>
            </a:r>
            <a:r>
              <a:rPr lang="en-US" sz="1600" b="1" dirty="0" smtClean="0">
                <a:solidFill>
                  <a:srgbClr val="002060"/>
                </a:solidFill>
                <a:cs typeface="Times New Roman" pitchFamily="18" charset="0"/>
              </a:rPr>
              <a:t>(R)</a:t>
            </a:r>
            <a:r>
              <a:rPr lang="en-US" sz="1600" dirty="0" smtClean="0">
                <a:solidFill>
                  <a:srgbClr val="002060"/>
                </a:solidFill>
                <a:cs typeface="Times New Roman" pitchFamily="18" charset="0"/>
              </a:rPr>
              <a:t> </a:t>
            </a:r>
            <a:r>
              <a:rPr lang="en-US" sz="1200" dirty="0" smtClean="0">
                <a:solidFill>
                  <a:srgbClr val="0070C0"/>
                </a:solidFill>
                <a:cs typeface="Times New Roman" pitchFamily="18" charset="0"/>
              </a:rPr>
              <a:t>[</a:t>
            </a:r>
            <a:r>
              <a:rPr lang="en-US" sz="1200" dirty="0" err="1" smtClean="0">
                <a:solidFill>
                  <a:srgbClr val="0070C0"/>
                </a:solidFill>
                <a:cs typeface="Times New Roman" pitchFamily="18" charset="0"/>
              </a:rPr>
              <a:t>Bazzurro</a:t>
            </a:r>
            <a:r>
              <a:rPr lang="en-US" sz="1200" dirty="0" smtClean="0">
                <a:solidFill>
                  <a:srgbClr val="0070C0"/>
                </a:solidFill>
                <a:cs typeface="Times New Roman" pitchFamily="18" charset="0"/>
              </a:rPr>
              <a:t> e Cornell, 1999; Baker e Cornell, 2005]</a:t>
            </a:r>
            <a:endParaRPr lang="en-US" sz="1600" b="1" dirty="0" smtClean="0">
              <a:cs typeface="Times New Roman" pitchFamily="18" charset="0"/>
            </a:endParaRPr>
          </a:p>
          <a:p>
            <a:pPr marL="742950" lvl="1" indent="-285750" algn="just">
              <a:spcBef>
                <a:spcPts val="100"/>
              </a:spcBef>
              <a:buSzPct val="80000"/>
              <a:buFont typeface="Wingdings" pitchFamily="2" charset="2"/>
              <a:buChar char="q"/>
            </a:pPr>
            <a:r>
              <a:rPr lang="en-US" sz="1600" b="1" i="1" dirty="0" smtClean="0">
                <a:solidFill>
                  <a:srgbClr val="002060"/>
                </a:solidFill>
                <a:cs typeface="Times New Roman" pitchFamily="18" charset="0"/>
              </a:rPr>
              <a:t>Soil profile </a:t>
            </a:r>
            <a:r>
              <a:rPr lang="en-US" sz="1600" b="1" dirty="0" smtClean="0">
                <a:solidFill>
                  <a:srgbClr val="002060"/>
                </a:solidFill>
                <a:cs typeface="Times New Roman" pitchFamily="18" charset="0"/>
              </a:rPr>
              <a:t>(S)</a:t>
            </a:r>
            <a:r>
              <a:rPr lang="en-US" sz="1600" b="1" i="1" dirty="0" smtClean="0">
                <a:solidFill>
                  <a:srgbClr val="002060"/>
                </a:solidFill>
                <a:cs typeface="Times New Roman" pitchFamily="18" charset="0"/>
              </a:rPr>
              <a:t> </a:t>
            </a:r>
            <a:r>
              <a:rPr lang="en-US" sz="1200" dirty="0" smtClean="0">
                <a:solidFill>
                  <a:srgbClr val="0070C0"/>
                </a:solidFill>
                <a:cs typeface="Times New Roman" pitchFamily="18" charset="0"/>
              </a:rPr>
              <a:t>[</a:t>
            </a:r>
            <a:r>
              <a:rPr lang="en-US" sz="1200" dirty="0" err="1" smtClean="0">
                <a:solidFill>
                  <a:srgbClr val="0070C0"/>
                </a:solidFill>
                <a:cs typeface="Times New Roman" pitchFamily="18" charset="0"/>
              </a:rPr>
              <a:t>Bommer</a:t>
            </a:r>
            <a:r>
              <a:rPr lang="en-US" sz="1200" dirty="0" smtClean="0">
                <a:solidFill>
                  <a:srgbClr val="0070C0"/>
                </a:solidFill>
                <a:cs typeface="Times New Roman" pitchFamily="18" charset="0"/>
              </a:rPr>
              <a:t> e Scott, 2000; </a:t>
            </a:r>
            <a:r>
              <a:rPr lang="en-US" sz="1200" dirty="0" err="1" smtClean="0">
                <a:solidFill>
                  <a:srgbClr val="0070C0"/>
                </a:solidFill>
                <a:cs typeface="Times New Roman" pitchFamily="18" charset="0"/>
              </a:rPr>
              <a:t>Bommer</a:t>
            </a:r>
            <a:r>
              <a:rPr lang="en-US" sz="1200" dirty="0" smtClean="0">
                <a:solidFill>
                  <a:srgbClr val="0070C0"/>
                </a:solidFill>
                <a:cs typeface="Times New Roman" pitchFamily="18" charset="0"/>
              </a:rPr>
              <a:t> e </a:t>
            </a:r>
            <a:r>
              <a:rPr lang="en-US" sz="1200" dirty="0" err="1" smtClean="0">
                <a:solidFill>
                  <a:srgbClr val="0070C0"/>
                </a:solidFill>
                <a:cs typeface="Times New Roman" pitchFamily="18" charset="0"/>
              </a:rPr>
              <a:t>Avecedo</a:t>
            </a:r>
            <a:r>
              <a:rPr lang="en-US" sz="1200" dirty="0" smtClean="0">
                <a:solidFill>
                  <a:srgbClr val="0070C0"/>
                </a:solidFill>
                <a:cs typeface="Times New Roman" pitchFamily="18" charset="0"/>
              </a:rPr>
              <a:t>, 2004] </a:t>
            </a:r>
            <a:endParaRPr lang="en-US" sz="1600" b="1" dirty="0" smtClean="0">
              <a:cs typeface="Times New Roman" pitchFamily="18" charset="0"/>
            </a:endParaRPr>
          </a:p>
          <a:p>
            <a:pPr marL="742950" lvl="1" indent="-285750" algn="just">
              <a:spcBef>
                <a:spcPts val="100"/>
              </a:spcBef>
              <a:buSzPct val="80000"/>
              <a:buFont typeface="Wingdings" pitchFamily="2" charset="2"/>
              <a:buChar char="q"/>
            </a:pPr>
            <a:r>
              <a:rPr lang="en-US" sz="1600" b="1" i="1" dirty="0">
                <a:solidFill>
                  <a:srgbClr val="002060"/>
                </a:solidFill>
                <a:cs typeface="Times New Roman" pitchFamily="18" charset="0"/>
              </a:rPr>
              <a:t>Input duration (</a:t>
            </a:r>
            <a:r>
              <a:rPr lang="en-US" sz="1600" b="1" i="1" dirty="0" err="1">
                <a:solidFill>
                  <a:srgbClr val="002060"/>
                </a:solidFill>
                <a:cs typeface="Times New Roman" pitchFamily="18" charset="0"/>
              </a:rPr>
              <a:t>Dur</a:t>
            </a:r>
            <a:r>
              <a:rPr lang="en-US" sz="1600" b="1" i="1" dirty="0">
                <a:solidFill>
                  <a:srgbClr val="002060"/>
                </a:solidFill>
                <a:cs typeface="Times New Roman" pitchFamily="18" charset="0"/>
              </a:rPr>
              <a:t>) </a:t>
            </a:r>
            <a:r>
              <a:rPr lang="en-US" sz="1600" dirty="0">
                <a:solidFill>
                  <a:srgbClr val="0070C0"/>
                </a:solidFill>
                <a:cs typeface="Times New Roman" pitchFamily="18" charset="0"/>
              </a:rPr>
              <a:t>[</a:t>
            </a:r>
            <a:r>
              <a:rPr lang="en-US" sz="1200" dirty="0" err="1">
                <a:solidFill>
                  <a:srgbClr val="0070C0"/>
                </a:solidFill>
                <a:cs typeface="Times New Roman" pitchFamily="18" charset="0"/>
              </a:rPr>
              <a:t>Iervolino</a:t>
            </a:r>
            <a:r>
              <a:rPr lang="en-US" sz="1200" dirty="0">
                <a:solidFill>
                  <a:srgbClr val="0070C0"/>
                </a:solidFill>
                <a:cs typeface="Times New Roman" pitchFamily="18" charset="0"/>
              </a:rPr>
              <a:t> et al., 2006; Hancock e </a:t>
            </a:r>
            <a:r>
              <a:rPr lang="en-US" sz="1200" dirty="0" err="1">
                <a:solidFill>
                  <a:srgbClr val="0070C0"/>
                </a:solidFill>
                <a:cs typeface="Times New Roman" pitchFamily="18" charset="0"/>
              </a:rPr>
              <a:t>Bommer</a:t>
            </a:r>
            <a:r>
              <a:rPr lang="en-US" sz="1200" dirty="0">
                <a:solidFill>
                  <a:srgbClr val="0070C0"/>
                </a:solidFill>
                <a:cs typeface="Times New Roman" pitchFamily="18" charset="0"/>
              </a:rPr>
              <a:t>; 2006] </a:t>
            </a:r>
          </a:p>
          <a:p>
            <a:pPr marL="742950" lvl="1" indent="-285750" algn="just">
              <a:spcBef>
                <a:spcPts val="100"/>
              </a:spcBef>
              <a:buSzPct val="80000"/>
              <a:buFont typeface="Wingdings" pitchFamily="2" charset="2"/>
              <a:buChar char="q"/>
            </a:pPr>
            <a:r>
              <a:rPr lang="en-US" sz="1600" b="1" i="1" dirty="0" err="1" smtClean="0">
                <a:solidFill>
                  <a:srgbClr val="002060"/>
                </a:solidFill>
                <a:cs typeface="Times New Roman" pitchFamily="18" charset="0"/>
              </a:rPr>
              <a:t>Seismogenetic</a:t>
            </a:r>
            <a:r>
              <a:rPr lang="en-US" sz="1600" b="1" i="1" dirty="0" smtClean="0">
                <a:solidFill>
                  <a:srgbClr val="002060"/>
                </a:solidFill>
                <a:cs typeface="Times New Roman" pitchFamily="18" charset="0"/>
              </a:rPr>
              <a:t> features </a:t>
            </a:r>
            <a:r>
              <a:rPr lang="en-US" sz="1600" dirty="0" smtClean="0">
                <a:solidFill>
                  <a:srgbClr val="002060"/>
                </a:solidFill>
                <a:cs typeface="Times New Roman" pitchFamily="18" charset="0"/>
              </a:rPr>
              <a:t>(rupture mechanism, source environment, fault type, path and wavelength, 					etc.)</a:t>
            </a:r>
            <a:r>
              <a:rPr lang="en-US" sz="1600" b="1" dirty="0" smtClean="0">
                <a:cs typeface="Times New Roman" pitchFamily="18" charset="0"/>
              </a:rPr>
              <a:t> </a:t>
            </a:r>
            <a:r>
              <a:rPr lang="en-US" sz="1200" dirty="0" smtClean="0">
                <a:solidFill>
                  <a:srgbClr val="0070C0"/>
                </a:solidFill>
                <a:cs typeface="Times New Roman" pitchFamily="18" charset="0"/>
              </a:rPr>
              <a:t>[</a:t>
            </a:r>
            <a:r>
              <a:rPr lang="en-US" sz="1200" dirty="0" err="1" smtClean="0">
                <a:solidFill>
                  <a:srgbClr val="0070C0"/>
                </a:solidFill>
                <a:cs typeface="Times New Roman" pitchFamily="18" charset="0"/>
              </a:rPr>
              <a:t>Katsanos</a:t>
            </a:r>
            <a:r>
              <a:rPr lang="en-US" sz="1200" dirty="0" smtClean="0">
                <a:solidFill>
                  <a:srgbClr val="0070C0"/>
                </a:solidFill>
                <a:cs typeface="Times New Roman" pitchFamily="18" charset="0"/>
              </a:rPr>
              <a:t> et al., 2010]</a:t>
            </a:r>
            <a:endParaRPr lang="en-US" sz="1600" b="1" dirty="0">
              <a:solidFill>
                <a:schemeClr val="tx2">
                  <a:lumMod val="75000"/>
                </a:schemeClr>
              </a:solidFill>
            </a:endParaRPr>
          </a:p>
        </p:txBody>
      </p:sp>
      <p:sp>
        <p:nvSpPr>
          <p:cNvPr id="14" name="Segnaposto numero diapositiva 1"/>
          <p:cNvSpPr>
            <a:spLocks noGrp="1"/>
          </p:cNvSpPr>
          <p:nvPr>
            <p:ph type="sldNum" sz="quarter" idx="12"/>
          </p:nvPr>
        </p:nvSpPr>
        <p:spPr>
          <a:xfrm>
            <a:off x="8805825" y="271079"/>
            <a:ext cx="338176" cy="273844"/>
          </a:xfrm>
        </p:spPr>
        <p:txBody>
          <a:bodyPr/>
          <a:lstStyle/>
          <a:p>
            <a:pPr>
              <a:defRPr/>
            </a:pPr>
            <a:fld id="{8F90E91E-D9A7-4EBC-81CE-4C0CE4D5C9E3}" type="slidenum">
              <a:rPr lang="it-IT" sz="1600" smtClean="0">
                <a:latin typeface="Garamond" pitchFamily="18" charset="0"/>
              </a:rPr>
              <a:pPr>
                <a:defRPr/>
              </a:pPr>
              <a:t>3</a:t>
            </a:fld>
            <a:endParaRPr lang="it-IT" sz="1600" dirty="0">
              <a:latin typeface="Garamond" pitchFamily="18" charset="0"/>
            </a:endParaRPr>
          </a:p>
        </p:txBody>
      </p:sp>
      <p:sp>
        <p:nvSpPr>
          <p:cNvPr id="17" name="Rettangolo 16"/>
          <p:cNvSpPr/>
          <p:nvPr/>
        </p:nvSpPr>
        <p:spPr>
          <a:xfrm>
            <a:off x="92365" y="681597"/>
            <a:ext cx="7504189" cy="523220"/>
          </a:xfrm>
          <a:prstGeom prst="rect">
            <a:avLst/>
          </a:prstGeom>
          <a:noFill/>
          <a:ln>
            <a:noFill/>
          </a:ln>
          <a:effectLst/>
        </p:spPr>
        <p:txBody>
          <a:bodyPr wrap="square">
            <a:spAutoFit/>
          </a:bodyPr>
          <a:lstStyle/>
          <a:p>
            <a:r>
              <a:rPr lang="en-US" sz="2800" b="1" dirty="0" smtClean="0">
                <a:solidFill>
                  <a:schemeClr val="tx2"/>
                </a:solidFill>
                <a:effectLst>
                  <a:outerShdw blurRad="38100" dist="38100" dir="2700000" algn="tl">
                    <a:srgbClr val="000000">
                      <a:alpha val="43137"/>
                    </a:srgbClr>
                  </a:outerShdw>
                </a:effectLst>
                <a:ea typeface="MS PGothic" pitchFamily="34" charset="-128"/>
              </a:rPr>
              <a:t>Selection criteria for natural accelerograms:</a:t>
            </a:r>
            <a:endParaRPr lang="en-US" sz="2000" b="1" dirty="0">
              <a:solidFill>
                <a:schemeClr val="tx2"/>
              </a:solidFill>
              <a:effectLst>
                <a:outerShdw blurRad="38100" dist="38100" dir="2700000" algn="tl">
                  <a:srgbClr val="000000">
                    <a:alpha val="43137"/>
                  </a:srgbClr>
                </a:outerShdw>
              </a:effectLst>
            </a:endParaRPr>
          </a:p>
        </p:txBody>
      </p:sp>
      <p:sp>
        <p:nvSpPr>
          <p:cNvPr id="15" name="Rettangolo 7"/>
          <p:cNvSpPr>
            <a:spLocks noChangeArrowheads="1"/>
          </p:cNvSpPr>
          <p:nvPr/>
        </p:nvSpPr>
        <p:spPr bwMode="auto">
          <a:xfrm>
            <a:off x="92365" y="2676831"/>
            <a:ext cx="9144001" cy="254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spcBef>
                <a:spcPct val="20000"/>
              </a:spcBef>
              <a:buFont typeface="+mj-lt"/>
              <a:buAutoNum type="arabicParenR" startAt="2"/>
            </a:pPr>
            <a:r>
              <a:rPr lang="en-US" b="1" u="sng" dirty="0" smtClean="0">
                <a:solidFill>
                  <a:srgbClr val="FF0000"/>
                </a:solidFill>
                <a:cs typeface="Times New Roman" pitchFamily="18" charset="0"/>
              </a:rPr>
              <a:t>Seismic Hazard :</a:t>
            </a:r>
          </a:p>
          <a:p>
            <a:pPr marL="742950" lvl="1" indent="-285750" algn="just">
              <a:spcBef>
                <a:spcPct val="20000"/>
              </a:spcBef>
              <a:buSzPct val="80000"/>
              <a:buFont typeface="Wingdings" pitchFamily="2" charset="2"/>
              <a:buChar char="q"/>
            </a:pPr>
            <a:r>
              <a:rPr lang="en-US" sz="1600" b="1" i="1" dirty="0" smtClean="0">
                <a:solidFill>
                  <a:srgbClr val="002060"/>
                </a:solidFill>
                <a:cs typeface="Times New Roman" pitchFamily="18" charset="0"/>
              </a:rPr>
              <a:t>Deterministic </a:t>
            </a:r>
            <a:r>
              <a:rPr lang="en-US" sz="1600" b="1" dirty="0" smtClean="0">
                <a:solidFill>
                  <a:srgbClr val="002060"/>
                </a:solidFill>
                <a:cs typeface="Times New Roman" pitchFamily="18" charset="0"/>
              </a:rPr>
              <a:t>(DSHA)</a:t>
            </a:r>
            <a:r>
              <a:rPr lang="en-US" sz="1600" b="1" dirty="0" smtClean="0">
                <a:cs typeface="Times New Roman" pitchFamily="18" charset="0"/>
              </a:rPr>
              <a:t> </a:t>
            </a:r>
            <a:r>
              <a:rPr lang="en-US" sz="1600" dirty="0" smtClean="0">
                <a:solidFill>
                  <a:srgbClr val="FF0000"/>
                </a:solidFill>
                <a:cs typeface="Times New Roman" pitchFamily="18" charset="0"/>
              </a:rPr>
              <a:t>by</a:t>
            </a:r>
            <a:r>
              <a:rPr lang="en-US" sz="1600" dirty="0" smtClean="0">
                <a:solidFill>
                  <a:srgbClr val="A50021"/>
                </a:solidFill>
                <a:cs typeface="Times New Roman" pitchFamily="18" charset="0"/>
              </a:rPr>
              <a:t> </a:t>
            </a:r>
            <a:r>
              <a:rPr lang="en-US" sz="1600" b="1" dirty="0" smtClean="0">
                <a:solidFill>
                  <a:srgbClr val="002060"/>
                </a:solidFill>
                <a:cs typeface="Times New Roman" pitchFamily="18" charset="0"/>
              </a:rPr>
              <a:t>(M,R) </a:t>
            </a:r>
            <a:r>
              <a:rPr lang="en-US" sz="1200" dirty="0" smtClean="0">
                <a:solidFill>
                  <a:srgbClr val="0070C0"/>
                </a:solidFill>
                <a:cs typeface="Times New Roman" pitchFamily="18" charset="0"/>
              </a:rPr>
              <a:t>[</a:t>
            </a:r>
            <a:r>
              <a:rPr lang="en-US" sz="1200" dirty="0" err="1" smtClean="0">
                <a:solidFill>
                  <a:srgbClr val="0070C0"/>
                </a:solidFill>
                <a:cs typeface="Times New Roman" pitchFamily="18" charset="0"/>
              </a:rPr>
              <a:t>Barani</a:t>
            </a:r>
            <a:r>
              <a:rPr lang="en-US" sz="1200" dirty="0" smtClean="0">
                <a:solidFill>
                  <a:srgbClr val="0070C0"/>
                </a:solidFill>
                <a:cs typeface="Times New Roman" pitchFamily="18" charset="0"/>
              </a:rPr>
              <a:t> e </a:t>
            </a:r>
            <a:r>
              <a:rPr lang="en-US" sz="1200" dirty="0" err="1" smtClean="0">
                <a:solidFill>
                  <a:srgbClr val="0070C0"/>
                </a:solidFill>
                <a:cs typeface="Times New Roman" pitchFamily="18" charset="0"/>
              </a:rPr>
              <a:t>Spallarossa</a:t>
            </a:r>
            <a:r>
              <a:rPr lang="en-US" sz="1200" dirty="0" smtClean="0">
                <a:solidFill>
                  <a:srgbClr val="0070C0"/>
                </a:solidFill>
                <a:cs typeface="Times New Roman" pitchFamily="18" charset="0"/>
              </a:rPr>
              <a:t>, 2007]</a:t>
            </a:r>
            <a:endParaRPr lang="en-US" sz="1600" b="1" dirty="0" smtClean="0">
              <a:cs typeface="Times New Roman" pitchFamily="18" charset="0"/>
            </a:endParaRPr>
          </a:p>
          <a:p>
            <a:pPr marL="742950" lvl="1" indent="-285750" algn="just">
              <a:buSzPct val="80000"/>
              <a:buFont typeface="Wingdings" pitchFamily="2" charset="2"/>
              <a:buChar char="q"/>
            </a:pPr>
            <a:r>
              <a:rPr lang="en-US" sz="1600" b="1" i="1" dirty="0" smtClean="0">
                <a:solidFill>
                  <a:srgbClr val="002060"/>
                </a:solidFill>
                <a:cs typeface="Times New Roman" pitchFamily="18" charset="0"/>
              </a:rPr>
              <a:t>Probabilistic </a:t>
            </a:r>
            <a:r>
              <a:rPr lang="en-US" sz="1600" b="1" dirty="0" smtClean="0">
                <a:solidFill>
                  <a:srgbClr val="002060"/>
                </a:solidFill>
                <a:cs typeface="Times New Roman" pitchFamily="18" charset="0"/>
              </a:rPr>
              <a:t>(PSHA) </a:t>
            </a:r>
            <a:r>
              <a:rPr lang="en-US" sz="1600" dirty="0" smtClean="0">
                <a:solidFill>
                  <a:srgbClr val="FF0000"/>
                </a:solidFill>
                <a:cs typeface="Times New Roman" pitchFamily="18" charset="0"/>
              </a:rPr>
              <a:t>by</a:t>
            </a:r>
            <a:r>
              <a:rPr lang="en-US" sz="1600" b="1" dirty="0" smtClean="0">
                <a:solidFill>
                  <a:srgbClr val="A50021"/>
                </a:solidFill>
                <a:cs typeface="Times New Roman" pitchFamily="18" charset="0"/>
              </a:rPr>
              <a:t> </a:t>
            </a:r>
            <a:r>
              <a:rPr lang="en-US" sz="1600" b="1" dirty="0" smtClean="0">
                <a:solidFill>
                  <a:srgbClr val="002060"/>
                </a:solidFill>
                <a:cs typeface="Times New Roman" pitchFamily="18" charset="0"/>
              </a:rPr>
              <a:t>(</a:t>
            </a:r>
            <a:r>
              <a:rPr lang="en-US" sz="1600" b="1" dirty="0" err="1" smtClean="0">
                <a:solidFill>
                  <a:srgbClr val="002060"/>
                </a:solidFill>
                <a:cs typeface="Times New Roman" pitchFamily="18" charset="0"/>
              </a:rPr>
              <a:t>M,R,</a:t>
            </a:r>
            <a:r>
              <a:rPr lang="en-US" sz="1600" b="1" dirty="0" err="1" smtClean="0">
                <a:solidFill>
                  <a:srgbClr val="002060"/>
                </a:solidFill>
                <a:latin typeface="Symbol" pitchFamily="18" charset="2"/>
                <a:cs typeface="Times New Roman" pitchFamily="18" charset="0"/>
              </a:rPr>
              <a:t>e</a:t>
            </a:r>
            <a:r>
              <a:rPr lang="en-US" sz="1600" b="1" dirty="0" smtClean="0">
                <a:solidFill>
                  <a:srgbClr val="002060"/>
                </a:solidFill>
                <a:cs typeface="Times New Roman" pitchFamily="18" charset="0"/>
              </a:rPr>
              <a:t>)</a:t>
            </a:r>
            <a:r>
              <a:rPr lang="en-US" sz="1600" dirty="0" smtClean="0">
                <a:solidFill>
                  <a:srgbClr val="002060"/>
                </a:solidFill>
                <a:cs typeface="Times New Roman" pitchFamily="18" charset="0"/>
              </a:rPr>
              <a:t> </a:t>
            </a:r>
            <a:r>
              <a:rPr lang="en-US" sz="1200" dirty="0" smtClean="0">
                <a:solidFill>
                  <a:srgbClr val="0070C0"/>
                </a:solidFill>
                <a:cs typeface="Times New Roman" pitchFamily="18" charset="0"/>
              </a:rPr>
              <a:t>[McGuire, 1995; </a:t>
            </a:r>
            <a:r>
              <a:rPr lang="en-US" sz="1200" dirty="0" err="1" smtClean="0">
                <a:solidFill>
                  <a:srgbClr val="0070C0"/>
                </a:solidFill>
                <a:cs typeface="Times New Roman" pitchFamily="18" charset="0"/>
              </a:rPr>
              <a:t>Bazzurro</a:t>
            </a:r>
            <a:r>
              <a:rPr lang="en-US" sz="1200" dirty="0" smtClean="0">
                <a:solidFill>
                  <a:srgbClr val="0070C0"/>
                </a:solidFill>
                <a:cs typeface="Times New Roman" pitchFamily="18" charset="0"/>
              </a:rPr>
              <a:t> e Cornell, 1999; Baker e Cornell, 2006]</a:t>
            </a:r>
            <a:r>
              <a:rPr lang="en-US" sz="1200" dirty="0" smtClean="0">
                <a:solidFill>
                  <a:srgbClr val="FF0000"/>
                </a:solidFill>
                <a:cs typeface="Times New Roman" pitchFamily="18" charset="0"/>
              </a:rPr>
              <a:t>		       </a:t>
            </a:r>
            <a:endParaRPr lang="en-US" sz="700" b="1" dirty="0" smtClean="0">
              <a:solidFill>
                <a:srgbClr val="FF0000"/>
              </a:solidFill>
              <a:cs typeface="Times New Roman" pitchFamily="18" charset="0"/>
            </a:endParaRPr>
          </a:p>
          <a:p>
            <a:pPr marL="176213" indent="-176213" algn="just">
              <a:buFont typeface="+mj-lt"/>
              <a:buAutoNum type="arabicParenR" startAt="2"/>
            </a:pPr>
            <a:r>
              <a:rPr lang="en-US" b="1" u="sng" dirty="0" smtClean="0">
                <a:solidFill>
                  <a:srgbClr val="FF0000"/>
                </a:solidFill>
                <a:cs typeface="Times New Roman" pitchFamily="18" charset="0"/>
              </a:rPr>
              <a:t> Intensity Measures Parameters (IM)</a:t>
            </a:r>
          </a:p>
          <a:p>
            <a:pPr marL="817563" lvl="1" indent="-360363" algn="just">
              <a:spcBef>
                <a:spcPct val="20000"/>
              </a:spcBef>
              <a:buSzPct val="80000"/>
              <a:buFont typeface="Wingdings" panose="05000000000000000000" pitchFamily="2" charset="2"/>
              <a:buChar char="q"/>
              <a:tabLst>
                <a:tab pos="444500" algn="l"/>
              </a:tabLst>
            </a:pPr>
            <a:r>
              <a:rPr lang="en-US" sz="1600" b="1" i="1" dirty="0">
                <a:solidFill>
                  <a:srgbClr val="002060"/>
                </a:solidFill>
                <a:cs typeface="Times New Roman" pitchFamily="18" charset="0"/>
              </a:rPr>
              <a:t>Peak Ground Acc./Vel./</a:t>
            </a:r>
            <a:r>
              <a:rPr lang="en-US" sz="1600" b="1" i="1" dirty="0" err="1">
                <a:solidFill>
                  <a:srgbClr val="002060"/>
                </a:solidFill>
                <a:cs typeface="Times New Roman" pitchFamily="18" charset="0"/>
              </a:rPr>
              <a:t>Displ</a:t>
            </a:r>
            <a:r>
              <a:rPr lang="en-US" sz="1600" dirty="0" smtClean="0">
                <a:solidFill>
                  <a:srgbClr val="002060"/>
                </a:solidFill>
                <a:cs typeface="Times New Roman" pitchFamily="18" charset="0"/>
              </a:rPr>
              <a:t>.</a:t>
            </a:r>
            <a:r>
              <a:rPr lang="en-US" sz="1400" dirty="0" smtClean="0">
                <a:solidFill>
                  <a:schemeClr val="tx2">
                    <a:lumMod val="75000"/>
                  </a:schemeClr>
                </a:solidFill>
              </a:rPr>
              <a:t> </a:t>
            </a:r>
            <a:r>
              <a:rPr lang="en-US" sz="1400" b="1" dirty="0" smtClean="0">
                <a:solidFill>
                  <a:schemeClr val="tx2">
                    <a:lumMod val="75000"/>
                  </a:schemeClr>
                </a:solidFill>
              </a:rPr>
              <a:t>(</a:t>
            </a:r>
            <a:r>
              <a:rPr lang="en-US" sz="1400" b="1" dirty="0" smtClean="0">
                <a:solidFill>
                  <a:srgbClr val="002060"/>
                </a:solidFill>
              </a:rPr>
              <a:t>PGA, PGV, </a:t>
            </a:r>
            <a:r>
              <a:rPr lang="en-US" sz="1400" b="1" dirty="0" smtClean="0">
                <a:solidFill>
                  <a:schemeClr val="tx2">
                    <a:lumMod val="75000"/>
                  </a:schemeClr>
                </a:solidFill>
              </a:rPr>
              <a:t>PGD) </a:t>
            </a:r>
          </a:p>
          <a:p>
            <a:pPr marL="817563" lvl="1" indent="-360363" algn="just">
              <a:buSzPct val="80000"/>
              <a:buFont typeface="Wingdings" panose="05000000000000000000" pitchFamily="2" charset="2"/>
              <a:buChar char="q"/>
              <a:tabLst>
                <a:tab pos="444500" algn="l"/>
              </a:tabLst>
            </a:pPr>
            <a:r>
              <a:rPr lang="en-US" sz="1600" b="1" i="1" dirty="0">
                <a:solidFill>
                  <a:srgbClr val="002060"/>
                </a:solidFill>
                <a:cs typeface="Times New Roman" pitchFamily="18" charset="0"/>
              </a:rPr>
              <a:t>Spectral acceleration </a:t>
            </a:r>
            <a:r>
              <a:rPr lang="en-US" sz="1600" b="1" dirty="0">
                <a:solidFill>
                  <a:srgbClr val="002060"/>
                </a:solidFill>
              </a:rPr>
              <a:t>Se(T</a:t>
            </a:r>
            <a:r>
              <a:rPr lang="en-US" sz="1600" b="1" baseline="-25000" dirty="0">
                <a:solidFill>
                  <a:srgbClr val="002060"/>
                </a:solidFill>
              </a:rPr>
              <a:t>1</a:t>
            </a:r>
            <a:r>
              <a:rPr lang="en-US" sz="1200" b="1" dirty="0">
                <a:solidFill>
                  <a:srgbClr val="002060"/>
                </a:solidFill>
              </a:rPr>
              <a:t>)</a:t>
            </a:r>
            <a:r>
              <a:rPr lang="en-US" sz="1400" dirty="0">
                <a:solidFill>
                  <a:srgbClr val="002060"/>
                </a:solidFill>
                <a:cs typeface="Times New Roman" pitchFamily="18" charset="0"/>
              </a:rPr>
              <a:t> </a:t>
            </a:r>
            <a:endParaRPr lang="en-US" sz="1400" dirty="0" smtClean="0">
              <a:solidFill>
                <a:srgbClr val="002060"/>
              </a:solidFill>
              <a:cs typeface="Times New Roman" pitchFamily="18" charset="0"/>
            </a:endParaRPr>
          </a:p>
          <a:p>
            <a:pPr marL="817563" lvl="1" indent="-360363" algn="just">
              <a:buSzPct val="80000"/>
              <a:buFont typeface="Wingdings" panose="05000000000000000000" pitchFamily="2" charset="2"/>
              <a:buChar char="q"/>
              <a:tabLst>
                <a:tab pos="444500" algn="l"/>
              </a:tabLst>
            </a:pPr>
            <a:r>
              <a:rPr lang="en-US" sz="1600" b="1" i="1" dirty="0">
                <a:solidFill>
                  <a:srgbClr val="002060"/>
                </a:solidFill>
                <a:cs typeface="Times New Roman" pitchFamily="18" charset="0"/>
              </a:rPr>
              <a:t>Arias index </a:t>
            </a:r>
            <a:r>
              <a:rPr lang="en-US" b="1" dirty="0" smtClean="0">
                <a:solidFill>
                  <a:srgbClr val="002060"/>
                </a:solidFill>
              </a:rPr>
              <a:t>I</a:t>
            </a:r>
            <a:r>
              <a:rPr lang="en-US" b="1" baseline="-25000" dirty="0" smtClean="0">
                <a:solidFill>
                  <a:srgbClr val="002060"/>
                </a:solidFill>
              </a:rPr>
              <a:t>A</a:t>
            </a:r>
            <a:r>
              <a:rPr lang="en-US" sz="1600" dirty="0" smtClean="0">
                <a:solidFill>
                  <a:srgbClr val="002060"/>
                </a:solidFill>
                <a:cs typeface="Times New Roman" pitchFamily="18" charset="0"/>
              </a:rPr>
              <a:t> </a:t>
            </a:r>
            <a:r>
              <a:rPr lang="en-US" sz="1600" b="1" i="1" dirty="0">
                <a:solidFill>
                  <a:srgbClr val="002060"/>
                </a:solidFill>
                <a:cs typeface="Times New Roman" pitchFamily="18" charset="0"/>
              </a:rPr>
              <a:t>, Cosenza &amp; </a:t>
            </a:r>
            <a:r>
              <a:rPr lang="en-US" sz="1600" b="1" i="1" dirty="0" err="1">
                <a:solidFill>
                  <a:srgbClr val="002060"/>
                </a:solidFill>
                <a:cs typeface="Times New Roman" pitchFamily="18" charset="0"/>
              </a:rPr>
              <a:t>Manfredi</a:t>
            </a:r>
            <a:r>
              <a:rPr lang="en-US" sz="1600" b="1" i="1" dirty="0">
                <a:solidFill>
                  <a:srgbClr val="002060"/>
                </a:solidFill>
                <a:cs typeface="Times New Roman" pitchFamily="18" charset="0"/>
              </a:rPr>
              <a:t>  index </a:t>
            </a:r>
            <a:r>
              <a:rPr lang="en-US" sz="1600" b="1" dirty="0" smtClean="0">
                <a:solidFill>
                  <a:srgbClr val="002060"/>
                </a:solidFill>
              </a:rPr>
              <a:t>I</a:t>
            </a:r>
            <a:r>
              <a:rPr lang="en-US" sz="1600" b="1" baseline="-25000" dirty="0" smtClean="0">
                <a:solidFill>
                  <a:srgbClr val="002060"/>
                </a:solidFill>
              </a:rPr>
              <a:t>D</a:t>
            </a:r>
            <a:r>
              <a:rPr lang="en-US" sz="1600" b="1" i="1" dirty="0" smtClean="0">
                <a:solidFill>
                  <a:srgbClr val="002060"/>
                </a:solidFill>
                <a:cs typeface="Times New Roman" pitchFamily="18" charset="0"/>
              </a:rPr>
              <a:t>, </a:t>
            </a:r>
            <a:r>
              <a:rPr lang="en-US" sz="1600" b="1" i="1" dirty="0" err="1">
                <a:solidFill>
                  <a:srgbClr val="002060"/>
                </a:solidFill>
                <a:cs typeface="Times New Roman" pitchFamily="18" charset="0"/>
              </a:rPr>
              <a:t>Housner</a:t>
            </a:r>
            <a:r>
              <a:rPr lang="en-US" sz="1600" b="1" i="1" dirty="0">
                <a:solidFill>
                  <a:srgbClr val="002060"/>
                </a:solidFill>
                <a:cs typeface="Times New Roman" pitchFamily="18" charset="0"/>
              </a:rPr>
              <a:t>  index </a:t>
            </a:r>
            <a:r>
              <a:rPr lang="en-US" sz="1600" b="1" dirty="0" smtClean="0">
                <a:solidFill>
                  <a:srgbClr val="002060"/>
                </a:solidFill>
              </a:rPr>
              <a:t>I</a:t>
            </a:r>
            <a:r>
              <a:rPr lang="en-US" sz="1600" b="1" baseline="-25000" dirty="0" smtClean="0">
                <a:solidFill>
                  <a:srgbClr val="002060"/>
                </a:solidFill>
              </a:rPr>
              <a:t>H</a:t>
            </a:r>
            <a:r>
              <a:rPr lang="en-US" sz="1600" dirty="0" smtClean="0">
                <a:solidFill>
                  <a:srgbClr val="002060"/>
                </a:solidFill>
                <a:cs typeface="Times New Roman" pitchFamily="18" charset="0"/>
              </a:rPr>
              <a:t>, </a:t>
            </a:r>
            <a:r>
              <a:rPr lang="en-US" sz="1600" b="1" i="1" dirty="0">
                <a:solidFill>
                  <a:srgbClr val="002060"/>
                </a:solidFill>
                <a:cs typeface="Times New Roman" pitchFamily="18" charset="0"/>
              </a:rPr>
              <a:t>Effective peak ground Acceleration EPA </a:t>
            </a:r>
          </a:p>
          <a:p>
            <a:pPr marL="817563" lvl="1" indent="-360363" algn="just">
              <a:spcBef>
                <a:spcPct val="20000"/>
              </a:spcBef>
              <a:buSzPct val="80000"/>
              <a:buFont typeface="Wingdings" panose="05000000000000000000" pitchFamily="2" charset="2"/>
              <a:buChar char="q"/>
              <a:tabLst>
                <a:tab pos="444500" algn="l"/>
              </a:tabLst>
            </a:pPr>
            <a:endParaRPr lang="en-US" sz="1600" b="1" dirty="0">
              <a:solidFill>
                <a:schemeClr val="tx2">
                  <a:lumMod val="75000"/>
                </a:schemeClr>
              </a:solidFill>
            </a:endParaRPr>
          </a:p>
        </p:txBody>
      </p:sp>
    </p:spTree>
    <p:extLst>
      <p:ext uri="{BB962C8B-B14F-4D97-AF65-F5344CB8AC3E}">
        <p14:creationId xmlns:p14="http://schemas.microsoft.com/office/powerpoint/2010/main" val="3491039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8959269" y="-6917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it-IT" dirty="0">
              <a:latin typeface="Comic Sans MS" pitchFamily="66" charset="0"/>
            </a:endParaRPr>
          </a:p>
        </p:txBody>
      </p:sp>
      <p:sp>
        <p:nvSpPr>
          <p:cNvPr id="16" name="Rectangle 4"/>
          <p:cNvSpPr>
            <a:spLocks noChangeArrowheads="1"/>
          </p:cNvSpPr>
          <p:nvPr/>
        </p:nvSpPr>
        <p:spPr bwMode="auto">
          <a:xfrm>
            <a:off x="8959269" y="-6917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it-IT" dirty="0">
              <a:latin typeface="Comic Sans MS" pitchFamily="66" charset="0"/>
            </a:endParaRPr>
          </a:p>
        </p:txBody>
      </p:sp>
      <p:sp>
        <p:nvSpPr>
          <p:cNvPr id="18" name="Rectangle 6"/>
          <p:cNvSpPr>
            <a:spLocks noChangeArrowheads="1"/>
          </p:cNvSpPr>
          <p:nvPr/>
        </p:nvSpPr>
        <p:spPr bwMode="auto">
          <a:xfrm>
            <a:off x="8959269" y="-6917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it-IT" dirty="0">
              <a:latin typeface="Comic Sans MS" pitchFamily="66" charset="0"/>
            </a:endParaRPr>
          </a:p>
        </p:txBody>
      </p:sp>
      <p:sp>
        <p:nvSpPr>
          <p:cNvPr id="19" name="Rectangle 8"/>
          <p:cNvSpPr>
            <a:spLocks noChangeArrowheads="1"/>
          </p:cNvSpPr>
          <p:nvPr/>
        </p:nvSpPr>
        <p:spPr bwMode="auto">
          <a:xfrm>
            <a:off x="8959269" y="-6917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it-IT" dirty="0">
              <a:latin typeface="Comic Sans MS" pitchFamily="66" charset="0"/>
            </a:endParaRPr>
          </a:p>
        </p:txBody>
      </p:sp>
      <p:sp>
        <p:nvSpPr>
          <p:cNvPr id="6" name="Rectangle 2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56"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58" name="Rectangle 29"/>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60" name="Rectangle 3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24" name="Rettangolo 7"/>
          <p:cNvSpPr>
            <a:spLocks noChangeArrowheads="1"/>
          </p:cNvSpPr>
          <p:nvPr/>
        </p:nvSpPr>
        <p:spPr bwMode="auto">
          <a:xfrm>
            <a:off x="-1" y="849176"/>
            <a:ext cx="9144001" cy="455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spcBef>
                <a:spcPts val="200"/>
              </a:spcBef>
              <a:buFont typeface="+mj-lt"/>
              <a:buAutoNum type="arabicParenR" startAt="3"/>
            </a:pPr>
            <a:r>
              <a:rPr lang="it-IT" sz="2000" b="1" u="sng" dirty="0" err="1" smtClean="0">
                <a:solidFill>
                  <a:srgbClr val="FF0000"/>
                </a:solidFill>
                <a:cs typeface="Times New Roman" pitchFamily="18" charset="0"/>
              </a:rPr>
              <a:t>Intensity</a:t>
            </a:r>
            <a:r>
              <a:rPr lang="it-IT" sz="2000" b="1" u="sng" dirty="0" smtClean="0">
                <a:solidFill>
                  <a:srgbClr val="FF0000"/>
                </a:solidFill>
                <a:cs typeface="Times New Roman" pitchFamily="18" charset="0"/>
              </a:rPr>
              <a:t> </a:t>
            </a:r>
            <a:r>
              <a:rPr lang="it-IT" sz="2000" b="1" u="sng" dirty="0" err="1">
                <a:solidFill>
                  <a:srgbClr val="FF0000"/>
                </a:solidFill>
                <a:cs typeface="Times New Roman" pitchFamily="18" charset="0"/>
              </a:rPr>
              <a:t>Measures</a:t>
            </a:r>
            <a:r>
              <a:rPr lang="it-IT" sz="2000" b="1" u="sng" dirty="0">
                <a:solidFill>
                  <a:srgbClr val="FF0000"/>
                </a:solidFill>
                <a:cs typeface="Times New Roman" pitchFamily="18" charset="0"/>
              </a:rPr>
              <a:t> </a:t>
            </a:r>
            <a:r>
              <a:rPr lang="it-IT" sz="2000" b="1" u="sng" dirty="0" err="1">
                <a:solidFill>
                  <a:srgbClr val="FF0000"/>
                </a:solidFill>
                <a:cs typeface="Times New Roman" pitchFamily="18" charset="0"/>
              </a:rPr>
              <a:t>Parameters</a:t>
            </a:r>
            <a:r>
              <a:rPr lang="it-IT" sz="2000" b="1" u="sng" dirty="0">
                <a:solidFill>
                  <a:srgbClr val="FF0000"/>
                </a:solidFill>
                <a:cs typeface="Times New Roman" pitchFamily="18" charset="0"/>
              </a:rPr>
              <a:t> (IM</a:t>
            </a:r>
            <a:r>
              <a:rPr lang="it-IT" sz="2000" b="1" u="sng" dirty="0" smtClean="0">
                <a:solidFill>
                  <a:srgbClr val="FF0000"/>
                </a:solidFill>
                <a:cs typeface="Times New Roman" pitchFamily="18" charset="0"/>
              </a:rPr>
              <a:t>)</a:t>
            </a:r>
            <a:endParaRPr lang="it-IT" sz="2000" b="1" u="sng" dirty="0" smtClean="0">
              <a:solidFill>
                <a:srgbClr val="A50021"/>
              </a:solidFill>
              <a:cs typeface="Times New Roman" pitchFamily="18" charset="0"/>
            </a:endParaRPr>
          </a:p>
          <a:p>
            <a:pPr marL="542925" indent="-260350" algn="just">
              <a:spcBef>
                <a:spcPts val="200"/>
              </a:spcBef>
              <a:tabLst>
                <a:tab pos="452438" algn="l"/>
              </a:tabLst>
            </a:pPr>
            <a:r>
              <a:rPr lang="en-US" b="1" i="1" dirty="0" smtClean="0">
                <a:solidFill>
                  <a:srgbClr val="FF0000"/>
                </a:solidFill>
                <a:cs typeface="Times New Roman" pitchFamily="18" charset="0"/>
              </a:rPr>
              <a:t>Peak:</a:t>
            </a:r>
            <a:endParaRPr lang="it-IT" sz="1600" b="1" u="sng" dirty="0" smtClean="0">
              <a:solidFill>
                <a:srgbClr val="FF0000"/>
              </a:solidFill>
              <a:cs typeface="Times New Roman" pitchFamily="18" charset="0"/>
            </a:endParaRPr>
          </a:p>
          <a:p>
            <a:pPr marL="542925" lvl="1" indent="-260350" algn="just">
              <a:spcBef>
                <a:spcPts val="200"/>
              </a:spcBef>
              <a:buSzPct val="80000"/>
              <a:buFont typeface="Wingdings" pitchFamily="2" charset="2"/>
              <a:buChar char="q"/>
            </a:pPr>
            <a:r>
              <a:rPr lang="it-IT" b="1" i="1" dirty="0">
                <a:solidFill>
                  <a:srgbClr val="002060"/>
                </a:solidFill>
                <a:cs typeface="Times New Roman" pitchFamily="18" charset="0"/>
              </a:rPr>
              <a:t>Peak Gound </a:t>
            </a:r>
            <a:r>
              <a:rPr lang="it-IT" b="1" i="1" dirty="0" smtClean="0">
                <a:solidFill>
                  <a:srgbClr val="002060"/>
                </a:solidFill>
                <a:cs typeface="Times New Roman" pitchFamily="18" charset="0"/>
              </a:rPr>
              <a:t>Acceleration/Velocity/Displacement </a:t>
            </a:r>
            <a:r>
              <a:rPr lang="it-IT" b="1" dirty="0" smtClean="0">
                <a:solidFill>
                  <a:srgbClr val="002060"/>
                </a:solidFill>
                <a:cs typeface="Times New Roman" pitchFamily="18" charset="0"/>
              </a:rPr>
              <a:t>(PGA, PGV, PGD</a:t>
            </a:r>
            <a:r>
              <a:rPr lang="it-IT" b="1" dirty="0" smtClean="0">
                <a:cs typeface="Times New Roman" pitchFamily="18" charset="0"/>
              </a:rPr>
              <a:t>) </a:t>
            </a:r>
            <a:r>
              <a:rPr lang="it-IT" dirty="0">
                <a:solidFill>
                  <a:srgbClr val="0070C0"/>
                </a:solidFill>
                <a:cs typeface="Times New Roman" pitchFamily="18" charset="0"/>
              </a:rPr>
              <a:t>[Elenas, 1997; Amiri e Dana, 2005; </a:t>
            </a:r>
            <a:r>
              <a:rPr lang="it-IT" dirty="0" err="1">
                <a:solidFill>
                  <a:srgbClr val="0070C0"/>
                </a:solidFill>
                <a:cs typeface="Times New Roman" pitchFamily="18" charset="0"/>
              </a:rPr>
              <a:t>Akkar</a:t>
            </a:r>
            <a:r>
              <a:rPr lang="it-IT" dirty="0">
                <a:solidFill>
                  <a:srgbClr val="0070C0"/>
                </a:solidFill>
                <a:cs typeface="Times New Roman" pitchFamily="18" charset="0"/>
              </a:rPr>
              <a:t> e Bommer, 2007] </a:t>
            </a:r>
            <a:endParaRPr lang="it-IT" dirty="0" smtClean="0">
              <a:solidFill>
                <a:srgbClr val="0070C0"/>
              </a:solidFill>
              <a:cs typeface="Times New Roman" pitchFamily="18" charset="0"/>
            </a:endParaRPr>
          </a:p>
          <a:p>
            <a:pPr marL="282575" lvl="1" algn="just">
              <a:spcBef>
                <a:spcPts val="200"/>
              </a:spcBef>
              <a:buSzPct val="80000"/>
            </a:pPr>
            <a:r>
              <a:rPr lang="it-IT" b="1" i="1" dirty="0" smtClean="0">
                <a:solidFill>
                  <a:srgbClr val="FF0000"/>
                </a:solidFill>
                <a:cs typeface="Times New Roman" pitchFamily="18" charset="0"/>
              </a:rPr>
              <a:t>I</a:t>
            </a:r>
            <a:r>
              <a:rPr lang="en-US" b="1" i="1" dirty="0" err="1">
                <a:solidFill>
                  <a:srgbClr val="FF0000"/>
                </a:solidFill>
                <a:cs typeface="Times New Roman" pitchFamily="18" charset="0"/>
              </a:rPr>
              <a:t>ntegrals</a:t>
            </a:r>
            <a:r>
              <a:rPr lang="en-US" b="1" i="1" dirty="0">
                <a:solidFill>
                  <a:srgbClr val="FF0000"/>
                </a:solidFill>
                <a:cs typeface="Times New Roman" pitchFamily="18" charset="0"/>
              </a:rPr>
              <a:t>: </a:t>
            </a:r>
            <a:endParaRPr lang="it-IT" b="1" i="1" dirty="0">
              <a:solidFill>
                <a:srgbClr val="FF0000"/>
              </a:solidFill>
              <a:cs typeface="Times New Roman" pitchFamily="18" charset="0"/>
            </a:endParaRPr>
          </a:p>
          <a:p>
            <a:pPr marL="542925" lvl="1" indent="-260350" algn="just">
              <a:spcBef>
                <a:spcPts val="200"/>
              </a:spcBef>
              <a:buSzPct val="80000"/>
              <a:buFont typeface="Wingdings" pitchFamily="2" charset="2"/>
              <a:buChar char="q"/>
            </a:pPr>
            <a:r>
              <a:rPr lang="it-IT" b="1" i="1" dirty="0" err="1">
                <a:solidFill>
                  <a:srgbClr val="002060"/>
                </a:solidFill>
                <a:cs typeface="Times New Roman" pitchFamily="18" charset="0"/>
              </a:rPr>
              <a:t>Arias</a:t>
            </a:r>
            <a:r>
              <a:rPr lang="it-IT" b="1" i="1" dirty="0">
                <a:solidFill>
                  <a:srgbClr val="002060"/>
                </a:solidFill>
                <a:cs typeface="Times New Roman" pitchFamily="18" charset="0"/>
              </a:rPr>
              <a:t> </a:t>
            </a:r>
            <a:r>
              <a:rPr lang="it-IT" b="1" i="1" dirty="0" err="1">
                <a:solidFill>
                  <a:srgbClr val="002060"/>
                </a:solidFill>
                <a:cs typeface="Times New Roman" pitchFamily="18" charset="0"/>
              </a:rPr>
              <a:t>index</a:t>
            </a:r>
            <a:r>
              <a:rPr lang="it-IT" b="1" i="1" dirty="0">
                <a:solidFill>
                  <a:srgbClr val="002060"/>
                </a:solidFill>
                <a:cs typeface="Times New Roman" pitchFamily="18" charset="0"/>
              </a:rPr>
              <a:t> </a:t>
            </a:r>
            <a:r>
              <a:rPr lang="it-IT" b="1" dirty="0">
                <a:solidFill>
                  <a:srgbClr val="002060"/>
                </a:solidFill>
                <a:cs typeface="Times New Roman" pitchFamily="18" charset="0"/>
              </a:rPr>
              <a:t>I</a:t>
            </a:r>
            <a:r>
              <a:rPr lang="it-IT" b="1" baseline="-25000" dirty="0">
                <a:solidFill>
                  <a:srgbClr val="002060"/>
                </a:solidFill>
                <a:cs typeface="Times New Roman" pitchFamily="18" charset="0"/>
              </a:rPr>
              <a:t>A </a:t>
            </a:r>
            <a:r>
              <a:rPr lang="it-IT" dirty="0">
                <a:solidFill>
                  <a:srgbClr val="002060"/>
                </a:solidFill>
                <a:cs typeface="Times New Roman" pitchFamily="18" charset="0"/>
              </a:rPr>
              <a:t>and </a:t>
            </a:r>
            <a:r>
              <a:rPr lang="it-IT" b="1" i="1" dirty="0">
                <a:solidFill>
                  <a:srgbClr val="002060"/>
                </a:solidFill>
                <a:cs typeface="Times New Roman" pitchFamily="18" charset="0"/>
              </a:rPr>
              <a:t>Cosenza &amp; Manfredi</a:t>
            </a:r>
            <a:r>
              <a:rPr lang="it-IT" dirty="0">
                <a:solidFill>
                  <a:srgbClr val="002060"/>
                </a:solidFill>
                <a:cs typeface="Times New Roman" pitchFamily="18" charset="0"/>
              </a:rPr>
              <a:t>  </a:t>
            </a:r>
            <a:r>
              <a:rPr lang="it-IT" b="1" i="1" dirty="0" err="1">
                <a:solidFill>
                  <a:srgbClr val="002060"/>
                </a:solidFill>
                <a:cs typeface="Times New Roman" pitchFamily="18" charset="0"/>
              </a:rPr>
              <a:t>index</a:t>
            </a:r>
            <a:r>
              <a:rPr lang="it-IT" dirty="0">
                <a:solidFill>
                  <a:srgbClr val="002060"/>
                </a:solidFill>
                <a:cs typeface="Times New Roman" pitchFamily="18" charset="0"/>
              </a:rPr>
              <a:t> </a:t>
            </a:r>
            <a:r>
              <a:rPr lang="it-IT" b="1" dirty="0">
                <a:solidFill>
                  <a:srgbClr val="002060"/>
                </a:solidFill>
                <a:cs typeface="Times New Roman" pitchFamily="18" charset="0"/>
              </a:rPr>
              <a:t>I</a:t>
            </a:r>
            <a:r>
              <a:rPr lang="it-IT" b="1" baseline="-25000" dirty="0">
                <a:solidFill>
                  <a:srgbClr val="002060"/>
                </a:solidFill>
                <a:cs typeface="Times New Roman" pitchFamily="18" charset="0"/>
              </a:rPr>
              <a:t>D</a:t>
            </a:r>
            <a:r>
              <a:rPr lang="it-IT" dirty="0">
                <a:solidFill>
                  <a:srgbClr val="002060"/>
                </a:solidFill>
                <a:cs typeface="Times New Roman" pitchFamily="18" charset="0"/>
              </a:rPr>
              <a:t> </a:t>
            </a:r>
            <a:r>
              <a:rPr lang="it-IT" dirty="0">
                <a:solidFill>
                  <a:srgbClr val="0070C0"/>
                </a:solidFill>
                <a:cs typeface="Times New Roman" pitchFamily="18" charset="0"/>
              </a:rPr>
              <a:t>[Arias,1970; Cosenza e Manfredi, 1997</a:t>
            </a:r>
            <a:r>
              <a:rPr lang="it-IT" dirty="0" smtClean="0">
                <a:solidFill>
                  <a:srgbClr val="0070C0"/>
                </a:solidFill>
                <a:cs typeface="Times New Roman" pitchFamily="18" charset="0"/>
              </a:rPr>
              <a:t>]</a:t>
            </a:r>
          </a:p>
          <a:p>
            <a:pPr marL="282575" lvl="1" algn="just">
              <a:spcBef>
                <a:spcPts val="600"/>
              </a:spcBef>
              <a:buSzPct val="80000"/>
            </a:pPr>
            <a:endParaRPr lang="it-IT" b="1" i="1" dirty="0" smtClean="0">
              <a:solidFill>
                <a:srgbClr val="FF0000"/>
              </a:solidFill>
              <a:cs typeface="Times New Roman" pitchFamily="18" charset="0"/>
            </a:endParaRPr>
          </a:p>
          <a:p>
            <a:pPr marL="282575" lvl="1" algn="just">
              <a:spcBef>
                <a:spcPts val="600"/>
              </a:spcBef>
              <a:buSzPct val="80000"/>
            </a:pPr>
            <a:r>
              <a:rPr lang="it-IT" b="1" i="1" dirty="0" err="1" smtClean="0">
                <a:solidFill>
                  <a:srgbClr val="FF0000"/>
                </a:solidFill>
                <a:cs typeface="Times New Roman" pitchFamily="18" charset="0"/>
              </a:rPr>
              <a:t>Spectral</a:t>
            </a:r>
            <a:r>
              <a:rPr lang="en-US" b="1" i="1" dirty="0" smtClean="0">
                <a:solidFill>
                  <a:srgbClr val="FF0000"/>
                </a:solidFill>
                <a:cs typeface="Times New Roman" pitchFamily="18" charset="0"/>
              </a:rPr>
              <a:t>: </a:t>
            </a:r>
            <a:endParaRPr lang="it-IT" b="1" i="1" dirty="0">
              <a:solidFill>
                <a:srgbClr val="FF0000"/>
              </a:solidFill>
              <a:cs typeface="Times New Roman" pitchFamily="18" charset="0"/>
            </a:endParaRPr>
          </a:p>
          <a:p>
            <a:pPr marL="542925" lvl="1" indent="-260350" algn="just">
              <a:spcBef>
                <a:spcPts val="200"/>
              </a:spcBef>
              <a:buSzPct val="80000"/>
              <a:buFont typeface="Wingdings" pitchFamily="2" charset="2"/>
              <a:buChar char="q"/>
            </a:pPr>
            <a:r>
              <a:rPr lang="en-US" b="1" i="1" dirty="0">
                <a:solidFill>
                  <a:srgbClr val="002060"/>
                </a:solidFill>
                <a:cs typeface="Times New Roman" pitchFamily="18" charset="0"/>
              </a:rPr>
              <a:t>Spectral Acceleration </a:t>
            </a:r>
            <a:r>
              <a:rPr lang="it-IT" b="1" dirty="0">
                <a:solidFill>
                  <a:srgbClr val="002060"/>
                </a:solidFill>
                <a:cs typeface="Times New Roman" pitchFamily="18" charset="0"/>
              </a:rPr>
              <a:t>Se(T</a:t>
            </a:r>
            <a:r>
              <a:rPr lang="it-IT" b="1" baseline="-25000" dirty="0">
                <a:solidFill>
                  <a:srgbClr val="002060"/>
                </a:solidFill>
                <a:cs typeface="Times New Roman" pitchFamily="18" charset="0"/>
              </a:rPr>
              <a:t>1</a:t>
            </a:r>
            <a:r>
              <a:rPr lang="it-IT" b="1" dirty="0">
                <a:solidFill>
                  <a:srgbClr val="002060"/>
                </a:solidFill>
                <a:cs typeface="Times New Roman" pitchFamily="18" charset="0"/>
              </a:rPr>
              <a:t>)</a:t>
            </a:r>
            <a:r>
              <a:rPr lang="it-IT" dirty="0">
                <a:solidFill>
                  <a:srgbClr val="0070C0"/>
                </a:solidFill>
                <a:cs typeface="Times New Roman" pitchFamily="18" charset="0"/>
              </a:rPr>
              <a:t> [Cordova, et al. 2001; </a:t>
            </a:r>
            <a:r>
              <a:rPr lang="it-IT" dirty="0" err="1">
                <a:solidFill>
                  <a:srgbClr val="0070C0"/>
                </a:solidFill>
                <a:cs typeface="Times New Roman" pitchFamily="18" charset="0"/>
              </a:rPr>
              <a:t>Lin</a:t>
            </a:r>
            <a:r>
              <a:rPr lang="it-IT" dirty="0">
                <a:solidFill>
                  <a:srgbClr val="0070C0"/>
                </a:solidFill>
                <a:cs typeface="Times New Roman" pitchFamily="18" charset="0"/>
              </a:rPr>
              <a:t>, 2012; Cantagallo, 2012] </a:t>
            </a:r>
          </a:p>
          <a:p>
            <a:pPr marL="282575" lvl="1" algn="just">
              <a:spcBef>
                <a:spcPts val="200"/>
              </a:spcBef>
              <a:buSzPct val="80000"/>
            </a:pPr>
            <a:r>
              <a:rPr lang="it-IT" b="1" i="1" dirty="0" err="1" smtClean="0">
                <a:solidFill>
                  <a:srgbClr val="FF0000"/>
                </a:solidFill>
                <a:cs typeface="Times New Roman" pitchFamily="18" charset="0"/>
              </a:rPr>
              <a:t>Spectral</a:t>
            </a:r>
            <a:r>
              <a:rPr lang="it-IT" b="1" i="1" dirty="0" smtClean="0">
                <a:solidFill>
                  <a:srgbClr val="FF0000"/>
                </a:solidFill>
                <a:cs typeface="Times New Roman" pitchFamily="18" charset="0"/>
              </a:rPr>
              <a:t> and </a:t>
            </a:r>
            <a:r>
              <a:rPr lang="it-IT" b="1" i="1" dirty="0">
                <a:solidFill>
                  <a:srgbClr val="FF0000"/>
                </a:solidFill>
                <a:cs typeface="Times New Roman" pitchFamily="18" charset="0"/>
              </a:rPr>
              <a:t>I</a:t>
            </a:r>
            <a:r>
              <a:rPr lang="en-US" b="1" i="1" dirty="0" err="1">
                <a:solidFill>
                  <a:srgbClr val="FF0000"/>
                </a:solidFill>
                <a:cs typeface="Times New Roman" pitchFamily="18" charset="0"/>
              </a:rPr>
              <a:t>ntegrals</a:t>
            </a:r>
            <a:r>
              <a:rPr lang="en-US" b="1" i="1" dirty="0">
                <a:solidFill>
                  <a:srgbClr val="FF0000"/>
                </a:solidFill>
                <a:cs typeface="Times New Roman" pitchFamily="18" charset="0"/>
              </a:rPr>
              <a:t>: </a:t>
            </a:r>
            <a:r>
              <a:rPr lang="en-US" b="1" i="1" dirty="0" smtClean="0">
                <a:solidFill>
                  <a:srgbClr val="FF0000"/>
                </a:solidFill>
                <a:cs typeface="Times New Roman" pitchFamily="18" charset="0"/>
              </a:rPr>
              <a:t>: </a:t>
            </a:r>
            <a:endParaRPr lang="it-IT" b="1" i="1" dirty="0">
              <a:solidFill>
                <a:srgbClr val="FF0000"/>
              </a:solidFill>
              <a:cs typeface="Times New Roman" pitchFamily="18" charset="0"/>
            </a:endParaRPr>
          </a:p>
          <a:p>
            <a:pPr marL="542925" lvl="1" indent="-260350" algn="just">
              <a:spcBef>
                <a:spcPts val="200"/>
              </a:spcBef>
              <a:buSzPct val="80000"/>
              <a:buFont typeface="Wingdings" pitchFamily="2" charset="2"/>
              <a:buChar char="q"/>
            </a:pPr>
            <a:r>
              <a:rPr lang="it-IT" b="1" i="1" dirty="0" err="1" smtClean="0">
                <a:solidFill>
                  <a:srgbClr val="002060"/>
                </a:solidFill>
                <a:cs typeface="Times New Roman" pitchFamily="18" charset="0"/>
              </a:rPr>
              <a:t>EffectivePeak</a:t>
            </a:r>
            <a:r>
              <a:rPr lang="it-IT" b="1" i="1" dirty="0" smtClean="0">
                <a:solidFill>
                  <a:srgbClr val="002060"/>
                </a:solidFill>
                <a:cs typeface="Times New Roman" pitchFamily="18" charset="0"/>
              </a:rPr>
              <a:t> </a:t>
            </a:r>
            <a:r>
              <a:rPr lang="it-IT" b="1" i="1" dirty="0" err="1">
                <a:solidFill>
                  <a:srgbClr val="002060"/>
                </a:solidFill>
                <a:cs typeface="Times New Roman" pitchFamily="18" charset="0"/>
              </a:rPr>
              <a:t>Gound</a:t>
            </a:r>
            <a:r>
              <a:rPr lang="it-IT" b="1" i="1" dirty="0">
                <a:solidFill>
                  <a:srgbClr val="002060"/>
                </a:solidFill>
                <a:cs typeface="Times New Roman" pitchFamily="18" charset="0"/>
              </a:rPr>
              <a:t> Acceleration/</a:t>
            </a:r>
            <a:r>
              <a:rPr lang="it-IT" b="1" i="1" dirty="0" err="1">
                <a:solidFill>
                  <a:srgbClr val="002060"/>
                </a:solidFill>
                <a:cs typeface="Times New Roman" pitchFamily="18" charset="0"/>
              </a:rPr>
              <a:t>Velocity</a:t>
            </a:r>
            <a:r>
              <a:rPr lang="it-IT" b="1" i="1" dirty="0">
                <a:solidFill>
                  <a:srgbClr val="002060"/>
                </a:solidFill>
                <a:cs typeface="Times New Roman" pitchFamily="18" charset="0"/>
              </a:rPr>
              <a:t> </a:t>
            </a:r>
            <a:r>
              <a:rPr lang="it-IT" b="1" dirty="0">
                <a:solidFill>
                  <a:srgbClr val="002060"/>
                </a:solidFill>
                <a:cs typeface="Times New Roman" pitchFamily="18" charset="0"/>
              </a:rPr>
              <a:t>(EPA, EPV) </a:t>
            </a:r>
            <a:endParaRPr lang="it-IT" b="1" dirty="0" smtClean="0">
              <a:solidFill>
                <a:srgbClr val="002060"/>
              </a:solidFill>
              <a:cs typeface="Times New Roman" pitchFamily="18" charset="0"/>
            </a:endParaRPr>
          </a:p>
          <a:p>
            <a:pPr marL="282575" lvl="1" algn="just">
              <a:spcBef>
                <a:spcPts val="200"/>
              </a:spcBef>
              <a:buSzPct val="80000"/>
            </a:pPr>
            <a:r>
              <a:rPr lang="it-IT" b="1" dirty="0">
                <a:solidFill>
                  <a:srgbClr val="002060"/>
                </a:solidFill>
                <a:cs typeface="Times New Roman" pitchFamily="18" charset="0"/>
              </a:rPr>
              <a:t>	 </a:t>
            </a:r>
            <a:r>
              <a:rPr lang="it-IT" b="1" dirty="0" smtClean="0">
                <a:solidFill>
                  <a:srgbClr val="002060"/>
                </a:solidFill>
                <a:cs typeface="Times New Roman" pitchFamily="18" charset="0"/>
              </a:rPr>
              <a:t> </a:t>
            </a:r>
            <a:r>
              <a:rPr lang="it-IT" dirty="0" smtClean="0">
                <a:solidFill>
                  <a:srgbClr val="0070C0"/>
                </a:solidFill>
                <a:cs typeface="Times New Roman" pitchFamily="18" charset="0"/>
              </a:rPr>
              <a:t>[</a:t>
            </a:r>
            <a:r>
              <a:rPr lang="it-IT" dirty="0" err="1">
                <a:solidFill>
                  <a:srgbClr val="0070C0"/>
                </a:solidFill>
                <a:cs typeface="Times New Roman" pitchFamily="18" charset="0"/>
              </a:rPr>
              <a:t>Elenas</a:t>
            </a:r>
            <a:r>
              <a:rPr lang="it-IT" dirty="0">
                <a:solidFill>
                  <a:srgbClr val="0070C0"/>
                </a:solidFill>
                <a:cs typeface="Times New Roman" pitchFamily="18" charset="0"/>
              </a:rPr>
              <a:t>, 2000; </a:t>
            </a:r>
            <a:r>
              <a:rPr lang="it-IT" dirty="0" err="1">
                <a:solidFill>
                  <a:srgbClr val="0070C0"/>
                </a:solidFill>
                <a:cs typeface="Times New Roman" pitchFamily="18" charset="0"/>
              </a:rPr>
              <a:t>Amiri</a:t>
            </a:r>
            <a:r>
              <a:rPr lang="it-IT" dirty="0">
                <a:solidFill>
                  <a:srgbClr val="0070C0"/>
                </a:solidFill>
                <a:cs typeface="Times New Roman" pitchFamily="18" charset="0"/>
              </a:rPr>
              <a:t> e Dana  2005</a:t>
            </a:r>
            <a:r>
              <a:rPr lang="it-IT" dirty="0">
                <a:solidFill>
                  <a:srgbClr val="0070C0"/>
                </a:solidFill>
                <a:latin typeface="Garamond" pitchFamily="18" charset="0"/>
                <a:cs typeface="Times New Roman" pitchFamily="18" charset="0"/>
              </a:rPr>
              <a:t>] </a:t>
            </a:r>
            <a:endParaRPr lang="it-IT" sz="800" dirty="0">
              <a:solidFill>
                <a:srgbClr val="0070C0"/>
              </a:solidFill>
              <a:latin typeface="Garamond" pitchFamily="18" charset="0"/>
              <a:cs typeface="Times New Roman" pitchFamily="18" charset="0"/>
            </a:endParaRPr>
          </a:p>
          <a:p>
            <a:pPr marL="542925" lvl="1" indent="-260350" algn="just">
              <a:spcBef>
                <a:spcPts val="200"/>
              </a:spcBef>
              <a:buSzPct val="80000"/>
              <a:buFont typeface="Wingdings" pitchFamily="2" charset="2"/>
              <a:buChar char="q"/>
            </a:pPr>
            <a:r>
              <a:rPr lang="it-IT" b="1" i="1" dirty="0" err="1">
                <a:solidFill>
                  <a:srgbClr val="002060"/>
                </a:solidFill>
                <a:cs typeface="Times New Roman" pitchFamily="18" charset="0"/>
              </a:rPr>
              <a:t>Housner</a:t>
            </a:r>
            <a:r>
              <a:rPr lang="it-IT" b="1" i="1" dirty="0">
                <a:solidFill>
                  <a:srgbClr val="002060"/>
                </a:solidFill>
                <a:cs typeface="Times New Roman" pitchFamily="18" charset="0"/>
              </a:rPr>
              <a:t> </a:t>
            </a:r>
            <a:r>
              <a:rPr lang="it-IT" b="1" i="1" dirty="0" err="1">
                <a:solidFill>
                  <a:srgbClr val="002060"/>
                </a:solidFill>
                <a:cs typeface="Times New Roman" pitchFamily="18" charset="0"/>
              </a:rPr>
              <a:t>index</a:t>
            </a:r>
            <a:r>
              <a:rPr lang="it-IT" b="1" i="1" dirty="0">
                <a:solidFill>
                  <a:srgbClr val="002060"/>
                </a:solidFill>
                <a:cs typeface="Times New Roman" pitchFamily="18" charset="0"/>
              </a:rPr>
              <a:t> </a:t>
            </a:r>
            <a:r>
              <a:rPr lang="it-IT" b="1" dirty="0">
                <a:solidFill>
                  <a:srgbClr val="002060"/>
                </a:solidFill>
                <a:cs typeface="Times New Roman" pitchFamily="18" charset="0"/>
              </a:rPr>
              <a:t>I</a:t>
            </a:r>
            <a:r>
              <a:rPr lang="it-IT" b="1" baseline="-25000" dirty="0">
                <a:solidFill>
                  <a:srgbClr val="002060"/>
                </a:solidFill>
                <a:cs typeface="Times New Roman" pitchFamily="18" charset="0"/>
              </a:rPr>
              <a:t>H</a:t>
            </a:r>
            <a:r>
              <a:rPr lang="it-IT" dirty="0">
                <a:solidFill>
                  <a:srgbClr val="002060"/>
                </a:solidFill>
                <a:cs typeface="Times New Roman" pitchFamily="18" charset="0"/>
              </a:rPr>
              <a:t> </a:t>
            </a:r>
            <a:r>
              <a:rPr lang="it-IT" dirty="0">
                <a:solidFill>
                  <a:srgbClr val="0070C0"/>
                </a:solidFill>
                <a:cs typeface="Times New Roman" pitchFamily="18" charset="0"/>
              </a:rPr>
              <a:t>[</a:t>
            </a:r>
            <a:r>
              <a:rPr lang="it-IT" dirty="0" err="1">
                <a:solidFill>
                  <a:srgbClr val="0070C0"/>
                </a:solidFill>
                <a:cs typeface="Times New Roman" pitchFamily="18" charset="0"/>
              </a:rPr>
              <a:t>Housner</a:t>
            </a:r>
            <a:r>
              <a:rPr lang="it-IT" dirty="0">
                <a:solidFill>
                  <a:srgbClr val="0070C0"/>
                </a:solidFill>
                <a:cs typeface="Times New Roman" pitchFamily="18" charset="0"/>
              </a:rPr>
              <a:t>, </a:t>
            </a:r>
            <a:r>
              <a:rPr lang="it-IT" dirty="0" smtClean="0">
                <a:solidFill>
                  <a:srgbClr val="0070C0"/>
                </a:solidFill>
                <a:cs typeface="Times New Roman" pitchFamily="18" charset="0"/>
              </a:rPr>
              <a:t>1952</a:t>
            </a:r>
            <a:r>
              <a:rPr lang="it-IT" b="1" i="1" dirty="0" smtClean="0">
                <a:solidFill>
                  <a:srgbClr val="002060"/>
                </a:solidFill>
                <a:cs typeface="Times New Roman" pitchFamily="18" charset="0"/>
              </a:rPr>
              <a:t> </a:t>
            </a:r>
            <a:r>
              <a:rPr lang="it-IT" dirty="0" smtClean="0">
                <a:solidFill>
                  <a:srgbClr val="0070C0"/>
                </a:solidFill>
                <a:cs typeface="Times New Roman" pitchFamily="18" charset="0"/>
              </a:rPr>
              <a:t>]</a:t>
            </a:r>
          </a:p>
          <a:p>
            <a:pPr marL="542925" lvl="1" indent="-260350" algn="just">
              <a:spcBef>
                <a:spcPts val="200"/>
              </a:spcBef>
              <a:buSzPct val="80000"/>
              <a:buFont typeface="Wingdings" pitchFamily="2" charset="2"/>
              <a:buChar char="q"/>
            </a:pPr>
            <a:endParaRPr lang="it-IT" sz="800" dirty="0">
              <a:solidFill>
                <a:srgbClr val="0070C0"/>
              </a:solidFill>
              <a:latin typeface="Garamond" pitchFamily="18" charset="0"/>
              <a:cs typeface="Times New Roman" pitchFamily="18" charset="0"/>
            </a:endParaRPr>
          </a:p>
          <a:p>
            <a:pPr marL="542925" lvl="1" indent="-260350" algn="just">
              <a:spcBef>
                <a:spcPts val="200"/>
              </a:spcBef>
              <a:buSzPct val="80000"/>
              <a:buFont typeface="Wingdings" pitchFamily="2" charset="2"/>
              <a:buChar char="q"/>
            </a:pPr>
            <a:endParaRPr lang="it-IT" sz="800" dirty="0" smtClean="0">
              <a:solidFill>
                <a:srgbClr val="0070C0"/>
              </a:solidFill>
              <a:cs typeface="Times New Roman" pitchFamily="18" charset="0"/>
            </a:endParaRPr>
          </a:p>
          <a:p>
            <a:pPr marL="542925" lvl="1" indent="-260350" algn="just">
              <a:spcBef>
                <a:spcPct val="20000"/>
              </a:spcBef>
              <a:buSzPct val="80000"/>
            </a:pPr>
            <a:endParaRPr lang="it-IT" sz="800" dirty="0">
              <a:solidFill>
                <a:srgbClr val="0070C0"/>
              </a:solidFill>
              <a:latin typeface="Garamond" pitchFamily="18" charset="0"/>
              <a:cs typeface="Times New Roman" pitchFamily="18" charset="0"/>
            </a:endParaRPr>
          </a:p>
        </p:txBody>
      </p:sp>
      <p:sp>
        <p:nvSpPr>
          <p:cNvPr id="14" name="Segnaposto numero diapositiva 1"/>
          <p:cNvSpPr>
            <a:spLocks noGrp="1"/>
          </p:cNvSpPr>
          <p:nvPr>
            <p:ph type="sldNum" sz="quarter" idx="12"/>
          </p:nvPr>
        </p:nvSpPr>
        <p:spPr>
          <a:xfrm>
            <a:off x="8805825" y="36910"/>
            <a:ext cx="338176" cy="273844"/>
          </a:xfrm>
        </p:spPr>
        <p:txBody>
          <a:bodyPr/>
          <a:lstStyle/>
          <a:p>
            <a:pPr>
              <a:defRPr/>
            </a:pPr>
            <a:fld id="{8F90E91E-D9A7-4EBC-81CE-4C0CE4D5C9E3}" type="slidenum">
              <a:rPr lang="it-IT" smtClean="0">
                <a:latin typeface="Garamond" pitchFamily="18" charset="0"/>
              </a:rPr>
              <a:pPr>
                <a:defRPr/>
              </a:pPr>
              <a:t>4</a:t>
            </a:fld>
            <a:endParaRPr lang="it-IT" dirty="0">
              <a:latin typeface="Garamond" pitchFamily="18" charset="0"/>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4200205427"/>
              </p:ext>
            </p:extLst>
          </p:nvPr>
        </p:nvGraphicFramePr>
        <p:xfrm>
          <a:off x="1771013" y="2615771"/>
          <a:ext cx="1132207" cy="539146"/>
        </p:xfrm>
        <a:graphic>
          <a:graphicData uri="http://schemas.openxmlformats.org/presentationml/2006/ole">
            <mc:AlternateContent xmlns:mc="http://schemas.openxmlformats.org/markup-compatibility/2006">
              <mc:Choice xmlns:v="urn:schemas-microsoft-com:vml" Requires="v">
                <p:oleObj spid="_x0000_s10330" name="Equation" r:id="rId4" imgW="1333440" imgH="634680" progId="Equation.DSMT4">
                  <p:embed/>
                </p:oleObj>
              </mc:Choice>
              <mc:Fallback>
                <p:oleObj name="Equation" r:id="rId4" imgW="1333440" imgH="6346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013" y="2615771"/>
                        <a:ext cx="1132207" cy="539146"/>
                      </a:xfrm>
                      <a:prstGeom prst="rect">
                        <a:avLst/>
                      </a:prstGeom>
                      <a:noFill/>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254357153"/>
              </p:ext>
            </p:extLst>
          </p:nvPr>
        </p:nvGraphicFramePr>
        <p:xfrm>
          <a:off x="4857749" y="2615771"/>
          <a:ext cx="1794511" cy="582930"/>
        </p:xfrm>
        <a:graphic>
          <a:graphicData uri="http://schemas.openxmlformats.org/presentationml/2006/ole">
            <mc:AlternateContent xmlns:mc="http://schemas.openxmlformats.org/markup-compatibility/2006">
              <mc:Choice xmlns:v="urn:schemas-microsoft-com:vml" Requires="v">
                <p:oleObj spid="_x0000_s10331" name="Equation" r:id="rId6" imgW="1993680" imgH="647640" progId="Equation.DSMT4">
                  <p:embed/>
                </p:oleObj>
              </mc:Choice>
              <mc:Fallback>
                <p:oleObj name="Equation" r:id="rId6" imgW="1993680" imgH="647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7749" y="2615771"/>
                        <a:ext cx="1794511" cy="582930"/>
                      </a:xfrm>
                      <a:prstGeom prst="rect">
                        <a:avLst/>
                      </a:prstGeom>
                      <a:noFill/>
                      <a:extLst/>
                    </p:spPr>
                  </p:pic>
                </p:oleObj>
              </mc:Fallback>
            </mc:AlternateContent>
          </a:graphicData>
        </a:graphic>
      </p:graphicFrame>
      <p:graphicFrame>
        <p:nvGraphicFramePr>
          <p:cNvPr id="1028" name="Object 4"/>
          <p:cNvGraphicFramePr>
            <a:graphicFrameLocks noChangeAspect="1"/>
          </p:cNvGraphicFramePr>
          <p:nvPr>
            <p:extLst>
              <p:ext uri="{D42A27DB-BD31-4B8C-83A1-F6EECF244321}">
                <p14:modId xmlns:p14="http://schemas.microsoft.com/office/powerpoint/2010/main" val="1319033173"/>
              </p:ext>
            </p:extLst>
          </p:nvPr>
        </p:nvGraphicFramePr>
        <p:xfrm>
          <a:off x="3917315" y="4323080"/>
          <a:ext cx="1920875" cy="654050"/>
        </p:xfrm>
        <a:graphic>
          <a:graphicData uri="http://schemas.openxmlformats.org/presentationml/2006/ole">
            <mc:AlternateContent xmlns:mc="http://schemas.openxmlformats.org/markup-compatibility/2006">
              <mc:Choice xmlns:v="urn:schemas-microsoft-com:vml" Requires="v">
                <p:oleObj spid="_x0000_s10332" name="Equation" r:id="rId8" imgW="1866600" imgH="634680" progId="Equation.DSMT4">
                  <p:embed/>
                </p:oleObj>
              </mc:Choice>
              <mc:Fallback>
                <p:oleObj name="Equation" r:id="rId8" imgW="1866600" imgH="634680" progId="Equation.DSMT4">
                  <p:embed/>
                  <p:pic>
                    <p:nvPicPr>
                      <p:cNvPr id="0" name=""/>
                      <p:cNvPicPr>
                        <a:picLocks noChangeAspect="1" noChangeArrowheads="1"/>
                      </p:cNvPicPr>
                      <p:nvPr/>
                    </p:nvPicPr>
                    <p:blipFill>
                      <a:blip r:embed="rId9"/>
                      <a:srcRect/>
                      <a:stretch>
                        <a:fillRect/>
                      </a:stretch>
                    </p:blipFill>
                    <p:spPr bwMode="auto">
                      <a:xfrm>
                        <a:off x="3917315" y="4323080"/>
                        <a:ext cx="1920875" cy="654050"/>
                      </a:xfrm>
                      <a:prstGeom prst="rect">
                        <a:avLst/>
                      </a:prstGeom>
                      <a:noFill/>
                      <a:extLst/>
                    </p:spPr>
                  </p:pic>
                </p:oleObj>
              </mc:Fallback>
            </mc:AlternateContent>
          </a:graphicData>
        </a:graphic>
      </p:graphicFrame>
      <p:graphicFrame>
        <p:nvGraphicFramePr>
          <p:cNvPr id="21" name="Object 4"/>
          <p:cNvGraphicFramePr>
            <a:graphicFrameLocks noChangeAspect="1"/>
          </p:cNvGraphicFramePr>
          <p:nvPr>
            <p:extLst>
              <p:ext uri="{D42A27DB-BD31-4B8C-83A1-F6EECF244321}">
                <p14:modId xmlns:p14="http://schemas.microsoft.com/office/powerpoint/2010/main" val="1163051656"/>
              </p:ext>
            </p:extLst>
          </p:nvPr>
        </p:nvGraphicFramePr>
        <p:xfrm>
          <a:off x="6061784" y="3682520"/>
          <a:ext cx="1744906" cy="771875"/>
        </p:xfrm>
        <a:graphic>
          <a:graphicData uri="http://schemas.openxmlformats.org/presentationml/2006/ole">
            <mc:AlternateContent xmlns:mc="http://schemas.openxmlformats.org/markup-compatibility/2006">
              <mc:Choice xmlns:v="urn:schemas-microsoft-com:vml" Requires="v">
                <p:oleObj spid="_x0000_s10333" name="Equation" r:id="rId10" imgW="2095200" imgH="927000" progId="Equation.DSMT4">
                  <p:embed/>
                </p:oleObj>
              </mc:Choice>
              <mc:Fallback>
                <p:oleObj name="Equation" r:id="rId10" imgW="2095200" imgH="927000" progId="Equation.DSMT4">
                  <p:embed/>
                  <p:pic>
                    <p:nvPicPr>
                      <p:cNvPr id="0" name=""/>
                      <p:cNvPicPr>
                        <a:picLocks noChangeAspect="1" noChangeArrowheads="1"/>
                      </p:cNvPicPr>
                      <p:nvPr/>
                    </p:nvPicPr>
                    <p:blipFill>
                      <a:blip r:embed="rId11"/>
                      <a:srcRect/>
                      <a:stretch>
                        <a:fillRect/>
                      </a:stretch>
                    </p:blipFill>
                    <p:spPr bwMode="auto">
                      <a:xfrm>
                        <a:off x="6061784" y="3682520"/>
                        <a:ext cx="1744906" cy="771875"/>
                      </a:xfrm>
                      <a:prstGeom prst="rect">
                        <a:avLst/>
                      </a:prstGeom>
                      <a:noFill/>
                      <a:extLst/>
                    </p:spPr>
                  </p:pic>
                </p:oleObj>
              </mc:Fallback>
            </mc:AlternateContent>
          </a:graphicData>
        </a:graphic>
      </p:graphicFrame>
    </p:spTree>
    <p:extLst>
      <p:ext uri="{BB962C8B-B14F-4D97-AF65-F5344CB8AC3E}">
        <p14:creationId xmlns:p14="http://schemas.microsoft.com/office/powerpoint/2010/main" val="3144766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8959269" y="-6917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it-IT" dirty="0">
              <a:latin typeface="Comic Sans MS" pitchFamily="66" charset="0"/>
            </a:endParaRPr>
          </a:p>
        </p:txBody>
      </p:sp>
      <p:sp>
        <p:nvSpPr>
          <p:cNvPr id="16" name="Rectangle 4"/>
          <p:cNvSpPr>
            <a:spLocks noChangeArrowheads="1"/>
          </p:cNvSpPr>
          <p:nvPr/>
        </p:nvSpPr>
        <p:spPr bwMode="auto">
          <a:xfrm>
            <a:off x="8959269" y="-6917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it-IT" dirty="0">
              <a:latin typeface="Comic Sans MS" pitchFamily="66" charset="0"/>
            </a:endParaRPr>
          </a:p>
        </p:txBody>
      </p:sp>
      <p:sp>
        <p:nvSpPr>
          <p:cNvPr id="18" name="Rectangle 6"/>
          <p:cNvSpPr>
            <a:spLocks noChangeArrowheads="1"/>
          </p:cNvSpPr>
          <p:nvPr/>
        </p:nvSpPr>
        <p:spPr bwMode="auto">
          <a:xfrm>
            <a:off x="8959269" y="-6917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it-IT" dirty="0">
              <a:latin typeface="Comic Sans MS" pitchFamily="66" charset="0"/>
            </a:endParaRPr>
          </a:p>
        </p:txBody>
      </p:sp>
      <p:sp>
        <p:nvSpPr>
          <p:cNvPr id="19" name="Rectangle 8"/>
          <p:cNvSpPr>
            <a:spLocks noChangeArrowheads="1"/>
          </p:cNvSpPr>
          <p:nvPr/>
        </p:nvSpPr>
        <p:spPr bwMode="auto">
          <a:xfrm>
            <a:off x="8959269" y="-6917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it-IT" dirty="0">
              <a:latin typeface="Comic Sans MS" pitchFamily="66" charset="0"/>
            </a:endParaRPr>
          </a:p>
        </p:txBody>
      </p:sp>
      <p:sp>
        <p:nvSpPr>
          <p:cNvPr id="6" name="Rectangle 2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56"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58" name="Rectangle 29"/>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60" name="Rectangle 3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24" name="Rettangolo 7"/>
          <p:cNvSpPr>
            <a:spLocks noChangeArrowheads="1"/>
          </p:cNvSpPr>
          <p:nvPr/>
        </p:nvSpPr>
        <p:spPr bwMode="auto">
          <a:xfrm>
            <a:off x="184731" y="1113617"/>
            <a:ext cx="531171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spcBef>
                <a:spcPct val="20000"/>
              </a:spcBef>
            </a:pPr>
            <a:r>
              <a:rPr lang="en-US" b="1" dirty="0" smtClean="0">
                <a:solidFill>
                  <a:srgbClr val="FF0000"/>
                </a:solidFill>
                <a:latin typeface="+mj-lt"/>
                <a:cs typeface="Times New Roman" pitchFamily="18" charset="0"/>
              </a:rPr>
              <a:t>3.2.3.1.3  </a:t>
            </a:r>
            <a:r>
              <a:rPr lang="en-US" b="1" u="sng" dirty="0" smtClean="0">
                <a:solidFill>
                  <a:srgbClr val="FF0000"/>
                </a:solidFill>
                <a:latin typeface="+mj-lt"/>
                <a:cs typeface="Times New Roman" pitchFamily="18" charset="0"/>
              </a:rPr>
              <a:t>Recorded or simulated accelerograms</a:t>
            </a:r>
            <a:endParaRPr lang="en-US" sz="900" dirty="0" smtClean="0">
              <a:solidFill>
                <a:srgbClr val="FF0000"/>
              </a:solidFill>
              <a:latin typeface="+mj-lt"/>
              <a:cs typeface="Times New Roman" pitchFamily="18" charset="0"/>
            </a:endParaRPr>
          </a:p>
          <a:p>
            <a:pPr lvl="1" algn="just">
              <a:spcBef>
                <a:spcPct val="20000"/>
              </a:spcBef>
              <a:buSzPct val="80000"/>
            </a:pPr>
            <a:endParaRPr lang="en-US" sz="900" dirty="0">
              <a:solidFill>
                <a:srgbClr val="FF0000"/>
              </a:solidFill>
              <a:latin typeface="+mj-lt"/>
              <a:cs typeface="Times New Roman" pitchFamily="18" charset="0"/>
            </a:endParaRPr>
          </a:p>
        </p:txBody>
      </p:sp>
      <p:sp>
        <p:nvSpPr>
          <p:cNvPr id="14" name="Segnaposto numero diapositiva 1"/>
          <p:cNvSpPr>
            <a:spLocks noGrp="1"/>
          </p:cNvSpPr>
          <p:nvPr>
            <p:ph type="sldNum" sz="quarter" idx="12"/>
          </p:nvPr>
        </p:nvSpPr>
        <p:spPr>
          <a:xfrm>
            <a:off x="8805825" y="36910"/>
            <a:ext cx="338176" cy="273844"/>
          </a:xfrm>
        </p:spPr>
        <p:txBody>
          <a:bodyPr/>
          <a:lstStyle/>
          <a:p>
            <a:pPr>
              <a:defRPr/>
            </a:pPr>
            <a:fld id="{8F90E91E-D9A7-4EBC-81CE-4C0CE4D5C9E3}" type="slidenum">
              <a:rPr lang="it-IT" smtClean="0">
                <a:latin typeface="Garamond" pitchFamily="18" charset="0"/>
              </a:rPr>
              <a:pPr>
                <a:defRPr/>
              </a:pPr>
              <a:t>5</a:t>
            </a:fld>
            <a:endParaRPr lang="it-IT" dirty="0">
              <a:latin typeface="Garamond" pitchFamily="18" charset="0"/>
            </a:endParaRPr>
          </a:p>
        </p:txBody>
      </p:sp>
      <p:sp>
        <p:nvSpPr>
          <p:cNvPr id="17" name="Rettangolo 16"/>
          <p:cNvSpPr/>
          <p:nvPr/>
        </p:nvSpPr>
        <p:spPr>
          <a:xfrm>
            <a:off x="151905" y="705902"/>
            <a:ext cx="8992095" cy="461665"/>
          </a:xfrm>
          <a:prstGeom prst="rect">
            <a:avLst/>
          </a:prstGeom>
          <a:noFill/>
          <a:ln>
            <a:noFill/>
          </a:ln>
          <a:effectLst/>
        </p:spPr>
        <p:txBody>
          <a:bodyPr wrap="square">
            <a:spAutoFit/>
          </a:bodyPr>
          <a:lstStyle/>
          <a:p>
            <a:r>
              <a:rPr lang="en-US" sz="2400" b="1" dirty="0" err="1" smtClean="0">
                <a:solidFill>
                  <a:srgbClr val="FF0000"/>
                </a:solidFill>
                <a:effectLst>
                  <a:outerShdw blurRad="38100" dist="38100" dir="2700000" algn="tl">
                    <a:srgbClr val="000000">
                      <a:alpha val="43137"/>
                    </a:srgbClr>
                  </a:outerShdw>
                </a:effectLst>
                <a:ea typeface="MS PGothic" pitchFamily="34" charset="-128"/>
              </a:rPr>
              <a:t>Eurocode</a:t>
            </a:r>
            <a:r>
              <a:rPr lang="en-US" sz="2400" b="1" dirty="0" smtClean="0">
                <a:solidFill>
                  <a:srgbClr val="FF0000"/>
                </a:solidFill>
                <a:effectLst>
                  <a:outerShdw blurRad="38100" dist="38100" dir="2700000" algn="tl">
                    <a:srgbClr val="000000">
                      <a:alpha val="43137"/>
                    </a:srgbClr>
                  </a:outerShdw>
                </a:effectLst>
                <a:ea typeface="MS PGothic" pitchFamily="34" charset="-128"/>
              </a:rPr>
              <a:t> 8: Time-history representation of the seismic action </a:t>
            </a:r>
            <a:endParaRPr lang="en-US" b="1" dirty="0">
              <a:solidFill>
                <a:srgbClr val="FF0000"/>
              </a:solidFill>
              <a:effectLst>
                <a:outerShdw blurRad="38100" dist="38100" dir="2700000" algn="tl">
                  <a:srgbClr val="000000">
                    <a:alpha val="43137"/>
                  </a:srgbClr>
                </a:outerShdw>
              </a:effectLst>
            </a:endParaRPr>
          </a:p>
        </p:txBody>
      </p:sp>
      <p:sp>
        <p:nvSpPr>
          <p:cNvPr id="20" name="Rettangolo 19"/>
          <p:cNvSpPr/>
          <p:nvPr/>
        </p:nvSpPr>
        <p:spPr>
          <a:xfrm>
            <a:off x="-28982" y="1381382"/>
            <a:ext cx="9078685" cy="3508653"/>
          </a:xfrm>
          <a:prstGeom prst="rect">
            <a:avLst/>
          </a:prstGeom>
        </p:spPr>
        <p:txBody>
          <a:bodyPr wrap="square">
            <a:spAutoFit/>
          </a:bodyPr>
          <a:lstStyle/>
          <a:p>
            <a:pPr marL="174625" indent="-174625" algn="just">
              <a:spcBef>
                <a:spcPts val="600"/>
              </a:spcBef>
              <a:buFont typeface="Wingdings" pitchFamily="2" charset="2"/>
              <a:buChar char="ü"/>
            </a:pPr>
            <a:r>
              <a:rPr lang="en-US" b="1" dirty="0" smtClean="0">
                <a:solidFill>
                  <a:schemeClr val="tx2">
                    <a:lumMod val="75000"/>
                  </a:schemeClr>
                </a:solidFill>
              </a:rPr>
              <a:t> </a:t>
            </a:r>
            <a:r>
              <a:rPr lang="en-US" sz="1600" b="1" dirty="0" smtClean="0">
                <a:solidFill>
                  <a:schemeClr val="tx2">
                    <a:lumMod val="75000"/>
                  </a:schemeClr>
                </a:solidFill>
              </a:rPr>
              <a:t>the </a:t>
            </a:r>
            <a:r>
              <a:rPr lang="en-US" sz="1600" b="1" dirty="0">
                <a:solidFill>
                  <a:schemeClr val="tx2">
                    <a:lumMod val="75000"/>
                  </a:schemeClr>
                </a:solidFill>
              </a:rPr>
              <a:t>accelerograms must be adequately qualified with regard to the </a:t>
            </a:r>
            <a:r>
              <a:rPr lang="en-US" sz="1600" b="1" dirty="0" err="1">
                <a:solidFill>
                  <a:schemeClr val="tx2">
                    <a:lumMod val="75000"/>
                  </a:schemeClr>
                </a:solidFill>
              </a:rPr>
              <a:t>seismo</a:t>
            </a:r>
            <a:r>
              <a:rPr lang="en-US" sz="1600" b="1" dirty="0">
                <a:solidFill>
                  <a:schemeClr val="tx2">
                    <a:lumMod val="75000"/>
                  </a:schemeClr>
                </a:solidFill>
              </a:rPr>
              <a:t>-genetic features of the sources</a:t>
            </a:r>
            <a:r>
              <a:rPr lang="it-IT" sz="1600" b="1" dirty="0">
                <a:solidFill>
                  <a:schemeClr val="tx2">
                    <a:lumMod val="75000"/>
                  </a:schemeClr>
                </a:solidFill>
              </a:rPr>
              <a:t>, </a:t>
            </a:r>
            <a:r>
              <a:rPr lang="en-US" sz="1600" b="1" dirty="0">
                <a:solidFill>
                  <a:schemeClr val="tx2">
                    <a:lumMod val="75000"/>
                  </a:schemeClr>
                </a:solidFill>
              </a:rPr>
              <a:t>and to the soil conditions appropriate to the site</a:t>
            </a:r>
            <a:r>
              <a:rPr lang="en-US" sz="1600" b="1" dirty="0" smtClean="0"/>
              <a:t>.</a:t>
            </a:r>
          </a:p>
          <a:p>
            <a:pPr marL="174625" indent="-174625" algn="just">
              <a:spcBef>
                <a:spcPts val="600"/>
              </a:spcBef>
              <a:buFont typeface="Wingdings" pitchFamily="2" charset="2"/>
              <a:buChar char="ü"/>
            </a:pPr>
            <a:r>
              <a:rPr lang="en-US" sz="1600" b="1" dirty="0">
                <a:solidFill>
                  <a:schemeClr val="tx2">
                    <a:lumMod val="75000"/>
                  </a:schemeClr>
                </a:solidFill>
              </a:rPr>
              <a:t> when a spatial model is required, </a:t>
            </a:r>
            <a:r>
              <a:rPr lang="en-US" sz="1600" b="1" dirty="0" smtClean="0">
                <a:solidFill>
                  <a:schemeClr val="tx2">
                    <a:lumMod val="75000"/>
                  </a:schemeClr>
                </a:solidFill>
              </a:rPr>
              <a:t>the seismic action shall consists of 3 (or 2)  simultaneously acting accelerograms </a:t>
            </a:r>
          </a:p>
          <a:p>
            <a:endParaRPr lang="en-US" sz="700" b="1" dirty="0" smtClean="0"/>
          </a:p>
          <a:p>
            <a:pPr marL="174625" indent="-174625">
              <a:buFont typeface="Wingdings" pitchFamily="2" charset="2"/>
              <a:buChar char="ü"/>
            </a:pPr>
            <a:r>
              <a:rPr lang="en-US" sz="1600" b="1" dirty="0">
                <a:solidFill>
                  <a:schemeClr val="tx2">
                    <a:lumMod val="75000"/>
                  </a:schemeClr>
                </a:solidFill>
              </a:rPr>
              <a:t>they have to be selected so </a:t>
            </a:r>
            <a:r>
              <a:rPr lang="en-US" sz="1600" b="1" dirty="0" smtClean="0">
                <a:solidFill>
                  <a:schemeClr val="tx2">
                    <a:lumMod val="75000"/>
                  </a:schemeClr>
                </a:solidFill>
              </a:rPr>
              <a:t>that:</a:t>
            </a:r>
          </a:p>
          <a:p>
            <a:pPr marL="800100" lvl="1" indent="-342900">
              <a:buFont typeface="+mj-lt"/>
              <a:buAutoNum type="arabicPeriod"/>
            </a:pPr>
            <a:r>
              <a:rPr lang="en-US" sz="1600" b="1" dirty="0" smtClean="0">
                <a:solidFill>
                  <a:schemeClr val="tx2">
                    <a:lumMod val="75000"/>
                  </a:schemeClr>
                </a:solidFill>
              </a:rPr>
              <a:t>the </a:t>
            </a:r>
            <a:r>
              <a:rPr lang="en-US" sz="1600" b="1" dirty="0">
                <a:solidFill>
                  <a:srgbClr val="FF0000"/>
                </a:solidFill>
              </a:rPr>
              <a:t>mean</a:t>
            </a:r>
            <a:r>
              <a:rPr lang="en-US" sz="1600" b="1" dirty="0">
                <a:solidFill>
                  <a:schemeClr val="tx2">
                    <a:lumMod val="75000"/>
                  </a:schemeClr>
                </a:solidFill>
              </a:rPr>
              <a:t> </a:t>
            </a:r>
            <a:r>
              <a:rPr lang="en-US" sz="1600" b="1" dirty="0" smtClean="0">
                <a:solidFill>
                  <a:schemeClr val="tx2">
                    <a:lumMod val="75000"/>
                  </a:schemeClr>
                </a:solidFill>
              </a:rPr>
              <a:t>of the zero period spectral response acceleration values should not be smaller than the target spectra values</a:t>
            </a:r>
          </a:p>
          <a:p>
            <a:pPr marL="800100" lvl="1" indent="-342900">
              <a:buFont typeface="+mj-lt"/>
              <a:buAutoNum type="arabicPeriod"/>
            </a:pPr>
            <a:r>
              <a:rPr lang="en-US" sz="1600" b="1" dirty="0">
                <a:solidFill>
                  <a:schemeClr val="tx2">
                    <a:lumMod val="75000"/>
                  </a:schemeClr>
                </a:solidFill>
              </a:rPr>
              <a:t>in the range of periods between 0,2 T</a:t>
            </a:r>
            <a:r>
              <a:rPr lang="en-US" sz="1600" b="1" baseline="-25000" dirty="0">
                <a:solidFill>
                  <a:schemeClr val="tx2">
                    <a:lumMod val="75000"/>
                  </a:schemeClr>
                </a:solidFill>
              </a:rPr>
              <a:t>1</a:t>
            </a:r>
            <a:r>
              <a:rPr lang="en-US" sz="1600" b="1" dirty="0">
                <a:solidFill>
                  <a:schemeClr val="tx2">
                    <a:lumMod val="75000"/>
                  </a:schemeClr>
                </a:solidFill>
              </a:rPr>
              <a:t> and 2 T</a:t>
            </a:r>
            <a:r>
              <a:rPr lang="en-US" sz="1600" b="1" baseline="-25000" dirty="0">
                <a:solidFill>
                  <a:schemeClr val="tx2">
                    <a:lumMod val="75000"/>
                  </a:schemeClr>
                </a:solidFill>
              </a:rPr>
              <a:t>1</a:t>
            </a:r>
            <a:r>
              <a:rPr lang="en-US" sz="1600" b="1" dirty="0">
                <a:solidFill>
                  <a:schemeClr val="tx2">
                    <a:lumMod val="75000"/>
                  </a:schemeClr>
                </a:solidFill>
              </a:rPr>
              <a:t> (T</a:t>
            </a:r>
            <a:r>
              <a:rPr lang="en-US" sz="1600" b="1" baseline="-25000" dirty="0">
                <a:solidFill>
                  <a:schemeClr val="tx2">
                    <a:lumMod val="75000"/>
                  </a:schemeClr>
                </a:solidFill>
              </a:rPr>
              <a:t>1</a:t>
            </a:r>
            <a:r>
              <a:rPr lang="en-US" sz="1600" b="1" dirty="0">
                <a:solidFill>
                  <a:schemeClr val="tx2">
                    <a:lumMod val="75000"/>
                  </a:schemeClr>
                </a:solidFill>
              </a:rPr>
              <a:t> fundamental period of the structure in the direction where the accelerogram will be </a:t>
            </a:r>
            <a:r>
              <a:rPr lang="en-US" sz="1600" b="1" dirty="0" smtClean="0">
                <a:solidFill>
                  <a:schemeClr val="tx2">
                    <a:lumMod val="75000"/>
                  </a:schemeClr>
                </a:solidFill>
              </a:rPr>
              <a:t>applied) no </a:t>
            </a:r>
            <a:r>
              <a:rPr lang="en-US" sz="1600" b="1" dirty="0">
                <a:solidFill>
                  <a:schemeClr val="tx2">
                    <a:lumMod val="75000"/>
                  </a:schemeClr>
                </a:solidFill>
              </a:rPr>
              <a:t>value of the </a:t>
            </a:r>
            <a:r>
              <a:rPr lang="en-US" sz="1600" b="1" dirty="0">
                <a:solidFill>
                  <a:srgbClr val="FF0000"/>
                </a:solidFill>
              </a:rPr>
              <a:t>mean</a:t>
            </a:r>
            <a:r>
              <a:rPr lang="en-US" sz="1600" b="1" dirty="0">
                <a:solidFill>
                  <a:schemeClr val="tx2">
                    <a:lumMod val="75000"/>
                  </a:schemeClr>
                </a:solidFill>
              </a:rPr>
              <a:t> 5% damping elastic spectrum </a:t>
            </a:r>
            <a:r>
              <a:rPr lang="en-US" sz="1600" b="1" dirty="0" smtClean="0">
                <a:solidFill>
                  <a:schemeClr val="tx2">
                    <a:lumMod val="75000"/>
                  </a:schemeClr>
                </a:solidFill>
              </a:rPr>
              <a:t>of the selected accelerograms should </a:t>
            </a:r>
            <a:r>
              <a:rPr lang="en-US" sz="1600" b="1" dirty="0">
                <a:solidFill>
                  <a:schemeClr val="tx2">
                    <a:lumMod val="75000"/>
                  </a:schemeClr>
                </a:solidFill>
              </a:rPr>
              <a:t>be less than 90% of the corresponding value of the 5% </a:t>
            </a:r>
            <a:r>
              <a:rPr lang="en-US" sz="1600" b="1" dirty="0" smtClean="0">
                <a:solidFill>
                  <a:schemeClr val="tx2">
                    <a:lumMod val="75000"/>
                  </a:schemeClr>
                </a:solidFill>
              </a:rPr>
              <a:t>target damping </a:t>
            </a:r>
            <a:r>
              <a:rPr lang="en-US" sz="1600" b="1" dirty="0">
                <a:solidFill>
                  <a:schemeClr val="tx2">
                    <a:lumMod val="75000"/>
                  </a:schemeClr>
                </a:solidFill>
              </a:rPr>
              <a:t>elastic response </a:t>
            </a:r>
            <a:r>
              <a:rPr lang="en-US" sz="1600" b="1" dirty="0" smtClean="0">
                <a:solidFill>
                  <a:schemeClr val="tx2">
                    <a:lumMod val="75000"/>
                  </a:schemeClr>
                </a:solidFill>
              </a:rPr>
              <a:t>spectrum</a:t>
            </a:r>
          </a:p>
          <a:p>
            <a:pPr marL="342900" indent="-342900">
              <a:buFont typeface="Wingdings" panose="05000000000000000000" pitchFamily="2" charset="2"/>
              <a:buChar char="ü"/>
            </a:pPr>
            <a:r>
              <a:rPr lang="en-US" sz="1600" b="1" dirty="0" smtClean="0">
                <a:solidFill>
                  <a:schemeClr val="tx2">
                    <a:lumMod val="75000"/>
                  </a:schemeClr>
                </a:solidFill>
              </a:rPr>
              <a:t> If the response is obtained by at least 7 non linear time history analyses, </a:t>
            </a:r>
            <a:r>
              <a:rPr lang="en-US" sz="1600" b="1" dirty="0" smtClean="0">
                <a:solidFill>
                  <a:srgbClr val="FF0000"/>
                </a:solidFill>
              </a:rPr>
              <a:t>the average </a:t>
            </a:r>
            <a:r>
              <a:rPr lang="en-US" sz="1600" b="1" dirty="0" smtClean="0">
                <a:solidFill>
                  <a:schemeClr val="tx2">
                    <a:lumMod val="75000"/>
                  </a:schemeClr>
                </a:solidFill>
              </a:rPr>
              <a:t>of the response quantities should be used as design values.</a:t>
            </a:r>
            <a:endParaRPr lang="en-US" sz="1600" b="1" dirty="0">
              <a:solidFill>
                <a:schemeClr val="tx2">
                  <a:lumMod val="75000"/>
                </a:schemeClr>
              </a:solidFill>
            </a:endParaRPr>
          </a:p>
        </p:txBody>
      </p:sp>
    </p:spTree>
    <p:extLst>
      <p:ext uri="{BB962C8B-B14F-4D97-AF65-F5344CB8AC3E}">
        <p14:creationId xmlns:p14="http://schemas.microsoft.com/office/powerpoint/2010/main" val="3491039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113" y="3168759"/>
            <a:ext cx="2526940" cy="176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Rectangle 2"/>
          <p:cNvSpPr>
            <a:spLocks noChangeArrowheads="1"/>
          </p:cNvSpPr>
          <p:nvPr/>
        </p:nvSpPr>
        <p:spPr bwMode="auto">
          <a:xfrm>
            <a:off x="8959269" y="-6917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it-IT" dirty="0">
              <a:latin typeface="Comic Sans MS" pitchFamily="66" charset="0"/>
            </a:endParaRPr>
          </a:p>
        </p:txBody>
      </p:sp>
      <p:sp>
        <p:nvSpPr>
          <p:cNvPr id="16" name="Rectangle 4"/>
          <p:cNvSpPr>
            <a:spLocks noChangeArrowheads="1"/>
          </p:cNvSpPr>
          <p:nvPr/>
        </p:nvSpPr>
        <p:spPr bwMode="auto">
          <a:xfrm>
            <a:off x="8959269" y="-6917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it-IT" dirty="0">
              <a:latin typeface="Comic Sans MS" pitchFamily="66" charset="0"/>
            </a:endParaRPr>
          </a:p>
        </p:txBody>
      </p:sp>
      <p:sp>
        <p:nvSpPr>
          <p:cNvPr id="18" name="Rectangle 6"/>
          <p:cNvSpPr>
            <a:spLocks noChangeArrowheads="1"/>
          </p:cNvSpPr>
          <p:nvPr/>
        </p:nvSpPr>
        <p:spPr bwMode="auto">
          <a:xfrm>
            <a:off x="8959269" y="-6917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it-IT" dirty="0">
              <a:latin typeface="Comic Sans MS" pitchFamily="66" charset="0"/>
            </a:endParaRPr>
          </a:p>
        </p:txBody>
      </p:sp>
      <p:sp>
        <p:nvSpPr>
          <p:cNvPr id="19" name="Rectangle 8"/>
          <p:cNvSpPr>
            <a:spLocks noChangeArrowheads="1"/>
          </p:cNvSpPr>
          <p:nvPr/>
        </p:nvSpPr>
        <p:spPr bwMode="auto">
          <a:xfrm>
            <a:off x="8959269" y="-6917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it-IT" dirty="0">
              <a:latin typeface="Comic Sans MS" pitchFamily="66" charset="0"/>
            </a:endParaRPr>
          </a:p>
        </p:txBody>
      </p:sp>
      <p:sp>
        <p:nvSpPr>
          <p:cNvPr id="6" name="Rectangle 2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56"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58" name="Rectangle 29"/>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60" name="Rectangle 3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graphicFrame>
        <p:nvGraphicFramePr>
          <p:cNvPr id="40" name="Oggetto 39"/>
          <p:cNvGraphicFramePr>
            <a:graphicFrameLocks noChangeAspect="1"/>
          </p:cNvGraphicFramePr>
          <p:nvPr>
            <p:extLst>
              <p:ext uri="{D42A27DB-BD31-4B8C-83A1-F6EECF244321}">
                <p14:modId xmlns:p14="http://schemas.microsoft.com/office/powerpoint/2010/main" val="3573518049"/>
              </p:ext>
            </p:extLst>
          </p:nvPr>
        </p:nvGraphicFramePr>
        <p:xfrm>
          <a:off x="2848657" y="1960488"/>
          <a:ext cx="3443284" cy="839835"/>
        </p:xfrm>
        <a:graphic>
          <a:graphicData uri="http://schemas.openxmlformats.org/presentationml/2006/ole">
            <mc:AlternateContent xmlns:mc="http://schemas.openxmlformats.org/markup-compatibility/2006">
              <mc:Choice xmlns:v="urn:schemas-microsoft-com:vml" Requires="v">
                <p:oleObj spid="_x0000_s3160" name="Equation" r:id="rId5" imgW="2577960" imgH="647640" progId="Equation.DSMT4">
                  <p:embed/>
                </p:oleObj>
              </mc:Choice>
              <mc:Fallback>
                <p:oleObj name="Equation" r:id="rId5" imgW="2577960" imgH="647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8657" y="1960488"/>
                        <a:ext cx="3443284" cy="83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oleObj>
              </mc:Fallback>
            </mc:AlternateContent>
          </a:graphicData>
        </a:graphic>
      </p:graphicFrame>
      <p:sp>
        <p:nvSpPr>
          <p:cNvPr id="63" name="Rettangolo 7"/>
          <p:cNvSpPr>
            <a:spLocks noChangeArrowheads="1"/>
          </p:cNvSpPr>
          <p:nvPr/>
        </p:nvSpPr>
        <p:spPr bwMode="auto">
          <a:xfrm>
            <a:off x="19952" y="816484"/>
            <a:ext cx="9042336"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spcBef>
                <a:spcPct val="20000"/>
              </a:spcBef>
              <a:buFont typeface="Wingdings" pitchFamily="2" charset="2"/>
              <a:buChar char="ü"/>
            </a:pPr>
            <a:r>
              <a:rPr lang="it-IT" sz="1500" b="1" u="sng" dirty="0" smtClean="0">
                <a:solidFill>
                  <a:schemeClr val="tx2"/>
                </a:solidFill>
                <a:cs typeface="Times New Roman" pitchFamily="18" charset="0"/>
              </a:rPr>
              <a:t>Record </a:t>
            </a:r>
            <a:r>
              <a:rPr lang="it-IT" sz="1500" b="1" u="sng" dirty="0" err="1" smtClean="0">
                <a:solidFill>
                  <a:schemeClr val="tx2"/>
                </a:solidFill>
                <a:cs typeface="Times New Roman" pitchFamily="18" charset="0"/>
              </a:rPr>
              <a:t>selection</a:t>
            </a:r>
            <a:r>
              <a:rPr lang="it-IT" sz="1500" b="1" u="sng" dirty="0" smtClean="0">
                <a:solidFill>
                  <a:schemeClr val="tx2"/>
                </a:solidFill>
                <a:cs typeface="Times New Roman" pitchFamily="18" charset="0"/>
              </a:rPr>
              <a:t> criterium </a:t>
            </a:r>
            <a:r>
              <a:rPr lang="it-IT" sz="1500" b="1" u="sng" dirty="0" err="1" smtClean="0">
                <a:solidFill>
                  <a:schemeClr val="tx2"/>
                </a:solidFill>
                <a:cs typeface="Times New Roman" pitchFamily="18" charset="0"/>
              </a:rPr>
              <a:t>based</a:t>
            </a:r>
            <a:r>
              <a:rPr lang="it-IT" sz="1500" b="1" u="sng" dirty="0" smtClean="0">
                <a:solidFill>
                  <a:schemeClr val="tx2"/>
                </a:solidFill>
                <a:cs typeface="Times New Roman" pitchFamily="18" charset="0"/>
              </a:rPr>
              <a:t> on </a:t>
            </a:r>
            <a:r>
              <a:rPr lang="it-IT" sz="1500" b="1" u="sng" dirty="0" err="1" smtClean="0">
                <a:solidFill>
                  <a:schemeClr val="tx2"/>
                </a:solidFill>
                <a:cs typeface="Times New Roman" pitchFamily="18" charset="0"/>
              </a:rPr>
              <a:t>earthquake</a:t>
            </a:r>
            <a:r>
              <a:rPr lang="it-IT" sz="1500" b="1" u="sng" dirty="0" smtClean="0">
                <a:solidFill>
                  <a:schemeClr val="tx2"/>
                </a:solidFill>
                <a:cs typeface="Times New Roman" pitchFamily="18" charset="0"/>
              </a:rPr>
              <a:t> </a:t>
            </a:r>
            <a:r>
              <a:rPr lang="it-IT" sz="1500" b="1" u="sng" dirty="0" err="1" smtClean="0">
                <a:solidFill>
                  <a:schemeClr val="tx2"/>
                </a:solidFill>
                <a:cs typeface="Times New Roman" pitchFamily="18" charset="0"/>
              </a:rPr>
              <a:t>magnitude</a:t>
            </a:r>
            <a:r>
              <a:rPr lang="it-IT" sz="1500" b="1" u="sng" dirty="0" smtClean="0">
                <a:solidFill>
                  <a:schemeClr val="tx2"/>
                </a:solidFill>
                <a:cs typeface="Times New Roman" pitchFamily="18" charset="0"/>
              </a:rPr>
              <a:t> (M), </a:t>
            </a:r>
            <a:r>
              <a:rPr lang="it-IT" sz="1500" b="1" u="sng" dirty="0" err="1" smtClean="0">
                <a:solidFill>
                  <a:schemeClr val="tx2"/>
                </a:solidFill>
                <a:cs typeface="Times New Roman" pitchFamily="18" charset="0"/>
              </a:rPr>
              <a:t>epicentral</a:t>
            </a:r>
            <a:r>
              <a:rPr lang="it-IT" sz="1500" b="1" u="sng" dirty="0" smtClean="0">
                <a:solidFill>
                  <a:schemeClr val="tx2"/>
                </a:solidFill>
                <a:cs typeface="Times New Roman" pitchFamily="18" charset="0"/>
              </a:rPr>
              <a:t> </a:t>
            </a:r>
            <a:r>
              <a:rPr lang="it-IT" sz="1500" b="1" u="sng" dirty="0" err="1" smtClean="0">
                <a:solidFill>
                  <a:schemeClr val="tx2"/>
                </a:solidFill>
                <a:cs typeface="Times New Roman" pitchFamily="18" charset="0"/>
              </a:rPr>
              <a:t>distance</a:t>
            </a:r>
            <a:r>
              <a:rPr lang="it-IT" sz="1500" b="1" u="sng" dirty="0" smtClean="0">
                <a:solidFill>
                  <a:schemeClr val="tx2"/>
                </a:solidFill>
                <a:cs typeface="Times New Roman" pitchFamily="18" charset="0"/>
              </a:rPr>
              <a:t> (R) and </a:t>
            </a:r>
            <a:r>
              <a:rPr lang="it-IT" sz="1500" b="1" u="sng" dirty="0" err="1" smtClean="0">
                <a:solidFill>
                  <a:schemeClr val="tx2"/>
                </a:solidFill>
                <a:cs typeface="Times New Roman" pitchFamily="18" charset="0"/>
              </a:rPr>
              <a:t>spectral</a:t>
            </a:r>
            <a:r>
              <a:rPr lang="it-IT" sz="1500" b="1" u="sng" dirty="0" smtClean="0">
                <a:solidFill>
                  <a:schemeClr val="tx2"/>
                </a:solidFill>
                <a:cs typeface="Times New Roman" pitchFamily="18" charset="0"/>
              </a:rPr>
              <a:t> </a:t>
            </a:r>
            <a:r>
              <a:rPr lang="it-IT" sz="1500" b="1" u="sng" dirty="0" err="1" smtClean="0">
                <a:solidFill>
                  <a:schemeClr val="tx2"/>
                </a:solidFill>
                <a:cs typeface="Times New Roman" pitchFamily="18" charset="0"/>
              </a:rPr>
              <a:t>matching</a:t>
            </a:r>
            <a:r>
              <a:rPr lang="it-IT" dirty="0">
                <a:solidFill>
                  <a:schemeClr val="tx2"/>
                </a:solidFill>
              </a:rPr>
              <a:t> </a:t>
            </a:r>
            <a:r>
              <a:rPr lang="it-IT" sz="1400" dirty="0" smtClean="0">
                <a:solidFill>
                  <a:srgbClr val="0070C0"/>
                </a:solidFill>
                <a:cs typeface="Times New Roman" pitchFamily="18" charset="0"/>
              </a:rPr>
              <a:t>[</a:t>
            </a:r>
            <a:r>
              <a:rPr lang="it-IT" sz="1400" dirty="0" smtClean="0">
                <a:solidFill>
                  <a:srgbClr val="0070C0"/>
                </a:solidFill>
              </a:rPr>
              <a:t>Iervolino, </a:t>
            </a:r>
            <a:r>
              <a:rPr lang="it-IT" sz="1400" dirty="0" err="1" smtClean="0">
                <a:solidFill>
                  <a:srgbClr val="0070C0"/>
                </a:solidFill>
              </a:rPr>
              <a:t>Galasso</a:t>
            </a:r>
            <a:r>
              <a:rPr lang="it-IT" sz="1400" dirty="0" smtClean="0">
                <a:solidFill>
                  <a:srgbClr val="0070C0"/>
                </a:solidFill>
              </a:rPr>
              <a:t>, Cosenza, 2010. </a:t>
            </a:r>
            <a:r>
              <a:rPr lang="en-US" sz="1400" dirty="0" smtClean="0">
                <a:solidFill>
                  <a:srgbClr val="0070C0"/>
                </a:solidFill>
              </a:rPr>
              <a:t>“REXEL: computer aided record selection for code-based seismic structural analysis.”</a:t>
            </a:r>
            <a:r>
              <a:rPr lang="en-US" sz="1400" i="1" dirty="0" smtClean="0">
                <a:solidFill>
                  <a:srgbClr val="0070C0"/>
                </a:solidFill>
              </a:rPr>
              <a:t> </a:t>
            </a:r>
            <a:r>
              <a:rPr lang="en-US" sz="1400" i="1" dirty="0">
                <a:solidFill>
                  <a:srgbClr val="0070C0"/>
                </a:solidFill>
              </a:rPr>
              <a:t>Bulletin of Earthquake Engineering, </a:t>
            </a:r>
            <a:r>
              <a:rPr lang="en-US" sz="1400" dirty="0">
                <a:solidFill>
                  <a:srgbClr val="0070C0"/>
                </a:solidFill>
              </a:rPr>
              <a:t>8, </a:t>
            </a:r>
            <a:r>
              <a:rPr lang="en-US" sz="1400" dirty="0" smtClean="0">
                <a:solidFill>
                  <a:srgbClr val="0070C0"/>
                </a:solidFill>
              </a:rPr>
              <a:t>339–362]</a:t>
            </a:r>
            <a:endParaRPr lang="it-IT" b="1" dirty="0" smtClean="0">
              <a:solidFill>
                <a:srgbClr val="FF0000"/>
              </a:solidFill>
              <a:cs typeface="Times New Roman" pitchFamily="18" charset="0"/>
            </a:endParaRPr>
          </a:p>
        </p:txBody>
      </p:sp>
      <p:pic>
        <p:nvPicPr>
          <p:cNvPr id="38"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140" y="1725359"/>
            <a:ext cx="2568678" cy="145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29653" y="3053952"/>
            <a:ext cx="3461169" cy="201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ttangolo 46"/>
          <p:cNvSpPr/>
          <p:nvPr/>
        </p:nvSpPr>
        <p:spPr>
          <a:xfrm>
            <a:off x="2848657" y="1591194"/>
            <a:ext cx="6110612" cy="369332"/>
          </a:xfrm>
          <a:prstGeom prst="rect">
            <a:avLst/>
          </a:prstGeom>
        </p:spPr>
        <p:txBody>
          <a:bodyPr wrap="square">
            <a:spAutoFit/>
          </a:bodyPr>
          <a:lstStyle/>
          <a:p>
            <a:r>
              <a:rPr lang="it-IT" b="1" u="sng" dirty="0" smtClean="0">
                <a:solidFill>
                  <a:schemeClr val="tx2"/>
                </a:solidFill>
                <a:cs typeface="Times New Roman" pitchFamily="18" charset="0"/>
              </a:rPr>
              <a:t>Set </a:t>
            </a:r>
            <a:r>
              <a:rPr lang="it-IT" b="1" u="sng" dirty="0" err="1" smtClean="0">
                <a:solidFill>
                  <a:schemeClr val="tx2"/>
                </a:solidFill>
                <a:cs typeface="Times New Roman" pitchFamily="18" charset="0"/>
              </a:rPr>
              <a:t>selection</a:t>
            </a:r>
            <a:r>
              <a:rPr lang="it-IT" b="1" u="sng" dirty="0" smtClean="0">
                <a:solidFill>
                  <a:schemeClr val="tx2"/>
                </a:solidFill>
                <a:cs typeface="Times New Roman" pitchFamily="18" charset="0"/>
              </a:rPr>
              <a:t> criterium (7x2 </a:t>
            </a:r>
            <a:r>
              <a:rPr lang="it-IT" b="1" u="sng" dirty="0" err="1" smtClean="0">
                <a:solidFill>
                  <a:schemeClr val="tx2"/>
                </a:solidFill>
                <a:cs typeface="Times New Roman" pitchFamily="18" charset="0"/>
              </a:rPr>
              <a:t>registazioni</a:t>
            </a:r>
            <a:r>
              <a:rPr lang="it-IT" b="1" u="sng" dirty="0" smtClean="0">
                <a:solidFill>
                  <a:schemeClr val="tx2"/>
                </a:solidFill>
                <a:cs typeface="Times New Roman" pitchFamily="18" charset="0"/>
              </a:rPr>
              <a:t>)- </a:t>
            </a:r>
            <a:r>
              <a:rPr lang="it-IT" b="1" u="sng" dirty="0" err="1" smtClean="0">
                <a:solidFill>
                  <a:schemeClr val="tx2"/>
                </a:solidFill>
                <a:cs typeface="Times New Roman" pitchFamily="18" charset="0"/>
              </a:rPr>
              <a:t>Spectral</a:t>
            </a:r>
            <a:r>
              <a:rPr lang="it-IT" b="1" u="sng" dirty="0" smtClean="0">
                <a:solidFill>
                  <a:schemeClr val="tx2"/>
                </a:solidFill>
                <a:cs typeface="Times New Roman" pitchFamily="18" charset="0"/>
              </a:rPr>
              <a:t> </a:t>
            </a:r>
            <a:r>
              <a:rPr lang="it-IT" b="1" u="sng" dirty="0" err="1" smtClean="0">
                <a:solidFill>
                  <a:schemeClr val="tx2"/>
                </a:solidFill>
                <a:cs typeface="Times New Roman" pitchFamily="18" charset="0"/>
              </a:rPr>
              <a:t>matching</a:t>
            </a:r>
            <a:endParaRPr lang="en-US" dirty="0">
              <a:solidFill>
                <a:schemeClr val="tx2"/>
              </a:solidFill>
            </a:endParaRPr>
          </a:p>
        </p:txBody>
      </p:sp>
      <p:graphicFrame>
        <p:nvGraphicFramePr>
          <p:cNvPr id="49" name="Oggetto 48"/>
          <p:cNvGraphicFramePr>
            <a:graphicFrameLocks noChangeAspect="1"/>
          </p:cNvGraphicFramePr>
          <p:nvPr>
            <p:extLst>
              <p:ext uri="{D42A27DB-BD31-4B8C-83A1-F6EECF244321}">
                <p14:modId xmlns:p14="http://schemas.microsoft.com/office/powerpoint/2010/main" val="301376297"/>
              </p:ext>
            </p:extLst>
          </p:nvPr>
        </p:nvGraphicFramePr>
        <p:xfrm>
          <a:off x="6385384" y="1986908"/>
          <a:ext cx="2666250" cy="839788"/>
        </p:xfrm>
        <a:graphic>
          <a:graphicData uri="http://schemas.openxmlformats.org/presentationml/2006/ole">
            <mc:AlternateContent xmlns:mc="http://schemas.openxmlformats.org/markup-compatibility/2006">
              <mc:Choice xmlns:v="urn:schemas-microsoft-com:vml" Requires="v">
                <p:oleObj spid="_x0000_s3161" name="Equation" r:id="rId9" imgW="2145960" imgH="571320" progId="Equation.DSMT4">
                  <p:embed/>
                </p:oleObj>
              </mc:Choice>
              <mc:Fallback>
                <p:oleObj name="Equation" r:id="rId9" imgW="2145960" imgH="5713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85384" y="1986908"/>
                        <a:ext cx="266625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oleObj>
              </mc:Fallback>
            </mc:AlternateContent>
          </a:graphicData>
        </a:graphic>
      </p:graphicFrame>
      <p:sp>
        <p:nvSpPr>
          <p:cNvPr id="51" name="Segnaposto numero diapositiva 1"/>
          <p:cNvSpPr>
            <a:spLocks noGrp="1"/>
          </p:cNvSpPr>
          <p:nvPr>
            <p:ph type="sldNum" sz="quarter" idx="12"/>
          </p:nvPr>
        </p:nvSpPr>
        <p:spPr>
          <a:xfrm>
            <a:off x="8805825" y="36910"/>
            <a:ext cx="338176" cy="273844"/>
          </a:xfrm>
        </p:spPr>
        <p:txBody>
          <a:bodyPr/>
          <a:lstStyle/>
          <a:p>
            <a:pPr>
              <a:defRPr/>
            </a:pPr>
            <a:fld id="{8F90E91E-D9A7-4EBC-81CE-4C0CE4D5C9E3}" type="slidenum">
              <a:rPr lang="it-IT" smtClean="0">
                <a:latin typeface="Garamond" pitchFamily="18" charset="0"/>
              </a:rPr>
              <a:pPr>
                <a:defRPr/>
              </a:pPr>
              <a:t>6</a:t>
            </a:fld>
            <a:endParaRPr lang="it-IT" dirty="0">
              <a:latin typeface="Garamond" pitchFamily="18" charset="0"/>
            </a:endParaRPr>
          </a:p>
        </p:txBody>
      </p:sp>
      <p:sp>
        <p:nvSpPr>
          <p:cNvPr id="2" name="Rettangolo 1"/>
          <p:cNvSpPr/>
          <p:nvPr/>
        </p:nvSpPr>
        <p:spPr>
          <a:xfrm>
            <a:off x="6690821" y="2826696"/>
            <a:ext cx="2453179" cy="2169825"/>
          </a:xfrm>
          <a:prstGeom prst="rect">
            <a:avLst/>
          </a:prstGeom>
        </p:spPr>
        <p:txBody>
          <a:bodyPr wrap="square">
            <a:spAutoFit/>
          </a:bodyPr>
          <a:lstStyle/>
          <a:p>
            <a:pPr marL="285750" indent="-285750">
              <a:buFont typeface="Wingdings" panose="05000000000000000000" pitchFamily="2" charset="2"/>
              <a:buChar char="ü"/>
            </a:pPr>
            <a:r>
              <a:rPr lang="en-GB" sz="1500" b="1" dirty="0">
                <a:solidFill>
                  <a:schemeClr val="tx2">
                    <a:lumMod val="75000"/>
                  </a:schemeClr>
                </a:solidFill>
              </a:rPr>
              <a:t>the average spectrum is often obtained by accelerogram samples with very different intensity, that induce very different response when structures are excited in non linear field</a:t>
            </a:r>
            <a:endParaRPr lang="en-US" sz="1500" b="1" dirty="0"/>
          </a:p>
        </p:txBody>
      </p:sp>
    </p:spTree>
    <p:extLst>
      <p:ext uri="{BB962C8B-B14F-4D97-AF65-F5344CB8AC3E}">
        <p14:creationId xmlns:p14="http://schemas.microsoft.com/office/powerpoint/2010/main" val="2284179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5" descr="C:\Documents and Settings\Administrator\Desktop\DOTTORATO\ARTICOLO\TELAI DEFINITIVI\struttura 6 piani regolare.jpg"/>
          <p:cNvPicPr>
            <a:picLocks noChangeAspect="1" noChangeArrowheads="1"/>
          </p:cNvPicPr>
          <p:nvPr/>
        </p:nvPicPr>
        <p:blipFill rotWithShape="1">
          <a:blip r:embed="rId3">
            <a:extLst>
              <a:ext uri="{28A0092B-C50C-407E-A947-70E740481C1C}">
                <a14:useLocalDpi xmlns:a14="http://schemas.microsoft.com/office/drawing/2010/main" val="0"/>
              </a:ext>
            </a:extLst>
          </a:blip>
          <a:srcRect t="8271" b="10072"/>
          <a:stretch/>
        </p:blipFill>
        <p:spPr bwMode="auto">
          <a:xfrm>
            <a:off x="7465683" y="857758"/>
            <a:ext cx="1334799" cy="154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ttangolo 5"/>
          <p:cNvSpPr>
            <a:spLocks noChangeArrowheads="1"/>
          </p:cNvSpPr>
          <p:nvPr/>
        </p:nvSpPr>
        <p:spPr bwMode="auto">
          <a:xfrm>
            <a:off x="0" y="1283618"/>
            <a:ext cx="7465683" cy="220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spcBef>
                <a:spcPts val="300"/>
              </a:spcBef>
              <a:buFont typeface="Wingdings" panose="05000000000000000000" pitchFamily="2" charset="2"/>
              <a:buChar char="ü"/>
            </a:pPr>
            <a:r>
              <a:rPr lang="en-US" sz="1600" b="1" dirty="0">
                <a:solidFill>
                  <a:schemeClr val="tx2">
                    <a:lumMod val="75000"/>
                  </a:schemeClr>
                </a:solidFill>
              </a:rPr>
              <a:t>Response assessment </a:t>
            </a:r>
            <a:r>
              <a:rPr lang="en-GB" sz="1600" b="1" dirty="0">
                <a:solidFill>
                  <a:schemeClr val="tx2">
                    <a:lumMod val="75000"/>
                  </a:schemeClr>
                </a:solidFill>
              </a:rPr>
              <a:t>obtained as a mathematical </a:t>
            </a:r>
            <a:r>
              <a:rPr lang="en-GB" sz="1600" b="1" dirty="0" smtClean="0">
                <a:solidFill>
                  <a:schemeClr val="tx2">
                    <a:lumMod val="75000"/>
                  </a:schemeClr>
                </a:solidFill>
              </a:rPr>
              <a:t>averaging </a:t>
            </a:r>
            <a:r>
              <a:rPr lang="en-GB" sz="1600" b="1" dirty="0">
                <a:solidFill>
                  <a:schemeClr val="tx2">
                    <a:lumMod val="75000"/>
                  </a:schemeClr>
                </a:solidFill>
              </a:rPr>
              <a:t>of very scattered responses that are not able to represent the structure response under seismic action with intensity comparable to that of the target response spectrum</a:t>
            </a:r>
            <a:r>
              <a:rPr lang="en-GB" sz="1600" b="1" dirty="0" smtClean="0">
                <a:solidFill>
                  <a:schemeClr val="tx2">
                    <a:lumMod val="75000"/>
                  </a:schemeClr>
                </a:solidFill>
              </a:rPr>
              <a:t>.</a:t>
            </a:r>
          </a:p>
          <a:p>
            <a:pPr marL="342900" indent="-342900" algn="just">
              <a:spcBef>
                <a:spcPts val="300"/>
              </a:spcBef>
              <a:buFont typeface="Wingdings" panose="05000000000000000000" pitchFamily="2" charset="2"/>
              <a:buChar char="ü"/>
            </a:pPr>
            <a:r>
              <a:rPr lang="en-GB" sz="1600" b="1" dirty="0" smtClean="0">
                <a:solidFill>
                  <a:schemeClr val="tx2">
                    <a:lumMod val="75000"/>
                  </a:schemeClr>
                </a:solidFill>
              </a:rPr>
              <a:t>Namely, by averaging response that for:</a:t>
            </a:r>
          </a:p>
          <a:p>
            <a:pPr marL="800100" lvl="1" indent="-342900" algn="just">
              <a:spcBef>
                <a:spcPts val="300"/>
              </a:spcBef>
              <a:buFont typeface="Wingdings" panose="05000000000000000000" pitchFamily="2" charset="2"/>
              <a:buChar char="ü"/>
            </a:pPr>
            <a:r>
              <a:rPr lang="en-GB" sz="1600" b="1" dirty="0" smtClean="0">
                <a:solidFill>
                  <a:schemeClr val="tx2">
                    <a:lumMod val="75000"/>
                  </a:schemeClr>
                </a:solidFill>
              </a:rPr>
              <a:t>Small input intensity –&gt; are elastic ( </a:t>
            </a:r>
            <a:r>
              <a:rPr lang="en-GB" sz="1600" b="1" dirty="0" smtClean="0">
                <a:solidFill>
                  <a:schemeClr val="tx2">
                    <a:lumMod val="75000"/>
                  </a:schemeClr>
                </a:solidFill>
                <a:latin typeface="Symbol" panose="05050102010706020507" pitchFamily="18" charset="2"/>
              </a:rPr>
              <a:t>m</a:t>
            </a:r>
            <a:r>
              <a:rPr lang="en-GB" sz="1600" b="1" dirty="0" smtClean="0">
                <a:solidFill>
                  <a:schemeClr val="tx2">
                    <a:lumMod val="75000"/>
                  </a:schemeClr>
                </a:solidFill>
              </a:rPr>
              <a:t>&lt;1)</a:t>
            </a:r>
          </a:p>
          <a:p>
            <a:pPr marL="800100" lvl="1" indent="-342900" algn="just">
              <a:spcBef>
                <a:spcPts val="300"/>
              </a:spcBef>
              <a:buFont typeface="Wingdings" panose="05000000000000000000" pitchFamily="2" charset="2"/>
              <a:buChar char="ü"/>
            </a:pPr>
            <a:r>
              <a:rPr lang="en-GB" sz="1600" b="1" dirty="0" smtClean="0">
                <a:solidFill>
                  <a:schemeClr val="tx2">
                    <a:lumMod val="75000"/>
                  </a:schemeClr>
                </a:solidFill>
              </a:rPr>
              <a:t>Large input </a:t>
            </a:r>
            <a:r>
              <a:rPr lang="en-GB" sz="1600" b="1" dirty="0">
                <a:solidFill>
                  <a:schemeClr val="tx2">
                    <a:lumMod val="75000"/>
                  </a:schemeClr>
                </a:solidFill>
              </a:rPr>
              <a:t>intensity –&gt; </a:t>
            </a:r>
            <a:r>
              <a:rPr lang="en-GB" sz="1600" b="1" dirty="0" smtClean="0">
                <a:solidFill>
                  <a:schemeClr val="tx2">
                    <a:lumMod val="75000"/>
                  </a:schemeClr>
                </a:solidFill>
              </a:rPr>
              <a:t>are beyond the capacity(</a:t>
            </a:r>
            <a:r>
              <a:rPr lang="en-GB" sz="1600" b="1" dirty="0">
                <a:solidFill>
                  <a:schemeClr val="tx2">
                    <a:lumMod val="75000"/>
                  </a:schemeClr>
                </a:solidFill>
                <a:latin typeface="Symbol" panose="05050102010706020507" pitchFamily="18" charset="2"/>
              </a:rPr>
              <a:t>m</a:t>
            </a:r>
            <a:r>
              <a:rPr lang="en-GB" sz="1600" b="1" dirty="0" smtClean="0">
                <a:solidFill>
                  <a:schemeClr val="tx2">
                    <a:lumMod val="75000"/>
                  </a:schemeClr>
                </a:solidFill>
              </a:rPr>
              <a:t>&gt;4); </a:t>
            </a:r>
            <a:r>
              <a:rPr lang="en-GB" sz="1600" b="1" dirty="0">
                <a:solidFill>
                  <a:schemeClr val="tx2">
                    <a:lumMod val="75000"/>
                  </a:schemeClr>
                </a:solidFill>
              </a:rPr>
              <a:t>very sensitive to the conventional modelling of the “</a:t>
            </a:r>
            <a:r>
              <a:rPr lang="en-GB" sz="1600" b="1" dirty="0" smtClean="0">
                <a:solidFill>
                  <a:schemeClr val="tx2">
                    <a:lumMod val="75000"/>
                  </a:schemeClr>
                </a:solidFill>
              </a:rPr>
              <a:t>plastic </a:t>
            </a:r>
            <a:r>
              <a:rPr lang="en-GB" sz="1600" b="1" dirty="0">
                <a:solidFill>
                  <a:schemeClr val="tx2">
                    <a:lumMod val="75000"/>
                  </a:schemeClr>
                </a:solidFill>
              </a:rPr>
              <a:t>hinge” behaviour beyond the ultimate </a:t>
            </a:r>
            <a:r>
              <a:rPr lang="en-GB" sz="1600" b="1" dirty="0" smtClean="0">
                <a:solidFill>
                  <a:schemeClr val="tx2">
                    <a:lumMod val="75000"/>
                  </a:schemeClr>
                </a:solidFill>
              </a:rPr>
              <a:t>state</a:t>
            </a:r>
            <a:endParaRPr lang="en-US" sz="1600" b="1" dirty="0">
              <a:solidFill>
                <a:schemeClr val="tx2">
                  <a:lumMod val="75000"/>
                </a:schemeClr>
              </a:solidFill>
            </a:endParaRPr>
          </a:p>
        </p:txBody>
      </p:sp>
      <p:grpSp>
        <p:nvGrpSpPr>
          <p:cNvPr id="25" name="Gruppo 24"/>
          <p:cNvGrpSpPr/>
          <p:nvPr/>
        </p:nvGrpSpPr>
        <p:grpSpPr>
          <a:xfrm>
            <a:off x="221848" y="3548338"/>
            <a:ext cx="1889794" cy="655040"/>
            <a:chOff x="7092281" y="1356617"/>
            <a:chExt cx="1889794" cy="655040"/>
          </a:xfrm>
        </p:grpSpPr>
        <p:grpSp>
          <p:nvGrpSpPr>
            <p:cNvPr id="2" name="Gruppo 33"/>
            <p:cNvGrpSpPr/>
            <p:nvPr/>
          </p:nvGrpSpPr>
          <p:grpSpPr>
            <a:xfrm>
              <a:off x="7092281" y="1356617"/>
              <a:ext cx="1440161" cy="276999"/>
              <a:chOff x="6696236" y="822774"/>
              <a:chExt cx="1440161" cy="369332"/>
            </a:xfrm>
          </p:grpSpPr>
          <p:pic>
            <p:nvPicPr>
              <p:cNvPr id="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236" y="893620"/>
                <a:ext cx="396044" cy="15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ttangolo 5"/>
              <p:cNvSpPr>
                <a:spLocks noChangeArrowheads="1"/>
              </p:cNvSpPr>
              <p:nvPr/>
            </p:nvSpPr>
            <p:spPr bwMode="auto">
              <a:xfrm>
                <a:off x="7056277" y="822774"/>
                <a:ext cx="10801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spcBef>
                    <a:spcPct val="20000"/>
                  </a:spcBef>
                  <a:buClr>
                    <a:srgbClr val="FF3300"/>
                  </a:buClr>
                </a:pPr>
                <a:r>
                  <a:rPr lang="en-US" sz="1200" b="1" dirty="0" smtClean="0">
                    <a:latin typeface="Garamond" pitchFamily="18" charset="0"/>
                    <a:cs typeface="Times New Roman" pitchFamily="18" charset="0"/>
                  </a:rPr>
                  <a:t>µ &lt; 1 values </a:t>
                </a:r>
                <a:endParaRPr lang="en-US" sz="1200" b="1" dirty="0">
                  <a:latin typeface="Garamond" pitchFamily="18" charset="0"/>
                  <a:cs typeface="Times New Roman" pitchFamily="18" charset="0"/>
                </a:endParaRPr>
              </a:p>
            </p:txBody>
          </p:sp>
        </p:grpSp>
        <p:grpSp>
          <p:nvGrpSpPr>
            <p:cNvPr id="4" name="Gruppo 39"/>
            <p:cNvGrpSpPr/>
            <p:nvPr/>
          </p:nvGrpSpPr>
          <p:grpSpPr>
            <a:xfrm>
              <a:off x="7106752" y="1545638"/>
              <a:ext cx="1641712" cy="276999"/>
              <a:chOff x="6720653" y="1229569"/>
              <a:chExt cx="1641712" cy="369332"/>
            </a:xfrm>
          </p:grpSpPr>
          <p:pic>
            <p:nvPicPr>
              <p:cNvPr id="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0653" y="1296151"/>
                <a:ext cx="381572" cy="15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ettangolo 5"/>
              <p:cNvSpPr>
                <a:spLocks noChangeArrowheads="1"/>
              </p:cNvSpPr>
              <p:nvPr/>
            </p:nvSpPr>
            <p:spPr bwMode="auto">
              <a:xfrm>
                <a:off x="7056276" y="1229569"/>
                <a:ext cx="13060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spcBef>
                    <a:spcPct val="20000"/>
                  </a:spcBef>
                  <a:buClr>
                    <a:srgbClr val="FF3300"/>
                  </a:buClr>
                </a:pPr>
                <a:r>
                  <a:rPr lang="en-US" sz="1200" b="1" dirty="0" smtClean="0">
                    <a:latin typeface="Garamond" pitchFamily="18" charset="0"/>
                    <a:cs typeface="Times New Roman" pitchFamily="18" charset="0"/>
                  </a:rPr>
                  <a:t>µ &gt; 4 values </a:t>
                </a:r>
                <a:endParaRPr lang="en-US" sz="1200" b="1" dirty="0">
                  <a:latin typeface="Garamond" pitchFamily="18" charset="0"/>
                  <a:cs typeface="Times New Roman" pitchFamily="18" charset="0"/>
                </a:endParaRPr>
              </a:p>
            </p:txBody>
          </p:sp>
        </p:grpSp>
        <p:pic>
          <p:nvPicPr>
            <p:cNvPr id="38998" name="Picture 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6754" y="1785482"/>
              <a:ext cx="381571" cy="10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ettangolo 5"/>
            <p:cNvSpPr>
              <a:spLocks noChangeArrowheads="1"/>
            </p:cNvSpPr>
            <p:nvPr/>
          </p:nvSpPr>
          <p:spPr bwMode="auto">
            <a:xfrm>
              <a:off x="7452320" y="1734658"/>
              <a:ext cx="15297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spcBef>
                  <a:spcPct val="20000"/>
                </a:spcBef>
                <a:buClr>
                  <a:srgbClr val="FF3300"/>
                </a:buClr>
              </a:pPr>
              <a:r>
                <a:rPr lang="en-US" sz="1200" b="1" dirty="0" smtClean="0">
                  <a:latin typeface="Garamond" pitchFamily="18" charset="0"/>
                  <a:cs typeface="Times New Roman" pitchFamily="18" charset="0"/>
                </a:rPr>
                <a:t>I</a:t>
              </a:r>
              <a:r>
                <a:rPr lang="en-US" sz="1200" b="1" baseline="-25000" dirty="0" smtClean="0">
                  <a:latin typeface="Garamond" pitchFamily="18" charset="0"/>
                  <a:cs typeface="Times New Roman" pitchFamily="18" charset="0"/>
                </a:rPr>
                <a:t>P&amp;A</a:t>
              </a:r>
              <a:r>
                <a:rPr lang="en-US" sz="1200" b="1" dirty="0" smtClean="0">
                  <a:latin typeface="Garamond" pitchFamily="18" charset="0"/>
                  <a:cs typeface="Times New Roman" pitchFamily="18" charset="0"/>
                </a:rPr>
                <a:t>&gt; 1 values</a:t>
              </a:r>
              <a:endParaRPr lang="en-US" sz="1200" b="1" dirty="0">
                <a:latin typeface="Garamond" pitchFamily="18" charset="0"/>
                <a:cs typeface="Times New Roman" pitchFamily="18" charset="0"/>
              </a:endParaRPr>
            </a:p>
          </p:txBody>
        </p:sp>
      </p:grpSp>
      <p:grpSp>
        <p:nvGrpSpPr>
          <p:cNvPr id="9" name="Gruppo 8"/>
          <p:cNvGrpSpPr/>
          <p:nvPr/>
        </p:nvGrpSpPr>
        <p:grpSpPr>
          <a:xfrm>
            <a:off x="1733046" y="3302583"/>
            <a:ext cx="6218791" cy="1630387"/>
            <a:chOff x="3188926" y="1798235"/>
            <a:chExt cx="6218791" cy="1630387"/>
          </a:xfrm>
        </p:grpSpPr>
        <p:pic>
          <p:nvPicPr>
            <p:cNvPr id="38997" name="Picture 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399" y="2834386"/>
              <a:ext cx="5790745" cy="59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uppo 7"/>
            <p:cNvGrpSpPr/>
            <p:nvPr/>
          </p:nvGrpSpPr>
          <p:grpSpPr>
            <a:xfrm>
              <a:off x="3188926" y="1798235"/>
              <a:ext cx="6218791" cy="1597246"/>
              <a:chOff x="3203399" y="1808813"/>
              <a:chExt cx="6218791" cy="1597246"/>
            </a:xfrm>
          </p:grpSpPr>
          <p:sp>
            <p:nvSpPr>
              <p:cNvPr id="21" name="Rettangolo 5"/>
              <p:cNvSpPr>
                <a:spLocks noChangeArrowheads="1"/>
              </p:cNvSpPr>
              <p:nvPr/>
            </p:nvSpPr>
            <p:spPr bwMode="auto">
              <a:xfrm>
                <a:off x="3203399" y="1808813"/>
                <a:ext cx="62079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spcBef>
                    <a:spcPct val="20000"/>
                  </a:spcBef>
                  <a:buClr>
                    <a:srgbClr val="FF3300"/>
                  </a:buClr>
                </a:pPr>
                <a:r>
                  <a:rPr lang="en-US" sz="1200" b="1" dirty="0" smtClean="0">
                    <a:latin typeface="Garamond" pitchFamily="18" charset="0"/>
                    <a:cs typeface="Times New Roman" pitchFamily="18" charset="0"/>
                  </a:rPr>
                  <a:t>6 story </a:t>
                </a:r>
                <a:r>
                  <a:rPr lang="en-US" sz="1200" b="1" dirty="0" err="1" smtClean="0">
                    <a:latin typeface="Garamond" pitchFamily="18" charset="0"/>
                    <a:cs typeface="Times New Roman" pitchFamily="18" charset="0"/>
                  </a:rPr>
                  <a:t>r.c</a:t>
                </a:r>
                <a:r>
                  <a:rPr lang="en-US" sz="1200" b="1" dirty="0" smtClean="0">
                    <a:latin typeface="Garamond" pitchFamily="18" charset="0"/>
                    <a:cs typeface="Times New Roman" pitchFamily="18" charset="0"/>
                  </a:rPr>
                  <a:t>. regular frame response to accelerograms of the chosen  set (</a:t>
                </a:r>
                <a:r>
                  <a:rPr lang="en-US" sz="1200" b="1" dirty="0" smtClean="0">
                    <a:solidFill>
                      <a:srgbClr val="0070C0"/>
                    </a:solidFill>
                    <a:latin typeface="Garamond" pitchFamily="18" charset="0"/>
                    <a:cs typeface="Times New Roman" pitchFamily="18" charset="0"/>
                  </a:rPr>
                  <a:t>a</a:t>
                </a:r>
                <a:r>
                  <a:rPr lang="en-US" sz="1200" b="1" baseline="-25000" dirty="0" smtClean="0">
                    <a:solidFill>
                      <a:srgbClr val="0070C0"/>
                    </a:solidFill>
                    <a:latin typeface="Garamond" pitchFamily="18" charset="0"/>
                    <a:cs typeface="Times New Roman" pitchFamily="18" charset="0"/>
                  </a:rPr>
                  <a:t>g</a:t>
                </a:r>
                <a:r>
                  <a:rPr lang="en-US" sz="1200" b="1" dirty="0" smtClean="0">
                    <a:solidFill>
                      <a:srgbClr val="0070C0"/>
                    </a:solidFill>
                    <a:latin typeface="Garamond" pitchFamily="18" charset="0"/>
                    <a:cs typeface="Times New Roman" pitchFamily="18" charset="0"/>
                  </a:rPr>
                  <a:t>=3,99 m/sec</a:t>
                </a:r>
                <a:r>
                  <a:rPr lang="en-US" sz="1200" b="1" baseline="30000" dirty="0" smtClean="0">
                    <a:solidFill>
                      <a:srgbClr val="0070C0"/>
                    </a:solidFill>
                    <a:latin typeface="Garamond" pitchFamily="18" charset="0"/>
                    <a:cs typeface="Times New Roman" pitchFamily="18" charset="0"/>
                  </a:rPr>
                  <a:t>2</a:t>
                </a:r>
                <a:r>
                  <a:rPr lang="en-US" sz="1200" b="1" dirty="0" smtClean="0">
                    <a:latin typeface="Garamond" pitchFamily="18" charset="0"/>
                    <a:cs typeface="Times New Roman" pitchFamily="18" charset="0"/>
                  </a:rPr>
                  <a:t>)  </a:t>
                </a:r>
                <a:endParaRPr lang="en-US" sz="1200" b="1" dirty="0">
                  <a:latin typeface="Garamond" pitchFamily="18" charset="0"/>
                  <a:cs typeface="Times New Roman" pitchFamily="18" charset="0"/>
                </a:endParaRPr>
              </a:p>
            </p:txBody>
          </p:sp>
          <p:sp>
            <p:nvSpPr>
              <p:cNvPr id="22" name="Rettangolo 5"/>
              <p:cNvSpPr>
                <a:spLocks noChangeArrowheads="1"/>
              </p:cNvSpPr>
              <p:nvPr/>
            </p:nvSpPr>
            <p:spPr bwMode="auto">
              <a:xfrm>
                <a:off x="3214284" y="2601992"/>
                <a:ext cx="62079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spcBef>
                    <a:spcPct val="20000"/>
                  </a:spcBef>
                  <a:buClr>
                    <a:srgbClr val="FF3300"/>
                  </a:buClr>
                </a:pPr>
                <a:r>
                  <a:rPr lang="en-US" sz="1200" b="1" dirty="0">
                    <a:latin typeface="Garamond" pitchFamily="18" charset="0"/>
                    <a:cs typeface="Times New Roman" pitchFamily="18" charset="0"/>
                  </a:rPr>
                  <a:t>6 story </a:t>
                </a:r>
                <a:r>
                  <a:rPr lang="en-US" sz="1200" b="1" dirty="0" err="1">
                    <a:latin typeface="Garamond" pitchFamily="18" charset="0"/>
                    <a:cs typeface="Times New Roman" pitchFamily="18" charset="0"/>
                  </a:rPr>
                  <a:t>r.c</a:t>
                </a:r>
                <a:r>
                  <a:rPr lang="en-US" sz="1200" b="1" dirty="0">
                    <a:latin typeface="Garamond" pitchFamily="18" charset="0"/>
                    <a:cs typeface="Times New Roman" pitchFamily="18" charset="0"/>
                  </a:rPr>
                  <a:t>. regular frame response to accelerograms of the chosen  </a:t>
                </a:r>
                <a:r>
                  <a:rPr lang="en-US" sz="1200" b="1" dirty="0" smtClean="0">
                    <a:latin typeface="Garamond" pitchFamily="18" charset="0"/>
                    <a:cs typeface="Times New Roman" pitchFamily="18" charset="0"/>
                  </a:rPr>
                  <a:t>set (</a:t>
                </a:r>
                <a:r>
                  <a:rPr lang="en-US" sz="1200" b="1" dirty="0" smtClean="0">
                    <a:solidFill>
                      <a:srgbClr val="0070C0"/>
                    </a:solidFill>
                    <a:latin typeface="Garamond" pitchFamily="18" charset="0"/>
                    <a:cs typeface="Times New Roman" pitchFamily="18" charset="0"/>
                  </a:rPr>
                  <a:t>ag=7,98 m/sec</a:t>
                </a:r>
                <a:r>
                  <a:rPr lang="en-US" sz="1200" b="1" baseline="30000" dirty="0" smtClean="0">
                    <a:solidFill>
                      <a:srgbClr val="0070C0"/>
                    </a:solidFill>
                    <a:latin typeface="Garamond" pitchFamily="18" charset="0"/>
                    <a:cs typeface="Times New Roman" pitchFamily="18" charset="0"/>
                  </a:rPr>
                  <a:t>2</a:t>
                </a:r>
                <a:r>
                  <a:rPr lang="en-US" sz="1200" b="1" dirty="0" smtClean="0">
                    <a:latin typeface="Garamond" pitchFamily="18" charset="0"/>
                    <a:cs typeface="Times New Roman" pitchFamily="18" charset="0"/>
                  </a:rPr>
                  <a:t>)  </a:t>
                </a:r>
                <a:endParaRPr lang="en-US" sz="1200" b="1" dirty="0">
                  <a:latin typeface="Garamond" pitchFamily="18" charset="0"/>
                  <a:cs typeface="Times New Roman" pitchFamily="18" charset="0"/>
                </a:endParaRPr>
              </a:p>
            </p:txBody>
          </p:sp>
          <p:pic>
            <p:nvPicPr>
              <p:cNvPr id="38996" name="Picture 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3399" y="2084128"/>
                <a:ext cx="5790746" cy="59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Rettangolo 54"/>
              <p:cNvSpPr/>
              <p:nvPr/>
            </p:nvSpPr>
            <p:spPr bwMode="auto">
              <a:xfrm>
                <a:off x="8635768" y="2186484"/>
                <a:ext cx="358375" cy="44730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p:txBody>
          </p:sp>
          <p:sp>
            <p:nvSpPr>
              <p:cNvPr id="56" name="Rettangolo 55"/>
              <p:cNvSpPr/>
              <p:nvPr/>
            </p:nvSpPr>
            <p:spPr bwMode="auto">
              <a:xfrm>
                <a:off x="8624883" y="2958752"/>
                <a:ext cx="401916" cy="44730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p:txBody>
          </p:sp>
        </p:grpSp>
      </p:grpSp>
      <p:sp>
        <p:nvSpPr>
          <p:cNvPr id="31" name="Rettangolo 30"/>
          <p:cNvSpPr/>
          <p:nvPr/>
        </p:nvSpPr>
        <p:spPr>
          <a:xfrm>
            <a:off x="36154" y="782057"/>
            <a:ext cx="9184529" cy="523220"/>
          </a:xfrm>
          <a:prstGeom prst="rect">
            <a:avLst/>
          </a:prstGeom>
          <a:noFill/>
          <a:ln>
            <a:noFill/>
          </a:ln>
          <a:effectLst/>
        </p:spPr>
        <p:txBody>
          <a:bodyPr wrap="square">
            <a:spAutoFit/>
          </a:bodyPr>
          <a:lstStyle/>
          <a:p>
            <a:r>
              <a:rPr lang="en-US" sz="2800" b="1" dirty="0" smtClean="0">
                <a:solidFill>
                  <a:schemeClr val="tx2"/>
                </a:solidFill>
                <a:effectLst>
                  <a:outerShdw blurRad="38100" dist="38100" dir="2700000" algn="tl">
                    <a:srgbClr val="000000">
                      <a:alpha val="43137"/>
                    </a:srgbClr>
                  </a:outerShdw>
                </a:effectLst>
                <a:ea typeface="MS PGothic" pitchFamily="34" charset="-128"/>
              </a:rPr>
              <a:t>Response scattering- 6storey regular </a:t>
            </a:r>
            <a:r>
              <a:rPr lang="en-US" sz="2800" b="1" dirty="0" err="1" smtClean="0">
                <a:solidFill>
                  <a:schemeClr val="tx2"/>
                </a:solidFill>
                <a:effectLst>
                  <a:outerShdw blurRad="38100" dist="38100" dir="2700000" algn="tl">
                    <a:srgbClr val="000000">
                      <a:alpha val="43137"/>
                    </a:srgbClr>
                  </a:outerShdw>
                </a:effectLst>
                <a:ea typeface="MS PGothic" pitchFamily="34" charset="-128"/>
              </a:rPr>
              <a:t>r.c</a:t>
            </a:r>
            <a:r>
              <a:rPr lang="en-US" sz="2800" b="1" dirty="0" smtClean="0">
                <a:solidFill>
                  <a:schemeClr val="tx2"/>
                </a:solidFill>
                <a:effectLst>
                  <a:outerShdw blurRad="38100" dist="38100" dir="2700000" algn="tl">
                    <a:srgbClr val="000000">
                      <a:alpha val="43137"/>
                    </a:srgbClr>
                  </a:outerShdw>
                </a:effectLst>
                <a:ea typeface="MS PGothic" pitchFamily="34" charset="-128"/>
              </a:rPr>
              <a:t>. frame</a:t>
            </a:r>
            <a:endParaRPr lang="en-US" sz="2000" b="1" dirty="0">
              <a:solidFill>
                <a:schemeClr val="tx2"/>
              </a:solidFill>
              <a:effectLst>
                <a:outerShdw blurRad="38100" dist="38100" dir="2700000" algn="tl">
                  <a:srgbClr val="000000">
                    <a:alpha val="43137"/>
                  </a:srgbClr>
                </a:outerShdw>
              </a:effectLst>
            </a:endParaRPr>
          </a:p>
        </p:txBody>
      </p:sp>
      <p:sp>
        <p:nvSpPr>
          <p:cNvPr id="32" name="Segnaposto numero diapositiva 1"/>
          <p:cNvSpPr>
            <a:spLocks noGrp="1"/>
          </p:cNvSpPr>
          <p:nvPr>
            <p:ph type="sldNum" sz="quarter" idx="12"/>
          </p:nvPr>
        </p:nvSpPr>
        <p:spPr>
          <a:xfrm>
            <a:off x="8805825" y="36910"/>
            <a:ext cx="338176" cy="273844"/>
          </a:xfrm>
        </p:spPr>
        <p:txBody>
          <a:bodyPr/>
          <a:lstStyle/>
          <a:p>
            <a:pPr>
              <a:defRPr/>
            </a:pPr>
            <a:fld id="{8F90E91E-D9A7-4EBC-81CE-4C0CE4D5C9E3}" type="slidenum">
              <a:rPr lang="en-US" smtClean="0">
                <a:latin typeface="Garamond" pitchFamily="18" charset="0"/>
              </a:rPr>
              <a:pPr>
                <a:defRPr/>
              </a:pPr>
              <a:t>7</a:t>
            </a:fld>
            <a:endParaRPr lang="en-US" dirty="0">
              <a:latin typeface="Garamond" pitchFamily="18" charset="0"/>
            </a:endParaRPr>
          </a:p>
        </p:txBody>
      </p:sp>
      <p:grpSp>
        <p:nvGrpSpPr>
          <p:cNvPr id="5" name="Gruppo 4"/>
          <p:cNvGrpSpPr/>
          <p:nvPr/>
        </p:nvGrpSpPr>
        <p:grpSpPr>
          <a:xfrm>
            <a:off x="7582241" y="3577898"/>
            <a:ext cx="1509868" cy="943133"/>
            <a:chOff x="9730715" y="531475"/>
            <a:chExt cx="2362270" cy="905363"/>
          </a:xfrm>
        </p:grpSpPr>
        <p:pic>
          <p:nvPicPr>
            <p:cNvPr id="30"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30715" y="531475"/>
              <a:ext cx="2362270" cy="90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10173967" y="551750"/>
              <a:ext cx="1448938" cy="215444"/>
            </a:xfrm>
            <a:prstGeom prst="rect">
              <a:avLst/>
            </a:prstGeom>
            <a:solidFill>
              <a:schemeClr val="bg1"/>
            </a:solidFill>
          </p:spPr>
          <p:txBody>
            <a:bodyPr wrap="square">
              <a:spAutoFit/>
            </a:bodyPr>
            <a:lstStyle/>
            <a:p>
              <a:r>
                <a:rPr lang="en-US" sz="800" dirty="0" smtClean="0">
                  <a:solidFill>
                    <a:schemeClr val="tx2">
                      <a:lumMod val="75000"/>
                    </a:schemeClr>
                  </a:solidFill>
                </a:rPr>
                <a:t>Ductility demand </a:t>
              </a:r>
              <a:r>
                <a:rPr lang="en-US" sz="800" dirty="0" err="1" smtClean="0">
                  <a:solidFill>
                    <a:schemeClr val="tx2">
                      <a:lumMod val="75000"/>
                    </a:schemeClr>
                  </a:solidFill>
                </a:rPr>
                <a:t>CoV</a:t>
              </a:r>
              <a:r>
                <a:rPr lang="en-US" sz="800" dirty="0" smtClean="0">
                  <a:solidFill>
                    <a:schemeClr val="tx2">
                      <a:lumMod val="75000"/>
                    </a:schemeClr>
                  </a:solidFill>
                </a:rPr>
                <a:t> (set 24)</a:t>
              </a:r>
              <a:endParaRPr lang="en-US" sz="800" dirty="0"/>
            </a:p>
          </p:txBody>
        </p:sp>
      </p:grpSp>
      <p:grpSp>
        <p:nvGrpSpPr>
          <p:cNvPr id="10" name="Gruppo 9"/>
          <p:cNvGrpSpPr/>
          <p:nvPr/>
        </p:nvGrpSpPr>
        <p:grpSpPr>
          <a:xfrm>
            <a:off x="7566198" y="2485012"/>
            <a:ext cx="1356827" cy="732880"/>
            <a:chOff x="1720981" y="2846956"/>
            <a:chExt cx="1356827" cy="732880"/>
          </a:xfrm>
        </p:grpSpPr>
        <p:pic>
          <p:nvPicPr>
            <p:cNvPr id="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20981" y="2846956"/>
              <a:ext cx="1356827" cy="73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1992831" y="2859624"/>
              <a:ext cx="732893" cy="184666"/>
            </a:xfrm>
            <a:prstGeom prst="rect">
              <a:avLst/>
            </a:prstGeom>
            <a:solidFill>
              <a:schemeClr val="bg1"/>
            </a:solidFill>
          </p:spPr>
          <p:txBody>
            <a:bodyPr wrap="none">
              <a:spAutoFit/>
            </a:bodyPr>
            <a:lstStyle/>
            <a:p>
              <a:r>
                <a:rPr lang="en-US" sz="600" dirty="0" smtClean="0">
                  <a:solidFill>
                    <a:srgbClr val="242852">
                      <a:lumMod val="75000"/>
                    </a:srgbClr>
                  </a:solidFill>
                </a:rPr>
                <a:t>Response spectra</a:t>
              </a:r>
              <a:endParaRPr lang="en-US" sz="1400" dirty="0"/>
            </a:p>
          </p:txBody>
        </p:sp>
      </p:grpSp>
    </p:spTree>
    <p:extLst>
      <p:ext uri="{BB962C8B-B14F-4D97-AF65-F5344CB8AC3E}">
        <p14:creationId xmlns:p14="http://schemas.microsoft.com/office/powerpoint/2010/main" val="2070560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0160" y="5012035"/>
            <a:ext cx="4313600" cy="13146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egnaposto numero diapositiva 1"/>
          <p:cNvSpPr>
            <a:spLocks noGrp="1"/>
          </p:cNvSpPr>
          <p:nvPr>
            <p:ph type="sldNum" sz="quarter" idx="12"/>
          </p:nvPr>
        </p:nvSpPr>
        <p:spPr>
          <a:xfrm>
            <a:off x="8805825" y="36910"/>
            <a:ext cx="338176" cy="273844"/>
          </a:xfrm>
        </p:spPr>
        <p:txBody>
          <a:bodyPr/>
          <a:lstStyle/>
          <a:p>
            <a:pPr>
              <a:defRPr/>
            </a:pPr>
            <a:fld id="{8F90E91E-D9A7-4EBC-81CE-4C0CE4D5C9E3}" type="slidenum">
              <a:rPr lang="it-IT" smtClean="0">
                <a:latin typeface="Garamond" pitchFamily="18" charset="0"/>
              </a:rPr>
              <a:pPr>
                <a:defRPr/>
              </a:pPr>
              <a:t>8</a:t>
            </a:fld>
            <a:endParaRPr lang="it-IT" dirty="0">
              <a:latin typeface="Garamond" pitchFamily="18" charset="0"/>
            </a:endParaRPr>
          </a:p>
        </p:txBody>
      </p:sp>
      <p:sp>
        <p:nvSpPr>
          <p:cNvPr id="5" name="Rettangolo 4"/>
          <p:cNvSpPr/>
          <p:nvPr/>
        </p:nvSpPr>
        <p:spPr>
          <a:xfrm>
            <a:off x="65315" y="872107"/>
            <a:ext cx="6552655" cy="523220"/>
          </a:xfrm>
          <a:prstGeom prst="rect">
            <a:avLst/>
          </a:prstGeom>
          <a:noFill/>
          <a:ln>
            <a:noFill/>
          </a:ln>
          <a:effectLst/>
        </p:spPr>
        <p:txBody>
          <a:bodyPr wrap="square">
            <a:spAutoFit/>
          </a:bodyPr>
          <a:lstStyle/>
          <a:p>
            <a:r>
              <a:rPr lang="en-US" sz="2800" b="1" dirty="0" smtClean="0">
                <a:solidFill>
                  <a:schemeClr val="tx2"/>
                </a:solidFill>
                <a:effectLst>
                  <a:outerShdw blurRad="38100" dist="38100" dir="2700000" algn="tl">
                    <a:srgbClr val="000000">
                      <a:alpha val="43137"/>
                    </a:srgbClr>
                  </a:outerShdw>
                </a:effectLst>
                <a:ea typeface="MS PGothic" pitchFamily="34" charset="-128"/>
              </a:rPr>
              <a:t>Response of Hysteretic system</a:t>
            </a:r>
            <a:endParaRPr lang="en-US" sz="2000" b="1" dirty="0">
              <a:solidFill>
                <a:schemeClr val="tx2"/>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4"/>
          <a:srcRect/>
          <a:stretch>
            <a:fillRect/>
          </a:stretch>
        </p:blipFill>
        <p:spPr bwMode="auto">
          <a:xfrm>
            <a:off x="21771" y="3435201"/>
            <a:ext cx="2111831" cy="1576834"/>
          </a:xfrm>
          <a:prstGeom prst="rect">
            <a:avLst/>
          </a:prstGeom>
          <a:noFill/>
          <a:ln w="9525">
            <a:noFill/>
            <a:miter lim="800000"/>
            <a:headEnd/>
            <a:tailEnd/>
          </a:ln>
        </p:spPr>
      </p:pic>
      <p:pic>
        <p:nvPicPr>
          <p:cNvPr id="5124" name="Picture 4"/>
          <p:cNvPicPr>
            <a:picLocks noChangeAspect="1" noChangeArrowheads="1"/>
          </p:cNvPicPr>
          <p:nvPr/>
        </p:nvPicPr>
        <p:blipFill>
          <a:blip r:embed="rId5"/>
          <a:srcRect/>
          <a:stretch>
            <a:fillRect/>
          </a:stretch>
        </p:blipFill>
        <p:spPr bwMode="auto">
          <a:xfrm>
            <a:off x="2139719" y="3457871"/>
            <a:ext cx="2194041" cy="1575935"/>
          </a:xfrm>
          <a:prstGeom prst="rect">
            <a:avLst/>
          </a:prstGeom>
          <a:noFill/>
          <a:ln w="9525">
            <a:noFill/>
            <a:miter lim="800000"/>
            <a:headEnd/>
            <a:tailEnd/>
          </a:ln>
        </p:spPr>
      </p:pic>
      <p:sp>
        <p:nvSpPr>
          <p:cNvPr id="9" name="Rettangolo 8"/>
          <p:cNvSpPr/>
          <p:nvPr/>
        </p:nvSpPr>
        <p:spPr>
          <a:xfrm>
            <a:off x="20160" y="1980259"/>
            <a:ext cx="4116412" cy="1532727"/>
          </a:xfrm>
          <a:prstGeom prst="rect">
            <a:avLst/>
          </a:prstGeom>
        </p:spPr>
        <p:txBody>
          <a:bodyPr wrap="square">
            <a:spAutoFit/>
          </a:bodyPr>
          <a:lstStyle/>
          <a:p>
            <a:pPr marL="176213" indent="-176213" algn="just">
              <a:spcBef>
                <a:spcPct val="20000"/>
              </a:spcBef>
              <a:buFont typeface="Wingdings" pitchFamily="2" charset="2"/>
              <a:buChar char="ü"/>
            </a:pPr>
            <a:r>
              <a:rPr lang="en-US" b="1" dirty="0" smtClean="0">
                <a:solidFill>
                  <a:schemeClr val="tx2"/>
                </a:solidFill>
                <a:cs typeface="Times New Roman" pitchFamily="18" charset="0"/>
              </a:rPr>
              <a:t>Response of bilinear hysteretic system in the frequency domain</a:t>
            </a:r>
          </a:p>
          <a:p>
            <a:pPr marL="176213" indent="-176213" algn="just">
              <a:spcBef>
                <a:spcPct val="20000"/>
              </a:spcBef>
              <a:buFont typeface="Wingdings" pitchFamily="2" charset="2"/>
              <a:buChar char="ü"/>
            </a:pPr>
            <a:r>
              <a:rPr lang="en-US" b="1" dirty="0" smtClean="0">
                <a:solidFill>
                  <a:schemeClr val="tx2"/>
                </a:solidFill>
                <a:cs typeface="Times New Roman" pitchFamily="18" charset="0"/>
              </a:rPr>
              <a:t>Energy content (power Spectral density) of input e response to spectrum-compatible accelerograms</a:t>
            </a:r>
          </a:p>
        </p:txBody>
      </p:sp>
      <p:sp>
        <p:nvSpPr>
          <p:cNvPr id="10" name="Rettangolo 9"/>
          <p:cNvSpPr/>
          <p:nvPr/>
        </p:nvSpPr>
        <p:spPr>
          <a:xfrm>
            <a:off x="65315" y="1335321"/>
            <a:ext cx="8937171" cy="523220"/>
          </a:xfrm>
          <a:prstGeom prst="rect">
            <a:avLst/>
          </a:prstGeom>
        </p:spPr>
        <p:txBody>
          <a:bodyPr wrap="square">
            <a:spAutoFit/>
          </a:bodyPr>
          <a:lstStyle/>
          <a:p>
            <a:r>
              <a:rPr lang="it-IT" sz="1400" dirty="0" smtClean="0">
                <a:solidFill>
                  <a:srgbClr val="0070C0"/>
                </a:solidFill>
                <a:latin typeface="Garamond" pitchFamily="18" charset="0"/>
                <a:cs typeface="Times New Roman" pitchFamily="18" charset="0"/>
              </a:rPr>
              <a:t>[</a:t>
            </a:r>
            <a:r>
              <a:rPr lang="it-IT" sz="1400" dirty="0" smtClean="0">
                <a:solidFill>
                  <a:srgbClr val="0070C0"/>
                </a:solidFill>
                <a:latin typeface="Garamond" pitchFamily="18" charset="0"/>
              </a:rPr>
              <a:t>Colajanni 1998. </a:t>
            </a:r>
            <a:r>
              <a:rPr lang="en-US" sz="1400" dirty="0" smtClean="0">
                <a:solidFill>
                  <a:srgbClr val="0070C0"/>
                </a:solidFill>
                <a:latin typeface="Garamond" pitchFamily="18" charset="0"/>
              </a:rPr>
              <a:t>“Braced Frames with Hysteretic Dissipative Devices: Seismic Response and Design Criteria.</a:t>
            </a:r>
            <a:r>
              <a:rPr lang="en-US" sz="1400" dirty="0" smtClean="0"/>
              <a:t> </a:t>
            </a:r>
            <a:r>
              <a:rPr lang="en-US" sz="1400" i="1" dirty="0" smtClean="0">
                <a:solidFill>
                  <a:srgbClr val="0070C0"/>
                </a:solidFill>
                <a:latin typeface="Garamond" pitchFamily="18" charset="0"/>
              </a:rPr>
              <a:t>Journal of Earthquake Engineering, Vol. 3, No. 1 33-57</a:t>
            </a:r>
            <a:r>
              <a:rPr lang="en-US" sz="1400" dirty="0" smtClean="0">
                <a:solidFill>
                  <a:srgbClr val="0070C0"/>
                </a:solidFill>
                <a:latin typeface="Garamond" pitchFamily="18" charset="0"/>
              </a:rPr>
              <a:t>.</a:t>
            </a:r>
            <a:endParaRPr lang="en-US" dirty="0"/>
          </a:p>
        </p:txBody>
      </p:sp>
      <p:pic>
        <p:nvPicPr>
          <p:cNvPr id="5125" name="Picture 5"/>
          <p:cNvPicPr>
            <a:picLocks noChangeAspect="1" noChangeArrowheads="1"/>
          </p:cNvPicPr>
          <p:nvPr/>
        </p:nvPicPr>
        <p:blipFill>
          <a:blip r:embed="rId6"/>
          <a:srcRect/>
          <a:stretch>
            <a:fillRect/>
          </a:stretch>
        </p:blipFill>
        <p:spPr bwMode="auto">
          <a:xfrm>
            <a:off x="4403950" y="3611564"/>
            <a:ext cx="3030095" cy="1469578"/>
          </a:xfrm>
          <a:prstGeom prst="rect">
            <a:avLst/>
          </a:prstGeom>
          <a:noFill/>
          <a:ln w="9525">
            <a:noFill/>
            <a:miter lim="800000"/>
            <a:headEnd/>
            <a:tailEnd/>
          </a:ln>
        </p:spPr>
      </p:pic>
      <p:sp>
        <p:nvSpPr>
          <p:cNvPr id="12" name="Rettangolo 7"/>
          <p:cNvSpPr>
            <a:spLocks noChangeArrowheads="1"/>
          </p:cNvSpPr>
          <p:nvPr/>
        </p:nvSpPr>
        <p:spPr bwMode="auto">
          <a:xfrm>
            <a:off x="4319972" y="1616603"/>
            <a:ext cx="44284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pPr>
            <a:r>
              <a:rPr lang="it-IT" sz="1600" b="1" dirty="0" smtClean="0">
                <a:solidFill>
                  <a:srgbClr val="FF0000"/>
                </a:solidFill>
                <a:latin typeface="Garamond" pitchFamily="18" charset="0"/>
                <a:cs typeface="Times New Roman" pitchFamily="18" charset="0"/>
              </a:rPr>
              <a:t>   Structure </a:t>
            </a:r>
            <a:r>
              <a:rPr lang="it-IT" sz="1600" b="1" dirty="0">
                <a:solidFill>
                  <a:srgbClr val="FF0000"/>
                </a:solidFill>
                <a:latin typeface="Garamond" pitchFamily="18" charset="0"/>
                <a:cs typeface="Times New Roman" pitchFamily="18" charset="0"/>
              </a:rPr>
              <a:t>Effective Peak Acceleration (SEPA</a:t>
            </a:r>
            <a:r>
              <a:rPr lang="it-IT" sz="1600" b="1" dirty="0" smtClean="0">
                <a:solidFill>
                  <a:srgbClr val="FF0000"/>
                </a:solidFill>
                <a:latin typeface="Garamond" pitchFamily="18" charset="0"/>
                <a:cs typeface="Times New Roman" pitchFamily="18" charset="0"/>
              </a:rPr>
              <a:t>)</a:t>
            </a:r>
          </a:p>
        </p:txBody>
      </p:sp>
      <p:grpSp>
        <p:nvGrpSpPr>
          <p:cNvPr id="13" name="Gruppo 12"/>
          <p:cNvGrpSpPr/>
          <p:nvPr/>
        </p:nvGrpSpPr>
        <p:grpSpPr>
          <a:xfrm>
            <a:off x="4758086" y="1896826"/>
            <a:ext cx="3547715" cy="1427891"/>
            <a:chOff x="4783485" y="682063"/>
            <a:chExt cx="3640943" cy="1547577"/>
          </a:xfrm>
        </p:grpSpPr>
        <p:graphicFrame>
          <p:nvGraphicFramePr>
            <p:cNvPr id="14" name="Oggetto 13"/>
            <p:cNvGraphicFramePr>
              <a:graphicFrameLocks noChangeAspect="1"/>
            </p:cNvGraphicFramePr>
            <p:nvPr>
              <p:extLst>
                <p:ext uri="{D42A27DB-BD31-4B8C-83A1-F6EECF244321}">
                  <p14:modId xmlns:p14="http://schemas.microsoft.com/office/powerpoint/2010/main" val="2484724253"/>
                </p:ext>
              </p:extLst>
            </p:nvPr>
          </p:nvGraphicFramePr>
          <p:xfrm>
            <a:off x="4869476" y="735657"/>
            <a:ext cx="3489782" cy="1417745"/>
          </p:xfrm>
          <a:graphic>
            <a:graphicData uri="http://schemas.openxmlformats.org/presentationml/2006/ole">
              <mc:AlternateContent xmlns:mc="http://schemas.openxmlformats.org/markup-compatibility/2006">
                <mc:Choice xmlns:v="urn:schemas-microsoft-com:vml" Requires="v">
                  <p:oleObj spid="_x0000_s5164" name="Equation" r:id="rId7" imgW="2438280" imgH="990360" progId="Equation.DSMT4">
                    <p:embed/>
                  </p:oleObj>
                </mc:Choice>
                <mc:Fallback>
                  <p:oleObj name="Equation" r:id="rId7" imgW="2438280" imgH="990360" progId="Equation.DSMT4">
                    <p:embed/>
                    <p:pic>
                      <p:nvPicPr>
                        <p:cNvPr id="0" name="Picture 6"/>
                        <p:cNvPicPr>
                          <a:picLocks noChangeAspect="1" noChangeArrowheads="1"/>
                        </p:cNvPicPr>
                        <p:nvPr/>
                      </p:nvPicPr>
                      <p:blipFill>
                        <a:blip r:embed="rId8"/>
                        <a:srcRect/>
                        <a:stretch>
                          <a:fillRect/>
                        </a:stretch>
                      </p:blipFill>
                      <p:spPr bwMode="auto">
                        <a:xfrm>
                          <a:off x="4869476" y="735657"/>
                          <a:ext cx="3489782" cy="1417745"/>
                        </a:xfrm>
                        <a:prstGeom prst="rect">
                          <a:avLst/>
                        </a:prstGeom>
                        <a:noFill/>
                        <a:ln w="19050">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ttangolo 14"/>
            <p:cNvSpPr/>
            <p:nvPr/>
          </p:nvSpPr>
          <p:spPr bwMode="auto">
            <a:xfrm>
              <a:off x="4783485" y="682063"/>
              <a:ext cx="3640943" cy="1547577"/>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chemeClr val="tx1"/>
                </a:solidFill>
                <a:effectLst/>
                <a:latin typeface="Arial" pitchFamily="34" charset="0"/>
              </a:endParaRPr>
            </a:p>
          </p:txBody>
        </p:sp>
      </p:grpSp>
      <p:sp>
        <p:nvSpPr>
          <p:cNvPr id="16" name="Rettangolo 7"/>
          <p:cNvSpPr>
            <a:spLocks noChangeArrowheads="1"/>
          </p:cNvSpPr>
          <p:nvPr/>
        </p:nvSpPr>
        <p:spPr bwMode="auto">
          <a:xfrm>
            <a:off x="4533900" y="3279207"/>
            <a:ext cx="44284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tabLst>
                <a:tab pos="1612900" algn="l"/>
              </a:tabLst>
            </a:pPr>
            <a:r>
              <a:rPr lang="en-US" sz="1600" dirty="0" smtClean="0">
                <a:solidFill>
                  <a:schemeClr val="tx2"/>
                </a:solidFill>
                <a:cs typeface="Times New Roman" pitchFamily="18" charset="0"/>
              </a:rPr>
              <a:t>T</a:t>
            </a:r>
            <a:r>
              <a:rPr lang="en-US" sz="1600" baseline="-25000" dirty="0" smtClean="0">
                <a:solidFill>
                  <a:schemeClr val="tx2"/>
                </a:solidFill>
                <a:cs typeface="Times New Roman" pitchFamily="18" charset="0"/>
              </a:rPr>
              <a:t>d</a:t>
            </a:r>
            <a:r>
              <a:rPr lang="en-US" sz="1600" dirty="0" smtClean="0">
                <a:solidFill>
                  <a:schemeClr val="tx2"/>
                </a:solidFill>
                <a:cs typeface="Times New Roman" pitchFamily="18" charset="0"/>
              </a:rPr>
              <a:t> fundamental period of damaged structure</a:t>
            </a:r>
            <a:endParaRPr lang="en-US" sz="1600" dirty="0">
              <a:solidFill>
                <a:schemeClr val="tx2"/>
              </a:solidFill>
              <a:cs typeface="Times New Roman" pitchFamily="18" charset="0"/>
            </a:endParaRPr>
          </a:p>
        </p:txBody>
      </p:sp>
      <p:pic>
        <p:nvPicPr>
          <p:cNvPr id="18"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9178" y="3644222"/>
            <a:ext cx="2321892" cy="1436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2936015" y="4982189"/>
            <a:ext cx="601447" cy="200055"/>
          </a:xfrm>
          <a:prstGeom prst="rect">
            <a:avLst/>
          </a:prstGeom>
        </p:spPr>
        <p:txBody>
          <a:bodyPr wrap="none">
            <a:spAutoFit/>
          </a:bodyPr>
          <a:lstStyle/>
          <a:p>
            <a:r>
              <a:rPr lang="en-US" sz="700" b="1" dirty="0" smtClean="0">
                <a:solidFill>
                  <a:schemeClr val="tx2"/>
                </a:solidFill>
                <a:latin typeface="Symbol" panose="05050102010706020507" pitchFamily="18" charset="2"/>
                <a:cs typeface="Times New Roman" pitchFamily="18" charset="0"/>
              </a:rPr>
              <a:t>w</a:t>
            </a:r>
            <a:r>
              <a:rPr lang="en-US" sz="700" b="1" dirty="0" smtClean="0">
                <a:solidFill>
                  <a:schemeClr val="tx2"/>
                </a:solidFill>
                <a:cs typeface="Times New Roman" pitchFamily="18" charset="0"/>
              </a:rPr>
              <a:t> (rad/sec)</a:t>
            </a:r>
            <a:endParaRPr lang="en-US" sz="700" dirty="0"/>
          </a:p>
        </p:txBody>
      </p:sp>
      <p:sp>
        <p:nvSpPr>
          <p:cNvPr id="17" name="Rettangolo 16"/>
          <p:cNvSpPr/>
          <p:nvPr/>
        </p:nvSpPr>
        <p:spPr>
          <a:xfrm>
            <a:off x="741974" y="4971304"/>
            <a:ext cx="601447" cy="200055"/>
          </a:xfrm>
          <a:prstGeom prst="rect">
            <a:avLst/>
          </a:prstGeom>
        </p:spPr>
        <p:txBody>
          <a:bodyPr wrap="none">
            <a:spAutoFit/>
          </a:bodyPr>
          <a:lstStyle/>
          <a:p>
            <a:r>
              <a:rPr lang="en-US" sz="700" b="1" dirty="0" smtClean="0">
                <a:solidFill>
                  <a:schemeClr val="tx2"/>
                </a:solidFill>
                <a:latin typeface="Symbol" panose="05050102010706020507" pitchFamily="18" charset="2"/>
                <a:cs typeface="Times New Roman" pitchFamily="18" charset="0"/>
              </a:rPr>
              <a:t>w</a:t>
            </a:r>
            <a:r>
              <a:rPr lang="en-US" sz="700" b="1" dirty="0" smtClean="0">
                <a:solidFill>
                  <a:schemeClr val="tx2"/>
                </a:solidFill>
                <a:cs typeface="Times New Roman" pitchFamily="18" charset="0"/>
              </a:rPr>
              <a:t> (rad/sec)</a:t>
            </a:r>
            <a:endParaRPr lang="en-US" sz="700" dirty="0"/>
          </a:p>
        </p:txBody>
      </p:sp>
    </p:spTree>
    <p:extLst>
      <p:ext uri="{BB962C8B-B14F-4D97-AF65-F5344CB8AC3E}">
        <p14:creationId xmlns:p14="http://schemas.microsoft.com/office/powerpoint/2010/main" val="2636025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p:cNvSpPr>
            <a:spLocks noGrp="1"/>
          </p:cNvSpPr>
          <p:nvPr>
            <p:ph type="sldNum" sz="quarter" idx="12"/>
          </p:nvPr>
        </p:nvSpPr>
        <p:spPr>
          <a:xfrm>
            <a:off x="8805825" y="36910"/>
            <a:ext cx="338176" cy="273844"/>
          </a:xfrm>
        </p:spPr>
        <p:txBody>
          <a:bodyPr/>
          <a:lstStyle/>
          <a:p>
            <a:pPr>
              <a:defRPr/>
            </a:pPr>
            <a:fld id="{8F90E91E-D9A7-4EBC-81CE-4C0CE4D5C9E3}" type="slidenum">
              <a:rPr lang="it-IT" smtClean="0">
                <a:latin typeface="Garamond" pitchFamily="18" charset="0"/>
              </a:rPr>
              <a:pPr>
                <a:defRPr/>
              </a:pPr>
              <a:t>9</a:t>
            </a:fld>
            <a:endParaRPr lang="it-IT" dirty="0">
              <a:latin typeface="Garamond" pitchFamily="18" charset="0"/>
            </a:endParaRPr>
          </a:p>
        </p:txBody>
      </p:sp>
      <p:sp>
        <p:nvSpPr>
          <p:cNvPr id="5" name="Rettangolo 4"/>
          <p:cNvSpPr/>
          <p:nvPr/>
        </p:nvSpPr>
        <p:spPr>
          <a:xfrm>
            <a:off x="35716" y="738886"/>
            <a:ext cx="8939197" cy="523220"/>
          </a:xfrm>
          <a:prstGeom prst="rect">
            <a:avLst/>
          </a:prstGeom>
          <a:noFill/>
          <a:ln>
            <a:noFill/>
          </a:ln>
          <a:effectLst/>
        </p:spPr>
        <p:txBody>
          <a:bodyPr wrap="square">
            <a:spAutoFit/>
          </a:bodyPr>
          <a:lstStyle/>
          <a:p>
            <a:r>
              <a:rPr lang="en-US" sz="2800" b="1" dirty="0" smtClean="0">
                <a:solidFill>
                  <a:schemeClr val="tx2"/>
                </a:solidFill>
                <a:effectLst>
                  <a:outerShdw blurRad="38100" dist="38100" dir="2700000" algn="tl">
                    <a:srgbClr val="000000">
                      <a:alpha val="43137"/>
                    </a:srgbClr>
                  </a:outerShdw>
                </a:effectLst>
                <a:ea typeface="MS PGothic" pitchFamily="34" charset="-128"/>
              </a:rPr>
              <a:t>Assessment of fundamental period of damaged structure</a:t>
            </a:r>
            <a:endParaRPr lang="en-US" sz="2000" b="1" dirty="0">
              <a:solidFill>
                <a:schemeClr val="tx2"/>
              </a:solidFill>
              <a:effectLst>
                <a:outerShdw blurRad="38100" dist="38100" dir="2700000" algn="tl">
                  <a:srgbClr val="000000">
                    <a:alpha val="43137"/>
                  </a:srgbClr>
                </a:outerShdw>
              </a:effectLst>
            </a:endParaRPr>
          </a:p>
        </p:txBody>
      </p:sp>
      <p:graphicFrame>
        <p:nvGraphicFramePr>
          <p:cNvPr id="21" name="Oggetto 20"/>
          <p:cNvGraphicFramePr>
            <a:graphicFrameLocks noChangeAspect="1"/>
          </p:cNvGraphicFramePr>
          <p:nvPr>
            <p:extLst>
              <p:ext uri="{D42A27DB-BD31-4B8C-83A1-F6EECF244321}">
                <p14:modId xmlns:p14="http://schemas.microsoft.com/office/powerpoint/2010/main" val="3216934831"/>
              </p:ext>
            </p:extLst>
          </p:nvPr>
        </p:nvGraphicFramePr>
        <p:xfrm>
          <a:off x="7322988" y="1518951"/>
          <a:ext cx="1641952" cy="587223"/>
        </p:xfrm>
        <a:graphic>
          <a:graphicData uri="http://schemas.openxmlformats.org/presentationml/2006/ole">
            <mc:AlternateContent xmlns:mc="http://schemas.openxmlformats.org/markup-compatibility/2006">
              <mc:Choice xmlns:v="urn:schemas-microsoft-com:vml" Requires="v">
                <p:oleObj spid="_x0000_s6378" name="Equation" r:id="rId4" imgW="2400120" imgH="939600" progId="Equation.DSMT4">
                  <p:embed/>
                </p:oleObj>
              </mc:Choice>
              <mc:Fallback>
                <p:oleObj name="Equation" r:id="rId4" imgW="2400120" imgH="939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2988" y="1518951"/>
                        <a:ext cx="1641952" cy="587223"/>
                      </a:xfrm>
                      <a:prstGeom prst="rect">
                        <a:avLst/>
                      </a:prstGeom>
                      <a:noFill/>
                      <a:ln w="19050">
                        <a:solidFill>
                          <a:srgbClr val="FF3300"/>
                        </a:solidFill>
                        <a:miter lim="800000"/>
                        <a:headEnd/>
                        <a:tailEnd/>
                      </a:ln>
                      <a:extLst/>
                    </p:spPr>
                  </p:pic>
                </p:oleObj>
              </mc:Fallback>
            </mc:AlternateContent>
          </a:graphicData>
        </a:graphic>
      </p:graphicFrame>
      <p:grpSp>
        <p:nvGrpSpPr>
          <p:cNvPr id="23" name="Gruppo 22"/>
          <p:cNvGrpSpPr/>
          <p:nvPr/>
        </p:nvGrpSpPr>
        <p:grpSpPr>
          <a:xfrm>
            <a:off x="2933308" y="3624263"/>
            <a:ext cx="2541919" cy="646812"/>
            <a:chOff x="1513099" y="2948743"/>
            <a:chExt cx="2926928" cy="698920"/>
          </a:xfrm>
        </p:grpSpPr>
        <p:graphicFrame>
          <p:nvGraphicFramePr>
            <p:cNvPr id="24" name="Oggetto 23"/>
            <p:cNvGraphicFramePr>
              <a:graphicFrameLocks noChangeAspect="1"/>
            </p:cNvGraphicFramePr>
            <p:nvPr>
              <p:extLst>
                <p:ext uri="{D42A27DB-BD31-4B8C-83A1-F6EECF244321}">
                  <p14:modId xmlns:p14="http://schemas.microsoft.com/office/powerpoint/2010/main" val="2051165216"/>
                </p:ext>
              </p:extLst>
            </p:nvPr>
          </p:nvGraphicFramePr>
          <p:xfrm>
            <a:off x="1594271" y="2948743"/>
            <a:ext cx="2648408" cy="622686"/>
          </p:xfrm>
          <a:graphic>
            <a:graphicData uri="http://schemas.openxmlformats.org/presentationml/2006/ole">
              <mc:AlternateContent xmlns:mc="http://schemas.openxmlformats.org/markup-compatibility/2006">
                <mc:Choice xmlns:v="urn:schemas-microsoft-com:vml" Requires="v">
                  <p:oleObj spid="_x0000_s6379" name="Equation" r:id="rId6" imgW="1968480" imgH="419040" progId="Equation.DSMT4">
                    <p:embed/>
                  </p:oleObj>
                </mc:Choice>
                <mc:Fallback>
                  <p:oleObj name="Equation" r:id="rId6" imgW="1968480" imgH="419040" progId="Equation.DSMT4">
                    <p:embed/>
                    <p:pic>
                      <p:nvPicPr>
                        <p:cNvPr id="0" name="Picture 4"/>
                        <p:cNvPicPr>
                          <a:picLocks noChangeAspect="1" noChangeArrowheads="1"/>
                        </p:cNvPicPr>
                        <p:nvPr/>
                      </p:nvPicPr>
                      <p:blipFill>
                        <a:blip r:embed="rId7"/>
                        <a:srcRect/>
                        <a:stretch>
                          <a:fillRect/>
                        </a:stretch>
                      </p:blipFill>
                      <p:spPr bwMode="auto">
                        <a:xfrm>
                          <a:off x="1594271" y="2948743"/>
                          <a:ext cx="2648408" cy="622686"/>
                        </a:xfrm>
                        <a:prstGeom prst="rect">
                          <a:avLst/>
                        </a:prstGeom>
                        <a:noFill/>
                        <a:ln>
                          <a:noFill/>
                        </a:ln>
                        <a:extLst/>
                      </p:spPr>
                    </p:pic>
                  </p:oleObj>
                </mc:Fallback>
              </mc:AlternateContent>
            </a:graphicData>
          </a:graphic>
        </p:graphicFrame>
        <p:sp>
          <p:nvSpPr>
            <p:cNvPr id="26" name="Rettangolo 25"/>
            <p:cNvSpPr/>
            <p:nvPr/>
          </p:nvSpPr>
          <p:spPr bwMode="auto">
            <a:xfrm>
              <a:off x="1513099" y="2956321"/>
              <a:ext cx="2926928" cy="69134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chemeClr val="tx1"/>
                </a:solidFill>
                <a:effectLst/>
                <a:latin typeface="Arial" pitchFamily="34" charset="0"/>
              </a:endParaRPr>
            </a:p>
          </p:txBody>
        </p:sp>
      </p:grpSp>
      <p:grpSp>
        <p:nvGrpSpPr>
          <p:cNvPr id="27" name="Gruppo 26"/>
          <p:cNvGrpSpPr/>
          <p:nvPr/>
        </p:nvGrpSpPr>
        <p:grpSpPr>
          <a:xfrm>
            <a:off x="2921067" y="4315844"/>
            <a:ext cx="2508901" cy="648072"/>
            <a:chOff x="6050821" y="2924944"/>
            <a:chExt cx="2601017" cy="648072"/>
          </a:xfrm>
        </p:grpSpPr>
        <p:graphicFrame>
          <p:nvGraphicFramePr>
            <p:cNvPr id="28" name="Oggetto 27"/>
            <p:cNvGraphicFramePr>
              <a:graphicFrameLocks noChangeAspect="1"/>
            </p:cNvGraphicFramePr>
            <p:nvPr>
              <p:extLst>
                <p:ext uri="{D42A27DB-BD31-4B8C-83A1-F6EECF244321}">
                  <p14:modId xmlns:p14="http://schemas.microsoft.com/office/powerpoint/2010/main" val="1722194630"/>
                </p:ext>
              </p:extLst>
            </p:nvPr>
          </p:nvGraphicFramePr>
          <p:xfrm>
            <a:off x="6067210" y="2933450"/>
            <a:ext cx="2412723" cy="614363"/>
          </p:xfrm>
          <a:graphic>
            <a:graphicData uri="http://schemas.openxmlformats.org/presentationml/2006/ole">
              <mc:AlternateContent xmlns:mc="http://schemas.openxmlformats.org/markup-compatibility/2006">
                <mc:Choice xmlns:v="urn:schemas-microsoft-com:vml" Requires="v">
                  <p:oleObj spid="_x0000_s6380" name="Equation" r:id="rId8" imgW="1473120" imgH="419040" progId="Equation.DSMT4">
                    <p:embed/>
                  </p:oleObj>
                </mc:Choice>
                <mc:Fallback>
                  <p:oleObj name="Equation" r:id="rId8" imgW="1473120" imgH="419040" progId="Equation.DSMT4">
                    <p:embed/>
                    <p:pic>
                      <p:nvPicPr>
                        <p:cNvPr id="0" name="Picture 5"/>
                        <p:cNvPicPr>
                          <a:picLocks noChangeAspect="1" noChangeArrowheads="1"/>
                        </p:cNvPicPr>
                        <p:nvPr/>
                      </p:nvPicPr>
                      <p:blipFill>
                        <a:blip r:embed="rId9"/>
                        <a:srcRect/>
                        <a:stretch>
                          <a:fillRect/>
                        </a:stretch>
                      </p:blipFill>
                      <p:spPr bwMode="auto">
                        <a:xfrm>
                          <a:off x="6067210" y="2933450"/>
                          <a:ext cx="2412723" cy="614363"/>
                        </a:xfrm>
                        <a:prstGeom prst="rect">
                          <a:avLst/>
                        </a:prstGeom>
                        <a:solidFill>
                          <a:schemeClr val="bg1"/>
                        </a:solidFill>
                        <a:ln>
                          <a:noFill/>
                        </a:ln>
                        <a:extLst/>
                      </p:spPr>
                    </p:pic>
                  </p:oleObj>
                </mc:Fallback>
              </mc:AlternateContent>
            </a:graphicData>
          </a:graphic>
        </p:graphicFrame>
        <p:sp>
          <p:nvSpPr>
            <p:cNvPr id="30" name="Rettangolo 29"/>
            <p:cNvSpPr/>
            <p:nvPr/>
          </p:nvSpPr>
          <p:spPr bwMode="auto">
            <a:xfrm>
              <a:off x="6050821" y="2924944"/>
              <a:ext cx="2601017" cy="64807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chemeClr val="tx1"/>
                </a:solidFill>
                <a:effectLst/>
                <a:latin typeface="Arial" pitchFamily="34" charset="0"/>
              </a:endParaRPr>
            </a:p>
          </p:txBody>
        </p:sp>
      </p:grpSp>
      <p:sp>
        <p:nvSpPr>
          <p:cNvPr id="31" name="Rettangolo 7"/>
          <p:cNvSpPr>
            <a:spLocks noChangeArrowheads="1"/>
          </p:cNvSpPr>
          <p:nvPr/>
        </p:nvSpPr>
        <p:spPr bwMode="auto">
          <a:xfrm>
            <a:off x="1847613" y="4271074"/>
            <a:ext cx="9699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tabLst>
                <a:tab pos="1612900" algn="l"/>
              </a:tabLst>
            </a:pPr>
            <a:r>
              <a:rPr lang="it-IT" sz="1600" dirty="0" smtClean="0">
                <a:solidFill>
                  <a:schemeClr val="tx2"/>
                </a:solidFill>
                <a:cs typeface="Times New Roman" pitchFamily="18" charset="0"/>
              </a:rPr>
              <a:t>For T≥T</a:t>
            </a:r>
            <a:r>
              <a:rPr lang="it-IT" sz="1600" baseline="-25000" dirty="0" smtClean="0">
                <a:solidFill>
                  <a:schemeClr val="tx2"/>
                </a:solidFill>
                <a:cs typeface="Times New Roman" pitchFamily="18" charset="0"/>
              </a:rPr>
              <a:t>c</a:t>
            </a:r>
            <a:r>
              <a:rPr lang="it-IT" sz="1600" dirty="0" smtClean="0">
                <a:solidFill>
                  <a:schemeClr val="tx2"/>
                </a:solidFill>
                <a:cs typeface="Times New Roman" pitchFamily="18" charset="0"/>
              </a:rPr>
              <a:t> </a:t>
            </a:r>
            <a:endParaRPr lang="it-IT" sz="1600" dirty="0">
              <a:solidFill>
                <a:schemeClr val="tx2"/>
              </a:solidFill>
              <a:cs typeface="Times New Roman" pitchFamily="18" charset="0"/>
            </a:endParaRPr>
          </a:p>
        </p:txBody>
      </p:sp>
      <p:sp>
        <p:nvSpPr>
          <p:cNvPr id="32" name="Rettangolo 7"/>
          <p:cNvSpPr>
            <a:spLocks noChangeArrowheads="1"/>
          </p:cNvSpPr>
          <p:nvPr/>
        </p:nvSpPr>
        <p:spPr bwMode="auto">
          <a:xfrm>
            <a:off x="1918107" y="3601462"/>
            <a:ext cx="9699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tabLst>
                <a:tab pos="1612900" algn="l"/>
              </a:tabLst>
            </a:pPr>
            <a:r>
              <a:rPr lang="it-IT" sz="1600" dirty="0" smtClean="0">
                <a:solidFill>
                  <a:schemeClr val="tx2"/>
                </a:solidFill>
                <a:cs typeface="Times New Roman" pitchFamily="18" charset="0"/>
              </a:rPr>
              <a:t>For T&lt;</a:t>
            </a:r>
            <a:r>
              <a:rPr lang="it-IT" sz="1600" dirty="0" err="1" smtClean="0">
                <a:solidFill>
                  <a:schemeClr val="tx2"/>
                </a:solidFill>
                <a:cs typeface="Times New Roman" pitchFamily="18" charset="0"/>
              </a:rPr>
              <a:t>T</a:t>
            </a:r>
            <a:r>
              <a:rPr lang="it-IT" sz="1600" baseline="-25000" dirty="0" err="1" smtClean="0">
                <a:solidFill>
                  <a:schemeClr val="tx2"/>
                </a:solidFill>
                <a:cs typeface="Times New Roman" pitchFamily="18" charset="0"/>
              </a:rPr>
              <a:t>c</a:t>
            </a:r>
            <a:r>
              <a:rPr lang="it-IT" sz="1600" dirty="0" smtClean="0">
                <a:solidFill>
                  <a:schemeClr val="tx2"/>
                </a:solidFill>
                <a:cs typeface="Times New Roman" pitchFamily="18" charset="0"/>
              </a:rPr>
              <a:t> </a:t>
            </a:r>
            <a:endParaRPr lang="it-IT" sz="1600" dirty="0">
              <a:solidFill>
                <a:schemeClr val="tx2"/>
              </a:solidFill>
              <a:cs typeface="Times New Roman" pitchFamily="18" charset="0"/>
            </a:endParaRPr>
          </a:p>
        </p:txBody>
      </p:sp>
      <p:sp>
        <p:nvSpPr>
          <p:cNvPr id="16" name="Rettangolo 15"/>
          <p:cNvSpPr/>
          <p:nvPr/>
        </p:nvSpPr>
        <p:spPr>
          <a:xfrm>
            <a:off x="-39495" y="1121357"/>
            <a:ext cx="9089618" cy="1175706"/>
          </a:xfrm>
          <a:prstGeom prst="rect">
            <a:avLst/>
          </a:prstGeom>
        </p:spPr>
        <p:txBody>
          <a:bodyPr wrap="square">
            <a:spAutoFit/>
          </a:bodyPr>
          <a:lstStyle/>
          <a:p>
            <a:pPr marL="176213" indent="-176213" algn="just">
              <a:spcBef>
                <a:spcPct val="20000"/>
              </a:spcBef>
              <a:buFont typeface="Wingdings" pitchFamily="2" charset="2"/>
              <a:buChar char="ü"/>
            </a:pPr>
            <a:r>
              <a:rPr lang="en-US" sz="1600" b="1" dirty="0" smtClean="0">
                <a:solidFill>
                  <a:schemeClr val="tx2"/>
                </a:solidFill>
                <a:cs typeface="Times New Roman" pitchFamily="18" charset="0"/>
              </a:rPr>
              <a:t>Elongation of the fundamental period due to damage depends on the amplitude of the plastic deformation, ruled by:</a:t>
            </a:r>
          </a:p>
          <a:p>
            <a:pPr marL="633413" lvl="1" indent="-176213" algn="just">
              <a:spcBef>
                <a:spcPct val="20000"/>
              </a:spcBef>
              <a:buFont typeface="Wingdings" pitchFamily="2" charset="2"/>
              <a:buChar char="ü"/>
            </a:pPr>
            <a:r>
              <a:rPr lang="en-US" sz="1600" b="1" dirty="0" smtClean="0">
                <a:solidFill>
                  <a:schemeClr val="tx2"/>
                </a:solidFill>
                <a:cs typeface="Times New Roman" pitchFamily="18" charset="0"/>
              </a:rPr>
              <a:t>ratio between the input intensity and structure strength (behavior factor q)</a:t>
            </a:r>
          </a:p>
          <a:p>
            <a:pPr marL="633413" lvl="1" indent="-176213" algn="just">
              <a:spcBef>
                <a:spcPct val="20000"/>
              </a:spcBef>
              <a:buFont typeface="Wingdings" pitchFamily="2" charset="2"/>
              <a:buChar char="ü"/>
            </a:pPr>
            <a:r>
              <a:rPr lang="en-US" sz="1600" b="1" dirty="0">
                <a:solidFill>
                  <a:schemeClr val="tx2"/>
                </a:solidFill>
                <a:cs typeface="Times New Roman" pitchFamily="18" charset="0"/>
              </a:rPr>
              <a:t> </a:t>
            </a:r>
            <a:r>
              <a:rPr lang="en-US" sz="1600" b="1" dirty="0" smtClean="0">
                <a:solidFill>
                  <a:schemeClr val="tx2"/>
                </a:solidFill>
                <a:cs typeface="Times New Roman" pitchFamily="18" charset="0"/>
              </a:rPr>
              <a:t>period of vibration of the structure T</a:t>
            </a:r>
          </a:p>
        </p:txBody>
      </p:sp>
      <p:sp>
        <p:nvSpPr>
          <p:cNvPr id="3" name="Rettangolo 2"/>
          <p:cNvSpPr/>
          <p:nvPr/>
        </p:nvSpPr>
        <p:spPr>
          <a:xfrm>
            <a:off x="118875" y="2278023"/>
            <a:ext cx="6154048" cy="1323439"/>
          </a:xfrm>
          <a:prstGeom prst="rect">
            <a:avLst/>
          </a:prstGeom>
        </p:spPr>
        <p:txBody>
          <a:bodyPr wrap="square">
            <a:spAutoFit/>
          </a:bodyPr>
          <a:lstStyle/>
          <a:p>
            <a:pPr lvl="0" defTabSz="914400">
              <a:defRPr/>
            </a:pPr>
            <a:r>
              <a:rPr kumimoji="0" lang="en-GB" sz="1600" b="0" i="0" u="none" strike="noStrike" kern="0" cap="none" spc="0" normalizeH="0" baseline="0" noProof="0" dirty="0" smtClean="0">
                <a:ln>
                  <a:noFill/>
                </a:ln>
                <a:solidFill>
                  <a:srgbClr val="1F497D">
                    <a:lumMod val="75000"/>
                  </a:srgbClr>
                </a:solidFill>
                <a:effectLst/>
                <a:uLnTx/>
                <a:uFillTx/>
              </a:rPr>
              <a:t>In order to take into account of the different expected damage for short and medium-long period structures related to the input intensity, </a:t>
            </a:r>
            <a:r>
              <a:rPr kumimoji="0" lang="en-US" sz="1600" b="0" i="0" u="none" strike="noStrike" kern="0" cap="none" spc="0" normalizeH="0" baseline="0" noProof="0" dirty="0" smtClean="0">
                <a:ln>
                  <a:noFill/>
                </a:ln>
                <a:solidFill>
                  <a:srgbClr val="1F497D">
                    <a:lumMod val="75000"/>
                  </a:srgbClr>
                </a:solidFill>
                <a:effectLst/>
                <a:uLnTx/>
                <a:uFillTx/>
              </a:rPr>
              <a:t>consistent with the different value of the expected displacement for non linear structure with  period shorter than that of maximum energy content of the input T</a:t>
            </a:r>
            <a:r>
              <a:rPr kumimoji="0" lang="en-US" sz="1600" b="0" i="0" u="none" strike="noStrike" kern="0" cap="none" spc="0" normalizeH="0" baseline="-25000" noProof="0" dirty="0" smtClean="0">
                <a:ln>
                  <a:noFill/>
                </a:ln>
                <a:solidFill>
                  <a:srgbClr val="1F497D">
                    <a:lumMod val="75000"/>
                  </a:srgbClr>
                </a:solidFill>
                <a:effectLst/>
                <a:uLnTx/>
                <a:uFillTx/>
              </a:rPr>
              <a:t>1</a:t>
            </a:r>
            <a:r>
              <a:rPr kumimoji="0" lang="en-US" sz="1600" b="0" i="0" u="none" strike="noStrike" kern="0" cap="none" spc="0" normalizeH="0" baseline="0" noProof="0" dirty="0" smtClean="0">
                <a:ln>
                  <a:noFill/>
                </a:ln>
                <a:solidFill>
                  <a:srgbClr val="1F497D">
                    <a:lumMod val="75000"/>
                  </a:srgbClr>
                </a:solidFill>
                <a:effectLst/>
                <a:uLnTx/>
                <a:uFillTx/>
              </a:rPr>
              <a:t>&lt;T</a:t>
            </a:r>
            <a:r>
              <a:rPr kumimoji="0" lang="en-US" sz="1600" b="0" i="0" u="none" strike="noStrike" kern="0" cap="none" spc="0" normalizeH="0" baseline="-25000" noProof="0" dirty="0" smtClean="0">
                <a:ln>
                  <a:noFill/>
                </a:ln>
                <a:solidFill>
                  <a:srgbClr val="1F497D">
                    <a:lumMod val="75000"/>
                  </a:srgbClr>
                </a:solidFill>
                <a:effectLst/>
                <a:uLnTx/>
                <a:uFillTx/>
              </a:rPr>
              <a:t>C</a:t>
            </a:r>
            <a:r>
              <a:rPr kumimoji="0" lang="en-US" sz="1600" b="0" i="0" u="none" strike="noStrike" kern="0" cap="none" spc="0" normalizeH="0" baseline="0" noProof="0" dirty="0" smtClean="0">
                <a:ln>
                  <a:noFill/>
                </a:ln>
                <a:solidFill>
                  <a:srgbClr val="1F497D">
                    <a:lumMod val="75000"/>
                  </a:srgbClr>
                </a:solidFill>
                <a:effectLst/>
                <a:uLnTx/>
                <a:uFillTx/>
              </a:rPr>
              <a:t> and longer T</a:t>
            </a:r>
            <a:r>
              <a:rPr lang="en-US" sz="1600" kern="0" baseline="-25000" dirty="0">
                <a:solidFill>
                  <a:srgbClr val="1F497D">
                    <a:lumMod val="75000"/>
                  </a:srgbClr>
                </a:solidFill>
              </a:rPr>
              <a:t>1</a:t>
            </a:r>
            <a:r>
              <a:rPr kumimoji="0" lang="en-US" sz="1600" b="0" i="0" u="none" strike="noStrike" kern="0" cap="none" spc="0" normalizeH="0" baseline="0" noProof="0" dirty="0" smtClean="0">
                <a:ln>
                  <a:noFill/>
                </a:ln>
                <a:solidFill>
                  <a:srgbClr val="1F497D">
                    <a:lumMod val="75000"/>
                  </a:srgbClr>
                </a:solidFill>
                <a:effectLst/>
                <a:uLnTx/>
                <a:uFillTx/>
              </a:rPr>
              <a:t>≥T</a:t>
            </a:r>
            <a:r>
              <a:rPr kumimoji="0" lang="en-US" sz="1600" b="0" i="0" u="none" strike="noStrike" kern="0" cap="none" spc="0" normalizeH="0" baseline="-25000" noProof="0" dirty="0" smtClean="0">
                <a:ln>
                  <a:noFill/>
                </a:ln>
                <a:solidFill>
                  <a:srgbClr val="1F497D">
                    <a:lumMod val="75000"/>
                  </a:srgbClr>
                </a:solidFill>
                <a:effectLst/>
                <a:uLnTx/>
                <a:uFillTx/>
              </a:rPr>
              <a:t>C</a:t>
            </a:r>
            <a:endParaRPr kumimoji="0" lang="en-US" sz="1600" b="0" i="0" u="none" strike="noStrike" kern="0" cap="none" spc="0" normalizeH="0" baseline="0" noProof="0" dirty="0" smtClean="0">
              <a:ln>
                <a:noFill/>
              </a:ln>
              <a:solidFill>
                <a:sysClr val="windowText" lastClr="000000"/>
              </a:solidFill>
              <a:effectLst/>
              <a:uLnTx/>
              <a:uFillTx/>
            </a:endParaRPr>
          </a:p>
        </p:txBody>
      </p:sp>
      <p:pic>
        <p:nvPicPr>
          <p:cNvPr id="6" name="Immagine 5"/>
          <p:cNvPicPr>
            <a:picLocks noChangeAspect="1"/>
          </p:cNvPicPr>
          <p:nvPr/>
        </p:nvPicPr>
        <p:blipFill>
          <a:blip r:embed="rId10"/>
          <a:stretch>
            <a:fillRect/>
          </a:stretch>
        </p:blipFill>
        <p:spPr>
          <a:xfrm>
            <a:off x="6441371" y="3200422"/>
            <a:ext cx="2536109" cy="1591981"/>
          </a:xfrm>
          <a:prstGeom prst="rect">
            <a:avLst/>
          </a:prstGeom>
        </p:spPr>
      </p:pic>
      <p:graphicFrame>
        <p:nvGraphicFramePr>
          <p:cNvPr id="22" name="Oggetto 21"/>
          <p:cNvGraphicFramePr>
            <a:graphicFrameLocks noChangeAspect="1"/>
          </p:cNvGraphicFramePr>
          <p:nvPr>
            <p:extLst>
              <p:ext uri="{D42A27DB-BD31-4B8C-83A1-F6EECF244321}">
                <p14:modId xmlns:p14="http://schemas.microsoft.com/office/powerpoint/2010/main" val="685634148"/>
              </p:ext>
            </p:extLst>
          </p:nvPr>
        </p:nvGraphicFramePr>
        <p:xfrm>
          <a:off x="300832" y="3760239"/>
          <a:ext cx="1204912" cy="379412"/>
        </p:xfrm>
        <a:graphic>
          <a:graphicData uri="http://schemas.openxmlformats.org/presentationml/2006/ole">
            <mc:AlternateContent xmlns:mc="http://schemas.openxmlformats.org/markup-compatibility/2006">
              <mc:Choice xmlns:v="urn:schemas-microsoft-com:vml" Requires="v">
                <p:oleObj spid="_x0000_s6381" name="Equation" r:id="rId11" imgW="812520" imgH="253800" progId="Equation.DSMT4">
                  <p:embed/>
                </p:oleObj>
              </mc:Choice>
              <mc:Fallback>
                <p:oleObj name="Equation" r:id="rId11" imgW="812520" imgH="253800" progId="Equation.DSMT4">
                  <p:embed/>
                  <p:pic>
                    <p:nvPicPr>
                      <p:cNvPr id="0" name=""/>
                      <p:cNvPicPr>
                        <a:picLocks noChangeAspect="1" noChangeArrowheads="1"/>
                      </p:cNvPicPr>
                      <p:nvPr/>
                    </p:nvPicPr>
                    <p:blipFill>
                      <a:blip r:embed="rId12"/>
                      <a:srcRect/>
                      <a:stretch>
                        <a:fillRect/>
                      </a:stretch>
                    </p:blipFill>
                    <p:spPr bwMode="auto">
                      <a:xfrm>
                        <a:off x="300832" y="3760239"/>
                        <a:ext cx="1204912" cy="379412"/>
                      </a:xfrm>
                      <a:prstGeom prst="rect">
                        <a:avLst/>
                      </a:prstGeom>
                      <a:noFill/>
                    </p:spPr>
                  </p:pic>
                </p:oleObj>
              </mc:Fallback>
            </mc:AlternateContent>
          </a:graphicData>
        </a:graphic>
      </p:graphicFrame>
      <p:sp>
        <p:nvSpPr>
          <p:cNvPr id="25" name="Rettangolo 7"/>
          <p:cNvSpPr>
            <a:spLocks noChangeArrowheads="1"/>
          </p:cNvSpPr>
          <p:nvPr/>
        </p:nvSpPr>
        <p:spPr bwMode="auto">
          <a:xfrm>
            <a:off x="6441371" y="2840256"/>
            <a:ext cx="15269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tabLst>
                <a:tab pos="1612900" algn="l"/>
              </a:tabLst>
            </a:pPr>
            <a:r>
              <a:rPr lang="it-IT" sz="1600" dirty="0" smtClean="0">
                <a:solidFill>
                  <a:schemeClr val="tx2"/>
                </a:solidFill>
                <a:cs typeface="Times New Roman" pitchFamily="18" charset="0"/>
              </a:rPr>
              <a:t>k=3 </a:t>
            </a:r>
            <a:r>
              <a:rPr lang="it-IT" sz="1600" dirty="0" err="1" smtClean="0">
                <a:solidFill>
                  <a:schemeClr val="tx2"/>
                </a:solidFill>
                <a:cs typeface="Times New Roman" pitchFamily="18" charset="0"/>
              </a:rPr>
              <a:t>T</a:t>
            </a:r>
            <a:r>
              <a:rPr lang="it-IT" sz="1600" baseline="-25000" dirty="0" err="1" smtClean="0">
                <a:solidFill>
                  <a:schemeClr val="tx2"/>
                </a:solidFill>
                <a:cs typeface="Times New Roman" pitchFamily="18" charset="0"/>
              </a:rPr>
              <a:t>c</a:t>
            </a:r>
            <a:r>
              <a:rPr lang="it-IT" sz="1600" dirty="0" smtClean="0">
                <a:solidFill>
                  <a:schemeClr val="tx2"/>
                </a:solidFill>
                <a:cs typeface="Times New Roman" pitchFamily="18" charset="0"/>
              </a:rPr>
              <a:t>=0.5 sec</a:t>
            </a:r>
            <a:endParaRPr lang="it-IT" sz="1600" dirty="0">
              <a:solidFill>
                <a:schemeClr val="tx2"/>
              </a:solidFill>
              <a:cs typeface="Times New Roman" pitchFamily="18" charset="0"/>
            </a:endParaRPr>
          </a:p>
        </p:txBody>
      </p:sp>
      <p:graphicFrame>
        <p:nvGraphicFramePr>
          <p:cNvPr id="29" name="Oggetto 28"/>
          <p:cNvGraphicFramePr>
            <a:graphicFrameLocks noChangeAspect="1"/>
          </p:cNvGraphicFramePr>
          <p:nvPr>
            <p:extLst>
              <p:ext uri="{D42A27DB-BD31-4B8C-83A1-F6EECF244321}">
                <p14:modId xmlns:p14="http://schemas.microsoft.com/office/powerpoint/2010/main" val="3689782630"/>
              </p:ext>
            </p:extLst>
          </p:nvPr>
        </p:nvGraphicFramePr>
        <p:xfrm>
          <a:off x="413544" y="4335080"/>
          <a:ext cx="1092200" cy="304800"/>
        </p:xfrm>
        <a:graphic>
          <a:graphicData uri="http://schemas.openxmlformats.org/presentationml/2006/ole">
            <mc:AlternateContent xmlns:mc="http://schemas.openxmlformats.org/markup-compatibility/2006">
              <mc:Choice xmlns:v="urn:schemas-microsoft-com:vml" Requires="v">
                <p:oleObj spid="_x0000_s6382" name="Equation" r:id="rId13" imgW="736560" imgH="203040" progId="Equation.DSMT4">
                  <p:embed/>
                </p:oleObj>
              </mc:Choice>
              <mc:Fallback>
                <p:oleObj name="Equation" r:id="rId13" imgW="736560" imgH="203040" progId="Equation.DSMT4">
                  <p:embed/>
                  <p:pic>
                    <p:nvPicPr>
                      <p:cNvPr id="0" name=""/>
                      <p:cNvPicPr>
                        <a:picLocks noChangeAspect="1" noChangeArrowheads="1"/>
                      </p:cNvPicPr>
                      <p:nvPr/>
                    </p:nvPicPr>
                    <p:blipFill>
                      <a:blip r:embed="rId14"/>
                      <a:srcRect/>
                      <a:stretch>
                        <a:fillRect/>
                      </a:stretch>
                    </p:blipFill>
                    <p:spPr bwMode="auto">
                      <a:xfrm>
                        <a:off x="413544" y="4335080"/>
                        <a:ext cx="1092200" cy="304800"/>
                      </a:xfrm>
                      <a:prstGeom prst="rect">
                        <a:avLst/>
                      </a:prstGeom>
                      <a:noFill/>
                    </p:spPr>
                  </p:pic>
                </p:oleObj>
              </mc:Fallback>
            </mc:AlternateContent>
          </a:graphicData>
        </a:graphic>
      </p:graphicFrame>
    </p:spTree>
    <p:extLst>
      <p:ext uri="{BB962C8B-B14F-4D97-AF65-F5344CB8AC3E}">
        <p14:creationId xmlns:p14="http://schemas.microsoft.com/office/powerpoint/2010/main" val="2636025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ANIDIS">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6312</TotalTime>
  <Words>3316</Words>
  <Application>Microsoft Office PowerPoint</Application>
  <PresentationFormat>On-screen Show (16:9)</PresentationFormat>
  <Paragraphs>242</Paragraphs>
  <Slides>26</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ANIDIS</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GRAAD</dc:creator>
  <cp:lastModifiedBy>Steel Structures 2017</cp:lastModifiedBy>
  <cp:revision>105</cp:revision>
  <dcterms:created xsi:type="dcterms:W3CDTF">2013-06-18T13:23:29Z</dcterms:created>
  <dcterms:modified xsi:type="dcterms:W3CDTF">2017-11-22T03:30:06Z</dcterms:modified>
</cp:coreProperties>
</file>