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9" r:id="rId2"/>
    <p:sldId id="289" r:id="rId3"/>
    <p:sldId id="303" r:id="rId4"/>
    <p:sldId id="283" r:id="rId5"/>
    <p:sldId id="284" r:id="rId6"/>
    <p:sldId id="285" r:id="rId7"/>
    <p:sldId id="292" r:id="rId8"/>
    <p:sldId id="291" r:id="rId9"/>
    <p:sldId id="286" r:id="rId10"/>
    <p:sldId id="287" r:id="rId11"/>
    <p:sldId id="282" r:id="rId12"/>
    <p:sldId id="297" r:id="rId13"/>
    <p:sldId id="295" r:id="rId14"/>
    <p:sldId id="296" r:id="rId15"/>
    <p:sldId id="263" r:id="rId16"/>
    <p:sldId id="260" r:id="rId17"/>
    <p:sldId id="264" r:id="rId18"/>
    <p:sldId id="300" r:id="rId19"/>
    <p:sldId id="301" r:id="rId20"/>
    <p:sldId id="269" r:id="rId21"/>
    <p:sldId id="298" r:id="rId22"/>
    <p:sldId id="262" r:id="rId23"/>
    <p:sldId id="267" r:id="rId24"/>
    <p:sldId id="270" r:id="rId25"/>
    <p:sldId id="275" r:id="rId26"/>
    <p:sldId id="302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66CC"/>
    <a:srgbClr val="80ABE0"/>
    <a:srgbClr val="FFD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828EF4-FDC3-4100-BCBB-A3FFF829C977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7BD51-F6B3-48CD-A823-67F2B24A3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84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634BD-202B-4863-ABBA-F2A788FCF9FB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FA8F0-0664-4B0F-9A50-EA37B1433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3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72749E-7CC2-480E-AFDE-A9E9FD3C1D6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45F2B-FF66-474B-81EC-FB1363DD3BA6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45F2B-FF66-474B-81EC-FB1363DD3BA6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0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85AF1A-4AE3-4E77-8714-82F0604EA0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8990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FA8F0-0664-4B0F-9A50-EA37B14335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11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FA8F0-0664-4B0F-9A50-EA37B14335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2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5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4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8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5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9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3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9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36C43-768A-4074-BAD6-C3F479465393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14B0E-2710-4173-85FE-8D6732DB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214259"/>
            <a:ext cx="8991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Disregulation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of Golgi localization of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glycosyltransferases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alters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mucin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O-glycosylation and survival or metastatic properties of cancer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cells</a:t>
            </a:r>
          </a:p>
          <a:p>
            <a:endParaRPr lang="en-US" sz="2800" dirty="0"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/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</a:br>
            <a:r>
              <a:rPr lang="en-US" sz="2000" b="1" dirty="0">
                <a:latin typeface="Times New Roman" panose="02020603050405020304" pitchFamily="18" charset="0"/>
                <a:ea typeface="Batang" panose="02030600000101010101" pitchFamily="18" charset="-127"/>
              </a:rPr>
              <a:t>                                           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Pi-Wan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Cheng, Ph. D.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Batang" panose="02030600000101010101" pitchFamily="18" charset="-127"/>
              </a:rPr>
              <a:t>		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Mohamed Ali, Ph.D. and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Armen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Petrosyan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, M.D.-Ph.D.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 </a:t>
            </a:r>
            <a:endParaRPr lang="en-US" dirty="0">
              <a:latin typeface="Times New Roman" panose="02020603050405020304" pitchFamily="18" charset="0"/>
              <a:ea typeface="Batang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49580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Department of Veterans Affairs Nebraska and Western Iowa Health Care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System and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Department of Biochemistry and Molecular Biology, University of Nebraska Medical Center, Omaha, NE 68198-5870 USA</a:t>
            </a:r>
          </a:p>
        </p:txBody>
      </p:sp>
      <p:pic>
        <p:nvPicPr>
          <p:cNvPr id="4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5297"/>
            <a:ext cx="1133422" cy="1123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5250"/>
            <a:ext cx="114173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219200" y="60314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VA Merit Award </a:t>
            </a:r>
            <a:r>
              <a:rPr lang="en-US" dirty="0" smtClean="0">
                <a:solidFill>
                  <a:schemeClr val="bg1"/>
                </a:solidFill>
              </a:rPr>
              <a:t>1I0 1BX000985: NIH </a:t>
            </a:r>
            <a:r>
              <a:rPr lang="en-US" dirty="0">
                <a:solidFill>
                  <a:schemeClr val="bg1"/>
                </a:solidFill>
              </a:rPr>
              <a:t>R21 </a:t>
            </a:r>
            <a:r>
              <a:rPr lang="en-US" dirty="0" smtClean="0">
                <a:solidFill>
                  <a:schemeClr val="bg1"/>
                </a:solidFill>
              </a:rPr>
              <a:t>HL097238: Nebraska </a:t>
            </a:r>
            <a:r>
              <a:rPr lang="en-US" dirty="0">
                <a:solidFill>
                  <a:schemeClr val="bg1"/>
                </a:solidFill>
              </a:rPr>
              <a:t>LB506 </a:t>
            </a:r>
          </a:p>
        </p:txBody>
      </p:sp>
    </p:spTree>
    <p:extLst>
      <p:ext uri="{BB962C8B-B14F-4D97-AF65-F5344CB8AC3E}">
        <p14:creationId xmlns:p14="http://schemas.microsoft.com/office/powerpoint/2010/main" val="3792224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76200"/>
            <a:ext cx="89527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dirty="0" smtClean="0">
                <a:solidFill>
                  <a:srgbClr val="FFFF00"/>
                </a:solidFill>
                <a:latin typeface="Times New Roman" pitchFamily="18" charset="0"/>
              </a:rPr>
              <a:t>Golgi Targeting, Retention and Recycling of </a:t>
            </a:r>
            <a:r>
              <a:rPr lang="en-US" altLang="en-US" sz="2600" dirty="0" err="1" smtClean="0">
                <a:solidFill>
                  <a:srgbClr val="FFFF00"/>
                </a:solidFill>
                <a:latin typeface="Times New Roman" pitchFamily="18" charset="0"/>
              </a:rPr>
              <a:t>Glycosyltransferases</a:t>
            </a:r>
            <a:r>
              <a:rPr lang="en-US" altLang="en-US" sz="26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en-US" sz="2600" dirty="0"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600" y="2286000"/>
            <a:ext cx="4038600" cy="2998131"/>
            <a:chOff x="152400" y="2527756"/>
            <a:chExt cx="4038600" cy="2998131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27756"/>
              <a:ext cx="4038600" cy="2998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 rot="207573">
              <a:off x="484791" y="3926884"/>
              <a:ext cx="267786" cy="922512"/>
              <a:chOff x="2048269" y="3775419"/>
              <a:chExt cx="728397" cy="1325362"/>
            </a:xfrm>
          </p:grpSpPr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2048269" y="4394491"/>
                <a:ext cx="555260" cy="706290"/>
              </a:xfrm>
              <a:custGeom>
                <a:avLst/>
                <a:gdLst>
                  <a:gd name="T0" fmla="*/ 3354 w 3354"/>
                  <a:gd name="T1" fmla="*/ 4813 h 5446"/>
                  <a:gd name="T2" fmla="*/ 2432 w 3354"/>
                  <a:gd name="T3" fmla="*/ 5446 h 5446"/>
                  <a:gd name="T4" fmla="*/ 2472 w 3354"/>
                  <a:gd name="T5" fmla="*/ 5018 h 5446"/>
                  <a:gd name="T6" fmla="*/ 365 w 3354"/>
                  <a:gd name="T7" fmla="*/ 0 h 5446"/>
                  <a:gd name="T8" fmla="*/ 2551 w 3354"/>
                  <a:gd name="T9" fmla="*/ 4162 h 5446"/>
                  <a:gd name="T10" fmla="*/ 2591 w 3354"/>
                  <a:gd name="T11" fmla="*/ 3735 h 5446"/>
                  <a:gd name="T12" fmla="*/ 3354 w 3354"/>
                  <a:gd name="T13" fmla="*/ 4813 h 5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54" h="5446">
                    <a:moveTo>
                      <a:pt x="3354" y="4813"/>
                    </a:moveTo>
                    <a:lnTo>
                      <a:pt x="2432" y="5446"/>
                    </a:lnTo>
                    <a:lnTo>
                      <a:pt x="2472" y="5018"/>
                    </a:lnTo>
                    <a:cubicBezTo>
                      <a:pt x="893" y="4314"/>
                      <a:pt x="0" y="2186"/>
                      <a:pt x="365" y="0"/>
                    </a:cubicBezTo>
                    <a:cubicBezTo>
                      <a:pt x="327" y="1896"/>
                      <a:pt x="1201" y="3560"/>
                      <a:pt x="2551" y="4162"/>
                    </a:cubicBezTo>
                    <a:lnTo>
                      <a:pt x="2591" y="3735"/>
                    </a:lnTo>
                    <a:lnTo>
                      <a:pt x="3354" y="48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2099475" y="3775419"/>
                <a:ext cx="649671" cy="675507"/>
              </a:xfrm>
              <a:custGeom>
                <a:avLst/>
                <a:gdLst>
                  <a:gd name="T0" fmla="*/ 80 w 3921"/>
                  <a:gd name="T1" fmla="*/ 4353 h 5209"/>
                  <a:gd name="T2" fmla="*/ 3921 w 3921"/>
                  <a:gd name="T3" fmla="*/ 176 h 5209"/>
                  <a:gd name="T4" fmla="*/ 3842 w 3921"/>
                  <a:gd name="T5" fmla="*/ 1032 h 5209"/>
                  <a:gd name="T6" fmla="*/ 0 w 3921"/>
                  <a:gd name="T7" fmla="*/ 5209 h 5209"/>
                  <a:gd name="T8" fmla="*/ 80 w 3921"/>
                  <a:gd name="T9" fmla="*/ 4353 h 5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1" h="5209">
                    <a:moveTo>
                      <a:pt x="80" y="4353"/>
                    </a:moveTo>
                    <a:cubicBezTo>
                      <a:pt x="311" y="1870"/>
                      <a:pt x="2031" y="0"/>
                      <a:pt x="3921" y="176"/>
                    </a:cubicBezTo>
                    <a:lnTo>
                      <a:pt x="3842" y="1032"/>
                    </a:lnTo>
                    <a:cubicBezTo>
                      <a:pt x="1951" y="856"/>
                      <a:pt x="231" y="2726"/>
                      <a:pt x="0" y="5209"/>
                    </a:cubicBezTo>
                    <a:lnTo>
                      <a:pt x="80" y="43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2216603" y="4207946"/>
                <a:ext cx="560063" cy="538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5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2167215" y="4350756"/>
                <a:ext cx="421645" cy="266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  3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21235384">
              <a:off x="3446403" y="3744428"/>
              <a:ext cx="266941" cy="34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itchFamily="18" charset="0"/>
                  <a:cs typeface="Arial" pitchFamily="34" charset="0"/>
                </a:rPr>
                <a:t>O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21235384">
              <a:off x="3439513" y="3820668"/>
              <a:ext cx="230551" cy="210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itchFamily="18" charset="0"/>
                  <a:cs typeface="Arial" pitchFamily="34" charset="0"/>
                </a:rPr>
                <a:t> </a:t>
              </a:r>
              <a:r>
                <a:rPr lang="en-US" sz="1300" dirty="0">
                  <a:solidFill>
                    <a:srgbClr val="000000"/>
                  </a:solidFill>
                  <a:latin typeface="Book Antiqua" pitchFamily="18" charset="0"/>
                  <a:cs typeface="Arial" pitchFamily="34" charset="0"/>
                </a:rPr>
                <a:t>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itchFamily="18" charset="0"/>
                  <a:cs typeface="Arial" pitchFamily="34" charset="0"/>
                </a:rPr>
                <a:t>2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 rot="20882325">
              <a:off x="3360548" y="4068304"/>
              <a:ext cx="361599" cy="721156"/>
              <a:chOff x="5787467" y="3440123"/>
              <a:chExt cx="490931" cy="858417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 rot="21235384">
                <a:off x="5840627" y="3710616"/>
                <a:ext cx="217307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5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 rot="440138">
                <a:off x="5843638" y="3809909"/>
                <a:ext cx="268796" cy="238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  1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 rot="21235384">
                <a:off x="5787467" y="3440123"/>
                <a:ext cx="375215" cy="393783"/>
              </a:xfrm>
              <a:custGeom>
                <a:avLst/>
                <a:gdLst>
                  <a:gd name="T0" fmla="*/ 0 w 3072"/>
                  <a:gd name="T1" fmla="*/ 563 h 4251"/>
                  <a:gd name="T2" fmla="*/ 509 w 3072"/>
                  <a:gd name="T3" fmla="*/ 0 h 4251"/>
                  <a:gd name="T4" fmla="*/ 561 w 3072"/>
                  <a:gd name="T5" fmla="*/ 295 h 4251"/>
                  <a:gd name="T6" fmla="*/ 3072 w 3072"/>
                  <a:gd name="T7" fmla="*/ 4251 h 4251"/>
                  <a:gd name="T8" fmla="*/ 664 w 3072"/>
                  <a:gd name="T9" fmla="*/ 884 h 4251"/>
                  <a:gd name="T10" fmla="*/ 716 w 3072"/>
                  <a:gd name="T11" fmla="*/ 1179 h 4251"/>
                  <a:gd name="T12" fmla="*/ 0 w 3072"/>
                  <a:gd name="T13" fmla="*/ 563 h 4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2" h="4251">
                    <a:moveTo>
                      <a:pt x="0" y="563"/>
                    </a:moveTo>
                    <a:lnTo>
                      <a:pt x="509" y="0"/>
                    </a:lnTo>
                    <a:lnTo>
                      <a:pt x="561" y="295"/>
                    </a:lnTo>
                    <a:cubicBezTo>
                      <a:pt x="1750" y="596"/>
                      <a:pt x="2807" y="2261"/>
                      <a:pt x="3072" y="4251"/>
                    </a:cubicBezTo>
                    <a:cubicBezTo>
                      <a:pt x="2691" y="2507"/>
                      <a:pt x="1722" y="1152"/>
                      <a:pt x="664" y="884"/>
                    </a:cubicBezTo>
                    <a:lnTo>
                      <a:pt x="716" y="1179"/>
                    </a:lnTo>
                    <a:lnTo>
                      <a:pt x="0" y="5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 rot="21235384">
                <a:off x="6017635" y="3826489"/>
                <a:ext cx="260763" cy="472051"/>
              </a:xfrm>
              <a:custGeom>
                <a:avLst/>
                <a:gdLst>
                  <a:gd name="T0" fmla="*/ 1741 w 2138"/>
                  <a:gd name="T1" fmla="*/ 589 h 5104"/>
                  <a:gd name="T2" fmla="*/ 103 w 2138"/>
                  <a:gd name="T3" fmla="*/ 5104 h 5104"/>
                  <a:gd name="T4" fmla="*/ 0 w 2138"/>
                  <a:gd name="T5" fmla="*/ 4515 h 5104"/>
                  <a:gd name="T6" fmla="*/ 1637 w 2138"/>
                  <a:gd name="T7" fmla="*/ 0 h 5104"/>
                  <a:gd name="T8" fmla="*/ 1741 w 2138"/>
                  <a:gd name="T9" fmla="*/ 589 h 5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8" h="5104">
                    <a:moveTo>
                      <a:pt x="1741" y="589"/>
                    </a:moveTo>
                    <a:cubicBezTo>
                      <a:pt x="2138" y="2854"/>
                      <a:pt x="1405" y="4876"/>
                      <a:pt x="103" y="5104"/>
                    </a:cubicBezTo>
                    <a:lnTo>
                      <a:pt x="0" y="4515"/>
                    </a:lnTo>
                    <a:cubicBezTo>
                      <a:pt x="1302" y="4286"/>
                      <a:pt x="2035" y="2265"/>
                      <a:pt x="1637" y="0"/>
                    </a:cubicBezTo>
                    <a:lnTo>
                      <a:pt x="1741" y="58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419600" y="607715"/>
            <a:ext cx="4572000" cy="6174085"/>
            <a:chOff x="4419600" y="533400"/>
            <a:chExt cx="4572000" cy="6174085"/>
          </a:xfrm>
        </p:grpSpPr>
        <p:sp>
          <p:nvSpPr>
            <p:cNvPr id="23" name="Rectangle 22"/>
            <p:cNvSpPr/>
            <p:nvPr/>
          </p:nvSpPr>
          <p:spPr>
            <a:xfrm>
              <a:off x="4419600" y="3886200"/>
              <a:ext cx="4572000" cy="282128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182880">
                <a:spcAft>
                  <a:spcPts val="200"/>
                </a:spcAft>
              </a:pPr>
              <a:r>
                <a:rPr lang="en-US" sz="1600" b="1" u="sng" dirty="0" smtClean="0">
                  <a:solidFill>
                    <a:srgbClr val="FFFF00"/>
                  </a:solidFill>
                </a:rPr>
                <a:t>3a</a:t>
              </a:r>
              <a:r>
                <a:rPr lang="en-US" sz="1600" dirty="0" smtClean="0">
                  <a:solidFill>
                    <a:srgbClr val="FFC000"/>
                  </a:solidFill>
                </a:rPr>
                <a:t>.</a:t>
              </a:r>
              <a:r>
                <a:rPr lang="en-US" sz="1200" dirty="0" smtClean="0"/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Petrosyan et al: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Non-muscle myosin IIA transports  a 	Golgi enzyme to the ER  by binding to its cytoplasmic tail</a:t>
              </a:r>
              <a:r>
                <a:rPr lang="en-US" sz="1400" dirty="0" smtClean="0">
                  <a:solidFill>
                    <a:schemeClr val="bg1"/>
                  </a:solidFill>
                </a:rPr>
                <a:t>. 	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Int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J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Biohem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Cell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Biol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44:1153-6,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2012</a:t>
              </a:r>
              <a:r>
                <a:rPr lang="en-US" sz="1400" dirty="0" smtClean="0">
                  <a:solidFill>
                    <a:schemeClr val="bg1"/>
                  </a:solidFill>
                </a:rPr>
                <a:t>. </a:t>
              </a:r>
            </a:p>
            <a:p>
              <a:pPr defTabSz="182880">
                <a:spcAft>
                  <a:spcPts val="200"/>
                </a:spcAft>
              </a:pPr>
              <a:r>
                <a:rPr lang="en-US" sz="1600" b="1" u="sng" dirty="0" smtClean="0">
                  <a:solidFill>
                    <a:srgbClr val="FFFF00"/>
                  </a:solidFill>
                </a:rPr>
                <a:t>3b</a:t>
              </a:r>
              <a:r>
                <a:rPr lang="en-US" sz="1600" dirty="0" smtClean="0">
                  <a:solidFill>
                    <a:srgbClr val="FFFF00"/>
                  </a:solidFill>
                </a:rPr>
                <a:t>.</a:t>
              </a:r>
              <a:r>
                <a:rPr lang="en-US" sz="1200" dirty="0" smtClean="0">
                  <a:solidFill>
                    <a:srgbClr val="FFFF00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Petrosyan</a:t>
              </a:r>
              <a:r>
                <a:rPr lang="en-US" sz="1400" dirty="0" smtClean="0">
                  <a:solidFill>
                    <a:schemeClr val="bg1"/>
                  </a:solidFill>
                </a:rPr>
                <a:t> and Cheng: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A non-enzymatic function of 	Golgi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glycosyltransferases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:  mediation of Golgi 	fragmentation by interaction with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non-muscle myosin 	IIA</a:t>
              </a:r>
              <a:r>
                <a:rPr lang="en-US" sz="1400" dirty="0" smtClean="0">
                  <a:solidFill>
                    <a:schemeClr val="bg1"/>
                  </a:solidFill>
                </a:rPr>
                <a:t>.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Glycobiology</a:t>
              </a:r>
              <a:r>
                <a:rPr lang="en-US" sz="1400" dirty="0" smtClean="0">
                  <a:solidFill>
                    <a:schemeClr val="bg1"/>
                  </a:solidFill>
                </a:rPr>
                <a:t>  23:690-708,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2013</a:t>
              </a:r>
              <a:r>
                <a:rPr lang="en-US" sz="1400" dirty="0" smtClean="0">
                  <a:solidFill>
                    <a:schemeClr val="bg1"/>
                  </a:solidFill>
                </a:rPr>
                <a:t>.</a:t>
              </a:r>
            </a:p>
            <a:p>
              <a:pPr defTabSz="182880"/>
              <a:r>
                <a:rPr lang="en-US" sz="1600" b="1" u="sng" dirty="0" smtClean="0">
                  <a:solidFill>
                    <a:srgbClr val="FFFF00"/>
                  </a:solidFill>
                </a:rPr>
                <a:t>3c.</a:t>
              </a:r>
              <a:r>
                <a:rPr lang="en-US" sz="1200" dirty="0" smtClean="0"/>
                <a:t>. </a:t>
              </a:r>
              <a:r>
                <a:rPr lang="en-US" sz="1400" dirty="0" smtClean="0">
                  <a:solidFill>
                    <a:schemeClr val="bg1"/>
                  </a:solidFill>
                </a:rPr>
                <a:t>Petrosyan and Cheng: </a:t>
              </a:r>
              <a:r>
                <a:rPr lang="en-US" sz="1400" b="1" dirty="0">
                  <a:solidFill>
                    <a:schemeClr val="bg1"/>
                  </a:solidFill>
                </a:rPr>
                <a:t>Golgi fragmentation induced by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	heat shock or inhibition </a:t>
              </a:r>
              <a:r>
                <a:rPr lang="en-US" sz="1400" b="1" dirty="0">
                  <a:solidFill>
                    <a:schemeClr val="bg1"/>
                  </a:solidFill>
                </a:rPr>
                <a:t>of heat shock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proteins  </a:t>
              </a:r>
              <a:r>
                <a:rPr lang="en-US" sz="1400" b="1" dirty="0">
                  <a:solidFill>
                    <a:schemeClr val="bg1"/>
                  </a:solidFill>
                </a:rPr>
                <a:t>is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	mediated by </a:t>
              </a:r>
              <a:r>
                <a:rPr lang="en-US" sz="1400" b="1" dirty="0">
                  <a:solidFill>
                    <a:schemeClr val="bg1"/>
                  </a:solidFill>
                </a:rPr>
                <a:t>non-muscle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myosin </a:t>
              </a:r>
              <a:r>
                <a:rPr lang="en-US" sz="1400" b="1" dirty="0">
                  <a:solidFill>
                    <a:schemeClr val="bg1"/>
                  </a:solidFill>
                </a:rPr>
                <a:t>IIA via its interaction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	with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glycosyl-transferases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. </a:t>
              </a:r>
              <a:r>
                <a:rPr lang="en-US" sz="1400" dirty="0" smtClean="0">
                  <a:solidFill>
                    <a:schemeClr val="bg1"/>
                  </a:solidFill>
                </a:rPr>
                <a:t>Cell Stress &amp; Chaperones. 	19:241-54</a:t>
              </a:r>
              <a:r>
                <a:rPr lang="en-US" sz="1400" dirty="0">
                  <a:solidFill>
                    <a:schemeClr val="bg1"/>
                  </a:solidFill>
                </a:rPr>
                <a:t>,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2014</a:t>
              </a:r>
              <a:r>
                <a:rPr lang="en-US" sz="1400" dirty="0" smtClean="0">
                  <a:solidFill>
                    <a:schemeClr val="bg1"/>
                  </a:solidFill>
                </a:rPr>
                <a:t>.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19600" y="533400"/>
              <a:ext cx="4572000" cy="17389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182880">
                <a:spcAft>
                  <a:spcPts val="200"/>
                </a:spcAft>
              </a:pPr>
              <a:r>
                <a:rPr lang="en-US" sz="1600" b="1" u="sng" dirty="0" smtClean="0">
                  <a:solidFill>
                    <a:srgbClr val="FFFF00"/>
                  </a:solidFill>
                </a:rPr>
                <a:t>1a</a:t>
              </a:r>
              <a:r>
                <a:rPr lang="en-US" sz="1600" b="1" dirty="0" smtClean="0">
                  <a:solidFill>
                    <a:srgbClr val="FFC000"/>
                  </a:solidFill>
                </a:rPr>
                <a:t>.</a:t>
              </a:r>
              <a:r>
                <a:rPr lang="en-US" sz="1600" b="1" dirty="0" smtClean="0"/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Petrosyan et al: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Glycosyltransferase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-specific Golgi 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	targeting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mechanisms</a:t>
              </a:r>
              <a:r>
                <a:rPr lang="en-US" sz="1400" dirty="0" smtClean="0">
                  <a:solidFill>
                    <a:schemeClr val="bg1"/>
                  </a:solidFill>
                </a:rPr>
                <a:t>. 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J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Biol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Chem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287:37621-7,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2012</a:t>
              </a:r>
              <a:r>
                <a:rPr lang="en-US" sz="1400" dirty="0" smtClean="0">
                  <a:solidFill>
                    <a:schemeClr val="bg1"/>
                  </a:solidFill>
                </a:rPr>
                <a:t>.</a:t>
              </a:r>
            </a:p>
            <a:p>
              <a:pPr defTabSz="182880"/>
              <a:r>
                <a:rPr lang="en-US" sz="1600" b="1" u="sng" dirty="0" smtClean="0">
                  <a:solidFill>
                    <a:srgbClr val="FFFF00"/>
                  </a:solidFill>
                </a:rPr>
                <a:t>1b/3d</a:t>
              </a:r>
              <a:r>
                <a:rPr lang="en-US" sz="1400" b="1" u="sng" dirty="0" smtClean="0">
                  <a:solidFill>
                    <a:srgbClr val="FFFF00"/>
                  </a:solidFill>
                </a:rPr>
                <a:t>.</a:t>
              </a:r>
              <a:r>
                <a:rPr lang="en-US" sz="1400" dirty="0" smtClean="0"/>
                <a:t>. </a:t>
              </a:r>
              <a:r>
                <a:rPr lang="en-US" sz="1400" dirty="0" smtClean="0">
                  <a:solidFill>
                    <a:schemeClr val="bg1"/>
                  </a:solidFill>
                </a:rPr>
                <a:t>Petrosyan et al: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Restoration </a:t>
              </a:r>
              <a:r>
                <a:rPr lang="en-US" sz="1400" b="1" dirty="0">
                  <a:solidFill>
                    <a:schemeClr val="bg1"/>
                  </a:solidFill>
                </a:rPr>
                <a:t>of compact Golgi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	morphology </a:t>
              </a:r>
              <a:r>
                <a:rPr lang="en-US" sz="1400" b="1" dirty="0">
                  <a:solidFill>
                    <a:schemeClr val="bg1"/>
                  </a:solidFill>
                </a:rPr>
                <a:t>in advanced prostate cancer enhances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	susceptibility </a:t>
              </a:r>
              <a:r>
                <a:rPr lang="en-US" sz="1400" b="1" dirty="0">
                  <a:solidFill>
                    <a:schemeClr val="bg1"/>
                  </a:solidFill>
                </a:rPr>
                <a:t>to galectin-1-induced apoptosis by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	modifying </a:t>
              </a:r>
              <a:r>
                <a:rPr lang="en-US" sz="1400" b="1" dirty="0" err="1">
                  <a:solidFill>
                    <a:schemeClr val="bg1"/>
                  </a:solidFill>
                </a:rPr>
                <a:t>mucin</a:t>
              </a:r>
              <a:r>
                <a:rPr lang="en-US" sz="1400" b="1" dirty="0">
                  <a:solidFill>
                    <a:schemeClr val="bg1"/>
                  </a:solidFill>
                </a:rPr>
                <a:t> O-glycan synthesis</a:t>
              </a:r>
              <a:r>
                <a:rPr lang="en-US" sz="1400" dirty="0">
                  <a:solidFill>
                    <a:schemeClr val="bg1"/>
                  </a:solidFill>
                </a:rPr>
                <a:t>.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Mol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Cancer Res</a:t>
              </a:r>
              <a:r>
                <a:rPr lang="en-US" sz="1400" dirty="0" smtClean="0">
                  <a:solidFill>
                    <a:schemeClr val="bg1"/>
                  </a:solidFill>
                </a:rPr>
                <a:t> 	12:1704-16,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2014</a:t>
              </a:r>
              <a:r>
                <a:rPr lang="en-US" sz="1400" dirty="0" smtClean="0">
                  <a:solidFill>
                    <a:schemeClr val="bg1"/>
                  </a:solidFill>
                </a:rPr>
                <a:t>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19600" y="2209800"/>
              <a:ext cx="4572000" cy="17132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182880">
                <a:spcAft>
                  <a:spcPts val="200"/>
                </a:spcAft>
              </a:pPr>
              <a:r>
                <a:rPr lang="en-US" sz="1600" b="1" u="sng" dirty="0" smtClean="0">
                  <a:solidFill>
                    <a:srgbClr val="FFFF00"/>
                  </a:solidFill>
                </a:rPr>
                <a:t>2a</a:t>
              </a:r>
              <a:r>
                <a:rPr lang="en-US" sz="1600" b="1" dirty="0" smtClean="0">
                  <a:solidFill>
                    <a:srgbClr val="FFFF00"/>
                  </a:solidFill>
                </a:rPr>
                <a:t>. </a:t>
              </a:r>
              <a:r>
                <a:rPr lang="en-US" sz="1400" dirty="0" smtClean="0">
                  <a:solidFill>
                    <a:schemeClr val="bg1"/>
                  </a:solidFill>
                </a:rPr>
                <a:t>Ali et al: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Golgi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phosphoprotein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3 determines cell 	binding properties under dynamic flow by controlling 	Golgi localization of C2GnT1</a:t>
              </a:r>
              <a:r>
                <a:rPr lang="en-US" sz="1400" dirty="0" smtClean="0">
                  <a:solidFill>
                    <a:schemeClr val="bg1"/>
                  </a:solidFill>
                </a:rPr>
                <a:t>. 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J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Biol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Chem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287:39564-7, 	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2012</a:t>
              </a:r>
              <a:r>
                <a:rPr lang="en-US" sz="1400" dirty="0" smtClean="0">
                  <a:solidFill>
                    <a:schemeClr val="bg1"/>
                  </a:solidFill>
                </a:rPr>
                <a:t>. </a:t>
              </a:r>
            </a:p>
            <a:p>
              <a:pPr defTabSz="182880"/>
              <a:r>
                <a:rPr lang="en-US" sz="1600" b="1" u="sng" dirty="0" smtClean="0">
                  <a:solidFill>
                    <a:srgbClr val="FFFF00"/>
                  </a:solidFill>
                </a:rPr>
                <a:t>2b</a:t>
              </a:r>
              <a:r>
                <a:rPr lang="en-US" sz="1600" b="1" dirty="0" smtClean="0">
                  <a:solidFill>
                    <a:srgbClr val="FFFF00"/>
                  </a:solidFill>
                </a:rPr>
                <a:t>.</a:t>
              </a:r>
              <a:r>
                <a:rPr lang="en-US" sz="1600" dirty="0" smtClean="0"/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Petrosyan et al: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Keratin 1 plays a key role in Golgi 	localization of Core 2 N-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acetylglucosaminyltransferase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M 	via its cytoplasmic tail</a:t>
              </a:r>
              <a:r>
                <a:rPr lang="en-US" sz="1400" dirty="0" smtClean="0">
                  <a:solidFill>
                    <a:schemeClr val="bg1"/>
                  </a:solidFill>
                </a:rPr>
                <a:t>. J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Biol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Chem</a:t>
              </a:r>
              <a:r>
                <a:rPr lang="en-US" sz="1400" dirty="0" smtClean="0">
                  <a:solidFill>
                    <a:schemeClr val="bg1"/>
                  </a:solidFill>
                </a:rPr>
                <a:t> 290:6256-69,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2015</a:t>
              </a:r>
              <a:r>
                <a:rPr lang="en-US" sz="1400" dirty="0" smtClean="0">
                  <a:solidFill>
                    <a:schemeClr val="bg1"/>
                  </a:solidFill>
                </a:rPr>
                <a:t>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8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8"/>
          <p:cNvSpPr txBox="1">
            <a:spLocks noChangeArrowheads="1"/>
          </p:cNvSpPr>
          <p:nvPr/>
        </p:nvSpPr>
        <p:spPr bwMode="auto">
          <a:xfrm>
            <a:off x="228600" y="16258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Calibri" pitchFamily="34" charset="0"/>
              </a:rPr>
              <a:t>In vivo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Glycosylation Scheme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1701" y="838200"/>
            <a:ext cx="7061200" cy="5904747"/>
            <a:chOff x="961701" y="838200"/>
            <a:chExt cx="7061200" cy="5904747"/>
          </a:xfrm>
        </p:grpSpPr>
        <p:sp>
          <p:nvSpPr>
            <p:cNvPr id="25601" name="Line 17"/>
            <p:cNvSpPr>
              <a:spLocks noChangeShapeType="1"/>
            </p:cNvSpPr>
            <p:nvPr/>
          </p:nvSpPr>
          <p:spPr bwMode="auto">
            <a:xfrm rot="2400000" flipV="1">
              <a:off x="4971679" y="2772232"/>
              <a:ext cx="0" cy="72337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5603" name="Picture 3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73392" t="7449" r="9708" b="64444"/>
            <a:stretch>
              <a:fillRect/>
            </a:stretch>
          </p:blipFill>
          <p:spPr bwMode="auto">
            <a:xfrm>
              <a:off x="2463206" y="891914"/>
              <a:ext cx="692224" cy="860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4" name="AutoShape 5"/>
            <p:cNvSpPr>
              <a:spLocks noChangeArrowheads="1"/>
            </p:cNvSpPr>
            <p:nvPr/>
          </p:nvSpPr>
          <p:spPr bwMode="auto">
            <a:xfrm>
              <a:off x="1791144" y="5397827"/>
              <a:ext cx="5784776" cy="884129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05" name="AutoShape 6"/>
            <p:cNvSpPr>
              <a:spLocks noChangeArrowheads="1"/>
            </p:cNvSpPr>
            <p:nvPr/>
          </p:nvSpPr>
          <p:spPr bwMode="auto">
            <a:xfrm>
              <a:off x="1791144" y="4441695"/>
              <a:ext cx="5784776" cy="803753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25606" name="AutoShape 7"/>
            <p:cNvSpPr>
              <a:spLocks noChangeArrowheads="1"/>
            </p:cNvSpPr>
            <p:nvPr/>
          </p:nvSpPr>
          <p:spPr bwMode="auto">
            <a:xfrm>
              <a:off x="1791144" y="3388443"/>
              <a:ext cx="5784776" cy="964504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07" name="Rectangle 8"/>
            <p:cNvSpPr>
              <a:spLocks noChangeArrowheads="1"/>
            </p:cNvSpPr>
            <p:nvPr/>
          </p:nvSpPr>
          <p:spPr bwMode="auto">
            <a:xfrm>
              <a:off x="3565388" y="5880079"/>
              <a:ext cx="403237" cy="80375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08" name="Rectangle 9"/>
            <p:cNvSpPr>
              <a:spLocks noChangeArrowheads="1"/>
            </p:cNvSpPr>
            <p:nvPr/>
          </p:nvSpPr>
          <p:spPr bwMode="auto">
            <a:xfrm>
              <a:off x="4291215" y="5880079"/>
              <a:ext cx="403237" cy="803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09" name="Text Box 10"/>
            <p:cNvSpPr txBox="1">
              <a:spLocks noChangeArrowheads="1"/>
            </p:cNvSpPr>
            <p:nvPr/>
          </p:nvSpPr>
          <p:spPr bwMode="auto">
            <a:xfrm>
              <a:off x="3404093" y="5638953"/>
              <a:ext cx="7963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/>
                <a:t> </a:t>
              </a:r>
              <a:r>
                <a:rPr lang="en-US" sz="1200" b="1" dirty="0"/>
                <a:t>MUC1</a:t>
              </a:r>
            </a:p>
          </p:txBody>
        </p:sp>
        <p:sp>
          <p:nvSpPr>
            <p:cNvPr id="25610" name="Text Box 11"/>
            <p:cNvSpPr txBox="1">
              <a:spLocks noChangeArrowheads="1"/>
            </p:cNvSpPr>
            <p:nvPr/>
          </p:nvSpPr>
          <p:spPr bwMode="auto">
            <a:xfrm>
              <a:off x="3968625" y="5638953"/>
              <a:ext cx="9677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/>
                <a:t>MUC5AC</a:t>
              </a:r>
            </a:p>
          </p:txBody>
        </p:sp>
        <p:sp>
          <p:nvSpPr>
            <p:cNvPr id="25611" name="Text Box 12"/>
            <p:cNvSpPr txBox="1">
              <a:spLocks noChangeArrowheads="1"/>
            </p:cNvSpPr>
            <p:nvPr/>
          </p:nvSpPr>
          <p:spPr bwMode="auto">
            <a:xfrm>
              <a:off x="1264607" y="5631685"/>
              <a:ext cx="6451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 dirty="0" err="1">
                  <a:solidFill>
                    <a:schemeClr val="bg1"/>
                  </a:solidFill>
                </a:rPr>
                <a:t>cis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5612" name="Text Box 13"/>
            <p:cNvSpPr txBox="1">
              <a:spLocks noChangeArrowheads="1"/>
            </p:cNvSpPr>
            <p:nvPr/>
          </p:nvSpPr>
          <p:spPr bwMode="auto">
            <a:xfrm>
              <a:off x="1015999" y="4654355"/>
              <a:ext cx="9677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 dirty="0">
                  <a:solidFill>
                    <a:schemeClr val="bg1"/>
                  </a:solidFill>
                </a:rPr>
                <a:t>medial</a:t>
              </a:r>
            </a:p>
          </p:txBody>
        </p:sp>
        <p:sp>
          <p:nvSpPr>
            <p:cNvPr id="25613" name="Text Box 14"/>
            <p:cNvSpPr txBox="1">
              <a:spLocks noChangeArrowheads="1"/>
            </p:cNvSpPr>
            <p:nvPr/>
          </p:nvSpPr>
          <p:spPr bwMode="auto">
            <a:xfrm>
              <a:off x="1172846" y="3689851"/>
              <a:ext cx="806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 dirty="0">
                  <a:solidFill>
                    <a:schemeClr val="bg1"/>
                  </a:solidFill>
                </a:rPr>
                <a:t>trans</a:t>
              </a:r>
            </a:p>
          </p:txBody>
        </p:sp>
        <p:sp>
          <p:nvSpPr>
            <p:cNvPr id="25614" name="AutoShape 15"/>
            <p:cNvSpPr>
              <a:spLocks noChangeArrowheads="1"/>
            </p:cNvSpPr>
            <p:nvPr/>
          </p:nvSpPr>
          <p:spPr bwMode="auto">
            <a:xfrm>
              <a:off x="961701" y="1742083"/>
              <a:ext cx="7061200" cy="5000864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25615" name="Group 18"/>
            <p:cNvGrpSpPr>
              <a:grpSpLocks/>
            </p:cNvGrpSpPr>
            <p:nvPr/>
          </p:nvGrpSpPr>
          <p:grpSpPr bwMode="auto">
            <a:xfrm flipH="1">
              <a:off x="1932277" y="6364004"/>
              <a:ext cx="5342895" cy="328199"/>
              <a:chOff x="1158" y="2378"/>
              <a:chExt cx="3180" cy="196"/>
            </a:xfrm>
          </p:grpSpPr>
          <p:sp>
            <p:nvSpPr>
              <p:cNvPr id="25653" name="Rectangle 19"/>
              <p:cNvSpPr>
                <a:spLocks noChangeArrowheads="1"/>
              </p:cNvSpPr>
              <p:nvPr/>
            </p:nvSpPr>
            <p:spPr bwMode="auto">
              <a:xfrm>
                <a:off x="1814" y="2402"/>
                <a:ext cx="144" cy="144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54" name="AutoShape 20"/>
              <p:cNvSpPr>
                <a:spLocks noChangeArrowheads="1"/>
              </p:cNvSpPr>
              <p:nvPr/>
            </p:nvSpPr>
            <p:spPr bwMode="auto">
              <a:xfrm>
                <a:off x="3780" y="240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55" name="AutoShape 21"/>
              <p:cNvSpPr>
                <a:spLocks noChangeArrowheads="1"/>
              </p:cNvSpPr>
              <p:nvPr/>
            </p:nvSpPr>
            <p:spPr bwMode="auto">
              <a:xfrm>
                <a:off x="2454" y="2402"/>
                <a:ext cx="144" cy="144"/>
              </a:xfrm>
              <a:prstGeom prst="diamond">
                <a:avLst/>
              </a:prstGeom>
              <a:solidFill>
                <a:srgbClr val="D60093"/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56" name="Rectangle 22"/>
              <p:cNvSpPr>
                <a:spLocks noChangeArrowheads="1"/>
              </p:cNvSpPr>
              <p:nvPr/>
            </p:nvSpPr>
            <p:spPr bwMode="auto">
              <a:xfrm>
                <a:off x="1158" y="2402"/>
                <a:ext cx="144" cy="144"/>
              </a:xfrm>
              <a:prstGeom prst="rect">
                <a:avLst/>
              </a:prstGeom>
              <a:solidFill>
                <a:srgbClr val="0033CC"/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57" name="Oval 23"/>
              <p:cNvSpPr>
                <a:spLocks noChangeArrowheads="1"/>
              </p:cNvSpPr>
              <p:nvPr/>
            </p:nvSpPr>
            <p:spPr bwMode="auto">
              <a:xfrm>
                <a:off x="3066" y="2402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58" name="Text Box 24"/>
              <p:cNvSpPr txBox="1">
                <a:spLocks noChangeArrowheads="1"/>
              </p:cNvSpPr>
              <p:nvPr/>
            </p:nvSpPr>
            <p:spPr bwMode="auto">
              <a:xfrm>
                <a:off x="1180" y="2390"/>
                <a:ext cx="52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019175">
                  <a:spcBef>
                    <a:spcPct val="50000"/>
                  </a:spcBef>
                </a:pPr>
                <a:r>
                  <a:rPr lang="en-US" sz="1400" b="1" dirty="0" err="1">
                    <a:solidFill>
                      <a:schemeClr val="bg1"/>
                    </a:solidFill>
                    <a:cs typeface="Arial" charset="0"/>
                  </a:rPr>
                  <a:t>GlcNAc</a:t>
                </a:r>
                <a:endParaRPr lang="en-US" sz="1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59" name="Text Box 25"/>
              <p:cNvSpPr txBox="1">
                <a:spLocks noChangeArrowheads="1"/>
              </p:cNvSpPr>
              <p:nvPr/>
            </p:nvSpPr>
            <p:spPr bwMode="auto">
              <a:xfrm>
                <a:off x="1860" y="2390"/>
                <a:ext cx="52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019175">
                  <a:spcBef>
                    <a:spcPct val="50000"/>
                  </a:spcBef>
                </a:pPr>
                <a:r>
                  <a:rPr lang="en-US" sz="1400" b="1" dirty="0" err="1" smtClean="0">
                    <a:solidFill>
                      <a:schemeClr val="bg1"/>
                    </a:solidFill>
                    <a:cs typeface="Arial" charset="0"/>
                  </a:rPr>
                  <a:t>GalNAc</a:t>
                </a:r>
                <a:endParaRPr lang="en-US" sz="1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60" name="Text Box 26"/>
              <p:cNvSpPr txBox="1">
                <a:spLocks noChangeArrowheads="1"/>
              </p:cNvSpPr>
              <p:nvPr/>
            </p:nvSpPr>
            <p:spPr bwMode="auto">
              <a:xfrm>
                <a:off x="2495" y="2378"/>
                <a:ext cx="540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019175">
                  <a:spcBef>
                    <a:spcPct val="5000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cs typeface="Arial" charset="0"/>
                  </a:rPr>
                  <a:t>Neu5Ac</a:t>
                </a:r>
              </a:p>
            </p:txBody>
          </p:sp>
          <p:sp>
            <p:nvSpPr>
              <p:cNvPr id="25661" name="Text Box 27"/>
              <p:cNvSpPr txBox="1">
                <a:spLocks noChangeArrowheads="1"/>
              </p:cNvSpPr>
              <p:nvPr/>
            </p:nvSpPr>
            <p:spPr bwMode="auto">
              <a:xfrm>
                <a:off x="3047" y="2384"/>
                <a:ext cx="67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019175">
                  <a:spcBef>
                    <a:spcPct val="50000"/>
                  </a:spcBef>
                </a:pPr>
                <a:r>
                  <a:rPr lang="en-US" sz="1400" b="1" dirty="0" err="1">
                    <a:solidFill>
                      <a:schemeClr val="bg1"/>
                    </a:solidFill>
                    <a:cs typeface="Arial" charset="0"/>
                  </a:rPr>
                  <a:t>Galactose</a:t>
                </a:r>
                <a:endParaRPr lang="en-US" sz="1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5662" name="Text Box 28"/>
              <p:cNvSpPr txBox="1">
                <a:spLocks noChangeArrowheads="1"/>
              </p:cNvSpPr>
              <p:nvPr/>
            </p:nvSpPr>
            <p:spPr bwMode="auto">
              <a:xfrm>
                <a:off x="3810" y="2384"/>
                <a:ext cx="52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1019175">
                  <a:spcBef>
                    <a:spcPct val="50000"/>
                  </a:spcBef>
                </a:pPr>
                <a:r>
                  <a:rPr lang="en-US" sz="1400" b="1" dirty="0">
                    <a:cs typeface="Arial" charset="0"/>
                  </a:rPr>
                  <a:t> </a:t>
                </a:r>
                <a:r>
                  <a:rPr lang="en-US" sz="1400" b="1" dirty="0" err="1">
                    <a:solidFill>
                      <a:schemeClr val="bg1"/>
                    </a:solidFill>
                    <a:cs typeface="Arial" charset="0"/>
                  </a:rPr>
                  <a:t>Fucose</a:t>
                </a:r>
                <a:endParaRPr lang="en-US" sz="1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p:grpSp>
        <p:pic>
          <p:nvPicPr>
            <p:cNvPr id="25616" name="Picture 29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72264" t="43333" r="10834" b="26666"/>
            <a:stretch>
              <a:fillRect/>
            </a:stretch>
          </p:blipFill>
          <p:spPr bwMode="auto">
            <a:xfrm>
              <a:off x="5587999" y="3411886"/>
              <a:ext cx="665342" cy="88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7" name="Picture 30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9166" t="55347" r="84073" b="32642"/>
            <a:stretch>
              <a:fillRect/>
            </a:stretch>
          </p:blipFill>
          <p:spPr bwMode="auto">
            <a:xfrm>
              <a:off x="7060112" y="5660721"/>
              <a:ext cx="483885" cy="64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8" name="Picture 32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18179" t="56848" r="73933" b="26666"/>
            <a:stretch>
              <a:fillRect/>
            </a:stretch>
          </p:blipFill>
          <p:spPr bwMode="auto">
            <a:xfrm>
              <a:off x="6599749" y="5560251"/>
              <a:ext cx="462043" cy="721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9" name="Picture 34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40715" t="56848" r="51398" b="26666"/>
            <a:stretch>
              <a:fillRect/>
            </a:stretch>
          </p:blipFill>
          <p:spPr bwMode="auto">
            <a:xfrm>
              <a:off x="5527811" y="5572756"/>
              <a:ext cx="453270" cy="709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0" name="Picture 35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49730" t="56848" r="36749" b="26666"/>
            <a:stretch>
              <a:fillRect/>
            </a:stretch>
          </p:blipFill>
          <p:spPr bwMode="auto">
            <a:xfrm>
              <a:off x="4801984" y="5663177"/>
              <a:ext cx="687226" cy="626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1" name="Picture 36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49730" t="56848" r="36749" b="26666"/>
            <a:stretch>
              <a:fillRect/>
            </a:stretch>
          </p:blipFill>
          <p:spPr bwMode="auto">
            <a:xfrm>
              <a:off x="4869125" y="4495800"/>
              <a:ext cx="790140" cy="720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2" name="Picture 37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26067" t="56848" r="61539" b="26666"/>
            <a:stretch>
              <a:fillRect/>
            </a:stretch>
          </p:blipFill>
          <p:spPr bwMode="auto">
            <a:xfrm>
              <a:off x="5931047" y="5582019"/>
              <a:ext cx="725827" cy="721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3" name="Picture 38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26067" t="56848" r="61539" b="26666"/>
            <a:stretch>
              <a:fillRect/>
            </a:stretch>
          </p:blipFill>
          <p:spPr bwMode="auto">
            <a:xfrm>
              <a:off x="5700372" y="4495800"/>
              <a:ext cx="725827" cy="721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4" name="Picture 39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46349" t="4445" r="35623" b="64444"/>
            <a:stretch>
              <a:fillRect/>
            </a:stretch>
          </p:blipFill>
          <p:spPr bwMode="auto">
            <a:xfrm>
              <a:off x="4825999" y="3433654"/>
              <a:ext cx="667021" cy="860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5" name="Picture 40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73392" t="7449" r="9708" b="64444"/>
            <a:stretch>
              <a:fillRect/>
            </a:stretch>
          </p:blipFill>
          <p:spPr bwMode="auto">
            <a:xfrm>
              <a:off x="2301911" y="1926616"/>
              <a:ext cx="935847" cy="1162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6" name="Picture 41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73392" t="7449" r="9708" b="64444"/>
            <a:stretch>
              <a:fillRect/>
            </a:stretch>
          </p:blipFill>
          <p:spPr bwMode="auto">
            <a:xfrm>
              <a:off x="2838375" y="3432861"/>
              <a:ext cx="692224" cy="860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7" name="Picture 42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30576" t="4445" r="55904" b="77527"/>
            <a:stretch>
              <a:fillRect/>
            </a:stretch>
          </p:blipFill>
          <p:spPr bwMode="auto">
            <a:xfrm>
              <a:off x="2792517" y="5610486"/>
              <a:ext cx="695584" cy="69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8" name="Picture 45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9166" t="4445" r="82947" b="83536"/>
            <a:stretch>
              <a:fillRect/>
            </a:stretch>
          </p:blipFill>
          <p:spPr bwMode="auto">
            <a:xfrm>
              <a:off x="1824747" y="5638953"/>
              <a:ext cx="564532" cy="64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9" name="Picture 46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20435" t="5948" r="71678" b="77527"/>
            <a:stretch>
              <a:fillRect/>
            </a:stretch>
          </p:blipFill>
          <p:spPr bwMode="auto">
            <a:xfrm>
              <a:off x="2389279" y="5638954"/>
              <a:ext cx="410861" cy="64300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5630" name="Picture 47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30576" t="4445" r="55904" b="77527"/>
            <a:stretch>
              <a:fillRect/>
            </a:stretch>
          </p:blipFill>
          <p:spPr bwMode="auto">
            <a:xfrm>
              <a:off x="2844799" y="4509511"/>
              <a:ext cx="695584" cy="69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1" name="Line 49"/>
            <p:cNvSpPr>
              <a:spLocks noChangeShapeType="1"/>
            </p:cNvSpPr>
            <p:nvPr/>
          </p:nvSpPr>
          <p:spPr bwMode="auto">
            <a:xfrm flipV="1">
              <a:off x="3646036" y="4594073"/>
              <a:ext cx="0" cy="80375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51"/>
            <p:cNvSpPr>
              <a:spLocks noChangeShapeType="1"/>
            </p:cNvSpPr>
            <p:nvPr/>
          </p:nvSpPr>
          <p:spPr bwMode="auto">
            <a:xfrm>
              <a:off x="3646036" y="5397827"/>
              <a:ext cx="161295" cy="32150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33" name="Group 53"/>
            <p:cNvGrpSpPr>
              <a:grpSpLocks/>
            </p:cNvGrpSpPr>
            <p:nvPr/>
          </p:nvGrpSpPr>
          <p:grpSpPr bwMode="auto">
            <a:xfrm>
              <a:off x="5410680" y="1802704"/>
              <a:ext cx="1403651" cy="1479257"/>
              <a:chOff x="3821" y="240"/>
              <a:chExt cx="731" cy="828"/>
            </a:xfrm>
          </p:grpSpPr>
          <p:pic>
            <p:nvPicPr>
              <p:cNvPr id="25650" name="Picture 54" descr="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6349" t="4445" r="35623" b="64444"/>
              <a:stretch>
                <a:fillRect/>
              </a:stretch>
            </p:blipFill>
            <p:spPr bwMode="auto">
              <a:xfrm>
                <a:off x="3911" y="420"/>
                <a:ext cx="265" cy="4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651" name="Picture 55" descr="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264" t="43333" r="10834" b="26666"/>
              <a:stretch>
                <a:fillRect/>
              </a:stretch>
            </p:blipFill>
            <p:spPr bwMode="auto">
              <a:xfrm>
                <a:off x="4206" y="414"/>
                <a:ext cx="264" cy="4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52" name="Oval 56"/>
              <p:cNvSpPr>
                <a:spLocks noChangeArrowheads="1"/>
              </p:cNvSpPr>
              <p:nvPr/>
            </p:nvSpPr>
            <p:spPr bwMode="auto">
              <a:xfrm>
                <a:off x="3821" y="240"/>
                <a:ext cx="731" cy="82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pic>
          <p:nvPicPr>
            <p:cNvPr id="25634" name="Picture 57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72264" t="43333" r="10834" b="26666"/>
            <a:stretch>
              <a:fillRect/>
            </a:stretch>
          </p:blipFill>
          <p:spPr bwMode="auto">
            <a:xfrm>
              <a:off x="6152828" y="838200"/>
              <a:ext cx="665342" cy="88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5" name="Picture 58" descr="5"/>
            <p:cNvPicPr>
              <a:picLocks noChangeAspect="1" noChangeArrowheads="1"/>
            </p:cNvPicPr>
            <p:nvPr/>
          </p:nvPicPr>
          <p:blipFill>
            <a:blip r:embed="rId3" cstate="print"/>
            <a:srcRect l="46349" t="4445" r="35623" b="64444"/>
            <a:stretch>
              <a:fillRect/>
            </a:stretch>
          </p:blipFill>
          <p:spPr bwMode="auto">
            <a:xfrm>
              <a:off x="5447162" y="861643"/>
              <a:ext cx="667022" cy="860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6" name="Line 59"/>
            <p:cNvSpPr>
              <a:spLocks noChangeShapeType="1"/>
            </p:cNvSpPr>
            <p:nvPr/>
          </p:nvSpPr>
          <p:spPr bwMode="auto">
            <a:xfrm flipV="1">
              <a:off x="4775100" y="4594073"/>
              <a:ext cx="0" cy="80375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60"/>
            <p:cNvSpPr>
              <a:spLocks noChangeShapeType="1"/>
            </p:cNvSpPr>
            <p:nvPr/>
          </p:nvSpPr>
          <p:spPr bwMode="auto">
            <a:xfrm flipV="1">
              <a:off x="4642324" y="5437178"/>
              <a:ext cx="161295" cy="32150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62"/>
            <p:cNvSpPr>
              <a:spLocks noChangeShapeType="1"/>
            </p:cNvSpPr>
            <p:nvPr/>
          </p:nvSpPr>
          <p:spPr bwMode="auto">
            <a:xfrm rot="19815307">
              <a:off x="4667570" y="4413229"/>
              <a:ext cx="92409" cy="19256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Line 63"/>
            <p:cNvSpPr>
              <a:spLocks noChangeShapeType="1"/>
            </p:cNvSpPr>
            <p:nvPr/>
          </p:nvSpPr>
          <p:spPr bwMode="auto">
            <a:xfrm rot="1536400" flipV="1">
              <a:off x="3726683" y="4272572"/>
              <a:ext cx="161295" cy="32150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64"/>
            <p:cNvSpPr>
              <a:spLocks noChangeShapeType="1"/>
            </p:cNvSpPr>
            <p:nvPr/>
          </p:nvSpPr>
          <p:spPr bwMode="auto">
            <a:xfrm rot="20400000" flipV="1">
              <a:off x="3810691" y="3514029"/>
              <a:ext cx="0" cy="80375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Line 65"/>
            <p:cNvSpPr>
              <a:spLocks noChangeShapeType="1"/>
            </p:cNvSpPr>
            <p:nvPr/>
          </p:nvSpPr>
          <p:spPr bwMode="auto">
            <a:xfrm rot="1200000" flipV="1">
              <a:off x="4583562" y="3433654"/>
              <a:ext cx="0" cy="80375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Line 66"/>
            <p:cNvSpPr>
              <a:spLocks noChangeShapeType="1"/>
            </p:cNvSpPr>
            <p:nvPr/>
          </p:nvSpPr>
          <p:spPr bwMode="auto">
            <a:xfrm rot="19815307">
              <a:off x="4454497" y="4250682"/>
              <a:ext cx="75608" cy="16075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Text Box 69"/>
            <p:cNvSpPr txBox="1">
              <a:spLocks noChangeArrowheads="1"/>
            </p:cNvSpPr>
            <p:nvPr/>
          </p:nvSpPr>
          <p:spPr bwMode="auto">
            <a:xfrm>
              <a:off x="6502399" y="4960773"/>
              <a:ext cx="8803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C2GnT-M</a:t>
              </a:r>
            </a:p>
          </p:txBody>
        </p:sp>
        <p:sp>
          <p:nvSpPr>
            <p:cNvPr id="25644" name="Text Box 70"/>
            <p:cNvSpPr txBox="1">
              <a:spLocks noChangeArrowheads="1"/>
            </p:cNvSpPr>
            <p:nvPr/>
          </p:nvSpPr>
          <p:spPr bwMode="auto">
            <a:xfrm>
              <a:off x="1999570" y="4933159"/>
              <a:ext cx="7986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C2GnT-L</a:t>
              </a:r>
            </a:p>
          </p:txBody>
        </p:sp>
        <p:sp>
          <p:nvSpPr>
            <p:cNvPr id="25645" name="Text Box 72"/>
            <p:cNvSpPr txBox="1">
              <a:spLocks noChangeArrowheads="1"/>
            </p:cNvSpPr>
            <p:nvPr/>
          </p:nvSpPr>
          <p:spPr bwMode="auto">
            <a:xfrm>
              <a:off x="1930399" y="5390359"/>
              <a:ext cx="83869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en-US" sz="1400" b="1" dirty="0">
                  <a:latin typeface="Calibri" pitchFamily="34" charset="0"/>
                </a:rPr>
                <a:t>C2GnT-L</a:t>
              </a:r>
            </a:p>
          </p:txBody>
        </p:sp>
        <p:sp>
          <p:nvSpPr>
            <p:cNvPr id="25646" name="Text Box 73"/>
            <p:cNvSpPr txBox="1">
              <a:spLocks noChangeArrowheads="1"/>
            </p:cNvSpPr>
            <p:nvPr/>
          </p:nvSpPr>
          <p:spPr bwMode="auto">
            <a:xfrm>
              <a:off x="6468697" y="5317451"/>
              <a:ext cx="8803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C2GnT-M</a:t>
              </a:r>
            </a:p>
          </p:txBody>
        </p:sp>
        <p:sp>
          <p:nvSpPr>
            <p:cNvPr id="25647" name="Text Box 74"/>
            <p:cNvSpPr txBox="1">
              <a:spLocks noChangeArrowheads="1"/>
            </p:cNvSpPr>
            <p:nvPr/>
          </p:nvSpPr>
          <p:spPr bwMode="auto">
            <a:xfrm>
              <a:off x="4936395" y="5317451"/>
              <a:ext cx="13694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Core 3 </a:t>
              </a:r>
              <a:r>
                <a:rPr lang="en-US" sz="1400" b="1" dirty="0" err="1">
                  <a:latin typeface="Calibri" pitchFamily="34" charset="0"/>
                </a:rPr>
                <a:t>Synthase</a:t>
              </a:r>
              <a:endParaRPr lang="en-US" sz="1400" b="1" dirty="0">
                <a:latin typeface="Calibri" pitchFamily="34" charset="0"/>
              </a:endParaRPr>
            </a:p>
          </p:txBody>
        </p:sp>
        <p:sp>
          <p:nvSpPr>
            <p:cNvPr id="25648" name="Text Box 82"/>
            <p:cNvSpPr txBox="1">
              <a:spLocks noChangeArrowheads="1"/>
            </p:cNvSpPr>
            <p:nvPr/>
          </p:nvSpPr>
          <p:spPr bwMode="auto">
            <a:xfrm>
              <a:off x="3430976" y="5943600"/>
              <a:ext cx="13565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Core 1 </a:t>
              </a:r>
              <a:r>
                <a:rPr lang="en-US" sz="1400" b="1" dirty="0" err="1">
                  <a:latin typeface="Calibri" pitchFamily="34" charset="0"/>
                </a:rPr>
                <a:t>synthase</a:t>
              </a:r>
              <a:endParaRPr lang="en-US" sz="1400" b="1" dirty="0">
                <a:latin typeface="Calibri" pitchFamily="34" charset="0"/>
              </a:endParaRPr>
            </a:p>
          </p:txBody>
        </p:sp>
        <p:sp>
          <p:nvSpPr>
            <p:cNvPr id="25649" name="Line 16"/>
            <p:cNvSpPr>
              <a:spLocks noChangeShapeType="1"/>
            </p:cNvSpPr>
            <p:nvPr/>
          </p:nvSpPr>
          <p:spPr bwMode="auto">
            <a:xfrm rot="19800000" flipV="1">
              <a:off x="3511623" y="2932983"/>
              <a:ext cx="0" cy="64300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30399" y="4423663"/>
              <a:ext cx="785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ST3Gal1</a:t>
              </a:r>
              <a:endParaRPr lang="en-US" sz="14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502399" y="4495800"/>
              <a:ext cx="785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ST3Gal1</a:t>
              </a:r>
              <a:endParaRPr lang="en-US" sz="14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43590" y="4038600"/>
              <a:ext cx="785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ST3Gal1</a:t>
              </a:r>
              <a:endParaRPr lang="en-US" sz="14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26183" y="4096614"/>
              <a:ext cx="785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ST3Gal1</a:t>
              </a:r>
              <a:endParaRPr lang="en-US" sz="1400" b="1" dirty="0"/>
            </a:p>
          </p:txBody>
        </p:sp>
      </p:grpSp>
      <p:sp>
        <p:nvSpPr>
          <p:cNvPr id="70" name="Oval 56"/>
          <p:cNvSpPr>
            <a:spLocks noChangeArrowheads="1"/>
          </p:cNvSpPr>
          <p:nvPr/>
        </p:nvSpPr>
        <p:spPr bwMode="auto">
          <a:xfrm>
            <a:off x="2060561" y="1752600"/>
            <a:ext cx="1444639" cy="1456133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62000" y="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Golgi </a:t>
            </a:r>
            <a:r>
              <a:rPr lang="en-US" sz="2200" dirty="0" err="1" smtClean="0">
                <a:solidFill>
                  <a:srgbClr val="FFFF00"/>
                </a:solidFill>
              </a:rPr>
              <a:t>phosphoprotein</a:t>
            </a:r>
            <a:r>
              <a:rPr lang="en-US" sz="2200" dirty="0" smtClean="0">
                <a:solidFill>
                  <a:srgbClr val="FFFF00"/>
                </a:solidFill>
              </a:rPr>
              <a:t> 3 (GOLPH 3) is identified as the C2GnT-1/L Golgi-retention protein </a:t>
            </a:r>
            <a:r>
              <a:rPr lang="en-US" sz="2100" dirty="0" smtClean="0">
                <a:solidFill>
                  <a:srgbClr val="FFFF00"/>
                </a:solidFill>
              </a:rPr>
              <a:t>  </a:t>
            </a:r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67000" y="6519446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Ali et al: 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J. Biol. Chem. </a:t>
            </a:r>
            <a:r>
              <a:rPr lang="en-US" sz="1600" dirty="0">
                <a:solidFill>
                  <a:schemeClr val="bg1"/>
                </a:solidFill>
              </a:rPr>
              <a:t>287:39564-7, </a:t>
            </a:r>
            <a:r>
              <a:rPr lang="en-US" sz="1600" b="1" dirty="0">
                <a:solidFill>
                  <a:schemeClr val="bg1"/>
                </a:solidFill>
              </a:rPr>
              <a:t>2012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9" name="Picture 18" descr="Figure 5 final.jpg"/>
          <p:cNvPicPr/>
          <p:nvPr/>
        </p:nvPicPr>
        <p:blipFill>
          <a:blip r:embed="rId2" cstate="print"/>
          <a:srcRect l="31151" t="9338" r="25237" b="67887"/>
          <a:stretch>
            <a:fillRect/>
          </a:stretch>
        </p:blipFill>
        <p:spPr>
          <a:xfrm>
            <a:off x="1447800" y="3733800"/>
            <a:ext cx="6096000" cy="2819400"/>
          </a:xfrm>
          <a:prstGeom prst="rect">
            <a:avLst/>
          </a:prstGeom>
        </p:spPr>
      </p:pic>
      <p:pic>
        <p:nvPicPr>
          <p:cNvPr id="21" name="Рисунок 2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762000"/>
            <a:ext cx="6095999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80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76200"/>
            <a:ext cx="8001000" cy="1228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Knockdown of C2GnT1 or GOLPH3 in KG1a cells reduces their (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) tethering to and rolling on P or E-</a:t>
            </a:r>
            <a:r>
              <a:rPr lang="en-US" sz="2400" dirty="0" err="1" smtClean="0">
                <a:solidFill>
                  <a:srgbClr val="FFFF00"/>
                </a:solidFill>
              </a:rPr>
              <a:t>selectin</a:t>
            </a:r>
            <a:r>
              <a:rPr lang="en-US" sz="2400" dirty="0" smtClean="0">
                <a:solidFill>
                  <a:srgbClr val="FFFF00"/>
                </a:solidFill>
              </a:rPr>
              <a:t> and (</a:t>
            </a:r>
            <a:r>
              <a:rPr lang="en-US" sz="2400" dirty="0" smtClean="0">
                <a:solidFill>
                  <a:srgbClr val="FF0000"/>
                </a:solidFill>
              </a:rPr>
              <a:t>II</a:t>
            </a:r>
            <a:r>
              <a:rPr lang="en-US" sz="2400" dirty="0" smtClean="0">
                <a:solidFill>
                  <a:srgbClr val="FFFF00"/>
                </a:solidFill>
              </a:rPr>
              <a:t>) adhesion to ICAM-1 (after activation by E-</a:t>
            </a:r>
            <a:r>
              <a:rPr lang="en-US" sz="2400" dirty="0" err="1" smtClean="0">
                <a:solidFill>
                  <a:srgbClr val="FFFF00"/>
                </a:solidFill>
              </a:rPr>
              <a:t>selectin</a:t>
            </a:r>
            <a:r>
              <a:rPr lang="en-US" sz="2400" dirty="0" smtClean="0">
                <a:solidFill>
                  <a:srgbClr val="FFFF00"/>
                </a:solidFill>
              </a:rPr>
              <a:t>) under dynamic flow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3375" y="1447800"/>
            <a:ext cx="4648200" cy="4724400"/>
            <a:chOff x="333375" y="1447800"/>
            <a:chExt cx="4648200" cy="4724400"/>
          </a:xfrm>
        </p:grpSpPr>
        <p:pic>
          <p:nvPicPr>
            <p:cNvPr id="4" name="Picture 3" descr="Figure 7 final.tif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375" y="1526667"/>
              <a:ext cx="4648200" cy="46455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" y="144780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(I)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05400" y="1447800"/>
            <a:ext cx="3657600" cy="4724400"/>
            <a:chOff x="5105400" y="1447800"/>
            <a:chExt cx="3657600" cy="4724400"/>
          </a:xfrm>
        </p:grpSpPr>
        <p:pic>
          <p:nvPicPr>
            <p:cNvPr id="2" name="Picture 1" descr="Figure 8 Final_06-18-2012.tif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5400" y="1526666"/>
              <a:ext cx="3657600" cy="46455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10200" y="14478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(II)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1" descr="Figure 8 Final_06-18-2012.tif"/>
            <p:cNvPicPr/>
            <p:nvPr/>
          </p:nvPicPr>
          <p:blipFill rotWithShape="1">
            <a:blip r:embed="rId3" cstate="print"/>
            <a:srcRect l="46614" t="37874" r="44792" b="39776"/>
            <a:stretch/>
          </p:blipFill>
          <p:spPr>
            <a:xfrm>
              <a:off x="7010400" y="3286125"/>
              <a:ext cx="314325" cy="103822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657475" y="6295681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Ali et al: 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J. Biol. Chem. </a:t>
            </a:r>
            <a:r>
              <a:rPr lang="en-US" sz="1600" dirty="0">
                <a:solidFill>
                  <a:schemeClr val="bg1"/>
                </a:solidFill>
              </a:rPr>
              <a:t>287:39564-7, </a:t>
            </a:r>
            <a:r>
              <a:rPr lang="en-US" sz="1600" b="1" dirty="0">
                <a:solidFill>
                  <a:schemeClr val="bg1"/>
                </a:solidFill>
              </a:rPr>
              <a:t>2012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166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" y="8340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GOLPH 3 regulates the metastatic potential of KG1a cells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by controlling Golgi retention of C2GnT1/L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 descr="Figure 9 final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90600"/>
            <a:ext cx="7315200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6437984"/>
            <a:ext cx="373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Ali et al: 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i="1" dirty="0">
                <a:solidFill>
                  <a:schemeClr val="bg1"/>
                </a:solidFill>
              </a:rPr>
              <a:t>J. Biol. Chem. </a:t>
            </a:r>
            <a:r>
              <a:rPr lang="en-US" sz="1400" b="1" dirty="0">
                <a:solidFill>
                  <a:schemeClr val="bg1"/>
                </a:solidFill>
              </a:rPr>
              <a:t>287:39564-7, 2012. </a:t>
            </a:r>
          </a:p>
        </p:txBody>
      </p:sp>
    </p:spTree>
    <p:extLst>
      <p:ext uri="{BB962C8B-B14F-4D97-AF65-F5344CB8AC3E}">
        <p14:creationId xmlns:p14="http://schemas.microsoft.com/office/powerpoint/2010/main" val="2740602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163" y="171271"/>
            <a:ext cx="80102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Androgen-sensitive  </a:t>
            </a:r>
            <a:r>
              <a:rPr lang="en-US" sz="2200" dirty="0" err="1" smtClean="0">
                <a:solidFill>
                  <a:srgbClr val="FFFF00"/>
                </a:solidFill>
              </a:rPr>
              <a:t>LNCaP</a:t>
            </a:r>
            <a:r>
              <a:rPr lang="en-US" sz="2200" dirty="0" smtClean="0">
                <a:solidFill>
                  <a:srgbClr val="FFFF00"/>
                </a:solidFill>
              </a:rPr>
              <a:t>  cells but not androgen-refractory PC3 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and DU145 cells generate Core 2-associated </a:t>
            </a:r>
            <a:r>
              <a:rPr lang="en-US" sz="2200" dirty="0" err="1" smtClean="0">
                <a:solidFill>
                  <a:srgbClr val="FFFF00"/>
                </a:solidFill>
              </a:rPr>
              <a:t>polylactosamine</a:t>
            </a:r>
            <a:r>
              <a:rPr lang="en-US" sz="2200" dirty="0" smtClean="0">
                <a:solidFill>
                  <a:srgbClr val="FFFF00"/>
                </a:solidFill>
              </a:rPr>
              <a:t>, which </a:t>
            </a:r>
          </a:p>
          <a:p>
            <a:pPr algn="ctr"/>
            <a:r>
              <a:rPr lang="en-US" sz="2200" dirty="0" smtClean="0">
                <a:solidFill>
                  <a:srgbClr val="FFFF00"/>
                </a:solidFill>
              </a:rPr>
              <a:t>renders </a:t>
            </a:r>
            <a:r>
              <a:rPr lang="en-US" sz="2200" dirty="0" err="1" smtClean="0">
                <a:solidFill>
                  <a:srgbClr val="FFFF00"/>
                </a:solidFill>
              </a:rPr>
              <a:t>LNCaP</a:t>
            </a:r>
            <a:r>
              <a:rPr lang="en-US" sz="2200" dirty="0" smtClean="0">
                <a:solidFill>
                  <a:srgbClr val="FFFF00"/>
                </a:solidFill>
              </a:rPr>
              <a:t> cells susceptible to </a:t>
            </a:r>
            <a:r>
              <a:rPr lang="en-US" sz="2200" dirty="0" err="1" smtClean="0">
                <a:solidFill>
                  <a:srgbClr val="FFFF00"/>
                </a:solidFill>
              </a:rPr>
              <a:t>Galectin</a:t>
            </a:r>
            <a:r>
              <a:rPr lang="en-US" sz="2200" dirty="0" smtClean="0">
                <a:solidFill>
                  <a:srgbClr val="FFFF00"/>
                </a:solidFill>
              </a:rPr>
              <a:t> 1-induced apoptosis   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799" y="1143000"/>
            <a:ext cx="4876801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(Valenzuela  et </a:t>
            </a:r>
            <a:r>
              <a:rPr lang="en-US" dirty="0">
                <a:solidFill>
                  <a:schemeClr val="bg1"/>
                </a:solidFill>
              </a:rPr>
              <a:t>al. </a:t>
            </a:r>
            <a:r>
              <a:rPr lang="en-US" dirty="0" smtClean="0">
                <a:solidFill>
                  <a:schemeClr val="bg1"/>
                </a:solidFill>
              </a:rPr>
              <a:t>Cancer </a:t>
            </a:r>
            <a:r>
              <a:rPr lang="en-US" dirty="0">
                <a:solidFill>
                  <a:schemeClr val="bg1"/>
                </a:solidFill>
              </a:rPr>
              <a:t>Res. </a:t>
            </a:r>
            <a:r>
              <a:rPr lang="en-US" dirty="0" smtClean="0">
                <a:solidFill>
                  <a:schemeClr val="bg1"/>
                </a:solidFill>
              </a:rPr>
              <a:t>67:6155–62, 2007.)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2057400"/>
            <a:ext cx="8153401" cy="4366122"/>
            <a:chOff x="457200" y="2263676"/>
            <a:chExt cx="8153401" cy="4366122"/>
          </a:xfrm>
        </p:grpSpPr>
        <p:grpSp>
          <p:nvGrpSpPr>
            <p:cNvPr id="21" name="Group 20"/>
            <p:cNvGrpSpPr/>
            <p:nvPr/>
          </p:nvGrpSpPr>
          <p:grpSpPr>
            <a:xfrm>
              <a:off x="457200" y="2263676"/>
              <a:ext cx="8153401" cy="2308324"/>
              <a:chOff x="457200" y="1981200"/>
              <a:chExt cx="8153401" cy="2308324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457200" y="1981200"/>
                <a:ext cx="815340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Prostate</a:t>
                </a:r>
                <a:endParaRPr lang="en-US" dirty="0" smtClean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Cancer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	     	            	       	        Core 2-associated    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Galectin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1-induced </a:t>
                </a:r>
              </a:p>
              <a:p>
                <a:r>
                  <a:rPr lang="en-US" u="sng" dirty="0" smtClean="0">
                    <a:solidFill>
                      <a:schemeClr val="bg1"/>
                    </a:solidFill>
                  </a:rPr>
                  <a:t>Cells</a:t>
                </a:r>
                <a:r>
                  <a:rPr lang="en-US" u="sng" dirty="0">
                    <a:solidFill>
                      <a:schemeClr val="bg1"/>
                    </a:solidFill>
                  </a:rPr>
                  <a:t>	</a:t>
                </a:r>
                <a:r>
                  <a:rPr lang="en-US" u="sng" dirty="0" smtClean="0">
                    <a:solidFill>
                      <a:schemeClr val="bg1"/>
                    </a:solidFill>
                  </a:rPr>
                  <a:t> ST3Gal1   </a:t>
                </a:r>
                <a:r>
                  <a:rPr lang="en-US" u="sng" dirty="0" smtClean="0">
                    <a:solidFill>
                      <a:srgbClr val="FFFF00"/>
                    </a:solidFill>
                  </a:rPr>
                  <a:t> C2GnT-1/L    </a:t>
                </a:r>
                <a:r>
                  <a:rPr lang="en-US" u="sng" dirty="0" err="1" smtClean="0">
                    <a:solidFill>
                      <a:schemeClr val="bg1"/>
                    </a:solidFill>
                  </a:rPr>
                  <a:t>Sialyl</a:t>
                </a:r>
                <a:r>
                  <a:rPr lang="en-US" u="sng" dirty="0" smtClean="0">
                    <a:solidFill>
                      <a:schemeClr val="bg1"/>
                    </a:solidFill>
                  </a:rPr>
                  <a:t>-T        </a:t>
                </a:r>
                <a:r>
                  <a:rPr lang="en-US" u="sng" dirty="0" err="1" smtClean="0">
                    <a:solidFill>
                      <a:schemeClr val="bg1"/>
                    </a:solidFill>
                  </a:rPr>
                  <a:t>polylactosamine</a:t>
                </a:r>
                <a:r>
                  <a:rPr lang="en-US" u="sng" dirty="0" smtClean="0">
                    <a:solidFill>
                      <a:schemeClr val="bg1"/>
                    </a:solidFill>
                  </a:rPr>
                  <a:t>             apoptosis____</a:t>
                </a:r>
              </a:p>
              <a:p>
                <a:endParaRPr lang="en-US" dirty="0" smtClean="0">
                  <a:solidFill>
                    <a:schemeClr val="bg1"/>
                  </a:solidFill>
                </a:endParaRPr>
              </a:p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LNCaP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	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       +	          </a:t>
                </a:r>
                <a:r>
                  <a:rPr lang="en-US" b="1" dirty="0" smtClean="0">
                    <a:solidFill>
                      <a:srgbClr val="FFDE75"/>
                    </a:solidFill>
                  </a:rPr>
                  <a:t> +</a:t>
                </a:r>
                <a:r>
                  <a:rPr lang="en-US" b="1" dirty="0">
                    <a:solidFill>
                      <a:schemeClr val="bg1"/>
                    </a:solidFill>
                  </a:rPr>
                  <a:t>	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             -		      +		      +</a:t>
                </a:r>
              </a:p>
              <a:p>
                <a:endParaRPr lang="en-US" dirty="0" smtClean="0">
                  <a:solidFill>
                    <a:schemeClr val="bg1"/>
                  </a:solidFill>
                </a:endParaRPr>
              </a:p>
              <a:p>
                <a:r>
                  <a:rPr lang="en-US" u="sng" dirty="0" smtClean="0">
                    <a:solidFill>
                      <a:srgbClr val="FFFF00"/>
                    </a:solidFill>
                  </a:rPr>
                  <a:t>PC3/DU145</a:t>
                </a:r>
                <a:r>
                  <a:rPr lang="en-US" u="sng" dirty="0" smtClean="0">
                    <a:solidFill>
                      <a:schemeClr val="bg1"/>
                    </a:solidFill>
                  </a:rPr>
                  <a:t>    </a:t>
                </a:r>
                <a:r>
                  <a:rPr lang="en-US" b="1" u="sng" dirty="0" smtClean="0">
                    <a:solidFill>
                      <a:schemeClr val="bg1"/>
                    </a:solidFill>
                  </a:rPr>
                  <a:t>+	         </a:t>
                </a:r>
                <a:r>
                  <a:rPr lang="en-US" b="1" u="sng" dirty="0" smtClean="0">
                    <a:solidFill>
                      <a:srgbClr val="FFDE75"/>
                    </a:solidFill>
                  </a:rPr>
                  <a:t>  +</a:t>
                </a:r>
                <a:r>
                  <a:rPr lang="en-US" b="1" u="sng" dirty="0">
                    <a:solidFill>
                      <a:srgbClr val="FFDE75"/>
                    </a:solidFill>
                  </a:rPr>
                  <a:t> </a:t>
                </a:r>
                <a:r>
                  <a:rPr lang="en-US" b="1" u="sng" dirty="0" smtClean="0">
                    <a:solidFill>
                      <a:srgbClr val="FFDE75"/>
                    </a:solidFill>
                  </a:rPr>
                  <a:t>                </a:t>
                </a:r>
                <a:r>
                  <a:rPr lang="en-US" b="1" u="sng" dirty="0" smtClean="0">
                    <a:solidFill>
                      <a:schemeClr val="bg1"/>
                    </a:solidFill>
                  </a:rPr>
                  <a:t>+		      -		      -_</a:t>
                </a:r>
                <a:r>
                  <a:rPr lang="en-US" u="sng" dirty="0" smtClean="0">
                    <a:solidFill>
                      <a:schemeClr val="bg1"/>
                    </a:solidFill>
                  </a:rPr>
                  <a:t>________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				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533399" y="2057400"/>
                <a:ext cx="7772401" cy="0"/>
              </a:xfrm>
              <a:prstGeom prst="line">
                <a:avLst/>
              </a:prstGeom>
              <a:ln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343400" y="20574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003590" y="2057400"/>
                <a:ext cx="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220686" y="4495800"/>
              <a:ext cx="5181600" cy="2133998"/>
              <a:chOff x="2220686" y="4876402"/>
              <a:chExt cx="5181600" cy="2133998"/>
            </a:xfrm>
          </p:grpSpPr>
          <p:sp>
            <p:nvSpPr>
              <p:cNvPr id="14" name="Rectangle 123"/>
              <p:cNvSpPr>
                <a:spLocks noChangeArrowheads="1"/>
              </p:cNvSpPr>
              <p:nvPr/>
            </p:nvSpPr>
            <p:spPr bwMode="auto">
              <a:xfrm>
                <a:off x="5802086" y="6003880"/>
                <a:ext cx="905131" cy="372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36445" tIns="168227" rIns="336445" bIns="168227">
                <a:spAutoFit/>
              </a:bodyPr>
              <a:lstStyle>
                <a:lvl1pPr defTabSz="5900738" eaLnBrk="0" hangingPunct="0">
                  <a:spcBef>
                    <a:spcPct val="20000"/>
                  </a:spcBef>
                  <a:buChar char="•"/>
                  <a:defRPr sz="209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5900738" eaLnBrk="0" hangingPunct="0">
                  <a:spcBef>
                    <a:spcPct val="20000"/>
                  </a:spcBef>
                  <a:buChar char="–"/>
                  <a:defRPr sz="159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5900738" eaLnBrk="0" hangingPunct="0">
                  <a:spcBef>
                    <a:spcPct val="20000"/>
                  </a:spcBef>
                  <a:buChar char="•"/>
                  <a:defRPr sz="13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5900738" eaLnBrk="0" hangingPunct="0">
                  <a:spcBef>
                    <a:spcPct val="20000"/>
                  </a:spcBef>
                  <a:buChar char="–"/>
                  <a:defRPr sz="13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5900738" eaLnBrk="0" hangingPunct="0">
                  <a:spcBef>
                    <a:spcPct val="20000"/>
                  </a:spcBef>
                  <a:buChar char="»"/>
                  <a:defRPr sz="13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590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590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590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590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pic>
            <p:nvPicPr>
              <p:cNvPr id="15" name="Рисунок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0686" y="4876402"/>
                <a:ext cx="5181600" cy="2133998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3592286" y="6019402"/>
                <a:ext cx="1676400" cy="60678"/>
                <a:chOff x="4114800" y="5927282"/>
                <a:chExt cx="1676400" cy="6067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114800" y="5927680"/>
                  <a:ext cx="16764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791200" y="5927680"/>
                  <a:ext cx="0" cy="602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4114800" y="5927282"/>
                  <a:ext cx="0" cy="602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/>
              <p:cNvSpPr txBox="1"/>
              <p:nvPr/>
            </p:nvSpPr>
            <p:spPr>
              <a:xfrm>
                <a:off x="3897086" y="5791200"/>
                <a:ext cx="9323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LEA </a:t>
                </a:r>
                <a:r>
                  <a:rPr lang="en-US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lectin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2736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8"/>
          <p:cNvSpPr txBox="1">
            <a:spLocks noChangeArrowheads="1"/>
          </p:cNvSpPr>
          <p:nvPr/>
        </p:nvSpPr>
        <p:spPr bwMode="auto">
          <a:xfrm>
            <a:off x="12041969" y="3049859"/>
            <a:ext cx="491739" cy="4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3009" tIns="76504" rIns="153009" bIns="7650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5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3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3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3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Androgen-sensitive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LNCaP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prostate cancer cells have compact Golgi, 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androgen-refractory PC-3 and DU145 cells have fragmented Golgi, and C1GalT1 and ST3GalT1 are in the Golgi of these two cells but C2GnT-L is not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00200" y="990600"/>
            <a:ext cx="5791200" cy="1640894"/>
            <a:chOff x="1524000" y="1600200"/>
            <a:chExt cx="5791200" cy="1640894"/>
          </a:xfrm>
        </p:grpSpPr>
        <p:pic>
          <p:nvPicPr>
            <p:cNvPr id="6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905000"/>
              <a:ext cx="5791200" cy="1336094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2219739" y="1601688"/>
              <a:ext cx="724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LNCaP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22615" y="1600200"/>
              <a:ext cx="569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PC-3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0277" y="1600200"/>
              <a:ext cx="761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DU145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04186" y="2667000"/>
            <a:ext cx="5787214" cy="3886200"/>
            <a:chOff x="1524000" y="2971800"/>
            <a:chExt cx="5787214" cy="3886200"/>
          </a:xfrm>
        </p:grpSpPr>
        <p:pic>
          <p:nvPicPr>
            <p:cNvPr id="12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1800"/>
              <a:ext cx="5787214" cy="38862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627832" y="4507095"/>
              <a:ext cx="534968" cy="262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   10 µ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90800" y="6550223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chemeClr val="bg1"/>
                </a:solidFill>
              </a:rPr>
              <a:t>Petrosyan et al: </a:t>
            </a:r>
            <a:r>
              <a:rPr lang="en-US" sz="1400" i="1" dirty="0" smtClean="0">
                <a:solidFill>
                  <a:schemeClr val="bg1"/>
                </a:solidFill>
              </a:rPr>
              <a:t>Mol</a:t>
            </a:r>
            <a:r>
              <a:rPr lang="en-US" sz="1400" i="1" dirty="0">
                <a:solidFill>
                  <a:schemeClr val="bg1"/>
                </a:solidFill>
              </a:rPr>
              <a:t>. Cancer Res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smtClean="0">
                <a:solidFill>
                  <a:schemeClr val="bg1"/>
                </a:solidFill>
              </a:rPr>
              <a:t>12:1704-16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</a:rPr>
              <a:t>2014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60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6800" y="1219200"/>
            <a:ext cx="6905767" cy="5257800"/>
            <a:chOff x="1340813" y="2935958"/>
            <a:chExt cx="4780542" cy="3825078"/>
          </a:xfrm>
        </p:grpSpPr>
        <p:pic>
          <p:nvPicPr>
            <p:cNvPr id="1026" name="Picture 2" descr="E:\2014\Cancer research\Figures-TIFF\Figure-1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41" r="28650"/>
            <a:stretch/>
          </p:blipFill>
          <p:spPr bwMode="auto">
            <a:xfrm>
              <a:off x="1340813" y="2935958"/>
              <a:ext cx="4780542" cy="382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47800" y="2935958"/>
              <a:ext cx="339634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" y="22860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Prostatic tumors exhibit tumor progression-dependent Golgi fragmentation and outside-of-the-Golgi distribution of  C2GnT-L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6474023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chemeClr val="bg1"/>
                </a:solidFill>
              </a:rPr>
              <a:t>Petrosyan et al: </a:t>
            </a:r>
            <a:r>
              <a:rPr lang="en-US" sz="1400" i="1" dirty="0" smtClean="0">
                <a:solidFill>
                  <a:schemeClr val="bg1"/>
                </a:solidFill>
              </a:rPr>
              <a:t>Mol</a:t>
            </a:r>
            <a:r>
              <a:rPr lang="en-US" sz="1400" i="1" dirty="0">
                <a:solidFill>
                  <a:schemeClr val="bg1"/>
                </a:solidFill>
              </a:rPr>
              <a:t>. Cancer Res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smtClean="0">
                <a:solidFill>
                  <a:schemeClr val="bg1"/>
                </a:solidFill>
              </a:rPr>
              <a:t>12:1704-16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</a:rPr>
              <a:t>2014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0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0842" y="6272152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Petrosyan et al: </a:t>
            </a:r>
            <a:r>
              <a:rPr lang="en-US" sz="1400" i="1" dirty="0" smtClean="0">
                <a:solidFill>
                  <a:schemeClr val="bg1"/>
                </a:solidFill>
              </a:rPr>
              <a:t>J</a:t>
            </a:r>
            <a:r>
              <a:rPr lang="en-US" sz="1400" i="1" dirty="0">
                <a:solidFill>
                  <a:schemeClr val="bg1"/>
                </a:solidFill>
              </a:rPr>
              <a:t>. Biol. Chem.  </a:t>
            </a:r>
            <a:r>
              <a:rPr lang="en-US" sz="1400" dirty="0">
                <a:solidFill>
                  <a:schemeClr val="bg1"/>
                </a:solidFill>
              </a:rPr>
              <a:t>287:37621-7, </a:t>
            </a:r>
            <a:r>
              <a:rPr lang="en-US" sz="1400" b="1" dirty="0">
                <a:solidFill>
                  <a:schemeClr val="bg1"/>
                </a:solidFill>
              </a:rPr>
              <a:t>2012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358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C1GalT1 uses GRASP65-GM130/</a:t>
            </a:r>
            <a:r>
              <a:rPr lang="en-US" sz="2400" dirty="0" err="1" smtClean="0">
                <a:solidFill>
                  <a:srgbClr val="FFFF00"/>
                </a:solidFill>
              </a:rPr>
              <a:t>Giantin</a:t>
            </a:r>
            <a:r>
              <a:rPr lang="en-US" sz="2400" dirty="0" smtClean="0">
                <a:solidFill>
                  <a:srgbClr val="FFFF00"/>
                </a:solidFill>
              </a:rPr>
              <a:t> for Golgi targeting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and C2GnT-M uses </a:t>
            </a:r>
            <a:r>
              <a:rPr lang="en-US" sz="2400" dirty="0" err="1" smtClean="0">
                <a:solidFill>
                  <a:srgbClr val="FFFF00"/>
                </a:solidFill>
              </a:rPr>
              <a:t>Giantin</a:t>
            </a:r>
            <a:r>
              <a:rPr lang="en-US" sz="2400" dirty="0" smtClean="0">
                <a:solidFill>
                  <a:srgbClr val="FFFF00"/>
                </a:solidFill>
              </a:rPr>
              <a:t> exclusively for Golgi targeting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0842" y="1512332"/>
            <a:ext cx="4152900" cy="4546810"/>
            <a:chOff x="1876320" y="1420723"/>
            <a:chExt cx="4419600" cy="4781505"/>
          </a:xfrm>
        </p:grpSpPr>
        <p:pic>
          <p:nvPicPr>
            <p:cNvPr id="25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320" y="1420723"/>
              <a:ext cx="4419600" cy="47815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219608" y="1578870"/>
              <a:ext cx="1257300" cy="545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807" y="2509776"/>
              <a:ext cx="1046087" cy="356029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2GnT-M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0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6096000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Petrosyan et al: </a:t>
            </a:r>
            <a:r>
              <a:rPr lang="en-US" sz="1400" i="1" dirty="0" smtClean="0">
                <a:solidFill>
                  <a:schemeClr val="bg1"/>
                </a:solidFill>
              </a:rPr>
              <a:t>J</a:t>
            </a:r>
            <a:r>
              <a:rPr lang="en-US" sz="1400" i="1" dirty="0">
                <a:solidFill>
                  <a:schemeClr val="bg1"/>
                </a:solidFill>
              </a:rPr>
              <a:t>. Biol. Chem.  </a:t>
            </a:r>
            <a:r>
              <a:rPr lang="en-US" sz="1400" dirty="0">
                <a:solidFill>
                  <a:schemeClr val="bg1"/>
                </a:solidFill>
              </a:rPr>
              <a:t>287:37621-7, </a:t>
            </a:r>
            <a:r>
              <a:rPr lang="en-US" sz="1400" b="1" dirty="0">
                <a:solidFill>
                  <a:schemeClr val="bg1"/>
                </a:solidFill>
              </a:rPr>
              <a:t>2012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528935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What are the Golgi-targeting sites for ST3Gal 1 and C2GnT-1/L?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" y="1371600"/>
            <a:ext cx="8458200" cy="4554237"/>
            <a:chOff x="304800" y="1465563"/>
            <a:chExt cx="8458200" cy="4554237"/>
          </a:xfrm>
        </p:grpSpPr>
        <p:grpSp>
          <p:nvGrpSpPr>
            <p:cNvPr id="8" name="Group 7"/>
            <p:cNvGrpSpPr/>
            <p:nvPr/>
          </p:nvGrpSpPr>
          <p:grpSpPr>
            <a:xfrm>
              <a:off x="304800" y="1465563"/>
              <a:ext cx="4152900" cy="4546810"/>
              <a:chOff x="2286000" y="1415520"/>
              <a:chExt cx="4419600" cy="4781505"/>
            </a:xfrm>
          </p:grpSpPr>
          <p:pic>
            <p:nvPicPr>
              <p:cNvPr id="12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1415520"/>
                <a:ext cx="4419600" cy="478150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610100" y="1512332"/>
                <a:ext cx="1257300" cy="545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05400" y="2514600"/>
                <a:ext cx="1046087" cy="356029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C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2GnT-M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648200" y="1477159"/>
              <a:ext cx="4114800" cy="4542641"/>
              <a:chOff x="2324100" y="1395258"/>
              <a:chExt cx="4419600" cy="478150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324100" y="1395258"/>
                <a:ext cx="4419600" cy="4781505"/>
                <a:chOff x="2286000" y="1415520"/>
                <a:chExt cx="4419600" cy="4781505"/>
              </a:xfrm>
            </p:grpSpPr>
            <p:pic>
              <p:nvPicPr>
                <p:cNvPr id="16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1415520"/>
                  <a:ext cx="4419600" cy="4781505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4610100" y="1512332"/>
                  <a:ext cx="1257300" cy="5450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05400" y="2514600"/>
                  <a:ext cx="1109133" cy="356356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C</a:t>
                  </a:r>
                  <a:r>
                    <a:rPr lang="en-US" sz="1600" b="1" dirty="0" smtClean="0">
                      <a:solidFill>
                        <a:schemeClr val="bg1"/>
                      </a:solidFill>
                    </a:rPr>
                    <a:t>2GnT-M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4753809" y="1512332"/>
                <a:ext cx="955912" cy="356356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C2GnT-L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53809" y="1859591"/>
                <a:ext cx="929806" cy="356356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ST3Ga1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38800" y="1840468"/>
                <a:ext cx="325754" cy="421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?</a:t>
                </a:r>
                <a:endParaRPr lang="en-US" sz="2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38800" y="1513988"/>
                <a:ext cx="325754" cy="421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?</a:t>
                </a:r>
                <a:endParaRPr lang="en-US" sz="2000" dirty="0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4724400" y="6096000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chemeClr val="bg1"/>
                </a:solidFill>
              </a:rPr>
              <a:t>Petrosyan et al: </a:t>
            </a:r>
            <a:r>
              <a:rPr lang="en-US" sz="1400" i="1" dirty="0" smtClean="0">
                <a:solidFill>
                  <a:schemeClr val="bg1"/>
                </a:solidFill>
              </a:rPr>
              <a:t>Mol</a:t>
            </a:r>
            <a:r>
              <a:rPr lang="en-US" sz="1400" i="1" dirty="0">
                <a:solidFill>
                  <a:schemeClr val="bg1"/>
                </a:solidFill>
              </a:rPr>
              <a:t>. Cancer Res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smtClean="0">
                <a:solidFill>
                  <a:schemeClr val="bg1"/>
                </a:solidFill>
              </a:rPr>
              <a:t>12:1704-16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</a:rPr>
              <a:t>2014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Outline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0600" y="1905000"/>
            <a:ext cx="7086600" cy="2743200"/>
          </a:xfrm>
        </p:spPr>
        <p:txBody>
          <a:bodyPr/>
          <a:lstStyle/>
          <a:p>
            <a:pPr marL="0" indent="-457200" defTabSz="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☺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of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O-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glycans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☺ 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actors that regulate glycan biosynthesis</a:t>
            </a:r>
          </a:p>
          <a:p>
            <a:pPr marL="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☺  Golgi retention of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glycosyltransferases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☺  Golgi targeting of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glycosyltransferases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☺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study 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7" t="77263" r="4164" b="2813"/>
          <a:stretch/>
        </p:blipFill>
        <p:spPr>
          <a:xfrm>
            <a:off x="6477000" y="5257800"/>
            <a:ext cx="2133600" cy="1524000"/>
          </a:xfrm>
          <a:prstGeom prst="rect">
            <a:avLst/>
          </a:prstGeom>
        </p:spPr>
      </p:pic>
      <p:pic>
        <p:nvPicPr>
          <p:cNvPr id="4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7" t="55915" r="3533" b="24974"/>
          <a:stretch/>
        </p:blipFill>
        <p:spPr>
          <a:xfrm>
            <a:off x="2362200" y="5257800"/>
            <a:ext cx="205740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37"/>
            <a:ext cx="90678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b="1" u="sng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LNCaP</a:t>
            </a:r>
            <a:r>
              <a:rPr lang="en-US" sz="17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  <a:r>
              <a:rPr lang="en-US" sz="1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KD of Giantin+C2GnT-L  but not  </a:t>
            </a:r>
            <a:r>
              <a:rPr lang="en-US" sz="17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Giantin</a:t>
            </a:r>
            <a:r>
              <a:rPr lang="en-US" sz="1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GM130, or GRASP65 prevents Golgi targeting of ST3Gal1, and KD of </a:t>
            </a:r>
            <a:r>
              <a:rPr lang="en-US" sz="17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Giantin</a:t>
            </a:r>
            <a:r>
              <a:rPr lang="en-US" sz="1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prevents Golgi targeting of C2GnT-L.  In </a:t>
            </a:r>
            <a:r>
              <a:rPr lang="en-US" sz="17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PC3 and DU145  cells</a:t>
            </a:r>
            <a:r>
              <a:rPr lang="en-US" sz="1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KD of GM130 prevents Golgi targeting of ST3Gal1</a:t>
            </a:r>
            <a:endParaRPr lang="en-US" sz="1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3400" y="914400"/>
            <a:ext cx="8077200" cy="4255888"/>
            <a:chOff x="533400" y="914400"/>
            <a:chExt cx="8077200" cy="4255888"/>
          </a:xfrm>
        </p:grpSpPr>
        <p:pic>
          <p:nvPicPr>
            <p:cNvPr id="2" name="Рисунок 12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" r="-35" b="60147"/>
            <a:stretch/>
          </p:blipFill>
          <p:spPr>
            <a:xfrm>
              <a:off x="533401" y="914400"/>
              <a:ext cx="8077199" cy="42558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3400" y="990600"/>
              <a:ext cx="457200" cy="495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77000" y="1001912"/>
              <a:ext cx="2057400" cy="484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53200" y="933013"/>
              <a:ext cx="1752600" cy="646331"/>
              <a:chOff x="1524000" y="2438401"/>
              <a:chExt cx="1752600" cy="64633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524000" y="2438401"/>
                <a:ext cx="1752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PC 3	DU145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 ST3Gal1</a:t>
                </a:r>
                <a:r>
                  <a:rPr lang="en-US" dirty="0" smtClean="0"/>
                  <a:t>/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Giantin</a:t>
                </a:r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600200" y="2743200"/>
                <a:ext cx="16002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angle 12"/>
          <p:cNvSpPr/>
          <p:nvPr/>
        </p:nvSpPr>
        <p:spPr>
          <a:xfrm>
            <a:off x="152401" y="5878175"/>
            <a:ext cx="2209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chemeClr val="bg1"/>
                </a:solidFill>
              </a:rPr>
              <a:t>Petrosyan et al: </a:t>
            </a:r>
            <a:r>
              <a:rPr lang="en-US" sz="1400" i="1" dirty="0" smtClean="0">
                <a:solidFill>
                  <a:schemeClr val="bg1"/>
                </a:solidFill>
              </a:rPr>
              <a:t>Mol</a:t>
            </a:r>
            <a:r>
              <a:rPr lang="en-US" sz="1400" i="1" dirty="0">
                <a:solidFill>
                  <a:schemeClr val="bg1"/>
                </a:solidFill>
              </a:rPr>
              <a:t>. Cancer Res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smtClean="0">
                <a:solidFill>
                  <a:schemeClr val="bg1"/>
                </a:solidFill>
              </a:rPr>
              <a:t>12:1704-16,</a:t>
            </a:r>
            <a:r>
              <a:rPr lang="en-US" sz="1400" b="1" dirty="0" smtClean="0">
                <a:solidFill>
                  <a:schemeClr val="bg1"/>
                </a:solidFill>
              </a:rPr>
              <a:t>2014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64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62200" y="5816013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Petrosyan et al: </a:t>
            </a:r>
            <a:r>
              <a:rPr lang="en-US" sz="1600" i="1" dirty="0" smtClean="0">
                <a:solidFill>
                  <a:schemeClr val="bg1"/>
                </a:solidFill>
              </a:rPr>
              <a:t>J</a:t>
            </a:r>
            <a:r>
              <a:rPr lang="en-US" sz="1600" i="1" dirty="0">
                <a:solidFill>
                  <a:schemeClr val="bg1"/>
                </a:solidFill>
              </a:rPr>
              <a:t>. Biol. Chem.  </a:t>
            </a:r>
            <a:r>
              <a:rPr lang="en-US" sz="1600" dirty="0">
                <a:solidFill>
                  <a:schemeClr val="bg1"/>
                </a:solidFill>
              </a:rPr>
              <a:t>287:37621-7, </a:t>
            </a:r>
            <a:r>
              <a:rPr lang="en-US" sz="1600" b="1" dirty="0">
                <a:solidFill>
                  <a:schemeClr val="bg1"/>
                </a:solidFill>
              </a:rPr>
              <a:t>2012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2200" y="6088165"/>
            <a:ext cx="4463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Petrosyan et al: </a:t>
            </a:r>
            <a:r>
              <a:rPr lang="en-US" sz="1600" i="1" dirty="0" smtClean="0">
                <a:solidFill>
                  <a:schemeClr val="bg1"/>
                </a:solidFill>
              </a:rPr>
              <a:t>Mol</a:t>
            </a:r>
            <a:r>
              <a:rPr lang="en-US" sz="1600" i="1" dirty="0">
                <a:solidFill>
                  <a:schemeClr val="bg1"/>
                </a:solidFill>
              </a:rPr>
              <a:t>. Cancer Res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12:1704-16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2014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91200" y="-762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438400" y="1143000"/>
            <a:ext cx="4114800" cy="4542641"/>
            <a:chOff x="4648200" y="1425020"/>
            <a:chExt cx="4114800" cy="4542641"/>
          </a:xfrm>
        </p:grpSpPr>
        <p:grpSp>
          <p:nvGrpSpPr>
            <p:cNvPr id="10" name="Group 9"/>
            <p:cNvGrpSpPr/>
            <p:nvPr/>
          </p:nvGrpSpPr>
          <p:grpSpPr>
            <a:xfrm>
              <a:off x="4648200" y="1425020"/>
              <a:ext cx="4114800" cy="4542641"/>
              <a:chOff x="2286000" y="1403314"/>
              <a:chExt cx="4419600" cy="4781505"/>
            </a:xfrm>
          </p:grpSpPr>
          <p:pic>
            <p:nvPicPr>
              <p:cNvPr id="16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1403314"/>
                <a:ext cx="4419600" cy="478150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302481" y="1611782"/>
                <a:ext cx="1257300" cy="545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150556" y="2476488"/>
                <a:ext cx="1109133" cy="356356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C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2GnT-M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317629" y="2089536"/>
              <a:ext cx="1030212" cy="338554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C2GnT-L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24334" y="1729430"/>
              <a:ext cx="865681" cy="338554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ST3Ga1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96204" y="1517080"/>
              <a:ext cx="304796" cy="4641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781800" y="2089536"/>
              <a:ext cx="838200" cy="133946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107824" y="2073803"/>
              <a:ext cx="673976" cy="8217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0" y="235803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Golgi targeting,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C2GnT-M uses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Giantin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exclusively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ST3Gal1 uses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Giantin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GM130-GRASP65, and C1GalT1 uses GM130-GRASP65/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Giantin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51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293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nhibition or KD of Non-muscle myosin IIA (NMIIA) in DU145 (also PC3) cells restores compact Golgi morphology (A &amp; B) and Golg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targeting  of C2GnT-L (B)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3350" y="1676400"/>
            <a:ext cx="8415944" cy="4438710"/>
            <a:chOff x="373350" y="1885890"/>
            <a:chExt cx="8415944" cy="4438710"/>
          </a:xfrm>
        </p:grpSpPr>
        <p:grpSp>
          <p:nvGrpSpPr>
            <p:cNvPr id="6" name="Group 5"/>
            <p:cNvGrpSpPr/>
            <p:nvPr/>
          </p:nvGrpSpPr>
          <p:grpSpPr>
            <a:xfrm>
              <a:off x="373350" y="1885890"/>
              <a:ext cx="3893850" cy="4438710"/>
              <a:chOff x="373350" y="1885890"/>
              <a:chExt cx="3893850" cy="4438710"/>
            </a:xfrm>
          </p:grpSpPr>
          <p:pic>
            <p:nvPicPr>
              <p:cNvPr id="12" name="Picture 2" descr="F:\2014\NIHRO1-0214\TIFF\Figure-9.tif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47" t="2679" r="1593" b="35476"/>
              <a:stretch/>
            </p:blipFill>
            <p:spPr bwMode="auto">
              <a:xfrm>
                <a:off x="373350" y="2209800"/>
                <a:ext cx="3893850" cy="411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89320" y="1885890"/>
                <a:ext cx="36254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A.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Transmission Electron Microscopy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304092" y="1885890"/>
              <a:ext cx="4485202" cy="4438710"/>
              <a:chOff x="4304092" y="1885890"/>
              <a:chExt cx="4485202" cy="443871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379948" y="2209800"/>
                <a:ext cx="4306851" cy="4114800"/>
                <a:chOff x="4379948" y="2209800"/>
                <a:chExt cx="4306851" cy="4114800"/>
              </a:xfrm>
            </p:grpSpPr>
            <p:pic>
              <p:nvPicPr>
                <p:cNvPr id="9" name="Picture 2" descr="E:\2014\NIHRO1-0214\TIFF\Figure-8.tif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4" t="2697" r="47481" b="51945"/>
                <a:stretch/>
              </p:blipFill>
              <p:spPr bwMode="auto">
                <a:xfrm>
                  <a:off x="4379948" y="2217915"/>
                  <a:ext cx="4306851" cy="41066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4491586" y="2098162"/>
                  <a:ext cx="228600" cy="45187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4304092" y="1885890"/>
                <a:ext cx="44852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B.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Confocal Immunofluorescence Microscopy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362200" y="6214646"/>
            <a:ext cx="4463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Petrosyan et al: </a:t>
            </a:r>
            <a:r>
              <a:rPr lang="en-US" sz="1600" i="1" dirty="0" smtClean="0">
                <a:solidFill>
                  <a:schemeClr val="bg1"/>
                </a:solidFill>
              </a:rPr>
              <a:t>Mol</a:t>
            </a:r>
            <a:r>
              <a:rPr lang="en-US" sz="1600" i="1" dirty="0">
                <a:solidFill>
                  <a:schemeClr val="bg1"/>
                </a:solidFill>
              </a:rPr>
              <a:t>. Cancer Res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12:1704-16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2014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16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7200" y="1524000"/>
            <a:ext cx="8153400" cy="4572000"/>
            <a:chOff x="822195" y="1981200"/>
            <a:chExt cx="7331205" cy="4132071"/>
          </a:xfrm>
        </p:grpSpPr>
        <p:pic>
          <p:nvPicPr>
            <p:cNvPr id="5" name="Picture 4" descr="E:\2014\NIHRO1-0214\TIFF\Figure-8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" t="48889" r="31114" b="19305"/>
            <a:stretch/>
          </p:blipFill>
          <p:spPr bwMode="auto">
            <a:xfrm>
              <a:off x="822195" y="1981200"/>
              <a:ext cx="7331205" cy="4132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38200" y="2057400"/>
              <a:ext cx="387748" cy="5506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28857" y="2133600"/>
              <a:ext cx="524143" cy="6996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7200" y="6096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nhibition (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Blebb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or KD of NMIIA  in DU145 (also PC3) cells converts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O-glycan from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sialyl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 to Core 2-associated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polylactosamine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6248400"/>
            <a:ext cx="4463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Petrosyan et al: </a:t>
            </a:r>
            <a:r>
              <a:rPr lang="en-US" sz="1600" i="1" dirty="0" smtClean="0">
                <a:solidFill>
                  <a:schemeClr val="bg1"/>
                </a:solidFill>
              </a:rPr>
              <a:t>Mol</a:t>
            </a:r>
            <a:r>
              <a:rPr lang="en-US" sz="1600" i="1" dirty="0">
                <a:solidFill>
                  <a:schemeClr val="bg1"/>
                </a:solidFill>
              </a:rPr>
              <a:t>. Cancer Res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12:1704-16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2014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01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4540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Galectin-1 induces apoptosis in </a:t>
            </a:r>
            <a:r>
              <a:rPr lang="en-US" sz="2800" dirty="0" err="1" smtClean="0">
                <a:solidFill>
                  <a:srgbClr val="FFFF00"/>
                </a:solidFill>
              </a:rPr>
              <a:t>LNCaP</a:t>
            </a:r>
            <a:r>
              <a:rPr lang="en-US" sz="2800" dirty="0" smtClean="0">
                <a:solidFill>
                  <a:srgbClr val="FFFF00"/>
                </a:solidFill>
              </a:rPr>
              <a:t> cells  but not   PC3 (and DU145) cells unless NMIIA is inhibited or knocked down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33400" y="2216266"/>
            <a:ext cx="8094435" cy="3270134"/>
            <a:chOff x="533400" y="2216266"/>
            <a:chExt cx="8094435" cy="3270134"/>
          </a:xfrm>
        </p:grpSpPr>
        <p:pic>
          <p:nvPicPr>
            <p:cNvPr id="1026" name="Picture 2" descr="C:\Users\pcheng\AppData\Local\Microsoft\Windows\Temporary Internet Files\Content.IE5\0PJ87T60\Apoptosi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" t="66667" r="53025" b="1334"/>
            <a:stretch/>
          </p:blipFill>
          <p:spPr bwMode="auto">
            <a:xfrm>
              <a:off x="3352800" y="2216266"/>
              <a:ext cx="5275035" cy="327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C:\Users\pcheng\AppData\Local\Microsoft\Windows\Temporary Internet Files\Content.IE5\0PJ87T60\Apoptosi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0" t="48000" r="11008" b="26000"/>
            <a:stretch/>
          </p:blipFill>
          <p:spPr bwMode="auto">
            <a:xfrm>
              <a:off x="533400" y="2229930"/>
              <a:ext cx="2695833" cy="3256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5957335" y="2438399"/>
              <a:ext cx="2577065" cy="3048001"/>
              <a:chOff x="5957335" y="2438399"/>
              <a:chExt cx="2577065" cy="3048001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H="1">
                <a:off x="5980695" y="2438400"/>
                <a:ext cx="254408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5990318" y="5486400"/>
                <a:ext cx="254408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8534400" y="2438399"/>
                <a:ext cx="0" cy="3048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957335" y="2438400"/>
                <a:ext cx="0" cy="3048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le 14"/>
          <p:cNvSpPr/>
          <p:nvPr/>
        </p:nvSpPr>
        <p:spPr>
          <a:xfrm>
            <a:off x="2286000" y="5833646"/>
            <a:ext cx="4463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Petrosyan et al: </a:t>
            </a:r>
            <a:r>
              <a:rPr lang="en-US" sz="1600" i="1" dirty="0" smtClean="0">
                <a:solidFill>
                  <a:schemeClr val="bg1"/>
                </a:solidFill>
              </a:rPr>
              <a:t>Mol</a:t>
            </a:r>
            <a:r>
              <a:rPr lang="en-US" sz="1600" i="1" dirty="0">
                <a:solidFill>
                  <a:schemeClr val="bg1"/>
                </a:solidFill>
              </a:rPr>
              <a:t>. Cancer Res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12:1704-16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2014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2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295400"/>
            <a:ext cx="716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algn="ctr"/>
            <a:endParaRPr lang="en-US" sz="2800" dirty="0" smtClean="0">
              <a:solidFill>
                <a:srgbClr val="FFD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74320" defTabSz="365760">
              <a:lnSpc>
                <a:spcPct val="150000"/>
              </a:lnSpc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The enzymatic function of a Golgi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glycosyltransferase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	regulated by its cognate retention protein. </a:t>
            </a:r>
          </a:p>
          <a:p>
            <a:pPr defTabSz="365760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The enzymatic functions of  C2GnTs are also regulated 	by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giantin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exclusive Golgi targeting site for these 	enzymes.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03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794808"/>
            <a:ext cx="7086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study</a:t>
            </a:r>
          </a:p>
          <a:p>
            <a:pPr algn="ctr"/>
            <a:endParaRPr lang="en-US" sz="2800" dirty="0" smtClean="0">
              <a:solidFill>
                <a:srgbClr val="FFD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74320" algn="ctr" defTabSz="365760">
              <a:lnSpc>
                <a:spcPct val="15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effects of altered Golgi targeting of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glycosyltransferases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induced by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stress, such as  heat shock, alcohol abuse, caner malignant transformation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 and O-glycosylation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7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1"/>
          <p:cNvSpPr txBox="1">
            <a:spLocks noChangeArrowheads="1"/>
          </p:cNvSpPr>
          <p:nvPr/>
        </p:nvSpPr>
        <p:spPr bwMode="auto">
          <a:xfrm>
            <a:off x="76200" y="76200"/>
            <a:ext cx="8942811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cs typeface="Arial" charset="0"/>
              </a:rPr>
              <a:t>Major </a:t>
            </a:r>
            <a:r>
              <a:rPr lang="en-US" sz="2800" dirty="0" err="1" smtClean="0">
                <a:solidFill>
                  <a:srgbClr val="FFFF00"/>
                </a:solidFill>
                <a:cs typeface="Arial" charset="0"/>
              </a:rPr>
              <a:t>Mucin</a:t>
            </a:r>
            <a:r>
              <a:rPr lang="en-US" sz="2800" dirty="0" smtClean="0">
                <a:solidFill>
                  <a:srgbClr val="FFFF00"/>
                </a:solidFill>
                <a:cs typeface="Arial" charset="0"/>
              </a:rPr>
              <a:t> Core </a:t>
            </a:r>
            <a:r>
              <a:rPr lang="en-US" sz="2800" dirty="0">
                <a:solidFill>
                  <a:srgbClr val="FFFF00"/>
                </a:solidFill>
                <a:cs typeface="Arial" charset="0"/>
              </a:rPr>
              <a:t>Structures and </a:t>
            </a:r>
            <a:r>
              <a:rPr lang="en-US" sz="2800" dirty="0" smtClean="0">
                <a:solidFill>
                  <a:srgbClr val="FFFF00"/>
                </a:solidFill>
                <a:cs typeface="Arial" charset="0"/>
              </a:rPr>
              <a:t>synthesis of </a:t>
            </a:r>
            <a:r>
              <a:rPr lang="en-US" sz="2800" dirty="0" err="1" smtClean="0">
                <a:solidFill>
                  <a:srgbClr val="FFFF00"/>
                </a:solidFill>
                <a:cs typeface="Arial" charset="0"/>
              </a:rPr>
              <a:t>sLe</a:t>
            </a:r>
            <a:r>
              <a:rPr lang="en-US" sz="2800" baseline="30000" dirty="0" err="1" smtClean="0">
                <a:solidFill>
                  <a:srgbClr val="FFFF00"/>
                </a:solidFill>
                <a:cs typeface="Arial" charset="0"/>
              </a:rPr>
              <a:t>x</a:t>
            </a:r>
            <a:r>
              <a:rPr lang="en-US" sz="2800" baseline="30000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cs typeface="Arial" charset="0"/>
              </a:rPr>
              <a:t>on Core 2</a:t>
            </a:r>
            <a:endParaRPr lang="en-US" sz="2800" dirty="0">
              <a:solidFill>
                <a:srgbClr val="FFFF00"/>
              </a:solidFill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9600" y="783686"/>
            <a:ext cx="7983521" cy="5921914"/>
            <a:chOff x="609600" y="533400"/>
            <a:chExt cx="7983521" cy="5921914"/>
          </a:xfrm>
        </p:grpSpPr>
        <p:sp>
          <p:nvSpPr>
            <p:cNvPr id="3076" name="Rectangle 3"/>
            <p:cNvSpPr>
              <a:spLocks noChangeArrowheads="1"/>
            </p:cNvSpPr>
            <p:nvPr/>
          </p:nvSpPr>
          <p:spPr bwMode="auto">
            <a:xfrm>
              <a:off x="5684178" y="1143000"/>
              <a:ext cx="779678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Ser/</a:t>
              </a:r>
              <a:r>
                <a:rPr lang="en-US" sz="1400" dirty="0" err="1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Thr</a:t>
              </a:r>
              <a:endParaRPr lang="en-US" sz="1400" dirty="0">
                <a:solidFill>
                  <a:schemeClr val="bg1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7" name="Line 4"/>
            <p:cNvSpPr>
              <a:spLocks noChangeShapeType="1"/>
            </p:cNvSpPr>
            <p:nvPr/>
          </p:nvSpPr>
          <p:spPr bwMode="auto">
            <a:xfrm rot="60000" flipH="1" flipV="1">
              <a:off x="6087890" y="1471246"/>
              <a:ext cx="5023" cy="3537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" name="Rectangle 5"/>
            <p:cNvSpPr>
              <a:spLocks noChangeArrowheads="1"/>
            </p:cNvSpPr>
            <p:nvPr/>
          </p:nvSpPr>
          <p:spPr bwMode="auto">
            <a:xfrm>
              <a:off x="5275350" y="1836477"/>
              <a:ext cx="2420850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GalNAc</a:t>
              </a:r>
              <a:r>
                <a:rPr lang="el-GR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Ser</a:t>
              </a:r>
              <a:r>
                <a:rPr lang="en-US" sz="1400" dirty="0" smtClean="0">
                  <a:solidFill>
                    <a:schemeClr val="bg1"/>
                  </a:solidFill>
                </a:rPr>
                <a:t>/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Thr</a:t>
              </a:r>
              <a:endParaRPr lang="en-US" sz="1400" dirty="0">
                <a:solidFill>
                  <a:schemeClr val="bg1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9" name="Line 6"/>
            <p:cNvSpPr>
              <a:spLocks noChangeShapeType="1"/>
            </p:cNvSpPr>
            <p:nvPr/>
          </p:nvSpPr>
          <p:spPr bwMode="auto">
            <a:xfrm flipV="1">
              <a:off x="6094325" y="2170848"/>
              <a:ext cx="1675" cy="31325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" name="Rectangle 7"/>
            <p:cNvSpPr>
              <a:spLocks noChangeArrowheads="1"/>
            </p:cNvSpPr>
            <p:nvPr/>
          </p:nvSpPr>
          <p:spPr bwMode="auto">
            <a:xfrm>
              <a:off x="5286372" y="2524882"/>
              <a:ext cx="2045730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Gal</a:t>
              </a:r>
              <a:r>
                <a:rPr lang="el-GR" sz="1400" dirty="0">
                  <a:solidFill>
                    <a:schemeClr val="bg1"/>
                  </a:solidFill>
                  <a:cs typeface="Arial" charset="0"/>
                </a:rPr>
                <a:t>β</a:t>
              </a:r>
              <a:r>
                <a:rPr lang="en-US" sz="1400" dirty="0" smtClean="0">
                  <a:solidFill>
                    <a:schemeClr val="bg1"/>
                  </a:solidFill>
                </a:rPr>
                <a:t>1,3</a:t>
              </a:r>
              <a:r>
                <a:rPr lang="en-US" sz="1400" dirty="0" smtClean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GalNAc</a:t>
              </a:r>
              <a:r>
                <a:rPr lang="en-US" sz="1400" dirty="0" smtClean="0">
                  <a:solidFill>
                    <a:schemeClr val="bg1"/>
                  </a:solidFill>
                  <a:latin typeface="Symbol" pitchFamily="18" charset="2"/>
                  <a:cs typeface="Arial" charset="0"/>
                </a:rPr>
                <a:t>a</a:t>
              </a:r>
              <a:r>
                <a:rPr lang="en-US" sz="1400" dirty="0" smtClean="0">
                  <a:solidFill>
                    <a:schemeClr val="bg1"/>
                  </a:solidFill>
                </a:rPr>
                <a:t>Ser/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Thr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81" name="Rectangle 10"/>
            <p:cNvSpPr>
              <a:spLocks noChangeArrowheads="1"/>
            </p:cNvSpPr>
            <p:nvPr/>
          </p:nvSpPr>
          <p:spPr bwMode="auto">
            <a:xfrm>
              <a:off x="3981627" y="6052879"/>
              <a:ext cx="835463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Fuc</a:t>
              </a:r>
              <a:r>
                <a:rPr lang="en-US" sz="1400" dirty="0">
                  <a:solidFill>
                    <a:srgbClr val="FFFF00"/>
                  </a:solidFill>
                  <a:latin typeface="Symbol" pitchFamily="18" charset="2"/>
                  <a:cs typeface="Arial" charset="0"/>
                </a:rPr>
                <a:t>a</a:t>
              </a:r>
              <a:r>
                <a:rPr lang="en-US" sz="1400" dirty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1-3</a:t>
              </a:r>
            </a:p>
          </p:txBody>
        </p:sp>
        <p:sp>
          <p:nvSpPr>
            <p:cNvPr id="3082" name="Line 13"/>
            <p:cNvSpPr>
              <a:spLocks noChangeShapeType="1"/>
            </p:cNvSpPr>
            <p:nvPr/>
          </p:nvSpPr>
          <p:spPr bwMode="auto">
            <a:xfrm flipV="1">
              <a:off x="6092652" y="2955658"/>
              <a:ext cx="3348" cy="40300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" name="Text Box 15"/>
            <p:cNvSpPr txBox="1">
              <a:spLocks noChangeArrowheads="1"/>
            </p:cNvSpPr>
            <p:nvPr/>
          </p:nvSpPr>
          <p:spPr bwMode="auto">
            <a:xfrm>
              <a:off x="6172200" y="2968834"/>
              <a:ext cx="1524000" cy="307766"/>
            </a:xfrm>
            <a:prstGeom prst="rect">
              <a:avLst/>
            </a:prstGeom>
            <a:noFill/>
            <a:ln>
              <a:solidFill>
                <a:srgbClr val="FFFF0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C2GnT-L/M/T</a:t>
              </a:r>
              <a:endParaRPr lang="en-US" sz="1400" b="1" dirty="0">
                <a:solidFill>
                  <a:srgbClr val="FFFF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4" name="Line 20"/>
            <p:cNvSpPr>
              <a:spLocks noChangeShapeType="1"/>
            </p:cNvSpPr>
            <p:nvPr/>
          </p:nvSpPr>
          <p:spPr bwMode="auto">
            <a:xfrm rot="16878596">
              <a:off x="4722641" y="6014754"/>
              <a:ext cx="253418" cy="160721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Rectangle 22"/>
            <p:cNvSpPr>
              <a:spLocks noChangeArrowheads="1"/>
            </p:cNvSpPr>
            <p:nvPr/>
          </p:nvSpPr>
          <p:spPr bwMode="auto">
            <a:xfrm>
              <a:off x="3276600" y="5714988"/>
              <a:ext cx="1202153" cy="30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5" rIns="91429" bIns="45715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NeuAc</a:t>
              </a:r>
              <a:r>
                <a:rPr lang="el-GR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2-3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6" name="Rectangle 24"/>
            <p:cNvSpPr>
              <a:spLocks noChangeArrowheads="1"/>
            </p:cNvSpPr>
            <p:nvPr/>
          </p:nvSpPr>
          <p:spPr bwMode="auto">
            <a:xfrm>
              <a:off x="4802678" y="3020770"/>
              <a:ext cx="1217122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  <a:latin typeface="Tahoma" pitchFamily="34" charset="0"/>
                  <a:cs typeface="Arial" charset="0"/>
                </a:rPr>
                <a:t> </a:t>
              </a:r>
              <a:r>
                <a:rPr lang="en-US" sz="1400" dirty="0" smtClean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GlcNAc</a:t>
              </a:r>
              <a:r>
                <a:rPr lang="en-US" sz="1400" dirty="0" smtClean="0">
                  <a:solidFill>
                    <a:srgbClr val="FFFF00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 dirty="0" smtClean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1,6</a:t>
              </a:r>
              <a:endParaRPr lang="en-US" sz="1400" dirty="0">
                <a:solidFill>
                  <a:srgbClr val="FFFF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7" name="Line 25"/>
            <p:cNvSpPr>
              <a:spLocks noChangeShapeType="1"/>
            </p:cNvSpPr>
            <p:nvPr/>
          </p:nvSpPr>
          <p:spPr bwMode="auto">
            <a:xfrm rot="960000">
              <a:off x="5773505" y="3272693"/>
              <a:ext cx="217642" cy="2006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Text Box 26"/>
            <p:cNvSpPr txBox="1">
              <a:spLocks noChangeArrowheads="1"/>
            </p:cNvSpPr>
            <p:nvPr/>
          </p:nvSpPr>
          <p:spPr bwMode="auto">
            <a:xfrm rot="16200000">
              <a:off x="6033846" y="2648264"/>
              <a:ext cx="400110" cy="179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Gal</a:t>
              </a:r>
              <a:r>
                <a:rPr lang="el-GR" sz="1400" dirty="0">
                  <a:solidFill>
                    <a:schemeClr val="bg1"/>
                  </a:solidFill>
                </a:rPr>
                <a:t>β</a:t>
              </a:r>
              <a:r>
                <a:rPr lang="en-US" sz="1400" dirty="0" smtClean="0">
                  <a:solidFill>
                    <a:schemeClr val="bg1"/>
                  </a:solidFill>
                </a:rPr>
                <a:t>1,3GalNAc-Ser/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Thr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89" name="Rectangle 32"/>
            <p:cNvSpPr>
              <a:spLocks noChangeArrowheads="1"/>
            </p:cNvSpPr>
            <p:nvPr/>
          </p:nvSpPr>
          <p:spPr bwMode="auto">
            <a:xfrm>
              <a:off x="4267200" y="3921952"/>
              <a:ext cx="788975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Gal</a:t>
              </a:r>
              <a:r>
                <a:rPr lang="en-US" sz="1400" dirty="0">
                  <a:solidFill>
                    <a:schemeClr val="bg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1,4</a:t>
              </a:r>
            </a:p>
          </p:txBody>
        </p:sp>
        <p:sp>
          <p:nvSpPr>
            <p:cNvPr id="3090" name="Rectangle 36"/>
            <p:cNvSpPr>
              <a:spLocks noChangeArrowheads="1"/>
            </p:cNvSpPr>
            <p:nvPr/>
          </p:nvSpPr>
          <p:spPr bwMode="auto">
            <a:xfrm>
              <a:off x="4878879" y="3921952"/>
              <a:ext cx="1217121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GlcNAc</a:t>
              </a:r>
              <a:r>
                <a:rPr lang="en-US" sz="1400" dirty="0">
                  <a:solidFill>
                    <a:schemeClr val="bg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1,6</a:t>
              </a:r>
            </a:p>
          </p:txBody>
        </p:sp>
        <p:sp>
          <p:nvSpPr>
            <p:cNvPr id="3091" name="Line 37"/>
            <p:cNvSpPr>
              <a:spLocks noChangeShapeType="1"/>
            </p:cNvSpPr>
            <p:nvPr/>
          </p:nvSpPr>
          <p:spPr bwMode="auto">
            <a:xfrm rot="960000">
              <a:off x="5785223" y="4175370"/>
              <a:ext cx="217642" cy="2006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92" name="Text Box 38"/>
            <p:cNvSpPr txBox="1">
              <a:spLocks noChangeArrowheads="1"/>
            </p:cNvSpPr>
            <p:nvPr/>
          </p:nvSpPr>
          <p:spPr bwMode="auto">
            <a:xfrm rot="16200000">
              <a:off x="6045565" y="3526896"/>
              <a:ext cx="400110" cy="1846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Gal</a:t>
              </a:r>
              <a:r>
                <a:rPr lang="el-GR" sz="1400" dirty="0">
                  <a:solidFill>
                    <a:schemeClr val="bg1"/>
                  </a:solidFill>
                </a:rPr>
                <a:t>β</a:t>
              </a:r>
              <a:r>
                <a:rPr lang="en-US" sz="1400" dirty="0">
                  <a:solidFill>
                    <a:schemeClr val="bg1"/>
                  </a:solidFill>
                </a:rPr>
                <a:t>1,3GalNAc</a:t>
              </a:r>
              <a:r>
                <a:rPr lang="el-GR" sz="1400" dirty="0" smtClean="0">
                  <a:solidFill>
                    <a:schemeClr val="bg1"/>
                  </a:solidFill>
                  <a:latin typeface="Calibri" pitchFamily="34" charset="0"/>
                </a:rPr>
                <a:t>α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Ser</a:t>
              </a:r>
              <a:r>
                <a:rPr lang="en-US" sz="1400" dirty="0" smtClean="0">
                  <a:solidFill>
                    <a:schemeClr val="bg1"/>
                  </a:solidFill>
                </a:rPr>
                <a:t>/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Thr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93" name="Line 39"/>
            <p:cNvSpPr>
              <a:spLocks noChangeShapeType="1"/>
            </p:cNvSpPr>
            <p:nvPr/>
          </p:nvSpPr>
          <p:spPr bwMode="auto">
            <a:xfrm flipV="1">
              <a:off x="6094326" y="3724585"/>
              <a:ext cx="1674" cy="5367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94" name="Line 46"/>
            <p:cNvSpPr>
              <a:spLocks noChangeShapeType="1"/>
            </p:cNvSpPr>
            <p:nvPr/>
          </p:nvSpPr>
          <p:spPr bwMode="auto">
            <a:xfrm rot="960000">
              <a:off x="5773505" y="5078047"/>
              <a:ext cx="217642" cy="2006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95" name="Text Box 47"/>
            <p:cNvSpPr txBox="1">
              <a:spLocks noChangeArrowheads="1"/>
            </p:cNvSpPr>
            <p:nvPr/>
          </p:nvSpPr>
          <p:spPr bwMode="auto">
            <a:xfrm rot="16200000">
              <a:off x="6033846" y="4429573"/>
              <a:ext cx="400110" cy="1846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Gal</a:t>
              </a:r>
              <a:r>
                <a:rPr lang="el-GR" sz="1400" dirty="0">
                  <a:solidFill>
                    <a:schemeClr val="bg1"/>
                  </a:solidFill>
                </a:rPr>
                <a:t>β</a:t>
              </a:r>
              <a:r>
                <a:rPr lang="en-US" sz="1400" dirty="0">
                  <a:solidFill>
                    <a:schemeClr val="bg1"/>
                  </a:solidFill>
                </a:rPr>
                <a:t>1,3GalNAc</a:t>
              </a:r>
              <a:r>
                <a:rPr lang="el-GR" sz="1400" dirty="0" smtClean="0">
                  <a:solidFill>
                    <a:schemeClr val="bg1"/>
                  </a:solidFill>
                  <a:latin typeface="Calibri" pitchFamily="34" charset="0"/>
                </a:rPr>
                <a:t>α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Ser</a:t>
              </a:r>
              <a:r>
                <a:rPr lang="en-US" sz="1400" dirty="0" smtClean="0">
                  <a:solidFill>
                    <a:schemeClr val="bg1"/>
                  </a:solidFill>
                </a:rPr>
                <a:t>/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Thr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96" name="Line 48"/>
            <p:cNvSpPr>
              <a:spLocks noChangeShapeType="1"/>
            </p:cNvSpPr>
            <p:nvPr/>
          </p:nvSpPr>
          <p:spPr bwMode="auto">
            <a:xfrm flipV="1">
              <a:off x="6094325" y="4627262"/>
              <a:ext cx="1675" cy="5367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97" name="Rectangle 49"/>
            <p:cNvSpPr>
              <a:spLocks noChangeArrowheads="1"/>
            </p:cNvSpPr>
            <p:nvPr/>
          </p:nvSpPr>
          <p:spPr bwMode="auto">
            <a:xfrm>
              <a:off x="4222030" y="5727306"/>
              <a:ext cx="788975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Gal</a:t>
              </a:r>
              <a:r>
                <a:rPr lang="en-US" sz="1400" dirty="0">
                  <a:solidFill>
                    <a:srgbClr val="FFFF00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 dirty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1,4</a:t>
              </a:r>
            </a:p>
          </p:txBody>
        </p:sp>
        <p:sp>
          <p:nvSpPr>
            <p:cNvPr id="3098" name="Rectangle 53"/>
            <p:cNvSpPr>
              <a:spLocks noChangeArrowheads="1"/>
            </p:cNvSpPr>
            <p:nvPr/>
          </p:nvSpPr>
          <p:spPr bwMode="auto">
            <a:xfrm>
              <a:off x="4844533" y="5727306"/>
              <a:ext cx="1175267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GlcNAc</a:t>
              </a:r>
              <a:r>
                <a:rPr lang="en-US" sz="1400" dirty="0">
                  <a:solidFill>
                    <a:srgbClr val="FFFF00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 dirty="0">
                  <a:solidFill>
                    <a:srgbClr val="FFFF00"/>
                  </a:solidFill>
                  <a:latin typeface="Tahoma" pitchFamily="34" charset="0"/>
                  <a:cs typeface="Arial" charset="0"/>
                </a:rPr>
                <a:t>1,6</a:t>
              </a:r>
            </a:p>
          </p:txBody>
        </p:sp>
        <p:sp>
          <p:nvSpPr>
            <p:cNvPr id="3099" name="Line 54"/>
            <p:cNvSpPr>
              <a:spLocks noChangeShapeType="1"/>
            </p:cNvSpPr>
            <p:nvPr/>
          </p:nvSpPr>
          <p:spPr bwMode="auto">
            <a:xfrm rot="960000">
              <a:off x="5806988" y="5980724"/>
              <a:ext cx="217642" cy="2006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Text Box 55"/>
            <p:cNvSpPr txBox="1">
              <a:spLocks noChangeArrowheads="1"/>
            </p:cNvSpPr>
            <p:nvPr/>
          </p:nvSpPr>
          <p:spPr bwMode="auto">
            <a:xfrm rot="16200000">
              <a:off x="6067330" y="5332250"/>
              <a:ext cx="400110" cy="1846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Gal</a:t>
              </a:r>
              <a:r>
                <a:rPr lang="el-GR" sz="1400" dirty="0">
                  <a:solidFill>
                    <a:schemeClr val="bg1"/>
                  </a:solidFill>
                </a:rPr>
                <a:t>β</a:t>
              </a:r>
              <a:r>
                <a:rPr lang="en-US" sz="1400" dirty="0">
                  <a:solidFill>
                    <a:schemeClr val="bg1"/>
                  </a:solidFill>
                </a:rPr>
                <a:t>1,3GalNAc</a:t>
              </a:r>
              <a:r>
                <a:rPr lang="el-GR" sz="1400" dirty="0" smtClean="0">
                  <a:solidFill>
                    <a:schemeClr val="bg1"/>
                  </a:solidFill>
                  <a:latin typeface="Calibri" pitchFamily="34" charset="0"/>
                </a:rPr>
                <a:t>α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Ser</a:t>
              </a:r>
              <a:r>
                <a:rPr lang="en-US" sz="1400" dirty="0" smtClean="0">
                  <a:solidFill>
                    <a:schemeClr val="bg1"/>
                  </a:solidFill>
                </a:rPr>
                <a:t>/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Thr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01" name="Line 56"/>
            <p:cNvSpPr>
              <a:spLocks noChangeShapeType="1"/>
            </p:cNvSpPr>
            <p:nvPr/>
          </p:nvSpPr>
          <p:spPr bwMode="auto">
            <a:xfrm flipV="1">
              <a:off x="6094325" y="5546042"/>
              <a:ext cx="1675" cy="53675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Text Box 57"/>
            <p:cNvSpPr txBox="1">
              <a:spLocks noChangeArrowheads="1"/>
            </p:cNvSpPr>
            <p:nvPr/>
          </p:nvSpPr>
          <p:spPr bwMode="auto">
            <a:xfrm>
              <a:off x="2590800" y="5852255"/>
              <a:ext cx="551498" cy="369332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sLe</a:t>
              </a:r>
              <a:r>
                <a:rPr lang="en-US" baseline="30000" dirty="0" err="1">
                  <a:solidFill>
                    <a:srgbClr val="FFFF00"/>
                  </a:solidFill>
                </a:rPr>
                <a:t>x</a:t>
              </a:r>
              <a:endParaRPr lang="en-US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3103" name="Text Box 58"/>
            <p:cNvSpPr txBox="1">
              <a:spLocks noChangeArrowheads="1"/>
            </p:cNvSpPr>
            <p:nvPr/>
          </p:nvSpPr>
          <p:spPr bwMode="auto">
            <a:xfrm>
              <a:off x="7864139" y="2480846"/>
              <a:ext cx="728982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Core 1</a:t>
              </a:r>
            </a:p>
          </p:txBody>
        </p:sp>
        <p:sp>
          <p:nvSpPr>
            <p:cNvPr id="3104" name="Text Box 59"/>
            <p:cNvSpPr txBox="1">
              <a:spLocks noChangeArrowheads="1"/>
            </p:cNvSpPr>
            <p:nvPr/>
          </p:nvSpPr>
          <p:spPr bwMode="auto">
            <a:xfrm>
              <a:off x="7864139" y="3352800"/>
              <a:ext cx="728982" cy="33855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Core 2</a:t>
              </a:r>
            </a:p>
          </p:txBody>
        </p:sp>
        <p:sp>
          <p:nvSpPr>
            <p:cNvPr id="3105" name="Line 14"/>
            <p:cNvSpPr>
              <a:spLocks noChangeShapeType="1"/>
            </p:cNvSpPr>
            <p:nvPr/>
          </p:nvSpPr>
          <p:spPr bwMode="auto">
            <a:xfrm rot="5400000" flipV="1">
              <a:off x="4560839" y="705866"/>
              <a:ext cx="1037614" cy="145468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Text Box 15"/>
            <p:cNvSpPr txBox="1">
              <a:spLocks noChangeArrowheads="1"/>
            </p:cNvSpPr>
            <p:nvPr/>
          </p:nvSpPr>
          <p:spPr bwMode="auto">
            <a:xfrm rot="2041202">
              <a:off x="4507159" y="1188786"/>
              <a:ext cx="1476722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C3GnT/</a:t>
              </a:r>
              <a:r>
                <a:rPr lang="el-GR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3GnT6</a:t>
              </a:r>
            </a:p>
          </p:txBody>
        </p:sp>
        <p:sp>
          <p:nvSpPr>
            <p:cNvPr id="3119" name="Rectangle 22"/>
            <p:cNvSpPr>
              <a:spLocks noChangeArrowheads="1"/>
            </p:cNvSpPr>
            <p:nvPr/>
          </p:nvSpPr>
          <p:spPr bwMode="auto">
            <a:xfrm>
              <a:off x="3334069" y="4791191"/>
              <a:ext cx="1085531" cy="30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NeuAc</a:t>
              </a:r>
              <a:r>
                <a:rPr lang="el-GR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2-3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0" name="Rectangle 49"/>
            <p:cNvSpPr>
              <a:spLocks noChangeArrowheads="1"/>
            </p:cNvSpPr>
            <p:nvPr/>
          </p:nvSpPr>
          <p:spPr bwMode="auto">
            <a:xfrm>
              <a:off x="4198083" y="4803510"/>
              <a:ext cx="788975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Gal</a:t>
              </a:r>
              <a:r>
                <a:rPr lang="en-US" sz="1400" dirty="0">
                  <a:solidFill>
                    <a:schemeClr val="bg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1,4</a:t>
              </a:r>
            </a:p>
          </p:txBody>
        </p:sp>
        <p:sp>
          <p:nvSpPr>
            <p:cNvPr id="3121" name="Rectangle 53"/>
            <p:cNvSpPr>
              <a:spLocks noChangeArrowheads="1"/>
            </p:cNvSpPr>
            <p:nvPr/>
          </p:nvSpPr>
          <p:spPr bwMode="auto">
            <a:xfrm>
              <a:off x="4844533" y="4803510"/>
              <a:ext cx="1175267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GlcNAc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1,6</a:t>
              </a:r>
            </a:p>
          </p:txBody>
        </p:sp>
        <p:sp>
          <p:nvSpPr>
            <p:cNvPr id="54" name="Text Box 15"/>
            <p:cNvSpPr txBox="1">
              <a:spLocks noChangeArrowheads="1"/>
            </p:cNvSpPr>
            <p:nvPr/>
          </p:nvSpPr>
          <p:spPr bwMode="auto">
            <a:xfrm>
              <a:off x="6302938" y="4740257"/>
              <a:ext cx="936062" cy="307766"/>
            </a:xfrm>
            <a:prstGeom prst="rect">
              <a:avLst/>
            </a:prstGeom>
            <a:noFill/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ST3GalTs</a:t>
              </a:r>
              <a:endParaRPr lang="en-US" sz="1400" dirty="0">
                <a:solidFill>
                  <a:schemeClr val="bg1"/>
                </a:solidFill>
                <a:latin typeface="Tahoma" pitchFamily="34" charset="0"/>
                <a:cs typeface="Arial" charset="0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435070" y="5090063"/>
              <a:ext cx="903236" cy="88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953000" y="3276600"/>
              <a:ext cx="888332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00417" y="2819400"/>
              <a:ext cx="6193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305959" y="4191000"/>
              <a:ext cx="72324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38600" y="6324600"/>
              <a:ext cx="723241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609600" y="533400"/>
              <a:ext cx="3995883" cy="1858286"/>
              <a:chOff x="326926" y="1667809"/>
              <a:chExt cx="3995883" cy="1858286"/>
            </a:xfrm>
          </p:grpSpPr>
          <p:sp>
            <p:nvSpPr>
              <p:cNvPr id="3107" name="Text Box 15"/>
              <p:cNvSpPr txBox="1">
                <a:spLocks noChangeArrowheads="1"/>
              </p:cNvSpPr>
              <p:nvPr/>
            </p:nvSpPr>
            <p:spPr bwMode="auto">
              <a:xfrm>
                <a:off x="3071392" y="2427784"/>
                <a:ext cx="1128511" cy="307766"/>
              </a:xfrm>
              <a:prstGeom prst="rect">
                <a:avLst/>
              </a:prstGeom>
              <a:noFill/>
              <a:ln w="19050" algn="ctr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square" lIns="91429" tIns="45715" rIns="91429" bIns="45715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dirty="0">
                    <a:solidFill>
                      <a:srgbClr val="FFFF00"/>
                    </a:solidFill>
                    <a:latin typeface="Tahoma" pitchFamily="34" charset="0"/>
                    <a:cs typeface="Arial" charset="0"/>
                  </a:rPr>
                  <a:t>C2GnT-M</a:t>
                </a:r>
              </a:p>
            </p:txBody>
          </p:sp>
          <p:sp>
            <p:nvSpPr>
              <p:cNvPr id="3108" name="Rectangle 24"/>
              <p:cNvSpPr>
                <a:spLocks noChangeArrowheads="1"/>
              </p:cNvSpPr>
              <p:nvPr/>
            </p:nvSpPr>
            <p:spPr bwMode="auto">
              <a:xfrm>
                <a:off x="1603890" y="2681204"/>
                <a:ext cx="1215510" cy="307766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91429" tIns="45715" rIns="91429" bIns="45715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  <a:latin typeface="Tahoma" pitchFamily="34" charset="0"/>
                    <a:cs typeface="Arial" charset="0"/>
                  </a:rPr>
                  <a:t>GlcNAc</a:t>
                </a:r>
                <a:r>
                  <a:rPr lang="en-US" sz="1400" dirty="0">
                    <a:solidFill>
                      <a:srgbClr val="FFFF00"/>
                    </a:solidFill>
                    <a:latin typeface="Symbol" pitchFamily="18" charset="2"/>
                    <a:cs typeface="Arial" charset="0"/>
                  </a:rPr>
                  <a:t>b</a:t>
                </a:r>
                <a:r>
                  <a:rPr lang="en-US" sz="1400" dirty="0">
                    <a:solidFill>
                      <a:srgbClr val="FFFF00"/>
                    </a:solidFill>
                    <a:latin typeface="Tahoma" pitchFamily="34" charset="0"/>
                    <a:cs typeface="Arial" charset="0"/>
                  </a:rPr>
                  <a:t>1,6</a:t>
                </a:r>
              </a:p>
            </p:txBody>
          </p:sp>
          <p:sp>
            <p:nvSpPr>
              <p:cNvPr id="3109" name="Line 25"/>
              <p:cNvSpPr>
                <a:spLocks noChangeShapeType="1"/>
              </p:cNvSpPr>
              <p:nvPr/>
            </p:nvSpPr>
            <p:spPr bwMode="auto">
              <a:xfrm rot="960000">
                <a:off x="2557636" y="2958778"/>
                <a:ext cx="251062" cy="214909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Text Box 26"/>
              <p:cNvSpPr txBox="1">
                <a:spLocks noChangeArrowheads="1"/>
              </p:cNvSpPr>
              <p:nvPr/>
            </p:nvSpPr>
            <p:spPr bwMode="auto">
              <a:xfrm rot="16200000">
                <a:off x="2814769" y="2142911"/>
                <a:ext cx="400110" cy="227562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eaVert" wrap="none">
                <a:spAutoFit/>
              </a:bodyPr>
              <a:lstStyle/>
              <a:p>
                <a:r>
                  <a:rPr lang="en-US" sz="1400" dirty="0" err="1">
                    <a:solidFill>
                      <a:schemeClr val="bg1"/>
                    </a:solidFill>
                  </a:rPr>
                  <a:t>GlcNAc</a:t>
                </a:r>
                <a:r>
                  <a:rPr lang="el-GR" sz="1400" dirty="0">
                    <a:solidFill>
                      <a:schemeClr val="bg1"/>
                    </a:solidFill>
                  </a:rPr>
                  <a:t>β</a:t>
                </a:r>
                <a:r>
                  <a:rPr lang="en-US" sz="1400" dirty="0">
                    <a:solidFill>
                      <a:schemeClr val="bg1"/>
                    </a:solidFill>
                  </a:rPr>
                  <a:t>1,3GalNAc</a:t>
                </a:r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α</a:t>
                </a:r>
                <a:r>
                  <a:rPr lang="en-US" sz="1400" dirty="0">
                    <a:solidFill>
                      <a:schemeClr val="bg1"/>
                    </a:solidFill>
                  </a:rPr>
                  <a:t>1-Ser/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Thr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11" name="Text Box 26"/>
              <p:cNvSpPr txBox="1">
                <a:spLocks noChangeArrowheads="1"/>
              </p:cNvSpPr>
              <p:nvPr/>
            </p:nvSpPr>
            <p:spPr bwMode="auto">
              <a:xfrm rot="16200000">
                <a:off x="2722069" y="859659"/>
                <a:ext cx="400110" cy="227562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eaVert" wrap="none">
                <a:spAutoFit/>
              </a:bodyPr>
              <a:lstStyle/>
              <a:p>
                <a:r>
                  <a:rPr lang="en-US" sz="1400" dirty="0" err="1">
                    <a:solidFill>
                      <a:srgbClr val="FFFF00"/>
                    </a:solidFill>
                  </a:rPr>
                  <a:t>GlcNAc</a:t>
                </a:r>
                <a:r>
                  <a:rPr lang="el-GR" sz="1400" dirty="0">
                    <a:solidFill>
                      <a:srgbClr val="FFFF00"/>
                    </a:solidFill>
                  </a:rPr>
                  <a:t>β</a:t>
                </a:r>
                <a:r>
                  <a:rPr lang="en-US" sz="1400" dirty="0">
                    <a:solidFill>
                      <a:srgbClr val="FFFF00"/>
                    </a:solidFill>
                  </a:rPr>
                  <a:t>1,3</a:t>
                </a:r>
                <a:r>
                  <a:rPr lang="en-US" sz="1400" dirty="0">
                    <a:solidFill>
                      <a:schemeClr val="bg1"/>
                    </a:solidFill>
                  </a:rPr>
                  <a:t>GalNAc</a:t>
                </a:r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α</a:t>
                </a:r>
                <a:r>
                  <a:rPr lang="en-US" sz="1400" dirty="0">
                    <a:solidFill>
                      <a:schemeClr val="bg1"/>
                    </a:solidFill>
                  </a:rPr>
                  <a:t>1-Ser/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Thr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12" name="Line 14"/>
              <p:cNvSpPr>
                <a:spLocks noChangeShapeType="1"/>
              </p:cNvSpPr>
              <p:nvPr/>
            </p:nvSpPr>
            <p:spPr bwMode="auto">
              <a:xfrm flipV="1">
                <a:off x="2928436" y="2089894"/>
                <a:ext cx="1932" cy="90487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" name="Text Box 58"/>
              <p:cNvSpPr txBox="1">
                <a:spLocks noChangeArrowheads="1"/>
              </p:cNvSpPr>
              <p:nvPr/>
            </p:nvSpPr>
            <p:spPr bwMode="auto">
              <a:xfrm>
                <a:off x="518238" y="1759904"/>
                <a:ext cx="725391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Core 3</a:t>
                </a:r>
              </a:p>
            </p:txBody>
          </p:sp>
          <p:sp>
            <p:nvSpPr>
              <p:cNvPr id="3114" name="Text Box 58"/>
              <p:cNvSpPr txBox="1">
                <a:spLocks noChangeArrowheads="1"/>
              </p:cNvSpPr>
              <p:nvPr/>
            </p:nvSpPr>
            <p:spPr bwMode="auto">
              <a:xfrm>
                <a:off x="518238" y="2819400"/>
                <a:ext cx="725391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Core 4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 bwMode="auto">
              <a:xfrm rot="16200000" flipH="1">
                <a:off x="-589898" y="2584634"/>
                <a:ext cx="1833649" cy="0"/>
              </a:xfrm>
              <a:prstGeom prst="line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 bwMode="auto">
              <a:xfrm>
                <a:off x="326926" y="1667809"/>
                <a:ext cx="3984526" cy="0"/>
              </a:xfrm>
              <a:prstGeom prst="line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326926" y="3494420"/>
                <a:ext cx="3984526" cy="0"/>
              </a:xfrm>
              <a:prstGeom prst="line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 bwMode="auto">
              <a:xfrm rot="16200000" flipH="1">
                <a:off x="3376925" y="2580211"/>
                <a:ext cx="1858285" cy="33483"/>
              </a:xfrm>
              <a:prstGeom prst="line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778668" y="2133600"/>
                <a:ext cx="888332" cy="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702468" y="2971800"/>
                <a:ext cx="888332" cy="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6172200" y="1447800"/>
              <a:ext cx="1302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ppGalNAcTs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179007" y="2113404"/>
              <a:ext cx="9637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β3GalT1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62939" y="3747283"/>
              <a:ext cx="919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β4GalTs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9797" y="5619254"/>
              <a:ext cx="7477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FucTs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114800" y="2667000"/>
              <a:ext cx="1219200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313311" y="2645314"/>
              <a:ext cx="9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ST3Gal1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6" name="Rectangle 7"/>
            <p:cNvSpPr>
              <a:spLocks noChangeArrowheads="1"/>
            </p:cNvSpPr>
            <p:nvPr/>
          </p:nvSpPr>
          <p:spPr bwMode="auto">
            <a:xfrm>
              <a:off x="1219200" y="2511634"/>
              <a:ext cx="3124200" cy="3077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91429" tIns="45715" rIns="91429" bIns="45715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bg1"/>
                  </a:solidFill>
                </a:rPr>
                <a:t>NeuAc</a:t>
              </a:r>
              <a:r>
                <a:rPr lang="el-GR" sz="1400" dirty="0" smtClean="0">
                  <a:solidFill>
                    <a:schemeClr val="bg1"/>
                  </a:solidFill>
                </a:rPr>
                <a:t>α</a:t>
              </a:r>
              <a:r>
                <a:rPr lang="en-US" sz="1400" dirty="0" smtClean="0">
                  <a:solidFill>
                    <a:schemeClr val="bg1"/>
                  </a:solidFill>
                </a:rPr>
                <a:t>2-3Gal</a:t>
              </a:r>
              <a:r>
                <a:rPr lang="el-GR" sz="1400" dirty="0">
                  <a:solidFill>
                    <a:schemeClr val="bg1"/>
                  </a:solidFill>
                  <a:cs typeface="Arial" charset="0"/>
                </a:rPr>
                <a:t>β</a:t>
              </a:r>
              <a:r>
                <a:rPr lang="en-US" sz="1400" dirty="0" smtClean="0">
                  <a:solidFill>
                    <a:schemeClr val="bg1"/>
                  </a:solidFill>
                </a:rPr>
                <a:t>1,3</a:t>
              </a:r>
              <a:r>
                <a:rPr lang="en-US" sz="1400" dirty="0" smtClean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GalNAc</a:t>
              </a:r>
              <a:r>
                <a:rPr lang="en-US" sz="1400" dirty="0" smtClean="0">
                  <a:solidFill>
                    <a:schemeClr val="bg1"/>
                  </a:solidFill>
                  <a:latin typeface="Symbol" pitchFamily="18" charset="2"/>
                  <a:cs typeface="Arial" charset="0"/>
                </a:rPr>
                <a:t>a</a:t>
              </a:r>
              <a:r>
                <a:rPr lang="en-US" sz="1400" dirty="0" smtClean="0">
                  <a:solidFill>
                    <a:schemeClr val="bg1"/>
                  </a:solidFill>
                </a:rPr>
                <a:t>Ser/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Thr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524000" y="2819400"/>
              <a:ext cx="7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578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2492473" y="76200"/>
            <a:ext cx="40607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</a:rPr>
              <a:t>Functions </a:t>
            </a:r>
            <a:r>
              <a:rPr lang="en-US" sz="3600" dirty="0">
                <a:solidFill>
                  <a:srgbClr val="FFFF00"/>
                </a:solidFill>
                <a:latin typeface="Calibri" pitchFamily="34" charset="0"/>
              </a:rPr>
              <a:t>of </a:t>
            </a:r>
            <a:r>
              <a:rPr lang="en-US" sz="3600" dirty="0" err="1" smtClean="0">
                <a:solidFill>
                  <a:srgbClr val="FFFF00"/>
                </a:solidFill>
                <a:latin typeface="Calibri" pitchFamily="34" charset="0"/>
              </a:rPr>
              <a:t>Mucins</a:t>
            </a:r>
            <a:endParaRPr lang="en-US" sz="36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533400" y="762000"/>
            <a:ext cx="815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u="sng" dirty="0">
                <a:solidFill>
                  <a:srgbClr val="FFFF00"/>
                </a:solidFill>
                <a:latin typeface="Calibri" pitchFamily="34" charset="0"/>
              </a:rPr>
              <a:t>Secreted </a:t>
            </a:r>
            <a:r>
              <a:rPr lang="en-US" sz="2800" u="sng" dirty="0" err="1">
                <a:solidFill>
                  <a:srgbClr val="FFFF00"/>
                </a:solidFill>
                <a:latin typeface="Calibri" pitchFamily="34" charset="0"/>
              </a:rPr>
              <a:t>mucins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Protection of mucus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secretory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epithelium</a:t>
            </a:r>
          </a:p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   1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.</a:t>
            </a:r>
            <a:r>
              <a:rPr lang="en-US" sz="2400" dirty="0">
                <a:latin typeface="Calibri" pitchFamily="34" charset="0"/>
              </a:rPr>
              <a:t> 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Retain water  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Calibri" pitchFamily="34" charset="0"/>
              </a:rPr>
              <a:t>          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High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carbohydrate  content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Calibri" pitchFamily="34" charset="0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2. 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Bind and clear </a:t>
            </a:r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inhaled and ingested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pathogens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latin typeface="Calibri" pitchFamily="34" charset="0"/>
              </a:rPr>
              <a:t>          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Heterogeneous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carbohydrate structure</a:t>
            </a: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124200"/>
            <a:ext cx="3700444" cy="3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4743" t="8467" r="26652" b="51550"/>
          <a:stretch/>
        </p:blipFill>
        <p:spPr bwMode="auto">
          <a:xfrm>
            <a:off x="304800" y="33782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5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6200"/>
            <a:ext cx="81534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u="sng" dirty="0">
                <a:solidFill>
                  <a:srgbClr val="FFFF00"/>
                </a:solidFill>
                <a:latin typeface="Calibri" pitchFamily="34" charset="0"/>
              </a:rPr>
              <a:t>Membrane-bound </a:t>
            </a:r>
            <a:r>
              <a:rPr lang="en-US" sz="3600" u="sng" dirty="0" err="1" smtClean="0">
                <a:solidFill>
                  <a:srgbClr val="FFFF00"/>
                </a:solidFill>
                <a:latin typeface="Calibri" pitchFamily="34" charset="0"/>
              </a:rPr>
              <a:t>mucins</a:t>
            </a:r>
            <a:r>
              <a:rPr lang="en-US" sz="3600" u="sng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Signal transduction</a:t>
            </a:r>
            <a:r>
              <a:rPr lang="en-US" sz="2800" u="sng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365760"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1. 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Retain water: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High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arbohydrate content</a:t>
            </a:r>
          </a:p>
          <a:p>
            <a:pPr marL="365760"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. 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Guide </a:t>
            </a:r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migration of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leukocytes/cancer cells: </a:t>
            </a:r>
          </a:p>
          <a:p>
            <a:pPr marL="365760">
              <a:spcAft>
                <a:spcPts val="0"/>
              </a:spcAft>
            </a:pPr>
            <a:r>
              <a:rPr lang="en-US" sz="2400" dirty="0" smtClean="0">
                <a:latin typeface="Calibri" pitchFamily="34" charset="0"/>
              </a:rPr>
              <a:t>     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sLe</a:t>
            </a:r>
            <a:r>
              <a:rPr lang="en-US" sz="2400" baseline="30000" dirty="0" err="1" smtClean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</a:rPr>
              <a:t>/x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and 6-sulfo-sLe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</a:rPr>
              <a:t>x</a:t>
            </a:r>
            <a:endParaRPr lang="en-US" sz="2400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BA-4'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1905000"/>
            <a:ext cx="4724399" cy="479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76200" y="3429000"/>
            <a:ext cx="449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</a:rPr>
              <a:t>Leukocyte Multistep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</a:rPr>
              <a:t>Adhesion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</a:rPr>
              <a:t>Cascade during Inflammatory Response</a:t>
            </a:r>
            <a:endParaRPr lang="en-US" sz="20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US" sz="1400" dirty="0">
                <a:solidFill>
                  <a:schemeClr val="bg1"/>
                </a:solidFill>
                <a:latin typeface="Times New Roman" pitchFamily="18" charset="0"/>
              </a:rPr>
              <a:t>(Von </a:t>
            </a:r>
            <a:r>
              <a:rPr lang="en-US" sz="1400" dirty="0" err="1">
                <a:solidFill>
                  <a:schemeClr val="bg1"/>
                </a:solidFill>
                <a:latin typeface="Times New Roman" pitchFamily="18" charset="0"/>
              </a:rPr>
              <a:t>Andrian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</a:rPr>
              <a:t> and Mackay, NEJM 343:1020, 2000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76200"/>
            <a:ext cx="81534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u="sng" dirty="0">
                <a:solidFill>
                  <a:srgbClr val="FFFF00"/>
                </a:solidFill>
                <a:latin typeface="Calibri" pitchFamily="34" charset="0"/>
              </a:rPr>
              <a:t>Membrane-bound </a:t>
            </a:r>
            <a:r>
              <a:rPr lang="en-US" sz="3600" u="sng" dirty="0" err="1" smtClean="0">
                <a:solidFill>
                  <a:srgbClr val="FFFF00"/>
                </a:solidFill>
                <a:latin typeface="Calibri" pitchFamily="34" charset="0"/>
              </a:rPr>
              <a:t>mucins</a:t>
            </a:r>
            <a:r>
              <a:rPr lang="en-US" sz="3600" u="sng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Signal transduction</a:t>
            </a:r>
            <a:r>
              <a:rPr lang="en-US" sz="2800" u="sng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365760"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1. 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Retain water: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High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arbohydrate content</a:t>
            </a:r>
          </a:p>
          <a:p>
            <a:pPr marL="365760"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. 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Guide </a:t>
            </a:r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migration of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leukocytes/cancer cells: </a:t>
            </a:r>
          </a:p>
          <a:p>
            <a:pPr marL="365760">
              <a:spcAft>
                <a:spcPts val="0"/>
              </a:spcAft>
            </a:pPr>
            <a:r>
              <a:rPr lang="en-US" sz="2400" dirty="0" smtClean="0">
                <a:latin typeface="Calibri" pitchFamily="34" charset="0"/>
              </a:rPr>
              <a:t>     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sLe</a:t>
            </a:r>
            <a:r>
              <a:rPr lang="en-US" sz="2400" baseline="30000" dirty="0" err="1" smtClean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</a:rPr>
              <a:t>/x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and 6-sulfo-sLe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</a:rPr>
              <a:t>x</a:t>
            </a:r>
            <a:endParaRPr lang="en-US" sz="2400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4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</a:rPr>
              <a:t>Glycosyltransferase</a:t>
            </a:r>
            <a:r>
              <a:rPr lang="en-US" sz="3200" dirty="0">
                <a:solidFill>
                  <a:srgbClr val="FFFF00"/>
                </a:solidFill>
              </a:rPr>
              <a:t> (</a:t>
            </a:r>
            <a:r>
              <a:rPr lang="el-GR" sz="3200" dirty="0">
                <a:solidFill>
                  <a:srgbClr val="FFFF00"/>
                </a:solidFill>
              </a:rPr>
              <a:t>β</a:t>
            </a:r>
            <a:r>
              <a:rPr lang="en-US" sz="3200" dirty="0">
                <a:solidFill>
                  <a:srgbClr val="FFFF00"/>
                </a:solidFill>
              </a:rPr>
              <a:t>4GalT1)-catalyzed reaction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UDP-Gal    +   </a:t>
            </a:r>
            <a:r>
              <a:rPr lang="en-US" sz="2400" dirty="0" err="1">
                <a:solidFill>
                  <a:schemeClr val="bg1"/>
                </a:solidFill>
              </a:rPr>
              <a:t>GlcNAc</a:t>
            </a:r>
            <a:r>
              <a:rPr lang="en-US" sz="2400" dirty="0">
                <a:solidFill>
                  <a:schemeClr val="bg1"/>
                </a:solidFill>
              </a:rPr>
              <a:t>-R  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  Gal</a:t>
            </a:r>
            <a:r>
              <a:rPr lang="el-GR" sz="2400" dirty="0">
                <a:solidFill>
                  <a:schemeClr val="bg1"/>
                </a:solidFill>
                <a:sym typeface="Wingdings" panose="05000000000000000000" pitchFamily="2" charset="2"/>
              </a:rPr>
              <a:t>β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1-4GlcNAc-R   +   UDP</a:t>
            </a:r>
          </a:p>
          <a:p>
            <a:r>
              <a:rPr lang="en-US" sz="1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                 	   (</a:t>
            </a: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sugar donor)    </a:t>
            </a:r>
            <a:r>
              <a:rPr lang="en-US" sz="1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      </a:t>
            </a: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(sugar acceptor)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7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</a:rPr>
              <a:t>Glycosyltransferase</a:t>
            </a:r>
            <a:r>
              <a:rPr lang="en-US" sz="3200" dirty="0">
                <a:solidFill>
                  <a:srgbClr val="FFFF00"/>
                </a:solidFill>
              </a:rPr>
              <a:t> (</a:t>
            </a:r>
            <a:r>
              <a:rPr lang="el-GR" sz="3200" dirty="0">
                <a:solidFill>
                  <a:srgbClr val="FFFF00"/>
                </a:solidFill>
              </a:rPr>
              <a:t>β</a:t>
            </a:r>
            <a:r>
              <a:rPr lang="en-US" sz="3200" dirty="0">
                <a:solidFill>
                  <a:srgbClr val="FFFF00"/>
                </a:solidFill>
              </a:rPr>
              <a:t>4GalT1)-catalyzed reaction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UDP-Gal    +   </a:t>
            </a:r>
            <a:r>
              <a:rPr lang="en-US" sz="2400" dirty="0" err="1">
                <a:solidFill>
                  <a:schemeClr val="bg1"/>
                </a:solidFill>
              </a:rPr>
              <a:t>GlcNAc</a:t>
            </a:r>
            <a:r>
              <a:rPr lang="en-US" sz="2400" dirty="0">
                <a:solidFill>
                  <a:schemeClr val="bg1"/>
                </a:solidFill>
              </a:rPr>
              <a:t>-R  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  Gal</a:t>
            </a:r>
            <a:r>
              <a:rPr lang="el-GR" sz="2400" dirty="0">
                <a:solidFill>
                  <a:schemeClr val="bg1"/>
                </a:solidFill>
                <a:sym typeface="Wingdings" panose="05000000000000000000" pitchFamily="2" charset="2"/>
              </a:rPr>
              <a:t>β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1-4GlcNAc-R   +   UDP</a:t>
            </a:r>
          </a:p>
          <a:p>
            <a:r>
              <a:rPr lang="en-US" sz="1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                 	   (</a:t>
            </a: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sugar donor)    </a:t>
            </a:r>
            <a:r>
              <a:rPr lang="en-US" sz="1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      </a:t>
            </a: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(sugar acceptor)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743200"/>
            <a:ext cx="7467600" cy="350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/>
              <a:t>   </a:t>
            </a:r>
            <a:r>
              <a:rPr lang="en-US" sz="3200" dirty="0" smtClean="0">
                <a:solidFill>
                  <a:srgbClr val="FFFF00"/>
                </a:solidFill>
              </a:rPr>
              <a:t>Factors that regulate glycan biosynthesis</a:t>
            </a:r>
          </a:p>
          <a:p>
            <a:pPr marL="914400" indent="-342900">
              <a:spcAft>
                <a:spcPts val="600"/>
              </a:spcAft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Substrate  (Acceptor) specificity</a:t>
            </a:r>
          </a:p>
          <a:p>
            <a:pPr marL="914400" indent="-342900">
              <a:spcAft>
                <a:spcPts val="600"/>
              </a:spcAft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Availability of sugar donor (Nucleotide-sugar) </a:t>
            </a:r>
          </a:p>
          <a:p>
            <a:pPr marL="914400" indent="-342900">
              <a:spcAft>
                <a:spcPts val="600"/>
              </a:spcAft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Availability of sugar acceptor</a:t>
            </a:r>
          </a:p>
          <a:p>
            <a:pPr marL="914400" indent="-342900">
              <a:spcAft>
                <a:spcPts val="600"/>
              </a:spcAft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Divalent ions and pH</a:t>
            </a:r>
          </a:p>
          <a:p>
            <a:pPr marL="914400" indent="-342900">
              <a:spcAft>
                <a:spcPts val="600"/>
              </a:spcAft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Levels of enzymes</a:t>
            </a:r>
          </a:p>
          <a:p>
            <a:pPr marL="914400" indent="-342900">
              <a:spcAft>
                <a:spcPts val="600"/>
              </a:spcAft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Golgi localization: Golgi targeting and retention</a:t>
            </a:r>
          </a:p>
        </p:txBody>
      </p:sp>
    </p:spTree>
    <p:extLst>
      <p:ext uri="{BB962C8B-B14F-4D97-AF65-F5344CB8AC3E}">
        <p14:creationId xmlns:p14="http://schemas.microsoft.com/office/powerpoint/2010/main" val="369079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40957"/>
            <a:ext cx="8991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dirty="0" smtClean="0">
                <a:solidFill>
                  <a:srgbClr val="FFFF00"/>
                </a:solidFill>
                <a:latin typeface="Times New Roman" pitchFamily="18" charset="0"/>
              </a:rPr>
              <a:t>Golgi Targeting, Retention and Recycling of </a:t>
            </a:r>
            <a:r>
              <a:rPr lang="en-US" altLang="en-US" sz="2600" dirty="0" err="1" smtClean="0">
                <a:solidFill>
                  <a:srgbClr val="FFFF00"/>
                </a:solidFill>
                <a:latin typeface="Times New Roman" pitchFamily="18" charset="0"/>
              </a:rPr>
              <a:t>Glycosyltransferases</a:t>
            </a:r>
            <a:r>
              <a:rPr lang="en-US" altLang="en-US" sz="26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en-US" sz="2600" dirty="0"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600" y="2286000"/>
            <a:ext cx="4038600" cy="2998131"/>
            <a:chOff x="152400" y="2527756"/>
            <a:chExt cx="4038600" cy="2998131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27756"/>
              <a:ext cx="4038600" cy="2998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 rot="207573">
              <a:off x="484791" y="3926884"/>
              <a:ext cx="267786" cy="922512"/>
              <a:chOff x="2048269" y="3775419"/>
              <a:chExt cx="728397" cy="1325362"/>
            </a:xfrm>
          </p:grpSpPr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2048269" y="4394491"/>
                <a:ext cx="555260" cy="706290"/>
              </a:xfrm>
              <a:custGeom>
                <a:avLst/>
                <a:gdLst>
                  <a:gd name="T0" fmla="*/ 3354 w 3354"/>
                  <a:gd name="T1" fmla="*/ 4813 h 5446"/>
                  <a:gd name="T2" fmla="*/ 2432 w 3354"/>
                  <a:gd name="T3" fmla="*/ 5446 h 5446"/>
                  <a:gd name="T4" fmla="*/ 2472 w 3354"/>
                  <a:gd name="T5" fmla="*/ 5018 h 5446"/>
                  <a:gd name="T6" fmla="*/ 365 w 3354"/>
                  <a:gd name="T7" fmla="*/ 0 h 5446"/>
                  <a:gd name="T8" fmla="*/ 2551 w 3354"/>
                  <a:gd name="T9" fmla="*/ 4162 h 5446"/>
                  <a:gd name="T10" fmla="*/ 2591 w 3354"/>
                  <a:gd name="T11" fmla="*/ 3735 h 5446"/>
                  <a:gd name="T12" fmla="*/ 3354 w 3354"/>
                  <a:gd name="T13" fmla="*/ 4813 h 5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54" h="5446">
                    <a:moveTo>
                      <a:pt x="3354" y="4813"/>
                    </a:moveTo>
                    <a:lnTo>
                      <a:pt x="2432" y="5446"/>
                    </a:lnTo>
                    <a:lnTo>
                      <a:pt x="2472" y="5018"/>
                    </a:lnTo>
                    <a:cubicBezTo>
                      <a:pt x="893" y="4314"/>
                      <a:pt x="0" y="2186"/>
                      <a:pt x="365" y="0"/>
                    </a:cubicBezTo>
                    <a:cubicBezTo>
                      <a:pt x="327" y="1896"/>
                      <a:pt x="1201" y="3560"/>
                      <a:pt x="2551" y="4162"/>
                    </a:cubicBezTo>
                    <a:lnTo>
                      <a:pt x="2591" y="3735"/>
                    </a:lnTo>
                    <a:lnTo>
                      <a:pt x="3354" y="48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2099475" y="3775419"/>
                <a:ext cx="649671" cy="675507"/>
              </a:xfrm>
              <a:custGeom>
                <a:avLst/>
                <a:gdLst>
                  <a:gd name="T0" fmla="*/ 80 w 3921"/>
                  <a:gd name="T1" fmla="*/ 4353 h 5209"/>
                  <a:gd name="T2" fmla="*/ 3921 w 3921"/>
                  <a:gd name="T3" fmla="*/ 176 h 5209"/>
                  <a:gd name="T4" fmla="*/ 3842 w 3921"/>
                  <a:gd name="T5" fmla="*/ 1032 h 5209"/>
                  <a:gd name="T6" fmla="*/ 0 w 3921"/>
                  <a:gd name="T7" fmla="*/ 5209 h 5209"/>
                  <a:gd name="T8" fmla="*/ 80 w 3921"/>
                  <a:gd name="T9" fmla="*/ 4353 h 5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1" h="5209">
                    <a:moveTo>
                      <a:pt x="80" y="4353"/>
                    </a:moveTo>
                    <a:cubicBezTo>
                      <a:pt x="311" y="1870"/>
                      <a:pt x="2031" y="0"/>
                      <a:pt x="3921" y="176"/>
                    </a:cubicBezTo>
                    <a:lnTo>
                      <a:pt x="3842" y="1032"/>
                    </a:lnTo>
                    <a:cubicBezTo>
                      <a:pt x="1951" y="856"/>
                      <a:pt x="231" y="2726"/>
                      <a:pt x="0" y="5209"/>
                    </a:cubicBezTo>
                    <a:lnTo>
                      <a:pt x="80" y="43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2216603" y="4207946"/>
                <a:ext cx="560063" cy="538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5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2167215" y="4350756"/>
                <a:ext cx="421645" cy="266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  3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21235384">
              <a:off x="3446403" y="3744428"/>
              <a:ext cx="266941" cy="34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itchFamily="18" charset="0"/>
                  <a:cs typeface="Arial" pitchFamily="34" charset="0"/>
                </a:rPr>
                <a:t>O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21235384">
              <a:off x="3439513" y="3820668"/>
              <a:ext cx="230551" cy="210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itchFamily="18" charset="0"/>
                  <a:cs typeface="Arial" pitchFamily="34" charset="0"/>
                </a:rPr>
                <a:t> </a:t>
              </a:r>
              <a:r>
                <a:rPr lang="en-US" sz="1300" dirty="0">
                  <a:solidFill>
                    <a:srgbClr val="000000"/>
                  </a:solidFill>
                  <a:latin typeface="Book Antiqua" pitchFamily="18" charset="0"/>
                  <a:cs typeface="Arial" pitchFamily="34" charset="0"/>
                </a:rPr>
                <a:t>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itchFamily="18" charset="0"/>
                  <a:cs typeface="Arial" pitchFamily="34" charset="0"/>
                </a:rPr>
                <a:t>2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 rot="20882325">
              <a:off x="3360548" y="4068304"/>
              <a:ext cx="361599" cy="721156"/>
              <a:chOff x="5787467" y="3440123"/>
              <a:chExt cx="490931" cy="858417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 rot="21235384">
                <a:off x="5840627" y="3710616"/>
                <a:ext cx="217307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5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 rot="440138">
                <a:off x="5843638" y="3809909"/>
                <a:ext cx="268796" cy="238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Book Antiqua" pitchFamily="18" charset="0"/>
                    <a:cs typeface="Arial" pitchFamily="34" charset="0"/>
                  </a:rPr>
                  <a:t>  1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 rot="21235384">
                <a:off x="5787467" y="3440123"/>
                <a:ext cx="375215" cy="393783"/>
              </a:xfrm>
              <a:custGeom>
                <a:avLst/>
                <a:gdLst>
                  <a:gd name="T0" fmla="*/ 0 w 3072"/>
                  <a:gd name="T1" fmla="*/ 563 h 4251"/>
                  <a:gd name="T2" fmla="*/ 509 w 3072"/>
                  <a:gd name="T3" fmla="*/ 0 h 4251"/>
                  <a:gd name="T4" fmla="*/ 561 w 3072"/>
                  <a:gd name="T5" fmla="*/ 295 h 4251"/>
                  <a:gd name="T6" fmla="*/ 3072 w 3072"/>
                  <a:gd name="T7" fmla="*/ 4251 h 4251"/>
                  <a:gd name="T8" fmla="*/ 664 w 3072"/>
                  <a:gd name="T9" fmla="*/ 884 h 4251"/>
                  <a:gd name="T10" fmla="*/ 716 w 3072"/>
                  <a:gd name="T11" fmla="*/ 1179 h 4251"/>
                  <a:gd name="T12" fmla="*/ 0 w 3072"/>
                  <a:gd name="T13" fmla="*/ 563 h 4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2" h="4251">
                    <a:moveTo>
                      <a:pt x="0" y="563"/>
                    </a:moveTo>
                    <a:lnTo>
                      <a:pt x="509" y="0"/>
                    </a:lnTo>
                    <a:lnTo>
                      <a:pt x="561" y="295"/>
                    </a:lnTo>
                    <a:cubicBezTo>
                      <a:pt x="1750" y="596"/>
                      <a:pt x="2807" y="2261"/>
                      <a:pt x="3072" y="4251"/>
                    </a:cubicBezTo>
                    <a:cubicBezTo>
                      <a:pt x="2691" y="2507"/>
                      <a:pt x="1722" y="1152"/>
                      <a:pt x="664" y="884"/>
                    </a:cubicBezTo>
                    <a:lnTo>
                      <a:pt x="716" y="1179"/>
                    </a:lnTo>
                    <a:lnTo>
                      <a:pt x="0" y="56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 rot="21235384">
                <a:off x="6017635" y="3826489"/>
                <a:ext cx="260763" cy="472051"/>
              </a:xfrm>
              <a:custGeom>
                <a:avLst/>
                <a:gdLst>
                  <a:gd name="T0" fmla="*/ 1741 w 2138"/>
                  <a:gd name="T1" fmla="*/ 589 h 5104"/>
                  <a:gd name="T2" fmla="*/ 103 w 2138"/>
                  <a:gd name="T3" fmla="*/ 5104 h 5104"/>
                  <a:gd name="T4" fmla="*/ 0 w 2138"/>
                  <a:gd name="T5" fmla="*/ 4515 h 5104"/>
                  <a:gd name="T6" fmla="*/ 1637 w 2138"/>
                  <a:gd name="T7" fmla="*/ 0 h 5104"/>
                  <a:gd name="T8" fmla="*/ 1741 w 2138"/>
                  <a:gd name="T9" fmla="*/ 589 h 5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8" h="5104">
                    <a:moveTo>
                      <a:pt x="1741" y="589"/>
                    </a:moveTo>
                    <a:cubicBezTo>
                      <a:pt x="2138" y="2854"/>
                      <a:pt x="1405" y="4876"/>
                      <a:pt x="103" y="5104"/>
                    </a:cubicBezTo>
                    <a:lnTo>
                      <a:pt x="0" y="4515"/>
                    </a:lnTo>
                    <a:cubicBezTo>
                      <a:pt x="1302" y="4286"/>
                      <a:pt x="2035" y="2265"/>
                      <a:pt x="1637" y="0"/>
                    </a:cubicBezTo>
                    <a:lnTo>
                      <a:pt x="1741" y="58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00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1028</Words>
  <Application>Microsoft Office PowerPoint</Application>
  <PresentationFormat>On-screen Show (4:3)</PresentationFormat>
  <Paragraphs>199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Batang</vt:lpstr>
      <vt:lpstr>MS PGothic</vt:lpstr>
      <vt:lpstr>Arial</vt:lpstr>
      <vt:lpstr>Book Antiqua</vt:lpstr>
      <vt:lpstr>Calibri</vt:lpstr>
      <vt:lpstr>Symbol</vt:lpstr>
      <vt:lpstr>Tahoma</vt:lpstr>
      <vt:lpstr>Times New Roman</vt:lpstr>
      <vt:lpstr>Wingdings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UNMC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Pi-Wan Cheng</cp:lastModifiedBy>
  <cp:revision>209</cp:revision>
  <cp:lastPrinted>2013-11-17T00:55:53Z</cp:lastPrinted>
  <dcterms:created xsi:type="dcterms:W3CDTF">2013-11-13T23:30:57Z</dcterms:created>
  <dcterms:modified xsi:type="dcterms:W3CDTF">2015-08-11T13:12:03Z</dcterms:modified>
</cp:coreProperties>
</file>