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305" r:id="rId3"/>
    <p:sldId id="306" r:id="rId4"/>
    <p:sldId id="257" r:id="rId5"/>
    <p:sldId id="258" r:id="rId6"/>
    <p:sldId id="300" r:id="rId7"/>
    <p:sldId id="301" r:id="rId8"/>
    <p:sldId id="278" r:id="rId9"/>
    <p:sldId id="299" r:id="rId10"/>
    <p:sldId id="272" r:id="rId11"/>
    <p:sldId id="287" r:id="rId12"/>
    <p:sldId id="302" r:id="rId13"/>
    <p:sldId id="304" r:id="rId14"/>
    <p:sldId id="271" r:id="rId15"/>
    <p:sldId id="281" r:id="rId16"/>
    <p:sldId id="282" r:id="rId17"/>
    <p:sldId id="29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9364" autoAdjust="0"/>
  </p:normalViewPr>
  <p:slideViewPr>
    <p:cSldViewPr snapToGrid="0" snapToObjects="1">
      <p:cViewPr varScale="1">
        <p:scale>
          <a:sx n="112" d="100"/>
          <a:sy n="112" d="100"/>
        </p:scale>
        <p:origin x="-1456"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66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3F5291-1B75-1745-A80A-56B8753BA76A}" type="datetimeFigureOut">
              <a:rPr lang="en-US" smtClean="0"/>
              <a:t>2014-11-18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EA310-EB5F-4149-9ED6-54CE6A82BA35}" type="slidenum">
              <a:rPr lang="en-US" smtClean="0"/>
              <a:t>‹#›</a:t>
            </a:fld>
            <a:endParaRPr lang="en-US"/>
          </a:p>
        </p:txBody>
      </p:sp>
    </p:spTree>
    <p:extLst>
      <p:ext uri="{BB962C8B-B14F-4D97-AF65-F5344CB8AC3E}">
        <p14:creationId xmlns:p14="http://schemas.microsoft.com/office/powerpoint/2010/main" val="15654120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2F3B05-F955-B74C-9C42-99B6253155AA}" type="slidenum">
              <a:rPr lang="sv-SE"/>
              <a:pPr/>
              <a:t>2</a:t>
            </a:fld>
            <a:endParaRPr lang="sv-SE"/>
          </a:p>
        </p:txBody>
      </p:sp>
      <p:sp>
        <p:nvSpPr>
          <p:cNvPr id="239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9002A0-53A2-DC4C-9C99-6553CD2515BC}" type="slidenum">
              <a:rPr lang="en-US" sz="1200"/>
              <a:pPr eaLnBrk="1" hangingPunct="1"/>
              <a:t>4</a:t>
            </a:fld>
            <a:endParaRPr lang="en-US" sz="12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32B3E0-B5F3-BF4D-BC1C-479F958783DA}" type="slidenum">
              <a:rPr lang="en-US" sz="1200"/>
              <a:pPr eaLnBrk="1" hangingPunct="1"/>
              <a:t>5</a:t>
            </a:fld>
            <a:endParaRPr lang="en-US" sz="12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D2D6CBA-EB70-704D-B477-4B8D08624273}" type="slidenum">
              <a:rPr lang="sv-SE"/>
              <a:pPr/>
              <a:t>9</a:t>
            </a:fld>
            <a:endParaRPr lang="sv-SE"/>
          </a:p>
        </p:txBody>
      </p:sp>
      <p:sp>
        <p:nvSpPr>
          <p:cNvPr id="67585" name="Text Box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7586" name="Text Box 2"/>
          <p:cNvSpPr txBox="1">
            <a:spLocks noGrp="1" noChangeArrowheads="1"/>
          </p:cNvSpPr>
          <p:nvPr>
            <p:ph type="body" idx="1"/>
          </p:nvPr>
        </p:nvSpPr>
        <p:spPr bwMode="auto">
          <a:xfrm>
            <a:off x="685480" y="4343144"/>
            <a:ext cx="5487041" cy="402581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tshållare för bildobjekt 1"/>
          <p:cNvSpPr>
            <a:spLocks noGrp="1" noRot="1" noChangeAspect="1" noTextEdit="1"/>
          </p:cNvSpPr>
          <p:nvPr>
            <p:ph type="sldImg"/>
          </p:nvPr>
        </p:nvSpPr>
        <p:spPr>
          <a:ln/>
        </p:spPr>
      </p:sp>
      <p:sp>
        <p:nvSpPr>
          <p:cNvPr id="94211" name="Platshållare för anteckningar 2"/>
          <p:cNvSpPr>
            <a:spLocks noGrp="1"/>
          </p:cNvSpPr>
          <p:nvPr>
            <p:ph type="body" idx="1"/>
          </p:nvPr>
        </p:nvSpPr>
        <p:spPr>
          <a:noFill/>
        </p:spPr>
        <p:txBody>
          <a:bodyPr/>
          <a:lstStyle/>
          <a:p>
            <a:endParaRPr lang="sv-SE" smtClean="0"/>
          </a:p>
        </p:txBody>
      </p:sp>
      <p:sp>
        <p:nvSpPr>
          <p:cNvPr id="94212" name="Platshållare för bildnummer 3"/>
          <p:cNvSpPr>
            <a:spLocks noGrp="1"/>
          </p:cNvSpPr>
          <p:nvPr>
            <p:ph type="sldNum" sz="quarter"/>
          </p:nvPr>
        </p:nvSpPr>
        <p:spPr>
          <a:noFill/>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cs typeface="Arial" charset="0"/>
              </a:defRPr>
            </a:lvl9pPr>
          </a:lstStyle>
          <a:p>
            <a:pPr eaLnBrk="1" hangingPunct="1"/>
            <a:fld id="{18D36434-1CB0-4F5A-A7F4-FDFCA480DD98}" type="slidenum">
              <a:rPr lang="sv-SE" smtClean="0">
                <a:solidFill>
                  <a:srgbClr val="000000"/>
                </a:solidFill>
              </a:rPr>
              <a:pPr eaLnBrk="1" hangingPunct="1"/>
              <a:t>10</a:t>
            </a:fld>
            <a:endParaRPr lang="sv-SE"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p:nvPr>
        </p:nvSpPr>
        <p:spPr/>
        <p:txBody>
          <a:bodyPr/>
          <a:lstStyle/>
          <a:p>
            <a:pPr>
              <a:defRPr/>
            </a:pPr>
            <a:fld id="{AB7A8226-9189-2444-BA0B-EE7535699C8C}" type="slidenum">
              <a:rPr lang="sv-SE"/>
              <a:pPr>
                <a:defRPr/>
              </a:pPr>
              <a:t>14</a:t>
            </a:fld>
            <a:endParaRPr lang="sv-SE"/>
          </a:p>
        </p:txBody>
      </p:sp>
      <p:sp>
        <p:nvSpPr>
          <p:cNvPr id="210946" name="Text Box 2"/>
          <p:cNvSpPr txBox="1">
            <a:spLocks noGrp="1" noRot="1" noChangeAspect="1" noChangeArrowheads="1" noTextEdit="1"/>
          </p:cNvSpPr>
          <p:nvPr>
            <p:ph type="sldImg"/>
          </p:nvPr>
        </p:nvSpPr>
        <p:spPr>
          <a:xfrm>
            <a:off x="1143000" y="685800"/>
            <a:ext cx="4572000" cy="3429000"/>
          </a:xfrm>
          <a:ln/>
        </p:spPr>
      </p:sp>
      <p:sp>
        <p:nvSpPr>
          <p:cNvPr id="210947" name="Text Box 3"/>
          <p:cNvSpPr txBox="1">
            <a:spLocks noGrp="1" noChangeArrowheads="1"/>
          </p:cNvSpPr>
          <p:nvPr>
            <p:ph type="body" idx="1"/>
          </p:nvPr>
        </p:nvSpPr>
        <p:spPr>
          <a:xfrm>
            <a:off x="685480" y="4343144"/>
            <a:ext cx="5487041" cy="4115019"/>
          </a:xfrm>
          <a:ln/>
        </p:spPr>
        <p:txBody>
          <a:bodyPr wrap="none" anchor="ctr"/>
          <a:lstStyle/>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8E92F8F0-46A3-4C4F-8F43-D53D4432F863}" type="datetimeFigureOut">
              <a:rPr lang="en-US" smtClean="0"/>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84792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8E92F8F0-46A3-4C4F-8F43-D53D4432F863}" type="datetimeFigureOut">
              <a:rPr lang="en-US" smtClean="0"/>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375293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8E92F8F0-46A3-4C4F-8F43-D53D4432F863}" type="datetimeFigureOut">
              <a:rPr lang="en-US" smtClean="0"/>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64301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Rubrik och fyra innehållsdelar">
    <p:spTree>
      <p:nvGrpSpPr>
        <p:cNvPr id="1" name=""/>
        <p:cNvGrpSpPr/>
        <p:nvPr/>
      </p:nvGrpSpPr>
      <p:grpSpPr>
        <a:xfrm>
          <a:off x="0" y="0"/>
          <a:ext cx="0" cy="0"/>
          <a:chOff x="0" y="0"/>
          <a:chExt cx="0" cy="0"/>
        </a:xfrm>
      </p:grpSpPr>
      <p:sp>
        <p:nvSpPr>
          <p:cNvPr id="2" name="Rubrik 1"/>
          <p:cNvSpPr>
            <a:spLocks noGrp="1"/>
          </p:cNvSpPr>
          <p:nvPr>
            <p:ph type="title" sz="quarter"/>
          </p:nvPr>
        </p:nvSpPr>
        <p:spPr>
          <a:xfrm>
            <a:off x="457200" y="128588"/>
            <a:ext cx="8228013" cy="1433512"/>
          </a:xfrm>
        </p:spPr>
        <p:txBody>
          <a:bodyPr/>
          <a:lstStyle/>
          <a:p>
            <a:r>
              <a:rPr lang="sv-SE" smtClean="0"/>
              <a:t>Klicka här för att ändra format</a:t>
            </a:r>
            <a:endParaRPr lang="sv-SE"/>
          </a:p>
        </p:txBody>
      </p:sp>
      <p:sp>
        <p:nvSpPr>
          <p:cNvPr id="3" name="Platshållare för innehåll 2"/>
          <p:cNvSpPr>
            <a:spLocks noGrp="1"/>
          </p:cNvSpPr>
          <p:nvPr>
            <p:ph sz="quarter" idx="1"/>
          </p:nvPr>
        </p:nvSpPr>
        <p:spPr>
          <a:xfrm>
            <a:off x="457200" y="1600200"/>
            <a:ext cx="4037013" cy="21859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quarter" idx="2"/>
          </p:nvPr>
        </p:nvSpPr>
        <p:spPr>
          <a:xfrm>
            <a:off x="4646613" y="1600200"/>
            <a:ext cx="4038600" cy="21859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innehåll 4"/>
          <p:cNvSpPr>
            <a:spLocks noGrp="1"/>
          </p:cNvSpPr>
          <p:nvPr>
            <p:ph sz="quarter" idx="3"/>
          </p:nvPr>
        </p:nvSpPr>
        <p:spPr>
          <a:xfrm>
            <a:off x="457200" y="3938588"/>
            <a:ext cx="4037013" cy="21859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innehåll 5"/>
          <p:cNvSpPr>
            <a:spLocks noGrp="1"/>
          </p:cNvSpPr>
          <p:nvPr>
            <p:ph sz="quarter" idx="4"/>
          </p:nvPr>
        </p:nvSpPr>
        <p:spPr>
          <a:xfrm>
            <a:off x="4646613" y="3938588"/>
            <a:ext cx="4038600" cy="218598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Rectangle 3"/>
          <p:cNvSpPr>
            <a:spLocks noGrp="1" noChangeArrowheads="1"/>
          </p:cNvSpPr>
          <p:nvPr>
            <p:ph type="dt" idx="10"/>
          </p:nvPr>
        </p:nvSpPr>
        <p:spPr>
          <a:ln/>
        </p:spPr>
        <p:txBody>
          <a:bodyPr/>
          <a:lstStyle>
            <a:lvl1pPr>
              <a:defRPr/>
            </a:lvl1pPr>
          </a:lstStyle>
          <a:p>
            <a:pPr>
              <a:defRPr/>
            </a:pPr>
            <a:endParaRPr lang="sv-SE"/>
          </a:p>
        </p:txBody>
      </p:sp>
      <p:sp>
        <p:nvSpPr>
          <p:cNvPr id="8" name="Rectangle 4"/>
          <p:cNvSpPr>
            <a:spLocks noGrp="1" noChangeArrowheads="1"/>
          </p:cNvSpPr>
          <p:nvPr>
            <p:ph type="ftr" idx="11"/>
          </p:nvPr>
        </p:nvSpPr>
        <p:spPr>
          <a:ln/>
        </p:spPr>
        <p:txBody>
          <a:bodyPr/>
          <a:lstStyle>
            <a:lvl1pPr>
              <a:defRPr/>
            </a:lvl1pPr>
          </a:lstStyle>
          <a:p>
            <a:pPr>
              <a:defRPr/>
            </a:pPr>
            <a:endParaRPr lang="sv-SE"/>
          </a:p>
        </p:txBody>
      </p:sp>
      <p:sp>
        <p:nvSpPr>
          <p:cNvPr id="9" name="Rectangle 5"/>
          <p:cNvSpPr>
            <a:spLocks noGrp="1" noChangeArrowheads="1"/>
          </p:cNvSpPr>
          <p:nvPr>
            <p:ph type="sldNum" idx="12"/>
          </p:nvPr>
        </p:nvSpPr>
        <p:spPr>
          <a:ln/>
        </p:spPr>
        <p:txBody>
          <a:bodyPr/>
          <a:lstStyle>
            <a:lvl1pPr>
              <a:defRPr/>
            </a:lvl1pPr>
          </a:lstStyle>
          <a:p>
            <a:pPr>
              <a:defRPr/>
            </a:pPr>
            <a:fld id="{19957A9C-9F85-6E4B-8D20-60AC8B5191D6}" type="slidenum">
              <a:rPr lang="sv-SE"/>
              <a:pPr>
                <a:defRPr/>
              </a:pPr>
              <a:t>‹#›</a:t>
            </a:fld>
            <a:endParaRPr lang="sv-SE"/>
          </a:p>
        </p:txBody>
      </p:sp>
    </p:spTree>
    <p:extLst>
      <p:ext uri="{BB962C8B-B14F-4D97-AF65-F5344CB8AC3E}">
        <p14:creationId xmlns:p14="http://schemas.microsoft.com/office/powerpoint/2010/main" val="147939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8E92F8F0-46A3-4C4F-8F43-D53D4432F863}" type="datetimeFigureOut">
              <a:rPr lang="en-US" smtClean="0"/>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074026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8E92F8F0-46A3-4C4F-8F43-D53D4432F863}" type="datetimeFigureOut">
              <a:rPr lang="en-US" smtClean="0"/>
              <a:t>2014-11-18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277726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8E92F8F0-46A3-4C4F-8F43-D53D4432F863}" type="datetimeFigureOut">
              <a:rPr lang="en-US" smtClean="0"/>
              <a:t>2014-11-18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893102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8E92F8F0-46A3-4C4F-8F43-D53D4432F863}" type="datetimeFigureOut">
              <a:rPr lang="en-US" smtClean="0"/>
              <a:t>2014-11-18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151854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8E92F8F0-46A3-4C4F-8F43-D53D4432F863}" type="datetimeFigureOut">
              <a:rPr lang="en-US" smtClean="0"/>
              <a:t>2014-11-18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4027025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2F8F0-46A3-4C4F-8F43-D53D4432F863}" type="datetimeFigureOut">
              <a:rPr lang="en-US" smtClean="0"/>
              <a:t>2014-11-18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115587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8E92F8F0-46A3-4C4F-8F43-D53D4432F863}" type="datetimeFigureOut">
              <a:rPr lang="en-US" smtClean="0"/>
              <a:t>2014-11-18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1226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8E92F8F0-46A3-4C4F-8F43-D53D4432F863}" type="datetimeFigureOut">
              <a:rPr lang="en-US" smtClean="0"/>
              <a:t>2014-11-18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C6847-C4B5-054F-8280-76573A74DD75}" type="slidenum">
              <a:rPr lang="en-US" smtClean="0"/>
              <a:t>‹#›</a:t>
            </a:fld>
            <a:endParaRPr lang="en-US"/>
          </a:p>
        </p:txBody>
      </p:sp>
    </p:spTree>
    <p:extLst>
      <p:ext uri="{BB962C8B-B14F-4D97-AF65-F5344CB8AC3E}">
        <p14:creationId xmlns:p14="http://schemas.microsoft.com/office/powerpoint/2010/main" val="31059802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2F8F0-46A3-4C4F-8F43-D53D4432F863}" type="datetimeFigureOut">
              <a:rPr lang="en-US" smtClean="0"/>
              <a:t>2014-11-18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C6847-C4B5-054F-8280-76573A74DD75}" type="slidenum">
              <a:rPr lang="en-US" smtClean="0"/>
              <a:t>‹#›</a:t>
            </a:fld>
            <a:endParaRPr lang="en-US"/>
          </a:p>
        </p:txBody>
      </p:sp>
    </p:spTree>
    <p:extLst>
      <p:ext uri="{BB962C8B-B14F-4D97-AF65-F5344CB8AC3E}">
        <p14:creationId xmlns:p14="http://schemas.microsoft.com/office/powerpoint/2010/main" val="715411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18.wmf"/><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emf"/><Relationship Id="rId9" Type="http://schemas.openxmlformats.org/officeDocument/2006/relationships/image" Target="../media/image22.png"/><Relationship Id="rId10" Type="http://schemas.openxmlformats.org/officeDocument/2006/relationships/image" Target="../media/image23.png"/><Relationship Id="rId1" Type="http://schemas.openxmlformats.org/officeDocument/2006/relationships/vmlDrawing" Target="../drawings/vmlDrawing1.vml"/><Relationship Id="rId2"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5" Type="http://schemas.openxmlformats.org/officeDocument/2006/relationships/image" Target="../media/image8.wm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633" y="1793517"/>
            <a:ext cx="8887533" cy="1470025"/>
          </a:xfrm>
        </p:spPr>
        <p:txBody>
          <a:bodyPr>
            <a:noAutofit/>
          </a:bodyPr>
          <a:lstStyle/>
          <a:p>
            <a:r>
              <a:rPr lang="sv-SE" sz="3200" dirty="0" err="1"/>
              <a:t>Towards</a:t>
            </a:r>
            <a:r>
              <a:rPr lang="sv-SE" sz="3200" dirty="0"/>
              <a:t> end-</a:t>
            </a:r>
            <a:r>
              <a:rPr lang="sv-SE" sz="3200" dirty="0" err="1"/>
              <a:t>user</a:t>
            </a:r>
            <a:r>
              <a:rPr lang="sv-SE" sz="3200" dirty="0"/>
              <a:t> </a:t>
            </a:r>
            <a:r>
              <a:rPr lang="sv-SE" sz="3200" dirty="0" err="1"/>
              <a:t>centered</a:t>
            </a:r>
            <a:r>
              <a:rPr lang="sv-SE" sz="3200" dirty="0"/>
              <a:t> </a:t>
            </a:r>
            <a:r>
              <a:rPr lang="sv-SE" sz="3200" dirty="0" err="1"/>
              <a:t>outcome</a:t>
            </a:r>
            <a:r>
              <a:rPr lang="sv-SE" sz="3200" dirty="0"/>
              <a:t> </a:t>
            </a:r>
            <a:r>
              <a:rPr lang="sv-SE" sz="3200" dirty="0" err="1"/>
              <a:t>measurement</a:t>
            </a:r>
            <a:r>
              <a:rPr lang="sv-SE" sz="3200" dirty="0"/>
              <a:t>: </a:t>
            </a:r>
            <a:br>
              <a:rPr lang="sv-SE" sz="3200" dirty="0"/>
            </a:br>
            <a:r>
              <a:rPr lang="sv-SE" sz="3200" dirty="0"/>
              <a:t>An </a:t>
            </a:r>
            <a:r>
              <a:rPr lang="sv-SE" sz="3200" dirty="0" err="1"/>
              <a:t>example</a:t>
            </a:r>
            <a:r>
              <a:rPr lang="sv-SE" sz="3200" dirty="0"/>
              <a:t> from </a:t>
            </a:r>
            <a:r>
              <a:rPr lang="sv-SE" sz="3200" dirty="0" err="1"/>
              <a:t>Parkinson’s</a:t>
            </a:r>
            <a:r>
              <a:rPr lang="sv-SE" sz="3200" dirty="0"/>
              <a:t> </a:t>
            </a:r>
            <a:r>
              <a:rPr lang="sv-SE" sz="3200" dirty="0" err="1"/>
              <a:t>disease</a:t>
            </a:r>
            <a:endParaRPr lang="en-US" sz="3200" dirty="0"/>
          </a:p>
        </p:txBody>
      </p:sp>
      <p:sp>
        <p:nvSpPr>
          <p:cNvPr id="3" name="Subtitle 2"/>
          <p:cNvSpPr>
            <a:spLocks noGrp="1"/>
          </p:cNvSpPr>
          <p:nvPr>
            <p:ph type="subTitle" idx="1"/>
          </p:nvPr>
        </p:nvSpPr>
        <p:spPr>
          <a:xfrm>
            <a:off x="1371600" y="3549292"/>
            <a:ext cx="6400800" cy="1910994"/>
          </a:xfrm>
        </p:spPr>
        <p:txBody>
          <a:bodyPr>
            <a:normAutofit fontScale="92500" lnSpcReduction="20000"/>
          </a:bodyPr>
          <a:lstStyle/>
          <a:p>
            <a:r>
              <a:rPr lang="sv-SE" dirty="0" smtClean="0">
                <a:latin typeface="Arial" charset="0"/>
              </a:rPr>
              <a:t>Peter Hagell, RN PhD</a:t>
            </a:r>
          </a:p>
          <a:p>
            <a:r>
              <a:rPr lang="sv-SE" sz="1700" i="1" dirty="0" smtClean="0">
                <a:latin typeface="Arial" charset="0"/>
              </a:rPr>
              <a:t>Professor </a:t>
            </a:r>
            <a:r>
              <a:rPr lang="sv-SE" sz="1700" i="1" dirty="0" err="1" smtClean="0">
                <a:latin typeface="Arial" charset="0"/>
              </a:rPr>
              <a:t>of</a:t>
            </a:r>
            <a:r>
              <a:rPr lang="sv-SE" sz="1700" i="1" dirty="0" smtClean="0">
                <a:latin typeface="Arial" charset="0"/>
              </a:rPr>
              <a:t> </a:t>
            </a:r>
            <a:r>
              <a:rPr lang="sv-SE" sz="1700" i="1" dirty="0" err="1" smtClean="0">
                <a:latin typeface="Arial" charset="0"/>
              </a:rPr>
              <a:t>Neurological</a:t>
            </a:r>
            <a:r>
              <a:rPr lang="sv-SE" sz="1700" i="1" dirty="0" smtClean="0">
                <a:latin typeface="Arial" charset="0"/>
              </a:rPr>
              <a:t> </a:t>
            </a:r>
            <a:r>
              <a:rPr lang="sv-SE" sz="1700" i="1" dirty="0" err="1" smtClean="0">
                <a:latin typeface="Arial" charset="0"/>
              </a:rPr>
              <a:t>Caring</a:t>
            </a:r>
            <a:r>
              <a:rPr lang="sv-SE" sz="1700" i="1" dirty="0" smtClean="0">
                <a:latin typeface="Arial" charset="0"/>
              </a:rPr>
              <a:t> Science</a:t>
            </a:r>
          </a:p>
          <a:p>
            <a:endParaRPr lang="sv-SE" sz="1700" dirty="0" smtClean="0">
              <a:latin typeface="Arial" charset="0"/>
            </a:endParaRPr>
          </a:p>
          <a:p>
            <a:r>
              <a:rPr lang="sv-SE" sz="2000" dirty="0" smtClean="0">
                <a:latin typeface="Arial" charset="0"/>
              </a:rPr>
              <a:t>The PRO-CARE Group</a:t>
            </a:r>
          </a:p>
          <a:p>
            <a:r>
              <a:rPr lang="sv-SE" sz="2000" dirty="0" err="1" smtClean="0">
                <a:latin typeface="Arial" charset="0"/>
              </a:rPr>
              <a:t>School</a:t>
            </a:r>
            <a:r>
              <a:rPr lang="sv-SE" sz="2000" dirty="0" smtClean="0">
                <a:latin typeface="Arial" charset="0"/>
              </a:rPr>
              <a:t> </a:t>
            </a:r>
            <a:r>
              <a:rPr lang="sv-SE" sz="2000" dirty="0" err="1" smtClean="0">
                <a:latin typeface="Arial" charset="0"/>
              </a:rPr>
              <a:t>of</a:t>
            </a:r>
            <a:r>
              <a:rPr lang="sv-SE" sz="2000" dirty="0" smtClean="0">
                <a:latin typeface="Arial" charset="0"/>
              </a:rPr>
              <a:t> Health and </a:t>
            </a:r>
            <a:r>
              <a:rPr lang="sv-SE" sz="2000" dirty="0" err="1" smtClean="0">
                <a:latin typeface="Arial" charset="0"/>
              </a:rPr>
              <a:t>Society</a:t>
            </a:r>
            <a:r>
              <a:rPr lang="sv-SE" sz="2000" dirty="0" smtClean="0">
                <a:latin typeface="Arial" charset="0"/>
              </a:rPr>
              <a:t> </a:t>
            </a:r>
          </a:p>
          <a:p>
            <a:r>
              <a:rPr lang="sv-SE" sz="2000" dirty="0" smtClean="0">
                <a:latin typeface="Arial" charset="0"/>
              </a:rPr>
              <a:t>Kristianstad University, Kristianstad, Sweden</a:t>
            </a:r>
            <a:endParaRPr lang="en-US" sz="2000" dirty="0" smtClean="0">
              <a:latin typeface="Arial" charset="0"/>
            </a:endParaRPr>
          </a:p>
          <a:p>
            <a:endParaRPr lang="en-US" dirty="0"/>
          </a:p>
        </p:txBody>
      </p:sp>
      <p:pic>
        <p:nvPicPr>
          <p:cNvPr id="4" name="Picture 5" descr="bagadilic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842" y="5195888"/>
            <a:ext cx="1584325" cy="156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EnSPAsmallf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5" y="5130026"/>
            <a:ext cx="1692275"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l="1996" t="4843" r="51855" b="3139"/>
          <a:stretch>
            <a:fillRect/>
          </a:stretch>
        </p:blipFill>
        <p:spPr bwMode="auto">
          <a:xfrm>
            <a:off x="0" y="0"/>
            <a:ext cx="18351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PRO-CARE, logoty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44450"/>
            <a:ext cx="1512887"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4998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0"/>
            <a:ext cx="7724775" cy="28575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28169"/>
          <a:stretch/>
        </p:blipFill>
        <p:spPr bwMode="auto">
          <a:xfrm>
            <a:off x="90488" y="3044826"/>
            <a:ext cx="8972550" cy="2379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0655" y="5407631"/>
            <a:ext cx="8774474" cy="1384995"/>
          </a:xfrm>
          <a:prstGeom prst="rect">
            <a:avLst/>
          </a:prstGeom>
          <a:noFill/>
        </p:spPr>
        <p:txBody>
          <a:bodyPr wrap="none" rtlCol="0">
            <a:spAutoFit/>
          </a:bodyPr>
          <a:lstStyle/>
          <a:p>
            <a:r>
              <a:rPr lang="en-US" sz="1400" baseline="30000" dirty="0"/>
              <a:t>a</a:t>
            </a:r>
            <a:r>
              <a:rPr lang="en-US" sz="1400" dirty="0"/>
              <a:t> All models controlled for age</a:t>
            </a:r>
            <a:r>
              <a:rPr lang="en-US" sz="1400" dirty="0" smtClean="0"/>
              <a:t>.</a:t>
            </a:r>
          </a:p>
          <a:p>
            <a:r>
              <a:rPr lang="en-US" sz="1400" baseline="30000" dirty="0"/>
              <a:t>b</a:t>
            </a:r>
            <a:r>
              <a:rPr lang="en-US" sz="1400" dirty="0"/>
              <a:t> Listed by order of entry into the models (forward method).</a:t>
            </a:r>
            <a:endParaRPr lang="en-US" sz="1400" dirty="0" smtClean="0"/>
          </a:p>
          <a:p>
            <a:r>
              <a:rPr lang="en-US" sz="1400" baseline="30000" dirty="0" smtClean="0"/>
              <a:t>c</a:t>
            </a:r>
            <a:r>
              <a:rPr lang="en-US" sz="1400" dirty="0" smtClean="0"/>
              <a:t> </a:t>
            </a:r>
            <a:r>
              <a:rPr lang="en-US" sz="1400" dirty="0"/>
              <a:t>IVs: PD duration (years), Cognition, Fatigue, Daytime sleepiness, Depression, Anxiety, Pain, Sleep </a:t>
            </a:r>
            <a:r>
              <a:rPr lang="en-US" sz="1400" dirty="0" smtClean="0"/>
              <a:t>quality</a:t>
            </a:r>
            <a:r>
              <a:rPr lang="en-US" sz="1400" dirty="0"/>
              <a:t>, Motivation</a:t>
            </a:r>
            <a:r>
              <a:rPr lang="en-US" sz="1400" dirty="0" smtClean="0"/>
              <a:t>, </a:t>
            </a:r>
          </a:p>
          <a:p>
            <a:r>
              <a:rPr lang="en-US" sz="1400" dirty="0"/>
              <a:t> </a:t>
            </a:r>
            <a:r>
              <a:rPr lang="en-US" sz="1400" dirty="0" smtClean="0"/>
              <a:t> Psychiatric complications.</a:t>
            </a:r>
            <a:endParaRPr lang="en-US" sz="1400" dirty="0"/>
          </a:p>
          <a:p>
            <a:r>
              <a:rPr lang="en-US" sz="1400" baseline="30000" dirty="0"/>
              <a:t>d</a:t>
            </a:r>
            <a:r>
              <a:rPr lang="en-US" sz="1400" dirty="0"/>
              <a:t> IVs: Parkinsonism, </a:t>
            </a:r>
            <a:r>
              <a:rPr lang="en-US" sz="1400" dirty="0" smtClean="0"/>
              <a:t>Mobility, </a:t>
            </a:r>
            <a:r>
              <a:rPr lang="en-US" sz="1400" dirty="0" err="1" smtClean="0"/>
              <a:t>Dyskinesias</a:t>
            </a:r>
            <a:r>
              <a:rPr lang="en-US" sz="1400" dirty="0"/>
              <a:t>, Motor fluctuations, Falls and/or balance problems.</a:t>
            </a:r>
          </a:p>
          <a:p>
            <a:endParaRPr lang="en-US" sz="1400" dirty="0"/>
          </a:p>
        </p:txBody>
      </p:sp>
    </p:spTree>
    <p:extLst>
      <p:ext uri="{BB962C8B-B14F-4D97-AF65-F5344CB8AC3E}">
        <p14:creationId xmlns:p14="http://schemas.microsoft.com/office/powerpoint/2010/main" val="3895936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a:xfrm>
            <a:off x="987370" y="3530021"/>
            <a:ext cx="7090828" cy="3206072"/>
            <a:chOff x="4525340" y="4994675"/>
            <a:chExt cx="4121092" cy="1863325"/>
          </a:xfrm>
        </p:grpSpPr>
        <p:pic>
          <p:nvPicPr>
            <p:cNvPr id="3" name="Picture 2"/>
            <p:cNvPicPr>
              <a:picLocks noChangeAspect="1"/>
            </p:cNvPicPr>
            <p:nvPr/>
          </p:nvPicPr>
          <p:blipFill rotWithShape="1">
            <a:blip r:embed="rId2"/>
            <a:srcRect t="77057"/>
            <a:stretch/>
          </p:blipFill>
          <p:spPr>
            <a:xfrm>
              <a:off x="4525340" y="5284544"/>
              <a:ext cx="4121092" cy="1573456"/>
            </a:xfrm>
            <a:prstGeom prst="rect">
              <a:avLst/>
            </a:prstGeom>
          </p:spPr>
        </p:pic>
        <p:pic>
          <p:nvPicPr>
            <p:cNvPr id="4" name="Picture 3"/>
            <p:cNvPicPr>
              <a:picLocks noChangeAspect="1"/>
            </p:cNvPicPr>
            <p:nvPr/>
          </p:nvPicPr>
          <p:blipFill rotWithShape="1">
            <a:blip r:embed="rId2"/>
            <a:srcRect b="95773"/>
            <a:stretch/>
          </p:blipFill>
          <p:spPr>
            <a:xfrm>
              <a:off x="4525340" y="4994675"/>
              <a:ext cx="4121092" cy="289869"/>
            </a:xfrm>
            <a:prstGeom prst="rect">
              <a:avLst/>
            </a:prstGeom>
          </p:spPr>
        </p:pic>
      </p:grpSp>
      <p:pic>
        <p:nvPicPr>
          <p:cNvPr id="6" name="Picture 5"/>
          <p:cNvPicPr>
            <a:picLocks noChangeAspect="1"/>
          </p:cNvPicPr>
          <p:nvPr/>
        </p:nvPicPr>
        <p:blipFill>
          <a:blip r:embed="rId3"/>
          <a:stretch>
            <a:fillRect/>
          </a:stretch>
        </p:blipFill>
        <p:spPr>
          <a:xfrm>
            <a:off x="759780" y="56964"/>
            <a:ext cx="7642916" cy="3348414"/>
          </a:xfrm>
          <a:prstGeom prst="rect">
            <a:avLst/>
          </a:prstGeom>
        </p:spPr>
      </p:pic>
      <p:sp>
        <p:nvSpPr>
          <p:cNvPr id="7" name="TextBox 6"/>
          <p:cNvSpPr txBox="1"/>
          <p:nvPr/>
        </p:nvSpPr>
        <p:spPr>
          <a:xfrm>
            <a:off x="987394" y="5806195"/>
            <a:ext cx="301660" cy="369332"/>
          </a:xfrm>
          <a:prstGeom prst="rect">
            <a:avLst/>
          </a:prstGeom>
          <a:noFill/>
        </p:spPr>
        <p:txBody>
          <a:bodyPr wrap="none" rtlCol="0">
            <a:spAutoFit/>
          </a:bodyPr>
          <a:lstStyle/>
          <a:p>
            <a:r>
              <a:rPr lang="en-US" dirty="0" smtClean="0">
                <a:solidFill>
                  <a:schemeClr val="accent2"/>
                </a:solidFill>
              </a:rPr>
              <a:t>1</a:t>
            </a:r>
            <a:endParaRPr lang="en-US" dirty="0">
              <a:solidFill>
                <a:schemeClr val="accent2"/>
              </a:solidFill>
            </a:endParaRPr>
          </a:p>
        </p:txBody>
      </p:sp>
      <p:sp>
        <p:nvSpPr>
          <p:cNvPr id="8" name="TextBox 7"/>
          <p:cNvSpPr txBox="1"/>
          <p:nvPr/>
        </p:nvSpPr>
        <p:spPr>
          <a:xfrm>
            <a:off x="992374" y="5573035"/>
            <a:ext cx="301660" cy="369332"/>
          </a:xfrm>
          <a:prstGeom prst="rect">
            <a:avLst/>
          </a:prstGeom>
          <a:noFill/>
        </p:spPr>
        <p:txBody>
          <a:bodyPr wrap="none" rtlCol="0">
            <a:spAutoFit/>
          </a:bodyPr>
          <a:lstStyle/>
          <a:p>
            <a:r>
              <a:rPr lang="en-US" dirty="0" smtClean="0">
                <a:solidFill>
                  <a:schemeClr val="accent2"/>
                </a:solidFill>
              </a:rPr>
              <a:t>2</a:t>
            </a:r>
            <a:endParaRPr lang="en-US" dirty="0">
              <a:solidFill>
                <a:schemeClr val="accent2"/>
              </a:solidFill>
            </a:endParaRPr>
          </a:p>
        </p:txBody>
      </p:sp>
      <p:sp>
        <p:nvSpPr>
          <p:cNvPr id="9" name="TextBox 8"/>
          <p:cNvSpPr txBox="1"/>
          <p:nvPr/>
        </p:nvSpPr>
        <p:spPr>
          <a:xfrm>
            <a:off x="997354" y="4863595"/>
            <a:ext cx="301660" cy="369332"/>
          </a:xfrm>
          <a:prstGeom prst="rect">
            <a:avLst/>
          </a:prstGeom>
          <a:noFill/>
        </p:spPr>
        <p:txBody>
          <a:bodyPr wrap="none" rtlCol="0">
            <a:spAutoFit/>
          </a:bodyPr>
          <a:lstStyle/>
          <a:p>
            <a:r>
              <a:rPr lang="en-US" dirty="0">
                <a:solidFill>
                  <a:schemeClr val="accent2"/>
                </a:solidFill>
              </a:rPr>
              <a:t>3</a:t>
            </a:r>
          </a:p>
        </p:txBody>
      </p:sp>
      <p:sp>
        <p:nvSpPr>
          <p:cNvPr id="10" name="TextBox 9"/>
          <p:cNvSpPr txBox="1"/>
          <p:nvPr/>
        </p:nvSpPr>
        <p:spPr>
          <a:xfrm>
            <a:off x="1002334" y="4403635"/>
            <a:ext cx="301660" cy="369332"/>
          </a:xfrm>
          <a:prstGeom prst="rect">
            <a:avLst/>
          </a:prstGeom>
          <a:noFill/>
        </p:spPr>
        <p:txBody>
          <a:bodyPr wrap="none" rtlCol="0">
            <a:spAutoFit/>
          </a:bodyPr>
          <a:lstStyle/>
          <a:p>
            <a:r>
              <a:rPr lang="en-US" dirty="0" smtClean="0">
                <a:solidFill>
                  <a:schemeClr val="accent2"/>
                </a:solidFill>
              </a:rPr>
              <a:t>4</a:t>
            </a:r>
            <a:endParaRPr lang="en-US" dirty="0">
              <a:solidFill>
                <a:schemeClr val="accent2"/>
              </a:solidFill>
            </a:endParaRPr>
          </a:p>
        </p:txBody>
      </p:sp>
      <p:sp>
        <p:nvSpPr>
          <p:cNvPr id="11" name="TextBox 10"/>
          <p:cNvSpPr txBox="1"/>
          <p:nvPr/>
        </p:nvSpPr>
        <p:spPr>
          <a:xfrm>
            <a:off x="995974" y="5349835"/>
            <a:ext cx="301660" cy="369332"/>
          </a:xfrm>
          <a:prstGeom prst="rect">
            <a:avLst/>
          </a:prstGeom>
          <a:noFill/>
        </p:spPr>
        <p:txBody>
          <a:bodyPr wrap="none" rtlCol="0">
            <a:spAutoFit/>
          </a:bodyPr>
          <a:lstStyle/>
          <a:p>
            <a:r>
              <a:rPr lang="en-US" dirty="0" smtClean="0">
                <a:solidFill>
                  <a:schemeClr val="accent2"/>
                </a:solidFill>
              </a:rPr>
              <a:t>5</a:t>
            </a:r>
            <a:endParaRPr lang="en-US" dirty="0">
              <a:solidFill>
                <a:schemeClr val="accent2"/>
              </a:solidFill>
            </a:endParaRPr>
          </a:p>
        </p:txBody>
      </p:sp>
      <p:sp>
        <p:nvSpPr>
          <p:cNvPr id="12" name="TextBox 11"/>
          <p:cNvSpPr txBox="1"/>
          <p:nvPr/>
        </p:nvSpPr>
        <p:spPr>
          <a:xfrm>
            <a:off x="989614" y="6296035"/>
            <a:ext cx="301660" cy="369332"/>
          </a:xfrm>
          <a:prstGeom prst="rect">
            <a:avLst/>
          </a:prstGeom>
          <a:noFill/>
        </p:spPr>
        <p:txBody>
          <a:bodyPr wrap="none" rtlCol="0">
            <a:spAutoFit/>
          </a:bodyPr>
          <a:lstStyle/>
          <a:p>
            <a:r>
              <a:rPr lang="en-US" dirty="0" smtClean="0">
                <a:solidFill>
                  <a:schemeClr val="accent2"/>
                </a:solidFill>
              </a:rPr>
              <a:t>6</a:t>
            </a:r>
            <a:endParaRPr lang="en-US" dirty="0">
              <a:solidFill>
                <a:schemeClr val="accent2"/>
              </a:solidFill>
            </a:endParaRPr>
          </a:p>
        </p:txBody>
      </p:sp>
      <p:sp>
        <p:nvSpPr>
          <p:cNvPr id="13" name="TextBox 12"/>
          <p:cNvSpPr txBox="1"/>
          <p:nvPr/>
        </p:nvSpPr>
        <p:spPr>
          <a:xfrm>
            <a:off x="994594" y="6051535"/>
            <a:ext cx="301660" cy="369332"/>
          </a:xfrm>
          <a:prstGeom prst="rect">
            <a:avLst/>
          </a:prstGeom>
          <a:noFill/>
        </p:spPr>
        <p:txBody>
          <a:bodyPr wrap="none" rtlCol="0">
            <a:spAutoFit/>
          </a:bodyPr>
          <a:lstStyle/>
          <a:p>
            <a:r>
              <a:rPr lang="en-US" dirty="0" smtClean="0">
                <a:solidFill>
                  <a:schemeClr val="accent2"/>
                </a:solidFill>
              </a:rPr>
              <a:t>7</a:t>
            </a:r>
            <a:endParaRPr lang="en-US" dirty="0">
              <a:solidFill>
                <a:schemeClr val="accent2"/>
              </a:solidFill>
            </a:endParaRPr>
          </a:p>
        </p:txBody>
      </p:sp>
      <p:sp>
        <p:nvSpPr>
          <p:cNvPr id="14" name="TextBox 13"/>
          <p:cNvSpPr txBox="1"/>
          <p:nvPr/>
        </p:nvSpPr>
        <p:spPr>
          <a:xfrm>
            <a:off x="988234" y="5103955"/>
            <a:ext cx="301660" cy="369332"/>
          </a:xfrm>
          <a:prstGeom prst="rect">
            <a:avLst/>
          </a:prstGeom>
          <a:noFill/>
        </p:spPr>
        <p:txBody>
          <a:bodyPr wrap="none" rtlCol="0">
            <a:spAutoFit/>
          </a:bodyPr>
          <a:lstStyle/>
          <a:p>
            <a:r>
              <a:rPr lang="en-US" dirty="0" smtClean="0">
                <a:solidFill>
                  <a:schemeClr val="accent2"/>
                </a:solidFill>
              </a:rPr>
              <a:t>8</a:t>
            </a:r>
            <a:endParaRPr lang="en-US" dirty="0">
              <a:solidFill>
                <a:schemeClr val="accent2"/>
              </a:solidFill>
            </a:endParaRPr>
          </a:p>
        </p:txBody>
      </p:sp>
      <p:sp>
        <p:nvSpPr>
          <p:cNvPr id="15" name="TextBox 14"/>
          <p:cNvSpPr txBox="1"/>
          <p:nvPr/>
        </p:nvSpPr>
        <p:spPr>
          <a:xfrm>
            <a:off x="993214" y="4632655"/>
            <a:ext cx="301660" cy="369332"/>
          </a:xfrm>
          <a:prstGeom prst="rect">
            <a:avLst/>
          </a:prstGeom>
          <a:noFill/>
        </p:spPr>
        <p:txBody>
          <a:bodyPr wrap="none" rtlCol="0">
            <a:spAutoFit/>
          </a:bodyPr>
          <a:lstStyle/>
          <a:p>
            <a:r>
              <a:rPr lang="en-US" dirty="0" smtClean="0">
                <a:solidFill>
                  <a:schemeClr val="accent2"/>
                </a:solidFill>
              </a:rPr>
              <a:t>9</a:t>
            </a:r>
            <a:endParaRPr lang="en-US" dirty="0">
              <a:solidFill>
                <a:schemeClr val="accent2"/>
              </a:solidFill>
            </a:endParaRPr>
          </a:p>
        </p:txBody>
      </p:sp>
      <p:sp>
        <p:nvSpPr>
          <p:cNvPr id="16" name="TextBox 15"/>
          <p:cNvSpPr txBox="1"/>
          <p:nvPr/>
        </p:nvSpPr>
        <p:spPr>
          <a:xfrm>
            <a:off x="896134" y="4150015"/>
            <a:ext cx="418654" cy="369332"/>
          </a:xfrm>
          <a:prstGeom prst="rect">
            <a:avLst/>
          </a:prstGeom>
          <a:noFill/>
        </p:spPr>
        <p:txBody>
          <a:bodyPr wrap="none" rtlCol="0">
            <a:spAutoFit/>
          </a:bodyPr>
          <a:lstStyle/>
          <a:p>
            <a:r>
              <a:rPr lang="en-US" dirty="0" smtClean="0">
                <a:solidFill>
                  <a:schemeClr val="accent2"/>
                </a:solidFill>
              </a:rPr>
              <a:t>10</a:t>
            </a:r>
            <a:endParaRPr lang="en-US" dirty="0">
              <a:solidFill>
                <a:schemeClr val="accent2"/>
              </a:solidFill>
            </a:endParaRPr>
          </a:p>
        </p:txBody>
      </p:sp>
    </p:spTree>
    <p:extLst>
      <p:ext uri="{BB962C8B-B14F-4D97-AF65-F5344CB8AC3E}">
        <p14:creationId xmlns:p14="http://schemas.microsoft.com/office/powerpoint/2010/main" val="389971653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7977"/>
            <a:ext cx="7772400" cy="1906565"/>
          </a:xfrm>
        </p:spPr>
        <p:txBody>
          <a:bodyPr>
            <a:normAutofit/>
          </a:bodyPr>
          <a:lstStyle/>
          <a:p>
            <a:r>
              <a:rPr lang="en-US" altLang="ja-JP" i="1" dirty="0" smtClean="0">
                <a:solidFill>
                  <a:schemeClr val="accent1"/>
                </a:solidFill>
              </a:rPr>
              <a:t>Limited by pre-defined areas/independent variables…</a:t>
            </a:r>
            <a:endParaRPr lang="en-US" i="1" dirty="0">
              <a:solidFill>
                <a:schemeClr val="accent1"/>
              </a:solidFill>
            </a:endParaRPr>
          </a:p>
        </p:txBody>
      </p:sp>
    </p:spTree>
    <p:extLst>
      <p:ext uri="{BB962C8B-B14F-4D97-AF65-F5344CB8AC3E}">
        <p14:creationId xmlns:p14="http://schemas.microsoft.com/office/powerpoint/2010/main" val="3022657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20063695">
            <a:off x="912302" y="453661"/>
            <a:ext cx="4304360" cy="6139638"/>
          </a:xfrm>
          <a:prstGeom prst="rect">
            <a:avLst/>
          </a:prstGeom>
          <a:ln>
            <a:noFill/>
          </a:ln>
          <a:effectLst>
            <a:glow rad="101600">
              <a:schemeClr val="bg2">
                <a:alpha val="75000"/>
              </a:schemeClr>
            </a:glow>
            <a:outerShdw blurRad="50800" dist="38100" dir="2700000" algn="tl" rotWithShape="0">
              <a:srgbClr val="000000">
                <a:alpha val="43000"/>
              </a:srgbClr>
            </a:outerShdw>
          </a:effectLst>
        </p:spPr>
      </p:pic>
      <p:pic>
        <p:nvPicPr>
          <p:cNvPr id="2" name="Picture 1"/>
          <p:cNvPicPr>
            <a:picLocks noChangeAspect="1"/>
          </p:cNvPicPr>
          <p:nvPr/>
        </p:nvPicPr>
        <p:blipFill>
          <a:blip r:embed="rId3"/>
          <a:stretch>
            <a:fillRect/>
          </a:stretch>
        </p:blipFill>
        <p:spPr>
          <a:xfrm rot="1687625">
            <a:off x="3952285" y="534889"/>
            <a:ext cx="4448821" cy="6319348"/>
          </a:xfrm>
          <a:prstGeom prst="rect">
            <a:avLst/>
          </a:prstGeom>
          <a:ln>
            <a:noFill/>
          </a:ln>
          <a:effectLst>
            <a:glow rad="101600">
              <a:schemeClr val="bg2">
                <a:alpha val="75000"/>
              </a:schemeClr>
            </a:glow>
            <a:outerShdw blurRad="50800" dist="38100" dir="2700000" algn="tl" rotWithShape="0">
              <a:srgbClr val="000000">
                <a:alpha val="43000"/>
              </a:srgbClr>
            </a:outerShdw>
          </a:effectLst>
        </p:spPr>
      </p:pic>
      <p:sp>
        <p:nvSpPr>
          <p:cNvPr id="4" name="Text Box 3"/>
          <p:cNvSpPr txBox="1">
            <a:spLocks noChangeArrowheads="1"/>
          </p:cNvSpPr>
          <p:nvPr/>
        </p:nvSpPr>
        <p:spPr bwMode="auto">
          <a:xfrm>
            <a:off x="933027" y="2763104"/>
            <a:ext cx="7425349" cy="2677656"/>
          </a:xfrm>
          <a:prstGeom prst="rect">
            <a:avLst/>
          </a:prstGeom>
          <a:solidFill>
            <a:schemeClr val="bg1"/>
          </a:solidFill>
          <a:ln>
            <a:noFill/>
          </a:ln>
          <a:effectLst/>
          <a:extLst/>
        </p:spPr>
        <p:txBody>
          <a:bodyPr wrap="square">
            <a:spAutoFit/>
          </a:bodyPr>
          <a:lstStyle>
            <a:lvl1pPr>
              <a:defRPr>
                <a:solidFill>
                  <a:srgbClr val="000000"/>
                </a:solidFill>
                <a:latin typeface="Arial" charset="0"/>
                <a:ea typeface="ＭＳ Ｐゴシック" charset="0"/>
                <a:cs typeface="Arial" charset="0"/>
              </a:defRPr>
            </a:lvl1pPr>
            <a:lvl2pPr marL="457200">
              <a:defRPr>
                <a:solidFill>
                  <a:srgbClr val="000000"/>
                </a:solidFill>
                <a:latin typeface="Arial" charset="0"/>
                <a:ea typeface="Arial" charset="0"/>
                <a:cs typeface="Arial" charset="0"/>
              </a:defRPr>
            </a:lvl2pPr>
            <a:lvl3pPr marL="914400">
              <a:defRPr>
                <a:solidFill>
                  <a:srgbClr val="000000"/>
                </a:solidFill>
                <a:latin typeface="Arial" charset="0"/>
                <a:ea typeface="Arial" charset="0"/>
                <a:cs typeface="Arial" charset="0"/>
              </a:defRPr>
            </a:lvl3pPr>
            <a:lvl4pPr marL="1371600">
              <a:defRPr>
                <a:solidFill>
                  <a:srgbClr val="000000"/>
                </a:solidFill>
                <a:latin typeface="Arial" charset="0"/>
                <a:ea typeface="Arial" charset="0"/>
                <a:cs typeface="Arial" charset="0"/>
              </a:defRPr>
            </a:lvl4pPr>
            <a:lvl5pPr marL="1828800">
              <a:defRPr>
                <a:solidFill>
                  <a:srgbClr val="000000"/>
                </a:solidFill>
                <a:latin typeface="Arial" charset="0"/>
                <a:ea typeface="Arial" charset="0"/>
                <a:cs typeface="Arial" charset="0"/>
              </a:defRPr>
            </a:lvl5pPr>
            <a:lvl6pPr fontAlgn="base">
              <a:spcBef>
                <a:spcPct val="0"/>
              </a:spcBef>
              <a:spcAft>
                <a:spcPct val="0"/>
              </a:spcAft>
              <a:buClr>
                <a:srgbClr val="000000"/>
              </a:buClr>
              <a:buSzPct val="100000"/>
              <a:buFont typeface="Times New Roman" charset="0"/>
              <a:defRPr>
                <a:solidFill>
                  <a:srgbClr val="000000"/>
                </a:solidFill>
                <a:latin typeface="Arial" charset="0"/>
                <a:ea typeface="Arial" charset="0"/>
                <a:cs typeface="Arial" charset="0"/>
              </a:defRPr>
            </a:lvl6pPr>
            <a:lvl7pPr fontAlgn="base">
              <a:spcBef>
                <a:spcPct val="0"/>
              </a:spcBef>
              <a:spcAft>
                <a:spcPct val="0"/>
              </a:spcAft>
              <a:buClr>
                <a:srgbClr val="000000"/>
              </a:buClr>
              <a:buSzPct val="100000"/>
              <a:buFont typeface="Times New Roman" charset="0"/>
              <a:defRPr>
                <a:solidFill>
                  <a:srgbClr val="000000"/>
                </a:solidFill>
                <a:latin typeface="Arial" charset="0"/>
                <a:ea typeface="Arial" charset="0"/>
                <a:cs typeface="Arial" charset="0"/>
              </a:defRPr>
            </a:lvl7pPr>
            <a:lvl8pPr fontAlgn="base">
              <a:spcBef>
                <a:spcPct val="0"/>
              </a:spcBef>
              <a:spcAft>
                <a:spcPct val="0"/>
              </a:spcAft>
              <a:buClr>
                <a:srgbClr val="000000"/>
              </a:buClr>
              <a:buSzPct val="100000"/>
              <a:buFont typeface="Times New Roman" charset="0"/>
              <a:defRPr>
                <a:solidFill>
                  <a:srgbClr val="000000"/>
                </a:solidFill>
                <a:latin typeface="Arial" charset="0"/>
                <a:ea typeface="Arial" charset="0"/>
                <a:cs typeface="Arial" charset="0"/>
              </a:defRPr>
            </a:lvl8pPr>
            <a:lvl9pPr fontAlgn="base">
              <a:spcBef>
                <a:spcPct val="0"/>
              </a:spcBef>
              <a:spcAft>
                <a:spcPct val="0"/>
              </a:spcAft>
              <a:buClr>
                <a:srgbClr val="000000"/>
              </a:buClr>
              <a:buSzPct val="100000"/>
              <a:buFont typeface="Times New Roman" charset="0"/>
              <a:defRPr>
                <a:solidFill>
                  <a:srgbClr val="000000"/>
                </a:solidFill>
                <a:latin typeface="Arial" charset="0"/>
                <a:ea typeface="Arial" charset="0"/>
                <a:cs typeface="Arial" charset="0"/>
              </a:defRPr>
            </a:lvl9pPr>
          </a:lstStyle>
          <a:p>
            <a:pPr defTabSz="914400">
              <a:defRPr/>
            </a:pPr>
            <a:r>
              <a:rPr lang="en-US" sz="2400" dirty="0" smtClean="0">
                <a:solidFill>
                  <a:schemeClr val="accent2">
                    <a:lumMod val="75000"/>
                  </a:schemeClr>
                </a:solidFill>
              </a:rPr>
              <a:t>AIMS:</a:t>
            </a:r>
          </a:p>
          <a:p>
            <a:pPr marL="342900" indent="-342900" defTabSz="914400">
              <a:buFont typeface="Wingdings" charset="2"/>
              <a:buChar char="Ø"/>
              <a:defRPr/>
            </a:pPr>
            <a:r>
              <a:rPr lang="en-US" sz="2400" dirty="0" smtClean="0">
                <a:solidFill>
                  <a:schemeClr val="accent2">
                    <a:lumMod val="75000"/>
                  </a:schemeClr>
                </a:solidFill>
              </a:rPr>
              <a:t>Identify important outcomes</a:t>
            </a:r>
          </a:p>
          <a:p>
            <a:pPr marL="342900" indent="-342900" defTabSz="914400">
              <a:buFont typeface="Wingdings" charset="2"/>
              <a:buChar char="Ø"/>
              <a:defRPr/>
            </a:pPr>
            <a:r>
              <a:rPr lang="en-US" sz="2400" dirty="0" smtClean="0">
                <a:solidFill>
                  <a:schemeClr val="accent2">
                    <a:lumMod val="75000"/>
                  </a:schemeClr>
                </a:solidFill>
              </a:rPr>
              <a:t>Develop conceptual maps of prioritized outcomes </a:t>
            </a:r>
          </a:p>
          <a:p>
            <a:pPr marL="342900" indent="-342900" defTabSz="914400">
              <a:buFont typeface="Wingdings" charset="2"/>
              <a:buChar char="Ø"/>
              <a:defRPr/>
            </a:pPr>
            <a:r>
              <a:rPr lang="en-US" sz="2400" dirty="0" smtClean="0">
                <a:solidFill>
                  <a:schemeClr val="accent2">
                    <a:lumMod val="75000"/>
                  </a:schemeClr>
                </a:solidFill>
              </a:rPr>
              <a:t>Determine the relative importance of identified outcomes for assessment in clinical PD trials </a:t>
            </a:r>
          </a:p>
          <a:p>
            <a:pPr defTabSz="914400">
              <a:defRPr/>
            </a:pPr>
            <a:r>
              <a:rPr lang="en-US" sz="2400" dirty="0" smtClean="0">
                <a:solidFill>
                  <a:schemeClr val="accent2">
                    <a:lumMod val="75000"/>
                  </a:schemeClr>
                </a:solidFill>
              </a:rPr>
              <a:t>… from the perspectives of </a:t>
            </a:r>
            <a:r>
              <a:rPr lang="en-US" sz="2400" dirty="0">
                <a:solidFill>
                  <a:schemeClr val="accent2">
                    <a:lumMod val="75000"/>
                  </a:schemeClr>
                </a:solidFill>
              </a:rPr>
              <a:t>people with </a:t>
            </a:r>
            <a:r>
              <a:rPr lang="en-US" sz="2400" dirty="0" smtClean="0">
                <a:solidFill>
                  <a:schemeClr val="accent2">
                    <a:lumMod val="75000"/>
                  </a:schemeClr>
                </a:solidFill>
              </a:rPr>
              <a:t>PD and </a:t>
            </a:r>
          </a:p>
          <a:p>
            <a:pPr defTabSz="914400">
              <a:defRPr/>
            </a:pPr>
            <a:r>
              <a:rPr lang="en-US" sz="2400" dirty="0">
                <a:solidFill>
                  <a:schemeClr val="accent2">
                    <a:lumMod val="75000"/>
                  </a:schemeClr>
                </a:solidFill>
              </a:rPr>
              <a:t> </a:t>
            </a:r>
            <a:r>
              <a:rPr lang="en-US" sz="2400" dirty="0" smtClean="0">
                <a:solidFill>
                  <a:schemeClr val="accent2">
                    <a:lumMod val="75000"/>
                  </a:schemeClr>
                </a:solidFill>
              </a:rPr>
              <a:t>    health care professionals</a:t>
            </a:r>
            <a:endParaRPr lang="sv-SE" sz="2400" dirty="0" smtClean="0">
              <a:solidFill>
                <a:schemeClr val="accent2">
                  <a:lumMod val="75000"/>
                </a:schemeClr>
              </a:solidFill>
            </a:endParaRPr>
          </a:p>
        </p:txBody>
      </p:sp>
    </p:spTree>
    <p:extLst>
      <p:ext uri="{BB962C8B-B14F-4D97-AF65-F5344CB8AC3E}">
        <p14:creationId xmlns:p14="http://schemas.microsoft.com/office/powerpoint/2010/main" val="395644093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44450"/>
            <a:ext cx="8229600" cy="501635"/>
          </a:xfrm>
        </p:spPr>
        <p:txBody>
          <a:bodyPr>
            <a:normAutofit fontScale="90000"/>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sv-SE" sz="4000" dirty="0" smtClean="0"/>
              <a:t>Group </a:t>
            </a:r>
            <a:r>
              <a:rPr lang="sv-SE" sz="4000" dirty="0" err="1" smtClean="0"/>
              <a:t>Concept</a:t>
            </a:r>
            <a:r>
              <a:rPr lang="sv-SE" sz="4000" dirty="0" smtClean="0"/>
              <a:t> </a:t>
            </a:r>
            <a:r>
              <a:rPr lang="sv-SE" sz="4000" dirty="0" err="1" smtClean="0"/>
              <a:t>Mapping</a:t>
            </a:r>
            <a:endParaRPr lang="sv-SE" sz="4000" dirty="0" smtClean="0"/>
          </a:p>
        </p:txBody>
      </p:sp>
      <p:graphicFrame>
        <p:nvGraphicFramePr>
          <p:cNvPr id="24578" name="Object 3"/>
          <p:cNvGraphicFramePr>
            <a:graphicFrameLocks noChangeAspect="1"/>
          </p:cNvGraphicFramePr>
          <p:nvPr>
            <p:extLst>
              <p:ext uri="{D42A27DB-BD31-4B8C-83A1-F6EECF244321}">
                <p14:modId xmlns:p14="http://schemas.microsoft.com/office/powerpoint/2010/main" val="3799546372"/>
              </p:ext>
            </p:extLst>
          </p:nvPr>
        </p:nvGraphicFramePr>
        <p:xfrm>
          <a:off x="3852863" y="1173148"/>
          <a:ext cx="1655762" cy="1035050"/>
        </p:xfrm>
        <a:graphic>
          <a:graphicData uri="http://schemas.openxmlformats.org/presentationml/2006/ole">
            <mc:AlternateContent xmlns:mc="http://schemas.openxmlformats.org/markup-compatibility/2006">
              <mc:Choice xmlns:v="urn:schemas-microsoft-com:vml" Requires="v">
                <p:oleObj spid="_x0000_s31911" r:id="rId4" imgW="4049486" imgH="2539657" progId="">
                  <p:embed/>
                </p:oleObj>
              </mc:Choice>
              <mc:Fallback>
                <p:oleObj r:id="rId4" imgW="4049486" imgH="253965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2863" y="1173148"/>
                        <a:ext cx="1655762" cy="103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2099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650" y="1174735"/>
            <a:ext cx="1811338" cy="208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099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7188" y="1246173"/>
            <a:ext cx="2041525" cy="2160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9926" name="Text Box 6"/>
          <p:cNvSpPr txBox="1">
            <a:spLocks noChangeArrowheads="1"/>
          </p:cNvSpPr>
          <p:nvPr/>
        </p:nvSpPr>
        <p:spPr bwMode="auto">
          <a:xfrm>
            <a:off x="311150" y="546085"/>
            <a:ext cx="16192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9pPr>
          </a:lstStyle>
          <a:p>
            <a:pPr>
              <a:buClrTx/>
              <a:buFontTx/>
              <a:buNone/>
              <a:defRPr/>
            </a:pPr>
            <a:r>
              <a:rPr lang="sv-SE" sz="2400" i="1" dirty="0" err="1" smtClean="0"/>
              <a:t>Qualitative</a:t>
            </a:r>
            <a:endParaRPr lang="sv-SE" sz="2400" i="1" dirty="0" smtClean="0"/>
          </a:p>
        </p:txBody>
      </p:sp>
      <p:sp>
        <p:nvSpPr>
          <p:cNvPr id="209927" name="Text Box 7"/>
          <p:cNvSpPr txBox="1">
            <a:spLocks noChangeArrowheads="1"/>
          </p:cNvSpPr>
          <p:nvPr/>
        </p:nvSpPr>
        <p:spPr bwMode="auto">
          <a:xfrm>
            <a:off x="3133725" y="814373"/>
            <a:ext cx="2981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9pPr>
          </a:lstStyle>
          <a:p>
            <a:pPr>
              <a:buClrTx/>
              <a:buFontTx/>
              <a:buNone/>
              <a:defRPr/>
            </a:pPr>
            <a:r>
              <a:rPr lang="sv-SE" sz="1400" dirty="0" smtClean="0"/>
              <a:t>Patients – </a:t>
            </a:r>
            <a:r>
              <a:rPr lang="sv-SE" sz="1400" dirty="0" err="1" smtClean="0"/>
              <a:t>Clinicians</a:t>
            </a:r>
            <a:r>
              <a:rPr lang="sv-SE" sz="1400" dirty="0" smtClean="0"/>
              <a:t> – Researchers</a:t>
            </a:r>
          </a:p>
        </p:txBody>
      </p:sp>
      <p:pic>
        <p:nvPicPr>
          <p:cNvPr id="20992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8225" y="3478198"/>
            <a:ext cx="2144713" cy="287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9930" name="Line 10"/>
          <p:cNvSpPr>
            <a:spLocks noChangeShapeType="1"/>
          </p:cNvSpPr>
          <p:nvPr/>
        </p:nvSpPr>
        <p:spPr bwMode="auto">
          <a:xfrm>
            <a:off x="4645025" y="2327537"/>
            <a:ext cx="0" cy="1125262"/>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cs typeface="Arial" charset="0"/>
            </a:endParaRPr>
          </a:p>
        </p:txBody>
      </p:sp>
      <p:sp>
        <p:nvSpPr>
          <p:cNvPr id="209931" name="Line 11"/>
          <p:cNvSpPr>
            <a:spLocks noChangeShapeType="1"/>
          </p:cNvSpPr>
          <p:nvPr/>
        </p:nvSpPr>
        <p:spPr bwMode="auto">
          <a:xfrm flipH="1">
            <a:off x="5362575" y="3046398"/>
            <a:ext cx="1370013" cy="360362"/>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cs typeface="Arial" charset="0"/>
            </a:endParaRPr>
          </a:p>
        </p:txBody>
      </p:sp>
      <p:sp>
        <p:nvSpPr>
          <p:cNvPr id="209932" name="Line 12"/>
          <p:cNvSpPr>
            <a:spLocks noChangeShapeType="1"/>
          </p:cNvSpPr>
          <p:nvPr/>
        </p:nvSpPr>
        <p:spPr bwMode="auto">
          <a:xfrm>
            <a:off x="2627313" y="2974960"/>
            <a:ext cx="1368425" cy="431800"/>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cs typeface="Arial" charset="0"/>
            </a:endParaRPr>
          </a:p>
        </p:txBody>
      </p:sp>
      <p:grpSp>
        <p:nvGrpSpPr>
          <p:cNvPr id="209941" name="Group 21"/>
          <p:cNvGrpSpPr>
            <a:grpSpLocks/>
          </p:cNvGrpSpPr>
          <p:nvPr/>
        </p:nvGrpSpPr>
        <p:grpSpPr bwMode="auto">
          <a:xfrm>
            <a:off x="593725" y="3911585"/>
            <a:ext cx="2982913" cy="2592388"/>
            <a:chOff x="374" y="2614"/>
            <a:chExt cx="1879" cy="1633"/>
          </a:xfrm>
        </p:grpSpPr>
        <p:pic>
          <p:nvPicPr>
            <p:cNvPr id="20993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4" y="2614"/>
              <a:ext cx="1377" cy="1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9935" name="Line 15"/>
            <p:cNvSpPr>
              <a:spLocks noChangeShapeType="1"/>
            </p:cNvSpPr>
            <p:nvPr/>
          </p:nvSpPr>
          <p:spPr bwMode="auto">
            <a:xfrm flipH="1">
              <a:off x="1663" y="3294"/>
              <a:ext cx="590" cy="1"/>
            </a:xfrm>
            <a:prstGeom prst="line">
              <a:avLst/>
            </a:prstGeom>
            <a:noFill/>
            <a:ln w="3816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cs typeface="Arial" charset="0"/>
              </a:endParaRPr>
            </a:p>
          </p:txBody>
        </p:sp>
      </p:grpSp>
      <p:grpSp>
        <p:nvGrpSpPr>
          <p:cNvPr id="209942" name="Group 22"/>
          <p:cNvGrpSpPr>
            <a:grpSpLocks/>
          </p:cNvGrpSpPr>
          <p:nvPr/>
        </p:nvGrpSpPr>
        <p:grpSpPr bwMode="auto">
          <a:xfrm>
            <a:off x="5724525" y="3911585"/>
            <a:ext cx="3025775" cy="2592388"/>
            <a:chOff x="3606" y="2614"/>
            <a:chExt cx="1906" cy="1633"/>
          </a:xfrm>
        </p:grpSpPr>
        <p:pic>
          <p:nvPicPr>
            <p:cNvPr id="209937"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5" y="2614"/>
              <a:ext cx="1417" cy="16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09938" name="Line 18"/>
            <p:cNvSpPr>
              <a:spLocks noChangeShapeType="1"/>
            </p:cNvSpPr>
            <p:nvPr/>
          </p:nvSpPr>
          <p:spPr bwMode="auto">
            <a:xfrm flipH="1">
              <a:off x="3606" y="3294"/>
              <a:ext cx="622" cy="0"/>
            </a:xfrm>
            <a:prstGeom prst="line">
              <a:avLst/>
            </a:prstGeom>
            <a:noFill/>
            <a:ln w="38160">
              <a:solidFill>
                <a:srgbClr val="FF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defRPr/>
              </a:pPr>
              <a:endParaRPr lang="sv-SE">
                <a:cs typeface="Arial" charset="0"/>
              </a:endParaRPr>
            </a:p>
          </p:txBody>
        </p:sp>
      </p:grpSp>
      <p:sp>
        <p:nvSpPr>
          <p:cNvPr id="209939" name="Text Box 19"/>
          <p:cNvSpPr txBox="1">
            <a:spLocks noChangeArrowheads="1"/>
          </p:cNvSpPr>
          <p:nvPr/>
        </p:nvSpPr>
        <p:spPr bwMode="auto">
          <a:xfrm>
            <a:off x="7242175" y="527035"/>
            <a:ext cx="18065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9pPr>
          </a:lstStyle>
          <a:p>
            <a:pPr>
              <a:buClrTx/>
              <a:buFontTx/>
              <a:buNone/>
              <a:defRPr/>
            </a:pPr>
            <a:r>
              <a:rPr lang="sv-SE" sz="2400" i="1" smtClean="0"/>
              <a:t>Quantitative</a:t>
            </a:r>
          </a:p>
        </p:txBody>
      </p:sp>
      <p:sp>
        <p:nvSpPr>
          <p:cNvPr id="209940" name="Text Box 20"/>
          <p:cNvSpPr txBox="1">
            <a:spLocks noChangeArrowheads="1"/>
          </p:cNvSpPr>
          <p:nvPr/>
        </p:nvSpPr>
        <p:spPr bwMode="auto">
          <a:xfrm>
            <a:off x="2546350" y="2167220"/>
            <a:ext cx="4194175" cy="730250"/>
          </a:xfrm>
          <a:prstGeom prst="rect">
            <a:avLst/>
          </a:prstGeom>
          <a:solidFill>
            <a:srgbClr val="FFFFFF"/>
          </a:solidFill>
          <a:ln>
            <a:noFill/>
          </a:ln>
          <a:effectLst/>
          <a:extLst/>
        </p:spPr>
        <p:txBody>
          <a:bodyPr wrap="none">
            <a:spAutoFit/>
          </a:bodyPr>
          <a:lstStyle/>
          <a:p>
            <a:pPr algn="ctr"/>
            <a:r>
              <a:rPr lang="sv-SE" sz="1400" dirty="0">
                <a:solidFill>
                  <a:srgbClr val="000000"/>
                </a:solidFill>
              </a:rPr>
              <a:t>“</a:t>
            </a:r>
            <a:r>
              <a:rPr lang="en-US" altLang="ja-JP" sz="1400" dirty="0">
                <a:solidFill>
                  <a:srgbClr val="000000"/>
                </a:solidFill>
              </a:rPr>
              <a:t>A concrete example of what is most important </a:t>
            </a:r>
          </a:p>
          <a:p>
            <a:pPr algn="ctr"/>
            <a:r>
              <a:rPr lang="en-US" sz="1400" dirty="0">
                <a:solidFill>
                  <a:srgbClr val="000000"/>
                </a:solidFill>
              </a:rPr>
              <a:t>to assess when treating PD, regardless of whether </a:t>
            </a:r>
          </a:p>
          <a:p>
            <a:pPr algn="ctr"/>
            <a:r>
              <a:rPr lang="en-US" sz="1400" dirty="0">
                <a:solidFill>
                  <a:srgbClr val="000000"/>
                </a:solidFill>
              </a:rPr>
              <a:t>there is such a treatment available or not, is…”</a:t>
            </a:r>
            <a:endParaRPr lang="sv-SE" sz="1400" dirty="0">
              <a:solidFill>
                <a:srgbClr val="000000"/>
              </a:solidFill>
            </a:endParaRPr>
          </a:p>
        </p:txBody>
      </p:sp>
      <p:sp>
        <p:nvSpPr>
          <p:cNvPr id="20" name="Text Box 6"/>
          <p:cNvSpPr txBox="1">
            <a:spLocks noChangeArrowheads="1"/>
          </p:cNvSpPr>
          <p:nvPr/>
        </p:nvSpPr>
        <p:spPr bwMode="auto">
          <a:xfrm>
            <a:off x="2620665" y="6402730"/>
            <a:ext cx="412679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ＭＳ Ｐゴシック"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5pPr>
            <a:lvl6pPr marL="25146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6pPr>
            <a:lvl7pPr marL="29718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7pPr>
            <a:lvl8pPr marL="34290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8pPr>
            <a:lvl9pPr marL="3886200" indent="-228600" defTabSz="449263"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Arial" charset="0"/>
                <a:cs typeface="Arial" charset="0"/>
              </a:defRPr>
            </a:lvl9pPr>
          </a:lstStyle>
          <a:p>
            <a:pPr>
              <a:buClrTx/>
              <a:buFontTx/>
              <a:buNone/>
              <a:defRPr/>
            </a:pPr>
            <a:r>
              <a:rPr lang="sv-SE" sz="2400" dirty="0" smtClean="0">
                <a:sym typeface="Wingdings"/>
              </a:rPr>
              <a:t> 99 </a:t>
            </a:r>
            <a:r>
              <a:rPr lang="sv-SE" sz="2400" dirty="0" err="1" smtClean="0">
                <a:sym typeface="Wingdings"/>
              </a:rPr>
              <a:t>statements</a:t>
            </a:r>
            <a:r>
              <a:rPr lang="sv-SE" sz="2400" dirty="0" smtClean="0">
                <a:sym typeface="Wingdings"/>
              </a:rPr>
              <a:t> (</a:t>
            </a:r>
            <a:r>
              <a:rPr lang="sv-SE" sz="2400" dirty="0" err="1" smtClean="0">
                <a:sym typeface="Wingdings"/>
              </a:rPr>
              <a:t>outcomes</a:t>
            </a:r>
            <a:r>
              <a:rPr lang="sv-SE" sz="2400" dirty="0" smtClean="0">
                <a:sym typeface="Wingdings"/>
              </a:rPr>
              <a:t>)</a:t>
            </a:r>
            <a:endParaRPr lang="sv-SE" sz="2400" dirty="0" smtClean="0"/>
          </a:p>
        </p:txBody>
      </p:sp>
    </p:spTree>
    <p:extLst>
      <p:ext uri="{BB962C8B-B14F-4D97-AF65-F5344CB8AC3E}">
        <p14:creationId xmlns:p14="http://schemas.microsoft.com/office/powerpoint/2010/main" val="32651801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9932"/>
                                        </p:tgtEl>
                                        <p:attrNameLst>
                                          <p:attrName>style.visibility</p:attrName>
                                        </p:attrNameLst>
                                      </p:cBhvr>
                                      <p:to>
                                        <p:strVal val="visible"/>
                                      </p:to>
                                    </p:set>
                                    <p:animEffect transition="in" filter="wipe(up)">
                                      <p:cBhvr>
                                        <p:cTn id="7" dur="500"/>
                                        <p:tgtEl>
                                          <p:spTgt spid="209932"/>
                                        </p:tgtEl>
                                      </p:cBhvr>
                                    </p:animEffect>
                                  </p:childTnLst>
                                </p:cTn>
                              </p:par>
                              <p:par>
                                <p:cTn id="8" presetID="22" presetClass="entr" presetSubtype="1" fill="hold" nodeType="withEffect">
                                  <p:stCondLst>
                                    <p:cond delay="0"/>
                                  </p:stCondLst>
                                  <p:childTnLst>
                                    <p:set>
                                      <p:cBhvr>
                                        <p:cTn id="9" dur="1" fill="hold">
                                          <p:stCondLst>
                                            <p:cond delay="0"/>
                                          </p:stCondLst>
                                        </p:cTn>
                                        <p:tgtEl>
                                          <p:spTgt spid="209930"/>
                                        </p:tgtEl>
                                        <p:attrNameLst>
                                          <p:attrName>style.visibility</p:attrName>
                                        </p:attrNameLst>
                                      </p:cBhvr>
                                      <p:to>
                                        <p:strVal val="visible"/>
                                      </p:to>
                                    </p:set>
                                    <p:animEffect transition="in" filter="wipe(up)">
                                      <p:cBhvr>
                                        <p:cTn id="10" dur="500"/>
                                        <p:tgtEl>
                                          <p:spTgt spid="209930"/>
                                        </p:tgtEl>
                                      </p:cBhvr>
                                    </p:animEffect>
                                  </p:childTnLst>
                                </p:cTn>
                              </p:par>
                              <p:par>
                                <p:cTn id="11" presetID="22" presetClass="entr" presetSubtype="1" fill="hold" nodeType="withEffect">
                                  <p:stCondLst>
                                    <p:cond delay="0"/>
                                  </p:stCondLst>
                                  <p:childTnLst>
                                    <p:set>
                                      <p:cBhvr>
                                        <p:cTn id="12" dur="1" fill="hold">
                                          <p:stCondLst>
                                            <p:cond delay="0"/>
                                          </p:stCondLst>
                                        </p:cTn>
                                        <p:tgtEl>
                                          <p:spTgt spid="209931"/>
                                        </p:tgtEl>
                                        <p:attrNameLst>
                                          <p:attrName>style.visibility</p:attrName>
                                        </p:attrNameLst>
                                      </p:cBhvr>
                                      <p:to>
                                        <p:strVal val="visible"/>
                                      </p:to>
                                    </p:set>
                                    <p:animEffect transition="in" filter="wipe(up)">
                                      <p:cBhvr>
                                        <p:cTn id="13" dur="500"/>
                                        <p:tgtEl>
                                          <p:spTgt spid="209931"/>
                                        </p:tgtEl>
                                      </p:cBhvr>
                                    </p:animEffect>
                                  </p:childTnLst>
                                </p:cTn>
                              </p:par>
                              <p:par>
                                <p:cTn id="14" presetID="22" presetClass="entr" presetSubtype="1" fill="hold" nodeType="withEffect">
                                  <p:stCondLst>
                                    <p:cond delay="0"/>
                                  </p:stCondLst>
                                  <p:childTnLst>
                                    <p:set>
                                      <p:cBhvr>
                                        <p:cTn id="15" dur="1" fill="hold">
                                          <p:stCondLst>
                                            <p:cond delay="0"/>
                                          </p:stCondLst>
                                        </p:cTn>
                                        <p:tgtEl>
                                          <p:spTgt spid="209929"/>
                                        </p:tgtEl>
                                        <p:attrNameLst>
                                          <p:attrName>style.visibility</p:attrName>
                                        </p:attrNameLst>
                                      </p:cBhvr>
                                      <p:to>
                                        <p:strVal val="visible"/>
                                      </p:to>
                                    </p:set>
                                    <p:animEffect transition="in" filter="wipe(up)">
                                      <p:cBhvr>
                                        <p:cTn id="16" dur="500"/>
                                        <p:tgtEl>
                                          <p:spTgt spid="20992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2" fill="hold" nodeType="clickEffect">
                                  <p:stCondLst>
                                    <p:cond delay="0"/>
                                  </p:stCondLst>
                                  <p:childTnLst>
                                    <p:set>
                                      <p:cBhvr>
                                        <p:cTn id="20" dur="1" fill="hold">
                                          <p:stCondLst>
                                            <p:cond delay="0"/>
                                          </p:stCondLst>
                                        </p:cTn>
                                        <p:tgtEl>
                                          <p:spTgt spid="209941"/>
                                        </p:tgtEl>
                                        <p:attrNameLst>
                                          <p:attrName>style.visibility</p:attrName>
                                        </p:attrNameLst>
                                      </p:cBhvr>
                                      <p:to>
                                        <p:strVal val="visible"/>
                                      </p:to>
                                    </p:set>
                                    <p:animEffect transition="in" filter="wipe(right)">
                                      <p:cBhvr>
                                        <p:cTn id="21" dur="500"/>
                                        <p:tgtEl>
                                          <p:spTgt spid="209941"/>
                                        </p:tgtEl>
                                      </p:cBhvr>
                                    </p:animEffect>
                                  </p:childTnLst>
                                </p:cTn>
                              </p:par>
                              <p:par>
                                <p:cTn id="22" presetID="22" presetClass="entr" presetSubtype="8" fill="hold" nodeType="withEffect">
                                  <p:stCondLst>
                                    <p:cond delay="0"/>
                                  </p:stCondLst>
                                  <p:childTnLst>
                                    <p:set>
                                      <p:cBhvr>
                                        <p:cTn id="23" dur="1" fill="hold">
                                          <p:stCondLst>
                                            <p:cond delay="0"/>
                                          </p:stCondLst>
                                        </p:cTn>
                                        <p:tgtEl>
                                          <p:spTgt spid="209942"/>
                                        </p:tgtEl>
                                        <p:attrNameLst>
                                          <p:attrName>style.visibility</p:attrName>
                                        </p:attrNameLst>
                                      </p:cBhvr>
                                      <p:to>
                                        <p:strVal val="visible"/>
                                      </p:to>
                                    </p:set>
                                    <p:animEffect transition="in" filter="wipe(left)">
                                      <p:cBhvr>
                                        <p:cTn id="24" dur="500"/>
                                        <p:tgtEl>
                                          <p:spTgt spid="209942"/>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209927"/>
                                        </p:tgtEl>
                                        <p:attrNameLst>
                                          <p:attrName>style.visibility</p:attrName>
                                        </p:attrNameLst>
                                      </p:cBhvr>
                                      <p:to>
                                        <p:strVal val="visible"/>
                                      </p:to>
                                    </p:set>
                                    <p:animEffect transition="in" filter="dissolve">
                                      <p:cBhvr>
                                        <p:cTn id="29" dur="500"/>
                                        <p:tgtEl>
                                          <p:spTgt spid="209927"/>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09940"/>
                                        </p:tgtEl>
                                        <p:attrNameLst>
                                          <p:attrName>style.visibility</p:attrName>
                                        </p:attrNameLst>
                                      </p:cBhvr>
                                      <p:to>
                                        <p:strVal val="visible"/>
                                      </p:to>
                                    </p:set>
                                    <p:animEffect transition="in" filter="dissolve">
                                      <p:cBhvr>
                                        <p:cTn id="32" dur="500"/>
                                        <p:tgtEl>
                                          <p:spTgt spid="20994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7" grpId="0"/>
      <p:bldP spid="209940"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47664" y="703042"/>
            <a:ext cx="1762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dirty="0" err="1" smtClean="0"/>
              <a:t>People</a:t>
            </a:r>
            <a:r>
              <a:rPr lang="sv-SE" dirty="0" smtClean="0"/>
              <a:t> </a:t>
            </a:r>
            <a:r>
              <a:rPr lang="sv-SE" dirty="0" err="1" smtClean="0"/>
              <a:t>with</a:t>
            </a:r>
            <a:r>
              <a:rPr lang="sv-SE" dirty="0" smtClean="0"/>
              <a:t> PD</a:t>
            </a:r>
            <a:endParaRPr lang="sv-SE" dirty="0"/>
          </a:p>
        </p:txBody>
      </p:sp>
      <p:sp>
        <p:nvSpPr>
          <p:cNvPr id="3" name="Text Box 17"/>
          <p:cNvSpPr txBox="1">
            <a:spLocks noChangeArrowheads="1"/>
          </p:cNvSpPr>
          <p:nvPr/>
        </p:nvSpPr>
        <p:spPr bwMode="auto">
          <a:xfrm>
            <a:off x="5228752" y="703042"/>
            <a:ext cx="2840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dirty="0" smtClean="0"/>
              <a:t>Health Care </a:t>
            </a:r>
            <a:r>
              <a:rPr lang="sv-SE" dirty="0" err="1" smtClean="0"/>
              <a:t>Professionals</a:t>
            </a:r>
            <a:endParaRPr lang="sv-SE" dirty="0"/>
          </a:p>
        </p:txBody>
      </p:sp>
      <p:sp>
        <p:nvSpPr>
          <p:cNvPr id="5" name="Title 4"/>
          <p:cNvSpPr>
            <a:spLocks noGrp="1"/>
          </p:cNvSpPr>
          <p:nvPr>
            <p:ph type="title"/>
          </p:nvPr>
        </p:nvSpPr>
        <p:spPr>
          <a:xfrm>
            <a:off x="457200" y="93227"/>
            <a:ext cx="8229600" cy="412134"/>
          </a:xfrm>
        </p:spPr>
        <p:txBody>
          <a:bodyPr>
            <a:noAutofit/>
          </a:bodyPr>
          <a:lstStyle/>
          <a:p>
            <a:r>
              <a:rPr lang="en-US" sz="3200" dirty="0" smtClean="0"/>
              <a:t>People with PD vs. Health Care Professionals</a:t>
            </a:r>
            <a:endParaRPr lang="en-US" sz="3200" dirty="0"/>
          </a:p>
        </p:txBody>
      </p:sp>
      <p:grpSp>
        <p:nvGrpSpPr>
          <p:cNvPr id="8" name="Group 7"/>
          <p:cNvGrpSpPr>
            <a:grpSpLocks noChangeAspect="1"/>
          </p:cNvGrpSpPr>
          <p:nvPr/>
        </p:nvGrpSpPr>
        <p:grpSpPr>
          <a:xfrm>
            <a:off x="476102" y="1086214"/>
            <a:ext cx="8113077" cy="5349922"/>
            <a:chOff x="35496" y="1034382"/>
            <a:chExt cx="9084990" cy="5990820"/>
          </a:xfrm>
        </p:grpSpPr>
        <p:grpSp>
          <p:nvGrpSpPr>
            <p:cNvPr id="7" name="Group 6"/>
            <p:cNvGrpSpPr/>
            <p:nvPr/>
          </p:nvGrpSpPr>
          <p:grpSpPr>
            <a:xfrm>
              <a:off x="35496" y="1034382"/>
              <a:ext cx="9084990" cy="2997522"/>
              <a:chOff x="35496" y="1034382"/>
              <a:chExt cx="9084990" cy="2997522"/>
            </a:xfrm>
          </p:grpSpPr>
          <p:grpSp>
            <p:nvGrpSpPr>
              <p:cNvPr id="15" name="Grupp 14"/>
              <p:cNvGrpSpPr/>
              <p:nvPr/>
            </p:nvGrpSpPr>
            <p:grpSpPr>
              <a:xfrm>
                <a:off x="35496" y="1034382"/>
                <a:ext cx="4544115" cy="2997522"/>
                <a:chOff x="35496" y="2420888"/>
                <a:chExt cx="4544115" cy="2997522"/>
              </a:xfrm>
            </p:grpSpPr>
            <p:sp>
              <p:nvSpPr>
                <p:cNvPr id="4" name="Rectangle 10"/>
                <p:cNvSpPr>
                  <a:spLocks noChangeAspect="1" noChangeArrowheads="1"/>
                </p:cNvSpPr>
                <p:nvPr/>
              </p:nvSpPr>
              <p:spPr bwMode="auto">
                <a:xfrm>
                  <a:off x="35496" y="2420888"/>
                  <a:ext cx="4544115" cy="2997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Rectangle 648"/>
                <p:cNvSpPr>
                  <a:spLocks noChangeAspect="1" noChangeArrowheads="1"/>
                </p:cNvSpPr>
                <p:nvPr/>
              </p:nvSpPr>
              <p:spPr bwMode="auto">
                <a:xfrm>
                  <a:off x="2299873" y="2574817"/>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6" name="Rectangle 650"/>
                <p:cNvSpPr>
                  <a:spLocks noChangeAspect="1" noChangeArrowheads="1"/>
                </p:cNvSpPr>
                <p:nvPr/>
              </p:nvSpPr>
              <p:spPr bwMode="auto">
                <a:xfrm>
                  <a:off x="3414489" y="259522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8" name="Rectangle 652"/>
                <p:cNvSpPr>
                  <a:spLocks noChangeAspect="1" noChangeArrowheads="1"/>
                </p:cNvSpPr>
                <p:nvPr/>
              </p:nvSpPr>
              <p:spPr bwMode="auto">
                <a:xfrm>
                  <a:off x="3151141" y="256412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0" name="Rectangle 654"/>
                <p:cNvSpPr>
                  <a:spLocks noChangeAspect="1" noChangeArrowheads="1"/>
                </p:cNvSpPr>
                <p:nvPr/>
              </p:nvSpPr>
              <p:spPr bwMode="auto">
                <a:xfrm>
                  <a:off x="2645822" y="2548574"/>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2" name="Rectangle 656"/>
                <p:cNvSpPr>
                  <a:spLocks noChangeAspect="1" noChangeArrowheads="1"/>
                </p:cNvSpPr>
                <p:nvPr/>
              </p:nvSpPr>
              <p:spPr bwMode="auto">
                <a:xfrm>
                  <a:off x="1375723" y="3119116"/>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4" name="Rectangle 658"/>
                <p:cNvSpPr>
                  <a:spLocks noChangeAspect="1" noChangeArrowheads="1"/>
                </p:cNvSpPr>
                <p:nvPr/>
              </p:nvSpPr>
              <p:spPr bwMode="auto">
                <a:xfrm>
                  <a:off x="3735172" y="279545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6" name="Rectangle 660"/>
                <p:cNvSpPr>
                  <a:spLocks noChangeAspect="1" noChangeArrowheads="1"/>
                </p:cNvSpPr>
                <p:nvPr/>
              </p:nvSpPr>
              <p:spPr bwMode="auto">
                <a:xfrm>
                  <a:off x="3007319" y="259522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8" name="Rectangle 662"/>
                <p:cNvSpPr>
                  <a:spLocks noChangeAspect="1" noChangeArrowheads="1"/>
                </p:cNvSpPr>
                <p:nvPr/>
              </p:nvSpPr>
              <p:spPr bwMode="auto">
                <a:xfrm>
                  <a:off x="942315" y="312397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0" name="Rectangle 664"/>
                <p:cNvSpPr>
                  <a:spLocks noChangeAspect="1" noChangeArrowheads="1"/>
                </p:cNvSpPr>
                <p:nvPr/>
              </p:nvSpPr>
              <p:spPr bwMode="auto">
                <a:xfrm>
                  <a:off x="2253228" y="300053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2" name="Rectangle 666"/>
                <p:cNvSpPr>
                  <a:spLocks noChangeAspect="1" noChangeArrowheads="1"/>
                </p:cNvSpPr>
                <p:nvPr/>
              </p:nvSpPr>
              <p:spPr bwMode="auto">
                <a:xfrm>
                  <a:off x="3683669" y="317063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4" name="Rectangle 668"/>
                <p:cNvSpPr>
                  <a:spLocks noChangeAspect="1" noChangeArrowheads="1"/>
                </p:cNvSpPr>
                <p:nvPr/>
              </p:nvSpPr>
              <p:spPr bwMode="auto">
                <a:xfrm>
                  <a:off x="1262027" y="3725620"/>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6" name="Rectangle 670"/>
                <p:cNvSpPr>
                  <a:spLocks noChangeAspect="1" noChangeArrowheads="1"/>
                </p:cNvSpPr>
                <p:nvPr/>
              </p:nvSpPr>
              <p:spPr bwMode="auto">
                <a:xfrm>
                  <a:off x="3775987" y="2790593"/>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8" name="Rectangle 672"/>
                <p:cNvSpPr>
                  <a:spLocks noChangeAspect="1" noChangeArrowheads="1"/>
                </p:cNvSpPr>
                <p:nvPr/>
              </p:nvSpPr>
              <p:spPr bwMode="auto">
                <a:xfrm>
                  <a:off x="1799414" y="330378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40" name="Rectangle 674"/>
                <p:cNvSpPr>
                  <a:spLocks noChangeAspect="1" noChangeArrowheads="1"/>
                </p:cNvSpPr>
                <p:nvPr/>
              </p:nvSpPr>
              <p:spPr bwMode="auto">
                <a:xfrm>
                  <a:off x="3925639" y="308315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42" name="Rectangle 676"/>
                <p:cNvSpPr>
                  <a:spLocks noChangeAspect="1" noChangeArrowheads="1"/>
                </p:cNvSpPr>
                <p:nvPr/>
              </p:nvSpPr>
              <p:spPr bwMode="auto">
                <a:xfrm>
                  <a:off x="1091968" y="318035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44" name="Rectangle 678"/>
                <p:cNvSpPr>
                  <a:spLocks noChangeAspect="1" noChangeArrowheads="1"/>
                </p:cNvSpPr>
                <p:nvPr/>
              </p:nvSpPr>
              <p:spPr bwMode="auto">
                <a:xfrm>
                  <a:off x="1746938" y="299567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46" name="Rectangle 680"/>
                <p:cNvSpPr>
                  <a:spLocks noChangeAspect="1" noChangeArrowheads="1"/>
                </p:cNvSpPr>
                <p:nvPr/>
              </p:nvSpPr>
              <p:spPr bwMode="auto">
                <a:xfrm>
                  <a:off x="2036525" y="509219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48" name="Rectangle 682"/>
                <p:cNvSpPr>
                  <a:spLocks noChangeAspect="1" noChangeArrowheads="1"/>
                </p:cNvSpPr>
                <p:nvPr/>
              </p:nvSpPr>
              <p:spPr bwMode="auto">
                <a:xfrm>
                  <a:off x="1050182" y="344277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50" name="Rectangle 684"/>
                <p:cNvSpPr>
                  <a:spLocks noChangeAspect="1" noChangeArrowheads="1"/>
                </p:cNvSpPr>
                <p:nvPr/>
              </p:nvSpPr>
              <p:spPr bwMode="auto">
                <a:xfrm>
                  <a:off x="1427227" y="329892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52" name="Rectangle 686"/>
                <p:cNvSpPr>
                  <a:spLocks noChangeAspect="1" noChangeArrowheads="1"/>
                </p:cNvSpPr>
                <p:nvPr/>
              </p:nvSpPr>
              <p:spPr bwMode="auto">
                <a:xfrm>
                  <a:off x="916078" y="336599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54" name="Rectangle 688"/>
                <p:cNvSpPr>
                  <a:spLocks noChangeAspect="1" noChangeArrowheads="1"/>
                </p:cNvSpPr>
                <p:nvPr/>
              </p:nvSpPr>
              <p:spPr bwMode="auto">
                <a:xfrm>
                  <a:off x="952033" y="356135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56" name="Rectangle 690"/>
                <p:cNvSpPr>
                  <a:spLocks noChangeAspect="1" noChangeArrowheads="1"/>
                </p:cNvSpPr>
                <p:nvPr/>
              </p:nvSpPr>
              <p:spPr bwMode="auto">
                <a:xfrm>
                  <a:off x="4112218" y="389474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58" name="Rectangle 692"/>
                <p:cNvSpPr>
                  <a:spLocks noChangeAspect="1" noChangeArrowheads="1"/>
                </p:cNvSpPr>
                <p:nvPr/>
              </p:nvSpPr>
              <p:spPr bwMode="auto">
                <a:xfrm>
                  <a:off x="1324220" y="391029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60" name="Rectangle 694"/>
                <p:cNvSpPr>
                  <a:spLocks noChangeAspect="1" noChangeArrowheads="1"/>
                </p:cNvSpPr>
                <p:nvPr/>
              </p:nvSpPr>
              <p:spPr bwMode="auto">
                <a:xfrm>
                  <a:off x="699374" y="373534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62" name="Rectangle 696"/>
                <p:cNvSpPr>
                  <a:spLocks noChangeAspect="1" noChangeArrowheads="1"/>
                </p:cNvSpPr>
                <p:nvPr/>
              </p:nvSpPr>
              <p:spPr bwMode="auto">
                <a:xfrm>
                  <a:off x="2878074" y="253302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64" name="Rectangle 698"/>
                <p:cNvSpPr>
                  <a:spLocks noChangeAspect="1" noChangeArrowheads="1"/>
                </p:cNvSpPr>
                <p:nvPr/>
              </p:nvSpPr>
              <p:spPr bwMode="auto">
                <a:xfrm>
                  <a:off x="3311482" y="256898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66" name="Rectangle 700"/>
                <p:cNvSpPr>
                  <a:spLocks noChangeAspect="1" noChangeArrowheads="1"/>
                </p:cNvSpPr>
                <p:nvPr/>
              </p:nvSpPr>
              <p:spPr bwMode="auto">
                <a:xfrm>
                  <a:off x="1907280" y="3231864"/>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68" name="Rectangle 702"/>
                <p:cNvSpPr>
                  <a:spLocks noChangeAspect="1" noChangeArrowheads="1"/>
                </p:cNvSpPr>
                <p:nvPr/>
              </p:nvSpPr>
              <p:spPr bwMode="auto">
                <a:xfrm>
                  <a:off x="3146282" y="285182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70" name="Rectangle 704"/>
                <p:cNvSpPr>
                  <a:spLocks noChangeAspect="1" noChangeArrowheads="1"/>
                </p:cNvSpPr>
                <p:nvPr/>
              </p:nvSpPr>
              <p:spPr bwMode="auto">
                <a:xfrm>
                  <a:off x="3538876" y="267687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72" name="Rectangle 706"/>
                <p:cNvSpPr>
                  <a:spLocks noChangeAspect="1" noChangeArrowheads="1"/>
                </p:cNvSpPr>
                <p:nvPr/>
              </p:nvSpPr>
              <p:spPr bwMode="auto">
                <a:xfrm>
                  <a:off x="3219164" y="264674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74" name="Rectangle 708"/>
                <p:cNvSpPr>
                  <a:spLocks noChangeAspect="1" noChangeArrowheads="1"/>
                </p:cNvSpPr>
                <p:nvPr/>
              </p:nvSpPr>
              <p:spPr bwMode="auto">
                <a:xfrm>
                  <a:off x="3569972" y="3694518"/>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76" name="Rectangle 710"/>
                <p:cNvSpPr>
                  <a:spLocks noChangeAspect="1" noChangeArrowheads="1"/>
                </p:cNvSpPr>
                <p:nvPr/>
              </p:nvSpPr>
              <p:spPr bwMode="auto">
                <a:xfrm>
                  <a:off x="389380" y="432629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78" name="Rectangle 712"/>
                <p:cNvSpPr>
                  <a:spLocks noChangeAspect="1" noChangeArrowheads="1"/>
                </p:cNvSpPr>
                <p:nvPr/>
              </p:nvSpPr>
              <p:spPr bwMode="auto">
                <a:xfrm>
                  <a:off x="1365034" y="4440012"/>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80" name="Rectangle 714"/>
                <p:cNvSpPr>
                  <a:spLocks noChangeAspect="1" noChangeArrowheads="1"/>
                </p:cNvSpPr>
                <p:nvPr/>
              </p:nvSpPr>
              <p:spPr bwMode="auto">
                <a:xfrm>
                  <a:off x="3342579" y="290334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82" name="Rectangle 716"/>
                <p:cNvSpPr>
                  <a:spLocks noChangeAspect="1" noChangeArrowheads="1"/>
                </p:cNvSpPr>
                <p:nvPr/>
              </p:nvSpPr>
              <p:spPr bwMode="auto">
                <a:xfrm>
                  <a:off x="2708015" y="4064835"/>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84" name="Rectangle 718"/>
                <p:cNvSpPr>
                  <a:spLocks noChangeAspect="1" noChangeArrowheads="1"/>
                </p:cNvSpPr>
                <p:nvPr/>
              </p:nvSpPr>
              <p:spPr bwMode="auto">
                <a:xfrm>
                  <a:off x="596367" y="368382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86" name="Rectangle 720"/>
                <p:cNvSpPr>
                  <a:spLocks noChangeAspect="1" noChangeArrowheads="1"/>
                </p:cNvSpPr>
                <p:nvPr/>
              </p:nvSpPr>
              <p:spPr bwMode="auto">
                <a:xfrm>
                  <a:off x="3177378" y="312397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88" name="Rectangle 722"/>
                <p:cNvSpPr>
                  <a:spLocks noChangeAspect="1" noChangeArrowheads="1"/>
                </p:cNvSpPr>
                <p:nvPr/>
              </p:nvSpPr>
              <p:spPr bwMode="auto">
                <a:xfrm>
                  <a:off x="2594319" y="267687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90" name="Rectangle 724"/>
                <p:cNvSpPr>
                  <a:spLocks noChangeAspect="1" noChangeArrowheads="1"/>
                </p:cNvSpPr>
                <p:nvPr/>
              </p:nvSpPr>
              <p:spPr bwMode="auto">
                <a:xfrm>
                  <a:off x="4148173" y="427477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92" name="Rectangle 726"/>
                <p:cNvSpPr>
                  <a:spLocks noChangeAspect="1" noChangeArrowheads="1"/>
                </p:cNvSpPr>
                <p:nvPr/>
              </p:nvSpPr>
              <p:spPr bwMode="auto">
                <a:xfrm>
                  <a:off x="668277" y="431074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94" name="Rectangle 728"/>
                <p:cNvSpPr>
                  <a:spLocks noChangeAspect="1" noChangeArrowheads="1"/>
                </p:cNvSpPr>
                <p:nvPr/>
              </p:nvSpPr>
              <p:spPr bwMode="auto">
                <a:xfrm>
                  <a:off x="3378534" y="281100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96" name="Rectangle 730"/>
                <p:cNvSpPr>
                  <a:spLocks noChangeAspect="1" noChangeArrowheads="1"/>
                </p:cNvSpPr>
                <p:nvPr/>
              </p:nvSpPr>
              <p:spPr bwMode="auto">
                <a:xfrm>
                  <a:off x="1871324" y="3920985"/>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98" name="Rectangle 732"/>
                <p:cNvSpPr>
                  <a:spLocks noChangeAspect="1" noChangeArrowheads="1"/>
                </p:cNvSpPr>
                <p:nvPr/>
              </p:nvSpPr>
              <p:spPr bwMode="auto">
                <a:xfrm>
                  <a:off x="2815881" y="263119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00" name="Rectangle 734"/>
                <p:cNvSpPr>
                  <a:spLocks noChangeAspect="1" noChangeArrowheads="1"/>
                </p:cNvSpPr>
                <p:nvPr/>
              </p:nvSpPr>
              <p:spPr bwMode="auto">
                <a:xfrm>
                  <a:off x="1530234" y="378199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02" name="Rectangle 736"/>
                <p:cNvSpPr>
                  <a:spLocks noChangeAspect="1" noChangeArrowheads="1"/>
                </p:cNvSpPr>
                <p:nvPr/>
              </p:nvSpPr>
              <p:spPr bwMode="auto">
                <a:xfrm>
                  <a:off x="1137641" y="4629545"/>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04" name="Rectangle 738"/>
                <p:cNvSpPr>
                  <a:spLocks noChangeAspect="1" noChangeArrowheads="1"/>
                </p:cNvSpPr>
                <p:nvPr/>
              </p:nvSpPr>
              <p:spPr bwMode="auto">
                <a:xfrm>
                  <a:off x="1324220" y="459358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06" name="Rectangle 740"/>
                <p:cNvSpPr>
                  <a:spLocks noChangeAspect="1" noChangeArrowheads="1"/>
                </p:cNvSpPr>
                <p:nvPr/>
              </p:nvSpPr>
              <p:spPr bwMode="auto">
                <a:xfrm>
                  <a:off x="1809131" y="397249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08" name="Rectangle 742"/>
                <p:cNvSpPr>
                  <a:spLocks noChangeAspect="1" noChangeArrowheads="1"/>
                </p:cNvSpPr>
                <p:nvPr/>
              </p:nvSpPr>
              <p:spPr bwMode="auto">
                <a:xfrm>
                  <a:off x="2599177" y="383836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10" name="Rectangle 744"/>
                <p:cNvSpPr>
                  <a:spLocks noChangeAspect="1" noChangeArrowheads="1"/>
                </p:cNvSpPr>
                <p:nvPr/>
              </p:nvSpPr>
              <p:spPr bwMode="auto">
                <a:xfrm>
                  <a:off x="255277" y="401332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12" name="Rectangle 746"/>
                <p:cNvSpPr>
                  <a:spLocks noChangeAspect="1" noChangeArrowheads="1"/>
                </p:cNvSpPr>
                <p:nvPr/>
              </p:nvSpPr>
              <p:spPr bwMode="auto">
                <a:xfrm>
                  <a:off x="476839" y="4336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14" name="Rectangle 748"/>
                <p:cNvSpPr>
                  <a:spLocks noChangeAspect="1" noChangeArrowheads="1"/>
                </p:cNvSpPr>
                <p:nvPr/>
              </p:nvSpPr>
              <p:spPr bwMode="auto">
                <a:xfrm>
                  <a:off x="1746938" y="443418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16" name="Rectangle 750"/>
                <p:cNvSpPr>
                  <a:spLocks noChangeAspect="1" noChangeArrowheads="1"/>
                </p:cNvSpPr>
                <p:nvPr/>
              </p:nvSpPr>
              <p:spPr bwMode="auto">
                <a:xfrm>
                  <a:off x="574988" y="447014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18" name="Rectangle 752"/>
                <p:cNvSpPr>
                  <a:spLocks noChangeAspect="1" noChangeArrowheads="1"/>
                </p:cNvSpPr>
                <p:nvPr/>
              </p:nvSpPr>
              <p:spPr bwMode="auto">
                <a:xfrm>
                  <a:off x="4081121" y="3473882"/>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20" name="Rectangle 754"/>
                <p:cNvSpPr>
                  <a:spLocks noChangeAspect="1" noChangeArrowheads="1"/>
                </p:cNvSpPr>
                <p:nvPr/>
              </p:nvSpPr>
              <p:spPr bwMode="auto">
                <a:xfrm>
                  <a:off x="4313373" y="399291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22" name="Rectangle 756"/>
                <p:cNvSpPr>
                  <a:spLocks noChangeAspect="1" noChangeArrowheads="1"/>
                </p:cNvSpPr>
                <p:nvPr/>
              </p:nvSpPr>
              <p:spPr bwMode="auto">
                <a:xfrm>
                  <a:off x="2258087" y="4398218"/>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24" name="Rectangle 758"/>
                <p:cNvSpPr>
                  <a:spLocks noChangeAspect="1" noChangeArrowheads="1"/>
                </p:cNvSpPr>
                <p:nvPr/>
              </p:nvSpPr>
              <p:spPr bwMode="auto">
                <a:xfrm>
                  <a:off x="3420320" y="4896834"/>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26" name="Rectangle 760"/>
                <p:cNvSpPr>
                  <a:spLocks noChangeAspect="1" noChangeArrowheads="1"/>
                </p:cNvSpPr>
                <p:nvPr/>
              </p:nvSpPr>
              <p:spPr bwMode="auto">
                <a:xfrm>
                  <a:off x="3947017" y="409010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28" name="Rectangle 762"/>
                <p:cNvSpPr>
                  <a:spLocks noChangeAspect="1" noChangeArrowheads="1"/>
                </p:cNvSpPr>
                <p:nvPr/>
              </p:nvSpPr>
              <p:spPr bwMode="auto">
                <a:xfrm>
                  <a:off x="4018928" y="3807265"/>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30" name="Rectangle 764"/>
                <p:cNvSpPr>
                  <a:spLocks noChangeAspect="1" noChangeArrowheads="1"/>
                </p:cNvSpPr>
                <p:nvPr/>
              </p:nvSpPr>
              <p:spPr bwMode="auto">
                <a:xfrm>
                  <a:off x="3838180" y="397735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32" name="Rectangle 766"/>
                <p:cNvSpPr>
                  <a:spLocks noChangeAspect="1" noChangeArrowheads="1"/>
                </p:cNvSpPr>
                <p:nvPr/>
              </p:nvSpPr>
              <p:spPr bwMode="auto">
                <a:xfrm>
                  <a:off x="3662290" y="383350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34" name="Rectangle 768"/>
                <p:cNvSpPr>
                  <a:spLocks noChangeAspect="1" noChangeArrowheads="1"/>
                </p:cNvSpPr>
                <p:nvPr/>
              </p:nvSpPr>
              <p:spPr bwMode="auto">
                <a:xfrm>
                  <a:off x="2722592" y="5240909"/>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36" name="Rectangle 770"/>
                <p:cNvSpPr>
                  <a:spLocks noChangeAspect="1" noChangeArrowheads="1"/>
                </p:cNvSpPr>
                <p:nvPr/>
              </p:nvSpPr>
              <p:spPr bwMode="auto">
                <a:xfrm>
                  <a:off x="3398941" y="528173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38" name="Rectangle 772"/>
                <p:cNvSpPr>
                  <a:spLocks noChangeAspect="1" noChangeArrowheads="1"/>
                </p:cNvSpPr>
                <p:nvPr/>
              </p:nvSpPr>
              <p:spPr bwMode="auto">
                <a:xfrm>
                  <a:off x="3672979" y="4752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40" name="Rectangle 774"/>
                <p:cNvSpPr>
                  <a:spLocks noChangeAspect="1" noChangeArrowheads="1"/>
                </p:cNvSpPr>
                <p:nvPr/>
              </p:nvSpPr>
              <p:spPr bwMode="auto">
                <a:xfrm>
                  <a:off x="4220084" y="4305882"/>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42" name="Rectangle 776"/>
                <p:cNvSpPr>
                  <a:spLocks noChangeAspect="1" noChangeArrowheads="1"/>
                </p:cNvSpPr>
                <p:nvPr/>
              </p:nvSpPr>
              <p:spPr bwMode="auto">
                <a:xfrm>
                  <a:off x="4204536" y="4316573"/>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44" name="Rectangle 778"/>
                <p:cNvSpPr>
                  <a:spLocks noChangeAspect="1" noChangeArrowheads="1"/>
                </p:cNvSpPr>
                <p:nvPr/>
              </p:nvSpPr>
              <p:spPr bwMode="auto">
                <a:xfrm>
                  <a:off x="4179270" y="469175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46" name="Rectangle 780"/>
                <p:cNvSpPr>
                  <a:spLocks noChangeAspect="1" noChangeArrowheads="1"/>
                </p:cNvSpPr>
                <p:nvPr/>
              </p:nvSpPr>
              <p:spPr bwMode="auto">
                <a:xfrm>
                  <a:off x="4127766" y="4244648"/>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48" name="Rectangle 782"/>
                <p:cNvSpPr>
                  <a:spLocks noChangeAspect="1" noChangeArrowheads="1"/>
                </p:cNvSpPr>
                <p:nvPr/>
              </p:nvSpPr>
              <p:spPr bwMode="auto">
                <a:xfrm>
                  <a:off x="3894542" y="470633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50" name="Rectangle 784"/>
                <p:cNvSpPr>
                  <a:spLocks noChangeAspect="1" noChangeArrowheads="1"/>
                </p:cNvSpPr>
                <p:nvPr/>
              </p:nvSpPr>
              <p:spPr bwMode="auto">
                <a:xfrm>
                  <a:off x="3879966" y="440890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52" name="Rectangle 786"/>
                <p:cNvSpPr>
                  <a:spLocks noChangeAspect="1" noChangeArrowheads="1"/>
                </p:cNvSpPr>
                <p:nvPr/>
              </p:nvSpPr>
              <p:spPr bwMode="auto">
                <a:xfrm>
                  <a:off x="4096670" y="461399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54" name="Rectangle 788"/>
                <p:cNvSpPr>
                  <a:spLocks noChangeAspect="1" noChangeArrowheads="1"/>
                </p:cNvSpPr>
                <p:nvPr/>
              </p:nvSpPr>
              <p:spPr bwMode="auto">
                <a:xfrm>
                  <a:off x="4003380" y="471702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56" name="Rectangle 790"/>
                <p:cNvSpPr>
                  <a:spLocks noChangeAspect="1" noChangeArrowheads="1"/>
                </p:cNvSpPr>
                <p:nvPr/>
              </p:nvSpPr>
              <p:spPr bwMode="auto">
                <a:xfrm>
                  <a:off x="3435868" y="511747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58" name="Rectangle 792"/>
                <p:cNvSpPr>
                  <a:spLocks noChangeAspect="1" noChangeArrowheads="1"/>
                </p:cNvSpPr>
                <p:nvPr/>
              </p:nvSpPr>
              <p:spPr bwMode="auto">
                <a:xfrm>
                  <a:off x="4188987" y="473743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60" name="Rectangle 794"/>
                <p:cNvSpPr>
                  <a:spLocks noChangeAspect="1" noChangeArrowheads="1"/>
                </p:cNvSpPr>
                <p:nvPr/>
              </p:nvSpPr>
              <p:spPr bwMode="auto">
                <a:xfrm>
                  <a:off x="2970392" y="498917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62" name="Rectangle 796"/>
                <p:cNvSpPr>
                  <a:spLocks noChangeAspect="1" noChangeArrowheads="1"/>
                </p:cNvSpPr>
                <p:nvPr/>
              </p:nvSpPr>
              <p:spPr bwMode="auto">
                <a:xfrm>
                  <a:off x="3817773" y="517384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64" name="Rectangle 798"/>
                <p:cNvSpPr>
                  <a:spLocks noChangeAspect="1" noChangeArrowheads="1"/>
                </p:cNvSpPr>
                <p:nvPr/>
              </p:nvSpPr>
              <p:spPr bwMode="auto">
                <a:xfrm>
                  <a:off x="4112218" y="4979451"/>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66" name="Rectangle 800"/>
                <p:cNvSpPr>
                  <a:spLocks noChangeAspect="1" noChangeArrowheads="1"/>
                </p:cNvSpPr>
                <p:nvPr/>
              </p:nvSpPr>
              <p:spPr bwMode="auto">
                <a:xfrm>
                  <a:off x="3905232" y="506109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68" name="Rectangle 802"/>
                <p:cNvSpPr>
                  <a:spLocks noChangeAspect="1" noChangeArrowheads="1"/>
                </p:cNvSpPr>
                <p:nvPr/>
              </p:nvSpPr>
              <p:spPr bwMode="auto">
                <a:xfrm>
                  <a:off x="3435868" y="524090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70" name="Rectangle 804"/>
                <p:cNvSpPr>
                  <a:spLocks noChangeAspect="1" noChangeArrowheads="1"/>
                </p:cNvSpPr>
                <p:nvPr/>
              </p:nvSpPr>
              <p:spPr bwMode="auto">
                <a:xfrm>
                  <a:off x="3286216" y="498917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72" name="Rectangle 806"/>
                <p:cNvSpPr>
                  <a:spLocks noChangeAspect="1" noChangeArrowheads="1"/>
                </p:cNvSpPr>
                <p:nvPr/>
              </p:nvSpPr>
              <p:spPr bwMode="auto">
                <a:xfrm>
                  <a:off x="3487372" y="486573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74" name="Rectangle 808"/>
                <p:cNvSpPr>
                  <a:spLocks noChangeAspect="1" noChangeArrowheads="1"/>
                </p:cNvSpPr>
                <p:nvPr/>
              </p:nvSpPr>
              <p:spPr bwMode="auto">
                <a:xfrm>
                  <a:off x="2407739" y="5107750"/>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76" name="Rectangle 810"/>
                <p:cNvSpPr>
                  <a:spLocks noChangeAspect="1" noChangeArrowheads="1"/>
                </p:cNvSpPr>
                <p:nvPr/>
              </p:nvSpPr>
              <p:spPr bwMode="auto">
                <a:xfrm>
                  <a:off x="2811022" y="515343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78" name="Rectangle 812"/>
                <p:cNvSpPr>
                  <a:spLocks noChangeAspect="1" noChangeArrowheads="1"/>
                </p:cNvSpPr>
                <p:nvPr/>
              </p:nvSpPr>
              <p:spPr bwMode="auto">
                <a:xfrm>
                  <a:off x="2965533" y="40492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80" name="Rectangle 814"/>
                <p:cNvSpPr>
                  <a:spLocks noChangeAspect="1" noChangeArrowheads="1"/>
                </p:cNvSpPr>
                <p:nvPr/>
              </p:nvSpPr>
              <p:spPr bwMode="auto">
                <a:xfrm>
                  <a:off x="3156971" y="432143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182" name="Rectangle 816"/>
                <p:cNvSpPr>
                  <a:spLocks noChangeAspect="1" noChangeArrowheads="1"/>
                </p:cNvSpPr>
                <p:nvPr/>
              </p:nvSpPr>
              <p:spPr bwMode="auto">
                <a:xfrm>
                  <a:off x="2263918" y="498917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84" name="Rectangle 818"/>
                <p:cNvSpPr>
                  <a:spLocks noChangeAspect="1" noChangeArrowheads="1"/>
                </p:cNvSpPr>
                <p:nvPr/>
              </p:nvSpPr>
              <p:spPr bwMode="auto">
                <a:xfrm>
                  <a:off x="1514686" y="4336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86" name="Rectangle 820"/>
                <p:cNvSpPr>
                  <a:spLocks noChangeAspect="1" noChangeArrowheads="1"/>
                </p:cNvSpPr>
                <p:nvPr/>
              </p:nvSpPr>
              <p:spPr bwMode="auto">
                <a:xfrm>
                  <a:off x="3843038" y="498431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188" name="Rectangle 822"/>
                <p:cNvSpPr>
                  <a:spLocks noChangeAspect="1" noChangeArrowheads="1"/>
                </p:cNvSpPr>
                <p:nvPr/>
              </p:nvSpPr>
              <p:spPr bwMode="auto">
                <a:xfrm>
                  <a:off x="3708935" y="506595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90" name="Rectangle 824"/>
                <p:cNvSpPr>
                  <a:spLocks noChangeAspect="1" noChangeArrowheads="1"/>
                </p:cNvSpPr>
                <p:nvPr/>
              </p:nvSpPr>
              <p:spPr bwMode="auto">
                <a:xfrm>
                  <a:off x="3022868" y="4218405"/>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192" name="Rectangle 826"/>
                <p:cNvSpPr>
                  <a:spLocks noChangeAspect="1" noChangeArrowheads="1"/>
                </p:cNvSpPr>
                <p:nvPr/>
              </p:nvSpPr>
              <p:spPr bwMode="auto">
                <a:xfrm>
                  <a:off x="3032585" y="4757844"/>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94" name="Rectangle 828"/>
                <p:cNvSpPr>
                  <a:spLocks noChangeAspect="1" noChangeArrowheads="1"/>
                </p:cNvSpPr>
                <p:nvPr/>
              </p:nvSpPr>
              <p:spPr bwMode="auto">
                <a:xfrm>
                  <a:off x="2536984" y="479380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96" name="Rectangle 830"/>
                <p:cNvSpPr>
                  <a:spLocks noChangeAspect="1" noChangeArrowheads="1"/>
                </p:cNvSpPr>
                <p:nvPr/>
              </p:nvSpPr>
              <p:spPr bwMode="auto">
                <a:xfrm>
                  <a:off x="1922828" y="4809358"/>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198" name="Rectangle 832"/>
                <p:cNvSpPr>
                  <a:spLocks noChangeAspect="1" noChangeArrowheads="1"/>
                </p:cNvSpPr>
                <p:nvPr/>
              </p:nvSpPr>
              <p:spPr bwMode="auto">
                <a:xfrm>
                  <a:off x="3306623" y="389960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00" name="Rectangle 834"/>
                <p:cNvSpPr>
                  <a:spLocks noChangeAspect="1" noChangeArrowheads="1"/>
                </p:cNvSpPr>
                <p:nvPr/>
              </p:nvSpPr>
              <p:spPr bwMode="auto">
                <a:xfrm>
                  <a:off x="4400832" y="3653695"/>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02" name="Rectangle 836"/>
                <p:cNvSpPr>
                  <a:spLocks noChangeAspect="1" noChangeArrowheads="1"/>
                </p:cNvSpPr>
                <p:nvPr/>
              </p:nvSpPr>
              <p:spPr bwMode="auto">
                <a:xfrm>
                  <a:off x="3744890" y="485018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04" name="Rectangle 838"/>
                <p:cNvSpPr>
                  <a:spLocks noChangeAspect="1" noChangeArrowheads="1"/>
                </p:cNvSpPr>
                <p:nvPr/>
              </p:nvSpPr>
              <p:spPr bwMode="auto">
                <a:xfrm>
                  <a:off x="3074371" y="5128161"/>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06" name="Rectangle 840"/>
                <p:cNvSpPr>
                  <a:spLocks noChangeAspect="1" noChangeArrowheads="1"/>
                </p:cNvSpPr>
                <p:nvPr/>
              </p:nvSpPr>
              <p:spPr bwMode="auto">
                <a:xfrm>
                  <a:off x="3115185" y="5076647"/>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08" name="Rectangle 842"/>
                <p:cNvSpPr>
                  <a:spLocks noChangeAspect="1" noChangeArrowheads="1"/>
                </p:cNvSpPr>
                <p:nvPr/>
              </p:nvSpPr>
              <p:spPr bwMode="auto">
                <a:xfrm>
                  <a:off x="4240491" y="4511937"/>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10" name="Rectangle 844"/>
                <p:cNvSpPr>
                  <a:spLocks noChangeAspect="1" noChangeArrowheads="1"/>
                </p:cNvSpPr>
                <p:nvPr/>
              </p:nvSpPr>
              <p:spPr bwMode="auto">
                <a:xfrm>
                  <a:off x="2635133" y="4332124"/>
                  <a:ext cx="26238" cy="25271"/>
                </a:xfrm>
                <a:prstGeom prst="rect">
                  <a:avLst/>
                </a:prstGeom>
                <a:solidFill>
                  <a:srgbClr val="FFFF80"/>
                </a:solidFill>
                <a:ln w="7938">
                  <a:solidFill>
                    <a:srgbClr val="000000"/>
                  </a:solidFill>
                  <a:miter lim="800000"/>
                  <a:headEnd/>
                  <a:tailEnd/>
                </a:ln>
              </p:spPr>
              <p:txBody>
                <a:bodyPr/>
                <a:lstStyle/>
                <a:p>
                  <a:endParaRPr lang="en-US"/>
                </a:p>
              </p:txBody>
            </p:sp>
          </p:grpSp>
          <p:grpSp>
            <p:nvGrpSpPr>
              <p:cNvPr id="17" name="Grupp 16"/>
              <p:cNvGrpSpPr/>
              <p:nvPr/>
            </p:nvGrpSpPr>
            <p:grpSpPr>
              <a:xfrm>
                <a:off x="4578317" y="1034383"/>
                <a:ext cx="4542169" cy="2996238"/>
                <a:chOff x="4578317" y="2420889"/>
                <a:chExt cx="4542169" cy="2996238"/>
              </a:xfrm>
            </p:grpSpPr>
            <p:sp>
              <p:nvSpPr>
                <p:cNvPr id="213" name="Rectangle 14"/>
                <p:cNvSpPr>
                  <a:spLocks noChangeAspect="1" noChangeArrowheads="1"/>
                </p:cNvSpPr>
                <p:nvPr/>
              </p:nvSpPr>
              <p:spPr bwMode="auto">
                <a:xfrm>
                  <a:off x="4578317" y="2420889"/>
                  <a:ext cx="4542169" cy="299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3" name="Rectangle 25"/>
                <p:cNvSpPr>
                  <a:spLocks noChangeAspect="1" noChangeArrowheads="1"/>
                </p:cNvSpPr>
                <p:nvPr/>
              </p:nvSpPr>
              <p:spPr bwMode="auto">
                <a:xfrm>
                  <a:off x="7739322" y="2598505"/>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25" name="Rectangle 27"/>
                <p:cNvSpPr>
                  <a:spLocks noChangeAspect="1" noChangeArrowheads="1"/>
                </p:cNvSpPr>
                <p:nvPr/>
              </p:nvSpPr>
              <p:spPr bwMode="auto">
                <a:xfrm>
                  <a:off x="7697904" y="277504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27" name="Rectangle 29"/>
                <p:cNvSpPr>
                  <a:spLocks noChangeAspect="1" noChangeArrowheads="1"/>
                </p:cNvSpPr>
                <p:nvPr/>
              </p:nvSpPr>
              <p:spPr bwMode="auto">
                <a:xfrm>
                  <a:off x="7687056" y="272868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29" name="Rectangle 31"/>
                <p:cNvSpPr>
                  <a:spLocks noChangeAspect="1" noChangeArrowheads="1"/>
                </p:cNvSpPr>
                <p:nvPr/>
              </p:nvSpPr>
              <p:spPr bwMode="auto">
                <a:xfrm>
                  <a:off x="6937586" y="268628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31" name="Rectangle 33"/>
                <p:cNvSpPr>
                  <a:spLocks noChangeAspect="1" noChangeArrowheads="1"/>
                </p:cNvSpPr>
                <p:nvPr/>
              </p:nvSpPr>
              <p:spPr bwMode="auto">
                <a:xfrm>
                  <a:off x="6486917" y="3208004"/>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33" name="Rectangle 35"/>
                <p:cNvSpPr>
                  <a:spLocks noChangeAspect="1" noChangeArrowheads="1"/>
                </p:cNvSpPr>
                <p:nvPr/>
              </p:nvSpPr>
              <p:spPr bwMode="auto">
                <a:xfrm>
                  <a:off x="7498703" y="260343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235" name="Rectangle 37"/>
                <p:cNvSpPr>
                  <a:spLocks noChangeAspect="1" noChangeArrowheads="1"/>
                </p:cNvSpPr>
                <p:nvPr/>
              </p:nvSpPr>
              <p:spPr bwMode="auto">
                <a:xfrm>
                  <a:off x="7629860" y="254031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37" name="Rectangle 39"/>
                <p:cNvSpPr>
                  <a:spLocks noChangeAspect="1" noChangeArrowheads="1"/>
                </p:cNvSpPr>
                <p:nvPr/>
              </p:nvSpPr>
              <p:spPr bwMode="auto">
                <a:xfrm>
                  <a:off x="6130918" y="331747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39" name="Rectangle 41"/>
                <p:cNvSpPr>
                  <a:spLocks noChangeAspect="1" noChangeArrowheads="1"/>
                </p:cNvSpPr>
                <p:nvPr/>
              </p:nvSpPr>
              <p:spPr bwMode="auto">
                <a:xfrm>
                  <a:off x="6906029" y="2874653"/>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41" name="Rectangle 43"/>
                <p:cNvSpPr>
                  <a:spLocks noChangeAspect="1" noChangeArrowheads="1"/>
                </p:cNvSpPr>
                <p:nvPr/>
              </p:nvSpPr>
              <p:spPr bwMode="auto">
                <a:xfrm>
                  <a:off x="6445499" y="2973278"/>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43" name="Rectangle 45"/>
                <p:cNvSpPr>
                  <a:spLocks noChangeAspect="1" noChangeArrowheads="1"/>
                </p:cNvSpPr>
                <p:nvPr/>
              </p:nvSpPr>
              <p:spPr bwMode="auto">
                <a:xfrm>
                  <a:off x="5863673" y="3276055"/>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45" name="Rectangle 47"/>
                <p:cNvSpPr>
                  <a:spLocks noChangeAspect="1" noChangeArrowheads="1"/>
                </p:cNvSpPr>
                <p:nvPr/>
              </p:nvSpPr>
              <p:spPr bwMode="auto">
                <a:xfrm>
                  <a:off x="7990789" y="267148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47" name="Rectangle 49"/>
                <p:cNvSpPr>
                  <a:spLocks noChangeAspect="1" noChangeArrowheads="1"/>
                </p:cNvSpPr>
                <p:nvPr/>
              </p:nvSpPr>
              <p:spPr bwMode="auto">
                <a:xfrm>
                  <a:off x="6146697" y="316658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49" name="Rectangle 51"/>
                <p:cNvSpPr>
                  <a:spLocks noChangeAspect="1" noChangeArrowheads="1"/>
                </p:cNvSpPr>
                <p:nvPr/>
              </p:nvSpPr>
              <p:spPr bwMode="auto">
                <a:xfrm>
                  <a:off x="7797505" y="2957498"/>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51" name="Rectangle 53"/>
                <p:cNvSpPr>
                  <a:spLocks noChangeAspect="1" noChangeArrowheads="1"/>
                </p:cNvSpPr>
                <p:nvPr/>
              </p:nvSpPr>
              <p:spPr bwMode="auto">
                <a:xfrm>
                  <a:off x="7849770" y="348415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53" name="Rectangle 55"/>
                <p:cNvSpPr>
                  <a:spLocks noChangeAspect="1" noChangeArrowheads="1"/>
                </p:cNvSpPr>
                <p:nvPr/>
              </p:nvSpPr>
              <p:spPr bwMode="auto">
                <a:xfrm>
                  <a:off x="7933593" y="317644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55" name="Rectangle 57"/>
                <p:cNvSpPr>
                  <a:spLocks noChangeAspect="1" noChangeArrowheads="1"/>
                </p:cNvSpPr>
                <p:nvPr/>
              </p:nvSpPr>
              <p:spPr bwMode="auto">
                <a:xfrm>
                  <a:off x="8677147" y="461537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57" name="Rectangle 59"/>
                <p:cNvSpPr>
                  <a:spLocks noChangeAspect="1" noChangeArrowheads="1"/>
                </p:cNvSpPr>
                <p:nvPr/>
              </p:nvSpPr>
              <p:spPr bwMode="auto">
                <a:xfrm>
                  <a:off x="5340030" y="334903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59" name="Rectangle 61"/>
                <p:cNvSpPr>
                  <a:spLocks noChangeAspect="1" noChangeArrowheads="1"/>
                </p:cNvSpPr>
                <p:nvPr/>
              </p:nvSpPr>
              <p:spPr bwMode="auto">
                <a:xfrm>
                  <a:off x="6393233" y="279575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61" name="Rectangle 63"/>
                <p:cNvSpPr>
                  <a:spLocks noChangeAspect="1" noChangeArrowheads="1"/>
                </p:cNvSpPr>
                <p:nvPr/>
              </p:nvSpPr>
              <p:spPr bwMode="auto">
                <a:xfrm>
                  <a:off x="6010609" y="308768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63" name="Rectangle 65"/>
                <p:cNvSpPr>
                  <a:spLocks noChangeAspect="1" noChangeArrowheads="1"/>
                </p:cNvSpPr>
                <p:nvPr/>
              </p:nvSpPr>
              <p:spPr bwMode="auto">
                <a:xfrm>
                  <a:off x="5161537" y="342201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65" name="Rectangle 67"/>
                <p:cNvSpPr>
                  <a:spLocks noChangeAspect="1" noChangeArrowheads="1"/>
                </p:cNvSpPr>
                <p:nvPr/>
              </p:nvSpPr>
              <p:spPr bwMode="auto">
                <a:xfrm>
                  <a:off x="5618123" y="502269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267" name="Rectangle 69"/>
                <p:cNvSpPr>
                  <a:spLocks noChangeAspect="1" noChangeArrowheads="1"/>
                </p:cNvSpPr>
                <p:nvPr/>
              </p:nvSpPr>
              <p:spPr bwMode="auto">
                <a:xfrm>
                  <a:off x="5648693" y="322871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69" name="Rectangle 71"/>
                <p:cNvSpPr>
                  <a:spLocks noChangeAspect="1" noChangeArrowheads="1"/>
                </p:cNvSpPr>
                <p:nvPr/>
              </p:nvSpPr>
              <p:spPr bwMode="auto">
                <a:xfrm>
                  <a:off x="5460339" y="288451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71" name="Rectangle 73"/>
                <p:cNvSpPr>
                  <a:spLocks noChangeAspect="1" noChangeArrowheads="1"/>
                </p:cNvSpPr>
                <p:nvPr/>
              </p:nvSpPr>
              <p:spPr bwMode="auto">
                <a:xfrm>
                  <a:off x="7980928" y="26399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273" name="Rectangle 75"/>
                <p:cNvSpPr>
                  <a:spLocks noChangeAspect="1" noChangeArrowheads="1"/>
                </p:cNvSpPr>
                <p:nvPr/>
              </p:nvSpPr>
              <p:spPr bwMode="auto">
                <a:xfrm>
                  <a:off x="7943454" y="268134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75" name="Rectangle 77"/>
                <p:cNvSpPr>
                  <a:spLocks noChangeAspect="1" noChangeArrowheads="1"/>
                </p:cNvSpPr>
                <p:nvPr/>
              </p:nvSpPr>
              <p:spPr bwMode="auto">
                <a:xfrm>
                  <a:off x="5224651" y="342695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77" name="Rectangle 79"/>
                <p:cNvSpPr>
                  <a:spLocks noChangeAspect="1" noChangeArrowheads="1"/>
                </p:cNvSpPr>
                <p:nvPr/>
              </p:nvSpPr>
              <p:spPr bwMode="auto">
                <a:xfrm>
                  <a:off x="7623943" y="266556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79" name="Rectangle 81"/>
                <p:cNvSpPr>
                  <a:spLocks noChangeAspect="1" noChangeArrowheads="1"/>
                </p:cNvSpPr>
                <p:nvPr/>
              </p:nvSpPr>
              <p:spPr bwMode="auto">
                <a:xfrm>
                  <a:off x="7603234" y="278589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81" name="Rectangle 83"/>
                <p:cNvSpPr>
                  <a:spLocks noChangeAspect="1" noChangeArrowheads="1"/>
                </p:cNvSpPr>
                <p:nvPr/>
              </p:nvSpPr>
              <p:spPr bwMode="auto">
                <a:xfrm>
                  <a:off x="7546038" y="277011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283" name="Rectangle 85"/>
                <p:cNvSpPr>
                  <a:spLocks noChangeAspect="1" noChangeArrowheads="1"/>
                </p:cNvSpPr>
                <p:nvPr/>
              </p:nvSpPr>
              <p:spPr bwMode="auto">
                <a:xfrm>
                  <a:off x="5858742" y="499606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85" name="Rectangle 87"/>
                <p:cNvSpPr>
                  <a:spLocks noChangeAspect="1" noChangeArrowheads="1"/>
                </p:cNvSpPr>
                <p:nvPr/>
              </p:nvSpPr>
              <p:spPr bwMode="auto">
                <a:xfrm>
                  <a:off x="4779899" y="334312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87" name="Rectangle 89"/>
                <p:cNvSpPr>
                  <a:spLocks noChangeAspect="1" noChangeArrowheads="1"/>
                </p:cNvSpPr>
                <p:nvPr/>
              </p:nvSpPr>
              <p:spPr bwMode="auto">
                <a:xfrm>
                  <a:off x="5031366" y="363011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289" name="Rectangle 91"/>
                <p:cNvSpPr>
                  <a:spLocks noChangeAspect="1" noChangeArrowheads="1"/>
                </p:cNvSpPr>
                <p:nvPr/>
              </p:nvSpPr>
              <p:spPr bwMode="auto">
                <a:xfrm>
                  <a:off x="7802435" y="2619216"/>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91" name="Rectangle 93"/>
                <p:cNvSpPr>
                  <a:spLocks noChangeAspect="1" noChangeArrowheads="1"/>
                </p:cNvSpPr>
                <p:nvPr/>
              </p:nvSpPr>
              <p:spPr bwMode="auto">
                <a:xfrm>
                  <a:off x="6304480" y="500691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293" name="Rectangle 95"/>
                <p:cNvSpPr>
                  <a:spLocks noChangeAspect="1" noChangeArrowheads="1"/>
                </p:cNvSpPr>
                <p:nvPr/>
              </p:nvSpPr>
              <p:spPr bwMode="auto">
                <a:xfrm>
                  <a:off x="5376517" y="307288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95" name="Rectangle 97"/>
                <p:cNvSpPr>
                  <a:spLocks noChangeAspect="1" noChangeArrowheads="1"/>
                </p:cNvSpPr>
                <p:nvPr/>
              </p:nvSpPr>
              <p:spPr bwMode="auto">
                <a:xfrm>
                  <a:off x="6550030" y="337468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297" name="Rectangle 99"/>
                <p:cNvSpPr>
                  <a:spLocks noChangeAspect="1" noChangeArrowheads="1"/>
                </p:cNvSpPr>
                <p:nvPr/>
              </p:nvSpPr>
              <p:spPr bwMode="auto">
                <a:xfrm>
                  <a:off x="7807366" y="283816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299" name="Rectangle 101"/>
                <p:cNvSpPr>
                  <a:spLocks noChangeAspect="1" noChangeArrowheads="1"/>
                </p:cNvSpPr>
                <p:nvPr/>
              </p:nvSpPr>
              <p:spPr bwMode="auto">
                <a:xfrm>
                  <a:off x="6837985" y="495957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01" name="Rectangle 103"/>
                <p:cNvSpPr>
                  <a:spLocks noChangeAspect="1" noChangeArrowheads="1"/>
                </p:cNvSpPr>
                <p:nvPr/>
              </p:nvSpPr>
              <p:spPr bwMode="auto">
                <a:xfrm>
                  <a:off x="4857804" y="374452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03" name="Rectangle 105"/>
                <p:cNvSpPr>
                  <a:spLocks noChangeAspect="1" noChangeArrowheads="1"/>
                </p:cNvSpPr>
                <p:nvPr/>
              </p:nvSpPr>
              <p:spPr bwMode="auto">
                <a:xfrm>
                  <a:off x="7891189" y="316658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05" name="Rectangle 107"/>
                <p:cNvSpPr>
                  <a:spLocks noChangeAspect="1" noChangeArrowheads="1"/>
                </p:cNvSpPr>
                <p:nvPr/>
              </p:nvSpPr>
              <p:spPr bwMode="auto">
                <a:xfrm>
                  <a:off x="5031366" y="356206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07" name="Rectangle 109"/>
                <p:cNvSpPr>
                  <a:spLocks noChangeAspect="1" noChangeArrowheads="1"/>
                </p:cNvSpPr>
                <p:nvPr/>
              </p:nvSpPr>
              <p:spPr bwMode="auto">
                <a:xfrm>
                  <a:off x="8158434" y="2936787"/>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09" name="Rectangle 111"/>
                <p:cNvSpPr>
                  <a:spLocks noChangeAspect="1" noChangeArrowheads="1"/>
                </p:cNvSpPr>
                <p:nvPr/>
              </p:nvSpPr>
              <p:spPr bwMode="auto">
                <a:xfrm>
                  <a:off x="4769051" y="3431882"/>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11" name="Rectangle 113"/>
                <p:cNvSpPr>
                  <a:spLocks noChangeAspect="1" noChangeArrowheads="1"/>
                </p:cNvSpPr>
                <p:nvPr/>
              </p:nvSpPr>
              <p:spPr bwMode="auto">
                <a:xfrm>
                  <a:off x="5403143" y="471498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13" name="Rectangle 115"/>
                <p:cNvSpPr>
                  <a:spLocks noChangeAspect="1" noChangeArrowheads="1"/>
                </p:cNvSpPr>
                <p:nvPr/>
              </p:nvSpPr>
              <p:spPr bwMode="auto">
                <a:xfrm>
                  <a:off x="5313404" y="434415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15" name="Rectangle 117"/>
                <p:cNvSpPr>
                  <a:spLocks noChangeAspect="1" noChangeArrowheads="1"/>
                </p:cNvSpPr>
                <p:nvPr/>
              </p:nvSpPr>
              <p:spPr bwMode="auto">
                <a:xfrm>
                  <a:off x="5722654" y="281153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17" name="Rectangle 119"/>
                <p:cNvSpPr>
                  <a:spLocks noChangeAspect="1" noChangeArrowheads="1"/>
                </p:cNvSpPr>
                <p:nvPr/>
              </p:nvSpPr>
              <p:spPr bwMode="auto">
                <a:xfrm>
                  <a:off x="5748294" y="283224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19" name="Rectangle 121"/>
                <p:cNvSpPr>
                  <a:spLocks noChangeAspect="1" noChangeArrowheads="1"/>
                </p:cNvSpPr>
                <p:nvPr/>
              </p:nvSpPr>
              <p:spPr bwMode="auto">
                <a:xfrm>
                  <a:off x="4800608" y="337468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21" name="Rectangle 123"/>
                <p:cNvSpPr>
                  <a:spLocks noChangeAspect="1" noChangeArrowheads="1"/>
                </p:cNvSpPr>
                <p:nvPr/>
              </p:nvSpPr>
              <p:spPr bwMode="auto">
                <a:xfrm>
                  <a:off x="4737495" y="3379611"/>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23" name="Rectangle 125"/>
                <p:cNvSpPr>
                  <a:spLocks noChangeAspect="1" noChangeArrowheads="1"/>
                </p:cNvSpPr>
                <p:nvPr/>
              </p:nvSpPr>
              <p:spPr bwMode="auto">
                <a:xfrm>
                  <a:off x="7063812" y="4516752"/>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25" name="Rectangle 127"/>
                <p:cNvSpPr>
                  <a:spLocks noChangeAspect="1" noChangeArrowheads="1"/>
                </p:cNvSpPr>
                <p:nvPr/>
              </p:nvSpPr>
              <p:spPr bwMode="auto">
                <a:xfrm>
                  <a:off x="4810469" y="375043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27" name="Rectangle 129"/>
                <p:cNvSpPr>
                  <a:spLocks noChangeAspect="1" noChangeArrowheads="1"/>
                </p:cNvSpPr>
                <p:nvPr/>
              </p:nvSpPr>
              <p:spPr bwMode="auto">
                <a:xfrm>
                  <a:off x="8797457" y="4099570"/>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29" name="Rectangle 131"/>
                <p:cNvSpPr>
                  <a:spLocks noChangeAspect="1" noChangeArrowheads="1"/>
                </p:cNvSpPr>
                <p:nvPr/>
              </p:nvSpPr>
              <p:spPr bwMode="auto">
                <a:xfrm>
                  <a:off x="6749232" y="518937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31" name="Rectangle 133"/>
                <p:cNvSpPr>
                  <a:spLocks noChangeAspect="1" noChangeArrowheads="1"/>
                </p:cNvSpPr>
                <p:nvPr/>
              </p:nvSpPr>
              <p:spPr bwMode="auto">
                <a:xfrm>
                  <a:off x="6204879" y="50276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33" name="Rectangle 135"/>
                <p:cNvSpPr>
                  <a:spLocks noChangeAspect="1" noChangeArrowheads="1"/>
                </p:cNvSpPr>
                <p:nvPr/>
              </p:nvSpPr>
              <p:spPr bwMode="auto">
                <a:xfrm>
                  <a:off x="8085459" y="5262353"/>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35" name="Rectangle 137"/>
                <p:cNvSpPr>
                  <a:spLocks noChangeAspect="1" noChangeArrowheads="1"/>
                </p:cNvSpPr>
                <p:nvPr/>
              </p:nvSpPr>
              <p:spPr bwMode="auto">
                <a:xfrm>
                  <a:off x="6943503" y="490237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37" name="Rectangle 139"/>
                <p:cNvSpPr>
                  <a:spLocks noChangeAspect="1" noChangeArrowheads="1"/>
                </p:cNvSpPr>
                <p:nvPr/>
              </p:nvSpPr>
              <p:spPr bwMode="auto">
                <a:xfrm>
                  <a:off x="6047096" y="485503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39" name="Rectangle 141"/>
                <p:cNvSpPr>
                  <a:spLocks noChangeAspect="1" noChangeArrowheads="1"/>
                </p:cNvSpPr>
                <p:nvPr/>
              </p:nvSpPr>
              <p:spPr bwMode="auto">
                <a:xfrm>
                  <a:off x="6801498" y="508976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41" name="Rectangle 143"/>
                <p:cNvSpPr>
                  <a:spLocks noChangeAspect="1" noChangeArrowheads="1"/>
                </p:cNvSpPr>
                <p:nvPr/>
              </p:nvSpPr>
              <p:spPr bwMode="auto">
                <a:xfrm>
                  <a:off x="6597365" y="384906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43" name="Rectangle 145"/>
                <p:cNvSpPr>
                  <a:spLocks noChangeAspect="1" noChangeArrowheads="1"/>
                </p:cNvSpPr>
                <p:nvPr/>
              </p:nvSpPr>
              <p:spPr bwMode="auto">
                <a:xfrm>
                  <a:off x="8756038" y="486095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45" name="Rectangle 147"/>
                <p:cNvSpPr>
                  <a:spLocks noChangeAspect="1" noChangeArrowheads="1"/>
                </p:cNvSpPr>
                <p:nvPr/>
              </p:nvSpPr>
              <p:spPr bwMode="auto">
                <a:xfrm>
                  <a:off x="8808304" y="4678496"/>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47" name="Rectangle 149"/>
                <p:cNvSpPr>
                  <a:spLocks noChangeAspect="1" noChangeArrowheads="1"/>
                </p:cNvSpPr>
                <p:nvPr/>
              </p:nvSpPr>
              <p:spPr bwMode="auto">
                <a:xfrm>
                  <a:off x="8598255" y="489152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49" name="Rectangle 151"/>
                <p:cNvSpPr>
                  <a:spLocks noChangeAspect="1" noChangeArrowheads="1"/>
                </p:cNvSpPr>
                <p:nvPr/>
              </p:nvSpPr>
              <p:spPr bwMode="auto">
                <a:xfrm>
                  <a:off x="8121947" y="4986204"/>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51" name="Rectangle 153"/>
                <p:cNvSpPr>
                  <a:spLocks noChangeAspect="1" noChangeArrowheads="1"/>
                </p:cNvSpPr>
                <p:nvPr/>
              </p:nvSpPr>
              <p:spPr bwMode="auto">
                <a:xfrm>
                  <a:off x="6073722" y="4808680"/>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53" name="Rectangle 155"/>
                <p:cNvSpPr>
                  <a:spLocks noChangeAspect="1" noChangeArrowheads="1"/>
                </p:cNvSpPr>
                <p:nvPr/>
              </p:nvSpPr>
              <p:spPr bwMode="auto">
                <a:xfrm>
                  <a:off x="7661417" y="50276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55" name="Rectangle 157"/>
                <p:cNvSpPr>
                  <a:spLocks noChangeAspect="1" noChangeArrowheads="1"/>
                </p:cNvSpPr>
                <p:nvPr/>
              </p:nvSpPr>
              <p:spPr bwMode="auto">
                <a:xfrm>
                  <a:off x="6948433" y="5199233"/>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57" name="Rectangle 159"/>
                <p:cNvSpPr>
                  <a:spLocks noChangeAspect="1" noChangeArrowheads="1"/>
                </p:cNvSpPr>
                <p:nvPr/>
              </p:nvSpPr>
              <p:spPr bwMode="auto">
                <a:xfrm>
                  <a:off x="8855639" y="481854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59" name="Rectangle 161"/>
                <p:cNvSpPr>
                  <a:spLocks noChangeAspect="1" noChangeArrowheads="1"/>
                </p:cNvSpPr>
                <p:nvPr/>
              </p:nvSpPr>
              <p:spPr bwMode="auto">
                <a:xfrm>
                  <a:off x="6885320" y="385399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61" name="Rectangle 163"/>
                <p:cNvSpPr>
                  <a:spLocks noChangeAspect="1" noChangeArrowheads="1"/>
                </p:cNvSpPr>
                <p:nvPr/>
              </p:nvSpPr>
              <p:spPr bwMode="auto">
                <a:xfrm>
                  <a:off x="8609103" y="476725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63" name="Rectangle 165"/>
                <p:cNvSpPr>
                  <a:spLocks noChangeAspect="1" noChangeArrowheads="1"/>
                </p:cNvSpPr>
                <p:nvPr/>
              </p:nvSpPr>
              <p:spPr bwMode="auto">
                <a:xfrm>
                  <a:off x="8792526" y="474062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65" name="Rectangle 167"/>
                <p:cNvSpPr>
                  <a:spLocks noChangeAspect="1" noChangeArrowheads="1"/>
                </p:cNvSpPr>
                <p:nvPr/>
              </p:nvSpPr>
              <p:spPr bwMode="auto">
                <a:xfrm>
                  <a:off x="7424742" y="5324487"/>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367" name="Rectangle 169"/>
                <p:cNvSpPr>
                  <a:spLocks noChangeAspect="1" noChangeArrowheads="1"/>
                </p:cNvSpPr>
                <p:nvPr/>
              </p:nvSpPr>
              <p:spPr bwMode="auto">
                <a:xfrm>
                  <a:off x="8907905" y="471498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69" name="Rectangle 171"/>
                <p:cNvSpPr>
                  <a:spLocks noChangeAspect="1" noChangeArrowheads="1"/>
                </p:cNvSpPr>
                <p:nvPr/>
              </p:nvSpPr>
              <p:spPr bwMode="auto">
                <a:xfrm>
                  <a:off x="8939462" y="462129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71" name="Rectangle 173"/>
                <p:cNvSpPr>
                  <a:spLocks noChangeAspect="1" noChangeArrowheads="1"/>
                </p:cNvSpPr>
                <p:nvPr/>
              </p:nvSpPr>
              <p:spPr bwMode="auto">
                <a:xfrm>
                  <a:off x="8824082" y="464693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73" name="Rectangle 175"/>
                <p:cNvSpPr>
                  <a:spLocks noChangeAspect="1" noChangeArrowheads="1"/>
                </p:cNvSpPr>
                <p:nvPr/>
              </p:nvSpPr>
              <p:spPr bwMode="auto">
                <a:xfrm>
                  <a:off x="8756038" y="4923085"/>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75" name="Rectangle 177"/>
                <p:cNvSpPr>
                  <a:spLocks noChangeAspect="1" noChangeArrowheads="1"/>
                </p:cNvSpPr>
                <p:nvPr/>
              </p:nvSpPr>
              <p:spPr bwMode="auto">
                <a:xfrm>
                  <a:off x="8918752" y="467849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77" name="Rectangle 179"/>
                <p:cNvSpPr>
                  <a:spLocks noChangeAspect="1" noChangeArrowheads="1"/>
                </p:cNvSpPr>
                <p:nvPr/>
              </p:nvSpPr>
              <p:spPr bwMode="auto">
                <a:xfrm>
                  <a:off x="8117016" y="5329418"/>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79" name="Rectangle 181"/>
                <p:cNvSpPr>
                  <a:spLocks noChangeAspect="1" noChangeArrowheads="1"/>
                </p:cNvSpPr>
                <p:nvPr/>
              </p:nvSpPr>
              <p:spPr bwMode="auto">
                <a:xfrm>
                  <a:off x="8944392" y="471991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81" name="Rectangle 183"/>
                <p:cNvSpPr>
                  <a:spLocks noChangeAspect="1" noChangeArrowheads="1"/>
                </p:cNvSpPr>
                <p:nvPr/>
              </p:nvSpPr>
              <p:spPr bwMode="auto">
                <a:xfrm>
                  <a:off x="8493724" y="4824460"/>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83" name="Rectangle 185"/>
                <p:cNvSpPr>
                  <a:spLocks noChangeAspect="1" noChangeArrowheads="1"/>
                </p:cNvSpPr>
                <p:nvPr/>
              </p:nvSpPr>
              <p:spPr bwMode="auto">
                <a:xfrm>
                  <a:off x="6807414" y="3515713"/>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85" name="Rectangle 187"/>
                <p:cNvSpPr>
                  <a:spLocks noChangeAspect="1" noChangeArrowheads="1"/>
                </p:cNvSpPr>
                <p:nvPr/>
              </p:nvSpPr>
              <p:spPr bwMode="auto">
                <a:xfrm>
                  <a:off x="8803373" y="439643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87" name="Rectangle 189"/>
                <p:cNvSpPr>
                  <a:spLocks noChangeAspect="1" noChangeArrowheads="1"/>
                </p:cNvSpPr>
                <p:nvPr/>
              </p:nvSpPr>
              <p:spPr bwMode="auto">
                <a:xfrm>
                  <a:off x="5287764" y="496450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89" name="Rectangle 191"/>
                <p:cNvSpPr>
                  <a:spLocks noChangeAspect="1" noChangeArrowheads="1"/>
                </p:cNvSpPr>
                <p:nvPr/>
              </p:nvSpPr>
              <p:spPr bwMode="auto">
                <a:xfrm>
                  <a:off x="5580649" y="518937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91" name="Rectangle 193"/>
                <p:cNvSpPr>
                  <a:spLocks noChangeAspect="1" noChangeArrowheads="1"/>
                </p:cNvSpPr>
                <p:nvPr/>
              </p:nvSpPr>
              <p:spPr bwMode="auto">
                <a:xfrm>
                  <a:off x="8614033" y="440727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93" name="Rectangle 195"/>
                <p:cNvSpPr>
                  <a:spLocks noChangeAspect="1" noChangeArrowheads="1"/>
                </p:cNvSpPr>
                <p:nvPr/>
              </p:nvSpPr>
              <p:spPr bwMode="auto">
                <a:xfrm>
                  <a:off x="5287764" y="496450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395" name="Rectangle 197"/>
                <p:cNvSpPr>
                  <a:spLocks noChangeAspect="1" noChangeArrowheads="1"/>
                </p:cNvSpPr>
                <p:nvPr/>
              </p:nvSpPr>
              <p:spPr bwMode="auto">
                <a:xfrm>
                  <a:off x="8892127" y="471498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397" name="Rectangle 199"/>
                <p:cNvSpPr>
                  <a:spLocks noChangeAspect="1" noChangeArrowheads="1"/>
                </p:cNvSpPr>
                <p:nvPr/>
              </p:nvSpPr>
              <p:spPr bwMode="auto">
                <a:xfrm>
                  <a:off x="8839861" y="484517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399" name="Rectangle 201"/>
                <p:cNvSpPr>
                  <a:spLocks noChangeAspect="1" noChangeArrowheads="1"/>
                </p:cNvSpPr>
                <p:nvPr/>
              </p:nvSpPr>
              <p:spPr bwMode="auto">
                <a:xfrm>
                  <a:off x="5732516" y="519430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01" name="Rectangle 203"/>
                <p:cNvSpPr>
                  <a:spLocks noChangeAspect="1" noChangeArrowheads="1"/>
                </p:cNvSpPr>
                <p:nvPr/>
              </p:nvSpPr>
              <p:spPr bwMode="auto">
                <a:xfrm>
                  <a:off x="8248173" y="458973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03" name="Rectangle 205"/>
                <p:cNvSpPr>
                  <a:spLocks noChangeAspect="1" noChangeArrowheads="1"/>
                </p:cNvSpPr>
                <p:nvPr/>
              </p:nvSpPr>
              <p:spPr bwMode="auto">
                <a:xfrm>
                  <a:off x="8316217" y="458973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05" name="Rectangle 207"/>
                <p:cNvSpPr>
                  <a:spLocks noChangeAspect="1" noChangeArrowheads="1"/>
                </p:cNvSpPr>
                <p:nvPr/>
              </p:nvSpPr>
              <p:spPr bwMode="auto">
                <a:xfrm>
                  <a:off x="7310349" y="500691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07" name="Rectangle 209"/>
                <p:cNvSpPr>
                  <a:spLocks noChangeAspect="1" noChangeArrowheads="1"/>
                </p:cNvSpPr>
                <p:nvPr/>
              </p:nvSpPr>
              <p:spPr bwMode="auto">
                <a:xfrm>
                  <a:off x="4973183" y="482939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09" name="Rectangle 211"/>
                <p:cNvSpPr>
                  <a:spLocks noChangeAspect="1" noChangeArrowheads="1"/>
                </p:cNvSpPr>
                <p:nvPr/>
              </p:nvSpPr>
              <p:spPr bwMode="auto">
                <a:xfrm>
                  <a:off x="8253104" y="393782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11" name="Rectangle 213"/>
                <p:cNvSpPr>
                  <a:spLocks noChangeAspect="1" noChangeArrowheads="1"/>
                </p:cNvSpPr>
                <p:nvPr/>
              </p:nvSpPr>
              <p:spPr bwMode="auto">
                <a:xfrm>
                  <a:off x="7634791" y="481361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13" name="Rectangle 215"/>
                <p:cNvSpPr>
                  <a:spLocks noChangeAspect="1" noChangeArrowheads="1"/>
                </p:cNvSpPr>
                <p:nvPr/>
              </p:nvSpPr>
              <p:spPr bwMode="auto">
                <a:xfrm>
                  <a:off x="8609103" y="454239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15" name="Rectangle 217"/>
                <p:cNvSpPr>
                  <a:spLocks noChangeAspect="1" noChangeArrowheads="1"/>
                </p:cNvSpPr>
                <p:nvPr/>
              </p:nvSpPr>
              <p:spPr bwMode="auto">
                <a:xfrm>
                  <a:off x="7011547" y="5132169"/>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17" name="Rectangle 219"/>
                <p:cNvSpPr>
                  <a:spLocks noChangeAspect="1" noChangeArrowheads="1"/>
                </p:cNvSpPr>
                <p:nvPr/>
              </p:nvSpPr>
              <p:spPr bwMode="auto">
                <a:xfrm>
                  <a:off x="7331058" y="5110471"/>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19" name="Rectangle 221"/>
                <p:cNvSpPr>
                  <a:spLocks noChangeAspect="1" noChangeArrowheads="1"/>
                </p:cNvSpPr>
                <p:nvPr/>
              </p:nvSpPr>
              <p:spPr bwMode="auto">
                <a:xfrm>
                  <a:off x="5544162" y="4886594"/>
                  <a:ext cx="26626" cy="26629"/>
                </a:xfrm>
                <a:prstGeom prst="rect">
                  <a:avLst/>
                </a:prstGeom>
                <a:solidFill>
                  <a:srgbClr val="FFFF80"/>
                </a:solidFill>
                <a:ln w="7938">
                  <a:solidFill>
                    <a:srgbClr val="000000"/>
                  </a:solidFill>
                  <a:miter lim="800000"/>
                  <a:headEnd/>
                  <a:tailEnd/>
                </a:ln>
              </p:spPr>
              <p:txBody>
                <a:bodyPr/>
                <a:lstStyle/>
                <a:p>
                  <a:endParaRPr lang="en-US"/>
                </a:p>
              </p:txBody>
            </p:sp>
          </p:grpSp>
        </p:grpSp>
        <p:grpSp>
          <p:nvGrpSpPr>
            <p:cNvPr id="207" name="Grupp 14"/>
            <p:cNvGrpSpPr/>
            <p:nvPr/>
          </p:nvGrpSpPr>
          <p:grpSpPr>
            <a:xfrm>
              <a:off x="35496" y="4027680"/>
              <a:ext cx="4544115" cy="2997522"/>
              <a:chOff x="35496" y="2420888"/>
              <a:chExt cx="4544115" cy="2997522"/>
            </a:xfrm>
          </p:grpSpPr>
          <p:sp>
            <p:nvSpPr>
              <p:cNvPr id="209" name="Rectangle 10"/>
              <p:cNvSpPr>
                <a:spLocks noChangeAspect="1" noChangeArrowheads="1"/>
              </p:cNvSpPr>
              <p:nvPr/>
            </p:nvSpPr>
            <p:spPr bwMode="auto">
              <a:xfrm>
                <a:off x="35496" y="2420888"/>
                <a:ext cx="4544115" cy="29975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 name="Freeform 640"/>
              <p:cNvSpPr>
                <a:spLocks noChangeAspect="1"/>
              </p:cNvSpPr>
              <p:nvPr/>
            </p:nvSpPr>
            <p:spPr bwMode="auto">
              <a:xfrm>
                <a:off x="2309591" y="2543715"/>
                <a:ext cx="1626737" cy="636635"/>
              </a:xfrm>
              <a:custGeom>
                <a:avLst/>
                <a:gdLst>
                  <a:gd name="T0" fmla="*/ 0 w 1674"/>
                  <a:gd name="T1" fmla="*/ 42 h 655"/>
                  <a:gd name="T2" fmla="*/ 904 w 1674"/>
                  <a:gd name="T3" fmla="*/ 608 h 655"/>
                  <a:gd name="T4" fmla="*/ 1424 w 1674"/>
                  <a:gd name="T5" fmla="*/ 655 h 655"/>
                  <a:gd name="T6" fmla="*/ 1674 w 1674"/>
                  <a:gd name="T7" fmla="*/ 566 h 655"/>
                  <a:gd name="T8" fmla="*/ 1520 w 1674"/>
                  <a:gd name="T9" fmla="*/ 264 h 655"/>
                  <a:gd name="T10" fmla="*/ 1148 w 1674"/>
                  <a:gd name="T11" fmla="*/ 63 h 655"/>
                  <a:gd name="T12" fmla="*/ 1042 w 1674"/>
                  <a:gd name="T13" fmla="*/ 37 h 655"/>
                  <a:gd name="T14" fmla="*/ 595 w 1674"/>
                  <a:gd name="T15" fmla="*/ 0 h 655"/>
                  <a:gd name="T16" fmla="*/ 356 w 1674"/>
                  <a:gd name="T17" fmla="*/ 16 h 655"/>
                  <a:gd name="T18" fmla="*/ 0 w 1674"/>
                  <a:gd name="T19" fmla="*/ 42 h 6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74" h="655">
                    <a:moveTo>
                      <a:pt x="0" y="42"/>
                    </a:moveTo>
                    <a:lnTo>
                      <a:pt x="904" y="608"/>
                    </a:lnTo>
                    <a:lnTo>
                      <a:pt x="1424" y="655"/>
                    </a:lnTo>
                    <a:lnTo>
                      <a:pt x="1674" y="566"/>
                    </a:lnTo>
                    <a:lnTo>
                      <a:pt x="1520" y="264"/>
                    </a:lnTo>
                    <a:lnTo>
                      <a:pt x="1148" y="63"/>
                    </a:lnTo>
                    <a:lnTo>
                      <a:pt x="1042" y="37"/>
                    </a:lnTo>
                    <a:lnTo>
                      <a:pt x="595" y="0"/>
                    </a:lnTo>
                    <a:lnTo>
                      <a:pt x="356" y="16"/>
                    </a:lnTo>
                    <a:lnTo>
                      <a:pt x="0" y="42"/>
                    </a:lnTo>
                    <a:close/>
                  </a:path>
                </a:pathLst>
              </a:custGeom>
              <a:solidFill>
                <a:srgbClr val="AFAFAF"/>
              </a:solidFill>
              <a:ln w="7938">
                <a:solidFill>
                  <a:srgbClr val="000000"/>
                </a:solidFill>
                <a:prstDash val="solid"/>
                <a:round/>
                <a:headEnd/>
                <a:tailEnd/>
              </a:ln>
            </p:spPr>
            <p:txBody>
              <a:bodyPr/>
              <a:lstStyle/>
              <a:p>
                <a:endParaRPr lang="sv-SE"/>
              </a:p>
            </p:txBody>
          </p:sp>
          <p:sp>
            <p:nvSpPr>
              <p:cNvPr id="212" name="Freeform 641"/>
              <p:cNvSpPr>
                <a:spLocks noChangeAspect="1"/>
              </p:cNvSpPr>
              <p:nvPr/>
            </p:nvSpPr>
            <p:spPr bwMode="auto">
              <a:xfrm>
                <a:off x="926767" y="3006369"/>
                <a:ext cx="1337151" cy="564710"/>
              </a:xfrm>
              <a:custGeom>
                <a:avLst/>
                <a:gdLst>
                  <a:gd name="T0" fmla="*/ 0 w 1376"/>
                  <a:gd name="T1" fmla="*/ 380 h 581"/>
                  <a:gd name="T2" fmla="*/ 37 w 1376"/>
                  <a:gd name="T3" fmla="*/ 581 h 581"/>
                  <a:gd name="T4" fmla="*/ 908 w 1376"/>
                  <a:gd name="T5" fmla="*/ 317 h 581"/>
                  <a:gd name="T6" fmla="*/ 1020 w 1376"/>
                  <a:gd name="T7" fmla="*/ 243 h 581"/>
                  <a:gd name="T8" fmla="*/ 1376 w 1376"/>
                  <a:gd name="T9" fmla="*/ 5 h 581"/>
                  <a:gd name="T10" fmla="*/ 855 w 1376"/>
                  <a:gd name="T11" fmla="*/ 0 h 581"/>
                  <a:gd name="T12" fmla="*/ 26 w 1376"/>
                  <a:gd name="T13" fmla="*/ 132 h 581"/>
                  <a:gd name="T14" fmla="*/ 0 w 1376"/>
                  <a:gd name="T15" fmla="*/ 380 h 5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76" h="581">
                    <a:moveTo>
                      <a:pt x="0" y="380"/>
                    </a:moveTo>
                    <a:lnTo>
                      <a:pt x="37" y="581"/>
                    </a:lnTo>
                    <a:lnTo>
                      <a:pt x="908" y="317"/>
                    </a:lnTo>
                    <a:lnTo>
                      <a:pt x="1020" y="243"/>
                    </a:lnTo>
                    <a:lnTo>
                      <a:pt x="1376" y="5"/>
                    </a:lnTo>
                    <a:lnTo>
                      <a:pt x="855" y="0"/>
                    </a:lnTo>
                    <a:lnTo>
                      <a:pt x="26" y="132"/>
                    </a:lnTo>
                    <a:lnTo>
                      <a:pt x="0" y="380"/>
                    </a:lnTo>
                    <a:close/>
                  </a:path>
                </a:pathLst>
              </a:custGeom>
              <a:solidFill>
                <a:srgbClr val="AFAFAF"/>
              </a:solidFill>
              <a:ln w="7938">
                <a:solidFill>
                  <a:srgbClr val="000000"/>
                </a:solidFill>
                <a:prstDash val="solid"/>
                <a:round/>
                <a:headEnd/>
                <a:tailEnd/>
              </a:ln>
            </p:spPr>
            <p:txBody>
              <a:bodyPr/>
              <a:lstStyle/>
              <a:p>
                <a:endParaRPr lang="sv-SE"/>
              </a:p>
            </p:txBody>
          </p:sp>
          <p:sp>
            <p:nvSpPr>
              <p:cNvPr id="214" name="Freeform 642"/>
              <p:cNvSpPr>
                <a:spLocks noChangeAspect="1"/>
              </p:cNvSpPr>
              <p:nvPr/>
            </p:nvSpPr>
            <p:spPr bwMode="auto">
              <a:xfrm>
                <a:off x="265966" y="3694518"/>
                <a:ext cx="1616048" cy="945719"/>
              </a:xfrm>
              <a:custGeom>
                <a:avLst/>
                <a:gdLst>
                  <a:gd name="T0" fmla="*/ 0 w 1663"/>
                  <a:gd name="T1" fmla="*/ 338 h 973"/>
                  <a:gd name="T2" fmla="*/ 138 w 1663"/>
                  <a:gd name="T3" fmla="*/ 661 h 973"/>
                  <a:gd name="T4" fmla="*/ 329 w 1663"/>
                  <a:gd name="T5" fmla="*/ 809 h 973"/>
                  <a:gd name="T6" fmla="*/ 908 w 1663"/>
                  <a:gd name="T7" fmla="*/ 973 h 973"/>
                  <a:gd name="T8" fmla="*/ 1099 w 1663"/>
                  <a:gd name="T9" fmla="*/ 936 h 973"/>
                  <a:gd name="T10" fmla="*/ 1535 w 1663"/>
                  <a:gd name="T11" fmla="*/ 772 h 973"/>
                  <a:gd name="T12" fmla="*/ 1663 w 1663"/>
                  <a:gd name="T13" fmla="*/ 243 h 973"/>
                  <a:gd name="T14" fmla="*/ 1312 w 1663"/>
                  <a:gd name="T15" fmla="*/ 100 h 973"/>
                  <a:gd name="T16" fmla="*/ 1036 w 1663"/>
                  <a:gd name="T17" fmla="*/ 42 h 973"/>
                  <a:gd name="T18" fmla="*/ 350 w 1663"/>
                  <a:gd name="T19" fmla="*/ 0 h 973"/>
                  <a:gd name="T20" fmla="*/ 0 w 1663"/>
                  <a:gd name="T21" fmla="*/ 338 h 9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63" h="973">
                    <a:moveTo>
                      <a:pt x="0" y="338"/>
                    </a:moveTo>
                    <a:lnTo>
                      <a:pt x="138" y="661"/>
                    </a:lnTo>
                    <a:lnTo>
                      <a:pt x="329" y="809"/>
                    </a:lnTo>
                    <a:lnTo>
                      <a:pt x="908" y="973"/>
                    </a:lnTo>
                    <a:lnTo>
                      <a:pt x="1099" y="936"/>
                    </a:lnTo>
                    <a:lnTo>
                      <a:pt x="1535" y="772"/>
                    </a:lnTo>
                    <a:lnTo>
                      <a:pt x="1663" y="243"/>
                    </a:lnTo>
                    <a:lnTo>
                      <a:pt x="1312" y="100"/>
                    </a:lnTo>
                    <a:lnTo>
                      <a:pt x="1036" y="42"/>
                    </a:lnTo>
                    <a:lnTo>
                      <a:pt x="350" y="0"/>
                    </a:lnTo>
                    <a:lnTo>
                      <a:pt x="0" y="338"/>
                    </a:lnTo>
                    <a:close/>
                  </a:path>
                </a:pathLst>
              </a:custGeom>
              <a:solidFill>
                <a:srgbClr val="AFAFAF"/>
              </a:solidFill>
              <a:ln w="7938">
                <a:solidFill>
                  <a:srgbClr val="000000"/>
                </a:solidFill>
                <a:prstDash val="solid"/>
                <a:round/>
                <a:headEnd/>
                <a:tailEnd/>
              </a:ln>
            </p:spPr>
            <p:txBody>
              <a:bodyPr/>
              <a:lstStyle/>
              <a:p>
                <a:endParaRPr lang="sv-SE"/>
              </a:p>
            </p:txBody>
          </p:sp>
          <p:sp>
            <p:nvSpPr>
              <p:cNvPr id="215" name="Freeform 643"/>
              <p:cNvSpPr>
                <a:spLocks noChangeAspect="1"/>
              </p:cNvSpPr>
              <p:nvPr/>
            </p:nvSpPr>
            <p:spPr bwMode="auto">
              <a:xfrm>
                <a:off x="1933517" y="4768535"/>
                <a:ext cx="1192357" cy="483065"/>
              </a:xfrm>
              <a:custGeom>
                <a:avLst/>
                <a:gdLst>
                  <a:gd name="T0" fmla="*/ 0 w 1227"/>
                  <a:gd name="T1" fmla="*/ 53 h 497"/>
                  <a:gd name="T2" fmla="*/ 117 w 1227"/>
                  <a:gd name="T3" fmla="*/ 343 h 497"/>
                  <a:gd name="T4" fmla="*/ 823 w 1227"/>
                  <a:gd name="T5" fmla="*/ 497 h 497"/>
                  <a:gd name="T6" fmla="*/ 1184 w 1227"/>
                  <a:gd name="T7" fmla="*/ 380 h 497"/>
                  <a:gd name="T8" fmla="*/ 1227 w 1227"/>
                  <a:gd name="T9" fmla="*/ 328 h 497"/>
                  <a:gd name="T10" fmla="*/ 1142 w 1227"/>
                  <a:gd name="T11" fmla="*/ 0 h 497"/>
                  <a:gd name="T12" fmla="*/ 0 w 1227"/>
                  <a:gd name="T13" fmla="*/ 53 h 4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7" h="497">
                    <a:moveTo>
                      <a:pt x="0" y="53"/>
                    </a:moveTo>
                    <a:lnTo>
                      <a:pt x="117" y="343"/>
                    </a:lnTo>
                    <a:lnTo>
                      <a:pt x="823" y="497"/>
                    </a:lnTo>
                    <a:lnTo>
                      <a:pt x="1184" y="380"/>
                    </a:lnTo>
                    <a:lnTo>
                      <a:pt x="1227" y="328"/>
                    </a:lnTo>
                    <a:lnTo>
                      <a:pt x="1142" y="0"/>
                    </a:lnTo>
                    <a:lnTo>
                      <a:pt x="0" y="53"/>
                    </a:lnTo>
                    <a:close/>
                  </a:path>
                </a:pathLst>
              </a:custGeom>
              <a:solidFill>
                <a:srgbClr val="AFAFAF"/>
              </a:solidFill>
              <a:ln w="7938">
                <a:solidFill>
                  <a:srgbClr val="000000"/>
                </a:solidFill>
                <a:prstDash val="solid"/>
                <a:round/>
                <a:headEnd/>
                <a:tailEnd/>
              </a:ln>
            </p:spPr>
            <p:txBody>
              <a:bodyPr/>
              <a:lstStyle/>
              <a:p>
                <a:endParaRPr lang="sv-SE"/>
              </a:p>
            </p:txBody>
          </p:sp>
          <p:sp>
            <p:nvSpPr>
              <p:cNvPr id="216" name="Freeform 644"/>
              <p:cNvSpPr>
                <a:spLocks noChangeAspect="1"/>
              </p:cNvSpPr>
              <p:nvPr/>
            </p:nvSpPr>
            <p:spPr bwMode="auto">
              <a:xfrm>
                <a:off x="2268777" y="3849059"/>
                <a:ext cx="897912" cy="559850"/>
              </a:xfrm>
              <a:custGeom>
                <a:avLst/>
                <a:gdLst>
                  <a:gd name="T0" fmla="*/ 0 w 924"/>
                  <a:gd name="T1" fmla="*/ 576 h 576"/>
                  <a:gd name="T2" fmla="*/ 924 w 924"/>
                  <a:gd name="T3" fmla="*/ 497 h 576"/>
                  <a:gd name="T4" fmla="*/ 728 w 924"/>
                  <a:gd name="T5" fmla="*/ 216 h 576"/>
                  <a:gd name="T6" fmla="*/ 351 w 924"/>
                  <a:gd name="T7" fmla="*/ 0 h 576"/>
                  <a:gd name="T8" fmla="*/ 0 w 924"/>
                  <a:gd name="T9" fmla="*/ 576 h 5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4" h="576">
                    <a:moveTo>
                      <a:pt x="0" y="576"/>
                    </a:moveTo>
                    <a:lnTo>
                      <a:pt x="924" y="497"/>
                    </a:lnTo>
                    <a:lnTo>
                      <a:pt x="728" y="216"/>
                    </a:lnTo>
                    <a:lnTo>
                      <a:pt x="351" y="0"/>
                    </a:lnTo>
                    <a:lnTo>
                      <a:pt x="0" y="576"/>
                    </a:lnTo>
                    <a:close/>
                  </a:path>
                </a:pathLst>
              </a:custGeom>
              <a:solidFill>
                <a:srgbClr val="AFAFAF"/>
              </a:solidFill>
              <a:ln w="7938">
                <a:solidFill>
                  <a:srgbClr val="000000"/>
                </a:solidFill>
                <a:prstDash val="solid"/>
                <a:round/>
                <a:headEnd/>
                <a:tailEnd/>
              </a:ln>
            </p:spPr>
            <p:txBody>
              <a:bodyPr/>
              <a:lstStyle/>
              <a:p>
                <a:endParaRPr lang="sv-SE"/>
              </a:p>
            </p:txBody>
          </p:sp>
          <p:sp>
            <p:nvSpPr>
              <p:cNvPr id="217" name="Freeform 645"/>
              <p:cNvSpPr>
                <a:spLocks noChangeAspect="1"/>
              </p:cNvSpPr>
              <p:nvPr/>
            </p:nvSpPr>
            <p:spPr bwMode="auto">
              <a:xfrm>
                <a:off x="3316341" y="3483602"/>
                <a:ext cx="1095181" cy="617196"/>
              </a:xfrm>
              <a:custGeom>
                <a:avLst/>
                <a:gdLst>
                  <a:gd name="T0" fmla="*/ 0 w 1127"/>
                  <a:gd name="T1" fmla="*/ 439 h 635"/>
                  <a:gd name="T2" fmla="*/ 659 w 1127"/>
                  <a:gd name="T3" fmla="*/ 635 h 635"/>
                  <a:gd name="T4" fmla="*/ 1036 w 1127"/>
                  <a:gd name="T5" fmla="*/ 534 h 635"/>
                  <a:gd name="T6" fmla="*/ 1127 w 1127"/>
                  <a:gd name="T7" fmla="*/ 185 h 635"/>
                  <a:gd name="T8" fmla="*/ 797 w 1127"/>
                  <a:gd name="T9" fmla="*/ 0 h 635"/>
                  <a:gd name="T10" fmla="*/ 271 w 1127"/>
                  <a:gd name="T11" fmla="*/ 228 h 635"/>
                  <a:gd name="T12" fmla="*/ 0 w 1127"/>
                  <a:gd name="T13" fmla="*/ 439 h 6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7" h="635">
                    <a:moveTo>
                      <a:pt x="0" y="439"/>
                    </a:moveTo>
                    <a:lnTo>
                      <a:pt x="659" y="635"/>
                    </a:lnTo>
                    <a:lnTo>
                      <a:pt x="1036" y="534"/>
                    </a:lnTo>
                    <a:lnTo>
                      <a:pt x="1127" y="185"/>
                    </a:lnTo>
                    <a:lnTo>
                      <a:pt x="797" y="0"/>
                    </a:lnTo>
                    <a:lnTo>
                      <a:pt x="271" y="228"/>
                    </a:lnTo>
                    <a:lnTo>
                      <a:pt x="0" y="439"/>
                    </a:lnTo>
                    <a:close/>
                  </a:path>
                </a:pathLst>
              </a:custGeom>
              <a:solidFill>
                <a:srgbClr val="AFAFAF"/>
              </a:solidFill>
              <a:ln w="7938">
                <a:solidFill>
                  <a:srgbClr val="000000"/>
                </a:solidFill>
                <a:prstDash val="solid"/>
                <a:round/>
                <a:headEnd/>
                <a:tailEnd/>
              </a:ln>
            </p:spPr>
            <p:txBody>
              <a:bodyPr/>
              <a:lstStyle/>
              <a:p>
                <a:endParaRPr lang="sv-SE"/>
              </a:p>
            </p:txBody>
          </p:sp>
          <p:sp>
            <p:nvSpPr>
              <p:cNvPr id="218" name="Freeform 646"/>
              <p:cNvSpPr>
                <a:spLocks noChangeAspect="1"/>
              </p:cNvSpPr>
              <p:nvPr/>
            </p:nvSpPr>
            <p:spPr bwMode="auto">
              <a:xfrm>
                <a:off x="3683669" y="4254368"/>
                <a:ext cx="567512" cy="606504"/>
              </a:xfrm>
              <a:custGeom>
                <a:avLst/>
                <a:gdLst>
                  <a:gd name="T0" fmla="*/ 0 w 584"/>
                  <a:gd name="T1" fmla="*/ 524 h 624"/>
                  <a:gd name="T2" fmla="*/ 74 w 584"/>
                  <a:gd name="T3" fmla="*/ 624 h 624"/>
                  <a:gd name="T4" fmla="*/ 531 w 584"/>
                  <a:gd name="T5" fmla="*/ 508 h 624"/>
                  <a:gd name="T6" fmla="*/ 584 w 584"/>
                  <a:gd name="T7" fmla="*/ 275 h 624"/>
                  <a:gd name="T8" fmla="*/ 563 w 584"/>
                  <a:gd name="T9" fmla="*/ 64 h 624"/>
                  <a:gd name="T10" fmla="*/ 467 w 584"/>
                  <a:gd name="T11" fmla="*/ 0 h 624"/>
                  <a:gd name="T12" fmla="*/ 212 w 584"/>
                  <a:gd name="T13" fmla="*/ 169 h 624"/>
                  <a:gd name="T14" fmla="*/ 0 w 584"/>
                  <a:gd name="T15" fmla="*/ 524 h 6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84" h="624">
                    <a:moveTo>
                      <a:pt x="0" y="524"/>
                    </a:moveTo>
                    <a:lnTo>
                      <a:pt x="74" y="624"/>
                    </a:lnTo>
                    <a:lnTo>
                      <a:pt x="531" y="508"/>
                    </a:lnTo>
                    <a:lnTo>
                      <a:pt x="584" y="275"/>
                    </a:lnTo>
                    <a:lnTo>
                      <a:pt x="563" y="64"/>
                    </a:lnTo>
                    <a:lnTo>
                      <a:pt x="467" y="0"/>
                    </a:lnTo>
                    <a:lnTo>
                      <a:pt x="212" y="169"/>
                    </a:lnTo>
                    <a:lnTo>
                      <a:pt x="0" y="524"/>
                    </a:lnTo>
                    <a:close/>
                  </a:path>
                </a:pathLst>
              </a:custGeom>
              <a:solidFill>
                <a:srgbClr val="AFAFAF"/>
              </a:solidFill>
              <a:ln w="7938">
                <a:solidFill>
                  <a:srgbClr val="000000"/>
                </a:solidFill>
                <a:prstDash val="solid"/>
                <a:round/>
                <a:headEnd/>
                <a:tailEnd/>
              </a:ln>
            </p:spPr>
            <p:txBody>
              <a:bodyPr/>
              <a:lstStyle/>
              <a:p>
                <a:endParaRPr lang="sv-SE"/>
              </a:p>
            </p:txBody>
          </p:sp>
          <p:sp>
            <p:nvSpPr>
              <p:cNvPr id="219" name="Freeform 647"/>
              <p:cNvSpPr>
                <a:spLocks noChangeAspect="1"/>
              </p:cNvSpPr>
              <p:nvPr/>
            </p:nvSpPr>
            <p:spPr bwMode="auto">
              <a:xfrm>
                <a:off x="3295934" y="4876423"/>
                <a:ext cx="826002" cy="416000"/>
              </a:xfrm>
              <a:custGeom>
                <a:avLst/>
                <a:gdLst>
                  <a:gd name="T0" fmla="*/ 0 w 850"/>
                  <a:gd name="T1" fmla="*/ 127 h 428"/>
                  <a:gd name="T2" fmla="*/ 117 w 850"/>
                  <a:gd name="T3" fmla="*/ 428 h 428"/>
                  <a:gd name="T4" fmla="*/ 547 w 850"/>
                  <a:gd name="T5" fmla="*/ 317 h 428"/>
                  <a:gd name="T6" fmla="*/ 850 w 850"/>
                  <a:gd name="T7" fmla="*/ 116 h 428"/>
                  <a:gd name="T8" fmla="*/ 207 w 850"/>
                  <a:gd name="T9" fmla="*/ 0 h 428"/>
                  <a:gd name="T10" fmla="*/ 138 w 850"/>
                  <a:gd name="T11" fmla="*/ 32 h 428"/>
                  <a:gd name="T12" fmla="*/ 0 w 850"/>
                  <a:gd name="T13" fmla="*/ 127 h 4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0" h="428">
                    <a:moveTo>
                      <a:pt x="0" y="127"/>
                    </a:moveTo>
                    <a:lnTo>
                      <a:pt x="117" y="428"/>
                    </a:lnTo>
                    <a:lnTo>
                      <a:pt x="547" y="317"/>
                    </a:lnTo>
                    <a:lnTo>
                      <a:pt x="850" y="116"/>
                    </a:lnTo>
                    <a:lnTo>
                      <a:pt x="207" y="0"/>
                    </a:lnTo>
                    <a:lnTo>
                      <a:pt x="138" y="32"/>
                    </a:lnTo>
                    <a:lnTo>
                      <a:pt x="0" y="127"/>
                    </a:lnTo>
                    <a:close/>
                  </a:path>
                </a:pathLst>
              </a:custGeom>
              <a:solidFill>
                <a:srgbClr val="AFAFAF"/>
              </a:solidFill>
              <a:ln w="7938">
                <a:solidFill>
                  <a:srgbClr val="000000"/>
                </a:solidFill>
                <a:prstDash val="solid"/>
                <a:round/>
                <a:headEnd/>
                <a:tailEnd/>
              </a:ln>
            </p:spPr>
            <p:txBody>
              <a:bodyPr/>
              <a:lstStyle/>
              <a:p>
                <a:endParaRPr lang="sv-SE"/>
              </a:p>
            </p:txBody>
          </p:sp>
          <p:sp>
            <p:nvSpPr>
              <p:cNvPr id="220" name="Rectangle 648"/>
              <p:cNvSpPr>
                <a:spLocks noChangeAspect="1" noChangeArrowheads="1"/>
              </p:cNvSpPr>
              <p:nvPr/>
            </p:nvSpPr>
            <p:spPr bwMode="auto">
              <a:xfrm>
                <a:off x="2299873" y="2574817"/>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21" name="Rectangle 650"/>
              <p:cNvSpPr>
                <a:spLocks noChangeAspect="1" noChangeArrowheads="1"/>
              </p:cNvSpPr>
              <p:nvPr/>
            </p:nvSpPr>
            <p:spPr bwMode="auto">
              <a:xfrm>
                <a:off x="3414489" y="259522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22" name="Rectangle 652"/>
              <p:cNvSpPr>
                <a:spLocks noChangeAspect="1" noChangeArrowheads="1"/>
              </p:cNvSpPr>
              <p:nvPr/>
            </p:nvSpPr>
            <p:spPr bwMode="auto">
              <a:xfrm>
                <a:off x="3151141" y="256412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24" name="Rectangle 654"/>
              <p:cNvSpPr>
                <a:spLocks noChangeAspect="1" noChangeArrowheads="1"/>
              </p:cNvSpPr>
              <p:nvPr/>
            </p:nvSpPr>
            <p:spPr bwMode="auto">
              <a:xfrm>
                <a:off x="2645822" y="2548574"/>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26" name="Rectangle 656"/>
              <p:cNvSpPr>
                <a:spLocks noChangeAspect="1" noChangeArrowheads="1"/>
              </p:cNvSpPr>
              <p:nvPr/>
            </p:nvSpPr>
            <p:spPr bwMode="auto">
              <a:xfrm>
                <a:off x="1375723" y="3119116"/>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28" name="Rectangle 658"/>
              <p:cNvSpPr>
                <a:spLocks noChangeAspect="1" noChangeArrowheads="1"/>
              </p:cNvSpPr>
              <p:nvPr/>
            </p:nvSpPr>
            <p:spPr bwMode="auto">
              <a:xfrm>
                <a:off x="3735172" y="279545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30" name="Rectangle 660"/>
              <p:cNvSpPr>
                <a:spLocks noChangeAspect="1" noChangeArrowheads="1"/>
              </p:cNvSpPr>
              <p:nvPr/>
            </p:nvSpPr>
            <p:spPr bwMode="auto">
              <a:xfrm>
                <a:off x="3007319" y="259522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32" name="Rectangle 662"/>
              <p:cNvSpPr>
                <a:spLocks noChangeAspect="1" noChangeArrowheads="1"/>
              </p:cNvSpPr>
              <p:nvPr/>
            </p:nvSpPr>
            <p:spPr bwMode="auto">
              <a:xfrm>
                <a:off x="942315" y="312397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34" name="Rectangle 664"/>
              <p:cNvSpPr>
                <a:spLocks noChangeAspect="1" noChangeArrowheads="1"/>
              </p:cNvSpPr>
              <p:nvPr/>
            </p:nvSpPr>
            <p:spPr bwMode="auto">
              <a:xfrm>
                <a:off x="2253228" y="300053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36" name="Rectangle 666"/>
              <p:cNvSpPr>
                <a:spLocks noChangeAspect="1" noChangeArrowheads="1"/>
              </p:cNvSpPr>
              <p:nvPr/>
            </p:nvSpPr>
            <p:spPr bwMode="auto">
              <a:xfrm>
                <a:off x="3683669" y="317063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38" name="Rectangle 668"/>
              <p:cNvSpPr>
                <a:spLocks noChangeAspect="1" noChangeArrowheads="1"/>
              </p:cNvSpPr>
              <p:nvPr/>
            </p:nvSpPr>
            <p:spPr bwMode="auto">
              <a:xfrm>
                <a:off x="1262027" y="3725620"/>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40" name="Rectangle 670"/>
              <p:cNvSpPr>
                <a:spLocks noChangeAspect="1" noChangeArrowheads="1"/>
              </p:cNvSpPr>
              <p:nvPr/>
            </p:nvSpPr>
            <p:spPr bwMode="auto">
              <a:xfrm>
                <a:off x="3775987" y="2790593"/>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42" name="Rectangle 672"/>
              <p:cNvSpPr>
                <a:spLocks noChangeAspect="1" noChangeArrowheads="1"/>
              </p:cNvSpPr>
              <p:nvPr/>
            </p:nvSpPr>
            <p:spPr bwMode="auto">
              <a:xfrm>
                <a:off x="1799414" y="330378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44" name="Rectangle 674"/>
              <p:cNvSpPr>
                <a:spLocks noChangeAspect="1" noChangeArrowheads="1"/>
              </p:cNvSpPr>
              <p:nvPr/>
            </p:nvSpPr>
            <p:spPr bwMode="auto">
              <a:xfrm>
                <a:off x="3925639" y="308315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46" name="Rectangle 676"/>
              <p:cNvSpPr>
                <a:spLocks noChangeAspect="1" noChangeArrowheads="1"/>
              </p:cNvSpPr>
              <p:nvPr/>
            </p:nvSpPr>
            <p:spPr bwMode="auto">
              <a:xfrm>
                <a:off x="1091968" y="318035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48" name="Rectangle 678"/>
              <p:cNvSpPr>
                <a:spLocks noChangeAspect="1" noChangeArrowheads="1"/>
              </p:cNvSpPr>
              <p:nvPr/>
            </p:nvSpPr>
            <p:spPr bwMode="auto">
              <a:xfrm>
                <a:off x="1746938" y="299567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50" name="Rectangle 680"/>
              <p:cNvSpPr>
                <a:spLocks noChangeAspect="1" noChangeArrowheads="1"/>
              </p:cNvSpPr>
              <p:nvPr/>
            </p:nvSpPr>
            <p:spPr bwMode="auto">
              <a:xfrm>
                <a:off x="2036525" y="509219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52" name="Rectangle 682"/>
              <p:cNvSpPr>
                <a:spLocks noChangeAspect="1" noChangeArrowheads="1"/>
              </p:cNvSpPr>
              <p:nvPr/>
            </p:nvSpPr>
            <p:spPr bwMode="auto">
              <a:xfrm>
                <a:off x="1050182" y="344277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54" name="Rectangle 684"/>
              <p:cNvSpPr>
                <a:spLocks noChangeAspect="1" noChangeArrowheads="1"/>
              </p:cNvSpPr>
              <p:nvPr/>
            </p:nvSpPr>
            <p:spPr bwMode="auto">
              <a:xfrm>
                <a:off x="1427227" y="329892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56" name="Rectangle 686"/>
              <p:cNvSpPr>
                <a:spLocks noChangeAspect="1" noChangeArrowheads="1"/>
              </p:cNvSpPr>
              <p:nvPr/>
            </p:nvSpPr>
            <p:spPr bwMode="auto">
              <a:xfrm>
                <a:off x="916078" y="336599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58" name="Rectangle 688"/>
              <p:cNvSpPr>
                <a:spLocks noChangeAspect="1" noChangeArrowheads="1"/>
              </p:cNvSpPr>
              <p:nvPr/>
            </p:nvSpPr>
            <p:spPr bwMode="auto">
              <a:xfrm>
                <a:off x="952033" y="356135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60" name="Rectangle 690"/>
              <p:cNvSpPr>
                <a:spLocks noChangeAspect="1" noChangeArrowheads="1"/>
              </p:cNvSpPr>
              <p:nvPr/>
            </p:nvSpPr>
            <p:spPr bwMode="auto">
              <a:xfrm>
                <a:off x="4112218" y="389474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62" name="Rectangle 692"/>
              <p:cNvSpPr>
                <a:spLocks noChangeAspect="1" noChangeArrowheads="1"/>
              </p:cNvSpPr>
              <p:nvPr/>
            </p:nvSpPr>
            <p:spPr bwMode="auto">
              <a:xfrm>
                <a:off x="1324220" y="391029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64" name="Rectangle 694"/>
              <p:cNvSpPr>
                <a:spLocks noChangeAspect="1" noChangeArrowheads="1"/>
              </p:cNvSpPr>
              <p:nvPr/>
            </p:nvSpPr>
            <p:spPr bwMode="auto">
              <a:xfrm>
                <a:off x="699374" y="373534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66" name="Rectangle 696"/>
              <p:cNvSpPr>
                <a:spLocks noChangeAspect="1" noChangeArrowheads="1"/>
              </p:cNvSpPr>
              <p:nvPr/>
            </p:nvSpPr>
            <p:spPr bwMode="auto">
              <a:xfrm>
                <a:off x="2878074" y="253302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68" name="Rectangle 698"/>
              <p:cNvSpPr>
                <a:spLocks noChangeAspect="1" noChangeArrowheads="1"/>
              </p:cNvSpPr>
              <p:nvPr/>
            </p:nvSpPr>
            <p:spPr bwMode="auto">
              <a:xfrm>
                <a:off x="3311482" y="256898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70" name="Rectangle 700"/>
              <p:cNvSpPr>
                <a:spLocks noChangeAspect="1" noChangeArrowheads="1"/>
              </p:cNvSpPr>
              <p:nvPr/>
            </p:nvSpPr>
            <p:spPr bwMode="auto">
              <a:xfrm>
                <a:off x="1907280" y="3231864"/>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72" name="Rectangle 702"/>
              <p:cNvSpPr>
                <a:spLocks noChangeAspect="1" noChangeArrowheads="1"/>
              </p:cNvSpPr>
              <p:nvPr/>
            </p:nvSpPr>
            <p:spPr bwMode="auto">
              <a:xfrm>
                <a:off x="3146282" y="2851827"/>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74" name="Rectangle 704"/>
              <p:cNvSpPr>
                <a:spLocks noChangeAspect="1" noChangeArrowheads="1"/>
              </p:cNvSpPr>
              <p:nvPr/>
            </p:nvSpPr>
            <p:spPr bwMode="auto">
              <a:xfrm>
                <a:off x="3538876" y="267687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76" name="Rectangle 706"/>
              <p:cNvSpPr>
                <a:spLocks noChangeAspect="1" noChangeArrowheads="1"/>
              </p:cNvSpPr>
              <p:nvPr/>
            </p:nvSpPr>
            <p:spPr bwMode="auto">
              <a:xfrm>
                <a:off x="3219164" y="264674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78" name="Rectangle 708"/>
              <p:cNvSpPr>
                <a:spLocks noChangeAspect="1" noChangeArrowheads="1"/>
              </p:cNvSpPr>
              <p:nvPr/>
            </p:nvSpPr>
            <p:spPr bwMode="auto">
              <a:xfrm>
                <a:off x="3569972" y="3694518"/>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80" name="Rectangle 710"/>
              <p:cNvSpPr>
                <a:spLocks noChangeAspect="1" noChangeArrowheads="1"/>
              </p:cNvSpPr>
              <p:nvPr/>
            </p:nvSpPr>
            <p:spPr bwMode="auto">
              <a:xfrm>
                <a:off x="389380" y="432629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82" name="Rectangle 712"/>
              <p:cNvSpPr>
                <a:spLocks noChangeAspect="1" noChangeArrowheads="1"/>
              </p:cNvSpPr>
              <p:nvPr/>
            </p:nvSpPr>
            <p:spPr bwMode="auto">
              <a:xfrm>
                <a:off x="1365034" y="4440012"/>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84" name="Rectangle 714"/>
              <p:cNvSpPr>
                <a:spLocks noChangeAspect="1" noChangeArrowheads="1"/>
              </p:cNvSpPr>
              <p:nvPr/>
            </p:nvSpPr>
            <p:spPr bwMode="auto">
              <a:xfrm>
                <a:off x="3342579" y="290334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286" name="Rectangle 716"/>
              <p:cNvSpPr>
                <a:spLocks noChangeAspect="1" noChangeArrowheads="1"/>
              </p:cNvSpPr>
              <p:nvPr/>
            </p:nvSpPr>
            <p:spPr bwMode="auto">
              <a:xfrm>
                <a:off x="2708015" y="4064835"/>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288" name="Rectangle 718"/>
              <p:cNvSpPr>
                <a:spLocks noChangeAspect="1" noChangeArrowheads="1"/>
              </p:cNvSpPr>
              <p:nvPr/>
            </p:nvSpPr>
            <p:spPr bwMode="auto">
              <a:xfrm>
                <a:off x="596367" y="368382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90" name="Rectangle 720"/>
              <p:cNvSpPr>
                <a:spLocks noChangeAspect="1" noChangeArrowheads="1"/>
              </p:cNvSpPr>
              <p:nvPr/>
            </p:nvSpPr>
            <p:spPr bwMode="auto">
              <a:xfrm>
                <a:off x="3177378" y="312397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92" name="Rectangle 722"/>
              <p:cNvSpPr>
                <a:spLocks noChangeAspect="1" noChangeArrowheads="1"/>
              </p:cNvSpPr>
              <p:nvPr/>
            </p:nvSpPr>
            <p:spPr bwMode="auto">
              <a:xfrm>
                <a:off x="2594319" y="267687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94" name="Rectangle 724"/>
              <p:cNvSpPr>
                <a:spLocks noChangeAspect="1" noChangeArrowheads="1"/>
              </p:cNvSpPr>
              <p:nvPr/>
            </p:nvSpPr>
            <p:spPr bwMode="auto">
              <a:xfrm>
                <a:off x="4148173" y="427477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296" name="Rectangle 726"/>
              <p:cNvSpPr>
                <a:spLocks noChangeAspect="1" noChangeArrowheads="1"/>
              </p:cNvSpPr>
              <p:nvPr/>
            </p:nvSpPr>
            <p:spPr bwMode="auto">
              <a:xfrm>
                <a:off x="668277" y="431074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298" name="Rectangle 728"/>
              <p:cNvSpPr>
                <a:spLocks noChangeAspect="1" noChangeArrowheads="1"/>
              </p:cNvSpPr>
              <p:nvPr/>
            </p:nvSpPr>
            <p:spPr bwMode="auto">
              <a:xfrm>
                <a:off x="3378534" y="281100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00" name="Rectangle 730"/>
              <p:cNvSpPr>
                <a:spLocks noChangeAspect="1" noChangeArrowheads="1"/>
              </p:cNvSpPr>
              <p:nvPr/>
            </p:nvSpPr>
            <p:spPr bwMode="auto">
              <a:xfrm>
                <a:off x="1871324" y="3920985"/>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02" name="Rectangle 732"/>
              <p:cNvSpPr>
                <a:spLocks noChangeAspect="1" noChangeArrowheads="1"/>
              </p:cNvSpPr>
              <p:nvPr/>
            </p:nvSpPr>
            <p:spPr bwMode="auto">
              <a:xfrm>
                <a:off x="2815881" y="263119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04" name="Rectangle 734"/>
              <p:cNvSpPr>
                <a:spLocks noChangeAspect="1" noChangeArrowheads="1"/>
              </p:cNvSpPr>
              <p:nvPr/>
            </p:nvSpPr>
            <p:spPr bwMode="auto">
              <a:xfrm>
                <a:off x="1530234" y="378199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06" name="Rectangle 736"/>
              <p:cNvSpPr>
                <a:spLocks noChangeAspect="1" noChangeArrowheads="1"/>
              </p:cNvSpPr>
              <p:nvPr/>
            </p:nvSpPr>
            <p:spPr bwMode="auto">
              <a:xfrm>
                <a:off x="1137641" y="4629545"/>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08" name="Rectangle 738"/>
              <p:cNvSpPr>
                <a:spLocks noChangeAspect="1" noChangeArrowheads="1"/>
              </p:cNvSpPr>
              <p:nvPr/>
            </p:nvSpPr>
            <p:spPr bwMode="auto">
              <a:xfrm>
                <a:off x="1324220" y="459358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10" name="Rectangle 740"/>
              <p:cNvSpPr>
                <a:spLocks noChangeAspect="1" noChangeArrowheads="1"/>
              </p:cNvSpPr>
              <p:nvPr/>
            </p:nvSpPr>
            <p:spPr bwMode="auto">
              <a:xfrm>
                <a:off x="1809131" y="3972499"/>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12" name="Rectangle 742"/>
              <p:cNvSpPr>
                <a:spLocks noChangeAspect="1" noChangeArrowheads="1"/>
              </p:cNvSpPr>
              <p:nvPr/>
            </p:nvSpPr>
            <p:spPr bwMode="auto">
              <a:xfrm>
                <a:off x="2599177" y="383836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14" name="Rectangle 744"/>
              <p:cNvSpPr>
                <a:spLocks noChangeAspect="1" noChangeArrowheads="1"/>
              </p:cNvSpPr>
              <p:nvPr/>
            </p:nvSpPr>
            <p:spPr bwMode="auto">
              <a:xfrm>
                <a:off x="255277" y="401332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16" name="Rectangle 746"/>
              <p:cNvSpPr>
                <a:spLocks noChangeAspect="1" noChangeArrowheads="1"/>
              </p:cNvSpPr>
              <p:nvPr/>
            </p:nvSpPr>
            <p:spPr bwMode="auto">
              <a:xfrm>
                <a:off x="476839" y="4336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18" name="Rectangle 748"/>
              <p:cNvSpPr>
                <a:spLocks noChangeAspect="1" noChangeArrowheads="1"/>
              </p:cNvSpPr>
              <p:nvPr/>
            </p:nvSpPr>
            <p:spPr bwMode="auto">
              <a:xfrm>
                <a:off x="1746938" y="443418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20" name="Rectangle 750"/>
              <p:cNvSpPr>
                <a:spLocks noChangeAspect="1" noChangeArrowheads="1"/>
              </p:cNvSpPr>
              <p:nvPr/>
            </p:nvSpPr>
            <p:spPr bwMode="auto">
              <a:xfrm>
                <a:off x="574988" y="447014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22" name="Rectangle 752"/>
              <p:cNvSpPr>
                <a:spLocks noChangeAspect="1" noChangeArrowheads="1"/>
              </p:cNvSpPr>
              <p:nvPr/>
            </p:nvSpPr>
            <p:spPr bwMode="auto">
              <a:xfrm>
                <a:off x="4081121" y="3473882"/>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24" name="Rectangle 754"/>
              <p:cNvSpPr>
                <a:spLocks noChangeAspect="1" noChangeArrowheads="1"/>
              </p:cNvSpPr>
              <p:nvPr/>
            </p:nvSpPr>
            <p:spPr bwMode="auto">
              <a:xfrm>
                <a:off x="4313373" y="399291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26" name="Rectangle 756"/>
              <p:cNvSpPr>
                <a:spLocks noChangeAspect="1" noChangeArrowheads="1"/>
              </p:cNvSpPr>
              <p:nvPr/>
            </p:nvSpPr>
            <p:spPr bwMode="auto">
              <a:xfrm>
                <a:off x="2258087" y="4398218"/>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28" name="Rectangle 758"/>
              <p:cNvSpPr>
                <a:spLocks noChangeAspect="1" noChangeArrowheads="1"/>
              </p:cNvSpPr>
              <p:nvPr/>
            </p:nvSpPr>
            <p:spPr bwMode="auto">
              <a:xfrm>
                <a:off x="3420320" y="4896834"/>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30" name="Rectangle 760"/>
              <p:cNvSpPr>
                <a:spLocks noChangeAspect="1" noChangeArrowheads="1"/>
              </p:cNvSpPr>
              <p:nvPr/>
            </p:nvSpPr>
            <p:spPr bwMode="auto">
              <a:xfrm>
                <a:off x="3947017" y="4090106"/>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32" name="Rectangle 762"/>
              <p:cNvSpPr>
                <a:spLocks noChangeAspect="1" noChangeArrowheads="1"/>
              </p:cNvSpPr>
              <p:nvPr/>
            </p:nvSpPr>
            <p:spPr bwMode="auto">
              <a:xfrm>
                <a:off x="4018928" y="3807265"/>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34" name="Rectangle 764"/>
              <p:cNvSpPr>
                <a:spLocks noChangeAspect="1" noChangeArrowheads="1"/>
              </p:cNvSpPr>
              <p:nvPr/>
            </p:nvSpPr>
            <p:spPr bwMode="auto">
              <a:xfrm>
                <a:off x="3838180" y="397735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36" name="Rectangle 766"/>
              <p:cNvSpPr>
                <a:spLocks noChangeAspect="1" noChangeArrowheads="1"/>
              </p:cNvSpPr>
              <p:nvPr/>
            </p:nvSpPr>
            <p:spPr bwMode="auto">
              <a:xfrm>
                <a:off x="3662290" y="3833508"/>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38" name="Rectangle 768"/>
              <p:cNvSpPr>
                <a:spLocks noChangeAspect="1" noChangeArrowheads="1"/>
              </p:cNvSpPr>
              <p:nvPr/>
            </p:nvSpPr>
            <p:spPr bwMode="auto">
              <a:xfrm>
                <a:off x="2722592" y="5240909"/>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40" name="Rectangle 770"/>
              <p:cNvSpPr>
                <a:spLocks noChangeAspect="1" noChangeArrowheads="1"/>
              </p:cNvSpPr>
              <p:nvPr/>
            </p:nvSpPr>
            <p:spPr bwMode="auto">
              <a:xfrm>
                <a:off x="3398941" y="528173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42" name="Rectangle 772"/>
              <p:cNvSpPr>
                <a:spLocks noChangeAspect="1" noChangeArrowheads="1"/>
              </p:cNvSpPr>
              <p:nvPr/>
            </p:nvSpPr>
            <p:spPr bwMode="auto">
              <a:xfrm>
                <a:off x="3672979" y="4752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44" name="Rectangle 774"/>
              <p:cNvSpPr>
                <a:spLocks noChangeAspect="1" noChangeArrowheads="1"/>
              </p:cNvSpPr>
              <p:nvPr/>
            </p:nvSpPr>
            <p:spPr bwMode="auto">
              <a:xfrm>
                <a:off x="4220084" y="4305882"/>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46" name="Rectangle 776"/>
              <p:cNvSpPr>
                <a:spLocks noChangeAspect="1" noChangeArrowheads="1"/>
              </p:cNvSpPr>
              <p:nvPr/>
            </p:nvSpPr>
            <p:spPr bwMode="auto">
              <a:xfrm>
                <a:off x="4204536" y="4316573"/>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48" name="Rectangle 778"/>
              <p:cNvSpPr>
                <a:spLocks noChangeAspect="1" noChangeArrowheads="1"/>
              </p:cNvSpPr>
              <p:nvPr/>
            </p:nvSpPr>
            <p:spPr bwMode="auto">
              <a:xfrm>
                <a:off x="4179270" y="4691750"/>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50" name="Rectangle 780"/>
              <p:cNvSpPr>
                <a:spLocks noChangeAspect="1" noChangeArrowheads="1"/>
              </p:cNvSpPr>
              <p:nvPr/>
            </p:nvSpPr>
            <p:spPr bwMode="auto">
              <a:xfrm>
                <a:off x="4127766" y="4244648"/>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52" name="Rectangle 782"/>
              <p:cNvSpPr>
                <a:spLocks noChangeAspect="1" noChangeArrowheads="1"/>
              </p:cNvSpPr>
              <p:nvPr/>
            </p:nvSpPr>
            <p:spPr bwMode="auto">
              <a:xfrm>
                <a:off x="3894542" y="470633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54" name="Rectangle 784"/>
              <p:cNvSpPr>
                <a:spLocks noChangeAspect="1" noChangeArrowheads="1"/>
              </p:cNvSpPr>
              <p:nvPr/>
            </p:nvSpPr>
            <p:spPr bwMode="auto">
              <a:xfrm>
                <a:off x="3879966" y="4408909"/>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56" name="Rectangle 786"/>
              <p:cNvSpPr>
                <a:spLocks noChangeAspect="1" noChangeArrowheads="1"/>
              </p:cNvSpPr>
              <p:nvPr/>
            </p:nvSpPr>
            <p:spPr bwMode="auto">
              <a:xfrm>
                <a:off x="4096670" y="461399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58" name="Rectangle 788"/>
              <p:cNvSpPr>
                <a:spLocks noChangeAspect="1" noChangeArrowheads="1"/>
              </p:cNvSpPr>
              <p:nvPr/>
            </p:nvSpPr>
            <p:spPr bwMode="auto">
              <a:xfrm>
                <a:off x="4003380" y="471702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60" name="Rectangle 790"/>
              <p:cNvSpPr>
                <a:spLocks noChangeAspect="1" noChangeArrowheads="1"/>
              </p:cNvSpPr>
              <p:nvPr/>
            </p:nvSpPr>
            <p:spPr bwMode="auto">
              <a:xfrm>
                <a:off x="3435868" y="5117470"/>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62" name="Rectangle 792"/>
              <p:cNvSpPr>
                <a:spLocks noChangeAspect="1" noChangeArrowheads="1"/>
              </p:cNvSpPr>
              <p:nvPr/>
            </p:nvSpPr>
            <p:spPr bwMode="auto">
              <a:xfrm>
                <a:off x="4188987" y="4737433"/>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64" name="Rectangle 794"/>
              <p:cNvSpPr>
                <a:spLocks noChangeAspect="1" noChangeArrowheads="1"/>
              </p:cNvSpPr>
              <p:nvPr/>
            </p:nvSpPr>
            <p:spPr bwMode="auto">
              <a:xfrm>
                <a:off x="2970392" y="4989171"/>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66" name="Rectangle 796"/>
              <p:cNvSpPr>
                <a:spLocks noChangeAspect="1" noChangeArrowheads="1"/>
              </p:cNvSpPr>
              <p:nvPr/>
            </p:nvSpPr>
            <p:spPr bwMode="auto">
              <a:xfrm>
                <a:off x="3817773" y="5173843"/>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68" name="Rectangle 798"/>
              <p:cNvSpPr>
                <a:spLocks noChangeAspect="1" noChangeArrowheads="1"/>
              </p:cNvSpPr>
              <p:nvPr/>
            </p:nvSpPr>
            <p:spPr bwMode="auto">
              <a:xfrm>
                <a:off x="4112218" y="4979451"/>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70" name="Rectangle 800"/>
              <p:cNvSpPr>
                <a:spLocks noChangeAspect="1" noChangeArrowheads="1"/>
              </p:cNvSpPr>
              <p:nvPr/>
            </p:nvSpPr>
            <p:spPr bwMode="auto">
              <a:xfrm>
                <a:off x="3905232" y="506109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72" name="Rectangle 802"/>
              <p:cNvSpPr>
                <a:spLocks noChangeAspect="1" noChangeArrowheads="1"/>
              </p:cNvSpPr>
              <p:nvPr/>
            </p:nvSpPr>
            <p:spPr bwMode="auto">
              <a:xfrm>
                <a:off x="3435868" y="5240909"/>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74" name="Rectangle 804"/>
              <p:cNvSpPr>
                <a:spLocks noChangeAspect="1" noChangeArrowheads="1"/>
              </p:cNvSpPr>
              <p:nvPr/>
            </p:nvSpPr>
            <p:spPr bwMode="auto">
              <a:xfrm>
                <a:off x="3286216" y="498917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76" name="Rectangle 806"/>
              <p:cNvSpPr>
                <a:spLocks noChangeAspect="1" noChangeArrowheads="1"/>
              </p:cNvSpPr>
              <p:nvPr/>
            </p:nvSpPr>
            <p:spPr bwMode="auto">
              <a:xfrm>
                <a:off x="3487372" y="486573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78" name="Rectangle 808"/>
              <p:cNvSpPr>
                <a:spLocks noChangeAspect="1" noChangeArrowheads="1"/>
              </p:cNvSpPr>
              <p:nvPr/>
            </p:nvSpPr>
            <p:spPr bwMode="auto">
              <a:xfrm>
                <a:off x="2407739" y="5107750"/>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80" name="Rectangle 810"/>
              <p:cNvSpPr>
                <a:spLocks noChangeAspect="1" noChangeArrowheads="1"/>
              </p:cNvSpPr>
              <p:nvPr/>
            </p:nvSpPr>
            <p:spPr bwMode="auto">
              <a:xfrm>
                <a:off x="2811022" y="5153432"/>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82" name="Rectangle 812"/>
              <p:cNvSpPr>
                <a:spLocks noChangeAspect="1" noChangeArrowheads="1"/>
              </p:cNvSpPr>
              <p:nvPr/>
            </p:nvSpPr>
            <p:spPr bwMode="auto">
              <a:xfrm>
                <a:off x="2965533" y="40492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84" name="Rectangle 814"/>
              <p:cNvSpPr>
                <a:spLocks noChangeAspect="1" noChangeArrowheads="1"/>
              </p:cNvSpPr>
              <p:nvPr/>
            </p:nvSpPr>
            <p:spPr bwMode="auto">
              <a:xfrm>
                <a:off x="3156971" y="4321433"/>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386" name="Rectangle 816"/>
              <p:cNvSpPr>
                <a:spLocks noChangeAspect="1" noChangeArrowheads="1"/>
              </p:cNvSpPr>
              <p:nvPr/>
            </p:nvSpPr>
            <p:spPr bwMode="auto">
              <a:xfrm>
                <a:off x="2263918" y="498917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88" name="Rectangle 818"/>
              <p:cNvSpPr>
                <a:spLocks noChangeAspect="1" noChangeArrowheads="1"/>
              </p:cNvSpPr>
              <p:nvPr/>
            </p:nvSpPr>
            <p:spPr bwMode="auto">
              <a:xfrm>
                <a:off x="1514686" y="4336984"/>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90" name="Rectangle 820"/>
              <p:cNvSpPr>
                <a:spLocks noChangeAspect="1" noChangeArrowheads="1"/>
              </p:cNvSpPr>
              <p:nvPr/>
            </p:nvSpPr>
            <p:spPr bwMode="auto">
              <a:xfrm>
                <a:off x="3843038" y="4984311"/>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392" name="Rectangle 822"/>
              <p:cNvSpPr>
                <a:spLocks noChangeAspect="1" noChangeArrowheads="1"/>
              </p:cNvSpPr>
              <p:nvPr/>
            </p:nvSpPr>
            <p:spPr bwMode="auto">
              <a:xfrm>
                <a:off x="3708935" y="506595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94" name="Rectangle 824"/>
              <p:cNvSpPr>
                <a:spLocks noChangeAspect="1" noChangeArrowheads="1"/>
              </p:cNvSpPr>
              <p:nvPr/>
            </p:nvSpPr>
            <p:spPr bwMode="auto">
              <a:xfrm>
                <a:off x="3022868" y="4218405"/>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396" name="Rectangle 826"/>
              <p:cNvSpPr>
                <a:spLocks noChangeAspect="1" noChangeArrowheads="1"/>
              </p:cNvSpPr>
              <p:nvPr/>
            </p:nvSpPr>
            <p:spPr bwMode="auto">
              <a:xfrm>
                <a:off x="3032585" y="4757844"/>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398" name="Rectangle 828"/>
              <p:cNvSpPr>
                <a:spLocks noChangeAspect="1" noChangeArrowheads="1"/>
              </p:cNvSpPr>
              <p:nvPr/>
            </p:nvSpPr>
            <p:spPr bwMode="auto">
              <a:xfrm>
                <a:off x="2536984" y="4793806"/>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400" name="Rectangle 830"/>
              <p:cNvSpPr>
                <a:spLocks noChangeAspect="1" noChangeArrowheads="1"/>
              </p:cNvSpPr>
              <p:nvPr/>
            </p:nvSpPr>
            <p:spPr bwMode="auto">
              <a:xfrm>
                <a:off x="1922828" y="4809358"/>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402" name="Rectangle 832"/>
              <p:cNvSpPr>
                <a:spLocks noChangeAspect="1" noChangeArrowheads="1"/>
              </p:cNvSpPr>
              <p:nvPr/>
            </p:nvSpPr>
            <p:spPr bwMode="auto">
              <a:xfrm>
                <a:off x="3306623" y="3899601"/>
                <a:ext cx="25266" cy="26243"/>
              </a:xfrm>
              <a:prstGeom prst="rect">
                <a:avLst/>
              </a:prstGeom>
              <a:solidFill>
                <a:srgbClr val="FFFF80"/>
              </a:solidFill>
              <a:ln w="7938">
                <a:solidFill>
                  <a:srgbClr val="000000"/>
                </a:solidFill>
                <a:miter lim="800000"/>
                <a:headEnd/>
                <a:tailEnd/>
              </a:ln>
            </p:spPr>
            <p:txBody>
              <a:bodyPr/>
              <a:lstStyle/>
              <a:p>
                <a:endParaRPr lang="en-US"/>
              </a:p>
            </p:txBody>
          </p:sp>
          <p:sp>
            <p:nvSpPr>
              <p:cNvPr id="404" name="Rectangle 834"/>
              <p:cNvSpPr>
                <a:spLocks noChangeAspect="1" noChangeArrowheads="1"/>
              </p:cNvSpPr>
              <p:nvPr/>
            </p:nvSpPr>
            <p:spPr bwMode="auto">
              <a:xfrm>
                <a:off x="4400832" y="3653695"/>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406" name="Rectangle 836"/>
              <p:cNvSpPr>
                <a:spLocks noChangeAspect="1" noChangeArrowheads="1"/>
              </p:cNvSpPr>
              <p:nvPr/>
            </p:nvSpPr>
            <p:spPr bwMode="auto">
              <a:xfrm>
                <a:off x="3744890" y="4850180"/>
                <a:ext cx="26238" cy="26243"/>
              </a:xfrm>
              <a:prstGeom prst="rect">
                <a:avLst/>
              </a:prstGeom>
              <a:solidFill>
                <a:srgbClr val="FFFF80"/>
              </a:solidFill>
              <a:ln w="7938">
                <a:solidFill>
                  <a:srgbClr val="000000"/>
                </a:solidFill>
                <a:miter lim="800000"/>
                <a:headEnd/>
                <a:tailEnd/>
              </a:ln>
            </p:spPr>
            <p:txBody>
              <a:bodyPr/>
              <a:lstStyle/>
              <a:p>
                <a:endParaRPr lang="en-US"/>
              </a:p>
            </p:txBody>
          </p:sp>
          <p:sp>
            <p:nvSpPr>
              <p:cNvPr id="408" name="Rectangle 838"/>
              <p:cNvSpPr>
                <a:spLocks noChangeAspect="1" noChangeArrowheads="1"/>
              </p:cNvSpPr>
              <p:nvPr/>
            </p:nvSpPr>
            <p:spPr bwMode="auto">
              <a:xfrm>
                <a:off x="3074371" y="5128161"/>
                <a:ext cx="25266" cy="25271"/>
              </a:xfrm>
              <a:prstGeom prst="rect">
                <a:avLst/>
              </a:prstGeom>
              <a:solidFill>
                <a:srgbClr val="FFFF80"/>
              </a:solidFill>
              <a:ln w="7938">
                <a:solidFill>
                  <a:srgbClr val="000000"/>
                </a:solidFill>
                <a:miter lim="800000"/>
                <a:headEnd/>
                <a:tailEnd/>
              </a:ln>
            </p:spPr>
            <p:txBody>
              <a:bodyPr/>
              <a:lstStyle/>
              <a:p>
                <a:endParaRPr lang="en-US"/>
              </a:p>
            </p:txBody>
          </p:sp>
          <p:sp>
            <p:nvSpPr>
              <p:cNvPr id="410" name="Rectangle 840"/>
              <p:cNvSpPr>
                <a:spLocks noChangeAspect="1" noChangeArrowheads="1"/>
              </p:cNvSpPr>
              <p:nvPr/>
            </p:nvSpPr>
            <p:spPr bwMode="auto">
              <a:xfrm>
                <a:off x="3115185" y="5076647"/>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412" name="Rectangle 842"/>
              <p:cNvSpPr>
                <a:spLocks noChangeAspect="1" noChangeArrowheads="1"/>
              </p:cNvSpPr>
              <p:nvPr/>
            </p:nvSpPr>
            <p:spPr bwMode="auto">
              <a:xfrm>
                <a:off x="4240491" y="4511937"/>
                <a:ext cx="26238" cy="25271"/>
              </a:xfrm>
              <a:prstGeom prst="rect">
                <a:avLst/>
              </a:prstGeom>
              <a:solidFill>
                <a:srgbClr val="FFFF80"/>
              </a:solidFill>
              <a:ln w="7938">
                <a:solidFill>
                  <a:srgbClr val="000000"/>
                </a:solidFill>
                <a:miter lim="800000"/>
                <a:headEnd/>
                <a:tailEnd/>
              </a:ln>
            </p:spPr>
            <p:txBody>
              <a:bodyPr/>
              <a:lstStyle/>
              <a:p>
                <a:endParaRPr lang="en-US"/>
              </a:p>
            </p:txBody>
          </p:sp>
          <p:sp>
            <p:nvSpPr>
              <p:cNvPr id="414" name="Rectangle 844"/>
              <p:cNvSpPr>
                <a:spLocks noChangeAspect="1" noChangeArrowheads="1"/>
              </p:cNvSpPr>
              <p:nvPr/>
            </p:nvSpPr>
            <p:spPr bwMode="auto">
              <a:xfrm>
                <a:off x="2635133" y="4332124"/>
                <a:ext cx="26238" cy="25271"/>
              </a:xfrm>
              <a:prstGeom prst="rect">
                <a:avLst/>
              </a:prstGeom>
              <a:solidFill>
                <a:srgbClr val="FFFF80"/>
              </a:solidFill>
              <a:ln w="7938">
                <a:solidFill>
                  <a:srgbClr val="000000"/>
                </a:solidFill>
                <a:miter lim="800000"/>
                <a:headEnd/>
                <a:tailEnd/>
              </a:ln>
            </p:spPr>
            <p:txBody>
              <a:bodyPr/>
              <a:lstStyle/>
              <a:p>
                <a:endParaRPr lang="en-US"/>
              </a:p>
            </p:txBody>
          </p:sp>
        </p:grpSp>
        <p:grpSp>
          <p:nvGrpSpPr>
            <p:cNvPr id="416" name="Grupp 421"/>
            <p:cNvGrpSpPr/>
            <p:nvPr/>
          </p:nvGrpSpPr>
          <p:grpSpPr>
            <a:xfrm>
              <a:off x="4578317" y="4027681"/>
              <a:ext cx="4542169" cy="2996238"/>
              <a:chOff x="4578317" y="2420889"/>
              <a:chExt cx="4542169" cy="2996238"/>
            </a:xfrm>
          </p:grpSpPr>
          <p:sp>
            <p:nvSpPr>
              <p:cNvPr id="418" name="Rectangle 14"/>
              <p:cNvSpPr>
                <a:spLocks noChangeAspect="1" noChangeArrowheads="1"/>
              </p:cNvSpPr>
              <p:nvPr/>
            </p:nvSpPr>
            <p:spPr bwMode="auto">
              <a:xfrm>
                <a:off x="4578317" y="2420889"/>
                <a:ext cx="4542169" cy="299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20" name="Freeform 17"/>
              <p:cNvSpPr>
                <a:spLocks noChangeAspect="1"/>
              </p:cNvSpPr>
              <p:nvPr/>
            </p:nvSpPr>
            <p:spPr bwMode="auto">
              <a:xfrm>
                <a:off x="7508564" y="2551165"/>
                <a:ext cx="660718" cy="943837"/>
              </a:xfrm>
              <a:custGeom>
                <a:avLst/>
                <a:gdLst>
                  <a:gd name="T0" fmla="*/ 0 w 670"/>
                  <a:gd name="T1" fmla="*/ 63 h 957"/>
                  <a:gd name="T2" fmla="*/ 48 w 670"/>
                  <a:gd name="T3" fmla="*/ 233 h 957"/>
                  <a:gd name="T4" fmla="*/ 356 w 670"/>
                  <a:gd name="T5" fmla="*/ 957 h 957"/>
                  <a:gd name="T6" fmla="*/ 670 w 670"/>
                  <a:gd name="T7" fmla="*/ 402 h 957"/>
                  <a:gd name="T8" fmla="*/ 489 w 670"/>
                  <a:gd name="T9" fmla="*/ 100 h 957"/>
                  <a:gd name="T10" fmla="*/ 133 w 670"/>
                  <a:gd name="T11" fmla="*/ 0 h 957"/>
                  <a:gd name="T12" fmla="*/ 0 w 670"/>
                  <a:gd name="T13" fmla="*/ 63 h 9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57">
                    <a:moveTo>
                      <a:pt x="0" y="63"/>
                    </a:moveTo>
                    <a:lnTo>
                      <a:pt x="48" y="233"/>
                    </a:lnTo>
                    <a:lnTo>
                      <a:pt x="356" y="957"/>
                    </a:lnTo>
                    <a:lnTo>
                      <a:pt x="670" y="402"/>
                    </a:lnTo>
                    <a:lnTo>
                      <a:pt x="489" y="100"/>
                    </a:lnTo>
                    <a:lnTo>
                      <a:pt x="133" y="0"/>
                    </a:lnTo>
                    <a:lnTo>
                      <a:pt x="0" y="63"/>
                    </a:lnTo>
                    <a:close/>
                  </a:path>
                </a:pathLst>
              </a:custGeom>
              <a:solidFill>
                <a:srgbClr val="AFAFAF"/>
              </a:solidFill>
              <a:ln w="7938">
                <a:solidFill>
                  <a:srgbClr val="000000"/>
                </a:solidFill>
                <a:prstDash val="solid"/>
                <a:round/>
                <a:headEnd/>
                <a:tailEnd/>
              </a:ln>
            </p:spPr>
            <p:txBody>
              <a:bodyPr/>
              <a:lstStyle/>
              <a:p>
                <a:endParaRPr lang="sv-SE"/>
              </a:p>
            </p:txBody>
          </p:sp>
          <p:sp>
            <p:nvSpPr>
              <p:cNvPr id="421" name="Freeform 18"/>
              <p:cNvSpPr>
                <a:spLocks noChangeAspect="1"/>
              </p:cNvSpPr>
              <p:nvPr/>
            </p:nvSpPr>
            <p:spPr bwMode="auto">
              <a:xfrm>
                <a:off x="6403095" y="2697129"/>
                <a:ext cx="545339" cy="1167714"/>
              </a:xfrm>
              <a:custGeom>
                <a:avLst/>
                <a:gdLst>
                  <a:gd name="T0" fmla="*/ 0 w 553"/>
                  <a:gd name="T1" fmla="*/ 111 h 1184"/>
                  <a:gd name="T2" fmla="*/ 208 w 553"/>
                  <a:gd name="T3" fmla="*/ 1179 h 1184"/>
                  <a:gd name="T4" fmla="*/ 500 w 553"/>
                  <a:gd name="T5" fmla="*/ 1184 h 1184"/>
                  <a:gd name="T6" fmla="*/ 553 w 553"/>
                  <a:gd name="T7" fmla="*/ 0 h 1184"/>
                  <a:gd name="T8" fmla="*/ 0 w 553"/>
                  <a:gd name="T9" fmla="*/ 111 h 11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3" h="1184">
                    <a:moveTo>
                      <a:pt x="0" y="111"/>
                    </a:moveTo>
                    <a:lnTo>
                      <a:pt x="208" y="1179"/>
                    </a:lnTo>
                    <a:lnTo>
                      <a:pt x="500" y="1184"/>
                    </a:lnTo>
                    <a:lnTo>
                      <a:pt x="553" y="0"/>
                    </a:lnTo>
                    <a:lnTo>
                      <a:pt x="0" y="111"/>
                    </a:lnTo>
                    <a:close/>
                  </a:path>
                </a:pathLst>
              </a:custGeom>
              <a:solidFill>
                <a:srgbClr val="AFAFAF"/>
              </a:solidFill>
              <a:ln w="7938">
                <a:solidFill>
                  <a:srgbClr val="000000"/>
                </a:solidFill>
                <a:prstDash val="solid"/>
                <a:round/>
                <a:headEnd/>
                <a:tailEnd/>
              </a:ln>
            </p:spPr>
            <p:txBody>
              <a:bodyPr/>
              <a:lstStyle/>
              <a:p>
                <a:endParaRPr lang="sv-SE"/>
              </a:p>
            </p:txBody>
          </p:sp>
          <p:sp>
            <p:nvSpPr>
              <p:cNvPr id="422" name="Freeform 19"/>
              <p:cNvSpPr>
                <a:spLocks noChangeAspect="1"/>
              </p:cNvSpPr>
              <p:nvPr/>
            </p:nvSpPr>
            <p:spPr bwMode="auto">
              <a:xfrm>
                <a:off x="5387365" y="2822382"/>
                <a:ext cx="770180" cy="505944"/>
              </a:xfrm>
              <a:custGeom>
                <a:avLst/>
                <a:gdLst>
                  <a:gd name="T0" fmla="*/ 0 w 781"/>
                  <a:gd name="T1" fmla="*/ 264 h 513"/>
                  <a:gd name="T2" fmla="*/ 276 w 781"/>
                  <a:gd name="T3" fmla="*/ 423 h 513"/>
                  <a:gd name="T4" fmla="*/ 494 w 781"/>
                  <a:gd name="T5" fmla="*/ 470 h 513"/>
                  <a:gd name="T6" fmla="*/ 765 w 781"/>
                  <a:gd name="T7" fmla="*/ 513 h 513"/>
                  <a:gd name="T8" fmla="*/ 781 w 781"/>
                  <a:gd name="T9" fmla="*/ 359 h 513"/>
                  <a:gd name="T10" fmla="*/ 350 w 781"/>
                  <a:gd name="T11" fmla="*/ 0 h 513"/>
                  <a:gd name="T12" fmla="*/ 85 w 781"/>
                  <a:gd name="T13" fmla="*/ 74 h 513"/>
                  <a:gd name="T14" fmla="*/ 0 w 781"/>
                  <a:gd name="T15" fmla="*/ 264 h 5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1" h="513">
                    <a:moveTo>
                      <a:pt x="0" y="264"/>
                    </a:moveTo>
                    <a:lnTo>
                      <a:pt x="276" y="423"/>
                    </a:lnTo>
                    <a:lnTo>
                      <a:pt x="494" y="470"/>
                    </a:lnTo>
                    <a:lnTo>
                      <a:pt x="765" y="513"/>
                    </a:lnTo>
                    <a:lnTo>
                      <a:pt x="781" y="359"/>
                    </a:lnTo>
                    <a:lnTo>
                      <a:pt x="350" y="0"/>
                    </a:lnTo>
                    <a:lnTo>
                      <a:pt x="85" y="74"/>
                    </a:lnTo>
                    <a:lnTo>
                      <a:pt x="0" y="264"/>
                    </a:lnTo>
                    <a:close/>
                  </a:path>
                </a:pathLst>
              </a:custGeom>
              <a:solidFill>
                <a:srgbClr val="AFAFAF"/>
              </a:solidFill>
              <a:ln w="7938">
                <a:solidFill>
                  <a:srgbClr val="000000"/>
                </a:solidFill>
                <a:prstDash val="solid"/>
                <a:round/>
                <a:headEnd/>
                <a:tailEnd/>
              </a:ln>
            </p:spPr>
            <p:txBody>
              <a:bodyPr/>
              <a:lstStyle/>
              <a:p>
                <a:endParaRPr lang="sv-SE"/>
              </a:p>
            </p:txBody>
          </p:sp>
          <p:sp>
            <p:nvSpPr>
              <p:cNvPr id="423" name="Freeform 20"/>
              <p:cNvSpPr>
                <a:spLocks noChangeAspect="1"/>
              </p:cNvSpPr>
              <p:nvPr/>
            </p:nvSpPr>
            <p:spPr bwMode="auto">
              <a:xfrm>
                <a:off x="4748342" y="3353968"/>
                <a:ext cx="602535" cy="406333"/>
              </a:xfrm>
              <a:custGeom>
                <a:avLst/>
                <a:gdLst>
                  <a:gd name="T0" fmla="*/ 0 w 611"/>
                  <a:gd name="T1" fmla="*/ 37 h 412"/>
                  <a:gd name="T2" fmla="*/ 74 w 611"/>
                  <a:gd name="T3" fmla="*/ 412 h 412"/>
                  <a:gd name="T4" fmla="*/ 122 w 611"/>
                  <a:gd name="T5" fmla="*/ 407 h 412"/>
                  <a:gd name="T6" fmla="*/ 297 w 611"/>
                  <a:gd name="T7" fmla="*/ 291 h 412"/>
                  <a:gd name="T8" fmla="*/ 611 w 611"/>
                  <a:gd name="T9" fmla="*/ 5 h 412"/>
                  <a:gd name="T10" fmla="*/ 42 w 611"/>
                  <a:gd name="T11" fmla="*/ 0 h 412"/>
                  <a:gd name="T12" fmla="*/ 0 w 611"/>
                  <a:gd name="T13" fmla="*/ 37 h 4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1" h="412">
                    <a:moveTo>
                      <a:pt x="0" y="37"/>
                    </a:moveTo>
                    <a:lnTo>
                      <a:pt x="74" y="412"/>
                    </a:lnTo>
                    <a:lnTo>
                      <a:pt x="122" y="407"/>
                    </a:lnTo>
                    <a:lnTo>
                      <a:pt x="297" y="291"/>
                    </a:lnTo>
                    <a:lnTo>
                      <a:pt x="611" y="5"/>
                    </a:lnTo>
                    <a:lnTo>
                      <a:pt x="42" y="0"/>
                    </a:lnTo>
                    <a:lnTo>
                      <a:pt x="0" y="37"/>
                    </a:lnTo>
                    <a:close/>
                  </a:path>
                </a:pathLst>
              </a:custGeom>
              <a:solidFill>
                <a:srgbClr val="AFAFAF"/>
              </a:solidFill>
              <a:ln w="7938">
                <a:solidFill>
                  <a:srgbClr val="000000"/>
                </a:solidFill>
                <a:prstDash val="solid"/>
                <a:round/>
                <a:headEnd/>
                <a:tailEnd/>
              </a:ln>
            </p:spPr>
            <p:txBody>
              <a:bodyPr/>
              <a:lstStyle/>
              <a:p>
                <a:endParaRPr lang="sv-SE"/>
              </a:p>
            </p:txBody>
          </p:sp>
          <p:sp>
            <p:nvSpPr>
              <p:cNvPr id="424" name="Freeform 21"/>
              <p:cNvSpPr>
                <a:spLocks noChangeAspect="1"/>
              </p:cNvSpPr>
              <p:nvPr/>
            </p:nvSpPr>
            <p:spPr bwMode="auto">
              <a:xfrm>
                <a:off x="8258035" y="3948674"/>
                <a:ext cx="697205" cy="985259"/>
              </a:xfrm>
              <a:custGeom>
                <a:avLst/>
                <a:gdLst>
                  <a:gd name="T0" fmla="*/ 0 w 707"/>
                  <a:gd name="T1" fmla="*/ 660 h 999"/>
                  <a:gd name="T2" fmla="*/ 250 w 707"/>
                  <a:gd name="T3" fmla="*/ 898 h 999"/>
                  <a:gd name="T4" fmla="*/ 356 w 707"/>
                  <a:gd name="T5" fmla="*/ 967 h 999"/>
                  <a:gd name="T6" fmla="*/ 515 w 707"/>
                  <a:gd name="T7" fmla="*/ 999 h 999"/>
                  <a:gd name="T8" fmla="*/ 600 w 707"/>
                  <a:gd name="T9" fmla="*/ 919 h 999"/>
                  <a:gd name="T10" fmla="*/ 707 w 707"/>
                  <a:gd name="T11" fmla="*/ 793 h 999"/>
                  <a:gd name="T12" fmla="*/ 701 w 707"/>
                  <a:gd name="T13" fmla="*/ 692 h 999"/>
                  <a:gd name="T14" fmla="*/ 558 w 707"/>
                  <a:gd name="T15" fmla="*/ 164 h 999"/>
                  <a:gd name="T16" fmla="*/ 5 w 707"/>
                  <a:gd name="T17" fmla="*/ 0 h 999"/>
                  <a:gd name="T18" fmla="*/ 0 w 707"/>
                  <a:gd name="T19" fmla="*/ 660 h 9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7" h="999">
                    <a:moveTo>
                      <a:pt x="0" y="660"/>
                    </a:moveTo>
                    <a:lnTo>
                      <a:pt x="250" y="898"/>
                    </a:lnTo>
                    <a:lnTo>
                      <a:pt x="356" y="967"/>
                    </a:lnTo>
                    <a:lnTo>
                      <a:pt x="515" y="999"/>
                    </a:lnTo>
                    <a:lnTo>
                      <a:pt x="600" y="919"/>
                    </a:lnTo>
                    <a:lnTo>
                      <a:pt x="707" y="793"/>
                    </a:lnTo>
                    <a:lnTo>
                      <a:pt x="701" y="692"/>
                    </a:lnTo>
                    <a:lnTo>
                      <a:pt x="558" y="164"/>
                    </a:lnTo>
                    <a:lnTo>
                      <a:pt x="5" y="0"/>
                    </a:lnTo>
                    <a:lnTo>
                      <a:pt x="0" y="660"/>
                    </a:lnTo>
                    <a:close/>
                  </a:path>
                </a:pathLst>
              </a:custGeom>
              <a:solidFill>
                <a:srgbClr val="AFAFAF"/>
              </a:solidFill>
              <a:ln w="7938">
                <a:solidFill>
                  <a:srgbClr val="000000"/>
                </a:solidFill>
                <a:prstDash val="solid"/>
                <a:round/>
                <a:headEnd/>
                <a:tailEnd/>
              </a:ln>
            </p:spPr>
            <p:txBody>
              <a:bodyPr/>
              <a:lstStyle/>
              <a:p>
                <a:endParaRPr lang="sv-SE"/>
              </a:p>
            </p:txBody>
          </p:sp>
          <p:sp>
            <p:nvSpPr>
              <p:cNvPr id="425" name="Freeform 22"/>
              <p:cNvSpPr>
                <a:spLocks noChangeAspect="1"/>
              </p:cNvSpPr>
              <p:nvPr/>
            </p:nvSpPr>
            <p:spPr bwMode="auto">
              <a:xfrm>
                <a:off x="4984031" y="4355007"/>
                <a:ext cx="1330311" cy="850143"/>
              </a:xfrm>
              <a:custGeom>
                <a:avLst/>
                <a:gdLst>
                  <a:gd name="T0" fmla="*/ 0 w 1349"/>
                  <a:gd name="T1" fmla="*/ 492 h 862"/>
                  <a:gd name="T2" fmla="*/ 616 w 1349"/>
                  <a:gd name="T3" fmla="*/ 856 h 862"/>
                  <a:gd name="T4" fmla="*/ 770 w 1349"/>
                  <a:gd name="T5" fmla="*/ 862 h 862"/>
                  <a:gd name="T6" fmla="*/ 1349 w 1349"/>
                  <a:gd name="T7" fmla="*/ 671 h 862"/>
                  <a:gd name="T8" fmla="*/ 1115 w 1349"/>
                  <a:gd name="T9" fmla="*/ 470 h 862"/>
                  <a:gd name="T10" fmla="*/ 345 w 1349"/>
                  <a:gd name="T11" fmla="*/ 0 h 862"/>
                  <a:gd name="T12" fmla="*/ 0 w 1349"/>
                  <a:gd name="T13" fmla="*/ 492 h 8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862">
                    <a:moveTo>
                      <a:pt x="0" y="492"/>
                    </a:moveTo>
                    <a:lnTo>
                      <a:pt x="616" y="856"/>
                    </a:lnTo>
                    <a:lnTo>
                      <a:pt x="770" y="862"/>
                    </a:lnTo>
                    <a:lnTo>
                      <a:pt x="1349" y="671"/>
                    </a:lnTo>
                    <a:lnTo>
                      <a:pt x="1115" y="470"/>
                    </a:lnTo>
                    <a:lnTo>
                      <a:pt x="345" y="0"/>
                    </a:lnTo>
                    <a:lnTo>
                      <a:pt x="0" y="492"/>
                    </a:lnTo>
                    <a:close/>
                  </a:path>
                </a:pathLst>
              </a:custGeom>
              <a:solidFill>
                <a:srgbClr val="AFAFAF"/>
              </a:solidFill>
              <a:ln w="7938">
                <a:solidFill>
                  <a:srgbClr val="000000"/>
                </a:solidFill>
                <a:prstDash val="solid"/>
                <a:round/>
                <a:headEnd/>
                <a:tailEnd/>
              </a:ln>
            </p:spPr>
            <p:txBody>
              <a:bodyPr/>
              <a:lstStyle/>
              <a:p>
                <a:endParaRPr lang="sv-SE"/>
              </a:p>
            </p:txBody>
          </p:sp>
          <p:sp>
            <p:nvSpPr>
              <p:cNvPr id="426" name="Freeform 23"/>
              <p:cNvSpPr>
                <a:spLocks noChangeAspect="1"/>
              </p:cNvSpPr>
              <p:nvPr/>
            </p:nvSpPr>
            <p:spPr bwMode="auto">
              <a:xfrm>
                <a:off x="6760079" y="4526614"/>
                <a:ext cx="911199" cy="808721"/>
              </a:xfrm>
              <a:custGeom>
                <a:avLst/>
                <a:gdLst>
                  <a:gd name="T0" fmla="*/ 0 w 924"/>
                  <a:gd name="T1" fmla="*/ 682 h 820"/>
                  <a:gd name="T2" fmla="*/ 685 w 924"/>
                  <a:gd name="T3" fmla="*/ 820 h 820"/>
                  <a:gd name="T4" fmla="*/ 924 w 924"/>
                  <a:gd name="T5" fmla="*/ 518 h 820"/>
                  <a:gd name="T6" fmla="*/ 898 w 924"/>
                  <a:gd name="T7" fmla="*/ 302 h 820"/>
                  <a:gd name="T8" fmla="*/ 318 w 924"/>
                  <a:gd name="T9" fmla="*/ 0 h 820"/>
                  <a:gd name="T10" fmla="*/ 90 w 924"/>
                  <a:gd name="T11" fmla="*/ 450 h 820"/>
                  <a:gd name="T12" fmla="*/ 0 w 924"/>
                  <a:gd name="T13" fmla="*/ 682 h 8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4" h="820">
                    <a:moveTo>
                      <a:pt x="0" y="682"/>
                    </a:moveTo>
                    <a:lnTo>
                      <a:pt x="685" y="820"/>
                    </a:lnTo>
                    <a:lnTo>
                      <a:pt x="924" y="518"/>
                    </a:lnTo>
                    <a:lnTo>
                      <a:pt x="898" y="302"/>
                    </a:lnTo>
                    <a:lnTo>
                      <a:pt x="318" y="0"/>
                    </a:lnTo>
                    <a:lnTo>
                      <a:pt x="90" y="450"/>
                    </a:lnTo>
                    <a:lnTo>
                      <a:pt x="0" y="682"/>
                    </a:lnTo>
                    <a:close/>
                  </a:path>
                </a:pathLst>
              </a:custGeom>
              <a:solidFill>
                <a:srgbClr val="AFAFAF"/>
              </a:solidFill>
              <a:ln w="7938">
                <a:solidFill>
                  <a:srgbClr val="000000"/>
                </a:solidFill>
                <a:prstDash val="solid"/>
                <a:round/>
                <a:headEnd/>
                <a:tailEnd/>
              </a:ln>
            </p:spPr>
            <p:txBody>
              <a:bodyPr/>
              <a:lstStyle/>
              <a:p>
                <a:endParaRPr lang="sv-SE"/>
              </a:p>
            </p:txBody>
          </p:sp>
          <p:sp>
            <p:nvSpPr>
              <p:cNvPr id="427" name="Freeform 24"/>
              <p:cNvSpPr>
                <a:spLocks noChangeAspect="1"/>
              </p:cNvSpPr>
              <p:nvPr/>
            </p:nvSpPr>
            <p:spPr bwMode="auto">
              <a:xfrm>
                <a:off x="8095321" y="4996067"/>
                <a:ext cx="37474" cy="344200"/>
              </a:xfrm>
              <a:custGeom>
                <a:avLst/>
                <a:gdLst>
                  <a:gd name="T0" fmla="*/ 0 w 38"/>
                  <a:gd name="T1" fmla="*/ 280 h 349"/>
                  <a:gd name="T2" fmla="*/ 32 w 38"/>
                  <a:gd name="T3" fmla="*/ 349 h 349"/>
                  <a:gd name="T4" fmla="*/ 38 w 38"/>
                  <a:gd name="T5" fmla="*/ 0 h 349"/>
                  <a:gd name="T6" fmla="*/ 0 w 38"/>
                  <a:gd name="T7" fmla="*/ 280 h 3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 h="349">
                    <a:moveTo>
                      <a:pt x="0" y="280"/>
                    </a:moveTo>
                    <a:lnTo>
                      <a:pt x="32" y="349"/>
                    </a:lnTo>
                    <a:lnTo>
                      <a:pt x="38" y="0"/>
                    </a:lnTo>
                    <a:lnTo>
                      <a:pt x="0" y="280"/>
                    </a:lnTo>
                    <a:close/>
                  </a:path>
                </a:pathLst>
              </a:custGeom>
              <a:solidFill>
                <a:srgbClr val="AFAFAF"/>
              </a:solidFill>
              <a:ln w="7938">
                <a:solidFill>
                  <a:srgbClr val="000000"/>
                </a:solidFill>
                <a:prstDash val="solid"/>
                <a:round/>
                <a:headEnd/>
                <a:tailEnd/>
              </a:ln>
            </p:spPr>
            <p:txBody>
              <a:bodyPr/>
              <a:lstStyle/>
              <a:p>
                <a:endParaRPr lang="sv-SE"/>
              </a:p>
            </p:txBody>
          </p:sp>
          <p:sp>
            <p:nvSpPr>
              <p:cNvPr id="428" name="Rectangle 25"/>
              <p:cNvSpPr>
                <a:spLocks noChangeAspect="1" noChangeArrowheads="1"/>
              </p:cNvSpPr>
              <p:nvPr/>
            </p:nvSpPr>
            <p:spPr bwMode="auto">
              <a:xfrm>
                <a:off x="7739322" y="2598505"/>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29" name="Rectangle 27"/>
              <p:cNvSpPr>
                <a:spLocks noChangeAspect="1" noChangeArrowheads="1"/>
              </p:cNvSpPr>
              <p:nvPr/>
            </p:nvSpPr>
            <p:spPr bwMode="auto">
              <a:xfrm>
                <a:off x="7697904" y="277504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30" name="Rectangle 29"/>
              <p:cNvSpPr>
                <a:spLocks noChangeAspect="1" noChangeArrowheads="1"/>
              </p:cNvSpPr>
              <p:nvPr/>
            </p:nvSpPr>
            <p:spPr bwMode="auto">
              <a:xfrm>
                <a:off x="7687056" y="272868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31" name="Rectangle 31"/>
              <p:cNvSpPr>
                <a:spLocks noChangeAspect="1" noChangeArrowheads="1"/>
              </p:cNvSpPr>
              <p:nvPr/>
            </p:nvSpPr>
            <p:spPr bwMode="auto">
              <a:xfrm>
                <a:off x="6937586" y="268628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32" name="Rectangle 33"/>
              <p:cNvSpPr>
                <a:spLocks noChangeAspect="1" noChangeArrowheads="1"/>
              </p:cNvSpPr>
              <p:nvPr/>
            </p:nvSpPr>
            <p:spPr bwMode="auto">
              <a:xfrm>
                <a:off x="6486917" y="3208004"/>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33" name="Rectangle 35"/>
              <p:cNvSpPr>
                <a:spLocks noChangeAspect="1" noChangeArrowheads="1"/>
              </p:cNvSpPr>
              <p:nvPr/>
            </p:nvSpPr>
            <p:spPr bwMode="auto">
              <a:xfrm>
                <a:off x="7498703" y="260343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34" name="Rectangle 37"/>
              <p:cNvSpPr>
                <a:spLocks noChangeAspect="1" noChangeArrowheads="1"/>
              </p:cNvSpPr>
              <p:nvPr/>
            </p:nvSpPr>
            <p:spPr bwMode="auto">
              <a:xfrm>
                <a:off x="7629860" y="254031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35" name="Rectangle 39"/>
              <p:cNvSpPr>
                <a:spLocks noChangeAspect="1" noChangeArrowheads="1"/>
              </p:cNvSpPr>
              <p:nvPr/>
            </p:nvSpPr>
            <p:spPr bwMode="auto">
              <a:xfrm>
                <a:off x="6130918" y="331747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36" name="Rectangle 41"/>
              <p:cNvSpPr>
                <a:spLocks noChangeAspect="1" noChangeArrowheads="1"/>
              </p:cNvSpPr>
              <p:nvPr/>
            </p:nvSpPr>
            <p:spPr bwMode="auto">
              <a:xfrm>
                <a:off x="6906029" y="2874653"/>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37" name="Rectangle 43"/>
              <p:cNvSpPr>
                <a:spLocks noChangeAspect="1" noChangeArrowheads="1"/>
              </p:cNvSpPr>
              <p:nvPr/>
            </p:nvSpPr>
            <p:spPr bwMode="auto">
              <a:xfrm>
                <a:off x="6445499" y="2973278"/>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38" name="Rectangle 45"/>
              <p:cNvSpPr>
                <a:spLocks noChangeAspect="1" noChangeArrowheads="1"/>
              </p:cNvSpPr>
              <p:nvPr/>
            </p:nvSpPr>
            <p:spPr bwMode="auto">
              <a:xfrm>
                <a:off x="5863673" y="3276055"/>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39" name="Rectangle 47"/>
              <p:cNvSpPr>
                <a:spLocks noChangeAspect="1" noChangeArrowheads="1"/>
              </p:cNvSpPr>
              <p:nvPr/>
            </p:nvSpPr>
            <p:spPr bwMode="auto">
              <a:xfrm>
                <a:off x="7990789" y="267148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40" name="Rectangle 49"/>
              <p:cNvSpPr>
                <a:spLocks noChangeAspect="1" noChangeArrowheads="1"/>
              </p:cNvSpPr>
              <p:nvPr/>
            </p:nvSpPr>
            <p:spPr bwMode="auto">
              <a:xfrm>
                <a:off x="6146697" y="316658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41" name="Rectangle 51"/>
              <p:cNvSpPr>
                <a:spLocks noChangeAspect="1" noChangeArrowheads="1"/>
              </p:cNvSpPr>
              <p:nvPr/>
            </p:nvSpPr>
            <p:spPr bwMode="auto">
              <a:xfrm>
                <a:off x="7797505" y="2957498"/>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42" name="Rectangle 53"/>
              <p:cNvSpPr>
                <a:spLocks noChangeAspect="1" noChangeArrowheads="1"/>
              </p:cNvSpPr>
              <p:nvPr/>
            </p:nvSpPr>
            <p:spPr bwMode="auto">
              <a:xfrm>
                <a:off x="7849770" y="348415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43" name="Rectangle 55"/>
              <p:cNvSpPr>
                <a:spLocks noChangeAspect="1" noChangeArrowheads="1"/>
              </p:cNvSpPr>
              <p:nvPr/>
            </p:nvSpPr>
            <p:spPr bwMode="auto">
              <a:xfrm>
                <a:off x="7933593" y="317644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44" name="Rectangle 57"/>
              <p:cNvSpPr>
                <a:spLocks noChangeAspect="1" noChangeArrowheads="1"/>
              </p:cNvSpPr>
              <p:nvPr/>
            </p:nvSpPr>
            <p:spPr bwMode="auto">
              <a:xfrm>
                <a:off x="8677147" y="461537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45" name="Rectangle 59"/>
              <p:cNvSpPr>
                <a:spLocks noChangeAspect="1" noChangeArrowheads="1"/>
              </p:cNvSpPr>
              <p:nvPr/>
            </p:nvSpPr>
            <p:spPr bwMode="auto">
              <a:xfrm>
                <a:off x="5340030" y="334903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46" name="Rectangle 61"/>
              <p:cNvSpPr>
                <a:spLocks noChangeAspect="1" noChangeArrowheads="1"/>
              </p:cNvSpPr>
              <p:nvPr/>
            </p:nvSpPr>
            <p:spPr bwMode="auto">
              <a:xfrm>
                <a:off x="6393233" y="279575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47" name="Rectangle 63"/>
              <p:cNvSpPr>
                <a:spLocks noChangeAspect="1" noChangeArrowheads="1"/>
              </p:cNvSpPr>
              <p:nvPr/>
            </p:nvSpPr>
            <p:spPr bwMode="auto">
              <a:xfrm>
                <a:off x="6010609" y="308768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48" name="Rectangle 65"/>
              <p:cNvSpPr>
                <a:spLocks noChangeAspect="1" noChangeArrowheads="1"/>
              </p:cNvSpPr>
              <p:nvPr/>
            </p:nvSpPr>
            <p:spPr bwMode="auto">
              <a:xfrm>
                <a:off x="5161537" y="342201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49" name="Rectangle 67"/>
              <p:cNvSpPr>
                <a:spLocks noChangeAspect="1" noChangeArrowheads="1"/>
              </p:cNvSpPr>
              <p:nvPr/>
            </p:nvSpPr>
            <p:spPr bwMode="auto">
              <a:xfrm>
                <a:off x="5618123" y="502269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50" name="Rectangle 69"/>
              <p:cNvSpPr>
                <a:spLocks noChangeAspect="1" noChangeArrowheads="1"/>
              </p:cNvSpPr>
              <p:nvPr/>
            </p:nvSpPr>
            <p:spPr bwMode="auto">
              <a:xfrm>
                <a:off x="5648693" y="322871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51" name="Rectangle 71"/>
              <p:cNvSpPr>
                <a:spLocks noChangeAspect="1" noChangeArrowheads="1"/>
              </p:cNvSpPr>
              <p:nvPr/>
            </p:nvSpPr>
            <p:spPr bwMode="auto">
              <a:xfrm>
                <a:off x="5460339" y="288451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52" name="Rectangle 73"/>
              <p:cNvSpPr>
                <a:spLocks noChangeAspect="1" noChangeArrowheads="1"/>
              </p:cNvSpPr>
              <p:nvPr/>
            </p:nvSpPr>
            <p:spPr bwMode="auto">
              <a:xfrm>
                <a:off x="7980928" y="26399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53" name="Rectangle 75"/>
              <p:cNvSpPr>
                <a:spLocks noChangeAspect="1" noChangeArrowheads="1"/>
              </p:cNvSpPr>
              <p:nvPr/>
            </p:nvSpPr>
            <p:spPr bwMode="auto">
              <a:xfrm>
                <a:off x="7943454" y="268134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54" name="Rectangle 77"/>
              <p:cNvSpPr>
                <a:spLocks noChangeAspect="1" noChangeArrowheads="1"/>
              </p:cNvSpPr>
              <p:nvPr/>
            </p:nvSpPr>
            <p:spPr bwMode="auto">
              <a:xfrm>
                <a:off x="5224651" y="342695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55" name="Rectangle 79"/>
              <p:cNvSpPr>
                <a:spLocks noChangeAspect="1" noChangeArrowheads="1"/>
              </p:cNvSpPr>
              <p:nvPr/>
            </p:nvSpPr>
            <p:spPr bwMode="auto">
              <a:xfrm>
                <a:off x="7623943" y="266556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56" name="Rectangle 81"/>
              <p:cNvSpPr>
                <a:spLocks noChangeAspect="1" noChangeArrowheads="1"/>
              </p:cNvSpPr>
              <p:nvPr/>
            </p:nvSpPr>
            <p:spPr bwMode="auto">
              <a:xfrm>
                <a:off x="7603234" y="278589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57" name="Rectangle 83"/>
              <p:cNvSpPr>
                <a:spLocks noChangeAspect="1" noChangeArrowheads="1"/>
              </p:cNvSpPr>
              <p:nvPr/>
            </p:nvSpPr>
            <p:spPr bwMode="auto">
              <a:xfrm>
                <a:off x="7546038" y="277011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58" name="Rectangle 85"/>
              <p:cNvSpPr>
                <a:spLocks noChangeAspect="1" noChangeArrowheads="1"/>
              </p:cNvSpPr>
              <p:nvPr/>
            </p:nvSpPr>
            <p:spPr bwMode="auto">
              <a:xfrm>
                <a:off x="5858742" y="499606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59" name="Rectangle 87"/>
              <p:cNvSpPr>
                <a:spLocks noChangeAspect="1" noChangeArrowheads="1"/>
              </p:cNvSpPr>
              <p:nvPr/>
            </p:nvSpPr>
            <p:spPr bwMode="auto">
              <a:xfrm>
                <a:off x="4779899" y="334312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60" name="Rectangle 89"/>
              <p:cNvSpPr>
                <a:spLocks noChangeAspect="1" noChangeArrowheads="1"/>
              </p:cNvSpPr>
              <p:nvPr/>
            </p:nvSpPr>
            <p:spPr bwMode="auto">
              <a:xfrm>
                <a:off x="5031366" y="363011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61" name="Rectangle 91"/>
              <p:cNvSpPr>
                <a:spLocks noChangeAspect="1" noChangeArrowheads="1"/>
              </p:cNvSpPr>
              <p:nvPr/>
            </p:nvSpPr>
            <p:spPr bwMode="auto">
              <a:xfrm>
                <a:off x="7802435" y="2619216"/>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62" name="Rectangle 93"/>
              <p:cNvSpPr>
                <a:spLocks noChangeAspect="1" noChangeArrowheads="1"/>
              </p:cNvSpPr>
              <p:nvPr/>
            </p:nvSpPr>
            <p:spPr bwMode="auto">
              <a:xfrm>
                <a:off x="6304480" y="500691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63" name="Rectangle 95"/>
              <p:cNvSpPr>
                <a:spLocks noChangeAspect="1" noChangeArrowheads="1"/>
              </p:cNvSpPr>
              <p:nvPr/>
            </p:nvSpPr>
            <p:spPr bwMode="auto">
              <a:xfrm>
                <a:off x="5376517" y="307288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64" name="Rectangle 97"/>
              <p:cNvSpPr>
                <a:spLocks noChangeAspect="1" noChangeArrowheads="1"/>
              </p:cNvSpPr>
              <p:nvPr/>
            </p:nvSpPr>
            <p:spPr bwMode="auto">
              <a:xfrm>
                <a:off x="6550030" y="337468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65" name="Rectangle 99"/>
              <p:cNvSpPr>
                <a:spLocks noChangeAspect="1" noChangeArrowheads="1"/>
              </p:cNvSpPr>
              <p:nvPr/>
            </p:nvSpPr>
            <p:spPr bwMode="auto">
              <a:xfrm>
                <a:off x="7807366" y="283816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66" name="Rectangle 101"/>
              <p:cNvSpPr>
                <a:spLocks noChangeAspect="1" noChangeArrowheads="1"/>
              </p:cNvSpPr>
              <p:nvPr/>
            </p:nvSpPr>
            <p:spPr bwMode="auto">
              <a:xfrm>
                <a:off x="6837985" y="4959576"/>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67" name="Rectangle 103"/>
              <p:cNvSpPr>
                <a:spLocks noChangeAspect="1" noChangeArrowheads="1"/>
              </p:cNvSpPr>
              <p:nvPr/>
            </p:nvSpPr>
            <p:spPr bwMode="auto">
              <a:xfrm>
                <a:off x="4857804" y="374452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68" name="Rectangle 105"/>
              <p:cNvSpPr>
                <a:spLocks noChangeAspect="1" noChangeArrowheads="1"/>
              </p:cNvSpPr>
              <p:nvPr/>
            </p:nvSpPr>
            <p:spPr bwMode="auto">
              <a:xfrm>
                <a:off x="7891189" y="316658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69" name="Rectangle 107"/>
              <p:cNvSpPr>
                <a:spLocks noChangeAspect="1" noChangeArrowheads="1"/>
              </p:cNvSpPr>
              <p:nvPr/>
            </p:nvSpPr>
            <p:spPr bwMode="auto">
              <a:xfrm>
                <a:off x="5031366" y="356206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70" name="Rectangle 109"/>
              <p:cNvSpPr>
                <a:spLocks noChangeAspect="1" noChangeArrowheads="1"/>
              </p:cNvSpPr>
              <p:nvPr/>
            </p:nvSpPr>
            <p:spPr bwMode="auto">
              <a:xfrm>
                <a:off x="8158434" y="2936787"/>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71" name="Rectangle 111"/>
              <p:cNvSpPr>
                <a:spLocks noChangeAspect="1" noChangeArrowheads="1"/>
              </p:cNvSpPr>
              <p:nvPr/>
            </p:nvSpPr>
            <p:spPr bwMode="auto">
              <a:xfrm>
                <a:off x="4769051" y="3431882"/>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72" name="Rectangle 113"/>
              <p:cNvSpPr>
                <a:spLocks noChangeAspect="1" noChangeArrowheads="1"/>
              </p:cNvSpPr>
              <p:nvPr/>
            </p:nvSpPr>
            <p:spPr bwMode="auto">
              <a:xfrm>
                <a:off x="5403143" y="471498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73" name="Rectangle 115"/>
              <p:cNvSpPr>
                <a:spLocks noChangeAspect="1" noChangeArrowheads="1"/>
              </p:cNvSpPr>
              <p:nvPr/>
            </p:nvSpPr>
            <p:spPr bwMode="auto">
              <a:xfrm>
                <a:off x="5313404" y="434415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74" name="Rectangle 117"/>
              <p:cNvSpPr>
                <a:spLocks noChangeAspect="1" noChangeArrowheads="1"/>
              </p:cNvSpPr>
              <p:nvPr/>
            </p:nvSpPr>
            <p:spPr bwMode="auto">
              <a:xfrm>
                <a:off x="5722654" y="2811534"/>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75" name="Rectangle 119"/>
              <p:cNvSpPr>
                <a:spLocks noChangeAspect="1" noChangeArrowheads="1"/>
              </p:cNvSpPr>
              <p:nvPr/>
            </p:nvSpPr>
            <p:spPr bwMode="auto">
              <a:xfrm>
                <a:off x="5748294" y="283224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76" name="Rectangle 121"/>
              <p:cNvSpPr>
                <a:spLocks noChangeAspect="1" noChangeArrowheads="1"/>
              </p:cNvSpPr>
              <p:nvPr/>
            </p:nvSpPr>
            <p:spPr bwMode="auto">
              <a:xfrm>
                <a:off x="4800608" y="337468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77" name="Rectangle 123"/>
              <p:cNvSpPr>
                <a:spLocks noChangeAspect="1" noChangeArrowheads="1"/>
              </p:cNvSpPr>
              <p:nvPr/>
            </p:nvSpPr>
            <p:spPr bwMode="auto">
              <a:xfrm>
                <a:off x="4737495" y="3379611"/>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78" name="Rectangle 125"/>
              <p:cNvSpPr>
                <a:spLocks noChangeAspect="1" noChangeArrowheads="1"/>
              </p:cNvSpPr>
              <p:nvPr/>
            </p:nvSpPr>
            <p:spPr bwMode="auto">
              <a:xfrm>
                <a:off x="7063812" y="4516752"/>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79" name="Rectangle 127"/>
              <p:cNvSpPr>
                <a:spLocks noChangeAspect="1" noChangeArrowheads="1"/>
              </p:cNvSpPr>
              <p:nvPr/>
            </p:nvSpPr>
            <p:spPr bwMode="auto">
              <a:xfrm>
                <a:off x="4810469" y="3750439"/>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80" name="Rectangle 129"/>
              <p:cNvSpPr>
                <a:spLocks noChangeAspect="1" noChangeArrowheads="1"/>
              </p:cNvSpPr>
              <p:nvPr/>
            </p:nvSpPr>
            <p:spPr bwMode="auto">
              <a:xfrm>
                <a:off x="8797457" y="4099570"/>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81" name="Rectangle 131"/>
              <p:cNvSpPr>
                <a:spLocks noChangeAspect="1" noChangeArrowheads="1"/>
              </p:cNvSpPr>
              <p:nvPr/>
            </p:nvSpPr>
            <p:spPr bwMode="auto">
              <a:xfrm>
                <a:off x="6749232" y="518937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82" name="Rectangle 133"/>
              <p:cNvSpPr>
                <a:spLocks noChangeAspect="1" noChangeArrowheads="1"/>
              </p:cNvSpPr>
              <p:nvPr/>
            </p:nvSpPr>
            <p:spPr bwMode="auto">
              <a:xfrm>
                <a:off x="6204879" y="50276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83" name="Rectangle 135"/>
              <p:cNvSpPr>
                <a:spLocks noChangeAspect="1" noChangeArrowheads="1"/>
              </p:cNvSpPr>
              <p:nvPr/>
            </p:nvSpPr>
            <p:spPr bwMode="auto">
              <a:xfrm>
                <a:off x="8085459" y="5262353"/>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84" name="Rectangle 137"/>
              <p:cNvSpPr>
                <a:spLocks noChangeAspect="1" noChangeArrowheads="1"/>
              </p:cNvSpPr>
              <p:nvPr/>
            </p:nvSpPr>
            <p:spPr bwMode="auto">
              <a:xfrm>
                <a:off x="6943503" y="490237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85" name="Rectangle 139"/>
              <p:cNvSpPr>
                <a:spLocks noChangeAspect="1" noChangeArrowheads="1"/>
              </p:cNvSpPr>
              <p:nvPr/>
            </p:nvSpPr>
            <p:spPr bwMode="auto">
              <a:xfrm>
                <a:off x="6047096" y="485503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86" name="Rectangle 141"/>
              <p:cNvSpPr>
                <a:spLocks noChangeAspect="1" noChangeArrowheads="1"/>
              </p:cNvSpPr>
              <p:nvPr/>
            </p:nvSpPr>
            <p:spPr bwMode="auto">
              <a:xfrm>
                <a:off x="6801498" y="5089760"/>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87" name="Rectangle 143"/>
              <p:cNvSpPr>
                <a:spLocks noChangeAspect="1" noChangeArrowheads="1"/>
              </p:cNvSpPr>
              <p:nvPr/>
            </p:nvSpPr>
            <p:spPr bwMode="auto">
              <a:xfrm>
                <a:off x="6597365" y="384906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88" name="Rectangle 145"/>
              <p:cNvSpPr>
                <a:spLocks noChangeAspect="1" noChangeArrowheads="1"/>
              </p:cNvSpPr>
              <p:nvPr/>
            </p:nvSpPr>
            <p:spPr bwMode="auto">
              <a:xfrm>
                <a:off x="8756038" y="486095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89" name="Rectangle 147"/>
              <p:cNvSpPr>
                <a:spLocks noChangeAspect="1" noChangeArrowheads="1"/>
              </p:cNvSpPr>
              <p:nvPr/>
            </p:nvSpPr>
            <p:spPr bwMode="auto">
              <a:xfrm>
                <a:off x="8808304" y="4678496"/>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90" name="Rectangle 149"/>
              <p:cNvSpPr>
                <a:spLocks noChangeAspect="1" noChangeArrowheads="1"/>
              </p:cNvSpPr>
              <p:nvPr/>
            </p:nvSpPr>
            <p:spPr bwMode="auto">
              <a:xfrm>
                <a:off x="8598255" y="489152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91" name="Rectangle 151"/>
              <p:cNvSpPr>
                <a:spLocks noChangeAspect="1" noChangeArrowheads="1"/>
              </p:cNvSpPr>
              <p:nvPr/>
            </p:nvSpPr>
            <p:spPr bwMode="auto">
              <a:xfrm>
                <a:off x="8121947" y="4986204"/>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92" name="Rectangle 153"/>
              <p:cNvSpPr>
                <a:spLocks noChangeAspect="1" noChangeArrowheads="1"/>
              </p:cNvSpPr>
              <p:nvPr/>
            </p:nvSpPr>
            <p:spPr bwMode="auto">
              <a:xfrm>
                <a:off x="6073722" y="4808680"/>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93" name="Rectangle 155"/>
              <p:cNvSpPr>
                <a:spLocks noChangeAspect="1" noChangeArrowheads="1"/>
              </p:cNvSpPr>
              <p:nvPr/>
            </p:nvSpPr>
            <p:spPr bwMode="auto">
              <a:xfrm>
                <a:off x="7661417" y="502762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494" name="Rectangle 157"/>
              <p:cNvSpPr>
                <a:spLocks noChangeAspect="1" noChangeArrowheads="1"/>
              </p:cNvSpPr>
              <p:nvPr/>
            </p:nvSpPr>
            <p:spPr bwMode="auto">
              <a:xfrm>
                <a:off x="6948433" y="5199233"/>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95" name="Rectangle 159"/>
              <p:cNvSpPr>
                <a:spLocks noChangeAspect="1" noChangeArrowheads="1"/>
              </p:cNvSpPr>
              <p:nvPr/>
            </p:nvSpPr>
            <p:spPr bwMode="auto">
              <a:xfrm>
                <a:off x="8855639" y="4818543"/>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496" name="Rectangle 161"/>
              <p:cNvSpPr>
                <a:spLocks noChangeAspect="1" noChangeArrowheads="1"/>
              </p:cNvSpPr>
              <p:nvPr/>
            </p:nvSpPr>
            <p:spPr bwMode="auto">
              <a:xfrm>
                <a:off x="6885320" y="3853995"/>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97" name="Rectangle 163"/>
              <p:cNvSpPr>
                <a:spLocks noChangeAspect="1" noChangeArrowheads="1"/>
              </p:cNvSpPr>
              <p:nvPr/>
            </p:nvSpPr>
            <p:spPr bwMode="auto">
              <a:xfrm>
                <a:off x="8609103" y="476725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498" name="Rectangle 165"/>
              <p:cNvSpPr>
                <a:spLocks noChangeAspect="1" noChangeArrowheads="1"/>
              </p:cNvSpPr>
              <p:nvPr/>
            </p:nvSpPr>
            <p:spPr bwMode="auto">
              <a:xfrm>
                <a:off x="8792526" y="4740629"/>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499" name="Rectangle 167"/>
              <p:cNvSpPr>
                <a:spLocks noChangeAspect="1" noChangeArrowheads="1"/>
              </p:cNvSpPr>
              <p:nvPr/>
            </p:nvSpPr>
            <p:spPr bwMode="auto">
              <a:xfrm>
                <a:off x="7424742" y="5324487"/>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500" name="Rectangle 169"/>
              <p:cNvSpPr>
                <a:spLocks noChangeAspect="1" noChangeArrowheads="1"/>
              </p:cNvSpPr>
              <p:nvPr/>
            </p:nvSpPr>
            <p:spPr bwMode="auto">
              <a:xfrm>
                <a:off x="8907905" y="4714987"/>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01" name="Rectangle 171"/>
              <p:cNvSpPr>
                <a:spLocks noChangeAspect="1" noChangeArrowheads="1"/>
              </p:cNvSpPr>
              <p:nvPr/>
            </p:nvSpPr>
            <p:spPr bwMode="auto">
              <a:xfrm>
                <a:off x="8939462" y="462129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02" name="Rectangle 173"/>
              <p:cNvSpPr>
                <a:spLocks noChangeAspect="1" noChangeArrowheads="1"/>
              </p:cNvSpPr>
              <p:nvPr/>
            </p:nvSpPr>
            <p:spPr bwMode="auto">
              <a:xfrm>
                <a:off x="8824082" y="464693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03" name="Rectangle 175"/>
              <p:cNvSpPr>
                <a:spLocks noChangeAspect="1" noChangeArrowheads="1"/>
              </p:cNvSpPr>
              <p:nvPr/>
            </p:nvSpPr>
            <p:spPr bwMode="auto">
              <a:xfrm>
                <a:off x="8756038" y="4923085"/>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04" name="Rectangle 177"/>
              <p:cNvSpPr>
                <a:spLocks noChangeAspect="1" noChangeArrowheads="1"/>
              </p:cNvSpPr>
              <p:nvPr/>
            </p:nvSpPr>
            <p:spPr bwMode="auto">
              <a:xfrm>
                <a:off x="8918752" y="467849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05" name="Rectangle 179"/>
              <p:cNvSpPr>
                <a:spLocks noChangeAspect="1" noChangeArrowheads="1"/>
              </p:cNvSpPr>
              <p:nvPr/>
            </p:nvSpPr>
            <p:spPr bwMode="auto">
              <a:xfrm>
                <a:off x="8117016" y="5329418"/>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06" name="Rectangle 181"/>
              <p:cNvSpPr>
                <a:spLocks noChangeAspect="1" noChangeArrowheads="1"/>
              </p:cNvSpPr>
              <p:nvPr/>
            </p:nvSpPr>
            <p:spPr bwMode="auto">
              <a:xfrm>
                <a:off x="8944392" y="471991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07" name="Rectangle 183"/>
              <p:cNvSpPr>
                <a:spLocks noChangeAspect="1" noChangeArrowheads="1"/>
              </p:cNvSpPr>
              <p:nvPr/>
            </p:nvSpPr>
            <p:spPr bwMode="auto">
              <a:xfrm>
                <a:off x="8493724" y="4824460"/>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08" name="Rectangle 185"/>
              <p:cNvSpPr>
                <a:spLocks noChangeAspect="1" noChangeArrowheads="1"/>
              </p:cNvSpPr>
              <p:nvPr/>
            </p:nvSpPr>
            <p:spPr bwMode="auto">
              <a:xfrm>
                <a:off x="6807414" y="3515713"/>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09" name="Rectangle 187"/>
              <p:cNvSpPr>
                <a:spLocks noChangeAspect="1" noChangeArrowheads="1"/>
              </p:cNvSpPr>
              <p:nvPr/>
            </p:nvSpPr>
            <p:spPr bwMode="auto">
              <a:xfrm>
                <a:off x="8803373" y="4396430"/>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10" name="Rectangle 189"/>
              <p:cNvSpPr>
                <a:spLocks noChangeAspect="1" noChangeArrowheads="1"/>
              </p:cNvSpPr>
              <p:nvPr/>
            </p:nvSpPr>
            <p:spPr bwMode="auto">
              <a:xfrm>
                <a:off x="5287764" y="496450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11" name="Rectangle 191"/>
              <p:cNvSpPr>
                <a:spLocks noChangeAspect="1" noChangeArrowheads="1"/>
              </p:cNvSpPr>
              <p:nvPr/>
            </p:nvSpPr>
            <p:spPr bwMode="auto">
              <a:xfrm>
                <a:off x="5580649" y="518937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12" name="Rectangle 193"/>
              <p:cNvSpPr>
                <a:spLocks noChangeAspect="1" noChangeArrowheads="1"/>
              </p:cNvSpPr>
              <p:nvPr/>
            </p:nvSpPr>
            <p:spPr bwMode="auto">
              <a:xfrm>
                <a:off x="8614033" y="4407278"/>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13" name="Rectangle 195"/>
              <p:cNvSpPr>
                <a:spLocks noChangeAspect="1" noChangeArrowheads="1"/>
              </p:cNvSpPr>
              <p:nvPr/>
            </p:nvSpPr>
            <p:spPr bwMode="auto">
              <a:xfrm>
                <a:off x="5287764" y="4964507"/>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14" name="Rectangle 197"/>
              <p:cNvSpPr>
                <a:spLocks noChangeAspect="1" noChangeArrowheads="1"/>
              </p:cNvSpPr>
              <p:nvPr/>
            </p:nvSpPr>
            <p:spPr bwMode="auto">
              <a:xfrm>
                <a:off x="8892127" y="4714987"/>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15" name="Rectangle 199"/>
              <p:cNvSpPr>
                <a:spLocks noChangeAspect="1" noChangeArrowheads="1"/>
              </p:cNvSpPr>
              <p:nvPr/>
            </p:nvSpPr>
            <p:spPr bwMode="auto">
              <a:xfrm>
                <a:off x="8839861" y="4845171"/>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16" name="Rectangle 201"/>
              <p:cNvSpPr>
                <a:spLocks noChangeAspect="1" noChangeArrowheads="1"/>
              </p:cNvSpPr>
              <p:nvPr/>
            </p:nvSpPr>
            <p:spPr bwMode="auto">
              <a:xfrm>
                <a:off x="5732516" y="5194302"/>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17" name="Rectangle 203"/>
              <p:cNvSpPr>
                <a:spLocks noChangeAspect="1" noChangeArrowheads="1"/>
              </p:cNvSpPr>
              <p:nvPr/>
            </p:nvSpPr>
            <p:spPr bwMode="auto">
              <a:xfrm>
                <a:off x="8248173" y="458973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18" name="Rectangle 205"/>
              <p:cNvSpPr>
                <a:spLocks noChangeAspect="1" noChangeArrowheads="1"/>
              </p:cNvSpPr>
              <p:nvPr/>
            </p:nvSpPr>
            <p:spPr bwMode="auto">
              <a:xfrm>
                <a:off x="8316217" y="4589734"/>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19" name="Rectangle 207"/>
              <p:cNvSpPr>
                <a:spLocks noChangeAspect="1" noChangeArrowheads="1"/>
              </p:cNvSpPr>
              <p:nvPr/>
            </p:nvSpPr>
            <p:spPr bwMode="auto">
              <a:xfrm>
                <a:off x="7310349" y="5006916"/>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20" name="Rectangle 209"/>
              <p:cNvSpPr>
                <a:spLocks noChangeAspect="1" noChangeArrowheads="1"/>
              </p:cNvSpPr>
              <p:nvPr/>
            </p:nvSpPr>
            <p:spPr bwMode="auto">
              <a:xfrm>
                <a:off x="4973183" y="4829391"/>
                <a:ext cx="26626" cy="25642"/>
              </a:xfrm>
              <a:prstGeom prst="rect">
                <a:avLst/>
              </a:prstGeom>
              <a:solidFill>
                <a:srgbClr val="FFFF80"/>
              </a:solidFill>
              <a:ln w="7938">
                <a:solidFill>
                  <a:srgbClr val="000000"/>
                </a:solidFill>
                <a:miter lim="800000"/>
                <a:headEnd/>
                <a:tailEnd/>
              </a:ln>
            </p:spPr>
            <p:txBody>
              <a:bodyPr/>
              <a:lstStyle/>
              <a:p>
                <a:endParaRPr lang="en-US"/>
              </a:p>
            </p:txBody>
          </p:sp>
          <p:sp>
            <p:nvSpPr>
              <p:cNvPr id="521" name="Rectangle 211"/>
              <p:cNvSpPr>
                <a:spLocks noChangeAspect="1" noChangeArrowheads="1"/>
              </p:cNvSpPr>
              <p:nvPr/>
            </p:nvSpPr>
            <p:spPr bwMode="auto">
              <a:xfrm>
                <a:off x="8253104" y="3937826"/>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22" name="Rectangle 213"/>
              <p:cNvSpPr>
                <a:spLocks noChangeAspect="1" noChangeArrowheads="1"/>
              </p:cNvSpPr>
              <p:nvPr/>
            </p:nvSpPr>
            <p:spPr bwMode="auto">
              <a:xfrm>
                <a:off x="7634791" y="4813612"/>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523" name="Rectangle 215"/>
              <p:cNvSpPr>
                <a:spLocks noChangeAspect="1" noChangeArrowheads="1"/>
              </p:cNvSpPr>
              <p:nvPr/>
            </p:nvSpPr>
            <p:spPr bwMode="auto">
              <a:xfrm>
                <a:off x="8609103" y="4542394"/>
                <a:ext cx="26626" cy="26629"/>
              </a:xfrm>
              <a:prstGeom prst="rect">
                <a:avLst/>
              </a:prstGeom>
              <a:solidFill>
                <a:srgbClr val="FFFF80"/>
              </a:solidFill>
              <a:ln w="7938">
                <a:solidFill>
                  <a:srgbClr val="000000"/>
                </a:solidFill>
                <a:miter lim="800000"/>
                <a:headEnd/>
                <a:tailEnd/>
              </a:ln>
            </p:spPr>
            <p:txBody>
              <a:bodyPr/>
              <a:lstStyle/>
              <a:p>
                <a:endParaRPr lang="en-US"/>
              </a:p>
            </p:txBody>
          </p:sp>
          <p:sp>
            <p:nvSpPr>
              <p:cNvPr id="524" name="Rectangle 217"/>
              <p:cNvSpPr>
                <a:spLocks noChangeAspect="1" noChangeArrowheads="1"/>
              </p:cNvSpPr>
              <p:nvPr/>
            </p:nvSpPr>
            <p:spPr bwMode="auto">
              <a:xfrm>
                <a:off x="7011547" y="5132169"/>
                <a:ext cx="25640" cy="25642"/>
              </a:xfrm>
              <a:prstGeom prst="rect">
                <a:avLst/>
              </a:prstGeom>
              <a:solidFill>
                <a:srgbClr val="FFFF80"/>
              </a:solidFill>
              <a:ln w="7938">
                <a:solidFill>
                  <a:srgbClr val="000000"/>
                </a:solidFill>
                <a:miter lim="800000"/>
                <a:headEnd/>
                <a:tailEnd/>
              </a:ln>
            </p:spPr>
            <p:txBody>
              <a:bodyPr/>
              <a:lstStyle/>
              <a:p>
                <a:endParaRPr lang="en-US"/>
              </a:p>
            </p:txBody>
          </p:sp>
          <p:sp>
            <p:nvSpPr>
              <p:cNvPr id="525" name="Rectangle 219"/>
              <p:cNvSpPr>
                <a:spLocks noChangeAspect="1" noChangeArrowheads="1"/>
              </p:cNvSpPr>
              <p:nvPr/>
            </p:nvSpPr>
            <p:spPr bwMode="auto">
              <a:xfrm>
                <a:off x="7331058" y="5110471"/>
                <a:ext cx="25640" cy="26629"/>
              </a:xfrm>
              <a:prstGeom prst="rect">
                <a:avLst/>
              </a:prstGeom>
              <a:solidFill>
                <a:srgbClr val="FFFF80"/>
              </a:solidFill>
              <a:ln w="7938">
                <a:solidFill>
                  <a:srgbClr val="000000"/>
                </a:solidFill>
                <a:miter lim="800000"/>
                <a:headEnd/>
                <a:tailEnd/>
              </a:ln>
            </p:spPr>
            <p:txBody>
              <a:bodyPr/>
              <a:lstStyle/>
              <a:p>
                <a:endParaRPr lang="en-US"/>
              </a:p>
            </p:txBody>
          </p:sp>
          <p:sp>
            <p:nvSpPr>
              <p:cNvPr id="526" name="Rectangle 221"/>
              <p:cNvSpPr>
                <a:spLocks noChangeAspect="1" noChangeArrowheads="1"/>
              </p:cNvSpPr>
              <p:nvPr/>
            </p:nvSpPr>
            <p:spPr bwMode="auto">
              <a:xfrm>
                <a:off x="5544162" y="4886594"/>
                <a:ext cx="26626" cy="26629"/>
              </a:xfrm>
              <a:prstGeom prst="rect">
                <a:avLst/>
              </a:prstGeom>
              <a:solidFill>
                <a:srgbClr val="FFFF80"/>
              </a:solidFill>
              <a:ln w="7938">
                <a:solidFill>
                  <a:srgbClr val="000000"/>
                </a:solidFill>
                <a:miter lim="800000"/>
                <a:headEnd/>
                <a:tailEnd/>
              </a:ln>
            </p:spPr>
            <p:txBody>
              <a:bodyPr/>
              <a:lstStyle/>
              <a:p>
                <a:endParaRPr lang="en-US"/>
              </a:p>
            </p:txBody>
          </p:sp>
        </p:grpSp>
      </p:grpSp>
      <p:sp>
        <p:nvSpPr>
          <p:cNvPr id="527" name="TextBox 526"/>
          <p:cNvSpPr txBox="1"/>
          <p:nvPr/>
        </p:nvSpPr>
        <p:spPr>
          <a:xfrm>
            <a:off x="687847" y="6394114"/>
            <a:ext cx="3816445" cy="369332"/>
          </a:xfrm>
          <a:prstGeom prst="rect">
            <a:avLst/>
          </a:prstGeom>
          <a:noFill/>
        </p:spPr>
        <p:txBody>
          <a:bodyPr wrap="none" rtlCol="0">
            <a:spAutoFit/>
          </a:bodyPr>
          <a:lstStyle/>
          <a:p>
            <a:r>
              <a:rPr lang="en-US" dirty="0" smtClean="0">
                <a:solidFill>
                  <a:schemeClr val="tx1"/>
                </a:solidFill>
              </a:rPr>
              <a:t>Heterogeneous and </a:t>
            </a:r>
            <a:r>
              <a:rPr lang="en-US" dirty="0" err="1" smtClean="0">
                <a:solidFill>
                  <a:schemeClr val="tx1"/>
                </a:solidFill>
              </a:rPr>
              <a:t>unidimensional</a:t>
            </a:r>
            <a:endParaRPr lang="en-US" dirty="0">
              <a:solidFill>
                <a:schemeClr val="tx1"/>
              </a:solidFill>
            </a:endParaRPr>
          </a:p>
        </p:txBody>
      </p:sp>
      <p:sp>
        <p:nvSpPr>
          <p:cNvPr id="528" name="TextBox 527"/>
          <p:cNvSpPr txBox="1"/>
          <p:nvPr/>
        </p:nvSpPr>
        <p:spPr>
          <a:xfrm>
            <a:off x="4772794" y="6394114"/>
            <a:ext cx="3638586" cy="369332"/>
          </a:xfrm>
          <a:prstGeom prst="rect">
            <a:avLst/>
          </a:prstGeom>
          <a:noFill/>
        </p:spPr>
        <p:txBody>
          <a:bodyPr wrap="none" rtlCol="0">
            <a:spAutoFit/>
          </a:bodyPr>
          <a:lstStyle/>
          <a:p>
            <a:pPr algn="ctr"/>
            <a:r>
              <a:rPr lang="en-US" dirty="0" smtClean="0">
                <a:solidFill>
                  <a:schemeClr val="tx1"/>
                </a:solidFill>
              </a:rPr>
              <a:t>Homogeneous and multidimensional</a:t>
            </a:r>
            <a:endParaRPr lang="en-US" dirty="0">
              <a:solidFill>
                <a:schemeClr val="tx1"/>
              </a:solidFill>
            </a:endParaRPr>
          </a:p>
        </p:txBody>
      </p:sp>
    </p:spTree>
    <p:extLst>
      <p:ext uri="{BB962C8B-B14F-4D97-AF65-F5344CB8AC3E}">
        <p14:creationId xmlns:p14="http://schemas.microsoft.com/office/powerpoint/2010/main" val="14375117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1547664" y="997882"/>
            <a:ext cx="1762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dirty="0" err="1" smtClean="0"/>
              <a:t>People</a:t>
            </a:r>
            <a:r>
              <a:rPr lang="sv-SE" dirty="0" smtClean="0"/>
              <a:t> </a:t>
            </a:r>
            <a:r>
              <a:rPr lang="sv-SE" dirty="0" err="1" smtClean="0"/>
              <a:t>with</a:t>
            </a:r>
            <a:r>
              <a:rPr lang="sv-SE" dirty="0" smtClean="0"/>
              <a:t> PD</a:t>
            </a:r>
            <a:endParaRPr lang="sv-SE" dirty="0"/>
          </a:p>
        </p:txBody>
      </p:sp>
      <p:sp>
        <p:nvSpPr>
          <p:cNvPr id="3" name="Text Box 17"/>
          <p:cNvSpPr txBox="1">
            <a:spLocks noChangeArrowheads="1"/>
          </p:cNvSpPr>
          <p:nvPr/>
        </p:nvSpPr>
        <p:spPr bwMode="auto">
          <a:xfrm>
            <a:off x="5228752" y="997882"/>
            <a:ext cx="28405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sv-SE" dirty="0" smtClean="0"/>
              <a:t>Health Care </a:t>
            </a:r>
            <a:r>
              <a:rPr lang="sv-SE" dirty="0" err="1" smtClean="0"/>
              <a:t>Professionals</a:t>
            </a:r>
            <a:endParaRPr lang="sv-SE" dirty="0"/>
          </a:p>
        </p:txBody>
      </p:sp>
      <p:sp>
        <p:nvSpPr>
          <p:cNvPr id="5" name="Title 4"/>
          <p:cNvSpPr>
            <a:spLocks noGrp="1"/>
          </p:cNvSpPr>
          <p:nvPr>
            <p:ph type="title"/>
          </p:nvPr>
        </p:nvSpPr>
        <p:spPr>
          <a:xfrm>
            <a:off x="457200" y="93227"/>
            <a:ext cx="8229600" cy="412134"/>
          </a:xfrm>
        </p:spPr>
        <p:txBody>
          <a:bodyPr>
            <a:noAutofit/>
          </a:bodyPr>
          <a:lstStyle/>
          <a:p>
            <a:r>
              <a:rPr lang="en-US" sz="3200" dirty="0" smtClean="0"/>
              <a:t>People with PD vs. Health Care Professionals</a:t>
            </a:r>
            <a:endParaRPr lang="en-US" sz="3200" dirty="0"/>
          </a:p>
        </p:txBody>
      </p:sp>
      <p:grpSp>
        <p:nvGrpSpPr>
          <p:cNvPr id="10" name="Group 9"/>
          <p:cNvGrpSpPr/>
          <p:nvPr/>
        </p:nvGrpSpPr>
        <p:grpSpPr>
          <a:xfrm>
            <a:off x="241974" y="1476328"/>
            <a:ext cx="8705001" cy="2992403"/>
            <a:chOff x="196614" y="1510348"/>
            <a:chExt cx="8705001" cy="2992403"/>
          </a:xfrm>
        </p:grpSpPr>
        <p:pic>
          <p:nvPicPr>
            <p:cNvPr id="6" name="Picture 5"/>
            <p:cNvPicPr>
              <a:picLocks noChangeAspect="1"/>
            </p:cNvPicPr>
            <p:nvPr/>
          </p:nvPicPr>
          <p:blipFill>
            <a:blip r:embed="rId2"/>
            <a:stretch>
              <a:fillRect/>
            </a:stretch>
          </p:blipFill>
          <p:spPr>
            <a:xfrm>
              <a:off x="196614" y="1510348"/>
              <a:ext cx="4337473" cy="2992403"/>
            </a:xfrm>
            <a:prstGeom prst="rect">
              <a:avLst/>
            </a:prstGeom>
            <a:ln w="3175">
              <a:solidFill>
                <a:schemeClr val="tx1"/>
              </a:solidFill>
            </a:ln>
          </p:spPr>
        </p:pic>
        <p:pic>
          <p:nvPicPr>
            <p:cNvPr id="9" name="Picture 8"/>
            <p:cNvPicPr>
              <a:picLocks noChangeAspect="1"/>
            </p:cNvPicPr>
            <p:nvPr/>
          </p:nvPicPr>
          <p:blipFill>
            <a:blip r:embed="rId3"/>
            <a:stretch>
              <a:fillRect/>
            </a:stretch>
          </p:blipFill>
          <p:spPr>
            <a:xfrm>
              <a:off x="4534407" y="1510348"/>
              <a:ext cx="4367208" cy="2989278"/>
            </a:xfrm>
            <a:prstGeom prst="rect">
              <a:avLst/>
            </a:prstGeom>
            <a:ln w="3175">
              <a:solidFill>
                <a:schemeClr val="tx1"/>
              </a:solidFill>
            </a:ln>
          </p:spPr>
        </p:pic>
      </p:grpSp>
      <p:grpSp>
        <p:nvGrpSpPr>
          <p:cNvPr id="101" name="Group 100"/>
          <p:cNvGrpSpPr/>
          <p:nvPr/>
        </p:nvGrpSpPr>
        <p:grpSpPr>
          <a:xfrm>
            <a:off x="1236020" y="2381445"/>
            <a:ext cx="3197778" cy="1961858"/>
            <a:chOff x="1236020" y="2313405"/>
            <a:chExt cx="3197778" cy="1961858"/>
          </a:xfrm>
        </p:grpSpPr>
        <p:cxnSp>
          <p:nvCxnSpPr>
            <p:cNvPr id="31" name="Straight Connector 30"/>
            <p:cNvCxnSpPr/>
            <p:nvPr/>
          </p:nvCxnSpPr>
          <p:spPr>
            <a:xfrm flipV="1">
              <a:off x="1236020" y="2313405"/>
              <a:ext cx="1530854" cy="196185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2766874" y="2313405"/>
              <a:ext cx="166692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768983" y="3458768"/>
              <a:ext cx="1678267" cy="13608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H="1" flipV="1">
              <a:off x="3209117" y="2313405"/>
              <a:ext cx="238134" cy="1145363"/>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1" name="Group 110"/>
          <p:cNvGrpSpPr/>
          <p:nvPr/>
        </p:nvGrpSpPr>
        <p:grpSpPr>
          <a:xfrm>
            <a:off x="4671931" y="1519589"/>
            <a:ext cx="4184326" cy="2823714"/>
            <a:chOff x="4671931" y="1519589"/>
            <a:chExt cx="4184326" cy="2823714"/>
          </a:xfrm>
        </p:grpSpPr>
        <p:cxnSp>
          <p:nvCxnSpPr>
            <p:cNvPr id="65" name="Straight Connector 64"/>
            <p:cNvCxnSpPr/>
            <p:nvPr/>
          </p:nvCxnSpPr>
          <p:spPr>
            <a:xfrm>
              <a:off x="6123406" y="1519589"/>
              <a:ext cx="238132" cy="156495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4671931" y="2664952"/>
              <a:ext cx="4184326" cy="725776"/>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7835689" y="2846393"/>
              <a:ext cx="1" cy="1496910"/>
            </a:xfrm>
            <a:prstGeom prst="line">
              <a:avLst/>
            </a:prstGeom>
          </p:spPr>
          <p:style>
            <a:lnRef idx="2">
              <a:schemeClr val="accent1"/>
            </a:lnRef>
            <a:fillRef idx="0">
              <a:schemeClr val="accent1"/>
            </a:fillRef>
            <a:effectRef idx="1">
              <a:schemeClr val="accent1"/>
            </a:effectRef>
            <a:fontRef idx="minor">
              <a:schemeClr val="tx1"/>
            </a:fontRef>
          </p:style>
        </p:cxnSp>
      </p:grpSp>
      <p:graphicFrame>
        <p:nvGraphicFramePr>
          <p:cNvPr id="529" name="Content Placeholder 3"/>
          <p:cNvGraphicFramePr>
            <a:graphicFrameLocks/>
          </p:cNvGraphicFramePr>
          <p:nvPr>
            <p:extLst>
              <p:ext uri="{D42A27DB-BD31-4B8C-83A1-F6EECF244321}">
                <p14:modId xmlns:p14="http://schemas.microsoft.com/office/powerpoint/2010/main" val="3744138485"/>
              </p:ext>
            </p:extLst>
          </p:nvPr>
        </p:nvGraphicFramePr>
        <p:xfrm>
          <a:off x="2226792" y="5104682"/>
          <a:ext cx="4705950" cy="1371600"/>
        </p:xfrm>
        <a:graphic>
          <a:graphicData uri="http://schemas.openxmlformats.org/drawingml/2006/table">
            <a:tbl>
              <a:tblPr firstRow="1" bandRow="1">
                <a:tableStyleId>{1FECB4D8-DB02-4DC6-A0A2-4F2EBAE1DC90}</a:tableStyleId>
              </a:tblPr>
              <a:tblGrid>
                <a:gridCol w="2313286"/>
                <a:gridCol w="2392664"/>
              </a:tblGrid>
              <a:tr h="184534">
                <a:tc>
                  <a:txBody>
                    <a:bodyPr/>
                    <a:lstStyle/>
                    <a:p>
                      <a:r>
                        <a:rPr lang="en-US" sz="1200" dirty="0" smtClean="0">
                          <a:solidFill>
                            <a:schemeClr val="tx1"/>
                          </a:solidFill>
                          <a:latin typeface="Arial"/>
                          <a:cs typeface="Arial"/>
                        </a:rPr>
                        <a:t>People with PD</a:t>
                      </a:r>
                      <a:endParaRPr lang="en-US" sz="1200" dirty="0">
                        <a:solidFill>
                          <a:schemeClr val="tx1"/>
                        </a:solidFill>
                        <a:latin typeface="Arial"/>
                        <a:cs typeface="Arial"/>
                      </a:endParaRPr>
                    </a:p>
                  </a:txBody>
                  <a:tcPr>
                    <a:noFill/>
                  </a:tcPr>
                </a:tc>
                <a:tc>
                  <a:txBody>
                    <a:bodyPr/>
                    <a:lstStyle/>
                    <a:p>
                      <a:r>
                        <a:rPr lang="en-US" sz="1200" dirty="0" smtClean="0">
                          <a:solidFill>
                            <a:schemeClr val="tx1"/>
                          </a:solidFill>
                          <a:latin typeface="Arial"/>
                          <a:cs typeface="Arial"/>
                        </a:rPr>
                        <a:t>Clinicians</a:t>
                      </a:r>
                      <a:endParaRPr lang="en-US" sz="1200" dirty="0">
                        <a:solidFill>
                          <a:schemeClr val="tx1"/>
                        </a:solidFill>
                        <a:latin typeface="Arial"/>
                        <a:cs typeface="Arial"/>
                      </a:endParaRPr>
                    </a:p>
                  </a:txBody>
                  <a:tcPr>
                    <a:noFill/>
                  </a:tcPr>
                </a:tc>
              </a:tr>
              <a:tr h="159904">
                <a:tc>
                  <a:txBody>
                    <a:bodyPr/>
                    <a:lstStyle/>
                    <a:p>
                      <a:pPr>
                        <a:spcAft>
                          <a:spcPts val="0"/>
                        </a:spcAft>
                      </a:pPr>
                      <a:r>
                        <a:rPr lang="en-US" sz="1200" dirty="0">
                          <a:effectLst/>
                          <a:latin typeface="Arial"/>
                          <a:ea typeface="MS Mincho"/>
                        </a:rPr>
                        <a:t>Quality of life</a:t>
                      </a:r>
                      <a:endParaRPr lang="en-US" sz="1200" dirty="0">
                        <a:effectLst/>
                        <a:latin typeface="Times New Roman"/>
                        <a:ea typeface="MS Mincho"/>
                      </a:endParaRPr>
                    </a:p>
                  </a:txBody>
                  <a:tcPr marL="68580" marR="68580" marT="0" marB="0"/>
                </a:tc>
                <a:tc>
                  <a:txBody>
                    <a:bodyPr/>
                    <a:lstStyle/>
                    <a:p>
                      <a:pPr>
                        <a:spcAft>
                          <a:spcPts val="0"/>
                        </a:spcAft>
                      </a:pPr>
                      <a:r>
                        <a:rPr lang="en-US" sz="1200" dirty="0">
                          <a:effectLst/>
                          <a:latin typeface="Arial"/>
                          <a:ea typeface="MS Mincho"/>
                        </a:rPr>
                        <a:t>Quality of life</a:t>
                      </a:r>
                      <a:endParaRPr lang="en-US" sz="1200" dirty="0">
                        <a:effectLst/>
                        <a:latin typeface="Times New Roman"/>
                        <a:ea typeface="MS Mincho"/>
                      </a:endParaRPr>
                    </a:p>
                  </a:txBody>
                  <a:tcPr marL="68580" marR="68580" marT="0" marB="0"/>
                </a:tc>
              </a:tr>
              <a:tr h="159904">
                <a:tc>
                  <a:txBody>
                    <a:bodyPr/>
                    <a:lstStyle/>
                    <a:p>
                      <a:pPr>
                        <a:spcAft>
                          <a:spcPts val="0"/>
                        </a:spcAft>
                      </a:pPr>
                      <a:r>
                        <a:rPr lang="en-US" sz="1200" dirty="0" smtClean="0">
                          <a:effectLst/>
                          <a:latin typeface="Arial"/>
                          <a:ea typeface="MS Mincho"/>
                        </a:rPr>
                        <a:t>Walking</a:t>
                      </a:r>
                      <a:endParaRPr lang="en-US" sz="1200" dirty="0">
                        <a:effectLst/>
                        <a:latin typeface="Times New Roman"/>
                        <a:ea typeface="MS Mincho"/>
                      </a:endParaRPr>
                    </a:p>
                  </a:txBody>
                  <a:tcPr marL="68580" marR="68580" marT="0" marB="0"/>
                </a:tc>
                <a:tc>
                  <a:txBody>
                    <a:bodyPr/>
                    <a:lstStyle/>
                    <a:p>
                      <a:pPr>
                        <a:spcAft>
                          <a:spcPts val="0"/>
                        </a:spcAft>
                      </a:pPr>
                      <a:r>
                        <a:rPr lang="en-US" sz="1200">
                          <a:effectLst/>
                          <a:latin typeface="Arial"/>
                          <a:ea typeface="MS Mincho"/>
                        </a:rPr>
                        <a:t>Depression</a:t>
                      </a:r>
                      <a:endParaRPr lang="en-US" sz="1200">
                        <a:effectLst/>
                        <a:latin typeface="Times New Roman"/>
                        <a:ea typeface="MS Mincho"/>
                      </a:endParaRPr>
                    </a:p>
                  </a:txBody>
                  <a:tcPr marL="68580" marR="68580" marT="0" marB="0"/>
                </a:tc>
              </a:tr>
              <a:tr h="159904">
                <a:tc>
                  <a:txBody>
                    <a:bodyPr/>
                    <a:lstStyle/>
                    <a:p>
                      <a:pPr>
                        <a:spcAft>
                          <a:spcPts val="0"/>
                        </a:spcAft>
                      </a:pPr>
                      <a:r>
                        <a:rPr lang="en-US" sz="1200" dirty="0">
                          <a:effectLst/>
                          <a:latin typeface="Arial"/>
                          <a:ea typeface="MS Mincho"/>
                        </a:rPr>
                        <a:t>Mobility</a:t>
                      </a:r>
                      <a:endParaRPr lang="en-US" sz="1200" dirty="0">
                        <a:effectLst/>
                        <a:latin typeface="Times New Roman"/>
                        <a:ea typeface="MS Mincho"/>
                      </a:endParaRPr>
                    </a:p>
                  </a:txBody>
                  <a:tcPr marL="68580" marR="68580" marT="0" marB="0"/>
                </a:tc>
                <a:tc>
                  <a:txBody>
                    <a:bodyPr/>
                    <a:lstStyle/>
                    <a:p>
                      <a:pPr>
                        <a:spcAft>
                          <a:spcPts val="0"/>
                        </a:spcAft>
                      </a:pPr>
                      <a:r>
                        <a:rPr lang="en-US" sz="1200" dirty="0" smtClean="0">
                          <a:solidFill>
                            <a:srgbClr val="000000"/>
                          </a:solidFill>
                          <a:effectLst/>
                          <a:latin typeface="Arial"/>
                          <a:ea typeface="MS Mincho"/>
                        </a:rPr>
                        <a:t>Fluctuations</a:t>
                      </a:r>
                      <a:endParaRPr lang="en-US" sz="1200" dirty="0">
                        <a:effectLst/>
                        <a:latin typeface="Times New Roman"/>
                        <a:ea typeface="MS Mincho"/>
                      </a:endParaRPr>
                    </a:p>
                  </a:txBody>
                  <a:tcPr marL="68580" marR="68580" marT="0" marB="0"/>
                </a:tc>
              </a:tr>
              <a:tr h="159904">
                <a:tc>
                  <a:txBody>
                    <a:bodyPr/>
                    <a:lstStyle/>
                    <a:p>
                      <a:pPr>
                        <a:spcAft>
                          <a:spcPts val="0"/>
                        </a:spcAft>
                      </a:pPr>
                      <a:r>
                        <a:rPr lang="en-US" sz="1200" dirty="0">
                          <a:effectLst/>
                          <a:latin typeface="Arial"/>
                          <a:ea typeface="MS Mincho"/>
                        </a:rPr>
                        <a:t>Psychological well-being</a:t>
                      </a:r>
                      <a:endParaRPr lang="en-US" sz="1200" dirty="0">
                        <a:effectLst/>
                        <a:latin typeface="Times New Roman"/>
                        <a:ea typeface="MS Mincho"/>
                      </a:endParaRPr>
                    </a:p>
                  </a:txBody>
                  <a:tcPr marL="68580" marR="68580" marT="0" marB="0"/>
                </a:tc>
                <a:tc>
                  <a:txBody>
                    <a:bodyPr/>
                    <a:lstStyle/>
                    <a:p>
                      <a:pPr>
                        <a:spcAft>
                          <a:spcPts val="0"/>
                        </a:spcAft>
                      </a:pPr>
                      <a:r>
                        <a:rPr lang="en-US" sz="1200" dirty="0" smtClean="0">
                          <a:effectLst/>
                          <a:latin typeface="Arial"/>
                          <a:ea typeface="MS Mincho"/>
                        </a:rPr>
                        <a:t>Walking</a:t>
                      </a:r>
                      <a:endParaRPr lang="en-US" sz="1200" dirty="0">
                        <a:effectLst/>
                        <a:latin typeface="Times New Roman"/>
                        <a:ea typeface="MS Mincho"/>
                      </a:endParaRPr>
                    </a:p>
                  </a:txBody>
                  <a:tcPr marL="68580" marR="68580" marT="0" marB="0"/>
                </a:tc>
              </a:tr>
              <a:tr h="0">
                <a:tc>
                  <a:txBody>
                    <a:bodyPr/>
                    <a:lstStyle/>
                    <a:p>
                      <a:pPr>
                        <a:spcAft>
                          <a:spcPts val="0"/>
                        </a:spcAft>
                      </a:pPr>
                      <a:r>
                        <a:rPr lang="en-US" sz="1200" dirty="0" smtClean="0">
                          <a:effectLst/>
                          <a:latin typeface="Arial"/>
                          <a:ea typeface="MS Mincho"/>
                        </a:rPr>
                        <a:t>Sleep </a:t>
                      </a:r>
                      <a:r>
                        <a:rPr lang="en-US" sz="1200" dirty="0">
                          <a:effectLst/>
                          <a:latin typeface="Arial"/>
                          <a:ea typeface="MS Mincho"/>
                        </a:rPr>
                        <a:t>problems</a:t>
                      </a:r>
                      <a:endParaRPr lang="en-US" sz="1200" dirty="0">
                        <a:effectLst/>
                        <a:latin typeface="Times New Roman"/>
                        <a:ea typeface="MS Mincho"/>
                      </a:endParaRPr>
                    </a:p>
                  </a:txBody>
                  <a:tcPr marL="68580" marR="68580" marT="0" marB="0"/>
                </a:tc>
                <a:tc>
                  <a:txBody>
                    <a:bodyPr/>
                    <a:lstStyle/>
                    <a:p>
                      <a:pPr>
                        <a:spcAft>
                          <a:spcPts val="0"/>
                        </a:spcAft>
                      </a:pPr>
                      <a:r>
                        <a:rPr lang="en-US" sz="1200" dirty="0" smtClean="0">
                          <a:effectLst/>
                          <a:latin typeface="Arial"/>
                          <a:ea typeface="MS Mincho"/>
                        </a:rPr>
                        <a:t>Sleep </a:t>
                      </a:r>
                      <a:r>
                        <a:rPr lang="en-US" sz="1200" dirty="0">
                          <a:effectLst/>
                          <a:latin typeface="Arial"/>
                          <a:ea typeface="MS Mincho"/>
                        </a:rPr>
                        <a:t>problems</a:t>
                      </a:r>
                      <a:endParaRPr lang="en-US" sz="1200" dirty="0">
                        <a:effectLst/>
                        <a:latin typeface="Times New Roman"/>
                        <a:ea typeface="MS Mincho"/>
                      </a:endParaRPr>
                    </a:p>
                  </a:txBody>
                  <a:tcPr marL="68580" marR="68580" marT="0" marB="0"/>
                </a:tc>
              </a:tr>
              <a:tr h="159904">
                <a:tc>
                  <a:txBody>
                    <a:bodyPr/>
                    <a:lstStyle/>
                    <a:p>
                      <a:pPr>
                        <a:spcAft>
                          <a:spcPts val="0"/>
                        </a:spcAft>
                      </a:pPr>
                      <a:r>
                        <a:rPr lang="en-US" sz="1200" dirty="0" smtClean="0">
                          <a:effectLst/>
                          <a:latin typeface="Arial"/>
                          <a:ea typeface="MS Mincho"/>
                        </a:rPr>
                        <a:t>Control over disease process</a:t>
                      </a:r>
                      <a:endParaRPr lang="en-US" sz="1200" dirty="0">
                        <a:effectLst/>
                        <a:latin typeface="Times New Roman"/>
                        <a:ea typeface="MS Mincho"/>
                      </a:endParaRPr>
                    </a:p>
                  </a:txBody>
                  <a:tcPr marL="68580" marR="68580" marT="0" marB="0"/>
                </a:tc>
                <a:tc>
                  <a:txBody>
                    <a:bodyPr/>
                    <a:lstStyle/>
                    <a:p>
                      <a:pPr>
                        <a:spcAft>
                          <a:spcPts val="0"/>
                        </a:spcAft>
                      </a:pPr>
                      <a:r>
                        <a:rPr lang="en-US" sz="1200" dirty="0" smtClean="0">
                          <a:effectLst/>
                          <a:latin typeface="Arial"/>
                          <a:ea typeface="MS Mincho"/>
                        </a:rPr>
                        <a:t>Falling</a:t>
                      </a:r>
                      <a:endParaRPr lang="en-US" sz="1200" dirty="0">
                        <a:effectLst/>
                        <a:latin typeface="Times New Roman"/>
                        <a:ea typeface="MS Mincho"/>
                      </a:endParaRPr>
                    </a:p>
                  </a:txBody>
                  <a:tcPr marL="68580" marR="68580" marT="0" marB="0"/>
                </a:tc>
              </a:tr>
            </a:tbl>
          </a:graphicData>
        </a:graphic>
      </p:graphicFrame>
      <p:sp>
        <p:nvSpPr>
          <p:cNvPr id="103" name="TextBox 102"/>
          <p:cNvSpPr txBox="1"/>
          <p:nvPr/>
        </p:nvSpPr>
        <p:spPr>
          <a:xfrm>
            <a:off x="2676028" y="4735350"/>
            <a:ext cx="3839888" cy="369332"/>
          </a:xfrm>
          <a:prstGeom prst="rect">
            <a:avLst/>
          </a:prstGeom>
          <a:noFill/>
        </p:spPr>
        <p:txBody>
          <a:bodyPr wrap="none" rtlCol="0">
            <a:spAutoFit/>
          </a:bodyPr>
          <a:lstStyle/>
          <a:p>
            <a:r>
              <a:rPr lang="en-US" b="1" dirty="0" smtClean="0"/>
              <a:t>Highest Importance-Rated </a:t>
            </a:r>
            <a:r>
              <a:rPr lang="en-US" b="1" dirty="0"/>
              <a:t>S</a:t>
            </a:r>
            <a:r>
              <a:rPr lang="en-US" b="1" dirty="0" smtClean="0"/>
              <a:t>tatements</a:t>
            </a:r>
            <a:endParaRPr lang="en-US" b="1" dirty="0"/>
          </a:p>
        </p:txBody>
      </p:sp>
    </p:spTree>
    <p:extLst>
      <p:ext uri="{BB962C8B-B14F-4D97-AF65-F5344CB8AC3E}">
        <p14:creationId xmlns:p14="http://schemas.microsoft.com/office/powerpoint/2010/main" val="41717164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9"/>
                                        </p:tgtEl>
                                        <p:attrNameLst>
                                          <p:attrName>style.visibility</p:attrName>
                                        </p:attrNameLst>
                                      </p:cBhvr>
                                      <p:to>
                                        <p:strVal val="visible"/>
                                      </p:to>
                                    </p:set>
                                    <p:animEffect transition="in" filter="dissolve">
                                      <p:cBhvr>
                                        <p:cTn id="7" dur="500"/>
                                        <p:tgtEl>
                                          <p:spTgt spid="52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Effect transition="in" filter="dissolve">
                                      <p:cBhvr>
                                        <p:cTn id="1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564" y="443497"/>
            <a:ext cx="8445606" cy="5929708"/>
          </a:xfrm>
        </p:spPr>
        <p:txBody>
          <a:bodyPr>
            <a:normAutofit fontScale="92500" lnSpcReduction="10000"/>
          </a:bodyPr>
          <a:lstStyle/>
          <a:p>
            <a:r>
              <a:rPr lang="en-US" dirty="0" smtClean="0"/>
              <a:t>Despite overall similarities, patient perspectives differ from that of </a:t>
            </a:r>
            <a:r>
              <a:rPr lang="en-US" dirty="0" err="1" smtClean="0"/>
              <a:t>clinicans</a:t>
            </a:r>
            <a:r>
              <a:rPr lang="en-US" dirty="0" smtClean="0"/>
              <a:t>’ </a:t>
            </a:r>
          </a:p>
          <a:p>
            <a:pPr lvl="1"/>
            <a:r>
              <a:rPr lang="en-US" dirty="0" smtClean="0"/>
              <a:t>Lived experience vs. scholarly/biomedical perspective</a:t>
            </a:r>
            <a:endParaRPr lang="en-US" dirty="0"/>
          </a:p>
          <a:p>
            <a:endParaRPr lang="en-US" dirty="0" smtClean="0"/>
          </a:p>
          <a:p>
            <a:r>
              <a:rPr lang="en-US" dirty="0" smtClean="0"/>
              <a:t>End-user prioritized outcomes</a:t>
            </a:r>
          </a:p>
          <a:p>
            <a:pPr lvl="1"/>
            <a:r>
              <a:rPr lang="en-US" dirty="0" smtClean="0"/>
              <a:t>Quality </a:t>
            </a:r>
            <a:r>
              <a:rPr lang="en-US" dirty="0"/>
              <a:t>of life, </a:t>
            </a:r>
            <a:r>
              <a:rPr lang="en-US" dirty="0" smtClean="0"/>
              <a:t>walking/</a:t>
            </a:r>
            <a:r>
              <a:rPr lang="en-US" dirty="0"/>
              <a:t>mobility</a:t>
            </a:r>
            <a:r>
              <a:rPr lang="en-US" dirty="0" smtClean="0"/>
              <a:t>, sleep, fatigue, perceived disease control; fluctuations, depression, </a:t>
            </a:r>
            <a:r>
              <a:rPr lang="en-US" dirty="0"/>
              <a:t>falls</a:t>
            </a:r>
            <a:endParaRPr lang="en-US" dirty="0" smtClean="0"/>
          </a:p>
          <a:p>
            <a:pPr lvl="1">
              <a:buFont typeface="Wingdings" charset="0"/>
              <a:buChar char="à"/>
            </a:pPr>
            <a:r>
              <a:rPr lang="en-US" dirty="0" smtClean="0">
                <a:sym typeface="Wingdings"/>
              </a:rPr>
              <a:t>E</a:t>
            </a:r>
            <a:r>
              <a:rPr lang="en-US" dirty="0" smtClean="0"/>
              <a:t>vidence from clinical trials that are more meaningful</a:t>
            </a:r>
          </a:p>
          <a:p>
            <a:pPr marL="457200" lvl="1" indent="0">
              <a:buNone/>
            </a:pPr>
            <a:r>
              <a:rPr lang="en-US" dirty="0" smtClean="0"/>
              <a:t>     and interpretable for end-users</a:t>
            </a:r>
          </a:p>
          <a:p>
            <a:endParaRPr lang="en-US" dirty="0" smtClean="0"/>
          </a:p>
          <a:p>
            <a:r>
              <a:rPr lang="en-US" dirty="0" smtClean="0"/>
              <a:t>Implications </a:t>
            </a:r>
          </a:p>
          <a:p>
            <a:pPr lvl="1"/>
            <a:r>
              <a:rPr lang="en-US" dirty="0" smtClean="0"/>
              <a:t>Needs for new and refined outcome measures</a:t>
            </a:r>
          </a:p>
          <a:p>
            <a:pPr lvl="1"/>
            <a:r>
              <a:rPr lang="en-US" dirty="0" smtClean="0"/>
              <a:t>Priorities for therapeutic research</a:t>
            </a:r>
          </a:p>
          <a:p>
            <a:endParaRPr lang="en-US" dirty="0"/>
          </a:p>
        </p:txBody>
      </p:sp>
    </p:spTree>
    <p:extLst>
      <p:ext uri="{BB962C8B-B14F-4D97-AF65-F5344CB8AC3E}">
        <p14:creationId xmlns:p14="http://schemas.microsoft.com/office/powerpoint/2010/main" val="13186144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body" sz="half" idx="1"/>
          </p:nvPr>
        </p:nvSpPr>
        <p:spPr>
          <a:xfrm>
            <a:off x="344217" y="1791958"/>
            <a:ext cx="4712209" cy="2366198"/>
          </a:xfrm>
        </p:spPr>
        <p:txBody>
          <a:bodyPr>
            <a:normAutofit fontScale="92500" lnSpcReduction="10000"/>
          </a:bodyPr>
          <a:lstStyle/>
          <a:p>
            <a:pPr>
              <a:lnSpc>
                <a:spcPct val="90000"/>
              </a:lnSpc>
              <a:buFontTx/>
              <a:buNone/>
            </a:pPr>
            <a:r>
              <a:rPr lang="sv-SE" sz="2400" b="1" dirty="0"/>
              <a:t>Sweden</a:t>
            </a:r>
          </a:p>
          <a:p>
            <a:pPr>
              <a:lnSpc>
                <a:spcPct val="90000"/>
              </a:lnSpc>
            </a:pPr>
            <a:r>
              <a:rPr lang="sv-SE" sz="2200" dirty="0" smtClean="0"/>
              <a:t>Markus </a:t>
            </a:r>
            <a:r>
              <a:rPr lang="sv-SE" sz="2200" dirty="0" err="1" smtClean="0"/>
              <a:t>Idavall</a:t>
            </a:r>
            <a:r>
              <a:rPr lang="sv-SE" sz="2200" dirty="0" smtClean="0"/>
              <a:t>, PhD</a:t>
            </a:r>
          </a:p>
          <a:p>
            <a:pPr>
              <a:lnSpc>
                <a:spcPct val="90000"/>
              </a:lnSpc>
            </a:pPr>
            <a:r>
              <a:rPr lang="sv-SE" sz="2200" dirty="0" smtClean="0"/>
              <a:t>Maria H. Nilsson</a:t>
            </a:r>
            <a:r>
              <a:rPr lang="sv-SE" sz="2200" dirty="0"/>
              <a:t>, PT </a:t>
            </a:r>
            <a:r>
              <a:rPr lang="sv-SE" sz="2200" dirty="0" smtClean="0"/>
              <a:t>PhD</a:t>
            </a:r>
            <a:endParaRPr lang="sv-SE" sz="2200" dirty="0"/>
          </a:p>
          <a:p>
            <a:pPr>
              <a:lnSpc>
                <a:spcPct val="90000"/>
              </a:lnSpc>
            </a:pPr>
            <a:r>
              <a:rPr lang="sv-SE" sz="2200" dirty="0"/>
              <a:t>Per Nyberg, PhD</a:t>
            </a:r>
          </a:p>
          <a:p>
            <a:pPr>
              <a:lnSpc>
                <a:spcPct val="90000"/>
              </a:lnSpc>
            </a:pPr>
            <a:r>
              <a:rPr lang="sv-SE" sz="2200" dirty="0"/>
              <a:t>Jan Reimer, RN</a:t>
            </a:r>
          </a:p>
          <a:p>
            <a:pPr>
              <a:lnSpc>
                <a:spcPct val="90000"/>
              </a:lnSpc>
            </a:pPr>
            <a:r>
              <a:rPr lang="sv-SE" sz="2200" dirty="0" smtClean="0"/>
              <a:t>Catharina </a:t>
            </a:r>
            <a:r>
              <a:rPr lang="sv-SE" sz="2200" dirty="0"/>
              <a:t>Sjödahl-Hammarlund, PT PhD</a:t>
            </a:r>
          </a:p>
          <a:p>
            <a:pPr>
              <a:lnSpc>
                <a:spcPct val="90000"/>
              </a:lnSpc>
            </a:pPr>
            <a:r>
              <a:rPr lang="sv-SE" sz="2200" dirty="0"/>
              <a:t>Albert Westergren, RN </a:t>
            </a:r>
            <a:r>
              <a:rPr lang="sv-SE" sz="2200" dirty="0" smtClean="0"/>
              <a:t>PhD</a:t>
            </a:r>
            <a:endParaRPr lang="sv-SE" sz="2200" dirty="0"/>
          </a:p>
        </p:txBody>
      </p:sp>
      <p:sp>
        <p:nvSpPr>
          <p:cNvPr id="238595" name="Rectangle 3"/>
          <p:cNvSpPr>
            <a:spLocks noGrp="1" noChangeArrowheads="1"/>
          </p:cNvSpPr>
          <p:nvPr>
            <p:ph type="body" sz="half" idx="2"/>
          </p:nvPr>
        </p:nvSpPr>
        <p:spPr>
          <a:xfrm>
            <a:off x="5339117" y="1781669"/>
            <a:ext cx="3751263" cy="2376487"/>
          </a:xfrm>
        </p:spPr>
        <p:txBody>
          <a:bodyPr>
            <a:normAutofit/>
          </a:bodyPr>
          <a:lstStyle/>
          <a:p>
            <a:pPr>
              <a:lnSpc>
                <a:spcPct val="80000"/>
              </a:lnSpc>
              <a:buFontTx/>
              <a:buNone/>
            </a:pPr>
            <a:r>
              <a:rPr lang="sv-SE" sz="2400" b="1" dirty="0"/>
              <a:t>UK</a:t>
            </a:r>
          </a:p>
          <a:p>
            <a:pPr>
              <a:lnSpc>
                <a:spcPct val="80000"/>
              </a:lnSpc>
            </a:pPr>
            <a:r>
              <a:rPr lang="sv-SE" sz="2000" dirty="0"/>
              <a:t>Jeremy Hobart, </a:t>
            </a:r>
            <a:r>
              <a:rPr lang="en-US" sz="2000" dirty="0"/>
              <a:t>MRCP PhD</a:t>
            </a:r>
            <a:r>
              <a:rPr lang="sv-SE" sz="2000" dirty="0"/>
              <a:t> </a:t>
            </a:r>
          </a:p>
          <a:p>
            <a:pPr>
              <a:lnSpc>
                <a:spcPct val="80000"/>
              </a:lnSpc>
            </a:pPr>
            <a:r>
              <a:rPr lang="sv-SE" sz="2000" dirty="0"/>
              <a:t>Stephen P. McKenna, PhD</a:t>
            </a:r>
          </a:p>
          <a:p>
            <a:pPr>
              <a:lnSpc>
                <a:spcPct val="80000"/>
              </a:lnSpc>
            </a:pPr>
            <a:endParaRPr lang="sv-SE" sz="2000" dirty="0"/>
          </a:p>
          <a:p>
            <a:pPr>
              <a:lnSpc>
                <a:spcPct val="80000"/>
              </a:lnSpc>
              <a:buFontTx/>
              <a:buNone/>
            </a:pPr>
            <a:r>
              <a:rPr lang="sv-SE" sz="2400" b="1" dirty="0"/>
              <a:t>USA</a:t>
            </a:r>
          </a:p>
          <a:p>
            <a:pPr>
              <a:lnSpc>
                <a:spcPct val="80000"/>
              </a:lnSpc>
            </a:pPr>
            <a:r>
              <a:rPr lang="sv-SE" sz="2000" dirty="0" smtClean="0"/>
              <a:t>Scott R. Rosas, PhD</a:t>
            </a:r>
          </a:p>
          <a:p>
            <a:pPr>
              <a:lnSpc>
                <a:spcPct val="80000"/>
              </a:lnSpc>
            </a:pPr>
            <a:r>
              <a:rPr lang="sv-SE" sz="2000" dirty="0"/>
              <a:t>A. </a:t>
            </a:r>
            <a:r>
              <a:rPr lang="sv-SE" sz="2000" dirty="0" smtClean="0"/>
              <a:t>Jackson </a:t>
            </a:r>
            <a:r>
              <a:rPr lang="sv-SE" sz="2000" dirty="0" err="1" smtClean="0"/>
              <a:t>Stenner</a:t>
            </a:r>
            <a:r>
              <a:rPr lang="sv-SE" sz="2000" dirty="0" smtClean="0"/>
              <a:t>, PhD</a:t>
            </a:r>
            <a:endParaRPr lang="sv-SE" sz="2000" dirty="0"/>
          </a:p>
          <a:p>
            <a:pPr>
              <a:lnSpc>
                <a:spcPct val="80000"/>
              </a:lnSpc>
            </a:pPr>
            <a:endParaRPr lang="sv-SE" sz="2000" dirty="0"/>
          </a:p>
        </p:txBody>
      </p:sp>
      <p:sp>
        <p:nvSpPr>
          <p:cNvPr id="238596" name="Rectangle 4"/>
          <p:cNvSpPr>
            <a:spLocks noChangeArrowheads="1"/>
          </p:cNvSpPr>
          <p:nvPr/>
        </p:nvSpPr>
        <p:spPr bwMode="auto">
          <a:xfrm>
            <a:off x="1944598" y="4483210"/>
            <a:ext cx="5981878" cy="183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pPr>
            <a:r>
              <a:rPr lang="sv-SE" sz="2400" b="1" dirty="0" err="1"/>
              <a:t>Funding</a:t>
            </a:r>
            <a:endParaRPr lang="sv-SE" sz="2400" b="1" dirty="0"/>
          </a:p>
          <a:p>
            <a:pPr marL="342900" indent="-342900">
              <a:spcBef>
                <a:spcPct val="20000"/>
              </a:spcBef>
              <a:buFontTx/>
              <a:buChar char="•"/>
            </a:pPr>
            <a:r>
              <a:rPr lang="sv-SE" sz="2000" dirty="0"/>
              <a:t>Swedish Research Council</a:t>
            </a:r>
          </a:p>
          <a:p>
            <a:pPr marL="342900" indent="-342900">
              <a:spcBef>
                <a:spcPct val="20000"/>
              </a:spcBef>
              <a:buFontTx/>
              <a:buChar char="•"/>
            </a:pPr>
            <a:r>
              <a:rPr lang="sv-SE" sz="2000" dirty="0"/>
              <a:t>Swedish Parkinson Foundation</a:t>
            </a:r>
          </a:p>
          <a:p>
            <a:pPr marL="342900" indent="-342900">
              <a:spcBef>
                <a:spcPct val="20000"/>
              </a:spcBef>
              <a:buFontTx/>
              <a:buChar char="•"/>
            </a:pPr>
            <a:r>
              <a:rPr lang="sv-SE" sz="2000" dirty="0"/>
              <a:t>Swedish Parkinson Academy</a:t>
            </a:r>
          </a:p>
          <a:p>
            <a:pPr marL="342900" indent="-342900">
              <a:spcBef>
                <a:spcPct val="20000"/>
              </a:spcBef>
              <a:buFontTx/>
              <a:buChar char="•"/>
            </a:pPr>
            <a:r>
              <a:rPr lang="sv-SE" sz="2000" dirty="0"/>
              <a:t>Skåne County Research &amp; </a:t>
            </a:r>
            <a:r>
              <a:rPr lang="sv-SE" sz="2000" dirty="0" err="1"/>
              <a:t>Development</a:t>
            </a:r>
            <a:r>
              <a:rPr lang="sv-SE" sz="2000" dirty="0"/>
              <a:t> Foundation</a:t>
            </a:r>
          </a:p>
          <a:p>
            <a:pPr marL="342900" indent="-342900"/>
            <a:endParaRPr lang="sv-SE" sz="2000" dirty="0"/>
          </a:p>
        </p:txBody>
      </p:sp>
      <p:sp>
        <p:nvSpPr>
          <p:cNvPr id="238597" name="Rectangle 5"/>
          <p:cNvSpPr>
            <a:spLocks noGrp="1" noChangeArrowheads="1"/>
          </p:cNvSpPr>
          <p:nvPr>
            <p:ph type="title"/>
          </p:nvPr>
        </p:nvSpPr>
        <p:spPr>
          <a:xfrm>
            <a:off x="457200" y="115888"/>
            <a:ext cx="8229600" cy="1143000"/>
          </a:xfrm>
          <a:noFill/>
          <a:ln/>
        </p:spPr>
        <p:txBody>
          <a:bodyPr>
            <a:normAutofit/>
          </a:bodyPr>
          <a:lstStyle/>
          <a:p>
            <a:r>
              <a:rPr lang="sv-SE" sz="4000" dirty="0" err="1" smtClean="0"/>
              <a:t>Acknowledgements</a:t>
            </a:r>
            <a:endParaRPr lang="sv-SE" sz="4000" dirty="0"/>
          </a:p>
        </p:txBody>
      </p:sp>
    </p:spTree>
    <p:extLst>
      <p:ext uri="{BB962C8B-B14F-4D97-AF65-F5344CB8AC3E}">
        <p14:creationId xmlns:p14="http://schemas.microsoft.com/office/powerpoint/2010/main" val="35846973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rot="1290721">
            <a:off x="4615496" y="175860"/>
            <a:ext cx="4181848" cy="5892328"/>
          </a:xfrm>
          <a:prstGeom prst="rect">
            <a:avLst/>
          </a:prstGeom>
          <a:ln w="3175">
            <a:noFill/>
          </a:ln>
          <a:effectLst>
            <a:glow rad="101600">
              <a:schemeClr val="bg2">
                <a:alpha val="75000"/>
              </a:schemeClr>
            </a:glow>
          </a:effectLst>
        </p:spPr>
      </p:pic>
      <p:pic>
        <p:nvPicPr>
          <p:cNvPr id="2" name="Picture 1"/>
          <p:cNvPicPr>
            <a:picLocks noChangeAspect="1"/>
          </p:cNvPicPr>
          <p:nvPr/>
        </p:nvPicPr>
        <p:blipFill>
          <a:blip r:embed="rId3"/>
          <a:stretch>
            <a:fillRect/>
          </a:stretch>
        </p:blipFill>
        <p:spPr>
          <a:xfrm rot="20352320">
            <a:off x="920517" y="110286"/>
            <a:ext cx="4213343" cy="5876342"/>
          </a:xfrm>
          <a:prstGeom prst="rect">
            <a:avLst/>
          </a:prstGeom>
          <a:ln w="3175">
            <a:noFill/>
          </a:ln>
          <a:effectLst>
            <a:glow rad="101600">
              <a:schemeClr val="bg2">
                <a:alpha val="75000"/>
              </a:schemeClr>
            </a:glow>
          </a:effec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77586">
            <a:off x="757154" y="2469923"/>
            <a:ext cx="4117216" cy="5601173"/>
          </a:xfrm>
          <a:prstGeom prst="rect">
            <a:avLst/>
          </a:prstGeom>
          <a:noFill/>
          <a:ln w="9525">
            <a:noFill/>
            <a:miter lim="800000"/>
            <a:headEnd/>
            <a:tailEnd/>
          </a:ln>
          <a:effectLst>
            <a:glow rad="101600">
              <a:schemeClr val="bg2">
                <a:alpha val="75000"/>
              </a:schemeClr>
            </a:glow>
            <a:outerShdw blurRad="63500" dist="38099" dir="2700000" algn="ctr" rotWithShape="0">
              <a:schemeClr val="bg2">
                <a:alpha val="74998"/>
              </a:schemeClr>
            </a:outerShdw>
          </a:effectLst>
          <a:extLst>
            <a:ext uri="{909E8E84-426E-40dd-AFC4-6F175D3DCCD1}">
              <a14:hiddenFill xmlns:a14="http://schemas.microsoft.com/office/drawing/2010/main">
                <a:solidFill>
                  <a:srgbClr val="00B8FF"/>
                </a:solidFill>
              </a14:hiddenFill>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961817">
            <a:off x="4266000" y="2469923"/>
            <a:ext cx="4117216" cy="5809414"/>
          </a:xfrm>
          <a:prstGeom prst="rect">
            <a:avLst/>
          </a:prstGeom>
          <a:noFill/>
          <a:ln>
            <a:noFill/>
          </a:ln>
          <a:effectLst>
            <a:glow rad="101600">
              <a:schemeClr val="bg2">
                <a:alpha val="75000"/>
              </a:schemeClr>
            </a:glow>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932439" y="3902154"/>
            <a:ext cx="5466656" cy="1015663"/>
          </a:xfrm>
          <a:prstGeom prst="rect">
            <a:avLst/>
          </a:prstGeom>
          <a:solidFill>
            <a:schemeClr val="bg1"/>
          </a:solidFill>
        </p:spPr>
        <p:txBody>
          <a:bodyPr wrap="square" rtlCol="0">
            <a:spAutoFit/>
          </a:bodyPr>
          <a:lstStyle/>
          <a:p>
            <a:pPr algn="ctr"/>
            <a:r>
              <a:rPr lang="en-US" sz="2000" dirty="0" smtClean="0">
                <a:solidFill>
                  <a:schemeClr val="accent2"/>
                </a:solidFill>
              </a:rPr>
              <a:t>A </a:t>
            </a:r>
            <a:r>
              <a:rPr lang="en-US" sz="2000" dirty="0">
                <a:solidFill>
                  <a:schemeClr val="accent2"/>
                </a:solidFill>
              </a:rPr>
              <a:t>broader base of expertise, </a:t>
            </a:r>
            <a:r>
              <a:rPr lang="en-US" sz="2000" dirty="0" smtClean="0">
                <a:solidFill>
                  <a:schemeClr val="accent2"/>
                </a:solidFill>
              </a:rPr>
              <a:t>derived from </a:t>
            </a:r>
            <a:r>
              <a:rPr lang="en-US" sz="2000" dirty="0">
                <a:solidFill>
                  <a:schemeClr val="accent2"/>
                </a:solidFill>
              </a:rPr>
              <a:t>a variety of realms and perspectives, </a:t>
            </a:r>
            <a:r>
              <a:rPr lang="en-US" sz="2000" dirty="0" smtClean="0">
                <a:solidFill>
                  <a:schemeClr val="accent2"/>
                </a:solidFill>
              </a:rPr>
              <a:t>can lead </a:t>
            </a:r>
            <a:r>
              <a:rPr lang="en-US" sz="2000" dirty="0">
                <a:solidFill>
                  <a:schemeClr val="accent2"/>
                </a:solidFill>
              </a:rPr>
              <a:t>to </a:t>
            </a:r>
            <a:r>
              <a:rPr lang="en-US" sz="2000" dirty="0" smtClean="0">
                <a:solidFill>
                  <a:schemeClr val="accent2"/>
                </a:solidFill>
              </a:rPr>
              <a:t>better </a:t>
            </a:r>
            <a:r>
              <a:rPr lang="en-US" sz="2000" dirty="0">
                <a:solidFill>
                  <a:schemeClr val="accent2"/>
                </a:solidFill>
              </a:rPr>
              <a:t>research designs, tools </a:t>
            </a:r>
            <a:r>
              <a:rPr lang="en-US" sz="2000" dirty="0" smtClean="0">
                <a:solidFill>
                  <a:schemeClr val="accent2"/>
                </a:solidFill>
              </a:rPr>
              <a:t>and outcomes</a:t>
            </a:r>
            <a:endParaRPr lang="en-US" sz="2000" dirty="0">
              <a:solidFill>
                <a:schemeClr val="accent2"/>
              </a:solidFill>
            </a:endParaRPr>
          </a:p>
        </p:txBody>
      </p:sp>
    </p:spTree>
    <p:extLst>
      <p:ext uri="{BB962C8B-B14F-4D97-AF65-F5344CB8AC3E}">
        <p14:creationId xmlns:p14="http://schemas.microsoft.com/office/powerpoint/2010/main" val="965089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6"/>
          <p:cNvSpPr>
            <a:spLocks noGrp="1" noChangeArrowheads="1"/>
          </p:cNvSpPr>
          <p:nvPr>
            <p:ph type="body" sz="half" idx="2"/>
          </p:nvPr>
        </p:nvSpPr>
        <p:spPr>
          <a:xfrm>
            <a:off x="4926013" y="1600200"/>
            <a:ext cx="4038600" cy="4924425"/>
          </a:xfrm>
        </p:spPr>
        <p:txBody>
          <a:bodyPr/>
          <a:lstStyle/>
          <a:p>
            <a:pPr eaLnBrk="1" hangingPunct="1">
              <a:buFontTx/>
              <a:buNone/>
            </a:pPr>
            <a:r>
              <a:rPr lang="sv-SE" sz="2400">
                <a:latin typeface="Arial" charset="0"/>
              </a:rPr>
              <a:t>”…the main problem was that we couldn’t interpret the outcome measures from research studies (often scales of some sort). Although sufficient to secure drug marketing licenses, they had little practical meaning.”</a:t>
            </a:r>
          </a:p>
          <a:p>
            <a:pPr eaLnBrk="1" hangingPunct="1">
              <a:buFontTx/>
              <a:buNone/>
            </a:pPr>
            <a:endParaRPr lang="sv-SE" sz="2400">
              <a:latin typeface="Arial" charset="0"/>
            </a:endParaRPr>
          </a:p>
          <a:p>
            <a:pPr algn="r" eaLnBrk="1" hangingPunct="1">
              <a:buFontTx/>
              <a:buNone/>
            </a:pPr>
            <a:r>
              <a:rPr lang="en-US" sz="1400">
                <a:latin typeface="Arial" charset="0"/>
              </a:rPr>
              <a:t>Iain Chalmers</a:t>
            </a:r>
          </a:p>
          <a:p>
            <a:pPr algn="r" eaLnBrk="1" hangingPunct="1">
              <a:buFontTx/>
              <a:buNone/>
            </a:pPr>
            <a:r>
              <a:rPr lang="en-US" sz="1400">
                <a:latin typeface="Arial" charset="0"/>
              </a:rPr>
              <a:t>National Institute of Clinical Exellence (NICE) </a:t>
            </a:r>
          </a:p>
          <a:p>
            <a:pPr algn="r" eaLnBrk="1" hangingPunct="1">
              <a:buFontTx/>
              <a:buNone/>
            </a:pPr>
            <a:r>
              <a:rPr lang="en-US" sz="1400">
                <a:latin typeface="Arial" charset="0"/>
              </a:rPr>
              <a:t>R&amp;D Advisory Committee</a:t>
            </a:r>
          </a:p>
          <a:p>
            <a:pPr algn="r" eaLnBrk="1" hangingPunct="1">
              <a:buFontTx/>
              <a:buNone/>
            </a:pPr>
            <a:r>
              <a:rPr lang="en-US" sz="1400">
                <a:latin typeface="Arial" charset="0"/>
              </a:rPr>
              <a:t>BMJ 2007; 335: 400</a:t>
            </a:r>
          </a:p>
        </p:txBody>
      </p:sp>
      <p:pic>
        <p:nvPicPr>
          <p:cNvPr id="1741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4673600" cy="659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3528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normAutofit fontScale="90000"/>
          </a:bodyPr>
          <a:lstStyle/>
          <a:p>
            <a:pPr eaLnBrk="1" hangingPunct="1"/>
            <a:r>
              <a:rPr lang="en-US" dirty="0" smtClean="0">
                <a:latin typeface="Arial" charset="0"/>
              </a:rPr>
              <a:t>Rating Scale </a:t>
            </a:r>
            <a:r>
              <a:rPr lang="en-US" dirty="0">
                <a:latin typeface="Arial" charset="0"/>
              </a:rPr>
              <a:t>R</a:t>
            </a:r>
            <a:r>
              <a:rPr lang="en-US" dirty="0" smtClean="0">
                <a:latin typeface="Arial" charset="0"/>
              </a:rPr>
              <a:t>equirements in Interventional Studies</a:t>
            </a:r>
            <a:endParaRPr lang="en-US" dirty="0">
              <a:latin typeface="Arial" charset="0"/>
            </a:endParaRPr>
          </a:p>
        </p:txBody>
      </p:sp>
      <p:sp>
        <p:nvSpPr>
          <p:cNvPr id="23554" name="Rectangle 3"/>
          <p:cNvSpPr>
            <a:spLocks noGrp="1" noChangeArrowheads="1"/>
          </p:cNvSpPr>
          <p:nvPr>
            <p:ph type="body" idx="1"/>
          </p:nvPr>
        </p:nvSpPr>
        <p:spPr>
          <a:xfrm>
            <a:off x="457200" y="1901400"/>
            <a:ext cx="8435975" cy="4525963"/>
          </a:xfrm>
        </p:spPr>
        <p:txBody>
          <a:bodyPr/>
          <a:lstStyle/>
          <a:p>
            <a:pPr eaLnBrk="1" hangingPunct="1">
              <a:lnSpc>
                <a:spcPct val="90000"/>
              </a:lnSpc>
            </a:pPr>
            <a:r>
              <a:rPr lang="en-US" sz="2800" dirty="0">
                <a:latin typeface="Arial" charset="0"/>
              </a:rPr>
              <a:t>To be meaningful and meet the purpose of their use in clinical trials, rating scales need to represent </a:t>
            </a:r>
          </a:p>
          <a:p>
            <a:pPr lvl="1" eaLnBrk="1" hangingPunct="1">
              <a:lnSpc>
                <a:spcPct val="90000"/>
              </a:lnSpc>
            </a:pPr>
            <a:endParaRPr lang="en-US" sz="2400" dirty="0" smtClean="0">
              <a:latin typeface="Arial" charset="0"/>
            </a:endParaRPr>
          </a:p>
          <a:p>
            <a:pPr lvl="1" eaLnBrk="1" hangingPunct="1">
              <a:lnSpc>
                <a:spcPct val="90000"/>
              </a:lnSpc>
            </a:pPr>
            <a:r>
              <a:rPr lang="en-US" sz="2400" dirty="0" smtClean="0">
                <a:latin typeface="Arial" charset="0"/>
              </a:rPr>
              <a:t>rigorous </a:t>
            </a:r>
            <a:r>
              <a:rPr lang="en-US" sz="2400" i="1" dirty="0">
                <a:latin typeface="Arial" charset="0"/>
              </a:rPr>
              <a:t>measures</a:t>
            </a:r>
            <a:r>
              <a:rPr lang="en-US" sz="2400" dirty="0">
                <a:latin typeface="Arial" charset="0"/>
              </a:rPr>
              <a:t> of the variables they intend to </a:t>
            </a:r>
            <a:r>
              <a:rPr lang="en-US" sz="2400" dirty="0" smtClean="0">
                <a:latin typeface="Arial" charset="0"/>
              </a:rPr>
              <a:t>quantify</a:t>
            </a:r>
          </a:p>
          <a:p>
            <a:pPr lvl="1" eaLnBrk="1" hangingPunct="1">
              <a:lnSpc>
                <a:spcPct val="90000"/>
              </a:lnSpc>
            </a:pPr>
            <a:endParaRPr lang="en-US" sz="2400" dirty="0">
              <a:latin typeface="Arial" charset="0"/>
            </a:endParaRPr>
          </a:p>
          <a:p>
            <a:pPr lvl="1" eaLnBrk="1" hangingPunct="1">
              <a:lnSpc>
                <a:spcPct val="90000"/>
              </a:lnSpc>
            </a:pPr>
            <a:r>
              <a:rPr lang="en-US" sz="2400" dirty="0">
                <a:latin typeface="Arial" charset="0"/>
              </a:rPr>
              <a:t>the variables that therapies are intended to target </a:t>
            </a:r>
            <a:endParaRPr lang="en-US" sz="2400" dirty="0" smtClean="0">
              <a:latin typeface="Arial" charset="0"/>
            </a:endParaRPr>
          </a:p>
          <a:p>
            <a:pPr lvl="1" eaLnBrk="1" hangingPunct="1">
              <a:lnSpc>
                <a:spcPct val="90000"/>
              </a:lnSpc>
            </a:pPr>
            <a:endParaRPr lang="en-US" sz="2400" dirty="0">
              <a:latin typeface="Arial" charset="0"/>
            </a:endParaRPr>
          </a:p>
          <a:p>
            <a:pPr lvl="1" eaLnBrk="1" hangingPunct="1">
              <a:lnSpc>
                <a:spcPct val="90000"/>
              </a:lnSpc>
            </a:pPr>
            <a:r>
              <a:rPr lang="en-US" sz="2400" i="1" dirty="0">
                <a:latin typeface="Arial" charset="0"/>
              </a:rPr>
              <a:t>the variables that are important to people with PD</a:t>
            </a:r>
          </a:p>
        </p:txBody>
      </p:sp>
    </p:spTree>
    <p:extLst>
      <p:ext uri="{BB962C8B-B14F-4D97-AF65-F5344CB8AC3E}">
        <p14:creationId xmlns:p14="http://schemas.microsoft.com/office/powerpoint/2010/main" val="56043461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a:t>
            </a:r>
            <a:r>
              <a:rPr lang="en-US" dirty="0" smtClean="0"/>
              <a:t>-Reported Outcome Measures</a:t>
            </a:r>
            <a:endParaRPr lang="en-US" dirty="0"/>
          </a:p>
        </p:txBody>
      </p:sp>
      <p:sp>
        <p:nvSpPr>
          <p:cNvPr id="3" name="Content Placeholder 2"/>
          <p:cNvSpPr>
            <a:spLocks noGrp="1"/>
          </p:cNvSpPr>
          <p:nvPr>
            <p:ph idx="1"/>
          </p:nvPr>
        </p:nvSpPr>
        <p:spPr>
          <a:xfrm>
            <a:off x="291019" y="1908820"/>
            <a:ext cx="8686801" cy="4311153"/>
          </a:xfrm>
        </p:spPr>
        <p:txBody>
          <a:bodyPr>
            <a:noAutofit/>
          </a:bodyPr>
          <a:lstStyle/>
          <a:p>
            <a:r>
              <a:rPr lang="en-US" sz="2400" dirty="0" smtClean="0"/>
              <a:t>Rating scales completed by patients themselves</a:t>
            </a:r>
          </a:p>
          <a:p>
            <a:r>
              <a:rPr lang="en-US" sz="2400" smtClean="0"/>
              <a:t>Often intended </a:t>
            </a:r>
            <a:r>
              <a:rPr lang="en-US" sz="2400" dirty="0"/>
              <a:t>to provide patients with a voice in </a:t>
            </a:r>
            <a:r>
              <a:rPr lang="en-US" sz="2400" dirty="0" smtClean="0"/>
              <a:t>the decision </a:t>
            </a:r>
            <a:r>
              <a:rPr lang="en-US" sz="2400" dirty="0"/>
              <a:t>making regarding effectiveness of </a:t>
            </a:r>
            <a:r>
              <a:rPr lang="en-US" sz="2400" dirty="0" smtClean="0"/>
              <a:t>therapies by assessing </a:t>
            </a:r>
            <a:r>
              <a:rPr lang="en-US" sz="2400" dirty="0"/>
              <a:t>the impact of </a:t>
            </a:r>
            <a:r>
              <a:rPr lang="en-US" sz="2400" dirty="0" smtClean="0"/>
              <a:t>illness and </a:t>
            </a:r>
            <a:r>
              <a:rPr lang="en-US" sz="2400" dirty="0"/>
              <a:t>therapy from </a:t>
            </a:r>
            <a:r>
              <a:rPr lang="en-US" sz="2400" i="1" dirty="0" smtClean="0"/>
              <a:t>their</a:t>
            </a:r>
            <a:r>
              <a:rPr lang="en-US" sz="2400" dirty="0" smtClean="0"/>
              <a:t> perspective  </a:t>
            </a:r>
          </a:p>
          <a:p>
            <a:endParaRPr lang="en-US" sz="2400" dirty="0" smtClean="0"/>
          </a:p>
          <a:p>
            <a:pPr marL="0" indent="0">
              <a:buNone/>
            </a:pPr>
            <a:r>
              <a:rPr lang="en-US" sz="2400" dirty="0" smtClean="0">
                <a:sym typeface="Wingdings"/>
              </a:rPr>
              <a:t> </a:t>
            </a:r>
            <a:r>
              <a:rPr lang="en-US" sz="2400" dirty="0" smtClean="0"/>
              <a:t>Need </a:t>
            </a:r>
            <a:r>
              <a:rPr lang="en-US" sz="2400" dirty="0"/>
              <a:t>to be relevant to </a:t>
            </a:r>
            <a:r>
              <a:rPr lang="en-US" sz="2400" dirty="0" smtClean="0"/>
              <a:t>those </a:t>
            </a:r>
            <a:r>
              <a:rPr lang="en-US" sz="2400" dirty="0"/>
              <a:t>who respond to </a:t>
            </a:r>
            <a:r>
              <a:rPr lang="en-US" sz="2400" dirty="0" smtClean="0"/>
              <a:t>them </a:t>
            </a:r>
          </a:p>
          <a:p>
            <a:pPr marL="0" indent="0">
              <a:buNone/>
            </a:pPr>
            <a:r>
              <a:rPr lang="en-US" sz="2400" dirty="0" smtClean="0"/>
              <a:t> </a:t>
            </a:r>
          </a:p>
          <a:p>
            <a:r>
              <a:rPr lang="en-US" sz="2400" dirty="0" smtClean="0"/>
              <a:t>If not, they… </a:t>
            </a:r>
          </a:p>
          <a:p>
            <a:pPr marL="457200" lvl="1" indent="0">
              <a:buNone/>
            </a:pPr>
            <a:r>
              <a:rPr lang="en-US" sz="2000" dirty="0" smtClean="0"/>
              <a:t>…are unlikely </a:t>
            </a:r>
            <a:r>
              <a:rPr lang="en-US" sz="2000" dirty="0"/>
              <a:t>to </a:t>
            </a:r>
            <a:r>
              <a:rPr lang="en-US" sz="2000" dirty="0" smtClean="0"/>
              <a:t>be valid representations of </a:t>
            </a:r>
            <a:r>
              <a:rPr lang="en-US" sz="2000" dirty="0"/>
              <a:t>patients’ perspectives </a:t>
            </a:r>
            <a:endParaRPr lang="en-US" sz="2000" dirty="0" smtClean="0"/>
          </a:p>
          <a:p>
            <a:pPr marL="457200" lvl="1" indent="0">
              <a:buNone/>
            </a:pPr>
            <a:r>
              <a:rPr lang="en-US" sz="2000" dirty="0" smtClean="0"/>
              <a:t>…may discriminate </a:t>
            </a:r>
            <a:r>
              <a:rPr lang="en-US" sz="2000" dirty="0"/>
              <a:t>against those to whom they are less </a:t>
            </a:r>
            <a:r>
              <a:rPr lang="en-US" sz="2000" dirty="0" smtClean="0"/>
              <a:t>relevant  </a:t>
            </a:r>
          </a:p>
          <a:p>
            <a:pPr marL="457200" lvl="1" indent="0">
              <a:buNone/>
            </a:pPr>
            <a:r>
              <a:rPr lang="en-US" sz="2000" dirty="0" smtClean="0"/>
              <a:t>…may </a:t>
            </a:r>
            <a:r>
              <a:rPr lang="en-US" sz="2000" dirty="0"/>
              <a:t>t</a:t>
            </a:r>
            <a:r>
              <a:rPr lang="en-US" sz="2000" dirty="0" smtClean="0"/>
              <a:t>hreat scientific </a:t>
            </a:r>
            <a:r>
              <a:rPr lang="en-US" sz="2000" dirty="0"/>
              <a:t>validity </a:t>
            </a:r>
            <a:r>
              <a:rPr lang="en-US" sz="2000" dirty="0" smtClean="0"/>
              <a:t>and basic </a:t>
            </a:r>
            <a:r>
              <a:rPr lang="en-US" sz="2000" dirty="0"/>
              <a:t>bioethical principles </a:t>
            </a:r>
          </a:p>
        </p:txBody>
      </p:sp>
    </p:spTree>
    <p:extLst>
      <p:ext uri="{BB962C8B-B14F-4D97-AF65-F5344CB8AC3E}">
        <p14:creationId xmlns:p14="http://schemas.microsoft.com/office/powerpoint/2010/main" val="392016583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9739" y="2006058"/>
            <a:ext cx="4712208" cy="2123658"/>
          </a:xfrm>
          <a:prstGeom prst="rect">
            <a:avLst/>
          </a:prstGeom>
          <a:noFill/>
        </p:spPr>
        <p:txBody>
          <a:bodyPr wrap="square" rtlCol="0">
            <a:spAutoFit/>
          </a:bodyPr>
          <a:lstStyle/>
          <a:p>
            <a:pPr marL="285750" indent="-285750">
              <a:buFont typeface="Arial"/>
              <a:buChar char="•"/>
            </a:pPr>
            <a:r>
              <a:rPr lang="en-US" sz="2000" dirty="0" smtClean="0"/>
              <a:t>202 people with Parkinson’s disease (PD)</a:t>
            </a:r>
          </a:p>
          <a:p>
            <a:pPr marL="285750" indent="-285750">
              <a:buFont typeface="Arial"/>
              <a:buChar char="•"/>
            </a:pPr>
            <a:r>
              <a:rPr lang="en-US" sz="2000" dirty="0" smtClean="0"/>
              <a:t>3 health status/HRQL rating scales:</a:t>
            </a:r>
          </a:p>
          <a:p>
            <a:pPr marL="742950" lvl="1" indent="-285750">
              <a:buFont typeface="Wingdings" charset="2"/>
              <a:buChar char="Ø"/>
            </a:pPr>
            <a:r>
              <a:rPr lang="en-US" dirty="0" smtClean="0"/>
              <a:t>NHP (38 items; generic)</a:t>
            </a:r>
          </a:p>
          <a:p>
            <a:pPr marL="742950" lvl="1" indent="-285750">
              <a:buFont typeface="Wingdings" charset="2"/>
              <a:buChar char="Ø"/>
            </a:pPr>
            <a:r>
              <a:rPr lang="en-US" dirty="0" smtClean="0"/>
              <a:t>SF-36 (36 items; generic)</a:t>
            </a:r>
          </a:p>
          <a:p>
            <a:pPr marL="742950" lvl="1" indent="-285750">
              <a:buFont typeface="Wingdings" charset="2"/>
              <a:buChar char="Ø"/>
            </a:pPr>
            <a:r>
              <a:rPr lang="en-US" dirty="0" smtClean="0"/>
              <a:t>PDQ-39 (39 items; PD-specific)</a:t>
            </a:r>
          </a:p>
          <a:p>
            <a:pPr marL="285750" indent="-285750">
              <a:buFont typeface="Arial"/>
              <a:buChar char="•"/>
            </a:pPr>
            <a:r>
              <a:rPr lang="en-US" sz="2000" dirty="0" smtClean="0"/>
              <a:t>Rating of overall content relevance </a:t>
            </a:r>
            <a:r>
              <a:rPr lang="en-US" dirty="0" smtClean="0"/>
              <a:t>(1-10; 1=worst possible, 10=best possible)</a:t>
            </a:r>
            <a:endParaRPr lang="en-US" dirty="0"/>
          </a:p>
        </p:txBody>
      </p:sp>
      <p:pic>
        <p:nvPicPr>
          <p:cNvPr id="7" name="Picture 6"/>
          <p:cNvPicPr>
            <a:picLocks noChangeAspect="1"/>
          </p:cNvPicPr>
          <p:nvPr/>
        </p:nvPicPr>
        <p:blipFill>
          <a:blip r:embed="rId2"/>
          <a:stretch>
            <a:fillRect/>
          </a:stretch>
        </p:blipFill>
        <p:spPr>
          <a:xfrm>
            <a:off x="5614294" y="1685568"/>
            <a:ext cx="3235930" cy="2877973"/>
          </a:xfrm>
          <a:prstGeom prst="rect">
            <a:avLst/>
          </a:prstGeom>
        </p:spPr>
      </p:pic>
      <p:pic>
        <p:nvPicPr>
          <p:cNvPr id="8" name="Picture 7"/>
          <p:cNvPicPr>
            <a:picLocks noChangeAspect="1"/>
          </p:cNvPicPr>
          <p:nvPr/>
        </p:nvPicPr>
        <p:blipFill>
          <a:blip r:embed="rId3"/>
          <a:stretch>
            <a:fillRect/>
          </a:stretch>
        </p:blipFill>
        <p:spPr>
          <a:xfrm>
            <a:off x="152400" y="4710586"/>
            <a:ext cx="8826500" cy="1828800"/>
          </a:xfrm>
          <a:prstGeom prst="rect">
            <a:avLst/>
          </a:prstGeom>
        </p:spPr>
      </p:pic>
      <p:pic>
        <p:nvPicPr>
          <p:cNvPr id="9" name="Picture 8"/>
          <p:cNvPicPr>
            <a:picLocks noChangeAspect="1"/>
          </p:cNvPicPr>
          <p:nvPr/>
        </p:nvPicPr>
        <p:blipFill rotWithShape="1">
          <a:blip r:embed="rId4"/>
          <a:srcRect b="12259"/>
          <a:stretch/>
        </p:blipFill>
        <p:spPr>
          <a:xfrm>
            <a:off x="1911011" y="73174"/>
            <a:ext cx="6136554" cy="1529302"/>
          </a:xfrm>
          <a:prstGeom prst="rect">
            <a:avLst/>
          </a:prstGeom>
          <a:ln>
            <a:noFill/>
          </a:ln>
        </p:spPr>
      </p:pic>
      <p:sp>
        <p:nvSpPr>
          <p:cNvPr id="11" name="TextBox 10"/>
          <p:cNvSpPr txBox="1"/>
          <p:nvPr/>
        </p:nvSpPr>
        <p:spPr>
          <a:xfrm>
            <a:off x="145140" y="6485255"/>
            <a:ext cx="8842210" cy="307777"/>
          </a:xfrm>
          <a:prstGeom prst="rect">
            <a:avLst/>
          </a:prstGeom>
          <a:noFill/>
        </p:spPr>
        <p:txBody>
          <a:bodyPr wrap="none" rtlCol="0">
            <a:spAutoFit/>
          </a:bodyPr>
          <a:lstStyle/>
          <a:p>
            <a:r>
              <a:rPr lang="en-US" sz="1400" dirty="0" smtClean="0"/>
              <a:t>IVs: Gender, Age, </a:t>
            </a:r>
            <a:r>
              <a:rPr lang="en-US" sz="1400" dirty="0"/>
              <a:t>PD </a:t>
            </a:r>
            <a:r>
              <a:rPr lang="en-US" sz="1400" dirty="0" smtClean="0"/>
              <a:t>duration, Clinical and Perceived PD severity, </a:t>
            </a:r>
            <a:r>
              <a:rPr lang="en-US" sz="1400" dirty="0" err="1" smtClean="0"/>
              <a:t>Dyskinesias</a:t>
            </a:r>
            <a:r>
              <a:rPr lang="en-US" sz="1400" dirty="0" smtClean="0"/>
              <a:t>, Overall </a:t>
            </a:r>
            <a:r>
              <a:rPr lang="en-US" sz="1400" dirty="0" err="1" smtClean="0"/>
              <a:t>QoL</a:t>
            </a:r>
            <a:r>
              <a:rPr lang="en-US" sz="1400" dirty="0" smtClean="0"/>
              <a:t>, Respective summary scores </a:t>
            </a:r>
            <a:endParaRPr lang="en-US" sz="1400" dirty="0"/>
          </a:p>
        </p:txBody>
      </p:sp>
      <p:sp>
        <p:nvSpPr>
          <p:cNvPr id="2" name="TextBox 1"/>
          <p:cNvSpPr txBox="1"/>
          <p:nvPr/>
        </p:nvSpPr>
        <p:spPr>
          <a:xfrm>
            <a:off x="6442515" y="1602476"/>
            <a:ext cx="1822954" cy="261610"/>
          </a:xfrm>
          <a:prstGeom prst="rect">
            <a:avLst/>
          </a:prstGeom>
          <a:noFill/>
        </p:spPr>
        <p:txBody>
          <a:bodyPr wrap="none" rtlCol="0">
            <a:spAutoFit/>
          </a:bodyPr>
          <a:lstStyle/>
          <a:p>
            <a:r>
              <a:rPr lang="en-US" sz="1100" dirty="0" smtClean="0"/>
              <a:t>P=0.142 (</a:t>
            </a:r>
            <a:r>
              <a:rPr lang="en-US" sz="1100" dirty="0" err="1" smtClean="0"/>
              <a:t>Kruskal</a:t>
            </a:r>
            <a:r>
              <a:rPr lang="en-US" sz="1100" dirty="0" smtClean="0"/>
              <a:t>-Wallis test)</a:t>
            </a:r>
            <a:endParaRPr lang="en-US" sz="1100" dirty="0"/>
          </a:p>
        </p:txBody>
      </p:sp>
    </p:spTree>
    <p:extLst>
      <p:ext uri="{BB962C8B-B14F-4D97-AF65-F5344CB8AC3E}">
        <p14:creationId xmlns:p14="http://schemas.microsoft.com/office/powerpoint/2010/main" val="2334688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ssolv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dissolv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7977"/>
            <a:ext cx="7772400" cy="1906565"/>
          </a:xfrm>
        </p:spPr>
        <p:txBody>
          <a:bodyPr>
            <a:normAutofit fontScale="90000"/>
          </a:bodyPr>
          <a:lstStyle/>
          <a:p>
            <a:r>
              <a:rPr lang="en-US" altLang="ja-JP" dirty="0" smtClean="0">
                <a:solidFill>
                  <a:schemeClr val="accent1"/>
                </a:solidFill>
              </a:rPr>
              <a:t>What outcomes are important </a:t>
            </a:r>
            <a:br>
              <a:rPr lang="en-US" altLang="ja-JP" dirty="0" smtClean="0">
                <a:solidFill>
                  <a:schemeClr val="accent1"/>
                </a:solidFill>
              </a:rPr>
            </a:br>
            <a:r>
              <a:rPr lang="en-US" dirty="0" smtClean="0">
                <a:solidFill>
                  <a:schemeClr val="accent1"/>
                </a:solidFill>
              </a:rPr>
              <a:t>to assess in Parkinson’s disease from an end-user perspective?</a:t>
            </a:r>
            <a:endParaRPr lang="en-US" dirty="0">
              <a:solidFill>
                <a:schemeClr val="accent1"/>
              </a:solidFill>
            </a:endParaRPr>
          </a:p>
        </p:txBody>
      </p:sp>
    </p:spTree>
    <p:extLst>
      <p:ext uri="{BB962C8B-B14F-4D97-AF65-F5344CB8AC3E}">
        <p14:creationId xmlns:p14="http://schemas.microsoft.com/office/powerpoint/2010/main" val="301281674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82550"/>
            <a:ext cx="8229600" cy="152876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sv-SE" sz="4000"/>
              <a:t>Qualitative Literature Review</a:t>
            </a:r>
          </a:p>
        </p:txBody>
      </p:sp>
      <p:sp>
        <p:nvSpPr>
          <p:cNvPr id="12290" name="Rectangle 2"/>
          <p:cNvSpPr>
            <a:spLocks noGrp="1" noChangeArrowheads="1"/>
          </p:cNvSpPr>
          <p:nvPr>
            <p:ph type="body" idx="1"/>
          </p:nvPr>
        </p:nvSpPr>
        <p:spPr>
          <a:xfrm>
            <a:off x="457200" y="1600200"/>
            <a:ext cx="8229600" cy="4619625"/>
          </a:xfrm>
          <a:ln/>
        </p:spPr>
        <p:txBody>
          <a:bodyPr/>
          <a:lstStyle/>
          <a:p>
            <a:pPr marL="341313" indent="-34131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sv-SE" dirty="0"/>
              <a:t>PD </a:t>
            </a:r>
            <a:r>
              <a:rPr lang="sv-SE" dirty="0" err="1"/>
              <a:t>impact</a:t>
            </a:r>
            <a:r>
              <a:rPr lang="sv-SE" dirty="0"/>
              <a:t> from the patients' </a:t>
            </a:r>
            <a:r>
              <a:rPr lang="sv-SE" dirty="0" err="1"/>
              <a:t>perspective</a:t>
            </a:r>
            <a:endParaRPr lang="sv-SE" dirty="0"/>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Independence in daily life</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Walking/mobility</a:t>
            </a:r>
            <a:endParaRPr lang="en-GB" dirty="0"/>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Lack of </a:t>
            </a:r>
            <a:r>
              <a:rPr lang="en-GB" dirty="0" smtClean="0"/>
              <a:t>energy/fatigue</a:t>
            </a:r>
            <a:endParaRPr lang="en-GB" dirty="0"/>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Unpredictability (due to fluctuating drug responses and </a:t>
            </a:r>
            <a:r>
              <a:rPr lang="en-GB" dirty="0" err="1"/>
              <a:t>dyskinesias</a:t>
            </a:r>
            <a:r>
              <a:rPr lang="en-GB" dirty="0"/>
              <a:t>)</a:t>
            </a:r>
          </a:p>
          <a:p>
            <a:pPr marL="741363" lvl="1" indent="-284163">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Communication</a:t>
            </a:r>
          </a:p>
        </p:txBody>
      </p:sp>
    </p:spTree>
    <p:extLst>
      <p:ext uri="{BB962C8B-B14F-4D97-AF65-F5344CB8AC3E}">
        <p14:creationId xmlns:p14="http://schemas.microsoft.com/office/powerpoint/2010/main" val="5954418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2910</TotalTime>
  <Words>782</Words>
  <Application>Microsoft Macintosh PowerPoint</Application>
  <PresentationFormat>On-screen Show (4:3)</PresentationFormat>
  <Paragraphs>138</Paragraphs>
  <Slides>17</Slides>
  <Notes>6</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Office Theme</vt:lpstr>
      <vt:lpstr>Towards end-user centered outcome measurement:  An example from Parkinson’s disease</vt:lpstr>
      <vt:lpstr>Acknowledgements</vt:lpstr>
      <vt:lpstr>PowerPoint Presentation</vt:lpstr>
      <vt:lpstr>PowerPoint Presentation</vt:lpstr>
      <vt:lpstr>Rating Scale Requirements in Interventional Studies</vt:lpstr>
      <vt:lpstr>Patient-Reported Outcome Measures</vt:lpstr>
      <vt:lpstr>PowerPoint Presentation</vt:lpstr>
      <vt:lpstr>What outcomes are important  to assess in Parkinson’s disease from an end-user perspective?</vt:lpstr>
      <vt:lpstr>Qualitative Literature Review</vt:lpstr>
      <vt:lpstr>PowerPoint Presentation</vt:lpstr>
      <vt:lpstr>PowerPoint Presentation</vt:lpstr>
      <vt:lpstr>Limited by pre-defined areas/independent variables…</vt:lpstr>
      <vt:lpstr>PowerPoint Presentation</vt:lpstr>
      <vt:lpstr>Group Concept Mapping</vt:lpstr>
      <vt:lpstr>People with PD vs. Health Care Professionals</vt:lpstr>
      <vt:lpstr>People with PD vs. Health Care Professionals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Hagell</dc:creator>
  <cp:lastModifiedBy>Peter Hagell</cp:lastModifiedBy>
  <cp:revision>144</cp:revision>
  <dcterms:created xsi:type="dcterms:W3CDTF">2014-01-29T05:23:14Z</dcterms:created>
  <dcterms:modified xsi:type="dcterms:W3CDTF">2014-11-18T19:33:29Z</dcterms:modified>
</cp:coreProperties>
</file>