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7" r:id="rId2"/>
    <p:sldId id="287" r:id="rId3"/>
    <p:sldId id="283" r:id="rId4"/>
    <p:sldId id="284" r:id="rId5"/>
    <p:sldId id="280" r:id="rId6"/>
    <p:sldId id="282" r:id="rId7"/>
    <p:sldId id="291" r:id="rId8"/>
    <p:sldId id="293" r:id="rId9"/>
    <p:sldId id="295" r:id="rId10"/>
    <p:sldId id="297" r:id="rId11"/>
    <p:sldId id="292" r:id="rId12"/>
    <p:sldId id="288" r:id="rId13"/>
    <p:sldId id="290" r:id="rId14"/>
    <p:sldId id="294" r:id="rId15"/>
    <p:sldId id="276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D1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82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524" y="-108"/>
      </p:cViewPr>
      <p:guideLst>
        <p:guide orient="horz" pos="119"/>
        <p:guide orient="horz" pos="4201"/>
        <p:guide orient="horz" pos="572"/>
        <p:guide orient="horz" pos="1207"/>
        <p:guide orient="horz" pos="1298"/>
        <p:guide pos="158"/>
        <p:guide pos="5602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DA116-333B-4A59-8792-F73AD969326B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A4A7-FE54-4688-9060-B6872FB41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8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B84BAC-DAFF-45F9-A6CC-0571A6040EB5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5DD02-D375-40FA-966C-75E40206425C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A5EB1-459B-4941-A495-178121FBC919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2D0A2-48D9-43B5-B6FE-45109AD8BD56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FB019-F82E-4F23-B9A3-8E1B79150AA9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4C4866-F7F4-48E7-8E79-5FE1E1CA4D1F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61298-BA8E-4F71-94BA-ACE652F49200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92569-1854-47BA-8D82-2A46AD2011A9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7A037-D5EE-4E7C-89CF-17906BF29EE3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DC0D38-BF7D-4CC9-94EE-62153BC48A40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DBCA2C-0BBE-4220-BB17-F5FBD7E2E3A4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B468C6-A02D-48A6-9F5D-29B4653557AA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FA22DF-CF20-4C48-9ED3-0C7B8D80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819400" y="162478"/>
            <a:ext cx="3239055" cy="675722"/>
            <a:chOff x="108808" y="75604"/>
            <a:chExt cx="3528053" cy="69117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692984" y="122105"/>
              <a:ext cx="1943877" cy="644678"/>
              <a:chOff x="2555776" y="188913"/>
              <a:chExt cx="2447702" cy="863600"/>
            </a:xfrm>
          </p:grpSpPr>
          <p:pic>
            <p:nvPicPr>
              <p:cNvPr id="15" name="Image 4" descr="3-tcp.jpg"/>
              <p:cNvPicPr>
                <a:picLocks noChangeAspect="1"/>
              </p:cNvPicPr>
              <p:nvPr/>
            </p:nvPicPr>
            <p:blipFill>
              <a:blip r:embed="rId2" cstate="print">
                <a:lum bright="6000" contrast="18000"/>
              </a:blip>
              <a:srcRect l="49252" r="33823"/>
              <a:stretch>
                <a:fillRect/>
              </a:stretch>
            </p:blipFill>
            <p:spPr bwMode="auto">
              <a:xfrm>
                <a:off x="2555776" y="188913"/>
                <a:ext cx="792088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Image 4" descr="3-tcp.jpg"/>
              <p:cNvPicPr>
                <a:picLocks noChangeAspect="1"/>
              </p:cNvPicPr>
              <p:nvPr/>
            </p:nvPicPr>
            <p:blipFill>
              <a:blip r:embed="rId2" cstate="print">
                <a:lum bright="6000" contrast="18000"/>
              </a:blip>
              <a:srcRect l="66162" t="16676"/>
              <a:stretch>
                <a:fillRect/>
              </a:stretch>
            </p:blipFill>
            <p:spPr bwMode="auto">
              <a:xfrm>
                <a:off x="3419872" y="188913"/>
                <a:ext cx="1583606" cy="719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08" y="75604"/>
              <a:ext cx="1682750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1730375"/>
            <a:ext cx="9144000" cy="177482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Pharmacogenetic kit for individual correction of Warfarin and Clopidogrel dosage in the Central Asian population </a:t>
            </a:r>
            <a:r>
              <a:rPr lang="en-US" alt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248399" y="4038600"/>
            <a:ext cx="2895601" cy="990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Pavel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Tarlykov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Genetics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LTD</a:t>
            </a:r>
          </a:p>
          <a:p>
            <a:pPr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Astana, Kazakhstan</a:t>
            </a:r>
            <a:endParaRPr lang="en-US" altLang="en-US" sz="200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124200" y="6400800"/>
            <a:ext cx="3124201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Raleigh, 2014</a:t>
            </a:r>
            <a:endParaRPr lang="en-US" altLang="en-US" sz="2000" dirty="0"/>
          </a:p>
        </p:txBody>
      </p:sp>
      <p:pic>
        <p:nvPicPr>
          <p:cNvPr id="1026" name="Picture 2" descr="C:\Users\Pavel\Desktop\WB logo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52400"/>
            <a:ext cx="2362200" cy="1017894"/>
          </a:xfrm>
          <a:prstGeom prst="rect">
            <a:avLst/>
          </a:prstGeom>
          <a:noFill/>
        </p:spPr>
      </p:pic>
      <p:pic>
        <p:nvPicPr>
          <p:cNvPr id="1028" name="Picture 4" descr="C:\Users\Pavel\Desktop\13342241622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778" y="152400"/>
            <a:ext cx="2212622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61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" t="10257" r="48398" b="35419"/>
          <a:stretch>
            <a:fillRect/>
          </a:stretch>
        </p:blipFill>
        <p:spPr bwMode="auto">
          <a:xfrm>
            <a:off x="1354975" y="685800"/>
            <a:ext cx="6744169" cy="404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0380" y="4696246"/>
            <a:ext cx="8033220" cy="63775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cluster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CYP2C19*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variant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-time PCR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277" y="5257800"/>
            <a:ext cx="8066723" cy="69930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Kazakh population sample was genotyped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genetic variability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biotransformation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enzymes and compare to other populations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53290" y="2460593"/>
            <a:ext cx="1807200" cy="344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6821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Genotyping of drug biotransformation </a:t>
            </a:r>
            <a:r>
              <a:rPr lang="en-US" altLang="en-US" sz="2800" b="1" kern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enzymes</a:t>
            </a:r>
            <a:endParaRPr lang="en-US" altLang="en-US" sz="2800" b="1" kern="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990600"/>
          <a:ext cx="8288999" cy="6058120"/>
        </p:xfrm>
        <a:graphic>
          <a:graphicData uri="http://schemas.openxmlformats.org/drawingml/2006/table">
            <a:tbl>
              <a:tblPr/>
              <a:tblGrid>
                <a:gridCol w="1219200"/>
                <a:gridCol w="770125"/>
                <a:gridCol w="1234842"/>
                <a:gridCol w="779404"/>
                <a:gridCol w="665972"/>
                <a:gridCol w="892833"/>
                <a:gridCol w="893693"/>
                <a:gridCol w="892833"/>
                <a:gridCol w="940097"/>
              </a:tblGrid>
              <a:tr h="514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Polymorphisms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 of samples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spc="-30" dirty="0">
                          <a:latin typeface="Times New Roman"/>
                          <a:ea typeface="ArialMT"/>
                          <a:cs typeface="Times New Roman"/>
                        </a:rPr>
                        <a:t>Hardy – Weinberg equilibrium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Allele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300" b="1" baseline="30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</a:rPr>
                        <a:t>Frequency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</a:rPr>
                        <a:t>Genotype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300" b="1" baseline="30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Frequency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CYP2C9*2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437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p=0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856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СT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419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0.96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CYP2C9*3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p=0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863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419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VKORC1 1173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p=0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410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CT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VKORC1 1542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259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p=0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GG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GC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CYP4F2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p=0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0.70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GG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CYP2D6*3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p=0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del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568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0.99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A/del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del/del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CYP2D6*4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p=0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GG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0.86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CYP1A2*1F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p=0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0.65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62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number of chromosomes; </a:t>
                      </a:r>
                      <a:r>
                        <a:rPr lang="en-US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 number of alleles</a:t>
                      </a:r>
                    </a:p>
                  </a:txBody>
                  <a:tcPr marL="28583" marR="28583" marT="28586" marB="285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800" b="1" kern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Allele frequency and genotype distribution </a:t>
            </a:r>
            <a:endParaRPr lang="en-US" altLang="en-US" sz="2800" b="1" kern="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en-US" sz="2800" b="1" kern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Kazakh population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0407334"/>
              </p:ext>
            </p:extLst>
          </p:nvPr>
        </p:nvGraphicFramePr>
        <p:xfrm>
          <a:off x="1284239" y="1219200"/>
          <a:ext cx="7935961" cy="5113146"/>
        </p:xfrm>
        <a:graphic>
          <a:graphicData uri="http://schemas.openxmlformats.org/drawingml/2006/table">
            <a:tbl>
              <a:tblPr/>
              <a:tblGrid>
                <a:gridCol w="1396964"/>
                <a:gridCol w="820012"/>
                <a:gridCol w="820012"/>
                <a:gridCol w="820012"/>
                <a:gridCol w="820012"/>
                <a:gridCol w="820012"/>
                <a:gridCol w="820623"/>
                <a:gridCol w="820623"/>
                <a:gridCol w="700937"/>
                <a:gridCol w="96754"/>
              </a:tblGrid>
              <a:tr h="749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50" dirty="0" smtClean="0">
                        <a:latin typeface="Times New Roman"/>
                        <a:ea typeface="Arial Unicode MS"/>
                        <a:cs typeface="Arial Unicode M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50" dirty="0" smtClean="0">
                          <a:latin typeface="Times New Roman"/>
                          <a:ea typeface="Arial Unicode MS"/>
                          <a:cs typeface="Arial Unicode MS"/>
                        </a:rPr>
                        <a:t>2с9*2</a:t>
                      </a:r>
                      <a:endParaRPr lang="en-US" sz="1300" b="1" kern="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50" dirty="0" smtClean="0">
                        <a:latin typeface="Times New Roman"/>
                        <a:ea typeface="Arial Unicode MS"/>
                        <a:cs typeface="Arial Unicode M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50" dirty="0" smtClean="0">
                          <a:latin typeface="Times New Roman"/>
                          <a:ea typeface="Arial Unicode MS"/>
                          <a:cs typeface="Arial Unicode MS"/>
                        </a:rPr>
                        <a:t>2с9*3</a:t>
                      </a:r>
                      <a:endParaRPr lang="en-US" sz="1300" b="1" kern="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50" dirty="0" smtClean="0">
                        <a:latin typeface="Times New Roman"/>
                        <a:ea typeface="Arial Unicode MS"/>
                        <a:cs typeface="Arial Unicode M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 dirty="0" smtClean="0">
                          <a:latin typeface="Times New Roman"/>
                          <a:ea typeface="Arial Unicode MS"/>
                          <a:cs typeface="Arial Unicode MS"/>
                        </a:rPr>
                        <a:t>VKORC</a:t>
                      </a:r>
                      <a:r>
                        <a:rPr lang="ru-RU" sz="1300" b="1" kern="50" dirty="0" smtClean="0"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300" b="1" kern="50" dirty="0">
                          <a:latin typeface="Times New Roman"/>
                          <a:ea typeface="Arial Unicode MS"/>
                          <a:cs typeface="Times New Roman"/>
                        </a:rPr>
                        <a:t>rs9934438</a:t>
                      </a:r>
                      <a:endParaRPr lang="en-US" sz="1300" b="1" kern="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50" dirty="0" smtClean="0">
                        <a:latin typeface="Times New Roman"/>
                        <a:ea typeface="Arial Unicode MS"/>
                        <a:cs typeface="Arial Unicode M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 dirty="0" smtClean="0">
                          <a:latin typeface="Times New Roman"/>
                          <a:ea typeface="Arial Unicode MS"/>
                          <a:cs typeface="Arial Unicode MS"/>
                        </a:rPr>
                        <a:t>VKORC</a:t>
                      </a:r>
                      <a:r>
                        <a:rPr lang="ru-RU" sz="1300" b="1" kern="50" dirty="0" smtClean="0"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300" b="1" kern="50" dirty="0">
                          <a:latin typeface="Times New Roman"/>
                          <a:ea typeface="Arial Unicode MS"/>
                          <a:cs typeface="Times New Roman"/>
                        </a:rPr>
                        <a:t>rs8050894</a:t>
                      </a:r>
                      <a:endParaRPr lang="en-US" sz="1300" b="1" kern="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50" dirty="0" smtClean="0">
                        <a:latin typeface="Times New Roman"/>
                        <a:ea typeface="Arial Unicode MS"/>
                        <a:cs typeface="Arial Unicode M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 dirty="0" smtClean="0">
                          <a:latin typeface="Times New Roman"/>
                          <a:ea typeface="Arial Unicode MS"/>
                          <a:cs typeface="Arial Unicode MS"/>
                        </a:rPr>
                        <a:t>CYP4F2</a:t>
                      </a:r>
                      <a:endParaRPr lang="en-US" sz="1300" b="1" kern="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50" dirty="0" smtClean="0">
                        <a:latin typeface="Times New Roman"/>
                        <a:ea typeface="Arial Unicode MS"/>
                        <a:cs typeface="Arial Unicode M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50" dirty="0" smtClean="0">
                          <a:latin typeface="Times New Roman"/>
                          <a:ea typeface="Arial Unicode MS"/>
                          <a:cs typeface="Arial Unicode MS"/>
                        </a:rPr>
                        <a:t>2</a:t>
                      </a:r>
                      <a:r>
                        <a:rPr lang="en-US" sz="1300" b="1" kern="50" dirty="0">
                          <a:latin typeface="Times New Roman"/>
                          <a:ea typeface="Arial Unicode MS"/>
                          <a:cs typeface="Arial Unicode MS"/>
                        </a:rPr>
                        <a:t>d</a:t>
                      </a:r>
                      <a:r>
                        <a:rPr lang="ru-RU" sz="1300" b="1" kern="50" dirty="0">
                          <a:latin typeface="Times New Roman"/>
                          <a:ea typeface="Arial Unicode MS"/>
                          <a:cs typeface="Arial Unicode MS"/>
                        </a:rPr>
                        <a:t>6*3</a:t>
                      </a:r>
                      <a:endParaRPr lang="en-US" sz="1300" b="1" kern="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50" dirty="0" smtClean="0">
                        <a:latin typeface="Times New Roman"/>
                        <a:ea typeface="Arial Unicode MS"/>
                        <a:cs typeface="Arial Unicode M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50" dirty="0" smtClean="0">
                          <a:latin typeface="Times New Roman"/>
                          <a:ea typeface="Arial Unicode MS"/>
                          <a:cs typeface="Arial Unicode MS"/>
                        </a:rPr>
                        <a:t>2</a:t>
                      </a:r>
                      <a:r>
                        <a:rPr lang="en-US" sz="1300" b="1" kern="50" dirty="0">
                          <a:latin typeface="Times New Roman"/>
                          <a:ea typeface="Arial Unicode MS"/>
                          <a:cs typeface="Arial Unicode MS"/>
                        </a:rPr>
                        <a:t>d</a:t>
                      </a:r>
                      <a:r>
                        <a:rPr lang="ru-RU" sz="1300" b="1" kern="50" dirty="0">
                          <a:latin typeface="Times New Roman"/>
                          <a:ea typeface="Arial Unicode MS"/>
                          <a:cs typeface="Arial Unicode MS"/>
                        </a:rPr>
                        <a:t>6*</a:t>
                      </a:r>
                      <a:r>
                        <a:rPr lang="en-US" sz="1300" b="1" kern="50" dirty="0">
                          <a:latin typeface="Times New Roman"/>
                          <a:ea typeface="Arial Unicode MS"/>
                          <a:cs typeface="Arial Unicode MS"/>
                        </a:rPr>
                        <a:t>4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50" dirty="0" smtClean="0">
                        <a:latin typeface="Times New Roman"/>
                        <a:ea typeface="Arial Unicode MS"/>
                        <a:cs typeface="Arial Unicode M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 dirty="0" smtClean="0">
                          <a:latin typeface="Times New Roman"/>
                          <a:ea typeface="Arial Unicode MS"/>
                          <a:cs typeface="Arial Unicode MS"/>
                        </a:rPr>
                        <a:t>1a2*1F</a:t>
                      </a:r>
                      <a:endParaRPr lang="en-US" sz="1300" b="1" kern="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 dirty="0" smtClean="0">
                          <a:latin typeface="Times New Roman"/>
                          <a:ea typeface="Arial Unicode MS"/>
                          <a:cs typeface="Arial Unicode MS"/>
                        </a:rPr>
                        <a:t>Kazakh</a:t>
                      </a:r>
                      <a:endParaRPr lang="en-US" sz="1300" kern="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>
                          <a:latin typeface="Times New Roman"/>
                          <a:ea typeface="Arial Unicode MS"/>
                          <a:cs typeface="Arial Unicode MS"/>
                        </a:rPr>
                        <a:t>0.02</a:t>
                      </a:r>
                      <a:endParaRPr lang="en-US" sz="1300" kern="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>
                          <a:latin typeface="Times New Roman"/>
                          <a:ea typeface="Arial Unicode MS"/>
                          <a:cs typeface="Arial Unicode MS"/>
                        </a:rPr>
                        <a:t>0.03</a:t>
                      </a:r>
                      <a:endParaRPr lang="en-US" sz="1300" kern="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>
                          <a:latin typeface="Times New Roman"/>
                          <a:ea typeface="Arial Unicode MS"/>
                          <a:cs typeface="Arial Unicode MS"/>
                        </a:rPr>
                        <a:t>0.72</a:t>
                      </a:r>
                      <a:endParaRPr lang="en-US" sz="1300" kern="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>
                          <a:latin typeface="Times New Roman"/>
                          <a:ea typeface="Arial Unicode MS"/>
                          <a:cs typeface="Arial Unicode MS"/>
                        </a:rPr>
                        <a:t>0.72</a:t>
                      </a:r>
                      <a:endParaRPr lang="en-US" sz="1300" kern="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>
                          <a:latin typeface="Times New Roman"/>
                          <a:ea typeface="Arial Unicode MS"/>
                          <a:cs typeface="Arial Unicode MS"/>
                        </a:rPr>
                        <a:t>0.31</a:t>
                      </a:r>
                      <a:endParaRPr lang="en-US" sz="1300" kern="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>
                          <a:latin typeface="Times New Roman"/>
                          <a:ea typeface="Arial Unicode MS"/>
                          <a:cs typeface="Arial Unicode MS"/>
                        </a:rPr>
                        <a:t>0.01</a:t>
                      </a:r>
                      <a:endParaRPr lang="en-US" sz="1300" kern="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>
                          <a:latin typeface="Times New Roman"/>
                          <a:ea typeface="Arial Unicode MS"/>
                          <a:cs typeface="Arial Unicode MS"/>
                        </a:rPr>
                        <a:t>0.07</a:t>
                      </a:r>
                      <a:endParaRPr lang="en-US" sz="1300" kern="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50">
                          <a:latin typeface="Times New Roman"/>
                          <a:ea typeface="Arial Unicode MS"/>
                          <a:cs typeface="Arial Unicode MS"/>
                        </a:rPr>
                        <a:t>0.35</a:t>
                      </a:r>
                      <a:endParaRPr lang="en-US" sz="1300" kern="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9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African-American</a:t>
                      </a:r>
                      <a:r>
                        <a:rPr lang="ru-RU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 (1000 </a:t>
                      </a: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Genomes)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0.02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0.01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0.07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0.21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0.09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0.06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0.46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African-American*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0.01-0.027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0.005-0.02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0.02-0.13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0.19-0.28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0.05-0.1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0.0-0.01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0.01-0.12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0.35-0.54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Caucasians </a:t>
                      </a:r>
                      <a:r>
                        <a:rPr lang="ru-RU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(1000 </a:t>
                      </a: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Genomes)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0.12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0.06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0.4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0.41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0.27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0.19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0.31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Caucasians*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0.11-0.2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0.06-0.16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0.39-0.48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0.37-0.41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0.23-0.32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0.0-0.04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0.07-0.21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0.22-0.52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Asians </a:t>
                      </a:r>
                      <a:r>
                        <a:rPr lang="ru-RU" sz="1300" kern="50">
                          <a:latin typeface="Times New Roman"/>
                          <a:ea typeface="Arial Unicode MS"/>
                          <a:cs typeface="Arial Unicode MS"/>
                        </a:rPr>
                        <a:t>(1000 </a:t>
                      </a: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Genomes)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0.92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0.92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0.21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0.37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Asians*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0.0-0.05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0.02-0.1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0.9-0.95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0.89-0.94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</a:t>
                      </a:r>
                      <a:r>
                        <a:rPr lang="ru-RU" sz="1300" kern="50">
                          <a:latin typeface="Times New Roman"/>
                          <a:ea typeface="Arial Unicode MS"/>
                          <a:cs typeface="Arial Unicode MS"/>
                        </a:rPr>
                        <a:t>19</a:t>
                      </a: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-0.34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0.0-0.15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0.33-0.61</a:t>
                      </a: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>
                          <a:latin typeface="Times New Roman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67"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* - different sources with a population sample of more than 100 people (including </a:t>
                      </a:r>
                      <a:r>
                        <a:rPr lang="en-US" sz="1300" kern="50" dirty="0" err="1">
                          <a:latin typeface="Times New Roman"/>
                          <a:ea typeface="Arial Unicode MS"/>
                          <a:cs typeface="Arial Unicode MS"/>
                        </a:rPr>
                        <a:t>HapMap</a:t>
                      </a:r>
                      <a:r>
                        <a:rPr lang="en-US" sz="1300" kern="50" dirty="0">
                          <a:latin typeface="Times New Roman"/>
                          <a:ea typeface="Arial Unicode MS"/>
                          <a:cs typeface="Arial Unicode MS"/>
                        </a:rPr>
                        <a:t> data</a:t>
                      </a:r>
                      <a:r>
                        <a:rPr lang="en-US" sz="1300" kern="50" dirty="0" smtClean="0">
                          <a:latin typeface="Times New Roman"/>
                          <a:ea typeface="Arial Unicode MS"/>
                          <a:cs typeface="Arial Unicode MS"/>
                        </a:rPr>
                        <a:t>)</a:t>
                      </a:r>
                      <a:endParaRPr lang="en-US" sz="1300" kern="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1330" marR="51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800" b="1" kern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Frequencies of biotransformation genes </a:t>
            </a:r>
          </a:p>
          <a:p>
            <a:pPr lvl="0" algn="ctr">
              <a:spcBef>
                <a:spcPct val="0"/>
              </a:spcBef>
            </a:pPr>
            <a:r>
              <a:rPr lang="en-US" altLang="en-US" sz="2800" b="1" kern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different populations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08160" cy="5410200"/>
          </a:xfrm>
        </p:spPr>
        <p:txBody>
          <a:bodyPr lIns="82945" tIns="41473" rIns="82945" bIns="41473">
            <a:normAutofit/>
          </a:bodyPr>
          <a:lstStyle/>
          <a:p>
            <a:pPr algn="just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Contribution of the genetic component to drug sensitivity in Kazakh population has Asian-specific pattern with several European traits. 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harmacogenetic diagnostics of the following polymorphic markers, namely, CYP2C9*2, CYP2C9*3, VKORC1 (1639) C&gt;T, СYP4F2 (G23454A) and GGCX (G1958) should be carried out to determine sensitivity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arfarin in the Kazakh population.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Genotyping of the following polymorphic markers: CYP2C19*2, CYP2C19*3, CYP2C19*17 and CYP2C19*4 is required to determine sensitivity to Plavix in the Kazakh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population.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800" b="1" kern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Conclusion from population data</a:t>
            </a:r>
          </a:p>
        </p:txBody>
      </p:sp>
    </p:spTree>
    <p:extLst>
      <p:ext uri="{BB962C8B-B14F-4D97-AF65-F5344CB8AC3E}">
        <p14:creationId xmlns:p14="http://schemas.microsoft.com/office/powerpoint/2010/main" xmlns="" val="3170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115" y="2819400"/>
            <a:ext cx="435948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 txBox="1">
            <a:spLocks/>
          </p:cNvSpPr>
          <p:nvPr/>
        </p:nvSpPr>
        <p:spPr>
          <a:xfrm>
            <a:off x="8778240" y="626427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A22DF-CF20-4C48-9ED3-0C7B8D8071B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6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1318397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PCR master mix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Primer/probe mix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Taq polymerase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 samples             Real-time PCR 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/>
          <p:nvPr/>
        </p:nvSpPr>
        <p:spPr bwMode="auto">
          <a:xfrm>
            <a:off x="2438400" y="1595488"/>
            <a:ext cx="2168234" cy="828768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3"/>
          <p:cNvSpPr/>
          <p:nvPr/>
        </p:nvSpPr>
        <p:spPr bwMode="auto">
          <a:xfrm>
            <a:off x="4603898" y="1254599"/>
            <a:ext cx="4463901" cy="154414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695700" y="239233"/>
            <a:ext cx="6172200" cy="838200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Pharmacogenetic kit </a:t>
            </a:r>
          </a:p>
          <a:p>
            <a:pPr algn="ctr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diagnostics</a:t>
            </a:r>
          </a:p>
          <a:p>
            <a:pPr algn="ctr">
              <a:defRPr/>
            </a:pP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://www.bio-rad.com/webroot/web/images/lsr/products/amplification_pcr/product_detail/global/lsr_cfx96touch_pdetai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94" b="7499"/>
          <a:stretch/>
        </p:blipFill>
        <p:spPr bwMode="auto">
          <a:xfrm>
            <a:off x="6781800" y="1295400"/>
            <a:ext cx="214866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NNLBKP\MNS\Plakat\DSCF2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148" y="3595255"/>
            <a:ext cx="32512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/>
          <p:nvPr/>
        </p:nvSpPr>
        <p:spPr>
          <a:xfrm>
            <a:off x="914400" y="5777691"/>
            <a:ext cx="8534400" cy="69930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2000" dirty="0" smtClean="0">
                <a:latin typeface="Times New Roman" pitchFamily="18" charset="0"/>
                <a:ea typeface="SimSun"/>
                <a:cs typeface="Times New Roman" pitchFamily="18" charset="0"/>
              </a:rPr>
              <a:t>Genetic </a:t>
            </a:r>
            <a:r>
              <a:rPr lang="en-US" altLang="zh-CN" sz="2000" dirty="0" smtClean="0">
                <a:latin typeface="Times New Roman" pitchFamily="18" charset="0"/>
                <a:ea typeface="SimSun"/>
                <a:cs typeface="Times New Roman" pitchFamily="18" charset="0"/>
              </a:rPr>
              <a:t>testing of 136 clinical samples was carried out with the selected SNPs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81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for your attention!</a:t>
            </a: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200" dirty="0" smtClean="0"/>
              <a:t>9</a:t>
            </a:r>
            <a:endParaRPr lang="ru-RU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04800"/>
            <a:ext cx="2095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Pavel\Pictures\NNLBKP 22.02.2013\DSCF1984.jpg"/>
          <p:cNvPicPr>
            <a:picLocks noChangeAspect="1" noChangeArrowheads="1"/>
          </p:cNvPicPr>
          <p:nvPr/>
        </p:nvPicPr>
        <p:blipFill>
          <a:blip r:embed="rId3" cstate="print"/>
          <a:srcRect l="41577" t="20922"/>
          <a:stretch>
            <a:fillRect/>
          </a:stretch>
        </p:blipFill>
        <p:spPr bwMode="auto">
          <a:xfrm>
            <a:off x="3276600" y="3429000"/>
            <a:ext cx="2927445" cy="297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powder"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30109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106,000 deaths and 2.2 Million serious events caused by adverse drug reactions occur in the US each year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Information on the patient’s pharmacogenetic status minimizes occurrence of side effects and complications after the appointment of drugs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FDA has approved usefulness of genetic information for prescription of Warfarin and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Plavix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2007 and 2010, respectively.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22DF-CF20-4C48-9ED3-0C7B8D8071BA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Pharmacogenetics and adverse drug reactions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45063"/>
            <a:ext cx="8229600" cy="128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/>
          <p:nvPr/>
        </p:nvSpPr>
        <p:spPr>
          <a:xfrm>
            <a:off x="6553200" y="6519446"/>
            <a:ext cx="1780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http://www.fda.gov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8330" y="3983666"/>
            <a:ext cx="5410200" cy="19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28600" y="3810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NNLBKP_pavel\MNS\misc\Labels\dna-pill-6824-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2326297" cy="145389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22DF-CF20-4C48-9ED3-0C7B8D8071B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vel\Desktop\553px-Central_Asia_(orthographic_projection)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552450"/>
            <a:ext cx="4114800" cy="4114800"/>
          </a:xfrm>
          <a:prstGeom prst="rect">
            <a:avLst/>
          </a:prstGeom>
          <a:noFill/>
        </p:spPr>
      </p:pic>
      <p:pic>
        <p:nvPicPr>
          <p:cNvPr id="2051" name="Picture 3" descr="C:\Users\Pavel\Desktop\250px-Kazakhstan_(orthographic_projection)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33400"/>
            <a:ext cx="4057650" cy="405765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76200" y="4800600"/>
            <a:ext cx="8991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Central Asia 			       Kazakhstan</a:t>
            </a:r>
          </a:p>
          <a:p>
            <a:pPr marL="109728" indent="0" algn="ctr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Population – 66 M	                          Population – 17 M</a:t>
            </a:r>
          </a:p>
          <a:p>
            <a:pPr marL="109728" indent="0" algn="ctr">
              <a:buNone/>
            </a:pP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5257800"/>
            <a:ext cx="8991600" cy="99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109728" indent="0" algn="ctr"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PHARMACOGENETIC TESTING IS NOT CONDUCTED IN </a:t>
            </a:r>
          </a:p>
          <a:p>
            <a:pPr marL="109728" indent="0" algn="ctr"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ASIA REGION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5626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Genetic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is a young start-up company (est. in 2012) with a focus on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pharmacogenetics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unawareness about pharmacogenetic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in the region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genetic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goal is introduction of pharmacogenetic testing to healthcare system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Kazakhstan (health centers, hospitals)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We received funding from the World Bank and Ministry of Education and Science of the Republic of Kazakhstan to develop pharmacogenetic kit for individual dosage correction of Warfarin and Plavix</a:t>
            </a:r>
          </a:p>
          <a:p>
            <a:pPr algn="just">
              <a:buNone/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Starting in 2013 our pharmacogenetic services were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provided to the National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Cardiosurgery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Center (Astana, Kazakhstan) and National Medical Research Center (Astana, Kazakhstan)</a:t>
            </a:r>
          </a:p>
          <a:p>
            <a:pPr algn="just"/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22DF-CF20-4C48-9ED3-0C7B8D8071B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Genetics LTD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721" y="1143000"/>
            <a:ext cx="8686800" cy="1968691"/>
          </a:xfrm>
        </p:spPr>
        <p:txBody>
          <a:bodyPr>
            <a:normAutofit/>
          </a:bodyPr>
          <a:lstStyle/>
          <a:p>
            <a:pPr marL="735013" lvl="1" indent="-342900" algn="just">
              <a:lnSpc>
                <a:spcPct val="11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ardiovascular disease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cause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morbidity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mortality in Kazakhstan and Central Asia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013" lvl="1" indent="-342900" algn="just">
              <a:lnSpc>
                <a:spcPct val="11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ntroduction of genetic testing will minimize side effects and complications after the appointment of the CVD drugs (Warfarin and Plavix)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22DF-CF20-4C48-9ED3-0C7B8D8071B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Focus on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pharmacogenetics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of cardiovascular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drugs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21667" t="36444" r="27222" b="12734"/>
          <a:stretch/>
        </p:blipFill>
        <p:spPr bwMode="auto">
          <a:xfrm>
            <a:off x="3146323" y="2667000"/>
            <a:ext cx="5616677" cy="349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09800" y="6096000"/>
            <a:ext cx="7543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Morbidity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by ~50,000 new cases every year</a:t>
            </a: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http://medinfo.kz/  </a:t>
            </a:r>
          </a:p>
        </p:txBody>
      </p:sp>
      <p:pic>
        <p:nvPicPr>
          <p:cNvPr id="9" name="Picture 3" descr="C:\Users\Pavel\Desktop\250px-Kazakhstan_(orthographic_projection)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74287"/>
            <a:ext cx="253365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impact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of lifespan and decrease in mortality when the dosing of CVD drugs is corrected individually. Warfarin is cheap and efficient; however, there is a high risk of hemorrhages.</a:t>
            </a:r>
          </a:p>
          <a:p>
            <a:pPr algn="just">
              <a:lnSpc>
                <a:spcPct val="11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impact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individual dosage will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treatment price twofold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Warfarin is prescribed for lifetime what makes decrease in treatment price very significant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all, our product will be applied in healthcare institutions of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Kazakhstan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clinical diagnostic labs.</a:t>
            </a:r>
          </a:p>
          <a:p>
            <a:pPr algn="just">
              <a:lnSpc>
                <a:spcPct val="110000"/>
              </a:lnSpc>
            </a:pP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planning gradual expansion of the product market to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Asia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22DF-CF20-4C48-9ED3-0C7B8D8071B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-76200"/>
            <a:ext cx="9133367" cy="1143000"/>
          </a:xfrm>
        </p:spPr>
        <p:txBody>
          <a:bodyPr>
            <a:normAutofit/>
          </a:bodyPr>
          <a:lstStyle/>
          <a:p>
            <a:pPr lvl="0" algn="ctr"/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Pharmacogenetics 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cardiovascular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www.joshgitalis.com/wp-content/uploads/2012/02/heartDisease_148412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6767" y="5288243"/>
            <a:ext cx="2263833" cy="1417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04800" y="5791200"/>
            <a:ext cx="8458200" cy="39153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GB" altLang="zh-CN" sz="2000" dirty="0" smtClean="0">
                <a:latin typeface="Times New Roman" pitchFamily="18" charset="0"/>
                <a:ea typeface="SimSun"/>
                <a:cs typeface="Times New Roman" pitchFamily="18" charset="0"/>
              </a:rPr>
              <a:t>S</a:t>
            </a:r>
            <a:r>
              <a:rPr lang="en-GB" altLang="zh-CN" sz="20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ensitivity of various ethnic grou</a:t>
            </a:r>
            <a:r>
              <a:rPr lang="en-GB" altLang="zh-CN" sz="2000" dirty="0" smtClean="0">
                <a:latin typeface="Times New Roman" pitchFamily="18" charset="0"/>
                <a:ea typeface="SimSun"/>
                <a:cs typeface="Times New Roman" pitchFamily="18" charset="0"/>
              </a:rPr>
              <a:t>ps </a:t>
            </a:r>
            <a:r>
              <a:rPr lang="en-GB" altLang="zh-CN" sz="20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to the drugs </a:t>
            </a:r>
            <a:r>
              <a:rPr lang="en-GB" altLang="zh-CN" sz="2000" dirty="0" smtClean="0">
                <a:latin typeface="Times New Roman" pitchFamily="18" charset="0"/>
                <a:ea typeface="SimSun"/>
                <a:cs typeface="Times New Roman" pitchFamily="18" charset="0"/>
              </a:rPr>
              <a:t>is different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vel\Desktop\Genetic_Vari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8143270" cy="48006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0600" y="152400"/>
            <a:ext cx="8153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800" b="1" kern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Ethnic Differences and Pharmacogenetics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365" y="4170962"/>
            <a:ext cx="5521035" cy="14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22DF-CF20-4C48-9ED3-0C7B8D8071BA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862548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Central Asia and its population is one of the least-studied regions of the world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Historically, Central Asia has always been a crossroad between West and East leading to the current high population genetic admixture and diversity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studies of the region indicate that population of Central Asia has a mixed genetic composition intermediate between those of Asian and European populations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800" b="1" kern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Ethnic Differences in Central Asia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22DF-CF20-4C48-9ED3-0C7B8D8071B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Slide Number Placeholder 8"/>
          <p:cNvSpPr txBox="1">
            <a:spLocks/>
          </p:cNvSpPr>
          <p:nvPr/>
        </p:nvSpPr>
        <p:spPr>
          <a:xfrm>
            <a:off x="6553200" y="6245225"/>
            <a:ext cx="2128838" cy="471488"/>
          </a:xfrm>
          <a:prstGeom prst="rect">
            <a:avLst/>
          </a:prstGeom>
        </p:spPr>
        <p:txBody>
          <a:bodyPr vert="horz" anchor="b"/>
          <a:lstStyle>
            <a:defPPr>
              <a:defRPr lang="ru-RU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0A0F9D-30A3-4884-BE21-3657465D4E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2" descr="C:\Users\Pavel\Pictures\expedition\DSC02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75200" y="0"/>
            <a:ext cx="4368800" cy="3276600"/>
          </a:xfrm>
          <a:prstGeom prst="rect">
            <a:avLst/>
          </a:prstGeom>
        </p:spPr>
      </p:pic>
      <p:pic>
        <p:nvPicPr>
          <p:cNvPr id="5" name="Picture 2" descr="C:\Users\Pavel\Pictures\expedition\DSC02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292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avel\Pictures\expedition\2010-07-06-09 Экспедиция в Тарбагатай\DSC02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192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13510" y="76200"/>
            <a:ext cx="838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800" b="1" kern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Population study of the Central Asian population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31192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2258</TotalTime>
  <Words>947</Words>
  <Application>Microsoft Office PowerPoint</Application>
  <PresentationFormat>Экран (4:3)</PresentationFormat>
  <Paragraphs>328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Pharmacogenetics and adverse drug reactions</vt:lpstr>
      <vt:lpstr>Слайд 3</vt:lpstr>
      <vt:lpstr>General Genetics LTD</vt:lpstr>
      <vt:lpstr>Слайд 5</vt:lpstr>
      <vt:lpstr>Pharmacogenetics of cardiovascular drugs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Pavel</cp:lastModifiedBy>
  <cp:revision>232</cp:revision>
  <cp:lastPrinted>2013-04-02T09:42:58Z</cp:lastPrinted>
  <dcterms:created xsi:type="dcterms:W3CDTF">2013-03-27T09:23:37Z</dcterms:created>
  <dcterms:modified xsi:type="dcterms:W3CDTF">2014-09-04T02:51:59Z</dcterms:modified>
</cp:coreProperties>
</file>