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3" r:id="rId2"/>
    <p:sldId id="292" r:id="rId3"/>
    <p:sldId id="293" r:id="rId4"/>
    <p:sldId id="332" r:id="rId5"/>
    <p:sldId id="259" r:id="rId6"/>
    <p:sldId id="296" r:id="rId7"/>
    <p:sldId id="297" r:id="rId8"/>
    <p:sldId id="325" r:id="rId9"/>
    <p:sldId id="302" r:id="rId10"/>
    <p:sldId id="319" r:id="rId11"/>
    <p:sldId id="320" r:id="rId12"/>
    <p:sldId id="323" r:id="rId13"/>
    <p:sldId id="299" r:id="rId14"/>
    <p:sldId id="321" r:id="rId15"/>
    <p:sldId id="303" r:id="rId16"/>
    <p:sldId id="304" r:id="rId17"/>
    <p:sldId id="305" r:id="rId18"/>
    <p:sldId id="326" r:id="rId19"/>
    <p:sldId id="327" r:id="rId20"/>
    <p:sldId id="284" r:id="rId21"/>
    <p:sldId id="306" r:id="rId22"/>
    <p:sldId id="308" r:id="rId23"/>
    <p:sldId id="309" r:id="rId24"/>
    <p:sldId id="317" r:id="rId25"/>
    <p:sldId id="310" r:id="rId26"/>
    <p:sldId id="311" r:id="rId27"/>
    <p:sldId id="312" r:id="rId28"/>
    <p:sldId id="314" r:id="rId29"/>
    <p:sldId id="31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v>Non-dyspeptics</c:v>
          </c:tx>
          <c:cat>
            <c:strRef>
              <c:f>Plan1!$A$1:$A$8</c:f>
              <c:strCache>
                <c:ptCount val="8"/>
                <c:pt idx="0">
                  <c:v>PF</c:v>
                </c:pt>
                <c:pt idx="1">
                  <c:v>RP</c:v>
                </c:pt>
                <c:pt idx="2">
                  <c:v>BP</c:v>
                </c:pt>
                <c:pt idx="3">
                  <c:v>GH</c:v>
                </c:pt>
                <c:pt idx="4">
                  <c:v>VIT</c:v>
                </c:pt>
                <c:pt idx="5">
                  <c:v>SF</c:v>
                </c:pt>
                <c:pt idx="6">
                  <c:v>RE</c:v>
                </c:pt>
                <c:pt idx="7">
                  <c:v>MH</c:v>
                </c:pt>
              </c:strCache>
            </c:strRef>
          </c:cat>
          <c:val>
            <c:numRef>
              <c:f>Plan1!$B$1:$B$8</c:f>
              <c:numCache>
                <c:formatCode>General</c:formatCode>
                <c:ptCount val="8"/>
                <c:pt idx="0">
                  <c:v>55.1</c:v>
                </c:pt>
                <c:pt idx="1">
                  <c:v>29.4</c:v>
                </c:pt>
                <c:pt idx="2">
                  <c:v>75.3</c:v>
                </c:pt>
                <c:pt idx="3">
                  <c:v>61.4</c:v>
                </c:pt>
                <c:pt idx="4">
                  <c:v>69.400000000000006</c:v>
                </c:pt>
                <c:pt idx="5">
                  <c:v>78.099999999999994</c:v>
                </c:pt>
                <c:pt idx="6">
                  <c:v>72.599999999999994</c:v>
                </c:pt>
                <c:pt idx="7">
                  <c:v>80.599999999999994</c:v>
                </c:pt>
              </c:numCache>
            </c:numRef>
          </c:val>
        </c:ser>
        <c:ser>
          <c:idx val="1"/>
          <c:order val="1"/>
          <c:tx>
            <c:v>Dyspeptics</c:v>
          </c:tx>
          <c:cat>
            <c:strRef>
              <c:f>Plan1!$A$1:$A$8</c:f>
              <c:strCache>
                <c:ptCount val="8"/>
                <c:pt idx="0">
                  <c:v>PF</c:v>
                </c:pt>
                <c:pt idx="1">
                  <c:v>RP</c:v>
                </c:pt>
                <c:pt idx="2">
                  <c:v>BP</c:v>
                </c:pt>
                <c:pt idx="3">
                  <c:v>GH</c:v>
                </c:pt>
                <c:pt idx="4">
                  <c:v>VIT</c:v>
                </c:pt>
                <c:pt idx="5">
                  <c:v>SF</c:v>
                </c:pt>
                <c:pt idx="6">
                  <c:v>RE</c:v>
                </c:pt>
                <c:pt idx="7">
                  <c:v>MH</c:v>
                </c:pt>
              </c:strCache>
            </c:strRef>
          </c:cat>
          <c:val>
            <c:numRef>
              <c:f>Plan1!$C$1:$C$8</c:f>
              <c:numCache>
                <c:formatCode>General</c:formatCode>
                <c:ptCount val="8"/>
                <c:pt idx="0">
                  <c:v>52</c:v>
                </c:pt>
                <c:pt idx="1">
                  <c:v>22.2</c:v>
                </c:pt>
                <c:pt idx="2">
                  <c:v>52.6</c:v>
                </c:pt>
                <c:pt idx="3">
                  <c:v>50.2</c:v>
                </c:pt>
                <c:pt idx="4">
                  <c:v>56.6</c:v>
                </c:pt>
                <c:pt idx="5">
                  <c:v>68.3</c:v>
                </c:pt>
                <c:pt idx="6">
                  <c:v>44.9</c:v>
                </c:pt>
                <c:pt idx="7">
                  <c:v>62.9</c:v>
                </c:pt>
              </c:numCache>
            </c:numRef>
          </c:val>
        </c:ser>
        <c:axId val="44425984"/>
        <c:axId val="44427520"/>
      </c:barChart>
      <c:catAx>
        <c:axId val="4442598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4427520"/>
        <c:crosses val="autoZero"/>
        <c:auto val="1"/>
        <c:lblAlgn val="ctr"/>
        <c:lblOffset val="100"/>
      </c:catAx>
      <c:valAx>
        <c:axId val="44427520"/>
        <c:scaling>
          <c:orientation val="minMax"/>
        </c:scaling>
        <c:axPos val="l"/>
        <c:majorGridlines/>
        <c:numFmt formatCode="General" sourceLinked="1"/>
        <c:tickLblPos val="nextTo"/>
        <c:crossAx val="44425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pt-BR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A106-2559-4106-9D5D-D897791FFF9C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BF531-1F0B-43F8-881D-65ECA001BF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5B34-785A-4E5E-A352-EB39B6ECB0A3}" type="datetimeFigureOut">
              <a:rPr lang="pt-BR" smtClean="0"/>
              <a:pPr/>
              <a:t>11/08/2014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0D926-CC4B-4752-9F7E-873DA557B1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prsantos@fortalnet.com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636496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Dyspepsia: an underestimated problem among end-stage renal disease patients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4400" b="1" dirty="0" smtClean="0"/>
              <a:t>Paulo Santos</a:t>
            </a:r>
          </a:p>
          <a:p>
            <a:pPr>
              <a:spcBef>
                <a:spcPts val="0"/>
              </a:spcBef>
            </a:pPr>
            <a:r>
              <a:rPr lang="pt-BR" b="1" i="1" dirty="0" smtClean="0"/>
              <a:t>Federal </a:t>
            </a:r>
            <a:r>
              <a:rPr lang="pt-BR" b="1" i="1" dirty="0" err="1" smtClean="0"/>
              <a:t>University</a:t>
            </a:r>
            <a:r>
              <a:rPr lang="pt-BR" b="1" i="1" dirty="0" smtClean="0"/>
              <a:t> </a:t>
            </a:r>
            <a:r>
              <a:rPr lang="pt-BR" b="1" i="1" dirty="0" err="1" smtClean="0"/>
              <a:t>of</a:t>
            </a:r>
            <a:r>
              <a:rPr lang="pt-BR" b="1" i="1" dirty="0" smtClean="0"/>
              <a:t> Ceará, </a:t>
            </a:r>
            <a:r>
              <a:rPr lang="pt-BR" b="1" i="1" dirty="0" err="1" smtClean="0"/>
              <a:t>Brazil</a:t>
            </a:r>
            <a:endParaRPr lang="pt-BR" b="1" i="1" dirty="0"/>
          </a:p>
        </p:txBody>
      </p:sp>
      <p:pic>
        <p:nvPicPr>
          <p:cNvPr id="4" name="Imagem 3" descr="conference val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877300" cy="1533525"/>
          </a:xfrm>
          <a:prstGeom prst="rect">
            <a:avLst/>
          </a:prstGeom>
        </p:spPr>
      </p:pic>
      <p:pic>
        <p:nvPicPr>
          <p:cNvPr id="6" name="Imagem 5" descr="Federal University of Cear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085184"/>
            <a:ext cx="1929010" cy="140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60" y="1012739"/>
            <a:ext cx="8903168" cy="48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1043608" y="3140968"/>
            <a:ext cx="7200800" cy="12241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512" y="205483"/>
            <a:ext cx="5226076" cy="66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a esquerda 3"/>
          <p:cNvSpPr/>
          <p:nvPr/>
        </p:nvSpPr>
        <p:spPr>
          <a:xfrm>
            <a:off x="7524328" y="198884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69 -0.0037 L -0.10069 0.59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breath t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517428" cy="5989638"/>
          </a:xfrm>
        </p:spPr>
      </p:pic>
      <p:sp>
        <p:nvSpPr>
          <p:cNvPr id="5" name="Retângulo de cantos arredondados 4"/>
          <p:cNvSpPr/>
          <p:nvPr/>
        </p:nvSpPr>
        <p:spPr>
          <a:xfrm>
            <a:off x="1043608" y="836712"/>
            <a:ext cx="2016224" cy="11521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211960" y="908720"/>
            <a:ext cx="2016224" cy="11521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2339752" y="386104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4209E-6 C 0.00121 0.01296 0.00295 0.02267 0.00607 0.03493 C 0.00729 0.03955 0.01527 0.04302 0.01527 0.04325 C 0.021 0.05458 0.03333 0.05551 0.04305 0.05736 C 0.04583 0.05852 0.06319 0.06938 0.06614 0.06962 C 0.07743 0.07077 0.08871 0.071 0.1 0.0717 C 0.10677 0.0747 0.11319 0.0791 0.11996 0.08187 C 0.12534 0.08927 0.12673 0.09691 0.12916 0.10662 C 0.1302 0.11078 0.13229 0.11888 0.13229 0.11911 C 0.13107 0.15287 0.13316 0.17207 0.11996 0.19866 C 0.11666 0.20537 0.11388 0.21925 0.1092 0.22341 C 0.10607 0.22618 0.1 0.2315 0.1 0.23173 C 0.09496 0.25162 0.07586 0.25209 0.06302 0.25417 C 0.06041 0.25555 0.05781 0.25648 0.05538 0.2581 C 0.05364 0.25926 0.05243 0.26134 0.05069 0.26226 C 0.04427 0.26619 0.03732 0.26758 0.03073 0.27059 C 0.0276 0.26966 0.02204 0.26874 0.01996 0.26434 C 0.01319 0.24977 0.01788 0.23983 0.00607 0.22942 C -0.00105 0.21555 0.00746 0.22942 -0.00157 0.22133 C -0.00851 0.21508 -0.00365 0.21531 -0.01077 0.21115 C -0.02136 0.20491 -0.03612 0.19866 -0.04775 0.19866 " pathEditMode="relative" rAng="0" ptsTypes="ffffffffffffffffffff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h_diagnostics_c18246_06 25 2010 7 41 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8484" y="188640"/>
            <a:ext cx="6508500" cy="6669361"/>
          </a:xfrm>
        </p:spPr>
      </p:pic>
      <p:pic>
        <p:nvPicPr>
          <p:cNvPr id="5" name="Imagem 4" descr="interv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62915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t meio valen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9363" y="1011263"/>
            <a:ext cx="6497906" cy="5370066"/>
          </a:xfrm>
        </p:spPr>
      </p:pic>
      <p:sp>
        <p:nvSpPr>
          <p:cNvPr id="4" name="Elipse 3"/>
          <p:cNvSpPr/>
          <p:nvPr/>
        </p:nvSpPr>
        <p:spPr>
          <a:xfrm>
            <a:off x="4788024" y="4797152"/>
            <a:ext cx="936104" cy="12241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696244"/>
            <a:ext cx="81724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489" y="1600200"/>
            <a:ext cx="71510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2"/>
                </a:solidFill>
              </a:rPr>
              <a:t>Clinical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implications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endParaRPr lang="pt-BR" dirty="0" smtClean="0"/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It is </a:t>
            </a:r>
            <a:r>
              <a:rPr lang="pt-BR" dirty="0" err="1" smtClean="0"/>
              <a:t>very</a:t>
            </a:r>
            <a:r>
              <a:rPr lang="pt-BR" dirty="0" smtClean="0"/>
              <a:t> </a:t>
            </a:r>
            <a:r>
              <a:rPr lang="pt-BR" dirty="0" err="1" smtClean="0"/>
              <a:t>easy</a:t>
            </a:r>
            <a:r>
              <a:rPr lang="pt-BR" dirty="0" smtClean="0"/>
              <a:t> to search for </a:t>
            </a:r>
            <a:r>
              <a:rPr lang="pt-BR" dirty="0" err="1" smtClean="0"/>
              <a:t>symptoms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dyspepsia</a:t>
            </a:r>
            <a:r>
              <a:rPr lang="pt-BR" dirty="0" smtClean="0"/>
              <a:t>, </a:t>
            </a:r>
            <a:r>
              <a:rPr lang="pt-BR" dirty="0" err="1" smtClean="0"/>
              <a:t>so</a:t>
            </a:r>
            <a:r>
              <a:rPr lang="pt-BR" dirty="0" smtClean="0"/>
              <a:t> it </a:t>
            </a:r>
            <a:r>
              <a:rPr lang="pt-BR" dirty="0" err="1" smtClean="0"/>
              <a:t>should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done</a:t>
            </a:r>
            <a:r>
              <a:rPr lang="pt-BR" dirty="0" smtClean="0"/>
              <a:t> </a:t>
            </a:r>
            <a:r>
              <a:rPr lang="pt-BR" dirty="0" err="1" smtClean="0"/>
              <a:t>often</a:t>
            </a:r>
            <a:endParaRPr lang="pt-BR" dirty="0" smtClean="0"/>
          </a:p>
          <a:p>
            <a:pPr marL="571500" indent="-571500">
              <a:buFont typeface="+mj-lt"/>
              <a:buAutoNum type="romanUcPeriod"/>
            </a:pPr>
            <a:endParaRPr lang="pt-BR" dirty="0" smtClean="0"/>
          </a:p>
          <a:p>
            <a:pPr marL="571500" indent="-571500">
              <a:buFont typeface="+mj-lt"/>
              <a:buAutoNum type="romanUcPeriod"/>
            </a:pPr>
            <a:r>
              <a:rPr lang="pt-BR" dirty="0" err="1" smtClean="0"/>
              <a:t>Our</a:t>
            </a:r>
            <a:r>
              <a:rPr lang="pt-BR" dirty="0" smtClean="0"/>
              <a:t> </a:t>
            </a:r>
            <a:r>
              <a:rPr lang="pt-BR" dirty="0" err="1" smtClean="0"/>
              <a:t>finding</a:t>
            </a:r>
            <a:r>
              <a:rPr lang="pt-BR" dirty="0" smtClean="0"/>
              <a:t> </a:t>
            </a:r>
            <a:r>
              <a:rPr lang="pt-BR" dirty="0" err="1" smtClean="0"/>
              <a:t>raises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question</a:t>
            </a:r>
            <a:r>
              <a:rPr lang="pt-BR" dirty="0" smtClean="0"/>
              <a:t> </a:t>
            </a:r>
            <a:r>
              <a:rPr lang="pt-BR" dirty="0" err="1" smtClean="0"/>
              <a:t>about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main</a:t>
            </a:r>
            <a:r>
              <a:rPr lang="pt-BR" dirty="0" smtClean="0"/>
              <a:t> role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prokinetics</a:t>
            </a:r>
            <a:r>
              <a:rPr lang="pt-BR" dirty="0" smtClean="0"/>
              <a:t> in </a:t>
            </a:r>
            <a:r>
              <a:rPr lang="pt-BR" dirty="0" err="1" smtClean="0"/>
              <a:t>dyspepsia</a:t>
            </a:r>
            <a:r>
              <a:rPr lang="pt-BR" dirty="0" smtClean="0"/>
              <a:t> cases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000" b="1" dirty="0" smtClean="0">
                <a:solidFill>
                  <a:schemeClr val="tx2"/>
                </a:solidFill>
              </a:rPr>
              <a:t>WHY?</a:t>
            </a:r>
          </a:p>
          <a:p>
            <a:pPr>
              <a:buNone/>
            </a:pPr>
            <a:endParaRPr lang="pt-BR" dirty="0" smtClean="0"/>
          </a:p>
          <a:p>
            <a:pPr marL="571500" indent="-571500">
              <a:buAutoNum type="romanUcPeriod"/>
            </a:pPr>
            <a:r>
              <a:rPr lang="pt-BR" b="1" dirty="0" err="1" smtClean="0">
                <a:solidFill>
                  <a:schemeClr val="accent1"/>
                </a:solidFill>
              </a:rPr>
              <a:t>Gastric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 err="1" smtClean="0">
                <a:solidFill>
                  <a:schemeClr val="accent1"/>
                </a:solidFill>
              </a:rPr>
              <a:t>emptying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 err="1" smtClean="0">
                <a:solidFill>
                  <a:schemeClr val="accent1"/>
                </a:solidFill>
              </a:rPr>
              <a:t>delay</a:t>
            </a:r>
            <a:endParaRPr lang="pt-BR" b="1" dirty="0" smtClean="0">
              <a:solidFill>
                <a:schemeClr val="accent1"/>
              </a:solidFill>
            </a:endParaRPr>
          </a:p>
          <a:p>
            <a:pPr marL="571500" indent="-571500">
              <a:buAutoNum type="romanU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Hypervolemia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eta para cima e para baixo 3"/>
          <p:cNvSpPr/>
          <p:nvPr/>
        </p:nvSpPr>
        <p:spPr>
          <a:xfrm>
            <a:off x="1763688" y="350100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000" b="1" dirty="0" smtClean="0">
                <a:solidFill>
                  <a:schemeClr val="tx2"/>
                </a:solidFill>
              </a:rPr>
              <a:t>WHY?</a:t>
            </a:r>
          </a:p>
          <a:p>
            <a:pPr>
              <a:buNone/>
            </a:pPr>
            <a:endParaRPr lang="pt-BR" dirty="0" smtClean="0"/>
          </a:p>
          <a:p>
            <a:pPr marL="571500" indent="-571500">
              <a:buAutoNum type="romanUcPeriod"/>
            </a:pPr>
            <a:r>
              <a:rPr lang="pt-BR" b="1" dirty="0" err="1" smtClean="0">
                <a:solidFill>
                  <a:schemeClr val="accent1"/>
                </a:solidFill>
              </a:rPr>
              <a:t>Gastric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 err="1" smtClean="0">
                <a:solidFill>
                  <a:schemeClr val="accent1"/>
                </a:solidFill>
              </a:rPr>
              <a:t>emptying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 err="1" smtClean="0">
                <a:solidFill>
                  <a:schemeClr val="accent1"/>
                </a:solidFill>
              </a:rPr>
              <a:t>delay</a:t>
            </a:r>
            <a:endParaRPr lang="pt-BR" b="1" dirty="0" smtClean="0">
              <a:solidFill>
                <a:schemeClr val="accent1"/>
              </a:solidFill>
            </a:endParaRPr>
          </a:p>
          <a:p>
            <a:pPr marL="571500" indent="-571500">
              <a:buAutoNum type="romanU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r>
              <a:rPr lang="pt-BR" b="1" dirty="0" err="1" smtClean="0">
                <a:solidFill>
                  <a:schemeClr val="accent1"/>
                </a:solidFill>
              </a:rPr>
              <a:t>Hypervolemia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4" name="Seta para cima e para baixo 3"/>
          <p:cNvSpPr/>
          <p:nvPr/>
        </p:nvSpPr>
        <p:spPr>
          <a:xfrm>
            <a:off x="1763688" y="350100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sz="4000" b="1" i="1" dirty="0" err="1" smtClean="0">
                <a:solidFill>
                  <a:schemeClr val="tx2"/>
                </a:solidFill>
              </a:rPr>
              <a:t>Highly</a:t>
            </a:r>
            <a:r>
              <a:rPr lang="pt-BR" sz="4000" b="1" i="1" dirty="0" smtClean="0">
                <a:solidFill>
                  <a:schemeClr val="tx2"/>
                </a:solidFill>
              </a:rPr>
              <a:t> </a:t>
            </a:r>
            <a:r>
              <a:rPr lang="pt-BR" sz="4000" b="1" i="1" dirty="0" err="1" smtClean="0">
                <a:solidFill>
                  <a:schemeClr val="tx2"/>
                </a:solidFill>
              </a:rPr>
              <a:t>prevalent</a:t>
            </a:r>
            <a:endParaRPr lang="pt-BR" sz="40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pt-BR" sz="4000" b="1" i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t-BR" sz="4000" b="1" i="1" dirty="0" smtClean="0">
                <a:solidFill>
                  <a:schemeClr val="tx2"/>
                </a:solidFill>
              </a:rPr>
              <a:t>Great </a:t>
            </a:r>
            <a:r>
              <a:rPr lang="pt-BR" sz="4000" b="1" i="1" dirty="0" err="1" smtClean="0">
                <a:solidFill>
                  <a:schemeClr val="tx2"/>
                </a:solidFill>
              </a:rPr>
              <a:t>impact</a:t>
            </a:r>
            <a:r>
              <a:rPr lang="pt-BR" sz="4000" b="1" i="1" dirty="0" smtClean="0">
                <a:solidFill>
                  <a:schemeClr val="tx2"/>
                </a:solidFill>
              </a:rPr>
              <a:t> </a:t>
            </a:r>
            <a:r>
              <a:rPr lang="pt-BR" sz="4000" b="1" i="1" dirty="0" err="1" smtClean="0">
                <a:solidFill>
                  <a:schemeClr val="tx2"/>
                </a:solidFill>
              </a:rPr>
              <a:t>on</a:t>
            </a:r>
            <a:r>
              <a:rPr lang="pt-BR" sz="4000" b="1" i="1" dirty="0" smtClean="0">
                <a:solidFill>
                  <a:schemeClr val="tx2"/>
                </a:solidFill>
              </a:rPr>
              <a:t> </a:t>
            </a:r>
            <a:r>
              <a:rPr lang="pt-BR" sz="4000" b="1" i="1" dirty="0" err="1" smtClean="0">
                <a:solidFill>
                  <a:schemeClr val="tx2"/>
                </a:solidFill>
              </a:rPr>
              <a:t>quality</a:t>
            </a:r>
            <a:r>
              <a:rPr lang="pt-BR" sz="4000" b="1" i="1" dirty="0" smtClean="0">
                <a:solidFill>
                  <a:schemeClr val="tx2"/>
                </a:solidFill>
              </a:rPr>
              <a:t> </a:t>
            </a:r>
            <a:r>
              <a:rPr lang="pt-BR" sz="4000" b="1" i="1" dirty="0" err="1" smtClean="0">
                <a:solidFill>
                  <a:schemeClr val="tx2"/>
                </a:solidFill>
              </a:rPr>
              <a:t>of</a:t>
            </a:r>
            <a:r>
              <a:rPr lang="pt-BR" sz="4000" b="1" i="1" dirty="0" smtClean="0">
                <a:solidFill>
                  <a:schemeClr val="tx2"/>
                </a:solidFill>
              </a:rPr>
              <a:t> </a:t>
            </a:r>
            <a:r>
              <a:rPr lang="pt-BR" sz="4000" b="1" i="1" dirty="0" err="1" smtClean="0">
                <a:solidFill>
                  <a:schemeClr val="tx2"/>
                </a:solidFill>
              </a:rPr>
              <a:t>life</a:t>
            </a:r>
            <a:endParaRPr lang="pt-BR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err="1" smtClean="0">
                <a:solidFill>
                  <a:schemeClr val="tx2"/>
                </a:solidFill>
              </a:rPr>
              <a:t>Volemic</a:t>
            </a:r>
            <a:r>
              <a:rPr lang="pt-BR" b="1" dirty="0" smtClean="0">
                <a:solidFill>
                  <a:schemeClr val="tx2"/>
                </a:solidFill>
              </a:rPr>
              <a:t> status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 descr="bcm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2183" y="2094409"/>
            <a:ext cx="2522342" cy="3206800"/>
          </a:xfrm>
        </p:spPr>
      </p:pic>
      <p:pic>
        <p:nvPicPr>
          <p:cNvPr id="5" name="Imagem 4" descr="bc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844824"/>
            <a:ext cx="4514304" cy="426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99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5220072" y="2852936"/>
            <a:ext cx="2016224" cy="2880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Seta para cima 5"/>
          <p:cNvSpPr/>
          <p:nvPr/>
        </p:nvSpPr>
        <p:spPr>
          <a:xfrm>
            <a:off x="5868144" y="566124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0853"/>
            <a:ext cx="8229600" cy="384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467544" y="3861048"/>
            <a:ext cx="792088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2"/>
                </a:solidFill>
              </a:rPr>
              <a:t>Clinical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implications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Functional dyspepsia could be an alert of the need to revise the prescribed dry-weight of patients on HD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Dyspeptic symptoms could be another tool to help estimate the optimal dry weight of patients on HD</a:t>
            </a:r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b="1" i="1" dirty="0" smtClean="0">
                <a:solidFill>
                  <a:schemeClr val="tx2"/>
                </a:solidFill>
              </a:rPr>
              <a:t>IMPACTS ON NUTRITIONAL STATUS?</a:t>
            </a:r>
            <a:endParaRPr lang="pt-BR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25" y="349499"/>
            <a:ext cx="7733096" cy="650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5"/>
          <p:cNvSpPr/>
          <p:nvPr/>
        </p:nvSpPr>
        <p:spPr>
          <a:xfrm>
            <a:off x="1115616" y="4581128"/>
            <a:ext cx="7344816" cy="864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8229600" cy="3046703"/>
          </a:xfrm>
        </p:spPr>
      </p:pic>
      <p:cxnSp>
        <p:nvCxnSpPr>
          <p:cNvPr id="6" name="Conector reto 5"/>
          <p:cNvCxnSpPr/>
          <p:nvPr/>
        </p:nvCxnSpPr>
        <p:spPr>
          <a:xfrm>
            <a:off x="1259632" y="3212976"/>
            <a:ext cx="2592288" cy="1152128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38100" contourW="25400">
            <a:extrusionClr>
              <a:srgbClr val="FF00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508104" y="3429000"/>
            <a:ext cx="2664296" cy="792088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38100" contourW="25400">
            <a:extrusionClr>
              <a:srgbClr val="FF00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2"/>
                </a:solidFill>
              </a:rPr>
              <a:t>Clinical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implication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Screening of dyspeptic symptoms can be used as a tool for identification of patients on HD who are at risk of malnutrition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ta ca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272136" cy="2770214"/>
          </a:xfrm>
        </p:spPr>
      </p:pic>
      <p:pic>
        <p:nvPicPr>
          <p:cNvPr id="5" name="Imagem 4" descr="CEN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207258" cy="2736304"/>
          </a:xfrm>
          <a:prstGeom prst="rect">
            <a:avLst/>
          </a:prstGeom>
        </p:spPr>
      </p:pic>
      <p:pic>
        <p:nvPicPr>
          <p:cNvPr id="6" name="Imagem 5" descr="f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140968"/>
            <a:ext cx="8495462" cy="345647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hlinkClick r:id="rId2"/>
              </a:rPr>
              <a:t>prsantos@fortalnet.com.br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www.drpaulosantos.com.br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2"/>
                </a:solidFill>
              </a:rPr>
              <a:t>Prevalence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b="1" i="1" dirty="0" smtClean="0"/>
          </a:p>
          <a:p>
            <a:pPr algn="ctr">
              <a:buNone/>
            </a:pPr>
            <a:r>
              <a:rPr lang="pt-BR" b="1" i="1" dirty="0" smtClean="0"/>
              <a:t>In </a:t>
            </a:r>
            <a:r>
              <a:rPr lang="pt-BR" b="1" i="1" dirty="0" err="1" smtClean="0"/>
              <a:t>the</a:t>
            </a:r>
            <a:r>
              <a:rPr lang="pt-BR" b="1" i="1" dirty="0" smtClean="0"/>
              <a:t> </a:t>
            </a:r>
            <a:r>
              <a:rPr lang="pt-BR" b="1" i="1" dirty="0" err="1" smtClean="0"/>
              <a:t>literature</a:t>
            </a:r>
            <a:r>
              <a:rPr lang="pt-BR" b="1" i="1" dirty="0" smtClean="0"/>
              <a:t>:</a:t>
            </a:r>
          </a:p>
          <a:p>
            <a:pPr algn="ctr">
              <a:buNone/>
            </a:pPr>
            <a:r>
              <a:rPr lang="pt-BR" b="1" i="1" dirty="0" err="1" smtClean="0"/>
              <a:t>between</a:t>
            </a:r>
            <a:r>
              <a:rPr lang="pt-BR" b="1" i="1" dirty="0" smtClean="0"/>
              <a:t> </a:t>
            </a:r>
            <a:r>
              <a:rPr lang="pt-BR" sz="4000" b="1" dirty="0" smtClean="0">
                <a:solidFill>
                  <a:schemeClr val="tx2"/>
                </a:solidFill>
              </a:rPr>
              <a:t>50%</a:t>
            </a:r>
            <a:r>
              <a:rPr lang="pt-BR" b="1" i="1" dirty="0" smtClean="0"/>
              <a:t> </a:t>
            </a:r>
            <a:r>
              <a:rPr lang="pt-BR" b="1" i="1" dirty="0" err="1" smtClean="0"/>
              <a:t>and</a:t>
            </a:r>
            <a:r>
              <a:rPr lang="pt-BR" b="1" i="1" dirty="0" smtClean="0"/>
              <a:t> </a:t>
            </a:r>
            <a:r>
              <a:rPr lang="pt-BR" sz="4000" b="1" dirty="0" smtClean="0">
                <a:solidFill>
                  <a:schemeClr val="tx2"/>
                </a:solidFill>
              </a:rPr>
              <a:t>70%</a:t>
            </a:r>
          </a:p>
          <a:p>
            <a:pPr algn="r">
              <a:buNone/>
            </a:pPr>
            <a:r>
              <a:rPr lang="pt-BR" sz="2000" b="1" dirty="0" err="1" smtClean="0">
                <a:solidFill>
                  <a:schemeClr val="tx2"/>
                </a:solidFill>
              </a:rPr>
              <a:t>VanVlem</a:t>
            </a:r>
            <a:r>
              <a:rPr lang="pt-BR" sz="2000" b="1" dirty="0" smtClean="0">
                <a:solidFill>
                  <a:schemeClr val="tx2"/>
                </a:solidFill>
              </a:rPr>
              <a:t> </a:t>
            </a:r>
            <a:r>
              <a:rPr lang="pt-BR" sz="2000" b="1" dirty="0" err="1" smtClean="0">
                <a:solidFill>
                  <a:schemeClr val="tx2"/>
                </a:solidFill>
              </a:rPr>
              <a:t>et</a:t>
            </a:r>
            <a:r>
              <a:rPr lang="pt-BR" sz="2000" b="1" dirty="0" smtClean="0">
                <a:solidFill>
                  <a:schemeClr val="tx2"/>
                </a:solidFill>
              </a:rPr>
              <a:t> </a:t>
            </a:r>
            <a:r>
              <a:rPr lang="pt-BR" sz="2000" b="1" dirty="0" err="1" smtClean="0">
                <a:solidFill>
                  <a:schemeClr val="tx2"/>
                </a:solidFill>
              </a:rPr>
              <a:t>al</a:t>
            </a:r>
            <a:r>
              <a:rPr lang="pt-BR" sz="2000" b="1" dirty="0" smtClean="0">
                <a:solidFill>
                  <a:schemeClr val="tx2"/>
                </a:solidFill>
              </a:rPr>
              <a:t> </a:t>
            </a:r>
            <a:r>
              <a:rPr lang="pt-BR" sz="2000" b="1" dirty="0" err="1" smtClean="0">
                <a:solidFill>
                  <a:schemeClr val="tx2"/>
                </a:solidFill>
              </a:rPr>
              <a:t>Am</a:t>
            </a:r>
            <a:r>
              <a:rPr lang="pt-BR" sz="2000" b="1" dirty="0" smtClean="0">
                <a:solidFill>
                  <a:schemeClr val="tx2"/>
                </a:solidFill>
              </a:rPr>
              <a:t> J </a:t>
            </a:r>
            <a:r>
              <a:rPr lang="pt-BR" sz="2000" b="1" dirty="0" err="1" smtClean="0">
                <a:solidFill>
                  <a:schemeClr val="tx2"/>
                </a:solidFill>
              </a:rPr>
              <a:t>Kidney</a:t>
            </a:r>
            <a:r>
              <a:rPr lang="pt-BR" sz="2000" b="1" dirty="0" smtClean="0">
                <a:solidFill>
                  <a:schemeClr val="tx2"/>
                </a:solidFill>
              </a:rPr>
              <a:t> </a:t>
            </a:r>
            <a:r>
              <a:rPr lang="pt-BR" sz="2000" b="1" dirty="0" err="1" smtClean="0">
                <a:solidFill>
                  <a:schemeClr val="tx2"/>
                </a:solidFill>
              </a:rPr>
              <a:t>Dis</a:t>
            </a:r>
            <a:r>
              <a:rPr lang="pt-BR" sz="2000" b="1" dirty="0" smtClean="0">
                <a:solidFill>
                  <a:schemeClr val="tx2"/>
                </a:solidFill>
              </a:rPr>
              <a:t> 2000; 36:962</a:t>
            </a:r>
          </a:p>
          <a:p>
            <a:pPr algn="r">
              <a:buNone/>
            </a:pPr>
            <a:r>
              <a:rPr lang="pt-BR" sz="2000" b="1" dirty="0" smtClean="0">
                <a:solidFill>
                  <a:schemeClr val="tx2"/>
                </a:solidFill>
              </a:rPr>
              <a:t>Cano </a:t>
            </a:r>
            <a:r>
              <a:rPr lang="pt-BR" sz="2000" b="1" dirty="0" err="1" smtClean="0">
                <a:solidFill>
                  <a:schemeClr val="tx2"/>
                </a:solidFill>
              </a:rPr>
              <a:t>et</a:t>
            </a:r>
            <a:r>
              <a:rPr lang="pt-BR" sz="2000" b="1" dirty="0" smtClean="0">
                <a:solidFill>
                  <a:schemeClr val="tx2"/>
                </a:solidFill>
              </a:rPr>
              <a:t> </a:t>
            </a:r>
            <a:r>
              <a:rPr lang="pt-BR" sz="2000" b="1" dirty="0" err="1" smtClean="0">
                <a:solidFill>
                  <a:schemeClr val="tx2"/>
                </a:solidFill>
              </a:rPr>
              <a:t>al</a:t>
            </a:r>
            <a:r>
              <a:rPr lang="pt-BR" sz="2000" b="1" dirty="0" smtClean="0">
                <a:solidFill>
                  <a:schemeClr val="tx2"/>
                </a:solidFill>
              </a:rPr>
              <a:t> </a:t>
            </a:r>
            <a:r>
              <a:rPr lang="pt-BR" sz="2000" b="1" dirty="0" err="1" smtClean="0">
                <a:solidFill>
                  <a:schemeClr val="tx2"/>
                </a:solidFill>
              </a:rPr>
              <a:t>Am</a:t>
            </a:r>
            <a:r>
              <a:rPr lang="pt-BR" sz="2000" b="1" dirty="0" smtClean="0">
                <a:solidFill>
                  <a:schemeClr val="tx2"/>
                </a:solidFill>
              </a:rPr>
              <a:t> J </a:t>
            </a:r>
            <a:r>
              <a:rPr lang="pt-BR" sz="2000" b="1" dirty="0" err="1" smtClean="0">
                <a:solidFill>
                  <a:schemeClr val="tx2"/>
                </a:solidFill>
              </a:rPr>
              <a:t>Gastroenterol</a:t>
            </a:r>
            <a:r>
              <a:rPr lang="pt-BR" sz="2000" b="1" dirty="0" smtClean="0">
                <a:solidFill>
                  <a:schemeClr val="tx2"/>
                </a:solidFill>
              </a:rPr>
              <a:t> 2007 102:1990</a:t>
            </a:r>
          </a:p>
          <a:p>
            <a:pPr algn="ctr">
              <a:buNone/>
            </a:pPr>
            <a:endParaRPr lang="pt-BR" b="1" i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2"/>
                </a:solidFill>
              </a:rPr>
              <a:t>Impact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on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Quality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of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Life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964488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Santos et al. Brazilian Congress of Nephrology 2012</a:t>
            </a: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123728" y="1196752"/>
            <a:ext cx="2808312" cy="5661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652120" y="1196752"/>
            <a:ext cx="2016224" cy="5661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267744" y="3717032"/>
            <a:ext cx="259228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PAIN</a:t>
            </a:r>
          </a:p>
          <a:p>
            <a:pPr algn="ctr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 HEALTH</a:t>
            </a:r>
          </a:p>
          <a:p>
            <a:pPr algn="ctr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VITALITY</a:t>
            </a:r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80112" y="3717032"/>
            <a:ext cx="208823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ROLE-EMOTIONAL</a:t>
            </a:r>
          </a:p>
          <a:p>
            <a:pPr algn="ctr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MENTAL HEALTH</a:t>
            </a: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i="1" dirty="0" err="1" smtClean="0">
                <a:solidFill>
                  <a:schemeClr val="tx2"/>
                </a:solidFill>
              </a:rPr>
              <a:t>What</a:t>
            </a:r>
            <a:r>
              <a:rPr lang="pt-BR" b="1" i="1" dirty="0" smtClean="0">
                <a:solidFill>
                  <a:schemeClr val="tx2"/>
                </a:solidFill>
              </a:rPr>
              <a:t> is </a:t>
            </a:r>
            <a:r>
              <a:rPr lang="pt-BR" b="1" i="1" dirty="0" err="1" smtClean="0">
                <a:solidFill>
                  <a:schemeClr val="tx2"/>
                </a:solidFill>
              </a:rPr>
              <a:t>dyspepsia</a:t>
            </a:r>
            <a:r>
              <a:rPr lang="pt-BR" b="1" i="1" dirty="0" smtClean="0">
                <a:solidFill>
                  <a:schemeClr val="tx2"/>
                </a:solidFill>
              </a:rPr>
              <a:t>?</a:t>
            </a:r>
            <a:endParaRPr lang="pt-BR" b="1" i="1" dirty="0">
              <a:solidFill>
                <a:schemeClr val="tx2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Constellation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symptoms</a:t>
            </a:r>
            <a:endParaRPr lang="pt-BR" dirty="0" smtClean="0"/>
          </a:p>
          <a:p>
            <a:pPr lvl="1"/>
            <a:r>
              <a:rPr lang="pt-BR" dirty="0" err="1" smtClean="0"/>
              <a:t>Upper</a:t>
            </a:r>
            <a:r>
              <a:rPr lang="pt-BR" dirty="0" smtClean="0"/>
              <a:t> abdominal </a:t>
            </a:r>
            <a:r>
              <a:rPr lang="pt-BR" dirty="0" err="1" smtClean="0"/>
              <a:t>pain</a:t>
            </a:r>
            <a:r>
              <a:rPr lang="pt-BR" dirty="0" smtClean="0"/>
              <a:t>; </a:t>
            </a:r>
            <a:r>
              <a:rPr lang="pt-BR" dirty="0" err="1" smtClean="0"/>
              <a:t>Nausea</a:t>
            </a:r>
            <a:r>
              <a:rPr lang="pt-BR" dirty="0" smtClean="0"/>
              <a:t>; </a:t>
            </a:r>
            <a:r>
              <a:rPr lang="pt-BR" dirty="0" err="1" smtClean="0"/>
              <a:t>Vomiting</a:t>
            </a:r>
            <a:r>
              <a:rPr lang="pt-BR" dirty="0" smtClean="0"/>
              <a:t>; </a:t>
            </a:r>
            <a:r>
              <a:rPr lang="pt-BR" dirty="0" err="1" smtClean="0"/>
              <a:t>Upper</a:t>
            </a:r>
            <a:r>
              <a:rPr lang="pt-BR" dirty="0" smtClean="0"/>
              <a:t> abdominal </a:t>
            </a:r>
            <a:r>
              <a:rPr lang="pt-BR" dirty="0" err="1" smtClean="0"/>
              <a:t>bloating</a:t>
            </a:r>
            <a:r>
              <a:rPr lang="pt-BR" dirty="0" smtClean="0"/>
              <a:t>; </a:t>
            </a:r>
            <a:r>
              <a:rPr lang="pt-BR" dirty="0" err="1" smtClean="0"/>
              <a:t>Early</a:t>
            </a:r>
            <a:r>
              <a:rPr lang="pt-BR" dirty="0" smtClean="0"/>
              <a:t> </a:t>
            </a:r>
            <a:r>
              <a:rPr lang="pt-BR" dirty="0" err="1" smtClean="0"/>
              <a:t>satiety</a:t>
            </a:r>
            <a:endParaRPr lang="pt-BR" dirty="0" smtClean="0"/>
          </a:p>
          <a:p>
            <a:pPr algn="r"/>
            <a:endParaRPr lang="pt-BR" dirty="0" smtClean="0"/>
          </a:p>
          <a:p>
            <a:pPr lvl="2" algn="r"/>
            <a:r>
              <a:rPr lang="pt-BR" dirty="0" err="1" smtClean="0"/>
              <a:t>Tack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</a:t>
            </a:r>
            <a:r>
              <a:rPr lang="pt-BR" dirty="0" err="1" smtClean="0"/>
              <a:t>Gastroenterology</a:t>
            </a:r>
            <a:r>
              <a:rPr lang="pt-BR" dirty="0" smtClean="0"/>
              <a:t> 2006; 130:1466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27584" y="2780928"/>
            <a:ext cx="7704856" cy="1008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000" b="1" dirty="0" smtClean="0">
                <a:solidFill>
                  <a:schemeClr val="tx2"/>
                </a:solidFill>
              </a:rPr>
              <a:t>WHY?</a:t>
            </a:r>
          </a:p>
          <a:p>
            <a:pPr>
              <a:buNone/>
            </a:pPr>
            <a:endParaRPr lang="pt-BR" dirty="0" smtClean="0"/>
          </a:p>
          <a:p>
            <a:pPr marL="571500" indent="-571500">
              <a:buAutoNum type="romanUcPeriod"/>
            </a:pP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Gastric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emptying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delay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Hypervolemia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eta para cima e para baixo 3"/>
          <p:cNvSpPr/>
          <p:nvPr/>
        </p:nvSpPr>
        <p:spPr>
          <a:xfrm>
            <a:off x="1763688" y="350100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000" b="1" dirty="0" smtClean="0">
                <a:solidFill>
                  <a:schemeClr val="tx2"/>
                </a:solidFill>
              </a:rPr>
              <a:t>WHY?</a:t>
            </a:r>
          </a:p>
          <a:p>
            <a:pPr>
              <a:buNone/>
            </a:pPr>
            <a:endParaRPr lang="pt-BR" dirty="0" smtClean="0"/>
          </a:p>
          <a:p>
            <a:pPr marL="571500" indent="-571500">
              <a:buAutoNum type="romanUcPeriod"/>
            </a:pPr>
            <a:r>
              <a:rPr lang="pt-BR" b="1" dirty="0" err="1" smtClean="0">
                <a:solidFill>
                  <a:schemeClr val="accent1"/>
                </a:solidFill>
              </a:rPr>
              <a:t>Gastric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 err="1" smtClean="0">
                <a:solidFill>
                  <a:schemeClr val="accent1"/>
                </a:solidFill>
              </a:rPr>
              <a:t>emptying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 err="1" smtClean="0">
                <a:solidFill>
                  <a:schemeClr val="accent1"/>
                </a:solidFill>
              </a:rPr>
              <a:t>delay</a:t>
            </a:r>
            <a:endParaRPr lang="pt-BR" b="1" dirty="0" smtClean="0">
              <a:solidFill>
                <a:schemeClr val="accent1"/>
              </a:solidFill>
            </a:endParaRPr>
          </a:p>
          <a:p>
            <a:pPr marL="571500" indent="-571500">
              <a:buAutoNum type="romanU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71500" indent="-571500">
              <a:buAutoNum type="romanUcPeriod"/>
            </a:pP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</a:rPr>
              <a:t>Hypervolemia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eta para cima e para baixo 3"/>
          <p:cNvSpPr/>
          <p:nvPr/>
        </p:nvSpPr>
        <p:spPr>
          <a:xfrm>
            <a:off x="1763688" y="350100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17" y="1700808"/>
            <a:ext cx="88039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231</Words>
  <Application>Microsoft Office PowerPoint</Application>
  <PresentationFormat>Apresentação na tela (4:3)</PresentationFormat>
  <Paragraphs>72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Dyspepsia: an underestimated problem among end-stage renal disease patients </vt:lpstr>
      <vt:lpstr>Slide 2</vt:lpstr>
      <vt:lpstr>Prevalence</vt:lpstr>
      <vt:lpstr>Impact on Quality of Life</vt:lpstr>
      <vt:lpstr>What is dyspepsia?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Clinical implications</vt:lpstr>
      <vt:lpstr>Slide 18</vt:lpstr>
      <vt:lpstr>Slide 19</vt:lpstr>
      <vt:lpstr>Volemic status </vt:lpstr>
      <vt:lpstr>Slide 21</vt:lpstr>
      <vt:lpstr>Slide 22</vt:lpstr>
      <vt:lpstr>Clinical implications</vt:lpstr>
      <vt:lpstr>Slide 24</vt:lpstr>
      <vt:lpstr>Slide 25</vt:lpstr>
      <vt:lpstr>Slide 26</vt:lpstr>
      <vt:lpstr>Clinical implication</vt:lpstr>
      <vt:lpstr>Slide 28</vt:lpstr>
      <vt:lpstr>prsantos@fortalnet.com.br  www.drpaulosantos.com.br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Dyspepsia: an underestimated problem among end-stage renal disease patients</dc:title>
  <dc:creator>Paulo</dc:creator>
  <cp:lastModifiedBy>Paulo</cp:lastModifiedBy>
  <cp:revision>76</cp:revision>
  <dcterms:created xsi:type="dcterms:W3CDTF">2014-02-16T12:42:40Z</dcterms:created>
  <dcterms:modified xsi:type="dcterms:W3CDTF">2014-08-11T12:11:43Z</dcterms:modified>
</cp:coreProperties>
</file>