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4" r:id="rId3"/>
    <p:sldId id="295" r:id="rId4"/>
    <p:sldId id="256" r:id="rId5"/>
    <p:sldId id="276" r:id="rId6"/>
    <p:sldId id="279" r:id="rId7"/>
    <p:sldId id="281" r:id="rId8"/>
    <p:sldId id="280" r:id="rId9"/>
    <p:sldId id="291" r:id="rId10"/>
    <p:sldId id="293" r:id="rId11"/>
    <p:sldId id="292" r:id="rId12"/>
    <p:sldId id="274" r:id="rId13"/>
    <p:sldId id="287" r:id="rId14"/>
    <p:sldId id="282" r:id="rId15"/>
    <p:sldId id="283" r:id="rId16"/>
    <p:sldId id="286" r:id="rId17"/>
    <p:sldId id="289" r:id="rId18"/>
    <p:sldId id="265" r:id="rId19"/>
    <p:sldId id="2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7" autoAdjust="0"/>
    <p:restoredTop sz="86825" autoAdjust="0"/>
  </p:normalViewPr>
  <p:slideViewPr>
    <p:cSldViewPr>
      <p:cViewPr>
        <p:scale>
          <a:sx n="57" d="100"/>
          <a:sy n="57" d="100"/>
        </p:scale>
        <p:origin x="-1716"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01784-B166-4A1F-AF50-0CCDCEE6801E}" type="datetimeFigureOut">
              <a:rPr lang="en-GB" smtClean="0"/>
              <a:pPr/>
              <a:t>24/09/2015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5F655F-F80B-4113-8A49-73DAB645BF73}" type="slidenum">
              <a:rPr lang="en-GB" smtClean="0"/>
              <a:pPr/>
              <a:t>‹#›</a:t>
            </a:fld>
            <a:endParaRPr lang="en-GB"/>
          </a:p>
        </p:txBody>
      </p:sp>
    </p:spTree>
    <p:extLst>
      <p:ext uri="{BB962C8B-B14F-4D97-AF65-F5344CB8AC3E}">
        <p14:creationId xmlns:p14="http://schemas.microsoft.com/office/powerpoint/2010/main" val="270541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5F655F-F80B-4113-8A49-73DAB645BF73}" type="slidenum">
              <a:rPr lang="en-GB" smtClean="0"/>
              <a:pPr/>
              <a:t>3</a:t>
            </a:fld>
            <a:endParaRPr lang="en-GB"/>
          </a:p>
        </p:txBody>
      </p:sp>
    </p:spTree>
    <p:extLst>
      <p:ext uri="{BB962C8B-B14F-4D97-AF65-F5344CB8AC3E}">
        <p14:creationId xmlns:p14="http://schemas.microsoft.com/office/powerpoint/2010/main" val="4094301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35F655F-F80B-4113-8A49-73DAB645BF73}" type="slidenum">
              <a:rPr lang="en-GB" smtClean="0"/>
              <a:pPr/>
              <a:t>13</a:t>
            </a:fld>
            <a:endParaRPr lang="en-GB"/>
          </a:p>
        </p:txBody>
      </p:sp>
    </p:spTree>
    <p:extLst>
      <p:ext uri="{BB962C8B-B14F-4D97-AF65-F5344CB8AC3E}">
        <p14:creationId xmlns:p14="http://schemas.microsoft.com/office/powerpoint/2010/main" val="2305363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35F655F-F80B-4113-8A49-73DAB645BF73}" type="slidenum">
              <a:rPr lang="en-GB" smtClean="0"/>
              <a:pPr/>
              <a:t>14</a:t>
            </a:fld>
            <a:endParaRPr lang="en-GB"/>
          </a:p>
        </p:txBody>
      </p:sp>
    </p:spTree>
    <p:extLst>
      <p:ext uri="{BB962C8B-B14F-4D97-AF65-F5344CB8AC3E}">
        <p14:creationId xmlns:p14="http://schemas.microsoft.com/office/powerpoint/2010/main" val="2305363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935F655F-F80B-4113-8A49-73DAB645BF73}" type="slidenum">
              <a:rPr lang="en-GB" smtClean="0"/>
              <a:pPr/>
              <a:t>15</a:t>
            </a:fld>
            <a:endParaRPr lang="en-GB"/>
          </a:p>
        </p:txBody>
      </p:sp>
    </p:spTree>
    <p:extLst>
      <p:ext uri="{BB962C8B-B14F-4D97-AF65-F5344CB8AC3E}">
        <p14:creationId xmlns:p14="http://schemas.microsoft.com/office/powerpoint/2010/main" val="235122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5F655F-F80B-4113-8A49-73DAB645BF73}" type="slidenum">
              <a:rPr lang="en-GB" smtClean="0"/>
              <a:pPr/>
              <a:t>17</a:t>
            </a:fld>
            <a:endParaRPr lang="en-GB"/>
          </a:p>
        </p:txBody>
      </p:sp>
    </p:spTree>
    <p:extLst>
      <p:ext uri="{BB962C8B-B14F-4D97-AF65-F5344CB8AC3E}">
        <p14:creationId xmlns:p14="http://schemas.microsoft.com/office/powerpoint/2010/main" val="219622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Kiira Motors Project – Started in 2012 with the main aim of championing automotive development </a:t>
            </a:r>
            <a:r>
              <a:rPr lang="en-GB" baseline="0" dirty="0" smtClean="0"/>
              <a:t>in Uganda. </a:t>
            </a:r>
            <a:endParaRPr lang="en-GB" dirty="0" smtClean="0"/>
          </a:p>
          <a:p>
            <a:r>
              <a:rPr lang="en-GB" dirty="0" smtClean="0"/>
              <a:t>The Kiira EV SMACK – series</a:t>
            </a:r>
            <a:r>
              <a:rPr lang="en-GB" baseline="0" dirty="0" smtClean="0"/>
              <a:t> hybrid powertrain architecture, informs production </a:t>
            </a:r>
          </a:p>
          <a:p>
            <a:r>
              <a:rPr lang="en-GB" baseline="0" dirty="0" smtClean="0"/>
              <a:t>Kiira SMACK – positioned as flagship product for the pioneer Automotive Original Equipment Manufacturer in East Africa</a:t>
            </a:r>
          </a:p>
          <a:p>
            <a:endParaRPr lang="en-GB" dirty="0"/>
          </a:p>
        </p:txBody>
      </p:sp>
      <p:sp>
        <p:nvSpPr>
          <p:cNvPr id="4" name="Slide Number Placeholder 3"/>
          <p:cNvSpPr>
            <a:spLocks noGrp="1"/>
          </p:cNvSpPr>
          <p:nvPr>
            <p:ph type="sldNum" sz="quarter" idx="10"/>
          </p:nvPr>
        </p:nvSpPr>
        <p:spPr/>
        <p:txBody>
          <a:bodyPr/>
          <a:lstStyle/>
          <a:p>
            <a:fld id="{935F655F-F80B-4113-8A49-73DAB645BF73}" type="slidenum">
              <a:rPr lang="en-GB" smtClean="0"/>
              <a:pPr/>
              <a:t>5</a:t>
            </a:fld>
            <a:endParaRPr lang="en-GB"/>
          </a:p>
        </p:txBody>
      </p:sp>
    </p:spTree>
    <p:extLst>
      <p:ext uri="{BB962C8B-B14F-4D97-AF65-F5344CB8AC3E}">
        <p14:creationId xmlns:p14="http://schemas.microsoft.com/office/powerpoint/2010/main" val="207021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aseline="0" dirty="0" smtClean="0"/>
              <a:t>The SC in hybrid – Efficient Energy Mgt of energy resources is key, along other roles of interfacing to the other low level control units</a:t>
            </a:r>
          </a:p>
        </p:txBody>
      </p:sp>
      <p:sp>
        <p:nvSpPr>
          <p:cNvPr id="4" name="Slide Number Placeholder 3"/>
          <p:cNvSpPr>
            <a:spLocks noGrp="1"/>
          </p:cNvSpPr>
          <p:nvPr>
            <p:ph type="sldNum" sz="quarter" idx="10"/>
          </p:nvPr>
        </p:nvSpPr>
        <p:spPr/>
        <p:txBody>
          <a:bodyPr/>
          <a:lstStyle/>
          <a:p>
            <a:fld id="{935F655F-F80B-4113-8A49-73DAB645BF73}" type="slidenum">
              <a:rPr lang="en-GB" smtClean="0"/>
              <a:pPr/>
              <a:t>6</a:t>
            </a:fld>
            <a:endParaRPr lang="en-GB"/>
          </a:p>
        </p:txBody>
      </p:sp>
    </p:spTree>
    <p:extLst>
      <p:ext uri="{BB962C8B-B14F-4D97-AF65-F5344CB8AC3E}">
        <p14:creationId xmlns:p14="http://schemas.microsoft.com/office/powerpoint/2010/main" val="207021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MotoHawk</a:t>
            </a:r>
            <a:r>
              <a:rPr lang="en-GB" dirty="0" smtClean="0"/>
              <a:t> - </a:t>
            </a:r>
            <a:r>
              <a:rPr lang="en-US" sz="1200" dirty="0" smtClean="0"/>
              <a:t>Targets particular Woodward hardware platforms. It also has vehicle specific blocks such as specific engine control, analog and digital I/O, CAN, calibration, fault management and diagnostics, and automated documentation. </a:t>
            </a:r>
            <a:endParaRPr lang="en-GB" dirty="0"/>
          </a:p>
        </p:txBody>
      </p:sp>
      <p:sp>
        <p:nvSpPr>
          <p:cNvPr id="4" name="Slide Number Placeholder 3"/>
          <p:cNvSpPr>
            <a:spLocks noGrp="1"/>
          </p:cNvSpPr>
          <p:nvPr>
            <p:ph type="sldNum" sz="quarter" idx="10"/>
          </p:nvPr>
        </p:nvSpPr>
        <p:spPr/>
        <p:txBody>
          <a:bodyPr/>
          <a:lstStyle/>
          <a:p>
            <a:fld id="{935F655F-F80B-4113-8A49-73DAB645BF73}" type="slidenum">
              <a:rPr lang="en-GB" smtClean="0"/>
              <a:pPr/>
              <a:t>7</a:t>
            </a:fld>
            <a:endParaRPr lang="en-GB"/>
          </a:p>
        </p:txBody>
      </p:sp>
    </p:spTree>
    <p:extLst>
      <p:ext uri="{BB962C8B-B14F-4D97-AF65-F5344CB8AC3E}">
        <p14:creationId xmlns:p14="http://schemas.microsoft.com/office/powerpoint/2010/main" val="207021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US" sz="1200" b="1" dirty="0" smtClean="0"/>
              <a:t>Vehicle states - </a:t>
            </a:r>
            <a:r>
              <a:rPr lang="en-US" sz="1200" dirty="0" smtClean="0"/>
              <a:t>idle, operational and shutdown. </a:t>
            </a:r>
          </a:p>
          <a:p>
            <a:pPr lvl="0" algn="just"/>
            <a:r>
              <a:rPr lang="en-US" sz="1200" b="1" dirty="0" smtClean="0"/>
              <a:t>Battery Management System</a:t>
            </a:r>
            <a:r>
              <a:rPr lang="en-US" sz="1200" dirty="0" smtClean="0"/>
              <a:t>: The BMS monitors the battery cells for state of charge, battery temperature, battery voltage, current, battery pack health and fault status. The SC uses these parameters in motor operation, switching drive regimes, thermal management, fault mitigation, vehicle startup and shutdown.</a:t>
            </a:r>
            <a:endParaRPr lang="en-GB" sz="1200" dirty="0" smtClean="0"/>
          </a:p>
        </p:txBody>
      </p:sp>
      <p:sp>
        <p:nvSpPr>
          <p:cNvPr id="4" name="Slide Number Placeholder 3"/>
          <p:cNvSpPr>
            <a:spLocks noGrp="1"/>
          </p:cNvSpPr>
          <p:nvPr>
            <p:ph type="sldNum" sz="quarter" idx="10"/>
          </p:nvPr>
        </p:nvSpPr>
        <p:spPr/>
        <p:txBody>
          <a:bodyPr/>
          <a:lstStyle/>
          <a:p>
            <a:fld id="{935F655F-F80B-4113-8A49-73DAB645BF73}" type="slidenum">
              <a:rPr lang="en-GB" smtClean="0"/>
              <a:pPr/>
              <a:t>8</a:t>
            </a:fld>
            <a:endParaRPr lang="en-GB"/>
          </a:p>
        </p:txBody>
      </p:sp>
    </p:spTree>
    <p:extLst>
      <p:ext uri="{BB962C8B-B14F-4D97-AF65-F5344CB8AC3E}">
        <p14:creationId xmlns:p14="http://schemas.microsoft.com/office/powerpoint/2010/main" val="235122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Generator</a:t>
            </a:r>
            <a:r>
              <a:rPr lang="en-GB" sz="1200" b="1" dirty="0" smtClean="0"/>
              <a:t> Control Unit: </a:t>
            </a:r>
            <a:r>
              <a:rPr lang="en-GB" sz="1200" dirty="0" smtClean="0"/>
              <a:t>There are three use cases implemented by the SC for this module; Initialization, Throttle Request and Monitoring. The Initialization use case is characterized by the SC sending an Enable signal to initialize the engine-generator set start up, a Crank Engine signal and disabling torque requests. It then computes and sends throttle requests. When running, the SC logs status information from the generator control unit.</a:t>
            </a:r>
          </a:p>
        </p:txBody>
      </p:sp>
      <p:sp>
        <p:nvSpPr>
          <p:cNvPr id="4" name="Slide Number Placeholder 3"/>
          <p:cNvSpPr>
            <a:spLocks noGrp="1"/>
          </p:cNvSpPr>
          <p:nvPr>
            <p:ph type="sldNum" sz="quarter" idx="10"/>
          </p:nvPr>
        </p:nvSpPr>
        <p:spPr/>
        <p:txBody>
          <a:bodyPr/>
          <a:lstStyle/>
          <a:p>
            <a:fld id="{935F655F-F80B-4113-8A49-73DAB645BF73}" type="slidenum">
              <a:rPr lang="en-GB" smtClean="0"/>
              <a:pPr/>
              <a:t>9</a:t>
            </a:fld>
            <a:endParaRPr lang="en-GB"/>
          </a:p>
        </p:txBody>
      </p:sp>
    </p:spTree>
    <p:extLst>
      <p:ext uri="{BB962C8B-B14F-4D97-AF65-F5344CB8AC3E}">
        <p14:creationId xmlns:p14="http://schemas.microsoft.com/office/powerpoint/2010/main" val="133732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Motor Control Unit</a:t>
            </a:r>
            <a:r>
              <a:rPr lang="en-US" sz="1200" dirty="0" smtClean="0"/>
              <a:t>: The motor controller and SC follow a strict handshaking protocol to transition between motor states. There are seven motor states</a:t>
            </a:r>
            <a:r>
              <a:rPr lang="en-US" sz="1200" baseline="0" dirty="0" smtClean="0"/>
              <a:t> as shown</a:t>
            </a:r>
            <a:r>
              <a:rPr lang="en-US" sz="1200" dirty="0" smtClean="0"/>
              <a:t>. In the Initialization state the SC sends an </a:t>
            </a:r>
            <a:r>
              <a:rPr lang="en-US" sz="1200" i="1" dirty="0" smtClean="0"/>
              <a:t>Enable</a:t>
            </a:r>
            <a:r>
              <a:rPr lang="en-US" sz="1200" dirty="0" smtClean="0"/>
              <a:t> signal to the motor control unit and initiates the motor pre-charge sequence by closing the HV (high voltage) contactors. The motor system moves into the Standby state during which the motor control unit sends a </a:t>
            </a:r>
            <a:r>
              <a:rPr lang="en-US" sz="1200" i="1" dirty="0" smtClean="0"/>
              <a:t>Standby</a:t>
            </a:r>
            <a:r>
              <a:rPr lang="en-US" sz="1200" dirty="0" smtClean="0"/>
              <a:t> </a:t>
            </a:r>
            <a:r>
              <a:rPr lang="en-US" sz="1200" i="1" dirty="0" smtClean="0"/>
              <a:t>Ready</a:t>
            </a:r>
            <a:r>
              <a:rPr lang="en-US" sz="1200" dirty="0" smtClean="0"/>
              <a:t> signal to the SC. The SC ensures that the shift selector is in the Park Position and sends 0 Nm Torque Request. In the Startup state, it ensures that the high voltage at the motor contactors is equal to the battery voltage,  reported by the BMS. If , the minimum operating voltage of the motor, and the pre-charge sequence is complete it sends a </a:t>
            </a:r>
            <a:r>
              <a:rPr lang="en-US" sz="1200" i="1" dirty="0" smtClean="0"/>
              <a:t>Startup Ready</a:t>
            </a:r>
            <a:r>
              <a:rPr lang="en-US" sz="1200" dirty="0" smtClean="0"/>
              <a:t> signal to the motor control unit. When the motor goes into the Operational state, it readily responds to torque requests and drive selector changes between Reverse, Drive and Neutral. The SC initiates the shutdown sequence by sending a shutdown request and deactivating the Enable signal. The above control logic was implemented using </a:t>
            </a:r>
            <a:r>
              <a:rPr lang="en-US" sz="1200" dirty="0" err="1" smtClean="0"/>
              <a:t>Stateflow</a:t>
            </a:r>
            <a:r>
              <a:rPr lang="en-US" sz="1200" dirty="0" smtClean="0"/>
              <a:t>.</a:t>
            </a:r>
            <a:endParaRPr lang="en-GB" sz="1200" dirty="0" smtClean="0"/>
          </a:p>
        </p:txBody>
      </p:sp>
      <p:sp>
        <p:nvSpPr>
          <p:cNvPr id="4" name="Slide Number Placeholder 3"/>
          <p:cNvSpPr>
            <a:spLocks noGrp="1"/>
          </p:cNvSpPr>
          <p:nvPr>
            <p:ph type="sldNum" sz="quarter" idx="10"/>
          </p:nvPr>
        </p:nvSpPr>
        <p:spPr/>
        <p:txBody>
          <a:bodyPr/>
          <a:lstStyle/>
          <a:p>
            <a:fld id="{935F655F-F80B-4113-8A49-73DAB645BF73}" type="slidenum">
              <a:rPr lang="en-GB" smtClean="0"/>
              <a:pPr/>
              <a:t>10</a:t>
            </a:fld>
            <a:endParaRPr lang="en-GB"/>
          </a:p>
        </p:txBody>
      </p:sp>
    </p:spTree>
    <p:extLst>
      <p:ext uri="{BB962C8B-B14F-4D97-AF65-F5344CB8AC3E}">
        <p14:creationId xmlns:p14="http://schemas.microsoft.com/office/powerpoint/2010/main" val="190559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Purely Electric</a:t>
            </a:r>
            <a:r>
              <a:rPr lang="en-GB" sz="1200" kern="1200" dirty="0" smtClean="0">
                <a:solidFill>
                  <a:schemeClr val="tx1"/>
                </a:solidFill>
                <a:latin typeface="+mn-lt"/>
                <a:ea typeface="+mn-ea"/>
                <a:cs typeface="+mn-cs"/>
              </a:rPr>
              <a:t>. No engine charging is possible. This drive regime is operable when the battery SOC is above 80% and vehicle speed is below 50 km/hr. At such low speeds the power requirements can be sustained by the battery system. 50 km/hr is chosen because it is the speed limit for the Kampala city drive cycle, therefore operating the drive train at zero tail pipe emissions is desirable. When the fuel level is below 8 %, the engine cannot operate on an empty tank, therefore the only possible drive regime is purely electric.</a:t>
            </a:r>
          </a:p>
        </p:txBody>
      </p:sp>
      <p:sp>
        <p:nvSpPr>
          <p:cNvPr id="4" name="Slide Number Placeholder 3"/>
          <p:cNvSpPr>
            <a:spLocks noGrp="1"/>
          </p:cNvSpPr>
          <p:nvPr>
            <p:ph type="sldNum" sz="quarter" idx="10"/>
          </p:nvPr>
        </p:nvSpPr>
        <p:spPr/>
        <p:txBody>
          <a:bodyPr/>
          <a:lstStyle/>
          <a:p>
            <a:fld id="{935F655F-F80B-4113-8A49-73DAB645BF73}" type="slidenum">
              <a:rPr lang="en-GB" smtClean="0"/>
              <a:pPr/>
              <a:t>11</a:t>
            </a:fld>
            <a:endParaRPr lang="en-GB"/>
          </a:p>
        </p:txBody>
      </p:sp>
    </p:spTree>
    <p:extLst>
      <p:ext uri="{BB962C8B-B14F-4D97-AF65-F5344CB8AC3E}">
        <p14:creationId xmlns:p14="http://schemas.microsoft.com/office/powerpoint/2010/main" val="2305363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35F655F-F80B-4113-8A49-73DAB645BF73}" type="slidenum">
              <a:rPr lang="en-GB" smtClean="0"/>
              <a:pPr/>
              <a:t>12</a:t>
            </a:fld>
            <a:endParaRPr lang="en-GB"/>
          </a:p>
        </p:txBody>
      </p:sp>
    </p:spTree>
    <p:extLst>
      <p:ext uri="{BB962C8B-B14F-4D97-AF65-F5344CB8AC3E}">
        <p14:creationId xmlns:p14="http://schemas.microsoft.com/office/powerpoint/2010/main" val="230536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574B59-8FAE-41E8-BB24-4966DBA34379}" type="datetimeFigureOut">
              <a:rPr lang="en-GB" smtClean="0"/>
              <a:pPr/>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467360-9BD1-42B3-950C-BF4D95EE9D96}" type="slidenum">
              <a:rPr lang="en-GB" smtClean="0"/>
              <a:pPr/>
              <a:t>‹#›</a:t>
            </a:fld>
            <a:endParaRPr lang="en-GB"/>
          </a:p>
        </p:txBody>
      </p:sp>
    </p:spTree>
    <p:extLst>
      <p:ext uri="{BB962C8B-B14F-4D97-AF65-F5344CB8AC3E}">
        <p14:creationId xmlns:p14="http://schemas.microsoft.com/office/powerpoint/2010/main" val="185077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574B59-8FAE-41E8-BB24-4966DBA34379}" type="datetimeFigureOut">
              <a:rPr lang="en-GB" smtClean="0"/>
              <a:pPr/>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467360-9BD1-42B3-950C-BF4D95EE9D96}" type="slidenum">
              <a:rPr lang="en-GB" smtClean="0"/>
              <a:pPr/>
              <a:t>‹#›</a:t>
            </a:fld>
            <a:endParaRPr lang="en-GB"/>
          </a:p>
        </p:txBody>
      </p:sp>
    </p:spTree>
    <p:extLst>
      <p:ext uri="{BB962C8B-B14F-4D97-AF65-F5344CB8AC3E}">
        <p14:creationId xmlns:p14="http://schemas.microsoft.com/office/powerpoint/2010/main" val="313705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574B59-8FAE-41E8-BB24-4966DBA34379}" type="datetimeFigureOut">
              <a:rPr lang="en-GB" smtClean="0"/>
              <a:pPr/>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467360-9BD1-42B3-950C-BF4D95EE9D96}" type="slidenum">
              <a:rPr lang="en-GB" smtClean="0"/>
              <a:pPr/>
              <a:t>‹#›</a:t>
            </a:fld>
            <a:endParaRPr lang="en-GB"/>
          </a:p>
        </p:txBody>
      </p:sp>
    </p:spTree>
    <p:extLst>
      <p:ext uri="{BB962C8B-B14F-4D97-AF65-F5344CB8AC3E}">
        <p14:creationId xmlns:p14="http://schemas.microsoft.com/office/powerpoint/2010/main" val="223545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6"/>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3"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2015/9/24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6345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91339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2015/9/24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9790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8843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574B59-8FAE-41E8-BB24-4966DBA34379}" type="datetimeFigureOut">
              <a:rPr lang="en-GB" smtClean="0"/>
              <a:pPr/>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467360-9BD1-42B3-950C-BF4D95EE9D96}" type="slidenum">
              <a:rPr lang="en-GB" smtClean="0"/>
              <a:pPr/>
              <a:t>‹#›</a:t>
            </a:fld>
            <a:endParaRPr lang="en-GB"/>
          </a:p>
        </p:txBody>
      </p:sp>
    </p:spTree>
    <p:extLst>
      <p:ext uri="{BB962C8B-B14F-4D97-AF65-F5344CB8AC3E}">
        <p14:creationId xmlns:p14="http://schemas.microsoft.com/office/powerpoint/2010/main" val="47478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74B59-8FAE-41E8-BB24-4966DBA34379}" type="datetimeFigureOut">
              <a:rPr lang="en-GB" smtClean="0"/>
              <a:pPr/>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467360-9BD1-42B3-950C-BF4D95EE9D96}" type="slidenum">
              <a:rPr lang="en-GB" smtClean="0"/>
              <a:pPr/>
              <a:t>‹#›</a:t>
            </a:fld>
            <a:endParaRPr lang="en-GB"/>
          </a:p>
        </p:txBody>
      </p:sp>
    </p:spTree>
    <p:extLst>
      <p:ext uri="{BB962C8B-B14F-4D97-AF65-F5344CB8AC3E}">
        <p14:creationId xmlns:p14="http://schemas.microsoft.com/office/powerpoint/2010/main" val="192314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574B59-8FAE-41E8-BB24-4966DBA34379}" type="datetimeFigureOut">
              <a:rPr lang="en-GB" smtClean="0"/>
              <a:pPr/>
              <a:t>24/09/2015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467360-9BD1-42B3-950C-BF4D95EE9D96}" type="slidenum">
              <a:rPr lang="en-GB" smtClean="0"/>
              <a:pPr/>
              <a:t>‹#›</a:t>
            </a:fld>
            <a:endParaRPr lang="en-GB"/>
          </a:p>
        </p:txBody>
      </p:sp>
    </p:spTree>
    <p:extLst>
      <p:ext uri="{BB962C8B-B14F-4D97-AF65-F5344CB8AC3E}">
        <p14:creationId xmlns:p14="http://schemas.microsoft.com/office/powerpoint/2010/main" val="1259935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574B59-8FAE-41E8-BB24-4966DBA34379}" type="datetimeFigureOut">
              <a:rPr lang="en-GB" smtClean="0"/>
              <a:pPr/>
              <a:t>24/09/2015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467360-9BD1-42B3-950C-BF4D95EE9D96}" type="slidenum">
              <a:rPr lang="en-GB" smtClean="0"/>
              <a:pPr/>
              <a:t>‹#›</a:t>
            </a:fld>
            <a:endParaRPr lang="en-GB"/>
          </a:p>
        </p:txBody>
      </p:sp>
    </p:spTree>
    <p:extLst>
      <p:ext uri="{BB962C8B-B14F-4D97-AF65-F5344CB8AC3E}">
        <p14:creationId xmlns:p14="http://schemas.microsoft.com/office/powerpoint/2010/main" val="45320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574B59-8FAE-41E8-BB24-4966DBA34379}" type="datetimeFigureOut">
              <a:rPr lang="en-GB" smtClean="0"/>
              <a:pPr/>
              <a:t>24/09/2015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467360-9BD1-42B3-950C-BF4D95EE9D96}" type="slidenum">
              <a:rPr lang="en-GB" smtClean="0"/>
              <a:pPr/>
              <a:t>‹#›</a:t>
            </a:fld>
            <a:endParaRPr lang="en-GB"/>
          </a:p>
        </p:txBody>
      </p:sp>
    </p:spTree>
    <p:extLst>
      <p:ext uri="{BB962C8B-B14F-4D97-AF65-F5344CB8AC3E}">
        <p14:creationId xmlns:p14="http://schemas.microsoft.com/office/powerpoint/2010/main" val="835377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74B59-8FAE-41E8-BB24-4966DBA34379}" type="datetimeFigureOut">
              <a:rPr lang="en-GB" smtClean="0"/>
              <a:pPr/>
              <a:t>24/09/2015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467360-9BD1-42B3-950C-BF4D95EE9D96}" type="slidenum">
              <a:rPr lang="en-GB" smtClean="0"/>
              <a:pPr/>
              <a:t>‹#›</a:t>
            </a:fld>
            <a:endParaRPr lang="en-GB"/>
          </a:p>
        </p:txBody>
      </p:sp>
    </p:spTree>
    <p:extLst>
      <p:ext uri="{BB962C8B-B14F-4D97-AF65-F5344CB8AC3E}">
        <p14:creationId xmlns:p14="http://schemas.microsoft.com/office/powerpoint/2010/main" val="181522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74B59-8FAE-41E8-BB24-4966DBA34379}" type="datetimeFigureOut">
              <a:rPr lang="en-GB" smtClean="0"/>
              <a:pPr/>
              <a:t>24/09/2015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467360-9BD1-42B3-950C-BF4D95EE9D96}" type="slidenum">
              <a:rPr lang="en-GB" smtClean="0"/>
              <a:pPr/>
              <a:t>‹#›</a:t>
            </a:fld>
            <a:endParaRPr lang="en-GB"/>
          </a:p>
        </p:txBody>
      </p:sp>
    </p:spTree>
    <p:extLst>
      <p:ext uri="{BB962C8B-B14F-4D97-AF65-F5344CB8AC3E}">
        <p14:creationId xmlns:p14="http://schemas.microsoft.com/office/powerpoint/2010/main" val="46346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74B59-8FAE-41E8-BB24-4966DBA34379}" type="datetimeFigureOut">
              <a:rPr lang="en-GB" smtClean="0"/>
              <a:pPr/>
              <a:t>24/09/2015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467360-9BD1-42B3-950C-BF4D95EE9D96}" type="slidenum">
              <a:rPr lang="en-GB" smtClean="0"/>
              <a:pPr/>
              <a:t>‹#›</a:t>
            </a:fld>
            <a:endParaRPr lang="en-GB"/>
          </a:p>
        </p:txBody>
      </p:sp>
    </p:spTree>
    <p:extLst>
      <p:ext uri="{BB962C8B-B14F-4D97-AF65-F5344CB8AC3E}">
        <p14:creationId xmlns:p14="http://schemas.microsoft.com/office/powerpoint/2010/main" val="218678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74B59-8FAE-41E8-BB24-4966DBA34379}" type="datetimeFigureOut">
              <a:rPr lang="en-GB" smtClean="0"/>
              <a:pPr/>
              <a:t>24/09/2015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67360-9BD1-42B3-950C-BF4D95EE9D96}" type="slidenum">
              <a:rPr lang="en-GB" smtClean="0"/>
              <a:pPr/>
              <a:t>‹#›</a:t>
            </a:fld>
            <a:endParaRPr lang="en-GB"/>
          </a:p>
        </p:txBody>
      </p:sp>
    </p:spTree>
    <p:extLst>
      <p:ext uri="{BB962C8B-B14F-4D97-AF65-F5344CB8AC3E}">
        <p14:creationId xmlns:p14="http://schemas.microsoft.com/office/powerpoint/2010/main" val="2503197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2015/9/24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04808989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3.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file:///C:\Users\pktpaulie\Dropbox\MSc%20WORK%202014\MSc%20Project\matlab_code.vsdx" TargetMode="External"/><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6"/>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8"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sz="4900" dirty="0" smtClean="0">
                <a:solidFill>
                  <a:srgbClr val="C00000"/>
                </a:solidFill>
                <a:latin typeface="Book Antiqua" pitchFamily="18" charset="0"/>
              </a:rPr>
              <a:t>Design: Motor </a:t>
            </a:r>
            <a:r>
              <a:rPr lang="en-US" sz="4900" dirty="0">
                <a:solidFill>
                  <a:srgbClr val="C00000"/>
                </a:solidFill>
                <a:latin typeface="Book Antiqua" pitchFamily="18" charset="0"/>
              </a:rPr>
              <a:t>Controller</a:t>
            </a:r>
            <a:endParaRPr lang="en-GB" sz="4900" dirty="0">
              <a:solidFill>
                <a:srgbClr val="C00000"/>
              </a:solidFill>
              <a:latin typeface="Book Antiqua" pitchFamily="18" charset="0"/>
            </a:endParaRPr>
          </a:p>
        </p:txBody>
      </p:sp>
      <p:pic>
        <p:nvPicPr>
          <p:cNvPr id="52226" name="Picture 2" descr="C:\Users\Gerald\Desktop\Pauline_Paper\MotorContro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24" y="908720"/>
            <a:ext cx="7470170" cy="5734990"/>
          </a:xfrm>
          <a:prstGeom prst="rect">
            <a:avLst/>
          </a:prstGeom>
          <a:noFill/>
          <a:extLst>
            <a:ext uri="{909E8E84-426E-40DD-AFC4-6F175D3DCCD1}">
              <a14:hiddenFill xmlns:a14="http://schemas.microsoft.com/office/drawing/2010/main">
                <a:solidFill>
                  <a:srgbClr val="FFFFFF"/>
                </a:solidFill>
              </a14:hiddenFill>
            </a:ext>
          </a:extLst>
        </p:spPr>
      </p:pic>
      <p:pic>
        <p:nvPicPr>
          <p:cNvPr id="522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2237" y="404664"/>
            <a:ext cx="140176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2580251"/>
            <a:ext cx="2448272" cy="172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3115" y="2803056"/>
            <a:ext cx="1368152" cy="124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30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857" y="0"/>
            <a:ext cx="14001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Content Placeholder 8"/>
          <p:cNvPicPr>
            <a:picLocks noGrp="1"/>
          </p:cNvPicPr>
          <p:nvPr>
            <p:ph idx="1"/>
          </p:nvPr>
        </p:nvPicPr>
        <p:blipFill>
          <a:blip r:embed="rId4"/>
          <a:srcRect l="1342"/>
          <a:stretch>
            <a:fillRect/>
          </a:stretch>
        </p:blipFill>
        <p:spPr bwMode="auto">
          <a:xfrm>
            <a:off x="1835696" y="1501654"/>
            <a:ext cx="6105634" cy="5357850"/>
          </a:xfrm>
          <a:prstGeom prst="rect">
            <a:avLst/>
          </a:prstGeom>
          <a:noFill/>
          <a:ln w="9525">
            <a:noFill/>
            <a:miter lim="800000"/>
            <a:headEnd/>
            <a:tailEnd/>
          </a:ln>
        </p:spPr>
      </p:pic>
      <p:sp>
        <p:nvSpPr>
          <p:cNvPr id="4" name="Rectangle 3"/>
          <p:cNvSpPr/>
          <p:nvPr/>
        </p:nvSpPr>
        <p:spPr>
          <a:xfrm>
            <a:off x="1357290" y="642918"/>
            <a:ext cx="4929222" cy="646331"/>
          </a:xfrm>
          <a:prstGeom prst="rect">
            <a:avLst/>
          </a:prstGeom>
        </p:spPr>
        <p:txBody>
          <a:bodyPr wrap="square">
            <a:spAutoFit/>
          </a:bodyPr>
          <a:lstStyle/>
          <a:p>
            <a:r>
              <a:rPr lang="en-GB" sz="3600" dirty="0" smtClean="0">
                <a:solidFill>
                  <a:srgbClr val="00B050"/>
                </a:solidFill>
                <a:latin typeface="Book Antiqua" pitchFamily="18" charset="0"/>
              </a:rPr>
              <a:t>Purely Electric Mode</a:t>
            </a:r>
            <a:endParaRPr lang="en-US" sz="3600" dirty="0">
              <a:solidFill>
                <a:srgbClr val="00B050"/>
              </a:solidFill>
            </a:endParaRPr>
          </a:p>
        </p:txBody>
      </p:sp>
      <p:sp>
        <p:nvSpPr>
          <p:cNvPr id="5" name="Rectangle 4"/>
          <p:cNvSpPr/>
          <p:nvPr/>
        </p:nvSpPr>
        <p:spPr>
          <a:xfrm>
            <a:off x="363124" y="44624"/>
            <a:ext cx="7305220" cy="707886"/>
          </a:xfrm>
          <a:prstGeom prst="rect">
            <a:avLst/>
          </a:prstGeom>
        </p:spPr>
        <p:txBody>
          <a:bodyPr wrap="square">
            <a:spAutoFit/>
          </a:bodyPr>
          <a:lstStyle/>
          <a:p>
            <a:r>
              <a:rPr lang="en-GB" sz="4000" b="1" dirty="0" smtClean="0">
                <a:solidFill>
                  <a:srgbClr val="C00000"/>
                </a:solidFill>
                <a:latin typeface="Book Antiqua" pitchFamily="18" charset="0"/>
              </a:rPr>
              <a:t>Energy Management Strategy</a:t>
            </a:r>
            <a:endParaRPr lang="en-US" sz="4000" b="1" dirty="0"/>
          </a:p>
        </p:txBody>
      </p:sp>
    </p:spTree>
    <p:extLst>
      <p:ext uri="{BB962C8B-B14F-4D97-AF65-F5344CB8AC3E}">
        <p14:creationId xmlns:p14="http://schemas.microsoft.com/office/powerpoint/2010/main" val="241393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4"/>
            <a:ext cx="6844265" cy="836736"/>
          </a:xfrm>
        </p:spPr>
        <p:txBody>
          <a:bodyPr>
            <a:normAutofit/>
          </a:bodyPr>
          <a:lstStyle/>
          <a:p>
            <a:r>
              <a:rPr lang="en-GB" dirty="0" smtClean="0">
                <a:solidFill>
                  <a:srgbClr val="00B050"/>
                </a:solidFill>
                <a:latin typeface="Book Antiqua" pitchFamily="18" charset="0"/>
              </a:rPr>
              <a:t>Engine</a:t>
            </a:r>
            <a:r>
              <a:rPr lang="en-GB" sz="4000" dirty="0" smtClean="0">
                <a:solidFill>
                  <a:srgbClr val="C00000"/>
                </a:solidFill>
                <a:latin typeface="Book Antiqua" pitchFamily="18" charset="0"/>
              </a:rPr>
              <a:t> </a:t>
            </a:r>
            <a:r>
              <a:rPr lang="en-GB" dirty="0" smtClean="0">
                <a:solidFill>
                  <a:srgbClr val="00B050"/>
                </a:solidFill>
                <a:latin typeface="Book Antiqua" pitchFamily="18" charset="0"/>
              </a:rPr>
              <a:t>Mode</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857" y="0"/>
            <a:ext cx="14001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7"/>
          <p:cNvPicPr>
            <a:picLocks noGrp="1"/>
          </p:cNvPicPr>
          <p:nvPr>
            <p:ph idx="1"/>
          </p:nvPr>
        </p:nvPicPr>
        <p:blipFill>
          <a:blip r:embed="rId4"/>
          <a:srcRect/>
          <a:stretch>
            <a:fillRect/>
          </a:stretch>
        </p:blipFill>
        <p:spPr bwMode="auto">
          <a:xfrm>
            <a:off x="2843808" y="836712"/>
            <a:ext cx="3500462" cy="5715040"/>
          </a:xfrm>
          <a:prstGeom prst="rect">
            <a:avLst/>
          </a:prstGeom>
          <a:noFill/>
          <a:ln w="9525">
            <a:noFill/>
            <a:miter lim="800000"/>
            <a:headEnd/>
            <a:tailEnd/>
          </a:ln>
        </p:spPr>
      </p:pic>
    </p:spTree>
    <p:extLst>
      <p:ext uri="{BB962C8B-B14F-4D97-AF65-F5344CB8AC3E}">
        <p14:creationId xmlns:p14="http://schemas.microsoft.com/office/powerpoint/2010/main" val="2413931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9"/>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0" y="1124744"/>
            <a:ext cx="9144000" cy="4824536"/>
          </a:xfrm>
          <a:prstGeom prst="rect">
            <a:avLst/>
          </a:prstGeom>
          <a:noFill/>
          <a:ln w="9525">
            <a:noFill/>
            <a:miter lim="800000"/>
            <a:headEnd/>
            <a:tailEnd/>
          </a:ln>
        </p:spPr>
      </p:pic>
      <p:sp>
        <p:nvSpPr>
          <p:cNvPr id="4" name="Rectangle 3"/>
          <p:cNvSpPr/>
          <p:nvPr/>
        </p:nvSpPr>
        <p:spPr>
          <a:xfrm>
            <a:off x="168106" y="214290"/>
            <a:ext cx="8975894" cy="707886"/>
          </a:xfrm>
          <a:prstGeom prst="rect">
            <a:avLst/>
          </a:prstGeom>
        </p:spPr>
        <p:txBody>
          <a:bodyPr wrap="square">
            <a:spAutoFit/>
          </a:bodyPr>
          <a:lstStyle/>
          <a:p>
            <a:pPr algn="ctr"/>
            <a:r>
              <a:rPr lang="en-GB" sz="4000" dirty="0" smtClean="0">
                <a:solidFill>
                  <a:srgbClr val="00B050"/>
                </a:solidFill>
                <a:latin typeface="Book Antiqua" pitchFamily="18" charset="0"/>
                <a:ea typeface="+mj-ea"/>
                <a:cs typeface="+mj-cs"/>
              </a:rPr>
              <a:t>Engine</a:t>
            </a:r>
            <a:r>
              <a:rPr lang="en-GB" sz="4000" dirty="0">
                <a:solidFill>
                  <a:srgbClr val="00B050"/>
                </a:solidFill>
                <a:latin typeface="Book Antiqua" pitchFamily="18" charset="0"/>
                <a:ea typeface="+mj-ea"/>
                <a:cs typeface="+mj-cs"/>
              </a:rPr>
              <a:t> </a:t>
            </a:r>
            <a:r>
              <a:rPr lang="en-GB" sz="4000" dirty="0" smtClean="0">
                <a:solidFill>
                  <a:srgbClr val="00B050"/>
                </a:solidFill>
                <a:latin typeface="Book Antiqua" pitchFamily="18" charset="0"/>
                <a:ea typeface="+mj-ea"/>
                <a:cs typeface="+mj-cs"/>
              </a:rPr>
              <a:t>Control Unit – Throttle Request</a:t>
            </a:r>
            <a:endParaRPr lang="en-US" sz="4000" dirty="0" smtClean="0">
              <a:solidFill>
                <a:srgbClr val="00B050"/>
              </a:solidFill>
              <a:latin typeface="Book Antiqua" pitchFamily="18" charset="0"/>
              <a:ea typeface="+mj-ea"/>
              <a:cs typeface="+mj-cs"/>
            </a:endParaRPr>
          </a:p>
        </p:txBody>
      </p:sp>
    </p:spTree>
    <p:extLst>
      <p:ext uri="{BB962C8B-B14F-4D97-AF65-F5344CB8AC3E}">
        <p14:creationId xmlns:p14="http://schemas.microsoft.com/office/powerpoint/2010/main" val="2413931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8472518" cy="692720"/>
          </a:xfrm>
        </p:spPr>
        <p:txBody>
          <a:bodyPr>
            <a:normAutofit fontScale="90000"/>
          </a:bodyPr>
          <a:lstStyle/>
          <a:p>
            <a:r>
              <a:rPr lang="en-GB" dirty="0" smtClean="0">
                <a:solidFill>
                  <a:srgbClr val="00B050"/>
                </a:solidFill>
                <a:latin typeface="Book Antiqua" pitchFamily="18" charset="0"/>
              </a:rPr>
              <a:t>Hybrid</a:t>
            </a:r>
            <a:r>
              <a:rPr lang="en-GB" dirty="0" smtClean="0">
                <a:solidFill>
                  <a:srgbClr val="C00000"/>
                </a:solidFill>
                <a:latin typeface="Book Antiqua" pitchFamily="18" charset="0"/>
              </a:rPr>
              <a:t> </a:t>
            </a:r>
            <a:r>
              <a:rPr lang="en-GB" dirty="0">
                <a:solidFill>
                  <a:srgbClr val="00B050"/>
                </a:solidFill>
                <a:latin typeface="Book Antiqua" pitchFamily="18" charset="0"/>
              </a:rPr>
              <a:t>Mode</a:t>
            </a:r>
          </a:p>
        </p:txBody>
      </p:sp>
      <p:pic>
        <p:nvPicPr>
          <p:cNvPr id="8" name="Content Placeholder 7"/>
          <p:cNvPicPr>
            <a:picLocks noGrp="1"/>
          </p:cNvPicPr>
          <p:nvPr>
            <p:ph idx="1"/>
          </p:nvPr>
        </p:nvPicPr>
        <p:blipFill>
          <a:blip r:embed="rId4"/>
          <a:srcRect/>
          <a:stretch>
            <a:fillRect/>
          </a:stretch>
        </p:blipFill>
        <p:spPr bwMode="auto">
          <a:xfrm>
            <a:off x="2214546" y="716878"/>
            <a:ext cx="4157654" cy="5998270"/>
          </a:xfrm>
          <a:prstGeom prst="rect">
            <a:avLst/>
          </a:prstGeom>
          <a:noFill/>
          <a:ln w="9525">
            <a:noFill/>
            <a:miter lim="800000"/>
            <a:headEnd/>
            <a:tailEnd/>
          </a:ln>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2964" y="-24206"/>
            <a:ext cx="14001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9316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 y="71414"/>
            <a:ext cx="7929618" cy="1000132"/>
          </a:xfrm>
        </p:spPr>
        <p:txBody>
          <a:bodyPr>
            <a:noAutofit/>
          </a:bodyPr>
          <a:lstStyle/>
          <a:p>
            <a:r>
              <a:rPr lang="en-GB" dirty="0" smtClean="0">
                <a:solidFill>
                  <a:srgbClr val="C00000"/>
                </a:solidFill>
                <a:latin typeface="Book Antiqua" pitchFamily="18" charset="0"/>
              </a:rPr>
              <a:t>Design: Thermal Management </a:t>
            </a:r>
            <a:endParaRPr lang="en-GB" b="1" dirty="0">
              <a:solidFill>
                <a:schemeClr val="tx2">
                  <a:lumMod val="60000"/>
                  <a:lumOff val="40000"/>
                </a:schemeClr>
              </a:solidFill>
              <a:effectLst>
                <a:outerShdw blurRad="38100" dist="38100" dir="2700000" algn="tl">
                  <a:srgbClr val="000000">
                    <a:alpha val="43137"/>
                  </a:srgbClr>
                </a:outerShdw>
              </a:effectLst>
              <a:latin typeface="Book Antiqua" panose="02040602050305030304" pitchFamily="18" charset="0"/>
            </a:endParaRPr>
          </a:p>
        </p:txBody>
      </p:sp>
      <p:sp>
        <p:nvSpPr>
          <p:cNvPr id="4" name="Content Placeholder 3"/>
          <p:cNvSpPr>
            <a:spLocks noGrp="1"/>
          </p:cNvSpPr>
          <p:nvPr>
            <p:ph idx="1"/>
          </p:nvPr>
        </p:nvSpPr>
        <p:spPr>
          <a:xfrm>
            <a:off x="142844" y="1400093"/>
            <a:ext cx="8858312" cy="5572164"/>
          </a:xfrm>
        </p:spPr>
        <p:txBody>
          <a:bodyPr>
            <a:normAutofit lnSpcReduction="10000"/>
          </a:bodyPr>
          <a:lstStyle/>
          <a:p>
            <a:r>
              <a:rPr lang="en-GB" b="1" dirty="0" smtClean="0">
                <a:latin typeface="Book Antiqua" panose="02040602050305030304" pitchFamily="18" charset="0"/>
              </a:rPr>
              <a:t>Battery</a:t>
            </a:r>
            <a:r>
              <a:rPr lang="en-GB" dirty="0" smtClean="0">
                <a:latin typeface="Book Antiqua" panose="02040602050305030304" pitchFamily="18" charset="0"/>
              </a:rPr>
              <a:t> - Air cooled system using a blower fan controlled by the SC</a:t>
            </a:r>
          </a:p>
          <a:p>
            <a:r>
              <a:rPr lang="en-GB" dirty="0" smtClean="0">
                <a:latin typeface="Book Antiqua" panose="02040602050305030304" pitchFamily="18" charset="0"/>
              </a:rPr>
              <a:t>Single speed fans</a:t>
            </a:r>
          </a:p>
          <a:p>
            <a:r>
              <a:rPr lang="en-GB" dirty="0" smtClean="0">
                <a:latin typeface="Book Antiqua" panose="02040602050305030304" pitchFamily="18" charset="0"/>
              </a:rPr>
              <a:t>Fan Enable signal on BMS</a:t>
            </a:r>
          </a:p>
          <a:p>
            <a:r>
              <a:rPr lang="en-GB" dirty="0" smtClean="0">
                <a:latin typeface="Book Antiqua" panose="02040602050305030304" pitchFamily="18" charset="0"/>
              </a:rPr>
              <a:t>ON/Off Strategy at 60 degrees Celsius </a:t>
            </a:r>
          </a:p>
          <a:p>
            <a:r>
              <a:rPr lang="en-GB" dirty="0" smtClean="0">
                <a:latin typeface="Book Antiqua" panose="02040602050305030304" pitchFamily="18" charset="0"/>
              </a:rPr>
              <a:t>Control Strategy Prospects </a:t>
            </a:r>
          </a:p>
          <a:p>
            <a:pPr lvl="1"/>
            <a:r>
              <a:rPr lang="en-GB" dirty="0" smtClean="0">
                <a:latin typeface="Book Antiqua" panose="02040602050305030304" pitchFamily="18" charset="0"/>
              </a:rPr>
              <a:t>PWM Support for different fan speeds at different pack temperatures</a:t>
            </a:r>
          </a:p>
          <a:p>
            <a:pPr lvl="1"/>
            <a:r>
              <a:rPr lang="en-GB" dirty="0" smtClean="0">
                <a:latin typeface="Book Antiqua" panose="02040602050305030304" pitchFamily="18" charset="0"/>
              </a:rPr>
              <a:t> Battery cooling and heating for diverse operating conditions	</a:t>
            </a:r>
          </a:p>
          <a:p>
            <a:r>
              <a:rPr lang="en-GB" b="1" dirty="0" smtClean="0">
                <a:latin typeface="Book Antiqua" panose="02040602050305030304" pitchFamily="18" charset="0"/>
              </a:rPr>
              <a:t>Engine</a:t>
            </a:r>
            <a:r>
              <a:rPr lang="en-GB" dirty="0" smtClean="0">
                <a:latin typeface="Book Antiqua" panose="02040602050305030304" pitchFamily="18" charset="0"/>
              </a:rPr>
              <a:t> and </a:t>
            </a:r>
            <a:r>
              <a:rPr lang="en-GB" b="1" dirty="0" smtClean="0">
                <a:latin typeface="Book Antiqua" panose="02040602050305030304" pitchFamily="18" charset="0"/>
              </a:rPr>
              <a:t>Motors</a:t>
            </a:r>
            <a:endParaRPr lang="en-GB" dirty="0" smtClean="0">
              <a:latin typeface="Book Antiqua" panose="02040602050305030304" pitchFamily="18" charset="0"/>
            </a:endParaRPr>
          </a:p>
          <a:p>
            <a:endParaRPr lang="en-GB" dirty="0">
              <a:latin typeface="Book Antiqua" panose="02040602050305030304" pitchFamily="18" charset="0"/>
            </a:endParaRPr>
          </a:p>
        </p:txBody>
      </p:sp>
      <p:sp>
        <p:nvSpPr>
          <p:cNvPr id="65538"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latin typeface="Book Antiqua" panose="02040602050305030304" pitchFamily="18" charset="0"/>
            </a:endParaRPr>
          </a:p>
        </p:txBody>
      </p:sp>
      <p:pic>
        <p:nvPicPr>
          <p:cNvPr id="6553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469900" cy="158750"/>
          </a:xfrm>
          <a:prstGeom prst="rect">
            <a:avLst/>
          </a:prstGeom>
          <a:noFill/>
        </p:spPr>
      </p:pic>
      <p:sp>
        <p:nvSpPr>
          <p:cNvPr id="65540"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latin typeface="Book Antiqua" panose="02040602050305030304" pitchFamily="18" charset="0"/>
            </a:endParaRPr>
          </a:p>
        </p:txBody>
      </p:sp>
      <p:pic>
        <p:nvPicPr>
          <p:cNvPr id="6553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469900" cy="158750"/>
          </a:xfrm>
          <a:prstGeom prst="rect">
            <a:avLst/>
          </a:prstGeom>
          <a:noFill/>
        </p:spPr>
      </p:pic>
      <p:sp>
        <p:nvSpPr>
          <p:cNvPr id="65542"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latin typeface="Book Antiqua" panose="02040602050305030304" pitchFamily="18"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964" y="-24206"/>
            <a:ext cx="14001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086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706090"/>
          </a:xfrm>
        </p:spPr>
        <p:txBody>
          <a:bodyPr>
            <a:normAutofit fontScale="90000"/>
          </a:bodyPr>
          <a:lstStyle/>
          <a:p>
            <a:r>
              <a:rPr lang="en-US" dirty="0" smtClean="0">
                <a:solidFill>
                  <a:srgbClr val="C00000"/>
                </a:solidFill>
                <a:latin typeface="Book Antiqua" pitchFamily="18" charset="0"/>
              </a:rPr>
              <a:t>Component Specifications</a:t>
            </a:r>
            <a:endParaRPr lang="en-GB" dirty="0">
              <a:solidFill>
                <a:srgbClr val="C00000"/>
              </a:solidFill>
              <a:latin typeface="Book Antiqua" pitchFamily="18" charset="0"/>
            </a:endParaRPr>
          </a:p>
        </p:txBody>
      </p:sp>
      <p:pic>
        <p:nvPicPr>
          <p:cNvPr id="542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6" y="1267696"/>
            <a:ext cx="1201016" cy="120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48" y="907782"/>
            <a:ext cx="1407067" cy="144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98464" y="1175431"/>
            <a:ext cx="3096344" cy="1754326"/>
          </a:xfrm>
          <a:prstGeom prst="rect">
            <a:avLst/>
          </a:prstGeom>
          <a:noFill/>
        </p:spPr>
        <p:txBody>
          <a:bodyPr wrap="square" rtlCol="0">
            <a:spAutoFit/>
          </a:bodyPr>
          <a:lstStyle/>
          <a:p>
            <a:pPr>
              <a:spcAft>
                <a:spcPts val="0"/>
              </a:spcAft>
            </a:pPr>
            <a:r>
              <a:rPr lang="en-US" dirty="0">
                <a:latin typeface="Arial Narrow" pitchFamily="34" charset="0"/>
                <a:ea typeface="PMingLiU"/>
              </a:rPr>
              <a:t>Supervisory Controller: Woodward: </a:t>
            </a:r>
            <a:r>
              <a:rPr lang="en-US" dirty="0" smtClean="0">
                <a:latin typeface="Arial Narrow" pitchFamily="34" charset="0"/>
                <a:ea typeface="PMingLiU"/>
              </a:rPr>
              <a:t>ECM-5554-112-0904-C00-M:112 </a:t>
            </a:r>
            <a:r>
              <a:rPr lang="en-US" dirty="0">
                <a:latin typeface="Arial Narrow" pitchFamily="34" charset="0"/>
                <a:ea typeface="PMingLiU"/>
              </a:rPr>
              <a:t>Pin Platform,</a:t>
            </a:r>
            <a:endParaRPr lang="en-GB" dirty="0">
              <a:latin typeface="Arial Narrow" pitchFamily="34" charset="0"/>
              <a:ea typeface="PMingLiU"/>
            </a:endParaRPr>
          </a:p>
          <a:p>
            <a:pPr>
              <a:spcAft>
                <a:spcPts val="0"/>
              </a:spcAft>
            </a:pPr>
            <a:r>
              <a:rPr lang="en-US" dirty="0">
                <a:latin typeface="Arial Narrow" pitchFamily="34" charset="0"/>
                <a:ea typeface="PMingLiU"/>
              </a:rPr>
              <a:t>Operating DC Voltage: 12 V</a:t>
            </a:r>
            <a:endParaRPr lang="en-GB" dirty="0">
              <a:latin typeface="Arial Narrow" pitchFamily="34" charset="0"/>
              <a:ea typeface="PMingLiU"/>
            </a:endParaRPr>
          </a:p>
          <a:p>
            <a:pPr>
              <a:spcAft>
                <a:spcPts val="0"/>
              </a:spcAft>
            </a:pPr>
            <a:r>
              <a:rPr lang="en-US" dirty="0">
                <a:latin typeface="Arial Narrow" pitchFamily="34" charset="0"/>
                <a:ea typeface="PMingLiU"/>
              </a:rPr>
              <a:t>Calibratible Memory: 512K </a:t>
            </a:r>
            <a:endParaRPr lang="en-GB" dirty="0">
              <a:latin typeface="Arial Narrow" pitchFamily="34" charset="0"/>
              <a:ea typeface="PMingLiU"/>
            </a:endParaRPr>
          </a:p>
          <a:p>
            <a:pPr>
              <a:spcAft>
                <a:spcPts val="0"/>
              </a:spcAft>
            </a:pPr>
            <a:r>
              <a:rPr lang="en-US" dirty="0">
                <a:latin typeface="Arial Narrow" pitchFamily="34" charset="0"/>
                <a:ea typeface="PMingLiU"/>
              </a:rPr>
              <a:t>CAN 2.0B Channels: </a:t>
            </a:r>
            <a:r>
              <a:rPr lang="en-US" dirty="0" smtClean="0">
                <a:latin typeface="Arial Narrow" pitchFamily="34" charset="0"/>
                <a:ea typeface="PMingLiU"/>
              </a:rPr>
              <a:t>3</a:t>
            </a:r>
            <a:endParaRPr lang="en-GB" dirty="0">
              <a:latin typeface="Arial Narrow" pitchFamily="34" charset="0"/>
            </a:endParaRPr>
          </a:p>
        </p:txBody>
      </p:sp>
      <p:pic>
        <p:nvPicPr>
          <p:cNvPr id="54276" name="Picture 4"/>
          <p:cNvPicPr>
            <a:picLocks noChangeAspect="1" noChangeArrowheads="1"/>
          </p:cNvPicPr>
          <p:nvPr/>
        </p:nvPicPr>
        <p:blipFill>
          <a:blip r:embed="rId4">
            <a:extLst>
              <a:ext uri="{28A0092B-C50C-407E-A947-70E740481C1C}">
                <a14:useLocalDpi xmlns:a14="http://schemas.microsoft.com/office/drawing/2010/main" val="0"/>
              </a:ext>
            </a:extLst>
          </a:blip>
          <a:srcRect l="11659" t="12374" r="9650" b="9257"/>
          <a:stretch>
            <a:fillRect/>
          </a:stretch>
        </p:blipFill>
        <p:spPr bwMode="auto">
          <a:xfrm>
            <a:off x="0" y="3000372"/>
            <a:ext cx="1928794"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57356" y="3237556"/>
            <a:ext cx="3143272" cy="1477328"/>
          </a:xfrm>
          <a:prstGeom prst="rect">
            <a:avLst/>
          </a:prstGeom>
          <a:noFill/>
        </p:spPr>
        <p:txBody>
          <a:bodyPr wrap="square" rtlCol="0">
            <a:spAutoFit/>
          </a:bodyPr>
          <a:lstStyle/>
          <a:p>
            <a:pPr fontAlgn="t"/>
            <a:r>
              <a:rPr lang="en-US" dirty="0">
                <a:latin typeface="Arial Narrow" pitchFamily="34" charset="0"/>
              </a:rPr>
              <a:t>Motor Controller: TM4 MФTIVE: Series C060</a:t>
            </a:r>
            <a:endParaRPr lang="en-GB" dirty="0">
              <a:latin typeface="Arial Narrow" pitchFamily="34" charset="0"/>
            </a:endParaRPr>
          </a:p>
          <a:p>
            <a:pPr fontAlgn="t"/>
            <a:r>
              <a:rPr lang="en-US" dirty="0">
                <a:latin typeface="Arial Narrow" pitchFamily="34" charset="0"/>
              </a:rPr>
              <a:t>Operating DC Voltage: 220-400 V</a:t>
            </a:r>
            <a:endParaRPr lang="en-GB" dirty="0">
              <a:latin typeface="Arial Narrow" pitchFamily="34" charset="0"/>
            </a:endParaRPr>
          </a:p>
          <a:p>
            <a:pPr fontAlgn="t"/>
            <a:r>
              <a:rPr lang="en-US" dirty="0">
                <a:latin typeface="Arial Narrow" pitchFamily="34" charset="0"/>
              </a:rPr>
              <a:t>Minimum Operating DC Voltage: 180 </a:t>
            </a:r>
            <a:r>
              <a:rPr lang="en-US" b="1" dirty="0" smtClean="0">
                <a:latin typeface="Arial Narrow" pitchFamily="34" charset="0"/>
              </a:rPr>
              <a:t>V</a:t>
            </a:r>
            <a:endParaRPr lang="en-GB" dirty="0">
              <a:latin typeface="Arial Narrow" pitchFamily="34" charset="0"/>
            </a:endParaRPr>
          </a:p>
        </p:txBody>
      </p:sp>
      <p:pic>
        <p:nvPicPr>
          <p:cNvPr id="542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0" y="3143248"/>
            <a:ext cx="1949983" cy="176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15008" y="928670"/>
            <a:ext cx="2973746" cy="1477328"/>
          </a:xfrm>
          <a:prstGeom prst="rect">
            <a:avLst/>
          </a:prstGeom>
          <a:noFill/>
        </p:spPr>
        <p:txBody>
          <a:bodyPr wrap="square" rtlCol="0">
            <a:spAutoFit/>
          </a:bodyPr>
          <a:lstStyle/>
          <a:p>
            <a:pPr fontAlgn="t"/>
            <a:r>
              <a:rPr lang="en-US" dirty="0">
                <a:latin typeface="Arial Narrow" pitchFamily="34" charset="0"/>
              </a:rPr>
              <a:t>Accelerator Pedal</a:t>
            </a:r>
            <a:endParaRPr lang="en-GB" dirty="0">
              <a:latin typeface="Arial Narrow" pitchFamily="34" charset="0"/>
            </a:endParaRPr>
          </a:p>
          <a:p>
            <a:pPr fontAlgn="ctr"/>
            <a:r>
              <a:rPr lang="en-US" dirty="0">
                <a:latin typeface="Arial Narrow" pitchFamily="34" charset="0"/>
              </a:rPr>
              <a:t>Operating DC Voltage: 12 V</a:t>
            </a:r>
            <a:endParaRPr lang="en-GB" dirty="0">
              <a:latin typeface="Arial Narrow" pitchFamily="34" charset="0"/>
            </a:endParaRPr>
          </a:p>
          <a:p>
            <a:pPr fontAlgn="ctr"/>
            <a:r>
              <a:rPr lang="en-US" dirty="0">
                <a:latin typeface="Arial Narrow" pitchFamily="34" charset="0"/>
              </a:rPr>
              <a:t>Sensor: Programmable Hall Effect </a:t>
            </a:r>
            <a:r>
              <a:rPr lang="en-US" dirty="0" err="1" smtClean="0">
                <a:latin typeface="Arial Narrow" pitchFamily="34" charset="0"/>
              </a:rPr>
              <a:t>SensorType</a:t>
            </a:r>
            <a:r>
              <a:rPr lang="en-US" dirty="0">
                <a:latin typeface="Arial Narrow" pitchFamily="34" charset="0"/>
              </a:rPr>
              <a:t>: Dual </a:t>
            </a:r>
            <a:r>
              <a:rPr lang="en-US" dirty="0" smtClean="0">
                <a:latin typeface="Arial Narrow" pitchFamily="34" charset="0"/>
              </a:rPr>
              <a:t>Potentiometer</a:t>
            </a:r>
            <a:endParaRPr lang="en-GB" dirty="0" smtClean="0">
              <a:latin typeface="Arial Narrow" pitchFamily="34" charset="0"/>
            </a:endParaRPr>
          </a:p>
        </p:txBody>
      </p:sp>
      <p:sp>
        <p:nvSpPr>
          <p:cNvPr id="10" name="TextBox 9"/>
          <p:cNvSpPr txBox="1"/>
          <p:nvPr/>
        </p:nvSpPr>
        <p:spPr>
          <a:xfrm>
            <a:off x="7143768" y="3690468"/>
            <a:ext cx="2000232" cy="1200329"/>
          </a:xfrm>
          <a:prstGeom prst="rect">
            <a:avLst/>
          </a:prstGeom>
          <a:noFill/>
        </p:spPr>
        <p:txBody>
          <a:bodyPr wrap="square" rtlCol="0">
            <a:spAutoFit/>
          </a:bodyPr>
          <a:lstStyle/>
          <a:p>
            <a:pPr fontAlgn="t"/>
            <a:r>
              <a:rPr lang="en-US" dirty="0">
                <a:latin typeface="Arial Narrow" pitchFamily="34" charset="0"/>
              </a:rPr>
              <a:t>Shift Lever</a:t>
            </a:r>
            <a:endParaRPr lang="en-GB" dirty="0">
              <a:latin typeface="Arial Narrow" pitchFamily="34" charset="0"/>
            </a:endParaRPr>
          </a:p>
          <a:p>
            <a:pPr fontAlgn="t"/>
            <a:r>
              <a:rPr lang="en-US" dirty="0">
                <a:latin typeface="Arial Narrow" pitchFamily="34" charset="0"/>
              </a:rPr>
              <a:t>Operating DC Voltage: 12 V</a:t>
            </a:r>
            <a:endParaRPr lang="en-GB" dirty="0">
              <a:latin typeface="Arial Narrow" pitchFamily="34" charset="0"/>
            </a:endParaRPr>
          </a:p>
          <a:p>
            <a:pPr fontAlgn="t"/>
            <a:r>
              <a:rPr lang="en-US" dirty="0">
                <a:latin typeface="Arial Narrow" pitchFamily="34" charset="0"/>
              </a:rPr>
              <a:t>Communication: </a:t>
            </a:r>
            <a:r>
              <a:rPr lang="en-US" dirty="0" smtClean="0">
                <a:latin typeface="Arial Narrow" pitchFamily="34" charset="0"/>
              </a:rPr>
              <a:t>CAN</a:t>
            </a:r>
            <a:endParaRPr lang="en-GB" dirty="0">
              <a:latin typeface="Arial Narrow" pitchFamily="34" charset="0"/>
            </a:endParaRPr>
          </a:p>
        </p:txBody>
      </p:sp>
      <p:pic>
        <p:nvPicPr>
          <p:cNvPr id="542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2" y="4786322"/>
            <a:ext cx="1920007"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928794" y="5000636"/>
            <a:ext cx="3717646" cy="1754326"/>
          </a:xfrm>
          <a:prstGeom prst="rect">
            <a:avLst/>
          </a:prstGeom>
          <a:noFill/>
        </p:spPr>
        <p:txBody>
          <a:bodyPr wrap="square" rtlCol="0">
            <a:spAutoFit/>
          </a:bodyPr>
          <a:lstStyle/>
          <a:p>
            <a:pPr fontAlgn="t"/>
            <a:r>
              <a:rPr lang="en-US" dirty="0">
                <a:latin typeface="Arial Narrow" pitchFamily="34" charset="0"/>
              </a:rPr>
              <a:t>Generator Control Unit: </a:t>
            </a:r>
            <a:r>
              <a:rPr lang="en-US" dirty="0" err="1">
                <a:latin typeface="Arial Narrow" pitchFamily="34" charset="0"/>
              </a:rPr>
              <a:t>Rhinehart</a:t>
            </a:r>
            <a:r>
              <a:rPr lang="en-US" dirty="0">
                <a:latin typeface="Arial Narrow" pitchFamily="34" charset="0"/>
              </a:rPr>
              <a:t> Motion Systems RMS-PM150DZ</a:t>
            </a:r>
            <a:endParaRPr lang="en-GB" dirty="0">
              <a:latin typeface="Arial Narrow" pitchFamily="34" charset="0"/>
            </a:endParaRPr>
          </a:p>
          <a:p>
            <a:pPr fontAlgn="t"/>
            <a:r>
              <a:rPr lang="en-US" dirty="0">
                <a:latin typeface="Arial Narrow" pitchFamily="34" charset="0"/>
              </a:rPr>
              <a:t>Peak Power: 100 kW</a:t>
            </a:r>
            <a:endParaRPr lang="en-GB" dirty="0">
              <a:latin typeface="Arial Narrow" pitchFamily="34" charset="0"/>
            </a:endParaRPr>
          </a:p>
          <a:p>
            <a:pPr fontAlgn="t"/>
            <a:r>
              <a:rPr lang="en-US" dirty="0">
                <a:latin typeface="Arial Narrow" pitchFamily="34" charset="0"/>
              </a:rPr>
              <a:t>Continuous Power: 70 kW Continuous Output Current: 300 A </a:t>
            </a:r>
            <a:endParaRPr lang="en-GB" dirty="0">
              <a:latin typeface="Arial Narrow" pitchFamily="34" charset="0"/>
            </a:endParaRPr>
          </a:p>
          <a:p>
            <a:pPr fontAlgn="t"/>
            <a:r>
              <a:rPr lang="en-US" dirty="0">
                <a:latin typeface="Arial Narrow" pitchFamily="34" charset="0"/>
              </a:rPr>
              <a:t>Peak Output Current: 500 </a:t>
            </a:r>
            <a:r>
              <a:rPr lang="en-US" dirty="0" smtClean="0">
                <a:latin typeface="Arial Narrow" pitchFamily="34" charset="0"/>
              </a:rPr>
              <a:t>A</a:t>
            </a:r>
            <a:endParaRPr lang="en-GB" dirty="0">
              <a:latin typeface="Arial Narrow" pitchFamily="34" charset="0"/>
            </a:endParaRPr>
          </a:p>
        </p:txBody>
      </p:sp>
      <p:pic>
        <p:nvPicPr>
          <p:cNvPr id="54279" name="Picture 7"/>
          <p:cNvPicPr>
            <a:picLocks noChangeAspect="1" noChangeArrowheads="1"/>
          </p:cNvPicPr>
          <p:nvPr/>
        </p:nvPicPr>
        <p:blipFill>
          <a:blip r:embed="rId7">
            <a:extLst>
              <a:ext uri="{28A0092B-C50C-407E-A947-70E740481C1C}">
                <a14:useLocalDpi xmlns:a14="http://schemas.microsoft.com/office/drawing/2010/main" val="0"/>
              </a:ext>
            </a:extLst>
          </a:blip>
          <a:srcRect l="16766" r="13777"/>
          <a:stretch>
            <a:fillRect/>
          </a:stretch>
        </p:blipFill>
        <p:spPr bwMode="auto">
          <a:xfrm>
            <a:off x="5572132" y="5098822"/>
            <a:ext cx="2071702" cy="175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572396" y="5429264"/>
            <a:ext cx="1571604" cy="1200329"/>
          </a:xfrm>
          <a:prstGeom prst="rect">
            <a:avLst/>
          </a:prstGeom>
          <a:noFill/>
        </p:spPr>
        <p:txBody>
          <a:bodyPr wrap="square" rtlCol="0">
            <a:spAutoFit/>
          </a:bodyPr>
          <a:lstStyle/>
          <a:p>
            <a:r>
              <a:rPr lang="en-US" dirty="0">
                <a:latin typeface="Arial Narrow" pitchFamily="34" charset="0"/>
              </a:rPr>
              <a:t>Battery Management System: Orion BMS </a:t>
            </a:r>
            <a:r>
              <a:rPr lang="en-US" dirty="0" smtClean="0">
                <a:latin typeface="Arial Narrow" pitchFamily="34" charset="0"/>
              </a:rPr>
              <a:t>L4275D05</a:t>
            </a:r>
            <a:endParaRPr lang="en-GB" dirty="0">
              <a:latin typeface="Arial Narrow" pitchFamily="34" charset="0"/>
            </a:endParaRPr>
          </a:p>
        </p:txBody>
      </p:sp>
      <p:sp>
        <p:nvSpPr>
          <p:cNvPr id="15" name="TextBox 14"/>
          <p:cNvSpPr txBox="1"/>
          <p:nvPr/>
        </p:nvSpPr>
        <p:spPr>
          <a:xfrm>
            <a:off x="6429388" y="2428868"/>
            <a:ext cx="2973746" cy="646331"/>
          </a:xfrm>
          <a:prstGeom prst="rect">
            <a:avLst/>
          </a:prstGeom>
          <a:noFill/>
        </p:spPr>
        <p:txBody>
          <a:bodyPr wrap="square" rtlCol="0">
            <a:spAutoFit/>
          </a:bodyPr>
          <a:lstStyle/>
          <a:p>
            <a:pPr fontAlgn="ctr"/>
            <a:r>
              <a:rPr lang="en-GB" dirty="0" smtClean="0">
                <a:latin typeface="Arial Narrow" pitchFamily="34" charset="0"/>
              </a:rPr>
              <a:t>Communication: CAN 2.0 </a:t>
            </a:r>
          </a:p>
          <a:p>
            <a:pPr fontAlgn="ctr"/>
            <a:r>
              <a:rPr lang="en-GB" dirty="0" smtClean="0">
                <a:latin typeface="Arial Narrow" pitchFamily="34" charset="0"/>
              </a:rPr>
              <a:t>Active fault alarms</a:t>
            </a:r>
          </a:p>
        </p:txBody>
      </p:sp>
      <p:pic>
        <p:nvPicPr>
          <p:cNvPr id="16" name="Picture 15" descr="DSC_4027"/>
          <p:cNvPicPr/>
          <p:nvPr/>
        </p:nvPicPr>
        <p:blipFill rotWithShape="1">
          <a:blip r:embed="rId8" cstate="print">
            <a:extLst>
              <a:ext uri="{28A0092B-C50C-407E-A947-70E740481C1C}">
                <a14:useLocalDpi xmlns:a14="http://schemas.microsoft.com/office/drawing/2010/main" val="0"/>
              </a:ext>
            </a:extLst>
          </a:blip>
          <a:srcRect l="2048" t="21041" b="2387"/>
          <a:stretch/>
        </p:blipFill>
        <p:spPr bwMode="auto">
          <a:xfrm>
            <a:off x="5072066" y="2428868"/>
            <a:ext cx="1214446"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183302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144000" cy="939784"/>
          </a:xfrm>
        </p:spPr>
        <p:txBody>
          <a:bodyPr>
            <a:noAutofit/>
          </a:bodyPr>
          <a:lstStyle/>
          <a:p>
            <a:r>
              <a:rPr lang="en-GB" dirty="0" smtClean="0">
                <a:solidFill>
                  <a:srgbClr val="C00000"/>
                </a:solidFill>
                <a:latin typeface="Book Antiqua" pitchFamily="18" charset="0"/>
              </a:rPr>
              <a:t>System Tests</a:t>
            </a:r>
            <a:endParaRPr lang="en-GB" b="1" dirty="0">
              <a:solidFill>
                <a:schemeClr val="tx2">
                  <a:lumMod val="60000"/>
                  <a:lumOff val="40000"/>
                </a:schemeClr>
              </a:solidFill>
              <a:effectLst>
                <a:outerShdw blurRad="38100" dist="38100" dir="2700000" algn="tl">
                  <a:srgbClr val="000000">
                    <a:alpha val="43137"/>
                  </a:srgbClr>
                </a:outerShdw>
              </a:effectLst>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857" y="-24"/>
            <a:ext cx="14001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5"/>
          <p:cNvSpPr txBox="1">
            <a:spLocks/>
          </p:cNvSpPr>
          <p:nvPr/>
        </p:nvSpPr>
        <p:spPr>
          <a:xfrm>
            <a:off x="0" y="1142984"/>
            <a:ext cx="9144000" cy="5572164"/>
          </a:xfrm>
          <a:prstGeom prst="rect">
            <a:avLst/>
          </a:prstGeom>
        </p:spPr>
        <p:txBody>
          <a:bodyPr vert="horz" lIns="91440" tIns="45720" rIns="91440" bIns="45720" rtlCol="0">
            <a:normAutofit/>
          </a:bodyPr>
          <a:lstStyle/>
          <a:p>
            <a:pPr marL="342900" indent="-342900">
              <a:spcBef>
                <a:spcPct val="20000"/>
              </a:spcBef>
              <a:buFont typeface="Arial" panose="020B0604020202020204" pitchFamily="34" charset="0"/>
              <a:buChar char="•"/>
            </a:pPr>
            <a:r>
              <a:rPr lang="en-GB" sz="3200" dirty="0" smtClean="0">
                <a:latin typeface="Book Antiqua" panose="02040602050305030304" pitchFamily="18" charset="0"/>
              </a:rPr>
              <a:t>Off board system and On board tests</a:t>
            </a:r>
          </a:p>
          <a:p>
            <a:pPr marL="800100" lvl="1" indent="-342900">
              <a:spcBef>
                <a:spcPct val="20000"/>
              </a:spcBef>
              <a:buFont typeface="Arial" panose="020B0604020202020204" pitchFamily="34" charset="0"/>
              <a:buChar char="•"/>
            </a:pPr>
            <a:r>
              <a:rPr lang="en-GB" sz="3200" dirty="0" smtClean="0">
                <a:latin typeface="Book Antiqua" panose="02040602050305030304" pitchFamily="18" charset="0"/>
              </a:rPr>
              <a:t>Energy Management performance</a:t>
            </a:r>
          </a:p>
          <a:p>
            <a:pPr marL="800100" lvl="1" indent="-342900">
              <a:spcBef>
                <a:spcPct val="20000"/>
              </a:spcBef>
              <a:buFont typeface="Arial" panose="020B0604020202020204" pitchFamily="34" charset="0"/>
              <a:buChar char="•"/>
            </a:pPr>
            <a:r>
              <a:rPr lang="en-GB" sz="3200" dirty="0" smtClean="0">
                <a:latin typeface="Book Antiqua" panose="02040602050305030304" pitchFamily="18" charset="0"/>
              </a:rPr>
              <a:t>Switching – auto and manual</a:t>
            </a:r>
          </a:p>
          <a:p>
            <a:pPr marL="800100" lvl="1" indent="-342900">
              <a:spcBef>
                <a:spcPct val="20000"/>
              </a:spcBef>
              <a:buFont typeface="Arial" panose="020B0604020202020204" pitchFamily="34" charset="0"/>
              <a:buChar char="•"/>
            </a:pPr>
            <a:r>
              <a:rPr kumimoji="0" lang="en-GB" sz="3200" b="0" i="0" u="none" strike="noStrike" kern="1200" cap="none" spc="0" normalizeH="0" baseline="0" noProof="0" dirty="0" smtClean="0">
                <a:ln>
                  <a:noFill/>
                </a:ln>
                <a:solidFill>
                  <a:schemeClr val="tx1"/>
                </a:solidFill>
                <a:effectLst/>
                <a:uLnTx/>
                <a:uFillTx/>
                <a:latin typeface="Book Antiqua" panose="02040602050305030304" pitchFamily="18" charset="0"/>
              </a:rPr>
              <a:t>Vehicle</a:t>
            </a:r>
            <a:r>
              <a:rPr kumimoji="0" lang="en-GB" sz="3200" b="0" i="0" u="none" strike="noStrike" kern="1200" cap="none" spc="0" normalizeH="0" noProof="0" dirty="0" smtClean="0">
                <a:ln>
                  <a:noFill/>
                </a:ln>
                <a:solidFill>
                  <a:schemeClr val="tx1"/>
                </a:solidFill>
                <a:effectLst/>
                <a:uLnTx/>
                <a:uFillTx/>
                <a:latin typeface="Book Antiqua" panose="02040602050305030304" pitchFamily="18" charset="0"/>
              </a:rPr>
              <a:t> Performance</a:t>
            </a:r>
          </a:p>
          <a:p>
            <a:pPr marL="800100" lvl="1" indent="-342900">
              <a:spcBef>
                <a:spcPct val="20000"/>
              </a:spcBef>
              <a:buFont typeface="Arial" panose="020B0604020202020204" pitchFamily="34" charset="0"/>
              <a:buChar char="•"/>
            </a:pPr>
            <a:endParaRPr kumimoji="0" lang="en-GB" sz="3200" b="0" i="0" u="none" strike="noStrike" kern="1200" cap="none" spc="0" normalizeH="0" baseline="0" noProof="0" dirty="0">
              <a:ln>
                <a:noFill/>
              </a:ln>
              <a:solidFill>
                <a:schemeClr val="tx1"/>
              </a:solidFill>
              <a:effectLst/>
              <a:uLnTx/>
              <a:uFillTx/>
              <a:latin typeface="Book Antiqua" panose="02040602050305030304" pitchFamily="18" charset="0"/>
            </a:endParaRPr>
          </a:p>
        </p:txBody>
      </p:sp>
    </p:spTree>
    <p:extLst>
      <p:ext uri="{BB962C8B-B14F-4D97-AF65-F5344CB8AC3E}">
        <p14:creationId xmlns:p14="http://schemas.microsoft.com/office/powerpoint/2010/main" val="2982210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C:\Users\hp\Desktop\Untitled.jpg"/>
          <p:cNvPicPr/>
          <p:nvPr/>
        </p:nvPicPr>
        <p:blipFill>
          <a:blip r:embed="rId2" cstate="print">
            <a:extLst>
              <a:ext uri="{28A0092B-C50C-407E-A947-70E740481C1C}">
                <a14:useLocalDpi xmlns:a14="http://schemas.microsoft.com/office/drawing/2010/main" val="0"/>
              </a:ext>
            </a:extLst>
          </a:blip>
          <a:srcRect b="880"/>
          <a:stretch>
            <a:fillRect/>
          </a:stretch>
        </p:blipFill>
        <p:spPr bwMode="auto">
          <a:xfrm>
            <a:off x="3914775" y="4212054"/>
            <a:ext cx="1314450" cy="1233170"/>
          </a:xfrm>
          <a:prstGeom prst="rect">
            <a:avLst/>
          </a:prstGeom>
          <a:noFill/>
          <a:ln>
            <a:noFill/>
          </a:ln>
        </p:spPr>
      </p:pic>
      <p:sp>
        <p:nvSpPr>
          <p:cNvPr id="5" name="Title 1"/>
          <p:cNvSpPr txBox="1">
            <a:spLocks/>
          </p:cNvSpPr>
          <p:nvPr/>
        </p:nvSpPr>
        <p:spPr>
          <a:xfrm>
            <a:off x="25936" y="3197607"/>
            <a:ext cx="9144000" cy="8046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Maiandra GD" pitchFamily="34" charset="0"/>
              </a:rPr>
              <a:t>For God and My Country</a:t>
            </a:r>
            <a:endParaRPr lang="en-GB" dirty="0">
              <a:latin typeface="Maiandra GD" pitchFamily="34" charset="0"/>
            </a:endParaRPr>
          </a:p>
        </p:txBody>
      </p:sp>
      <p:sp>
        <p:nvSpPr>
          <p:cNvPr id="9" name="Subtitle 2"/>
          <p:cNvSpPr>
            <a:spLocks noGrp="1"/>
          </p:cNvSpPr>
          <p:nvPr>
            <p:ph type="subTitle" idx="1"/>
          </p:nvPr>
        </p:nvSpPr>
        <p:spPr>
          <a:xfrm>
            <a:off x="3814587" y="1337539"/>
            <a:ext cx="4797177" cy="1668182"/>
          </a:xfrm>
        </p:spPr>
        <p:style>
          <a:lnRef idx="2">
            <a:schemeClr val="accent3"/>
          </a:lnRef>
          <a:fillRef idx="1">
            <a:schemeClr val="lt1"/>
          </a:fillRef>
          <a:effectRef idx="0">
            <a:schemeClr val="accent3"/>
          </a:effectRef>
          <a:fontRef idx="minor">
            <a:schemeClr val="dk1"/>
          </a:fontRef>
        </p:style>
        <p:txBody>
          <a:bodyPr>
            <a:normAutofit/>
          </a:bodyPr>
          <a:lstStyle/>
          <a:p>
            <a:pPr algn="r">
              <a:spcBef>
                <a:spcPts val="600"/>
              </a:spcBef>
            </a:pPr>
            <a:r>
              <a:rPr lang="en-GB" sz="2800" b="1" dirty="0" smtClean="0">
                <a:solidFill>
                  <a:schemeClr val="tx1"/>
                </a:solidFill>
                <a:latin typeface="Arial Narrow" pitchFamily="34" charset="0"/>
              </a:rPr>
              <a:t>Pauline </a:t>
            </a:r>
            <a:r>
              <a:rPr lang="en-GB" sz="2800" b="1" dirty="0" err="1" smtClean="0">
                <a:solidFill>
                  <a:schemeClr val="tx1"/>
                </a:solidFill>
                <a:latin typeface="Arial Narrow" pitchFamily="34" charset="0"/>
              </a:rPr>
              <a:t>Korukundo</a:t>
            </a:r>
            <a:r>
              <a:rPr lang="en-GB" sz="2800" b="1" dirty="0" smtClean="0">
                <a:solidFill>
                  <a:schemeClr val="tx1"/>
                </a:solidFill>
                <a:latin typeface="Arial Narrow" pitchFamily="34" charset="0"/>
              </a:rPr>
              <a:t> </a:t>
            </a:r>
          </a:p>
          <a:p>
            <a:pPr algn="r"/>
            <a:r>
              <a:rPr lang="en-GB" sz="1600" b="1" dirty="0" smtClean="0">
                <a:solidFill>
                  <a:schemeClr val="tx1"/>
                </a:solidFill>
                <a:latin typeface="Arial Narrow" pitchFamily="34" charset="0"/>
              </a:rPr>
              <a:t>BSc. Telecommunications Engineering (MAK)</a:t>
            </a:r>
          </a:p>
          <a:p>
            <a:pPr algn="r"/>
            <a:r>
              <a:rPr lang="en-GB" sz="1600" b="1" dirty="0" smtClean="0">
                <a:solidFill>
                  <a:schemeClr val="tx1"/>
                </a:solidFill>
                <a:latin typeface="Arial Narrow" pitchFamily="34" charset="0"/>
              </a:rPr>
              <a:t>MSC. Electrical and Electronics Engineering (Nottingham)</a:t>
            </a:r>
          </a:p>
        </p:txBody>
      </p:sp>
      <p:pic>
        <p:nvPicPr>
          <p:cNvPr id="51202" name="Picture 2" descr="https://encrypted-tbn3.gstatic.com/images?q=tbn:ANd9GcQ16yf96ZSTbb-ezMUwi7V7i8di-tKn9P0lP5cM5txzbeKpOh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4" y="547555"/>
            <a:ext cx="3292747" cy="2613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721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7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1885" y="2281"/>
            <a:ext cx="7794611" cy="1698527"/>
          </a:xfrm>
          <a:ln>
            <a:noFill/>
          </a:ln>
        </p:spPr>
        <p:txBody>
          <a:bodyPr>
            <a:normAutofit fontScale="90000"/>
          </a:bodyPr>
          <a:lstStyle/>
          <a:p>
            <a:r>
              <a:rPr lang="en-GB" b="1" dirty="0" smtClean="0">
                <a:effectLst>
                  <a:outerShdw blurRad="38100" dist="38100" dir="2700000" algn="tl">
                    <a:srgbClr val="000000">
                      <a:alpha val="43137"/>
                    </a:srgbClr>
                  </a:outerShdw>
                </a:effectLst>
                <a:latin typeface="Book Antiqua" panose="02040602050305030304" pitchFamily="18" charset="0"/>
              </a:rPr>
              <a:t>Development of the </a:t>
            </a:r>
            <a:br>
              <a:rPr lang="en-GB" b="1" dirty="0" smtClean="0">
                <a:effectLst>
                  <a:outerShdw blurRad="38100" dist="38100" dir="2700000" algn="tl">
                    <a:srgbClr val="000000">
                      <a:alpha val="43137"/>
                    </a:srgbClr>
                  </a:outerShdw>
                </a:effectLst>
                <a:latin typeface="Book Antiqua" panose="02040602050305030304" pitchFamily="18" charset="0"/>
              </a:rPr>
            </a:br>
            <a:r>
              <a:rPr lang="en-GB" b="1" dirty="0" smtClean="0">
                <a:effectLst>
                  <a:outerShdw blurRad="38100" dist="38100" dir="2700000" algn="tl">
                    <a:srgbClr val="000000">
                      <a:alpha val="43137"/>
                    </a:srgbClr>
                  </a:outerShdw>
                </a:effectLst>
                <a:latin typeface="Book Antiqua" panose="02040602050305030304" pitchFamily="18" charset="0"/>
              </a:rPr>
              <a:t>Kiira EV SMACK Supervisory</a:t>
            </a:r>
            <a:br>
              <a:rPr lang="en-GB" b="1" dirty="0" smtClean="0">
                <a:effectLst>
                  <a:outerShdw blurRad="38100" dist="38100" dir="2700000" algn="tl">
                    <a:srgbClr val="000000">
                      <a:alpha val="43137"/>
                    </a:srgbClr>
                  </a:outerShdw>
                </a:effectLst>
                <a:latin typeface="Book Antiqua" panose="02040602050305030304" pitchFamily="18" charset="0"/>
              </a:rPr>
            </a:br>
            <a:r>
              <a:rPr lang="en-GB" b="1" dirty="0" smtClean="0">
                <a:effectLst>
                  <a:outerShdw blurRad="38100" dist="38100" dir="2700000" algn="tl">
                    <a:srgbClr val="000000">
                      <a:alpha val="43137"/>
                    </a:srgbClr>
                  </a:outerShdw>
                </a:effectLst>
                <a:latin typeface="Book Antiqua" panose="02040602050305030304" pitchFamily="18" charset="0"/>
              </a:rPr>
              <a:t>Firmware</a:t>
            </a:r>
            <a:endParaRPr lang="en-GB" b="1" dirty="0">
              <a:effectLst>
                <a:outerShdw blurRad="38100" dist="38100" dir="2700000" algn="tl">
                  <a:srgbClr val="000000">
                    <a:alpha val="43137"/>
                  </a:srgbClr>
                </a:outerShdw>
              </a:effectLst>
              <a:latin typeface="Book Antiqua" panose="02040602050305030304"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 y="0"/>
            <a:ext cx="14001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2"/>
          <p:cNvSpPr txBox="1">
            <a:spLocks/>
          </p:cNvSpPr>
          <p:nvPr/>
        </p:nvSpPr>
        <p:spPr>
          <a:xfrm>
            <a:off x="142844" y="5840596"/>
            <a:ext cx="8749636" cy="900772"/>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600" b="1" dirty="0" smtClean="0">
                <a:effectLst>
                  <a:outerShdw blurRad="38100" dist="38100" dir="2700000" algn="tl">
                    <a:srgbClr val="000000">
                      <a:alpha val="43137"/>
                    </a:srgbClr>
                  </a:outerShdw>
                </a:effectLst>
                <a:latin typeface="Book Antiqua" panose="02040602050305030304" pitchFamily="18" charset="0"/>
                <a:ea typeface="+mj-ea"/>
                <a:cs typeface="+mj-cs"/>
              </a:rPr>
              <a:t>International Conference and Exhibition on AUTOMOBILE ENGINEERING</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600" b="1" dirty="0" smtClean="0">
                <a:effectLst>
                  <a:outerShdw blurRad="38100" dist="38100" dir="2700000" algn="tl">
                    <a:srgbClr val="000000">
                      <a:alpha val="43137"/>
                    </a:srgbClr>
                  </a:outerShdw>
                </a:effectLst>
                <a:latin typeface="Book Antiqua" panose="02040602050305030304" pitchFamily="18" charset="0"/>
                <a:ea typeface="+mj-ea"/>
                <a:cs typeface="+mj-cs"/>
              </a:rPr>
              <a:t>Valencia, Spain</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600" b="1" dirty="0" smtClean="0">
                <a:effectLst>
                  <a:outerShdw blurRad="38100" dist="38100" dir="2700000" algn="tl">
                    <a:srgbClr val="000000">
                      <a:alpha val="43137"/>
                    </a:srgbClr>
                  </a:outerShdw>
                </a:effectLst>
                <a:latin typeface="Book Antiqua" panose="02040602050305030304" pitchFamily="18" charset="0"/>
                <a:ea typeface="+mj-ea"/>
                <a:cs typeface="+mj-cs"/>
              </a:rPr>
              <a:t>1 -2 September 2015</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4873" y="1779139"/>
            <a:ext cx="5445479" cy="3722635"/>
          </a:xfrm>
          <a:prstGeom prst="rect">
            <a:avLst/>
          </a:prstGeom>
        </p:spPr>
      </p:pic>
    </p:spTree>
    <p:extLst>
      <p:ext uri="{BB962C8B-B14F-4D97-AF65-F5344CB8AC3E}">
        <p14:creationId xmlns:p14="http://schemas.microsoft.com/office/powerpoint/2010/main" val="4205712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682" y="93049"/>
            <a:ext cx="5836121" cy="882728"/>
          </a:xfrm>
        </p:spPr>
        <p:txBody>
          <a:bodyPr>
            <a:normAutofit/>
          </a:bodyPr>
          <a:lstStyle/>
          <a:p>
            <a:r>
              <a:rPr lang="en-GB" sz="3600" b="1" dirty="0" smtClean="0">
                <a:solidFill>
                  <a:srgbClr val="C00000"/>
                </a:solidFill>
                <a:latin typeface="Book Antiqua" pitchFamily="18" charset="0"/>
              </a:rPr>
              <a:t>Presentation Outline </a:t>
            </a:r>
            <a:endParaRPr lang="en-GB" sz="3600" b="1" dirty="0">
              <a:solidFill>
                <a:schemeClr val="accent2">
                  <a:lumMod val="75000"/>
                </a:schemeClr>
              </a:solidFill>
              <a:latin typeface="Book Antiqua" panose="02040602050305030304" pitchFamily="18" charset="0"/>
            </a:endParaRPr>
          </a:p>
        </p:txBody>
      </p:sp>
      <p:sp>
        <p:nvSpPr>
          <p:cNvPr id="3" name="Content Placeholder 2"/>
          <p:cNvSpPr>
            <a:spLocks noGrp="1"/>
          </p:cNvSpPr>
          <p:nvPr>
            <p:ph idx="1"/>
          </p:nvPr>
        </p:nvSpPr>
        <p:spPr>
          <a:xfrm>
            <a:off x="0" y="1285860"/>
            <a:ext cx="9072562" cy="5429288"/>
          </a:xfrm>
        </p:spPr>
        <p:txBody>
          <a:bodyPr>
            <a:noAutofit/>
          </a:bodyPr>
          <a:lstStyle/>
          <a:p>
            <a:r>
              <a:rPr lang="en-GB" sz="3600" dirty="0" smtClean="0">
                <a:effectLst>
                  <a:outerShdw blurRad="38100" dist="38100" dir="2700000" algn="tl">
                    <a:srgbClr val="000000">
                      <a:alpha val="43137"/>
                    </a:srgbClr>
                  </a:outerShdw>
                </a:effectLst>
                <a:latin typeface="Book Antiqua" panose="02040602050305030304" pitchFamily="18" charset="0"/>
              </a:rPr>
              <a:t>Introduction </a:t>
            </a:r>
          </a:p>
          <a:p>
            <a:r>
              <a:rPr lang="en-GB" sz="3600" dirty="0" smtClean="0">
                <a:effectLst>
                  <a:outerShdw blurRad="38100" dist="38100" dir="2700000" algn="tl">
                    <a:srgbClr val="000000">
                      <a:alpha val="43137"/>
                    </a:srgbClr>
                  </a:outerShdw>
                </a:effectLst>
                <a:latin typeface="Book Antiqua" panose="02040602050305030304" pitchFamily="18" charset="0"/>
              </a:rPr>
              <a:t>Requirements</a:t>
            </a:r>
          </a:p>
          <a:p>
            <a:r>
              <a:rPr lang="en-GB" sz="3600" dirty="0" smtClean="0">
                <a:effectLst>
                  <a:outerShdw blurRad="38100" dist="38100" dir="2700000" algn="tl">
                    <a:srgbClr val="000000">
                      <a:alpha val="43137"/>
                    </a:srgbClr>
                  </a:outerShdw>
                </a:effectLst>
                <a:latin typeface="Book Antiqua" panose="02040602050305030304" pitchFamily="18" charset="0"/>
              </a:rPr>
              <a:t>Design Process</a:t>
            </a:r>
          </a:p>
          <a:p>
            <a:r>
              <a:rPr lang="en-GB" sz="3600" dirty="0" smtClean="0">
                <a:effectLst>
                  <a:outerShdw blurRad="38100" dist="38100" dir="2700000" algn="tl">
                    <a:srgbClr val="000000">
                      <a:alpha val="43137"/>
                    </a:srgbClr>
                  </a:outerShdw>
                </a:effectLst>
                <a:latin typeface="Book Antiqua" panose="02040602050305030304" pitchFamily="18" charset="0"/>
              </a:rPr>
              <a:t>Energy Management</a:t>
            </a:r>
          </a:p>
          <a:p>
            <a:r>
              <a:rPr lang="en-GB" sz="3600" dirty="0" smtClean="0">
                <a:effectLst>
                  <a:outerShdw blurRad="38100" dist="38100" dir="2700000" algn="tl">
                    <a:srgbClr val="000000">
                      <a:alpha val="43137"/>
                    </a:srgbClr>
                  </a:outerShdw>
                </a:effectLst>
                <a:latin typeface="Book Antiqua" panose="02040602050305030304" pitchFamily="18" charset="0"/>
              </a:rPr>
              <a:t>Thermal Management</a:t>
            </a:r>
          </a:p>
          <a:p>
            <a:r>
              <a:rPr lang="en-GB" sz="3600" dirty="0" smtClean="0">
                <a:effectLst>
                  <a:outerShdw blurRad="38100" dist="38100" dir="2700000" algn="tl">
                    <a:srgbClr val="000000">
                      <a:alpha val="43137"/>
                    </a:srgbClr>
                  </a:outerShdw>
                </a:effectLst>
                <a:latin typeface="Book Antiqua" panose="02040602050305030304" pitchFamily="18" charset="0"/>
              </a:rPr>
              <a:t>Tests</a:t>
            </a:r>
          </a:p>
          <a:p>
            <a:endParaRPr lang="en-GB" sz="3600" dirty="0" smtClean="0">
              <a:effectLst>
                <a:outerShdw blurRad="38100" dist="38100" dir="2700000" algn="tl">
                  <a:srgbClr val="000000">
                    <a:alpha val="43137"/>
                  </a:srgbClr>
                </a:outerShdw>
              </a:effectLst>
              <a:latin typeface="Book Antiqua" panose="02040602050305030304" pitchFamily="18" charset="0"/>
            </a:endParaRPr>
          </a:p>
          <a:p>
            <a:endParaRPr lang="en-GB" sz="3600" dirty="0" smtClean="0">
              <a:effectLst>
                <a:outerShdw blurRad="38100" dist="38100" dir="2700000" algn="tl">
                  <a:srgbClr val="000000">
                    <a:alpha val="43137"/>
                  </a:srgbClr>
                </a:outerShdw>
              </a:effectLst>
              <a:latin typeface="Book Antiqua" panose="02040602050305030304" pitchFamily="18" charset="0"/>
            </a:endParaRPr>
          </a:p>
          <a:p>
            <a:endParaRPr lang="en-GB" sz="3600" dirty="0" smtClean="0">
              <a:effectLst>
                <a:outerShdw blurRad="38100" dist="38100" dir="2700000" algn="tl">
                  <a:srgbClr val="000000">
                    <a:alpha val="43137"/>
                  </a:srgbClr>
                </a:outerShdw>
              </a:effectLst>
              <a:latin typeface="Book Antiqua" panose="02040602050305030304" pitchFamily="18" charset="0"/>
            </a:endParaRPr>
          </a:p>
          <a:p>
            <a:endParaRPr lang="en-GB" sz="3600" dirty="0" smtClean="0">
              <a:effectLst>
                <a:outerShdw blurRad="38100" dist="38100" dir="2700000" algn="tl">
                  <a:srgbClr val="000000">
                    <a:alpha val="43137"/>
                  </a:srgbClr>
                </a:outerShdw>
              </a:effectLst>
              <a:latin typeface="Book Antiqua" panose="02040602050305030304" pitchFamily="18" charset="0"/>
            </a:endParaRPr>
          </a:p>
          <a:p>
            <a:endParaRPr lang="en-GB" sz="3600" dirty="0">
              <a:latin typeface="Book Antiqua" panose="02040602050305030304"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029" y="0"/>
            <a:ext cx="1138533" cy="106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OMICS International"/>
          <p:cNvPicPr>
            <a:picLocks noChangeAspect="1" noChangeArrowheads="1"/>
          </p:cNvPicPr>
          <p:nvPr/>
        </p:nvPicPr>
        <p:blipFill>
          <a:blip r:embed="rId3"/>
          <a:srcRect/>
          <a:stretch>
            <a:fillRect/>
          </a:stretch>
        </p:blipFill>
        <p:spPr bwMode="auto">
          <a:xfrm>
            <a:off x="-32" y="-23830"/>
            <a:ext cx="1717530" cy="57251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428" y="-99392"/>
            <a:ext cx="6489924" cy="764704"/>
          </a:xfrm>
        </p:spPr>
        <p:txBody>
          <a:bodyPr>
            <a:normAutofit/>
          </a:bodyPr>
          <a:lstStyle/>
          <a:p>
            <a:r>
              <a:rPr lang="en-US" sz="4000" b="1" dirty="0" smtClean="0">
                <a:effectLst>
                  <a:outerShdw blurRad="38100" dist="38100" dir="2700000" algn="tl">
                    <a:srgbClr val="000000">
                      <a:alpha val="43137"/>
                    </a:srgbClr>
                  </a:outerShdw>
                </a:effectLst>
                <a:latin typeface="Book Antiqua" panose="02040602050305030304" pitchFamily="18" charset="0"/>
              </a:rPr>
              <a:t>Kiira Motors - Uganda</a:t>
            </a:r>
            <a:endParaRPr lang="en-GB" sz="4000" b="1" dirty="0">
              <a:effectLst>
                <a:outerShdw blurRad="38100" dist="38100" dir="2700000" algn="tl">
                  <a:srgbClr val="000000">
                    <a:alpha val="43137"/>
                  </a:srgbClr>
                </a:outerShdw>
              </a:effectLst>
              <a:latin typeface="Book Antiqua" panose="02040602050305030304" pitchFamily="18"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118" y="1"/>
            <a:ext cx="724378" cy="68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80520" y="930211"/>
            <a:ext cx="4283968" cy="2855979"/>
          </a:xfrm>
          <a:prstGeom prst="roundRect">
            <a:avLst>
              <a:gd name="adj" fmla="val 4167"/>
            </a:avLst>
          </a:prstGeom>
          <a:solidFill>
            <a:srgbClr val="FFFFFF"/>
          </a:solidFill>
          <a:ln w="317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9" name="Group 8"/>
          <p:cNvGrpSpPr/>
          <p:nvPr/>
        </p:nvGrpSpPr>
        <p:grpSpPr>
          <a:xfrm>
            <a:off x="34926" y="3786190"/>
            <a:ext cx="4608512" cy="2668481"/>
            <a:chOff x="-6758" y="596220"/>
            <a:chExt cx="4654913" cy="1507923"/>
          </a:xfrm>
          <a:scene3d>
            <a:camera prst="orthographicFront"/>
            <a:lightRig rig="threePt" dir="t">
              <a:rot lat="0" lon="0" rev="7500000"/>
            </a:lightRig>
          </a:scene3d>
        </p:grpSpPr>
        <p:sp>
          <p:nvSpPr>
            <p:cNvPr id="10" name="Rounded Rectangle 9"/>
            <p:cNvSpPr/>
            <p:nvPr/>
          </p:nvSpPr>
          <p:spPr>
            <a:xfrm>
              <a:off x="-6758" y="596220"/>
              <a:ext cx="4591809" cy="1437404"/>
            </a:xfrm>
            <a:prstGeom prst="roundRect">
              <a:avLst/>
            </a:prstGeom>
            <a:solidFill>
              <a:schemeClr val="accent6">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1" name="Rounded Rectangle 4"/>
            <p:cNvSpPr/>
            <p:nvPr/>
          </p:nvSpPr>
          <p:spPr>
            <a:xfrm>
              <a:off x="-5595" y="934656"/>
              <a:ext cx="4653750" cy="11694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1460" tIns="0" rIns="131460" bIns="0" numCol="1" spcCol="1270" anchor="ctr" anchorCtr="0">
              <a:noAutofit/>
            </a:bodyPr>
            <a:lstStyle/>
            <a:p>
              <a:pPr marL="342900" lvl="0" indent="-342900" algn="l" defTabSz="844550">
                <a:spcBef>
                  <a:spcPct val="0"/>
                </a:spcBef>
                <a:spcAft>
                  <a:spcPts val="0"/>
                </a:spcAft>
                <a:buFont typeface="Wingdings" panose="05000000000000000000" pitchFamily="2" charset="2"/>
                <a:buChar char="Ø"/>
              </a:pPr>
              <a:r>
                <a:rPr lang="en-US" sz="1900" dirty="0" smtClean="0">
                  <a:solidFill>
                    <a:srgbClr val="C00000"/>
                  </a:solidFill>
                  <a:latin typeface="Tahoma" pitchFamily="34" charset="0"/>
                  <a:ea typeface="Tahoma" pitchFamily="34" charset="0"/>
                  <a:cs typeface="Tahoma" pitchFamily="34" charset="0"/>
                </a:rPr>
                <a:t>Kiira Motors Project - Championing Automotive Development in Uganda</a:t>
              </a:r>
              <a:endParaRPr lang="en-US" sz="1900" kern="1200" dirty="0" smtClean="0">
                <a:solidFill>
                  <a:srgbClr val="C00000"/>
                </a:solidFill>
                <a:latin typeface="Tahoma" pitchFamily="34" charset="0"/>
                <a:ea typeface="Tahoma" pitchFamily="34" charset="0"/>
                <a:cs typeface="Tahoma" pitchFamily="34" charset="0"/>
              </a:endParaRPr>
            </a:p>
            <a:p>
              <a:pPr marL="342900" lvl="0" indent="-342900" algn="l" defTabSz="844550">
                <a:spcBef>
                  <a:spcPct val="0"/>
                </a:spcBef>
                <a:spcAft>
                  <a:spcPts val="0"/>
                </a:spcAft>
                <a:buFont typeface="Wingdings" panose="05000000000000000000" pitchFamily="2" charset="2"/>
                <a:buChar char="Ø"/>
              </a:pPr>
              <a:r>
                <a:rPr lang="en-US" sz="1900" kern="1200" dirty="0" smtClean="0">
                  <a:solidFill>
                    <a:srgbClr val="C00000"/>
                  </a:solidFill>
                  <a:latin typeface="Tahoma" pitchFamily="34" charset="0"/>
                  <a:ea typeface="Tahoma" pitchFamily="34" charset="0"/>
                  <a:cs typeface="Tahoma" pitchFamily="34" charset="0"/>
                </a:rPr>
                <a:t>Products </a:t>
              </a:r>
            </a:p>
            <a:p>
              <a:pPr marL="800100" lvl="1" indent="-342900" defTabSz="844550">
                <a:spcBef>
                  <a:spcPct val="0"/>
                </a:spcBef>
                <a:buFont typeface="Wingdings" panose="05000000000000000000" pitchFamily="2" charset="2"/>
                <a:buChar char="§"/>
              </a:pPr>
              <a:r>
                <a:rPr lang="en-GB" sz="1900" dirty="0" smtClean="0">
                  <a:solidFill>
                    <a:srgbClr val="C00000"/>
                  </a:solidFill>
                  <a:latin typeface="Tahoma" pitchFamily="34" charset="0"/>
                  <a:ea typeface="Tahoma" pitchFamily="34" charset="0"/>
                  <a:cs typeface="Tahoma" pitchFamily="34" charset="0"/>
                </a:rPr>
                <a:t>Kiira EV </a:t>
              </a:r>
            </a:p>
            <a:p>
              <a:pPr marL="800100" lvl="1" indent="-342900" defTabSz="844550">
                <a:spcBef>
                  <a:spcPct val="0"/>
                </a:spcBef>
                <a:buFont typeface="Wingdings" panose="05000000000000000000" pitchFamily="2" charset="2"/>
                <a:buChar char="§"/>
              </a:pPr>
              <a:r>
                <a:rPr lang="en-GB" sz="1900" kern="1200" dirty="0" smtClean="0">
                  <a:solidFill>
                    <a:srgbClr val="C00000"/>
                  </a:solidFill>
                  <a:latin typeface="Tahoma" pitchFamily="34" charset="0"/>
                  <a:ea typeface="Tahoma" pitchFamily="34" charset="0"/>
                  <a:cs typeface="Tahoma" pitchFamily="34" charset="0"/>
                </a:rPr>
                <a:t>Kiira EV SMACK </a:t>
              </a:r>
              <a:endParaRPr lang="en-US" sz="1900" kern="1200" dirty="0" smtClean="0">
                <a:solidFill>
                  <a:srgbClr val="C00000"/>
                </a:solidFill>
                <a:latin typeface="Tahoma" pitchFamily="34" charset="0"/>
                <a:ea typeface="Tahoma" pitchFamily="34" charset="0"/>
                <a:cs typeface="Tahoma" pitchFamily="34" charset="0"/>
              </a:endParaRPr>
            </a:p>
            <a:p>
              <a:pPr marL="342900" lvl="0" indent="-342900" algn="l" defTabSz="844550">
                <a:spcBef>
                  <a:spcPct val="0"/>
                </a:spcBef>
                <a:spcAft>
                  <a:spcPts val="0"/>
                </a:spcAft>
                <a:buFont typeface="Wingdings" panose="05000000000000000000" pitchFamily="2" charset="2"/>
                <a:buChar char="Ø"/>
              </a:pPr>
              <a:r>
                <a:rPr lang="en-US" sz="1900" kern="1200" dirty="0" smtClean="0">
                  <a:solidFill>
                    <a:srgbClr val="C00000"/>
                  </a:solidFill>
                  <a:latin typeface="Tahoma" pitchFamily="34" charset="0"/>
                  <a:ea typeface="Tahoma" pitchFamily="34" charset="0"/>
                  <a:cs typeface="Tahoma" pitchFamily="34" charset="0"/>
                </a:rPr>
                <a:t>Kiira SMACK Production 2018 </a:t>
              </a:r>
            </a:p>
          </p:txBody>
        </p:sp>
      </p:gr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017" y="629346"/>
            <a:ext cx="4441975" cy="2846314"/>
          </a:xfrm>
          <a:prstGeom prst="roundRect">
            <a:avLst>
              <a:gd name="adj" fmla="val 11111"/>
            </a:avLst>
          </a:prstGeom>
          <a:ln w="3175"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3" name="Picture 12" descr="E:\Work\Projects\Production Intent\FY2014-2015\Target Vehcile Definition\Exterior\Sedan\car done doper.26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2" y="4229312"/>
            <a:ext cx="4680520" cy="2557274"/>
          </a:xfrm>
          <a:prstGeom prst="roundRect">
            <a:avLst>
              <a:gd name="adj" fmla="val 4167"/>
            </a:avLst>
          </a:prstGeom>
          <a:solidFill>
            <a:srgbClr val="FFFFFF"/>
          </a:solidFill>
          <a:ln w="317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54520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4"/>
          <a:srcRect/>
          <a:stretch>
            <a:fillRect/>
          </a:stretch>
        </p:blipFill>
        <p:spPr bwMode="auto">
          <a:xfrm>
            <a:off x="71406" y="2000240"/>
            <a:ext cx="8715436" cy="4071966"/>
          </a:xfrm>
          <a:prstGeom prst="rect">
            <a:avLst/>
          </a:prstGeom>
          <a:noFill/>
          <a:ln w="9525">
            <a:noFill/>
            <a:miter lim="800000"/>
            <a:headEnd/>
            <a:tailEnd/>
          </a:ln>
          <a:effectLst/>
        </p:spPr>
      </p:pic>
      <p:sp>
        <p:nvSpPr>
          <p:cNvPr id="2" name="Title 1"/>
          <p:cNvSpPr>
            <a:spLocks noGrp="1"/>
          </p:cNvSpPr>
          <p:nvPr>
            <p:ph type="title"/>
          </p:nvPr>
        </p:nvSpPr>
        <p:spPr>
          <a:xfrm>
            <a:off x="71406" y="46033"/>
            <a:ext cx="7869564" cy="982641"/>
          </a:xfrm>
        </p:spPr>
        <p:txBody>
          <a:bodyPr>
            <a:normAutofit/>
          </a:bodyPr>
          <a:lstStyle/>
          <a:p>
            <a:r>
              <a:rPr lang="en-GB" sz="3600" b="1" dirty="0" smtClean="0">
                <a:solidFill>
                  <a:srgbClr val="C00000"/>
                </a:solidFill>
                <a:latin typeface="Book Antiqua" pitchFamily="18" charset="0"/>
              </a:rPr>
              <a:t>Requirements and Architecture</a:t>
            </a:r>
            <a:endParaRPr lang="en-GB" sz="3600" b="1" dirty="0">
              <a:solidFill>
                <a:schemeClr val="accent2">
                  <a:lumMod val="75000"/>
                </a:schemeClr>
              </a:solidFill>
              <a:effectLst>
                <a:outerShdw blurRad="38100" dist="38100" dir="2700000" algn="tl">
                  <a:srgbClr val="000000">
                    <a:alpha val="43137"/>
                  </a:srgbClr>
                </a:outerShdw>
              </a:effectLst>
              <a:latin typeface="Book Antiqua" panose="02040602050305030304" pitchFamily="18" charset="0"/>
              <a:ea typeface="Tahoma" panose="020B0604030504040204" pitchFamily="34" charset="0"/>
              <a:cs typeface="Tahoma" panose="020B0604030504040204" pitchFamily="34" charset="0"/>
            </a:endParaRPr>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857" y="-24"/>
            <a:ext cx="14001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reeform 23"/>
          <p:cNvSpPr/>
          <p:nvPr/>
        </p:nvSpPr>
        <p:spPr>
          <a:xfrm>
            <a:off x="1214414" y="1571612"/>
            <a:ext cx="2857520" cy="357190"/>
          </a:xfrm>
          <a:custGeom>
            <a:avLst/>
            <a:gdLst>
              <a:gd name="connsiteX0" fmla="*/ 3025422 w 3025422"/>
              <a:gd name="connsiteY0" fmla="*/ 509882 h 509882"/>
              <a:gd name="connsiteX1" fmla="*/ 1749778 w 3025422"/>
              <a:gd name="connsiteY1" fmla="*/ 13170 h 509882"/>
              <a:gd name="connsiteX2" fmla="*/ 0 w 3025422"/>
              <a:gd name="connsiteY2" fmla="*/ 430859 h 509882"/>
            </a:gdLst>
            <a:ahLst/>
            <a:cxnLst>
              <a:cxn ang="0">
                <a:pos x="connsiteX0" y="connsiteY0"/>
              </a:cxn>
              <a:cxn ang="0">
                <a:pos x="connsiteX1" y="connsiteY1"/>
              </a:cxn>
              <a:cxn ang="0">
                <a:pos x="connsiteX2" y="connsiteY2"/>
              </a:cxn>
            </a:cxnLst>
            <a:rect l="l" t="t" r="r" b="b"/>
            <a:pathLst>
              <a:path w="3025422" h="509882">
                <a:moveTo>
                  <a:pt x="3025422" y="509882"/>
                </a:moveTo>
                <a:cubicBezTo>
                  <a:pt x="2639718" y="268111"/>
                  <a:pt x="2254015" y="26340"/>
                  <a:pt x="1749778" y="13170"/>
                </a:cubicBezTo>
                <a:cubicBezTo>
                  <a:pt x="1245541" y="0"/>
                  <a:pt x="622770" y="215429"/>
                  <a:pt x="0" y="43085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0179" name="Object 3"/>
          <p:cNvGraphicFramePr>
            <a:graphicFrameLocks noChangeAspect="1"/>
          </p:cNvGraphicFramePr>
          <p:nvPr>
            <p:extLst>
              <p:ext uri="{D42A27DB-BD31-4B8C-83A1-F6EECF244321}">
                <p14:modId xmlns:p14="http://schemas.microsoft.com/office/powerpoint/2010/main" val="84576646"/>
              </p:ext>
            </p:extLst>
          </p:nvPr>
        </p:nvGraphicFramePr>
        <p:xfrm>
          <a:off x="8101044" y="1500174"/>
          <a:ext cx="971550" cy="971550"/>
        </p:xfrm>
        <a:graphic>
          <a:graphicData uri="http://schemas.openxmlformats.org/presentationml/2006/ole">
            <mc:AlternateContent xmlns:mc="http://schemas.openxmlformats.org/markup-compatibility/2006">
              <mc:Choice xmlns:v="urn:schemas-microsoft-com:vml" Requires="v">
                <p:oleObj spid="_x0000_s50200" name="Visio" r:id="rId6" imgW="971402" imgH="971616" progId="Visio.Drawing.15">
                  <p:link updateAutomatic="1"/>
                </p:oleObj>
              </mc:Choice>
              <mc:Fallback>
                <p:oleObj name="Visio" r:id="rId6" imgW="971402" imgH="971616" progId="Visio.Drawing.15">
                  <p:link updateAutomatic="1"/>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1044" y="1500174"/>
                        <a:ext cx="9715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Freeform 25"/>
          <p:cNvSpPr/>
          <p:nvPr/>
        </p:nvSpPr>
        <p:spPr>
          <a:xfrm>
            <a:off x="4500562" y="1571612"/>
            <a:ext cx="3571900" cy="357190"/>
          </a:xfrm>
          <a:custGeom>
            <a:avLst/>
            <a:gdLst>
              <a:gd name="connsiteX0" fmla="*/ 3025422 w 3025422"/>
              <a:gd name="connsiteY0" fmla="*/ 509882 h 509882"/>
              <a:gd name="connsiteX1" fmla="*/ 1749778 w 3025422"/>
              <a:gd name="connsiteY1" fmla="*/ 13170 h 509882"/>
              <a:gd name="connsiteX2" fmla="*/ 0 w 3025422"/>
              <a:gd name="connsiteY2" fmla="*/ 430859 h 509882"/>
            </a:gdLst>
            <a:ahLst/>
            <a:cxnLst>
              <a:cxn ang="0">
                <a:pos x="connsiteX0" y="connsiteY0"/>
              </a:cxn>
              <a:cxn ang="0">
                <a:pos x="connsiteX1" y="connsiteY1"/>
              </a:cxn>
              <a:cxn ang="0">
                <a:pos x="connsiteX2" y="connsiteY2"/>
              </a:cxn>
            </a:cxnLst>
            <a:rect l="l" t="t" r="r" b="b"/>
            <a:pathLst>
              <a:path w="3025422" h="509882">
                <a:moveTo>
                  <a:pt x="3025422" y="509882"/>
                </a:moveTo>
                <a:cubicBezTo>
                  <a:pt x="2639718" y="268111"/>
                  <a:pt x="2254015" y="26340"/>
                  <a:pt x="1749778" y="13170"/>
                </a:cubicBezTo>
                <a:cubicBezTo>
                  <a:pt x="1245541" y="0"/>
                  <a:pt x="622770" y="215429"/>
                  <a:pt x="0" y="43085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1428728" y="2571744"/>
            <a:ext cx="1428760" cy="276999"/>
          </a:xfrm>
          <a:prstGeom prst="rect">
            <a:avLst/>
          </a:prstGeom>
          <a:noFill/>
        </p:spPr>
        <p:txBody>
          <a:bodyPr wrap="square" rtlCol="0">
            <a:spAutoFit/>
          </a:bodyPr>
          <a:lstStyle/>
          <a:p>
            <a:r>
              <a:rPr lang="en-GB" sz="1200" dirty="0" smtClean="0">
                <a:latin typeface="Tahoma" panose="020B0604030504040204" pitchFamily="34" charset="0"/>
                <a:ea typeface="Tahoma" panose="020B0604030504040204" pitchFamily="34" charset="0"/>
                <a:cs typeface="Tahoma" panose="020B0604030504040204" pitchFamily="34" charset="0"/>
              </a:rPr>
              <a:t>Pedal Torque</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a:off x="2285984" y="3571876"/>
            <a:ext cx="1428760" cy="276999"/>
          </a:xfrm>
          <a:prstGeom prst="rect">
            <a:avLst/>
          </a:prstGeom>
          <a:noFill/>
        </p:spPr>
        <p:txBody>
          <a:bodyPr wrap="square" rtlCol="0">
            <a:spAutoFit/>
          </a:bodyPr>
          <a:lstStyle/>
          <a:p>
            <a:r>
              <a:rPr lang="en-GB" sz="1200" dirty="0" smtClean="0">
                <a:latin typeface="Tahoma" panose="020B0604030504040204" pitchFamily="34" charset="0"/>
                <a:ea typeface="Tahoma" panose="020B0604030504040204" pitchFamily="34" charset="0"/>
                <a:cs typeface="Tahoma" panose="020B0604030504040204" pitchFamily="34" charset="0"/>
              </a:rPr>
              <a:t>Torque Requests</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a:off x="5214942" y="3580629"/>
            <a:ext cx="1714512" cy="276999"/>
          </a:xfrm>
          <a:prstGeom prst="rect">
            <a:avLst/>
          </a:prstGeom>
          <a:noFill/>
        </p:spPr>
        <p:txBody>
          <a:bodyPr wrap="square" rtlCol="0">
            <a:spAutoFit/>
          </a:bodyPr>
          <a:lstStyle/>
          <a:p>
            <a:r>
              <a:rPr lang="en-GB" sz="1200" dirty="0" smtClean="0">
                <a:latin typeface="Tahoma" panose="020B0604030504040204" pitchFamily="34" charset="0"/>
                <a:ea typeface="Tahoma" panose="020B0604030504040204" pitchFamily="34" charset="0"/>
                <a:cs typeface="Tahoma" panose="020B0604030504040204" pitchFamily="34" charset="0"/>
              </a:rPr>
              <a:t>Position  Messages</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6286512" y="5857892"/>
            <a:ext cx="1785950" cy="461665"/>
          </a:xfrm>
          <a:prstGeom prst="rect">
            <a:avLst/>
          </a:prstGeom>
          <a:noFill/>
        </p:spPr>
        <p:txBody>
          <a:bodyPr wrap="square" rtlCol="0">
            <a:spAutoFit/>
          </a:bodyPr>
          <a:lstStyle/>
          <a:p>
            <a:r>
              <a:rPr lang="en-GB" sz="1200" dirty="0" smtClean="0">
                <a:latin typeface="Tahoma" panose="020B0604030504040204" pitchFamily="34" charset="0"/>
                <a:ea typeface="Tahoma" panose="020B0604030504040204" pitchFamily="34" charset="0"/>
                <a:cs typeface="Tahoma" panose="020B0604030504040204" pitchFamily="34" charset="0"/>
              </a:rPr>
              <a:t>Battery, Motor </a:t>
            </a:r>
            <a:r>
              <a:rPr lang="en-GB" sz="1200" dirty="0" err="1" smtClean="0">
                <a:latin typeface="Tahoma" panose="020B0604030504040204" pitchFamily="34" charset="0"/>
                <a:ea typeface="Tahoma" panose="020B0604030504040204" pitchFamily="34" charset="0"/>
                <a:cs typeface="Tahoma" panose="020B0604030504040204" pitchFamily="34" charset="0"/>
              </a:rPr>
              <a:t>Params</a:t>
            </a:r>
            <a:r>
              <a:rPr lang="en-GB" sz="1200" dirty="0" smtClean="0">
                <a:latin typeface="Tahoma" panose="020B0604030504040204" pitchFamily="34" charset="0"/>
                <a:ea typeface="Tahoma" panose="020B0604030504040204" pitchFamily="34" charset="0"/>
                <a:cs typeface="Tahoma" panose="020B0604030504040204" pitchFamily="34" charset="0"/>
              </a:rPr>
              <a:t>, Speed, Temp, Faults</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3071802" y="3967467"/>
            <a:ext cx="1143008" cy="461665"/>
          </a:xfrm>
          <a:prstGeom prst="rect">
            <a:avLst/>
          </a:prstGeom>
          <a:noFill/>
        </p:spPr>
        <p:txBody>
          <a:bodyPr wrap="square" rtlCol="0">
            <a:spAutoFit/>
          </a:bodyPr>
          <a:lstStyle/>
          <a:p>
            <a:r>
              <a:rPr lang="en-GB" sz="1200" dirty="0" smtClean="0">
                <a:latin typeface="Tahoma" panose="020B0604030504040204" pitchFamily="34" charset="0"/>
                <a:ea typeface="Tahoma" panose="020B0604030504040204" pitchFamily="34" charset="0"/>
                <a:cs typeface="Tahoma" panose="020B0604030504040204" pitchFamily="34" charset="0"/>
              </a:rPr>
              <a:t>Torque-Speed Requests</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1142976" y="3571876"/>
            <a:ext cx="1214446" cy="276999"/>
          </a:xfrm>
          <a:prstGeom prst="rect">
            <a:avLst/>
          </a:prstGeom>
          <a:noFill/>
        </p:spPr>
        <p:txBody>
          <a:bodyPr wrap="square" rtlCol="0">
            <a:spAutoFit/>
          </a:bodyPr>
          <a:lstStyle/>
          <a:p>
            <a:r>
              <a:rPr lang="en-GB" sz="1200" dirty="0" smtClean="0">
                <a:latin typeface="Tahoma" panose="020B0604030504040204" pitchFamily="34" charset="0"/>
                <a:ea typeface="Tahoma" panose="020B0604030504040204" pitchFamily="34" charset="0"/>
                <a:cs typeface="Tahoma" panose="020B0604030504040204" pitchFamily="34" charset="0"/>
              </a:rPr>
              <a:t>Battery </a:t>
            </a:r>
            <a:r>
              <a:rPr lang="en-GB" sz="1200" dirty="0" err="1" smtClean="0">
                <a:latin typeface="Tahoma" panose="020B0604030504040204" pitchFamily="34" charset="0"/>
                <a:ea typeface="Tahoma" panose="020B0604030504040204" pitchFamily="34" charset="0"/>
                <a:cs typeface="Tahoma" panose="020B0604030504040204" pitchFamily="34" charset="0"/>
              </a:rPr>
              <a:t>Params</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2214546" y="1571612"/>
            <a:ext cx="1785950" cy="276999"/>
          </a:xfrm>
          <a:prstGeom prst="rect">
            <a:avLst/>
          </a:prstGeom>
          <a:noFill/>
        </p:spPr>
        <p:txBody>
          <a:bodyPr wrap="square" rtlCol="0">
            <a:spAutoFit/>
          </a:bodyPr>
          <a:lstStyle/>
          <a:p>
            <a:r>
              <a:rPr lang="en-GB" sz="1200" dirty="0" smtClean="0">
                <a:latin typeface="Tahoma" panose="020B0604030504040204" pitchFamily="34" charset="0"/>
                <a:ea typeface="Tahoma" panose="020B0604030504040204" pitchFamily="34" charset="0"/>
                <a:cs typeface="Tahoma" panose="020B0604030504040204" pitchFamily="34" charset="0"/>
              </a:rPr>
              <a:t>SOC, Fuel Level</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5643570" y="1643050"/>
            <a:ext cx="1785950" cy="276999"/>
          </a:xfrm>
          <a:prstGeom prst="rect">
            <a:avLst/>
          </a:prstGeom>
          <a:noFill/>
        </p:spPr>
        <p:txBody>
          <a:bodyPr wrap="square" rtlCol="0">
            <a:spAutoFit/>
          </a:bodyPr>
          <a:lstStyle/>
          <a:p>
            <a:r>
              <a:rPr lang="en-GB" sz="1200" dirty="0" smtClean="0">
                <a:latin typeface="Tahoma" panose="020B0604030504040204" pitchFamily="34" charset="0"/>
                <a:ea typeface="Tahoma" panose="020B0604030504040204" pitchFamily="34" charset="0"/>
                <a:cs typeface="Tahoma" panose="020B0604030504040204" pitchFamily="34" charset="0"/>
              </a:rPr>
              <a:t>Battery, Motor Temp</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32" y="3324525"/>
            <a:ext cx="785818" cy="461665"/>
          </a:xfrm>
          <a:prstGeom prst="rect">
            <a:avLst/>
          </a:prstGeom>
          <a:noFill/>
        </p:spPr>
        <p:txBody>
          <a:bodyPr wrap="square" rtlCol="0">
            <a:spAutoFit/>
          </a:bodyPr>
          <a:lstStyle/>
          <a:p>
            <a:r>
              <a:rPr lang="en-GB" sz="1200" dirty="0" smtClean="0">
                <a:latin typeface="Tahoma" panose="020B0604030504040204" pitchFamily="34" charset="0"/>
                <a:ea typeface="Tahoma" panose="020B0604030504040204" pitchFamily="34" charset="0"/>
                <a:cs typeface="Tahoma" panose="020B0604030504040204" pitchFamily="34" charset="0"/>
              </a:rPr>
              <a:t>Pedal </a:t>
            </a:r>
          </a:p>
          <a:p>
            <a:r>
              <a:rPr lang="en-GB" sz="1200" dirty="0" smtClean="0">
                <a:latin typeface="Tahoma" panose="020B0604030504040204" pitchFamily="34" charset="0"/>
                <a:ea typeface="Tahoma" panose="020B0604030504040204" pitchFamily="34" charset="0"/>
                <a:cs typeface="Tahoma" panose="020B0604030504040204" pitchFamily="34" charset="0"/>
              </a:rPr>
              <a:t>Position</a:t>
            </a:r>
            <a:endParaRPr lang="en-GB" sz="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0181" name="Object 5"/>
          <p:cNvGraphicFramePr>
            <a:graphicFrameLocks noChangeAspect="1"/>
          </p:cNvGraphicFramePr>
          <p:nvPr>
            <p:extLst>
              <p:ext uri="{D42A27DB-BD31-4B8C-83A1-F6EECF244321}">
                <p14:modId xmlns:p14="http://schemas.microsoft.com/office/powerpoint/2010/main" val="3748171624"/>
              </p:ext>
            </p:extLst>
          </p:nvPr>
        </p:nvGraphicFramePr>
        <p:xfrm>
          <a:off x="214282" y="1428736"/>
          <a:ext cx="971550" cy="971550"/>
        </p:xfrm>
        <a:graphic>
          <a:graphicData uri="http://schemas.openxmlformats.org/presentationml/2006/ole">
            <mc:AlternateContent xmlns:mc="http://schemas.openxmlformats.org/markup-compatibility/2006">
              <mc:Choice xmlns:v="urn:schemas-microsoft-com:vml" Requires="v">
                <p:oleObj spid="_x0000_s50201" name="Visio" r:id="rId6" imgW="971402" imgH="971616" progId="Visio.Drawing.15">
                  <p:link updateAutomatic="1"/>
                </p:oleObj>
              </mc:Choice>
              <mc:Fallback>
                <p:oleObj name="Visio" r:id="rId6" imgW="971402" imgH="971616" progId="Visio.Drawing.15">
                  <p:link updateAutomatic="1"/>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282" y="1428736"/>
                        <a:ext cx="9715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TextBox 38"/>
          <p:cNvSpPr txBox="1"/>
          <p:nvPr/>
        </p:nvSpPr>
        <p:spPr>
          <a:xfrm>
            <a:off x="2000232" y="1285860"/>
            <a:ext cx="1785950" cy="276999"/>
          </a:xfrm>
          <a:prstGeom prst="rect">
            <a:avLst/>
          </a:prstGeom>
          <a:noFill/>
        </p:spPr>
        <p:txBody>
          <a:bodyPr wrap="square" rtlCol="0">
            <a:spAutoFit/>
          </a:bodyPr>
          <a:lstStyle/>
          <a:p>
            <a:r>
              <a:rPr lang="en-GB" sz="1200" dirty="0" smtClean="0">
                <a:latin typeface="Tahoma" panose="020B0604030504040204" pitchFamily="34" charset="0"/>
                <a:ea typeface="Tahoma" panose="020B0604030504040204" pitchFamily="34" charset="0"/>
                <a:cs typeface="Tahoma" panose="020B0604030504040204" pitchFamily="34" charset="0"/>
              </a:rPr>
              <a:t>Switch Drive Regimes</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520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0179"/>
                                        </p:tgtEl>
                                        <p:attrNameLst>
                                          <p:attrName>style.visibility</p:attrName>
                                        </p:attrNameLst>
                                      </p:cBhvr>
                                      <p:to>
                                        <p:strVal val="visible"/>
                                      </p:to>
                                    </p:set>
                                    <p:animEffect transition="in" filter="fade">
                                      <p:cBhvr>
                                        <p:cTn id="37" dur="1000"/>
                                        <p:tgtEl>
                                          <p:spTgt spid="50179"/>
                                        </p:tgtEl>
                                      </p:cBhvr>
                                    </p:animEffect>
                                    <p:anim calcmode="lin" valueType="num">
                                      <p:cBhvr>
                                        <p:cTn id="38" dur="1000" fill="hold"/>
                                        <p:tgtEl>
                                          <p:spTgt spid="50179"/>
                                        </p:tgtEl>
                                        <p:attrNameLst>
                                          <p:attrName>ppt_x</p:attrName>
                                        </p:attrNameLst>
                                      </p:cBhvr>
                                      <p:tavLst>
                                        <p:tav tm="0">
                                          <p:val>
                                            <p:strVal val="#ppt_x"/>
                                          </p:val>
                                        </p:tav>
                                        <p:tav tm="100000">
                                          <p:val>
                                            <p:strVal val="#ppt_x"/>
                                          </p:val>
                                        </p:tav>
                                      </p:tavLst>
                                    </p:anim>
                                    <p:anim calcmode="lin" valueType="num">
                                      <p:cBhvr>
                                        <p:cTn id="39" dur="1000" fill="hold"/>
                                        <p:tgtEl>
                                          <p:spTgt spid="50179"/>
                                        </p:tgtEl>
                                        <p:attrNameLst>
                                          <p:attrName>ppt_y</p:attrName>
                                        </p:attrNameLst>
                                      </p:cBhvr>
                                      <p:tavLst>
                                        <p:tav tm="0">
                                          <p:val>
                                            <p:strVal val="#ppt_y+.1"/>
                                          </p:val>
                                        </p:tav>
                                        <p:tav tm="100000">
                                          <p:val>
                                            <p:strVal val="#ppt_y"/>
                                          </p:val>
                                        </p:tav>
                                      </p:tavLst>
                                    </p:anim>
                                  </p:childTnLst>
                                </p:cTn>
                              </p:par>
                              <p:par>
                                <p:cTn id="40" presetID="42" presetClass="entr" presetSubtype="0" fill="hold" grpId="1"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par>
                                <p:cTn id="45" presetID="42" presetClass="entr" presetSubtype="0" fill="hold" grpId="1"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0181"/>
                                        </p:tgtEl>
                                        <p:attrNameLst>
                                          <p:attrName>style.visibility</p:attrName>
                                        </p:attrNameLst>
                                      </p:cBhvr>
                                      <p:to>
                                        <p:strVal val="visible"/>
                                      </p:to>
                                    </p:set>
                                    <p:animEffect transition="in" filter="fade">
                                      <p:cBhvr>
                                        <p:cTn id="52" dur="1000"/>
                                        <p:tgtEl>
                                          <p:spTgt spid="50181"/>
                                        </p:tgtEl>
                                      </p:cBhvr>
                                    </p:animEffect>
                                    <p:anim calcmode="lin" valueType="num">
                                      <p:cBhvr>
                                        <p:cTn id="53" dur="1000" fill="hold"/>
                                        <p:tgtEl>
                                          <p:spTgt spid="50181"/>
                                        </p:tgtEl>
                                        <p:attrNameLst>
                                          <p:attrName>ppt_x</p:attrName>
                                        </p:attrNameLst>
                                      </p:cBhvr>
                                      <p:tavLst>
                                        <p:tav tm="0">
                                          <p:val>
                                            <p:strVal val="#ppt_x"/>
                                          </p:val>
                                        </p:tav>
                                        <p:tav tm="100000">
                                          <p:val>
                                            <p:strVal val="#ppt_x"/>
                                          </p:val>
                                        </p:tav>
                                      </p:tavLst>
                                    </p:anim>
                                    <p:anim calcmode="lin" valueType="num">
                                      <p:cBhvr>
                                        <p:cTn id="54" dur="1000" fill="hold"/>
                                        <p:tgtEl>
                                          <p:spTgt spid="5018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4" grpId="1"/>
      <p:bldP spid="35" grpId="0"/>
      <p:bldP spid="36" grpId="0"/>
      <p:bldP spid="3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7884368" cy="1011222"/>
          </a:xfrm>
        </p:spPr>
        <p:txBody>
          <a:bodyPr>
            <a:normAutofit/>
          </a:bodyPr>
          <a:lstStyle/>
          <a:p>
            <a:r>
              <a:rPr lang="en-GB" sz="3600" b="1" dirty="0" smtClean="0">
                <a:solidFill>
                  <a:srgbClr val="C00000"/>
                </a:solidFill>
                <a:latin typeface="Book Antiqua" pitchFamily="18" charset="0"/>
              </a:rPr>
              <a:t>Design</a:t>
            </a:r>
            <a:r>
              <a:rPr lang="en-GB" sz="3200" b="1" dirty="0" smtClean="0">
                <a:solidFill>
                  <a:srgbClr val="C00000"/>
                </a:solidFill>
                <a:effectLst>
                  <a:outerShdw blurRad="38100" dist="38100" dir="2700000" algn="tl">
                    <a:srgbClr val="000000">
                      <a:alpha val="43137"/>
                    </a:srgbClr>
                  </a:outerShdw>
                </a:effectLst>
                <a:latin typeface="Book Antiqua" pitchFamily="18" charset="0"/>
              </a:rPr>
              <a:t> </a:t>
            </a:r>
            <a:r>
              <a:rPr lang="en-GB" sz="3600" b="1" dirty="0" smtClean="0">
                <a:solidFill>
                  <a:srgbClr val="C00000"/>
                </a:solidFill>
                <a:latin typeface="Book Antiqua" pitchFamily="18" charset="0"/>
              </a:rPr>
              <a:t>Process</a:t>
            </a:r>
            <a:endParaRPr lang="en-GB" sz="3600" b="1" dirty="0">
              <a:solidFill>
                <a:srgbClr val="C00000"/>
              </a:solidFill>
              <a:latin typeface="Book Antiqua" pitchFamily="18"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857" y="-24"/>
            <a:ext cx="14001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4" name="Picture 2"/>
          <p:cNvPicPr>
            <a:picLocks noGrp="1" noChangeAspect="1" noChangeArrowheads="1"/>
          </p:cNvPicPr>
          <p:nvPr>
            <p:ph idx="1"/>
          </p:nvPr>
        </p:nvPicPr>
        <p:blipFill>
          <a:blip r:embed="rId4"/>
          <a:srcRect/>
          <a:stretch>
            <a:fillRect/>
          </a:stretch>
        </p:blipFill>
        <p:spPr bwMode="auto">
          <a:xfrm>
            <a:off x="123821" y="1357298"/>
            <a:ext cx="8848048" cy="4929222"/>
          </a:xfrm>
          <a:prstGeom prst="rect">
            <a:avLst/>
          </a:prstGeom>
          <a:noFill/>
          <a:ln w="9525">
            <a:noFill/>
            <a:miter lim="800000"/>
            <a:headEnd/>
            <a:tailEnd/>
          </a:ln>
          <a:effectLst/>
        </p:spPr>
      </p:pic>
    </p:spTree>
    <p:extLst>
      <p:ext uri="{BB962C8B-B14F-4D97-AF65-F5344CB8AC3E}">
        <p14:creationId xmlns:p14="http://schemas.microsoft.com/office/powerpoint/2010/main" val="1545209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144000" cy="928694"/>
          </a:xfrm>
        </p:spPr>
        <p:txBody>
          <a:bodyPr>
            <a:noAutofit/>
          </a:bodyPr>
          <a:lstStyle/>
          <a:p>
            <a:r>
              <a:rPr lang="en-US" sz="3600" b="1" dirty="0" smtClean="0">
                <a:solidFill>
                  <a:srgbClr val="C00000"/>
                </a:solidFill>
                <a:latin typeface="Book Antiqua" pitchFamily="18" charset="0"/>
              </a:rPr>
              <a:t>Design</a:t>
            </a:r>
            <a:r>
              <a:rPr lang="en-US" dirty="0" smtClean="0">
                <a:solidFill>
                  <a:srgbClr val="C00000"/>
                </a:solidFill>
                <a:latin typeface="Book Antiqua" pitchFamily="18" charset="0"/>
              </a:rPr>
              <a:t>: </a:t>
            </a:r>
            <a:r>
              <a:rPr lang="en-US" sz="3600" b="1" dirty="0" smtClean="0">
                <a:solidFill>
                  <a:srgbClr val="C00000"/>
                </a:solidFill>
                <a:latin typeface="Book Antiqua" pitchFamily="18" charset="0"/>
              </a:rPr>
              <a:t>Vehicle States</a:t>
            </a:r>
            <a:endParaRPr lang="en-GB" sz="3600" b="1" dirty="0">
              <a:solidFill>
                <a:srgbClr val="C00000"/>
              </a:solidFill>
              <a:latin typeface="Book Antiqua" pitchFamily="18"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857" y="-24"/>
            <a:ext cx="14001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2" name="Picture 2" descr="C:\Users\Gerald\Desktop\Pauline_Paper\States.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87624" y="998539"/>
            <a:ext cx="6556233" cy="486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86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C:\Users\Gerald\Desktop\Pauline_Paper\Generator Contro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80728"/>
            <a:ext cx="6586331" cy="4356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4346" y="274638"/>
            <a:ext cx="8229600" cy="634082"/>
          </a:xfrm>
        </p:spPr>
        <p:txBody>
          <a:bodyPr>
            <a:noAutofit/>
          </a:bodyPr>
          <a:lstStyle/>
          <a:p>
            <a:r>
              <a:rPr lang="en-US" sz="4000" dirty="0" smtClean="0">
                <a:solidFill>
                  <a:srgbClr val="C00000"/>
                </a:solidFill>
                <a:latin typeface="Book Antiqua" pitchFamily="18" charset="0"/>
              </a:rPr>
              <a:t>Design: Generator </a:t>
            </a:r>
            <a:r>
              <a:rPr lang="en-US" sz="4000" dirty="0">
                <a:solidFill>
                  <a:srgbClr val="C00000"/>
                </a:solidFill>
                <a:latin typeface="Book Antiqua" pitchFamily="18" charset="0"/>
              </a:rPr>
              <a:t>Control Unit</a:t>
            </a:r>
            <a:endParaRPr lang="en-GB" sz="4000" dirty="0">
              <a:solidFill>
                <a:srgbClr val="C00000"/>
              </a:solidFill>
              <a:latin typeface="Book Antiqua" pitchFamily="18" charset="0"/>
            </a:endParaRPr>
          </a:p>
        </p:txBody>
      </p:sp>
      <p:pic>
        <p:nvPicPr>
          <p:cNvPr id="532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2269" y="4755"/>
            <a:ext cx="140176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1"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07504" y="3717032"/>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465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2455</TotalTime>
  <Words>939</Words>
  <Application>Microsoft Office PowerPoint</Application>
  <PresentationFormat>On-screen Show (4:3)</PresentationFormat>
  <Paragraphs>109</Paragraphs>
  <Slides>18</Slides>
  <Notes>13</Notes>
  <HiddenSlides>0</HiddenSlides>
  <MMClips>0</MMClips>
  <ScaleCrop>false</ScaleCrop>
  <HeadingPairs>
    <vt:vector size="6" baseType="variant">
      <vt:variant>
        <vt:lpstr>Theme</vt:lpstr>
      </vt:variant>
      <vt:variant>
        <vt:i4>2</vt:i4>
      </vt:variant>
      <vt:variant>
        <vt:lpstr>Links</vt:lpstr>
      </vt:variant>
      <vt:variant>
        <vt:i4>2</vt:i4>
      </vt:variant>
      <vt:variant>
        <vt:lpstr>Slide Titles</vt:lpstr>
      </vt:variant>
      <vt:variant>
        <vt:i4>18</vt:i4>
      </vt:variant>
    </vt:vector>
  </HeadingPairs>
  <TitlesOfParts>
    <vt:vector size="22" baseType="lpstr">
      <vt:lpstr>Office Theme</vt:lpstr>
      <vt:lpstr>13_一般</vt:lpstr>
      <vt:lpstr>C:\Users\pktpaulie\Dropbox\MSc WORK 2014\MSc Project\matlab_code.vsdx</vt:lpstr>
      <vt:lpstr>C:\Users\pktpaulie\Dropbox\MSc WORK 2014\MSc Project\matlab_code.vsdx</vt:lpstr>
      <vt:lpstr>About OMICS Group</vt:lpstr>
      <vt:lpstr>About OMICS Group Conferences</vt:lpstr>
      <vt:lpstr>Development of the  Kiira EV SMACK Supervisory Firmware</vt:lpstr>
      <vt:lpstr>Presentation Outline </vt:lpstr>
      <vt:lpstr>Kiira Motors - Uganda</vt:lpstr>
      <vt:lpstr>Requirements and Architecture</vt:lpstr>
      <vt:lpstr>Design Process</vt:lpstr>
      <vt:lpstr>Design: Vehicle States</vt:lpstr>
      <vt:lpstr>Design: Generator Control Unit</vt:lpstr>
      <vt:lpstr>Design: Motor Controller</vt:lpstr>
      <vt:lpstr>PowerPoint Presentation</vt:lpstr>
      <vt:lpstr>Engine Mode</vt:lpstr>
      <vt:lpstr>PowerPoint Presentation</vt:lpstr>
      <vt:lpstr>Hybrid Mode</vt:lpstr>
      <vt:lpstr>Design: Thermal Management </vt:lpstr>
      <vt:lpstr>Component Specifications</vt:lpstr>
      <vt:lpstr>System Tests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dc:creator>
  <cp:lastModifiedBy>Riya Dhar</cp:lastModifiedBy>
  <cp:revision>231</cp:revision>
  <dcterms:created xsi:type="dcterms:W3CDTF">2015-07-08T08:44:51Z</dcterms:created>
  <dcterms:modified xsi:type="dcterms:W3CDTF">2015-09-24T09:05:52Z</dcterms:modified>
</cp:coreProperties>
</file>