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3" r:id="rId2"/>
    <p:sldId id="324" r:id="rId3"/>
    <p:sldId id="284" r:id="rId4"/>
    <p:sldId id="283" r:id="rId5"/>
    <p:sldId id="336" r:id="rId6"/>
    <p:sldId id="297" r:id="rId7"/>
    <p:sldId id="318" r:id="rId8"/>
    <p:sldId id="329" r:id="rId9"/>
    <p:sldId id="285" r:id="rId10"/>
    <p:sldId id="337" r:id="rId11"/>
    <p:sldId id="338" r:id="rId12"/>
    <p:sldId id="319" r:id="rId13"/>
    <p:sldId id="331" r:id="rId14"/>
    <p:sldId id="286" r:id="rId15"/>
    <p:sldId id="287" r:id="rId16"/>
    <p:sldId id="321" r:id="rId17"/>
    <p:sldId id="332" r:id="rId18"/>
    <p:sldId id="288" r:id="rId19"/>
    <p:sldId id="289" r:id="rId20"/>
    <p:sldId id="325" r:id="rId21"/>
    <p:sldId id="300" r:id="rId22"/>
    <p:sldId id="320" r:id="rId23"/>
    <p:sldId id="317" r:id="rId24"/>
    <p:sldId id="333" r:id="rId25"/>
    <p:sldId id="311" r:id="rId26"/>
    <p:sldId id="290" r:id="rId27"/>
    <p:sldId id="305" r:id="rId28"/>
    <p:sldId id="323" r:id="rId29"/>
    <p:sldId id="334" r:id="rId30"/>
    <p:sldId id="291" r:id="rId31"/>
    <p:sldId id="292" r:id="rId32"/>
    <p:sldId id="308" r:id="rId33"/>
    <p:sldId id="304" r:id="rId34"/>
    <p:sldId id="330" r:id="rId35"/>
    <p:sldId id="327" r:id="rId36"/>
    <p:sldId id="328" r:id="rId37"/>
    <p:sldId id="296" r:id="rId38"/>
    <p:sldId id="301" r:id="rId39"/>
    <p:sldId id="335" r:id="rId40"/>
    <p:sldId id="315" r:id="rId41"/>
    <p:sldId id="316" r:id="rId42"/>
    <p:sldId id="294" r:id="rId43"/>
    <p:sldId id="293" r:id="rId44"/>
    <p:sldId id="278" r:id="rId45"/>
    <p:sldId id="306" r:id="rId46"/>
    <p:sldId id="307" r:id="rId47"/>
    <p:sldId id="299" r:id="rId48"/>
    <p:sldId id="326" r:id="rId49"/>
    <p:sldId id="310" r:id="rId50"/>
    <p:sldId id="322" r:id="rId51"/>
    <p:sldId id="303" r:id="rId52"/>
    <p:sldId id="298" r:id="rId53"/>
    <p:sldId id="314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892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6CC05-BC0D-4B0D-A7D1-941BA654F68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F2F1D-BC03-4998-BD83-BF7D81CE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61FDC-F8CB-4D21-885C-AEAF3608A1B9}" type="slidenum">
              <a:rPr lang="es-ES" smtClean="0"/>
              <a:pPr/>
              <a:t>44</a:t>
            </a:fld>
            <a:endParaRPr lang="es-E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91CE-EE56-4907-87E3-B55D1BF04137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9651-4658-4BC8-94C4-5FBBCDDEF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/imgres?imgurl=http://news.bbcimg.co.uk/media/images/66056000/jpg/_66056567_66056566.jpg&amp;imgrefurl=http://www.bbc.co.uk/news/business-21609888&amp;docid=8sj0Ncp2IODtaM&amp;tbnid=uFg8m5P7jZGbqM:&amp;w=640&amp;h=360&amp;ei=FiyrU-XtBomHqga5jYKYBQ&amp;ved=0CAIQxiAwAA&amp;iact=c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eoearth.org/files/142601_142700/142604/dispersants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86" y="-58113"/>
            <a:ext cx="8928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Distribution and Concentrations </a:t>
            </a:r>
            <a:r>
              <a:rPr lang="en-US" sz="2400" b="1" dirty="0" smtClean="0">
                <a:solidFill>
                  <a:schemeClr val="bg1"/>
                </a:solidFill>
              </a:rPr>
              <a:t>of Petroleum Hydrocarbons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Associated with </a:t>
            </a: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BP/Deepwater </a:t>
            </a:r>
            <a:r>
              <a:rPr lang="en-US" sz="2400" b="1" dirty="0" smtClean="0">
                <a:solidFill>
                  <a:schemeClr val="bg1"/>
                </a:solidFill>
              </a:rPr>
              <a:t> Horizon </a:t>
            </a:r>
            <a:r>
              <a:rPr lang="en-US" sz="2400" b="1" dirty="0" smtClean="0">
                <a:solidFill>
                  <a:schemeClr val="bg1"/>
                </a:solidFill>
              </a:rPr>
              <a:t>Oil Spill, </a:t>
            </a:r>
            <a:r>
              <a:rPr lang="en-US" sz="2400" b="1" dirty="0" smtClean="0">
                <a:solidFill>
                  <a:schemeClr val="bg1"/>
                </a:solidFill>
              </a:rPr>
              <a:t> Gulf </a:t>
            </a:r>
            <a:r>
              <a:rPr lang="en-US" sz="2400" b="1" dirty="0" smtClean="0">
                <a:solidFill>
                  <a:schemeClr val="bg1"/>
                </a:solidFill>
              </a:rPr>
              <a:t>of Mexico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64770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http://www.eoearth.org/files/142601_142700/142604/dispersants7.jpg</a:t>
            </a:r>
          </a:p>
        </p:txBody>
      </p:sp>
    </p:spTree>
    <p:extLst>
      <p:ext uri="{BB962C8B-B14F-4D97-AF65-F5344CB8AC3E}">
        <p14:creationId xmlns:p14="http://schemas.microsoft.com/office/powerpoint/2010/main" val="15396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5486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Compounds Examined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TPH – C8-C40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Total PAHs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C-3 </a:t>
            </a:r>
            <a:r>
              <a:rPr lang="en-US" sz="2000" b="1" dirty="0" err="1">
                <a:solidFill>
                  <a:schemeClr val="bg1"/>
                </a:solidFill>
              </a:rPr>
              <a:t>Napthalenes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C-2 </a:t>
            </a:r>
            <a:r>
              <a:rPr lang="en-US" sz="2000" b="1" dirty="0" err="1">
                <a:solidFill>
                  <a:schemeClr val="bg1"/>
                </a:solidFill>
              </a:rPr>
              <a:t>Phenanthrenes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anthracenes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C-4 </a:t>
            </a:r>
            <a:r>
              <a:rPr lang="en-US" sz="2000" b="1" dirty="0" err="1">
                <a:solidFill>
                  <a:schemeClr val="bg1"/>
                </a:solidFill>
              </a:rPr>
              <a:t>Phenanthrenes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anthracenes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C-1 </a:t>
            </a:r>
            <a:r>
              <a:rPr lang="en-US" sz="2000" b="1" dirty="0" err="1">
                <a:solidFill>
                  <a:schemeClr val="bg1"/>
                </a:solidFill>
              </a:rPr>
              <a:t>Benzo</a:t>
            </a:r>
            <a:r>
              <a:rPr lang="en-US" sz="2000" b="1" dirty="0">
                <a:solidFill>
                  <a:schemeClr val="bg1"/>
                </a:solidFill>
              </a:rPr>
              <a:t>(a)</a:t>
            </a:r>
            <a:r>
              <a:rPr lang="en-US" sz="2000" b="1" dirty="0" err="1">
                <a:solidFill>
                  <a:schemeClr val="bg1"/>
                </a:solidFill>
              </a:rPr>
              <a:t>anthracenes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chrysenes</a:t>
            </a:r>
            <a:r>
              <a:rPr lang="en-US" sz="2000" b="1" dirty="0">
                <a:solidFill>
                  <a:schemeClr val="bg1"/>
                </a:solidFill>
              </a:rPr>
              <a:t>.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Also - 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C-2 </a:t>
            </a:r>
            <a:r>
              <a:rPr lang="en-US" sz="2000" b="1" dirty="0" err="1">
                <a:solidFill>
                  <a:schemeClr val="bg1"/>
                </a:solidFill>
              </a:rPr>
              <a:t>Dibenzothiophenes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C-3 </a:t>
            </a:r>
            <a:r>
              <a:rPr lang="en-US" sz="2000" b="1" dirty="0" err="1">
                <a:solidFill>
                  <a:schemeClr val="bg1"/>
                </a:solidFill>
              </a:rPr>
              <a:t>Dibenzothiophenes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C-4 </a:t>
            </a:r>
            <a:r>
              <a:rPr lang="en-US" sz="2000" b="1" dirty="0" err="1">
                <a:solidFill>
                  <a:schemeClr val="bg1"/>
                </a:solidFill>
              </a:rPr>
              <a:t>Dibenzothiophenes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C-2 </a:t>
            </a:r>
            <a:r>
              <a:rPr lang="en-US" sz="2000" b="1" dirty="0" err="1">
                <a:solidFill>
                  <a:schemeClr val="bg1"/>
                </a:solidFill>
              </a:rPr>
              <a:t>Napthalenes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C-4 </a:t>
            </a:r>
            <a:r>
              <a:rPr lang="en-US" sz="2000" b="1" dirty="0" err="1">
                <a:solidFill>
                  <a:schemeClr val="bg1"/>
                </a:solidFill>
              </a:rPr>
              <a:t>Napthalenes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C-3 </a:t>
            </a:r>
            <a:r>
              <a:rPr lang="en-US" sz="2000" b="1" dirty="0" err="1">
                <a:solidFill>
                  <a:schemeClr val="bg1"/>
                </a:solidFill>
              </a:rPr>
              <a:t>Fluorenes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C-1 </a:t>
            </a:r>
            <a:r>
              <a:rPr lang="en-US" sz="2000" b="1" dirty="0" err="1">
                <a:solidFill>
                  <a:schemeClr val="bg1"/>
                </a:solidFill>
              </a:rPr>
              <a:t>Phenanthrenes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anthracenes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	C-2 </a:t>
            </a:r>
            <a:r>
              <a:rPr lang="en-US" sz="2000" b="1" dirty="0" err="1">
                <a:solidFill>
                  <a:schemeClr val="bg1"/>
                </a:solidFill>
              </a:rPr>
              <a:t>Sub’d</a:t>
            </a:r>
            <a:r>
              <a:rPr lang="en-US" sz="2000" b="1" dirty="0">
                <a:solidFill>
                  <a:schemeClr val="bg1"/>
                </a:solidFill>
              </a:rPr>
              <a:t> B9a)/</a:t>
            </a:r>
            <a:r>
              <a:rPr lang="en-US" sz="2000" b="1" dirty="0" err="1">
                <a:solidFill>
                  <a:schemeClr val="bg1"/>
                </a:solidFill>
              </a:rPr>
              <a:t>chrysenes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97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862" y="609600"/>
            <a:ext cx="4101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Media Examined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59716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.	Sediment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.	Seawater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.	Marine Fauna and Flora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.	Commercial Seafood Species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rews suck up oil from the Deepwater Horizon disaster in Grand Isle, Louisiana, on June 9, 2010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44" y="838200"/>
            <a:ext cx="921173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443246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http://www.cnn.com/2013/01/11/us/gulf-oil-spill-settlement/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1674" y="54114"/>
            <a:ext cx="2210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Sediment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425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Sediment Techniques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99" y="2209800"/>
            <a:ext cx="84879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.     TPHs - GC-FID Scan, Method Reference EPA 3550/8000-GC-FID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PAHs and Alkylated PAHs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–	Method Reference EPA 3540/8270 GC/MS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Also by GC/MS – Method Reference EPA 8015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 -     Modifications – 6010, 7471, &amp; 8260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24279"/>
              </p:ext>
            </p:extLst>
          </p:nvPr>
        </p:nvGraphicFramePr>
        <p:xfrm>
          <a:off x="762000" y="244842"/>
          <a:ext cx="7391400" cy="638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SPW 10.0 Graph" r:id="rId3" imgW="6958307" imgH="6006483" progId="SigmaPlotGraphicObject.9">
                  <p:embed/>
                </p:oleObj>
              </mc:Choice>
              <mc:Fallback>
                <p:oleObj name="SPW 10.0 Graph" r:id="rId3" imgW="6958307" imgH="6006483" progId="SigmaPlotGraphicObject.9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4842"/>
                        <a:ext cx="7391400" cy="6384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ject 3"/>
          <p:cNvPicPr>
            <a:picLocks noChangeArrowheads="1"/>
          </p:cNvPicPr>
          <p:nvPr/>
        </p:nvPicPr>
        <p:blipFill>
          <a:blip r:embed="rId2" cstate="print"/>
          <a:srcRect l="-1437" t="-2600" b="-1404"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deepwaterclaims.net/wp-content/uploads/2013/06/bp-oil-spil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8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550223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http://www.deepwaterclaims.net/wp-content/uploads/2013/06/bp-oil-spill-2.jpg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4033" y="1592759"/>
            <a:ext cx="2369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Seawater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820" y="572869"/>
            <a:ext cx="421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Seawater Techniques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16076"/>
            <a:ext cx="79419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.     </a:t>
            </a:r>
            <a:r>
              <a:rPr lang="en-US" sz="2400" b="1" dirty="0" err="1" smtClean="0">
                <a:solidFill>
                  <a:schemeClr val="bg1"/>
                </a:solidFill>
              </a:rPr>
              <a:t>Wildco</a:t>
            </a:r>
            <a:r>
              <a:rPr lang="en-US" sz="2400" b="1" dirty="0" smtClean="0">
                <a:solidFill>
                  <a:schemeClr val="bg1"/>
                </a:solidFill>
              </a:rPr>
              <a:t> vertical PVC seawater sampler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</a:t>
            </a:r>
            <a:r>
              <a:rPr lang="en-US" sz="2400" b="1" dirty="0" err="1" smtClean="0">
                <a:solidFill>
                  <a:schemeClr val="bg1"/>
                </a:solidFill>
              </a:rPr>
              <a:t>Dynasorb</a:t>
            </a:r>
            <a:r>
              <a:rPr lang="en-US" sz="2400" b="1" dirty="0" smtClean="0">
                <a:solidFill>
                  <a:schemeClr val="bg1"/>
                </a:solidFill>
              </a:rPr>
              <a:t> adsorbent cloth – state-of-the-art oil adsorbent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Processed by EPA laboratories for TPH, Total PAH, and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PAH components, by GC/MS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248350" y="317170"/>
          <a:ext cx="6524050" cy="631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SPW 10.0 Graph" r:id="rId3" imgW="5865091" imgH="5676530" progId="SigmaPlotGraphicObject.9">
                  <p:embed/>
                </p:oleObj>
              </mc:Choice>
              <mc:Fallback>
                <p:oleObj name="SPW 10.0 Graph" r:id="rId3" imgW="5865091" imgH="5676530" progId="SigmaPlotGraphicObject.9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50" y="317170"/>
                        <a:ext cx="6524050" cy="6312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ject 4"/>
          <p:cNvPicPr>
            <a:picLocks noChangeArrowheads="1"/>
          </p:cNvPicPr>
          <p:nvPr/>
        </p:nvPicPr>
        <p:blipFill>
          <a:blip r:embed="rId2" cstate="print"/>
          <a:srcRect l="-1752" t="-2588" r="-52" b="-1413"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706306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Paul W. Sammarco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Louisiana Universities Marine Consortium (LUMCON)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Chauvin, LA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Steve R. </a:t>
            </a:r>
            <a:r>
              <a:rPr lang="en-US" sz="2800" b="1" dirty="0" err="1">
                <a:solidFill>
                  <a:schemeClr val="bg1"/>
                </a:solidFill>
              </a:rPr>
              <a:t>Kolian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EcoRigs</a:t>
            </a:r>
            <a:r>
              <a:rPr lang="en-US" sz="1600" b="1" dirty="0">
                <a:solidFill>
                  <a:schemeClr val="bg1"/>
                </a:solidFill>
              </a:rPr>
              <a:t> Non-Profit Org.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Baton Rouge, LA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Richard A.F. </a:t>
            </a:r>
            <a:r>
              <a:rPr lang="en-US" sz="2800" b="1" dirty="0" err="1">
                <a:solidFill>
                  <a:schemeClr val="bg1"/>
                </a:solidFill>
              </a:rPr>
              <a:t>Warby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Department of Natural Sciences, Assumption College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Worcester, MA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Jennifer L. </a:t>
            </a:r>
            <a:r>
              <a:rPr lang="en-US" sz="2800" b="1" dirty="0" err="1">
                <a:solidFill>
                  <a:schemeClr val="bg1"/>
                </a:solidFill>
              </a:rPr>
              <a:t>Bouldin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Ecotoxicology Research Facility, Dept. Biological Sciences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Arkansas State University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State University, AR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Wilma A. </a:t>
            </a:r>
            <a:r>
              <a:rPr lang="en-US" sz="2800" b="1" dirty="0" err="1">
                <a:solidFill>
                  <a:schemeClr val="bg1"/>
                </a:solidFill>
              </a:rPr>
              <a:t>Subra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Subra</a:t>
            </a:r>
            <a:r>
              <a:rPr lang="en-US" sz="1600" b="1" dirty="0">
                <a:solidFill>
                  <a:schemeClr val="bg1"/>
                </a:solidFill>
              </a:rPr>
              <a:t> Company/Louisiana Environmental Action Network (LEAN)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New Iberia, LA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Scott A. Porter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EcoLogic</a:t>
            </a:r>
            <a:r>
              <a:rPr lang="en-US" sz="1600" b="1" dirty="0">
                <a:solidFill>
                  <a:schemeClr val="bg1"/>
                </a:solidFill>
              </a:rPr>
              <a:t> Environmental, Inc.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Houma</a:t>
            </a:r>
            <a:r>
              <a:rPr lang="en-US" sz="1600" b="1" dirty="0" smtClean="0">
                <a:solidFill>
                  <a:schemeClr val="bg1"/>
                </a:solidFill>
              </a:rPr>
              <a:t> LA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o-Flo water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2590800" cy="65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2057400"/>
            <a:ext cx="3455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Niskin</a:t>
            </a:r>
            <a:r>
              <a:rPr lang="en-US" sz="4800" b="1" dirty="0" smtClean="0">
                <a:solidFill>
                  <a:schemeClr val="bg1"/>
                </a:solidFill>
              </a:rPr>
              <a:t> Bottle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of-ManWVacuumCleaner&amp;Duck-1.jpg"/>
          <p:cNvPicPr>
            <a:picLocks noChangeAspect="1"/>
          </p:cNvPicPr>
          <p:nvPr/>
        </p:nvPicPr>
        <p:blipFill rotWithShape="1">
          <a:blip r:embed="rId2" cstate="print"/>
          <a:srcRect l="3523" t="2112" r="3276" b="2709"/>
          <a:stretch/>
        </p:blipFill>
        <p:spPr>
          <a:xfrm>
            <a:off x="41256" y="152400"/>
            <a:ext cx="9102744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bluelifeconservation.files.wordpress.com/2010/06/oiled-pelican-queen-bess-islandjpg-3f2c59e5902e116c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8" y="867481"/>
            <a:ext cx="8099502" cy="53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086" y="630212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http://bluelifeconservation.files.wordpress.com/2010/06/oiled-pelican-queen-bess-islandjpg-3f2c59e5902e116c_large.jpg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0"/>
            <a:ext cx="345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Fauna and …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dn.phys.org/newman/gfx/news/hires/2012/japanesec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4" y="821978"/>
            <a:ext cx="9170454" cy="60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6443246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http://phys.org/news/2012-02-mitsui-fine-gulf-oil.html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0"/>
            <a:ext cx="145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Flora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686" y="358914"/>
            <a:ext cx="3562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Fauna and Flora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699" y="1905000"/>
            <a:ext cx="683110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.     </a:t>
            </a:r>
            <a:r>
              <a:rPr lang="en-US" sz="2400" b="1" dirty="0" err="1" smtClean="0">
                <a:solidFill>
                  <a:schemeClr val="bg1"/>
                </a:solidFill>
              </a:rPr>
              <a:t>Seagrass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Ruppia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maritima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</a:t>
            </a:r>
            <a:r>
              <a:rPr lang="en-US" sz="2400" b="1" dirty="0" err="1" smtClean="0">
                <a:solidFill>
                  <a:schemeClr val="bg1"/>
                </a:solidFill>
              </a:rPr>
              <a:t>Marshgrass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Spartina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alterniflora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Algae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Sargassum</a:t>
            </a:r>
            <a:r>
              <a:rPr lang="en-US" sz="2400" b="1" dirty="0" smtClean="0">
                <a:solidFill>
                  <a:schemeClr val="bg1"/>
                </a:solidFill>
              </a:rPr>
              <a:t> spp.)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Coral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Tubastraea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coccinea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Encrusting Bryozoans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Membranipora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err="1" smtClean="0">
                <a:solidFill>
                  <a:schemeClr val="bg1"/>
                </a:solidFill>
              </a:rPr>
              <a:t>Aeverilla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and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Parasmittina</a:t>
            </a:r>
            <a:r>
              <a:rPr lang="en-US" sz="2400" b="1" dirty="0" smtClean="0">
                <a:solidFill>
                  <a:schemeClr val="bg1"/>
                </a:solidFill>
              </a:rPr>
              <a:t> spp.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2264"/>
              </p:ext>
            </p:extLst>
          </p:nvPr>
        </p:nvGraphicFramePr>
        <p:xfrm>
          <a:off x="1195739" y="381000"/>
          <a:ext cx="6957661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SPW 10.0 Graph" r:id="rId3" imgW="6660360" imgH="5749560" progId="SigmaPlotGraphicObject.9">
                  <p:embed/>
                </p:oleObj>
              </mc:Choice>
              <mc:Fallback>
                <p:oleObj name="SPW 10.0 Graph" r:id="rId3" imgW="6660360" imgH="5749560" progId="SigmaPlotGraphicObject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739" y="381000"/>
                        <a:ext cx="6957661" cy="601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3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ject 2"/>
          <p:cNvPicPr>
            <a:picLocks noChangeArrowheads="1"/>
          </p:cNvPicPr>
          <p:nvPr/>
        </p:nvPicPr>
        <p:blipFill>
          <a:blip r:embed="rId2" cstate="print"/>
          <a:srcRect l="-1698" t="-2579" r="-50" b="-1447"/>
          <a:stretch>
            <a:fillRect/>
          </a:stretch>
        </p:blipFill>
        <p:spPr bwMode="auto">
          <a:xfrm>
            <a:off x="304800" y="152400"/>
            <a:ext cx="807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513514" cy="48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30613" y="685800"/>
            <a:ext cx="3737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Fauna and Flora (combined)</a:t>
            </a:r>
          </a:p>
          <a:p>
            <a:pPr algn="ctr"/>
            <a:r>
              <a:rPr lang="en-US" sz="2400" b="1" dirty="0" err="1" smtClean="0"/>
              <a:t>Naphthalenes</a:t>
            </a:r>
            <a:r>
              <a:rPr lang="en-US" sz="2400" b="1" dirty="0" smtClean="0"/>
              <a:t>(C3)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8929" y="6019800"/>
            <a:ext cx="201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Terrebonne Bay, LA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2630" y="5486400"/>
            <a:ext cx="99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Spill Site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8670" y="5029200"/>
            <a:ext cx="15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Mobile Bay, 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1357" y="3962400"/>
            <a:ext cx="158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St. Petersburg,</a:t>
            </a:r>
          </a:p>
          <a:p>
            <a:pPr algn="ctr"/>
            <a:r>
              <a:rPr lang="en-US" b="1" dirty="0" smtClean="0"/>
              <a:t>FL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7620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2.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25780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Longitude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4953000"/>
            <a:ext cx="106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Latitude</a:t>
            </a:r>
            <a:endParaRPr lang="en-US" sz="2000" b="1" dirty="0"/>
          </a:p>
        </p:txBody>
      </p:sp>
      <p:sp>
        <p:nvSpPr>
          <p:cNvPr id="13" name="Bent-Up Arrow 12"/>
          <p:cNvSpPr/>
          <p:nvPr/>
        </p:nvSpPr>
        <p:spPr>
          <a:xfrm rot="16200000">
            <a:off x="8019588" y="2670528"/>
            <a:ext cx="621792" cy="4572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17719" y="3223736"/>
            <a:ext cx="1376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Limit for</a:t>
            </a:r>
          </a:p>
          <a:p>
            <a:pPr algn="ctr"/>
            <a:r>
              <a:rPr lang="en-US" sz="1400" b="1" dirty="0" smtClean="0"/>
              <a:t>Consumption</a:t>
            </a:r>
          </a:p>
          <a:p>
            <a:pPr algn="ctr"/>
            <a:r>
              <a:rPr lang="en-US" sz="1400" b="1" dirty="0" smtClean="0"/>
              <a:t>of Aquatic Orgs.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575222"/>
            <a:ext cx="1219200" cy="5924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50" b="1" dirty="0" err="1" smtClean="0"/>
              <a:t>ppm</a:t>
            </a:r>
            <a:endParaRPr lang="en-US" sz="32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90446" y="1219200"/>
            <a:ext cx="6190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22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P oil spi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0924"/>
          <a:stretch/>
        </p:blipFill>
        <p:spPr bwMode="auto">
          <a:xfrm>
            <a:off x="1045030" y="775083"/>
            <a:ext cx="7336970" cy="57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0457" y="6550223"/>
            <a:ext cx="6444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http://www.businessinsider.com/lessons-from-deepwater-horizon-oil-spill-2012-12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7631" y="-7441"/>
            <a:ext cx="5001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Commercial Seafood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52400"/>
            <a:ext cx="565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Commercial Seafood Species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933" y="1507153"/>
            <a:ext cx="62024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.     Shrimp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Penaeus</a:t>
            </a:r>
            <a:r>
              <a:rPr lang="en-US" sz="2400" b="1" dirty="0" smtClean="0">
                <a:solidFill>
                  <a:schemeClr val="bg1"/>
                </a:solidFill>
              </a:rPr>
              <a:t> spp.)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Blue crab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Callinectes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sapidus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Oysters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Crassostraea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virginica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Red snapper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Lutjanus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campechanus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Speckled trout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Cynoscion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nebulosus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Flounder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Paralichthys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lethostigma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.     </a:t>
            </a:r>
            <a:r>
              <a:rPr lang="en-US" sz="2400" b="1" dirty="0" err="1" smtClean="0">
                <a:solidFill>
                  <a:schemeClr val="bg1"/>
                </a:solidFill>
              </a:rPr>
              <a:t>Sheepshead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i="1" dirty="0" err="1" smtClean="0">
                <a:solidFill>
                  <a:schemeClr val="bg1"/>
                </a:solidFill>
              </a:rPr>
              <a:t>Archosargus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probatocephalus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Qfdyc9XhLVv1GOJNWC2HGwLMmX_UpKLbn30-_42EkSOa1cHLl9FseK5M1yrQ"/>
          <p:cNvPicPr>
            <a:picLocks noChangeAspect="1" noChangeArrowheads="1"/>
          </p:cNvPicPr>
          <p:nvPr/>
        </p:nvPicPr>
        <p:blipFill>
          <a:blip r:embed="rId2" cstate="print"/>
          <a:srcRect l="2020" t="2938" r="2020" b="6648"/>
          <a:stretch>
            <a:fillRect/>
          </a:stretch>
        </p:blipFill>
        <p:spPr bwMode="auto">
          <a:xfrm>
            <a:off x="762000" y="609600"/>
            <a:ext cx="7664824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91000" y="6504801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http://www.lib.utexas.edu/maps/map_sites/country_sites.html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04800" y="228599"/>
          <a:ext cx="7543800" cy="638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SPW 10.0 Graph" r:id="rId3" imgW="6684172" imgH="5658775" progId="SigmaPlotGraphicObject.9">
                  <p:embed/>
                </p:oleObj>
              </mc:Choice>
              <mc:Fallback>
                <p:oleObj name="SPW 10.0 Graph" r:id="rId3" imgW="6684172" imgH="5658775" progId="SigmaPlotGraphicObject.9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599"/>
                        <a:ext cx="7543800" cy="6383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ject 1"/>
          <p:cNvPicPr>
            <a:picLocks noChangeArrowheads="1"/>
          </p:cNvPicPr>
          <p:nvPr/>
        </p:nvPicPr>
        <p:blipFill rotWithShape="1">
          <a:blip r:embed="rId2" cstate="print"/>
          <a:srcRect l="8532" t="-2592" r="-2525" b="49984"/>
          <a:stretch/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64007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038600"/>
            <a:ext cx="201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Terrebonne Bay, LA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2743200"/>
            <a:ext cx="99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Spill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8397" y="2373868"/>
            <a:ext cx="15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Mobile Bay, 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72440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Longitude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867400"/>
            <a:ext cx="106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Latitude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9663" y="228600"/>
            <a:ext cx="4359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Commercial Seafood (combined)</a:t>
            </a:r>
          </a:p>
          <a:p>
            <a:pPr algn="ctr"/>
            <a:r>
              <a:rPr lang="en-US" sz="2400" b="1" dirty="0" smtClean="0"/>
              <a:t>Total PAHs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074003"/>
            <a:ext cx="1325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Limit for</a:t>
            </a:r>
          </a:p>
          <a:p>
            <a:pPr algn="ctr"/>
            <a:r>
              <a:rPr lang="en-US" sz="1600" b="1" dirty="0" smtClean="0"/>
              <a:t>Consumption</a:t>
            </a:r>
          </a:p>
          <a:p>
            <a:pPr algn="ctr"/>
            <a:r>
              <a:rPr lang="en-US" sz="1600" b="1" dirty="0" smtClean="0"/>
              <a:t>of Fish</a:t>
            </a:r>
            <a:endParaRPr lang="en-US" sz="1600" b="1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3710980" y="825006"/>
            <a:ext cx="371375" cy="25313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479088" cy="436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9663" y="685800"/>
            <a:ext cx="4359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Commercial Seafood (combined)</a:t>
            </a:r>
          </a:p>
          <a:p>
            <a:pPr algn="ctr"/>
            <a:r>
              <a:rPr lang="en-US" sz="2400" b="1" dirty="0" err="1" smtClean="0"/>
              <a:t>Phenanthrenes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Anthracenes</a:t>
            </a:r>
            <a:r>
              <a:rPr lang="en-US" sz="2400" b="1" dirty="0" smtClean="0"/>
              <a:t>(C2)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791200"/>
            <a:ext cx="201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Terrebonne Bay, LA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724400"/>
            <a:ext cx="99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Spill Site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114800"/>
            <a:ext cx="15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Mobile Bay, 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5280" y="7620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1.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25780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Longitude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638800"/>
            <a:ext cx="106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Latitude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14030" y="4731603"/>
            <a:ext cx="1325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Limit for</a:t>
            </a:r>
          </a:p>
          <a:p>
            <a:pPr algn="ctr"/>
            <a:r>
              <a:rPr lang="en-US" sz="1600" b="1" dirty="0" smtClean="0"/>
              <a:t>Consumption</a:t>
            </a:r>
          </a:p>
          <a:p>
            <a:pPr algn="ctr"/>
            <a:r>
              <a:rPr lang="en-US" sz="1600" b="1" dirty="0" smtClean="0"/>
              <a:t>of Fish</a:t>
            </a:r>
            <a:endParaRPr lang="en-US" sz="1600" b="1" dirty="0"/>
          </a:p>
        </p:txBody>
      </p:sp>
      <p:sp>
        <p:nvSpPr>
          <p:cNvPr id="11" name="Bent-Up Arrow 10"/>
          <p:cNvSpPr/>
          <p:nvPr/>
        </p:nvSpPr>
        <p:spPr>
          <a:xfrm rot="16200000">
            <a:off x="7768830" y="4273256"/>
            <a:ext cx="371375" cy="3977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Graphics\Users\psammarco\CoralReefEcologySlides1\CoralReefEcolSlides1e047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r="2428" b="2222"/>
          <a:stretch/>
        </p:blipFill>
        <p:spPr bwMode="auto">
          <a:xfrm>
            <a:off x="2417275" y="3019"/>
            <a:ext cx="44454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998" y="206514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Conclusions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34" y="1143000"/>
            <a:ext cx="859536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.     In sediment, TPH, PAHs, and all chemical classes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examined here peaked in concentration near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Pensacola, FL and </a:t>
            </a:r>
            <a:r>
              <a:rPr lang="en-US" sz="2800" b="1" dirty="0" err="1" smtClean="0">
                <a:solidFill>
                  <a:schemeClr val="bg1"/>
                </a:solidFill>
              </a:rPr>
              <a:t>Galveston,TX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.     In seawater, TPH concentrations peaked off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Pensacola, FL, and all classes examined peaked off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of the Mississippi River mouth, LA, and Galveston, TX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.      In marine fauna and flora, TPH and PAHs peaked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near the Mississippi River mouth.  C-3 </a:t>
            </a:r>
            <a:r>
              <a:rPr lang="en-US" sz="2800" b="1" dirty="0" err="1" smtClean="0">
                <a:solidFill>
                  <a:schemeClr val="bg1"/>
                </a:solidFill>
              </a:rPr>
              <a:t>napthalenes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peaked near the spill site.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44682"/>
            <a:ext cx="80299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.     In commercial seafood, TPH peaked near the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spill site.  PAHs and all classes examined peaked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near Pensacola, FL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.      Oil concentrations should be monitored in these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media well after the spill has ceased – and prior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to fisheries being opened.  Hydrocarbon levels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should be deemed at appropriate levels prior to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fisheries openings.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0998" y="358914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Conclusions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of-FrozenWav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58225"/>
            <a:ext cx="302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 you. 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006" y="76200"/>
            <a:ext cx="293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Acknowledgments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39425"/>
            <a:ext cx="895488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.     Mark </a:t>
            </a:r>
            <a:r>
              <a:rPr lang="en-US" sz="2000" b="1" dirty="0" err="1" smtClean="0">
                <a:solidFill>
                  <a:schemeClr val="bg1"/>
                </a:solidFill>
              </a:rPr>
              <a:t>Kaltofen</a:t>
            </a:r>
            <a:r>
              <a:rPr lang="en-US" sz="2000" b="1" dirty="0" smtClean="0">
                <a:solidFill>
                  <a:schemeClr val="bg1"/>
                </a:solidFill>
              </a:rPr>
              <a:t>, Boston Chemical Data Corp.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     Mary Lee Orr, President, Louisiana Environmental Action Network (LEAN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Stuart Smith, Smith and Stag (LLC), Baton Rouge, LA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</a:t>
            </a:r>
            <a:r>
              <a:rPr lang="en-US" sz="2000" b="1" dirty="0" err="1" smtClean="0">
                <a:solidFill>
                  <a:schemeClr val="bg1"/>
                </a:solidFill>
              </a:rPr>
              <a:t>Krupnick</a:t>
            </a:r>
            <a:r>
              <a:rPr lang="en-US" sz="2000" b="1" dirty="0" smtClean="0">
                <a:solidFill>
                  <a:schemeClr val="bg1"/>
                </a:solidFill>
              </a:rPr>
              <a:t>, Campbell, Malone, </a:t>
            </a:r>
            <a:r>
              <a:rPr lang="en-US" sz="2000" b="1" dirty="0" err="1" smtClean="0">
                <a:solidFill>
                  <a:schemeClr val="bg1"/>
                </a:solidFill>
              </a:rPr>
              <a:t>Buser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Slama</a:t>
            </a:r>
            <a:r>
              <a:rPr lang="en-US" sz="2000" b="1" dirty="0" smtClean="0">
                <a:solidFill>
                  <a:schemeClr val="bg1"/>
                </a:solidFill>
              </a:rPr>
              <a:t>, Hancock, </a:t>
            </a:r>
            <a:r>
              <a:rPr lang="en-US" sz="2000" b="1" dirty="0" err="1" smtClean="0">
                <a:solidFill>
                  <a:schemeClr val="bg1"/>
                </a:solidFill>
              </a:rPr>
              <a:t>Liberman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and McKee, Attorneys-at-Law, Fort Lauderdale, FL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Mark </a:t>
            </a:r>
            <a:r>
              <a:rPr lang="en-US" sz="2000" b="1" dirty="0" err="1" smtClean="0">
                <a:solidFill>
                  <a:schemeClr val="bg1"/>
                </a:solidFill>
              </a:rPr>
              <a:t>Moskovitz</a:t>
            </a:r>
            <a:r>
              <a:rPr lang="en-US" sz="2000" b="1" dirty="0" smtClean="0">
                <a:solidFill>
                  <a:schemeClr val="bg1"/>
                </a:solidFill>
              </a:rPr>
              <a:t>, President, Dynamic Adsorbents, Inc. 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Barbara Wiseman, President, The Lawrence Anthony Earth Organization (LAEO)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David Fa-</a:t>
            </a:r>
            <a:r>
              <a:rPr lang="en-US" sz="2000" b="1" dirty="0" err="1" smtClean="0">
                <a:solidFill>
                  <a:schemeClr val="bg1"/>
                </a:solidFill>
              </a:rPr>
              <a:t>Kouri</a:t>
            </a:r>
            <a:r>
              <a:rPr lang="en-US" sz="2000" b="1" dirty="0" smtClean="0">
                <a:solidFill>
                  <a:schemeClr val="bg1"/>
                </a:solidFill>
              </a:rPr>
              <a:t>, President, Louisiana Economic Development Foundation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Diane </a:t>
            </a:r>
            <a:r>
              <a:rPr lang="en-US" sz="2000" b="1" dirty="0" err="1" smtClean="0">
                <a:solidFill>
                  <a:schemeClr val="bg1"/>
                </a:solidFill>
              </a:rPr>
              <a:t>Wagenbremer</a:t>
            </a:r>
            <a:r>
              <a:rPr lang="en-US" sz="2000" b="1" dirty="0" smtClean="0">
                <a:solidFill>
                  <a:schemeClr val="bg1"/>
                </a:solidFill>
              </a:rPr>
              <a:t>, Public Relations, LAEO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Andrew Blanchard, President, Indian Ridge Shrimp Co.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Michael </a:t>
            </a:r>
            <a:r>
              <a:rPr lang="en-US" sz="2000" b="1" dirty="0" err="1" smtClean="0">
                <a:solidFill>
                  <a:schemeClr val="bg1"/>
                </a:solidFill>
              </a:rPr>
              <a:t>Boatright</a:t>
            </a:r>
            <a:r>
              <a:rPr lang="en-US" sz="2000" b="1" dirty="0" smtClean="0">
                <a:solidFill>
                  <a:schemeClr val="bg1"/>
                </a:solidFill>
              </a:rPr>
              <a:t>, EcoRigs.org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     Melissa Genazzio, LUMCON and Dept. Marine Sciences,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University of North Carolina at </a:t>
            </a:r>
            <a:r>
              <a:rPr lang="en-US" sz="2000" b="1" dirty="0" smtClean="0">
                <a:solidFill>
                  <a:schemeClr val="bg1"/>
                </a:solidFill>
              </a:rPr>
              <a:t>Wilmington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.     Dan Beltz, </a:t>
            </a:r>
            <a:r>
              <a:rPr lang="en-US" sz="2000" b="1" dirty="0" smtClean="0">
                <a:solidFill>
                  <a:schemeClr val="bg1"/>
                </a:solidFill>
              </a:rPr>
              <a:t>LUMCON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     National Science Foundation, Grant #REU-0556208 to Arkansas State University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6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lowergarden.noaa.gov/image_library/maps/nwgulfmultib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14401"/>
            <a:ext cx="8174528" cy="5152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4800" y="6474023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http://flowergarden.noaa.gov/about/nwgulfbanks.html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graphics8.nytimes.com/images/2013/02/24/us/BP/BP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9000"/>
            <a:ext cx="826770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357258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http://www.nytimes.com/2013/02/24/business/energy-environment/bp-and-gulf-coast-states-jockey-over-settlement-on-deepwater-horizon-oil-spill.html?pagewanted=all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76200"/>
            <a:ext cx="3374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Human Blood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an cleaning up oil with a buck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" y="954622"/>
            <a:ext cx="8295415" cy="55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6488668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http://www.rsc.org/chemistryworld/News/2010/August/03081001.asp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68759"/>
            <a:ext cx="3374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Human Blood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609600" y="810201"/>
          <a:ext cx="8077200" cy="607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Slide" r:id="rId3" imgW="4570409" imgH="3427378" progId="PowerPoint.Slide.12">
                  <p:embed/>
                </p:oleObj>
              </mc:Choice>
              <mc:Fallback>
                <p:oleObj name="Slide" r:id="rId3" imgW="4570409" imgH="342737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3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10201"/>
                        <a:ext cx="8077200" cy="6070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228600"/>
            <a:ext cx="637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Petroleum Hydrocarbons in Human Blood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590800" y="0"/>
          <a:ext cx="4214074" cy="688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Slide" r:id="rId3" imgW="4570409" imgH="3427378" progId="PowerPoint.Slide.12">
                  <p:embed/>
                </p:oleObj>
              </mc:Choice>
              <mc:Fallback>
                <p:oleObj name="Slide" r:id="rId3" imgW="4570409" imgH="342737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057" r="24045"/>
                      <a:stretch>
                        <a:fillRect/>
                      </a:stretch>
                    </p:blipFill>
                    <p:spPr bwMode="auto">
                      <a:xfrm>
                        <a:off x="2590800" y="0"/>
                        <a:ext cx="4214074" cy="6888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0659" name="Picture 5" descr="?ui=1&amp;realattid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41425"/>
            <a:ext cx="8693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5074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Time to toss out our old ideas of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ignoring species invasions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553325" cy="553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4953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Sediment</a:t>
            </a:r>
          </a:p>
          <a:p>
            <a:pPr algn="ctr"/>
            <a:r>
              <a:rPr lang="en-US" sz="2400" b="1" dirty="0" smtClean="0"/>
              <a:t>Total Petroleum Hydrocarbons (TPHs)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688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3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64337" y="6211669"/>
            <a:ext cx="116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Vermillion</a:t>
            </a:r>
          </a:p>
          <a:p>
            <a:pPr algn="ctr"/>
            <a:r>
              <a:rPr lang="en-US" b="1" dirty="0" smtClean="0"/>
              <a:t>Bay, LA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60022" y="5068669"/>
            <a:ext cx="1726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Terrebonne Bay,</a:t>
            </a:r>
          </a:p>
          <a:p>
            <a:pPr algn="ctr"/>
            <a:r>
              <a:rPr lang="en-US" b="1" dirty="0" smtClean="0"/>
              <a:t>LA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05200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Spill</a:t>
            </a:r>
          </a:p>
          <a:p>
            <a:pPr algn="ctr"/>
            <a:r>
              <a:rPr lang="en-US" b="1" dirty="0" smtClean="0"/>
              <a:t>Site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84829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Longitude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75637" y="5105400"/>
            <a:ext cx="123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Latitude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9" y="2768407"/>
            <a:ext cx="9519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ppm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43920" y="2350395"/>
            <a:ext cx="6190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ppm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914400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0958"/>
            <a:ext cx="7391400" cy="56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4.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1742" y="685800"/>
            <a:ext cx="4953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/>
              <a:t>Water Samples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Total Petroleum Hydrocarbons (TPHs)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906869"/>
            <a:ext cx="1726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Terrebonne Bay,</a:t>
            </a:r>
          </a:p>
          <a:p>
            <a:pPr algn="ctr"/>
            <a:r>
              <a:rPr lang="en-US" b="1" dirty="0" smtClean="0"/>
              <a:t>LA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812268"/>
            <a:ext cx="14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Orleans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8346" y="5862935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Longitude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7437" y="4572000"/>
            <a:ext cx="123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Latitude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3276600"/>
            <a:ext cx="9519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/>
              <a:t>ppm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28194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5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of-ChickenInBakingP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654" y="0"/>
            <a:ext cx="48146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billpressshow.com/wp-content/gallery/president-obama-discusses-the-gulf-oil-spill/obama-oilpres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4" y="216932"/>
            <a:ext cx="8448356" cy="63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0973" y="6550223"/>
            <a:ext cx="6836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http://www.billpressshow.com/2010/05/17/president-obama-discusses-the-gulf-oil-spill/</a:t>
            </a:r>
          </a:p>
        </p:txBody>
      </p:sp>
    </p:spTree>
    <p:extLst>
      <p:ext uri="{BB962C8B-B14F-4D97-AF65-F5344CB8AC3E}">
        <p14:creationId xmlns:p14="http://schemas.microsoft.com/office/powerpoint/2010/main" val="13018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214413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8301403">
            <a:off x="4699095" y="6042686"/>
            <a:ext cx="1348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Galveston, TX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 rot="18420808">
            <a:off x="2630279" y="5275729"/>
            <a:ext cx="1818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Terrebonne Bay, LA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864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exas-sea-grant.tamu.edu/WhatWeDo/PublicationsArchives/2006/SmallSeaFloor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2078" r="37014" b="11664"/>
          <a:stretch/>
        </p:blipFill>
        <p:spPr bwMode="auto">
          <a:xfrm>
            <a:off x="-2" y="1100277"/>
            <a:ext cx="9144001" cy="57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2031" y="304800"/>
            <a:ext cx="7379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Banks off the Continental Shelf, Northern Gulf of Mexico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encrypted-tbn0.gstatic.com/images?q=tbn:ANd9GcROTvTkWjENXHr4ki1eyQW-jXT_hHW4XSXHMay8OtuNY6T4kWQG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697993"/>
            <a:ext cx="9100456" cy="50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6138446"/>
            <a:ext cx="4261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http://www.bbc.com/news/business-21609888</a:t>
            </a:r>
          </a:p>
        </p:txBody>
      </p:sp>
    </p:spTree>
    <p:extLst>
      <p:ext uri="{BB962C8B-B14F-4D97-AF65-F5344CB8AC3E}">
        <p14:creationId xmlns:p14="http://schemas.microsoft.com/office/powerpoint/2010/main" val="4189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GulfOfMexico-4a.png"/>
          <p:cNvPicPr>
            <a:picLocks noChangeAspect="1"/>
          </p:cNvPicPr>
          <p:nvPr/>
        </p:nvPicPr>
        <p:blipFill>
          <a:blip r:embed="rId2" cstate="print"/>
          <a:srcRect l="44167" t="75599" r="18333" b="1496"/>
          <a:stretch>
            <a:fillRect/>
          </a:stretch>
        </p:blipFill>
        <p:spPr>
          <a:xfrm>
            <a:off x="0" y="1676400"/>
            <a:ext cx="9139519" cy="34527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657143">
            <a:off x="4786079" y="2468348"/>
            <a:ext cx="381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0716" y="2158284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2209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3000" y="228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2895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30480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28956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648200" y="3200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25" y="228600"/>
            <a:ext cx="8777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Petroleum Hydrocarbon Concentrations during and after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BP/Deepwater Horizon Oil Spill - 2010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505200"/>
            <a:ext cx="127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Spill Site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3429000" y="28956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63316" y="4191000"/>
            <a:ext cx="6650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Peak Concentrations in Sediment,</a:t>
            </a:r>
          </a:p>
          <a:p>
            <a:pPr algn="ctr"/>
            <a:r>
              <a:rPr lang="en-US" sz="2800" b="1" dirty="0" smtClean="0"/>
              <a:t>Seawater, Marine Biota, or Seafood Species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8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of-FrozenWav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Thank you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ul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"/>
          <a:stretch/>
        </p:blipFill>
        <p:spPr bwMode="auto">
          <a:xfrm>
            <a:off x="0" y="-57908"/>
            <a:ext cx="9100456" cy="69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4770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http://www.examiner.com/article/florida-bp-oil-spill-update-oil-spill-map-moves-slick-closer-to-tampa-bay-area</a:t>
            </a:r>
          </a:p>
        </p:txBody>
      </p:sp>
    </p:spTree>
    <p:extLst>
      <p:ext uri="{BB962C8B-B14F-4D97-AF65-F5344CB8AC3E}">
        <p14:creationId xmlns:p14="http://schemas.microsoft.com/office/powerpoint/2010/main" val="40897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6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salt d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9" y="-8659"/>
            <a:ext cx="7931301" cy="686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6858000" y="6019800"/>
            <a:ext cx="109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Gross, M.G, 1977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Oil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4114800"/>
            <a:ext cx="1143000" cy="129540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600" y="3733800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Salt Dome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9570" y="1371600"/>
            <a:ext cx="1305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Shelf</a:t>
            </a:r>
          </a:p>
          <a:p>
            <a:pPr algn="ctr"/>
            <a:r>
              <a:rPr lang="en-US" sz="2800" b="1" dirty="0" smtClean="0"/>
              <a:t>Bottom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plotmistress.com/wp-content/uploads/bp-oil-spill-2010-f-Cop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2478"/>
            <a:ext cx="9144001" cy="51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6258188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http://plotmistress.com/wp-content/uploads/bp-oil-spill-2010-f-Copy.jpg</a:t>
            </a:r>
          </a:p>
        </p:txBody>
      </p:sp>
    </p:spTree>
    <p:extLst>
      <p:ext uri="{BB962C8B-B14F-4D97-AF65-F5344CB8AC3E}">
        <p14:creationId xmlns:p14="http://schemas.microsoft.com/office/powerpoint/2010/main" val="38430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psammarco\Documents\GraphicsMaterials-1\SpoofChildInCour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716" r="1918" b="1518"/>
          <a:stretch/>
        </p:blipFill>
        <p:spPr bwMode="auto">
          <a:xfrm>
            <a:off x="1359885" y="0"/>
            <a:ext cx="6436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Spill-Sci-I-Map-All-Fig-1-WLatsLong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97" y="784087"/>
            <a:ext cx="7865804" cy="60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9350" y="0"/>
            <a:ext cx="326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Sampling Sites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Graphics\Users\psammarco\CoralReefEcologySlides1\CoralReefEcolSlides1e047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713</Words>
  <Application>Microsoft Office PowerPoint</Application>
  <PresentationFormat>On-screen Show (4:3)</PresentationFormat>
  <Paragraphs>250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SPW 10.0 Graph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W. Sammarco</dc:creator>
  <cp:lastModifiedBy>Paul W. Sammarco</cp:lastModifiedBy>
  <cp:revision>85</cp:revision>
  <dcterms:created xsi:type="dcterms:W3CDTF">2012-11-27T19:54:27Z</dcterms:created>
  <dcterms:modified xsi:type="dcterms:W3CDTF">2014-07-18T17:48:33Z</dcterms:modified>
</cp:coreProperties>
</file>