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389" r:id="rId2"/>
    <p:sldId id="279" r:id="rId3"/>
    <p:sldId id="377" r:id="rId4"/>
    <p:sldId id="278" r:id="rId5"/>
    <p:sldId id="281" r:id="rId6"/>
    <p:sldId id="380" r:id="rId7"/>
    <p:sldId id="393" r:id="rId8"/>
    <p:sldId id="382" r:id="rId9"/>
    <p:sldId id="283" r:id="rId10"/>
    <p:sldId id="357" r:id="rId11"/>
    <p:sldId id="358" r:id="rId12"/>
    <p:sldId id="359" r:id="rId13"/>
    <p:sldId id="282" r:id="rId14"/>
    <p:sldId id="262" r:id="rId15"/>
    <p:sldId id="280" r:id="rId16"/>
    <p:sldId id="381" r:id="rId17"/>
    <p:sldId id="373" r:id="rId18"/>
    <p:sldId id="366" r:id="rId19"/>
    <p:sldId id="365" r:id="rId20"/>
    <p:sldId id="369" r:id="rId21"/>
    <p:sldId id="364" r:id="rId22"/>
    <p:sldId id="261" r:id="rId23"/>
    <p:sldId id="263" r:id="rId24"/>
    <p:sldId id="264" r:id="rId25"/>
    <p:sldId id="267" r:id="rId26"/>
    <p:sldId id="268" r:id="rId27"/>
    <p:sldId id="265" r:id="rId28"/>
    <p:sldId id="266" r:id="rId29"/>
    <p:sldId id="383" r:id="rId30"/>
    <p:sldId id="275" r:id="rId31"/>
    <p:sldId id="276" r:id="rId32"/>
    <p:sldId id="277" r:id="rId33"/>
    <p:sldId id="384" r:id="rId34"/>
    <p:sldId id="361" r:id="rId35"/>
    <p:sldId id="362" r:id="rId36"/>
    <p:sldId id="363" r:id="rId37"/>
    <p:sldId id="390" r:id="rId38"/>
    <p:sldId id="391" r:id="rId39"/>
    <p:sldId id="378" r:id="rId40"/>
    <p:sldId id="372" r:id="rId41"/>
    <p:sldId id="370" r:id="rId42"/>
    <p:sldId id="374" r:id="rId43"/>
    <p:sldId id="379" r:id="rId44"/>
    <p:sldId id="376" r:id="rId45"/>
    <p:sldId id="385" r:id="rId46"/>
    <p:sldId id="387" r:id="rId47"/>
    <p:sldId id="386" r:id="rId48"/>
    <p:sldId id="388" r:id="rId49"/>
    <p:sldId id="256" r:id="rId50"/>
    <p:sldId id="257" r:id="rId51"/>
    <p:sldId id="375" r:id="rId52"/>
    <p:sldId id="371" r:id="rId53"/>
    <p:sldId id="271" r:id="rId54"/>
    <p:sldId id="269" r:id="rId55"/>
    <p:sldId id="270" r:id="rId56"/>
    <p:sldId id="272" r:id="rId57"/>
    <p:sldId id="392" r:id="rId58"/>
    <p:sldId id="273" r:id="rId59"/>
    <p:sldId id="274" r:id="rId60"/>
    <p:sldId id="259" r:id="rId61"/>
    <p:sldId id="258" r:id="rId62"/>
    <p:sldId id="260" r:id="rId63"/>
    <p:sldId id="367" r:id="rId64"/>
    <p:sldId id="368" r:id="rId6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1589" y="-8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4" Type="http://schemas.openxmlformats.org/officeDocument/2006/relationships/image" Target="../media/image70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4" Type="http://schemas.openxmlformats.org/officeDocument/2006/relationships/image" Target="../media/image74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4" Type="http://schemas.openxmlformats.org/officeDocument/2006/relationships/image" Target="../media/image78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4" Type="http://schemas.openxmlformats.org/officeDocument/2006/relationships/image" Target="../media/image83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DE87670-2A0C-4015-8839-C7063B0213B4}" type="datetimeFigureOut">
              <a:rPr lang="en-US" smtClean="0"/>
              <a:t>27-Jun-15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CA7E01-90F4-41E0-BF8F-CBE39A114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59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A36D561-8D2A-4D46-A0C1-F3C981A71735}" type="datetimeFigureOut">
              <a:rPr lang="en-US" smtClean="0"/>
              <a:t>27-Jun-15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0BA8A3-1272-4AD3-996A-5302E8C3A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8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BA8A3-1272-4AD3-996A-5302E8C3A1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90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165FD3-5FF1-4B8D-9AF2-D3F2EC6F9CE1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8CF-4876-47D8-818C-26388C582FF5}" type="datetimeFigureOut">
              <a:rPr lang="en-US" smtClean="0"/>
              <a:t>27-Jun-15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9F53-79AE-414C-9386-B0233FB0A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28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8CF-4876-47D8-818C-26388C582FF5}" type="datetimeFigureOut">
              <a:rPr lang="en-US" smtClean="0"/>
              <a:t>27-Jun-15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9F53-79AE-414C-9386-B0233FB0A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15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8CF-4876-47D8-818C-26388C582FF5}" type="datetimeFigureOut">
              <a:rPr lang="en-US" smtClean="0"/>
              <a:t>27-Jun-15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9F53-79AE-414C-9386-B0233FB0A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8CF-4876-47D8-818C-26388C582FF5}" type="datetimeFigureOut">
              <a:rPr lang="en-US" smtClean="0"/>
              <a:t>27-Jun-15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9F53-79AE-414C-9386-B0233FB0A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94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8CF-4876-47D8-818C-26388C582FF5}" type="datetimeFigureOut">
              <a:rPr lang="en-US" smtClean="0"/>
              <a:t>27-Jun-15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9F53-79AE-414C-9386-B0233FB0A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68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8CF-4876-47D8-818C-26388C582FF5}" type="datetimeFigureOut">
              <a:rPr lang="en-US" smtClean="0"/>
              <a:t>27-Jun-15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9F53-79AE-414C-9386-B0233FB0A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8CF-4876-47D8-818C-26388C582FF5}" type="datetimeFigureOut">
              <a:rPr lang="en-US" smtClean="0"/>
              <a:t>27-Jun-15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9F53-79AE-414C-9386-B0233FB0A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31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8CF-4876-47D8-818C-26388C582FF5}" type="datetimeFigureOut">
              <a:rPr lang="en-US" smtClean="0"/>
              <a:t>27-Jun-15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9F53-79AE-414C-9386-B0233FB0A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0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8CF-4876-47D8-818C-26388C582FF5}" type="datetimeFigureOut">
              <a:rPr lang="en-US" smtClean="0"/>
              <a:t>27-Jun-15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9F53-79AE-414C-9386-B0233FB0A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31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8CF-4876-47D8-818C-26388C582FF5}" type="datetimeFigureOut">
              <a:rPr lang="en-US" smtClean="0"/>
              <a:t>27-Jun-15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9F53-79AE-414C-9386-B0233FB0A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13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A8CF-4876-47D8-818C-26388C582FF5}" type="datetimeFigureOut">
              <a:rPr lang="en-US" smtClean="0"/>
              <a:t>27-Jun-15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9F53-79AE-414C-9386-B0233FB0A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7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0A8CF-4876-47D8-818C-26388C582FF5}" type="datetimeFigureOut">
              <a:rPr lang="en-US" smtClean="0"/>
              <a:t>27-Jun-15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C9F53-79AE-414C-9386-B0233FB0A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m.kongsberg.com/ks/web/nokbg0240.nsf/AllWeb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3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6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9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2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5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8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4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4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9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0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54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55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6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5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60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66.wmf"/><Relationship Id="rId4" Type="http://schemas.openxmlformats.org/officeDocument/2006/relationships/image" Target="../media/image63.wmf"/><Relationship Id="rId9" Type="http://schemas.openxmlformats.org/officeDocument/2006/relationships/oleObject" Target="../embeddings/oleObject39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70.wmf"/><Relationship Id="rId4" Type="http://schemas.openxmlformats.org/officeDocument/2006/relationships/image" Target="../media/image67.wmf"/><Relationship Id="rId9" Type="http://schemas.openxmlformats.org/officeDocument/2006/relationships/oleObject" Target="../embeddings/oleObject43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74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47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78.wmf"/><Relationship Id="rId4" Type="http://schemas.openxmlformats.org/officeDocument/2006/relationships/image" Target="../media/image75.wmf"/><Relationship Id="rId9" Type="http://schemas.openxmlformats.org/officeDocument/2006/relationships/oleObject" Target="../embeddings/oleObject51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google.com/url?sa=i&amp;rct=j&amp;q=&amp;esrc=s&amp;frm=1&amp;source=images&amp;cd=&amp;cad=rja&amp;uact=8&amp;ved=0CAcQjRxqFQoTCJCa_PnBlMYCFcwcrAod8M8AYw&amp;url=http://www.allamericanmarine.com/project/83-aluminum-research-vessel-catamaran-manta/&amp;ei=3T6AVdC3Hcy5sAXwn4OYBg&amp;bvm=bv.96041959,d.cGU&amp;psig=AFQjCNE-TrgswUFpcg4OBEOEgOvk0SZ5ug&amp;ust=1434554457949392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53.bin"/><Relationship Id="rId10" Type="http://schemas.openxmlformats.org/officeDocument/2006/relationships/image" Target="../media/image83.wmf"/><Relationship Id="rId4" Type="http://schemas.openxmlformats.org/officeDocument/2006/relationships/image" Target="../media/image80.wmf"/><Relationship Id="rId9" Type="http://schemas.openxmlformats.org/officeDocument/2006/relationships/oleObject" Target="../embeddings/oleObject55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8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86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88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90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vephotoguide.com/underwater-photography-special-features/article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ccri.uprm.edu/media/Mesophotic_Web_page/mesophotic.html#66342207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retty-WaveBreaking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4958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43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1" name="Text Box 3"/>
          <p:cNvSpPr txBox="1">
            <a:spLocks noChangeArrowheads="1"/>
          </p:cNvSpPr>
          <p:nvPr/>
        </p:nvSpPr>
        <p:spPr bwMode="auto">
          <a:xfrm>
            <a:off x="7772400" y="6613525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00"/>
              <a:t>J. Collins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299661"/>
              </p:ext>
            </p:extLst>
          </p:nvPr>
        </p:nvGraphicFramePr>
        <p:xfrm>
          <a:off x="0" y="838200"/>
          <a:ext cx="9144000" cy="521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9" name="Photo Editor Photo" r:id="rId4" imgW="8457143" imgH="5238095" progId="MSPhotoEd.3">
                  <p:embed/>
                </p:oleObj>
              </mc:Choice>
              <mc:Fallback>
                <p:oleObj name="Photo Editor Photo" r:id="rId4" imgW="8457143" imgH="5238095" progId="MSPhotoEd.3">
                  <p:embed/>
                  <p:pic>
                    <p:nvPicPr>
                      <p:cNvPr id="0" name="Object 30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948" t="17090" r="13966" b="16545"/>
                      <a:stretch>
                        <a:fillRect/>
                      </a:stretch>
                    </p:blipFill>
                    <p:spPr bwMode="auto">
                      <a:xfrm>
                        <a:off x="0" y="838200"/>
                        <a:ext cx="9144000" cy="521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763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ILE - Shrimp boats are seen parked in Venice, La., near the mouth of the Mississippi River and the Gulf of Mexico, in this April 30, 2010 file photo. (AP Photo/Gerald Herber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6677"/>
            <a:ext cx="9132190" cy="393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61823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http://dailycaller.com/2012/06/04/to-protect-sea-turtles-government-pushing-pricey-regulations-on-shrimpers/</a:t>
            </a:r>
          </a:p>
        </p:txBody>
      </p:sp>
    </p:spTree>
    <p:extLst>
      <p:ext uri="{BB962C8B-B14F-4D97-AF65-F5344CB8AC3E}">
        <p14:creationId xmlns:p14="http://schemas.microsoft.com/office/powerpoint/2010/main" val="48892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ffects of bottom traw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08" y="656464"/>
            <a:ext cx="9167108" cy="559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8200" y="63347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https://web.duke.edu/nicholas/bio217/durkee-eyler-franken/trawling.html</a:t>
            </a:r>
          </a:p>
        </p:txBody>
      </p:sp>
    </p:spTree>
    <p:extLst>
      <p:ext uri="{BB962C8B-B14F-4D97-AF65-F5344CB8AC3E}">
        <p14:creationId xmlns:p14="http://schemas.microsoft.com/office/powerpoint/2010/main" val="388888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Mesophotic Coral Ecosyste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08" y="1469390"/>
            <a:ext cx="9165508" cy="378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8600" y="6290846"/>
            <a:ext cx="4959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http://coastalscience.noaa.gov/research/scem/coral/mce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9425" y="312003"/>
            <a:ext cx="6246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Potentially Sensitive Biological Features (PSBFs)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Mesophotic</a:t>
            </a:r>
            <a:r>
              <a:rPr lang="en-US" sz="2400" b="1" dirty="0" smtClean="0">
                <a:solidFill>
                  <a:schemeClr val="bg1"/>
                </a:solidFill>
              </a:rPr>
              <a:t> Zone Fauna and Flora</a:t>
            </a:r>
          </a:p>
        </p:txBody>
      </p:sp>
    </p:spTree>
    <p:extLst>
      <p:ext uri="{BB962C8B-B14F-4D97-AF65-F5344CB8AC3E}">
        <p14:creationId xmlns:p14="http://schemas.microsoft.com/office/powerpoint/2010/main" val="170637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line imag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" y="762000"/>
            <a:ext cx="9133239" cy="542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6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hantom-II-UWPic-3.jpg"/>
          <p:cNvPicPr>
            <a:picLocks noChangeAspect="1"/>
          </p:cNvPicPr>
          <p:nvPr/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76200" y="76200"/>
            <a:ext cx="9042400" cy="6781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953000" y="6383338"/>
            <a:ext cx="4141204" cy="24622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chemeClr val="bg1"/>
                </a:solidFill>
                <a:latin typeface="Arial" charset="0"/>
                <a:cs typeface="Arial" charset="0"/>
              </a:rPr>
              <a:t>http://farm1.static.flickr.com/151/421351546_01b924e454.jpg?v=0</a:t>
            </a:r>
          </a:p>
        </p:txBody>
      </p:sp>
    </p:spTree>
    <p:extLst>
      <p:ext uri="{BB962C8B-B14F-4D97-AF65-F5344CB8AC3E}">
        <p14:creationId xmlns:p14="http://schemas.microsoft.com/office/powerpoint/2010/main" val="346836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Underwater vehicle instrum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51" y="639861"/>
            <a:ext cx="7098349" cy="54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21221" y="3733800"/>
            <a:ext cx="268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Forward Video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172200"/>
            <a:ext cx="489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Downward Vertical Still Camera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96425"/>
            <a:ext cx="2047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Rear Video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743200"/>
            <a:ext cx="1452642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Depth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Sensor</a:t>
            </a:r>
          </a:p>
          <a:p>
            <a:pPr algn="ctr"/>
            <a:endParaRPr lang="en-US" sz="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Bottom,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Unit, &amp;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Surface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0"/>
            <a:ext cx="2595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ROV Sensors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3990" y="6305490"/>
            <a:ext cx="3677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hlinkClick r:id="rId3"/>
              </a:rPr>
              <a:t>http://www.km.kongsberg.com/ks/web/nokbg0240.nsf/AllWeb</a:t>
            </a:r>
            <a:r>
              <a:rPr lang="en-US" sz="1000" b="1" dirty="0" smtClean="0">
                <a:solidFill>
                  <a:schemeClr val="bg1"/>
                </a:solidFill>
                <a:hlinkClick r:id="rId3"/>
              </a:rPr>
              <a:t>/</a:t>
            </a:r>
            <a:endParaRPr lang="en-US" sz="1000" b="1" dirty="0" smtClean="0">
              <a:solidFill>
                <a:schemeClr val="bg1"/>
              </a:solidFill>
            </a:endParaRPr>
          </a:p>
          <a:p>
            <a:r>
              <a:rPr lang="en-US" sz="1000" b="1" dirty="0" smtClean="0">
                <a:solidFill>
                  <a:schemeClr val="bg1"/>
                </a:solidFill>
              </a:rPr>
              <a:t>4BE0E20ABCD745DFC125790600453AF6?OpenDocument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3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1FF61777-28D8-4932-AA11-5E3CC971AA45" descr="cid:X.MA1.1408388256@ao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0" y="0"/>
            <a:ext cx="9145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87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57200" y="304800"/>
            <a:ext cx="8331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553200"/>
            <a:ext cx="6469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2837" y="457200"/>
            <a:ext cx="5421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Low Relief Feature (~0.5 m)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6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Aplysina fistular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81000" y="254726"/>
            <a:ext cx="8382000" cy="629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77366" y="6553200"/>
            <a:ext cx="6461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</a:rPr>
              <a:t>Pim</a:t>
            </a: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</a:rPr>
              <a:t>Bontaerts</a:t>
            </a:r>
            <a:r>
              <a:rPr lang="en-US" sz="1200" b="1" dirty="0" smtClean="0">
                <a:solidFill>
                  <a:schemeClr val="bg1"/>
                </a:solidFill>
              </a:rPr>
              <a:t>, http</a:t>
            </a:r>
            <a:r>
              <a:rPr lang="en-US" sz="1200" b="1" dirty="0">
                <a:solidFill>
                  <a:schemeClr val="bg1"/>
                </a:solidFill>
              </a:rPr>
              <a:t>://www.coralscience.org/main/articles/climate-a-ecology-16/mesophotic-reefs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4600" y="558225"/>
            <a:ext cx="5658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Medium Height Feature (~1-2m)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7171" y="381000"/>
            <a:ext cx="6945812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Relief in </a:t>
            </a:r>
            <a:r>
              <a:rPr lang="en-US" sz="2200" b="1" dirty="0" err="1" smtClean="0">
                <a:solidFill>
                  <a:schemeClr val="bg1"/>
                </a:solidFill>
              </a:rPr>
              <a:t>Mesophotic</a:t>
            </a:r>
            <a:r>
              <a:rPr lang="en-US" sz="2200" b="1" dirty="0" smtClean="0">
                <a:solidFill>
                  <a:schemeClr val="bg1"/>
                </a:solidFill>
              </a:rPr>
              <a:t> Zones of Gulf of Mexico Banks, </a:t>
            </a:r>
          </a:p>
          <a:p>
            <a:pPr algn="ctr"/>
            <a:endParaRPr lang="en-US" sz="2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Incl. Geographic Patterns and Associated Species Diversity</a:t>
            </a:r>
            <a:endParaRPr lang="en-US" sz="2200" b="1" dirty="0">
              <a:solidFill>
                <a:schemeClr val="bg1"/>
              </a:solidFill>
            </a:endParaRPr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Paul W. Sammarco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1</a:t>
            </a:r>
            <a:r>
              <a:rPr lang="en-US" sz="2000" b="1" dirty="0" smtClean="0">
                <a:solidFill>
                  <a:schemeClr val="bg1"/>
                </a:solidFill>
              </a:rPr>
              <a:t>, Lance Horn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</a:rPr>
              <a:t>, Glen Taylor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</a:rPr>
              <a:t>, Daniel Beltz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1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Marissa Nuttall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</a:rPr>
              <a:t>, G.P. Schmahl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</a:rPr>
              <a:t>, and Emma Hickerson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3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600" b="1" baseline="30000" dirty="0" smtClean="0">
                <a:solidFill>
                  <a:schemeClr val="bg1"/>
                </a:solidFill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</a:rPr>
              <a:t>Louisiana Universities Marine Consortium (LUMCON)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Chauvin, LA</a:t>
            </a: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baseline="30000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University of North Carolina at Wilmington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Wilmington, NC</a:t>
            </a: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baseline="30000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NOAA Flower Garden Banks National Marine Sanctuary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Galveston, TX</a:t>
            </a:r>
          </a:p>
        </p:txBody>
      </p:sp>
    </p:spTree>
    <p:extLst>
      <p:ext uri="{BB962C8B-B14F-4D97-AF65-F5344CB8AC3E}">
        <p14:creationId xmlns:p14="http://schemas.microsoft.com/office/powerpoint/2010/main" val="1989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 r="55052"/>
          <a:stretch/>
        </p:blipFill>
        <p:spPr bwMode="auto">
          <a:xfrm>
            <a:off x="0" y="0"/>
            <a:ext cx="37947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5292" y="1619071"/>
            <a:ext cx="39991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High Relief Features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(~5-6m)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1000" y="6197025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http://blogs.elpais.com/.a/6a00d8341bfb1653ef017d3e898b4f970c-pi</a:t>
            </a:r>
          </a:p>
        </p:txBody>
      </p:sp>
    </p:spTree>
    <p:extLst>
      <p:ext uri="{BB962C8B-B14F-4D97-AF65-F5344CB8AC3E}">
        <p14:creationId xmlns:p14="http://schemas.microsoft.com/office/powerpoint/2010/main" val="57768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1286" y="609600"/>
            <a:ext cx="4143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Measures of Relief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815405"/>
            <a:ext cx="76673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.     Statistic of Location - 	Mean Height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.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 Statistic of Dispersion - 	Standard Deviation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735" y="4113074"/>
            <a:ext cx="791697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Biological Species Diversity Measure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Number of Species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2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778111"/>
              </p:ext>
            </p:extLst>
          </p:nvPr>
        </p:nvGraphicFramePr>
        <p:xfrm>
          <a:off x="4495800" y="1752600"/>
          <a:ext cx="3624262" cy="3543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" name="SPW 10.0 Graph" r:id="rId3" imgW="5417640" imgH="5297760" progId="SigmaPlotGraphicObject.9">
                  <p:embed/>
                </p:oleObj>
              </mc:Choice>
              <mc:Fallback>
                <p:oleObj name="SPW 10.0 Graph" r:id="rId3" imgW="5417640" imgH="52977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5800" y="1752600"/>
                        <a:ext cx="3624262" cy="3543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369372"/>
              </p:ext>
            </p:extLst>
          </p:nvPr>
        </p:nvGraphicFramePr>
        <p:xfrm>
          <a:off x="509278" y="1828801"/>
          <a:ext cx="3572184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" name="SPW 10.0 Graph" r:id="rId5" imgW="5417640" imgH="5316120" progId="SigmaPlotGraphicObject.9">
                  <p:embed/>
                </p:oleObj>
              </mc:Choice>
              <mc:Fallback>
                <p:oleObj name="SPW 10.0 Graph" r:id="rId5" imgW="5417640" imgH="53161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9278" y="1828801"/>
                        <a:ext cx="3572184" cy="350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90800" y="5407223"/>
            <a:ext cx="3194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Level of Resolution:  Transects within </a:t>
            </a:r>
            <a:r>
              <a:rPr lang="en-US" sz="1200" b="1" dirty="0" err="1" smtClean="0"/>
              <a:t>Dropsites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33800" y="1371600"/>
            <a:ext cx="105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All Banks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596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978972"/>
              </p:ext>
            </p:extLst>
          </p:nvPr>
        </p:nvGraphicFramePr>
        <p:xfrm>
          <a:off x="533400" y="482600"/>
          <a:ext cx="3628124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0" name="SPW 10.0 Graph" r:id="rId3" imgW="5516280" imgH="4826880" progId="SigmaPlotGraphicObject.9">
                  <p:embed/>
                </p:oleObj>
              </mc:Choice>
              <mc:Fallback>
                <p:oleObj name="SPW 10.0 Graph" r:id="rId3" imgW="5516280" imgH="48268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482600"/>
                        <a:ext cx="3628124" cy="317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167615"/>
              </p:ext>
            </p:extLst>
          </p:nvPr>
        </p:nvGraphicFramePr>
        <p:xfrm>
          <a:off x="2895600" y="3581400"/>
          <a:ext cx="3429000" cy="3075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1" name="SPW 10.0 Graph" r:id="rId5" imgW="5516280" imgH="4947480" progId="SigmaPlotGraphicObject.9">
                  <p:embed/>
                </p:oleObj>
              </mc:Choice>
              <mc:Fallback>
                <p:oleObj name="SPW 10.0 Graph" r:id="rId5" imgW="5516280" imgH="49474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95600" y="3581400"/>
                        <a:ext cx="3429000" cy="30757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120540"/>
              </p:ext>
            </p:extLst>
          </p:nvPr>
        </p:nvGraphicFramePr>
        <p:xfrm>
          <a:off x="4876799" y="533400"/>
          <a:ext cx="3593055" cy="3116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2" name="SPW 10.0 Graph" r:id="rId7" imgW="5516280" imgH="4784040" progId="SigmaPlotGraphicObject.9">
                  <p:embed/>
                </p:oleObj>
              </mc:Choice>
              <mc:Fallback>
                <p:oleObj name="SPW 10.0 Graph" r:id="rId7" imgW="5516280" imgH="478404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76799" y="533400"/>
                        <a:ext cx="3593055" cy="3116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82543" y="115669"/>
            <a:ext cx="2542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Sidner</a:t>
            </a:r>
            <a:r>
              <a:rPr lang="en-US" b="1" dirty="0" smtClean="0"/>
              <a:t> Bank</a:t>
            </a:r>
          </a:p>
          <a:p>
            <a:pPr algn="ctr"/>
            <a:r>
              <a:rPr lang="en-US" b="1" dirty="0" smtClean="0"/>
              <a:t>Mean Height of Features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9153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934324"/>
              </p:ext>
            </p:extLst>
          </p:nvPr>
        </p:nvGraphicFramePr>
        <p:xfrm>
          <a:off x="685800" y="609600"/>
          <a:ext cx="3243262" cy="288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3" name="SPW 10.0 Graph" r:id="rId3" imgW="5417640" imgH="4826880" progId="SigmaPlotGraphicObject.9">
                  <p:embed/>
                </p:oleObj>
              </mc:Choice>
              <mc:Fallback>
                <p:oleObj name="SPW 10.0 Graph" r:id="rId3" imgW="5417640" imgH="48268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609600"/>
                        <a:ext cx="3243262" cy="288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8324988"/>
              </p:ext>
            </p:extLst>
          </p:nvPr>
        </p:nvGraphicFramePr>
        <p:xfrm>
          <a:off x="4800600" y="609600"/>
          <a:ext cx="3294196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4" name="SPW 10.0 Graph" r:id="rId5" imgW="5518080" imgH="4723560" progId="SigmaPlotGraphicObject.9">
                  <p:embed/>
                </p:oleObj>
              </mc:Choice>
              <mc:Fallback>
                <p:oleObj name="SPW 10.0 Graph" r:id="rId5" imgW="5518080" imgH="47235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00600" y="609600"/>
                        <a:ext cx="3294196" cy="281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951499"/>
              </p:ext>
            </p:extLst>
          </p:nvPr>
        </p:nvGraphicFramePr>
        <p:xfrm>
          <a:off x="2895600" y="3670167"/>
          <a:ext cx="3292475" cy="2959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5" name="SPW 10.0 Graph" r:id="rId7" imgW="5363640" imgH="4821480" progId="SigmaPlotGraphicObject.9">
                  <p:embed/>
                </p:oleObj>
              </mc:Choice>
              <mc:Fallback>
                <p:oleObj name="SPW 10.0 Graph" r:id="rId7" imgW="5363640" imgH="48214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95600" y="3670167"/>
                        <a:ext cx="3292475" cy="2959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70789" y="191869"/>
            <a:ext cx="416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Sidner</a:t>
            </a:r>
            <a:r>
              <a:rPr lang="en-US" b="1" dirty="0" smtClean="0"/>
              <a:t> Bank</a:t>
            </a:r>
          </a:p>
          <a:p>
            <a:pPr algn="ctr"/>
            <a:r>
              <a:rPr lang="en-US" b="1" dirty="0" smtClean="0"/>
              <a:t>Standard Deviation of Heights of Features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1980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7634835"/>
              </p:ext>
            </p:extLst>
          </p:nvPr>
        </p:nvGraphicFramePr>
        <p:xfrm>
          <a:off x="685800" y="685800"/>
          <a:ext cx="3287808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2" name="SPW 10.0 Graph" r:id="rId3" imgW="5516280" imgH="4987080" progId="SigmaPlotGraphicObject.9">
                  <p:embed/>
                </p:oleObj>
              </mc:Choice>
              <mc:Fallback>
                <p:oleObj name="SPW 10.0 Graph" r:id="rId3" imgW="5516280" imgH="49870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685800"/>
                        <a:ext cx="3287808" cy="297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504083"/>
              </p:ext>
            </p:extLst>
          </p:nvPr>
        </p:nvGraphicFramePr>
        <p:xfrm>
          <a:off x="4800599" y="685800"/>
          <a:ext cx="3189971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3" name="SPW 10.0 Graph" r:id="rId5" imgW="5617080" imgH="4963320" progId="SigmaPlotGraphicObject.9">
                  <p:embed/>
                </p:oleObj>
              </mc:Choice>
              <mc:Fallback>
                <p:oleObj name="SPW 10.0 Graph" r:id="rId5" imgW="5617080" imgH="49633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00599" y="685800"/>
                        <a:ext cx="3189971" cy="281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167809"/>
              </p:ext>
            </p:extLst>
          </p:nvPr>
        </p:nvGraphicFramePr>
        <p:xfrm>
          <a:off x="2895600" y="3657600"/>
          <a:ext cx="3443288" cy="3011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4" name="SPW 10.0 Graph" r:id="rId7" imgW="5516280" imgH="4824360" progId="SigmaPlotGraphicObject.9">
                  <p:embed/>
                </p:oleObj>
              </mc:Choice>
              <mc:Fallback>
                <p:oleObj name="SPW 10.0 Graph" r:id="rId7" imgW="5516280" imgH="48243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95600" y="3657600"/>
                        <a:ext cx="3443288" cy="3011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82543" y="191869"/>
            <a:ext cx="2542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Bright Bank</a:t>
            </a:r>
          </a:p>
          <a:p>
            <a:pPr algn="ctr"/>
            <a:r>
              <a:rPr lang="en-US" b="1" dirty="0" smtClean="0"/>
              <a:t>Mean Height of Features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008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911378"/>
              </p:ext>
            </p:extLst>
          </p:nvPr>
        </p:nvGraphicFramePr>
        <p:xfrm>
          <a:off x="533400" y="609600"/>
          <a:ext cx="3347436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2" name="SPW 10.0 Graph" r:id="rId3" imgW="5447880" imgH="4961520" progId="SigmaPlotGraphicObject.9">
                  <p:embed/>
                </p:oleObj>
              </mc:Choice>
              <mc:Fallback>
                <p:oleObj name="SPW 10.0 Graph" r:id="rId3" imgW="5447880" imgH="49615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609600"/>
                        <a:ext cx="3347436" cy="30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716803"/>
              </p:ext>
            </p:extLst>
          </p:nvPr>
        </p:nvGraphicFramePr>
        <p:xfrm>
          <a:off x="4800600" y="589785"/>
          <a:ext cx="3276600" cy="2914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3" name="SPW 10.0 Graph" r:id="rId5" imgW="5728680" imgH="5096520" progId="SigmaPlotGraphicObject.9">
                  <p:embed/>
                </p:oleObj>
              </mc:Choice>
              <mc:Fallback>
                <p:oleObj name="SPW 10.0 Graph" r:id="rId5" imgW="5728680" imgH="50965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00600" y="589785"/>
                        <a:ext cx="3276600" cy="2914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64351"/>
              </p:ext>
            </p:extLst>
          </p:nvPr>
        </p:nvGraphicFramePr>
        <p:xfrm>
          <a:off x="2727325" y="3680759"/>
          <a:ext cx="3140075" cy="2948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4" name="SPW 10.0 Graph" r:id="rId7" imgW="5363640" imgH="5036400" progId="SigmaPlotGraphicObject.9">
                  <p:embed/>
                </p:oleObj>
              </mc:Choice>
              <mc:Fallback>
                <p:oleObj name="SPW 10.0 Graph" r:id="rId7" imgW="5363640" imgH="503640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27325" y="3680759"/>
                        <a:ext cx="3140075" cy="2948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70789" y="152400"/>
            <a:ext cx="416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Bright Bank</a:t>
            </a:r>
          </a:p>
          <a:p>
            <a:pPr algn="ctr"/>
            <a:r>
              <a:rPr lang="en-US" b="1" dirty="0" smtClean="0"/>
              <a:t>Standard Deviation of Heights of Features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95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100750"/>
              </p:ext>
            </p:extLst>
          </p:nvPr>
        </p:nvGraphicFramePr>
        <p:xfrm>
          <a:off x="762000" y="685800"/>
          <a:ext cx="3216275" cy="2907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7" name="SPW 10.0 Graph" r:id="rId3" imgW="5516280" imgH="4987080" progId="SigmaPlotGraphicObject.9">
                  <p:embed/>
                </p:oleObj>
              </mc:Choice>
              <mc:Fallback>
                <p:oleObj name="SPW 10.0 Graph" r:id="rId3" imgW="5516280" imgH="49870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685800"/>
                        <a:ext cx="3216275" cy="2907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106274"/>
              </p:ext>
            </p:extLst>
          </p:nvPr>
        </p:nvGraphicFramePr>
        <p:xfrm>
          <a:off x="4745933" y="914400"/>
          <a:ext cx="2950267" cy="2585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8" name="SPW 10.0 Graph" r:id="rId5" imgW="5617080" imgH="4921920" progId="SigmaPlotGraphicObject.9">
                  <p:embed/>
                </p:oleObj>
              </mc:Choice>
              <mc:Fallback>
                <p:oleObj name="SPW 10.0 Graph" r:id="rId5" imgW="5617080" imgH="49219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45933" y="914400"/>
                        <a:ext cx="2950267" cy="2585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455065"/>
              </p:ext>
            </p:extLst>
          </p:nvPr>
        </p:nvGraphicFramePr>
        <p:xfrm>
          <a:off x="2792413" y="3701946"/>
          <a:ext cx="3316008" cy="2851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9" name="SPW 10.0 Graph" r:id="rId7" imgW="5539320" imgH="4762080" progId="SigmaPlotGraphicObject.9">
                  <p:embed/>
                </p:oleObj>
              </mc:Choice>
              <mc:Fallback>
                <p:oleObj name="SPW 10.0 Graph" r:id="rId7" imgW="5539320" imgH="47620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92413" y="3701946"/>
                        <a:ext cx="3316008" cy="2851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82543" y="268069"/>
            <a:ext cx="2542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29 Fathom Bank</a:t>
            </a:r>
          </a:p>
          <a:p>
            <a:pPr algn="ctr"/>
            <a:r>
              <a:rPr lang="en-US" b="1" dirty="0" smtClean="0"/>
              <a:t>Mean Height of Features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661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143714"/>
              </p:ext>
            </p:extLst>
          </p:nvPr>
        </p:nvGraphicFramePr>
        <p:xfrm>
          <a:off x="685800" y="838200"/>
          <a:ext cx="3124200" cy="2791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9" name="SPW 10.0 Graph" r:id="rId3" imgW="5417640" imgH="4839840" progId="SigmaPlotGraphicObject.9">
                  <p:embed/>
                </p:oleObj>
              </mc:Choice>
              <mc:Fallback>
                <p:oleObj name="SPW 10.0 Graph" r:id="rId3" imgW="5417640" imgH="483984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838200"/>
                        <a:ext cx="3124200" cy="2791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390173"/>
              </p:ext>
            </p:extLst>
          </p:nvPr>
        </p:nvGraphicFramePr>
        <p:xfrm>
          <a:off x="4724401" y="842576"/>
          <a:ext cx="3124200" cy="2738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0" name="SPW 10.0 Graph" r:id="rId5" imgW="5417640" imgH="4749120" progId="SigmaPlotGraphicObject.9">
                  <p:embed/>
                </p:oleObj>
              </mc:Choice>
              <mc:Fallback>
                <p:oleObj name="SPW 10.0 Graph" r:id="rId5" imgW="5417640" imgH="47491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24401" y="842576"/>
                        <a:ext cx="3124200" cy="2738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536710"/>
              </p:ext>
            </p:extLst>
          </p:nvPr>
        </p:nvGraphicFramePr>
        <p:xfrm>
          <a:off x="2895600" y="3810000"/>
          <a:ext cx="3365385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1" name="SPW 10.0 Graph" r:id="rId7" imgW="5697360" imgH="4902840" progId="SigmaPlotGraphicObject.9">
                  <p:embed/>
                </p:oleObj>
              </mc:Choice>
              <mc:Fallback>
                <p:oleObj name="SPW 10.0 Graph" r:id="rId7" imgW="5697360" imgH="490284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95600" y="3810000"/>
                        <a:ext cx="3365385" cy="289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70789" y="304800"/>
            <a:ext cx="416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29 Fathom Bank</a:t>
            </a:r>
          </a:p>
          <a:p>
            <a:pPr algn="ctr"/>
            <a:r>
              <a:rPr lang="en-US" b="1" dirty="0" smtClean="0"/>
              <a:t>Standard Deviation of Heights of Features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6186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986258"/>
              </p:ext>
            </p:extLst>
          </p:nvPr>
        </p:nvGraphicFramePr>
        <p:xfrm>
          <a:off x="1600200" y="1066800"/>
          <a:ext cx="5867401" cy="57485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2400"/>
                <a:gridCol w="1206500"/>
                <a:gridCol w="1968501"/>
              </a:tblGrid>
              <a:tr h="3160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Relief Index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3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Standard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160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Bank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Mean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Deviation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3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</a:tr>
              <a:tr h="303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Sidner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*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n.s.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3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Rankin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***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***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3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Parker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***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***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3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McGrail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n.s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n.s.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3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Elvers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n.s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*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3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Geyer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***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**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3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Horseshoe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***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***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3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Bright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***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***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3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28-Fathom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n.s.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**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3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Bouma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*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**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3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Rezak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***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**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3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Alderdice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n.s.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*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3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Sonnier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n.s.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n.s.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3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29-Fathom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n.s.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*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98554" y="159603"/>
            <a:ext cx="524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Relief:  Significant Differences between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Drop-sites On Each Bank Sampled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2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EB46A008-689D-4CD7-BEF7-81EBB6079CAF" descr="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"/>
          <a:stretch/>
        </p:blipFill>
        <p:spPr bwMode="auto">
          <a:xfrm>
            <a:off x="609600" y="0"/>
            <a:ext cx="78446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95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457466"/>
              </p:ext>
            </p:extLst>
          </p:nvPr>
        </p:nvGraphicFramePr>
        <p:xfrm>
          <a:off x="4374274" y="1828800"/>
          <a:ext cx="3855326" cy="30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4" name="SPW 10.0 Graph" r:id="rId3" imgW="5819040" imgH="4586400" progId="SigmaPlotGraphicObject.9">
                  <p:embed/>
                </p:oleObj>
              </mc:Choice>
              <mc:Fallback>
                <p:oleObj name="SPW 10.0 Graph" r:id="rId3" imgW="5819040" imgH="458640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74274" y="1828800"/>
                        <a:ext cx="3855326" cy="30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1446543"/>
              </p:ext>
            </p:extLst>
          </p:nvPr>
        </p:nvGraphicFramePr>
        <p:xfrm>
          <a:off x="265664" y="1676400"/>
          <a:ext cx="3748323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5" name="SPW 10.0 Graph" r:id="rId5" imgW="5463360" imgH="4664160" progId="SigmaPlotGraphicObject.9">
                  <p:embed/>
                </p:oleObj>
              </mc:Choice>
              <mc:Fallback>
                <p:oleObj name="SPW 10.0 Graph" r:id="rId5" imgW="5463360" imgH="46641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5664" y="1676400"/>
                        <a:ext cx="3748323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03360" y="914400"/>
            <a:ext cx="27634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Offshore Banks by Latitude</a:t>
            </a:r>
          </a:p>
          <a:p>
            <a:pPr algn="ctr"/>
            <a:r>
              <a:rPr lang="en-US" sz="1600" b="1" dirty="0" smtClean="0"/>
              <a:t>Level of Resolution:  </a:t>
            </a:r>
            <a:r>
              <a:rPr lang="en-US" sz="1600" b="1" dirty="0" err="1" smtClean="0"/>
              <a:t>Dropsites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411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484844"/>
              </p:ext>
            </p:extLst>
          </p:nvPr>
        </p:nvGraphicFramePr>
        <p:xfrm>
          <a:off x="381000" y="1524000"/>
          <a:ext cx="3730625" cy="3758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6" name="SPW 10.0 Graph" r:id="rId3" imgW="5478840" imgH="5519160" progId="SigmaPlotGraphicObject.9">
                  <p:embed/>
                </p:oleObj>
              </mc:Choice>
              <mc:Fallback>
                <p:oleObj name="SPW 10.0 Graph" r:id="rId3" imgW="5478840" imgH="55191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1524000"/>
                        <a:ext cx="3730625" cy="3758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107143"/>
              </p:ext>
            </p:extLst>
          </p:nvPr>
        </p:nvGraphicFramePr>
        <p:xfrm>
          <a:off x="4648200" y="1641475"/>
          <a:ext cx="3741324" cy="369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7" name="SPW 10.0 Graph" r:id="rId5" imgW="5476320" imgH="5405760" progId="SigmaPlotGraphicObject.9">
                  <p:embed/>
                </p:oleObj>
              </mc:Choice>
              <mc:Fallback>
                <p:oleObj name="SPW 10.0 Graph" r:id="rId5" imgW="5476320" imgH="54057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8200" y="1641475"/>
                        <a:ext cx="3741324" cy="3692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63533" y="1060847"/>
            <a:ext cx="29274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Offshore Banks by Longitude</a:t>
            </a:r>
          </a:p>
          <a:p>
            <a:pPr algn="ctr"/>
            <a:r>
              <a:rPr lang="en-US" sz="1600" b="1" dirty="0" smtClean="0"/>
              <a:t>Level of Resolution:  </a:t>
            </a:r>
            <a:r>
              <a:rPr lang="en-US" sz="1600" b="1" dirty="0" err="1" smtClean="0"/>
              <a:t>Dropsites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07167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4"/>
          <a:stretch/>
        </p:blipFill>
        <p:spPr bwMode="auto">
          <a:xfrm>
            <a:off x="381000" y="2010462"/>
            <a:ext cx="4419600" cy="29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5"/>
          <a:stretch/>
        </p:blipFill>
        <p:spPr bwMode="auto">
          <a:xfrm>
            <a:off x="4668512" y="1828800"/>
            <a:ext cx="4296304" cy="314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8527468">
            <a:off x="-292376" y="3660578"/>
            <a:ext cx="1523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Vermillion Bay, LA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 rot="18359541">
            <a:off x="776991" y="4650674"/>
            <a:ext cx="1558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Calcasieu River, LA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 rot="18305311">
            <a:off x="1947945" y="5128512"/>
            <a:ext cx="1333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Lake Sabine, TX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 rot="18468141">
            <a:off x="-198350" y="3966958"/>
            <a:ext cx="1512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Grand Chenier, LA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78711" y="1123890"/>
            <a:ext cx="344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Rugosity</a:t>
            </a:r>
            <a:r>
              <a:rPr lang="en-US" sz="2000" b="1" dirty="0" smtClean="0"/>
              <a:t> of All Banks Surveyed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81778" y="1871246"/>
            <a:ext cx="2804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Using Mean of Feature Heights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87698" y="1777425"/>
            <a:ext cx="2565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Using Standard Deviation of</a:t>
            </a:r>
          </a:p>
          <a:p>
            <a:pPr algn="ctr"/>
            <a:r>
              <a:rPr lang="en-US" sz="1600" b="1" dirty="0" smtClean="0"/>
              <a:t>Heights of Features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289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0955" y="381000"/>
            <a:ext cx="80842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Processes Potentially Driving Differences in Relief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between Banks, and Influencing Geographic Patterns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1752600"/>
            <a:ext cx="6285695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.	Faulting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.	Dissolution of salt in a </a:t>
            </a:r>
            <a:r>
              <a:rPr lang="en-US" sz="2400" b="1" dirty="0" err="1" smtClean="0">
                <a:solidFill>
                  <a:schemeClr val="bg1"/>
                </a:solidFill>
              </a:rPr>
              <a:t>diapir</a:t>
            </a:r>
            <a:r>
              <a:rPr lang="en-US" sz="2400" b="1" dirty="0" smtClean="0">
                <a:solidFill>
                  <a:schemeClr val="bg1"/>
                </a:solidFill>
              </a:rPr>
              <a:t> and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	subsequent collapse of a portion of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	the bank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.	Erosion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.	Sediment accumulation</a:t>
            </a:r>
          </a:p>
          <a:p>
            <a:endParaRPr lang="en-US" sz="1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.	Calcium carbonate accretion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.	Precipitation of </a:t>
            </a:r>
            <a:r>
              <a:rPr lang="en-US" sz="2400" b="1" dirty="0" err="1" smtClean="0">
                <a:solidFill>
                  <a:schemeClr val="bg1"/>
                </a:solidFill>
              </a:rPr>
              <a:t>authigenic</a:t>
            </a:r>
            <a:r>
              <a:rPr lang="en-US" sz="2400" b="1" dirty="0" smtClean="0">
                <a:solidFill>
                  <a:schemeClr val="bg1"/>
                </a:solidFill>
              </a:rPr>
              <a:t> carbonates at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	hydrocarbon seeps. 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5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8002" y="2032099"/>
            <a:ext cx="8512459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Relief of Banks -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Correlations with 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Marine Sessile </a:t>
            </a:r>
            <a:r>
              <a:rPr lang="en-US" sz="3600" b="1" dirty="0" err="1" smtClean="0">
                <a:solidFill>
                  <a:schemeClr val="bg1"/>
                </a:solidFill>
              </a:rPr>
              <a:t>Epibenthic</a:t>
            </a:r>
            <a:r>
              <a:rPr lang="en-US" sz="3600" b="1" dirty="0" smtClean="0">
                <a:solidFill>
                  <a:schemeClr val="bg1"/>
                </a:solidFill>
              </a:rPr>
              <a:t> Species Diversity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8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336550"/>
            <a:ext cx="7235825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4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2588"/>
            <a:ext cx="67056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95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5364937"/>
              </p:ext>
            </p:extLst>
          </p:nvPr>
        </p:nvGraphicFramePr>
        <p:xfrm>
          <a:off x="1033463" y="227554"/>
          <a:ext cx="6357937" cy="6630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4" name="SPW 10.0 Graph" r:id="rId3" imgW="5703840" imgH="5949000" progId="SigmaPlotGraphicObject.9">
                  <p:embed/>
                </p:oleObj>
              </mc:Choice>
              <mc:Fallback>
                <p:oleObj name="SPW 10.0 Graph" r:id="rId3" imgW="5703840" imgH="594900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3463" y="227554"/>
                        <a:ext cx="6357937" cy="6630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268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532034"/>
              </p:ext>
            </p:extLst>
          </p:nvPr>
        </p:nvGraphicFramePr>
        <p:xfrm>
          <a:off x="914400" y="149489"/>
          <a:ext cx="6775282" cy="6479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7" name="SPW 10.0 Graph" r:id="rId3" imgW="5898600" imgH="5641560" progId="SigmaPlotGraphicObject.9">
                  <p:embed/>
                </p:oleObj>
              </mc:Choice>
              <mc:Fallback>
                <p:oleObj name="SPW 10.0 Graph" r:id="rId3" imgW="5898600" imgH="56415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149489"/>
                        <a:ext cx="6775282" cy="6479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67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B1C1F1E1-01DF-4140-93EA-0BA4A1C08EE0" descr="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" r="1057" b="1712"/>
          <a:stretch/>
        </p:blipFill>
        <p:spPr bwMode="auto">
          <a:xfrm>
            <a:off x="533400" y="1524000"/>
            <a:ext cx="7769352" cy="381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4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ceanexplorer.noaa.gov/explorations/06mexico/background/geology/media/gulf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06424"/>
            <a:ext cx="9144000" cy="46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19600" y="60299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http://oceanexplorer.noaa.gov/explorations/06mexico/background/geology/media/gulf_600.jpg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316468"/>
            <a:ext cx="99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31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115669"/>
            <a:ext cx="2012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610" y="1384042"/>
            <a:ext cx="812979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.     14 Banks surveyed via ROV – varying levels of spatial resolution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.     Species diversity of benthos analyzed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.     Relief on banks associated with </a:t>
            </a:r>
            <a:r>
              <a:rPr lang="en-US" sz="2000" b="1" dirty="0" err="1" smtClean="0">
                <a:solidFill>
                  <a:schemeClr val="bg1"/>
                </a:solidFill>
              </a:rPr>
              <a:t>mesophotic</a:t>
            </a:r>
            <a:r>
              <a:rPr lang="en-US" sz="2000" b="1" dirty="0" smtClean="0">
                <a:solidFill>
                  <a:schemeClr val="bg1"/>
                </a:solidFill>
              </a:rPr>
              <a:t> banks analyzed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.     Wide variability in relief between banks, </a:t>
            </a:r>
            <a:r>
              <a:rPr lang="en-US" sz="2000" b="1" dirty="0" err="1" smtClean="0">
                <a:solidFill>
                  <a:schemeClr val="bg1"/>
                </a:solidFill>
              </a:rPr>
              <a:t>dropsites</a:t>
            </a:r>
            <a:r>
              <a:rPr lang="en-US" sz="2000" b="1" dirty="0" smtClean="0">
                <a:solidFill>
                  <a:schemeClr val="bg1"/>
                </a:solidFill>
              </a:rPr>
              <a:t>, and transects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.     Low relief banks more predictable than intermediate or high relief ones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.     Geographic patterns in relief </a:t>
            </a:r>
            <a:r>
              <a:rPr lang="en-US" sz="2000" b="1" dirty="0" err="1">
                <a:solidFill>
                  <a:schemeClr val="bg1"/>
                </a:solidFill>
              </a:rPr>
              <a:t>latitudinally</a:t>
            </a:r>
            <a:r>
              <a:rPr lang="en-US" sz="2000" b="1" dirty="0">
                <a:solidFill>
                  <a:schemeClr val="bg1"/>
                </a:solidFill>
              </a:rPr>
              <a:t> and longitudinally 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.     Possibly due to a number of geological and geochemical processes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.     Species diversity of banks predictable via relief, but still high variability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0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304800"/>
            <a:ext cx="269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Acknowledgements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67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30565" y="1752600"/>
            <a:ext cx="135543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V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b="1" dirty="0" smtClean="0">
                <a:solidFill>
                  <a:schemeClr val="bg1"/>
                </a:solidFill>
              </a:rPr>
              <a:t>Cardona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R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Elkert</a:t>
            </a:r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J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b="1" dirty="0" smtClean="0">
                <a:solidFill>
                  <a:schemeClr val="bg1"/>
                </a:solidFill>
              </a:rPr>
              <a:t>Embesi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M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b="1" dirty="0" smtClean="0">
                <a:solidFill>
                  <a:schemeClr val="bg1"/>
                </a:solidFill>
              </a:rPr>
              <a:t>Evans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M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b="1" dirty="0" smtClean="0">
                <a:solidFill>
                  <a:schemeClr val="bg1"/>
                </a:solidFill>
              </a:rPr>
              <a:t>Genazzio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K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Huchton</a:t>
            </a:r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C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Isom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A. </a:t>
            </a:r>
            <a:r>
              <a:rPr lang="en-US" sz="1600" b="1" dirty="0" err="1" smtClean="0">
                <a:solidFill>
                  <a:schemeClr val="bg1"/>
                </a:solidFill>
              </a:rPr>
              <a:t>Kuba</a:t>
            </a:r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M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McCoin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C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b="1" dirty="0" smtClean="0">
                <a:solidFill>
                  <a:schemeClr val="bg1"/>
                </a:solidFill>
              </a:rPr>
              <a:t>Moore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B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b="1" dirty="0" smtClean="0">
                <a:solidFill>
                  <a:schemeClr val="bg1"/>
                </a:solidFill>
              </a:rPr>
              <a:t>Mayberry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S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b="1" dirty="0" smtClean="0">
                <a:solidFill>
                  <a:schemeClr val="bg1"/>
                </a:solidFill>
              </a:rPr>
              <a:t>Morgan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M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b="1" dirty="0" smtClean="0">
                <a:solidFill>
                  <a:schemeClr val="bg1"/>
                </a:solidFill>
              </a:rPr>
              <a:t>Nannen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M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b="1" dirty="0" smtClean="0">
                <a:solidFill>
                  <a:schemeClr val="bg1"/>
                </a:solidFill>
              </a:rPr>
              <a:t>Scott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A. Sterne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T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b="1" dirty="0" smtClean="0">
                <a:solidFill>
                  <a:schemeClr val="bg1"/>
                </a:solidFill>
              </a:rPr>
              <a:t>Sterne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M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b="1" dirty="0" smtClean="0">
                <a:solidFill>
                  <a:schemeClr val="bg1"/>
                </a:solidFill>
              </a:rPr>
              <a:t>Stout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O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Tobacia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M. Weekly 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15240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39547" y="1219200"/>
            <a:ext cx="292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R/V </a:t>
            </a:r>
            <a:r>
              <a:rPr lang="en-US" b="1" i="1" dirty="0" smtClean="0">
                <a:solidFill>
                  <a:schemeClr val="bg1"/>
                </a:solidFill>
              </a:rPr>
              <a:t>Manta</a:t>
            </a:r>
            <a:r>
              <a:rPr lang="en-US" b="1" dirty="0" smtClean="0">
                <a:solidFill>
                  <a:schemeClr val="bg1"/>
                </a:solidFill>
              </a:rPr>
              <a:t> (NOAA-FGBNMS)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1800" y="1795046"/>
            <a:ext cx="1261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H.H. Roberts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6222" y="953869"/>
            <a:ext cx="1905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LSU-DOCS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Comments on </a:t>
            </a:r>
            <a:r>
              <a:rPr lang="en-US" b="1" dirty="0" err="1" smtClean="0">
                <a:solidFill>
                  <a:schemeClr val="bg1"/>
                </a:solidFill>
              </a:rPr>
              <a:t>ms.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609" y="977146"/>
            <a:ext cx="2271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Topside and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Laboratory Assistance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3800" y="1765518"/>
            <a:ext cx="12709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J. </a:t>
            </a:r>
            <a:r>
              <a:rPr lang="en-US" sz="1600" b="1" dirty="0" err="1" smtClean="0">
                <a:solidFill>
                  <a:schemeClr val="bg1"/>
                </a:solidFill>
              </a:rPr>
              <a:t>O’Hern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M. Perry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M. </a:t>
            </a:r>
            <a:r>
              <a:rPr lang="en-US" sz="1600" b="1" dirty="0" err="1" smtClean="0">
                <a:solidFill>
                  <a:schemeClr val="bg1"/>
                </a:solidFill>
              </a:rPr>
              <a:t>Pitre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A.J. Rutter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M. </a:t>
            </a:r>
            <a:r>
              <a:rPr lang="en-US" sz="1600" b="1" dirty="0" err="1" smtClean="0">
                <a:solidFill>
                  <a:schemeClr val="bg1"/>
                </a:solidFill>
              </a:rPr>
              <a:t>Shetler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T. Thompson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D. Walker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sammarco\Desktop\Share\PrettyReef&amp;Reflection-1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73" y="0"/>
            <a:ext cx="5381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3200" y="1600200"/>
            <a:ext cx="217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Thank you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8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88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9DEA176F-D56F-4736-B598-7CA818820D9B" descr="cid:X.MA5.1408388256@ao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47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504025"/>
              </p:ext>
            </p:extLst>
          </p:nvPr>
        </p:nvGraphicFramePr>
        <p:xfrm>
          <a:off x="1447800" y="581266"/>
          <a:ext cx="5791200" cy="5133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3" name="SPW 10.0 Graph" r:id="rId3" imgW="5691960" imgH="5044680" progId="SigmaPlotGraphicObject.9">
                  <p:embed/>
                </p:oleObj>
              </mc:Choice>
              <mc:Fallback>
                <p:oleObj name="SPW 10.0 Graph" r:id="rId3" imgW="5691960" imgH="50446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7800" y="581266"/>
                        <a:ext cx="5791200" cy="5133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08185" y="5678269"/>
            <a:ext cx="101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 = 0.577</a:t>
            </a:r>
          </a:p>
          <a:p>
            <a:r>
              <a:rPr lang="en-US" b="1" dirty="0"/>
              <a:t>p</a:t>
            </a:r>
            <a:r>
              <a:rPr lang="en-US" b="1" dirty="0" smtClean="0"/>
              <a:t> &lt; 0.05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53930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682731"/>
              </p:ext>
            </p:extLst>
          </p:nvPr>
        </p:nvGraphicFramePr>
        <p:xfrm>
          <a:off x="1382713" y="355600"/>
          <a:ext cx="5703887" cy="614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9" name="SPW 10.0 Graph" r:id="rId3" imgW="5703840" imgH="6146280" progId="SigmaPlotGraphicObject.9">
                  <p:embed/>
                </p:oleObj>
              </mc:Choice>
              <mc:Fallback>
                <p:oleObj name="SPW 10.0 Graph" r:id="rId3" imgW="5703840" imgH="61462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2713" y="355600"/>
                        <a:ext cx="5703887" cy="614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89730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143336"/>
              </p:ext>
            </p:extLst>
          </p:nvPr>
        </p:nvGraphicFramePr>
        <p:xfrm>
          <a:off x="1371600" y="533400"/>
          <a:ext cx="9103010" cy="5817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6" name="SPW 10.0 Graph" r:id="rId3" imgW="9166680" imgH="5858280" progId="SigmaPlotGraphicObject.9">
                  <p:embed/>
                </p:oleObj>
              </mc:Choice>
              <mc:Fallback>
                <p:oleObj name="SPW 10.0 Graph" r:id="rId3" imgW="9166680" imgH="58582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1600" y="533400"/>
                        <a:ext cx="9103010" cy="5817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9739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910402"/>
              </p:ext>
            </p:extLst>
          </p:nvPr>
        </p:nvGraphicFramePr>
        <p:xfrm>
          <a:off x="1622425" y="531813"/>
          <a:ext cx="5899150" cy="579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3" name="SPW 10.0 Graph" r:id="rId3" imgW="5898600" imgH="5795280" progId="SigmaPlotGraphicObject.9">
                  <p:embed/>
                </p:oleObj>
              </mc:Choice>
              <mc:Fallback>
                <p:oleObj name="SPW 10.0 Graph" r:id="rId3" imgW="5898600" imgH="57952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2425" y="531813"/>
                        <a:ext cx="5899150" cy="579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03321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611198"/>
              </p:ext>
            </p:extLst>
          </p:nvPr>
        </p:nvGraphicFramePr>
        <p:xfrm>
          <a:off x="387784" y="1828800"/>
          <a:ext cx="3881912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SPW 10.0 Graph" r:id="rId3" imgW="5446800" imgH="4597560" progId="SigmaPlotGraphicObject.9">
                  <p:embed/>
                </p:oleObj>
              </mc:Choice>
              <mc:Fallback>
                <p:oleObj name="SPW 10.0 Graph" r:id="rId3" imgW="5446800" imgH="45975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784" y="1828800"/>
                        <a:ext cx="3881912" cy="327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375840"/>
              </p:ext>
            </p:extLst>
          </p:nvPr>
        </p:nvGraphicFramePr>
        <p:xfrm>
          <a:off x="4495799" y="1828800"/>
          <a:ext cx="3989445" cy="3388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" name="SPW 10.0 Graph" r:id="rId5" imgW="5456880" imgH="4633920" progId="SigmaPlotGraphicObject.9">
                  <p:embed/>
                </p:oleObj>
              </mc:Choice>
              <mc:Fallback>
                <p:oleObj name="SPW 10.0 Graph" r:id="rId5" imgW="5456880" imgH="46339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5799" y="1828800"/>
                        <a:ext cx="3989445" cy="3388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88959" y="997803"/>
            <a:ext cx="3211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Mean Height of Feature</a:t>
            </a:r>
          </a:p>
          <a:p>
            <a:pPr algn="ctr"/>
            <a:r>
              <a:rPr lang="en-US" sz="2400" b="1" i="1" dirty="0" smtClean="0"/>
              <a:t>Vs. 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164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 descr="salt do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6500" r="4678" b="7875"/>
          <a:stretch/>
        </p:blipFill>
        <p:spPr bwMode="auto">
          <a:xfrm>
            <a:off x="1201848" y="1309"/>
            <a:ext cx="6875352" cy="564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7499209" y="6537325"/>
            <a:ext cx="12766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 b="1" dirty="0">
                <a:solidFill>
                  <a:schemeClr val="bg1"/>
                </a:solidFill>
              </a:rPr>
              <a:t>Gross, M.G, 1977</a:t>
            </a: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323056" y="5798403"/>
            <a:ext cx="8497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 dirty="0" smtClean="0">
                <a:solidFill>
                  <a:schemeClr val="bg1"/>
                </a:solidFill>
              </a:rPr>
              <a:t>Many of the banks of the northern GOM are </a:t>
            </a:r>
          </a:p>
          <a:p>
            <a:pPr algn="ctr"/>
            <a:r>
              <a:rPr lang="en-US" altLang="en-US" sz="2400" b="1" dirty="0" smtClean="0">
                <a:solidFill>
                  <a:schemeClr val="bg1"/>
                </a:solidFill>
              </a:rPr>
              <a:t>the result of rising salt domes 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6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497791"/>
              </p:ext>
            </p:extLst>
          </p:nvPr>
        </p:nvGraphicFramePr>
        <p:xfrm>
          <a:off x="4590265" y="1752600"/>
          <a:ext cx="3791735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" name="SPW 10.0 Graph" r:id="rId3" imgW="5588640" imgH="5166360" progId="SigmaPlotGraphicObject.9">
                  <p:embed/>
                </p:oleObj>
              </mc:Choice>
              <mc:Fallback>
                <p:oleObj name="SPW 10.0 Graph" r:id="rId3" imgW="5588640" imgH="51663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90265" y="1752600"/>
                        <a:ext cx="3791735" cy="350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040466"/>
              </p:ext>
            </p:extLst>
          </p:nvPr>
        </p:nvGraphicFramePr>
        <p:xfrm>
          <a:off x="685800" y="1762161"/>
          <a:ext cx="3657600" cy="3428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" name="SPW 10.0 Graph" r:id="rId5" imgW="5516280" imgH="5169960" progId="SigmaPlotGraphicObject.9">
                  <p:embed/>
                </p:oleObj>
              </mc:Choice>
              <mc:Fallback>
                <p:oleObj name="SPW 10.0 Graph" r:id="rId5" imgW="5516280" imgH="51699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800" y="1762161"/>
                        <a:ext cx="3657600" cy="3428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14600" y="1334869"/>
            <a:ext cx="4165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Standard Deviation of Heights of Features</a:t>
            </a:r>
          </a:p>
          <a:p>
            <a:pPr algn="ctr"/>
            <a:r>
              <a:rPr lang="en-US" b="1" i="1" dirty="0" smtClean="0"/>
              <a:t>Vs.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69696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"/>
          <a:stretch/>
        </p:blipFill>
        <p:spPr bwMode="auto">
          <a:xfrm>
            <a:off x="-23762" y="248316"/>
            <a:ext cx="9167762" cy="629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04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1219200"/>
            <a:ext cx="6847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Rugosity</a:t>
            </a:r>
            <a:r>
              <a:rPr lang="en-US" sz="3200" b="1" dirty="0" smtClean="0">
                <a:solidFill>
                  <a:schemeClr val="bg1"/>
                </a:solidFill>
              </a:rPr>
              <a:t> Measures not Recommended: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0" y="2971800"/>
            <a:ext cx="446186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.     Variance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.     Coefficient of Variation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.     Chain Transect Technique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087962"/>
              </p:ext>
            </p:extLst>
          </p:nvPr>
        </p:nvGraphicFramePr>
        <p:xfrm>
          <a:off x="762000" y="609600"/>
          <a:ext cx="3191609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1" name="SPW 10.0 Graph" r:id="rId3" imgW="5516280" imgH="4839840" progId="SigmaPlotGraphicObject.9">
                  <p:embed/>
                </p:oleObj>
              </mc:Choice>
              <mc:Fallback>
                <p:oleObj name="SPW 10.0 Graph" r:id="rId3" imgW="5516280" imgH="483984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609600"/>
                        <a:ext cx="3191609" cy="280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8011859"/>
              </p:ext>
            </p:extLst>
          </p:nvPr>
        </p:nvGraphicFramePr>
        <p:xfrm>
          <a:off x="4704718" y="609600"/>
          <a:ext cx="3186229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2" name="SPW 10.0 Graph" r:id="rId5" imgW="5650920" imgH="4865400" progId="SigmaPlotGraphicObject.9">
                  <p:embed/>
                </p:oleObj>
              </mc:Choice>
              <mc:Fallback>
                <p:oleObj name="SPW 10.0 Graph" r:id="rId5" imgW="5650920" imgH="486540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04718" y="609600"/>
                        <a:ext cx="3186229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061609"/>
              </p:ext>
            </p:extLst>
          </p:nvPr>
        </p:nvGraphicFramePr>
        <p:xfrm>
          <a:off x="838200" y="3519016"/>
          <a:ext cx="3276600" cy="2918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3" name="SPW 10.0 Graph" r:id="rId7" imgW="5516280" imgH="4912920" progId="SigmaPlotGraphicObject.9">
                  <p:embed/>
                </p:oleObj>
              </mc:Choice>
              <mc:Fallback>
                <p:oleObj name="SPW 10.0 Graph" r:id="rId7" imgW="5516280" imgH="49129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3519016"/>
                        <a:ext cx="3276600" cy="2918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932868"/>
              </p:ext>
            </p:extLst>
          </p:nvPr>
        </p:nvGraphicFramePr>
        <p:xfrm>
          <a:off x="4724400" y="3535674"/>
          <a:ext cx="3219450" cy="2865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4" name="SPW 10.0 Graph" r:id="rId9" imgW="5524560" imgH="4915800" progId="SigmaPlotGraphicObject.9">
                  <p:embed/>
                </p:oleObj>
              </mc:Choice>
              <mc:Fallback>
                <p:oleObj name="SPW 10.0 Graph" r:id="rId9" imgW="5524560" imgH="491580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24400" y="3535674"/>
                        <a:ext cx="3219450" cy="2865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81400" y="228600"/>
            <a:ext cx="172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28 Fathom Bank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97954" y="609600"/>
            <a:ext cx="2283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Mean Height of Features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181600" y="609600"/>
            <a:ext cx="3731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Standard Deviation of Heights of Features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29000" y="6400800"/>
            <a:ext cx="2753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Level of Resolution:  </a:t>
            </a:r>
            <a:r>
              <a:rPr lang="en-US" sz="1600" b="1" dirty="0" err="1" smtClean="0"/>
              <a:t>Dropsites</a:t>
            </a:r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05200" y="3288268"/>
            <a:ext cx="17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Horseshoe Bank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459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619125"/>
              </p:ext>
            </p:extLst>
          </p:nvPr>
        </p:nvGraphicFramePr>
        <p:xfrm>
          <a:off x="762000" y="441104"/>
          <a:ext cx="3276600" cy="2911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0" name="SPW 10.0 Graph" r:id="rId3" imgW="5516280" imgH="4902840" progId="SigmaPlotGraphicObject.9">
                  <p:embed/>
                </p:oleObj>
              </mc:Choice>
              <mc:Fallback>
                <p:oleObj name="SPW 10.0 Graph" r:id="rId3" imgW="5516280" imgH="490284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441104"/>
                        <a:ext cx="3276600" cy="2911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631061"/>
              </p:ext>
            </p:extLst>
          </p:nvPr>
        </p:nvGraphicFramePr>
        <p:xfrm>
          <a:off x="5029200" y="457200"/>
          <a:ext cx="3157837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1" name="SPW 10.0 Graph" r:id="rId5" imgW="5554800" imgH="4958640" progId="SigmaPlotGraphicObject.9">
                  <p:embed/>
                </p:oleObj>
              </mc:Choice>
              <mc:Fallback>
                <p:oleObj name="SPW 10.0 Graph" r:id="rId5" imgW="5554800" imgH="495864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9200" y="457200"/>
                        <a:ext cx="3157837" cy="281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368399"/>
              </p:ext>
            </p:extLst>
          </p:nvPr>
        </p:nvGraphicFramePr>
        <p:xfrm>
          <a:off x="914400" y="3657600"/>
          <a:ext cx="3200400" cy="2868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2" name="SPW 10.0 Graph" r:id="rId7" imgW="5516280" imgH="4945680" progId="SigmaPlotGraphicObject.9">
                  <p:embed/>
                </p:oleObj>
              </mc:Choice>
              <mc:Fallback>
                <p:oleObj name="SPW 10.0 Graph" r:id="rId7" imgW="5516280" imgH="49456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14400" y="3657600"/>
                        <a:ext cx="3200400" cy="2868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038019"/>
              </p:ext>
            </p:extLst>
          </p:nvPr>
        </p:nvGraphicFramePr>
        <p:xfrm>
          <a:off x="4953000" y="3581400"/>
          <a:ext cx="3276600" cy="2827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3" name="SPW 10.0 Graph" r:id="rId9" imgW="5612400" imgH="4843440" progId="SigmaPlotGraphicObject.9">
                  <p:embed/>
                </p:oleObj>
              </mc:Choice>
              <mc:Fallback>
                <p:oleObj name="SPW 10.0 Graph" r:id="rId9" imgW="5612400" imgH="484344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53000" y="3581400"/>
                        <a:ext cx="3276600" cy="2827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29000" y="6467856"/>
            <a:ext cx="2753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Level of Resolution:  </a:t>
            </a:r>
            <a:r>
              <a:rPr lang="en-US" sz="1600" b="1" dirty="0" err="1" smtClean="0"/>
              <a:t>Dropsites</a:t>
            </a:r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0" y="164068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Sonnier</a:t>
            </a:r>
            <a:r>
              <a:rPr lang="en-US" b="1" dirty="0" smtClean="0"/>
              <a:t> Bank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14261" y="3364468"/>
            <a:ext cx="161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Alderdice</a:t>
            </a:r>
            <a:r>
              <a:rPr lang="en-US" b="1" dirty="0" smtClean="0"/>
              <a:t> Bank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0" y="533400"/>
            <a:ext cx="2283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Mean Height of Features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533400"/>
            <a:ext cx="3731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Standard Deviation of Heights of Features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73321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814461"/>
              </p:ext>
            </p:extLst>
          </p:nvPr>
        </p:nvGraphicFramePr>
        <p:xfrm>
          <a:off x="880474" y="533400"/>
          <a:ext cx="3081926" cy="2755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3" name="SPW 10.0 Graph" r:id="rId3" imgW="5516280" imgH="4932000" progId="SigmaPlotGraphicObject.9">
                  <p:embed/>
                </p:oleObj>
              </mc:Choice>
              <mc:Fallback>
                <p:oleObj name="SPW 10.0 Graph" r:id="rId3" imgW="5516280" imgH="493200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0474" y="533400"/>
                        <a:ext cx="3081926" cy="2755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884384"/>
              </p:ext>
            </p:extLst>
          </p:nvPr>
        </p:nvGraphicFramePr>
        <p:xfrm>
          <a:off x="5040882" y="609600"/>
          <a:ext cx="2960118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4" name="SPW 10.0 Graph" r:id="rId5" imgW="5417640" imgH="4915800" progId="SigmaPlotGraphicObject.9">
                  <p:embed/>
                </p:oleObj>
              </mc:Choice>
              <mc:Fallback>
                <p:oleObj name="SPW 10.0 Graph" r:id="rId5" imgW="5417640" imgH="491580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40882" y="609600"/>
                        <a:ext cx="2960118" cy="2686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207409"/>
              </p:ext>
            </p:extLst>
          </p:nvPr>
        </p:nvGraphicFramePr>
        <p:xfrm>
          <a:off x="914400" y="3715994"/>
          <a:ext cx="3048000" cy="2691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5" name="SPW 10.0 Graph" r:id="rId7" imgW="5516280" imgH="4872600" progId="SigmaPlotGraphicObject.9">
                  <p:embed/>
                </p:oleObj>
              </mc:Choice>
              <mc:Fallback>
                <p:oleObj name="SPW 10.0 Graph" r:id="rId7" imgW="5516280" imgH="487260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14400" y="3715994"/>
                        <a:ext cx="3048000" cy="2691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90795"/>
              </p:ext>
            </p:extLst>
          </p:nvPr>
        </p:nvGraphicFramePr>
        <p:xfrm>
          <a:off x="5029200" y="3657600"/>
          <a:ext cx="3005138" cy="265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6" name="SPW 10.0 Graph" r:id="rId9" imgW="5554800" imgH="4912920" progId="SigmaPlotGraphicObject.9">
                  <p:embed/>
                </p:oleObj>
              </mc:Choice>
              <mc:Fallback>
                <p:oleObj name="SPW 10.0 Graph" r:id="rId9" imgW="5554800" imgH="49129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29200" y="3657600"/>
                        <a:ext cx="3005138" cy="2658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0000" y="228600"/>
            <a:ext cx="126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Rezak</a:t>
            </a:r>
            <a:r>
              <a:rPr lang="en-US" b="1" dirty="0" smtClean="0"/>
              <a:t> Bank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43528" y="3364468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Bouma</a:t>
            </a:r>
            <a:r>
              <a:rPr lang="en-US" b="1" dirty="0" smtClean="0"/>
              <a:t> Bank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533400"/>
            <a:ext cx="2283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Mean Height of Features</a:t>
            </a:r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181600" y="533400"/>
            <a:ext cx="3731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Standard Deviation of Heights of Features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29000" y="6467856"/>
            <a:ext cx="2753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Level of Resolution:  </a:t>
            </a:r>
            <a:r>
              <a:rPr lang="en-US" sz="1600" b="1" dirty="0" err="1" smtClean="0"/>
              <a:t>Dropsites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8929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740786"/>
              </p:ext>
            </p:extLst>
          </p:nvPr>
        </p:nvGraphicFramePr>
        <p:xfrm>
          <a:off x="423604" y="457200"/>
          <a:ext cx="3224643" cy="281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3" name="SPW 10.0 Graph" r:id="rId3" imgW="5575680" imgH="4860720" progId="SigmaPlotGraphicObject.9">
                  <p:embed/>
                </p:oleObj>
              </mc:Choice>
              <mc:Fallback>
                <p:oleObj name="SPW 10.0 Graph" r:id="rId3" imgW="5575680" imgH="48607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604" y="457200"/>
                        <a:ext cx="3224643" cy="2811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543250"/>
              </p:ext>
            </p:extLst>
          </p:nvPr>
        </p:nvGraphicFramePr>
        <p:xfrm>
          <a:off x="4713287" y="363172"/>
          <a:ext cx="3135313" cy="2837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4" name="SPW 10.0 Graph" r:id="rId5" imgW="5510160" imgH="4987080" progId="SigmaPlotGraphicObject.9">
                  <p:embed/>
                </p:oleObj>
              </mc:Choice>
              <mc:Fallback>
                <p:oleObj name="SPW 10.0 Graph" r:id="rId5" imgW="5510160" imgH="49870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3287" y="363172"/>
                        <a:ext cx="3135313" cy="28372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085391"/>
              </p:ext>
            </p:extLst>
          </p:nvPr>
        </p:nvGraphicFramePr>
        <p:xfrm>
          <a:off x="533400" y="3505200"/>
          <a:ext cx="3368675" cy="2947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5" name="SPW 10.0 Graph" r:id="rId7" imgW="5516280" imgH="4826880" progId="SigmaPlotGraphicObject.9">
                  <p:embed/>
                </p:oleObj>
              </mc:Choice>
              <mc:Fallback>
                <p:oleObj name="SPW 10.0 Graph" r:id="rId7" imgW="5516280" imgH="48268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3400" y="3505200"/>
                        <a:ext cx="3368675" cy="2947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927396"/>
              </p:ext>
            </p:extLst>
          </p:nvPr>
        </p:nvGraphicFramePr>
        <p:xfrm>
          <a:off x="4749701" y="3503366"/>
          <a:ext cx="3327500" cy="2973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6" name="SPW 10.0 Graph" r:id="rId9" imgW="5478840" imgH="4895640" progId="SigmaPlotGraphicObject.9">
                  <p:embed/>
                </p:oleObj>
              </mc:Choice>
              <mc:Fallback>
                <p:oleObj name="SPW 10.0 Graph" r:id="rId9" imgW="5478840" imgH="489564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49701" y="3503366"/>
                        <a:ext cx="3327500" cy="2973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733800" y="228600"/>
            <a:ext cx="12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Geyer Bank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53017" y="3429000"/>
            <a:ext cx="127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Elvers</a:t>
            </a:r>
            <a:r>
              <a:rPr lang="en-US" b="1" dirty="0" smtClean="0"/>
              <a:t> Bank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609600"/>
            <a:ext cx="2283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Mean Height of Features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685800"/>
            <a:ext cx="3731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Standard Deviation of Heights of Features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00400" y="6400800"/>
            <a:ext cx="2753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Level of Resolution:  </a:t>
            </a:r>
            <a:r>
              <a:rPr lang="en-US" sz="1600" b="1" dirty="0" err="1" smtClean="0"/>
              <a:t>Dropsites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0188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allamericanmarine.com/wp-content/uploads/2011/05/P114MANTApq_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6047232"/>
            <a:ext cx="8763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https://www.google.com/</a:t>
            </a:r>
            <a:r>
              <a:rPr lang="en-US" sz="1000" b="1" dirty="0" err="1">
                <a:solidFill>
                  <a:schemeClr val="bg1"/>
                </a:solidFill>
              </a:rPr>
              <a:t>search?site</a:t>
            </a:r>
            <a:r>
              <a:rPr lang="en-US" sz="1000" b="1" dirty="0">
                <a:solidFill>
                  <a:schemeClr val="bg1"/>
                </a:solidFill>
              </a:rPr>
              <a:t>=&amp;</a:t>
            </a:r>
            <a:r>
              <a:rPr lang="en-US" sz="1000" b="1" dirty="0" err="1">
                <a:solidFill>
                  <a:schemeClr val="bg1"/>
                </a:solidFill>
              </a:rPr>
              <a:t>tbm</a:t>
            </a:r>
            <a:r>
              <a:rPr lang="en-US" sz="1000" b="1" dirty="0">
                <a:solidFill>
                  <a:schemeClr val="bg1"/>
                </a:solidFill>
              </a:rPr>
              <a:t>=</a:t>
            </a:r>
            <a:r>
              <a:rPr lang="en-US" sz="1000" b="1" dirty="0" err="1">
                <a:solidFill>
                  <a:schemeClr val="bg1"/>
                </a:solidFill>
              </a:rPr>
              <a:t>isch&amp;source</a:t>
            </a:r>
            <a:r>
              <a:rPr lang="en-US" sz="1000" b="1" dirty="0">
                <a:solidFill>
                  <a:schemeClr val="bg1"/>
                </a:solidFill>
              </a:rPr>
              <a:t>=</a:t>
            </a:r>
            <a:r>
              <a:rPr lang="en-US" sz="1000" b="1" dirty="0" err="1">
                <a:solidFill>
                  <a:schemeClr val="bg1"/>
                </a:solidFill>
              </a:rPr>
              <a:t>hp&amp;biw</a:t>
            </a:r>
            <a:r>
              <a:rPr lang="en-US" sz="1000" b="1" dirty="0">
                <a:solidFill>
                  <a:schemeClr val="bg1"/>
                </a:solidFill>
              </a:rPr>
              <a:t>=1024&amp;bih=743&amp;q=R%2FV+Manta&amp;oq=R%2FV+Manta&amp;gs_l=img.12..0i24.2178.6104.0.8203.11.9.1.1.1.0.122.819.8j1.9.0....0...1ac.1.64.img..0.11.821.SY7Mj-4t9nE#imgrc=nCJ4TIykAFlpkM%253A%3BFPPTAIOtPDV5aM%3Bhttp%253A%252F%252Fwww.allamericanmarine.com%252Fwp-content%252Fuploads%252F2011%252F05%252FP114MANTApq_x.jpg%3Bhttp%253A%252F%252Fwww.allamericanmarine.com%252Fproject%252F83-aluminum-research-vessel-catamaran-manta%252F%3B720%3B480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77225"/>
            <a:ext cx="2044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R/V Manta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8145"/>
              </p:ext>
            </p:extLst>
          </p:nvPr>
        </p:nvGraphicFramePr>
        <p:xfrm>
          <a:off x="685800" y="585216"/>
          <a:ext cx="3492185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6" name="SPW 10.0 Graph" r:id="rId3" imgW="5516280" imgH="4814280" progId="SigmaPlotGraphicObject.9">
                  <p:embed/>
                </p:oleObj>
              </mc:Choice>
              <mc:Fallback>
                <p:oleObj name="SPW 10.0 Graph" r:id="rId3" imgW="5516280" imgH="48142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585216"/>
                        <a:ext cx="3492185" cy="30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850588"/>
              </p:ext>
            </p:extLst>
          </p:nvPr>
        </p:nvGraphicFramePr>
        <p:xfrm>
          <a:off x="4953000" y="609600"/>
          <a:ext cx="3419586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7" name="SPW 10.0 Graph" r:id="rId5" imgW="5478840" imgH="4882680" progId="SigmaPlotGraphicObject.9">
                  <p:embed/>
                </p:oleObj>
              </mc:Choice>
              <mc:Fallback>
                <p:oleObj name="SPW 10.0 Graph" r:id="rId5" imgW="5478840" imgH="48826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53000" y="609600"/>
                        <a:ext cx="3419586" cy="30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849450"/>
              </p:ext>
            </p:extLst>
          </p:nvPr>
        </p:nvGraphicFramePr>
        <p:xfrm>
          <a:off x="685800" y="3581400"/>
          <a:ext cx="3292475" cy="2888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8" name="SPW 10.0 Graph" r:id="rId7" imgW="5516280" imgH="4839840" progId="SigmaPlotGraphicObject.9">
                  <p:embed/>
                </p:oleObj>
              </mc:Choice>
              <mc:Fallback>
                <p:oleObj name="SPW 10.0 Graph" r:id="rId7" imgW="5516280" imgH="483984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5800" y="3581400"/>
                        <a:ext cx="3292475" cy="2888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342444"/>
              </p:ext>
            </p:extLst>
          </p:nvPr>
        </p:nvGraphicFramePr>
        <p:xfrm>
          <a:off x="4953000" y="3657600"/>
          <a:ext cx="3200400" cy="2820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9" name="SPW 10.0 Graph" r:id="rId9" imgW="5478840" imgH="4826880" progId="SigmaPlotGraphicObject.9">
                  <p:embed/>
                </p:oleObj>
              </mc:Choice>
              <mc:Fallback>
                <p:oleObj name="SPW 10.0 Graph" r:id="rId9" imgW="5478840" imgH="48268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53000" y="3657600"/>
                        <a:ext cx="3200400" cy="2820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657600" y="316468"/>
            <a:ext cx="146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McGrail</a:t>
            </a:r>
            <a:r>
              <a:rPr lang="en-US" b="1" dirty="0" smtClean="0"/>
              <a:t> Bank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33204" y="3505200"/>
            <a:ext cx="133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Parker Bank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49758" y="762000"/>
            <a:ext cx="2283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Mean Height of Features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42560" y="804446"/>
            <a:ext cx="3731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Standard Deviation of Heights of Features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00400" y="6443246"/>
            <a:ext cx="2753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Level of Resolution:  </a:t>
            </a:r>
            <a:r>
              <a:rPr lang="en-US" sz="1600" b="1" dirty="0" err="1" smtClean="0"/>
              <a:t>Dropsites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5526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910553"/>
              </p:ext>
            </p:extLst>
          </p:nvPr>
        </p:nvGraphicFramePr>
        <p:xfrm>
          <a:off x="457200" y="1676400"/>
          <a:ext cx="3825875" cy="332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0" name="SPW 10.0 Graph" r:id="rId3" imgW="5516280" imgH="4801320" progId="SigmaPlotGraphicObject.9">
                  <p:embed/>
                </p:oleObj>
              </mc:Choice>
              <mc:Fallback>
                <p:oleObj name="SPW 10.0 Graph" r:id="rId3" imgW="5516280" imgH="48013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676400"/>
                        <a:ext cx="3825875" cy="3329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335590"/>
              </p:ext>
            </p:extLst>
          </p:nvPr>
        </p:nvGraphicFramePr>
        <p:xfrm>
          <a:off x="4876799" y="1676400"/>
          <a:ext cx="378368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1" name="SPW 10.0 Graph" r:id="rId5" imgW="5478840" imgH="4854240" progId="SigmaPlotGraphicObject.9">
                  <p:embed/>
                </p:oleObj>
              </mc:Choice>
              <mc:Fallback>
                <p:oleObj name="SPW 10.0 Graph" r:id="rId5" imgW="5478840" imgH="485424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76799" y="1676400"/>
                        <a:ext cx="3783688" cy="335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00400" y="5147846"/>
            <a:ext cx="2753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Level of Resolution:  </a:t>
            </a:r>
            <a:r>
              <a:rPr lang="en-US" sz="1600" b="1" dirty="0" err="1" smtClean="0"/>
              <a:t>Dropsites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57600" y="137160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Rankin Bank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49758" y="1828800"/>
            <a:ext cx="2283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Mean Height of Features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42560" y="1828800"/>
            <a:ext cx="3731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Standard Deviation of Heights of Features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9969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noaanews.noaa.gov/stories2012/images/1-bathymet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5"/>
          <a:stretch/>
        </p:blipFill>
        <p:spPr bwMode="auto">
          <a:xfrm>
            <a:off x="15604" y="627378"/>
            <a:ext cx="9128396" cy="584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9284" y="6477000"/>
            <a:ext cx="6288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http://www.noaanews.noaa.gov/stories2012/images/1-bathymetry.jpg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5660" y="1447800"/>
            <a:ext cx="35784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No Activity Zone (NAZ)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(</a:t>
            </a:r>
            <a:r>
              <a:rPr lang="en-US" sz="2800" b="1" u="sng" dirty="0" smtClean="0">
                <a:solidFill>
                  <a:schemeClr val="bg1"/>
                </a:solidFill>
              </a:rPr>
              <a:t>&lt;</a:t>
            </a:r>
            <a:r>
              <a:rPr lang="en-US" sz="2800" b="1" dirty="0" smtClean="0">
                <a:solidFill>
                  <a:schemeClr val="bg1"/>
                </a:solidFill>
              </a:rPr>
              <a:t>28 m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(not sampled here)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7130" y="3810000"/>
            <a:ext cx="27705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</a:rPr>
              <a:t>Mesophotic</a:t>
            </a:r>
            <a:r>
              <a:rPr lang="en-US" sz="2800" b="1" dirty="0" smtClean="0">
                <a:solidFill>
                  <a:schemeClr val="bg1"/>
                </a:solidFill>
              </a:rPr>
              <a:t> Zone</a:t>
            </a:r>
          </a:p>
          <a:p>
            <a:pPr algn="ctr"/>
            <a:r>
              <a:rPr lang="en-US" sz="2800" b="1" u="sng" dirty="0" smtClean="0">
                <a:solidFill>
                  <a:schemeClr val="bg1"/>
                </a:solidFill>
              </a:rPr>
              <a:t>&lt;</a:t>
            </a:r>
            <a:r>
              <a:rPr lang="en-US" sz="2800" b="1" dirty="0" smtClean="0">
                <a:solidFill>
                  <a:schemeClr val="bg1"/>
                </a:solidFill>
              </a:rPr>
              <a:t>190 m</a:t>
            </a:r>
          </a:p>
        </p:txBody>
      </p:sp>
    </p:spTree>
    <p:extLst>
      <p:ext uri="{BB962C8B-B14F-4D97-AF65-F5344CB8AC3E}">
        <p14:creationId xmlns:p14="http://schemas.microsoft.com/office/powerpoint/2010/main" val="21301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807822"/>
              </p:ext>
            </p:extLst>
          </p:nvPr>
        </p:nvGraphicFramePr>
        <p:xfrm>
          <a:off x="457200" y="1674850"/>
          <a:ext cx="3810000" cy="3432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2" name="SPW 10.0 Graph" r:id="rId3" imgW="5516280" imgH="4971240" progId="SigmaPlotGraphicObject.9">
                  <p:embed/>
                </p:oleObj>
              </mc:Choice>
              <mc:Fallback>
                <p:oleObj name="SPW 10.0 Graph" r:id="rId3" imgW="5516280" imgH="497124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674850"/>
                        <a:ext cx="3810000" cy="3432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966317"/>
              </p:ext>
            </p:extLst>
          </p:nvPr>
        </p:nvGraphicFramePr>
        <p:xfrm>
          <a:off x="4724399" y="1676400"/>
          <a:ext cx="3740919" cy="3421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3" name="SPW 10.0 Graph" r:id="rId5" imgW="5443200" imgH="4977720" progId="SigmaPlotGraphicObject.9">
                  <p:embed/>
                </p:oleObj>
              </mc:Choice>
              <mc:Fallback>
                <p:oleObj name="SPW 10.0 Graph" r:id="rId5" imgW="5443200" imgH="49777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24399" y="1676400"/>
                        <a:ext cx="3740919" cy="3421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09800" y="1143000"/>
            <a:ext cx="4988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Coefficient of Variation (CV) of Heights of Features</a:t>
            </a:r>
          </a:p>
          <a:p>
            <a:pPr algn="ctr"/>
            <a:r>
              <a:rPr lang="en-US" b="1" i="1" dirty="0" smtClean="0"/>
              <a:t>Vs.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41458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615959"/>
              </p:ext>
            </p:extLst>
          </p:nvPr>
        </p:nvGraphicFramePr>
        <p:xfrm>
          <a:off x="685800" y="1828800"/>
          <a:ext cx="3810000" cy="3358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" name="SPW 10.0 Graph" r:id="rId3" imgW="5516280" imgH="4862520" progId="SigmaPlotGraphicObject.9">
                  <p:embed/>
                </p:oleObj>
              </mc:Choice>
              <mc:Fallback>
                <p:oleObj name="SPW 10.0 Graph" r:id="rId3" imgW="5516280" imgH="48625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1828800"/>
                        <a:ext cx="3810000" cy="3358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550870"/>
              </p:ext>
            </p:extLst>
          </p:nvPr>
        </p:nvGraphicFramePr>
        <p:xfrm>
          <a:off x="4800600" y="1810453"/>
          <a:ext cx="3810000" cy="3477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" name="SPW 10.0 Graph" r:id="rId5" imgW="5390280" imgH="4920120" progId="SigmaPlotGraphicObject.9">
                  <p:embed/>
                </p:oleObj>
              </mc:Choice>
              <mc:Fallback>
                <p:oleObj name="SPW 10.0 Graph" r:id="rId5" imgW="5390280" imgH="49201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00600" y="1810453"/>
                        <a:ext cx="3810000" cy="34778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95600" y="1295400"/>
            <a:ext cx="3061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Variance of Height of Features</a:t>
            </a:r>
          </a:p>
          <a:p>
            <a:pPr algn="ctr"/>
            <a:r>
              <a:rPr lang="en-US" b="1" i="1" dirty="0" smtClean="0"/>
              <a:t>Vs.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72757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882714"/>
              </p:ext>
            </p:extLst>
          </p:nvPr>
        </p:nvGraphicFramePr>
        <p:xfrm>
          <a:off x="4876800" y="1376399"/>
          <a:ext cx="3886200" cy="3729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" name="SPW 10.0 Graph" r:id="rId3" imgW="5493600" imgH="5271480" progId="SigmaPlotGraphicObject.9">
                  <p:embed/>
                </p:oleObj>
              </mc:Choice>
              <mc:Fallback>
                <p:oleObj name="SPW 10.0 Graph" r:id="rId3" imgW="5493600" imgH="52714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76800" y="1376399"/>
                        <a:ext cx="3886200" cy="3729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471838"/>
              </p:ext>
            </p:extLst>
          </p:nvPr>
        </p:nvGraphicFramePr>
        <p:xfrm>
          <a:off x="706873" y="1447800"/>
          <a:ext cx="3890456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1" name="SPW 10.0 Graph" r:id="rId5" imgW="5623560" imgH="5286960" progId="SigmaPlotGraphicObject.9">
                  <p:embed/>
                </p:oleObj>
              </mc:Choice>
              <mc:Fallback>
                <p:oleObj name="SPW 10.0 Graph" r:id="rId5" imgW="5623560" imgH="52869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6873" y="1447800"/>
                        <a:ext cx="3890456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05200" y="953869"/>
            <a:ext cx="2153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Chain Transect Index</a:t>
            </a:r>
          </a:p>
          <a:p>
            <a:pPr algn="ctr"/>
            <a:r>
              <a:rPr lang="en-US" b="1" dirty="0" smtClean="0"/>
              <a:t>Vs.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833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Inline imag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" y="0"/>
            <a:ext cx="91327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28600"/>
            <a:ext cx="22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High Relief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872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4"/>
          <a:stretch/>
        </p:blipFill>
        <p:spPr bwMode="auto">
          <a:xfrm>
            <a:off x="304800" y="20512"/>
            <a:ext cx="5562600" cy="645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31576" y="1563469"/>
            <a:ext cx="22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High Relief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1288" y="6535579"/>
            <a:ext cx="77893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Aaron, Wong, </a:t>
            </a:r>
            <a:r>
              <a:rPr lang="en-US" sz="1000" b="1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sz="1000" b="1" dirty="0" smtClean="0">
                <a:solidFill>
                  <a:schemeClr val="bg1"/>
                </a:solidFill>
                <a:hlinkClick r:id="rId3"/>
              </a:rPr>
              <a:t>www.divephotoguide.com/underwater-photography-special-features/article/</a:t>
            </a:r>
            <a:r>
              <a:rPr lang="en-US" sz="1000" b="1" dirty="0" smtClean="0">
                <a:solidFill>
                  <a:schemeClr val="bg1"/>
                </a:solidFill>
              </a:rPr>
              <a:t>sailing-sirens-underwater-photography-fiji</a:t>
            </a:r>
            <a:r>
              <a:rPr lang="en-US" sz="1000" b="1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27285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2251770"/>
            <a:ext cx="7010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Light-dependent </a:t>
            </a:r>
            <a:r>
              <a:rPr lang="en-US" sz="2800" b="1" dirty="0">
                <a:solidFill>
                  <a:schemeClr val="bg1"/>
                </a:solidFill>
              </a:rPr>
              <a:t>coral communities that occur in the deepest half of the photic (light-receiving) zone in tropical or sub-tropical waters</a:t>
            </a:r>
            <a:r>
              <a:rPr lang="en-US" sz="2800" b="1" dirty="0" smtClean="0">
                <a:solidFill>
                  <a:schemeClr val="bg1"/>
                </a:solidFill>
              </a:rPr>
              <a:t>.  They generally occur between 30 and </a:t>
            </a:r>
            <a:r>
              <a:rPr lang="en-US" sz="2800" b="1" u="sng" dirty="0" smtClean="0">
                <a:solidFill>
                  <a:schemeClr val="bg1"/>
                </a:solidFill>
              </a:rPr>
              <a:t>&gt;</a:t>
            </a:r>
            <a:r>
              <a:rPr lang="en-US" sz="2800" b="1" dirty="0" smtClean="0">
                <a:solidFill>
                  <a:schemeClr val="bg1"/>
                </a:solidFill>
              </a:rPr>
              <a:t> 100 m depth.  They are characterized by low availability of light for photosynthesis and the presence of corals, sponges, and algae as the dominant structural components. 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8914" name="Picture 2" descr="http://cdncache-a.akamaihd.net/items/it/img/arrow-10x10.png">
            <a:hlinkClick r:id="rId2" tooltip="Click to Continue &gt; by WordFly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475" y="-274638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816114"/>
            <a:ext cx="8079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</a:rPr>
              <a:t>Mesophotic</a:t>
            </a:r>
            <a:r>
              <a:rPr lang="en-US" sz="4000" b="1" dirty="0" smtClean="0">
                <a:solidFill>
                  <a:schemeClr val="bg1"/>
                </a:solidFill>
              </a:rPr>
              <a:t> Coral Ecosystems (MCEs)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3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oral-reef-wi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86200" y="6248400"/>
            <a:ext cx="525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http://exploringtheenvironment.umwblogs.org/2013/04/06/human-destruction-of-coral-reefs/coral-reef-wiki/</a:t>
            </a:r>
          </a:p>
        </p:txBody>
      </p:sp>
    </p:spTree>
    <p:extLst>
      <p:ext uri="{BB962C8B-B14F-4D97-AF65-F5344CB8AC3E}">
        <p14:creationId xmlns:p14="http://schemas.microsoft.com/office/powerpoint/2010/main" val="14298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5791200" y="-837414"/>
            <a:ext cx="617220" cy="23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en-US" sz="2400"/>
          </a:p>
        </p:txBody>
      </p:sp>
      <p:pic>
        <p:nvPicPr>
          <p:cNvPr id="5" name="Picture 1027" descr="D:\Documents and Settings\aatchison\Desktop\Figures and Slides\Offshore Platform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500" r="1500" b="2000"/>
          <a:stretch>
            <a:fillRect/>
          </a:stretch>
        </p:blipFill>
        <p:spPr bwMode="auto">
          <a:xfrm>
            <a:off x="0" y="288925"/>
            <a:ext cx="9144000" cy="63404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87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863</Words>
  <Application>Microsoft Office PowerPoint</Application>
  <PresentationFormat>On-screen Show (4:3)</PresentationFormat>
  <Paragraphs>269</Paragraphs>
  <Slides>64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Office Theme</vt:lpstr>
      <vt:lpstr>Photo Editor Photo</vt:lpstr>
      <vt:lpstr>SPW 10.0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W. Sammarco</dc:creator>
  <cp:lastModifiedBy>User-pc</cp:lastModifiedBy>
  <cp:revision>122</cp:revision>
  <cp:lastPrinted>2015-06-19T18:51:11Z</cp:lastPrinted>
  <dcterms:created xsi:type="dcterms:W3CDTF">2014-10-28T14:53:30Z</dcterms:created>
  <dcterms:modified xsi:type="dcterms:W3CDTF">2015-06-27T10:15:12Z</dcterms:modified>
</cp:coreProperties>
</file>